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312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5" r:id="rId28"/>
    <p:sldId id="307" r:id="rId29"/>
    <p:sldId id="308" r:id="rId30"/>
    <p:sldId id="309" r:id="rId31"/>
    <p:sldId id="310" r:id="rId32"/>
    <p:sldId id="311" r:id="rId33"/>
    <p:sldId id="276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81C4"/>
    <a:srgbClr val="EFB42B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9" autoAdjust="0"/>
    <p:restoredTop sz="94343" autoAdjust="0"/>
  </p:normalViewPr>
  <p:slideViewPr>
    <p:cSldViewPr>
      <p:cViewPr>
        <p:scale>
          <a:sx n="80" d="100"/>
          <a:sy n="80" d="100"/>
        </p:scale>
        <p:origin x="2070" y="7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896"/>
    </p:cViewPr>
  </p:sorterViewPr>
  <p:notesViewPr>
    <p:cSldViewPr>
      <p:cViewPr varScale="1">
        <p:scale>
          <a:sx n="82" d="100"/>
          <a:sy n="82" d="100"/>
        </p:scale>
        <p:origin x="395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B1D5D1-A203-4FD0-833B-68A565193AF4}" type="doc">
      <dgm:prSet loTypeId="urn:microsoft.com/office/officeart/2005/8/layout/cycle2" loCatId="cycle" qsTypeId="urn:microsoft.com/office/officeart/2005/8/quickstyle/3d2" qsCatId="3D" csTypeId="urn:microsoft.com/office/officeart/2005/8/colors/colorful1" csCatId="colorful" phldr="1"/>
      <dgm:spPr/>
    </dgm:pt>
    <dgm:pt modelId="{9E90D0F9-79E1-4F5E-B332-2132AD740036}">
      <dgm:prSet phldrT="[Text]" custT="1"/>
      <dgm:spPr>
        <a:xfrm>
          <a:off x="2998219" y="865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400" b="1" dirty="0" smtClean="0">
              <a:latin typeface="Arial"/>
              <a:ea typeface="+mn-ea"/>
              <a:cs typeface="+mn-cs"/>
            </a:rPr>
            <a:t> Design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63FE31E8-1B35-4778-A2FF-EBC8E5F1052A}" type="parTrans" cxnId="{2BEFCDE4-7961-4508-941E-B846762B05D8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3D9B6743-B72B-4EA4-BE01-1FF6C5D95618}" type="sibTrans" cxnId="{2BEFCDE4-7961-4508-941E-B846762B05D8}">
      <dgm:prSet custT="1"/>
      <dgm:spPr>
        <a:xfrm rot="1542857">
          <a:off x="4128482" y="713739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DB1686DF-EE4F-4F1C-BD9E-131907A5FBC3}">
      <dgm:prSet phldrT="[Text]" custT="1"/>
      <dgm:spPr>
        <a:xfrm>
          <a:off x="4838735" y="2308799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400" b="1" smtClean="0">
              <a:latin typeface="Arial"/>
              <a:ea typeface="+mn-ea"/>
              <a:cs typeface="+mn-cs"/>
            </a:rPr>
            <a:t>Installation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8CD09845-5793-4791-8C0A-5106BDE0C2E0}" type="parTrans" cxnId="{245AEC38-94DF-4689-98AE-DD1096497B09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F27984D5-1F40-4225-A19B-09B0BB81F894}" type="sibTrans" cxnId="{245AEC38-94DF-4689-98AE-DD1096497B09}">
      <dgm:prSet custT="1"/>
      <dgm:spPr>
        <a:xfrm rot="7714286">
          <a:off x="4732841" y="3303818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E623C206-FCAF-4550-AECD-4D8E05E48D9F}">
      <dgm:prSet phldrT="[Text]" custT="1"/>
      <dgm:spPr>
        <a:xfrm>
          <a:off x="4474198" y="711659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400" b="1" dirty="0" smtClean="0">
              <a:latin typeface="Arial"/>
              <a:ea typeface="+mn-ea"/>
              <a:cs typeface="+mn-cs"/>
            </a:rPr>
            <a:t>Material quality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3BD87138-A464-454E-BC68-E11497A98EFF}" type="parTrans" cxnId="{03278BD1-7FCB-4D3C-BCEB-A1AC63A9FD3D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409A24DC-E3E5-4E4A-ABF2-FFCB4D2779AE}" type="sibTrans" cxnId="{03278BD1-7FCB-4D3C-BCEB-A1AC63A9FD3D}">
      <dgm:prSet custT="1"/>
      <dgm:spPr>
        <a:xfrm rot="4628571">
          <a:off x="5054319" y="1863256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AF396616-FB01-40CE-BAC0-3C849815C57B}">
      <dgm:prSet phldrT="[Text]" custT="1"/>
      <dgm:spPr>
        <a:xfrm>
          <a:off x="3817326" y="3589606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400" b="1" smtClean="0">
              <a:latin typeface="Arial"/>
              <a:ea typeface="+mn-ea"/>
              <a:cs typeface="+mn-cs"/>
            </a:rPr>
            <a:t>Dry out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338F8394-06FC-477F-AB22-6FA2FC44A8C2}" type="parTrans" cxnId="{C06A4D58-1182-4366-9F25-FA54F47C0C5F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96C2CEEE-BD6C-4E1A-81F7-072B70B14968}" type="sibTrans" cxnId="{C06A4D58-1182-4366-9F25-FA54F47C0C5F}">
      <dgm:prSet custT="1"/>
      <dgm:spPr>
        <a:xfrm rot="10800000">
          <a:off x="3406126" y="3950651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6C13A918-E2BD-4880-98FD-F8F5D82A3C62}">
      <dgm:prSet phldrT="[Text]" custT="1"/>
      <dgm:spPr>
        <a:xfrm>
          <a:off x="2179112" y="3589606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400" b="1" dirty="0" smtClean="0">
              <a:latin typeface="Arial"/>
              <a:ea typeface="+mn-ea"/>
              <a:cs typeface="+mn-cs"/>
            </a:rPr>
            <a:t>Operation</a:t>
          </a:r>
        </a:p>
        <a:p>
          <a:r>
            <a:rPr lang="en-US" sz="1400" b="1" dirty="0" smtClean="0">
              <a:latin typeface="Arial"/>
              <a:ea typeface="+mn-ea"/>
              <a:cs typeface="+mn-cs"/>
            </a:rPr>
            <a:t>Practices 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31E679CF-0647-44C4-A175-8646A4BFB40B}" type="parTrans" cxnId="{608F10C9-D450-444A-9CEA-5C460B5B5C13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E7DD1FB3-B86A-4323-8E7D-023C8674F6F2}" type="sibTrans" cxnId="{608F10C9-D450-444A-9CEA-5C460B5B5C13}">
      <dgm:prSet custT="1"/>
      <dgm:spPr>
        <a:xfrm rot="13885714">
          <a:off x="2073218" y="3316677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CA3F1B57-BC91-4332-B928-7E6E6A105B8E}">
      <dgm:prSet phldrT="[Text]" custT="1"/>
      <dgm:spPr>
        <a:xfrm>
          <a:off x="1157703" y="2308799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100" b="1" dirty="0" smtClean="0">
              <a:latin typeface="Arial"/>
              <a:ea typeface="+mn-ea"/>
              <a:cs typeface="+mn-cs"/>
            </a:rPr>
            <a:t>Maintenance</a:t>
          </a:r>
          <a:endParaRPr lang="en-US" sz="1100" b="1" dirty="0">
            <a:latin typeface="Arial"/>
            <a:ea typeface="+mn-ea"/>
            <a:cs typeface="+mn-cs"/>
          </a:endParaRPr>
        </a:p>
      </dgm:t>
    </dgm:pt>
    <dgm:pt modelId="{9E485C00-32DB-4579-8D85-35F9C425BEF1}" type="parTrans" cxnId="{41EECB34-7192-4848-8B03-E8A90ADF2A1C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D69E1E23-256E-4265-A011-5FCD64BA10C5}" type="sibTrans" cxnId="{41EECB34-7192-4848-8B03-E8A90ADF2A1C}">
      <dgm:prSet custT="1"/>
      <dgm:spPr>
        <a:xfrm rot="16971429">
          <a:off x="1737825" y="1879292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ACF3C48A-C3F9-465D-8739-CB7E258E456B}">
      <dgm:prSet phldrT="[Text]" custT="1"/>
      <dgm:spPr>
        <a:xfrm>
          <a:off x="1522240" y="711659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400" b="1" smtClean="0">
              <a:latin typeface="Arial"/>
              <a:ea typeface="+mn-ea"/>
              <a:cs typeface="+mn-cs"/>
            </a:rPr>
            <a:t>Others 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1641273E-3F6E-4E0D-9C45-FFA0A661FA93}" type="parTrans" cxnId="{F3512607-9B51-4FFC-9FA3-BAEED39CCFFE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D1E14EC7-1E69-4260-8D1E-CC5016C111FD}" type="sibTrans" cxnId="{F3512607-9B51-4FFC-9FA3-BAEED39CCFFE}">
      <dgm:prSet custT="1"/>
      <dgm:spPr>
        <a:xfrm rot="20057143">
          <a:off x="2652503" y="720876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B4BCDDA3-AAA4-47D6-9281-35C25D451C7A}" type="pres">
      <dgm:prSet presAssocID="{E2B1D5D1-A203-4FD0-833B-68A565193AF4}" presName="cycle" presStyleCnt="0">
        <dgm:presLayoutVars>
          <dgm:dir/>
          <dgm:resizeHandles val="exact"/>
        </dgm:presLayoutVars>
      </dgm:prSet>
      <dgm:spPr/>
    </dgm:pt>
    <dgm:pt modelId="{17FC1708-CA77-4FFF-86FC-26B34021D19B}" type="pres">
      <dgm:prSet presAssocID="{9E90D0F9-79E1-4F5E-B332-2132AD740036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96C17B-ECA3-4810-B4A9-4ED9DEA8B0CF}" type="pres">
      <dgm:prSet presAssocID="{3D9B6743-B72B-4EA4-BE01-1FF6C5D95618}" presName="sibTrans" presStyleLbl="sibTrans2D1" presStyleIdx="0" presStyleCnt="7"/>
      <dgm:spPr/>
      <dgm:t>
        <a:bodyPr/>
        <a:lstStyle/>
        <a:p>
          <a:endParaRPr lang="en-US"/>
        </a:p>
      </dgm:t>
    </dgm:pt>
    <dgm:pt modelId="{262EE509-C7A3-418A-9282-C04FF6408384}" type="pres">
      <dgm:prSet presAssocID="{3D9B6743-B72B-4EA4-BE01-1FF6C5D95618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3C1A6249-59E5-4595-BCB6-6D4BD20BEB9A}" type="pres">
      <dgm:prSet presAssocID="{E623C206-FCAF-4550-AECD-4D8E05E48D9F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8E4C4-BA68-49E9-8D38-7D0A7C5DA5FB}" type="pres">
      <dgm:prSet presAssocID="{409A24DC-E3E5-4E4A-ABF2-FFCB4D2779AE}" presName="sibTrans" presStyleLbl="sibTrans2D1" presStyleIdx="1" presStyleCnt="7"/>
      <dgm:spPr/>
      <dgm:t>
        <a:bodyPr/>
        <a:lstStyle/>
        <a:p>
          <a:endParaRPr lang="en-US"/>
        </a:p>
      </dgm:t>
    </dgm:pt>
    <dgm:pt modelId="{2F3B59B4-E6C9-48B3-86B5-AF7B761A57BF}" type="pres">
      <dgm:prSet presAssocID="{409A24DC-E3E5-4E4A-ABF2-FFCB4D2779AE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0FAA621D-1A96-4D9D-B9FE-5CEDEC78F13C}" type="pres">
      <dgm:prSet presAssocID="{DB1686DF-EE4F-4F1C-BD9E-131907A5FBC3}" presName="node" presStyleLbl="node1" presStyleIdx="2" presStyleCnt="7" custScaleX="123586" custScaleY="937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B0AFD3-6E27-431C-9793-C42BA0798454}" type="pres">
      <dgm:prSet presAssocID="{F27984D5-1F40-4225-A19B-09B0BB81F894}" presName="sibTrans" presStyleLbl="sibTrans2D1" presStyleIdx="2" presStyleCnt="7"/>
      <dgm:spPr/>
      <dgm:t>
        <a:bodyPr/>
        <a:lstStyle/>
        <a:p>
          <a:endParaRPr lang="en-US"/>
        </a:p>
      </dgm:t>
    </dgm:pt>
    <dgm:pt modelId="{58834D4B-2520-4C17-9DB2-BF63757F3BD3}" type="pres">
      <dgm:prSet presAssocID="{F27984D5-1F40-4225-A19B-09B0BB81F894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3C7EC470-24CC-41FB-8BC8-9CAEDE466F6D}" type="pres">
      <dgm:prSet presAssocID="{AF396616-FB01-40CE-BAC0-3C849815C57B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F8DF88-C443-43B5-8CDD-C74638B43ADA}" type="pres">
      <dgm:prSet presAssocID="{96C2CEEE-BD6C-4E1A-81F7-072B70B14968}" presName="sibTrans" presStyleLbl="sibTrans2D1" presStyleIdx="3" presStyleCnt="7"/>
      <dgm:spPr/>
      <dgm:t>
        <a:bodyPr/>
        <a:lstStyle/>
        <a:p>
          <a:endParaRPr lang="en-US"/>
        </a:p>
      </dgm:t>
    </dgm:pt>
    <dgm:pt modelId="{BD92A191-18EB-416F-8953-32D80DAC2618}" type="pres">
      <dgm:prSet presAssocID="{96C2CEEE-BD6C-4E1A-81F7-072B70B14968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1ADCB4E2-8DE0-4FAB-AEF2-B50E9A7D24ED}" type="pres">
      <dgm:prSet presAssocID="{6C13A918-E2BD-4880-98FD-F8F5D82A3C62}" presName="node" presStyleLbl="node1" presStyleIdx="4" presStyleCnt="7" custScaleX="120898" custScaleY="1206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6ABA19-7768-4825-9E64-ED571299D4D9}" type="pres">
      <dgm:prSet presAssocID="{E7DD1FB3-B86A-4323-8E7D-023C8674F6F2}" presName="sibTrans" presStyleLbl="sibTrans2D1" presStyleIdx="4" presStyleCnt="7"/>
      <dgm:spPr/>
      <dgm:t>
        <a:bodyPr/>
        <a:lstStyle/>
        <a:p>
          <a:endParaRPr lang="en-US"/>
        </a:p>
      </dgm:t>
    </dgm:pt>
    <dgm:pt modelId="{E13D727C-843B-44C8-AC91-32D6EA41BEAD}" type="pres">
      <dgm:prSet presAssocID="{E7DD1FB3-B86A-4323-8E7D-023C8674F6F2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93157055-02F3-45DF-AC86-C88F90BBC2D4}" type="pres">
      <dgm:prSet presAssocID="{CA3F1B57-BC91-4332-B928-7E6E6A105B8E}" presName="node" presStyleLbl="node1" presStyleIdx="5" presStyleCnt="7" custScaleX="117920" custScaleY="1027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ADDFD6-9B9F-4E2F-81C4-B714EE2F5AD5}" type="pres">
      <dgm:prSet presAssocID="{D69E1E23-256E-4265-A011-5FCD64BA10C5}" presName="sibTrans" presStyleLbl="sibTrans2D1" presStyleIdx="5" presStyleCnt="7"/>
      <dgm:spPr/>
      <dgm:t>
        <a:bodyPr/>
        <a:lstStyle/>
        <a:p>
          <a:endParaRPr lang="en-US"/>
        </a:p>
      </dgm:t>
    </dgm:pt>
    <dgm:pt modelId="{1C911B75-C8E8-45F1-8DA6-A1A03DD2EE50}" type="pres">
      <dgm:prSet presAssocID="{D69E1E23-256E-4265-A011-5FCD64BA10C5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1BD93EC0-6668-4844-BCEA-AC113E2DCBF8}" type="pres">
      <dgm:prSet presAssocID="{ACF3C48A-C3F9-465D-8739-CB7E258E456B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A161B7-89C2-465F-8217-805582A42C9B}" type="pres">
      <dgm:prSet presAssocID="{D1E14EC7-1E69-4260-8D1E-CC5016C111FD}" presName="sibTrans" presStyleLbl="sibTrans2D1" presStyleIdx="6" presStyleCnt="7"/>
      <dgm:spPr/>
      <dgm:t>
        <a:bodyPr/>
        <a:lstStyle/>
        <a:p>
          <a:endParaRPr lang="en-US"/>
        </a:p>
      </dgm:t>
    </dgm:pt>
    <dgm:pt modelId="{1DC93E4C-D087-40A2-9FE1-0D0E684DE956}" type="pres">
      <dgm:prSet presAssocID="{D1E14EC7-1E69-4260-8D1E-CC5016C111FD}" presName="connectorText" presStyleLbl="sibTrans2D1" presStyleIdx="6" presStyleCnt="7"/>
      <dgm:spPr/>
      <dgm:t>
        <a:bodyPr/>
        <a:lstStyle/>
        <a:p>
          <a:endParaRPr lang="en-US"/>
        </a:p>
      </dgm:t>
    </dgm:pt>
  </dgm:ptLst>
  <dgm:cxnLst>
    <dgm:cxn modelId="{CEA4667B-467C-4C59-BDA2-C3BD36D28595}" type="presOf" srcId="{96C2CEEE-BD6C-4E1A-81F7-072B70B14968}" destId="{FFF8DF88-C443-43B5-8CDD-C74638B43ADA}" srcOrd="0" destOrd="0" presId="urn:microsoft.com/office/officeart/2005/8/layout/cycle2"/>
    <dgm:cxn modelId="{366864B9-245B-4F0A-8EDC-E7ABC5B11712}" type="presOf" srcId="{F27984D5-1F40-4225-A19B-09B0BB81F894}" destId="{58834D4B-2520-4C17-9DB2-BF63757F3BD3}" srcOrd="1" destOrd="0" presId="urn:microsoft.com/office/officeart/2005/8/layout/cycle2"/>
    <dgm:cxn modelId="{FF347F5A-ED49-4AFF-AB4C-513BE6D634F0}" type="presOf" srcId="{D1E14EC7-1E69-4260-8D1E-CC5016C111FD}" destId="{1DC93E4C-D087-40A2-9FE1-0D0E684DE956}" srcOrd="1" destOrd="0" presId="urn:microsoft.com/office/officeart/2005/8/layout/cycle2"/>
    <dgm:cxn modelId="{25949895-92D9-4946-A329-145488D4947C}" type="presOf" srcId="{D69E1E23-256E-4265-A011-5FCD64BA10C5}" destId="{FFADDFD6-9B9F-4E2F-81C4-B714EE2F5AD5}" srcOrd="0" destOrd="0" presId="urn:microsoft.com/office/officeart/2005/8/layout/cycle2"/>
    <dgm:cxn modelId="{0CA14011-1549-4FCF-ABC6-4DA50CB352CA}" type="presOf" srcId="{3D9B6743-B72B-4EA4-BE01-1FF6C5D95618}" destId="{262EE509-C7A3-418A-9282-C04FF6408384}" srcOrd="1" destOrd="0" presId="urn:microsoft.com/office/officeart/2005/8/layout/cycle2"/>
    <dgm:cxn modelId="{13AD7A35-0E4D-488E-8A4D-FEEF237D65DE}" type="presOf" srcId="{409A24DC-E3E5-4E4A-ABF2-FFCB4D2779AE}" destId="{2F3B59B4-E6C9-48B3-86B5-AF7B761A57BF}" srcOrd="1" destOrd="0" presId="urn:microsoft.com/office/officeart/2005/8/layout/cycle2"/>
    <dgm:cxn modelId="{DC2EF9A8-92C5-483E-BA40-63F1F1517029}" type="presOf" srcId="{96C2CEEE-BD6C-4E1A-81F7-072B70B14968}" destId="{BD92A191-18EB-416F-8953-32D80DAC2618}" srcOrd="1" destOrd="0" presId="urn:microsoft.com/office/officeart/2005/8/layout/cycle2"/>
    <dgm:cxn modelId="{4142D810-4FF7-4CEC-899F-87A06460D716}" type="presOf" srcId="{D1E14EC7-1E69-4260-8D1E-CC5016C111FD}" destId="{45A161B7-89C2-465F-8217-805582A42C9B}" srcOrd="0" destOrd="0" presId="urn:microsoft.com/office/officeart/2005/8/layout/cycle2"/>
    <dgm:cxn modelId="{F3512607-9B51-4FFC-9FA3-BAEED39CCFFE}" srcId="{E2B1D5D1-A203-4FD0-833B-68A565193AF4}" destId="{ACF3C48A-C3F9-465D-8739-CB7E258E456B}" srcOrd="6" destOrd="0" parTransId="{1641273E-3F6E-4E0D-9C45-FFA0A661FA93}" sibTransId="{D1E14EC7-1E69-4260-8D1E-CC5016C111FD}"/>
    <dgm:cxn modelId="{245AEC38-94DF-4689-98AE-DD1096497B09}" srcId="{E2B1D5D1-A203-4FD0-833B-68A565193AF4}" destId="{DB1686DF-EE4F-4F1C-BD9E-131907A5FBC3}" srcOrd="2" destOrd="0" parTransId="{8CD09845-5793-4791-8C0A-5106BDE0C2E0}" sibTransId="{F27984D5-1F40-4225-A19B-09B0BB81F894}"/>
    <dgm:cxn modelId="{F644B098-BA6D-49FA-8743-D0CD5038E173}" type="presOf" srcId="{ACF3C48A-C3F9-465D-8739-CB7E258E456B}" destId="{1BD93EC0-6668-4844-BCEA-AC113E2DCBF8}" srcOrd="0" destOrd="0" presId="urn:microsoft.com/office/officeart/2005/8/layout/cycle2"/>
    <dgm:cxn modelId="{67478C2B-C272-48FB-9E6F-16EE2A93ACD1}" type="presOf" srcId="{E623C206-FCAF-4550-AECD-4D8E05E48D9F}" destId="{3C1A6249-59E5-4595-BCB6-6D4BD20BEB9A}" srcOrd="0" destOrd="0" presId="urn:microsoft.com/office/officeart/2005/8/layout/cycle2"/>
    <dgm:cxn modelId="{99DA418D-202A-49F8-BE63-B3FB7CE63CF3}" type="presOf" srcId="{AF396616-FB01-40CE-BAC0-3C849815C57B}" destId="{3C7EC470-24CC-41FB-8BC8-9CAEDE466F6D}" srcOrd="0" destOrd="0" presId="urn:microsoft.com/office/officeart/2005/8/layout/cycle2"/>
    <dgm:cxn modelId="{D7F25D1F-7C0D-4E5C-989A-08D98B6421A3}" type="presOf" srcId="{D69E1E23-256E-4265-A011-5FCD64BA10C5}" destId="{1C911B75-C8E8-45F1-8DA6-A1A03DD2EE50}" srcOrd="1" destOrd="0" presId="urn:microsoft.com/office/officeart/2005/8/layout/cycle2"/>
    <dgm:cxn modelId="{41EECB34-7192-4848-8B03-E8A90ADF2A1C}" srcId="{E2B1D5D1-A203-4FD0-833B-68A565193AF4}" destId="{CA3F1B57-BC91-4332-B928-7E6E6A105B8E}" srcOrd="5" destOrd="0" parTransId="{9E485C00-32DB-4579-8D85-35F9C425BEF1}" sibTransId="{D69E1E23-256E-4265-A011-5FCD64BA10C5}"/>
    <dgm:cxn modelId="{83FB3378-407F-4986-A8CC-880DDFC245E8}" type="presOf" srcId="{E2B1D5D1-A203-4FD0-833B-68A565193AF4}" destId="{B4BCDDA3-AAA4-47D6-9281-35C25D451C7A}" srcOrd="0" destOrd="0" presId="urn:microsoft.com/office/officeart/2005/8/layout/cycle2"/>
    <dgm:cxn modelId="{D46E4B73-A156-4114-8146-C92119CDA0E7}" type="presOf" srcId="{E7DD1FB3-B86A-4323-8E7D-023C8674F6F2}" destId="{D86ABA19-7768-4825-9E64-ED571299D4D9}" srcOrd="0" destOrd="0" presId="urn:microsoft.com/office/officeart/2005/8/layout/cycle2"/>
    <dgm:cxn modelId="{72B6A6B2-26CB-4482-93F3-C980A065975B}" type="presOf" srcId="{CA3F1B57-BC91-4332-B928-7E6E6A105B8E}" destId="{93157055-02F3-45DF-AC86-C88F90BBC2D4}" srcOrd="0" destOrd="0" presId="urn:microsoft.com/office/officeart/2005/8/layout/cycle2"/>
    <dgm:cxn modelId="{1CFA3614-25CB-494A-A300-7E14D77BC803}" type="presOf" srcId="{6C13A918-E2BD-4880-98FD-F8F5D82A3C62}" destId="{1ADCB4E2-8DE0-4FAB-AEF2-B50E9A7D24ED}" srcOrd="0" destOrd="0" presId="urn:microsoft.com/office/officeart/2005/8/layout/cycle2"/>
    <dgm:cxn modelId="{2BEFCDE4-7961-4508-941E-B846762B05D8}" srcId="{E2B1D5D1-A203-4FD0-833B-68A565193AF4}" destId="{9E90D0F9-79E1-4F5E-B332-2132AD740036}" srcOrd="0" destOrd="0" parTransId="{63FE31E8-1B35-4778-A2FF-EBC8E5F1052A}" sibTransId="{3D9B6743-B72B-4EA4-BE01-1FF6C5D95618}"/>
    <dgm:cxn modelId="{87E4FF72-7823-4C9B-BB1B-6B1685A44565}" type="presOf" srcId="{E7DD1FB3-B86A-4323-8E7D-023C8674F6F2}" destId="{E13D727C-843B-44C8-AC91-32D6EA41BEAD}" srcOrd="1" destOrd="0" presId="urn:microsoft.com/office/officeart/2005/8/layout/cycle2"/>
    <dgm:cxn modelId="{03278BD1-7FCB-4D3C-BCEB-A1AC63A9FD3D}" srcId="{E2B1D5D1-A203-4FD0-833B-68A565193AF4}" destId="{E623C206-FCAF-4550-AECD-4D8E05E48D9F}" srcOrd="1" destOrd="0" parTransId="{3BD87138-A464-454E-BC68-E11497A98EFF}" sibTransId="{409A24DC-E3E5-4E4A-ABF2-FFCB4D2779AE}"/>
    <dgm:cxn modelId="{608F10C9-D450-444A-9CEA-5C460B5B5C13}" srcId="{E2B1D5D1-A203-4FD0-833B-68A565193AF4}" destId="{6C13A918-E2BD-4880-98FD-F8F5D82A3C62}" srcOrd="4" destOrd="0" parTransId="{31E679CF-0647-44C4-A175-8646A4BFB40B}" sibTransId="{E7DD1FB3-B86A-4323-8E7D-023C8674F6F2}"/>
    <dgm:cxn modelId="{B5221FA7-27A5-4FC3-9113-0575824D5C49}" type="presOf" srcId="{F27984D5-1F40-4225-A19B-09B0BB81F894}" destId="{1BB0AFD3-6E27-431C-9793-C42BA0798454}" srcOrd="0" destOrd="0" presId="urn:microsoft.com/office/officeart/2005/8/layout/cycle2"/>
    <dgm:cxn modelId="{2418FD3B-044F-4ACC-A3D1-A4374B748455}" type="presOf" srcId="{3D9B6743-B72B-4EA4-BE01-1FF6C5D95618}" destId="{C696C17B-ECA3-4810-B4A9-4ED9DEA8B0CF}" srcOrd="0" destOrd="0" presId="urn:microsoft.com/office/officeart/2005/8/layout/cycle2"/>
    <dgm:cxn modelId="{96A0AB11-48B9-44B8-ABC4-E40A216DCAE7}" type="presOf" srcId="{9E90D0F9-79E1-4F5E-B332-2132AD740036}" destId="{17FC1708-CA77-4FFF-86FC-26B34021D19B}" srcOrd="0" destOrd="0" presId="urn:microsoft.com/office/officeart/2005/8/layout/cycle2"/>
    <dgm:cxn modelId="{B8E98055-4DC7-432B-A416-3812ADAC26F0}" type="presOf" srcId="{DB1686DF-EE4F-4F1C-BD9E-131907A5FBC3}" destId="{0FAA621D-1A96-4D9D-B9FE-5CEDEC78F13C}" srcOrd="0" destOrd="0" presId="urn:microsoft.com/office/officeart/2005/8/layout/cycle2"/>
    <dgm:cxn modelId="{765388E6-4B53-417E-B87C-C21CE7B749FB}" type="presOf" srcId="{409A24DC-E3E5-4E4A-ABF2-FFCB4D2779AE}" destId="{A338E4C4-BA68-49E9-8D38-7D0A7C5DA5FB}" srcOrd="0" destOrd="0" presId="urn:microsoft.com/office/officeart/2005/8/layout/cycle2"/>
    <dgm:cxn modelId="{C06A4D58-1182-4366-9F25-FA54F47C0C5F}" srcId="{E2B1D5D1-A203-4FD0-833B-68A565193AF4}" destId="{AF396616-FB01-40CE-BAC0-3C849815C57B}" srcOrd="3" destOrd="0" parTransId="{338F8394-06FC-477F-AB22-6FA2FC44A8C2}" sibTransId="{96C2CEEE-BD6C-4E1A-81F7-072B70B14968}"/>
    <dgm:cxn modelId="{F9621273-CF6A-4CBC-9AB1-D3331EE4C494}" type="presParOf" srcId="{B4BCDDA3-AAA4-47D6-9281-35C25D451C7A}" destId="{17FC1708-CA77-4FFF-86FC-26B34021D19B}" srcOrd="0" destOrd="0" presId="urn:microsoft.com/office/officeart/2005/8/layout/cycle2"/>
    <dgm:cxn modelId="{658024D0-1F8E-4684-A2DD-FE4A2C40B34E}" type="presParOf" srcId="{B4BCDDA3-AAA4-47D6-9281-35C25D451C7A}" destId="{C696C17B-ECA3-4810-B4A9-4ED9DEA8B0CF}" srcOrd="1" destOrd="0" presId="urn:microsoft.com/office/officeart/2005/8/layout/cycle2"/>
    <dgm:cxn modelId="{EB9DA5BB-823F-4887-800D-9E603BFF11C8}" type="presParOf" srcId="{C696C17B-ECA3-4810-B4A9-4ED9DEA8B0CF}" destId="{262EE509-C7A3-418A-9282-C04FF6408384}" srcOrd="0" destOrd="0" presId="urn:microsoft.com/office/officeart/2005/8/layout/cycle2"/>
    <dgm:cxn modelId="{9CBC0E1E-7489-4D69-B547-44679F59D859}" type="presParOf" srcId="{B4BCDDA3-AAA4-47D6-9281-35C25D451C7A}" destId="{3C1A6249-59E5-4595-BCB6-6D4BD20BEB9A}" srcOrd="2" destOrd="0" presId="urn:microsoft.com/office/officeart/2005/8/layout/cycle2"/>
    <dgm:cxn modelId="{CDCEBF60-C3F8-4C04-932F-50CE046A559C}" type="presParOf" srcId="{B4BCDDA3-AAA4-47D6-9281-35C25D451C7A}" destId="{A338E4C4-BA68-49E9-8D38-7D0A7C5DA5FB}" srcOrd="3" destOrd="0" presId="urn:microsoft.com/office/officeart/2005/8/layout/cycle2"/>
    <dgm:cxn modelId="{B67C05BC-2D4F-4082-9C32-AB984426BE55}" type="presParOf" srcId="{A338E4C4-BA68-49E9-8D38-7D0A7C5DA5FB}" destId="{2F3B59B4-E6C9-48B3-86B5-AF7B761A57BF}" srcOrd="0" destOrd="0" presId="urn:microsoft.com/office/officeart/2005/8/layout/cycle2"/>
    <dgm:cxn modelId="{02E0A614-655D-4A20-A724-0C5A19322A2C}" type="presParOf" srcId="{B4BCDDA3-AAA4-47D6-9281-35C25D451C7A}" destId="{0FAA621D-1A96-4D9D-B9FE-5CEDEC78F13C}" srcOrd="4" destOrd="0" presId="urn:microsoft.com/office/officeart/2005/8/layout/cycle2"/>
    <dgm:cxn modelId="{AF2E0FCB-BD5F-4AAA-9582-1E5C9CF54922}" type="presParOf" srcId="{B4BCDDA3-AAA4-47D6-9281-35C25D451C7A}" destId="{1BB0AFD3-6E27-431C-9793-C42BA0798454}" srcOrd="5" destOrd="0" presId="urn:microsoft.com/office/officeart/2005/8/layout/cycle2"/>
    <dgm:cxn modelId="{8FFBE343-1099-466A-B3D8-0C34D9274077}" type="presParOf" srcId="{1BB0AFD3-6E27-431C-9793-C42BA0798454}" destId="{58834D4B-2520-4C17-9DB2-BF63757F3BD3}" srcOrd="0" destOrd="0" presId="urn:microsoft.com/office/officeart/2005/8/layout/cycle2"/>
    <dgm:cxn modelId="{6100E456-8559-4EFB-BC4B-9B3F8E53F4C1}" type="presParOf" srcId="{B4BCDDA3-AAA4-47D6-9281-35C25D451C7A}" destId="{3C7EC470-24CC-41FB-8BC8-9CAEDE466F6D}" srcOrd="6" destOrd="0" presId="urn:microsoft.com/office/officeart/2005/8/layout/cycle2"/>
    <dgm:cxn modelId="{622A653E-7012-4AD9-88AC-8F5D221E8E11}" type="presParOf" srcId="{B4BCDDA3-AAA4-47D6-9281-35C25D451C7A}" destId="{FFF8DF88-C443-43B5-8CDD-C74638B43ADA}" srcOrd="7" destOrd="0" presId="urn:microsoft.com/office/officeart/2005/8/layout/cycle2"/>
    <dgm:cxn modelId="{4AD3BA73-C26D-459E-BA15-54DFA060376A}" type="presParOf" srcId="{FFF8DF88-C443-43B5-8CDD-C74638B43ADA}" destId="{BD92A191-18EB-416F-8953-32D80DAC2618}" srcOrd="0" destOrd="0" presId="urn:microsoft.com/office/officeart/2005/8/layout/cycle2"/>
    <dgm:cxn modelId="{8FCA3E1F-C70D-4FD9-A47C-D6015153A1D0}" type="presParOf" srcId="{B4BCDDA3-AAA4-47D6-9281-35C25D451C7A}" destId="{1ADCB4E2-8DE0-4FAB-AEF2-B50E9A7D24ED}" srcOrd="8" destOrd="0" presId="urn:microsoft.com/office/officeart/2005/8/layout/cycle2"/>
    <dgm:cxn modelId="{CD73F71E-EB42-4280-8FF8-4CBBF8B83DB5}" type="presParOf" srcId="{B4BCDDA3-AAA4-47D6-9281-35C25D451C7A}" destId="{D86ABA19-7768-4825-9E64-ED571299D4D9}" srcOrd="9" destOrd="0" presId="urn:microsoft.com/office/officeart/2005/8/layout/cycle2"/>
    <dgm:cxn modelId="{46FB8311-82ED-4505-B495-72EBD9640859}" type="presParOf" srcId="{D86ABA19-7768-4825-9E64-ED571299D4D9}" destId="{E13D727C-843B-44C8-AC91-32D6EA41BEAD}" srcOrd="0" destOrd="0" presId="urn:microsoft.com/office/officeart/2005/8/layout/cycle2"/>
    <dgm:cxn modelId="{6EA8A03F-5B9E-4975-B931-B3BD2EB4D466}" type="presParOf" srcId="{B4BCDDA3-AAA4-47D6-9281-35C25D451C7A}" destId="{93157055-02F3-45DF-AC86-C88F90BBC2D4}" srcOrd="10" destOrd="0" presId="urn:microsoft.com/office/officeart/2005/8/layout/cycle2"/>
    <dgm:cxn modelId="{3688BCF2-895F-4B54-A32A-481B1C9D123B}" type="presParOf" srcId="{B4BCDDA3-AAA4-47D6-9281-35C25D451C7A}" destId="{FFADDFD6-9B9F-4E2F-81C4-B714EE2F5AD5}" srcOrd="11" destOrd="0" presId="urn:microsoft.com/office/officeart/2005/8/layout/cycle2"/>
    <dgm:cxn modelId="{A1ACE9C9-5C47-4001-B36C-DCC80D3FA771}" type="presParOf" srcId="{FFADDFD6-9B9F-4E2F-81C4-B714EE2F5AD5}" destId="{1C911B75-C8E8-45F1-8DA6-A1A03DD2EE50}" srcOrd="0" destOrd="0" presId="urn:microsoft.com/office/officeart/2005/8/layout/cycle2"/>
    <dgm:cxn modelId="{AEE038D1-A257-4598-A175-89A54FA30312}" type="presParOf" srcId="{B4BCDDA3-AAA4-47D6-9281-35C25D451C7A}" destId="{1BD93EC0-6668-4844-BCEA-AC113E2DCBF8}" srcOrd="12" destOrd="0" presId="urn:microsoft.com/office/officeart/2005/8/layout/cycle2"/>
    <dgm:cxn modelId="{4D672AD0-F70F-4309-9FA8-33379B30B26C}" type="presParOf" srcId="{B4BCDDA3-AAA4-47D6-9281-35C25D451C7A}" destId="{45A161B7-89C2-465F-8217-805582A42C9B}" srcOrd="13" destOrd="0" presId="urn:microsoft.com/office/officeart/2005/8/layout/cycle2"/>
    <dgm:cxn modelId="{EA5DEB90-DD4C-454B-B0B3-A8A82A7AD305}" type="presParOf" srcId="{45A161B7-89C2-465F-8217-805582A42C9B}" destId="{1DC93E4C-D087-40A2-9FE1-0D0E684DE95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B1D5D1-A203-4FD0-833B-68A565193AF4}" type="doc">
      <dgm:prSet loTypeId="urn:microsoft.com/office/officeart/2005/8/layout/cycle2" loCatId="cycle" qsTypeId="urn:microsoft.com/office/officeart/2005/8/quickstyle/3d2" qsCatId="3D" csTypeId="urn:microsoft.com/office/officeart/2005/8/colors/accent0_1" csCatId="mainScheme" phldr="1"/>
      <dgm:spPr/>
    </dgm:pt>
    <dgm:pt modelId="{9E90D0F9-79E1-4F5E-B332-2132AD740036}">
      <dgm:prSet phldrT="[Text]" custT="1"/>
      <dgm:spPr>
        <a:xfrm>
          <a:off x="2998219" y="865"/>
          <a:ext cx="1089947" cy="1089947"/>
        </a:xfrm>
        <a:prstGeom prst="ellipse">
          <a:avLst/>
        </a:prstGeom>
        <a:solidFill>
          <a:srgbClr val="FF0000"/>
        </a:solidFill>
      </dgm:spPr>
      <dgm:t>
        <a:bodyPr/>
        <a:lstStyle/>
        <a:p>
          <a:r>
            <a:rPr lang="en-US" sz="1400" b="1" dirty="0" smtClean="0">
              <a:latin typeface="Arial"/>
              <a:ea typeface="+mn-ea"/>
              <a:cs typeface="+mn-cs"/>
            </a:rPr>
            <a:t> Design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63FE31E8-1B35-4778-A2FF-EBC8E5F1052A}" type="parTrans" cxnId="{2BEFCDE4-7961-4508-941E-B846762B05D8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3D9B6743-B72B-4EA4-BE01-1FF6C5D95618}" type="sibTrans" cxnId="{2BEFCDE4-7961-4508-941E-B846762B05D8}">
      <dgm:prSet custT="1"/>
      <dgm:spPr>
        <a:xfrm rot="1542857">
          <a:off x="4128482" y="713739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DB1686DF-EE4F-4F1C-BD9E-131907A5FBC3}">
      <dgm:prSet phldrT="[Text]" custT="1"/>
      <dgm:spPr>
        <a:xfrm>
          <a:off x="4838735" y="2308799"/>
          <a:ext cx="1089947" cy="1089947"/>
        </a:xfrm>
        <a:prstGeom prst="ellipse">
          <a:avLst/>
        </a:prstGeom>
        <a:solidFill>
          <a:schemeClr val="bg1"/>
        </a:solidFill>
      </dgm:spPr>
      <dgm:t>
        <a:bodyPr/>
        <a:lstStyle/>
        <a:p>
          <a:r>
            <a:rPr lang="en-US" sz="1400" b="1" dirty="0" smtClean="0">
              <a:latin typeface="Arial"/>
              <a:ea typeface="+mn-ea"/>
              <a:cs typeface="+mn-cs"/>
            </a:rPr>
            <a:t>Installation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8CD09845-5793-4791-8C0A-5106BDE0C2E0}" type="parTrans" cxnId="{245AEC38-94DF-4689-98AE-DD1096497B09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F27984D5-1F40-4225-A19B-09B0BB81F894}" type="sibTrans" cxnId="{245AEC38-94DF-4689-98AE-DD1096497B09}">
      <dgm:prSet custT="1"/>
      <dgm:spPr>
        <a:xfrm rot="7714286">
          <a:off x="4732841" y="3303818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E623C206-FCAF-4550-AECD-4D8E05E48D9F}">
      <dgm:prSet phldrT="[Text]" custT="1"/>
      <dgm:spPr>
        <a:xfrm>
          <a:off x="4474198" y="711659"/>
          <a:ext cx="1089947" cy="1089947"/>
        </a:xfrm>
        <a:prstGeom prst="ellipse">
          <a:avLst/>
        </a:prstGeom>
        <a:solidFill>
          <a:schemeClr val="bg1"/>
        </a:solidFill>
      </dgm:spPr>
      <dgm:t>
        <a:bodyPr/>
        <a:lstStyle/>
        <a:p>
          <a:r>
            <a:rPr lang="en-US" sz="1400" b="1" dirty="0" smtClean="0">
              <a:latin typeface="Arial"/>
              <a:ea typeface="+mn-ea"/>
              <a:cs typeface="+mn-cs"/>
            </a:rPr>
            <a:t>Material quality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3BD87138-A464-454E-BC68-E11497A98EFF}" type="parTrans" cxnId="{03278BD1-7FCB-4D3C-BCEB-A1AC63A9FD3D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409A24DC-E3E5-4E4A-ABF2-FFCB4D2779AE}" type="sibTrans" cxnId="{03278BD1-7FCB-4D3C-BCEB-A1AC63A9FD3D}">
      <dgm:prSet custT="1"/>
      <dgm:spPr>
        <a:xfrm rot="4628571">
          <a:off x="5054319" y="1863256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AF396616-FB01-40CE-BAC0-3C849815C57B}">
      <dgm:prSet phldrT="[Text]" custT="1"/>
      <dgm:spPr>
        <a:xfrm>
          <a:off x="3817326" y="3589606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400" b="1" smtClean="0">
              <a:latin typeface="Arial"/>
              <a:ea typeface="+mn-ea"/>
              <a:cs typeface="+mn-cs"/>
            </a:rPr>
            <a:t>Dry out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338F8394-06FC-477F-AB22-6FA2FC44A8C2}" type="parTrans" cxnId="{C06A4D58-1182-4366-9F25-FA54F47C0C5F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96C2CEEE-BD6C-4E1A-81F7-072B70B14968}" type="sibTrans" cxnId="{C06A4D58-1182-4366-9F25-FA54F47C0C5F}">
      <dgm:prSet custT="1"/>
      <dgm:spPr>
        <a:xfrm rot="10800000">
          <a:off x="3406126" y="3950651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6C13A918-E2BD-4880-98FD-F8F5D82A3C62}">
      <dgm:prSet phldrT="[Text]" custT="1"/>
      <dgm:spPr>
        <a:xfrm>
          <a:off x="2179112" y="3589606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400" b="1" dirty="0" smtClean="0">
              <a:latin typeface="Arial"/>
              <a:ea typeface="+mn-ea"/>
              <a:cs typeface="+mn-cs"/>
            </a:rPr>
            <a:t>Operation</a:t>
          </a:r>
        </a:p>
        <a:p>
          <a:r>
            <a:rPr lang="en-US" sz="1400" b="1" dirty="0" smtClean="0">
              <a:latin typeface="Arial"/>
              <a:ea typeface="+mn-ea"/>
              <a:cs typeface="+mn-cs"/>
            </a:rPr>
            <a:t>Practices 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31E679CF-0647-44C4-A175-8646A4BFB40B}" type="parTrans" cxnId="{608F10C9-D450-444A-9CEA-5C460B5B5C13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E7DD1FB3-B86A-4323-8E7D-023C8674F6F2}" type="sibTrans" cxnId="{608F10C9-D450-444A-9CEA-5C460B5B5C13}">
      <dgm:prSet custT="1"/>
      <dgm:spPr>
        <a:xfrm rot="13885714">
          <a:off x="2073218" y="3316677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CA3F1B57-BC91-4332-B928-7E6E6A105B8E}">
      <dgm:prSet phldrT="[Text]" custT="1"/>
      <dgm:spPr>
        <a:xfrm>
          <a:off x="1157703" y="2308799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100" b="1" dirty="0" smtClean="0">
              <a:latin typeface="Arial"/>
              <a:ea typeface="+mn-ea"/>
              <a:cs typeface="+mn-cs"/>
            </a:rPr>
            <a:t>Maintenance</a:t>
          </a:r>
          <a:endParaRPr lang="en-US" sz="1100" b="1" dirty="0">
            <a:latin typeface="Arial"/>
            <a:ea typeface="+mn-ea"/>
            <a:cs typeface="+mn-cs"/>
          </a:endParaRPr>
        </a:p>
      </dgm:t>
    </dgm:pt>
    <dgm:pt modelId="{9E485C00-32DB-4579-8D85-35F9C425BEF1}" type="parTrans" cxnId="{41EECB34-7192-4848-8B03-E8A90ADF2A1C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D69E1E23-256E-4265-A011-5FCD64BA10C5}" type="sibTrans" cxnId="{41EECB34-7192-4848-8B03-E8A90ADF2A1C}">
      <dgm:prSet custT="1"/>
      <dgm:spPr>
        <a:xfrm rot="16971429">
          <a:off x="1737825" y="1879292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ACF3C48A-C3F9-465D-8739-CB7E258E456B}">
      <dgm:prSet phldrT="[Text]" custT="1"/>
      <dgm:spPr>
        <a:xfrm>
          <a:off x="1522240" y="711659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400" b="1" smtClean="0">
              <a:latin typeface="Arial"/>
              <a:ea typeface="+mn-ea"/>
              <a:cs typeface="+mn-cs"/>
            </a:rPr>
            <a:t>Others 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1641273E-3F6E-4E0D-9C45-FFA0A661FA93}" type="parTrans" cxnId="{F3512607-9B51-4FFC-9FA3-BAEED39CCFFE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D1E14EC7-1E69-4260-8D1E-CC5016C111FD}" type="sibTrans" cxnId="{F3512607-9B51-4FFC-9FA3-BAEED39CCFFE}">
      <dgm:prSet custT="1"/>
      <dgm:spPr>
        <a:xfrm rot="20057143">
          <a:off x="2652503" y="720876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B4BCDDA3-AAA4-47D6-9281-35C25D451C7A}" type="pres">
      <dgm:prSet presAssocID="{E2B1D5D1-A203-4FD0-833B-68A565193AF4}" presName="cycle" presStyleCnt="0">
        <dgm:presLayoutVars>
          <dgm:dir/>
          <dgm:resizeHandles val="exact"/>
        </dgm:presLayoutVars>
      </dgm:prSet>
      <dgm:spPr/>
    </dgm:pt>
    <dgm:pt modelId="{17FC1708-CA77-4FFF-86FC-26B34021D19B}" type="pres">
      <dgm:prSet presAssocID="{9E90D0F9-79E1-4F5E-B332-2132AD740036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96C17B-ECA3-4810-B4A9-4ED9DEA8B0CF}" type="pres">
      <dgm:prSet presAssocID="{3D9B6743-B72B-4EA4-BE01-1FF6C5D95618}" presName="sibTrans" presStyleLbl="sibTrans2D1" presStyleIdx="0" presStyleCnt="7"/>
      <dgm:spPr/>
      <dgm:t>
        <a:bodyPr/>
        <a:lstStyle/>
        <a:p>
          <a:endParaRPr lang="en-US"/>
        </a:p>
      </dgm:t>
    </dgm:pt>
    <dgm:pt modelId="{262EE509-C7A3-418A-9282-C04FF6408384}" type="pres">
      <dgm:prSet presAssocID="{3D9B6743-B72B-4EA4-BE01-1FF6C5D95618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3C1A6249-59E5-4595-BCB6-6D4BD20BEB9A}" type="pres">
      <dgm:prSet presAssocID="{E623C206-FCAF-4550-AECD-4D8E05E48D9F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8E4C4-BA68-49E9-8D38-7D0A7C5DA5FB}" type="pres">
      <dgm:prSet presAssocID="{409A24DC-E3E5-4E4A-ABF2-FFCB4D2779AE}" presName="sibTrans" presStyleLbl="sibTrans2D1" presStyleIdx="1" presStyleCnt="7"/>
      <dgm:spPr/>
      <dgm:t>
        <a:bodyPr/>
        <a:lstStyle/>
        <a:p>
          <a:endParaRPr lang="en-US"/>
        </a:p>
      </dgm:t>
    </dgm:pt>
    <dgm:pt modelId="{2F3B59B4-E6C9-48B3-86B5-AF7B761A57BF}" type="pres">
      <dgm:prSet presAssocID="{409A24DC-E3E5-4E4A-ABF2-FFCB4D2779AE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0FAA621D-1A96-4D9D-B9FE-5CEDEC78F13C}" type="pres">
      <dgm:prSet presAssocID="{DB1686DF-EE4F-4F1C-BD9E-131907A5FBC3}" presName="node" presStyleLbl="node1" presStyleIdx="2" presStyleCnt="7" custScaleX="123586" custScaleY="937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B0AFD3-6E27-431C-9793-C42BA0798454}" type="pres">
      <dgm:prSet presAssocID="{F27984D5-1F40-4225-A19B-09B0BB81F894}" presName="sibTrans" presStyleLbl="sibTrans2D1" presStyleIdx="2" presStyleCnt="7"/>
      <dgm:spPr/>
      <dgm:t>
        <a:bodyPr/>
        <a:lstStyle/>
        <a:p>
          <a:endParaRPr lang="en-US"/>
        </a:p>
      </dgm:t>
    </dgm:pt>
    <dgm:pt modelId="{58834D4B-2520-4C17-9DB2-BF63757F3BD3}" type="pres">
      <dgm:prSet presAssocID="{F27984D5-1F40-4225-A19B-09B0BB81F894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3C7EC470-24CC-41FB-8BC8-9CAEDE466F6D}" type="pres">
      <dgm:prSet presAssocID="{AF396616-FB01-40CE-BAC0-3C849815C57B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F8DF88-C443-43B5-8CDD-C74638B43ADA}" type="pres">
      <dgm:prSet presAssocID="{96C2CEEE-BD6C-4E1A-81F7-072B70B14968}" presName="sibTrans" presStyleLbl="sibTrans2D1" presStyleIdx="3" presStyleCnt="7"/>
      <dgm:spPr/>
      <dgm:t>
        <a:bodyPr/>
        <a:lstStyle/>
        <a:p>
          <a:endParaRPr lang="en-US"/>
        </a:p>
      </dgm:t>
    </dgm:pt>
    <dgm:pt modelId="{BD92A191-18EB-416F-8953-32D80DAC2618}" type="pres">
      <dgm:prSet presAssocID="{96C2CEEE-BD6C-4E1A-81F7-072B70B14968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1ADCB4E2-8DE0-4FAB-AEF2-B50E9A7D24ED}" type="pres">
      <dgm:prSet presAssocID="{6C13A918-E2BD-4880-98FD-F8F5D82A3C62}" presName="node" presStyleLbl="node1" presStyleIdx="4" presStyleCnt="7" custScaleX="120898" custScaleY="1206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6ABA19-7768-4825-9E64-ED571299D4D9}" type="pres">
      <dgm:prSet presAssocID="{E7DD1FB3-B86A-4323-8E7D-023C8674F6F2}" presName="sibTrans" presStyleLbl="sibTrans2D1" presStyleIdx="4" presStyleCnt="7"/>
      <dgm:spPr/>
      <dgm:t>
        <a:bodyPr/>
        <a:lstStyle/>
        <a:p>
          <a:endParaRPr lang="en-US"/>
        </a:p>
      </dgm:t>
    </dgm:pt>
    <dgm:pt modelId="{E13D727C-843B-44C8-AC91-32D6EA41BEAD}" type="pres">
      <dgm:prSet presAssocID="{E7DD1FB3-B86A-4323-8E7D-023C8674F6F2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93157055-02F3-45DF-AC86-C88F90BBC2D4}" type="pres">
      <dgm:prSet presAssocID="{CA3F1B57-BC91-4332-B928-7E6E6A105B8E}" presName="node" presStyleLbl="node1" presStyleIdx="5" presStyleCnt="7" custScaleX="117920" custScaleY="1027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ADDFD6-9B9F-4E2F-81C4-B714EE2F5AD5}" type="pres">
      <dgm:prSet presAssocID="{D69E1E23-256E-4265-A011-5FCD64BA10C5}" presName="sibTrans" presStyleLbl="sibTrans2D1" presStyleIdx="5" presStyleCnt="7"/>
      <dgm:spPr/>
      <dgm:t>
        <a:bodyPr/>
        <a:lstStyle/>
        <a:p>
          <a:endParaRPr lang="en-US"/>
        </a:p>
      </dgm:t>
    </dgm:pt>
    <dgm:pt modelId="{1C911B75-C8E8-45F1-8DA6-A1A03DD2EE50}" type="pres">
      <dgm:prSet presAssocID="{D69E1E23-256E-4265-A011-5FCD64BA10C5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1BD93EC0-6668-4844-BCEA-AC113E2DCBF8}" type="pres">
      <dgm:prSet presAssocID="{ACF3C48A-C3F9-465D-8739-CB7E258E456B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A161B7-89C2-465F-8217-805582A42C9B}" type="pres">
      <dgm:prSet presAssocID="{D1E14EC7-1E69-4260-8D1E-CC5016C111FD}" presName="sibTrans" presStyleLbl="sibTrans2D1" presStyleIdx="6" presStyleCnt="7"/>
      <dgm:spPr/>
      <dgm:t>
        <a:bodyPr/>
        <a:lstStyle/>
        <a:p>
          <a:endParaRPr lang="en-US"/>
        </a:p>
      </dgm:t>
    </dgm:pt>
    <dgm:pt modelId="{1DC93E4C-D087-40A2-9FE1-0D0E684DE956}" type="pres">
      <dgm:prSet presAssocID="{D1E14EC7-1E69-4260-8D1E-CC5016C111FD}" presName="connectorText" presStyleLbl="sibTrans2D1" presStyleIdx="6" presStyleCnt="7"/>
      <dgm:spPr/>
      <dgm:t>
        <a:bodyPr/>
        <a:lstStyle/>
        <a:p>
          <a:endParaRPr lang="en-US"/>
        </a:p>
      </dgm:t>
    </dgm:pt>
  </dgm:ptLst>
  <dgm:cxnLst>
    <dgm:cxn modelId="{CEA4667B-467C-4C59-BDA2-C3BD36D28595}" type="presOf" srcId="{96C2CEEE-BD6C-4E1A-81F7-072B70B14968}" destId="{FFF8DF88-C443-43B5-8CDD-C74638B43ADA}" srcOrd="0" destOrd="0" presId="urn:microsoft.com/office/officeart/2005/8/layout/cycle2"/>
    <dgm:cxn modelId="{366864B9-245B-4F0A-8EDC-E7ABC5B11712}" type="presOf" srcId="{F27984D5-1F40-4225-A19B-09B0BB81F894}" destId="{58834D4B-2520-4C17-9DB2-BF63757F3BD3}" srcOrd="1" destOrd="0" presId="urn:microsoft.com/office/officeart/2005/8/layout/cycle2"/>
    <dgm:cxn modelId="{FF347F5A-ED49-4AFF-AB4C-513BE6D634F0}" type="presOf" srcId="{D1E14EC7-1E69-4260-8D1E-CC5016C111FD}" destId="{1DC93E4C-D087-40A2-9FE1-0D0E684DE956}" srcOrd="1" destOrd="0" presId="urn:microsoft.com/office/officeart/2005/8/layout/cycle2"/>
    <dgm:cxn modelId="{25949895-92D9-4946-A329-145488D4947C}" type="presOf" srcId="{D69E1E23-256E-4265-A011-5FCD64BA10C5}" destId="{FFADDFD6-9B9F-4E2F-81C4-B714EE2F5AD5}" srcOrd="0" destOrd="0" presId="urn:microsoft.com/office/officeart/2005/8/layout/cycle2"/>
    <dgm:cxn modelId="{0CA14011-1549-4FCF-ABC6-4DA50CB352CA}" type="presOf" srcId="{3D9B6743-B72B-4EA4-BE01-1FF6C5D95618}" destId="{262EE509-C7A3-418A-9282-C04FF6408384}" srcOrd="1" destOrd="0" presId="urn:microsoft.com/office/officeart/2005/8/layout/cycle2"/>
    <dgm:cxn modelId="{13AD7A35-0E4D-488E-8A4D-FEEF237D65DE}" type="presOf" srcId="{409A24DC-E3E5-4E4A-ABF2-FFCB4D2779AE}" destId="{2F3B59B4-E6C9-48B3-86B5-AF7B761A57BF}" srcOrd="1" destOrd="0" presId="urn:microsoft.com/office/officeart/2005/8/layout/cycle2"/>
    <dgm:cxn modelId="{DC2EF9A8-92C5-483E-BA40-63F1F1517029}" type="presOf" srcId="{96C2CEEE-BD6C-4E1A-81F7-072B70B14968}" destId="{BD92A191-18EB-416F-8953-32D80DAC2618}" srcOrd="1" destOrd="0" presId="urn:microsoft.com/office/officeart/2005/8/layout/cycle2"/>
    <dgm:cxn modelId="{4142D810-4FF7-4CEC-899F-87A06460D716}" type="presOf" srcId="{D1E14EC7-1E69-4260-8D1E-CC5016C111FD}" destId="{45A161B7-89C2-465F-8217-805582A42C9B}" srcOrd="0" destOrd="0" presId="urn:microsoft.com/office/officeart/2005/8/layout/cycle2"/>
    <dgm:cxn modelId="{F3512607-9B51-4FFC-9FA3-BAEED39CCFFE}" srcId="{E2B1D5D1-A203-4FD0-833B-68A565193AF4}" destId="{ACF3C48A-C3F9-465D-8739-CB7E258E456B}" srcOrd="6" destOrd="0" parTransId="{1641273E-3F6E-4E0D-9C45-FFA0A661FA93}" sibTransId="{D1E14EC7-1E69-4260-8D1E-CC5016C111FD}"/>
    <dgm:cxn modelId="{245AEC38-94DF-4689-98AE-DD1096497B09}" srcId="{E2B1D5D1-A203-4FD0-833B-68A565193AF4}" destId="{DB1686DF-EE4F-4F1C-BD9E-131907A5FBC3}" srcOrd="2" destOrd="0" parTransId="{8CD09845-5793-4791-8C0A-5106BDE0C2E0}" sibTransId="{F27984D5-1F40-4225-A19B-09B0BB81F894}"/>
    <dgm:cxn modelId="{F644B098-BA6D-49FA-8743-D0CD5038E173}" type="presOf" srcId="{ACF3C48A-C3F9-465D-8739-CB7E258E456B}" destId="{1BD93EC0-6668-4844-BCEA-AC113E2DCBF8}" srcOrd="0" destOrd="0" presId="urn:microsoft.com/office/officeart/2005/8/layout/cycle2"/>
    <dgm:cxn modelId="{67478C2B-C272-48FB-9E6F-16EE2A93ACD1}" type="presOf" srcId="{E623C206-FCAF-4550-AECD-4D8E05E48D9F}" destId="{3C1A6249-59E5-4595-BCB6-6D4BD20BEB9A}" srcOrd="0" destOrd="0" presId="urn:microsoft.com/office/officeart/2005/8/layout/cycle2"/>
    <dgm:cxn modelId="{99DA418D-202A-49F8-BE63-B3FB7CE63CF3}" type="presOf" srcId="{AF396616-FB01-40CE-BAC0-3C849815C57B}" destId="{3C7EC470-24CC-41FB-8BC8-9CAEDE466F6D}" srcOrd="0" destOrd="0" presId="urn:microsoft.com/office/officeart/2005/8/layout/cycle2"/>
    <dgm:cxn modelId="{D7F25D1F-7C0D-4E5C-989A-08D98B6421A3}" type="presOf" srcId="{D69E1E23-256E-4265-A011-5FCD64BA10C5}" destId="{1C911B75-C8E8-45F1-8DA6-A1A03DD2EE50}" srcOrd="1" destOrd="0" presId="urn:microsoft.com/office/officeart/2005/8/layout/cycle2"/>
    <dgm:cxn modelId="{41EECB34-7192-4848-8B03-E8A90ADF2A1C}" srcId="{E2B1D5D1-A203-4FD0-833B-68A565193AF4}" destId="{CA3F1B57-BC91-4332-B928-7E6E6A105B8E}" srcOrd="5" destOrd="0" parTransId="{9E485C00-32DB-4579-8D85-35F9C425BEF1}" sibTransId="{D69E1E23-256E-4265-A011-5FCD64BA10C5}"/>
    <dgm:cxn modelId="{83FB3378-407F-4986-A8CC-880DDFC245E8}" type="presOf" srcId="{E2B1D5D1-A203-4FD0-833B-68A565193AF4}" destId="{B4BCDDA3-AAA4-47D6-9281-35C25D451C7A}" srcOrd="0" destOrd="0" presId="urn:microsoft.com/office/officeart/2005/8/layout/cycle2"/>
    <dgm:cxn modelId="{D46E4B73-A156-4114-8146-C92119CDA0E7}" type="presOf" srcId="{E7DD1FB3-B86A-4323-8E7D-023C8674F6F2}" destId="{D86ABA19-7768-4825-9E64-ED571299D4D9}" srcOrd="0" destOrd="0" presId="urn:microsoft.com/office/officeart/2005/8/layout/cycle2"/>
    <dgm:cxn modelId="{72B6A6B2-26CB-4482-93F3-C980A065975B}" type="presOf" srcId="{CA3F1B57-BC91-4332-B928-7E6E6A105B8E}" destId="{93157055-02F3-45DF-AC86-C88F90BBC2D4}" srcOrd="0" destOrd="0" presId="urn:microsoft.com/office/officeart/2005/8/layout/cycle2"/>
    <dgm:cxn modelId="{1CFA3614-25CB-494A-A300-7E14D77BC803}" type="presOf" srcId="{6C13A918-E2BD-4880-98FD-F8F5D82A3C62}" destId="{1ADCB4E2-8DE0-4FAB-AEF2-B50E9A7D24ED}" srcOrd="0" destOrd="0" presId="urn:microsoft.com/office/officeart/2005/8/layout/cycle2"/>
    <dgm:cxn modelId="{2BEFCDE4-7961-4508-941E-B846762B05D8}" srcId="{E2B1D5D1-A203-4FD0-833B-68A565193AF4}" destId="{9E90D0F9-79E1-4F5E-B332-2132AD740036}" srcOrd="0" destOrd="0" parTransId="{63FE31E8-1B35-4778-A2FF-EBC8E5F1052A}" sibTransId="{3D9B6743-B72B-4EA4-BE01-1FF6C5D95618}"/>
    <dgm:cxn modelId="{87E4FF72-7823-4C9B-BB1B-6B1685A44565}" type="presOf" srcId="{E7DD1FB3-B86A-4323-8E7D-023C8674F6F2}" destId="{E13D727C-843B-44C8-AC91-32D6EA41BEAD}" srcOrd="1" destOrd="0" presId="urn:microsoft.com/office/officeart/2005/8/layout/cycle2"/>
    <dgm:cxn modelId="{03278BD1-7FCB-4D3C-BCEB-A1AC63A9FD3D}" srcId="{E2B1D5D1-A203-4FD0-833B-68A565193AF4}" destId="{E623C206-FCAF-4550-AECD-4D8E05E48D9F}" srcOrd="1" destOrd="0" parTransId="{3BD87138-A464-454E-BC68-E11497A98EFF}" sibTransId="{409A24DC-E3E5-4E4A-ABF2-FFCB4D2779AE}"/>
    <dgm:cxn modelId="{608F10C9-D450-444A-9CEA-5C460B5B5C13}" srcId="{E2B1D5D1-A203-4FD0-833B-68A565193AF4}" destId="{6C13A918-E2BD-4880-98FD-F8F5D82A3C62}" srcOrd="4" destOrd="0" parTransId="{31E679CF-0647-44C4-A175-8646A4BFB40B}" sibTransId="{E7DD1FB3-B86A-4323-8E7D-023C8674F6F2}"/>
    <dgm:cxn modelId="{B5221FA7-27A5-4FC3-9113-0575824D5C49}" type="presOf" srcId="{F27984D5-1F40-4225-A19B-09B0BB81F894}" destId="{1BB0AFD3-6E27-431C-9793-C42BA0798454}" srcOrd="0" destOrd="0" presId="urn:microsoft.com/office/officeart/2005/8/layout/cycle2"/>
    <dgm:cxn modelId="{2418FD3B-044F-4ACC-A3D1-A4374B748455}" type="presOf" srcId="{3D9B6743-B72B-4EA4-BE01-1FF6C5D95618}" destId="{C696C17B-ECA3-4810-B4A9-4ED9DEA8B0CF}" srcOrd="0" destOrd="0" presId="urn:microsoft.com/office/officeart/2005/8/layout/cycle2"/>
    <dgm:cxn modelId="{96A0AB11-48B9-44B8-ABC4-E40A216DCAE7}" type="presOf" srcId="{9E90D0F9-79E1-4F5E-B332-2132AD740036}" destId="{17FC1708-CA77-4FFF-86FC-26B34021D19B}" srcOrd="0" destOrd="0" presId="urn:microsoft.com/office/officeart/2005/8/layout/cycle2"/>
    <dgm:cxn modelId="{B8E98055-4DC7-432B-A416-3812ADAC26F0}" type="presOf" srcId="{DB1686DF-EE4F-4F1C-BD9E-131907A5FBC3}" destId="{0FAA621D-1A96-4D9D-B9FE-5CEDEC78F13C}" srcOrd="0" destOrd="0" presId="urn:microsoft.com/office/officeart/2005/8/layout/cycle2"/>
    <dgm:cxn modelId="{765388E6-4B53-417E-B87C-C21CE7B749FB}" type="presOf" srcId="{409A24DC-E3E5-4E4A-ABF2-FFCB4D2779AE}" destId="{A338E4C4-BA68-49E9-8D38-7D0A7C5DA5FB}" srcOrd="0" destOrd="0" presId="urn:microsoft.com/office/officeart/2005/8/layout/cycle2"/>
    <dgm:cxn modelId="{C06A4D58-1182-4366-9F25-FA54F47C0C5F}" srcId="{E2B1D5D1-A203-4FD0-833B-68A565193AF4}" destId="{AF396616-FB01-40CE-BAC0-3C849815C57B}" srcOrd="3" destOrd="0" parTransId="{338F8394-06FC-477F-AB22-6FA2FC44A8C2}" sibTransId="{96C2CEEE-BD6C-4E1A-81F7-072B70B14968}"/>
    <dgm:cxn modelId="{F9621273-CF6A-4CBC-9AB1-D3331EE4C494}" type="presParOf" srcId="{B4BCDDA3-AAA4-47D6-9281-35C25D451C7A}" destId="{17FC1708-CA77-4FFF-86FC-26B34021D19B}" srcOrd="0" destOrd="0" presId="urn:microsoft.com/office/officeart/2005/8/layout/cycle2"/>
    <dgm:cxn modelId="{658024D0-1F8E-4684-A2DD-FE4A2C40B34E}" type="presParOf" srcId="{B4BCDDA3-AAA4-47D6-9281-35C25D451C7A}" destId="{C696C17B-ECA3-4810-B4A9-4ED9DEA8B0CF}" srcOrd="1" destOrd="0" presId="urn:microsoft.com/office/officeart/2005/8/layout/cycle2"/>
    <dgm:cxn modelId="{EB9DA5BB-823F-4887-800D-9E603BFF11C8}" type="presParOf" srcId="{C696C17B-ECA3-4810-B4A9-4ED9DEA8B0CF}" destId="{262EE509-C7A3-418A-9282-C04FF6408384}" srcOrd="0" destOrd="0" presId="urn:microsoft.com/office/officeart/2005/8/layout/cycle2"/>
    <dgm:cxn modelId="{9CBC0E1E-7489-4D69-B547-44679F59D859}" type="presParOf" srcId="{B4BCDDA3-AAA4-47D6-9281-35C25D451C7A}" destId="{3C1A6249-59E5-4595-BCB6-6D4BD20BEB9A}" srcOrd="2" destOrd="0" presId="urn:microsoft.com/office/officeart/2005/8/layout/cycle2"/>
    <dgm:cxn modelId="{CDCEBF60-C3F8-4C04-932F-50CE046A559C}" type="presParOf" srcId="{B4BCDDA3-AAA4-47D6-9281-35C25D451C7A}" destId="{A338E4C4-BA68-49E9-8D38-7D0A7C5DA5FB}" srcOrd="3" destOrd="0" presId="urn:microsoft.com/office/officeart/2005/8/layout/cycle2"/>
    <dgm:cxn modelId="{B67C05BC-2D4F-4082-9C32-AB984426BE55}" type="presParOf" srcId="{A338E4C4-BA68-49E9-8D38-7D0A7C5DA5FB}" destId="{2F3B59B4-E6C9-48B3-86B5-AF7B761A57BF}" srcOrd="0" destOrd="0" presId="urn:microsoft.com/office/officeart/2005/8/layout/cycle2"/>
    <dgm:cxn modelId="{02E0A614-655D-4A20-A724-0C5A19322A2C}" type="presParOf" srcId="{B4BCDDA3-AAA4-47D6-9281-35C25D451C7A}" destId="{0FAA621D-1A96-4D9D-B9FE-5CEDEC78F13C}" srcOrd="4" destOrd="0" presId="urn:microsoft.com/office/officeart/2005/8/layout/cycle2"/>
    <dgm:cxn modelId="{AF2E0FCB-BD5F-4AAA-9582-1E5C9CF54922}" type="presParOf" srcId="{B4BCDDA3-AAA4-47D6-9281-35C25D451C7A}" destId="{1BB0AFD3-6E27-431C-9793-C42BA0798454}" srcOrd="5" destOrd="0" presId="urn:microsoft.com/office/officeart/2005/8/layout/cycle2"/>
    <dgm:cxn modelId="{8FFBE343-1099-466A-B3D8-0C34D9274077}" type="presParOf" srcId="{1BB0AFD3-6E27-431C-9793-C42BA0798454}" destId="{58834D4B-2520-4C17-9DB2-BF63757F3BD3}" srcOrd="0" destOrd="0" presId="urn:microsoft.com/office/officeart/2005/8/layout/cycle2"/>
    <dgm:cxn modelId="{6100E456-8559-4EFB-BC4B-9B3F8E53F4C1}" type="presParOf" srcId="{B4BCDDA3-AAA4-47D6-9281-35C25D451C7A}" destId="{3C7EC470-24CC-41FB-8BC8-9CAEDE466F6D}" srcOrd="6" destOrd="0" presId="urn:microsoft.com/office/officeart/2005/8/layout/cycle2"/>
    <dgm:cxn modelId="{622A653E-7012-4AD9-88AC-8F5D221E8E11}" type="presParOf" srcId="{B4BCDDA3-AAA4-47D6-9281-35C25D451C7A}" destId="{FFF8DF88-C443-43B5-8CDD-C74638B43ADA}" srcOrd="7" destOrd="0" presId="urn:microsoft.com/office/officeart/2005/8/layout/cycle2"/>
    <dgm:cxn modelId="{4AD3BA73-C26D-459E-BA15-54DFA060376A}" type="presParOf" srcId="{FFF8DF88-C443-43B5-8CDD-C74638B43ADA}" destId="{BD92A191-18EB-416F-8953-32D80DAC2618}" srcOrd="0" destOrd="0" presId="urn:microsoft.com/office/officeart/2005/8/layout/cycle2"/>
    <dgm:cxn modelId="{8FCA3E1F-C70D-4FD9-A47C-D6015153A1D0}" type="presParOf" srcId="{B4BCDDA3-AAA4-47D6-9281-35C25D451C7A}" destId="{1ADCB4E2-8DE0-4FAB-AEF2-B50E9A7D24ED}" srcOrd="8" destOrd="0" presId="urn:microsoft.com/office/officeart/2005/8/layout/cycle2"/>
    <dgm:cxn modelId="{CD73F71E-EB42-4280-8FF8-4CBBF8B83DB5}" type="presParOf" srcId="{B4BCDDA3-AAA4-47D6-9281-35C25D451C7A}" destId="{D86ABA19-7768-4825-9E64-ED571299D4D9}" srcOrd="9" destOrd="0" presId="urn:microsoft.com/office/officeart/2005/8/layout/cycle2"/>
    <dgm:cxn modelId="{46FB8311-82ED-4505-B495-72EBD9640859}" type="presParOf" srcId="{D86ABA19-7768-4825-9E64-ED571299D4D9}" destId="{E13D727C-843B-44C8-AC91-32D6EA41BEAD}" srcOrd="0" destOrd="0" presId="urn:microsoft.com/office/officeart/2005/8/layout/cycle2"/>
    <dgm:cxn modelId="{6EA8A03F-5B9E-4975-B931-B3BD2EB4D466}" type="presParOf" srcId="{B4BCDDA3-AAA4-47D6-9281-35C25D451C7A}" destId="{93157055-02F3-45DF-AC86-C88F90BBC2D4}" srcOrd="10" destOrd="0" presId="urn:microsoft.com/office/officeart/2005/8/layout/cycle2"/>
    <dgm:cxn modelId="{3688BCF2-895F-4B54-A32A-481B1C9D123B}" type="presParOf" srcId="{B4BCDDA3-AAA4-47D6-9281-35C25D451C7A}" destId="{FFADDFD6-9B9F-4E2F-81C4-B714EE2F5AD5}" srcOrd="11" destOrd="0" presId="urn:microsoft.com/office/officeart/2005/8/layout/cycle2"/>
    <dgm:cxn modelId="{A1ACE9C9-5C47-4001-B36C-DCC80D3FA771}" type="presParOf" srcId="{FFADDFD6-9B9F-4E2F-81C4-B714EE2F5AD5}" destId="{1C911B75-C8E8-45F1-8DA6-A1A03DD2EE50}" srcOrd="0" destOrd="0" presId="urn:microsoft.com/office/officeart/2005/8/layout/cycle2"/>
    <dgm:cxn modelId="{AEE038D1-A257-4598-A175-89A54FA30312}" type="presParOf" srcId="{B4BCDDA3-AAA4-47D6-9281-35C25D451C7A}" destId="{1BD93EC0-6668-4844-BCEA-AC113E2DCBF8}" srcOrd="12" destOrd="0" presId="urn:microsoft.com/office/officeart/2005/8/layout/cycle2"/>
    <dgm:cxn modelId="{4D672AD0-F70F-4309-9FA8-33379B30B26C}" type="presParOf" srcId="{B4BCDDA3-AAA4-47D6-9281-35C25D451C7A}" destId="{45A161B7-89C2-465F-8217-805582A42C9B}" srcOrd="13" destOrd="0" presId="urn:microsoft.com/office/officeart/2005/8/layout/cycle2"/>
    <dgm:cxn modelId="{EA5DEB90-DD4C-454B-B0B3-A8A82A7AD305}" type="presParOf" srcId="{45A161B7-89C2-465F-8217-805582A42C9B}" destId="{1DC93E4C-D087-40A2-9FE1-0D0E684DE95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B1D5D1-A203-4FD0-833B-68A565193AF4}" type="doc">
      <dgm:prSet loTypeId="urn:microsoft.com/office/officeart/2005/8/layout/cycle2" loCatId="cycle" qsTypeId="urn:microsoft.com/office/officeart/2005/8/quickstyle/3d2" qsCatId="3D" csTypeId="urn:microsoft.com/office/officeart/2005/8/colors/accent0_1" csCatId="mainScheme" phldr="1"/>
      <dgm:spPr/>
    </dgm:pt>
    <dgm:pt modelId="{9E90D0F9-79E1-4F5E-B332-2132AD740036}">
      <dgm:prSet phldrT="[Text]" custT="1"/>
      <dgm:spPr>
        <a:xfrm>
          <a:off x="2998219" y="865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400" b="1" dirty="0" smtClean="0">
              <a:latin typeface="Arial"/>
              <a:ea typeface="+mn-ea"/>
              <a:cs typeface="+mn-cs"/>
            </a:rPr>
            <a:t> Design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63FE31E8-1B35-4778-A2FF-EBC8E5F1052A}" type="parTrans" cxnId="{2BEFCDE4-7961-4508-941E-B846762B05D8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3D9B6743-B72B-4EA4-BE01-1FF6C5D95618}" type="sibTrans" cxnId="{2BEFCDE4-7961-4508-941E-B846762B05D8}">
      <dgm:prSet custT="1"/>
      <dgm:spPr>
        <a:xfrm rot="1542857">
          <a:off x="4128482" y="713739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DB1686DF-EE4F-4F1C-BD9E-131907A5FBC3}">
      <dgm:prSet phldrT="[Text]" custT="1"/>
      <dgm:spPr>
        <a:xfrm>
          <a:off x="4838735" y="2308799"/>
          <a:ext cx="1089947" cy="1089947"/>
        </a:xfrm>
        <a:prstGeom prst="ellipse">
          <a:avLst/>
        </a:prstGeom>
        <a:solidFill>
          <a:schemeClr val="bg1"/>
        </a:solidFill>
      </dgm:spPr>
      <dgm:t>
        <a:bodyPr/>
        <a:lstStyle/>
        <a:p>
          <a:r>
            <a:rPr lang="en-US" sz="1400" b="1" dirty="0" smtClean="0">
              <a:latin typeface="Arial"/>
              <a:ea typeface="+mn-ea"/>
              <a:cs typeface="+mn-cs"/>
            </a:rPr>
            <a:t>Installation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8CD09845-5793-4791-8C0A-5106BDE0C2E0}" type="parTrans" cxnId="{245AEC38-94DF-4689-98AE-DD1096497B09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F27984D5-1F40-4225-A19B-09B0BB81F894}" type="sibTrans" cxnId="{245AEC38-94DF-4689-98AE-DD1096497B09}">
      <dgm:prSet custT="1"/>
      <dgm:spPr>
        <a:xfrm rot="7714286">
          <a:off x="4732841" y="3303818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E623C206-FCAF-4550-AECD-4D8E05E48D9F}">
      <dgm:prSet phldrT="[Text]" custT="1"/>
      <dgm:spPr>
        <a:xfrm>
          <a:off x="4474198" y="711659"/>
          <a:ext cx="1089947" cy="1089947"/>
        </a:xfrm>
        <a:prstGeom prst="ellipse">
          <a:avLst/>
        </a:prstGeom>
        <a:solidFill>
          <a:srgbClr val="FF0000"/>
        </a:solidFill>
      </dgm:spPr>
      <dgm:t>
        <a:bodyPr/>
        <a:lstStyle/>
        <a:p>
          <a:r>
            <a:rPr lang="en-US" sz="1400" b="1" dirty="0" smtClean="0">
              <a:latin typeface="Arial"/>
              <a:ea typeface="+mn-ea"/>
              <a:cs typeface="+mn-cs"/>
            </a:rPr>
            <a:t>Material quality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3BD87138-A464-454E-BC68-E11497A98EFF}" type="parTrans" cxnId="{03278BD1-7FCB-4D3C-BCEB-A1AC63A9FD3D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409A24DC-E3E5-4E4A-ABF2-FFCB4D2779AE}" type="sibTrans" cxnId="{03278BD1-7FCB-4D3C-BCEB-A1AC63A9FD3D}">
      <dgm:prSet custT="1"/>
      <dgm:spPr>
        <a:xfrm rot="4628571">
          <a:off x="5054319" y="1863256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AF396616-FB01-40CE-BAC0-3C849815C57B}">
      <dgm:prSet phldrT="[Text]" custT="1"/>
      <dgm:spPr>
        <a:xfrm>
          <a:off x="3817326" y="3589606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400" b="1" smtClean="0">
              <a:latin typeface="Arial"/>
              <a:ea typeface="+mn-ea"/>
              <a:cs typeface="+mn-cs"/>
            </a:rPr>
            <a:t>Dry out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338F8394-06FC-477F-AB22-6FA2FC44A8C2}" type="parTrans" cxnId="{C06A4D58-1182-4366-9F25-FA54F47C0C5F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96C2CEEE-BD6C-4E1A-81F7-072B70B14968}" type="sibTrans" cxnId="{C06A4D58-1182-4366-9F25-FA54F47C0C5F}">
      <dgm:prSet custT="1"/>
      <dgm:spPr>
        <a:xfrm rot="10800000">
          <a:off x="3406126" y="3950651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6C13A918-E2BD-4880-98FD-F8F5D82A3C62}">
      <dgm:prSet phldrT="[Text]" custT="1"/>
      <dgm:spPr>
        <a:xfrm>
          <a:off x="2179112" y="3589606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400" b="1" dirty="0" smtClean="0">
              <a:latin typeface="Arial"/>
              <a:ea typeface="+mn-ea"/>
              <a:cs typeface="+mn-cs"/>
            </a:rPr>
            <a:t>Operation</a:t>
          </a:r>
        </a:p>
        <a:p>
          <a:r>
            <a:rPr lang="en-US" sz="1400" b="1" dirty="0" smtClean="0">
              <a:latin typeface="Arial"/>
              <a:ea typeface="+mn-ea"/>
              <a:cs typeface="+mn-cs"/>
            </a:rPr>
            <a:t>Practices 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31E679CF-0647-44C4-A175-8646A4BFB40B}" type="parTrans" cxnId="{608F10C9-D450-444A-9CEA-5C460B5B5C13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E7DD1FB3-B86A-4323-8E7D-023C8674F6F2}" type="sibTrans" cxnId="{608F10C9-D450-444A-9CEA-5C460B5B5C13}">
      <dgm:prSet custT="1"/>
      <dgm:spPr>
        <a:xfrm rot="13885714">
          <a:off x="2073218" y="3316677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CA3F1B57-BC91-4332-B928-7E6E6A105B8E}">
      <dgm:prSet phldrT="[Text]" custT="1"/>
      <dgm:spPr>
        <a:xfrm>
          <a:off x="1157703" y="2308799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100" b="1" dirty="0" smtClean="0">
              <a:latin typeface="Arial"/>
              <a:ea typeface="+mn-ea"/>
              <a:cs typeface="+mn-cs"/>
            </a:rPr>
            <a:t>Maintenance</a:t>
          </a:r>
          <a:endParaRPr lang="en-US" sz="1100" b="1" dirty="0">
            <a:latin typeface="Arial"/>
            <a:ea typeface="+mn-ea"/>
            <a:cs typeface="+mn-cs"/>
          </a:endParaRPr>
        </a:p>
      </dgm:t>
    </dgm:pt>
    <dgm:pt modelId="{9E485C00-32DB-4579-8D85-35F9C425BEF1}" type="parTrans" cxnId="{41EECB34-7192-4848-8B03-E8A90ADF2A1C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D69E1E23-256E-4265-A011-5FCD64BA10C5}" type="sibTrans" cxnId="{41EECB34-7192-4848-8B03-E8A90ADF2A1C}">
      <dgm:prSet custT="1"/>
      <dgm:spPr>
        <a:xfrm rot="16971429">
          <a:off x="1737825" y="1879292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ACF3C48A-C3F9-465D-8739-CB7E258E456B}">
      <dgm:prSet phldrT="[Text]" custT="1"/>
      <dgm:spPr>
        <a:xfrm>
          <a:off x="1522240" y="711659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400" b="1" dirty="0" smtClean="0">
              <a:latin typeface="Arial"/>
              <a:ea typeface="+mn-ea"/>
              <a:cs typeface="+mn-cs"/>
            </a:rPr>
            <a:t>Others 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1641273E-3F6E-4E0D-9C45-FFA0A661FA93}" type="parTrans" cxnId="{F3512607-9B51-4FFC-9FA3-BAEED39CCFFE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D1E14EC7-1E69-4260-8D1E-CC5016C111FD}" type="sibTrans" cxnId="{F3512607-9B51-4FFC-9FA3-BAEED39CCFFE}">
      <dgm:prSet custT="1"/>
      <dgm:spPr>
        <a:xfrm rot="20057143">
          <a:off x="2652503" y="720876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B4BCDDA3-AAA4-47D6-9281-35C25D451C7A}" type="pres">
      <dgm:prSet presAssocID="{E2B1D5D1-A203-4FD0-833B-68A565193AF4}" presName="cycle" presStyleCnt="0">
        <dgm:presLayoutVars>
          <dgm:dir/>
          <dgm:resizeHandles val="exact"/>
        </dgm:presLayoutVars>
      </dgm:prSet>
      <dgm:spPr/>
    </dgm:pt>
    <dgm:pt modelId="{17FC1708-CA77-4FFF-86FC-26B34021D19B}" type="pres">
      <dgm:prSet presAssocID="{9E90D0F9-79E1-4F5E-B332-2132AD740036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96C17B-ECA3-4810-B4A9-4ED9DEA8B0CF}" type="pres">
      <dgm:prSet presAssocID="{3D9B6743-B72B-4EA4-BE01-1FF6C5D95618}" presName="sibTrans" presStyleLbl="sibTrans2D1" presStyleIdx="0" presStyleCnt="7"/>
      <dgm:spPr/>
      <dgm:t>
        <a:bodyPr/>
        <a:lstStyle/>
        <a:p>
          <a:endParaRPr lang="en-US"/>
        </a:p>
      </dgm:t>
    </dgm:pt>
    <dgm:pt modelId="{262EE509-C7A3-418A-9282-C04FF6408384}" type="pres">
      <dgm:prSet presAssocID="{3D9B6743-B72B-4EA4-BE01-1FF6C5D95618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3C1A6249-59E5-4595-BCB6-6D4BD20BEB9A}" type="pres">
      <dgm:prSet presAssocID="{E623C206-FCAF-4550-AECD-4D8E05E48D9F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8E4C4-BA68-49E9-8D38-7D0A7C5DA5FB}" type="pres">
      <dgm:prSet presAssocID="{409A24DC-E3E5-4E4A-ABF2-FFCB4D2779AE}" presName="sibTrans" presStyleLbl="sibTrans2D1" presStyleIdx="1" presStyleCnt="7"/>
      <dgm:spPr/>
      <dgm:t>
        <a:bodyPr/>
        <a:lstStyle/>
        <a:p>
          <a:endParaRPr lang="en-US"/>
        </a:p>
      </dgm:t>
    </dgm:pt>
    <dgm:pt modelId="{2F3B59B4-E6C9-48B3-86B5-AF7B761A57BF}" type="pres">
      <dgm:prSet presAssocID="{409A24DC-E3E5-4E4A-ABF2-FFCB4D2779AE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0FAA621D-1A96-4D9D-B9FE-5CEDEC78F13C}" type="pres">
      <dgm:prSet presAssocID="{DB1686DF-EE4F-4F1C-BD9E-131907A5FBC3}" presName="node" presStyleLbl="node1" presStyleIdx="2" presStyleCnt="7" custScaleX="123586" custScaleY="937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B0AFD3-6E27-431C-9793-C42BA0798454}" type="pres">
      <dgm:prSet presAssocID="{F27984D5-1F40-4225-A19B-09B0BB81F894}" presName="sibTrans" presStyleLbl="sibTrans2D1" presStyleIdx="2" presStyleCnt="7"/>
      <dgm:spPr/>
      <dgm:t>
        <a:bodyPr/>
        <a:lstStyle/>
        <a:p>
          <a:endParaRPr lang="en-US"/>
        </a:p>
      </dgm:t>
    </dgm:pt>
    <dgm:pt modelId="{58834D4B-2520-4C17-9DB2-BF63757F3BD3}" type="pres">
      <dgm:prSet presAssocID="{F27984D5-1F40-4225-A19B-09B0BB81F894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3C7EC470-24CC-41FB-8BC8-9CAEDE466F6D}" type="pres">
      <dgm:prSet presAssocID="{AF396616-FB01-40CE-BAC0-3C849815C57B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F8DF88-C443-43B5-8CDD-C74638B43ADA}" type="pres">
      <dgm:prSet presAssocID="{96C2CEEE-BD6C-4E1A-81F7-072B70B14968}" presName="sibTrans" presStyleLbl="sibTrans2D1" presStyleIdx="3" presStyleCnt="7"/>
      <dgm:spPr/>
      <dgm:t>
        <a:bodyPr/>
        <a:lstStyle/>
        <a:p>
          <a:endParaRPr lang="en-US"/>
        </a:p>
      </dgm:t>
    </dgm:pt>
    <dgm:pt modelId="{BD92A191-18EB-416F-8953-32D80DAC2618}" type="pres">
      <dgm:prSet presAssocID="{96C2CEEE-BD6C-4E1A-81F7-072B70B14968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1ADCB4E2-8DE0-4FAB-AEF2-B50E9A7D24ED}" type="pres">
      <dgm:prSet presAssocID="{6C13A918-E2BD-4880-98FD-F8F5D82A3C62}" presName="node" presStyleLbl="node1" presStyleIdx="4" presStyleCnt="7" custScaleX="120898" custScaleY="1206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6ABA19-7768-4825-9E64-ED571299D4D9}" type="pres">
      <dgm:prSet presAssocID="{E7DD1FB3-B86A-4323-8E7D-023C8674F6F2}" presName="sibTrans" presStyleLbl="sibTrans2D1" presStyleIdx="4" presStyleCnt="7"/>
      <dgm:spPr/>
      <dgm:t>
        <a:bodyPr/>
        <a:lstStyle/>
        <a:p>
          <a:endParaRPr lang="en-US"/>
        </a:p>
      </dgm:t>
    </dgm:pt>
    <dgm:pt modelId="{E13D727C-843B-44C8-AC91-32D6EA41BEAD}" type="pres">
      <dgm:prSet presAssocID="{E7DD1FB3-B86A-4323-8E7D-023C8674F6F2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93157055-02F3-45DF-AC86-C88F90BBC2D4}" type="pres">
      <dgm:prSet presAssocID="{CA3F1B57-BC91-4332-B928-7E6E6A105B8E}" presName="node" presStyleLbl="node1" presStyleIdx="5" presStyleCnt="7" custScaleX="117920" custScaleY="1027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ADDFD6-9B9F-4E2F-81C4-B714EE2F5AD5}" type="pres">
      <dgm:prSet presAssocID="{D69E1E23-256E-4265-A011-5FCD64BA10C5}" presName="sibTrans" presStyleLbl="sibTrans2D1" presStyleIdx="5" presStyleCnt="7"/>
      <dgm:spPr/>
      <dgm:t>
        <a:bodyPr/>
        <a:lstStyle/>
        <a:p>
          <a:endParaRPr lang="en-US"/>
        </a:p>
      </dgm:t>
    </dgm:pt>
    <dgm:pt modelId="{1C911B75-C8E8-45F1-8DA6-A1A03DD2EE50}" type="pres">
      <dgm:prSet presAssocID="{D69E1E23-256E-4265-A011-5FCD64BA10C5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1BD93EC0-6668-4844-BCEA-AC113E2DCBF8}" type="pres">
      <dgm:prSet presAssocID="{ACF3C48A-C3F9-465D-8739-CB7E258E456B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A161B7-89C2-465F-8217-805582A42C9B}" type="pres">
      <dgm:prSet presAssocID="{D1E14EC7-1E69-4260-8D1E-CC5016C111FD}" presName="sibTrans" presStyleLbl="sibTrans2D1" presStyleIdx="6" presStyleCnt="7"/>
      <dgm:spPr/>
      <dgm:t>
        <a:bodyPr/>
        <a:lstStyle/>
        <a:p>
          <a:endParaRPr lang="en-US"/>
        </a:p>
      </dgm:t>
    </dgm:pt>
    <dgm:pt modelId="{1DC93E4C-D087-40A2-9FE1-0D0E684DE956}" type="pres">
      <dgm:prSet presAssocID="{D1E14EC7-1E69-4260-8D1E-CC5016C111FD}" presName="connectorText" presStyleLbl="sibTrans2D1" presStyleIdx="6" presStyleCnt="7"/>
      <dgm:spPr/>
      <dgm:t>
        <a:bodyPr/>
        <a:lstStyle/>
        <a:p>
          <a:endParaRPr lang="en-US"/>
        </a:p>
      </dgm:t>
    </dgm:pt>
  </dgm:ptLst>
  <dgm:cxnLst>
    <dgm:cxn modelId="{CEA4667B-467C-4C59-BDA2-C3BD36D28595}" type="presOf" srcId="{96C2CEEE-BD6C-4E1A-81F7-072B70B14968}" destId="{FFF8DF88-C443-43B5-8CDD-C74638B43ADA}" srcOrd="0" destOrd="0" presId="urn:microsoft.com/office/officeart/2005/8/layout/cycle2"/>
    <dgm:cxn modelId="{366864B9-245B-4F0A-8EDC-E7ABC5B11712}" type="presOf" srcId="{F27984D5-1F40-4225-A19B-09B0BB81F894}" destId="{58834D4B-2520-4C17-9DB2-BF63757F3BD3}" srcOrd="1" destOrd="0" presId="urn:microsoft.com/office/officeart/2005/8/layout/cycle2"/>
    <dgm:cxn modelId="{FF347F5A-ED49-4AFF-AB4C-513BE6D634F0}" type="presOf" srcId="{D1E14EC7-1E69-4260-8D1E-CC5016C111FD}" destId="{1DC93E4C-D087-40A2-9FE1-0D0E684DE956}" srcOrd="1" destOrd="0" presId="urn:microsoft.com/office/officeart/2005/8/layout/cycle2"/>
    <dgm:cxn modelId="{25949895-92D9-4946-A329-145488D4947C}" type="presOf" srcId="{D69E1E23-256E-4265-A011-5FCD64BA10C5}" destId="{FFADDFD6-9B9F-4E2F-81C4-B714EE2F5AD5}" srcOrd="0" destOrd="0" presId="urn:microsoft.com/office/officeart/2005/8/layout/cycle2"/>
    <dgm:cxn modelId="{0CA14011-1549-4FCF-ABC6-4DA50CB352CA}" type="presOf" srcId="{3D9B6743-B72B-4EA4-BE01-1FF6C5D95618}" destId="{262EE509-C7A3-418A-9282-C04FF6408384}" srcOrd="1" destOrd="0" presId="urn:microsoft.com/office/officeart/2005/8/layout/cycle2"/>
    <dgm:cxn modelId="{13AD7A35-0E4D-488E-8A4D-FEEF237D65DE}" type="presOf" srcId="{409A24DC-E3E5-4E4A-ABF2-FFCB4D2779AE}" destId="{2F3B59B4-E6C9-48B3-86B5-AF7B761A57BF}" srcOrd="1" destOrd="0" presId="urn:microsoft.com/office/officeart/2005/8/layout/cycle2"/>
    <dgm:cxn modelId="{DC2EF9A8-92C5-483E-BA40-63F1F1517029}" type="presOf" srcId="{96C2CEEE-BD6C-4E1A-81F7-072B70B14968}" destId="{BD92A191-18EB-416F-8953-32D80DAC2618}" srcOrd="1" destOrd="0" presId="urn:microsoft.com/office/officeart/2005/8/layout/cycle2"/>
    <dgm:cxn modelId="{4142D810-4FF7-4CEC-899F-87A06460D716}" type="presOf" srcId="{D1E14EC7-1E69-4260-8D1E-CC5016C111FD}" destId="{45A161B7-89C2-465F-8217-805582A42C9B}" srcOrd="0" destOrd="0" presId="urn:microsoft.com/office/officeart/2005/8/layout/cycle2"/>
    <dgm:cxn modelId="{F3512607-9B51-4FFC-9FA3-BAEED39CCFFE}" srcId="{E2B1D5D1-A203-4FD0-833B-68A565193AF4}" destId="{ACF3C48A-C3F9-465D-8739-CB7E258E456B}" srcOrd="6" destOrd="0" parTransId="{1641273E-3F6E-4E0D-9C45-FFA0A661FA93}" sibTransId="{D1E14EC7-1E69-4260-8D1E-CC5016C111FD}"/>
    <dgm:cxn modelId="{245AEC38-94DF-4689-98AE-DD1096497B09}" srcId="{E2B1D5D1-A203-4FD0-833B-68A565193AF4}" destId="{DB1686DF-EE4F-4F1C-BD9E-131907A5FBC3}" srcOrd="2" destOrd="0" parTransId="{8CD09845-5793-4791-8C0A-5106BDE0C2E0}" sibTransId="{F27984D5-1F40-4225-A19B-09B0BB81F894}"/>
    <dgm:cxn modelId="{F644B098-BA6D-49FA-8743-D0CD5038E173}" type="presOf" srcId="{ACF3C48A-C3F9-465D-8739-CB7E258E456B}" destId="{1BD93EC0-6668-4844-BCEA-AC113E2DCBF8}" srcOrd="0" destOrd="0" presId="urn:microsoft.com/office/officeart/2005/8/layout/cycle2"/>
    <dgm:cxn modelId="{67478C2B-C272-48FB-9E6F-16EE2A93ACD1}" type="presOf" srcId="{E623C206-FCAF-4550-AECD-4D8E05E48D9F}" destId="{3C1A6249-59E5-4595-BCB6-6D4BD20BEB9A}" srcOrd="0" destOrd="0" presId="urn:microsoft.com/office/officeart/2005/8/layout/cycle2"/>
    <dgm:cxn modelId="{99DA418D-202A-49F8-BE63-B3FB7CE63CF3}" type="presOf" srcId="{AF396616-FB01-40CE-BAC0-3C849815C57B}" destId="{3C7EC470-24CC-41FB-8BC8-9CAEDE466F6D}" srcOrd="0" destOrd="0" presId="urn:microsoft.com/office/officeart/2005/8/layout/cycle2"/>
    <dgm:cxn modelId="{D7F25D1F-7C0D-4E5C-989A-08D98B6421A3}" type="presOf" srcId="{D69E1E23-256E-4265-A011-5FCD64BA10C5}" destId="{1C911B75-C8E8-45F1-8DA6-A1A03DD2EE50}" srcOrd="1" destOrd="0" presId="urn:microsoft.com/office/officeart/2005/8/layout/cycle2"/>
    <dgm:cxn modelId="{41EECB34-7192-4848-8B03-E8A90ADF2A1C}" srcId="{E2B1D5D1-A203-4FD0-833B-68A565193AF4}" destId="{CA3F1B57-BC91-4332-B928-7E6E6A105B8E}" srcOrd="5" destOrd="0" parTransId="{9E485C00-32DB-4579-8D85-35F9C425BEF1}" sibTransId="{D69E1E23-256E-4265-A011-5FCD64BA10C5}"/>
    <dgm:cxn modelId="{83FB3378-407F-4986-A8CC-880DDFC245E8}" type="presOf" srcId="{E2B1D5D1-A203-4FD0-833B-68A565193AF4}" destId="{B4BCDDA3-AAA4-47D6-9281-35C25D451C7A}" srcOrd="0" destOrd="0" presId="urn:microsoft.com/office/officeart/2005/8/layout/cycle2"/>
    <dgm:cxn modelId="{D46E4B73-A156-4114-8146-C92119CDA0E7}" type="presOf" srcId="{E7DD1FB3-B86A-4323-8E7D-023C8674F6F2}" destId="{D86ABA19-7768-4825-9E64-ED571299D4D9}" srcOrd="0" destOrd="0" presId="urn:microsoft.com/office/officeart/2005/8/layout/cycle2"/>
    <dgm:cxn modelId="{72B6A6B2-26CB-4482-93F3-C980A065975B}" type="presOf" srcId="{CA3F1B57-BC91-4332-B928-7E6E6A105B8E}" destId="{93157055-02F3-45DF-AC86-C88F90BBC2D4}" srcOrd="0" destOrd="0" presId="urn:microsoft.com/office/officeart/2005/8/layout/cycle2"/>
    <dgm:cxn modelId="{1CFA3614-25CB-494A-A300-7E14D77BC803}" type="presOf" srcId="{6C13A918-E2BD-4880-98FD-F8F5D82A3C62}" destId="{1ADCB4E2-8DE0-4FAB-AEF2-B50E9A7D24ED}" srcOrd="0" destOrd="0" presId="urn:microsoft.com/office/officeart/2005/8/layout/cycle2"/>
    <dgm:cxn modelId="{2BEFCDE4-7961-4508-941E-B846762B05D8}" srcId="{E2B1D5D1-A203-4FD0-833B-68A565193AF4}" destId="{9E90D0F9-79E1-4F5E-B332-2132AD740036}" srcOrd="0" destOrd="0" parTransId="{63FE31E8-1B35-4778-A2FF-EBC8E5F1052A}" sibTransId="{3D9B6743-B72B-4EA4-BE01-1FF6C5D95618}"/>
    <dgm:cxn modelId="{87E4FF72-7823-4C9B-BB1B-6B1685A44565}" type="presOf" srcId="{E7DD1FB3-B86A-4323-8E7D-023C8674F6F2}" destId="{E13D727C-843B-44C8-AC91-32D6EA41BEAD}" srcOrd="1" destOrd="0" presId="urn:microsoft.com/office/officeart/2005/8/layout/cycle2"/>
    <dgm:cxn modelId="{03278BD1-7FCB-4D3C-BCEB-A1AC63A9FD3D}" srcId="{E2B1D5D1-A203-4FD0-833B-68A565193AF4}" destId="{E623C206-FCAF-4550-AECD-4D8E05E48D9F}" srcOrd="1" destOrd="0" parTransId="{3BD87138-A464-454E-BC68-E11497A98EFF}" sibTransId="{409A24DC-E3E5-4E4A-ABF2-FFCB4D2779AE}"/>
    <dgm:cxn modelId="{608F10C9-D450-444A-9CEA-5C460B5B5C13}" srcId="{E2B1D5D1-A203-4FD0-833B-68A565193AF4}" destId="{6C13A918-E2BD-4880-98FD-F8F5D82A3C62}" srcOrd="4" destOrd="0" parTransId="{31E679CF-0647-44C4-A175-8646A4BFB40B}" sibTransId="{E7DD1FB3-B86A-4323-8E7D-023C8674F6F2}"/>
    <dgm:cxn modelId="{B5221FA7-27A5-4FC3-9113-0575824D5C49}" type="presOf" srcId="{F27984D5-1F40-4225-A19B-09B0BB81F894}" destId="{1BB0AFD3-6E27-431C-9793-C42BA0798454}" srcOrd="0" destOrd="0" presId="urn:microsoft.com/office/officeart/2005/8/layout/cycle2"/>
    <dgm:cxn modelId="{2418FD3B-044F-4ACC-A3D1-A4374B748455}" type="presOf" srcId="{3D9B6743-B72B-4EA4-BE01-1FF6C5D95618}" destId="{C696C17B-ECA3-4810-B4A9-4ED9DEA8B0CF}" srcOrd="0" destOrd="0" presId="urn:microsoft.com/office/officeart/2005/8/layout/cycle2"/>
    <dgm:cxn modelId="{96A0AB11-48B9-44B8-ABC4-E40A216DCAE7}" type="presOf" srcId="{9E90D0F9-79E1-4F5E-B332-2132AD740036}" destId="{17FC1708-CA77-4FFF-86FC-26B34021D19B}" srcOrd="0" destOrd="0" presId="urn:microsoft.com/office/officeart/2005/8/layout/cycle2"/>
    <dgm:cxn modelId="{B8E98055-4DC7-432B-A416-3812ADAC26F0}" type="presOf" srcId="{DB1686DF-EE4F-4F1C-BD9E-131907A5FBC3}" destId="{0FAA621D-1A96-4D9D-B9FE-5CEDEC78F13C}" srcOrd="0" destOrd="0" presId="urn:microsoft.com/office/officeart/2005/8/layout/cycle2"/>
    <dgm:cxn modelId="{765388E6-4B53-417E-B87C-C21CE7B749FB}" type="presOf" srcId="{409A24DC-E3E5-4E4A-ABF2-FFCB4D2779AE}" destId="{A338E4C4-BA68-49E9-8D38-7D0A7C5DA5FB}" srcOrd="0" destOrd="0" presId="urn:microsoft.com/office/officeart/2005/8/layout/cycle2"/>
    <dgm:cxn modelId="{C06A4D58-1182-4366-9F25-FA54F47C0C5F}" srcId="{E2B1D5D1-A203-4FD0-833B-68A565193AF4}" destId="{AF396616-FB01-40CE-BAC0-3C849815C57B}" srcOrd="3" destOrd="0" parTransId="{338F8394-06FC-477F-AB22-6FA2FC44A8C2}" sibTransId="{96C2CEEE-BD6C-4E1A-81F7-072B70B14968}"/>
    <dgm:cxn modelId="{F9621273-CF6A-4CBC-9AB1-D3331EE4C494}" type="presParOf" srcId="{B4BCDDA3-AAA4-47D6-9281-35C25D451C7A}" destId="{17FC1708-CA77-4FFF-86FC-26B34021D19B}" srcOrd="0" destOrd="0" presId="urn:microsoft.com/office/officeart/2005/8/layout/cycle2"/>
    <dgm:cxn modelId="{658024D0-1F8E-4684-A2DD-FE4A2C40B34E}" type="presParOf" srcId="{B4BCDDA3-AAA4-47D6-9281-35C25D451C7A}" destId="{C696C17B-ECA3-4810-B4A9-4ED9DEA8B0CF}" srcOrd="1" destOrd="0" presId="urn:microsoft.com/office/officeart/2005/8/layout/cycle2"/>
    <dgm:cxn modelId="{EB9DA5BB-823F-4887-800D-9E603BFF11C8}" type="presParOf" srcId="{C696C17B-ECA3-4810-B4A9-4ED9DEA8B0CF}" destId="{262EE509-C7A3-418A-9282-C04FF6408384}" srcOrd="0" destOrd="0" presId="urn:microsoft.com/office/officeart/2005/8/layout/cycle2"/>
    <dgm:cxn modelId="{9CBC0E1E-7489-4D69-B547-44679F59D859}" type="presParOf" srcId="{B4BCDDA3-AAA4-47D6-9281-35C25D451C7A}" destId="{3C1A6249-59E5-4595-BCB6-6D4BD20BEB9A}" srcOrd="2" destOrd="0" presId="urn:microsoft.com/office/officeart/2005/8/layout/cycle2"/>
    <dgm:cxn modelId="{CDCEBF60-C3F8-4C04-932F-50CE046A559C}" type="presParOf" srcId="{B4BCDDA3-AAA4-47D6-9281-35C25D451C7A}" destId="{A338E4C4-BA68-49E9-8D38-7D0A7C5DA5FB}" srcOrd="3" destOrd="0" presId="urn:microsoft.com/office/officeart/2005/8/layout/cycle2"/>
    <dgm:cxn modelId="{B67C05BC-2D4F-4082-9C32-AB984426BE55}" type="presParOf" srcId="{A338E4C4-BA68-49E9-8D38-7D0A7C5DA5FB}" destId="{2F3B59B4-E6C9-48B3-86B5-AF7B761A57BF}" srcOrd="0" destOrd="0" presId="urn:microsoft.com/office/officeart/2005/8/layout/cycle2"/>
    <dgm:cxn modelId="{02E0A614-655D-4A20-A724-0C5A19322A2C}" type="presParOf" srcId="{B4BCDDA3-AAA4-47D6-9281-35C25D451C7A}" destId="{0FAA621D-1A96-4D9D-B9FE-5CEDEC78F13C}" srcOrd="4" destOrd="0" presId="urn:microsoft.com/office/officeart/2005/8/layout/cycle2"/>
    <dgm:cxn modelId="{AF2E0FCB-BD5F-4AAA-9582-1E5C9CF54922}" type="presParOf" srcId="{B4BCDDA3-AAA4-47D6-9281-35C25D451C7A}" destId="{1BB0AFD3-6E27-431C-9793-C42BA0798454}" srcOrd="5" destOrd="0" presId="urn:microsoft.com/office/officeart/2005/8/layout/cycle2"/>
    <dgm:cxn modelId="{8FFBE343-1099-466A-B3D8-0C34D9274077}" type="presParOf" srcId="{1BB0AFD3-6E27-431C-9793-C42BA0798454}" destId="{58834D4B-2520-4C17-9DB2-BF63757F3BD3}" srcOrd="0" destOrd="0" presId="urn:microsoft.com/office/officeart/2005/8/layout/cycle2"/>
    <dgm:cxn modelId="{6100E456-8559-4EFB-BC4B-9B3F8E53F4C1}" type="presParOf" srcId="{B4BCDDA3-AAA4-47D6-9281-35C25D451C7A}" destId="{3C7EC470-24CC-41FB-8BC8-9CAEDE466F6D}" srcOrd="6" destOrd="0" presId="urn:microsoft.com/office/officeart/2005/8/layout/cycle2"/>
    <dgm:cxn modelId="{622A653E-7012-4AD9-88AC-8F5D221E8E11}" type="presParOf" srcId="{B4BCDDA3-AAA4-47D6-9281-35C25D451C7A}" destId="{FFF8DF88-C443-43B5-8CDD-C74638B43ADA}" srcOrd="7" destOrd="0" presId="urn:microsoft.com/office/officeart/2005/8/layout/cycle2"/>
    <dgm:cxn modelId="{4AD3BA73-C26D-459E-BA15-54DFA060376A}" type="presParOf" srcId="{FFF8DF88-C443-43B5-8CDD-C74638B43ADA}" destId="{BD92A191-18EB-416F-8953-32D80DAC2618}" srcOrd="0" destOrd="0" presId="urn:microsoft.com/office/officeart/2005/8/layout/cycle2"/>
    <dgm:cxn modelId="{8FCA3E1F-C70D-4FD9-A47C-D6015153A1D0}" type="presParOf" srcId="{B4BCDDA3-AAA4-47D6-9281-35C25D451C7A}" destId="{1ADCB4E2-8DE0-4FAB-AEF2-B50E9A7D24ED}" srcOrd="8" destOrd="0" presId="urn:microsoft.com/office/officeart/2005/8/layout/cycle2"/>
    <dgm:cxn modelId="{CD73F71E-EB42-4280-8FF8-4CBBF8B83DB5}" type="presParOf" srcId="{B4BCDDA3-AAA4-47D6-9281-35C25D451C7A}" destId="{D86ABA19-7768-4825-9E64-ED571299D4D9}" srcOrd="9" destOrd="0" presId="urn:microsoft.com/office/officeart/2005/8/layout/cycle2"/>
    <dgm:cxn modelId="{46FB8311-82ED-4505-B495-72EBD9640859}" type="presParOf" srcId="{D86ABA19-7768-4825-9E64-ED571299D4D9}" destId="{E13D727C-843B-44C8-AC91-32D6EA41BEAD}" srcOrd="0" destOrd="0" presId="urn:microsoft.com/office/officeart/2005/8/layout/cycle2"/>
    <dgm:cxn modelId="{6EA8A03F-5B9E-4975-B931-B3BD2EB4D466}" type="presParOf" srcId="{B4BCDDA3-AAA4-47D6-9281-35C25D451C7A}" destId="{93157055-02F3-45DF-AC86-C88F90BBC2D4}" srcOrd="10" destOrd="0" presId="urn:microsoft.com/office/officeart/2005/8/layout/cycle2"/>
    <dgm:cxn modelId="{3688BCF2-895F-4B54-A32A-481B1C9D123B}" type="presParOf" srcId="{B4BCDDA3-AAA4-47D6-9281-35C25D451C7A}" destId="{FFADDFD6-9B9F-4E2F-81C4-B714EE2F5AD5}" srcOrd="11" destOrd="0" presId="urn:microsoft.com/office/officeart/2005/8/layout/cycle2"/>
    <dgm:cxn modelId="{A1ACE9C9-5C47-4001-B36C-DCC80D3FA771}" type="presParOf" srcId="{FFADDFD6-9B9F-4E2F-81C4-B714EE2F5AD5}" destId="{1C911B75-C8E8-45F1-8DA6-A1A03DD2EE50}" srcOrd="0" destOrd="0" presId="urn:microsoft.com/office/officeart/2005/8/layout/cycle2"/>
    <dgm:cxn modelId="{AEE038D1-A257-4598-A175-89A54FA30312}" type="presParOf" srcId="{B4BCDDA3-AAA4-47D6-9281-35C25D451C7A}" destId="{1BD93EC0-6668-4844-BCEA-AC113E2DCBF8}" srcOrd="12" destOrd="0" presId="urn:microsoft.com/office/officeart/2005/8/layout/cycle2"/>
    <dgm:cxn modelId="{4D672AD0-F70F-4309-9FA8-33379B30B26C}" type="presParOf" srcId="{B4BCDDA3-AAA4-47D6-9281-35C25D451C7A}" destId="{45A161B7-89C2-465F-8217-805582A42C9B}" srcOrd="13" destOrd="0" presId="urn:microsoft.com/office/officeart/2005/8/layout/cycle2"/>
    <dgm:cxn modelId="{EA5DEB90-DD4C-454B-B0B3-A8A82A7AD305}" type="presParOf" srcId="{45A161B7-89C2-465F-8217-805582A42C9B}" destId="{1DC93E4C-D087-40A2-9FE1-0D0E684DE95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B1D5D1-A203-4FD0-833B-68A565193AF4}" type="doc">
      <dgm:prSet loTypeId="urn:microsoft.com/office/officeart/2005/8/layout/cycle2" loCatId="cycle" qsTypeId="urn:microsoft.com/office/officeart/2005/8/quickstyle/3d2" qsCatId="3D" csTypeId="urn:microsoft.com/office/officeart/2005/8/colors/accent0_1" csCatId="mainScheme" phldr="1"/>
      <dgm:spPr/>
    </dgm:pt>
    <dgm:pt modelId="{9E90D0F9-79E1-4F5E-B332-2132AD740036}">
      <dgm:prSet phldrT="[Text]" custT="1"/>
      <dgm:spPr>
        <a:xfrm>
          <a:off x="2998219" y="865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400" b="1" smtClean="0">
              <a:latin typeface="Arial"/>
              <a:ea typeface="+mn-ea"/>
              <a:cs typeface="+mn-cs"/>
            </a:rPr>
            <a:t> Design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63FE31E8-1B35-4778-A2FF-EBC8E5F1052A}" type="parTrans" cxnId="{2BEFCDE4-7961-4508-941E-B846762B05D8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3D9B6743-B72B-4EA4-BE01-1FF6C5D95618}" type="sibTrans" cxnId="{2BEFCDE4-7961-4508-941E-B846762B05D8}">
      <dgm:prSet custT="1"/>
      <dgm:spPr>
        <a:xfrm rot="1542857">
          <a:off x="4128482" y="713739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DB1686DF-EE4F-4F1C-BD9E-131907A5FBC3}">
      <dgm:prSet phldrT="[Text]" custT="1"/>
      <dgm:spPr>
        <a:xfrm>
          <a:off x="4838735" y="2308799"/>
          <a:ext cx="1089947" cy="1089947"/>
        </a:xfrm>
        <a:prstGeom prst="ellipse">
          <a:avLst/>
        </a:prstGeom>
        <a:solidFill>
          <a:srgbClr val="C00000"/>
        </a:solidFill>
      </dgm:spPr>
      <dgm:t>
        <a:bodyPr/>
        <a:lstStyle/>
        <a:p>
          <a:r>
            <a:rPr lang="en-US" sz="1400" b="1" dirty="0" smtClean="0">
              <a:latin typeface="Arial"/>
              <a:ea typeface="+mn-ea"/>
              <a:cs typeface="+mn-cs"/>
            </a:rPr>
            <a:t>Installation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8CD09845-5793-4791-8C0A-5106BDE0C2E0}" type="parTrans" cxnId="{245AEC38-94DF-4689-98AE-DD1096497B09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F27984D5-1F40-4225-A19B-09B0BB81F894}" type="sibTrans" cxnId="{245AEC38-94DF-4689-98AE-DD1096497B09}">
      <dgm:prSet custT="1"/>
      <dgm:spPr>
        <a:xfrm rot="7714286">
          <a:off x="4732841" y="3303818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E623C206-FCAF-4550-AECD-4D8E05E48D9F}">
      <dgm:prSet phldrT="[Text]" custT="1"/>
      <dgm:spPr>
        <a:xfrm>
          <a:off x="4474198" y="711659"/>
          <a:ext cx="1089947" cy="1089947"/>
        </a:xfrm>
        <a:prstGeom prst="ellipse">
          <a:avLst/>
        </a:prstGeom>
        <a:solidFill>
          <a:schemeClr val="bg1"/>
        </a:solidFill>
      </dgm:spPr>
      <dgm:t>
        <a:bodyPr/>
        <a:lstStyle/>
        <a:p>
          <a:r>
            <a:rPr lang="en-US" sz="1400" b="1" dirty="0" smtClean="0">
              <a:latin typeface="Arial"/>
              <a:ea typeface="+mn-ea"/>
              <a:cs typeface="+mn-cs"/>
            </a:rPr>
            <a:t>Material quality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3BD87138-A464-454E-BC68-E11497A98EFF}" type="parTrans" cxnId="{03278BD1-7FCB-4D3C-BCEB-A1AC63A9FD3D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409A24DC-E3E5-4E4A-ABF2-FFCB4D2779AE}" type="sibTrans" cxnId="{03278BD1-7FCB-4D3C-BCEB-A1AC63A9FD3D}">
      <dgm:prSet custT="1"/>
      <dgm:spPr>
        <a:xfrm rot="4628571">
          <a:off x="5054319" y="1863256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AF396616-FB01-40CE-BAC0-3C849815C57B}">
      <dgm:prSet phldrT="[Text]" custT="1"/>
      <dgm:spPr>
        <a:xfrm>
          <a:off x="3817326" y="3589606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400" b="1" smtClean="0">
              <a:latin typeface="Arial"/>
              <a:ea typeface="+mn-ea"/>
              <a:cs typeface="+mn-cs"/>
            </a:rPr>
            <a:t>Dry out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338F8394-06FC-477F-AB22-6FA2FC44A8C2}" type="parTrans" cxnId="{C06A4D58-1182-4366-9F25-FA54F47C0C5F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96C2CEEE-BD6C-4E1A-81F7-072B70B14968}" type="sibTrans" cxnId="{C06A4D58-1182-4366-9F25-FA54F47C0C5F}">
      <dgm:prSet custT="1"/>
      <dgm:spPr>
        <a:xfrm rot="10800000">
          <a:off x="3406126" y="3950651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6C13A918-E2BD-4880-98FD-F8F5D82A3C62}">
      <dgm:prSet phldrT="[Text]" custT="1"/>
      <dgm:spPr>
        <a:xfrm>
          <a:off x="2179112" y="3589606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400" b="1" dirty="0" smtClean="0">
              <a:latin typeface="Arial"/>
              <a:ea typeface="+mn-ea"/>
              <a:cs typeface="+mn-cs"/>
            </a:rPr>
            <a:t>Operation</a:t>
          </a:r>
        </a:p>
        <a:p>
          <a:r>
            <a:rPr lang="en-US" sz="1400" b="1" dirty="0" smtClean="0">
              <a:latin typeface="Arial"/>
              <a:ea typeface="+mn-ea"/>
              <a:cs typeface="+mn-cs"/>
            </a:rPr>
            <a:t>Practices 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31E679CF-0647-44C4-A175-8646A4BFB40B}" type="parTrans" cxnId="{608F10C9-D450-444A-9CEA-5C460B5B5C13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E7DD1FB3-B86A-4323-8E7D-023C8674F6F2}" type="sibTrans" cxnId="{608F10C9-D450-444A-9CEA-5C460B5B5C13}">
      <dgm:prSet custT="1"/>
      <dgm:spPr>
        <a:xfrm rot="13885714">
          <a:off x="2073218" y="3316677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CA3F1B57-BC91-4332-B928-7E6E6A105B8E}">
      <dgm:prSet phldrT="[Text]" custT="1"/>
      <dgm:spPr>
        <a:xfrm>
          <a:off x="1157703" y="2308799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100" b="1" dirty="0" smtClean="0">
              <a:latin typeface="Arial"/>
              <a:ea typeface="+mn-ea"/>
              <a:cs typeface="+mn-cs"/>
            </a:rPr>
            <a:t>Maintenance</a:t>
          </a:r>
          <a:endParaRPr lang="en-US" sz="1100" b="1" dirty="0">
            <a:latin typeface="Arial"/>
            <a:ea typeface="+mn-ea"/>
            <a:cs typeface="+mn-cs"/>
          </a:endParaRPr>
        </a:p>
      </dgm:t>
    </dgm:pt>
    <dgm:pt modelId="{9E485C00-32DB-4579-8D85-35F9C425BEF1}" type="parTrans" cxnId="{41EECB34-7192-4848-8B03-E8A90ADF2A1C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D69E1E23-256E-4265-A011-5FCD64BA10C5}" type="sibTrans" cxnId="{41EECB34-7192-4848-8B03-E8A90ADF2A1C}">
      <dgm:prSet custT="1"/>
      <dgm:spPr>
        <a:xfrm rot="16971429">
          <a:off x="1737825" y="1879292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ACF3C48A-C3F9-465D-8739-CB7E258E456B}">
      <dgm:prSet phldrT="[Text]" custT="1"/>
      <dgm:spPr>
        <a:xfrm>
          <a:off x="1522240" y="711659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400" b="1" smtClean="0">
              <a:latin typeface="Arial"/>
              <a:ea typeface="+mn-ea"/>
              <a:cs typeface="+mn-cs"/>
            </a:rPr>
            <a:t>Others 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1641273E-3F6E-4E0D-9C45-FFA0A661FA93}" type="parTrans" cxnId="{F3512607-9B51-4FFC-9FA3-BAEED39CCFFE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D1E14EC7-1E69-4260-8D1E-CC5016C111FD}" type="sibTrans" cxnId="{F3512607-9B51-4FFC-9FA3-BAEED39CCFFE}">
      <dgm:prSet custT="1"/>
      <dgm:spPr>
        <a:xfrm rot="20057143">
          <a:off x="2652503" y="720876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B4BCDDA3-AAA4-47D6-9281-35C25D451C7A}" type="pres">
      <dgm:prSet presAssocID="{E2B1D5D1-A203-4FD0-833B-68A565193AF4}" presName="cycle" presStyleCnt="0">
        <dgm:presLayoutVars>
          <dgm:dir/>
          <dgm:resizeHandles val="exact"/>
        </dgm:presLayoutVars>
      </dgm:prSet>
      <dgm:spPr/>
    </dgm:pt>
    <dgm:pt modelId="{17FC1708-CA77-4FFF-86FC-26B34021D19B}" type="pres">
      <dgm:prSet presAssocID="{9E90D0F9-79E1-4F5E-B332-2132AD740036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96C17B-ECA3-4810-B4A9-4ED9DEA8B0CF}" type="pres">
      <dgm:prSet presAssocID="{3D9B6743-B72B-4EA4-BE01-1FF6C5D95618}" presName="sibTrans" presStyleLbl="sibTrans2D1" presStyleIdx="0" presStyleCnt="7"/>
      <dgm:spPr/>
      <dgm:t>
        <a:bodyPr/>
        <a:lstStyle/>
        <a:p>
          <a:endParaRPr lang="en-US"/>
        </a:p>
      </dgm:t>
    </dgm:pt>
    <dgm:pt modelId="{262EE509-C7A3-418A-9282-C04FF6408384}" type="pres">
      <dgm:prSet presAssocID="{3D9B6743-B72B-4EA4-BE01-1FF6C5D95618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3C1A6249-59E5-4595-BCB6-6D4BD20BEB9A}" type="pres">
      <dgm:prSet presAssocID="{E623C206-FCAF-4550-AECD-4D8E05E48D9F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8E4C4-BA68-49E9-8D38-7D0A7C5DA5FB}" type="pres">
      <dgm:prSet presAssocID="{409A24DC-E3E5-4E4A-ABF2-FFCB4D2779AE}" presName="sibTrans" presStyleLbl="sibTrans2D1" presStyleIdx="1" presStyleCnt="7"/>
      <dgm:spPr/>
      <dgm:t>
        <a:bodyPr/>
        <a:lstStyle/>
        <a:p>
          <a:endParaRPr lang="en-US"/>
        </a:p>
      </dgm:t>
    </dgm:pt>
    <dgm:pt modelId="{2F3B59B4-E6C9-48B3-86B5-AF7B761A57BF}" type="pres">
      <dgm:prSet presAssocID="{409A24DC-E3E5-4E4A-ABF2-FFCB4D2779AE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0FAA621D-1A96-4D9D-B9FE-5CEDEC78F13C}" type="pres">
      <dgm:prSet presAssocID="{DB1686DF-EE4F-4F1C-BD9E-131907A5FBC3}" presName="node" presStyleLbl="node1" presStyleIdx="2" presStyleCnt="7" custScaleX="123586" custScaleY="937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B0AFD3-6E27-431C-9793-C42BA0798454}" type="pres">
      <dgm:prSet presAssocID="{F27984D5-1F40-4225-A19B-09B0BB81F894}" presName="sibTrans" presStyleLbl="sibTrans2D1" presStyleIdx="2" presStyleCnt="7"/>
      <dgm:spPr/>
      <dgm:t>
        <a:bodyPr/>
        <a:lstStyle/>
        <a:p>
          <a:endParaRPr lang="en-US"/>
        </a:p>
      </dgm:t>
    </dgm:pt>
    <dgm:pt modelId="{58834D4B-2520-4C17-9DB2-BF63757F3BD3}" type="pres">
      <dgm:prSet presAssocID="{F27984D5-1F40-4225-A19B-09B0BB81F894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3C7EC470-24CC-41FB-8BC8-9CAEDE466F6D}" type="pres">
      <dgm:prSet presAssocID="{AF396616-FB01-40CE-BAC0-3C849815C57B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F8DF88-C443-43B5-8CDD-C74638B43ADA}" type="pres">
      <dgm:prSet presAssocID="{96C2CEEE-BD6C-4E1A-81F7-072B70B14968}" presName="sibTrans" presStyleLbl="sibTrans2D1" presStyleIdx="3" presStyleCnt="7"/>
      <dgm:spPr/>
      <dgm:t>
        <a:bodyPr/>
        <a:lstStyle/>
        <a:p>
          <a:endParaRPr lang="en-US"/>
        </a:p>
      </dgm:t>
    </dgm:pt>
    <dgm:pt modelId="{BD92A191-18EB-416F-8953-32D80DAC2618}" type="pres">
      <dgm:prSet presAssocID="{96C2CEEE-BD6C-4E1A-81F7-072B70B14968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1ADCB4E2-8DE0-4FAB-AEF2-B50E9A7D24ED}" type="pres">
      <dgm:prSet presAssocID="{6C13A918-E2BD-4880-98FD-F8F5D82A3C62}" presName="node" presStyleLbl="node1" presStyleIdx="4" presStyleCnt="7" custScaleX="120898" custScaleY="1206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6ABA19-7768-4825-9E64-ED571299D4D9}" type="pres">
      <dgm:prSet presAssocID="{E7DD1FB3-B86A-4323-8E7D-023C8674F6F2}" presName="sibTrans" presStyleLbl="sibTrans2D1" presStyleIdx="4" presStyleCnt="7"/>
      <dgm:spPr/>
      <dgm:t>
        <a:bodyPr/>
        <a:lstStyle/>
        <a:p>
          <a:endParaRPr lang="en-US"/>
        </a:p>
      </dgm:t>
    </dgm:pt>
    <dgm:pt modelId="{E13D727C-843B-44C8-AC91-32D6EA41BEAD}" type="pres">
      <dgm:prSet presAssocID="{E7DD1FB3-B86A-4323-8E7D-023C8674F6F2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93157055-02F3-45DF-AC86-C88F90BBC2D4}" type="pres">
      <dgm:prSet presAssocID="{CA3F1B57-BC91-4332-B928-7E6E6A105B8E}" presName="node" presStyleLbl="node1" presStyleIdx="5" presStyleCnt="7" custScaleX="117920" custScaleY="1027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ADDFD6-9B9F-4E2F-81C4-B714EE2F5AD5}" type="pres">
      <dgm:prSet presAssocID="{D69E1E23-256E-4265-A011-5FCD64BA10C5}" presName="sibTrans" presStyleLbl="sibTrans2D1" presStyleIdx="5" presStyleCnt="7"/>
      <dgm:spPr/>
      <dgm:t>
        <a:bodyPr/>
        <a:lstStyle/>
        <a:p>
          <a:endParaRPr lang="en-US"/>
        </a:p>
      </dgm:t>
    </dgm:pt>
    <dgm:pt modelId="{1C911B75-C8E8-45F1-8DA6-A1A03DD2EE50}" type="pres">
      <dgm:prSet presAssocID="{D69E1E23-256E-4265-A011-5FCD64BA10C5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1BD93EC0-6668-4844-BCEA-AC113E2DCBF8}" type="pres">
      <dgm:prSet presAssocID="{ACF3C48A-C3F9-465D-8739-CB7E258E456B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A161B7-89C2-465F-8217-805582A42C9B}" type="pres">
      <dgm:prSet presAssocID="{D1E14EC7-1E69-4260-8D1E-CC5016C111FD}" presName="sibTrans" presStyleLbl="sibTrans2D1" presStyleIdx="6" presStyleCnt="7"/>
      <dgm:spPr/>
      <dgm:t>
        <a:bodyPr/>
        <a:lstStyle/>
        <a:p>
          <a:endParaRPr lang="en-US"/>
        </a:p>
      </dgm:t>
    </dgm:pt>
    <dgm:pt modelId="{1DC93E4C-D087-40A2-9FE1-0D0E684DE956}" type="pres">
      <dgm:prSet presAssocID="{D1E14EC7-1E69-4260-8D1E-CC5016C111FD}" presName="connectorText" presStyleLbl="sibTrans2D1" presStyleIdx="6" presStyleCnt="7"/>
      <dgm:spPr/>
      <dgm:t>
        <a:bodyPr/>
        <a:lstStyle/>
        <a:p>
          <a:endParaRPr lang="en-US"/>
        </a:p>
      </dgm:t>
    </dgm:pt>
  </dgm:ptLst>
  <dgm:cxnLst>
    <dgm:cxn modelId="{CEA4667B-467C-4C59-BDA2-C3BD36D28595}" type="presOf" srcId="{96C2CEEE-BD6C-4E1A-81F7-072B70B14968}" destId="{FFF8DF88-C443-43B5-8CDD-C74638B43ADA}" srcOrd="0" destOrd="0" presId="urn:microsoft.com/office/officeart/2005/8/layout/cycle2"/>
    <dgm:cxn modelId="{366864B9-245B-4F0A-8EDC-E7ABC5B11712}" type="presOf" srcId="{F27984D5-1F40-4225-A19B-09B0BB81F894}" destId="{58834D4B-2520-4C17-9DB2-BF63757F3BD3}" srcOrd="1" destOrd="0" presId="urn:microsoft.com/office/officeart/2005/8/layout/cycle2"/>
    <dgm:cxn modelId="{FF347F5A-ED49-4AFF-AB4C-513BE6D634F0}" type="presOf" srcId="{D1E14EC7-1E69-4260-8D1E-CC5016C111FD}" destId="{1DC93E4C-D087-40A2-9FE1-0D0E684DE956}" srcOrd="1" destOrd="0" presId="urn:microsoft.com/office/officeart/2005/8/layout/cycle2"/>
    <dgm:cxn modelId="{25949895-92D9-4946-A329-145488D4947C}" type="presOf" srcId="{D69E1E23-256E-4265-A011-5FCD64BA10C5}" destId="{FFADDFD6-9B9F-4E2F-81C4-B714EE2F5AD5}" srcOrd="0" destOrd="0" presId="urn:microsoft.com/office/officeart/2005/8/layout/cycle2"/>
    <dgm:cxn modelId="{0CA14011-1549-4FCF-ABC6-4DA50CB352CA}" type="presOf" srcId="{3D9B6743-B72B-4EA4-BE01-1FF6C5D95618}" destId="{262EE509-C7A3-418A-9282-C04FF6408384}" srcOrd="1" destOrd="0" presId="urn:microsoft.com/office/officeart/2005/8/layout/cycle2"/>
    <dgm:cxn modelId="{13AD7A35-0E4D-488E-8A4D-FEEF237D65DE}" type="presOf" srcId="{409A24DC-E3E5-4E4A-ABF2-FFCB4D2779AE}" destId="{2F3B59B4-E6C9-48B3-86B5-AF7B761A57BF}" srcOrd="1" destOrd="0" presId="urn:microsoft.com/office/officeart/2005/8/layout/cycle2"/>
    <dgm:cxn modelId="{DC2EF9A8-92C5-483E-BA40-63F1F1517029}" type="presOf" srcId="{96C2CEEE-BD6C-4E1A-81F7-072B70B14968}" destId="{BD92A191-18EB-416F-8953-32D80DAC2618}" srcOrd="1" destOrd="0" presId="urn:microsoft.com/office/officeart/2005/8/layout/cycle2"/>
    <dgm:cxn modelId="{4142D810-4FF7-4CEC-899F-87A06460D716}" type="presOf" srcId="{D1E14EC7-1E69-4260-8D1E-CC5016C111FD}" destId="{45A161B7-89C2-465F-8217-805582A42C9B}" srcOrd="0" destOrd="0" presId="urn:microsoft.com/office/officeart/2005/8/layout/cycle2"/>
    <dgm:cxn modelId="{F3512607-9B51-4FFC-9FA3-BAEED39CCFFE}" srcId="{E2B1D5D1-A203-4FD0-833B-68A565193AF4}" destId="{ACF3C48A-C3F9-465D-8739-CB7E258E456B}" srcOrd="6" destOrd="0" parTransId="{1641273E-3F6E-4E0D-9C45-FFA0A661FA93}" sibTransId="{D1E14EC7-1E69-4260-8D1E-CC5016C111FD}"/>
    <dgm:cxn modelId="{245AEC38-94DF-4689-98AE-DD1096497B09}" srcId="{E2B1D5D1-A203-4FD0-833B-68A565193AF4}" destId="{DB1686DF-EE4F-4F1C-BD9E-131907A5FBC3}" srcOrd="2" destOrd="0" parTransId="{8CD09845-5793-4791-8C0A-5106BDE0C2E0}" sibTransId="{F27984D5-1F40-4225-A19B-09B0BB81F894}"/>
    <dgm:cxn modelId="{F644B098-BA6D-49FA-8743-D0CD5038E173}" type="presOf" srcId="{ACF3C48A-C3F9-465D-8739-CB7E258E456B}" destId="{1BD93EC0-6668-4844-BCEA-AC113E2DCBF8}" srcOrd="0" destOrd="0" presId="urn:microsoft.com/office/officeart/2005/8/layout/cycle2"/>
    <dgm:cxn modelId="{67478C2B-C272-48FB-9E6F-16EE2A93ACD1}" type="presOf" srcId="{E623C206-FCAF-4550-AECD-4D8E05E48D9F}" destId="{3C1A6249-59E5-4595-BCB6-6D4BD20BEB9A}" srcOrd="0" destOrd="0" presId="urn:microsoft.com/office/officeart/2005/8/layout/cycle2"/>
    <dgm:cxn modelId="{99DA418D-202A-49F8-BE63-B3FB7CE63CF3}" type="presOf" srcId="{AF396616-FB01-40CE-BAC0-3C849815C57B}" destId="{3C7EC470-24CC-41FB-8BC8-9CAEDE466F6D}" srcOrd="0" destOrd="0" presId="urn:microsoft.com/office/officeart/2005/8/layout/cycle2"/>
    <dgm:cxn modelId="{D7F25D1F-7C0D-4E5C-989A-08D98B6421A3}" type="presOf" srcId="{D69E1E23-256E-4265-A011-5FCD64BA10C5}" destId="{1C911B75-C8E8-45F1-8DA6-A1A03DD2EE50}" srcOrd="1" destOrd="0" presId="urn:microsoft.com/office/officeart/2005/8/layout/cycle2"/>
    <dgm:cxn modelId="{41EECB34-7192-4848-8B03-E8A90ADF2A1C}" srcId="{E2B1D5D1-A203-4FD0-833B-68A565193AF4}" destId="{CA3F1B57-BC91-4332-B928-7E6E6A105B8E}" srcOrd="5" destOrd="0" parTransId="{9E485C00-32DB-4579-8D85-35F9C425BEF1}" sibTransId="{D69E1E23-256E-4265-A011-5FCD64BA10C5}"/>
    <dgm:cxn modelId="{83FB3378-407F-4986-A8CC-880DDFC245E8}" type="presOf" srcId="{E2B1D5D1-A203-4FD0-833B-68A565193AF4}" destId="{B4BCDDA3-AAA4-47D6-9281-35C25D451C7A}" srcOrd="0" destOrd="0" presId="urn:microsoft.com/office/officeart/2005/8/layout/cycle2"/>
    <dgm:cxn modelId="{D46E4B73-A156-4114-8146-C92119CDA0E7}" type="presOf" srcId="{E7DD1FB3-B86A-4323-8E7D-023C8674F6F2}" destId="{D86ABA19-7768-4825-9E64-ED571299D4D9}" srcOrd="0" destOrd="0" presId="urn:microsoft.com/office/officeart/2005/8/layout/cycle2"/>
    <dgm:cxn modelId="{72B6A6B2-26CB-4482-93F3-C980A065975B}" type="presOf" srcId="{CA3F1B57-BC91-4332-B928-7E6E6A105B8E}" destId="{93157055-02F3-45DF-AC86-C88F90BBC2D4}" srcOrd="0" destOrd="0" presId="urn:microsoft.com/office/officeart/2005/8/layout/cycle2"/>
    <dgm:cxn modelId="{1CFA3614-25CB-494A-A300-7E14D77BC803}" type="presOf" srcId="{6C13A918-E2BD-4880-98FD-F8F5D82A3C62}" destId="{1ADCB4E2-8DE0-4FAB-AEF2-B50E9A7D24ED}" srcOrd="0" destOrd="0" presId="urn:microsoft.com/office/officeart/2005/8/layout/cycle2"/>
    <dgm:cxn modelId="{2BEFCDE4-7961-4508-941E-B846762B05D8}" srcId="{E2B1D5D1-A203-4FD0-833B-68A565193AF4}" destId="{9E90D0F9-79E1-4F5E-B332-2132AD740036}" srcOrd="0" destOrd="0" parTransId="{63FE31E8-1B35-4778-A2FF-EBC8E5F1052A}" sibTransId="{3D9B6743-B72B-4EA4-BE01-1FF6C5D95618}"/>
    <dgm:cxn modelId="{87E4FF72-7823-4C9B-BB1B-6B1685A44565}" type="presOf" srcId="{E7DD1FB3-B86A-4323-8E7D-023C8674F6F2}" destId="{E13D727C-843B-44C8-AC91-32D6EA41BEAD}" srcOrd="1" destOrd="0" presId="urn:microsoft.com/office/officeart/2005/8/layout/cycle2"/>
    <dgm:cxn modelId="{03278BD1-7FCB-4D3C-BCEB-A1AC63A9FD3D}" srcId="{E2B1D5D1-A203-4FD0-833B-68A565193AF4}" destId="{E623C206-FCAF-4550-AECD-4D8E05E48D9F}" srcOrd="1" destOrd="0" parTransId="{3BD87138-A464-454E-BC68-E11497A98EFF}" sibTransId="{409A24DC-E3E5-4E4A-ABF2-FFCB4D2779AE}"/>
    <dgm:cxn modelId="{608F10C9-D450-444A-9CEA-5C460B5B5C13}" srcId="{E2B1D5D1-A203-4FD0-833B-68A565193AF4}" destId="{6C13A918-E2BD-4880-98FD-F8F5D82A3C62}" srcOrd="4" destOrd="0" parTransId="{31E679CF-0647-44C4-A175-8646A4BFB40B}" sibTransId="{E7DD1FB3-B86A-4323-8E7D-023C8674F6F2}"/>
    <dgm:cxn modelId="{B5221FA7-27A5-4FC3-9113-0575824D5C49}" type="presOf" srcId="{F27984D5-1F40-4225-A19B-09B0BB81F894}" destId="{1BB0AFD3-6E27-431C-9793-C42BA0798454}" srcOrd="0" destOrd="0" presId="urn:microsoft.com/office/officeart/2005/8/layout/cycle2"/>
    <dgm:cxn modelId="{2418FD3B-044F-4ACC-A3D1-A4374B748455}" type="presOf" srcId="{3D9B6743-B72B-4EA4-BE01-1FF6C5D95618}" destId="{C696C17B-ECA3-4810-B4A9-4ED9DEA8B0CF}" srcOrd="0" destOrd="0" presId="urn:microsoft.com/office/officeart/2005/8/layout/cycle2"/>
    <dgm:cxn modelId="{96A0AB11-48B9-44B8-ABC4-E40A216DCAE7}" type="presOf" srcId="{9E90D0F9-79E1-4F5E-B332-2132AD740036}" destId="{17FC1708-CA77-4FFF-86FC-26B34021D19B}" srcOrd="0" destOrd="0" presId="urn:microsoft.com/office/officeart/2005/8/layout/cycle2"/>
    <dgm:cxn modelId="{B8E98055-4DC7-432B-A416-3812ADAC26F0}" type="presOf" srcId="{DB1686DF-EE4F-4F1C-BD9E-131907A5FBC3}" destId="{0FAA621D-1A96-4D9D-B9FE-5CEDEC78F13C}" srcOrd="0" destOrd="0" presId="urn:microsoft.com/office/officeart/2005/8/layout/cycle2"/>
    <dgm:cxn modelId="{765388E6-4B53-417E-B87C-C21CE7B749FB}" type="presOf" srcId="{409A24DC-E3E5-4E4A-ABF2-FFCB4D2779AE}" destId="{A338E4C4-BA68-49E9-8D38-7D0A7C5DA5FB}" srcOrd="0" destOrd="0" presId="urn:microsoft.com/office/officeart/2005/8/layout/cycle2"/>
    <dgm:cxn modelId="{C06A4D58-1182-4366-9F25-FA54F47C0C5F}" srcId="{E2B1D5D1-A203-4FD0-833B-68A565193AF4}" destId="{AF396616-FB01-40CE-BAC0-3C849815C57B}" srcOrd="3" destOrd="0" parTransId="{338F8394-06FC-477F-AB22-6FA2FC44A8C2}" sibTransId="{96C2CEEE-BD6C-4E1A-81F7-072B70B14968}"/>
    <dgm:cxn modelId="{F9621273-CF6A-4CBC-9AB1-D3331EE4C494}" type="presParOf" srcId="{B4BCDDA3-AAA4-47D6-9281-35C25D451C7A}" destId="{17FC1708-CA77-4FFF-86FC-26B34021D19B}" srcOrd="0" destOrd="0" presId="urn:microsoft.com/office/officeart/2005/8/layout/cycle2"/>
    <dgm:cxn modelId="{658024D0-1F8E-4684-A2DD-FE4A2C40B34E}" type="presParOf" srcId="{B4BCDDA3-AAA4-47D6-9281-35C25D451C7A}" destId="{C696C17B-ECA3-4810-B4A9-4ED9DEA8B0CF}" srcOrd="1" destOrd="0" presId="urn:microsoft.com/office/officeart/2005/8/layout/cycle2"/>
    <dgm:cxn modelId="{EB9DA5BB-823F-4887-800D-9E603BFF11C8}" type="presParOf" srcId="{C696C17B-ECA3-4810-B4A9-4ED9DEA8B0CF}" destId="{262EE509-C7A3-418A-9282-C04FF6408384}" srcOrd="0" destOrd="0" presId="urn:microsoft.com/office/officeart/2005/8/layout/cycle2"/>
    <dgm:cxn modelId="{9CBC0E1E-7489-4D69-B547-44679F59D859}" type="presParOf" srcId="{B4BCDDA3-AAA4-47D6-9281-35C25D451C7A}" destId="{3C1A6249-59E5-4595-BCB6-6D4BD20BEB9A}" srcOrd="2" destOrd="0" presId="urn:microsoft.com/office/officeart/2005/8/layout/cycle2"/>
    <dgm:cxn modelId="{CDCEBF60-C3F8-4C04-932F-50CE046A559C}" type="presParOf" srcId="{B4BCDDA3-AAA4-47D6-9281-35C25D451C7A}" destId="{A338E4C4-BA68-49E9-8D38-7D0A7C5DA5FB}" srcOrd="3" destOrd="0" presId="urn:microsoft.com/office/officeart/2005/8/layout/cycle2"/>
    <dgm:cxn modelId="{B67C05BC-2D4F-4082-9C32-AB984426BE55}" type="presParOf" srcId="{A338E4C4-BA68-49E9-8D38-7D0A7C5DA5FB}" destId="{2F3B59B4-E6C9-48B3-86B5-AF7B761A57BF}" srcOrd="0" destOrd="0" presId="urn:microsoft.com/office/officeart/2005/8/layout/cycle2"/>
    <dgm:cxn modelId="{02E0A614-655D-4A20-A724-0C5A19322A2C}" type="presParOf" srcId="{B4BCDDA3-AAA4-47D6-9281-35C25D451C7A}" destId="{0FAA621D-1A96-4D9D-B9FE-5CEDEC78F13C}" srcOrd="4" destOrd="0" presId="urn:microsoft.com/office/officeart/2005/8/layout/cycle2"/>
    <dgm:cxn modelId="{AF2E0FCB-BD5F-4AAA-9582-1E5C9CF54922}" type="presParOf" srcId="{B4BCDDA3-AAA4-47D6-9281-35C25D451C7A}" destId="{1BB0AFD3-6E27-431C-9793-C42BA0798454}" srcOrd="5" destOrd="0" presId="urn:microsoft.com/office/officeart/2005/8/layout/cycle2"/>
    <dgm:cxn modelId="{8FFBE343-1099-466A-B3D8-0C34D9274077}" type="presParOf" srcId="{1BB0AFD3-6E27-431C-9793-C42BA0798454}" destId="{58834D4B-2520-4C17-9DB2-BF63757F3BD3}" srcOrd="0" destOrd="0" presId="urn:microsoft.com/office/officeart/2005/8/layout/cycle2"/>
    <dgm:cxn modelId="{6100E456-8559-4EFB-BC4B-9B3F8E53F4C1}" type="presParOf" srcId="{B4BCDDA3-AAA4-47D6-9281-35C25D451C7A}" destId="{3C7EC470-24CC-41FB-8BC8-9CAEDE466F6D}" srcOrd="6" destOrd="0" presId="urn:microsoft.com/office/officeart/2005/8/layout/cycle2"/>
    <dgm:cxn modelId="{622A653E-7012-4AD9-88AC-8F5D221E8E11}" type="presParOf" srcId="{B4BCDDA3-AAA4-47D6-9281-35C25D451C7A}" destId="{FFF8DF88-C443-43B5-8CDD-C74638B43ADA}" srcOrd="7" destOrd="0" presId="urn:microsoft.com/office/officeart/2005/8/layout/cycle2"/>
    <dgm:cxn modelId="{4AD3BA73-C26D-459E-BA15-54DFA060376A}" type="presParOf" srcId="{FFF8DF88-C443-43B5-8CDD-C74638B43ADA}" destId="{BD92A191-18EB-416F-8953-32D80DAC2618}" srcOrd="0" destOrd="0" presId="urn:microsoft.com/office/officeart/2005/8/layout/cycle2"/>
    <dgm:cxn modelId="{8FCA3E1F-C70D-4FD9-A47C-D6015153A1D0}" type="presParOf" srcId="{B4BCDDA3-AAA4-47D6-9281-35C25D451C7A}" destId="{1ADCB4E2-8DE0-4FAB-AEF2-B50E9A7D24ED}" srcOrd="8" destOrd="0" presId="urn:microsoft.com/office/officeart/2005/8/layout/cycle2"/>
    <dgm:cxn modelId="{CD73F71E-EB42-4280-8FF8-4CBBF8B83DB5}" type="presParOf" srcId="{B4BCDDA3-AAA4-47D6-9281-35C25D451C7A}" destId="{D86ABA19-7768-4825-9E64-ED571299D4D9}" srcOrd="9" destOrd="0" presId="urn:microsoft.com/office/officeart/2005/8/layout/cycle2"/>
    <dgm:cxn modelId="{46FB8311-82ED-4505-B495-72EBD9640859}" type="presParOf" srcId="{D86ABA19-7768-4825-9E64-ED571299D4D9}" destId="{E13D727C-843B-44C8-AC91-32D6EA41BEAD}" srcOrd="0" destOrd="0" presId="urn:microsoft.com/office/officeart/2005/8/layout/cycle2"/>
    <dgm:cxn modelId="{6EA8A03F-5B9E-4975-B931-B3BD2EB4D466}" type="presParOf" srcId="{B4BCDDA3-AAA4-47D6-9281-35C25D451C7A}" destId="{93157055-02F3-45DF-AC86-C88F90BBC2D4}" srcOrd="10" destOrd="0" presId="urn:microsoft.com/office/officeart/2005/8/layout/cycle2"/>
    <dgm:cxn modelId="{3688BCF2-895F-4B54-A32A-481B1C9D123B}" type="presParOf" srcId="{B4BCDDA3-AAA4-47D6-9281-35C25D451C7A}" destId="{FFADDFD6-9B9F-4E2F-81C4-B714EE2F5AD5}" srcOrd="11" destOrd="0" presId="urn:microsoft.com/office/officeart/2005/8/layout/cycle2"/>
    <dgm:cxn modelId="{A1ACE9C9-5C47-4001-B36C-DCC80D3FA771}" type="presParOf" srcId="{FFADDFD6-9B9F-4E2F-81C4-B714EE2F5AD5}" destId="{1C911B75-C8E8-45F1-8DA6-A1A03DD2EE50}" srcOrd="0" destOrd="0" presId="urn:microsoft.com/office/officeart/2005/8/layout/cycle2"/>
    <dgm:cxn modelId="{AEE038D1-A257-4598-A175-89A54FA30312}" type="presParOf" srcId="{B4BCDDA3-AAA4-47D6-9281-35C25D451C7A}" destId="{1BD93EC0-6668-4844-BCEA-AC113E2DCBF8}" srcOrd="12" destOrd="0" presId="urn:microsoft.com/office/officeart/2005/8/layout/cycle2"/>
    <dgm:cxn modelId="{4D672AD0-F70F-4309-9FA8-33379B30B26C}" type="presParOf" srcId="{B4BCDDA3-AAA4-47D6-9281-35C25D451C7A}" destId="{45A161B7-89C2-465F-8217-805582A42C9B}" srcOrd="13" destOrd="0" presId="urn:microsoft.com/office/officeart/2005/8/layout/cycle2"/>
    <dgm:cxn modelId="{EA5DEB90-DD4C-454B-B0B3-A8A82A7AD305}" type="presParOf" srcId="{45A161B7-89C2-465F-8217-805582A42C9B}" destId="{1DC93E4C-D087-40A2-9FE1-0D0E684DE95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B1D5D1-A203-4FD0-833B-68A565193AF4}" type="doc">
      <dgm:prSet loTypeId="urn:microsoft.com/office/officeart/2005/8/layout/cycle2" loCatId="cycle" qsTypeId="urn:microsoft.com/office/officeart/2005/8/quickstyle/3d2" qsCatId="3D" csTypeId="urn:microsoft.com/office/officeart/2005/8/colors/accent0_1" csCatId="mainScheme" phldr="1"/>
      <dgm:spPr/>
    </dgm:pt>
    <dgm:pt modelId="{9E90D0F9-79E1-4F5E-B332-2132AD740036}">
      <dgm:prSet phldrT="[Text]" custT="1"/>
      <dgm:spPr>
        <a:xfrm>
          <a:off x="2998219" y="865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400" b="1" smtClean="0">
              <a:latin typeface="Arial"/>
              <a:ea typeface="+mn-ea"/>
              <a:cs typeface="+mn-cs"/>
            </a:rPr>
            <a:t> Design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63FE31E8-1B35-4778-A2FF-EBC8E5F1052A}" type="parTrans" cxnId="{2BEFCDE4-7961-4508-941E-B846762B05D8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3D9B6743-B72B-4EA4-BE01-1FF6C5D95618}" type="sibTrans" cxnId="{2BEFCDE4-7961-4508-941E-B846762B05D8}">
      <dgm:prSet custT="1"/>
      <dgm:spPr>
        <a:xfrm rot="1542857">
          <a:off x="4128482" y="713739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DB1686DF-EE4F-4F1C-BD9E-131907A5FBC3}">
      <dgm:prSet phldrT="[Text]" custT="1"/>
      <dgm:spPr>
        <a:xfrm>
          <a:off x="4838735" y="2308799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400" b="1" smtClean="0">
              <a:latin typeface="Arial"/>
              <a:ea typeface="+mn-ea"/>
              <a:cs typeface="+mn-cs"/>
            </a:rPr>
            <a:t>Installation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8CD09845-5793-4791-8C0A-5106BDE0C2E0}" type="parTrans" cxnId="{245AEC38-94DF-4689-98AE-DD1096497B09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F27984D5-1F40-4225-A19B-09B0BB81F894}" type="sibTrans" cxnId="{245AEC38-94DF-4689-98AE-DD1096497B09}">
      <dgm:prSet custT="1"/>
      <dgm:spPr>
        <a:xfrm rot="7714286">
          <a:off x="4732841" y="3303818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E623C206-FCAF-4550-AECD-4D8E05E48D9F}">
      <dgm:prSet phldrT="[Text]" custT="1"/>
      <dgm:spPr>
        <a:xfrm>
          <a:off x="4474198" y="711659"/>
          <a:ext cx="1089947" cy="1089947"/>
        </a:xfrm>
        <a:prstGeom prst="ellipse">
          <a:avLst/>
        </a:prstGeom>
        <a:solidFill>
          <a:schemeClr val="bg1"/>
        </a:solidFill>
      </dgm:spPr>
      <dgm:t>
        <a:bodyPr/>
        <a:lstStyle/>
        <a:p>
          <a:r>
            <a:rPr lang="en-US" sz="1400" b="1" dirty="0" smtClean="0">
              <a:latin typeface="Arial"/>
              <a:ea typeface="+mn-ea"/>
              <a:cs typeface="+mn-cs"/>
            </a:rPr>
            <a:t>Material quality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3BD87138-A464-454E-BC68-E11497A98EFF}" type="parTrans" cxnId="{03278BD1-7FCB-4D3C-BCEB-A1AC63A9FD3D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409A24DC-E3E5-4E4A-ABF2-FFCB4D2779AE}" type="sibTrans" cxnId="{03278BD1-7FCB-4D3C-BCEB-A1AC63A9FD3D}">
      <dgm:prSet custT="1"/>
      <dgm:spPr>
        <a:xfrm rot="4628571">
          <a:off x="5054319" y="1863256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AF396616-FB01-40CE-BAC0-3C849815C57B}">
      <dgm:prSet phldrT="[Text]" custT="1"/>
      <dgm:spPr>
        <a:xfrm>
          <a:off x="3817326" y="3589606"/>
          <a:ext cx="1089947" cy="1089947"/>
        </a:xfrm>
        <a:prstGeom prst="ellipse">
          <a:avLst/>
        </a:prstGeom>
        <a:solidFill>
          <a:srgbClr val="C00000"/>
        </a:solidFill>
      </dgm:spPr>
      <dgm:t>
        <a:bodyPr/>
        <a:lstStyle/>
        <a:p>
          <a:r>
            <a:rPr lang="en-US" sz="1400" b="1" smtClean="0">
              <a:latin typeface="Arial"/>
              <a:ea typeface="+mn-ea"/>
              <a:cs typeface="+mn-cs"/>
            </a:rPr>
            <a:t>Dry out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338F8394-06FC-477F-AB22-6FA2FC44A8C2}" type="parTrans" cxnId="{C06A4D58-1182-4366-9F25-FA54F47C0C5F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96C2CEEE-BD6C-4E1A-81F7-072B70B14968}" type="sibTrans" cxnId="{C06A4D58-1182-4366-9F25-FA54F47C0C5F}">
      <dgm:prSet custT="1"/>
      <dgm:spPr>
        <a:xfrm rot="10800000">
          <a:off x="3406126" y="3950651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6C13A918-E2BD-4880-98FD-F8F5D82A3C62}">
      <dgm:prSet phldrT="[Text]" custT="1"/>
      <dgm:spPr>
        <a:xfrm>
          <a:off x="2179112" y="3589606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400" b="1" dirty="0" smtClean="0">
              <a:latin typeface="Arial"/>
              <a:ea typeface="+mn-ea"/>
              <a:cs typeface="+mn-cs"/>
            </a:rPr>
            <a:t>Operation</a:t>
          </a:r>
        </a:p>
        <a:p>
          <a:r>
            <a:rPr lang="en-US" sz="1400" b="1" dirty="0" smtClean="0">
              <a:latin typeface="Arial"/>
              <a:ea typeface="+mn-ea"/>
              <a:cs typeface="+mn-cs"/>
            </a:rPr>
            <a:t>Practices 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31E679CF-0647-44C4-A175-8646A4BFB40B}" type="parTrans" cxnId="{608F10C9-D450-444A-9CEA-5C460B5B5C13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E7DD1FB3-B86A-4323-8E7D-023C8674F6F2}" type="sibTrans" cxnId="{608F10C9-D450-444A-9CEA-5C460B5B5C13}">
      <dgm:prSet custT="1"/>
      <dgm:spPr>
        <a:xfrm rot="13885714">
          <a:off x="2073218" y="3316677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CA3F1B57-BC91-4332-B928-7E6E6A105B8E}">
      <dgm:prSet phldrT="[Text]" custT="1"/>
      <dgm:spPr>
        <a:xfrm>
          <a:off x="1157703" y="2308799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100" b="1" dirty="0" smtClean="0">
              <a:latin typeface="Arial"/>
              <a:ea typeface="+mn-ea"/>
              <a:cs typeface="+mn-cs"/>
            </a:rPr>
            <a:t>Maintenance</a:t>
          </a:r>
          <a:endParaRPr lang="en-US" sz="1100" b="1" dirty="0">
            <a:latin typeface="Arial"/>
            <a:ea typeface="+mn-ea"/>
            <a:cs typeface="+mn-cs"/>
          </a:endParaRPr>
        </a:p>
      </dgm:t>
    </dgm:pt>
    <dgm:pt modelId="{9E485C00-32DB-4579-8D85-35F9C425BEF1}" type="parTrans" cxnId="{41EECB34-7192-4848-8B03-E8A90ADF2A1C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D69E1E23-256E-4265-A011-5FCD64BA10C5}" type="sibTrans" cxnId="{41EECB34-7192-4848-8B03-E8A90ADF2A1C}">
      <dgm:prSet custT="1"/>
      <dgm:spPr>
        <a:xfrm rot="16971429">
          <a:off x="1737825" y="1879292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ACF3C48A-C3F9-465D-8739-CB7E258E456B}">
      <dgm:prSet phldrT="[Text]" custT="1"/>
      <dgm:spPr>
        <a:xfrm>
          <a:off x="1522240" y="711659"/>
          <a:ext cx="1089947" cy="1089947"/>
        </a:xfrm>
        <a:prstGeom prst="ellipse">
          <a:avLst/>
        </a:prstGeom>
      </dgm:spPr>
      <dgm:t>
        <a:bodyPr/>
        <a:lstStyle/>
        <a:p>
          <a:r>
            <a:rPr lang="en-US" sz="1400" b="1" dirty="0" smtClean="0">
              <a:latin typeface="Arial"/>
              <a:ea typeface="+mn-ea"/>
              <a:cs typeface="+mn-cs"/>
            </a:rPr>
            <a:t>Others </a:t>
          </a:r>
          <a:endParaRPr lang="en-US" sz="1400" b="1" dirty="0">
            <a:latin typeface="Arial"/>
            <a:ea typeface="+mn-ea"/>
            <a:cs typeface="+mn-cs"/>
          </a:endParaRPr>
        </a:p>
      </dgm:t>
    </dgm:pt>
    <dgm:pt modelId="{1641273E-3F6E-4E0D-9C45-FFA0A661FA93}" type="parTrans" cxnId="{F3512607-9B51-4FFC-9FA3-BAEED39CCFFE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D1E14EC7-1E69-4260-8D1E-CC5016C111FD}" type="sibTrans" cxnId="{F3512607-9B51-4FFC-9FA3-BAEED39CCFFE}">
      <dgm:prSet custT="1"/>
      <dgm:spPr>
        <a:xfrm rot="20057143">
          <a:off x="2652503" y="720876"/>
          <a:ext cx="290581" cy="36785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 sz="2000" b="1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B4BCDDA3-AAA4-47D6-9281-35C25D451C7A}" type="pres">
      <dgm:prSet presAssocID="{E2B1D5D1-A203-4FD0-833B-68A565193AF4}" presName="cycle" presStyleCnt="0">
        <dgm:presLayoutVars>
          <dgm:dir/>
          <dgm:resizeHandles val="exact"/>
        </dgm:presLayoutVars>
      </dgm:prSet>
      <dgm:spPr/>
    </dgm:pt>
    <dgm:pt modelId="{17FC1708-CA77-4FFF-86FC-26B34021D19B}" type="pres">
      <dgm:prSet presAssocID="{9E90D0F9-79E1-4F5E-B332-2132AD740036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96C17B-ECA3-4810-B4A9-4ED9DEA8B0CF}" type="pres">
      <dgm:prSet presAssocID="{3D9B6743-B72B-4EA4-BE01-1FF6C5D95618}" presName="sibTrans" presStyleLbl="sibTrans2D1" presStyleIdx="0" presStyleCnt="7"/>
      <dgm:spPr/>
      <dgm:t>
        <a:bodyPr/>
        <a:lstStyle/>
        <a:p>
          <a:endParaRPr lang="en-US"/>
        </a:p>
      </dgm:t>
    </dgm:pt>
    <dgm:pt modelId="{262EE509-C7A3-418A-9282-C04FF6408384}" type="pres">
      <dgm:prSet presAssocID="{3D9B6743-B72B-4EA4-BE01-1FF6C5D95618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3C1A6249-59E5-4595-BCB6-6D4BD20BEB9A}" type="pres">
      <dgm:prSet presAssocID="{E623C206-FCAF-4550-AECD-4D8E05E48D9F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8E4C4-BA68-49E9-8D38-7D0A7C5DA5FB}" type="pres">
      <dgm:prSet presAssocID="{409A24DC-E3E5-4E4A-ABF2-FFCB4D2779AE}" presName="sibTrans" presStyleLbl="sibTrans2D1" presStyleIdx="1" presStyleCnt="7"/>
      <dgm:spPr/>
      <dgm:t>
        <a:bodyPr/>
        <a:lstStyle/>
        <a:p>
          <a:endParaRPr lang="en-US"/>
        </a:p>
      </dgm:t>
    </dgm:pt>
    <dgm:pt modelId="{2F3B59B4-E6C9-48B3-86B5-AF7B761A57BF}" type="pres">
      <dgm:prSet presAssocID="{409A24DC-E3E5-4E4A-ABF2-FFCB4D2779AE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0FAA621D-1A96-4D9D-B9FE-5CEDEC78F13C}" type="pres">
      <dgm:prSet presAssocID="{DB1686DF-EE4F-4F1C-BD9E-131907A5FBC3}" presName="node" presStyleLbl="node1" presStyleIdx="2" presStyleCnt="7" custScaleX="123586" custScaleY="937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B0AFD3-6E27-431C-9793-C42BA0798454}" type="pres">
      <dgm:prSet presAssocID="{F27984D5-1F40-4225-A19B-09B0BB81F894}" presName="sibTrans" presStyleLbl="sibTrans2D1" presStyleIdx="2" presStyleCnt="7"/>
      <dgm:spPr/>
      <dgm:t>
        <a:bodyPr/>
        <a:lstStyle/>
        <a:p>
          <a:endParaRPr lang="en-US"/>
        </a:p>
      </dgm:t>
    </dgm:pt>
    <dgm:pt modelId="{58834D4B-2520-4C17-9DB2-BF63757F3BD3}" type="pres">
      <dgm:prSet presAssocID="{F27984D5-1F40-4225-A19B-09B0BB81F894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3C7EC470-24CC-41FB-8BC8-9CAEDE466F6D}" type="pres">
      <dgm:prSet presAssocID="{AF396616-FB01-40CE-BAC0-3C849815C57B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F8DF88-C443-43B5-8CDD-C74638B43ADA}" type="pres">
      <dgm:prSet presAssocID="{96C2CEEE-BD6C-4E1A-81F7-072B70B14968}" presName="sibTrans" presStyleLbl="sibTrans2D1" presStyleIdx="3" presStyleCnt="7"/>
      <dgm:spPr/>
      <dgm:t>
        <a:bodyPr/>
        <a:lstStyle/>
        <a:p>
          <a:endParaRPr lang="en-US"/>
        </a:p>
      </dgm:t>
    </dgm:pt>
    <dgm:pt modelId="{BD92A191-18EB-416F-8953-32D80DAC2618}" type="pres">
      <dgm:prSet presAssocID="{96C2CEEE-BD6C-4E1A-81F7-072B70B14968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1ADCB4E2-8DE0-4FAB-AEF2-B50E9A7D24ED}" type="pres">
      <dgm:prSet presAssocID="{6C13A918-E2BD-4880-98FD-F8F5D82A3C62}" presName="node" presStyleLbl="node1" presStyleIdx="4" presStyleCnt="7" custScaleX="120898" custScaleY="1206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6ABA19-7768-4825-9E64-ED571299D4D9}" type="pres">
      <dgm:prSet presAssocID="{E7DD1FB3-B86A-4323-8E7D-023C8674F6F2}" presName="sibTrans" presStyleLbl="sibTrans2D1" presStyleIdx="4" presStyleCnt="7"/>
      <dgm:spPr/>
      <dgm:t>
        <a:bodyPr/>
        <a:lstStyle/>
        <a:p>
          <a:endParaRPr lang="en-US"/>
        </a:p>
      </dgm:t>
    </dgm:pt>
    <dgm:pt modelId="{E13D727C-843B-44C8-AC91-32D6EA41BEAD}" type="pres">
      <dgm:prSet presAssocID="{E7DD1FB3-B86A-4323-8E7D-023C8674F6F2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93157055-02F3-45DF-AC86-C88F90BBC2D4}" type="pres">
      <dgm:prSet presAssocID="{CA3F1B57-BC91-4332-B928-7E6E6A105B8E}" presName="node" presStyleLbl="node1" presStyleIdx="5" presStyleCnt="7" custScaleX="117920" custScaleY="1027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ADDFD6-9B9F-4E2F-81C4-B714EE2F5AD5}" type="pres">
      <dgm:prSet presAssocID="{D69E1E23-256E-4265-A011-5FCD64BA10C5}" presName="sibTrans" presStyleLbl="sibTrans2D1" presStyleIdx="5" presStyleCnt="7"/>
      <dgm:spPr/>
      <dgm:t>
        <a:bodyPr/>
        <a:lstStyle/>
        <a:p>
          <a:endParaRPr lang="en-US"/>
        </a:p>
      </dgm:t>
    </dgm:pt>
    <dgm:pt modelId="{1C911B75-C8E8-45F1-8DA6-A1A03DD2EE50}" type="pres">
      <dgm:prSet presAssocID="{D69E1E23-256E-4265-A011-5FCD64BA10C5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1BD93EC0-6668-4844-BCEA-AC113E2DCBF8}" type="pres">
      <dgm:prSet presAssocID="{ACF3C48A-C3F9-465D-8739-CB7E258E456B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A161B7-89C2-465F-8217-805582A42C9B}" type="pres">
      <dgm:prSet presAssocID="{D1E14EC7-1E69-4260-8D1E-CC5016C111FD}" presName="sibTrans" presStyleLbl="sibTrans2D1" presStyleIdx="6" presStyleCnt="7"/>
      <dgm:spPr/>
      <dgm:t>
        <a:bodyPr/>
        <a:lstStyle/>
        <a:p>
          <a:endParaRPr lang="en-US"/>
        </a:p>
      </dgm:t>
    </dgm:pt>
    <dgm:pt modelId="{1DC93E4C-D087-40A2-9FE1-0D0E684DE956}" type="pres">
      <dgm:prSet presAssocID="{D1E14EC7-1E69-4260-8D1E-CC5016C111FD}" presName="connectorText" presStyleLbl="sibTrans2D1" presStyleIdx="6" presStyleCnt="7"/>
      <dgm:spPr/>
      <dgm:t>
        <a:bodyPr/>
        <a:lstStyle/>
        <a:p>
          <a:endParaRPr lang="en-US"/>
        </a:p>
      </dgm:t>
    </dgm:pt>
  </dgm:ptLst>
  <dgm:cxnLst>
    <dgm:cxn modelId="{CEA4667B-467C-4C59-BDA2-C3BD36D28595}" type="presOf" srcId="{96C2CEEE-BD6C-4E1A-81F7-072B70B14968}" destId="{FFF8DF88-C443-43B5-8CDD-C74638B43ADA}" srcOrd="0" destOrd="0" presId="urn:microsoft.com/office/officeart/2005/8/layout/cycle2"/>
    <dgm:cxn modelId="{366864B9-245B-4F0A-8EDC-E7ABC5B11712}" type="presOf" srcId="{F27984D5-1F40-4225-A19B-09B0BB81F894}" destId="{58834D4B-2520-4C17-9DB2-BF63757F3BD3}" srcOrd="1" destOrd="0" presId="urn:microsoft.com/office/officeart/2005/8/layout/cycle2"/>
    <dgm:cxn modelId="{FF347F5A-ED49-4AFF-AB4C-513BE6D634F0}" type="presOf" srcId="{D1E14EC7-1E69-4260-8D1E-CC5016C111FD}" destId="{1DC93E4C-D087-40A2-9FE1-0D0E684DE956}" srcOrd="1" destOrd="0" presId="urn:microsoft.com/office/officeart/2005/8/layout/cycle2"/>
    <dgm:cxn modelId="{25949895-92D9-4946-A329-145488D4947C}" type="presOf" srcId="{D69E1E23-256E-4265-A011-5FCD64BA10C5}" destId="{FFADDFD6-9B9F-4E2F-81C4-B714EE2F5AD5}" srcOrd="0" destOrd="0" presId="urn:microsoft.com/office/officeart/2005/8/layout/cycle2"/>
    <dgm:cxn modelId="{0CA14011-1549-4FCF-ABC6-4DA50CB352CA}" type="presOf" srcId="{3D9B6743-B72B-4EA4-BE01-1FF6C5D95618}" destId="{262EE509-C7A3-418A-9282-C04FF6408384}" srcOrd="1" destOrd="0" presId="urn:microsoft.com/office/officeart/2005/8/layout/cycle2"/>
    <dgm:cxn modelId="{13AD7A35-0E4D-488E-8A4D-FEEF237D65DE}" type="presOf" srcId="{409A24DC-E3E5-4E4A-ABF2-FFCB4D2779AE}" destId="{2F3B59B4-E6C9-48B3-86B5-AF7B761A57BF}" srcOrd="1" destOrd="0" presId="urn:microsoft.com/office/officeart/2005/8/layout/cycle2"/>
    <dgm:cxn modelId="{DC2EF9A8-92C5-483E-BA40-63F1F1517029}" type="presOf" srcId="{96C2CEEE-BD6C-4E1A-81F7-072B70B14968}" destId="{BD92A191-18EB-416F-8953-32D80DAC2618}" srcOrd="1" destOrd="0" presId="urn:microsoft.com/office/officeart/2005/8/layout/cycle2"/>
    <dgm:cxn modelId="{4142D810-4FF7-4CEC-899F-87A06460D716}" type="presOf" srcId="{D1E14EC7-1E69-4260-8D1E-CC5016C111FD}" destId="{45A161B7-89C2-465F-8217-805582A42C9B}" srcOrd="0" destOrd="0" presId="urn:microsoft.com/office/officeart/2005/8/layout/cycle2"/>
    <dgm:cxn modelId="{F3512607-9B51-4FFC-9FA3-BAEED39CCFFE}" srcId="{E2B1D5D1-A203-4FD0-833B-68A565193AF4}" destId="{ACF3C48A-C3F9-465D-8739-CB7E258E456B}" srcOrd="6" destOrd="0" parTransId="{1641273E-3F6E-4E0D-9C45-FFA0A661FA93}" sibTransId="{D1E14EC7-1E69-4260-8D1E-CC5016C111FD}"/>
    <dgm:cxn modelId="{245AEC38-94DF-4689-98AE-DD1096497B09}" srcId="{E2B1D5D1-A203-4FD0-833B-68A565193AF4}" destId="{DB1686DF-EE4F-4F1C-BD9E-131907A5FBC3}" srcOrd="2" destOrd="0" parTransId="{8CD09845-5793-4791-8C0A-5106BDE0C2E0}" sibTransId="{F27984D5-1F40-4225-A19B-09B0BB81F894}"/>
    <dgm:cxn modelId="{F644B098-BA6D-49FA-8743-D0CD5038E173}" type="presOf" srcId="{ACF3C48A-C3F9-465D-8739-CB7E258E456B}" destId="{1BD93EC0-6668-4844-BCEA-AC113E2DCBF8}" srcOrd="0" destOrd="0" presId="urn:microsoft.com/office/officeart/2005/8/layout/cycle2"/>
    <dgm:cxn modelId="{67478C2B-C272-48FB-9E6F-16EE2A93ACD1}" type="presOf" srcId="{E623C206-FCAF-4550-AECD-4D8E05E48D9F}" destId="{3C1A6249-59E5-4595-BCB6-6D4BD20BEB9A}" srcOrd="0" destOrd="0" presId="urn:microsoft.com/office/officeart/2005/8/layout/cycle2"/>
    <dgm:cxn modelId="{99DA418D-202A-49F8-BE63-B3FB7CE63CF3}" type="presOf" srcId="{AF396616-FB01-40CE-BAC0-3C849815C57B}" destId="{3C7EC470-24CC-41FB-8BC8-9CAEDE466F6D}" srcOrd="0" destOrd="0" presId="urn:microsoft.com/office/officeart/2005/8/layout/cycle2"/>
    <dgm:cxn modelId="{D7F25D1F-7C0D-4E5C-989A-08D98B6421A3}" type="presOf" srcId="{D69E1E23-256E-4265-A011-5FCD64BA10C5}" destId="{1C911B75-C8E8-45F1-8DA6-A1A03DD2EE50}" srcOrd="1" destOrd="0" presId="urn:microsoft.com/office/officeart/2005/8/layout/cycle2"/>
    <dgm:cxn modelId="{41EECB34-7192-4848-8B03-E8A90ADF2A1C}" srcId="{E2B1D5D1-A203-4FD0-833B-68A565193AF4}" destId="{CA3F1B57-BC91-4332-B928-7E6E6A105B8E}" srcOrd="5" destOrd="0" parTransId="{9E485C00-32DB-4579-8D85-35F9C425BEF1}" sibTransId="{D69E1E23-256E-4265-A011-5FCD64BA10C5}"/>
    <dgm:cxn modelId="{83FB3378-407F-4986-A8CC-880DDFC245E8}" type="presOf" srcId="{E2B1D5D1-A203-4FD0-833B-68A565193AF4}" destId="{B4BCDDA3-AAA4-47D6-9281-35C25D451C7A}" srcOrd="0" destOrd="0" presId="urn:microsoft.com/office/officeart/2005/8/layout/cycle2"/>
    <dgm:cxn modelId="{D46E4B73-A156-4114-8146-C92119CDA0E7}" type="presOf" srcId="{E7DD1FB3-B86A-4323-8E7D-023C8674F6F2}" destId="{D86ABA19-7768-4825-9E64-ED571299D4D9}" srcOrd="0" destOrd="0" presId="urn:microsoft.com/office/officeart/2005/8/layout/cycle2"/>
    <dgm:cxn modelId="{72B6A6B2-26CB-4482-93F3-C980A065975B}" type="presOf" srcId="{CA3F1B57-BC91-4332-B928-7E6E6A105B8E}" destId="{93157055-02F3-45DF-AC86-C88F90BBC2D4}" srcOrd="0" destOrd="0" presId="urn:microsoft.com/office/officeart/2005/8/layout/cycle2"/>
    <dgm:cxn modelId="{1CFA3614-25CB-494A-A300-7E14D77BC803}" type="presOf" srcId="{6C13A918-E2BD-4880-98FD-F8F5D82A3C62}" destId="{1ADCB4E2-8DE0-4FAB-AEF2-B50E9A7D24ED}" srcOrd="0" destOrd="0" presId="urn:microsoft.com/office/officeart/2005/8/layout/cycle2"/>
    <dgm:cxn modelId="{2BEFCDE4-7961-4508-941E-B846762B05D8}" srcId="{E2B1D5D1-A203-4FD0-833B-68A565193AF4}" destId="{9E90D0F9-79E1-4F5E-B332-2132AD740036}" srcOrd="0" destOrd="0" parTransId="{63FE31E8-1B35-4778-A2FF-EBC8E5F1052A}" sibTransId="{3D9B6743-B72B-4EA4-BE01-1FF6C5D95618}"/>
    <dgm:cxn modelId="{87E4FF72-7823-4C9B-BB1B-6B1685A44565}" type="presOf" srcId="{E7DD1FB3-B86A-4323-8E7D-023C8674F6F2}" destId="{E13D727C-843B-44C8-AC91-32D6EA41BEAD}" srcOrd="1" destOrd="0" presId="urn:microsoft.com/office/officeart/2005/8/layout/cycle2"/>
    <dgm:cxn modelId="{03278BD1-7FCB-4D3C-BCEB-A1AC63A9FD3D}" srcId="{E2B1D5D1-A203-4FD0-833B-68A565193AF4}" destId="{E623C206-FCAF-4550-AECD-4D8E05E48D9F}" srcOrd="1" destOrd="0" parTransId="{3BD87138-A464-454E-BC68-E11497A98EFF}" sibTransId="{409A24DC-E3E5-4E4A-ABF2-FFCB4D2779AE}"/>
    <dgm:cxn modelId="{608F10C9-D450-444A-9CEA-5C460B5B5C13}" srcId="{E2B1D5D1-A203-4FD0-833B-68A565193AF4}" destId="{6C13A918-E2BD-4880-98FD-F8F5D82A3C62}" srcOrd="4" destOrd="0" parTransId="{31E679CF-0647-44C4-A175-8646A4BFB40B}" sibTransId="{E7DD1FB3-B86A-4323-8E7D-023C8674F6F2}"/>
    <dgm:cxn modelId="{B5221FA7-27A5-4FC3-9113-0575824D5C49}" type="presOf" srcId="{F27984D5-1F40-4225-A19B-09B0BB81F894}" destId="{1BB0AFD3-6E27-431C-9793-C42BA0798454}" srcOrd="0" destOrd="0" presId="urn:microsoft.com/office/officeart/2005/8/layout/cycle2"/>
    <dgm:cxn modelId="{2418FD3B-044F-4ACC-A3D1-A4374B748455}" type="presOf" srcId="{3D9B6743-B72B-4EA4-BE01-1FF6C5D95618}" destId="{C696C17B-ECA3-4810-B4A9-4ED9DEA8B0CF}" srcOrd="0" destOrd="0" presId="urn:microsoft.com/office/officeart/2005/8/layout/cycle2"/>
    <dgm:cxn modelId="{96A0AB11-48B9-44B8-ABC4-E40A216DCAE7}" type="presOf" srcId="{9E90D0F9-79E1-4F5E-B332-2132AD740036}" destId="{17FC1708-CA77-4FFF-86FC-26B34021D19B}" srcOrd="0" destOrd="0" presId="urn:microsoft.com/office/officeart/2005/8/layout/cycle2"/>
    <dgm:cxn modelId="{B8E98055-4DC7-432B-A416-3812ADAC26F0}" type="presOf" srcId="{DB1686DF-EE4F-4F1C-BD9E-131907A5FBC3}" destId="{0FAA621D-1A96-4D9D-B9FE-5CEDEC78F13C}" srcOrd="0" destOrd="0" presId="urn:microsoft.com/office/officeart/2005/8/layout/cycle2"/>
    <dgm:cxn modelId="{765388E6-4B53-417E-B87C-C21CE7B749FB}" type="presOf" srcId="{409A24DC-E3E5-4E4A-ABF2-FFCB4D2779AE}" destId="{A338E4C4-BA68-49E9-8D38-7D0A7C5DA5FB}" srcOrd="0" destOrd="0" presId="urn:microsoft.com/office/officeart/2005/8/layout/cycle2"/>
    <dgm:cxn modelId="{C06A4D58-1182-4366-9F25-FA54F47C0C5F}" srcId="{E2B1D5D1-A203-4FD0-833B-68A565193AF4}" destId="{AF396616-FB01-40CE-BAC0-3C849815C57B}" srcOrd="3" destOrd="0" parTransId="{338F8394-06FC-477F-AB22-6FA2FC44A8C2}" sibTransId="{96C2CEEE-BD6C-4E1A-81F7-072B70B14968}"/>
    <dgm:cxn modelId="{F9621273-CF6A-4CBC-9AB1-D3331EE4C494}" type="presParOf" srcId="{B4BCDDA3-AAA4-47D6-9281-35C25D451C7A}" destId="{17FC1708-CA77-4FFF-86FC-26B34021D19B}" srcOrd="0" destOrd="0" presId="urn:microsoft.com/office/officeart/2005/8/layout/cycle2"/>
    <dgm:cxn modelId="{658024D0-1F8E-4684-A2DD-FE4A2C40B34E}" type="presParOf" srcId="{B4BCDDA3-AAA4-47D6-9281-35C25D451C7A}" destId="{C696C17B-ECA3-4810-B4A9-4ED9DEA8B0CF}" srcOrd="1" destOrd="0" presId="urn:microsoft.com/office/officeart/2005/8/layout/cycle2"/>
    <dgm:cxn modelId="{EB9DA5BB-823F-4887-800D-9E603BFF11C8}" type="presParOf" srcId="{C696C17B-ECA3-4810-B4A9-4ED9DEA8B0CF}" destId="{262EE509-C7A3-418A-9282-C04FF6408384}" srcOrd="0" destOrd="0" presId="urn:microsoft.com/office/officeart/2005/8/layout/cycle2"/>
    <dgm:cxn modelId="{9CBC0E1E-7489-4D69-B547-44679F59D859}" type="presParOf" srcId="{B4BCDDA3-AAA4-47D6-9281-35C25D451C7A}" destId="{3C1A6249-59E5-4595-BCB6-6D4BD20BEB9A}" srcOrd="2" destOrd="0" presId="urn:microsoft.com/office/officeart/2005/8/layout/cycle2"/>
    <dgm:cxn modelId="{CDCEBF60-C3F8-4C04-932F-50CE046A559C}" type="presParOf" srcId="{B4BCDDA3-AAA4-47D6-9281-35C25D451C7A}" destId="{A338E4C4-BA68-49E9-8D38-7D0A7C5DA5FB}" srcOrd="3" destOrd="0" presId="urn:microsoft.com/office/officeart/2005/8/layout/cycle2"/>
    <dgm:cxn modelId="{B67C05BC-2D4F-4082-9C32-AB984426BE55}" type="presParOf" srcId="{A338E4C4-BA68-49E9-8D38-7D0A7C5DA5FB}" destId="{2F3B59B4-E6C9-48B3-86B5-AF7B761A57BF}" srcOrd="0" destOrd="0" presId="urn:microsoft.com/office/officeart/2005/8/layout/cycle2"/>
    <dgm:cxn modelId="{02E0A614-655D-4A20-A724-0C5A19322A2C}" type="presParOf" srcId="{B4BCDDA3-AAA4-47D6-9281-35C25D451C7A}" destId="{0FAA621D-1A96-4D9D-B9FE-5CEDEC78F13C}" srcOrd="4" destOrd="0" presId="urn:microsoft.com/office/officeart/2005/8/layout/cycle2"/>
    <dgm:cxn modelId="{AF2E0FCB-BD5F-4AAA-9582-1E5C9CF54922}" type="presParOf" srcId="{B4BCDDA3-AAA4-47D6-9281-35C25D451C7A}" destId="{1BB0AFD3-6E27-431C-9793-C42BA0798454}" srcOrd="5" destOrd="0" presId="urn:microsoft.com/office/officeart/2005/8/layout/cycle2"/>
    <dgm:cxn modelId="{8FFBE343-1099-466A-B3D8-0C34D9274077}" type="presParOf" srcId="{1BB0AFD3-6E27-431C-9793-C42BA0798454}" destId="{58834D4B-2520-4C17-9DB2-BF63757F3BD3}" srcOrd="0" destOrd="0" presId="urn:microsoft.com/office/officeart/2005/8/layout/cycle2"/>
    <dgm:cxn modelId="{6100E456-8559-4EFB-BC4B-9B3F8E53F4C1}" type="presParOf" srcId="{B4BCDDA3-AAA4-47D6-9281-35C25D451C7A}" destId="{3C7EC470-24CC-41FB-8BC8-9CAEDE466F6D}" srcOrd="6" destOrd="0" presId="urn:microsoft.com/office/officeart/2005/8/layout/cycle2"/>
    <dgm:cxn modelId="{622A653E-7012-4AD9-88AC-8F5D221E8E11}" type="presParOf" srcId="{B4BCDDA3-AAA4-47D6-9281-35C25D451C7A}" destId="{FFF8DF88-C443-43B5-8CDD-C74638B43ADA}" srcOrd="7" destOrd="0" presId="urn:microsoft.com/office/officeart/2005/8/layout/cycle2"/>
    <dgm:cxn modelId="{4AD3BA73-C26D-459E-BA15-54DFA060376A}" type="presParOf" srcId="{FFF8DF88-C443-43B5-8CDD-C74638B43ADA}" destId="{BD92A191-18EB-416F-8953-32D80DAC2618}" srcOrd="0" destOrd="0" presId="urn:microsoft.com/office/officeart/2005/8/layout/cycle2"/>
    <dgm:cxn modelId="{8FCA3E1F-C70D-4FD9-A47C-D6015153A1D0}" type="presParOf" srcId="{B4BCDDA3-AAA4-47D6-9281-35C25D451C7A}" destId="{1ADCB4E2-8DE0-4FAB-AEF2-B50E9A7D24ED}" srcOrd="8" destOrd="0" presId="urn:microsoft.com/office/officeart/2005/8/layout/cycle2"/>
    <dgm:cxn modelId="{CD73F71E-EB42-4280-8FF8-4CBBF8B83DB5}" type="presParOf" srcId="{B4BCDDA3-AAA4-47D6-9281-35C25D451C7A}" destId="{D86ABA19-7768-4825-9E64-ED571299D4D9}" srcOrd="9" destOrd="0" presId="urn:microsoft.com/office/officeart/2005/8/layout/cycle2"/>
    <dgm:cxn modelId="{46FB8311-82ED-4505-B495-72EBD9640859}" type="presParOf" srcId="{D86ABA19-7768-4825-9E64-ED571299D4D9}" destId="{E13D727C-843B-44C8-AC91-32D6EA41BEAD}" srcOrd="0" destOrd="0" presId="urn:microsoft.com/office/officeart/2005/8/layout/cycle2"/>
    <dgm:cxn modelId="{6EA8A03F-5B9E-4975-B931-B3BD2EB4D466}" type="presParOf" srcId="{B4BCDDA3-AAA4-47D6-9281-35C25D451C7A}" destId="{93157055-02F3-45DF-AC86-C88F90BBC2D4}" srcOrd="10" destOrd="0" presId="urn:microsoft.com/office/officeart/2005/8/layout/cycle2"/>
    <dgm:cxn modelId="{3688BCF2-895F-4B54-A32A-481B1C9D123B}" type="presParOf" srcId="{B4BCDDA3-AAA4-47D6-9281-35C25D451C7A}" destId="{FFADDFD6-9B9F-4E2F-81C4-B714EE2F5AD5}" srcOrd="11" destOrd="0" presId="urn:microsoft.com/office/officeart/2005/8/layout/cycle2"/>
    <dgm:cxn modelId="{A1ACE9C9-5C47-4001-B36C-DCC80D3FA771}" type="presParOf" srcId="{FFADDFD6-9B9F-4E2F-81C4-B714EE2F5AD5}" destId="{1C911B75-C8E8-45F1-8DA6-A1A03DD2EE50}" srcOrd="0" destOrd="0" presId="urn:microsoft.com/office/officeart/2005/8/layout/cycle2"/>
    <dgm:cxn modelId="{AEE038D1-A257-4598-A175-89A54FA30312}" type="presParOf" srcId="{B4BCDDA3-AAA4-47D6-9281-35C25D451C7A}" destId="{1BD93EC0-6668-4844-BCEA-AC113E2DCBF8}" srcOrd="12" destOrd="0" presId="urn:microsoft.com/office/officeart/2005/8/layout/cycle2"/>
    <dgm:cxn modelId="{4D672AD0-F70F-4309-9FA8-33379B30B26C}" type="presParOf" srcId="{B4BCDDA3-AAA4-47D6-9281-35C25D451C7A}" destId="{45A161B7-89C2-465F-8217-805582A42C9B}" srcOrd="13" destOrd="0" presId="urn:microsoft.com/office/officeart/2005/8/layout/cycle2"/>
    <dgm:cxn modelId="{EA5DEB90-DD4C-454B-B0B3-A8A82A7AD305}" type="presParOf" srcId="{45A161B7-89C2-465F-8217-805582A42C9B}" destId="{1DC93E4C-D087-40A2-9FE1-0D0E684DE95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021F72-4833-420F-AE62-0C80B7B06766}" type="doc">
      <dgm:prSet loTypeId="urn:microsoft.com/office/officeart/2005/8/layout/hProcess3" loCatId="process" qsTypeId="urn:microsoft.com/office/officeart/2005/8/quickstyle/simple1" qsCatId="simple" csTypeId="urn:microsoft.com/office/officeart/2005/8/colors/accent1_5" csCatId="accent1" phldr="1"/>
      <dgm:spPr/>
    </dgm:pt>
    <dgm:pt modelId="{909ADC09-F86E-4BAD-ADEE-62B09A7B6D6E}">
      <dgm:prSet phldrT="[Text]" custT="1"/>
      <dgm:spPr/>
      <dgm:t>
        <a:bodyPr/>
        <a:lstStyle/>
        <a:p>
          <a:r>
            <a:rPr lang="en-US" sz="1400" b="1" dirty="0" smtClean="0"/>
            <a:t>Compromise on repair procedure</a:t>
          </a:r>
          <a:endParaRPr lang="en-US" sz="1400" b="1" dirty="0"/>
        </a:p>
      </dgm:t>
    </dgm:pt>
    <dgm:pt modelId="{FC057A54-2954-41CC-B09F-A2361A0A64F1}" type="parTrans" cxnId="{5644C824-7DC6-4BD6-BFB9-B878818CA734}">
      <dgm:prSet/>
      <dgm:spPr/>
      <dgm:t>
        <a:bodyPr/>
        <a:lstStyle/>
        <a:p>
          <a:endParaRPr lang="en-US" sz="1800"/>
        </a:p>
      </dgm:t>
    </dgm:pt>
    <dgm:pt modelId="{8508C65A-55EE-415E-BE9E-6468A63D1A2A}" type="sibTrans" cxnId="{5644C824-7DC6-4BD6-BFB9-B878818CA734}">
      <dgm:prSet/>
      <dgm:spPr/>
      <dgm:t>
        <a:bodyPr/>
        <a:lstStyle/>
        <a:p>
          <a:endParaRPr lang="en-US" sz="1800"/>
        </a:p>
      </dgm:t>
    </dgm:pt>
    <dgm:pt modelId="{1C87DB32-4A9D-4B63-960F-251DECF3E673}">
      <dgm:prSet phldrT="[Text]" custT="1"/>
      <dgm:spPr/>
      <dgm:t>
        <a:bodyPr/>
        <a:lstStyle/>
        <a:p>
          <a:r>
            <a:rPr lang="en-US" sz="1400" b="1" smtClean="0"/>
            <a:t>Overlook basic technical requirements</a:t>
          </a:r>
          <a:endParaRPr lang="en-US" sz="1400" b="1" dirty="0"/>
        </a:p>
      </dgm:t>
    </dgm:pt>
    <dgm:pt modelId="{AFF79938-D06E-4D9E-8E84-821A368195D7}" type="parTrans" cxnId="{31BD1194-6CD9-4E10-9328-EE4991CB4787}">
      <dgm:prSet/>
      <dgm:spPr/>
      <dgm:t>
        <a:bodyPr/>
        <a:lstStyle/>
        <a:p>
          <a:endParaRPr lang="en-US" sz="1800"/>
        </a:p>
      </dgm:t>
    </dgm:pt>
    <dgm:pt modelId="{C1C034D2-C173-4776-9B84-3DBBA154E0B2}" type="sibTrans" cxnId="{31BD1194-6CD9-4E10-9328-EE4991CB4787}">
      <dgm:prSet/>
      <dgm:spPr/>
      <dgm:t>
        <a:bodyPr/>
        <a:lstStyle/>
        <a:p>
          <a:endParaRPr lang="en-US" sz="1800"/>
        </a:p>
      </dgm:t>
    </dgm:pt>
    <dgm:pt modelId="{5400EE7F-4E8F-45E7-B175-E0EAD5FB5716}" type="pres">
      <dgm:prSet presAssocID="{EB021F72-4833-420F-AE62-0C80B7B06766}" presName="Name0" presStyleCnt="0">
        <dgm:presLayoutVars>
          <dgm:dir/>
          <dgm:animLvl val="lvl"/>
          <dgm:resizeHandles val="exact"/>
        </dgm:presLayoutVars>
      </dgm:prSet>
      <dgm:spPr/>
    </dgm:pt>
    <dgm:pt modelId="{3365349C-9828-4E1B-9A9F-BE7808E5F861}" type="pres">
      <dgm:prSet presAssocID="{EB021F72-4833-420F-AE62-0C80B7B06766}" presName="dummy" presStyleCnt="0"/>
      <dgm:spPr/>
    </dgm:pt>
    <dgm:pt modelId="{023B1B45-35C3-4982-9532-1D3781C251D9}" type="pres">
      <dgm:prSet presAssocID="{EB021F72-4833-420F-AE62-0C80B7B06766}" presName="linH" presStyleCnt="0"/>
      <dgm:spPr/>
    </dgm:pt>
    <dgm:pt modelId="{FF1A3518-B878-4AFE-B7D6-A642EDB77CA8}" type="pres">
      <dgm:prSet presAssocID="{EB021F72-4833-420F-AE62-0C80B7B06766}" presName="padding1" presStyleCnt="0"/>
      <dgm:spPr/>
    </dgm:pt>
    <dgm:pt modelId="{D11AC80F-7505-431D-91BE-C4966F5A29D0}" type="pres">
      <dgm:prSet presAssocID="{909ADC09-F86E-4BAD-ADEE-62B09A7B6D6E}" presName="linV" presStyleCnt="0"/>
      <dgm:spPr/>
    </dgm:pt>
    <dgm:pt modelId="{72D82614-B2DB-4B7B-9E93-73851FD85A82}" type="pres">
      <dgm:prSet presAssocID="{909ADC09-F86E-4BAD-ADEE-62B09A7B6D6E}" presName="spVertical1" presStyleCnt="0"/>
      <dgm:spPr/>
    </dgm:pt>
    <dgm:pt modelId="{EB29E8E1-24F7-4CC9-9A1B-052B9DD050EF}" type="pres">
      <dgm:prSet presAssocID="{909ADC09-F86E-4BAD-ADEE-62B09A7B6D6E}" presName="parTx" presStyleLbl="revTx" presStyleIdx="0" presStyleCnt="2" custScaleX="169641" custLinFactNeighborX="-22250" custLinFactNeighborY="108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D5BE11-473F-46DE-9DB2-70EC6AC0D76F}" type="pres">
      <dgm:prSet presAssocID="{909ADC09-F86E-4BAD-ADEE-62B09A7B6D6E}" presName="spVertical2" presStyleCnt="0"/>
      <dgm:spPr/>
    </dgm:pt>
    <dgm:pt modelId="{D729E39E-998B-43AC-928E-5D9660421701}" type="pres">
      <dgm:prSet presAssocID="{909ADC09-F86E-4BAD-ADEE-62B09A7B6D6E}" presName="spVertical3" presStyleCnt="0"/>
      <dgm:spPr/>
    </dgm:pt>
    <dgm:pt modelId="{E9C0B43C-8878-45E6-979C-560327CCA5C4}" type="pres">
      <dgm:prSet presAssocID="{8508C65A-55EE-415E-BE9E-6468A63D1A2A}" presName="space" presStyleCnt="0"/>
      <dgm:spPr/>
    </dgm:pt>
    <dgm:pt modelId="{A41455C8-632A-4B12-B04D-0C1DBB26C25B}" type="pres">
      <dgm:prSet presAssocID="{1C87DB32-4A9D-4B63-960F-251DECF3E673}" presName="linV" presStyleCnt="0"/>
      <dgm:spPr/>
    </dgm:pt>
    <dgm:pt modelId="{7FF6785A-1F82-41D8-9BC1-182CC1A95121}" type="pres">
      <dgm:prSet presAssocID="{1C87DB32-4A9D-4B63-960F-251DECF3E673}" presName="spVertical1" presStyleCnt="0"/>
      <dgm:spPr/>
    </dgm:pt>
    <dgm:pt modelId="{FC004E86-BF16-4052-8116-CFD4287C4CBF}" type="pres">
      <dgm:prSet presAssocID="{1C87DB32-4A9D-4B63-960F-251DECF3E673}" presName="parTx" presStyleLbl="revTx" presStyleIdx="1" presStyleCnt="2" custScaleX="170367" custLinFactNeighborX="-8366" custLinFactNeighborY="108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1FF422-9656-4F04-A212-006F71068BF6}" type="pres">
      <dgm:prSet presAssocID="{1C87DB32-4A9D-4B63-960F-251DECF3E673}" presName="spVertical2" presStyleCnt="0"/>
      <dgm:spPr/>
    </dgm:pt>
    <dgm:pt modelId="{2C4FA173-A3EC-4803-B209-D1E44E697E08}" type="pres">
      <dgm:prSet presAssocID="{1C87DB32-4A9D-4B63-960F-251DECF3E673}" presName="spVertical3" presStyleCnt="0"/>
      <dgm:spPr/>
    </dgm:pt>
    <dgm:pt modelId="{2144894F-5CF4-4A48-9D27-5403BF8886B2}" type="pres">
      <dgm:prSet presAssocID="{EB021F72-4833-420F-AE62-0C80B7B06766}" presName="padding2" presStyleCnt="0"/>
      <dgm:spPr/>
    </dgm:pt>
    <dgm:pt modelId="{F23B0122-CFDE-4F3D-AC45-66CBF3489AA2}" type="pres">
      <dgm:prSet presAssocID="{EB021F72-4833-420F-AE62-0C80B7B06766}" presName="negArrow" presStyleCnt="0"/>
      <dgm:spPr/>
    </dgm:pt>
    <dgm:pt modelId="{3B3832D1-DA72-41F6-A0CA-E11A93A6744B}" type="pres">
      <dgm:prSet presAssocID="{EB021F72-4833-420F-AE62-0C80B7B06766}" presName="backgroundArrow" presStyleLbl="node1" presStyleIdx="0" presStyleCnt="1" custLinFactNeighborX="-32409" custLinFactNeighborY="-2144"/>
      <dgm:spPr/>
    </dgm:pt>
  </dgm:ptLst>
  <dgm:cxnLst>
    <dgm:cxn modelId="{7B5F3F1E-1557-40E9-8939-392C522144E9}" type="presOf" srcId="{909ADC09-F86E-4BAD-ADEE-62B09A7B6D6E}" destId="{EB29E8E1-24F7-4CC9-9A1B-052B9DD050EF}" srcOrd="0" destOrd="0" presId="urn:microsoft.com/office/officeart/2005/8/layout/hProcess3"/>
    <dgm:cxn modelId="{571E3CB4-C964-4235-83B0-768CAE135016}" type="presOf" srcId="{1C87DB32-4A9D-4B63-960F-251DECF3E673}" destId="{FC004E86-BF16-4052-8116-CFD4287C4CBF}" srcOrd="0" destOrd="0" presId="urn:microsoft.com/office/officeart/2005/8/layout/hProcess3"/>
    <dgm:cxn modelId="{935303A2-6E2E-4D24-BFFC-AE39E9C751CD}" type="presOf" srcId="{EB021F72-4833-420F-AE62-0C80B7B06766}" destId="{5400EE7F-4E8F-45E7-B175-E0EAD5FB5716}" srcOrd="0" destOrd="0" presId="urn:microsoft.com/office/officeart/2005/8/layout/hProcess3"/>
    <dgm:cxn modelId="{5644C824-7DC6-4BD6-BFB9-B878818CA734}" srcId="{EB021F72-4833-420F-AE62-0C80B7B06766}" destId="{909ADC09-F86E-4BAD-ADEE-62B09A7B6D6E}" srcOrd="0" destOrd="0" parTransId="{FC057A54-2954-41CC-B09F-A2361A0A64F1}" sibTransId="{8508C65A-55EE-415E-BE9E-6468A63D1A2A}"/>
    <dgm:cxn modelId="{31BD1194-6CD9-4E10-9328-EE4991CB4787}" srcId="{EB021F72-4833-420F-AE62-0C80B7B06766}" destId="{1C87DB32-4A9D-4B63-960F-251DECF3E673}" srcOrd="1" destOrd="0" parTransId="{AFF79938-D06E-4D9E-8E84-821A368195D7}" sibTransId="{C1C034D2-C173-4776-9B84-3DBBA154E0B2}"/>
    <dgm:cxn modelId="{B6B1F966-ECE9-46AE-99B2-C782801A244F}" type="presParOf" srcId="{5400EE7F-4E8F-45E7-B175-E0EAD5FB5716}" destId="{3365349C-9828-4E1B-9A9F-BE7808E5F861}" srcOrd="0" destOrd="0" presId="urn:microsoft.com/office/officeart/2005/8/layout/hProcess3"/>
    <dgm:cxn modelId="{2BB4EEED-8F2C-4D5C-985A-E25559B918C3}" type="presParOf" srcId="{5400EE7F-4E8F-45E7-B175-E0EAD5FB5716}" destId="{023B1B45-35C3-4982-9532-1D3781C251D9}" srcOrd="1" destOrd="0" presId="urn:microsoft.com/office/officeart/2005/8/layout/hProcess3"/>
    <dgm:cxn modelId="{25B5BF76-7264-4FC2-A5D3-1CBECDB4F4D3}" type="presParOf" srcId="{023B1B45-35C3-4982-9532-1D3781C251D9}" destId="{FF1A3518-B878-4AFE-B7D6-A642EDB77CA8}" srcOrd="0" destOrd="0" presId="urn:microsoft.com/office/officeart/2005/8/layout/hProcess3"/>
    <dgm:cxn modelId="{F70AE2BD-730F-4C41-9988-8DE4148AED7E}" type="presParOf" srcId="{023B1B45-35C3-4982-9532-1D3781C251D9}" destId="{D11AC80F-7505-431D-91BE-C4966F5A29D0}" srcOrd="1" destOrd="0" presId="urn:microsoft.com/office/officeart/2005/8/layout/hProcess3"/>
    <dgm:cxn modelId="{F309292B-0E09-416C-A741-B49FF4C3EEE8}" type="presParOf" srcId="{D11AC80F-7505-431D-91BE-C4966F5A29D0}" destId="{72D82614-B2DB-4B7B-9E93-73851FD85A82}" srcOrd="0" destOrd="0" presId="urn:microsoft.com/office/officeart/2005/8/layout/hProcess3"/>
    <dgm:cxn modelId="{FD3EAB8F-3873-40E0-8D55-8F77FCDA1BDA}" type="presParOf" srcId="{D11AC80F-7505-431D-91BE-C4966F5A29D0}" destId="{EB29E8E1-24F7-4CC9-9A1B-052B9DD050EF}" srcOrd="1" destOrd="0" presId="urn:microsoft.com/office/officeart/2005/8/layout/hProcess3"/>
    <dgm:cxn modelId="{92931AE0-B4ED-4736-84AF-4124E92E47A4}" type="presParOf" srcId="{D11AC80F-7505-431D-91BE-C4966F5A29D0}" destId="{A9D5BE11-473F-46DE-9DB2-70EC6AC0D76F}" srcOrd="2" destOrd="0" presId="urn:microsoft.com/office/officeart/2005/8/layout/hProcess3"/>
    <dgm:cxn modelId="{79BE108B-403A-4349-9C04-3E4047053F68}" type="presParOf" srcId="{D11AC80F-7505-431D-91BE-C4966F5A29D0}" destId="{D729E39E-998B-43AC-928E-5D9660421701}" srcOrd="3" destOrd="0" presId="urn:microsoft.com/office/officeart/2005/8/layout/hProcess3"/>
    <dgm:cxn modelId="{D524AB2A-A4D2-4ADD-B216-CAD62A6AD8F8}" type="presParOf" srcId="{023B1B45-35C3-4982-9532-1D3781C251D9}" destId="{E9C0B43C-8878-45E6-979C-560327CCA5C4}" srcOrd="2" destOrd="0" presId="urn:microsoft.com/office/officeart/2005/8/layout/hProcess3"/>
    <dgm:cxn modelId="{F709CDD1-4181-4F67-8729-FD5434A390B9}" type="presParOf" srcId="{023B1B45-35C3-4982-9532-1D3781C251D9}" destId="{A41455C8-632A-4B12-B04D-0C1DBB26C25B}" srcOrd="3" destOrd="0" presId="urn:microsoft.com/office/officeart/2005/8/layout/hProcess3"/>
    <dgm:cxn modelId="{946C6FAF-E29A-4F38-BF6B-2FB038A884A2}" type="presParOf" srcId="{A41455C8-632A-4B12-B04D-0C1DBB26C25B}" destId="{7FF6785A-1F82-41D8-9BC1-182CC1A95121}" srcOrd="0" destOrd="0" presId="urn:microsoft.com/office/officeart/2005/8/layout/hProcess3"/>
    <dgm:cxn modelId="{9D33F998-3700-443C-BAC0-D85C48E87888}" type="presParOf" srcId="{A41455C8-632A-4B12-B04D-0C1DBB26C25B}" destId="{FC004E86-BF16-4052-8116-CFD4287C4CBF}" srcOrd="1" destOrd="0" presId="urn:microsoft.com/office/officeart/2005/8/layout/hProcess3"/>
    <dgm:cxn modelId="{D9D4C705-48CA-4113-816B-265FC49B7272}" type="presParOf" srcId="{A41455C8-632A-4B12-B04D-0C1DBB26C25B}" destId="{9D1FF422-9656-4F04-A212-006F71068BF6}" srcOrd="2" destOrd="0" presId="urn:microsoft.com/office/officeart/2005/8/layout/hProcess3"/>
    <dgm:cxn modelId="{678DEE06-2538-4032-B901-67F97BD4BD40}" type="presParOf" srcId="{A41455C8-632A-4B12-B04D-0C1DBB26C25B}" destId="{2C4FA173-A3EC-4803-B209-D1E44E697E08}" srcOrd="3" destOrd="0" presId="urn:microsoft.com/office/officeart/2005/8/layout/hProcess3"/>
    <dgm:cxn modelId="{80FBFF59-25F9-4740-A796-6F2510E0A9DF}" type="presParOf" srcId="{023B1B45-35C3-4982-9532-1D3781C251D9}" destId="{2144894F-5CF4-4A48-9D27-5403BF8886B2}" srcOrd="4" destOrd="0" presId="urn:microsoft.com/office/officeart/2005/8/layout/hProcess3"/>
    <dgm:cxn modelId="{767706C0-1804-4062-8889-DBA2BD912731}" type="presParOf" srcId="{023B1B45-35C3-4982-9532-1D3781C251D9}" destId="{F23B0122-CFDE-4F3D-AC45-66CBF3489AA2}" srcOrd="5" destOrd="0" presId="urn:microsoft.com/office/officeart/2005/8/layout/hProcess3"/>
    <dgm:cxn modelId="{A67AB47F-18FB-431A-8C23-340121B02555}" type="presParOf" srcId="{023B1B45-35C3-4982-9532-1D3781C251D9}" destId="{3B3832D1-DA72-41F6-A0CA-E11A93A6744B}" srcOrd="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0E391F9-4A03-4F0F-9333-171CA59E893C}" type="doc">
      <dgm:prSet loTypeId="urn:microsoft.com/office/officeart/2005/8/layout/chevron1" loCatId="process" qsTypeId="urn:microsoft.com/office/officeart/2005/8/quickstyle/3d3" qsCatId="3D" csTypeId="urn:microsoft.com/office/officeart/2005/8/colors/colorful5" csCatId="colorful" phldr="1"/>
      <dgm:spPr/>
    </dgm:pt>
    <dgm:pt modelId="{2E8AC720-4FAE-4746-AC5E-C857F795BEDD}">
      <dgm:prSet phldrT="[Text]" custT="1"/>
      <dgm:spPr/>
      <dgm:t>
        <a:bodyPr/>
        <a:lstStyle/>
        <a:p>
          <a:r>
            <a:rPr lang="en-US" sz="1600" b="1" dirty="0" smtClean="0"/>
            <a:t>Ensure Reliability in Design &amp; Construction</a:t>
          </a:r>
          <a:endParaRPr lang="en-US" sz="1600" b="1" dirty="0"/>
        </a:p>
      </dgm:t>
    </dgm:pt>
    <dgm:pt modelId="{677705D6-4B58-4A69-948C-EB0156CA7C0F}" type="parTrans" cxnId="{B6638B6B-887E-42AC-A453-D4874D6DEAFA}">
      <dgm:prSet/>
      <dgm:spPr/>
      <dgm:t>
        <a:bodyPr/>
        <a:lstStyle/>
        <a:p>
          <a:endParaRPr lang="en-US" sz="1600" b="1"/>
        </a:p>
      </dgm:t>
    </dgm:pt>
    <dgm:pt modelId="{87A88718-3224-4330-ADC9-B090EB05EFBE}" type="sibTrans" cxnId="{B6638B6B-887E-42AC-A453-D4874D6DEAFA}">
      <dgm:prSet/>
      <dgm:spPr/>
      <dgm:t>
        <a:bodyPr/>
        <a:lstStyle/>
        <a:p>
          <a:endParaRPr lang="en-US" sz="1600" b="1"/>
        </a:p>
      </dgm:t>
    </dgm:pt>
    <dgm:pt modelId="{C2603860-B2F7-4760-8415-CCCAAB50BB06}">
      <dgm:prSet phldrT="[Text]" custT="1"/>
      <dgm:spPr/>
      <dgm:t>
        <a:bodyPr/>
        <a:lstStyle/>
        <a:p>
          <a:r>
            <a:rPr lang="en-US" sz="1600" b="1" dirty="0" smtClean="0"/>
            <a:t>Implement effective </a:t>
          </a:r>
          <a:r>
            <a:rPr lang="en-US" sz="1600" b="1" dirty="0" smtClean="0"/>
            <a:t>inspection </a:t>
          </a:r>
          <a:r>
            <a:rPr lang="en-US" sz="1600" b="1" dirty="0" smtClean="0"/>
            <a:t>&amp; </a:t>
          </a:r>
          <a:r>
            <a:rPr lang="en-US" sz="1600" b="1" dirty="0" smtClean="0"/>
            <a:t>monitoring </a:t>
          </a:r>
          <a:r>
            <a:rPr lang="en-US" sz="1600" b="1" dirty="0" smtClean="0"/>
            <a:t> program for </a:t>
          </a:r>
          <a:r>
            <a:rPr lang="en-US" sz="1600" b="1" dirty="0" smtClean="0"/>
            <a:t>refractory</a:t>
          </a:r>
          <a:endParaRPr lang="en-US" sz="1600" b="1" dirty="0"/>
        </a:p>
      </dgm:t>
    </dgm:pt>
    <dgm:pt modelId="{9D456F2E-9580-4AC9-B8F8-F834A53B940E}" type="parTrans" cxnId="{6EA5B5C3-574D-4A6D-A57F-2858653CD9A6}">
      <dgm:prSet/>
      <dgm:spPr/>
      <dgm:t>
        <a:bodyPr/>
        <a:lstStyle/>
        <a:p>
          <a:endParaRPr lang="en-US" sz="1600" b="1"/>
        </a:p>
      </dgm:t>
    </dgm:pt>
    <dgm:pt modelId="{F9456FF2-43E4-40CC-9D3A-08E0B3E28A6A}" type="sibTrans" cxnId="{6EA5B5C3-574D-4A6D-A57F-2858653CD9A6}">
      <dgm:prSet/>
      <dgm:spPr/>
      <dgm:t>
        <a:bodyPr/>
        <a:lstStyle/>
        <a:p>
          <a:endParaRPr lang="en-US" sz="1600" b="1"/>
        </a:p>
      </dgm:t>
    </dgm:pt>
    <dgm:pt modelId="{6FCCA4C2-31C8-4C6D-972F-F36863030A9A}">
      <dgm:prSet phldrT="[Text]" custT="1"/>
      <dgm:spPr/>
      <dgm:t>
        <a:bodyPr/>
        <a:lstStyle/>
        <a:p>
          <a:r>
            <a:rPr lang="en-US" sz="1600" b="1" dirty="0" smtClean="0"/>
            <a:t>Timely </a:t>
          </a:r>
          <a:r>
            <a:rPr lang="en-US" sz="1600" b="1" dirty="0" smtClean="0"/>
            <a:t>identify problems  </a:t>
          </a:r>
          <a:r>
            <a:rPr lang="en-US" sz="1600" b="1" dirty="0" smtClean="0"/>
            <a:t>and </a:t>
          </a:r>
          <a:r>
            <a:rPr lang="en-US" sz="1600" b="1" dirty="0" smtClean="0"/>
            <a:t>restore integrity </a:t>
          </a:r>
          <a:endParaRPr lang="en-US" sz="1600" b="1" dirty="0"/>
        </a:p>
      </dgm:t>
    </dgm:pt>
    <dgm:pt modelId="{5425F67A-7347-4476-9B75-005287276C5D}" type="parTrans" cxnId="{0AB13E8C-D8B7-4076-9F09-E6FDD149DFA0}">
      <dgm:prSet/>
      <dgm:spPr/>
      <dgm:t>
        <a:bodyPr/>
        <a:lstStyle/>
        <a:p>
          <a:endParaRPr lang="en-US" sz="1600" b="1"/>
        </a:p>
      </dgm:t>
    </dgm:pt>
    <dgm:pt modelId="{5FFE5470-8A63-4CE8-A26F-49684D03E555}" type="sibTrans" cxnId="{0AB13E8C-D8B7-4076-9F09-E6FDD149DFA0}">
      <dgm:prSet/>
      <dgm:spPr/>
      <dgm:t>
        <a:bodyPr/>
        <a:lstStyle/>
        <a:p>
          <a:endParaRPr lang="en-US" sz="1600" b="1"/>
        </a:p>
      </dgm:t>
    </dgm:pt>
    <dgm:pt modelId="{40FAB555-A36B-40F4-AF39-2A46B94FEE1D}" type="pres">
      <dgm:prSet presAssocID="{90E391F9-4A03-4F0F-9333-171CA59E893C}" presName="Name0" presStyleCnt="0">
        <dgm:presLayoutVars>
          <dgm:dir/>
          <dgm:animLvl val="lvl"/>
          <dgm:resizeHandles val="exact"/>
        </dgm:presLayoutVars>
      </dgm:prSet>
      <dgm:spPr/>
    </dgm:pt>
    <dgm:pt modelId="{6B3E6EF2-B2C8-4310-96B8-6BC7696635E1}" type="pres">
      <dgm:prSet presAssocID="{2E8AC720-4FAE-4746-AC5E-C857F795BEDD}" presName="parTxOnly" presStyleLbl="node1" presStyleIdx="0" presStyleCnt="3" custScaleX="85795" custLinFactNeighborX="-245" custLinFactNeighborY="12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82053D-A8B5-43B4-9670-62F3C62B2A6D}" type="pres">
      <dgm:prSet presAssocID="{87A88718-3224-4330-ADC9-B090EB05EFBE}" presName="parTxOnlySpace" presStyleCnt="0"/>
      <dgm:spPr/>
    </dgm:pt>
    <dgm:pt modelId="{BDDDF8F2-E39E-45C3-ACD0-CDBFC6F28C8D}" type="pres">
      <dgm:prSet presAssocID="{C2603860-B2F7-4760-8415-CCCAAB50BB06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75D01-9475-48FC-9079-27702404C1DE}" type="pres">
      <dgm:prSet presAssocID="{F9456FF2-43E4-40CC-9D3A-08E0B3E28A6A}" presName="parTxOnlySpace" presStyleCnt="0"/>
      <dgm:spPr/>
    </dgm:pt>
    <dgm:pt modelId="{BCBF13F8-B4C7-4666-B191-332D88C89585}" type="pres">
      <dgm:prSet presAssocID="{6FCCA4C2-31C8-4C6D-972F-F36863030A9A}" presName="parTxOnly" presStyleLbl="node1" presStyleIdx="2" presStyleCnt="3" custScaleX="846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76E00F-1068-4798-8603-BFB4DF965C96}" type="presOf" srcId="{6FCCA4C2-31C8-4C6D-972F-F36863030A9A}" destId="{BCBF13F8-B4C7-4666-B191-332D88C89585}" srcOrd="0" destOrd="0" presId="urn:microsoft.com/office/officeart/2005/8/layout/chevron1"/>
    <dgm:cxn modelId="{2C464B86-83C8-4534-874D-D8F40F2A7400}" type="presOf" srcId="{C2603860-B2F7-4760-8415-CCCAAB50BB06}" destId="{BDDDF8F2-E39E-45C3-ACD0-CDBFC6F28C8D}" srcOrd="0" destOrd="0" presId="urn:microsoft.com/office/officeart/2005/8/layout/chevron1"/>
    <dgm:cxn modelId="{68A71479-EFD6-4FC5-8859-D7E5AFC1F483}" type="presOf" srcId="{2E8AC720-4FAE-4746-AC5E-C857F795BEDD}" destId="{6B3E6EF2-B2C8-4310-96B8-6BC7696635E1}" srcOrd="0" destOrd="0" presId="urn:microsoft.com/office/officeart/2005/8/layout/chevron1"/>
    <dgm:cxn modelId="{B6638B6B-887E-42AC-A453-D4874D6DEAFA}" srcId="{90E391F9-4A03-4F0F-9333-171CA59E893C}" destId="{2E8AC720-4FAE-4746-AC5E-C857F795BEDD}" srcOrd="0" destOrd="0" parTransId="{677705D6-4B58-4A69-948C-EB0156CA7C0F}" sibTransId="{87A88718-3224-4330-ADC9-B090EB05EFBE}"/>
    <dgm:cxn modelId="{6EA5B5C3-574D-4A6D-A57F-2858653CD9A6}" srcId="{90E391F9-4A03-4F0F-9333-171CA59E893C}" destId="{C2603860-B2F7-4760-8415-CCCAAB50BB06}" srcOrd="1" destOrd="0" parTransId="{9D456F2E-9580-4AC9-B8F8-F834A53B940E}" sibTransId="{F9456FF2-43E4-40CC-9D3A-08E0B3E28A6A}"/>
    <dgm:cxn modelId="{0AB13E8C-D8B7-4076-9F09-E6FDD149DFA0}" srcId="{90E391F9-4A03-4F0F-9333-171CA59E893C}" destId="{6FCCA4C2-31C8-4C6D-972F-F36863030A9A}" srcOrd="2" destOrd="0" parTransId="{5425F67A-7347-4476-9B75-005287276C5D}" sibTransId="{5FFE5470-8A63-4CE8-A26F-49684D03E555}"/>
    <dgm:cxn modelId="{F0F56714-5538-4412-8993-A4249D501AAD}" type="presOf" srcId="{90E391F9-4A03-4F0F-9333-171CA59E893C}" destId="{40FAB555-A36B-40F4-AF39-2A46B94FEE1D}" srcOrd="0" destOrd="0" presId="urn:microsoft.com/office/officeart/2005/8/layout/chevron1"/>
    <dgm:cxn modelId="{70C89CC1-5298-4ED9-8CAF-023AA2C38AF4}" type="presParOf" srcId="{40FAB555-A36B-40F4-AF39-2A46B94FEE1D}" destId="{6B3E6EF2-B2C8-4310-96B8-6BC7696635E1}" srcOrd="0" destOrd="0" presId="urn:microsoft.com/office/officeart/2005/8/layout/chevron1"/>
    <dgm:cxn modelId="{53E44FE0-9880-43E3-8989-0A0BEC3435C4}" type="presParOf" srcId="{40FAB555-A36B-40F4-AF39-2A46B94FEE1D}" destId="{D282053D-A8B5-43B4-9670-62F3C62B2A6D}" srcOrd="1" destOrd="0" presId="urn:microsoft.com/office/officeart/2005/8/layout/chevron1"/>
    <dgm:cxn modelId="{994BA037-8BE6-40B4-9FE0-86A1D919E384}" type="presParOf" srcId="{40FAB555-A36B-40F4-AF39-2A46B94FEE1D}" destId="{BDDDF8F2-E39E-45C3-ACD0-CDBFC6F28C8D}" srcOrd="2" destOrd="0" presId="urn:microsoft.com/office/officeart/2005/8/layout/chevron1"/>
    <dgm:cxn modelId="{1178D9CA-BA3B-410D-9CC7-0DB1F9E56F4B}" type="presParOf" srcId="{40FAB555-A36B-40F4-AF39-2A46B94FEE1D}" destId="{EBE75D01-9475-48FC-9079-27702404C1DE}" srcOrd="3" destOrd="0" presId="urn:microsoft.com/office/officeart/2005/8/layout/chevron1"/>
    <dgm:cxn modelId="{74FE61C1-F4D4-4984-9CDE-1C6BCB9E7429}" type="presParOf" srcId="{40FAB555-A36B-40F4-AF39-2A46B94FEE1D}" destId="{BCBF13F8-B4C7-4666-B191-332D88C8958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C1708-CA77-4FFF-86FC-26B34021D19B}">
      <dsp:nvSpPr>
        <dsp:cNvPr id="0" name=""/>
        <dsp:cNvSpPr/>
      </dsp:nvSpPr>
      <dsp:spPr>
        <a:xfrm>
          <a:off x="3138871" y="-57943"/>
          <a:ext cx="1138344" cy="113834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 Design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3305578" y="108764"/>
        <a:ext cx="804930" cy="804930"/>
      </dsp:txXfrm>
    </dsp:sp>
    <dsp:sp modelId="{C696C17B-ECA3-4810-B4A9-4ED9DEA8B0CF}">
      <dsp:nvSpPr>
        <dsp:cNvPr id="0" name=""/>
        <dsp:cNvSpPr/>
      </dsp:nvSpPr>
      <dsp:spPr>
        <a:xfrm rot="1542857">
          <a:off x="4318793" y="685937"/>
          <a:ext cx="301855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4323277" y="743130"/>
        <a:ext cx="211299" cy="230515"/>
      </dsp:txXfrm>
    </dsp:sp>
    <dsp:sp modelId="{3C1A6249-59E5-4595-BCB6-6D4BD20BEB9A}">
      <dsp:nvSpPr>
        <dsp:cNvPr id="0" name=""/>
        <dsp:cNvSpPr/>
      </dsp:nvSpPr>
      <dsp:spPr>
        <a:xfrm>
          <a:off x="4677620" y="683079"/>
          <a:ext cx="1138344" cy="113834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Material quality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4844327" y="849786"/>
        <a:ext cx="804930" cy="804930"/>
      </dsp:txXfrm>
    </dsp:sp>
    <dsp:sp modelId="{A338E4C4-BA68-49E9-8D38-7D0A7C5DA5FB}">
      <dsp:nvSpPr>
        <dsp:cNvPr id="0" name=""/>
        <dsp:cNvSpPr/>
      </dsp:nvSpPr>
      <dsp:spPr>
        <a:xfrm rot="4628571">
          <a:off x="5279264" y="1898563"/>
          <a:ext cx="317777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5316324" y="1928930"/>
        <a:ext cx="222444" cy="230515"/>
      </dsp:txXfrm>
    </dsp:sp>
    <dsp:sp modelId="{0FAA621D-1A96-4D9D-B9FE-5CEDEC78F13C}">
      <dsp:nvSpPr>
        <dsp:cNvPr id="0" name=""/>
        <dsp:cNvSpPr/>
      </dsp:nvSpPr>
      <dsp:spPr>
        <a:xfrm>
          <a:off x="4923415" y="2383885"/>
          <a:ext cx="1406834" cy="106685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Arial"/>
              <a:ea typeface="+mn-ea"/>
              <a:cs typeface="+mn-cs"/>
            </a:rPr>
            <a:t>Installation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5129441" y="2540122"/>
        <a:ext cx="994782" cy="754382"/>
      </dsp:txXfrm>
    </dsp:sp>
    <dsp:sp modelId="{1BB0AFD3-6E27-431C-9793-C42BA0798454}">
      <dsp:nvSpPr>
        <dsp:cNvPr id="0" name=""/>
        <dsp:cNvSpPr/>
      </dsp:nvSpPr>
      <dsp:spPr>
        <a:xfrm rot="7714286">
          <a:off x="4947985" y="3392076"/>
          <a:ext cx="294090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 rot="10800000">
        <a:off x="5019603" y="3434425"/>
        <a:ext cx="205863" cy="230515"/>
      </dsp:txXfrm>
    </dsp:sp>
    <dsp:sp modelId="{3C7EC470-24CC-41FB-8BC8-9CAEDE466F6D}">
      <dsp:nvSpPr>
        <dsp:cNvPr id="0" name=""/>
        <dsp:cNvSpPr/>
      </dsp:nvSpPr>
      <dsp:spPr>
        <a:xfrm>
          <a:off x="3992812" y="3683418"/>
          <a:ext cx="1138344" cy="1138344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Arial"/>
              <a:ea typeface="+mn-ea"/>
              <a:cs typeface="+mn-cs"/>
            </a:rPr>
            <a:t>Dry out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4159519" y="3850125"/>
        <a:ext cx="804930" cy="804930"/>
      </dsp:txXfrm>
    </dsp:sp>
    <dsp:sp modelId="{FFF8DF88-C443-43B5-8CDD-C74638B43ADA}">
      <dsp:nvSpPr>
        <dsp:cNvPr id="0" name=""/>
        <dsp:cNvSpPr/>
      </dsp:nvSpPr>
      <dsp:spPr>
        <a:xfrm rot="10800000">
          <a:off x="3654867" y="4060495"/>
          <a:ext cx="238814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 rot="10800000">
        <a:off x="3726511" y="4137333"/>
        <a:ext cx="167170" cy="230515"/>
      </dsp:txXfrm>
    </dsp:sp>
    <dsp:sp modelId="{1ADCB4E2-8DE0-4FAB-AEF2-B50E9A7D24ED}">
      <dsp:nvSpPr>
        <dsp:cNvPr id="0" name=""/>
        <dsp:cNvSpPr/>
      </dsp:nvSpPr>
      <dsp:spPr>
        <a:xfrm>
          <a:off x="2165984" y="3566117"/>
          <a:ext cx="1376235" cy="1372945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Operation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Practices 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2367529" y="3767180"/>
        <a:ext cx="973145" cy="970819"/>
      </dsp:txXfrm>
    </dsp:sp>
    <dsp:sp modelId="{D86ABA19-7768-4825-9E64-ED571299D4D9}">
      <dsp:nvSpPr>
        <dsp:cNvPr id="0" name=""/>
        <dsp:cNvSpPr/>
      </dsp:nvSpPr>
      <dsp:spPr>
        <a:xfrm rot="13885714">
          <a:off x="2195145" y="3369213"/>
          <a:ext cx="215356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 rot="10800000">
        <a:off x="2247589" y="3471307"/>
        <a:ext cx="150749" cy="230515"/>
      </dsp:txXfrm>
    </dsp:sp>
    <dsp:sp modelId="{93157055-02F3-45DF-AC86-C88F90BBC2D4}">
      <dsp:nvSpPr>
        <dsp:cNvPr id="0" name=""/>
        <dsp:cNvSpPr/>
      </dsp:nvSpPr>
      <dsp:spPr>
        <a:xfrm>
          <a:off x="1118086" y="2332256"/>
          <a:ext cx="1342335" cy="117011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Arial"/>
              <a:ea typeface="+mn-ea"/>
              <a:cs typeface="+mn-cs"/>
            </a:rPr>
            <a:t>Maintenance</a:t>
          </a:r>
          <a:endParaRPr lang="en-US" sz="1100" b="1" kern="1200" dirty="0">
            <a:latin typeface="Arial"/>
            <a:ea typeface="+mn-ea"/>
            <a:cs typeface="+mn-cs"/>
          </a:endParaRPr>
        </a:p>
      </dsp:txBody>
      <dsp:txXfrm>
        <a:off x="1314666" y="2503615"/>
        <a:ext cx="949175" cy="827397"/>
      </dsp:txXfrm>
    </dsp:sp>
    <dsp:sp modelId="{FFADDFD6-9B9F-4E2F-81C4-B714EE2F5AD5}">
      <dsp:nvSpPr>
        <dsp:cNvPr id="0" name=""/>
        <dsp:cNvSpPr/>
      </dsp:nvSpPr>
      <dsp:spPr>
        <a:xfrm rot="16971429">
          <a:off x="1833807" y="1891277"/>
          <a:ext cx="291576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1867811" y="2010755"/>
        <a:ext cx="204103" cy="230515"/>
      </dsp:txXfrm>
    </dsp:sp>
    <dsp:sp modelId="{1BD93EC0-6668-4844-BCEA-AC113E2DCBF8}">
      <dsp:nvSpPr>
        <dsp:cNvPr id="0" name=""/>
        <dsp:cNvSpPr/>
      </dsp:nvSpPr>
      <dsp:spPr>
        <a:xfrm>
          <a:off x="1600121" y="683079"/>
          <a:ext cx="1138344" cy="113834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Arial"/>
              <a:ea typeface="+mn-ea"/>
              <a:cs typeface="+mn-cs"/>
            </a:rPr>
            <a:t>Others 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1766828" y="849786"/>
        <a:ext cx="804930" cy="804930"/>
      </dsp:txXfrm>
    </dsp:sp>
    <dsp:sp modelId="{45A161B7-89C2-465F-8217-805582A42C9B}">
      <dsp:nvSpPr>
        <dsp:cNvPr id="0" name=""/>
        <dsp:cNvSpPr/>
      </dsp:nvSpPr>
      <dsp:spPr>
        <a:xfrm rot="20057143">
          <a:off x="2780043" y="693350"/>
          <a:ext cx="301855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2784527" y="789833"/>
        <a:ext cx="211299" cy="2305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C1708-CA77-4FFF-86FC-26B34021D19B}">
      <dsp:nvSpPr>
        <dsp:cNvPr id="0" name=""/>
        <dsp:cNvSpPr/>
      </dsp:nvSpPr>
      <dsp:spPr>
        <a:xfrm>
          <a:off x="3138871" y="-57943"/>
          <a:ext cx="1138344" cy="1138344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 Design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3305578" y="108764"/>
        <a:ext cx="804930" cy="804930"/>
      </dsp:txXfrm>
    </dsp:sp>
    <dsp:sp modelId="{C696C17B-ECA3-4810-B4A9-4ED9DEA8B0CF}">
      <dsp:nvSpPr>
        <dsp:cNvPr id="0" name=""/>
        <dsp:cNvSpPr/>
      </dsp:nvSpPr>
      <dsp:spPr>
        <a:xfrm rot="1542857">
          <a:off x="4318793" y="685937"/>
          <a:ext cx="301855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4323277" y="743130"/>
        <a:ext cx="211299" cy="230515"/>
      </dsp:txXfrm>
    </dsp:sp>
    <dsp:sp modelId="{3C1A6249-59E5-4595-BCB6-6D4BD20BEB9A}">
      <dsp:nvSpPr>
        <dsp:cNvPr id="0" name=""/>
        <dsp:cNvSpPr/>
      </dsp:nvSpPr>
      <dsp:spPr>
        <a:xfrm>
          <a:off x="4677620" y="683079"/>
          <a:ext cx="1138344" cy="1138344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Material quality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4844327" y="849786"/>
        <a:ext cx="804930" cy="804930"/>
      </dsp:txXfrm>
    </dsp:sp>
    <dsp:sp modelId="{A338E4C4-BA68-49E9-8D38-7D0A7C5DA5FB}">
      <dsp:nvSpPr>
        <dsp:cNvPr id="0" name=""/>
        <dsp:cNvSpPr/>
      </dsp:nvSpPr>
      <dsp:spPr>
        <a:xfrm rot="4628571">
          <a:off x="5279264" y="1898563"/>
          <a:ext cx="317777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5316324" y="1928930"/>
        <a:ext cx="222444" cy="230515"/>
      </dsp:txXfrm>
    </dsp:sp>
    <dsp:sp modelId="{0FAA621D-1A96-4D9D-B9FE-5CEDEC78F13C}">
      <dsp:nvSpPr>
        <dsp:cNvPr id="0" name=""/>
        <dsp:cNvSpPr/>
      </dsp:nvSpPr>
      <dsp:spPr>
        <a:xfrm>
          <a:off x="4923415" y="2383885"/>
          <a:ext cx="1406834" cy="106685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Installation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5129441" y="2540122"/>
        <a:ext cx="994782" cy="754382"/>
      </dsp:txXfrm>
    </dsp:sp>
    <dsp:sp modelId="{1BB0AFD3-6E27-431C-9793-C42BA0798454}">
      <dsp:nvSpPr>
        <dsp:cNvPr id="0" name=""/>
        <dsp:cNvSpPr/>
      </dsp:nvSpPr>
      <dsp:spPr>
        <a:xfrm rot="7714286">
          <a:off x="4947985" y="3392076"/>
          <a:ext cx="294090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 rot="10800000">
        <a:off x="5019603" y="3434425"/>
        <a:ext cx="205863" cy="230515"/>
      </dsp:txXfrm>
    </dsp:sp>
    <dsp:sp modelId="{3C7EC470-24CC-41FB-8BC8-9CAEDE466F6D}">
      <dsp:nvSpPr>
        <dsp:cNvPr id="0" name=""/>
        <dsp:cNvSpPr/>
      </dsp:nvSpPr>
      <dsp:spPr>
        <a:xfrm>
          <a:off x="3992812" y="3683418"/>
          <a:ext cx="1138344" cy="113834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Arial"/>
              <a:ea typeface="+mn-ea"/>
              <a:cs typeface="+mn-cs"/>
            </a:rPr>
            <a:t>Dry out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4159519" y="3850125"/>
        <a:ext cx="804930" cy="804930"/>
      </dsp:txXfrm>
    </dsp:sp>
    <dsp:sp modelId="{FFF8DF88-C443-43B5-8CDD-C74638B43ADA}">
      <dsp:nvSpPr>
        <dsp:cNvPr id="0" name=""/>
        <dsp:cNvSpPr/>
      </dsp:nvSpPr>
      <dsp:spPr>
        <a:xfrm rot="10800000">
          <a:off x="3654867" y="4060495"/>
          <a:ext cx="238814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 rot="10800000">
        <a:off x="3726511" y="4137333"/>
        <a:ext cx="167170" cy="230515"/>
      </dsp:txXfrm>
    </dsp:sp>
    <dsp:sp modelId="{1ADCB4E2-8DE0-4FAB-AEF2-B50E9A7D24ED}">
      <dsp:nvSpPr>
        <dsp:cNvPr id="0" name=""/>
        <dsp:cNvSpPr/>
      </dsp:nvSpPr>
      <dsp:spPr>
        <a:xfrm>
          <a:off x="2165984" y="3566117"/>
          <a:ext cx="1376235" cy="137294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Operation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Practices 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2367529" y="3767180"/>
        <a:ext cx="973145" cy="970819"/>
      </dsp:txXfrm>
    </dsp:sp>
    <dsp:sp modelId="{D86ABA19-7768-4825-9E64-ED571299D4D9}">
      <dsp:nvSpPr>
        <dsp:cNvPr id="0" name=""/>
        <dsp:cNvSpPr/>
      </dsp:nvSpPr>
      <dsp:spPr>
        <a:xfrm rot="13885714">
          <a:off x="2195145" y="3369213"/>
          <a:ext cx="215356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 rot="10800000">
        <a:off x="2247589" y="3471307"/>
        <a:ext cx="150749" cy="230515"/>
      </dsp:txXfrm>
    </dsp:sp>
    <dsp:sp modelId="{93157055-02F3-45DF-AC86-C88F90BBC2D4}">
      <dsp:nvSpPr>
        <dsp:cNvPr id="0" name=""/>
        <dsp:cNvSpPr/>
      </dsp:nvSpPr>
      <dsp:spPr>
        <a:xfrm>
          <a:off x="1118086" y="2332256"/>
          <a:ext cx="1342335" cy="117011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Arial"/>
              <a:ea typeface="+mn-ea"/>
              <a:cs typeface="+mn-cs"/>
            </a:rPr>
            <a:t>Maintenance</a:t>
          </a:r>
          <a:endParaRPr lang="en-US" sz="1100" b="1" kern="1200" dirty="0">
            <a:latin typeface="Arial"/>
            <a:ea typeface="+mn-ea"/>
            <a:cs typeface="+mn-cs"/>
          </a:endParaRPr>
        </a:p>
      </dsp:txBody>
      <dsp:txXfrm>
        <a:off x="1314666" y="2503615"/>
        <a:ext cx="949175" cy="827397"/>
      </dsp:txXfrm>
    </dsp:sp>
    <dsp:sp modelId="{FFADDFD6-9B9F-4E2F-81C4-B714EE2F5AD5}">
      <dsp:nvSpPr>
        <dsp:cNvPr id="0" name=""/>
        <dsp:cNvSpPr/>
      </dsp:nvSpPr>
      <dsp:spPr>
        <a:xfrm rot="16971429">
          <a:off x="1833807" y="1891277"/>
          <a:ext cx="291576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1867811" y="2010755"/>
        <a:ext cx="204103" cy="230515"/>
      </dsp:txXfrm>
    </dsp:sp>
    <dsp:sp modelId="{1BD93EC0-6668-4844-BCEA-AC113E2DCBF8}">
      <dsp:nvSpPr>
        <dsp:cNvPr id="0" name=""/>
        <dsp:cNvSpPr/>
      </dsp:nvSpPr>
      <dsp:spPr>
        <a:xfrm>
          <a:off x="1600121" y="683079"/>
          <a:ext cx="1138344" cy="113834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Arial"/>
              <a:ea typeface="+mn-ea"/>
              <a:cs typeface="+mn-cs"/>
            </a:rPr>
            <a:t>Others 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1766828" y="849786"/>
        <a:ext cx="804930" cy="804930"/>
      </dsp:txXfrm>
    </dsp:sp>
    <dsp:sp modelId="{45A161B7-89C2-465F-8217-805582A42C9B}">
      <dsp:nvSpPr>
        <dsp:cNvPr id="0" name=""/>
        <dsp:cNvSpPr/>
      </dsp:nvSpPr>
      <dsp:spPr>
        <a:xfrm rot="20057143">
          <a:off x="2780043" y="693350"/>
          <a:ext cx="301855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2784527" y="789833"/>
        <a:ext cx="211299" cy="2305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C1708-CA77-4FFF-86FC-26B34021D19B}">
      <dsp:nvSpPr>
        <dsp:cNvPr id="0" name=""/>
        <dsp:cNvSpPr/>
      </dsp:nvSpPr>
      <dsp:spPr>
        <a:xfrm>
          <a:off x="3138871" y="-57943"/>
          <a:ext cx="1138344" cy="113834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 Design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3305578" y="108764"/>
        <a:ext cx="804930" cy="804930"/>
      </dsp:txXfrm>
    </dsp:sp>
    <dsp:sp modelId="{C696C17B-ECA3-4810-B4A9-4ED9DEA8B0CF}">
      <dsp:nvSpPr>
        <dsp:cNvPr id="0" name=""/>
        <dsp:cNvSpPr/>
      </dsp:nvSpPr>
      <dsp:spPr>
        <a:xfrm rot="1542857">
          <a:off x="4318793" y="685937"/>
          <a:ext cx="301855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4323277" y="743130"/>
        <a:ext cx="211299" cy="230515"/>
      </dsp:txXfrm>
    </dsp:sp>
    <dsp:sp modelId="{3C1A6249-59E5-4595-BCB6-6D4BD20BEB9A}">
      <dsp:nvSpPr>
        <dsp:cNvPr id="0" name=""/>
        <dsp:cNvSpPr/>
      </dsp:nvSpPr>
      <dsp:spPr>
        <a:xfrm>
          <a:off x="4677620" y="683079"/>
          <a:ext cx="1138344" cy="1138344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Material quality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4844327" y="849786"/>
        <a:ext cx="804930" cy="804930"/>
      </dsp:txXfrm>
    </dsp:sp>
    <dsp:sp modelId="{A338E4C4-BA68-49E9-8D38-7D0A7C5DA5FB}">
      <dsp:nvSpPr>
        <dsp:cNvPr id="0" name=""/>
        <dsp:cNvSpPr/>
      </dsp:nvSpPr>
      <dsp:spPr>
        <a:xfrm rot="4628571">
          <a:off x="5279264" y="1898563"/>
          <a:ext cx="317777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5316324" y="1928930"/>
        <a:ext cx="222444" cy="230515"/>
      </dsp:txXfrm>
    </dsp:sp>
    <dsp:sp modelId="{0FAA621D-1A96-4D9D-B9FE-5CEDEC78F13C}">
      <dsp:nvSpPr>
        <dsp:cNvPr id="0" name=""/>
        <dsp:cNvSpPr/>
      </dsp:nvSpPr>
      <dsp:spPr>
        <a:xfrm>
          <a:off x="4923415" y="2383885"/>
          <a:ext cx="1406834" cy="106685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Installation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5129441" y="2540122"/>
        <a:ext cx="994782" cy="754382"/>
      </dsp:txXfrm>
    </dsp:sp>
    <dsp:sp modelId="{1BB0AFD3-6E27-431C-9793-C42BA0798454}">
      <dsp:nvSpPr>
        <dsp:cNvPr id="0" name=""/>
        <dsp:cNvSpPr/>
      </dsp:nvSpPr>
      <dsp:spPr>
        <a:xfrm rot="7714286">
          <a:off x="4947985" y="3392076"/>
          <a:ext cx="294090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 rot="10800000">
        <a:off x="5019603" y="3434425"/>
        <a:ext cx="205863" cy="230515"/>
      </dsp:txXfrm>
    </dsp:sp>
    <dsp:sp modelId="{3C7EC470-24CC-41FB-8BC8-9CAEDE466F6D}">
      <dsp:nvSpPr>
        <dsp:cNvPr id="0" name=""/>
        <dsp:cNvSpPr/>
      </dsp:nvSpPr>
      <dsp:spPr>
        <a:xfrm>
          <a:off x="3992812" y="3683418"/>
          <a:ext cx="1138344" cy="113834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Arial"/>
              <a:ea typeface="+mn-ea"/>
              <a:cs typeface="+mn-cs"/>
            </a:rPr>
            <a:t>Dry out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4159519" y="3850125"/>
        <a:ext cx="804930" cy="804930"/>
      </dsp:txXfrm>
    </dsp:sp>
    <dsp:sp modelId="{FFF8DF88-C443-43B5-8CDD-C74638B43ADA}">
      <dsp:nvSpPr>
        <dsp:cNvPr id="0" name=""/>
        <dsp:cNvSpPr/>
      </dsp:nvSpPr>
      <dsp:spPr>
        <a:xfrm rot="10800000">
          <a:off x="3654867" y="4060495"/>
          <a:ext cx="238814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 rot="10800000">
        <a:off x="3726511" y="4137333"/>
        <a:ext cx="167170" cy="230515"/>
      </dsp:txXfrm>
    </dsp:sp>
    <dsp:sp modelId="{1ADCB4E2-8DE0-4FAB-AEF2-B50E9A7D24ED}">
      <dsp:nvSpPr>
        <dsp:cNvPr id="0" name=""/>
        <dsp:cNvSpPr/>
      </dsp:nvSpPr>
      <dsp:spPr>
        <a:xfrm>
          <a:off x="2165984" y="3566117"/>
          <a:ext cx="1376235" cy="137294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Operation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Practices 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2367529" y="3767180"/>
        <a:ext cx="973145" cy="970819"/>
      </dsp:txXfrm>
    </dsp:sp>
    <dsp:sp modelId="{D86ABA19-7768-4825-9E64-ED571299D4D9}">
      <dsp:nvSpPr>
        <dsp:cNvPr id="0" name=""/>
        <dsp:cNvSpPr/>
      </dsp:nvSpPr>
      <dsp:spPr>
        <a:xfrm rot="13885714">
          <a:off x="2195145" y="3369213"/>
          <a:ext cx="215356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 rot="10800000">
        <a:off x="2247589" y="3471307"/>
        <a:ext cx="150749" cy="230515"/>
      </dsp:txXfrm>
    </dsp:sp>
    <dsp:sp modelId="{93157055-02F3-45DF-AC86-C88F90BBC2D4}">
      <dsp:nvSpPr>
        <dsp:cNvPr id="0" name=""/>
        <dsp:cNvSpPr/>
      </dsp:nvSpPr>
      <dsp:spPr>
        <a:xfrm>
          <a:off x="1118086" y="2332256"/>
          <a:ext cx="1342335" cy="117011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Arial"/>
              <a:ea typeface="+mn-ea"/>
              <a:cs typeface="+mn-cs"/>
            </a:rPr>
            <a:t>Maintenance</a:t>
          </a:r>
          <a:endParaRPr lang="en-US" sz="1100" b="1" kern="1200" dirty="0">
            <a:latin typeface="Arial"/>
            <a:ea typeface="+mn-ea"/>
            <a:cs typeface="+mn-cs"/>
          </a:endParaRPr>
        </a:p>
      </dsp:txBody>
      <dsp:txXfrm>
        <a:off x="1314666" y="2503615"/>
        <a:ext cx="949175" cy="827397"/>
      </dsp:txXfrm>
    </dsp:sp>
    <dsp:sp modelId="{FFADDFD6-9B9F-4E2F-81C4-B714EE2F5AD5}">
      <dsp:nvSpPr>
        <dsp:cNvPr id="0" name=""/>
        <dsp:cNvSpPr/>
      </dsp:nvSpPr>
      <dsp:spPr>
        <a:xfrm rot="16971429">
          <a:off x="1833807" y="1891277"/>
          <a:ext cx="291576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1867811" y="2010755"/>
        <a:ext cx="204103" cy="230515"/>
      </dsp:txXfrm>
    </dsp:sp>
    <dsp:sp modelId="{1BD93EC0-6668-4844-BCEA-AC113E2DCBF8}">
      <dsp:nvSpPr>
        <dsp:cNvPr id="0" name=""/>
        <dsp:cNvSpPr/>
      </dsp:nvSpPr>
      <dsp:spPr>
        <a:xfrm>
          <a:off x="1600121" y="683079"/>
          <a:ext cx="1138344" cy="113834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Others 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1766828" y="849786"/>
        <a:ext cx="804930" cy="804930"/>
      </dsp:txXfrm>
    </dsp:sp>
    <dsp:sp modelId="{45A161B7-89C2-465F-8217-805582A42C9B}">
      <dsp:nvSpPr>
        <dsp:cNvPr id="0" name=""/>
        <dsp:cNvSpPr/>
      </dsp:nvSpPr>
      <dsp:spPr>
        <a:xfrm rot="20057143">
          <a:off x="2780043" y="693350"/>
          <a:ext cx="301855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2784527" y="789833"/>
        <a:ext cx="211299" cy="2305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C1708-CA77-4FFF-86FC-26B34021D19B}">
      <dsp:nvSpPr>
        <dsp:cNvPr id="0" name=""/>
        <dsp:cNvSpPr/>
      </dsp:nvSpPr>
      <dsp:spPr>
        <a:xfrm>
          <a:off x="3138871" y="-57943"/>
          <a:ext cx="1138344" cy="113834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Arial"/>
              <a:ea typeface="+mn-ea"/>
              <a:cs typeface="+mn-cs"/>
            </a:rPr>
            <a:t> Design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3305578" y="108764"/>
        <a:ext cx="804930" cy="804930"/>
      </dsp:txXfrm>
    </dsp:sp>
    <dsp:sp modelId="{C696C17B-ECA3-4810-B4A9-4ED9DEA8B0CF}">
      <dsp:nvSpPr>
        <dsp:cNvPr id="0" name=""/>
        <dsp:cNvSpPr/>
      </dsp:nvSpPr>
      <dsp:spPr>
        <a:xfrm rot="1542857">
          <a:off x="4318793" y="685937"/>
          <a:ext cx="301855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4323277" y="743130"/>
        <a:ext cx="211299" cy="230515"/>
      </dsp:txXfrm>
    </dsp:sp>
    <dsp:sp modelId="{3C1A6249-59E5-4595-BCB6-6D4BD20BEB9A}">
      <dsp:nvSpPr>
        <dsp:cNvPr id="0" name=""/>
        <dsp:cNvSpPr/>
      </dsp:nvSpPr>
      <dsp:spPr>
        <a:xfrm>
          <a:off x="4677620" y="683079"/>
          <a:ext cx="1138344" cy="1138344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Material quality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4844327" y="849786"/>
        <a:ext cx="804930" cy="804930"/>
      </dsp:txXfrm>
    </dsp:sp>
    <dsp:sp modelId="{A338E4C4-BA68-49E9-8D38-7D0A7C5DA5FB}">
      <dsp:nvSpPr>
        <dsp:cNvPr id="0" name=""/>
        <dsp:cNvSpPr/>
      </dsp:nvSpPr>
      <dsp:spPr>
        <a:xfrm rot="4628571">
          <a:off x="5279264" y="1898563"/>
          <a:ext cx="317777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5316324" y="1928930"/>
        <a:ext cx="222444" cy="230515"/>
      </dsp:txXfrm>
    </dsp:sp>
    <dsp:sp modelId="{0FAA621D-1A96-4D9D-B9FE-5CEDEC78F13C}">
      <dsp:nvSpPr>
        <dsp:cNvPr id="0" name=""/>
        <dsp:cNvSpPr/>
      </dsp:nvSpPr>
      <dsp:spPr>
        <a:xfrm>
          <a:off x="4923415" y="2383885"/>
          <a:ext cx="1406834" cy="1066856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Installation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5129441" y="2540122"/>
        <a:ext cx="994782" cy="754382"/>
      </dsp:txXfrm>
    </dsp:sp>
    <dsp:sp modelId="{1BB0AFD3-6E27-431C-9793-C42BA0798454}">
      <dsp:nvSpPr>
        <dsp:cNvPr id="0" name=""/>
        <dsp:cNvSpPr/>
      </dsp:nvSpPr>
      <dsp:spPr>
        <a:xfrm rot="7714286">
          <a:off x="4947985" y="3392076"/>
          <a:ext cx="294090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 rot="10800000">
        <a:off x="5019603" y="3434425"/>
        <a:ext cx="205863" cy="230515"/>
      </dsp:txXfrm>
    </dsp:sp>
    <dsp:sp modelId="{3C7EC470-24CC-41FB-8BC8-9CAEDE466F6D}">
      <dsp:nvSpPr>
        <dsp:cNvPr id="0" name=""/>
        <dsp:cNvSpPr/>
      </dsp:nvSpPr>
      <dsp:spPr>
        <a:xfrm>
          <a:off x="3992812" y="3683418"/>
          <a:ext cx="1138344" cy="113834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Arial"/>
              <a:ea typeface="+mn-ea"/>
              <a:cs typeface="+mn-cs"/>
            </a:rPr>
            <a:t>Dry out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4159519" y="3850125"/>
        <a:ext cx="804930" cy="804930"/>
      </dsp:txXfrm>
    </dsp:sp>
    <dsp:sp modelId="{FFF8DF88-C443-43B5-8CDD-C74638B43ADA}">
      <dsp:nvSpPr>
        <dsp:cNvPr id="0" name=""/>
        <dsp:cNvSpPr/>
      </dsp:nvSpPr>
      <dsp:spPr>
        <a:xfrm rot="10800000">
          <a:off x="3654867" y="4060495"/>
          <a:ext cx="238814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 rot="10800000">
        <a:off x="3726511" y="4137333"/>
        <a:ext cx="167170" cy="230515"/>
      </dsp:txXfrm>
    </dsp:sp>
    <dsp:sp modelId="{1ADCB4E2-8DE0-4FAB-AEF2-B50E9A7D24ED}">
      <dsp:nvSpPr>
        <dsp:cNvPr id="0" name=""/>
        <dsp:cNvSpPr/>
      </dsp:nvSpPr>
      <dsp:spPr>
        <a:xfrm>
          <a:off x="2165984" y="3566117"/>
          <a:ext cx="1376235" cy="137294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Operation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Practices 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2367529" y="3767180"/>
        <a:ext cx="973145" cy="970819"/>
      </dsp:txXfrm>
    </dsp:sp>
    <dsp:sp modelId="{D86ABA19-7768-4825-9E64-ED571299D4D9}">
      <dsp:nvSpPr>
        <dsp:cNvPr id="0" name=""/>
        <dsp:cNvSpPr/>
      </dsp:nvSpPr>
      <dsp:spPr>
        <a:xfrm rot="13885714">
          <a:off x="2195145" y="3369213"/>
          <a:ext cx="215356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 rot="10800000">
        <a:off x="2247589" y="3471307"/>
        <a:ext cx="150749" cy="230515"/>
      </dsp:txXfrm>
    </dsp:sp>
    <dsp:sp modelId="{93157055-02F3-45DF-AC86-C88F90BBC2D4}">
      <dsp:nvSpPr>
        <dsp:cNvPr id="0" name=""/>
        <dsp:cNvSpPr/>
      </dsp:nvSpPr>
      <dsp:spPr>
        <a:xfrm>
          <a:off x="1118086" y="2332256"/>
          <a:ext cx="1342335" cy="117011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Arial"/>
              <a:ea typeface="+mn-ea"/>
              <a:cs typeface="+mn-cs"/>
            </a:rPr>
            <a:t>Maintenance</a:t>
          </a:r>
          <a:endParaRPr lang="en-US" sz="1100" b="1" kern="1200" dirty="0">
            <a:latin typeface="Arial"/>
            <a:ea typeface="+mn-ea"/>
            <a:cs typeface="+mn-cs"/>
          </a:endParaRPr>
        </a:p>
      </dsp:txBody>
      <dsp:txXfrm>
        <a:off x="1314666" y="2503615"/>
        <a:ext cx="949175" cy="827397"/>
      </dsp:txXfrm>
    </dsp:sp>
    <dsp:sp modelId="{FFADDFD6-9B9F-4E2F-81C4-B714EE2F5AD5}">
      <dsp:nvSpPr>
        <dsp:cNvPr id="0" name=""/>
        <dsp:cNvSpPr/>
      </dsp:nvSpPr>
      <dsp:spPr>
        <a:xfrm rot="16971429">
          <a:off x="1833807" y="1891277"/>
          <a:ext cx="291576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1867811" y="2010755"/>
        <a:ext cx="204103" cy="230515"/>
      </dsp:txXfrm>
    </dsp:sp>
    <dsp:sp modelId="{1BD93EC0-6668-4844-BCEA-AC113E2DCBF8}">
      <dsp:nvSpPr>
        <dsp:cNvPr id="0" name=""/>
        <dsp:cNvSpPr/>
      </dsp:nvSpPr>
      <dsp:spPr>
        <a:xfrm>
          <a:off x="1600121" y="683079"/>
          <a:ext cx="1138344" cy="113834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Arial"/>
              <a:ea typeface="+mn-ea"/>
              <a:cs typeface="+mn-cs"/>
            </a:rPr>
            <a:t>Others 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1766828" y="849786"/>
        <a:ext cx="804930" cy="804930"/>
      </dsp:txXfrm>
    </dsp:sp>
    <dsp:sp modelId="{45A161B7-89C2-465F-8217-805582A42C9B}">
      <dsp:nvSpPr>
        <dsp:cNvPr id="0" name=""/>
        <dsp:cNvSpPr/>
      </dsp:nvSpPr>
      <dsp:spPr>
        <a:xfrm rot="20057143">
          <a:off x="2780043" y="693350"/>
          <a:ext cx="301855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2784527" y="789833"/>
        <a:ext cx="211299" cy="2305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C1708-CA77-4FFF-86FC-26B34021D19B}">
      <dsp:nvSpPr>
        <dsp:cNvPr id="0" name=""/>
        <dsp:cNvSpPr/>
      </dsp:nvSpPr>
      <dsp:spPr>
        <a:xfrm>
          <a:off x="3138871" y="-57943"/>
          <a:ext cx="1138344" cy="113834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Arial"/>
              <a:ea typeface="+mn-ea"/>
              <a:cs typeface="+mn-cs"/>
            </a:rPr>
            <a:t> Design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3305578" y="108764"/>
        <a:ext cx="804930" cy="804930"/>
      </dsp:txXfrm>
    </dsp:sp>
    <dsp:sp modelId="{C696C17B-ECA3-4810-B4A9-4ED9DEA8B0CF}">
      <dsp:nvSpPr>
        <dsp:cNvPr id="0" name=""/>
        <dsp:cNvSpPr/>
      </dsp:nvSpPr>
      <dsp:spPr>
        <a:xfrm rot="1542857">
          <a:off x="4318793" y="685937"/>
          <a:ext cx="301855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4323277" y="743130"/>
        <a:ext cx="211299" cy="230515"/>
      </dsp:txXfrm>
    </dsp:sp>
    <dsp:sp modelId="{3C1A6249-59E5-4595-BCB6-6D4BD20BEB9A}">
      <dsp:nvSpPr>
        <dsp:cNvPr id="0" name=""/>
        <dsp:cNvSpPr/>
      </dsp:nvSpPr>
      <dsp:spPr>
        <a:xfrm>
          <a:off x="4677620" y="683079"/>
          <a:ext cx="1138344" cy="1138344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Material quality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4844327" y="849786"/>
        <a:ext cx="804930" cy="804930"/>
      </dsp:txXfrm>
    </dsp:sp>
    <dsp:sp modelId="{A338E4C4-BA68-49E9-8D38-7D0A7C5DA5FB}">
      <dsp:nvSpPr>
        <dsp:cNvPr id="0" name=""/>
        <dsp:cNvSpPr/>
      </dsp:nvSpPr>
      <dsp:spPr>
        <a:xfrm rot="4628571">
          <a:off x="5279264" y="1898563"/>
          <a:ext cx="317777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5316324" y="1928930"/>
        <a:ext cx="222444" cy="230515"/>
      </dsp:txXfrm>
    </dsp:sp>
    <dsp:sp modelId="{0FAA621D-1A96-4D9D-B9FE-5CEDEC78F13C}">
      <dsp:nvSpPr>
        <dsp:cNvPr id="0" name=""/>
        <dsp:cNvSpPr/>
      </dsp:nvSpPr>
      <dsp:spPr>
        <a:xfrm>
          <a:off x="4923415" y="2383885"/>
          <a:ext cx="1406834" cy="106685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Arial"/>
              <a:ea typeface="+mn-ea"/>
              <a:cs typeface="+mn-cs"/>
            </a:rPr>
            <a:t>Installation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5129441" y="2540122"/>
        <a:ext cx="994782" cy="754382"/>
      </dsp:txXfrm>
    </dsp:sp>
    <dsp:sp modelId="{1BB0AFD3-6E27-431C-9793-C42BA0798454}">
      <dsp:nvSpPr>
        <dsp:cNvPr id="0" name=""/>
        <dsp:cNvSpPr/>
      </dsp:nvSpPr>
      <dsp:spPr>
        <a:xfrm rot="7714286">
          <a:off x="4947985" y="3392076"/>
          <a:ext cx="294090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 rot="10800000">
        <a:off x="5019603" y="3434425"/>
        <a:ext cx="205863" cy="230515"/>
      </dsp:txXfrm>
    </dsp:sp>
    <dsp:sp modelId="{3C7EC470-24CC-41FB-8BC8-9CAEDE466F6D}">
      <dsp:nvSpPr>
        <dsp:cNvPr id="0" name=""/>
        <dsp:cNvSpPr/>
      </dsp:nvSpPr>
      <dsp:spPr>
        <a:xfrm>
          <a:off x="3992812" y="3683418"/>
          <a:ext cx="1138344" cy="1138344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Arial"/>
              <a:ea typeface="+mn-ea"/>
              <a:cs typeface="+mn-cs"/>
            </a:rPr>
            <a:t>Dry out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4159519" y="3850125"/>
        <a:ext cx="804930" cy="804930"/>
      </dsp:txXfrm>
    </dsp:sp>
    <dsp:sp modelId="{FFF8DF88-C443-43B5-8CDD-C74638B43ADA}">
      <dsp:nvSpPr>
        <dsp:cNvPr id="0" name=""/>
        <dsp:cNvSpPr/>
      </dsp:nvSpPr>
      <dsp:spPr>
        <a:xfrm rot="10800000">
          <a:off x="3654867" y="4060495"/>
          <a:ext cx="238814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 rot="10800000">
        <a:off x="3726511" y="4137333"/>
        <a:ext cx="167170" cy="230515"/>
      </dsp:txXfrm>
    </dsp:sp>
    <dsp:sp modelId="{1ADCB4E2-8DE0-4FAB-AEF2-B50E9A7D24ED}">
      <dsp:nvSpPr>
        <dsp:cNvPr id="0" name=""/>
        <dsp:cNvSpPr/>
      </dsp:nvSpPr>
      <dsp:spPr>
        <a:xfrm>
          <a:off x="2165984" y="3566117"/>
          <a:ext cx="1376235" cy="137294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Operation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Practices 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2367529" y="3767180"/>
        <a:ext cx="973145" cy="970819"/>
      </dsp:txXfrm>
    </dsp:sp>
    <dsp:sp modelId="{D86ABA19-7768-4825-9E64-ED571299D4D9}">
      <dsp:nvSpPr>
        <dsp:cNvPr id="0" name=""/>
        <dsp:cNvSpPr/>
      </dsp:nvSpPr>
      <dsp:spPr>
        <a:xfrm rot="13885714">
          <a:off x="2195145" y="3369213"/>
          <a:ext cx="215356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 rot="10800000">
        <a:off x="2247589" y="3471307"/>
        <a:ext cx="150749" cy="230515"/>
      </dsp:txXfrm>
    </dsp:sp>
    <dsp:sp modelId="{93157055-02F3-45DF-AC86-C88F90BBC2D4}">
      <dsp:nvSpPr>
        <dsp:cNvPr id="0" name=""/>
        <dsp:cNvSpPr/>
      </dsp:nvSpPr>
      <dsp:spPr>
        <a:xfrm>
          <a:off x="1118086" y="2332256"/>
          <a:ext cx="1342335" cy="117011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Arial"/>
              <a:ea typeface="+mn-ea"/>
              <a:cs typeface="+mn-cs"/>
            </a:rPr>
            <a:t>Maintenance</a:t>
          </a:r>
          <a:endParaRPr lang="en-US" sz="1100" b="1" kern="1200" dirty="0">
            <a:latin typeface="Arial"/>
            <a:ea typeface="+mn-ea"/>
            <a:cs typeface="+mn-cs"/>
          </a:endParaRPr>
        </a:p>
      </dsp:txBody>
      <dsp:txXfrm>
        <a:off x="1314666" y="2503615"/>
        <a:ext cx="949175" cy="827397"/>
      </dsp:txXfrm>
    </dsp:sp>
    <dsp:sp modelId="{FFADDFD6-9B9F-4E2F-81C4-B714EE2F5AD5}">
      <dsp:nvSpPr>
        <dsp:cNvPr id="0" name=""/>
        <dsp:cNvSpPr/>
      </dsp:nvSpPr>
      <dsp:spPr>
        <a:xfrm rot="16971429">
          <a:off x="1833807" y="1891277"/>
          <a:ext cx="291576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1867811" y="2010755"/>
        <a:ext cx="204103" cy="230515"/>
      </dsp:txXfrm>
    </dsp:sp>
    <dsp:sp modelId="{1BD93EC0-6668-4844-BCEA-AC113E2DCBF8}">
      <dsp:nvSpPr>
        <dsp:cNvPr id="0" name=""/>
        <dsp:cNvSpPr/>
      </dsp:nvSpPr>
      <dsp:spPr>
        <a:xfrm>
          <a:off x="1600121" y="683079"/>
          <a:ext cx="1138344" cy="113834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ea typeface="+mn-ea"/>
              <a:cs typeface="+mn-cs"/>
            </a:rPr>
            <a:t>Others </a:t>
          </a:r>
          <a:endParaRPr lang="en-US" sz="1400" b="1" kern="1200" dirty="0">
            <a:latin typeface="Arial"/>
            <a:ea typeface="+mn-ea"/>
            <a:cs typeface="+mn-cs"/>
          </a:endParaRPr>
        </a:p>
      </dsp:txBody>
      <dsp:txXfrm>
        <a:off x="1766828" y="849786"/>
        <a:ext cx="804930" cy="804930"/>
      </dsp:txXfrm>
    </dsp:sp>
    <dsp:sp modelId="{45A161B7-89C2-465F-8217-805582A42C9B}">
      <dsp:nvSpPr>
        <dsp:cNvPr id="0" name=""/>
        <dsp:cNvSpPr/>
      </dsp:nvSpPr>
      <dsp:spPr>
        <a:xfrm rot="20057143">
          <a:off x="2780043" y="693350"/>
          <a:ext cx="301855" cy="38419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2784527" y="789833"/>
        <a:ext cx="211299" cy="2305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3832D1-DA72-41F6-A0CA-E11A93A6744B}">
      <dsp:nvSpPr>
        <dsp:cNvPr id="0" name=""/>
        <dsp:cNvSpPr/>
      </dsp:nvSpPr>
      <dsp:spPr>
        <a:xfrm>
          <a:off x="0" y="0"/>
          <a:ext cx="2911321" cy="1872000"/>
        </a:xfrm>
        <a:prstGeom prst="rightArrow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004E86-BF16-4052-8116-CFD4287C4CBF}">
      <dsp:nvSpPr>
        <dsp:cNvPr id="0" name=""/>
        <dsp:cNvSpPr/>
      </dsp:nvSpPr>
      <dsp:spPr>
        <a:xfrm>
          <a:off x="1436191" y="522456"/>
          <a:ext cx="1128577" cy="93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0" bIns="1422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/>
            <a:t>Overlook basic technical requirements</a:t>
          </a:r>
          <a:endParaRPr lang="en-US" sz="1400" b="1" kern="1200" dirty="0"/>
        </a:p>
      </dsp:txBody>
      <dsp:txXfrm>
        <a:off x="1436191" y="522456"/>
        <a:ext cx="1128577" cy="936000"/>
      </dsp:txXfrm>
    </dsp:sp>
    <dsp:sp modelId="{EB29E8E1-24F7-4CC9-9A1B-052B9DD050EF}">
      <dsp:nvSpPr>
        <dsp:cNvPr id="0" name=""/>
        <dsp:cNvSpPr/>
      </dsp:nvSpPr>
      <dsp:spPr>
        <a:xfrm>
          <a:off x="87961" y="522456"/>
          <a:ext cx="1123768" cy="93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0" bIns="1422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Compromise on repair procedure</a:t>
          </a:r>
          <a:endParaRPr lang="en-US" sz="1400" b="1" kern="1200" dirty="0"/>
        </a:p>
      </dsp:txBody>
      <dsp:txXfrm>
        <a:off x="87961" y="522456"/>
        <a:ext cx="1123768" cy="936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3E6EF2-B2C8-4310-96B8-6BC7696635E1}">
      <dsp:nvSpPr>
        <dsp:cNvPr id="0" name=""/>
        <dsp:cNvSpPr/>
      </dsp:nvSpPr>
      <dsp:spPr>
        <a:xfrm>
          <a:off x="3218" y="0"/>
          <a:ext cx="2843660" cy="113285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Ensure Reliability in Design &amp; Construction</a:t>
          </a:r>
          <a:endParaRPr lang="en-US" sz="1600" b="1" kern="1200" dirty="0"/>
        </a:p>
      </dsp:txBody>
      <dsp:txXfrm>
        <a:off x="569647" y="0"/>
        <a:ext cx="1710803" cy="1132857"/>
      </dsp:txXfrm>
    </dsp:sp>
    <dsp:sp modelId="{BDDDF8F2-E39E-45C3-ACD0-CDBFC6F28C8D}">
      <dsp:nvSpPr>
        <dsp:cNvPr id="0" name=""/>
        <dsp:cNvSpPr/>
      </dsp:nvSpPr>
      <dsp:spPr>
        <a:xfrm>
          <a:off x="2516242" y="0"/>
          <a:ext cx="3314482" cy="1132857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Implement effective </a:t>
          </a:r>
          <a:r>
            <a:rPr lang="en-US" sz="1600" b="1" kern="1200" dirty="0" smtClean="0"/>
            <a:t>inspection </a:t>
          </a:r>
          <a:r>
            <a:rPr lang="en-US" sz="1600" b="1" kern="1200" dirty="0" smtClean="0"/>
            <a:t>&amp; </a:t>
          </a:r>
          <a:r>
            <a:rPr lang="en-US" sz="1600" b="1" kern="1200" dirty="0" smtClean="0"/>
            <a:t>monitoring </a:t>
          </a:r>
          <a:r>
            <a:rPr lang="en-US" sz="1600" b="1" kern="1200" dirty="0" smtClean="0"/>
            <a:t> program for </a:t>
          </a:r>
          <a:r>
            <a:rPr lang="en-US" sz="1600" b="1" kern="1200" dirty="0" smtClean="0"/>
            <a:t>refractory</a:t>
          </a:r>
          <a:endParaRPr lang="en-US" sz="1600" b="1" kern="1200" dirty="0"/>
        </a:p>
      </dsp:txBody>
      <dsp:txXfrm>
        <a:off x="3082671" y="0"/>
        <a:ext cx="2181625" cy="1132857"/>
      </dsp:txXfrm>
    </dsp:sp>
    <dsp:sp modelId="{BCBF13F8-B4C7-4666-B191-332D88C89585}">
      <dsp:nvSpPr>
        <dsp:cNvPr id="0" name=""/>
        <dsp:cNvSpPr/>
      </dsp:nvSpPr>
      <dsp:spPr>
        <a:xfrm>
          <a:off x="5499276" y="0"/>
          <a:ext cx="2805212" cy="1132857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Timely </a:t>
          </a:r>
          <a:r>
            <a:rPr lang="en-US" sz="1600" b="1" kern="1200" dirty="0" smtClean="0"/>
            <a:t>identify problems  </a:t>
          </a:r>
          <a:r>
            <a:rPr lang="en-US" sz="1600" b="1" kern="1200" dirty="0" smtClean="0"/>
            <a:t>and </a:t>
          </a:r>
          <a:r>
            <a:rPr lang="en-US" sz="1600" b="1" kern="1200" dirty="0" smtClean="0"/>
            <a:t>restore integrity </a:t>
          </a:r>
          <a:endParaRPr lang="en-US" sz="1600" b="1" kern="1200" dirty="0"/>
        </a:p>
      </dsp:txBody>
      <dsp:txXfrm>
        <a:off x="6065705" y="0"/>
        <a:ext cx="1672355" cy="1132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D9B2C-DB1A-45DB-89D3-BF6E01D3CF8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C90FF-465D-41CD-BAB9-FF9BC5503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27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A8EF8-2810-4103-A850-0BCFB6F6B819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1DBC9-5137-4B74-B65F-84F644B5E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28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8AB01-F61B-430E-B8D8-DC627DB6EB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53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8" descr="Industry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48615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1752600"/>
            <a:ext cx="7239000" cy="2743200"/>
          </a:xfr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482224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BDE212-E76B-4CCB-8579-F5AE533F1BB0}" type="datetimeFigureOut">
              <a:rPr lang="en-US" smtClean="0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99B649-AC05-4FD4-8EDB-84F71C51DE2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6D648-6C99-4EFE-9AEF-F5FAF1426C60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B0983-C61B-43B0-891B-E3692CFBF7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2B97-D578-431B-8A21-2D6466AFEC27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67C65-8669-41CA-8C1C-B93FB1086D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A06C3-72D2-4BCE-B837-C7B7ECFA8D27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F82DC-FA80-4E51-B59F-D691F59EB9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"/>
            <a:ext cx="2167287" cy="594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AF99B-3833-4AAD-9941-55E691DF057D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FB03F-43DD-49A8-A138-0768B55696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E6407-D231-4862-8DE2-0FF48B043046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2B081-30AA-4D59-B8EA-32C3FAB9A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06ECB-4B99-4BEC-B490-CAEFDCB7D91E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A36AE-F888-46E0-B3D9-3EA520F32E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BDBE1-5778-440C-A42E-ECFF6DEBCB43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D80E4-2FC6-4CA7-80AE-9DF85E9EAD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1ACB9-93DC-45F0-9EA9-256CF0DF87DB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749B0-F8ED-45BD-AD7F-BC9764771C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210DA-6340-441B-A512-6BDEBC5B207A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5DC28-1179-43F2-84C4-051DBB6ED3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DF63D-70F3-4BD2-ABD0-B62F7561EECA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01C2C-683D-480F-BD5D-B561F2DE8A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7"/>
          <p:cNvGrpSpPr/>
          <p:nvPr userDrawn="1"/>
        </p:nvGrpSpPr>
        <p:grpSpPr>
          <a:xfrm>
            <a:off x="-2514600" y="-914400"/>
            <a:ext cx="8574294" cy="7772400"/>
            <a:chOff x="4343400" y="3657600"/>
            <a:chExt cx="220663" cy="200026"/>
          </a:xfrm>
          <a:solidFill>
            <a:srgbClr val="F2F2F2">
              <a:alpha val="50196"/>
            </a:srgbClr>
          </a:solidFill>
        </p:grpSpPr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4505325" y="3694113"/>
              <a:ext cx="7938" cy="15875"/>
            </a:xfrm>
            <a:custGeom>
              <a:avLst/>
              <a:gdLst/>
              <a:ahLst/>
              <a:cxnLst>
                <a:cxn ang="0">
                  <a:pos x="158" y="186"/>
                </a:cxn>
                <a:cxn ang="0">
                  <a:pos x="151" y="221"/>
                </a:cxn>
                <a:cxn ang="0">
                  <a:pos x="142" y="249"/>
                </a:cxn>
                <a:cxn ang="0">
                  <a:pos x="131" y="273"/>
                </a:cxn>
                <a:cxn ang="0">
                  <a:pos x="117" y="291"/>
                </a:cxn>
                <a:cxn ang="0">
                  <a:pos x="103" y="303"/>
                </a:cxn>
                <a:cxn ang="0">
                  <a:pos x="88" y="311"/>
                </a:cxn>
                <a:cxn ang="0">
                  <a:pos x="72" y="314"/>
                </a:cxn>
                <a:cxn ang="0">
                  <a:pos x="57" y="313"/>
                </a:cxn>
                <a:cxn ang="0">
                  <a:pos x="43" y="306"/>
                </a:cxn>
                <a:cxn ang="0">
                  <a:pos x="30" y="295"/>
                </a:cxn>
                <a:cxn ang="0">
                  <a:pos x="18" y="279"/>
                </a:cxn>
                <a:cxn ang="0">
                  <a:pos x="9" y="257"/>
                </a:cxn>
                <a:cxn ang="0">
                  <a:pos x="3" y="232"/>
                </a:cxn>
                <a:cxn ang="0">
                  <a:pos x="0" y="201"/>
                </a:cxn>
                <a:cxn ang="0">
                  <a:pos x="0" y="167"/>
                </a:cxn>
                <a:cxn ang="0">
                  <a:pos x="4" y="129"/>
                </a:cxn>
                <a:cxn ang="0">
                  <a:pos x="11" y="95"/>
                </a:cxn>
                <a:cxn ang="0">
                  <a:pos x="20" y="66"/>
                </a:cxn>
                <a:cxn ang="0">
                  <a:pos x="32" y="43"/>
                </a:cxn>
                <a:cxn ang="0">
                  <a:pos x="45" y="24"/>
                </a:cxn>
                <a:cxn ang="0">
                  <a:pos x="59" y="11"/>
                </a:cxn>
                <a:cxn ang="0">
                  <a:pos x="74" y="3"/>
                </a:cxn>
                <a:cxn ang="0">
                  <a:pos x="90" y="0"/>
                </a:cxn>
                <a:cxn ang="0">
                  <a:pos x="105" y="2"/>
                </a:cxn>
                <a:cxn ang="0">
                  <a:pos x="119" y="9"/>
                </a:cxn>
                <a:cxn ang="0">
                  <a:pos x="132" y="20"/>
                </a:cxn>
                <a:cxn ang="0">
                  <a:pos x="144" y="37"/>
                </a:cxn>
                <a:cxn ang="0">
                  <a:pos x="152" y="58"/>
                </a:cxn>
                <a:cxn ang="0">
                  <a:pos x="159" y="83"/>
                </a:cxn>
                <a:cxn ang="0">
                  <a:pos x="162" y="114"/>
                </a:cxn>
                <a:cxn ang="0">
                  <a:pos x="162" y="148"/>
                </a:cxn>
              </a:cxnLst>
              <a:rect l="0" t="0" r="r" b="b"/>
              <a:pathLst>
                <a:path w="162" h="314">
                  <a:moveTo>
                    <a:pt x="160" y="168"/>
                  </a:moveTo>
                  <a:lnTo>
                    <a:pt x="158" y="186"/>
                  </a:lnTo>
                  <a:lnTo>
                    <a:pt x="155" y="203"/>
                  </a:lnTo>
                  <a:lnTo>
                    <a:pt x="151" y="221"/>
                  </a:lnTo>
                  <a:lnTo>
                    <a:pt x="147" y="235"/>
                  </a:lnTo>
                  <a:lnTo>
                    <a:pt x="142" y="249"/>
                  </a:lnTo>
                  <a:lnTo>
                    <a:pt x="136" y="261"/>
                  </a:lnTo>
                  <a:lnTo>
                    <a:pt x="131" y="273"/>
                  </a:lnTo>
                  <a:lnTo>
                    <a:pt x="123" y="282"/>
                  </a:lnTo>
                  <a:lnTo>
                    <a:pt x="117" y="291"/>
                  </a:lnTo>
                  <a:lnTo>
                    <a:pt x="110" y="298"/>
                  </a:lnTo>
                  <a:lnTo>
                    <a:pt x="103" y="303"/>
                  </a:lnTo>
                  <a:lnTo>
                    <a:pt x="95" y="308"/>
                  </a:lnTo>
                  <a:lnTo>
                    <a:pt x="88" y="311"/>
                  </a:lnTo>
                  <a:lnTo>
                    <a:pt x="80" y="314"/>
                  </a:lnTo>
                  <a:lnTo>
                    <a:pt x="72" y="314"/>
                  </a:lnTo>
                  <a:lnTo>
                    <a:pt x="64" y="314"/>
                  </a:lnTo>
                  <a:lnTo>
                    <a:pt x="57" y="313"/>
                  </a:lnTo>
                  <a:lnTo>
                    <a:pt x="50" y="310"/>
                  </a:lnTo>
                  <a:lnTo>
                    <a:pt x="43" y="306"/>
                  </a:lnTo>
                  <a:lnTo>
                    <a:pt x="37" y="301"/>
                  </a:lnTo>
                  <a:lnTo>
                    <a:pt x="30" y="295"/>
                  </a:lnTo>
                  <a:lnTo>
                    <a:pt x="25" y="287"/>
                  </a:lnTo>
                  <a:lnTo>
                    <a:pt x="18" y="279"/>
                  </a:lnTo>
                  <a:lnTo>
                    <a:pt x="14" y="268"/>
                  </a:lnTo>
                  <a:lnTo>
                    <a:pt x="9" y="257"/>
                  </a:lnTo>
                  <a:lnTo>
                    <a:pt x="6" y="245"/>
                  </a:lnTo>
                  <a:lnTo>
                    <a:pt x="3" y="232"/>
                  </a:lnTo>
                  <a:lnTo>
                    <a:pt x="1" y="217"/>
                  </a:lnTo>
                  <a:lnTo>
                    <a:pt x="0" y="201"/>
                  </a:lnTo>
                  <a:lnTo>
                    <a:pt x="0" y="185"/>
                  </a:lnTo>
                  <a:lnTo>
                    <a:pt x="0" y="167"/>
                  </a:lnTo>
                  <a:lnTo>
                    <a:pt x="2" y="147"/>
                  </a:lnTo>
                  <a:lnTo>
                    <a:pt x="4" y="129"/>
                  </a:lnTo>
                  <a:lnTo>
                    <a:pt x="7" y="111"/>
                  </a:lnTo>
                  <a:lnTo>
                    <a:pt x="11" y="95"/>
                  </a:lnTo>
                  <a:lnTo>
                    <a:pt x="15" y="80"/>
                  </a:lnTo>
                  <a:lnTo>
                    <a:pt x="20" y="66"/>
                  </a:lnTo>
                  <a:lnTo>
                    <a:pt x="26" y="54"/>
                  </a:lnTo>
                  <a:lnTo>
                    <a:pt x="32" y="43"/>
                  </a:lnTo>
                  <a:lnTo>
                    <a:pt x="39" y="33"/>
                  </a:lnTo>
                  <a:lnTo>
                    <a:pt x="45" y="24"/>
                  </a:lnTo>
                  <a:lnTo>
                    <a:pt x="52" y="17"/>
                  </a:lnTo>
                  <a:lnTo>
                    <a:pt x="59" y="11"/>
                  </a:lnTo>
                  <a:lnTo>
                    <a:pt x="67" y="7"/>
                  </a:lnTo>
                  <a:lnTo>
                    <a:pt x="74" y="3"/>
                  </a:lnTo>
                  <a:lnTo>
                    <a:pt x="82" y="1"/>
                  </a:lnTo>
                  <a:lnTo>
                    <a:pt x="90" y="0"/>
                  </a:lnTo>
                  <a:lnTo>
                    <a:pt x="97" y="1"/>
                  </a:lnTo>
                  <a:lnTo>
                    <a:pt x="105" y="2"/>
                  </a:lnTo>
                  <a:lnTo>
                    <a:pt x="112" y="5"/>
                  </a:lnTo>
                  <a:lnTo>
                    <a:pt x="119" y="9"/>
                  </a:lnTo>
                  <a:lnTo>
                    <a:pt x="125" y="14"/>
                  </a:lnTo>
                  <a:lnTo>
                    <a:pt x="132" y="20"/>
                  </a:lnTo>
                  <a:lnTo>
                    <a:pt x="138" y="28"/>
                  </a:lnTo>
                  <a:lnTo>
                    <a:pt x="144" y="37"/>
                  </a:lnTo>
                  <a:lnTo>
                    <a:pt x="148" y="47"/>
                  </a:lnTo>
                  <a:lnTo>
                    <a:pt x="152" y="58"/>
                  </a:lnTo>
                  <a:lnTo>
                    <a:pt x="156" y="70"/>
                  </a:lnTo>
                  <a:lnTo>
                    <a:pt x="159" y="83"/>
                  </a:lnTo>
                  <a:lnTo>
                    <a:pt x="161" y="98"/>
                  </a:lnTo>
                  <a:lnTo>
                    <a:pt x="162" y="114"/>
                  </a:lnTo>
                  <a:lnTo>
                    <a:pt x="162" y="130"/>
                  </a:lnTo>
                  <a:lnTo>
                    <a:pt x="162" y="148"/>
                  </a:lnTo>
                  <a:lnTo>
                    <a:pt x="160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4505325" y="3694113"/>
              <a:ext cx="7938" cy="15875"/>
            </a:xfrm>
            <a:custGeom>
              <a:avLst/>
              <a:gdLst/>
              <a:ahLst/>
              <a:cxnLst>
                <a:cxn ang="0">
                  <a:pos x="158" y="186"/>
                </a:cxn>
                <a:cxn ang="0">
                  <a:pos x="151" y="221"/>
                </a:cxn>
                <a:cxn ang="0">
                  <a:pos x="142" y="249"/>
                </a:cxn>
                <a:cxn ang="0">
                  <a:pos x="131" y="273"/>
                </a:cxn>
                <a:cxn ang="0">
                  <a:pos x="117" y="291"/>
                </a:cxn>
                <a:cxn ang="0">
                  <a:pos x="103" y="303"/>
                </a:cxn>
                <a:cxn ang="0">
                  <a:pos x="88" y="311"/>
                </a:cxn>
                <a:cxn ang="0">
                  <a:pos x="72" y="314"/>
                </a:cxn>
                <a:cxn ang="0">
                  <a:pos x="57" y="313"/>
                </a:cxn>
                <a:cxn ang="0">
                  <a:pos x="43" y="306"/>
                </a:cxn>
                <a:cxn ang="0">
                  <a:pos x="30" y="295"/>
                </a:cxn>
                <a:cxn ang="0">
                  <a:pos x="18" y="279"/>
                </a:cxn>
                <a:cxn ang="0">
                  <a:pos x="9" y="257"/>
                </a:cxn>
                <a:cxn ang="0">
                  <a:pos x="3" y="232"/>
                </a:cxn>
                <a:cxn ang="0">
                  <a:pos x="0" y="201"/>
                </a:cxn>
                <a:cxn ang="0">
                  <a:pos x="0" y="167"/>
                </a:cxn>
                <a:cxn ang="0">
                  <a:pos x="4" y="129"/>
                </a:cxn>
                <a:cxn ang="0">
                  <a:pos x="11" y="95"/>
                </a:cxn>
                <a:cxn ang="0">
                  <a:pos x="20" y="66"/>
                </a:cxn>
                <a:cxn ang="0">
                  <a:pos x="32" y="43"/>
                </a:cxn>
                <a:cxn ang="0">
                  <a:pos x="45" y="24"/>
                </a:cxn>
                <a:cxn ang="0">
                  <a:pos x="59" y="11"/>
                </a:cxn>
                <a:cxn ang="0">
                  <a:pos x="74" y="3"/>
                </a:cxn>
                <a:cxn ang="0">
                  <a:pos x="90" y="0"/>
                </a:cxn>
                <a:cxn ang="0">
                  <a:pos x="105" y="2"/>
                </a:cxn>
                <a:cxn ang="0">
                  <a:pos x="119" y="9"/>
                </a:cxn>
                <a:cxn ang="0">
                  <a:pos x="132" y="20"/>
                </a:cxn>
                <a:cxn ang="0">
                  <a:pos x="144" y="37"/>
                </a:cxn>
                <a:cxn ang="0">
                  <a:pos x="152" y="58"/>
                </a:cxn>
                <a:cxn ang="0">
                  <a:pos x="159" y="83"/>
                </a:cxn>
                <a:cxn ang="0">
                  <a:pos x="162" y="114"/>
                </a:cxn>
                <a:cxn ang="0">
                  <a:pos x="162" y="148"/>
                </a:cxn>
              </a:cxnLst>
              <a:rect l="0" t="0" r="r" b="b"/>
              <a:pathLst>
                <a:path w="162" h="314">
                  <a:moveTo>
                    <a:pt x="160" y="168"/>
                  </a:moveTo>
                  <a:lnTo>
                    <a:pt x="158" y="186"/>
                  </a:lnTo>
                  <a:lnTo>
                    <a:pt x="155" y="203"/>
                  </a:lnTo>
                  <a:lnTo>
                    <a:pt x="151" y="221"/>
                  </a:lnTo>
                  <a:lnTo>
                    <a:pt x="147" y="235"/>
                  </a:lnTo>
                  <a:lnTo>
                    <a:pt x="142" y="249"/>
                  </a:lnTo>
                  <a:lnTo>
                    <a:pt x="136" y="261"/>
                  </a:lnTo>
                  <a:lnTo>
                    <a:pt x="131" y="273"/>
                  </a:lnTo>
                  <a:lnTo>
                    <a:pt x="123" y="282"/>
                  </a:lnTo>
                  <a:lnTo>
                    <a:pt x="117" y="291"/>
                  </a:lnTo>
                  <a:lnTo>
                    <a:pt x="110" y="298"/>
                  </a:lnTo>
                  <a:lnTo>
                    <a:pt x="103" y="303"/>
                  </a:lnTo>
                  <a:lnTo>
                    <a:pt x="95" y="308"/>
                  </a:lnTo>
                  <a:lnTo>
                    <a:pt x="88" y="311"/>
                  </a:lnTo>
                  <a:lnTo>
                    <a:pt x="80" y="314"/>
                  </a:lnTo>
                  <a:lnTo>
                    <a:pt x="72" y="314"/>
                  </a:lnTo>
                  <a:lnTo>
                    <a:pt x="64" y="314"/>
                  </a:lnTo>
                  <a:lnTo>
                    <a:pt x="57" y="313"/>
                  </a:lnTo>
                  <a:lnTo>
                    <a:pt x="50" y="310"/>
                  </a:lnTo>
                  <a:lnTo>
                    <a:pt x="43" y="306"/>
                  </a:lnTo>
                  <a:lnTo>
                    <a:pt x="37" y="301"/>
                  </a:lnTo>
                  <a:lnTo>
                    <a:pt x="30" y="295"/>
                  </a:lnTo>
                  <a:lnTo>
                    <a:pt x="25" y="287"/>
                  </a:lnTo>
                  <a:lnTo>
                    <a:pt x="18" y="279"/>
                  </a:lnTo>
                  <a:lnTo>
                    <a:pt x="14" y="268"/>
                  </a:lnTo>
                  <a:lnTo>
                    <a:pt x="9" y="257"/>
                  </a:lnTo>
                  <a:lnTo>
                    <a:pt x="6" y="245"/>
                  </a:lnTo>
                  <a:lnTo>
                    <a:pt x="3" y="232"/>
                  </a:lnTo>
                  <a:lnTo>
                    <a:pt x="1" y="217"/>
                  </a:lnTo>
                  <a:lnTo>
                    <a:pt x="0" y="201"/>
                  </a:lnTo>
                  <a:lnTo>
                    <a:pt x="0" y="185"/>
                  </a:lnTo>
                  <a:lnTo>
                    <a:pt x="0" y="167"/>
                  </a:lnTo>
                  <a:lnTo>
                    <a:pt x="2" y="147"/>
                  </a:lnTo>
                  <a:lnTo>
                    <a:pt x="4" y="129"/>
                  </a:lnTo>
                  <a:lnTo>
                    <a:pt x="7" y="111"/>
                  </a:lnTo>
                  <a:lnTo>
                    <a:pt x="11" y="95"/>
                  </a:lnTo>
                  <a:lnTo>
                    <a:pt x="15" y="80"/>
                  </a:lnTo>
                  <a:lnTo>
                    <a:pt x="20" y="66"/>
                  </a:lnTo>
                  <a:lnTo>
                    <a:pt x="26" y="54"/>
                  </a:lnTo>
                  <a:lnTo>
                    <a:pt x="32" y="43"/>
                  </a:lnTo>
                  <a:lnTo>
                    <a:pt x="39" y="33"/>
                  </a:lnTo>
                  <a:lnTo>
                    <a:pt x="45" y="24"/>
                  </a:lnTo>
                  <a:lnTo>
                    <a:pt x="52" y="17"/>
                  </a:lnTo>
                  <a:lnTo>
                    <a:pt x="59" y="11"/>
                  </a:lnTo>
                  <a:lnTo>
                    <a:pt x="67" y="7"/>
                  </a:lnTo>
                  <a:lnTo>
                    <a:pt x="74" y="3"/>
                  </a:lnTo>
                  <a:lnTo>
                    <a:pt x="82" y="1"/>
                  </a:lnTo>
                  <a:lnTo>
                    <a:pt x="90" y="0"/>
                  </a:lnTo>
                  <a:lnTo>
                    <a:pt x="97" y="1"/>
                  </a:lnTo>
                  <a:lnTo>
                    <a:pt x="105" y="2"/>
                  </a:lnTo>
                  <a:lnTo>
                    <a:pt x="112" y="5"/>
                  </a:lnTo>
                  <a:lnTo>
                    <a:pt x="119" y="9"/>
                  </a:lnTo>
                  <a:lnTo>
                    <a:pt x="125" y="14"/>
                  </a:lnTo>
                  <a:lnTo>
                    <a:pt x="132" y="20"/>
                  </a:lnTo>
                  <a:lnTo>
                    <a:pt x="138" y="28"/>
                  </a:lnTo>
                  <a:lnTo>
                    <a:pt x="144" y="37"/>
                  </a:lnTo>
                  <a:lnTo>
                    <a:pt x="148" y="47"/>
                  </a:lnTo>
                  <a:lnTo>
                    <a:pt x="152" y="58"/>
                  </a:lnTo>
                  <a:lnTo>
                    <a:pt x="156" y="70"/>
                  </a:lnTo>
                  <a:lnTo>
                    <a:pt x="159" y="83"/>
                  </a:lnTo>
                  <a:lnTo>
                    <a:pt x="161" y="98"/>
                  </a:lnTo>
                  <a:lnTo>
                    <a:pt x="162" y="114"/>
                  </a:lnTo>
                  <a:lnTo>
                    <a:pt x="162" y="130"/>
                  </a:lnTo>
                  <a:lnTo>
                    <a:pt x="162" y="148"/>
                  </a:lnTo>
                  <a:lnTo>
                    <a:pt x="160" y="16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4487863" y="3675063"/>
              <a:ext cx="12700" cy="20638"/>
            </a:xfrm>
            <a:custGeom>
              <a:avLst/>
              <a:gdLst/>
              <a:ahLst/>
              <a:cxnLst>
                <a:cxn ang="0">
                  <a:pos x="7" y="207"/>
                </a:cxn>
                <a:cxn ang="0">
                  <a:pos x="1" y="161"/>
                </a:cxn>
                <a:cxn ang="0">
                  <a:pos x="0" y="122"/>
                </a:cxn>
                <a:cxn ang="0">
                  <a:pos x="4" y="86"/>
                </a:cxn>
                <a:cxn ang="0">
                  <a:pos x="12" y="58"/>
                </a:cxn>
                <a:cxn ang="0">
                  <a:pos x="24" y="34"/>
                </a:cxn>
                <a:cxn ang="0">
                  <a:pos x="38" y="16"/>
                </a:cxn>
                <a:cxn ang="0">
                  <a:pos x="55" y="5"/>
                </a:cxn>
                <a:cxn ang="0">
                  <a:pos x="74" y="0"/>
                </a:cxn>
                <a:cxn ang="0">
                  <a:pos x="94" y="1"/>
                </a:cxn>
                <a:cxn ang="0">
                  <a:pos x="114" y="9"/>
                </a:cxn>
                <a:cxn ang="0">
                  <a:pos x="135" y="24"/>
                </a:cxn>
                <a:cxn ang="0">
                  <a:pos x="155" y="45"/>
                </a:cxn>
                <a:cxn ang="0">
                  <a:pos x="174" y="75"/>
                </a:cxn>
                <a:cxn ang="0">
                  <a:pos x="192" y="112"/>
                </a:cxn>
                <a:cxn ang="0">
                  <a:pos x="207" y="155"/>
                </a:cxn>
                <a:cxn ang="0">
                  <a:pos x="219" y="204"/>
                </a:cxn>
                <a:cxn ang="0">
                  <a:pos x="225" y="250"/>
                </a:cxn>
                <a:cxn ang="0">
                  <a:pos x="226" y="291"/>
                </a:cxn>
                <a:cxn ang="0">
                  <a:pos x="222" y="325"/>
                </a:cxn>
                <a:cxn ang="0">
                  <a:pos x="214" y="354"/>
                </a:cxn>
                <a:cxn ang="0">
                  <a:pos x="203" y="378"/>
                </a:cxn>
                <a:cxn ang="0">
                  <a:pos x="188" y="395"/>
                </a:cxn>
                <a:cxn ang="0">
                  <a:pos x="171" y="407"/>
                </a:cxn>
                <a:cxn ang="0">
                  <a:pos x="153" y="412"/>
                </a:cxn>
                <a:cxn ang="0">
                  <a:pos x="133" y="411"/>
                </a:cxn>
                <a:cxn ang="0">
                  <a:pos x="112" y="403"/>
                </a:cxn>
                <a:cxn ang="0">
                  <a:pos x="91" y="387"/>
                </a:cxn>
                <a:cxn ang="0">
                  <a:pos x="71" y="366"/>
                </a:cxn>
                <a:cxn ang="0">
                  <a:pos x="52" y="336"/>
                </a:cxn>
                <a:cxn ang="0">
                  <a:pos x="35" y="301"/>
                </a:cxn>
                <a:cxn ang="0">
                  <a:pos x="20" y="256"/>
                </a:cxn>
              </a:cxnLst>
              <a:rect l="0" t="0" r="r" b="b"/>
              <a:pathLst>
                <a:path w="226" h="412">
                  <a:moveTo>
                    <a:pt x="12" y="232"/>
                  </a:moveTo>
                  <a:lnTo>
                    <a:pt x="7" y="207"/>
                  </a:lnTo>
                  <a:lnTo>
                    <a:pt x="3" y="184"/>
                  </a:lnTo>
                  <a:lnTo>
                    <a:pt x="1" y="161"/>
                  </a:lnTo>
                  <a:lnTo>
                    <a:pt x="0" y="141"/>
                  </a:lnTo>
                  <a:lnTo>
                    <a:pt x="0" y="122"/>
                  </a:lnTo>
                  <a:lnTo>
                    <a:pt x="2" y="103"/>
                  </a:lnTo>
                  <a:lnTo>
                    <a:pt x="4" y="86"/>
                  </a:lnTo>
                  <a:lnTo>
                    <a:pt x="7" y="71"/>
                  </a:lnTo>
                  <a:lnTo>
                    <a:pt x="12" y="58"/>
                  </a:lnTo>
                  <a:lnTo>
                    <a:pt x="17" y="44"/>
                  </a:lnTo>
                  <a:lnTo>
                    <a:pt x="24" y="34"/>
                  </a:lnTo>
                  <a:lnTo>
                    <a:pt x="31" y="24"/>
                  </a:lnTo>
                  <a:lnTo>
                    <a:pt x="38" y="16"/>
                  </a:lnTo>
                  <a:lnTo>
                    <a:pt x="46" y="10"/>
                  </a:lnTo>
                  <a:lnTo>
                    <a:pt x="55" y="5"/>
                  </a:lnTo>
                  <a:lnTo>
                    <a:pt x="64" y="2"/>
                  </a:lnTo>
                  <a:lnTo>
                    <a:pt x="74" y="0"/>
                  </a:lnTo>
                  <a:lnTo>
                    <a:pt x="84" y="0"/>
                  </a:lnTo>
                  <a:lnTo>
                    <a:pt x="94" y="1"/>
                  </a:lnTo>
                  <a:lnTo>
                    <a:pt x="104" y="4"/>
                  </a:lnTo>
                  <a:lnTo>
                    <a:pt x="114" y="9"/>
                  </a:lnTo>
                  <a:lnTo>
                    <a:pt x="124" y="16"/>
                  </a:lnTo>
                  <a:lnTo>
                    <a:pt x="135" y="24"/>
                  </a:lnTo>
                  <a:lnTo>
                    <a:pt x="145" y="34"/>
                  </a:lnTo>
                  <a:lnTo>
                    <a:pt x="155" y="45"/>
                  </a:lnTo>
                  <a:lnTo>
                    <a:pt x="165" y="60"/>
                  </a:lnTo>
                  <a:lnTo>
                    <a:pt x="174" y="75"/>
                  </a:lnTo>
                  <a:lnTo>
                    <a:pt x="184" y="92"/>
                  </a:lnTo>
                  <a:lnTo>
                    <a:pt x="192" y="112"/>
                  </a:lnTo>
                  <a:lnTo>
                    <a:pt x="200" y="132"/>
                  </a:lnTo>
                  <a:lnTo>
                    <a:pt x="207" y="155"/>
                  </a:lnTo>
                  <a:lnTo>
                    <a:pt x="214" y="180"/>
                  </a:lnTo>
                  <a:lnTo>
                    <a:pt x="219" y="204"/>
                  </a:lnTo>
                  <a:lnTo>
                    <a:pt x="223" y="228"/>
                  </a:lnTo>
                  <a:lnTo>
                    <a:pt x="225" y="250"/>
                  </a:lnTo>
                  <a:lnTo>
                    <a:pt x="226" y="270"/>
                  </a:lnTo>
                  <a:lnTo>
                    <a:pt x="226" y="291"/>
                  </a:lnTo>
                  <a:lnTo>
                    <a:pt x="224" y="308"/>
                  </a:lnTo>
                  <a:lnTo>
                    <a:pt x="222" y="325"/>
                  </a:lnTo>
                  <a:lnTo>
                    <a:pt x="218" y="340"/>
                  </a:lnTo>
                  <a:lnTo>
                    <a:pt x="214" y="354"/>
                  </a:lnTo>
                  <a:lnTo>
                    <a:pt x="209" y="367"/>
                  </a:lnTo>
                  <a:lnTo>
                    <a:pt x="203" y="378"/>
                  </a:lnTo>
                  <a:lnTo>
                    <a:pt x="196" y="387"/>
                  </a:lnTo>
                  <a:lnTo>
                    <a:pt x="188" y="395"/>
                  </a:lnTo>
                  <a:lnTo>
                    <a:pt x="180" y="401"/>
                  </a:lnTo>
                  <a:lnTo>
                    <a:pt x="171" y="407"/>
                  </a:lnTo>
                  <a:lnTo>
                    <a:pt x="162" y="410"/>
                  </a:lnTo>
                  <a:lnTo>
                    <a:pt x="153" y="412"/>
                  </a:lnTo>
                  <a:lnTo>
                    <a:pt x="143" y="412"/>
                  </a:lnTo>
                  <a:lnTo>
                    <a:pt x="133" y="411"/>
                  </a:lnTo>
                  <a:lnTo>
                    <a:pt x="122" y="408"/>
                  </a:lnTo>
                  <a:lnTo>
                    <a:pt x="112" y="403"/>
                  </a:lnTo>
                  <a:lnTo>
                    <a:pt x="102" y="396"/>
                  </a:lnTo>
                  <a:lnTo>
                    <a:pt x="91" y="387"/>
                  </a:lnTo>
                  <a:lnTo>
                    <a:pt x="82" y="378"/>
                  </a:lnTo>
                  <a:lnTo>
                    <a:pt x="71" y="366"/>
                  </a:lnTo>
                  <a:lnTo>
                    <a:pt x="61" y="353"/>
                  </a:lnTo>
                  <a:lnTo>
                    <a:pt x="52" y="336"/>
                  </a:lnTo>
                  <a:lnTo>
                    <a:pt x="43" y="319"/>
                  </a:lnTo>
                  <a:lnTo>
                    <a:pt x="35" y="301"/>
                  </a:lnTo>
                  <a:lnTo>
                    <a:pt x="27" y="279"/>
                  </a:lnTo>
                  <a:lnTo>
                    <a:pt x="20" y="256"/>
                  </a:lnTo>
                  <a:lnTo>
                    <a:pt x="12" y="2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4487863" y="3675063"/>
              <a:ext cx="12700" cy="20638"/>
            </a:xfrm>
            <a:custGeom>
              <a:avLst/>
              <a:gdLst/>
              <a:ahLst/>
              <a:cxnLst>
                <a:cxn ang="0">
                  <a:pos x="7" y="207"/>
                </a:cxn>
                <a:cxn ang="0">
                  <a:pos x="1" y="161"/>
                </a:cxn>
                <a:cxn ang="0">
                  <a:pos x="0" y="122"/>
                </a:cxn>
                <a:cxn ang="0">
                  <a:pos x="4" y="86"/>
                </a:cxn>
                <a:cxn ang="0">
                  <a:pos x="12" y="58"/>
                </a:cxn>
                <a:cxn ang="0">
                  <a:pos x="24" y="34"/>
                </a:cxn>
                <a:cxn ang="0">
                  <a:pos x="38" y="16"/>
                </a:cxn>
                <a:cxn ang="0">
                  <a:pos x="55" y="5"/>
                </a:cxn>
                <a:cxn ang="0">
                  <a:pos x="74" y="0"/>
                </a:cxn>
                <a:cxn ang="0">
                  <a:pos x="94" y="1"/>
                </a:cxn>
                <a:cxn ang="0">
                  <a:pos x="114" y="9"/>
                </a:cxn>
                <a:cxn ang="0">
                  <a:pos x="135" y="24"/>
                </a:cxn>
                <a:cxn ang="0">
                  <a:pos x="155" y="45"/>
                </a:cxn>
                <a:cxn ang="0">
                  <a:pos x="174" y="75"/>
                </a:cxn>
                <a:cxn ang="0">
                  <a:pos x="192" y="112"/>
                </a:cxn>
                <a:cxn ang="0">
                  <a:pos x="207" y="155"/>
                </a:cxn>
                <a:cxn ang="0">
                  <a:pos x="219" y="204"/>
                </a:cxn>
                <a:cxn ang="0">
                  <a:pos x="225" y="250"/>
                </a:cxn>
                <a:cxn ang="0">
                  <a:pos x="226" y="291"/>
                </a:cxn>
                <a:cxn ang="0">
                  <a:pos x="222" y="325"/>
                </a:cxn>
                <a:cxn ang="0">
                  <a:pos x="214" y="354"/>
                </a:cxn>
                <a:cxn ang="0">
                  <a:pos x="203" y="378"/>
                </a:cxn>
                <a:cxn ang="0">
                  <a:pos x="188" y="395"/>
                </a:cxn>
                <a:cxn ang="0">
                  <a:pos x="171" y="407"/>
                </a:cxn>
                <a:cxn ang="0">
                  <a:pos x="153" y="412"/>
                </a:cxn>
                <a:cxn ang="0">
                  <a:pos x="133" y="411"/>
                </a:cxn>
                <a:cxn ang="0">
                  <a:pos x="112" y="403"/>
                </a:cxn>
                <a:cxn ang="0">
                  <a:pos x="91" y="387"/>
                </a:cxn>
                <a:cxn ang="0">
                  <a:pos x="71" y="366"/>
                </a:cxn>
                <a:cxn ang="0">
                  <a:pos x="52" y="336"/>
                </a:cxn>
                <a:cxn ang="0">
                  <a:pos x="35" y="301"/>
                </a:cxn>
                <a:cxn ang="0">
                  <a:pos x="20" y="256"/>
                </a:cxn>
              </a:cxnLst>
              <a:rect l="0" t="0" r="r" b="b"/>
              <a:pathLst>
                <a:path w="226" h="412">
                  <a:moveTo>
                    <a:pt x="12" y="232"/>
                  </a:moveTo>
                  <a:lnTo>
                    <a:pt x="7" y="207"/>
                  </a:lnTo>
                  <a:lnTo>
                    <a:pt x="3" y="184"/>
                  </a:lnTo>
                  <a:lnTo>
                    <a:pt x="1" y="161"/>
                  </a:lnTo>
                  <a:lnTo>
                    <a:pt x="0" y="141"/>
                  </a:lnTo>
                  <a:lnTo>
                    <a:pt x="0" y="122"/>
                  </a:lnTo>
                  <a:lnTo>
                    <a:pt x="2" y="103"/>
                  </a:lnTo>
                  <a:lnTo>
                    <a:pt x="4" y="86"/>
                  </a:lnTo>
                  <a:lnTo>
                    <a:pt x="7" y="71"/>
                  </a:lnTo>
                  <a:lnTo>
                    <a:pt x="12" y="58"/>
                  </a:lnTo>
                  <a:lnTo>
                    <a:pt x="17" y="44"/>
                  </a:lnTo>
                  <a:lnTo>
                    <a:pt x="24" y="34"/>
                  </a:lnTo>
                  <a:lnTo>
                    <a:pt x="31" y="24"/>
                  </a:lnTo>
                  <a:lnTo>
                    <a:pt x="38" y="16"/>
                  </a:lnTo>
                  <a:lnTo>
                    <a:pt x="46" y="10"/>
                  </a:lnTo>
                  <a:lnTo>
                    <a:pt x="55" y="5"/>
                  </a:lnTo>
                  <a:lnTo>
                    <a:pt x="64" y="2"/>
                  </a:lnTo>
                  <a:lnTo>
                    <a:pt x="74" y="0"/>
                  </a:lnTo>
                  <a:lnTo>
                    <a:pt x="84" y="0"/>
                  </a:lnTo>
                  <a:lnTo>
                    <a:pt x="94" y="1"/>
                  </a:lnTo>
                  <a:lnTo>
                    <a:pt x="104" y="4"/>
                  </a:lnTo>
                  <a:lnTo>
                    <a:pt x="114" y="9"/>
                  </a:lnTo>
                  <a:lnTo>
                    <a:pt x="124" y="16"/>
                  </a:lnTo>
                  <a:lnTo>
                    <a:pt x="135" y="24"/>
                  </a:lnTo>
                  <a:lnTo>
                    <a:pt x="145" y="34"/>
                  </a:lnTo>
                  <a:lnTo>
                    <a:pt x="155" y="45"/>
                  </a:lnTo>
                  <a:lnTo>
                    <a:pt x="165" y="60"/>
                  </a:lnTo>
                  <a:lnTo>
                    <a:pt x="174" y="75"/>
                  </a:lnTo>
                  <a:lnTo>
                    <a:pt x="184" y="92"/>
                  </a:lnTo>
                  <a:lnTo>
                    <a:pt x="192" y="112"/>
                  </a:lnTo>
                  <a:lnTo>
                    <a:pt x="200" y="132"/>
                  </a:lnTo>
                  <a:lnTo>
                    <a:pt x="207" y="155"/>
                  </a:lnTo>
                  <a:lnTo>
                    <a:pt x="214" y="180"/>
                  </a:lnTo>
                  <a:lnTo>
                    <a:pt x="219" y="204"/>
                  </a:lnTo>
                  <a:lnTo>
                    <a:pt x="223" y="228"/>
                  </a:lnTo>
                  <a:lnTo>
                    <a:pt x="225" y="250"/>
                  </a:lnTo>
                  <a:lnTo>
                    <a:pt x="226" y="270"/>
                  </a:lnTo>
                  <a:lnTo>
                    <a:pt x="226" y="291"/>
                  </a:lnTo>
                  <a:lnTo>
                    <a:pt x="224" y="308"/>
                  </a:lnTo>
                  <a:lnTo>
                    <a:pt x="222" y="325"/>
                  </a:lnTo>
                  <a:lnTo>
                    <a:pt x="218" y="340"/>
                  </a:lnTo>
                  <a:lnTo>
                    <a:pt x="214" y="354"/>
                  </a:lnTo>
                  <a:lnTo>
                    <a:pt x="209" y="367"/>
                  </a:lnTo>
                  <a:lnTo>
                    <a:pt x="203" y="378"/>
                  </a:lnTo>
                  <a:lnTo>
                    <a:pt x="196" y="387"/>
                  </a:lnTo>
                  <a:lnTo>
                    <a:pt x="188" y="395"/>
                  </a:lnTo>
                  <a:lnTo>
                    <a:pt x="180" y="401"/>
                  </a:lnTo>
                  <a:lnTo>
                    <a:pt x="171" y="407"/>
                  </a:lnTo>
                  <a:lnTo>
                    <a:pt x="162" y="410"/>
                  </a:lnTo>
                  <a:lnTo>
                    <a:pt x="153" y="412"/>
                  </a:lnTo>
                  <a:lnTo>
                    <a:pt x="143" y="412"/>
                  </a:lnTo>
                  <a:lnTo>
                    <a:pt x="133" y="411"/>
                  </a:lnTo>
                  <a:lnTo>
                    <a:pt x="122" y="408"/>
                  </a:lnTo>
                  <a:lnTo>
                    <a:pt x="112" y="403"/>
                  </a:lnTo>
                  <a:lnTo>
                    <a:pt x="102" y="396"/>
                  </a:lnTo>
                  <a:lnTo>
                    <a:pt x="91" y="387"/>
                  </a:lnTo>
                  <a:lnTo>
                    <a:pt x="82" y="378"/>
                  </a:lnTo>
                  <a:lnTo>
                    <a:pt x="71" y="366"/>
                  </a:lnTo>
                  <a:lnTo>
                    <a:pt x="61" y="353"/>
                  </a:lnTo>
                  <a:lnTo>
                    <a:pt x="52" y="336"/>
                  </a:lnTo>
                  <a:lnTo>
                    <a:pt x="43" y="319"/>
                  </a:lnTo>
                  <a:lnTo>
                    <a:pt x="35" y="301"/>
                  </a:lnTo>
                  <a:lnTo>
                    <a:pt x="27" y="279"/>
                  </a:lnTo>
                  <a:lnTo>
                    <a:pt x="20" y="256"/>
                  </a:lnTo>
                  <a:lnTo>
                    <a:pt x="12" y="232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4462463" y="3660775"/>
              <a:ext cx="19050" cy="25400"/>
            </a:xfrm>
            <a:custGeom>
              <a:avLst/>
              <a:gdLst/>
              <a:ahLst/>
              <a:cxnLst>
                <a:cxn ang="0">
                  <a:pos x="38" y="302"/>
                </a:cxn>
                <a:cxn ang="0">
                  <a:pos x="17" y="248"/>
                </a:cxn>
                <a:cxn ang="0">
                  <a:pos x="5" y="197"/>
                </a:cxn>
                <a:cxn ang="0">
                  <a:pos x="0" y="153"/>
                </a:cxn>
                <a:cxn ang="0">
                  <a:pos x="3" y="112"/>
                </a:cxn>
                <a:cxn ang="0">
                  <a:pos x="12" y="76"/>
                </a:cxn>
                <a:cxn ang="0">
                  <a:pos x="27" y="47"/>
                </a:cxn>
                <a:cxn ang="0">
                  <a:pos x="48" y="25"/>
                </a:cxn>
                <a:cxn ang="0">
                  <a:pos x="72" y="9"/>
                </a:cxn>
                <a:cxn ang="0">
                  <a:pos x="101" y="1"/>
                </a:cxn>
                <a:cxn ang="0">
                  <a:pos x="131" y="1"/>
                </a:cxn>
                <a:cxn ang="0">
                  <a:pos x="164" y="10"/>
                </a:cxn>
                <a:cxn ang="0">
                  <a:pos x="198" y="28"/>
                </a:cxn>
                <a:cxn ang="0">
                  <a:pos x="232" y="55"/>
                </a:cxn>
                <a:cxn ang="0">
                  <a:pos x="267" y="93"/>
                </a:cxn>
                <a:cxn ang="0">
                  <a:pos x="300" y="140"/>
                </a:cxn>
                <a:cxn ang="0">
                  <a:pos x="331" y="197"/>
                </a:cxn>
                <a:cxn ang="0">
                  <a:pos x="351" y="251"/>
                </a:cxn>
                <a:cxn ang="0">
                  <a:pos x="364" y="301"/>
                </a:cxn>
                <a:cxn ang="0">
                  <a:pos x="368" y="347"/>
                </a:cxn>
                <a:cxn ang="0">
                  <a:pos x="366" y="388"/>
                </a:cxn>
                <a:cxn ang="0">
                  <a:pos x="355" y="422"/>
                </a:cxn>
                <a:cxn ang="0">
                  <a:pos x="340" y="452"/>
                </a:cxn>
                <a:cxn ang="0">
                  <a:pos x="321" y="474"/>
                </a:cxn>
                <a:cxn ang="0">
                  <a:pos x="296" y="489"/>
                </a:cxn>
                <a:cxn ang="0">
                  <a:pos x="268" y="496"/>
                </a:cxn>
                <a:cxn ang="0">
                  <a:pos x="237" y="496"/>
                </a:cxn>
                <a:cxn ang="0">
                  <a:pos x="205" y="488"/>
                </a:cxn>
                <a:cxn ang="0">
                  <a:pos x="170" y="470"/>
                </a:cxn>
                <a:cxn ang="0">
                  <a:pos x="135" y="444"/>
                </a:cxn>
                <a:cxn ang="0">
                  <a:pos x="102" y="406"/>
                </a:cxn>
                <a:cxn ang="0">
                  <a:pos x="68" y="358"/>
                </a:cxn>
              </a:cxnLst>
              <a:rect l="0" t="0" r="r" b="b"/>
              <a:pathLst>
                <a:path w="368" h="498">
                  <a:moveTo>
                    <a:pt x="52" y="331"/>
                  </a:moveTo>
                  <a:lnTo>
                    <a:pt x="38" y="302"/>
                  </a:lnTo>
                  <a:lnTo>
                    <a:pt x="26" y="275"/>
                  </a:lnTo>
                  <a:lnTo>
                    <a:pt x="17" y="248"/>
                  </a:lnTo>
                  <a:lnTo>
                    <a:pt x="10" y="223"/>
                  </a:lnTo>
                  <a:lnTo>
                    <a:pt x="5" y="197"/>
                  </a:lnTo>
                  <a:lnTo>
                    <a:pt x="1" y="174"/>
                  </a:lnTo>
                  <a:lnTo>
                    <a:pt x="0" y="153"/>
                  </a:lnTo>
                  <a:lnTo>
                    <a:pt x="1" y="131"/>
                  </a:lnTo>
                  <a:lnTo>
                    <a:pt x="3" y="112"/>
                  </a:lnTo>
                  <a:lnTo>
                    <a:pt x="7" y="94"/>
                  </a:lnTo>
                  <a:lnTo>
                    <a:pt x="12" y="76"/>
                  </a:lnTo>
                  <a:lnTo>
                    <a:pt x="19" y="61"/>
                  </a:lnTo>
                  <a:lnTo>
                    <a:pt x="27" y="47"/>
                  </a:lnTo>
                  <a:lnTo>
                    <a:pt x="38" y="35"/>
                  </a:lnTo>
                  <a:lnTo>
                    <a:pt x="48" y="25"/>
                  </a:lnTo>
                  <a:lnTo>
                    <a:pt x="60" y="16"/>
                  </a:lnTo>
                  <a:lnTo>
                    <a:pt x="72" y="9"/>
                  </a:lnTo>
                  <a:lnTo>
                    <a:pt x="85" y="4"/>
                  </a:lnTo>
                  <a:lnTo>
                    <a:pt x="101" y="1"/>
                  </a:lnTo>
                  <a:lnTo>
                    <a:pt x="115" y="0"/>
                  </a:lnTo>
                  <a:lnTo>
                    <a:pt x="131" y="1"/>
                  </a:lnTo>
                  <a:lnTo>
                    <a:pt x="148" y="4"/>
                  </a:lnTo>
                  <a:lnTo>
                    <a:pt x="164" y="10"/>
                  </a:lnTo>
                  <a:lnTo>
                    <a:pt x="181" y="17"/>
                  </a:lnTo>
                  <a:lnTo>
                    <a:pt x="198" y="28"/>
                  </a:lnTo>
                  <a:lnTo>
                    <a:pt x="215" y="40"/>
                  </a:lnTo>
                  <a:lnTo>
                    <a:pt x="232" y="55"/>
                  </a:lnTo>
                  <a:lnTo>
                    <a:pt x="249" y="72"/>
                  </a:lnTo>
                  <a:lnTo>
                    <a:pt x="267" y="93"/>
                  </a:lnTo>
                  <a:lnTo>
                    <a:pt x="284" y="115"/>
                  </a:lnTo>
                  <a:lnTo>
                    <a:pt x="300" y="140"/>
                  </a:lnTo>
                  <a:lnTo>
                    <a:pt x="317" y="169"/>
                  </a:lnTo>
                  <a:lnTo>
                    <a:pt x="331" y="197"/>
                  </a:lnTo>
                  <a:lnTo>
                    <a:pt x="342" y="225"/>
                  </a:lnTo>
                  <a:lnTo>
                    <a:pt x="351" y="251"/>
                  </a:lnTo>
                  <a:lnTo>
                    <a:pt x="359" y="277"/>
                  </a:lnTo>
                  <a:lnTo>
                    <a:pt x="364" y="301"/>
                  </a:lnTo>
                  <a:lnTo>
                    <a:pt x="367" y="325"/>
                  </a:lnTo>
                  <a:lnTo>
                    <a:pt x="368" y="347"/>
                  </a:lnTo>
                  <a:lnTo>
                    <a:pt x="368" y="368"/>
                  </a:lnTo>
                  <a:lnTo>
                    <a:pt x="366" y="388"/>
                  </a:lnTo>
                  <a:lnTo>
                    <a:pt x="362" y="406"/>
                  </a:lnTo>
                  <a:lnTo>
                    <a:pt x="355" y="422"/>
                  </a:lnTo>
                  <a:lnTo>
                    <a:pt x="349" y="437"/>
                  </a:lnTo>
                  <a:lnTo>
                    <a:pt x="340" y="452"/>
                  </a:lnTo>
                  <a:lnTo>
                    <a:pt x="331" y="463"/>
                  </a:lnTo>
                  <a:lnTo>
                    <a:pt x="321" y="474"/>
                  </a:lnTo>
                  <a:lnTo>
                    <a:pt x="309" y="482"/>
                  </a:lnTo>
                  <a:lnTo>
                    <a:pt x="296" y="489"/>
                  </a:lnTo>
                  <a:lnTo>
                    <a:pt x="282" y="493"/>
                  </a:lnTo>
                  <a:lnTo>
                    <a:pt x="268" y="496"/>
                  </a:lnTo>
                  <a:lnTo>
                    <a:pt x="253" y="498"/>
                  </a:lnTo>
                  <a:lnTo>
                    <a:pt x="237" y="496"/>
                  </a:lnTo>
                  <a:lnTo>
                    <a:pt x="221" y="493"/>
                  </a:lnTo>
                  <a:lnTo>
                    <a:pt x="205" y="488"/>
                  </a:lnTo>
                  <a:lnTo>
                    <a:pt x="187" y="480"/>
                  </a:lnTo>
                  <a:lnTo>
                    <a:pt x="170" y="470"/>
                  </a:lnTo>
                  <a:lnTo>
                    <a:pt x="153" y="458"/>
                  </a:lnTo>
                  <a:lnTo>
                    <a:pt x="135" y="444"/>
                  </a:lnTo>
                  <a:lnTo>
                    <a:pt x="118" y="426"/>
                  </a:lnTo>
                  <a:lnTo>
                    <a:pt x="102" y="406"/>
                  </a:lnTo>
                  <a:lnTo>
                    <a:pt x="84" y="384"/>
                  </a:lnTo>
                  <a:lnTo>
                    <a:pt x="68" y="358"/>
                  </a:lnTo>
                  <a:lnTo>
                    <a:pt x="52" y="3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4462463" y="3660775"/>
              <a:ext cx="19050" cy="25400"/>
            </a:xfrm>
            <a:custGeom>
              <a:avLst/>
              <a:gdLst/>
              <a:ahLst/>
              <a:cxnLst>
                <a:cxn ang="0">
                  <a:pos x="38" y="302"/>
                </a:cxn>
                <a:cxn ang="0">
                  <a:pos x="17" y="248"/>
                </a:cxn>
                <a:cxn ang="0">
                  <a:pos x="5" y="197"/>
                </a:cxn>
                <a:cxn ang="0">
                  <a:pos x="0" y="153"/>
                </a:cxn>
                <a:cxn ang="0">
                  <a:pos x="3" y="112"/>
                </a:cxn>
                <a:cxn ang="0">
                  <a:pos x="12" y="76"/>
                </a:cxn>
                <a:cxn ang="0">
                  <a:pos x="27" y="47"/>
                </a:cxn>
                <a:cxn ang="0">
                  <a:pos x="48" y="25"/>
                </a:cxn>
                <a:cxn ang="0">
                  <a:pos x="72" y="9"/>
                </a:cxn>
                <a:cxn ang="0">
                  <a:pos x="101" y="1"/>
                </a:cxn>
                <a:cxn ang="0">
                  <a:pos x="131" y="1"/>
                </a:cxn>
                <a:cxn ang="0">
                  <a:pos x="164" y="10"/>
                </a:cxn>
                <a:cxn ang="0">
                  <a:pos x="198" y="28"/>
                </a:cxn>
                <a:cxn ang="0">
                  <a:pos x="232" y="55"/>
                </a:cxn>
                <a:cxn ang="0">
                  <a:pos x="267" y="93"/>
                </a:cxn>
                <a:cxn ang="0">
                  <a:pos x="300" y="140"/>
                </a:cxn>
                <a:cxn ang="0">
                  <a:pos x="331" y="197"/>
                </a:cxn>
                <a:cxn ang="0">
                  <a:pos x="351" y="251"/>
                </a:cxn>
                <a:cxn ang="0">
                  <a:pos x="364" y="301"/>
                </a:cxn>
                <a:cxn ang="0">
                  <a:pos x="368" y="347"/>
                </a:cxn>
                <a:cxn ang="0">
                  <a:pos x="366" y="388"/>
                </a:cxn>
                <a:cxn ang="0">
                  <a:pos x="355" y="422"/>
                </a:cxn>
                <a:cxn ang="0">
                  <a:pos x="340" y="452"/>
                </a:cxn>
                <a:cxn ang="0">
                  <a:pos x="321" y="474"/>
                </a:cxn>
                <a:cxn ang="0">
                  <a:pos x="296" y="489"/>
                </a:cxn>
                <a:cxn ang="0">
                  <a:pos x="268" y="496"/>
                </a:cxn>
                <a:cxn ang="0">
                  <a:pos x="237" y="496"/>
                </a:cxn>
                <a:cxn ang="0">
                  <a:pos x="205" y="488"/>
                </a:cxn>
                <a:cxn ang="0">
                  <a:pos x="170" y="470"/>
                </a:cxn>
                <a:cxn ang="0">
                  <a:pos x="135" y="444"/>
                </a:cxn>
                <a:cxn ang="0">
                  <a:pos x="102" y="406"/>
                </a:cxn>
                <a:cxn ang="0">
                  <a:pos x="68" y="358"/>
                </a:cxn>
              </a:cxnLst>
              <a:rect l="0" t="0" r="r" b="b"/>
              <a:pathLst>
                <a:path w="368" h="498">
                  <a:moveTo>
                    <a:pt x="52" y="331"/>
                  </a:moveTo>
                  <a:lnTo>
                    <a:pt x="38" y="302"/>
                  </a:lnTo>
                  <a:lnTo>
                    <a:pt x="26" y="275"/>
                  </a:lnTo>
                  <a:lnTo>
                    <a:pt x="17" y="248"/>
                  </a:lnTo>
                  <a:lnTo>
                    <a:pt x="10" y="223"/>
                  </a:lnTo>
                  <a:lnTo>
                    <a:pt x="5" y="197"/>
                  </a:lnTo>
                  <a:lnTo>
                    <a:pt x="1" y="174"/>
                  </a:lnTo>
                  <a:lnTo>
                    <a:pt x="0" y="153"/>
                  </a:lnTo>
                  <a:lnTo>
                    <a:pt x="1" y="131"/>
                  </a:lnTo>
                  <a:lnTo>
                    <a:pt x="3" y="112"/>
                  </a:lnTo>
                  <a:lnTo>
                    <a:pt x="7" y="94"/>
                  </a:lnTo>
                  <a:lnTo>
                    <a:pt x="12" y="76"/>
                  </a:lnTo>
                  <a:lnTo>
                    <a:pt x="19" y="61"/>
                  </a:lnTo>
                  <a:lnTo>
                    <a:pt x="27" y="47"/>
                  </a:lnTo>
                  <a:lnTo>
                    <a:pt x="38" y="35"/>
                  </a:lnTo>
                  <a:lnTo>
                    <a:pt x="48" y="25"/>
                  </a:lnTo>
                  <a:lnTo>
                    <a:pt x="60" y="16"/>
                  </a:lnTo>
                  <a:lnTo>
                    <a:pt x="72" y="9"/>
                  </a:lnTo>
                  <a:lnTo>
                    <a:pt x="85" y="4"/>
                  </a:lnTo>
                  <a:lnTo>
                    <a:pt x="101" y="1"/>
                  </a:lnTo>
                  <a:lnTo>
                    <a:pt x="115" y="0"/>
                  </a:lnTo>
                  <a:lnTo>
                    <a:pt x="131" y="1"/>
                  </a:lnTo>
                  <a:lnTo>
                    <a:pt x="148" y="4"/>
                  </a:lnTo>
                  <a:lnTo>
                    <a:pt x="164" y="10"/>
                  </a:lnTo>
                  <a:lnTo>
                    <a:pt x="181" y="17"/>
                  </a:lnTo>
                  <a:lnTo>
                    <a:pt x="198" y="28"/>
                  </a:lnTo>
                  <a:lnTo>
                    <a:pt x="215" y="40"/>
                  </a:lnTo>
                  <a:lnTo>
                    <a:pt x="232" y="55"/>
                  </a:lnTo>
                  <a:lnTo>
                    <a:pt x="249" y="72"/>
                  </a:lnTo>
                  <a:lnTo>
                    <a:pt x="267" y="93"/>
                  </a:lnTo>
                  <a:lnTo>
                    <a:pt x="284" y="115"/>
                  </a:lnTo>
                  <a:lnTo>
                    <a:pt x="300" y="140"/>
                  </a:lnTo>
                  <a:lnTo>
                    <a:pt x="317" y="169"/>
                  </a:lnTo>
                  <a:lnTo>
                    <a:pt x="331" y="197"/>
                  </a:lnTo>
                  <a:lnTo>
                    <a:pt x="342" y="225"/>
                  </a:lnTo>
                  <a:lnTo>
                    <a:pt x="351" y="251"/>
                  </a:lnTo>
                  <a:lnTo>
                    <a:pt x="359" y="277"/>
                  </a:lnTo>
                  <a:lnTo>
                    <a:pt x="364" y="301"/>
                  </a:lnTo>
                  <a:lnTo>
                    <a:pt x="367" y="325"/>
                  </a:lnTo>
                  <a:lnTo>
                    <a:pt x="368" y="347"/>
                  </a:lnTo>
                  <a:lnTo>
                    <a:pt x="368" y="368"/>
                  </a:lnTo>
                  <a:lnTo>
                    <a:pt x="366" y="388"/>
                  </a:lnTo>
                  <a:lnTo>
                    <a:pt x="362" y="406"/>
                  </a:lnTo>
                  <a:lnTo>
                    <a:pt x="355" y="422"/>
                  </a:lnTo>
                  <a:lnTo>
                    <a:pt x="349" y="437"/>
                  </a:lnTo>
                  <a:lnTo>
                    <a:pt x="340" y="452"/>
                  </a:lnTo>
                  <a:lnTo>
                    <a:pt x="331" y="463"/>
                  </a:lnTo>
                  <a:lnTo>
                    <a:pt x="321" y="474"/>
                  </a:lnTo>
                  <a:lnTo>
                    <a:pt x="309" y="482"/>
                  </a:lnTo>
                  <a:lnTo>
                    <a:pt x="296" y="489"/>
                  </a:lnTo>
                  <a:lnTo>
                    <a:pt x="282" y="493"/>
                  </a:lnTo>
                  <a:lnTo>
                    <a:pt x="268" y="496"/>
                  </a:lnTo>
                  <a:lnTo>
                    <a:pt x="253" y="498"/>
                  </a:lnTo>
                  <a:lnTo>
                    <a:pt x="237" y="496"/>
                  </a:lnTo>
                  <a:lnTo>
                    <a:pt x="221" y="493"/>
                  </a:lnTo>
                  <a:lnTo>
                    <a:pt x="205" y="488"/>
                  </a:lnTo>
                  <a:lnTo>
                    <a:pt x="187" y="480"/>
                  </a:lnTo>
                  <a:lnTo>
                    <a:pt x="170" y="470"/>
                  </a:lnTo>
                  <a:lnTo>
                    <a:pt x="153" y="458"/>
                  </a:lnTo>
                  <a:lnTo>
                    <a:pt x="135" y="444"/>
                  </a:lnTo>
                  <a:lnTo>
                    <a:pt x="118" y="426"/>
                  </a:lnTo>
                  <a:lnTo>
                    <a:pt x="102" y="406"/>
                  </a:lnTo>
                  <a:lnTo>
                    <a:pt x="84" y="384"/>
                  </a:lnTo>
                  <a:lnTo>
                    <a:pt x="68" y="358"/>
                  </a:lnTo>
                  <a:lnTo>
                    <a:pt x="52" y="33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4437063" y="3657600"/>
              <a:ext cx="23813" cy="28575"/>
            </a:xfrm>
            <a:custGeom>
              <a:avLst/>
              <a:gdLst/>
              <a:ahLst/>
              <a:cxnLst>
                <a:cxn ang="0">
                  <a:pos x="91" y="358"/>
                </a:cxn>
                <a:cxn ang="0">
                  <a:pos x="53" y="299"/>
                </a:cxn>
                <a:cxn ang="0">
                  <a:pos x="27" y="244"/>
                </a:cxn>
                <a:cxn ang="0">
                  <a:pos x="10" y="193"/>
                </a:cxn>
                <a:cxn ang="0">
                  <a:pos x="1" y="147"/>
                </a:cxn>
                <a:cxn ang="0">
                  <a:pos x="1" y="105"/>
                </a:cxn>
                <a:cxn ang="0">
                  <a:pos x="10" y="69"/>
                </a:cxn>
                <a:cxn ang="0">
                  <a:pos x="25" y="40"/>
                </a:cxn>
                <a:cxn ang="0">
                  <a:pos x="47" y="18"/>
                </a:cxn>
                <a:cxn ang="0">
                  <a:pos x="74" y="5"/>
                </a:cxn>
                <a:cxn ang="0">
                  <a:pos x="107" y="0"/>
                </a:cxn>
                <a:cxn ang="0">
                  <a:pos x="144" y="5"/>
                </a:cxn>
                <a:cxn ang="0">
                  <a:pos x="186" y="19"/>
                </a:cxn>
                <a:cxn ang="0">
                  <a:pos x="230" y="46"/>
                </a:cxn>
                <a:cxn ang="0">
                  <a:pos x="277" y="83"/>
                </a:cxn>
                <a:cxn ang="0">
                  <a:pos x="325" y="133"/>
                </a:cxn>
                <a:cxn ang="0">
                  <a:pos x="373" y="192"/>
                </a:cxn>
                <a:cxn ang="0">
                  <a:pos x="411" y="250"/>
                </a:cxn>
                <a:cxn ang="0">
                  <a:pos x="439" y="305"/>
                </a:cxn>
                <a:cxn ang="0">
                  <a:pos x="456" y="356"/>
                </a:cxn>
                <a:cxn ang="0">
                  <a:pos x="464" y="403"/>
                </a:cxn>
                <a:cxn ang="0">
                  <a:pos x="464" y="445"/>
                </a:cxn>
                <a:cxn ang="0">
                  <a:pos x="456" y="480"/>
                </a:cxn>
                <a:cxn ang="0">
                  <a:pos x="441" y="509"/>
                </a:cxn>
                <a:cxn ang="0">
                  <a:pos x="419" y="531"/>
                </a:cxn>
                <a:cxn ang="0">
                  <a:pos x="392" y="544"/>
                </a:cxn>
                <a:cxn ang="0">
                  <a:pos x="359" y="549"/>
                </a:cxn>
                <a:cxn ang="0">
                  <a:pos x="322" y="545"/>
                </a:cxn>
                <a:cxn ang="0">
                  <a:pos x="281" y="530"/>
                </a:cxn>
                <a:cxn ang="0">
                  <a:pos x="236" y="505"/>
                </a:cxn>
                <a:cxn ang="0">
                  <a:pos x="189" y="467"/>
                </a:cxn>
                <a:cxn ang="0">
                  <a:pos x="139" y="417"/>
                </a:cxn>
              </a:cxnLst>
              <a:rect l="0" t="0" r="r" b="b"/>
              <a:pathLst>
                <a:path w="465" h="549">
                  <a:moveTo>
                    <a:pt x="113" y="388"/>
                  </a:moveTo>
                  <a:lnTo>
                    <a:pt x="91" y="358"/>
                  </a:lnTo>
                  <a:lnTo>
                    <a:pt x="71" y="329"/>
                  </a:lnTo>
                  <a:lnTo>
                    <a:pt x="53" y="299"/>
                  </a:lnTo>
                  <a:lnTo>
                    <a:pt x="39" y="272"/>
                  </a:lnTo>
                  <a:lnTo>
                    <a:pt x="27" y="244"/>
                  </a:lnTo>
                  <a:lnTo>
                    <a:pt x="17" y="218"/>
                  </a:lnTo>
                  <a:lnTo>
                    <a:pt x="10" y="193"/>
                  </a:lnTo>
                  <a:lnTo>
                    <a:pt x="4" y="169"/>
                  </a:lnTo>
                  <a:lnTo>
                    <a:pt x="1" y="147"/>
                  </a:lnTo>
                  <a:lnTo>
                    <a:pt x="0" y="124"/>
                  </a:lnTo>
                  <a:lnTo>
                    <a:pt x="1" y="105"/>
                  </a:lnTo>
                  <a:lnTo>
                    <a:pt x="5" y="86"/>
                  </a:lnTo>
                  <a:lnTo>
                    <a:pt x="10" y="69"/>
                  </a:lnTo>
                  <a:lnTo>
                    <a:pt x="17" y="54"/>
                  </a:lnTo>
                  <a:lnTo>
                    <a:pt x="25" y="40"/>
                  </a:lnTo>
                  <a:lnTo>
                    <a:pt x="35" y="29"/>
                  </a:lnTo>
                  <a:lnTo>
                    <a:pt x="47" y="18"/>
                  </a:lnTo>
                  <a:lnTo>
                    <a:pt x="59" y="10"/>
                  </a:lnTo>
                  <a:lnTo>
                    <a:pt x="74" y="5"/>
                  </a:lnTo>
                  <a:lnTo>
                    <a:pt x="90" y="1"/>
                  </a:lnTo>
                  <a:lnTo>
                    <a:pt x="107" y="0"/>
                  </a:lnTo>
                  <a:lnTo>
                    <a:pt x="125" y="1"/>
                  </a:lnTo>
                  <a:lnTo>
                    <a:pt x="144" y="5"/>
                  </a:lnTo>
                  <a:lnTo>
                    <a:pt x="164" y="11"/>
                  </a:lnTo>
                  <a:lnTo>
                    <a:pt x="186" y="19"/>
                  </a:lnTo>
                  <a:lnTo>
                    <a:pt x="207" y="32"/>
                  </a:lnTo>
                  <a:lnTo>
                    <a:pt x="230" y="46"/>
                  </a:lnTo>
                  <a:lnTo>
                    <a:pt x="253" y="63"/>
                  </a:lnTo>
                  <a:lnTo>
                    <a:pt x="277" y="83"/>
                  </a:lnTo>
                  <a:lnTo>
                    <a:pt x="301" y="107"/>
                  </a:lnTo>
                  <a:lnTo>
                    <a:pt x="325" y="133"/>
                  </a:lnTo>
                  <a:lnTo>
                    <a:pt x="351" y="163"/>
                  </a:lnTo>
                  <a:lnTo>
                    <a:pt x="373" y="192"/>
                  </a:lnTo>
                  <a:lnTo>
                    <a:pt x="394" y="222"/>
                  </a:lnTo>
                  <a:lnTo>
                    <a:pt x="411" y="250"/>
                  </a:lnTo>
                  <a:lnTo>
                    <a:pt x="425" y="278"/>
                  </a:lnTo>
                  <a:lnTo>
                    <a:pt x="439" y="305"/>
                  </a:lnTo>
                  <a:lnTo>
                    <a:pt x="448" y="331"/>
                  </a:lnTo>
                  <a:lnTo>
                    <a:pt x="456" y="356"/>
                  </a:lnTo>
                  <a:lnTo>
                    <a:pt x="461" y="379"/>
                  </a:lnTo>
                  <a:lnTo>
                    <a:pt x="464" y="403"/>
                  </a:lnTo>
                  <a:lnTo>
                    <a:pt x="465" y="424"/>
                  </a:lnTo>
                  <a:lnTo>
                    <a:pt x="464" y="445"/>
                  </a:lnTo>
                  <a:lnTo>
                    <a:pt x="461" y="463"/>
                  </a:lnTo>
                  <a:lnTo>
                    <a:pt x="456" y="480"/>
                  </a:lnTo>
                  <a:lnTo>
                    <a:pt x="450" y="495"/>
                  </a:lnTo>
                  <a:lnTo>
                    <a:pt x="441" y="509"/>
                  </a:lnTo>
                  <a:lnTo>
                    <a:pt x="431" y="521"/>
                  </a:lnTo>
                  <a:lnTo>
                    <a:pt x="419" y="531"/>
                  </a:lnTo>
                  <a:lnTo>
                    <a:pt x="407" y="539"/>
                  </a:lnTo>
                  <a:lnTo>
                    <a:pt x="392" y="544"/>
                  </a:lnTo>
                  <a:lnTo>
                    <a:pt x="376" y="548"/>
                  </a:lnTo>
                  <a:lnTo>
                    <a:pt x="359" y="549"/>
                  </a:lnTo>
                  <a:lnTo>
                    <a:pt x="342" y="548"/>
                  </a:lnTo>
                  <a:lnTo>
                    <a:pt x="322" y="545"/>
                  </a:lnTo>
                  <a:lnTo>
                    <a:pt x="302" y="539"/>
                  </a:lnTo>
                  <a:lnTo>
                    <a:pt x="281" y="530"/>
                  </a:lnTo>
                  <a:lnTo>
                    <a:pt x="259" y="519"/>
                  </a:lnTo>
                  <a:lnTo>
                    <a:pt x="236" y="505"/>
                  </a:lnTo>
                  <a:lnTo>
                    <a:pt x="212" y="487"/>
                  </a:lnTo>
                  <a:lnTo>
                    <a:pt x="189" y="467"/>
                  </a:lnTo>
                  <a:lnTo>
                    <a:pt x="164" y="444"/>
                  </a:lnTo>
                  <a:lnTo>
                    <a:pt x="139" y="417"/>
                  </a:lnTo>
                  <a:lnTo>
                    <a:pt x="113" y="38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437063" y="3657600"/>
              <a:ext cx="23813" cy="28575"/>
            </a:xfrm>
            <a:custGeom>
              <a:avLst/>
              <a:gdLst/>
              <a:ahLst/>
              <a:cxnLst>
                <a:cxn ang="0">
                  <a:pos x="91" y="358"/>
                </a:cxn>
                <a:cxn ang="0">
                  <a:pos x="53" y="299"/>
                </a:cxn>
                <a:cxn ang="0">
                  <a:pos x="27" y="244"/>
                </a:cxn>
                <a:cxn ang="0">
                  <a:pos x="10" y="193"/>
                </a:cxn>
                <a:cxn ang="0">
                  <a:pos x="1" y="147"/>
                </a:cxn>
                <a:cxn ang="0">
                  <a:pos x="1" y="105"/>
                </a:cxn>
                <a:cxn ang="0">
                  <a:pos x="10" y="69"/>
                </a:cxn>
                <a:cxn ang="0">
                  <a:pos x="25" y="40"/>
                </a:cxn>
                <a:cxn ang="0">
                  <a:pos x="47" y="18"/>
                </a:cxn>
                <a:cxn ang="0">
                  <a:pos x="74" y="5"/>
                </a:cxn>
                <a:cxn ang="0">
                  <a:pos x="107" y="0"/>
                </a:cxn>
                <a:cxn ang="0">
                  <a:pos x="144" y="5"/>
                </a:cxn>
                <a:cxn ang="0">
                  <a:pos x="186" y="19"/>
                </a:cxn>
                <a:cxn ang="0">
                  <a:pos x="230" y="46"/>
                </a:cxn>
                <a:cxn ang="0">
                  <a:pos x="277" y="83"/>
                </a:cxn>
                <a:cxn ang="0">
                  <a:pos x="325" y="133"/>
                </a:cxn>
                <a:cxn ang="0">
                  <a:pos x="373" y="192"/>
                </a:cxn>
                <a:cxn ang="0">
                  <a:pos x="411" y="250"/>
                </a:cxn>
                <a:cxn ang="0">
                  <a:pos x="439" y="305"/>
                </a:cxn>
                <a:cxn ang="0">
                  <a:pos x="456" y="356"/>
                </a:cxn>
                <a:cxn ang="0">
                  <a:pos x="464" y="403"/>
                </a:cxn>
                <a:cxn ang="0">
                  <a:pos x="464" y="445"/>
                </a:cxn>
                <a:cxn ang="0">
                  <a:pos x="456" y="480"/>
                </a:cxn>
                <a:cxn ang="0">
                  <a:pos x="441" y="509"/>
                </a:cxn>
                <a:cxn ang="0">
                  <a:pos x="419" y="531"/>
                </a:cxn>
                <a:cxn ang="0">
                  <a:pos x="392" y="544"/>
                </a:cxn>
                <a:cxn ang="0">
                  <a:pos x="359" y="549"/>
                </a:cxn>
                <a:cxn ang="0">
                  <a:pos x="322" y="545"/>
                </a:cxn>
                <a:cxn ang="0">
                  <a:pos x="281" y="530"/>
                </a:cxn>
                <a:cxn ang="0">
                  <a:pos x="236" y="505"/>
                </a:cxn>
                <a:cxn ang="0">
                  <a:pos x="189" y="467"/>
                </a:cxn>
                <a:cxn ang="0">
                  <a:pos x="139" y="417"/>
                </a:cxn>
              </a:cxnLst>
              <a:rect l="0" t="0" r="r" b="b"/>
              <a:pathLst>
                <a:path w="465" h="549">
                  <a:moveTo>
                    <a:pt x="113" y="388"/>
                  </a:moveTo>
                  <a:lnTo>
                    <a:pt x="91" y="358"/>
                  </a:lnTo>
                  <a:lnTo>
                    <a:pt x="71" y="329"/>
                  </a:lnTo>
                  <a:lnTo>
                    <a:pt x="53" y="299"/>
                  </a:lnTo>
                  <a:lnTo>
                    <a:pt x="39" y="272"/>
                  </a:lnTo>
                  <a:lnTo>
                    <a:pt x="27" y="244"/>
                  </a:lnTo>
                  <a:lnTo>
                    <a:pt x="17" y="218"/>
                  </a:lnTo>
                  <a:lnTo>
                    <a:pt x="10" y="193"/>
                  </a:lnTo>
                  <a:lnTo>
                    <a:pt x="4" y="169"/>
                  </a:lnTo>
                  <a:lnTo>
                    <a:pt x="1" y="147"/>
                  </a:lnTo>
                  <a:lnTo>
                    <a:pt x="0" y="124"/>
                  </a:lnTo>
                  <a:lnTo>
                    <a:pt x="1" y="105"/>
                  </a:lnTo>
                  <a:lnTo>
                    <a:pt x="5" y="86"/>
                  </a:lnTo>
                  <a:lnTo>
                    <a:pt x="10" y="69"/>
                  </a:lnTo>
                  <a:lnTo>
                    <a:pt x="17" y="54"/>
                  </a:lnTo>
                  <a:lnTo>
                    <a:pt x="25" y="40"/>
                  </a:lnTo>
                  <a:lnTo>
                    <a:pt x="35" y="29"/>
                  </a:lnTo>
                  <a:lnTo>
                    <a:pt x="47" y="18"/>
                  </a:lnTo>
                  <a:lnTo>
                    <a:pt x="59" y="10"/>
                  </a:lnTo>
                  <a:lnTo>
                    <a:pt x="74" y="5"/>
                  </a:lnTo>
                  <a:lnTo>
                    <a:pt x="90" y="1"/>
                  </a:lnTo>
                  <a:lnTo>
                    <a:pt x="107" y="0"/>
                  </a:lnTo>
                  <a:lnTo>
                    <a:pt x="125" y="1"/>
                  </a:lnTo>
                  <a:lnTo>
                    <a:pt x="144" y="5"/>
                  </a:lnTo>
                  <a:lnTo>
                    <a:pt x="164" y="11"/>
                  </a:lnTo>
                  <a:lnTo>
                    <a:pt x="186" y="19"/>
                  </a:lnTo>
                  <a:lnTo>
                    <a:pt x="207" y="32"/>
                  </a:lnTo>
                  <a:lnTo>
                    <a:pt x="230" y="46"/>
                  </a:lnTo>
                  <a:lnTo>
                    <a:pt x="253" y="63"/>
                  </a:lnTo>
                  <a:lnTo>
                    <a:pt x="277" y="83"/>
                  </a:lnTo>
                  <a:lnTo>
                    <a:pt x="301" y="107"/>
                  </a:lnTo>
                  <a:lnTo>
                    <a:pt x="325" y="133"/>
                  </a:lnTo>
                  <a:lnTo>
                    <a:pt x="351" y="163"/>
                  </a:lnTo>
                  <a:lnTo>
                    <a:pt x="373" y="192"/>
                  </a:lnTo>
                  <a:lnTo>
                    <a:pt x="394" y="222"/>
                  </a:lnTo>
                  <a:lnTo>
                    <a:pt x="411" y="250"/>
                  </a:lnTo>
                  <a:lnTo>
                    <a:pt x="425" y="278"/>
                  </a:lnTo>
                  <a:lnTo>
                    <a:pt x="439" y="305"/>
                  </a:lnTo>
                  <a:lnTo>
                    <a:pt x="448" y="331"/>
                  </a:lnTo>
                  <a:lnTo>
                    <a:pt x="456" y="356"/>
                  </a:lnTo>
                  <a:lnTo>
                    <a:pt x="461" y="379"/>
                  </a:lnTo>
                  <a:lnTo>
                    <a:pt x="464" y="403"/>
                  </a:lnTo>
                  <a:lnTo>
                    <a:pt x="465" y="424"/>
                  </a:lnTo>
                  <a:lnTo>
                    <a:pt x="464" y="445"/>
                  </a:lnTo>
                  <a:lnTo>
                    <a:pt x="461" y="463"/>
                  </a:lnTo>
                  <a:lnTo>
                    <a:pt x="456" y="480"/>
                  </a:lnTo>
                  <a:lnTo>
                    <a:pt x="450" y="495"/>
                  </a:lnTo>
                  <a:lnTo>
                    <a:pt x="441" y="509"/>
                  </a:lnTo>
                  <a:lnTo>
                    <a:pt x="431" y="521"/>
                  </a:lnTo>
                  <a:lnTo>
                    <a:pt x="419" y="531"/>
                  </a:lnTo>
                  <a:lnTo>
                    <a:pt x="407" y="539"/>
                  </a:lnTo>
                  <a:lnTo>
                    <a:pt x="392" y="544"/>
                  </a:lnTo>
                  <a:lnTo>
                    <a:pt x="376" y="548"/>
                  </a:lnTo>
                  <a:lnTo>
                    <a:pt x="359" y="549"/>
                  </a:lnTo>
                  <a:lnTo>
                    <a:pt x="342" y="548"/>
                  </a:lnTo>
                  <a:lnTo>
                    <a:pt x="322" y="545"/>
                  </a:lnTo>
                  <a:lnTo>
                    <a:pt x="302" y="539"/>
                  </a:lnTo>
                  <a:lnTo>
                    <a:pt x="281" y="530"/>
                  </a:lnTo>
                  <a:lnTo>
                    <a:pt x="259" y="519"/>
                  </a:lnTo>
                  <a:lnTo>
                    <a:pt x="236" y="505"/>
                  </a:lnTo>
                  <a:lnTo>
                    <a:pt x="212" y="487"/>
                  </a:lnTo>
                  <a:lnTo>
                    <a:pt x="189" y="467"/>
                  </a:lnTo>
                  <a:lnTo>
                    <a:pt x="164" y="444"/>
                  </a:lnTo>
                  <a:lnTo>
                    <a:pt x="139" y="417"/>
                  </a:lnTo>
                  <a:lnTo>
                    <a:pt x="113" y="38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18013" y="3678238"/>
              <a:ext cx="30163" cy="20638"/>
            </a:xfrm>
            <a:custGeom>
              <a:avLst/>
              <a:gdLst/>
              <a:ahLst/>
              <a:cxnLst>
                <a:cxn ang="0">
                  <a:pos x="197" y="346"/>
                </a:cxn>
                <a:cxn ang="0">
                  <a:pos x="138" y="309"/>
                </a:cxn>
                <a:cxn ang="0">
                  <a:pos x="90" y="270"/>
                </a:cxn>
                <a:cxn ang="0">
                  <a:pos x="53" y="232"/>
                </a:cxn>
                <a:cxn ang="0">
                  <a:pos x="26" y="193"/>
                </a:cxn>
                <a:cxn ang="0">
                  <a:pos x="9" y="155"/>
                </a:cxn>
                <a:cxn ang="0">
                  <a:pos x="0" y="120"/>
                </a:cxn>
                <a:cxn ang="0">
                  <a:pos x="3" y="87"/>
                </a:cxn>
                <a:cxn ang="0">
                  <a:pos x="13" y="58"/>
                </a:cxn>
                <a:cxn ang="0">
                  <a:pos x="32" y="34"/>
                </a:cxn>
                <a:cxn ang="0">
                  <a:pos x="60" y="16"/>
                </a:cxn>
                <a:cxn ang="0">
                  <a:pos x="95" y="4"/>
                </a:cxn>
                <a:cxn ang="0">
                  <a:pos x="139" y="0"/>
                </a:cxn>
                <a:cxn ang="0">
                  <a:pos x="190" y="5"/>
                </a:cxn>
                <a:cxn ang="0">
                  <a:pos x="249" y="18"/>
                </a:cxn>
                <a:cxn ang="0">
                  <a:pos x="314" y="42"/>
                </a:cxn>
                <a:cxn ang="0">
                  <a:pos x="383" y="76"/>
                </a:cxn>
                <a:cxn ang="0">
                  <a:pos x="442" y="113"/>
                </a:cxn>
                <a:cxn ang="0">
                  <a:pos x="490" y="151"/>
                </a:cxn>
                <a:cxn ang="0">
                  <a:pos x="526" y="190"/>
                </a:cxn>
                <a:cxn ang="0">
                  <a:pos x="554" y="229"/>
                </a:cxn>
                <a:cxn ang="0">
                  <a:pos x="571" y="266"/>
                </a:cxn>
                <a:cxn ang="0">
                  <a:pos x="579" y="301"/>
                </a:cxn>
                <a:cxn ang="0">
                  <a:pos x="577" y="333"/>
                </a:cxn>
                <a:cxn ang="0">
                  <a:pos x="567" y="363"/>
                </a:cxn>
                <a:cxn ang="0">
                  <a:pos x="548" y="386"/>
                </a:cxn>
                <a:cxn ang="0">
                  <a:pos x="520" y="405"/>
                </a:cxn>
                <a:cxn ang="0">
                  <a:pos x="484" y="416"/>
                </a:cxn>
                <a:cxn ang="0">
                  <a:pos x="441" y="420"/>
                </a:cxn>
                <a:cxn ang="0">
                  <a:pos x="390" y="416"/>
                </a:cxn>
                <a:cxn ang="0">
                  <a:pos x="331" y="402"/>
                </a:cxn>
                <a:cxn ang="0">
                  <a:pos x="265" y="379"/>
                </a:cxn>
              </a:cxnLst>
              <a:rect l="0" t="0" r="r" b="b"/>
              <a:pathLst>
                <a:path w="579" h="420">
                  <a:moveTo>
                    <a:pt x="231" y="363"/>
                  </a:moveTo>
                  <a:lnTo>
                    <a:pt x="197" y="346"/>
                  </a:lnTo>
                  <a:lnTo>
                    <a:pt x="167" y="327"/>
                  </a:lnTo>
                  <a:lnTo>
                    <a:pt x="138" y="309"/>
                  </a:lnTo>
                  <a:lnTo>
                    <a:pt x="114" y="290"/>
                  </a:lnTo>
                  <a:lnTo>
                    <a:pt x="90" y="270"/>
                  </a:lnTo>
                  <a:lnTo>
                    <a:pt x="71" y="251"/>
                  </a:lnTo>
                  <a:lnTo>
                    <a:pt x="53" y="232"/>
                  </a:lnTo>
                  <a:lnTo>
                    <a:pt x="38" y="212"/>
                  </a:lnTo>
                  <a:lnTo>
                    <a:pt x="26" y="193"/>
                  </a:lnTo>
                  <a:lnTo>
                    <a:pt x="16" y="174"/>
                  </a:lnTo>
                  <a:lnTo>
                    <a:pt x="9" y="155"/>
                  </a:lnTo>
                  <a:lnTo>
                    <a:pt x="4" y="137"/>
                  </a:lnTo>
                  <a:lnTo>
                    <a:pt x="0" y="120"/>
                  </a:lnTo>
                  <a:lnTo>
                    <a:pt x="0" y="102"/>
                  </a:lnTo>
                  <a:lnTo>
                    <a:pt x="3" y="87"/>
                  </a:lnTo>
                  <a:lnTo>
                    <a:pt x="7" y="72"/>
                  </a:lnTo>
                  <a:lnTo>
                    <a:pt x="13" y="58"/>
                  </a:lnTo>
                  <a:lnTo>
                    <a:pt x="22" y="45"/>
                  </a:lnTo>
                  <a:lnTo>
                    <a:pt x="32" y="34"/>
                  </a:lnTo>
                  <a:lnTo>
                    <a:pt x="45" y="24"/>
                  </a:lnTo>
                  <a:lnTo>
                    <a:pt x="60" y="16"/>
                  </a:lnTo>
                  <a:lnTo>
                    <a:pt x="77" y="9"/>
                  </a:lnTo>
                  <a:lnTo>
                    <a:pt x="95" y="4"/>
                  </a:lnTo>
                  <a:lnTo>
                    <a:pt x="117" y="1"/>
                  </a:lnTo>
                  <a:lnTo>
                    <a:pt x="139" y="0"/>
                  </a:lnTo>
                  <a:lnTo>
                    <a:pt x="164" y="1"/>
                  </a:lnTo>
                  <a:lnTo>
                    <a:pt x="190" y="5"/>
                  </a:lnTo>
                  <a:lnTo>
                    <a:pt x="219" y="10"/>
                  </a:lnTo>
                  <a:lnTo>
                    <a:pt x="249" y="18"/>
                  </a:lnTo>
                  <a:lnTo>
                    <a:pt x="281" y="29"/>
                  </a:lnTo>
                  <a:lnTo>
                    <a:pt x="314" y="42"/>
                  </a:lnTo>
                  <a:lnTo>
                    <a:pt x="349" y="59"/>
                  </a:lnTo>
                  <a:lnTo>
                    <a:pt x="383" y="76"/>
                  </a:lnTo>
                  <a:lnTo>
                    <a:pt x="413" y="94"/>
                  </a:lnTo>
                  <a:lnTo>
                    <a:pt x="442" y="113"/>
                  </a:lnTo>
                  <a:lnTo>
                    <a:pt x="466" y="132"/>
                  </a:lnTo>
                  <a:lnTo>
                    <a:pt x="490" y="151"/>
                  </a:lnTo>
                  <a:lnTo>
                    <a:pt x="509" y="171"/>
                  </a:lnTo>
                  <a:lnTo>
                    <a:pt x="526" y="190"/>
                  </a:lnTo>
                  <a:lnTo>
                    <a:pt x="542" y="209"/>
                  </a:lnTo>
                  <a:lnTo>
                    <a:pt x="554" y="229"/>
                  </a:lnTo>
                  <a:lnTo>
                    <a:pt x="564" y="247"/>
                  </a:lnTo>
                  <a:lnTo>
                    <a:pt x="571" y="266"/>
                  </a:lnTo>
                  <a:lnTo>
                    <a:pt x="576" y="283"/>
                  </a:lnTo>
                  <a:lnTo>
                    <a:pt x="579" y="301"/>
                  </a:lnTo>
                  <a:lnTo>
                    <a:pt x="579" y="318"/>
                  </a:lnTo>
                  <a:lnTo>
                    <a:pt x="577" y="333"/>
                  </a:lnTo>
                  <a:lnTo>
                    <a:pt x="573" y="349"/>
                  </a:lnTo>
                  <a:lnTo>
                    <a:pt x="567" y="363"/>
                  </a:lnTo>
                  <a:lnTo>
                    <a:pt x="558" y="375"/>
                  </a:lnTo>
                  <a:lnTo>
                    <a:pt x="548" y="386"/>
                  </a:lnTo>
                  <a:lnTo>
                    <a:pt x="534" y="396"/>
                  </a:lnTo>
                  <a:lnTo>
                    <a:pt x="520" y="405"/>
                  </a:lnTo>
                  <a:lnTo>
                    <a:pt x="503" y="412"/>
                  </a:lnTo>
                  <a:lnTo>
                    <a:pt x="484" y="416"/>
                  </a:lnTo>
                  <a:lnTo>
                    <a:pt x="463" y="419"/>
                  </a:lnTo>
                  <a:lnTo>
                    <a:pt x="441" y="420"/>
                  </a:lnTo>
                  <a:lnTo>
                    <a:pt x="416" y="419"/>
                  </a:lnTo>
                  <a:lnTo>
                    <a:pt x="390" y="416"/>
                  </a:lnTo>
                  <a:lnTo>
                    <a:pt x="361" y="411"/>
                  </a:lnTo>
                  <a:lnTo>
                    <a:pt x="331" y="402"/>
                  </a:lnTo>
                  <a:lnTo>
                    <a:pt x="299" y="392"/>
                  </a:lnTo>
                  <a:lnTo>
                    <a:pt x="265" y="379"/>
                  </a:lnTo>
                  <a:lnTo>
                    <a:pt x="231" y="3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4418013" y="3678238"/>
              <a:ext cx="30163" cy="20638"/>
            </a:xfrm>
            <a:custGeom>
              <a:avLst/>
              <a:gdLst/>
              <a:ahLst/>
              <a:cxnLst>
                <a:cxn ang="0">
                  <a:pos x="197" y="346"/>
                </a:cxn>
                <a:cxn ang="0">
                  <a:pos x="138" y="309"/>
                </a:cxn>
                <a:cxn ang="0">
                  <a:pos x="90" y="270"/>
                </a:cxn>
                <a:cxn ang="0">
                  <a:pos x="53" y="232"/>
                </a:cxn>
                <a:cxn ang="0">
                  <a:pos x="26" y="193"/>
                </a:cxn>
                <a:cxn ang="0">
                  <a:pos x="9" y="155"/>
                </a:cxn>
                <a:cxn ang="0">
                  <a:pos x="0" y="120"/>
                </a:cxn>
                <a:cxn ang="0">
                  <a:pos x="3" y="87"/>
                </a:cxn>
                <a:cxn ang="0">
                  <a:pos x="13" y="58"/>
                </a:cxn>
                <a:cxn ang="0">
                  <a:pos x="32" y="34"/>
                </a:cxn>
                <a:cxn ang="0">
                  <a:pos x="60" y="16"/>
                </a:cxn>
                <a:cxn ang="0">
                  <a:pos x="95" y="4"/>
                </a:cxn>
                <a:cxn ang="0">
                  <a:pos x="139" y="0"/>
                </a:cxn>
                <a:cxn ang="0">
                  <a:pos x="190" y="5"/>
                </a:cxn>
                <a:cxn ang="0">
                  <a:pos x="249" y="18"/>
                </a:cxn>
                <a:cxn ang="0">
                  <a:pos x="314" y="42"/>
                </a:cxn>
                <a:cxn ang="0">
                  <a:pos x="383" y="76"/>
                </a:cxn>
                <a:cxn ang="0">
                  <a:pos x="442" y="113"/>
                </a:cxn>
                <a:cxn ang="0">
                  <a:pos x="490" y="151"/>
                </a:cxn>
                <a:cxn ang="0">
                  <a:pos x="526" y="190"/>
                </a:cxn>
                <a:cxn ang="0">
                  <a:pos x="554" y="229"/>
                </a:cxn>
                <a:cxn ang="0">
                  <a:pos x="571" y="266"/>
                </a:cxn>
                <a:cxn ang="0">
                  <a:pos x="579" y="301"/>
                </a:cxn>
                <a:cxn ang="0">
                  <a:pos x="577" y="333"/>
                </a:cxn>
                <a:cxn ang="0">
                  <a:pos x="567" y="363"/>
                </a:cxn>
                <a:cxn ang="0">
                  <a:pos x="548" y="386"/>
                </a:cxn>
                <a:cxn ang="0">
                  <a:pos x="520" y="405"/>
                </a:cxn>
                <a:cxn ang="0">
                  <a:pos x="484" y="416"/>
                </a:cxn>
                <a:cxn ang="0">
                  <a:pos x="441" y="420"/>
                </a:cxn>
                <a:cxn ang="0">
                  <a:pos x="390" y="416"/>
                </a:cxn>
                <a:cxn ang="0">
                  <a:pos x="331" y="402"/>
                </a:cxn>
                <a:cxn ang="0">
                  <a:pos x="265" y="379"/>
                </a:cxn>
              </a:cxnLst>
              <a:rect l="0" t="0" r="r" b="b"/>
              <a:pathLst>
                <a:path w="579" h="420">
                  <a:moveTo>
                    <a:pt x="231" y="363"/>
                  </a:moveTo>
                  <a:lnTo>
                    <a:pt x="197" y="346"/>
                  </a:lnTo>
                  <a:lnTo>
                    <a:pt x="167" y="327"/>
                  </a:lnTo>
                  <a:lnTo>
                    <a:pt x="138" y="309"/>
                  </a:lnTo>
                  <a:lnTo>
                    <a:pt x="114" y="290"/>
                  </a:lnTo>
                  <a:lnTo>
                    <a:pt x="90" y="270"/>
                  </a:lnTo>
                  <a:lnTo>
                    <a:pt x="71" y="251"/>
                  </a:lnTo>
                  <a:lnTo>
                    <a:pt x="53" y="232"/>
                  </a:lnTo>
                  <a:lnTo>
                    <a:pt x="38" y="212"/>
                  </a:lnTo>
                  <a:lnTo>
                    <a:pt x="26" y="193"/>
                  </a:lnTo>
                  <a:lnTo>
                    <a:pt x="16" y="174"/>
                  </a:lnTo>
                  <a:lnTo>
                    <a:pt x="9" y="155"/>
                  </a:lnTo>
                  <a:lnTo>
                    <a:pt x="4" y="137"/>
                  </a:lnTo>
                  <a:lnTo>
                    <a:pt x="0" y="120"/>
                  </a:lnTo>
                  <a:lnTo>
                    <a:pt x="0" y="102"/>
                  </a:lnTo>
                  <a:lnTo>
                    <a:pt x="3" y="87"/>
                  </a:lnTo>
                  <a:lnTo>
                    <a:pt x="7" y="72"/>
                  </a:lnTo>
                  <a:lnTo>
                    <a:pt x="13" y="58"/>
                  </a:lnTo>
                  <a:lnTo>
                    <a:pt x="22" y="45"/>
                  </a:lnTo>
                  <a:lnTo>
                    <a:pt x="32" y="34"/>
                  </a:lnTo>
                  <a:lnTo>
                    <a:pt x="45" y="24"/>
                  </a:lnTo>
                  <a:lnTo>
                    <a:pt x="60" y="16"/>
                  </a:lnTo>
                  <a:lnTo>
                    <a:pt x="77" y="9"/>
                  </a:lnTo>
                  <a:lnTo>
                    <a:pt x="95" y="4"/>
                  </a:lnTo>
                  <a:lnTo>
                    <a:pt x="117" y="1"/>
                  </a:lnTo>
                  <a:lnTo>
                    <a:pt x="139" y="0"/>
                  </a:lnTo>
                  <a:lnTo>
                    <a:pt x="164" y="1"/>
                  </a:lnTo>
                  <a:lnTo>
                    <a:pt x="190" y="5"/>
                  </a:lnTo>
                  <a:lnTo>
                    <a:pt x="219" y="10"/>
                  </a:lnTo>
                  <a:lnTo>
                    <a:pt x="249" y="18"/>
                  </a:lnTo>
                  <a:lnTo>
                    <a:pt x="281" y="29"/>
                  </a:lnTo>
                  <a:lnTo>
                    <a:pt x="314" y="42"/>
                  </a:lnTo>
                  <a:lnTo>
                    <a:pt x="349" y="59"/>
                  </a:lnTo>
                  <a:lnTo>
                    <a:pt x="383" y="76"/>
                  </a:lnTo>
                  <a:lnTo>
                    <a:pt x="413" y="94"/>
                  </a:lnTo>
                  <a:lnTo>
                    <a:pt x="442" y="113"/>
                  </a:lnTo>
                  <a:lnTo>
                    <a:pt x="466" y="132"/>
                  </a:lnTo>
                  <a:lnTo>
                    <a:pt x="490" y="151"/>
                  </a:lnTo>
                  <a:lnTo>
                    <a:pt x="509" y="171"/>
                  </a:lnTo>
                  <a:lnTo>
                    <a:pt x="526" y="190"/>
                  </a:lnTo>
                  <a:lnTo>
                    <a:pt x="542" y="209"/>
                  </a:lnTo>
                  <a:lnTo>
                    <a:pt x="554" y="229"/>
                  </a:lnTo>
                  <a:lnTo>
                    <a:pt x="564" y="247"/>
                  </a:lnTo>
                  <a:lnTo>
                    <a:pt x="571" y="266"/>
                  </a:lnTo>
                  <a:lnTo>
                    <a:pt x="576" y="283"/>
                  </a:lnTo>
                  <a:lnTo>
                    <a:pt x="579" y="301"/>
                  </a:lnTo>
                  <a:lnTo>
                    <a:pt x="579" y="318"/>
                  </a:lnTo>
                  <a:lnTo>
                    <a:pt x="577" y="333"/>
                  </a:lnTo>
                  <a:lnTo>
                    <a:pt x="573" y="349"/>
                  </a:lnTo>
                  <a:lnTo>
                    <a:pt x="567" y="363"/>
                  </a:lnTo>
                  <a:lnTo>
                    <a:pt x="558" y="375"/>
                  </a:lnTo>
                  <a:lnTo>
                    <a:pt x="548" y="386"/>
                  </a:lnTo>
                  <a:lnTo>
                    <a:pt x="534" y="396"/>
                  </a:lnTo>
                  <a:lnTo>
                    <a:pt x="520" y="405"/>
                  </a:lnTo>
                  <a:lnTo>
                    <a:pt x="503" y="412"/>
                  </a:lnTo>
                  <a:lnTo>
                    <a:pt x="484" y="416"/>
                  </a:lnTo>
                  <a:lnTo>
                    <a:pt x="463" y="419"/>
                  </a:lnTo>
                  <a:lnTo>
                    <a:pt x="441" y="420"/>
                  </a:lnTo>
                  <a:lnTo>
                    <a:pt x="416" y="419"/>
                  </a:lnTo>
                  <a:lnTo>
                    <a:pt x="390" y="416"/>
                  </a:lnTo>
                  <a:lnTo>
                    <a:pt x="361" y="411"/>
                  </a:lnTo>
                  <a:lnTo>
                    <a:pt x="331" y="402"/>
                  </a:lnTo>
                  <a:lnTo>
                    <a:pt x="299" y="392"/>
                  </a:lnTo>
                  <a:lnTo>
                    <a:pt x="265" y="379"/>
                  </a:lnTo>
                  <a:lnTo>
                    <a:pt x="231" y="363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4408488" y="3702050"/>
              <a:ext cx="28575" cy="14288"/>
            </a:xfrm>
            <a:custGeom>
              <a:avLst/>
              <a:gdLst/>
              <a:ahLst/>
              <a:cxnLst>
                <a:cxn ang="0">
                  <a:pos x="220" y="279"/>
                </a:cxn>
                <a:cxn ang="0">
                  <a:pos x="162" y="263"/>
                </a:cxn>
                <a:cxn ang="0">
                  <a:pos x="113" y="242"/>
                </a:cxn>
                <a:cxn ang="0">
                  <a:pos x="73" y="218"/>
                </a:cxn>
                <a:cxn ang="0">
                  <a:pos x="42" y="193"/>
                </a:cxn>
                <a:cxn ang="0">
                  <a:pos x="19" y="165"/>
                </a:cxn>
                <a:cxn ang="0">
                  <a:pos x="6" y="138"/>
                </a:cxn>
                <a:cxn ang="0">
                  <a:pos x="0" y="111"/>
                </a:cxn>
                <a:cxn ang="0">
                  <a:pos x="3" y="85"/>
                </a:cxn>
                <a:cxn ang="0">
                  <a:pos x="15" y="62"/>
                </a:cxn>
                <a:cxn ang="0">
                  <a:pos x="35" y="40"/>
                </a:cxn>
                <a:cxn ang="0">
                  <a:pos x="63" y="23"/>
                </a:cxn>
                <a:cxn ang="0">
                  <a:pos x="100" y="10"/>
                </a:cxn>
                <a:cxn ang="0">
                  <a:pos x="145" y="2"/>
                </a:cxn>
                <a:cxn ang="0">
                  <a:pos x="198" y="0"/>
                </a:cxn>
                <a:cxn ang="0">
                  <a:pos x="259" y="5"/>
                </a:cxn>
                <a:cxn ang="0">
                  <a:pos x="324" y="17"/>
                </a:cxn>
                <a:cxn ang="0">
                  <a:pos x="381" y="33"/>
                </a:cxn>
                <a:cxn ang="0">
                  <a:pos x="429" y="53"/>
                </a:cxn>
                <a:cxn ang="0">
                  <a:pos x="470" y="77"/>
                </a:cxn>
                <a:cxn ang="0">
                  <a:pos x="500" y="102"/>
                </a:cxn>
                <a:cxn ang="0">
                  <a:pos x="523" y="129"/>
                </a:cxn>
                <a:cxn ang="0">
                  <a:pos x="537" y="156"/>
                </a:cxn>
                <a:cxn ang="0">
                  <a:pos x="542" y="183"/>
                </a:cxn>
                <a:cxn ang="0">
                  <a:pos x="539" y="209"/>
                </a:cxn>
                <a:cxn ang="0">
                  <a:pos x="528" y="233"/>
                </a:cxn>
                <a:cxn ang="0">
                  <a:pos x="509" y="254"/>
                </a:cxn>
                <a:cxn ang="0">
                  <a:pos x="480" y="272"/>
                </a:cxn>
                <a:cxn ang="0">
                  <a:pos x="444" y="285"/>
                </a:cxn>
                <a:cxn ang="0">
                  <a:pos x="399" y="294"/>
                </a:cxn>
                <a:cxn ang="0">
                  <a:pos x="347" y="296"/>
                </a:cxn>
                <a:cxn ang="0">
                  <a:pos x="286" y="292"/>
                </a:cxn>
              </a:cxnLst>
              <a:rect l="0" t="0" r="r" b="b"/>
              <a:pathLst>
                <a:path w="542" h="296">
                  <a:moveTo>
                    <a:pt x="253" y="286"/>
                  </a:moveTo>
                  <a:lnTo>
                    <a:pt x="220" y="279"/>
                  </a:lnTo>
                  <a:lnTo>
                    <a:pt x="191" y="272"/>
                  </a:lnTo>
                  <a:lnTo>
                    <a:pt x="162" y="263"/>
                  </a:lnTo>
                  <a:lnTo>
                    <a:pt x="137" y="253"/>
                  </a:lnTo>
                  <a:lnTo>
                    <a:pt x="113" y="242"/>
                  </a:lnTo>
                  <a:lnTo>
                    <a:pt x="93" y="230"/>
                  </a:lnTo>
                  <a:lnTo>
                    <a:pt x="73" y="218"/>
                  </a:lnTo>
                  <a:lnTo>
                    <a:pt x="57" y="206"/>
                  </a:lnTo>
                  <a:lnTo>
                    <a:pt x="42" y="193"/>
                  </a:lnTo>
                  <a:lnTo>
                    <a:pt x="30" y="180"/>
                  </a:lnTo>
                  <a:lnTo>
                    <a:pt x="19" y="165"/>
                  </a:lnTo>
                  <a:lnTo>
                    <a:pt x="11" y="152"/>
                  </a:lnTo>
                  <a:lnTo>
                    <a:pt x="6" y="138"/>
                  </a:lnTo>
                  <a:lnTo>
                    <a:pt x="2" y="125"/>
                  </a:lnTo>
                  <a:lnTo>
                    <a:pt x="0" y="111"/>
                  </a:lnTo>
                  <a:lnTo>
                    <a:pt x="1" y="98"/>
                  </a:lnTo>
                  <a:lnTo>
                    <a:pt x="3" y="85"/>
                  </a:lnTo>
                  <a:lnTo>
                    <a:pt x="8" y="73"/>
                  </a:lnTo>
                  <a:lnTo>
                    <a:pt x="15" y="62"/>
                  </a:lnTo>
                  <a:lnTo>
                    <a:pt x="24" y="50"/>
                  </a:lnTo>
                  <a:lnTo>
                    <a:pt x="35" y="40"/>
                  </a:lnTo>
                  <a:lnTo>
                    <a:pt x="48" y="31"/>
                  </a:lnTo>
                  <a:lnTo>
                    <a:pt x="63" y="23"/>
                  </a:lnTo>
                  <a:lnTo>
                    <a:pt x="81" y="16"/>
                  </a:lnTo>
                  <a:lnTo>
                    <a:pt x="100" y="10"/>
                  </a:lnTo>
                  <a:lnTo>
                    <a:pt x="121" y="6"/>
                  </a:lnTo>
                  <a:lnTo>
                    <a:pt x="145" y="2"/>
                  </a:lnTo>
                  <a:lnTo>
                    <a:pt x="170" y="1"/>
                  </a:lnTo>
                  <a:lnTo>
                    <a:pt x="198" y="0"/>
                  </a:lnTo>
                  <a:lnTo>
                    <a:pt x="227" y="2"/>
                  </a:lnTo>
                  <a:lnTo>
                    <a:pt x="259" y="5"/>
                  </a:lnTo>
                  <a:lnTo>
                    <a:pt x="292" y="11"/>
                  </a:lnTo>
                  <a:lnTo>
                    <a:pt x="324" y="17"/>
                  </a:lnTo>
                  <a:lnTo>
                    <a:pt x="354" y="25"/>
                  </a:lnTo>
                  <a:lnTo>
                    <a:pt x="381" y="33"/>
                  </a:lnTo>
                  <a:lnTo>
                    <a:pt x="407" y="43"/>
                  </a:lnTo>
                  <a:lnTo>
                    <a:pt x="429" y="53"/>
                  </a:lnTo>
                  <a:lnTo>
                    <a:pt x="450" y="65"/>
                  </a:lnTo>
                  <a:lnTo>
                    <a:pt x="470" y="77"/>
                  </a:lnTo>
                  <a:lnTo>
                    <a:pt x="486" y="89"/>
                  </a:lnTo>
                  <a:lnTo>
                    <a:pt x="500" y="102"/>
                  </a:lnTo>
                  <a:lnTo>
                    <a:pt x="513" y="116"/>
                  </a:lnTo>
                  <a:lnTo>
                    <a:pt x="523" y="129"/>
                  </a:lnTo>
                  <a:lnTo>
                    <a:pt x="531" y="142"/>
                  </a:lnTo>
                  <a:lnTo>
                    <a:pt x="537" y="156"/>
                  </a:lnTo>
                  <a:lnTo>
                    <a:pt x="541" y="169"/>
                  </a:lnTo>
                  <a:lnTo>
                    <a:pt x="542" y="183"/>
                  </a:lnTo>
                  <a:lnTo>
                    <a:pt x="542" y="196"/>
                  </a:lnTo>
                  <a:lnTo>
                    <a:pt x="539" y="209"/>
                  </a:lnTo>
                  <a:lnTo>
                    <a:pt x="535" y="221"/>
                  </a:lnTo>
                  <a:lnTo>
                    <a:pt x="528" y="233"/>
                  </a:lnTo>
                  <a:lnTo>
                    <a:pt x="520" y="244"/>
                  </a:lnTo>
                  <a:lnTo>
                    <a:pt x="509" y="254"/>
                  </a:lnTo>
                  <a:lnTo>
                    <a:pt x="495" y="263"/>
                  </a:lnTo>
                  <a:lnTo>
                    <a:pt x="480" y="272"/>
                  </a:lnTo>
                  <a:lnTo>
                    <a:pt x="464" y="279"/>
                  </a:lnTo>
                  <a:lnTo>
                    <a:pt x="444" y="285"/>
                  </a:lnTo>
                  <a:lnTo>
                    <a:pt x="423" y="289"/>
                  </a:lnTo>
                  <a:lnTo>
                    <a:pt x="399" y="294"/>
                  </a:lnTo>
                  <a:lnTo>
                    <a:pt x="374" y="296"/>
                  </a:lnTo>
                  <a:lnTo>
                    <a:pt x="347" y="296"/>
                  </a:lnTo>
                  <a:lnTo>
                    <a:pt x="317" y="295"/>
                  </a:lnTo>
                  <a:lnTo>
                    <a:pt x="286" y="292"/>
                  </a:lnTo>
                  <a:lnTo>
                    <a:pt x="253" y="2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4408488" y="3702050"/>
              <a:ext cx="28575" cy="14288"/>
            </a:xfrm>
            <a:custGeom>
              <a:avLst/>
              <a:gdLst/>
              <a:ahLst/>
              <a:cxnLst>
                <a:cxn ang="0">
                  <a:pos x="220" y="279"/>
                </a:cxn>
                <a:cxn ang="0">
                  <a:pos x="162" y="263"/>
                </a:cxn>
                <a:cxn ang="0">
                  <a:pos x="113" y="242"/>
                </a:cxn>
                <a:cxn ang="0">
                  <a:pos x="73" y="218"/>
                </a:cxn>
                <a:cxn ang="0">
                  <a:pos x="42" y="193"/>
                </a:cxn>
                <a:cxn ang="0">
                  <a:pos x="19" y="165"/>
                </a:cxn>
                <a:cxn ang="0">
                  <a:pos x="6" y="138"/>
                </a:cxn>
                <a:cxn ang="0">
                  <a:pos x="0" y="111"/>
                </a:cxn>
                <a:cxn ang="0">
                  <a:pos x="3" y="85"/>
                </a:cxn>
                <a:cxn ang="0">
                  <a:pos x="15" y="62"/>
                </a:cxn>
                <a:cxn ang="0">
                  <a:pos x="35" y="40"/>
                </a:cxn>
                <a:cxn ang="0">
                  <a:pos x="63" y="23"/>
                </a:cxn>
                <a:cxn ang="0">
                  <a:pos x="100" y="10"/>
                </a:cxn>
                <a:cxn ang="0">
                  <a:pos x="145" y="2"/>
                </a:cxn>
                <a:cxn ang="0">
                  <a:pos x="198" y="0"/>
                </a:cxn>
                <a:cxn ang="0">
                  <a:pos x="259" y="5"/>
                </a:cxn>
                <a:cxn ang="0">
                  <a:pos x="324" y="17"/>
                </a:cxn>
                <a:cxn ang="0">
                  <a:pos x="381" y="33"/>
                </a:cxn>
                <a:cxn ang="0">
                  <a:pos x="429" y="53"/>
                </a:cxn>
                <a:cxn ang="0">
                  <a:pos x="470" y="77"/>
                </a:cxn>
                <a:cxn ang="0">
                  <a:pos x="500" y="102"/>
                </a:cxn>
                <a:cxn ang="0">
                  <a:pos x="523" y="129"/>
                </a:cxn>
                <a:cxn ang="0">
                  <a:pos x="537" y="156"/>
                </a:cxn>
                <a:cxn ang="0">
                  <a:pos x="542" y="183"/>
                </a:cxn>
                <a:cxn ang="0">
                  <a:pos x="539" y="209"/>
                </a:cxn>
                <a:cxn ang="0">
                  <a:pos x="528" y="233"/>
                </a:cxn>
                <a:cxn ang="0">
                  <a:pos x="509" y="254"/>
                </a:cxn>
                <a:cxn ang="0">
                  <a:pos x="480" y="272"/>
                </a:cxn>
                <a:cxn ang="0">
                  <a:pos x="444" y="285"/>
                </a:cxn>
                <a:cxn ang="0">
                  <a:pos x="399" y="294"/>
                </a:cxn>
                <a:cxn ang="0">
                  <a:pos x="347" y="296"/>
                </a:cxn>
                <a:cxn ang="0">
                  <a:pos x="286" y="292"/>
                </a:cxn>
              </a:cxnLst>
              <a:rect l="0" t="0" r="r" b="b"/>
              <a:pathLst>
                <a:path w="542" h="296">
                  <a:moveTo>
                    <a:pt x="253" y="286"/>
                  </a:moveTo>
                  <a:lnTo>
                    <a:pt x="220" y="279"/>
                  </a:lnTo>
                  <a:lnTo>
                    <a:pt x="191" y="272"/>
                  </a:lnTo>
                  <a:lnTo>
                    <a:pt x="162" y="263"/>
                  </a:lnTo>
                  <a:lnTo>
                    <a:pt x="137" y="253"/>
                  </a:lnTo>
                  <a:lnTo>
                    <a:pt x="113" y="242"/>
                  </a:lnTo>
                  <a:lnTo>
                    <a:pt x="93" y="230"/>
                  </a:lnTo>
                  <a:lnTo>
                    <a:pt x="73" y="218"/>
                  </a:lnTo>
                  <a:lnTo>
                    <a:pt x="57" y="206"/>
                  </a:lnTo>
                  <a:lnTo>
                    <a:pt x="42" y="193"/>
                  </a:lnTo>
                  <a:lnTo>
                    <a:pt x="30" y="180"/>
                  </a:lnTo>
                  <a:lnTo>
                    <a:pt x="19" y="165"/>
                  </a:lnTo>
                  <a:lnTo>
                    <a:pt x="11" y="152"/>
                  </a:lnTo>
                  <a:lnTo>
                    <a:pt x="6" y="138"/>
                  </a:lnTo>
                  <a:lnTo>
                    <a:pt x="2" y="125"/>
                  </a:lnTo>
                  <a:lnTo>
                    <a:pt x="0" y="111"/>
                  </a:lnTo>
                  <a:lnTo>
                    <a:pt x="1" y="98"/>
                  </a:lnTo>
                  <a:lnTo>
                    <a:pt x="3" y="85"/>
                  </a:lnTo>
                  <a:lnTo>
                    <a:pt x="8" y="73"/>
                  </a:lnTo>
                  <a:lnTo>
                    <a:pt x="15" y="62"/>
                  </a:lnTo>
                  <a:lnTo>
                    <a:pt x="24" y="50"/>
                  </a:lnTo>
                  <a:lnTo>
                    <a:pt x="35" y="40"/>
                  </a:lnTo>
                  <a:lnTo>
                    <a:pt x="48" y="31"/>
                  </a:lnTo>
                  <a:lnTo>
                    <a:pt x="63" y="23"/>
                  </a:lnTo>
                  <a:lnTo>
                    <a:pt x="81" y="16"/>
                  </a:lnTo>
                  <a:lnTo>
                    <a:pt x="100" y="10"/>
                  </a:lnTo>
                  <a:lnTo>
                    <a:pt x="121" y="6"/>
                  </a:lnTo>
                  <a:lnTo>
                    <a:pt x="145" y="2"/>
                  </a:lnTo>
                  <a:lnTo>
                    <a:pt x="170" y="1"/>
                  </a:lnTo>
                  <a:lnTo>
                    <a:pt x="198" y="0"/>
                  </a:lnTo>
                  <a:lnTo>
                    <a:pt x="227" y="2"/>
                  </a:lnTo>
                  <a:lnTo>
                    <a:pt x="259" y="5"/>
                  </a:lnTo>
                  <a:lnTo>
                    <a:pt x="292" y="11"/>
                  </a:lnTo>
                  <a:lnTo>
                    <a:pt x="324" y="17"/>
                  </a:lnTo>
                  <a:lnTo>
                    <a:pt x="354" y="25"/>
                  </a:lnTo>
                  <a:lnTo>
                    <a:pt x="381" y="33"/>
                  </a:lnTo>
                  <a:lnTo>
                    <a:pt x="407" y="43"/>
                  </a:lnTo>
                  <a:lnTo>
                    <a:pt x="429" y="53"/>
                  </a:lnTo>
                  <a:lnTo>
                    <a:pt x="450" y="65"/>
                  </a:lnTo>
                  <a:lnTo>
                    <a:pt x="470" y="77"/>
                  </a:lnTo>
                  <a:lnTo>
                    <a:pt x="486" y="89"/>
                  </a:lnTo>
                  <a:lnTo>
                    <a:pt x="500" y="102"/>
                  </a:lnTo>
                  <a:lnTo>
                    <a:pt x="513" y="116"/>
                  </a:lnTo>
                  <a:lnTo>
                    <a:pt x="523" y="129"/>
                  </a:lnTo>
                  <a:lnTo>
                    <a:pt x="531" y="142"/>
                  </a:lnTo>
                  <a:lnTo>
                    <a:pt x="537" y="156"/>
                  </a:lnTo>
                  <a:lnTo>
                    <a:pt x="541" y="169"/>
                  </a:lnTo>
                  <a:lnTo>
                    <a:pt x="542" y="183"/>
                  </a:lnTo>
                  <a:lnTo>
                    <a:pt x="542" y="196"/>
                  </a:lnTo>
                  <a:lnTo>
                    <a:pt x="539" y="209"/>
                  </a:lnTo>
                  <a:lnTo>
                    <a:pt x="535" y="221"/>
                  </a:lnTo>
                  <a:lnTo>
                    <a:pt x="528" y="233"/>
                  </a:lnTo>
                  <a:lnTo>
                    <a:pt x="520" y="244"/>
                  </a:lnTo>
                  <a:lnTo>
                    <a:pt x="509" y="254"/>
                  </a:lnTo>
                  <a:lnTo>
                    <a:pt x="495" y="263"/>
                  </a:lnTo>
                  <a:lnTo>
                    <a:pt x="480" y="272"/>
                  </a:lnTo>
                  <a:lnTo>
                    <a:pt x="464" y="279"/>
                  </a:lnTo>
                  <a:lnTo>
                    <a:pt x="444" y="285"/>
                  </a:lnTo>
                  <a:lnTo>
                    <a:pt x="423" y="289"/>
                  </a:lnTo>
                  <a:lnTo>
                    <a:pt x="399" y="294"/>
                  </a:lnTo>
                  <a:lnTo>
                    <a:pt x="374" y="296"/>
                  </a:lnTo>
                  <a:lnTo>
                    <a:pt x="347" y="296"/>
                  </a:lnTo>
                  <a:lnTo>
                    <a:pt x="317" y="295"/>
                  </a:lnTo>
                  <a:lnTo>
                    <a:pt x="286" y="292"/>
                  </a:lnTo>
                  <a:lnTo>
                    <a:pt x="253" y="28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4406900" y="3721100"/>
              <a:ext cx="22225" cy="14288"/>
            </a:xfrm>
            <a:custGeom>
              <a:avLst/>
              <a:gdLst/>
              <a:ahLst/>
              <a:cxnLst>
                <a:cxn ang="0">
                  <a:pos x="182" y="263"/>
                </a:cxn>
                <a:cxn ang="0">
                  <a:pos x="135" y="254"/>
                </a:cxn>
                <a:cxn ang="0">
                  <a:pos x="95" y="241"/>
                </a:cxn>
                <a:cxn ang="0">
                  <a:pos x="63" y="223"/>
                </a:cxn>
                <a:cxn ang="0">
                  <a:pos x="37" y="202"/>
                </a:cxn>
                <a:cxn ang="0">
                  <a:pos x="18" y="179"/>
                </a:cxn>
                <a:cxn ang="0">
                  <a:pos x="6" y="155"/>
                </a:cxn>
                <a:cxn ang="0">
                  <a:pos x="0" y="130"/>
                </a:cxn>
                <a:cxn ang="0">
                  <a:pos x="2" y="105"/>
                </a:cxn>
                <a:cxn ang="0">
                  <a:pos x="11" y="81"/>
                </a:cxn>
                <a:cxn ang="0">
                  <a:pos x="25" y="59"/>
                </a:cxn>
                <a:cxn ang="0">
                  <a:pos x="47" y="39"/>
                </a:cxn>
                <a:cxn ang="0">
                  <a:pos x="76" y="22"/>
                </a:cxn>
                <a:cxn ang="0">
                  <a:pos x="111" y="10"/>
                </a:cxn>
                <a:cxn ang="0">
                  <a:pos x="152" y="2"/>
                </a:cxn>
                <a:cxn ang="0">
                  <a:pos x="200" y="0"/>
                </a:cxn>
                <a:cxn ang="0">
                  <a:pos x="253" y="4"/>
                </a:cxn>
                <a:cxn ang="0">
                  <a:pos x="299" y="13"/>
                </a:cxn>
                <a:cxn ang="0">
                  <a:pos x="339" y="26"/>
                </a:cxn>
                <a:cxn ang="0">
                  <a:pos x="371" y="45"/>
                </a:cxn>
                <a:cxn ang="0">
                  <a:pos x="397" y="65"/>
                </a:cxn>
                <a:cxn ang="0">
                  <a:pos x="416" y="88"/>
                </a:cxn>
                <a:cxn ang="0">
                  <a:pos x="428" y="113"/>
                </a:cxn>
                <a:cxn ang="0">
                  <a:pos x="434" y="137"/>
                </a:cxn>
                <a:cxn ang="0">
                  <a:pos x="433" y="163"/>
                </a:cxn>
                <a:cxn ang="0">
                  <a:pos x="423" y="186"/>
                </a:cxn>
                <a:cxn ang="0">
                  <a:pos x="409" y="208"/>
                </a:cxn>
                <a:cxn ang="0">
                  <a:pos x="388" y="229"/>
                </a:cxn>
                <a:cxn ang="0">
                  <a:pos x="359" y="245"/>
                </a:cxn>
                <a:cxn ang="0">
                  <a:pos x="324" y="257"/>
                </a:cxn>
                <a:cxn ang="0">
                  <a:pos x="282" y="265"/>
                </a:cxn>
                <a:cxn ang="0">
                  <a:pos x="234" y="267"/>
                </a:cxn>
              </a:cxnLst>
              <a:rect l="0" t="0" r="r" b="b"/>
              <a:pathLst>
                <a:path w="434" h="267">
                  <a:moveTo>
                    <a:pt x="207" y="265"/>
                  </a:moveTo>
                  <a:lnTo>
                    <a:pt x="182" y="263"/>
                  </a:lnTo>
                  <a:lnTo>
                    <a:pt x="157" y="259"/>
                  </a:lnTo>
                  <a:lnTo>
                    <a:pt x="135" y="254"/>
                  </a:lnTo>
                  <a:lnTo>
                    <a:pt x="115" y="248"/>
                  </a:lnTo>
                  <a:lnTo>
                    <a:pt x="95" y="241"/>
                  </a:lnTo>
                  <a:lnTo>
                    <a:pt x="78" y="232"/>
                  </a:lnTo>
                  <a:lnTo>
                    <a:pt x="63" y="223"/>
                  </a:lnTo>
                  <a:lnTo>
                    <a:pt x="49" y="213"/>
                  </a:lnTo>
                  <a:lnTo>
                    <a:pt x="37" y="202"/>
                  </a:lnTo>
                  <a:lnTo>
                    <a:pt x="27" y="191"/>
                  </a:lnTo>
                  <a:lnTo>
                    <a:pt x="18" y="179"/>
                  </a:lnTo>
                  <a:lnTo>
                    <a:pt x="12" y="168"/>
                  </a:lnTo>
                  <a:lnTo>
                    <a:pt x="6" y="155"/>
                  </a:lnTo>
                  <a:lnTo>
                    <a:pt x="2" y="142"/>
                  </a:lnTo>
                  <a:lnTo>
                    <a:pt x="0" y="130"/>
                  </a:lnTo>
                  <a:lnTo>
                    <a:pt x="0" y="117"/>
                  </a:lnTo>
                  <a:lnTo>
                    <a:pt x="2" y="105"/>
                  </a:lnTo>
                  <a:lnTo>
                    <a:pt x="6" y="92"/>
                  </a:lnTo>
                  <a:lnTo>
                    <a:pt x="11" y="81"/>
                  </a:lnTo>
                  <a:lnTo>
                    <a:pt x="17" y="69"/>
                  </a:lnTo>
                  <a:lnTo>
                    <a:pt x="25" y="59"/>
                  </a:lnTo>
                  <a:lnTo>
                    <a:pt x="35" y="49"/>
                  </a:lnTo>
                  <a:lnTo>
                    <a:pt x="47" y="39"/>
                  </a:lnTo>
                  <a:lnTo>
                    <a:pt x="61" y="29"/>
                  </a:lnTo>
                  <a:lnTo>
                    <a:pt x="76" y="22"/>
                  </a:lnTo>
                  <a:lnTo>
                    <a:pt x="92" y="15"/>
                  </a:lnTo>
                  <a:lnTo>
                    <a:pt x="111" y="10"/>
                  </a:lnTo>
                  <a:lnTo>
                    <a:pt x="131" y="5"/>
                  </a:lnTo>
                  <a:lnTo>
                    <a:pt x="152" y="2"/>
                  </a:lnTo>
                  <a:lnTo>
                    <a:pt x="176" y="0"/>
                  </a:lnTo>
                  <a:lnTo>
                    <a:pt x="200" y="0"/>
                  </a:lnTo>
                  <a:lnTo>
                    <a:pt x="227" y="1"/>
                  </a:lnTo>
                  <a:lnTo>
                    <a:pt x="253" y="4"/>
                  </a:lnTo>
                  <a:lnTo>
                    <a:pt x="277" y="8"/>
                  </a:lnTo>
                  <a:lnTo>
                    <a:pt x="299" y="13"/>
                  </a:lnTo>
                  <a:lnTo>
                    <a:pt x="320" y="19"/>
                  </a:lnTo>
                  <a:lnTo>
                    <a:pt x="339" y="26"/>
                  </a:lnTo>
                  <a:lnTo>
                    <a:pt x="356" y="36"/>
                  </a:lnTo>
                  <a:lnTo>
                    <a:pt x="371" y="45"/>
                  </a:lnTo>
                  <a:lnTo>
                    <a:pt x="386" y="55"/>
                  </a:lnTo>
                  <a:lnTo>
                    <a:pt x="397" y="65"/>
                  </a:lnTo>
                  <a:lnTo>
                    <a:pt x="408" y="76"/>
                  </a:lnTo>
                  <a:lnTo>
                    <a:pt x="416" y="88"/>
                  </a:lnTo>
                  <a:lnTo>
                    <a:pt x="423" y="100"/>
                  </a:lnTo>
                  <a:lnTo>
                    <a:pt x="428" y="113"/>
                  </a:lnTo>
                  <a:lnTo>
                    <a:pt x="432" y="125"/>
                  </a:lnTo>
                  <a:lnTo>
                    <a:pt x="434" y="137"/>
                  </a:lnTo>
                  <a:lnTo>
                    <a:pt x="434" y="149"/>
                  </a:lnTo>
                  <a:lnTo>
                    <a:pt x="433" y="163"/>
                  </a:lnTo>
                  <a:lnTo>
                    <a:pt x="428" y="175"/>
                  </a:lnTo>
                  <a:lnTo>
                    <a:pt x="423" y="186"/>
                  </a:lnTo>
                  <a:lnTo>
                    <a:pt x="417" y="198"/>
                  </a:lnTo>
                  <a:lnTo>
                    <a:pt x="409" y="208"/>
                  </a:lnTo>
                  <a:lnTo>
                    <a:pt x="399" y="219"/>
                  </a:lnTo>
                  <a:lnTo>
                    <a:pt x="388" y="229"/>
                  </a:lnTo>
                  <a:lnTo>
                    <a:pt x="373" y="237"/>
                  </a:lnTo>
                  <a:lnTo>
                    <a:pt x="359" y="245"/>
                  </a:lnTo>
                  <a:lnTo>
                    <a:pt x="342" y="252"/>
                  </a:lnTo>
                  <a:lnTo>
                    <a:pt x="324" y="257"/>
                  </a:lnTo>
                  <a:lnTo>
                    <a:pt x="304" y="262"/>
                  </a:lnTo>
                  <a:lnTo>
                    <a:pt x="282" y="265"/>
                  </a:lnTo>
                  <a:lnTo>
                    <a:pt x="259" y="267"/>
                  </a:lnTo>
                  <a:lnTo>
                    <a:pt x="234" y="267"/>
                  </a:lnTo>
                  <a:lnTo>
                    <a:pt x="207" y="2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4406900" y="3721100"/>
              <a:ext cx="22225" cy="14288"/>
            </a:xfrm>
            <a:custGeom>
              <a:avLst/>
              <a:gdLst/>
              <a:ahLst/>
              <a:cxnLst>
                <a:cxn ang="0">
                  <a:pos x="182" y="263"/>
                </a:cxn>
                <a:cxn ang="0">
                  <a:pos x="135" y="254"/>
                </a:cxn>
                <a:cxn ang="0">
                  <a:pos x="95" y="241"/>
                </a:cxn>
                <a:cxn ang="0">
                  <a:pos x="63" y="223"/>
                </a:cxn>
                <a:cxn ang="0">
                  <a:pos x="37" y="202"/>
                </a:cxn>
                <a:cxn ang="0">
                  <a:pos x="18" y="179"/>
                </a:cxn>
                <a:cxn ang="0">
                  <a:pos x="6" y="155"/>
                </a:cxn>
                <a:cxn ang="0">
                  <a:pos x="0" y="130"/>
                </a:cxn>
                <a:cxn ang="0">
                  <a:pos x="2" y="105"/>
                </a:cxn>
                <a:cxn ang="0">
                  <a:pos x="11" y="81"/>
                </a:cxn>
                <a:cxn ang="0">
                  <a:pos x="25" y="59"/>
                </a:cxn>
                <a:cxn ang="0">
                  <a:pos x="47" y="39"/>
                </a:cxn>
                <a:cxn ang="0">
                  <a:pos x="76" y="22"/>
                </a:cxn>
                <a:cxn ang="0">
                  <a:pos x="111" y="10"/>
                </a:cxn>
                <a:cxn ang="0">
                  <a:pos x="152" y="2"/>
                </a:cxn>
                <a:cxn ang="0">
                  <a:pos x="200" y="0"/>
                </a:cxn>
                <a:cxn ang="0">
                  <a:pos x="253" y="4"/>
                </a:cxn>
                <a:cxn ang="0">
                  <a:pos x="299" y="13"/>
                </a:cxn>
                <a:cxn ang="0">
                  <a:pos x="339" y="26"/>
                </a:cxn>
                <a:cxn ang="0">
                  <a:pos x="371" y="45"/>
                </a:cxn>
                <a:cxn ang="0">
                  <a:pos x="397" y="65"/>
                </a:cxn>
                <a:cxn ang="0">
                  <a:pos x="416" y="88"/>
                </a:cxn>
                <a:cxn ang="0">
                  <a:pos x="428" y="113"/>
                </a:cxn>
                <a:cxn ang="0">
                  <a:pos x="434" y="137"/>
                </a:cxn>
                <a:cxn ang="0">
                  <a:pos x="433" y="163"/>
                </a:cxn>
                <a:cxn ang="0">
                  <a:pos x="423" y="186"/>
                </a:cxn>
                <a:cxn ang="0">
                  <a:pos x="409" y="208"/>
                </a:cxn>
                <a:cxn ang="0">
                  <a:pos x="388" y="229"/>
                </a:cxn>
                <a:cxn ang="0">
                  <a:pos x="359" y="245"/>
                </a:cxn>
                <a:cxn ang="0">
                  <a:pos x="324" y="257"/>
                </a:cxn>
                <a:cxn ang="0">
                  <a:pos x="282" y="265"/>
                </a:cxn>
                <a:cxn ang="0">
                  <a:pos x="234" y="267"/>
                </a:cxn>
              </a:cxnLst>
              <a:rect l="0" t="0" r="r" b="b"/>
              <a:pathLst>
                <a:path w="434" h="267">
                  <a:moveTo>
                    <a:pt x="207" y="265"/>
                  </a:moveTo>
                  <a:lnTo>
                    <a:pt x="182" y="263"/>
                  </a:lnTo>
                  <a:lnTo>
                    <a:pt x="157" y="259"/>
                  </a:lnTo>
                  <a:lnTo>
                    <a:pt x="135" y="254"/>
                  </a:lnTo>
                  <a:lnTo>
                    <a:pt x="115" y="248"/>
                  </a:lnTo>
                  <a:lnTo>
                    <a:pt x="95" y="241"/>
                  </a:lnTo>
                  <a:lnTo>
                    <a:pt x="78" y="232"/>
                  </a:lnTo>
                  <a:lnTo>
                    <a:pt x="63" y="223"/>
                  </a:lnTo>
                  <a:lnTo>
                    <a:pt x="49" y="213"/>
                  </a:lnTo>
                  <a:lnTo>
                    <a:pt x="37" y="202"/>
                  </a:lnTo>
                  <a:lnTo>
                    <a:pt x="27" y="191"/>
                  </a:lnTo>
                  <a:lnTo>
                    <a:pt x="18" y="179"/>
                  </a:lnTo>
                  <a:lnTo>
                    <a:pt x="12" y="168"/>
                  </a:lnTo>
                  <a:lnTo>
                    <a:pt x="6" y="155"/>
                  </a:lnTo>
                  <a:lnTo>
                    <a:pt x="2" y="142"/>
                  </a:lnTo>
                  <a:lnTo>
                    <a:pt x="0" y="130"/>
                  </a:lnTo>
                  <a:lnTo>
                    <a:pt x="0" y="117"/>
                  </a:lnTo>
                  <a:lnTo>
                    <a:pt x="2" y="105"/>
                  </a:lnTo>
                  <a:lnTo>
                    <a:pt x="6" y="92"/>
                  </a:lnTo>
                  <a:lnTo>
                    <a:pt x="11" y="81"/>
                  </a:lnTo>
                  <a:lnTo>
                    <a:pt x="17" y="69"/>
                  </a:lnTo>
                  <a:lnTo>
                    <a:pt x="25" y="59"/>
                  </a:lnTo>
                  <a:lnTo>
                    <a:pt x="35" y="49"/>
                  </a:lnTo>
                  <a:lnTo>
                    <a:pt x="47" y="39"/>
                  </a:lnTo>
                  <a:lnTo>
                    <a:pt x="61" y="29"/>
                  </a:lnTo>
                  <a:lnTo>
                    <a:pt x="76" y="22"/>
                  </a:lnTo>
                  <a:lnTo>
                    <a:pt x="92" y="15"/>
                  </a:lnTo>
                  <a:lnTo>
                    <a:pt x="111" y="10"/>
                  </a:lnTo>
                  <a:lnTo>
                    <a:pt x="131" y="5"/>
                  </a:lnTo>
                  <a:lnTo>
                    <a:pt x="152" y="2"/>
                  </a:lnTo>
                  <a:lnTo>
                    <a:pt x="176" y="0"/>
                  </a:lnTo>
                  <a:lnTo>
                    <a:pt x="200" y="0"/>
                  </a:lnTo>
                  <a:lnTo>
                    <a:pt x="227" y="1"/>
                  </a:lnTo>
                  <a:lnTo>
                    <a:pt x="253" y="4"/>
                  </a:lnTo>
                  <a:lnTo>
                    <a:pt x="277" y="8"/>
                  </a:lnTo>
                  <a:lnTo>
                    <a:pt x="299" y="13"/>
                  </a:lnTo>
                  <a:lnTo>
                    <a:pt x="320" y="19"/>
                  </a:lnTo>
                  <a:lnTo>
                    <a:pt x="339" y="26"/>
                  </a:lnTo>
                  <a:lnTo>
                    <a:pt x="356" y="36"/>
                  </a:lnTo>
                  <a:lnTo>
                    <a:pt x="371" y="45"/>
                  </a:lnTo>
                  <a:lnTo>
                    <a:pt x="386" y="55"/>
                  </a:lnTo>
                  <a:lnTo>
                    <a:pt x="397" y="65"/>
                  </a:lnTo>
                  <a:lnTo>
                    <a:pt x="408" y="76"/>
                  </a:lnTo>
                  <a:lnTo>
                    <a:pt x="416" y="88"/>
                  </a:lnTo>
                  <a:lnTo>
                    <a:pt x="423" y="100"/>
                  </a:lnTo>
                  <a:lnTo>
                    <a:pt x="428" y="113"/>
                  </a:lnTo>
                  <a:lnTo>
                    <a:pt x="432" y="125"/>
                  </a:lnTo>
                  <a:lnTo>
                    <a:pt x="434" y="137"/>
                  </a:lnTo>
                  <a:lnTo>
                    <a:pt x="434" y="149"/>
                  </a:lnTo>
                  <a:lnTo>
                    <a:pt x="433" y="163"/>
                  </a:lnTo>
                  <a:lnTo>
                    <a:pt x="428" y="175"/>
                  </a:lnTo>
                  <a:lnTo>
                    <a:pt x="423" y="186"/>
                  </a:lnTo>
                  <a:lnTo>
                    <a:pt x="417" y="198"/>
                  </a:lnTo>
                  <a:lnTo>
                    <a:pt x="409" y="208"/>
                  </a:lnTo>
                  <a:lnTo>
                    <a:pt x="399" y="219"/>
                  </a:lnTo>
                  <a:lnTo>
                    <a:pt x="388" y="229"/>
                  </a:lnTo>
                  <a:lnTo>
                    <a:pt x="373" y="237"/>
                  </a:lnTo>
                  <a:lnTo>
                    <a:pt x="359" y="245"/>
                  </a:lnTo>
                  <a:lnTo>
                    <a:pt x="342" y="252"/>
                  </a:lnTo>
                  <a:lnTo>
                    <a:pt x="324" y="257"/>
                  </a:lnTo>
                  <a:lnTo>
                    <a:pt x="304" y="262"/>
                  </a:lnTo>
                  <a:lnTo>
                    <a:pt x="282" y="265"/>
                  </a:lnTo>
                  <a:lnTo>
                    <a:pt x="259" y="267"/>
                  </a:lnTo>
                  <a:lnTo>
                    <a:pt x="234" y="267"/>
                  </a:lnTo>
                  <a:lnTo>
                    <a:pt x="207" y="265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4406900" y="3740150"/>
              <a:ext cx="19050" cy="11113"/>
            </a:xfrm>
            <a:custGeom>
              <a:avLst/>
              <a:gdLst/>
              <a:ahLst/>
              <a:cxnLst>
                <a:cxn ang="0">
                  <a:pos x="177" y="213"/>
                </a:cxn>
                <a:cxn ang="0">
                  <a:pos x="135" y="217"/>
                </a:cxn>
                <a:cxn ang="0">
                  <a:pos x="99" y="217"/>
                </a:cxn>
                <a:cxn ang="0">
                  <a:pos x="69" y="212"/>
                </a:cxn>
                <a:cxn ang="0">
                  <a:pos x="43" y="203"/>
                </a:cxn>
                <a:cxn ang="0">
                  <a:pos x="24" y="191"/>
                </a:cxn>
                <a:cxn ang="0">
                  <a:pos x="10" y="176"/>
                </a:cxn>
                <a:cxn ang="0">
                  <a:pos x="2" y="159"/>
                </a:cxn>
                <a:cxn ang="0">
                  <a:pos x="0" y="140"/>
                </a:cxn>
                <a:cxn ang="0">
                  <a:pos x="3" y="120"/>
                </a:cxn>
                <a:cxn ang="0">
                  <a:pos x="12" y="101"/>
                </a:cxn>
                <a:cxn ang="0">
                  <a:pos x="26" y="81"/>
                </a:cxn>
                <a:cxn ang="0">
                  <a:pos x="47" y="62"/>
                </a:cxn>
                <a:cxn ang="0">
                  <a:pos x="74" y="44"/>
                </a:cxn>
                <a:cxn ang="0">
                  <a:pos x="107" y="29"/>
                </a:cxn>
                <a:cxn ang="0">
                  <a:pos x="146" y="17"/>
                </a:cxn>
                <a:cxn ang="0">
                  <a:pos x="190" y="7"/>
                </a:cxn>
                <a:cxn ang="0">
                  <a:pos x="232" y="1"/>
                </a:cxn>
                <a:cxn ang="0">
                  <a:pos x="268" y="0"/>
                </a:cxn>
                <a:cxn ang="0">
                  <a:pos x="298" y="6"/>
                </a:cxn>
                <a:cxn ang="0">
                  <a:pos x="324" y="14"/>
                </a:cxn>
                <a:cxn ang="0">
                  <a:pos x="343" y="26"/>
                </a:cxn>
                <a:cxn ang="0">
                  <a:pos x="357" y="41"/>
                </a:cxn>
                <a:cxn ang="0">
                  <a:pos x="365" y="57"/>
                </a:cxn>
                <a:cxn ang="0">
                  <a:pos x="368" y="77"/>
                </a:cxn>
                <a:cxn ang="0">
                  <a:pos x="364" y="96"/>
                </a:cxn>
                <a:cxn ang="0">
                  <a:pos x="356" y="116"/>
                </a:cxn>
                <a:cxn ang="0">
                  <a:pos x="341" y="137"/>
                </a:cxn>
                <a:cxn ang="0">
                  <a:pos x="320" y="155"/>
                </a:cxn>
                <a:cxn ang="0">
                  <a:pos x="293" y="173"/>
                </a:cxn>
                <a:cxn ang="0">
                  <a:pos x="260" y="190"/>
                </a:cxn>
                <a:cxn ang="0">
                  <a:pos x="222" y="203"/>
                </a:cxn>
              </a:cxnLst>
              <a:rect l="0" t="0" r="r" b="b"/>
              <a:pathLst>
                <a:path w="368" h="218">
                  <a:moveTo>
                    <a:pt x="199" y="208"/>
                  </a:moveTo>
                  <a:lnTo>
                    <a:pt x="177" y="213"/>
                  </a:lnTo>
                  <a:lnTo>
                    <a:pt x="155" y="216"/>
                  </a:lnTo>
                  <a:lnTo>
                    <a:pt x="135" y="217"/>
                  </a:lnTo>
                  <a:lnTo>
                    <a:pt x="117" y="218"/>
                  </a:lnTo>
                  <a:lnTo>
                    <a:pt x="99" y="217"/>
                  </a:lnTo>
                  <a:lnTo>
                    <a:pt x="83" y="215"/>
                  </a:lnTo>
                  <a:lnTo>
                    <a:pt x="69" y="212"/>
                  </a:lnTo>
                  <a:lnTo>
                    <a:pt x="56" y="208"/>
                  </a:lnTo>
                  <a:lnTo>
                    <a:pt x="43" y="203"/>
                  </a:lnTo>
                  <a:lnTo>
                    <a:pt x="33" y="198"/>
                  </a:lnTo>
                  <a:lnTo>
                    <a:pt x="24" y="191"/>
                  </a:lnTo>
                  <a:lnTo>
                    <a:pt x="16" y="184"/>
                  </a:lnTo>
                  <a:lnTo>
                    <a:pt x="10" y="176"/>
                  </a:lnTo>
                  <a:lnTo>
                    <a:pt x="5" y="167"/>
                  </a:lnTo>
                  <a:lnTo>
                    <a:pt x="2" y="159"/>
                  </a:lnTo>
                  <a:lnTo>
                    <a:pt x="0" y="150"/>
                  </a:lnTo>
                  <a:lnTo>
                    <a:pt x="0" y="140"/>
                  </a:lnTo>
                  <a:lnTo>
                    <a:pt x="0" y="131"/>
                  </a:lnTo>
                  <a:lnTo>
                    <a:pt x="3" y="120"/>
                  </a:lnTo>
                  <a:lnTo>
                    <a:pt x="6" y="110"/>
                  </a:lnTo>
                  <a:lnTo>
                    <a:pt x="12" y="101"/>
                  </a:lnTo>
                  <a:lnTo>
                    <a:pt x="18" y="91"/>
                  </a:lnTo>
                  <a:lnTo>
                    <a:pt x="26" y="81"/>
                  </a:lnTo>
                  <a:lnTo>
                    <a:pt x="36" y="72"/>
                  </a:lnTo>
                  <a:lnTo>
                    <a:pt x="47" y="62"/>
                  </a:lnTo>
                  <a:lnTo>
                    <a:pt x="60" y="53"/>
                  </a:lnTo>
                  <a:lnTo>
                    <a:pt x="74" y="44"/>
                  </a:lnTo>
                  <a:lnTo>
                    <a:pt x="89" y="37"/>
                  </a:lnTo>
                  <a:lnTo>
                    <a:pt x="107" y="29"/>
                  </a:lnTo>
                  <a:lnTo>
                    <a:pt x="126" y="23"/>
                  </a:lnTo>
                  <a:lnTo>
                    <a:pt x="146" y="17"/>
                  </a:lnTo>
                  <a:lnTo>
                    <a:pt x="168" y="11"/>
                  </a:lnTo>
                  <a:lnTo>
                    <a:pt x="190" y="7"/>
                  </a:lnTo>
                  <a:lnTo>
                    <a:pt x="211" y="2"/>
                  </a:lnTo>
                  <a:lnTo>
                    <a:pt x="232" y="1"/>
                  </a:lnTo>
                  <a:lnTo>
                    <a:pt x="250" y="0"/>
                  </a:lnTo>
                  <a:lnTo>
                    <a:pt x="268" y="0"/>
                  </a:lnTo>
                  <a:lnTo>
                    <a:pt x="284" y="2"/>
                  </a:lnTo>
                  <a:lnTo>
                    <a:pt x="298" y="6"/>
                  </a:lnTo>
                  <a:lnTo>
                    <a:pt x="311" y="10"/>
                  </a:lnTo>
                  <a:lnTo>
                    <a:pt x="324" y="14"/>
                  </a:lnTo>
                  <a:lnTo>
                    <a:pt x="334" y="20"/>
                  </a:lnTo>
                  <a:lnTo>
                    <a:pt x="343" y="26"/>
                  </a:lnTo>
                  <a:lnTo>
                    <a:pt x="351" y="33"/>
                  </a:lnTo>
                  <a:lnTo>
                    <a:pt x="357" y="41"/>
                  </a:lnTo>
                  <a:lnTo>
                    <a:pt x="362" y="49"/>
                  </a:lnTo>
                  <a:lnTo>
                    <a:pt x="365" y="57"/>
                  </a:lnTo>
                  <a:lnTo>
                    <a:pt x="367" y="67"/>
                  </a:lnTo>
                  <a:lnTo>
                    <a:pt x="368" y="77"/>
                  </a:lnTo>
                  <a:lnTo>
                    <a:pt x="367" y="86"/>
                  </a:lnTo>
                  <a:lnTo>
                    <a:pt x="364" y="96"/>
                  </a:lnTo>
                  <a:lnTo>
                    <a:pt x="361" y="106"/>
                  </a:lnTo>
                  <a:lnTo>
                    <a:pt x="356" y="116"/>
                  </a:lnTo>
                  <a:lnTo>
                    <a:pt x="349" y="127"/>
                  </a:lnTo>
                  <a:lnTo>
                    <a:pt x="341" y="137"/>
                  </a:lnTo>
                  <a:lnTo>
                    <a:pt x="331" y="146"/>
                  </a:lnTo>
                  <a:lnTo>
                    <a:pt x="320" y="155"/>
                  </a:lnTo>
                  <a:lnTo>
                    <a:pt x="307" y="164"/>
                  </a:lnTo>
                  <a:lnTo>
                    <a:pt x="293" y="173"/>
                  </a:lnTo>
                  <a:lnTo>
                    <a:pt x="278" y="182"/>
                  </a:lnTo>
                  <a:lnTo>
                    <a:pt x="260" y="190"/>
                  </a:lnTo>
                  <a:lnTo>
                    <a:pt x="241" y="197"/>
                  </a:lnTo>
                  <a:lnTo>
                    <a:pt x="222" y="203"/>
                  </a:lnTo>
                  <a:lnTo>
                    <a:pt x="199" y="20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4406900" y="3740150"/>
              <a:ext cx="19050" cy="11113"/>
            </a:xfrm>
            <a:custGeom>
              <a:avLst/>
              <a:gdLst/>
              <a:ahLst/>
              <a:cxnLst>
                <a:cxn ang="0">
                  <a:pos x="177" y="213"/>
                </a:cxn>
                <a:cxn ang="0">
                  <a:pos x="135" y="217"/>
                </a:cxn>
                <a:cxn ang="0">
                  <a:pos x="99" y="217"/>
                </a:cxn>
                <a:cxn ang="0">
                  <a:pos x="69" y="212"/>
                </a:cxn>
                <a:cxn ang="0">
                  <a:pos x="43" y="203"/>
                </a:cxn>
                <a:cxn ang="0">
                  <a:pos x="24" y="191"/>
                </a:cxn>
                <a:cxn ang="0">
                  <a:pos x="10" y="176"/>
                </a:cxn>
                <a:cxn ang="0">
                  <a:pos x="2" y="159"/>
                </a:cxn>
                <a:cxn ang="0">
                  <a:pos x="0" y="140"/>
                </a:cxn>
                <a:cxn ang="0">
                  <a:pos x="3" y="120"/>
                </a:cxn>
                <a:cxn ang="0">
                  <a:pos x="12" y="101"/>
                </a:cxn>
                <a:cxn ang="0">
                  <a:pos x="26" y="81"/>
                </a:cxn>
                <a:cxn ang="0">
                  <a:pos x="47" y="62"/>
                </a:cxn>
                <a:cxn ang="0">
                  <a:pos x="74" y="44"/>
                </a:cxn>
                <a:cxn ang="0">
                  <a:pos x="107" y="29"/>
                </a:cxn>
                <a:cxn ang="0">
                  <a:pos x="146" y="17"/>
                </a:cxn>
                <a:cxn ang="0">
                  <a:pos x="190" y="7"/>
                </a:cxn>
                <a:cxn ang="0">
                  <a:pos x="232" y="1"/>
                </a:cxn>
                <a:cxn ang="0">
                  <a:pos x="268" y="0"/>
                </a:cxn>
                <a:cxn ang="0">
                  <a:pos x="298" y="6"/>
                </a:cxn>
                <a:cxn ang="0">
                  <a:pos x="324" y="14"/>
                </a:cxn>
                <a:cxn ang="0">
                  <a:pos x="343" y="26"/>
                </a:cxn>
                <a:cxn ang="0">
                  <a:pos x="357" y="41"/>
                </a:cxn>
                <a:cxn ang="0">
                  <a:pos x="365" y="57"/>
                </a:cxn>
                <a:cxn ang="0">
                  <a:pos x="368" y="77"/>
                </a:cxn>
                <a:cxn ang="0">
                  <a:pos x="364" y="96"/>
                </a:cxn>
                <a:cxn ang="0">
                  <a:pos x="356" y="116"/>
                </a:cxn>
                <a:cxn ang="0">
                  <a:pos x="341" y="137"/>
                </a:cxn>
                <a:cxn ang="0">
                  <a:pos x="320" y="155"/>
                </a:cxn>
                <a:cxn ang="0">
                  <a:pos x="293" y="173"/>
                </a:cxn>
                <a:cxn ang="0">
                  <a:pos x="260" y="190"/>
                </a:cxn>
                <a:cxn ang="0">
                  <a:pos x="222" y="203"/>
                </a:cxn>
              </a:cxnLst>
              <a:rect l="0" t="0" r="r" b="b"/>
              <a:pathLst>
                <a:path w="368" h="218">
                  <a:moveTo>
                    <a:pt x="199" y="208"/>
                  </a:moveTo>
                  <a:lnTo>
                    <a:pt x="177" y="213"/>
                  </a:lnTo>
                  <a:lnTo>
                    <a:pt x="155" y="216"/>
                  </a:lnTo>
                  <a:lnTo>
                    <a:pt x="135" y="217"/>
                  </a:lnTo>
                  <a:lnTo>
                    <a:pt x="117" y="218"/>
                  </a:lnTo>
                  <a:lnTo>
                    <a:pt x="99" y="217"/>
                  </a:lnTo>
                  <a:lnTo>
                    <a:pt x="83" y="215"/>
                  </a:lnTo>
                  <a:lnTo>
                    <a:pt x="69" y="212"/>
                  </a:lnTo>
                  <a:lnTo>
                    <a:pt x="56" y="208"/>
                  </a:lnTo>
                  <a:lnTo>
                    <a:pt x="43" y="203"/>
                  </a:lnTo>
                  <a:lnTo>
                    <a:pt x="33" y="198"/>
                  </a:lnTo>
                  <a:lnTo>
                    <a:pt x="24" y="191"/>
                  </a:lnTo>
                  <a:lnTo>
                    <a:pt x="16" y="184"/>
                  </a:lnTo>
                  <a:lnTo>
                    <a:pt x="10" y="176"/>
                  </a:lnTo>
                  <a:lnTo>
                    <a:pt x="5" y="167"/>
                  </a:lnTo>
                  <a:lnTo>
                    <a:pt x="2" y="159"/>
                  </a:lnTo>
                  <a:lnTo>
                    <a:pt x="0" y="150"/>
                  </a:lnTo>
                  <a:lnTo>
                    <a:pt x="0" y="140"/>
                  </a:lnTo>
                  <a:lnTo>
                    <a:pt x="0" y="131"/>
                  </a:lnTo>
                  <a:lnTo>
                    <a:pt x="3" y="120"/>
                  </a:lnTo>
                  <a:lnTo>
                    <a:pt x="6" y="110"/>
                  </a:lnTo>
                  <a:lnTo>
                    <a:pt x="12" y="101"/>
                  </a:lnTo>
                  <a:lnTo>
                    <a:pt x="18" y="91"/>
                  </a:lnTo>
                  <a:lnTo>
                    <a:pt x="26" y="81"/>
                  </a:lnTo>
                  <a:lnTo>
                    <a:pt x="36" y="72"/>
                  </a:lnTo>
                  <a:lnTo>
                    <a:pt x="47" y="62"/>
                  </a:lnTo>
                  <a:lnTo>
                    <a:pt x="60" y="53"/>
                  </a:lnTo>
                  <a:lnTo>
                    <a:pt x="74" y="44"/>
                  </a:lnTo>
                  <a:lnTo>
                    <a:pt x="89" y="37"/>
                  </a:lnTo>
                  <a:lnTo>
                    <a:pt x="107" y="29"/>
                  </a:lnTo>
                  <a:lnTo>
                    <a:pt x="126" y="23"/>
                  </a:lnTo>
                  <a:lnTo>
                    <a:pt x="146" y="17"/>
                  </a:lnTo>
                  <a:lnTo>
                    <a:pt x="168" y="11"/>
                  </a:lnTo>
                  <a:lnTo>
                    <a:pt x="190" y="7"/>
                  </a:lnTo>
                  <a:lnTo>
                    <a:pt x="211" y="2"/>
                  </a:lnTo>
                  <a:lnTo>
                    <a:pt x="232" y="1"/>
                  </a:lnTo>
                  <a:lnTo>
                    <a:pt x="250" y="0"/>
                  </a:lnTo>
                  <a:lnTo>
                    <a:pt x="268" y="0"/>
                  </a:lnTo>
                  <a:lnTo>
                    <a:pt x="284" y="2"/>
                  </a:lnTo>
                  <a:lnTo>
                    <a:pt x="298" y="6"/>
                  </a:lnTo>
                  <a:lnTo>
                    <a:pt x="311" y="10"/>
                  </a:lnTo>
                  <a:lnTo>
                    <a:pt x="324" y="14"/>
                  </a:lnTo>
                  <a:lnTo>
                    <a:pt x="334" y="20"/>
                  </a:lnTo>
                  <a:lnTo>
                    <a:pt x="343" y="26"/>
                  </a:lnTo>
                  <a:lnTo>
                    <a:pt x="351" y="33"/>
                  </a:lnTo>
                  <a:lnTo>
                    <a:pt x="357" y="41"/>
                  </a:lnTo>
                  <a:lnTo>
                    <a:pt x="362" y="49"/>
                  </a:lnTo>
                  <a:lnTo>
                    <a:pt x="365" y="57"/>
                  </a:lnTo>
                  <a:lnTo>
                    <a:pt x="367" y="67"/>
                  </a:lnTo>
                  <a:lnTo>
                    <a:pt x="368" y="77"/>
                  </a:lnTo>
                  <a:lnTo>
                    <a:pt x="367" y="86"/>
                  </a:lnTo>
                  <a:lnTo>
                    <a:pt x="364" y="96"/>
                  </a:lnTo>
                  <a:lnTo>
                    <a:pt x="361" y="106"/>
                  </a:lnTo>
                  <a:lnTo>
                    <a:pt x="356" y="116"/>
                  </a:lnTo>
                  <a:lnTo>
                    <a:pt x="349" y="127"/>
                  </a:lnTo>
                  <a:lnTo>
                    <a:pt x="341" y="137"/>
                  </a:lnTo>
                  <a:lnTo>
                    <a:pt x="331" y="146"/>
                  </a:lnTo>
                  <a:lnTo>
                    <a:pt x="320" y="155"/>
                  </a:lnTo>
                  <a:lnTo>
                    <a:pt x="307" y="164"/>
                  </a:lnTo>
                  <a:lnTo>
                    <a:pt x="293" y="173"/>
                  </a:lnTo>
                  <a:lnTo>
                    <a:pt x="278" y="182"/>
                  </a:lnTo>
                  <a:lnTo>
                    <a:pt x="260" y="190"/>
                  </a:lnTo>
                  <a:lnTo>
                    <a:pt x="241" y="197"/>
                  </a:lnTo>
                  <a:lnTo>
                    <a:pt x="222" y="203"/>
                  </a:lnTo>
                  <a:lnTo>
                    <a:pt x="199" y="20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4410075" y="3757613"/>
              <a:ext cx="15875" cy="12700"/>
            </a:xfrm>
            <a:custGeom>
              <a:avLst/>
              <a:gdLst/>
              <a:ahLst/>
              <a:cxnLst>
                <a:cxn ang="0">
                  <a:pos x="173" y="228"/>
                </a:cxn>
                <a:cxn ang="0">
                  <a:pos x="137" y="238"/>
                </a:cxn>
                <a:cxn ang="0">
                  <a:pos x="105" y="243"/>
                </a:cxn>
                <a:cxn ang="0">
                  <a:pos x="77" y="242"/>
                </a:cxn>
                <a:cxn ang="0">
                  <a:pos x="53" y="237"/>
                </a:cxn>
                <a:cxn ang="0">
                  <a:pos x="34" y="227"/>
                </a:cxn>
                <a:cxn ang="0">
                  <a:pos x="19" y="213"/>
                </a:cxn>
                <a:cxn ang="0">
                  <a:pos x="7" y="197"/>
                </a:cxn>
                <a:cxn ang="0">
                  <a:pos x="1" y="179"/>
                </a:cxn>
                <a:cxn ang="0">
                  <a:pos x="0" y="158"/>
                </a:cxn>
                <a:cxn ang="0">
                  <a:pos x="4" y="136"/>
                </a:cxn>
                <a:cxn ang="0">
                  <a:pos x="14" y="114"/>
                </a:cxn>
                <a:cxn ang="0">
                  <a:pos x="29" y="91"/>
                </a:cxn>
                <a:cxn ang="0">
                  <a:pos x="49" y="70"/>
                </a:cxn>
                <a:cxn ang="0">
                  <a:pos x="75" y="50"/>
                </a:cxn>
                <a:cxn ang="0">
                  <a:pos x="106" y="31"/>
                </a:cxn>
                <a:cxn ang="0">
                  <a:pos x="144" y="15"/>
                </a:cxn>
                <a:cxn ang="0">
                  <a:pos x="180" y="5"/>
                </a:cxn>
                <a:cxn ang="0">
                  <a:pos x="211" y="0"/>
                </a:cxn>
                <a:cxn ang="0">
                  <a:pos x="240" y="1"/>
                </a:cxn>
                <a:cxn ang="0">
                  <a:pos x="263" y="6"/>
                </a:cxn>
                <a:cxn ang="0">
                  <a:pos x="283" y="16"/>
                </a:cxn>
                <a:cxn ang="0">
                  <a:pos x="298" y="29"/>
                </a:cxn>
                <a:cxn ang="0">
                  <a:pos x="309" y="46"/>
                </a:cxn>
                <a:cxn ang="0">
                  <a:pos x="315" y="64"/>
                </a:cxn>
                <a:cxn ang="0">
                  <a:pos x="316" y="85"/>
                </a:cxn>
                <a:cxn ang="0">
                  <a:pos x="312" y="107"/>
                </a:cxn>
                <a:cxn ang="0">
                  <a:pos x="303" y="129"/>
                </a:cxn>
                <a:cxn ang="0">
                  <a:pos x="288" y="151"/>
                </a:cxn>
                <a:cxn ang="0">
                  <a:pos x="267" y="173"/>
                </a:cxn>
                <a:cxn ang="0">
                  <a:pos x="242" y="193"/>
                </a:cxn>
                <a:cxn ang="0">
                  <a:pos x="210" y="211"/>
                </a:cxn>
              </a:cxnLst>
              <a:rect l="0" t="0" r="r" b="b"/>
              <a:pathLst>
                <a:path w="316" h="243">
                  <a:moveTo>
                    <a:pt x="192" y="220"/>
                  </a:moveTo>
                  <a:lnTo>
                    <a:pt x="173" y="228"/>
                  </a:lnTo>
                  <a:lnTo>
                    <a:pt x="154" y="234"/>
                  </a:lnTo>
                  <a:lnTo>
                    <a:pt x="137" y="238"/>
                  </a:lnTo>
                  <a:lnTo>
                    <a:pt x="121" y="241"/>
                  </a:lnTo>
                  <a:lnTo>
                    <a:pt x="105" y="243"/>
                  </a:lnTo>
                  <a:lnTo>
                    <a:pt x="91" y="243"/>
                  </a:lnTo>
                  <a:lnTo>
                    <a:pt x="77" y="242"/>
                  </a:lnTo>
                  <a:lnTo>
                    <a:pt x="65" y="240"/>
                  </a:lnTo>
                  <a:lnTo>
                    <a:pt x="53" y="237"/>
                  </a:lnTo>
                  <a:lnTo>
                    <a:pt x="43" y="232"/>
                  </a:lnTo>
                  <a:lnTo>
                    <a:pt x="34" y="227"/>
                  </a:lnTo>
                  <a:lnTo>
                    <a:pt x="26" y="221"/>
                  </a:lnTo>
                  <a:lnTo>
                    <a:pt x="19" y="213"/>
                  </a:lnTo>
                  <a:lnTo>
                    <a:pt x="13" y="205"/>
                  </a:lnTo>
                  <a:lnTo>
                    <a:pt x="7" y="197"/>
                  </a:lnTo>
                  <a:lnTo>
                    <a:pt x="4" y="188"/>
                  </a:lnTo>
                  <a:lnTo>
                    <a:pt x="1" y="179"/>
                  </a:lnTo>
                  <a:lnTo>
                    <a:pt x="0" y="169"/>
                  </a:lnTo>
                  <a:lnTo>
                    <a:pt x="0" y="158"/>
                  </a:lnTo>
                  <a:lnTo>
                    <a:pt x="2" y="147"/>
                  </a:lnTo>
                  <a:lnTo>
                    <a:pt x="4" y="136"/>
                  </a:lnTo>
                  <a:lnTo>
                    <a:pt x="8" y="125"/>
                  </a:lnTo>
                  <a:lnTo>
                    <a:pt x="14" y="114"/>
                  </a:lnTo>
                  <a:lnTo>
                    <a:pt x="21" y="103"/>
                  </a:lnTo>
                  <a:lnTo>
                    <a:pt x="29" y="91"/>
                  </a:lnTo>
                  <a:lnTo>
                    <a:pt x="38" y="81"/>
                  </a:lnTo>
                  <a:lnTo>
                    <a:pt x="49" y="70"/>
                  </a:lnTo>
                  <a:lnTo>
                    <a:pt x="61" y="60"/>
                  </a:lnTo>
                  <a:lnTo>
                    <a:pt x="75" y="50"/>
                  </a:lnTo>
                  <a:lnTo>
                    <a:pt x="90" y="41"/>
                  </a:lnTo>
                  <a:lnTo>
                    <a:pt x="106" y="31"/>
                  </a:lnTo>
                  <a:lnTo>
                    <a:pt x="125" y="22"/>
                  </a:lnTo>
                  <a:lnTo>
                    <a:pt x="144" y="15"/>
                  </a:lnTo>
                  <a:lnTo>
                    <a:pt x="162" y="9"/>
                  </a:lnTo>
                  <a:lnTo>
                    <a:pt x="180" y="5"/>
                  </a:lnTo>
                  <a:lnTo>
                    <a:pt x="196" y="2"/>
                  </a:lnTo>
                  <a:lnTo>
                    <a:pt x="211" y="0"/>
                  </a:lnTo>
                  <a:lnTo>
                    <a:pt x="226" y="0"/>
                  </a:lnTo>
                  <a:lnTo>
                    <a:pt x="240" y="1"/>
                  </a:lnTo>
                  <a:lnTo>
                    <a:pt x="252" y="3"/>
                  </a:lnTo>
                  <a:lnTo>
                    <a:pt x="263" y="6"/>
                  </a:lnTo>
                  <a:lnTo>
                    <a:pt x="273" y="11"/>
                  </a:lnTo>
                  <a:lnTo>
                    <a:pt x="283" y="16"/>
                  </a:lnTo>
                  <a:lnTo>
                    <a:pt x="291" y="22"/>
                  </a:lnTo>
                  <a:lnTo>
                    <a:pt x="298" y="29"/>
                  </a:lnTo>
                  <a:lnTo>
                    <a:pt x="304" y="37"/>
                  </a:lnTo>
                  <a:lnTo>
                    <a:pt x="309" y="46"/>
                  </a:lnTo>
                  <a:lnTo>
                    <a:pt x="312" y="55"/>
                  </a:lnTo>
                  <a:lnTo>
                    <a:pt x="315" y="64"/>
                  </a:lnTo>
                  <a:lnTo>
                    <a:pt x="316" y="74"/>
                  </a:lnTo>
                  <a:lnTo>
                    <a:pt x="316" y="85"/>
                  </a:lnTo>
                  <a:lnTo>
                    <a:pt x="314" y="95"/>
                  </a:lnTo>
                  <a:lnTo>
                    <a:pt x="312" y="107"/>
                  </a:lnTo>
                  <a:lnTo>
                    <a:pt x="308" y="118"/>
                  </a:lnTo>
                  <a:lnTo>
                    <a:pt x="303" y="129"/>
                  </a:lnTo>
                  <a:lnTo>
                    <a:pt x="296" y="140"/>
                  </a:lnTo>
                  <a:lnTo>
                    <a:pt x="288" y="151"/>
                  </a:lnTo>
                  <a:lnTo>
                    <a:pt x="279" y="162"/>
                  </a:lnTo>
                  <a:lnTo>
                    <a:pt x="267" y="173"/>
                  </a:lnTo>
                  <a:lnTo>
                    <a:pt x="255" y="183"/>
                  </a:lnTo>
                  <a:lnTo>
                    <a:pt x="242" y="193"/>
                  </a:lnTo>
                  <a:lnTo>
                    <a:pt x="227" y="202"/>
                  </a:lnTo>
                  <a:lnTo>
                    <a:pt x="210" y="211"/>
                  </a:lnTo>
                  <a:lnTo>
                    <a:pt x="192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4410075" y="3757613"/>
              <a:ext cx="15875" cy="12700"/>
            </a:xfrm>
            <a:custGeom>
              <a:avLst/>
              <a:gdLst/>
              <a:ahLst/>
              <a:cxnLst>
                <a:cxn ang="0">
                  <a:pos x="173" y="228"/>
                </a:cxn>
                <a:cxn ang="0">
                  <a:pos x="137" y="238"/>
                </a:cxn>
                <a:cxn ang="0">
                  <a:pos x="105" y="243"/>
                </a:cxn>
                <a:cxn ang="0">
                  <a:pos x="77" y="242"/>
                </a:cxn>
                <a:cxn ang="0">
                  <a:pos x="53" y="237"/>
                </a:cxn>
                <a:cxn ang="0">
                  <a:pos x="34" y="227"/>
                </a:cxn>
                <a:cxn ang="0">
                  <a:pos x="19" y="213"/>
                </a:cxn>
                <a:cxn ang="0">
                  <a:pos x="7" y="197"/>
                </a:cxn>
                <a:cxn ang="0">
                  <a:pos x="1" y="179"/>
                </a:cxn>
                <a:cxn ang="0">
                  <a:pos x="0" y="158"/>
                </a:cxn>
                <a:cxn ang="0">
                  <a:pos x="4" y="136"/>
                </a:cxn>
                <a:cxn ang="0">
                  <a:pos x="14" y="114"/>
                </a:cxn>
                <a:cxn ang="0">
                  <a:pos x="29" y="91"/>
                </a:cxn>
                <a:cxn ang="0">
                  <a:pos x="49" y="70"/>
                </a:cxn>
                <a:cxn ang="0">
                  <a:pos x="75" y="50"/>
                </a:cxn>
                <a:cxn ang="0">
                  <a:pos x="106" y="31"/>
                </a:cxn>
                <a:cxn ang="0">
                  <a:pos x="144" y="15"/>
                </a:cxn>
                <a:cxn ang="0">
                  <a:pos x="180" y="5"/>
                </a:cxn>
                <a:cxn ang="0">
                  <a:pos x="211" y="0"/>
                </a:cxn>
                <a:cxn ang="0">
                  <a:pos x="240" y="1"/>
                </a:cxn>
                <a:cxn ang="0">
                  <a:pos x="263" y="6"/>
                </a:cxn>
                <a:cxn ang="0">
                  <a:pos x="283" y="16"/>
                </a:cxn>
                <a:cxn ang="0">
                  <a:pos x="298" y="29"/>
                </a:cxn>
                <a:cxn ang="0">
                  <a:pos x="309" y="46"/>
                </a:cxn>
                <a:cxn ang="0">
                  <a:pos x="315" y="64"/>
                </a:cxn>
                <a:cxn ang="0">
                  <a:pos x="316" y="85"/>
                </a:cxn>
                <a:cxn ang="0">
                  <a:pos x="312" y="107"/>
                </a:cxn>
                <a:cxn ang="0">
                  <a:pos x="303" y="129"/>
                </a:cxn>
                <a:cxn ang="0">
                  <a:pos x="288" y="151"/>
                </a:cxn>
                <a:cxn ang="0">
                  <a:pos x="267" y="173"/>
                </a:cxn>
                <a:cxn ang="0">
                  <a:pos x="242" y="193"/>
                </a:cxn>
                <a:cxn ang="0">
                  <a:pos x="210" y="211"/>
                </a:cxn>
              </a:cxnLst>
              <a:rect l="0" t="0" r="r" b="b"/>
              <a:pathLst>
                <a:path w="316" h="243">
                  <a:moveTo>
                    <a:pt x="192" y="220"/>
                  </a:moveTo>
                  <a:lnTo>
                    <a:pt x="173" y="228"/>
                  </a:lnTo>
                  <a:lnTo>
                    <a:pt x="154" y="234"/>
                  </a:lnTo>
                  <a:lnTo>
                    <a:pt x="137" y="238"/>
                  </a:lnTo>
                  <a:lnTo>
                    <a:pt x="121" y="241"/>
                  </a:lnTo>
                  <a:lnTo>
                    <a:pt x="105" y="243"/>
                  </a:lnTo>
                  <a:lnTo>
                    <a:pt x="91" y="243"/>
                  </a:lnTo>
                  <a:lnTo>
                    <a:pt x="77" y="242"/>
                  </a:lnTo>
                  <a:lnTo>
                    <a:pt x="65" y="240"/>
                  </a:lnTo>
                  <a:lnTo>
                    <a:pt x="53" y="237"/>
                  </a:lnTo>
                  <a:lnTo>
                    <a:pt x="43" y="232"/>
                  </a:lnTo>
                  <a:lnTo>
                    <a:pt x="34" y="227"/>
                  </a:lnTo>
                  <a:lnTo>
                    <a:pt x="26" y="221"/>
                  </a:lnTo>
                  <a:lnTo>
                    <a:pt x="19" y="213"/>
                  </a:lnTo>
                  <a:lnTo>
                    <a:pt x="13" y="205"/>
                  </a:lnTo>
                  <a:lnTo>
                    <a:pt x="7" y="197"/>
                  </a:lnTo>
                  <a:lnTo>
                    <a:pt x="4" y="188"/>
                  </a:lnTo>
                  <a:lnTo>
                    <a:pt x="1" y="179"/>
                  </a:lnTo>
                  <a:lnTo>
                    <a:pt x="0" y="169"/>
                  </a:lnTo>
                  <a:lnTo>
                    <a:pt x="0" y="158"/>
                  </a:lnTo>
                  <a:lnTo>
                    <a:pt x="2" y="147"/>
                  </a:lnTo>
                  <a:lnTo>
                    <a:pt x="4" y="136"/>
                  </a:lnTo>
                  <a:lnTo>
                    <a:pt x="8" y="125"/>
                  </a:lnTo>
                  <a:lnTo>
                    <a:pt x="14" y="114"/>
                  </a:lnTo>
                  <a:lnTo>
                    <a:pt x="21" y="103"/>
                  </a:lnTo>
                  <a:lnTo>
                    <a:pt x="29" y="91"/>
                  </a:lnTo>
                  <a:lnTo>
                    <a:pt x="38" y="81"/>
                  </a:lnTo>
                  <a:lnTo>
                    <a:pt x="49" y="70"/>
                  </a:lnTo>
                  <a:lnTo>
                    <a:pt x="61" y="60"/>
                  </a:lnTo>
                  <a:lnTo>
                    <a:pt x="75" y="50"/>
                  </a:lnTo>
                  <a:lnTo>
                    <a:pt x="90" y="41"/>
                  </a:lnTo>
                  <a:lnTo>
                    <a:pt x="106" y="31"/>
                  </a:lnTo>
                  <a:lnTo>
                    <a:pt x="125" y="22"/>
                  </a:lnTo>
                  <a:lnTo>
                    <a:pt x="144" y="15"/>
                  </a:lnTo>
                  <a:lnTo>
                    <a:pt x="162" y="9"/>
                  </a:lnTo>
                  <a:lnTo>
                    <a:pt x="180" y="5"/>
                  </a:lnTo>
                  <a:lnTo>
                    <a:pt x="196" y="2"/>
                  </a:lnTo>
                  <a:lnTo>
                    <a:pt x="211" y="0"/>
                  </a:lnTo>
                  <a:lnTo>
                    <a:pt x="226" y="0"/>
                  </a:lnTo>
                  <a:lnTo>
                    <a:pt x="240" y="1"/>
                  </a:lnTo>
                  <a:lnTo>
                    <a:pt x="252" y="3"/>
                  </a:lnTo>
                  <a:lnTo>
                    <a:pt x="263" y="6"/>
                  </a:lnTo>
                  <a:lnTo>
                    <a:pt x="273" y="11"/>
                  </a:lnTo>
                  <a:lnTo>
                    <a:pt x="283" y="16"/>
                  </a:lnTo>
                  <a:lnTo>
                    <a:pt x="291" y="22"/>
                  </a:lnTo>
                  <a:lnTo>
                    <a:pt x="298" y="29"/>
                  </a:lnTo>
                  <a:lnTo>
                    <a:pt x="304" y="37"/>
                  </a:lnTo>
                  <a:lnTo>
                    <a:pt x="309" y="46"/>
                  </a:lnTo>
                  <a:lnTo>
                    <a:pt x="312" y="55"/>
                  </a:lnTo>
                  <a:lnTo>
                    <a:pt x="315" y="64"/>
                  </a:lnTo>
                  <a:lnTo>
                    <a:pt x="316" y="74"/>
                  </a:lnTo>
                  <a:lnTo>
                    <a:pt x="316" y="85"/>
                  </a:lnTo>
                  <a:lnTo>
                    <a:pt x="314" y="95"/>
                  </a:lnTo>
                  <a:lnTo>
                    <a:pt x="312" y="107"/>
                  </a:lnTo>
                  <a:lnTo>
                    <a:pt x="308" y="118"/>
                  </a:lnTo>
                  <a:lnTo>
                    <a:pt x="303" y="129"/>
                  </a:lnTo>
                  <a:lnTo>
                    <a:pt x="296" y="140"/>
                  </a:lnTo>
                  <a:lnTo>
                    <a:pt x="288" y="151"/>
                  </a:lnTo>
                  <a:lnTo>
                    <a:pt x="279" y="162"/>
                  </a:lnTo>
                  <a:lnTo>
                    <a:pt x="267" y="173"/>
                  </a:lnTo>
                  <a:lnTo>
                    <a:pt x="255" y="183"/>
                  </a:lnTo>
                  <a:lnTo>
                    <a:pt x="242" y="193"/>
                  </a:lnTo>
                  <a:lnTo>
                    <a:pt x="227" y="202"/>
                  </a:lnTo>
                  <a:lnTo>
                    <a:pt x="210" y="211"/>
                  </a:lnTo>
                  <a:lnTo>
                    <a:pt x="192" y="22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4413250" y="3773488"/>
              <a:ext cx="14288" cy="14288"/>
            </a:xfrm>
            <a:custGeom>
              <a:avLst/>
              <a:gdLst/>
              <a:ahLst/>
              <a:cxnLst>
                <a:cxn ang="0">
                  <a:pos x="179" y="237"/>
                </a:cxn>
                <a:cxn ang="0">
                  <a:pos x="149" y="256"/>
                </a:cxn>
                <a:cxn ang="0">
                  <a:pos x="121" y="267"/>
                </a:cxn>
                <a:cxn ang="0">
                  <a:pos x="95" y="272"/>
                </a:cxn>
                <a:cxn ang="0">
                  <a:pos x="72" y="272"/>
                </a:cxn>
                <a:cxn ang="0">
                  <a:pos x="52" y="267"/>
                </a:cxn>
                <a:cxn ang="0">
                  <a:pos x="33" y="258"/>
                </a:cxn>
                <a:cxn ang="0">
                  <a:pos x="19" y="243"/>
                </a:cxn>
                <a:cxn ang="0">
                  <a:pos x="9" y="227"/>
                </a:cxn>
                <a:cxn ang="0">
                  <a:pos x="3" y="208"/>
                </a:cxn>
                <a:cxn ang="0">
                  <a:pos x="0" y="185"/>
                </a:cxn>
                <a:cxn ang="0">
                  <a:pos x="3" y="162"/>
                </a:cxn>
                <a:cxn ang="0">
                  <a:pos x="10" y="137"/>
                </a:cxn>
                <a:cxn ang="0">
                  <a:pos x="22" y="111"/>
                </a:cxn>
                <a:cxn ang="0">
                  <a:pos x="40" y="86"/>
                </a:cxn>
                <a:cxn ang="0">
                  <a:pos x="65" y="60"/>
                </a:cxn>
                <a:cxn ang="0">
                  <a:pos x="95" y="36"/>
                </a:cxn>
                <a:cxn ang="0">
                  <a:pos x="125" y="19"/>
                </a:cxn>
                <a:cxn ang="0">
                  <a:pos x="153" y="6"/>
                </a:cxn>
                <a:cxn ang="0">
                  <a:pos x="180" y="1"/>
                </a:cxn>
                <a:cxn ang="0">
                  <a:pos x="203" y="1"/>
                </a:cxn>
                <a:cxn ang="0">
                  <a:pos x="224" y="6"/>
                </a:cxn>
                <a:cxn ang="0">
                  <a:pos x="241" y="17"/>
                </a:cxn>
                <a:cxn ang="0">
                  <a:pos x="255" y="30"/>
                </a:cxn>
                <a:cxn ang="0">
                  <a:pos x="266" y="46"/>
                </a:cxn>
                <a:cxn ang="0">
                  <a:pos x="273" y="66"/>
                </a:cxn>
                <a:cxn ang="0">
                  <a:pos x="275" y="88"/>
                </a:cxn>
                <a:cxn ang="0">
                  <a:pos x="272" y="111"/>
                </a:cxn>
                <a:cxn ang="0">
                  <a:pos x="264" y="137"/>
                </a:cxn>
                <a:cxn ang="0">
                  <a:pos x="251" y="162"/>
                </a:cxn>
                <a:cxn ang="0">
                  <a:pos x="233" y="188"/>
                </a:cxn>
                <a:cxn ang="0">
                  <a:pos x="209" y="213"/>
                </a:cxn>
              </a:cxnLst>
              <a:rect l="0" t="0" r="r" b="b"/>
              <a:pathLst>
                <a:path w="275" h="273">
                  <a:moveTo>
                    <a:pt x="194" y="225"/>
                  </a:moveTo>
                  <a:lnTo>
                    <a:pt x="179" y="237"/>
                  </a:lnTo>
                  <a:lnTo>
                    <a:pt x="164" y="248"/>
                  </a:lnTo>
                  <a:lnTo>
                    <a:pt x="149" y="256"/>
                  </a:lnTo>
                  <a:lnTo>
                    <a:pt x="135" y="262"/>
                  </a:lnTo>
                  <a:lnTo>
                    <a:pt x="121" y="267"/>
                  </a:lnTo>
                  <a:lnTo>
                    <a:pt x="108" y="270"/>
                  </a:lnTo>
                  <a:lnTo>
                    <a:pt x="95" y="272"/>
                  </a:lnTo>
                  <a:lnTo>
                    <a:pt x="83" y="273"/>
                  </a:lnTo>
                  <a:lnTo>
                    <a:pt x="72" y="272"/>
                  </a:lnTo>
                  <a:lnTo>
                    <a:pt x="61" y="270"/>
                  </a:lnTo>
                  <a:lnTo>
                    <a:pt x="52" y="267"/>
                  </a:lnTo>
                  <a:lnTo>
                    <a:pt x="42" y="263"/>
                  </a:lnTo>
                  <a:lnTo>
                    <a:pt x="33" y="258"/>
                  </a:lnTo>
                  <a:lnTo>
                    <a:pt x="26" y="252"/>
                  </a:lnTo>
                  <a:lnTo>
                    <a:pt x="19" y="243"/>
                  </a:lnTo>
                  <a:lnTo>
                    <a:pt x="14" y="236"/>
                  </a:lnTo>
                  <a:lnTo>
                    <a:pt x="9" y="227"/>
                  </a:lnTo>
                  <a:lnTo>
                    <a:pt x="5" y="218"/>
                  </a:lnTo>
                  <a:lnTo>
                    <a:pt x="3" y="208"/>
                  </a:lnTo>
                  <a:lnTo>
                    <a:pt x="1" y="197"/>
                  </a:lnTo>
                  <a:lnTo>
                    <a:pt x="0" y="185"/>
                  </a:lnTo>
                  <a:lnTo>
                    <a:pt x="1" y="174"/>
                  </a:lnTo>
                  <a:lnTo>
                    <a:pt x="3" y="162"/>
                  </a:lnTo>
                  <a:lnTo>
                    <a:pt x="6" y="150"/>
                  </a:lnTo>
                  <a:lnTo>
                    <a:pt x="10" y="137"/>
                  </a:lnTo>
                  <a:lnTo>
                    <a:pt x="16" y="124"/>
                  </a:lnTo>
                  <a:lnTo>
                    <a:pt x="22" y="111"/>
                  </a:lnTo>
                  <a:lnTo>
                    <a:pt x="31" y="98"/>
                  </a:lnTo>
                  <a:lnTo>
                    <a:pt x="40" y="86"/>
                  </a:lnTo>
                  <a:lnTo>
                    <a:pt x="53" y="73"/>
                  </a:lnTo>
                  <a:lnTo>
                    <a:pt x="65" y="60"/>
                  </a:lnTo>
                  <a:lnTo>
                    <a:pt x="79" y="48"/>
                  </a:lnTo>
                  <a:lnTo>
                    <a:pt x="95" y="36"/>
                  </a:lnTo>
                  <a:lnTo>
                    <a:pt x="111" y="27"/>
                  </a:lnTo>
                  <a:lnTo>
                    <a:pt x="125" y="19"/>
                  </a:lnTo>
                  <a:lnTo>
                    <a:pt x="140" y="12"/>
                  </a:lnTo>
                  <a:lnTo>
                    <a:pt x="153" y="6"/>
                  </a:lnTo>
                  <a:lnTo>
                    <a:pt x="167" y="3"/>
                  </a:lnTo>
                  <a:lnTo>
                    <a:pt x="180" y="1"/>
                  </a:lnTo>
                  <a:lnTo>
                    <a:pt x="192" y="0"/>
                  </a:lnTo>
                  <a:lnTo>
                    <a:pt x="203" y="1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3" y="11"/>
                  </a:lnTo>
                  <a:lnTo>
                    <a:pt x="241" y="17"/>
                  </a:lnTo>
                  <a:lnTo>
                    <a:pt x="249" y="23"/>
                  </a:lnTo>
                  <a:lnTo>
                    <a:pt x="255" y="30"/>
                  </a:lnTo>
                  <a:lnTo>
                    <a:pt x="262" y="38"/>
                  </a:lnTo>
                  <a:lnTo>
                    <a:pt x="266" y="46"/>
                  </a:lnTo>
                  <a:lnTo>
                    <a:pt x="270" y="56"/>
                  </a:lnTo>
                  <a:lnTo>
                    <a:pt x="273" y="66"/>
                  </a:lnTo>
                  <a:lnTo>
                    <a:pt x="274" y="77"/>
                  </a:lnTo>
                  <a:lnTo>
                    <a:pt x="275" y="88"/>
                  </a:lnTo>
                  <a:lnTo>
                    <a:pt x="274" y="100"/>
                  </a:lnTo>
                  <a:lnTo>
                    <a:pt x="272" y="111"/>
                  </a:lnTo>
                  <a:lnTo>
                    <a:pt x="269" y="124"/>
                  </a:lnTo>
                  <a:lnTo>
                    <a:pt x="264" y="137"/>
                  </a:lnTo>
                  <a:lnTo>
                    <a:pt x="258" y="149"/>
                  </a:lnTo>
                  <a:lnTo>
                    <a:pt x="251" y="162"/>
                  </a:lnTo>
                  <a:lnTo>
                    <a:pt x="243" y="175"/>
                  </a:lnTo>
                  <a:lnTo>
                    <a:pt x="233" y="188"/>
                  </a:lnTo>
                  <a:lnTo>
                    <a:pt x="222" y="201"/>
                  </a:lnTo>
                  <a:lnTo>
                    <a:pt x="209" y="213"/>
                  </a:lnTo>
                  <a:lnTo>
                    <a:pt x="194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4413250" y="3773488"/>
              <a:ext cx="14288" cy="14288"/>
            </a:xfrm>
            <a:custGeom>
              <a:avLst/>
              <a:gdLst/>
              <a:ahLst/>
              <a:cxnLst>
                <a:cxn ang="0">
                  <a:pos x="179" y="237"/>
                </a:cxn>
                <a:cxn ang="0">
                  <a:pos x="149" y="256"/>
                </a:cxn>
                <a:cxn ang="0">
                  <a:pos x="121" y="267"/>
                </a:cxn>
                <a:cxn ang="0">
                  <a:pos x="95" y="272"/>
                </a:cxn>
                <a:cxn ang="0">
                  <a:pos x="72" y="272"/>
                </a:cxn>
                <a:cxn ang="0">
                  <a:pos x="52" y="267"/>
                </a:cxn>
                <a:cxn ang="0">
                  <a:pos x="33" y="258"/>
                </a:cxn>
                <a:cxn ang="0">
                  <a:pos x="19" y="243"/>
                </a:cxn>
                <a:cxn ang="0">
                  <a:pos x="9" y="227"/>
                </a:cxn>
                <a:cxn ang="0">
                  <a:pos x="3" y="208"/>
                </a:cxn>
                <a:cxn ang="0">
                  <a:pos x="0" y="185"/>
                </a:cxn>
                <a:cxn ang="0">
                  <a:pos x="3" y="162"/>
                </a:cxn>
                <a:cxn ang="0">
                  <a:pos x="10" y="137"/>
                </a:cxn>
                <a:cxn ang="0">
                  <a:pos x="22" y="111"/>
                </a:cxn>
                <a:cxn ang="0">
                  <a:pos x="40" y="86"/>
                </a:cxn>
                <a:cxn ang="0">
                  <a:pos x="65" y="60"/>
                </a:cxn>
                <a:cxn ang="0">
                  <a:pos x="95" y="36"/>
                </a:cxn>
                <a:cxn ang="0">
                  <a:pos x="125" y="19"/>
                </a:cxn>
                <a:cxn ang="0">
                  <a:pos x="153" y="6"/>
                </a:cxn>
                <a:cxn ang="0">
                  <a:pos x="180" y="1"/>
                </a:cxn>
                <a:cxn ang="0">
                  <a:pos x="203" y="1"/>
                </a:cxn>
                <a:cxn ang="0">
                  <a:pos x="224" y="6"/>
                </a:cxn>
                <a:cxn ang="0">
                  <a:pos x="241" y="17"/>
                </a:cxn>
                <a:cxn ang="0">
                  <a:pos x="255" y="30"/>
                </a:cxn>
                <a:cxn ang="0">
                  <a:pos x="266" y="46"/>
                </a:cxn>
                <a:cxn ang="0">
                  <a:pos x="273" y="66"/>
                </a:cxn>
                <a:cxn ang="0">
                  <a:pos x="275" y="88"/>
                </a:cxn>
                <a:cxn ang="0">
                  <a:pos x="272" y="111"/>
                </a:cxn>
                <a:cxn ang="0">
                  <a:pos x="264" y="137"/>
                </a:cxn>
                <a:cxn ang="0">
                  <a:pos x="251" y="162"/>
                </a:cxn>
                <a:cxn ang="0">
                  <a:pos x="233" y="188"/>
                </a:cxn>
                <a:cxn ang="0">
                  <a:pos x="209" y="213"/>
                </a:cxn>
              </a:cxnLst>
              <a:rect l="0" t="0" r="r" b="b"/>
              <a:pathLst>
                <a:path w="275" h="273">
                  <a:moveTo>
                    <a:pt x="194" y="225"/>
                  </a:moveTo>
                  <a:lnTo>
                    <a:pt x="179" y="237"/>
                  </a:lnTo>
                  <a:lnTo>
                    <a:pt x="164" y="248"/>
                  </a:lnTo>
                  <a:lnTo>
                    <a:pt x="149" y="256"/>
                  </a:lnTo>
                  <a:lnTo>
                    <a:pt x="135" y="262"/>
                  </a:lnTo>
                  <a:lnTo>
                    <a:pt x="121" y="267"/>
                  </a:lnTo>
                  <a:lnTo>
                    <a:pt x="108" y="270"/>
                  </a:lnTo>
                  <a:lnTo>
                    <a:pt x="95" y="272"/>
                  </a:lnTo>
                  <a:lnTo>
                    <a:pt x="83" y="273"/>
                  </a:lnTo>
                  <a:lnTo>
                    <a:pt x="72" y="272"/>
                  </a:lnTo>
                  <a:lnTo>
                    <a:pt x="61" y="270"/>
                  </a:lnTo>
                  <a:lnTo>
                    <a:pt x="52" y="267"/>
                  </a:lnTo>
                  <a:lnTo>
                    <a:pt x="42" y="263"/>
                  </a:lnTo>
                  <a:lnTo>
                    <a:pt x="33" y="258"/>
                  </a:lnTo>
                  <a:lnTo>
                    <a:pt x="26" y="252"/>
                  </a:lnTo>
                  <a:lnTo>
                    <a:pt x="19" y="243"/>
                  </a:lnTo>
                  <a:lnTo>
                    <a:pt x="14" y="236"/>
                  </a:lnTo>
                  <a:lnTo>
                    <a:pt x="9" y="227"/>
                  </a:lnTo>
                  <a:lnTo>
                    <a:pt x="5" y="218"/>
                  </a:lnTo>
                  <a:lnTo>
                    <a:pt x="3" y="208"/>
                  </a:lnTo>
                  <a:lnTo>
                    <a:pt x="1" y="197"/>
                  </a:lnTo>
                  <a:lnTo>
                    <a:pt x="0" y="185"/>
                  </a:lnTo>
                  <a:lnTo>
                    <a:pt x="1" y="174"/>
                  </a:lnTo>
                  <a:lnTo>
                    <a:pt x="3" y="162"/>
                  </a:lnTo>
                  <a:lnTo>
                    <a:pt x="6" y="150"/>
                  </a:lnTo>
                  <a:lnTo>
                    <a:pt x="10" y="137"/>
                  </a:lnTo>
                  <a:lnTo>
                    <a:pt x="16" y="124"/>
                  </a:lnTo>
                  <a:lnTo>
                    <a:pt x="22" y="111"/>
                  </a:lnTo>
                  <a:lnTo>
                    <a:pt x="31" y="98"/>
                  </a:lnTo>
                  <a:lnTo>
                    <a:pt x="40" y="86"/>
                  </a:lnTo>
                  <a:lnTo>
                    <a:pt x="53" y="73"/>
                  </a:lnTo>
                  <a:lnTo>
                    <a:pt x="65" y="60"/>
                  </a:lnTo>
                  <a:lnTo>
                    <a:pt x="79" y="48"/>
                  </a:lnTo>
                  <a:lnTo>
                    <a:pt x="95" y="36"/>
                  </a:lnTo>
                  <a:lnTo>
                    <a:pt x="111" y="27"/>
                  </a:lnTo>
                  <a:lnTo>
                    <a:pt x="125" y="19"/>
                  </a:lnTo>
                  <a:lnTo>
                    <a:pt x="140" y="12"/>
                  </a:lnTo>
                  <a:lnTo>
                    <a:pt x="153" y="6"/>
                  </a:lnTo>
                  <a:lnTo>
                    <a:pt x="167" y="3"/>
                  </a:lnTo>
                  <a:lnTo>
                    <a:pt x="180" y="1"/>
                  </a:lnTo>
                  <a:lnTo>
                    <a:pt x="192" y="0"/>
                  </a:lnTo>
                  <a:lnTo>
                    <a:pt x="203" y="1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3" y="11"/>
                  </a:lnTo>
                  <a:lnTo>
                    <a:pt x="241" y="17"/>
                  </a:lnTo>
                  <a:lnTo>
                    <a:pt x="249" y="23"/>
                  </a:lnTo>
                  <a:lnTo>
                    <a:pt x="255" y="30"/>
                  </a:lnTo>
                  <a:lnTo>
                    <a:pt x="262" y="38"/>
                  </a:lnTo>
                  <a:lnTo>
                    <a:pt x="266" y="46"/>
                  </a:lnTo>
                  <a:lnTo>
                    <a:pt x="270" y="56"/>
                  </a:lnTo>
                  <a:lnTo>
                    <a:pt x="273" y="66"/>
                  </a:lnTo>
                  <a:lnTo>
                    <a:pt x="274" y="77"/>
                  </a:lnTo>
                  <a:lnTo>
                    <a:pt x="275" y="88"/>
                  </a:lnTo>
                  <a:lnTo>
                    <a:pt x="274" y="100"/>
                  </a:lnTo>
                  <a:lnTo>
                    <a:pt x="272" y="111"/>
                  </a:lnTo>
                  <a:lnTo>
                    <a:pt x="269" y="124"/>
                  </a:lnTo>
                  <a:lnTo>
                    <a:pt x="264" y="137"/>
                  </a:lnTo>
                  <a:lnTo>
                    <a:pt x="258" y="149"/>
                  </a:lnTo>
                  <a:lnTo>
                    <a:pt x="251" y="162"/>
                  </a:lnTo>
                  <a:lnTo>
                    <a:pt x="243" y="175"/>
                  </a:lnTo>
                  <a:lnTo>
                    <a:pt x="233" y="188"/>
                  </a:lnTo>
                  <a:lnTo>
                    <a:pt x="222" y="201"/>
                  </a:lnTo>
                  <a:lnTo>
                    <a:pt x="209" y="213"/>
                  </a:lnTo>
                  <a:lnTo>
                    <a:pt x="194" y="225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3" name="Freeform 29"/>
            <p:cNvSpPr>
              <a:spLocks/>
            </p:cNvSpPr>
            <p:nvPr/>
          </p:nvSpPr>
          <p:spPr bwMode="auto">
            <a:xfrm>
              <a:off x="4421188" y="3787775"/>
              <a:ext cx="11113" cy="14288"/>
            </a:xfrm>
            <a:custGeom>
              <a:avLst/>
              <a:gdLst/>
              <a:ahLst/>
              <a:cxnLst>
                <a:cxn ang="0">
                  <a:pos x="167" y="207"/>
                </a:cxn>
                <a:cxn ang="0">
                  <a:pos x="145" y="230"/>
                </a:cxn>
                <a:cxn ang="0">
                  <a:pos x="125" y="246"/>
                </a:cxn>
                <a:cxn ang="0">
                  <a:pos x="104" y="257"/>
                </a:cxn>
                <a:cxn ang="0">
                  <a:pos x="83" y="263"/>
                </a:cxn>
                <a:cxn ang="0">
                  <a:pos x="65" y="264"/>
                </a:cxn>
                <a:cxn ang="0">
                  <a:pos x="48" y="260"/>
                </a:cxn>
                <a:cxn ang="0">
                  <a:pos x="32" y="253"/>
                </a:cxn>
                <a:cxn ang="0">
                  <a:pos x="20" y="241"/>
                </a:cxn>
                <a:cxn ang="0">
                  <a:pos x="10" y="227"/>
                </a:cxn>
                <a:cxn ang="0">
                  <a:pos x="3" y="208"/>
                </a:cxn>
                <a:cxn ang="0">
                  <a:pos x="0" y="188"/>
                </a:cxn>
                <a:cxn ang="0">
                  <a:pos x="1" y="165"/>
                </a:cxn>
                <a:cxn ang="0">
                  <a:pos x="7" y="140"/>
                </a:cxn>
                <a:cxn ang="0">
                  <a:pos x="17" y="113"/>
                </a:cxn>
                <a:cxn ang="0">
                  <a:pos x="33" y="85"/>
                </a:cxn>
                <a:cxn ang="0">
                  <a:pos x="54" y="57"/>
                </a:cxn>
                <a:cxn ang="0">
                  <a:pos x="75" y="35"/>
                </a:cxn>
                <a:cxn ang="0">
                  <a:pos x="95" y="18"/>
                </a:cxn>
                <a:cxn ang="0">
                  <a:pos x="117" y="7"/>
                </a:cxn>
                <a:cxn ang="0">
                  <a:pos x="136" y="1"/>
                </a:cxn>
                <a:cxn ang="0">
                  <a:pos x="156" y="0"/>
                </a:cxn>
                <a:cxn ang="0">
                  <a:pos x="173" y="4"/>
                </a:cxn>
                <a:cxn ang="0">
                  <a:pos x="188" y="11"/>
                </a:cxn>
                <a:cxn ang="0">
                  <a:pos x="200" y="23"/>
                </a:cxn>
                <a:cxn ang="0">
                  <a:pos x="211" y="38"/>
                </a:cxn>
                <a:cxn ang="0">
                  <a:pos x="218" y="56"/>
                </a:cxn>
                <a:cxn ang="0">
                  <a:pos x="221" y="76"/>
                </a:cxn>
                <a:cxn ang="0">
                  <a:pos x="220" y="100"/>
                </a:cxn>
                <a:cxn ang="0">
                  <a:pos x="214" y="124"/>
                </a:cxn>
                <a:cxn ang="0">
                  <a:pos x="203" y="152"/>
                </a:cxn>
                <a:cxn ang="0">
                  <a:pos x="187" y="179"/>
                </a:cxn>
              </a:cxnLst>
              <a:rect l="0" t="0" r="r" b="b"/>
              <a:pathLst>
                <a:path w="221" h="264">
                  <a:moveTo>
                    <a:pt x="177" y="193"/>
                  </a:moveTo>
                  <a:lnTo>
                    <a:pt x="167" y="207"/>
                  </a:lnTo>
                  <a:lnTo>
                    <a:pt x="157" y="219"/>
                  </a:lnTo>
                  <a:lnTo>
                    <a:pt x="145" y="230"/>
                  </a:lnTo>
                  <a:lnTo>
                    <a:pt x="135" y="239"/>
                  </a:lnTo>
                  <a:lnTo>
                    <a:pt x="125" y="246"/>
                  </a:lnTo>
                  <a:lnTo>
                    <a:pt x="114" y="252"/>
                  </a:lnTo>
                  <a:lnTo>
                    <a:pt x="104" y="257"/>
                  </a:lnTo>
                  <a:lnTo>
                    <a:pt x="93" y="260"/>
                  </a:lnTo>
                  <a:lnTo>
                    <a:pt x="83" y="263"/>
                  </a:lnTo>
                  <a:lnTo>
                    <a:pt x="74" y="264"/>
                  </a:lnTo>
                  <a:lnTo>
                    <a:pt x="65" y="264"/>
                  </a:lnTo>
                  <a:lnTo>
                    <a:pt x="56" y="262"/>
                  </a:lnTo>
                  <a:lnTo>
                    <a:pt x="48" y="260"/>
                  </a:lnTo>
                  <a:lnTo>
                    <a:pt x="39" y="257"/>
                  </a:lnTo>
                  <a:lnTo>
                    <a:pt x="32" y="253"/>
                  </a:lnTo>
                  <a:lnTo>
                    <a:pt x="26" y="247"/>
                  </a:lnTo>
                  <a:lnTo>
                    <a:pt x="20" y="241"/>
                  </a:lnTo>
                  <a:lnTo>
                    <a:pt x="14" y="235"/>
                  </a:lnTo>
                  <a:lnTo>
                    <a:pt x="10" y="227"/>
                  </a:lnTo>
                  <a:lnTo>
                    <a:pt x="6" y="218"/>
                  </a:lnTo>
                  <a:lnTo>
                    <a:pt x="3" y="208"/>
                  </a:lnTo>
                  <a:lnTo>
                    <a:pt x="1" y="198"/>
                  </a:lnTo>
                  <a:lnTo>
                    <a:pt x="0" y="188"/>
                  </a:lnTo>
                  <a:lnTo>
                    <a:pt x="0" y="177"/>
                  </a:lnTo>
                  <a:lnTo>
                    <a:pt x="1" y="165"/>
                  </a:lnTo>
                  <a:lnTo>
                    <a:pt x="4" y="153"/>
                  </a:lnTo>
                  <a:lnTo>
                    <a:pt x="7" y="140"/>
                  </a:lnTo>
                  <a:lnTo>
                    <a:pt x="11" y="127"/>
                  </a:lnTo>
                  <a:lnTo>
                    <a:pt x="17" y="113"/>
                  </a:lnTo>
                  <a:lnTo>
                    <a:pt x="24" y="100"/>
                  </a:lnTo>
                  <a:lnTo>
                    <a:pt x="33" y="85"/>
                  </a:lnTo>
                  <a:lnTo>
                    <a:pt x="43" y="71"/>
                  </a:lnTo>
                  <a:lnTo>
                    <a:pt x="54" y="57"/>
                  </a:lnTo>
                  <a:lnTo>
                    <a:pt x="64" y="46"/>
                  </a:lnTo>
                  <a:lnTo>
                    <a:pt x="75" y="35"/>
                  </a:lnTo>
                  <a:lnTo>
                    <a:pt x="85" y="25"/>
                  </a:lnTo>
                  <a:lnTo>
                    <a:pt x="95" y="18"/>
                  </a:lnTo>
                  <a:lnTo>
                    <a:pt x="107" y="12"/>
                  </a:lnTo>
                  <a:lnTo>
                    <a:pt x="117" y="7"/>
                  </a:lnTo>
                  <a:lnTo>
                    <a:pt x="127" y="3"/>
                  </a:lnTo>
                  <a:lnTo>
                    <a:pt x="136" y="1"/>
                  </a:lnTo>
                  <a:lnTo>
                    <a:pt x="146" y="0"/>
                  </a:lnTo>
                  <a:lnTo>
                    <a:pt x="156" y="0"/>
                  </a:lnTo>
                  <a:lnTo>
                    <a:pt x="165" y="2"/>
                  </a:lnTo>
                  <a:lnTo>
                    <a:pt x="173" y="4"/>
                  </a:lnTo>
                  <a:lnTo>
                    <a:pt x="181" y="7"/>
                  </a:lnTo>
                  <a:lnTo>
                    <a:pt x="188" y="11"/>
                  </a:lnTo>
                  <a:lnTo>
                    <a:pt x="194" y="16"/>
                  </a:lnTo>
                  <a:lnTo>
                    <a:pt x="200" y="23"/>
                  </a:lnTo>
                  <a:lnTo>
                    <a:pt x="207" y="29"/>
                  </a:lnTo>
                  <a:lnTo>
                    <a:pt x="211" y="38"/>
                  </a:lnTo>
                  <a:lnTo>
                    <a:pt x="215" y="47"/>
                  </a:lnTo>
                  <a:lnTo>
                    <a:pt x="218" y="56"/>
                  </a:lnTo>
                  <a:lnTo>
                    <a:pt x="220" y="66"/>
                  </a:lnTo>
                  <a:lnTo>
                    <a:pt x="221" y="76"/>
                  </a:lnTo>
                  <a:lnTo>
                    <a:pt x="221" y="87"/>
                  </a:lnTo>
                  <a:lnTo>
                    <a:pt x="220" y="100"/>
                  </a:lnTo>
                  <a:lnTo>
                    <a:pt x="217" y="112"/>
                  </a:lnTo>
                  <a:lnTo>
                    <a:pt x="214" y="124"/>
                  </a:lnTo>
                  <a:lnTo>
                    <a:pt x="210" y="137"/>
                  </a:lnTo>
                  <a:lnTo>
                    <a:pt x="203" y="152"/>
                  </a:lnTo>
                  <a:lnTo>
                    <a:pt x="196" y="165"/>
                  </a:lnTo>
                  <a:lnTo>
                    <a:pt x="187" y="179"/>
                  </a:lnTo>
                  <a:lnTo>
                    <a:pt x="177" y="19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4421188" y="3787775"/>
              <a:ext cx="11113" cy="14288"/>
            </a:xfrm>
            <a:custGeom>
              <a:avLst/>
              <a:gdLst/>
              <a:ahLst/>
              <a:cxnLst>
                <a:cxn ang="0">
                  <a:pos x="167" y="207"/>
                </a:cxn>
                <a:cxn ang="0">
                  <a:pos x="145" y="230"/>
                </a:cxn>
                <a:cxn ang="0">
                  <a:pos x="125" y="246"/>
                </a:cxn>
                <a:cxn ang="0">
                  <a:pos x="104" y="257"/>
                </a:cxn>
                <a:cxn ang="0">
                  <a:pos x="83" y="263"/>
                </a:cxn>
                <a:cxn ang="0">
                  <a:pos x="65" y="264"/>
                </a:cxn>
                <a:cxn ang="0">
                  <a:pos x="48" y="260"/>
                </a:cxn>
                <a:cxn ang="0">
                  <a:pos x="32" y="253"/>
                </a:cxn>
                <a:cxn ang="0">
                  <a:pos x="20" y="241"/>
                </a:cxn>
                <a:cxn ang="0">
                  <a:pos x="10" y="227"/>
                </a:cxn>
                <a:cxn ang="0">
                  <a:pos x="3" y="208"/>
                </a:cxn>
                <a:cxn ang="0">
                  <a:pos x="0" y="188"/>
                </a:cxn>
                <a:cxn ang="0">
                  <a:pos x="1" y="165"/>
                </a:cxn>
                <a:cxn ang="0">
                  <a:pos x="7" y="140"/>
                </a:cxn>
                <a:cxn ang="0">
                  <a:pos x="17" y="113"/>
                </a:cxn>
                <a:cxn ang="0">
                  <a:pos x="33" y="85"/>
                </a:cxn>
                <a:cxn ang="0">
                  <a:pos x="54" y="57"/>
                </a:cxn>
                <a:cxn ang="0">
                  <a:pos x="75" y="35"/>
                </a:cxn>
                <a:cxn ang="0">
                  <a:pos x="95" y="18"/>
                </a:cxn>
                <a:cxn ang="0">
                  <a:pos x="117" y="7"/>
                </a:cxn>
                <a:cxn ang="0">
                  <a:pos x="136" y="1"/>
                </a:cxn>
                <a:cxn ang="0">
                  <a:pos x="156" y="0"/>
                </a:cxn>
                <a:cxn ang="0">
                  <a:pos x="173" y="4"/>
                </a:cxn>
                <a:cxn ang="0">
                  <a:pos x="188" y="11"/>
                </a:cxn>
                <a:cxn ang="0">
                  <a:pos x="200" y="23"/>
                </a:cxn>
                <a:cxn ang="0">
                  <a:pos x="211" y="38"/>
                </a:cxn>
                <a:cxn ang="0">
                  <a:pos x="218" y="56"/>
                </a:cxn>
                <a:cxn ang="0">
                  <a:pos x="221" y="76"/>
                </a:cxn>
                <a:cxn ang="0">
                  <a:pos x="220" y="100"/>
                </a:cxn>
                <a:cxn ang="0">
                  <a:pos x="214" y="124"/>
                </a:cxn>
                <a:cxn ang="0">
                  <a:pos x="203" y="152"/>
                </a:cxn>
                <a:cxn ang="0">
                  <a:pos x="187" y="179"/>
                </a:cxn>
              </a:cxnLst>
              <a:rect l="0" t="0" r="r" b="b"/>
              <a:pathLst>
                <a:path w="221" h="264">
                  <a:moveTo>
                    <a:pt x="177" y="193"/>
                  </a:moveTo>
                  <a:lnTo>
                    <a:pt x="167" y="207"/>
                  </a:lnTo>
                  <a:lnTo>
                    <a:pt x="157" y="219"/>
                  </a:lnTo>
                  <a:lnTo>
                    <a:pt x="145" y="230"/>
                  </a:lnTo>
                  <a:lnTo>
                    <a:pt x="135" y="239"/>
                  </a:lnTo>
                  <a:lnTo>
                    <a:pt x="125" y="246"/>
                  </a:lnTo>
                  <a:lnTo>
                    <a:pt x="114" y="252"/>
                  </a:lnTo>
                  <a:lnTo>
                    <a:pt x="104" y="257"/>
                  </a:lnTo>
                  <a:lnTo>
                    <a:pt x="93" y="260"/>
                  </a:lnTo>
                  <a:lnTo>
                    <a:pt x="83" y="263"/>
                  </a:lnTo>
                  <a:lnTo>
                    <a:pt x="74" y="264"/>
                  </a:lnTo>
                  <a:lnTo>
                    <a:pt x="65" y="264"/>
                  </a:lnTo>
                  <a:lnTo>
                    <a:pt x="56" y="262"/>
                  </a:lnTo>
                  <a:lnTo>
                    <a:pt x="48" y="260"/>
                  </a:lnTo>
                  <a:lnTo>
                    <a:pt x="39" y="257"/>
                  </a:lnTo>
                  <a:lnTo>
                    <a:pt x="32" y="253"/>
                  </a:lnTo>
                  <a:lnTo>
                    <a:pt x="26" y="247"/>
                  </a:lnTo>
                  <a:lnTo>
                    <a:pt x="20" y="241"/>
                  </a:lnTo>
                  <a:lnTo>
                    <a:pt x="14" y="235"/>
                  </a:lnTo>
                  <a:lnTo>
                    <a:pt x="10" y="227"/>
                  </a:lnTo>
                  <a:lnTo>
                    <a:pt x="6" y="218"/>
                  </a:lnTo>
                  <a:lnTo>
                    <a:pt x="3" y="208"/>
                  </a:lnTo>
                  <a:lnTo>
                    <a:pt x="1" y="198"/>
                  </a:lnTo>
                  <a:lnTo>
                    <a:pt x="0" y="188"/>
                  </a:lnTo>
                  <a:lnTo>
                    <a:pt x="0" y="177"/>
                  </a:lnTo>
                  <a:lnTo>
                    <a:pt x="1" y="165"/>
                  </a:lnTo>
                  <a:lnTo>
                    <a:pt x="4" y="153"/>
                  </a:lnTo>
                  <a:lnTo>
                    <a:pt x="7" y="140"/>
                  </a:lnTo>
                  <a:lnTo>
                    <a:pt x="11" y="127"/>
                  </a:lnTo>
                  <a:lnTo>
                    <a:pt x="17" y="113"/>
                  </a:lnTo>
                  <a:lnTo>
                    <a:pt x="24" y="100"/>
                  </a:lnTo>
                  <a:lnTo>
                    <a:pt x="33" y="85"/>
                  </a:lnTo>
                  <a:lnTo>
                    <a:pt x="43" y="71"/>
                  </a:lnTo>
                  <a:lnTo>
                    <a:pt x="54" y="57"/>
                  </a:lnTo>
                  <a:lnTo>
                    <a:pt x="64" y="46"/>
                  </a:lnTo>
                  <a:lnTo>
                    <a:pt x="75" y="35"/>
                  </a:lnTo>
                  <a:lnTo>
                    <a:pt x="85" y="25"/>
                  </a:lnTo>
                  <a:lnTo>
                    <a:pt x="95" y="18"/>
                  </a:lnTo>
                  <a:lnTo>
                    <a:pt x="107" y="12"/>
                  </a:lnTo>
                  <a:lnTo>
                    <a:pt x="117" y="7"/>
                  </a:lnTo>
                  <a:lnTo>
                    <a:pt x="127" y="3"/>
                  </a:lnTo>
                  <a:lnTo>
                    <a:pt x="136" y="1"/>
                  </a:lnTo>
                  <a:lnTo>
                    <a:pt x="146" y="0"/>
                  </a:lnTo>
                  <a:lnTo>
                    <a:pt x="156" y="0"/>
                  </a:lnTo>
                  <a:lnTo>
                    <a:pt x="165" y="2"/>
                  </a:lnTo>
                  <a:lnTo>
                    <a:pt x="173" y="4"/>
                  </a:lnTo>
                  <a:lnTo>
                    <a:pt x="181" y="7"/>
                  </a:lnTo>
                  <a:lnTo>
                    <a:pt x="188" y="11"/>
                  </a:lnTo>
                  <a:lnTo>
                    <a:pt x="194" y="16"/>
                  </a:lnTo>
                  <a:lnTo>
                    <a:pt x="200" y="23"/>
                  </a:lnTo>
                  <a:lnTo>
                    <a:pt x="207" y="29"/>
                  </a:lnTo>
                  <a:lnTo>
                    <a:pt x="211" y="38"/>
                  </a:lnTo>
                  <a:lnTo>
                    <a:pt x="215" y="47"/>
                  </a:lnTo>
                  <a:lnTo>
                    <a:pt x="218" y="56"/>
                  </a:lnTo>
                  <a:lnTo>
                    <a:pt x="220" y="66"/>
                  </a:lnTo>
                  <a:lnTo>
                    <a:pt x="221" y="76"/>
                  </a:lnTo>
                  <a:lnTo>
                    <a:pt x="221" y="87"/>
                  </a:lnTo>
                  <a:lnTo>
                    <a:pt x="220" y="100"/>
                  </a:lnTo>
                  <a:lnTo>
                    <a:pt x="217" y="112"/>
                  </a:lnTo>
                  <a:lnTo>
                    <a:pt x="214" y="124"/>
                  </a:lnTo>
                  <a:lnTo>
                    <a:pt x="210" y="137"/>
                  </a:lnTo>
                  <a:lnTo>
                    <a:pt x="203" y="152"/>
                  </a:lnTo>
                  <a:lnTo>
                    <a:pt x="196" y="165"/>
                  </a:lnTo>
                  <a:lnTo>
                    <a:pt x="187" y="179"/>
                  </a:lnTo>
                  <a:lnTo>
                    <a:pt x="177" y="193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4429125" y="3800475"/>
              <a:ext cx="7938" cy="11113"/>
            </a:xfrm>
            <a:custGeom>
              <a:avLst/>
              <a:gdLst/>
              <a:ahLst/>
              <a:cxnLst>
                <a:cxn ang="0">
                  <a:pos x="142" y="157"/>
                </a:cxn>
                <a:cxn ang="0">
                  <a:pos x="128" y="176"/>
                </a:cxn>
                <a:cxn ang="0">
                  <a:pos x="114" y="190"/>
                </a:cxn>
                <a:cxn ang="0">
                  <a:pos x="98" y="202"/>
                </a:cxn>
                <a:cxn ang="0">
                  <a:pos x="83" y="208"/>
                </a:cxn>
                <a:cxn ang="0">
                  <a:pos x="68" y="211"/>
                </a:cxn>
                <a:cxn ang="0">
                  <a:pos x="53" y="210"/>
                </a:cxn>
                <a:cxn ang="0">
                  <a:pos x="40" y="205"/>
                </a:cxn>
                <a:cxn ang="0">
                  <a:pos x="28" y="197"/>
                </a:cxn>
                <a:cxn ang="0">
                  <a:pos x="18" y="187"/>
                </a:cxn>
                <a:cxn ang="0">
                  <a:pos x="10" y="174"/>
                </a:cxn>
                <a:cxn ang="0">
                  <a:pos x="3" y="158"/>
                </a:cxn>
                <a:cxn ang="0">
                  <a:pos x="0" y="141"/>
                </a:cxn>
                <a:cxn ang="0">
                  <a:pos x="1" y="121"/>
                </a:cxn>
                <a:cxn ang="0">
                  <a:pos x="4" y="100"/>
                </a:cxn>
                <a:cxn ang="0">
                  <a:pos x="13" y="77"/>
                </a:cxn>
                <a:cxn ang="0">
                  <a:pos x="24" y="54"/>
                </a:cxn>
                <a:cxn ang="0">
                  <a:pos x="38" y="35"/>
                </a:cxn>
                <a:cxn ang="0">
                  <a:pos x="52" y="19"/>
                </a:cxn>
                <a:cxn ang="0">
                  <a:pos x="68" y="9"/>
                </a:cxn>
                <a:cxn ang="0">
                  <a:pos x="83" y="3"/>
                </a:cxn>
                <a:cxn ang="0">
                  <a:pos x="98" y="0"/>
                </a:cxn>
                <a:cxn ang="0">
                  <a:pos x="112" y="1"/>
                </a:cxn>
                <a:cxn ang="0">
                  <a:pos x="126" y="5"/>
                </a:cxn>
                <a:cxn ang="0">
                  <a:pos x="138" y="13"/>
                </a:cxn>
                <a:cxn ang="0">
                  <a:pos x="148" y="24"/>
                </a:cxn>
                <a:cxn ang="0">
                  <a:pos x="156" y="37"/>
                </a:cxn>
                <a:cxn ang="0">
                  <a:pos x="162" y="52"/>
                </a:cxn>
                <a:cxn ang="0">
                  <a:pos x="165" y="70"/>
                </a:cxn>
                <a:cxn ang="0">
                  <a:pos x="164" y="90"/>
                </a:cxn>
                <a:cxn ang="0">
                  <a:pos x="161" y="110"/>
                </a:cxn>
                <a:cxn ang="0">
                  <a:pos x="153" y="133"/>
                </a:cxn>
              </a:cxnLst>
              <a:rect l="0" t="0" r="r" b="b"/>
              <a:pathLst>
                <a:path w="165" h="211">
                  <a:moveTo>
                    <a:pt x="148" y="145"/>
                  </a:moveTo>
                  <a:lnTo>
                    <a:pt x="142" y="157"/>
                  </a:lnTo>
                  <a:lnTo>
                    <a:pt x="135" y="167"/>
                  </a:lnTo>
                  <a:lnTo>
                    <a:pt x="128" y="176"/>
                  </a:lnTo>
                  <a:lnTo>
                    <a:pt x="121" y="184"/>
                  </a:lnTo>
                  <a:lnTo>
                    <a:pt x="114" y="190"/>
                  </a:lnTo>
                  <a:lnTo>
                    <a:pt x="105" y="196"/>
                  </a:lnTo>
                  <a:lnTo>
                    <a:pt x="98" y="202"/>
                  </a:lnTo>
                  <a:lnTo>
                    <a:pt x="90" y="205"/>
                  </a:lnTo>
                  <a:lnTo>
                    <a:pt x="83" y="208"/>
                  </a:lnTo>
                  <a:lnTo>
                    <a:pt x="76" y="210"/>
                  </a:lnTo>
                  <a:lnTo>
                    <a:pt x="68" y="211"/>
                  </a:lnTo>
                  <a:lnTo>
                    <a:pt x="61" y="211"/>
                  </a:lnTo>
                  <a:lnTo>
                    <a:pt x="53" y="210"/>
                  </a:lnTo>
                  <a:lnTo>
                    <a:pt x="46" y="208"/>
                  </a:lnTo>
                  <a:lnTo>
                    <a:pt x="40" y="205"/>
                  </a:lnTo>
                  <a:lnTo>
                    <a:pt x="34" y="202"/>
                  </a:lnTo>
                  <a:lnTo>
                    <a:pt x="28" y="197"/>
                  </a:lnTo>
                  <a:lnTo>
                    <a:pt x="23" y="192"/>
                  </a:lnTo>
                  <a:lnTo>
                    <a:pt x="18" y="187"/>
                  </a:lnTo>
                  <a:lnTo>
                    <a:pt x="14" y="180"/>
                  </a:lnTo>
                  <a:lnTo>
                    <a:pt x="10" y="174"/>
                  </a:lnTo>
                  <a:lnTo>
                    <a:pt x="6" y="166"/>
                  </a:lnTo>
                  <a:lnTo>
                    <a:pt x="3" y="158"/>
                  </a:lnTo>
                  <a:lnTo>
                    <a:pt x="2" y="150"/>
                  </a:lnTo>
                  <a:lnTo>
                    <a:pt x="0" y="141"/>
                  </a:lnTo>
                  <a:lnTo>
                    <a:pt x="0" y="131"/>
                  </a:lnTo>
                  <a:lnTo>
                    <a:pt x="1" y="121"/>
                  </a:lnTo>
                  <a:lnTo>
                    <a:pt x="2" y="111"/>
                  </a:lnTo>
                  <a:lnTo>
                    <a:pt x="4" y="100"/>
                  </a:lnTo>
                  <a:lnTo>
                    <a:pt x="8" y="89"/>
                  </a:lnTo>
                  <a:lnTo>
                    <a:pt x="13" y="77"/>
                  </a:lnTo>
                  <a:lnTo>
                    <a:pt x="18" y="65"/>
                  </a:lnTo>
                  <a:lnTo>
                    <a:pt x="24" y="54"/>
                  </a:lnTo>
                  <a:lnTo>
                    <a:pt x="31" y="44"/>
                  </a:lnTo>
                  <a:lnTo>
                    <a:pt x="38" y="35"/>
                  </a:lnTo>
                  <a:lnTo>
                    <a:pt x="45" y="27"/>
                  </a:lnTo>
                  <a:lnTo>
                    <a:pt x="52" y="19"/>
                  </a:lnTo>
                  <a:lnTo>
                    <a:pt x="61" y="14"/>
                  </a:lnTo>
                  <a:lnTo>
                    <a:pt x="68" y="9"/>
                  </a:lnTo>
                  <a:lnTo>
                    <a:pt x="75" y="5"/>
                  </a:lnTo>
                  <a:lnTo>
                    <a:pt x="83" y="3"/>
                  </a:lnTo>
                  <a:lnTo>
                    <a:pt x="90" y="1"/>
                  </a:lnTo>
                  <a:lnTo>
                    <a:pt x="98" y="0"/>
                  </a:lnTo>
                  <a:lnTo>
                    <a:pt x="105" y="0"/>
                  </a:lnTo>
                  <a:lnTo>
                    <a:pt x="112" y="1"/>
                  </a:lnTo>
                  <a:lnTo>
                    <a:pt x="119" y="3"/>
                  </a:lnTo>
                  <a:lnTo>
                    <a:pt x="126" y="5"/>
                  </a:lnTo>
                  <a:lnTo>
                    <a:pt x="132" y="9"/>
                  </a:lnTo>
                  <a:lnTo>
                    <a:pt x="138" y="13"/>
                  </a:lnTo>
                  <a:lnTo>
                    <a:pt x="143" y="18"/>
                  </a:lnTo>
                  <a:lnTo>
                    <a:pt x="148" y="24"/>
                  </a:lnTo>
                  <a:lnTo>
                    <a:pt x="152" y="30"/>
                  </a:lnTo>
                  <a:lnTo>
                    <a:pt x="156" y="37"/>
                  </a:lnTo>
                  <a:lnTo>
                    <a:pt x="159" y="44"/>
                  </a:lnTo>
                  <a:lnTo>
                    <a:pt x="162" y="52"/>
                  </a:lnTo>
                  <a:lnTo>
                    <a:pt x="163" y="61"/>
                  </a:lnTo>
                  <a:lnTo>
                    <a:pt x="165" y="70"/>
                  </a:lnTo>
                  <a:lnTo>
                    <a:pt x="165" y="79"/>
                  </a:lnTo>
                  <a:lnTo>
                    <a:pt x="164" y="90"/>
                  </a:lnTo>
                  <a:lnTo>
                    <a:pt x="163" y="100"/>
                  </a:lnTo>
                  <a:lnTo>
                    <a:pt x="161" y="110"/>
                  </a:lnTo>
                  <a:lnTo>
                    <a:pt x="158" y="121"/>
                  </a:lnTo>
                  <a:lnTo>
                    <a:pt x="153" y="133"/>
                  </a:lnTo>
                  <a:lnTo>
                    <a:pt x="148" y="1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4429125" y="3800475"/>
              <a:ext cx="7938" cy="11113"/>
            </a:xfrm>
            <a:custGeom>
              <a:avLst/>
              <a:gdLst/>
              <a:ahLst/>
              <a:cxnLst>
                <a:cxn ang="0">
                  <a:pos x="142" y="157"/>
                </a:cxn>
                <a:cxn ang="0">
                  <a:pos x="128" y="176"/>
                </a:cxn>
                <a:cxn ang="0">
                  <a:pos x="114" y="190"/>
                </a:cxn>
                <a:cxn ang="0">
                  <a:pos x="98" y="202"/>
                </a:cxn>
                <a:cxn ang="0">
                  <a:pos x="83" y="208"/>
                </a:cxn>
                <a:cxn ang="0">
                  <a:pos x="68" y="211"/>
                </a:cxn>
                <a:cxn ang="0">
                  <a:pos x="53" y="210"/>
                </a:cxn>
                <a:cxn ang="0">
                  <a:pos x="40" y="205"/>
                </a:cxn>
                <a:cxn ang="0">
                  <a:pos x="28" y="197"/>
                </a:cxn>
                <a:cxn ang="0">
                  <a:pos x="18" y="187"/>
                </a:cxn>
                <a:cxn ang="0">
                  <a:pos x="10" y="174"/>
                </a:cxn>
                <a:cxn ang="0">
                  <a:pos x="3" y="158"/>
                </a:cxn>
                <a:cxn ang="0">
                  <a:pos x="0" y="141"/>
                </a:cxn>
                <a:cxn ang="0">
                  <a:pos x="1" y="121"/>
                </a:cxn>
                <a:cxn ang="0">
                  <a:pos x="4" y="100"/>
                </a:cxn>
                <a:cxn ang="0">
                  <a:pos x="13" y="77"/>
                </a:cxn>
                <a:cxn ang="0">
                  <a:pos x="24" y="54"/>
                </a:cxn>
                <a:cxn ang="0">
                  <a:pos x="38" y="35"/>
                </a:cxn>
                <a:cxn ang="0">
                  <a:pos x="52" y="19"/>
                </a:cxn>
                <a:cxn ang="0">
                  <a:pos x="68" y="9"/>
                </a:cxn>
                <a:cxn ang="0">
                  <a:pos x="83" y="3"/>
                </a:cxn>
                <a:cxn ang="0">
                  <a:pos x="98" y="0"/>
                </a:cxn>
                <a:cxn ang="0">
                  <a:pos x="112" y="1"/>
                </a:cxn>
                <a:cxn ang="0">
                  <a:pos x="126" y="5"/>
                </a:cxn>
                <a:cxn ang="0">
                  <a:pos x="138" y="13"/>
                </a:cxn>
                <a:cxn ang="0">
                  <a:pos x="148" y="24"/>
                </a:cxn>
                <a:cxn ang="0">
                  <a:pos x="156" y="37"/>
                </a:cxn>
                <a:cxn ang="0">
                  <a:pos x="162" y="52"/>
                </a:cxn>
                <a:cxn ang="0">
                  <a:pos x="165" y="70"/>
                </a:cxn>
                <a:cxn ang="0">
                  <a:pos x="164" y="90"/>
                </a:cxn>
                <a:cxn ang="0">
                  <a:pos x="161" y="110"/>
                </a:cxn>
                <a:cxn ang="0">
                  <a:pos x="153" y="133"/>
                </a:cxn>
              </a:cxnLst>
              <a:rect l="0" t="0" r="r" b="b"/>
              <a:pathLst>
                <a:path w="165" h="211">
                  <a:moveTo>
                    <a:pt x="148" y="145"/>
                  </a:moveTo>
                  <a:lnTo>
                    <a:pt x="142" y="157"/>
                  </a:lnTo>
                  <a:lnTo>
                    <a:pt x="135" y="167"/>
                  </a:lnTo>
                  <a:lnTo>
                    <a:pt x="128" y="176"/>
                  </a:lnTo>
                  <a:lnTo>
                    <a:pt x="121" y="184"/>
                  </a:lnTo>
                  <a:lnTo>
                    <a:pt x="114" y="190"/>
                  </a:lnTo>
                  <a:lnTo>
                    <a:pt x="105" y="196"/>
                  </a:lnTo>
                  <a:lnTo>
                    <a:pt x="98" y="202"/>
                  </a:lnTo>
                  <a:lnTo>
                    <a:pt x="90" y="205"/>
                  </a:lnTo>
                  <a:lnTo>
                    <a:pt x="83" y="208"/>
                  </a:lnTo>
                  <a:lnTo>
                    <a:pt x="76" y="210"/>
                  </a:lnTo>
                  <a:lnTo>
                    <a:pt x="68" y="211"/>
                  </a:lnTo>
                  <a:lnTo>
                    <a:pt x="61" y="211"/>
                  </a:lnTo>
                  <a:lnTo>
                    <a:pt x="53" y="210"/>
                  </a:lnTo>
                  <a:lnTo>
                    <a:pt x="46" y="208"/>
                  </a:lnTo>
                  <a:lnTo>
                    <a:pt x="40" y="205"/>
                  </a:lnTo>
                  <a:lnTo>
                    <a:pt x="34" y="202"/>
                  </a:lnTo>
                  <a:lnTo>
                    <a:pt x="28" y="197"/>
                  </a:lnTo>
                  <a:lnTo>
                    <a:pt x="23" y="192"/>
                  </a:lnTo>
                  <a:lnTo>
                    <a:pt x="18" y="187"/>
                  </a:lnTo>
                  <a:lnTo>
                    <a:pt x="14" y="180"/>
                  </a:lnTo>
                  <a:lnTo>
                    <a:pt x="10" y="174"/>
                  </a:lnTo>
                  <a:lnTo>
                    <a:pt x="6" y="166"/>
                  </a:lnTo>
                  <a:lnTo>
                    <a:pt x="3" y="158"/>
                  </a:lnTo>
                  <a:lnTo>
                    <a:pt x="2" y="150"/>
                  </a:lnTo>
                  <a:lnTo>
                    <a:pt x="0" y="141"/>
                  </a:lnTo>
                  <a:lnTo>
                    <a:pt x="0" y="131"/>
                  </a:lnTo>
                  <a:lnTo>
                    <a:pt x="1" y="121"/>
                  </a:lnTo>
                  <a:lnTo>
                    <a:pt x="2" y="111"/>
                  </a:lnTo>
                  <a:lnTo>
                    <a:pt x="4" y="100"/>
                  </a:lnTo>
                  <a:lnTo>
                    <a:pt x="8" y="89"/>
                  </a:lnTo>
                  <a:lnTo>
                    <a:pt x="13" y="77"/>
                  </a:lnTo>
                  <a:lnTo>
                    <a:pt x="18" y="65"/>
                  </a:lnTo>
                  <a:lnTo>
                    <a:pt x="24" y="54"/>
                  </a:lnTo>
                  <a:lnTo>
                    <a:pt x="31" y="44"/>
                  </a:lnTo>
                  <a:lnTo>
                    <a:pt x="38" y="35"/>
                  </a:lnTo>
                  <a:lnTo>
                    <a:pt x="45" y="27"/>
                  </a:lnTo>
                  <a:lnTo>
                    <a:pt x="52" y="19"/>
                  </a:lnTo>
                  <a:lnTo>
                    <a:pt x="61" y="14"/>
                  </a:lnTo>
                  <a:lnTo>
                    <a:pt x="68" y="9"/>
                  </a:lnTo>
                  <a:lnTo>
                    <a:pt x="75" y="5"/>
                  </a:lnTo>
                  <a:lnTo>
                    <a:pt x="83" y="3"/>
                  </a:lnTo>
                  <a:lnTo>
                    <a:pt x="90" y="1"/>
                  </a:lnTo>
                  <a:lnTo>
                    <a:pt x="98" y="0"/>
                  </a:lnTo>
                  <a:lnTo>
                    <a:pt x="105" y="0"/>
                  </a:lnTo>
                  <a:lnTo>
                    <a:pt x="112" y="1"/>
                  </a:lnTo>
                  <a:lnTo>
                    <a:pt x="119" y="3"/>
                  </a:lnTo>
                  <a:lnTo>
                    <a:pt x="126" y="5"/>
                  </a:lnTo>
                  <a:lnTo>
                    <a:pt x="132" y="9"/>
                  </a:lnTo>
                  <a:lnTo>
                    <a:pt x="138" y="13"/>
                  </a:lnTo>
                  <a:lnTo>
                    <a:pt x="143" y="18"/>
                  </a:lnTo>
                  <a:lnTo>
                    <a:pt x="148" y="24"/>
                  </a:lnTo>
                  <a:lnTo>
                    <a:pt x="152" y="30"/>
                  </a:lnTo>
                  <a:lnTo>
                    <a:pt x="156" y="37"/>
                  </a:lnTo>
                  <a:lnTo>
                    <a:pt x="159" y="44"/>
                  </a:lnTo>
                  <a:lnTo>
                    <a:pt x="162" y="52"/>
                  </a:lnTo>
                  <a:lnTo>
                    <a:pt x="163" y="61"/>
                  </a:lnTo>
                  <a:lnTo>
                    <a:pt x="165" y="70"/>
                  </a:lnTo>
                  <a:lnTo>
                    <a:pt x="165" y="79"/>
                  </a:lnTo>
                  <a:lnTo>
                    <a:pt x="164" y="90"/>
                  </a:lnTo>
                  <a:lnTo>
                    <a:pt x="163" y="100"/>
                  </a:lnTo>
                  <a:lnTo>
                    <a:pt x="161" y="110"/>
                  </a:lnTo>
                  <a:lnTo>
                    <a:pt x="158" y="121"/>
                  </a:lnTo>
                  <a:lnTo>
                    <a:pt x="153" y="133"/>
                  </a:lnTo>
                  <a:lnTo>
                    <a:pt x="148" y="145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4510088" y="3714750"/>
              <a:ext cx="7938" cy="11113"/>
            </a:xfrm>
            <a:custGeom>
              <a:avLst/>
              <a:gdLst/>
              <a:ahLst/>
              <a:cxnLst>
                <a:cxn ang="0">
                  <a:pos x="26" y="71"/>
                </a:cxn>
                <a:cxn ang="0">
                  <a:pos x="40" y="47"/>
                </a:cxn>
                <a:cxn ang="0">
                  <a:pos x="54" y="29"/>
                </a:cxn>
                <a:cxn ang="0">
                  <a:pos x="68" y="15"/>
                </a:cxn>
                <a:cxn ang="0">
                  <a:pos x="83" y="6"/>
                </a:cxn>
                <a:cxn ang="0">
                  <a:pos x="98" y="1"/>
                </a:cxn>
                <a:cxn ang="0">
                  <a:pos x="111" y="0"/>
                </a:cxn>
                <a:cxn ang="0">
                  <a:pos x="123" y="2"/>
                </a:cxn>
                <a:cxn ang="0">
                  <a:pos x="134" y="8"/>
                </a:cxn>
                <a:cxn ang="0">
                  <a:pos x="144" y="18"/>
                </a:cxn>
                <a:cxn ang="0">
                  <a:pos x="152" y="30"/>
                </a:cxn>
                <a:cxn ang="0">
                  <a:pos x="156" y="45"/>
                </a:cxn>
                <a:cxn ang="0">
                  <a:pos x="158" y="64"/>
                </a:cxn>
                <a:cxn ang="0">
                  <a:pos x="157" y="85"/>
                </a:cxn>
                <a:cxn ang="0">
                  <a:pos x="153" y="109"/>
                </a:cxn>
                <a:cxn ang="0">
                  <a:pos x="144" y="134"/>
                </a:cxn>
                <a:cxn ang="0">
                  <a:pos x="131" y="161"/>
                </a:cxn>
                <a:cxn ang="0">
                  <a:pos x="118" y="185"/>
                </a:cxn>
                <a:cxn ang="0">
                  <a:pos x="104" y="203"/>
                </a:cxn>
                <a:cxn ang="0">
                  <a:pos x="90" y="217"/>
                </a:cxn>
                <a:cxn ang="0">
                  <a:pos x="74" y="228"/>
                </a:cxn>
                <a:cxn ang="0">
                  <a:pos x="60" y="233"/>
                </a:cxn>
                <a:cxn ang="0">
                  <a:pos x="47" y="234"/>
                </a:cxn>
                <a:cxn ang="0">
                  <a:pos x="35" y="231"/>
                </a:cxn>
                <a:cxn ang="0">
                  <a:pos x="23" y="224"/>
                </a:cxn>
                <a:cxn ang="0">
                  <a:pos x="14" y="215"/>
                </a:cxn>
                <a:cxn ang="0">
                  <a:pos x="6" y="202"/>
                </a:cxn>
                <a:cxn ang="0">
                  <a:pos x="2" y="186"/>
                </a:cxn>
                <a:cxn ang="0">
                  <a:pos x="0" y="168"/>
                </a:cxn>
                <a:cxn ang="0">
                  <a:pos x="1" y="146"/>
                </a:cxn>
                <a:cxn ang="0">
                  <a:pos x="5" y="123"/>
                </a:cxn>
                <a:cxn ang="0">
                  <a:pos x="14" y="97"/>
                </a:cxn>
              </a:cxnLst>
              <a:rect l="0" t="0" r="r" b="b"/>
              <a:pathLst>
                <a:path w="158" h="234">
                  <a:moveTo>
                    <a:pt x="19" y="84"/>
                  </a:moveTo>
                  <a:lnTo>
                    <a:pt x="26" y="71"/>
                  </a:lnTo>
                  <a:lnTo>
                    <a:pt x="32" y="59"/>
                  </a:lnTo>
                  <a:lnTo>
                    <a:pt x="40" y="47"/>
                  </a:lnTo>
                  <a:lnTo>
                    <a:pt x="47" y="37"/>
                  </a:lnTo>
                  <a:lnTo>
                    <a:pt x="54" y="29"/>
                  </a:lnTo>
                  <a:lnTo>
                    <a:pt x="61" y="22"/>
                  </a:lnTo>
                  <a:lnTo>
                    <a:pt x="68" y="15"/>
                  </a:lnTo>
                  <a:lnTo>
                    <a:pt x="76" y="10"/>
                  </a:lnTo>
                  <a:lnTo>
                    <a:pt x="83" y="6"/>
                  </a:lnTo>
                  <a:lnTo>
                    <a:pt x="91" y="3"/>
                  </a:lnTo>
                  <a:lnTo>
                    <a:pt x="98" y="1"/>
                  </a:lnTo>
                  <a:lnTo>
                    <a:pt x="105" y="0"/>
                  </a:lnTo>
                  <a:lnTo>
                    <a:pt x="111" y="0"/>
                  </a:lnTo>
                  <a:lnTo>
                    <a:pt x="117" y="1"/>
                  </a:lnTo>
                  <a:lnTo>
                    <a:pt x="123" y="2"/>
                  </a:lnTo>
                  <a:lnTo>
                    <a:pt x="129" y="5"/>
                  </a:lnTo>
                  <a:lnTo>
                    <a:pt x="134" y="8"/>
                  </a:lnTo>
                  <a:lnTo>
                    <a:pt x="139" y="13"/>
                  </a:lnTo>
                  <a:lnTo>
                    <a:pt x="144" y="18"/>
                  </a:lnTo>
                  <a:lnTo>
                    <a:pt x="148" y="23"/>
                  </a:lnTo>
                  <a:lnTo>
                    <a:pt x="152" y="30"/>
                  </a:lnTo>
                  <a:lnTo>
                    <a:pt x="154" y="37"/>
                  </a:lnTo>
                  <a:lnTo>
                    <a:pt x="156" y="45"/>
                  </a:lnTo>
                  <a:lnTo>
                    <a:pt x="158" y="55"/>
                  </a:lnTo>
                  <a:lnTo>
                    <a:pt x="158" y="64"/>
                  </a:lnTo>
                  <a:lnTo>
                    <a:pt x="158" y="74"/>
                  </a:lnTo>
                  <a:lnTo>
                    <a:pt x="157" y="85"/>
                  </a:lnTo>
                  <a:lnTo>
                    <a:pt x="155" y="96"/>
                  </a:lnTo>
                  <a:lnTo>
                    <a:pt x="153" y="109"/>
                  </a:lnTo>
                  <a:lnTo>
                    <a:pt x="149" y="121"/>
                  </a:lnTo>
                  <a:lnTo>
                    <a:pt x="144" y="134"/>
                  </a:lnTo>
                  <a:lnTo>
                    <a:pt x="138" y="147"/>
                  </a:lnTo>
                  <a:lnTo>
                    <a:pt x="131" y="161"/>
                  </a:lnTo>
                  <a:lnTo>
                    <a:pt x="125" y="174"/>
                  </a:lnTo>
                  <a:lnTo>
                    <a:pt x="118" y="185"/>
                  </a:lnTo>
                  <a:lnTo>
                    <a:pt x="111" y="195"/>
                  </a:lnTo>
                  <a:lnTo>
                    <a:pt x="104" y="203"/>
                  </a:lnTo>
                  <a:lnTo>
                    <a:pt x="97" y="211"/>
                  </a:lnTo>
                  <a:lnTo>
                    <a:pt x="90" y="217"/>
                  </a:lnTo>
                  <a:lnTo>
                    <a:pt x="81" y="222"/>
                  </a:lnTo>
                  <a:lnTo>
                    <a:pt x="74" y="228"/>
                  </a:lnTo>
                  <a:lnTo>
                    <a:pt x="67" y="231"/>
                  </a:lnTo>
                  <a:lnTo>
                    <a:pt x="60" y="233"/>
                  </a:lnTo>
                  <a:lnTo>
                    <a:pt x="54" y="234"/>
                  </a:lnTo>
                  <a:lnTo>
                    <a:pt x="47" y="234"/>
                  </a:lnTo>
                  <a:lnTo>
                    <a:pt x="41" y="233"/>
                  </a:lnTo>
                  <a:lnTo>
                    <a:pt x="35" y="231"/>
                  </a:lnTo>
                  <a:lnTo>
                    <a:pt x="28" y="229"/>
                  </a:lnTo>
                  <a:lnTo>
                    <a:pt x="23" y="224"/>
                  </a:lnTo>
                  <a:lnTo>
                    <a:pt x="18" y="220"/>
                  </a:lnTo>
                  <a:lnTo>
                    <a:pt x="14" y="215"/>
                  </a:lnTo>
                  <a:lnTo>
                    <a:pt x="10" y="209"/>
                  </a:lnTo>
                  <a:lnTo>
                    <a:pt x="6" y="202"/>
                  </a:lnTo>
                  <a:lnTo>
                    <a:pt x="4" y="195"/>
                  </a:lnTo>
                  <a:lnTo>
                    <a:pt x="2" y="186"/>
                  </a:lnTo>
                  <a:lnTo>
                    <a:pt x="0" y="178"/>
                  </a:lnTo>
                  <a:lnTo>
                    <a:pt x="0" y="168"/>
                  </a:lnTo>
                  <a:lnTo>
                    <a:pt x="0" y="157"/>
                  </a:lnTo>
                  <a:lnTo>
                    <a:pt x="1" y="146"/>
                  </a:lnTo>
                  <a:lnTo>
                    <a:pt x="3" y="135"/>
                  </a:lnTo>
                  <a:lnTo>
                    <a:pt x="5" y="123"/>
                  </a:lnTo>
                  <a:lnTo>
                    <a:pt x="9" y="111"/>
                  </a:lnTo>
                  <a:lnTo>
                    <a:pt x="14" y="97"/>
                  </a:lnTo>
                  <a:lnTo>
                    <a:pt x="19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510088" y="3714750"/>
              <a:ext cx="7938" cy="11113"/>
            </a:xfrm>
            <a:custGeom>
              <a:avLst/>
              <a:gdLst/>
              <a:ahLst/>
              <a:cxnLst>
                <a:cxn ang="0">
                  <a:pos x="26" y="71"/>
                </a:cxn>
                <a:cxn ang="0">
                  <a:pos x="40" y="47"/>
                </a:cxn>
                <a:cxn ang="0">
                  <a:pos x="54" y="29"/>
                </a:cxn>
                <a:cxn ang="0">
                  <a:pos x="68" y="15"/>
                </a:cxn>
                <a:cxn ang="0">
                  <a:pos x="83" y="6"/>
                </a:cxn>
                <a:cxn ang="0">
                  <a:pos x="98" y="1"/>
                </a:cxn>
                <a:cxn ang="0">
                  <a:pos x="111" y="0"/>
                </a:cxn>
                <a:cxn ang="0">
                  <a:pos x="123" y="2"/>
                </a:cxn>
                <a:cxn ang="0">
                  <a:pos x="134" y="8"/>
                </a:cxn>
                <a:cxn ang="0">
                  <a:pos x="144" y="18"/>
                </a:cxn>
                <a:cxn ang="0">
                  <a:pos x="152" y="30"/>
                </a:cxn>
                <a:cxn ang="0">
                  <a:pos x="156" y="45"/>
                </a:cxn>
                <a:cxn ang="0">
                  <a:pos x="158" y="64"/>
                </a:cxn>
                <a:cxn ang="0">
                  <a:pos x="157" y="85"/>
                </a:cxn>
                <a:cxn ang="0">
                  <a:pos x="153" y="109"/>
                </a:cxn>
                <a:cxn ang="0">
                  <a:pos x="144" y="134"/>
                </a:cxn>
                <a:cxn ang="0">
                  <a:pos x="131" y="161"/>
                </a:cxn>
                <a:cxn ang="0">
                  <a:pos x="118" y="185"/>
                </a:cxn>
                <a:cxn ang="0">
                  <a:pos x="104" y="203"/>
                </a:cxn>
                <a:cxn ang="0">
                  <a:pos x="90" y="217"/>
                </a:cxn>
                <a:cxn ang="0">
                  <a:pos x="74" y="228"/>
                </a:cxn>
                <a:cxn ang="0">
                  <a:pos x="60" y="233"/>
                </a:cxn>
                <a:cxn ang="0">
                  <a:pos x="47" y="234"/>
                </a:cxn>
                <a:cxn ang="0">
                  <a:pos x="35" y="231"/>
                </a:cxn>
                <a:cxn ang="0">
                  <a:pos x="23" y="224"/>
                </a:cxn>
                <a:cxn ang="0">
                  <a:pos x="14" y="215"/>
                </a:cxn>
                <a:cxn ang="0">
                  <a:pos x="6" y="202"/>
                </a:cxn>
                <a:cxn ang="0">
                  <a:pos x="2" y="186"/>
                </a:cxn>
                <a:cxn ang="0">
                  <a:pos x="0" y="168"/>
                </a:cxn>
                <a:cxn ang="0">
                  <a:pos x="1" y="146"/>
                </a:cxn>
                <a:cxn ang="0">
                  <a:pos x="5" y="123"/>
                </a:cxn>
                <a:cxn ang="0">
                  <a:pos x="14" y="97"/>
                </a:cxn>
              </a:cxnLst>
              <a:rect l="0" t="0" r="r" b="b"/>
              <a:pathLst>
                <a:path w="158" h="234">
                  <a:moveTo>
                    <a:pt x="19" y="84"/>
                  </a:moveTo>
                  <a:lnTo>
                    <a:pt x="26" y="71"/>
                  </a:lnTo>
                  <a:lnTo>
                    <a:pt x="32" y="59"/>
                  </a:lnTo>
                  <a:lnTo>
                    <a:pt x="40" y="47"/>
                  </a:lnTo>
                  <a:lnTo>
                    <a:pt x="47" y="37"/>
                  </a:lnTo>
                  <a:lnTo>
                    <a:pt x="54" y="29"/>
                  </a:lnTo>
                  <a:lnTo>
                    <a:pt x="61" y="22"/>
                  </a:lnTo>
                  <a:lnTo>
                    <a:pt x="68" y="15"/>
                  </a:lnTo>
                  <a:lnTo>
                    <a:pt x="76" y="10"/>
                  </a:lnTo>
                  <a:lnTo>
                    <a:pt x="83" y="6"/>
                  </a:lnTo>
                  <a:lnTo>
                    <a:pt x="91" y="3"/>
                  </a:lnTo>
                  <a:lnTo>
                    <a:pt x="98" y="1"/>
                  </a:lnTo>
                  <a:lnTo>
                    <a:pt x="105" y="0"/>
                  </a:lnTo>
                  <a:lnTo>
                    <a:pt x="111" y="0"/>
                  </a:lnTo>
                  <a:lnTo>
                    <a:pt x="117" y="1"/>
                  </a:lnTo>
                  <a:lnTo>
                    <a:pt x="123" y="2"/>
                  </a:lnTo>
                  <a:lnTo>
                    <a:pt x="129" y="5"/>
                  </a:lnTo>
                  <a:lnTo>
                    <a:pt x="134" y="8"/>
                  </a:lnTo>
                  <a:lnTo>
                    <a:pt x="139" y="13"/>
                  </a:lnTo>
                  <a:lnTo>
                    <a:pt x="144" y="18"/>
                  </a:lnTo>
                  <a:lnTo>
                    <a:pt x="148" y="23"/>
                  </a:lnTo>
                  <a:lnTo>
                    <a:pt x="152" y="30"/>
                  </a:lnTo>
                  <a:lnTo>
                    <a:pt x="154" y="37"/>
                  </a:lnTo>
                  <a:lnTo>
                    <a:pt x="156" y="45"/>
                  </a:lnTo>
                  <a:lnTo>
                    <a:pt x="158" y="55"/>
                  </a:lnTo>
                  <a:lnTo>
                    <a:pt x="158" y="64"/>
                  </a:lnTo>
                  <a:lnTo>
                    <a:pt x="158" y="74"/>
                  </a:lnTo>
                  <a:lnTo>
                    <a:pt x="157" y="85"/>
                  </a:lnTo>
                  <a:lnTo>
                    <a:pt x="155" y="96"/>
                  </a:lnTo>
                  <a:lnTo>
                    <a:pt x="153" y="109"/>
                  </a:lnTo>
                  <a:lnTo>
                    <a:pt x="149" y="121"/>
                  </a:lnTo>
                  <a:lnTo>
                    <a:pt x="144" y="134"/>
                  </a:lnTo>
                  <a:lnTo>
                    <a:pt x="138" y="147"/>
                  </a:lnTo>
                  <a:lnTo>
                    <a:pt x="131" y="161"/>
                  </a:lnTo>
                  <a:lnTo>
                    <a:pt x="125" y="174"/>
                  </a:lnTo>
                  <a:lnTo>
                    <a:pt x="118" y="185"/>
                  </a:lnTo>
                  <a:lnTo>
                    <a:pt x="111" y="195"/>
                  </a:lnTo>
                  <a:lnTo>
                    <a:pt x="104" y="203"/>
                  </a:lnTo>
                  <a:lnTo>
                    <a:pt x="97" y="211"/>
                  </a:lnTo>
                  <a:lnTo>
                    <a:pt x="90" y="217"/>
                  </a:lnTo>
                  <a:lnTo>
                    <a:pt x="81" y="222"/>
                  </a:lnTo>
                  <a:lnTo>
                    <a:pt x="74" y="228"/>
                  </a:lnTo>
                  <a:lnTo>
                    <a:pt x="67" y="231"/>
                  </a:lnTo>
                  <a:lnTo>
                    <a:pt x="60" y="233"/>
                  </a:lnTo>
                  <a:lnTo>
                    <a:pt x="54" y="234"/>
                  </a:lnTo>
                  <a:lnTo>
                    <a:pt x="47" y="234"/>
                  </a:lnTo>
                  <a:lnTo>
                    <a:pt x="41" y="233"/>
                  </a:lnTo>
                  <a:lnTo>
                    <a:pt x="35" y="231"/>
                  </a:lnTo>
                  <a:lnTo>
                    <a:pt x="28" y="229"/>
                  </a:lnTo>
                  <a:lnTo>
                    <a:pt x="23" y="224"/>
                  </a:lnTo>
                  <a:lnTo>
                    <a:pt x="18" y="220"/>
                  </a:lnTo>
                  <a:lnTo>
                    <a:pt x="14" y="215"/>
                  </a:lnTo>
                  <a:lnTo>
                    <a:pt x="10" y="209"/>
                  </a:lnTo>
                  <a:lnTo>
                    <a:pt x="6" y="202"/>
                  </a:lnTo>
                  <a:lnTo>
                    <a:pt x="4" y="195"/>
                  </a:lnTo>
                  <a:lnTo>
                    <a:pt x="2" y="186"/>
                  </a:lnTo>
                  <a:lnTo>
                    <a:pt x="0" y="178"/>
                  </a:lnTo>
                  <a:lnTo>
                    <a:pt x="0" y="168"/>
                  </a:lnTo>
                  <a:lnTo>
                    <a:pt x="0" y="157"/>
                  </a:lnTo>
                  <a:lnTo>
                    <a:pt x="1" y="146"/>
                  </a:lnTo>
                  <a:lnTo>
                    <a:pt x="3" y="135"/>
                  </a:lnTo>
                  <a:lnTo>
                    <a:pt x="5" y="123"/>
                  </a:lnTo>
                  <a:lnTo>
                    <a:pt x="9" y="111"/>
                  </a:lnTo>
                  <a:lnTo>
                    <a:pt x="14" y="97"/>
                  </a:lnTo>
                  <a:lnTo>
                    <a:pt x="19" y="84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4513263" y="3729038"/>
              <a:ext cx="6350" cy="9525"/>
            </a:xfrm>
            <a:custGeom>
              <a:avLst/>
              <a:gdLst/>
              <a:ahLst/>
              <a:cxnLst>
                <a:cxn ang="0">
                  <a:pos x="19" y="57"/>
                </a:cxn>
                <a:cxn ang="0">
                  <a:pos x="32" y="37"/>
                </a:cxn>
                <a:cxn ang="0">
                  <a:pos x="44" y="22"/>
                </a:cxn>
                <a:cxn ang="0">
                  <a:pos x="57" y="11"/>
                </a:cxn>
                <a:cxn ang="0">
                  <a:pos x="70" y="4"/>
                </a:cxn>
                <a:cxn ang="0">
                  <a:pos x="84" y="0"/>
                </a:cxn>
                <a:cxn ang="0">
                  <a:pos x="96" y="0"/>
                </a:cxn>
                <a:cxn ang="0">
                  <a:pos x="107" y="3"/>
                </a:cxn>
                <a:cxn ang="0">
                  <a:pos x="117" y="9"/>
                </a:cxn>
                <a:cxn ang="0">
                  <a:pos x="126" y="17"/>
                </a:cxn>
                <a:cxn ang="0">
                  <a:pos x="134" y="28"/>
                </a:cxn>
                <a:cxn ang="0">
                  <a:pos x="139" y="42"/>
                </a:cxn>
                <a:cxn ang="0">
                  <a:pos x="142" y="58"/>
                </a:cxn>
                <a:cxn ang="0">
                  <a:pos x="142" y="76"/>
                </a:cxn>
                <a:cxn ang="0">
                  <a:pos x="139" y="95"/>
                </a:cxn>
                <a:cxn ang="0">
                  <a:pos x="133" y="116"/>
                </a:cxn>
                <a:cxn ang="0">
                  <a:pos x="123" y="138"/>
                </a:cxn>
                <a:cxn ang="0">
                  <a:pos x="111" y="157"/>
                </a:cxn>
                <a:cxn ang="0">
                  <a:pos x="98" y="172"/>
                </a:cxn>
                <a:cxn ang="0">
                  <a:pos x="85" y="184"/>
                </a:cxn>
                <a:cxn ang="0">
                  <a:pos x="71" y="191"/>
                </a:cxn>
                <a:cxn ang="0">
                  <a:pos x="59" y="194"/>
                </a:cxn>
                <a:cxn ang="0">
                  <a:pos x="47" y="195"/>
                </a:cxn>
                <a:cxn ang="0">
                  <a:pos x="35" y="192"/>
                </a:cxn>
                <a:cxn ang="0">
                  <a:pos x="25" y="186"/>
                </a:cxn>
                <a:cxn ang="0">
                  <a:pos x="15" y="177"/>
                </a:cxn>
                <a:cxn ang="0">
                  <a:pos x="8" y="165"/>
                </a:cxn>
                <a:cxn ang="0">
                  <a:pos x="3" y="152"/>
                </a:cxn>
                <a:cxn ang="0">
                  <a:pos x="1" y="136"/>
                </a:cxn>
                <a:cxn ang="0">
                  <a:pos x="0" y="119"/>
                </a:cxn>
                <a:cxn ang="0">
                  <a:pos x="3" y="99"/>
                </a:cxn>
                <a:cxn ang="0">
                  <a:pos x="9" y="79"/>
                </a:cxn>
              </a:cxnLst>
              <a:rect l="0" t="0" r="r" b="b"/>
              <a:pathLst>
                <a:path w="142" h="195">
                  <a:moveTo>
                    <a:pt x="14" y="68"/>
                  </a:moveTo>
                  <a:lnTo>
                    <a:pt x="19" y="57"/>
                  </a:lnTo>
                  <a:lnTo>
                    <a:pt x="26" y="46"/>
                  </a:lnTo>
                  <a:lnTo>
                    <a:pt x="32" y="37"/>
                  </a:lnTo>
                  <a:lnTo>
                    <a:pt x="38" y="29"/>
                  </a:lnTo>
                  <a:lnTo>
                    <a:pt x="44" y="22"/>
                  </a:lnTo>
                  <a:lnTo>
                    <a:pt x="51" y="16"/>
                  </a:lnTo>
                  <a:lnTo>
                    <a:pt x="57" y="11"/>
                  </a:lnTo>
                  <a:lnTo>
                    <a:pt x="64" y="7"/>
                  </a:lnTo>
                  <a:lnTo>
                    <a:pt x="70" y="4"/>
                  </a:lnTo>
                  <a:lnTo>
                    <a:pt x="78" y="2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1"/>
                  </a:lnTo>
                  <a:lnTo>
                    <a:pt x="107" y="3"/>
                  </a:lnTo>
                  <a:lnTo>
                    <a:pt x="113" y="6"/>
                  </a:lnTo>
                  <a:lnTo>
                    <a:pt x="117" y="9"/>
                  </a:lnTo>
                  <a:lnTo>
                    <a:pt x="122" y="13"/>
                  </a:lnTo>
                  <a:lnTo>
                    <a:pt x="126" y="17"/>
                  </a:lnTo>
                  <a:lnTo>
                    <a:pt x="131" y="23"/>
                  </a:lnTo>
                  <a:lnTo>
                    <a:pt x="134" y="28"/>
                  </a:lnTo>
                  <a:lnTo>
                    <a:pt x="137" y="35"/>
                  </a:lnTo>
                  <a:lnTo>
                    <a:pt x="139" y="42"/>
                  </a:lnTo>
                  <a:lnTo>
                    <a:pt x="141" y="49"/>
                  </a:lnTo>
                  <a:lnTo>
                    <a:pt x="142" y="58"/>
                  </a:lnTo>
                  <a:lnTo>
                    <a:pt x="142" y="67"/>
                  </a:lnTo>
                  <a:lnTo>
                    <a:pt x="142" y="76"/>
                  </a:lnTo>
                  <a:lnTo>
                    <a:pt x="141" y="85"/>
                  </a:lnTo>
                  <a:lnTo>
                    <a:pt x="139" y="95"/>
                  </a:lnTo>
                  <a:lnTo>
                    <a:pt x="137" y="105"/>
                  </a:lnTo>
                  <a:lnTo>
                    <a:pt x="133" y="116"/>
                  </a:lnTo>
                  <a:lnTo>
                    <a:pt x="129" y="127"/>
                  </a:lnTo>
                  <a:lnTo>
                    <a:pt x="123" y="138"/>
                  </a:lnTo>
                  <a:lnTo>
                    <a:pt x="117" y="148"/>
                  </a:lnTo>
                  <a:lnTo>
                    <a:pt x="111" y="157"/>
                  </a:lnTo>
                  <a:lnTo>
                    <a:pt x="104" y="165"/>
                  </a:lnTo>
                  <a:lnTo>
                    <a:pt x="98" y="172"/>
                  </a:lnTo>
                  <a:lnTo>
                    <a:pt x="92" y="179"/>
                  </a:lnTo>
                  <a:lnTo>
                    <a:pt x="85" y="184"/>
                  </a:lnTo>
                  <a:lnTo>
                    <a:pt x="79" y="188"/>
                  </a:lnTo>
                  <a:lnTo>
                    <a:pt x="71" y="191"/>
                  </a:lnTo>
                  <a:lnTo>
                    <a:pt x="65" y="193"/>
                  </a:lnTo>
                  <a:lnTo>
                    <a:pt x="59" y="194"/>
                  </a:lnTo>
                  <a:lnTo>
                    <a:pt x="53" y="195"/>
                  </a:lnTo>
                  <a:lnTo>
                    <a:pt x="47" y="195"/>
                  </a:lnTo>
                  <a:lnTo>
                    <a:pt x="41" y="193"/>
                  </a:lnTo>
                  <a:lnTo>
                    <a:pt x="35" y="192"/>
                  </a:lnTo>
                  <a:lnTo>
                    <a:pt x="30" y="189"/>
                  </a:lnTo>
                  <a:lnTo>
                    <a:pt x="25" y="186"/>
                  </a:lnTo>
                  <a:lnTo>
                    <a:pt x="20" y="182"/>
                  </a:lnTo>
                  <a:lnTo>
                    <a:pt x="15" y="177"/>
                  </a:lnTo>
                  <a:lnTo>
                    <a:pt x="12" y="171"/>
                  </a:lnTo>
                  <a:lnTo>
                    <a:pt x="8" y="165"/>
                  </a:lnTo>
                  <a:lnTo>
                    <a:pt x="6" y="159"/>
                  </a:lnTo>
                  <a:lnTo>
                    <a:pt x="3" y="152"/>
                  </a:lnTo>
                  <a:lnTo>
                    <a:pt x="2" y="144"/>
                  </a:lnTo>
                  <a:lnTo>
                    <a:pt x="1" y="136"/>
                  </a:lnTo>
                  <a:lnTo>
                    <a:pt x="0" y="128"/>
                  </a:lnTo>
                  <a:lnTo>
                    <a:pt x="0" y="119"/>
                  </a:lnTo>
                  <a:lnTo>
                    <a:pt x="2" y="109"/>
                  </a:lnTo>
                  <a:lnTo>
                    <a:pt x="3" y="99"/>
                  </a:lnTo>
                  <a:lnTo>
                    <a:pt x="6" y="89"/>
                  </a:lnTo>
                  <a:lnTo>
                    <a:pt x="9" y="79"/>
                  </a:lnTo>
                  <a:lnTo>
                    <a:pt x="14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4513263" y="3729038"/>
              <a:ext cx="6350" cy="9525"/>
            </a:xfrm>
            <a:custGeom>
              <a:avLst/>
              <a:gdLst/>
              <a:ahLst/>
              <a:cxnLst>
                <a:cxn ang="0">
                  <a:pos x="19" y="57"/>
                </a:cxn>
                <a:cxn ang="0">
                  <a:pos x="32" y="37"/>
                </a:cxn>
                <a:cxn ang="0">
                  <a:pos x="44" y="22"/>
                </a:cxn>
                <a:cxn ang="0">
                  <a:pos x="57" y="11"/>
                </a:cxn>
                <a:cxn ang="0">
                  <a:pos x="70" y="4"/>
                </a:cxn>
                <a:cxn ang="0">
                  <a:pos x="84" y="0"/>
                </a:cxn>
                <a:cxn ang="0">
                  <a:pos x="96" y="0"/>
                </a:cxn>
                <a:cxn ang="0">
                  <a:pos x="107" y="3"/>
                </a:cxn>
                <a:cxn ang="0">
                  <a:pos x="117" y="9"/>
                </a:cxn>
                <a:cxn ang="0">
                  <a:pos x="126" y="17"/>
                </a:cxn>
                <a:cxn ang="0">
                  <a:pos x="134" y="28"/>
                </a:cxn>
                <a:cxn ang="0">
                  <a:pos x="139" y="42"/>
                </a:cxn>
                <a:cxn ang="0">
                  <a:pos x="142" y="58"/>
                </a:cxn>
                <a:cxn ang="0">
                  <a:pos x="142" y="76"/>
                </a:cxn>
                <a:cxn ang="0">
                  <a:pos x="139" y="95"/>
                </a:cxn>
                <a:cxn ang="0">
                  <a:pos x="133" y="116"/>
                </a:cxn>
                <a:cxn ang="0">
                  <a:pos x="123" y="138"/>
                </a:cxn>
                <a:cxn ang="0">
                  <a:pos x="111" y="157"/>
                </a:cxn>
                <a:cxn ang="0">
                  <a:pos x="98" y="172"/>
                </a:cxn>
                <a:cxn ang="0">
                  <a:pos x="85" y="184"/>
                </a:cxn>
                <a:cxn ang="0">
                  <a:pos x="71" y="191"/>
                </a:cxn>
                <a:cxn ang="0">
                  <a:pos x="59" y="194"/>
                </a:cxn>
                <a:cxn ang="0">
                  <a:pos x="47" y="195"/>
                </a:cxn>
                <a:cxn ang="0">
                  <a:pos x="35" y="192"/>
                </a:cxn>
                <a:cxn ang="0">
                  <a:pos x="25" y="186"/>
                </a:cxn>
                <a:cxn ang="0">
                  <a:pos x="15" y="177"/>
                </a:cxn>
                <a:cxn ang="0">
                  <a:pos x="8" y="165"/>
                </a:cxn>
                <a:cxn ang="0">
                  <a:pos x="3" y="152"/>
                </a:cxn>
                <a:cxn ang="0">
                  <a:pos x="1" y="136"/>
                </a:cxn>
                <a:cxn ang="0">
                  <a:pos x="0" y="119"/>
                </a:cxn>
                <a:cxn ang="0">
                  <a:pos x="3" y="99"/>
                </a:cxn>
                <a:cxn ang="0">
                  <a:pos x="9" y="79"/>
                </a:cxn>
              </a:cxnLst>
              <a:rect l="0" t="0" r="r" b="b"/>
              <a:pathLst>
                <a:path w="142" h="195">
                  <a:moveTo>
                    <a:pt x="14" y="68"/>
                  </a:moveTo>
                  <a:lnTo>
                    <a:pt x="19" y="57"/>
                  </a:lnTo>
                  <a:lnTo>
                    <a:pt x="26" y="46"/>
                  </a:lnTo>
                  <a:lnTo>
                    <a:pt x="32" y="37"/>
                  </a:lnTo>
                  <a:lnTo>
                    <a:pt x="38" y="29"/>
                  </a:lnTo>
                  <a:lnTo>
                    <a:pt x="44" y="22"/>
                  </a:lnTo>
                  <a:lnTo>
                    <a:pt x="51" y="16"/>
                  </a:lnTo>
                  <a:lnTo>
                    <a:pt x="57" y="11"/>
                  </a:lnTo>
                  <a:lnTo>
                    <a:pt x="64" y="7"/>
                  </a:lnTo>
                  <a:lnTo>
                    <a:pt x="70" y="4"/>
                  </a:lnTo>
                  <a:lnTo>
                    <a:pt x="78" y="2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1"/>
                  </a:lnTo>
                  <a:lnTo>
                    <a:pt x="107" y="3"/>
                  </a:lnTo>
                  <a:lnTo>
                    <a:pt x="113" y="6"/>
                  </a:lnTo>
                  <a:lnTo>
                    <a:pt x="117" y="9"/>
                  </a:lnTo>
                  <a:lnTo>
                    <a:pt x="122" y="13"/>
                  </a:lnTo>
                  <a:lnTo>
                    <a:pt x="126" y="17"/>
                  </a:lnTo>
                  <a:lnTo>
                    <a:pt x="131" y="23"/>
                  </a:lnTo>
                  <a:lnTo>
                    <a:pt x="134" y="28"/>
                  </a:lnTo>
                  <a:lnTo>
                    <a:pt x="137" y="35"/>
                  </a:lnTo>
                  <a:lnTo>
                    <a:pt x="139" y="42"/>
                  </a:lnTo>
                  <a:lnTo>
                    <a:pt x="141" y="49"/>
                  </a:lnTo>
                  <a:lnTo>
                    <a:pt x="142" y="58"/>
                  </a:lnTo>
                  <a:lnTo>
                    <a:pt x="142" y="67"/>
                  </a:lnTo>
                  <a:lnTo>
                    <a:pt x="142" y="76"/>
                  </a:lnTo>
                  <a:lnTo>
                    <a:pt x="141" y="85"/>
                  </a:lnTo>
                  <a:lnTo>
                    <a:pt x="139" y="95"/>
                  </a:lnTo>
                  <a:lnTo>
                    <a:pt x="137" y="105"/>
                  </a:lnTo>
                  <a:lnTo>
                    <a:pt x="133" y="116"/>
                  </a:lnTo>
                  <a:lnTo>
                    <a:pt x="129" y="127"/>
                  </a:lnTo>
                  <a:lnTo>
                    <a:pt x="123" y="138"/>
                  </a:lnTo>
                  <a:lnTo>
                    <a:pt x="117" y="148"/>
                  </a:lnTo>
                  <a:lnTo>
                    <a:pt x="111" y="157"/>
                  </a:lnTo>
                  <a:lnTo>
                    <a:pt x="104" y="165"/>
                  </a:lnTo>
                  <a:lnTo>
                    <a:pt x="98" y="172"/>
                  </a:lnTo>
                  <a:lnTo>
                    <a:pt x="92" y="179"/>
                  </a:lnTo>
                  <a:lnTo>
                    <a:pt x="85" y="184"/>
                  </a:lnTo>
                  <a:lnTo>
                    <a:pt x="79" y="188"/>
                  </a:lnTo>
                  <a:lnTo>
                    <a:pt x="71" y="191"/>
                  </a:lnTo>
                  <a:lnTo>
                    <a:pt x="65" y="193"/>
                  </a:lnTo>
                  <a:lnTo>
                    <a:pt x="59" y="194"/>
                  </a:lnTo>
                  <a:lnTo>
                    <a:pt x="53" y="195"/>
                  </a:lnTo>
                  <a:lnTo>
                    <a:pt x="47" y="195"/>
                  </a:lnTo>
                  <a:lnTo>
                    <a:pt x="41" y="193"/>
                  </a:lnTo>
                  <a:lnTo>
                    <a:pt x="35" y="192"/>
                  </a:lnTo>
                  <a:lnTo>
                    <a:pt x="30" y="189"/>
                  </a:lnTo>
                  <a:lnTo>
                    <a:pt x="25" y="186"/>
                  </a:lnTo>
                  <a:lnTo>
                    <a:pt x="20" y="182"/>
                  </a:lnTo>
                  <a:lnTo>
                    <a:pt x="15" y="177"/>
                  </a:lnTo>
                  <a:lnTo>
                    <a:pt x="12" y="171"/>
                  </a:lnTo>
                  <a:lnTo>
                    <a:pt x="8" y="165"/>
                  </a:lnTo>
                  <a:lnTo>
                    <a:pt x="6" y="159"/>
                  </a:lnTo>
                  <a:lnTo>
                    <a:pt x="3" y="152"/>
                  </a:lnTo>
                  <a:lnTo>
                    <a:pt x="2" y="144"/>
                  </a:lnTo>
                  <a:lnTo>
                    <a:pt x="1" y="136"/>
                  </a:lnTo>
                  <a:lnTo>
                    <a:pt x="0" y="128"/>
                  </a:lnTo>
                  <a:lnTo>
                    <a:pt x="0" y="119"/>
                  </a:lnTo>
                  <a:lnTo>
                    <a:pt x="2" y="109"/>
                  </a:lnTo>
                  <a:lnTo>
                    <a:pt x="3" y="99"/>
                  </a:lnTo>
                  <a:lnTo>
                    <a:pt x="6" y="89"/>
                  </a:lnTo>
                  <a:lnTo>
                    <a:pt x="9" y="79"/>
                  </a:lnTo>
                  <a:lnTo>
                    <a:pt x="14" y="6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4511675" y="3741738"/>
              <a:ext cx="6350" cy="9525"/>
            </a:xfrm>
            <a:custGeom>
              <a:avLst/>
              <a:gdLst/>
              <a:ahLst/>
              <a:cxnLst>
                <a:cxn ang="0">
                  <a:pos x="28" y="36"/>
                </a:cxn>
                <a:cxn ang="0">
                  <a:pos x="40" y="21"/>
                </a:cxn>
                <a:cxn ang="0">
                  <a:pos x="53" y="11"/>
                </a:cxn>
                <a:cxn ang="0">
                  <a:pos x="65" y="4"/>
                </a:cxn>
                <a:cxn ang="0">
                  <a:pos x="77" y="0"/>
                </a:cxn>
                <a:cxn ang="0">
                  <a:pos x="87" y="0"/>
                </a:cxn>
                <a:cxn ang="0">
                  <a:pos x="97" y="1"/>
                </a:cxn>
                <a:cxn ang="0">
                  <a:pos x="107" y="6"/>
                </a:cxn>
                <a:cxn ang="0">
                  <a:pos x="115" y="12"/>
                </a:cxn>
                <a:cxn ang="0">
                  <a:pos x="121" y="21"/>
                </a:cxn>
                <a:cxn ang="0">
                  <a:pos x="125" y="32"/>
                </a:cxn>
                <a:cxn ang="0">
                  <a:pos x="128" y="44"/>
                </a:cxn>
                <a:cxn ang="0">
                  <a:pos x="127" y="58"/>
                </a:cxn>
                <a:cxn ang="0">
                  <a:pos x="125" y="73"/>
                </a:cxn>
                <a:cxn ang="0">
                  <a:pos x="119" y="90"/>
                </a:cxn>
                <a:cxn ang="0">
                  <a:pos x="111" y="107"/>
                </a:cxn>
                <a:cxn ang="0">
                  <a:pos x="99" y="124"/>
                </a:cxn>
                <a:cxn ang="0">
                  <a:pos x="87" y="137"/>
                </a:cxn>
                <a:cxn ang="0">
                  <a:pos x="75" y="149"/>
                </a:cxn>
                <a:cxn ang="0">
                  <a:pos x="63" y="155"/>
                </a:cxn>
                <a:cxn ang="0">
                  <a:pos x="51" y="159"/>
                </a:cxn>
                <a:cxn ang="0">
                  <a:pos x="39" y="160"/>
                </a:cxn>
                <a:cxn ang="0">
                  <a:pos x="29" y="159"/>
                </a:cxn>
                <a:cxn ang="0">
                  <a:pos x="20" y="154"/>
                </a:cxn>
                <a:cxn ang="0">
                  <a:pos x="13" y="148"/>
                </a:cxn>
                <a:cxn ang="0">
                  <a:pos x="7" y="138"/>
                </a:cxn>
                <a:cxn ang="0">
                  <a:pos x="2" y="128"/>
                </a:cxn>
                <a:cxn ang="0">
                  <a:pos x="0" y="115"/>
                </a:cxn>
                <a:cxn ang="0">
                  <a:pos x="0" y="102"/>
                </a:cxn>
                <a:cxn ang="0">
                  <a:pos x="3" y="86"/>
                </a:cxn>
                <a:cxn ang="0">
                  <a:pos x="8" y="70"/>
                </a:cxn>
                <a:cxn ang="0">
                  <a:pos x="17" y="53"/>
                </a:cxn>
              </a:cxnLst>
              <a:rect l="0" t="0" r="r" b="b"/>
              <a:pathLst>
                <a:path w="128" h="160">
                  <a:moveTo>
                    <a:pt x="22" y="44"/>
                  </a:moveTo>
                  <a:lnTo>
                    <a:pt x="28" y="36"/>
                  </a:lnTo>
                  <a:lnTo>
                    <a:pt x="34" y="28"/>
                  </a:lnTo>
                  <a:lnTo>
                    <a:pt x="40" y="21"/>
                  </a:lnTo>
                  <a:lnTo>
                    <a:pt x="46" y="16"/>
                  </a:lnTo>
                  <a:lnTo>
                    <a:pt x="53" y="11"/>
                  </a:lnTo>
                  <a:lnTo>
                    <a:pt x="59" y="7"/>
                  </a:lnTo>
                  <a:lnTo>
                    <a:pt x="65" y="4"/>
                  </a:lnTo>
                  <a:lnTo>
                    <a:pt x="71" y="2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7" y="1"/>
                  </a:lnTo>
                  <a:lnTo>
                    <a:pt x="102" y="3"/>
                  </a:lnTo>
                  <a:lnTo>
                    <a:pt x="107" y="6"/>
                  </a:lnTo>
                  <a:lnTo>
                    <a:pt x="111" y="9"/>
                  </a:lnTo>
                  <a:lnTo>
                    <a:pt x="115" y="12"/>
                  </a:lnTo>
                  <a:lnTo>
                    <a:pt x="118" y="16"/>
                  </a:lnTo>
                  <a:lnTo>
                    <a:pt x="121" y="21"/>
                  </a:lnTo>
                  <a:lnTo>
                    <a:pt x="124" y="26"/>
                  </a:lnTo>
                  <a:lnTo>
                    <a:pt x="125" y="32"/>
                  </a:lnTo>
                  <a:lnTo>
                    <a:pt x="127" y="38"/>
                  </a:lnTo>
                  <a:lnTo>
                    <a:pt x="128" y="44"/>
                  </a:lnTo>
                  <a:lnTo>
                    <a:pt x="128" y="51"/>
                  </a:lnTo>
                  <a:lnTo>
                    <a:pt x="127" y="58"/>
                  </a:lnTo>
                  <a:lnTo>
                    <a:pt x="127" y="65"/>
                  </a:lnTo>
                  <a:lnTo>
                    <a:pt x="125" y="73"/>
                  </a:lnTo>
                  <a:lnTo>
                    <a:pt x="123" y="81"/>
                  </a:lnTo>
                  <a:lnTo>
                    <a:pt x="119" y="90"/>
                  </a:lnTo>
                  <a:lnTo>
                    <a:pt x="116" y="98"/>
                  </a:lnTo>
                  <a:lnTo>
                    <a:pt x="111" y="107"/>
                  </a:lnTo>
                  <a:lnTo>
                    <a:pt x="106" y="115"/>
                  </a:lnTo>
                  <a:lnTo>
                    <a:pt x="99" y="124"/>
                  </a:lnTo>
                  <a:lnTo>
                    <a:pt x="93" y="131"/>
                  </a:lnTo>
                  <a:lnTo>
                    <a:pt x="87" y="137"/>
                  </a:lnTo>
                  <a:lnTo>
                    <a:pt x="81" y="143"/>
                  </a:lnTo>
                  <a:lnTo>
                    <a:pt x="75" y="149"/>
                  </a:lnTo>
                  <a:lnTo>
                    <a:pt x="69" y="152"/>
                  </a:lnTo>
                  <a:lnTo>
                    <a:pt x="63" y="155"/>
                  </a:lnTo>
                  <a:lnTo>
                    <a:pt x="57" y="158"/>
                  </a:lnTo>
                  <a:lnTo>
                    <a:pt x="51" y="159"/>
                  </a:lnTo>
                  <a:lnTo>
                    <a:pt x="45" y="160"/>
                  </a:lnTo>
                  <a:lnTo>
                    <a:pt x="39" y="160"/>
                  </a:lnTo>
                  <a:lnTo>
                    <a:pt x="34" y="160"/>
                  </a:lnTo>
                  <a:lnTo>
                    <a:pt x="29" y="159"/>
                  </a:lnTo>
                  <a:lnTo>
                    <a:pt x="25" y="157"/>
                  </a:lnTo>
                  <a:lnTo>
                    <a:pt x="20" y="154"/>
                  </a:lnTo>
                  <a:lnTo>
                    <a:pt x="16" y="151"/>
                  </a:lnTo>
                  <a:lnTo>
                    <a:pt x="13" y="148"/>
                  </a:lnTo>
                  <a:lnTo>
                    <a:pt x="9" y="143"/>
                  </a:lnTo>
                  <a:lnTo>
                    <a:pt x="7" y="138"/>
                  </a:lnTo>
                  <a:lnTo>
                    <a:pt x="4" y="133"/>
                  </a:lnTo>
                  <a:lnTo>
                    <a:pt x="2" y="128"/>
                  </a:lnTo>
                  <a:lnTo>
                    <a:pt x="1" y="122"/>
                  </a:lnTo>
                  <a:lnTo>
                    <a:pt x="0" y="115"/>
                  </a:lnTo>
                  <a:lnTo>
                    <a:pt x="0" y="109"/>
                  </a:lnTo>
                  <a:lnTo>
                    <a:pt x="0" y="102"/>
                  </a:lnTo>
                  <a:lnTo>
                    <a:pt x="1" y="94"/>
                  </a:lnTo>
                  <a:lnTo>
                    <a:pt x="3" y="86"/>
                  </a:lnTo>
                  <a:lnTo>
                    <a:pt x="5" y="78"/>
                  </a:lnTo>
                  <a:lnTo>
                    <a:pt x="8" y="70"/>
                  </a:lnTo>
                  <a:lnTo>
                    <a:pt x="12" y="62"/>
                  </a:lnTo>
                  <a:lnTo>
                    <a:pt x="17" y="53"/>
                  </a:lnTo>
                  <a:lnTo>
                    <a:pt x="22" y="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4511675" y="3741738"/>
              <a:ext cx="6350" cy="9525"/>
            </a:xfrm>
            <a:custGeom>
              <a:avLst/>
              <a:gdLst/>
              <a:ahLst/>
              <a:cxnLst>
                <a:cxn ang="0">
                  <a:pos x="28" y="36"/>
                </a:cxn>
                <a:cxn ang="0">
                  <a:pos x="40" y="21"/>
                </a:cxn>
                <a:cxn ang="0">
                  <a:pos x="53" y="11"/>
                </a:cxn>
                <a:cxn ang="0">
                  <a:pos x="65" y="4"/>
                </a:cxn>
                <a:cxn ang="0">
                  <a:pos x="77" y="0"/>
                </a:cxn>
                <a:cxn ang="0">
                  <a:pos x="87" y="0"/>
                </a:cxn>
                <a:cxn ang="0">
                  <a:pos x="97" y="1"/>
                </a:cxn>
                <a:cxn ang="0">
                  <a:pos x="107" y="6"/>
                </a:cxn>
                <a:cxn ang="0">
                  <a:pos x="115" y="12"/>
                </a:cxn>
                <a:cxn ang="0">
                  <a:pos x="121" y="21"/>
                </a:cxn>
                <a:cxn ang="0">
                  <a:pos x="125" y="32"/>
                </a:cxn>
                <a:cxn ang="0">
                  <a:pos x="128" y="44"/>
                </a:cxn>
                <a:cxn ang="0">
                  <a:pos x="127" y="58"/>
                </a:cxn>
                <a:cxn ang="0">
                  <a:pos x="125" y="73"/>
                </a:cxn>
                <a:cxn ang="0">
                  <a:pos x="119" y="90"/>
                </a:cxn>
                <a:cxn ang="0">
                  <a:pos x="111" y="107"/>
                </a:cxn>
                <a:cxn ang="0">
                  <a:pos x="99" y="124"/>
                </a:cxn>
                <a:cxn ang="0">
                  <a:pos x="87" y="137"/>
                </a:cxn>
                <a:cxn ang="0">
                  <a:pos x="75" y="149"/>
                </a:cxn>
                <a:cxn ang="0">
                  <a:pos x="63" y="155"/>
                </a:cxn>
                <a:cxn ang="0">
                  <a:pos x="51" y="159"/>
                </a:cxn>
                <a:cxn ang="0">
                  <a:pos x="39" y="160"/>
                </a:cxn>
                <a:cxn ang="0">
                  <a:pos x="29" y="159"/>
                </a:cxn>
                <a:cxn ang="0">
                  <a:pos x="20" y="154"/>
                </a:cxn>
                <a:cxn ang="0">
                  <a:pos x="13" y="148"/>
                </a:cxn>
                <a:cxn ang="0">
                  <a:pos x="7" y="138"/>
                </a:cxn>
                <a:cxn ang="0">
                  <a:pos x="2" y="128"/>
                </a:cxn>
                <a:cxn ang="0">
                  <a:pos x="0" y="115"/>
                </a:cxn>
                <a:cxn ang="0">
                  <a:pos x="0" y="102"/>
                </a:cxn>
                <a:cxn ang="0">
                  <a:pos x="3" y="86"/>
                </a:cxn>
                <a:cxn ang="0">
                  <a:pos x="8" y="70"/>
                </a:cxn>
                <a:cxn ang="0">
                  <a:pos x="17" y="53"/>
                </a:cxn>
              </a:cxnLst>
              <a:rect l="0" t="0" r="r" b="b"/>
              <a:pathLst>
                <a:path w="128" h="160">
                  <a:moveTo>
                    <a:pt x="22" y="44"/>
                  </a:moveTo>
                  <a:lnTo>
                    <a:pt x="28" y="36"/>
                  </a:lnTo>
                  <a:lnTo>
                    <a:pt x="34" y="28"/>
                  </a:lnTo>
                  <a:lnTo>
                    <a:pt x="40" y="21"/>
                  </a:lnTo>
                  <a:lnTo>
                    <a:pt x="46" y="16"/>
                  </a:lnTo>
                  <a:lnTo>
                    <a:pt x="53" y="11"/>
                  </a:lnTo>
                  <a:lnTo>
                    <a:pt x="59" y="7"/>
                  </a:lnTo>
                  <a:lnTo>
                    <a:pt x="65" y="4"/>
                  </a:lnTo>
                  <a:lnTo>
                    <a:pt x="71" y="2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7" y="1"/>
                  </a:lnTo>
                  <a:lnTo>
                    <a:pt x="102" y="3"/>
                  </a:lnTo>
                  <a:lnTo>
                    <a:pt x="107" y="6"/>
                  </a:lnTo>
                  <a:lnTo>
                    <a:pt x="111" y="9"/>
                  </a:lnTo>
                  <a:lnTo>
                    <a:pt x="115" y="12"/>
                  </a:lnTo>
                  <a:lnTo>
                    <a:pt x="118" y="16"/>
                  </a:lnTo>
                  <a:lnTo>
                    <a:pt x="121" y="21"/>
                  </a:lnTo>
                  <a:lnTo>
                    <a:pt x="124" y="26"/>
                  </a:lnTo>
                  <a:lnTo>
                    <a:pt x="125" y="32"/>
                  </a:lnTo>
                  <a:lnTo>
                    <a:pt x="127" y="38"/>
                  </a:lnTo>
                  <a:lnTo>
                    <a:pt x="128" y="44"/>
                  </a:lnTo>
                  <a:lnTo>
                    <a:pt x="128" y="51"/>
                  </a:lnTo>
                  <a:lnTo>
                    <a:pt x="127" y="58"/>
                  </a:lnTo>
                  <a:lnTo>
                    <a:pt x="127" y="65"/>
                  </a:lnTo>
                  <a:lnTo>
                    <a:pt x="125" y="73"/>
                  </a:lnTo>
                  <a:lnTo>
                    <a:pt x="123" y="81"/>
                  </a:lnTo>
                  <a:lnTo>
                    <a:pt x="119" y="90"/>
                  </a:lnTo>
                  <a:lnTo>
                    <a:pt x="116" y="98"/>
                  </a:lnTo>
                  <a:lnTo>
                    <a:pt x="111" y="107"/>
                  </a:lnTo>
                  <a:lnTo>
                    <a:pt x="106" y="115"/>
                  </a:lnTo>
                  <a:lnTo>
                    <a:pt x="99" y="124"/>
                  </a:lnTo>
                  <a:lnTo>
                    <a:pt x="93" y="131"/>
                  </a:lnTo>
                  <a:lnTo>
                    <a:pt x="87" y="137"/>
                  </a:lnTo>
                  <a:lnTo>
                    <a:pt x="81" y="143"/>
                  </a:lnTo>
                  <a:lnTo>
                    <a:pt x="75" y="149"/>
                  </a:lnTo>
                  <a:lnTo>
                    <a:pt x="69" y="152"/>
                  </a:lnTo>
                  <a:lnTo>
                    <a:pt x="63" y="155"/>
                  </a:lnTo>
                  <a:lnTo>
                    <a:pt x="57" y="158"/>
                  </a:lnTo>
                  <a:lnTo>
                    <a:pt x="51" y="159"/>
                  </a:lnTo>
                  <a:lnTo>
                    <a:pt x="45" y="160"/>
                  </a:lnTo>
                  <a:lnTo>
                    <a:pt x="39" y="160"/>
                  </a:lnTo>
                  <a:lnTo>
                    <a:pt x="34" y="160"/>
                  </a:lnTo>
                  <a:lnTo>
                    <a:pt x="29" y="159"/>
                  </a:lnTo>
                  <a:lnTo>
                    <a:pt x="25" y="157"/>
                  </a:lnTo>
                  <a:lnTo>
                    <a:pt x="20" y="154"/>
                  </a:lnTo>
                  <a:lnTo>
                    <a:pt x="16" y="151"/>
                  </a:lnTo>
                  <a:lnTo>
                    <a:pt x="13" y="148"/>
                  </a:lnTo>
                  <a:lnTo>
                    <a:pt x="9" y="143"/>
                  </a:lnTo>
                  <a:lnTo>
                    <a:pt x="7" y="138"/>
                  </a:lnTo>
                  <a:lnTo>
                    <a:pt x="4" y="133"/>
                  </a:lnTo>
                  <a:lnTo>
                    <a:pt x="2" y="128"/>
                  </a:lnTo>
                  <a:lnTo>
                    <a:pt x="1" y="122"/>
                  </a:lnTo>
                  <a:lnTo>
                    <a:pt x="0" y="115"/>
                  </a:lnTo>
                  <a:lnTo>
                    <a:pt x="0" y="109"/>
                  </a:lnTo>
                  <a:lnTo>
                    <a:pt x="0" y="102"/>
                  </a:lnTo>
                  <a:lnTo>
                    <a:pt x="1" y="94"/>
                  </a:lnTo>
                  <a:lnTo>
                    <a:pt x="3" y="86"/>
                  </a:lnTo>
                  <a:lnTo>
                    <a:pt x="5" y="78"/>
                  </a:lnTo>
                  <a:lnTo>
                    <a:pt x="8" y="70"/>
                  </a:lnTo>
                  <a:lnTo>
                    <a:pt x="12" y="62"/>
                  </a:lnTo>
                  <a:lnTo>
                    <a:pt x="17" y="53"/>
                  </a:lnTo>
                  <a:lnTo>
                    <a:pt x="22" y="44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4356100" y="3771900"/>
              <a:ext cx="14288" cy="11113"/>
            </a:xfrm>
            <a:custGeom>
              <a:avLst/>
              <a:gdLst/>
              <a:ahLst/>
              <a:cxnLst>
                <a:cxn ang="0">
                  <a:pos x="120" y="25"/>
                </a:cxn>
                <a:cxn ang="0">
                  <a:pos x="152" y="11"/>
                </a:cxn>
                <a:cxn ang="0">
                  <a:pos x="180" y="3"/>
                </a:cxn>
                <a:cxn ang="0">
                  <a:pos x="207" y="0"/>
                </a:cxn>
                <a:cxn ang="0">
                  <a:pos x="229" y="1"/>
                </a:cxn>
                <a:cxn ang="0">
                  <a:pos x="248" y="6"/>
                </a:cxn>
                <a:cxn ang="0">
                  <a:pos x="265" y="15"/>
                </a:cxn>
                <a:cxn ang="0">
                  <a:pos x="276" y="26"/>
                </a:cxn>
                <a:cxn ang="0">
                  <a:pos x="284" y="40"/>
                </a:cxn>
                <a:cxn ang="0">
                  <a:pos x="287" y="57"/>
                </a:cxn>
                <a:cxn ang="0">
                  <a:pos x="286" y="75"/>
                </a:cxn>
                <a:cxn ang="0">
                  <a:pos x="280" y="94"/>
                </a:cxn>
                <a:cxn ang="0">
                  <a:pos x="269" y="115"/>
                </a:cxn>
                <a:cxn ang="0">
                  <a:pos x="253" y="135"/>
                </a:cxn>
                <a:cxn ang="0">
                  <a:pos x="230" y="154"/>
                </a:cxn>
                <a:cxn ang="0">
                  <a:pos x="203" y="175"/>
                </a:cxn>
                <a:cxn ang="0">
                  <a:pos x="169" y="193"/>
                </a:cxn>
                <a:cxn ang="0">
                  <a:pos x="136" y="206"/>
                </a:cxn>
                <a:cxn ang="0">
                  <a:pos x="107" y="214"/>
                </a:cxn>
                <a:cxn ang="0">
                  <a:pos x="81" y="217"/>
                </a:cxn>
                <a:cxn ang="0">
                  <a:pos x="58" y="217"/>
                </a:cxn>
                <a:cxn ang="0">
                  <a:pos x="38" y="212"/>
                </a:cxn>
                <a:cxn ang="0">
                  <a:pos x="22" y="204"/>
                </a:cxn>
                <a:cxn ang="0">
                  <a:pos x="11" y="192"/>
                </a:cxn>
                <a:cxn ang="0">
                  <a:pos x="3" y="179"/>
                </a:cxn>
                <a:cxn ang="0">
                  <a:pos x="0" y="162"/>
                </a:cxn>
                <a:cxn ang="0">
                  <a:pos x="2" y="144"/>
                </a:cxn>
                <a:cxn ang="0">
                  <a:pos x="8" y="125"/>
                </a:cxn>
                <a:cxn ang="0">
                  <a:pos x="19" y="104"/>
                </a:cxn>
                <a:cxn ang="0">
                  <a:pos x="36" y="84"/>
                </a:cxn>
                <a:cxn ang="0">
                  <a:pos x="59" y="64"/>
                </a:cxn>
                <a:cxn ang="0">
                  <a:pos x="86" y="43"/>
                </a:cxn>
              </a:cxnLst>
              <a:rect l="0" t="0" r="r" b="b"/>
              <a:pathLst>
                <a:path w="287" h="218">
                  <a:moveTo>
                    <a:pt x="103" y="33"/>
                  </a:moveTo>
                  <a:lnTo>
                    <a:pt x="120" y="25"/>
                  </a:lnTo>
                  <a:lnTo>
                    <a:pt x="136" y="17"/>
                  </a:lnTo>
                  <a:lnTo>
                    <a:pt x="152" y="11"/>
                  </a:lnTo>
                  <a:lnTo>
                    <a:pt x="166" y="7"/>
                  </a:lnTo>
                  <a:lnTo>
                    <a:pt x="180" y="3"/>
                  </a:lnTo>
                  <a:lnTo>
                    <a:pt x="193" y="1"/>
                  </a:lnTo>
                  <a:lnTo>
                    <a:pt x="207" y="0"/>
                  </a:lnTo>
                  <a:lnTo>
                    <a:pt x="218" y="0"/>
                  </a:lnTo>
                  <a:lnTo>
                    <a:pt x="229" y="1"/>
                  </a:lnTo>
                  <a:lnTo>
                    <a:pt x="239" y="3"/>
                  </a:lnTo>
                  <a:lnTo>
                    <a:pt x="248" y="6"/>
                  </a:lnTo>
                  <a:lnTo>
                    <a:pt x="258" y="10"/>
                  </a:lnTo>
                  <a:lnTo>
                    <a:pt x="265" y="15"/>
                  </a:lnTo>
                  <a:lnTo>
                    <a:pt x="271" y="20"/>
                  </a:lnTo>
                  <a:lnTo>
                    <a:pt x="276" y="26"/>
                  </a:lnTo>
                  <a:lnTo>
                    <a:pt x="281" y="33"/>
                  </a:lnTo>
                  <a:lnTo>
                    <a:pt x="284" y="40"/>
                  </a:lnTo>
                  <a:lnTo>
                    <a:pt x="286" y="49"/>
                  </a:lnTo>
                  <a:lnTo>
                    <a:pt x="287" y="57"/>
                  </a:lnTo>
                  <a:lnTo>
                    <a:pt x="287" y="66"/>
                  </a:lnTo>
                  <a:lnTo>
                    <a:pt x="286" y="75"/>
                  </a:lnTo>
                  <a:lnTo>
                    <a:pt x="284" y="84"/>
                  </a:lnTo>
                  <a:lnTo>
                    <a:pt x="280" y="94"/>
                  </a:lnTo>
                  <a:lnTo>
                    <a:pt x="275" y="104"/>
                  </a:lnTo>
                  <a:lnTo>
                    <a:pt x="269" y="115"/>
                  </a:lnTo>
                  <a:lnTo>
                    <a:pt x="262" y="125"/>
                  </a:lnTo>
                  <a:lnTo>
                    <a:pt x="253" y="135"/>
                  </a:lnTo>
                  <a:lnTo>
                    <a:pt x="242" y="144"/>
                  </a:lnTo>
                  <a:lnTo>
                    <a:pt x="230" y="154"/>
                  </a:lnTo>
                  <a:lnTo>
                    <a:pt x="217" y="165"/>
                  </a:lnTo>
                  <a:lnTo>
                    <a:pt x="203" y="175"/>
                  </a:lnTo>
                  <a:lnTo>
                    <a:pt x="186" y="184"/>
                  </a:lnTo>
                  <a:lnTo>
                    <a:pt x="169" y="193"/>
                  </a:lnTo>
                  <a:lnTo>
                    <a:pt x="153" y="200"/>
                  </a:lnTo>
                  <a:lnTo>
                    <a:pt x="136" y="206"/>
                  </a:lnTo>
                  <a:lnTo>
                    <a:pt x="122" y="211"/>
                  </a:lnTo>
                  <a:lnTo>
                    <a:pt x="107" y="214"/>
                  </a:lnTo>
                  <a:lnTo>
                    <a:pt x="94" y="216"/>
                  </a:lnTo>
                  <a:lnTo>
                    <a:pt x="81" y="217"/>
                  </a:lnTo>
                  <a:lnTo>
                    <a:pt x="69" y="218"/>
                  </a:lnTo>
                  <a:lnTo>
                    <a:pt x="58" y="217"/>
                  </a:lnTo>
                  <a:lnTo>
                    <a:pt x="48" y="215"/>
                  </a:lnTo>
                  <a:lnTo>
                    <a:pt x="38" y="212"/>
                  </a:lnTo>
                  <a:lnTo>
                    <a:pt x="30" y="208"/>
                  </a:lnTo>
                  <a:lnTo>
                    <a:pt x="22" y="204"/>
                  </a:lnTo>
                  <a:lnTo>
                    <a:pt x="16" y="198"/>
                  </a:lnTo>
                  <a:lnTo>
                    <a:pt x="11" y="192"/>
                  </a:lnTo>
                  <a:lnTo>
                    <a:pt x="7" y="186"/>
                  </a:lnTo>
                  <a:lnTo>
                    <a:pt x="3" y="179"/>
                  </a:lnTo>
                  <a:lnTo>
                    <a:pt x="1" y="171"/>
                  </a:lnTo>
                  <a:lnTo>
                    <a:pt x="0" y="162"/>
                  </a:lnTo>
                  <a:lnTo>
                    <a:pt x="0" y="153"/>
                  </a:lnTo>
                  <a:lnTo>
                    <a:pt x="2" y="144"/>
                  </a:lnTo>
                  <a:lnTo>
                    <a:pt x="4" y="135"/>
                  </a:lnTo>
                  <a:lnTo>
                    <a:pt x="8" y="125"/>
                  </a:lnTo>
                  <a:lnTo>
                    <a:pt x="13" y="115"/>
                  </a:lnTo>
                  <a:lnTo>
                    <a:pt x="19" y="104"/>
                  </a:lnTo>
                  <a:lnTo>
                    <a:pt x="27" y="94"/>
                  </a:lnTo>
                  <a:lnTo>
                    <a:pt x="36" y="84"/>
                  </a:lnTo>
                  <a:lnTo>
                    <a:pt x="47" y="74"/>
                  </a:lnTo>
                  <a:lnTo>
                    <a:pt x="59" y="64"/>
                  </a:lnTo>
                  <a:lnTo>
                    <a:pt x="72" y="54"/>
                  </a:lnTo>
                  <a:lnTo>
                    <a:pt x="86" y="43"/>
                  </a:lnTo>
                  <a:lnTo>
                    <a:pt x="103" y="3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4" name="Freeform 40"/>
            <p:cNvSpPr>
              <a:spLocks/>
            </p:cNvSpPr>
            <p:nvPr/>
          </p:nvSpPr>
          <p:spPr bwMode="auto">
            <a:xfrm>
              <a:off x="4356100" y="3771900"/>
              <a:ext cx="14288" cy="11113"/>
            </a:xfrm>
            <a:custGeom>
              <a:avLst/>
              <a:gdLst/>
              <a:ahLst/>
              <a:cxnLst>
                <a:cxn ang="0">
                  <a:pos x="120" y="25"/>
                </a:cxn>
                <a:cxn ang="0">
                  <a:pos x="152" y="11"/>
                </a:cxn>
                <a:cxn ang="0">
                  <a:pos x="180" y="3"/>
                </a:cxn>
                <a:cxn ang="0">
                  <a:pos x="207" y="0"/>
                </a:cxn>
                <a:cxn ang="0">
                  <a:pos x="229" y="1"/>
                </a:cxn>
                <a:cxn ang="0">
                  <a:pos x="248" y="6"/>
                </a:cxn>
                <a:cxn ang="0">
                  <a:pos x="265" y="15"/>
                </a:cxn>
                <a:cxn ang="0">
                  <a:pos x="276" y="26"/>
                </a:cxn>
                <a:cxn ang="0">
                  <a:pos x="284" y="40"/>
                </a:cxn>
                <a:cxn ang="0">
                  <a:pos x="287" y="57"/>
                </a:cxn>
                <a:cxn ang="0">
                  <a:pos x="286" y="75"/>
                </a:cxn>
                <a:cxn ang="0">
                  <a:pos x="280" y="94"/>
                </a:cxn>
                <a:cxn ang="0">
                  <a:pos x="269" y="115"/>
                </a:cxn>
                <a:cxn ang="0">
                  <a:pos x="253" y="135"/>
                </a:cxn>
                <a:cxn ang="0">
                  <a:pos x="230" y="154"/>
                </a:cxn>
                <a:cxn ang="0">
                  <a:pos x="203" y="175"/>
                </a:cxn>
                <a:cxn ang="0">
                  <a:pos x="169" y="193"/>
                </a:cxn>
                <a:cxn ang="0">
                  <a:pos x="136" y="206"/>
                </a:cxn>
                <a:cxn ang="0">
                  <a:pos x="107" y="214"/>
                </a:cxn>
                <a:cxn ang="0">
                  <a:pos x="81" y="217"/>
                </a:cxn>
                <a:cxn ang="0">
                  <a:pos x="58" y="217"/>
                </a:cxn>
                <a:cxn ang="0">
                  <a:pos x="38" y="212"/>
                </a:cxn>
                <a:cxn ang="0">
                  <a:pos x="22" y="204"/>
                </a:cxn>
                <a:cxn ang="0">
                  <a:pos x="11" y="192"/>
                </a:cxn>
                <a:cxn ang="0">
                  <a:pos x="3" y="179"/>
                </a:cxn>
                <a:cxn ang="0">
                  <a:pos x="0" y="162"/>
                </a:cxn>
                <a:cxn ang="0">
                  <a:pos x="2" y="144"/>
                </a:cxn>
                <a:cxn ang="0">
                  <a:pos x="8" y="125"/>
                </a:cxn>
                <a:cxn ang="0">
                  <a:pos x="19" y="104"/>
                </a:cxn>
                <a:cxn ang="0">
                  <a:pos x="36" y="84"/>
                </a:cxn>
                <a:cxn ang="0">
                  <a:pos x="59" y="64"/>
                </a:cxn>
                <a:cxn ang="0">
                  <a:pos x="86" y="43"/>
                </a:cxn>
              </a:cxnLst>
              <a:rect l="0" t="0" r="r" b="b"/>
              <a:pathLst>
                <a:path w="287" h="218">
                  <a:moveTo>
                    <a:pt x="103" y="33"/>
                  </a:moveTo>
                  <a:lnTo>
                    <a:pt x="120" y="25"/>
                  </a:lnTo>
                  <a:lnTo>
                    <a:pt x="136" y="17"/>
                  </a:lnTo>
                  <a:lnTo>
                    <a:pt x="152" y="11"/>
                  </a:lnTo>
                  <a:lnTo>
                    <a:pt x="166" y="7"/>
                  </a:lnTo>
                  <a:lnTo>
                    <a:pt x="180" y="3"/>
                  </a:lnTo>
                  <a:lnTo>
                    <a:pt x="193" y="1"/>
                  </a:lnTo>
                  <a:lnTo>
                    <a:pt x="207" y="0"/>
                  </a:lnTo>
                  <a:lnTo>
                    <a:pt x="218" y="0"/>
                  </a:lnTo>
                  <a:lnTo>
                    <a:pt x="229" y="1"/>
                  </a:lnTo>
                  <a:lnTo>
                    <a:pt x="239" y="3"/>
                  </a:lnTo>
                  <a:lnTo>
                    <a:pt x="248" y="6"/>
                  </a:lnTo>
                  <a:lnTo>
                    <a:pt x="258" y="10"/>
                  </a:lnTo>
                  <a:lnTo>
                    <a:pt x="265" y="15"/>
                  </a:lnTo>
                  <a:lnTo>
                    <a:pt x="271" y="20"/>
                  </a:lnTo>
                  <a:lnTo>
                    <a:pt x="276" y="26"/>
                  </a:lnTo>
                  <a:lnTo>
                    <a:pt x="281" y="33"/>
                  </a:lnTo>
                  <a:lnTo>
                    <a:pt x="284" y="40"/>
                  </a:lnTo>
                  <a:lnTo>
                    <a:pt x="286" y="49"/>
                  </a:lnTo>
                  <a:lnTo>
                    <a:pt x="287" y="57"/>
                  </a:lnTo>
                  <a:lnTo>
                    <a:pt x="287" y="66"/>
                  </a:lnTo>
                  <a:lnTo>
                    <a:pt x="286" y="75"/>
                  </a:lnTo>
                  <a:lnTo>
                    <a:pt x="284" y="84"/>
                  </a:lnTo>
                  <a:lnTo>
                    <a:pt x="280" y="94"/>
                  </a:lnTo>
                  <a:lnTo>
                    <a:pt x="275" y="104"/>
                  </a:lnTo>
                  <a:lnTo>
                    <a:pt x="269" y="115"/>
                  </a:lnTo>
                  <a:lnTo>
                    <a:pt x="262" y="125"/>
                  </a:lnTo>
                  <a:lnTo>
                    <a:pt x="253" y="135"/>
                  </a:lnTo>
                  <a:lnTo>
                    <a:pt x="242" y="144"/>
                  </a:lnTo>
                  <a:lnTo>
                    <a:pt x="230" y="154"/>
                  </a:lnTo>
                  <a:lnTo>
                    <a:pt x="217" y="165"/>
                  </a:lnTo>
                  <a:lnTo>
                    <a:pt x="203" y="175"/>
                  </a:lnTo>
                  <a:lnTo>
                    <a:pt x="186" y="184"/>
                  </a:lnTo>
                  <a:lnTo>
                    <a:pt x="169" y="193"/>
                  </a:lnTo>
                  <a:lnTo>
                    <a:pt x="153" y="200"/>
                  </a:lnTo>
                  <a:lnTo>
                    <a:pt x="136" y="206"/>
                  </a:lnTo>
                  <a:lnTo>
                    <a:pt x="122" y="211"/>
                  </a:lnTo>
                  <a:lnTo>
                    <a:pt x="107" y="214"/>
                  </a:lnTo>
                  <a:lnTo>
                    <a:pt x="94" y="216"/>
                  </a:lnTo>
                  <a:lnTo>
                    <a:pt x="81" y="217"/>
                  </a:lnTo>
                  <a:lnTo>
                    <a:pt x="69" y="218"/>
                  </a:lnTo>
                  <a:lnTo>
                    <a:pt x="58" y="217"/>
                  </a:lnTo>
                  <a:lnTo>
                    <a:pt x="48" y="215"/>
                  </a:lnTo>
                  <a:lnTo>
                    <a:pt x="38" y="212"/>
                  </a:lnTo>
                  <a:lnTo>
                    <a:pt x="30" y="208"/>
                  </a:lnTo>
                  <a:lnTo>
                    <a:pt x="22" y="204"/>
                  </a:lnTo>
                  <a:lnTo>
                    <a:pt x="16" y="198"/>
                  </a:lnTo>
                  <a:lnTo>
                    <a:pt x="11" y="192"/>
                  </a:lnTo>
                  <a:lnTo>
                    <a:pt x="7" y="186"/>
                  </a:lnTo>
                  <a:lnTo>
                    <a:pt x="3" y="179"/>
                  </a:lnTo>
                  <a:lnTo>
                    <a:pt x="1" y="171"/>
                  </a:lnTo>
                  <a:lnTo>
                    <a:pt x="0" y="162"/>
                  </a:lnTo>
                  <a:lnTo>
                    <a:pt x="0" y="153"/>
                  </a:lnTo>
                  <a:lnTo>
                    <a:pt x="2" y="144"/>
                  </a:lnTo>
                  <a:lnTo>
                    <a:pt x="4" y="135"/>
                  </a:lnTo>
                  <a:lnTo>
                    <a:pt x="8" y="125"/>
                  </a:lnTo>
                  <a:lnTo>
                    <a:pt x="13" y="115"/>
                  </a:lnTo>
                  <a:lnTo>
                    <a:pt x="19" y="104"/>
                  </a:lnTo>
                  <a:lnTo>
                    <a:pt x="27" y="94"/>
                  </a:lnTo>
                  <a:lnTo>
                    <a:pt x="36" y="84"/>
                  </a:lnTo>
                  <a:lnTo>
                    <a:pt x="47" y="74"/>
                  </a:lnTo>
                  <a:lnTo>
                    <a:pt x="59" y="64"/>
                  </a:lnTo>
                  <a:lnTo>
                    <a:pt x="72" y="54"/>
                  </a:lnTo>
                  <a:lnTo>
                    <a:pt x="86" y="43"/>
                  </a:lnTo>
                  <a:lnTo>
                    <a:pt x="103" y="33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4344988" y="3786188"/>
              <a:ext cx="17463" cy="17463"/>
            </a:xfrm>
            <a:custGeom>
              <a:avLst/>
              <a:gdLst/>
              <a:ahLst/>
              <a:cxnLst>
                <a:cxn ang="0">
                  <a:pos x="238" y="265"/>
                </a:cxn>
                <a:cxn ang="0">
                  <a:pos x="200" y="293"/>
                </a:cxn>
                <a:cxn ang="0">
                  <a:pos x="165" y="315"/>
                </a:cxn>
                <a:cxn ang="0">
                  <a:pos x="132" y="328"/>
                </a:cxn>
                <a:cxn ang="0">
                  <a:pos x="100" y="335"/>
                </a:cxn>
                <a:cxn ang="0">
                  <a:pos x="74" y="336"/>
                </a:cxn>
                <a:cxn ang="0">
                  <a:pos x="49" y="332"/>
                </a:cxn>
                <a:cxn ang="0">
                  <a:pos x="30" y="322"/>
                </a:cxn>
                <a:cxn ang="0">
                  <a:pos x="15" y="308"/>
                </a:cxn>
                <a:cxn ang="0">
                  <a:pos x="6" y="288"/>
                </a:cxn>
                <a:cxn ang="0">
                  <a:pos x="0" y="266"/>
                </a:cxn>
                <a:cxn ang="0">
                  <a:pos x="3" y="240"/>
                </a:cxn>
                <a:cxn ang="0">
                  <a:pos x="11" y="210"/>
                </a:cxn>
                <a:cxn ang="0">
                  <a:pos x="26" y="179"/>
                </a:cxn>
                <a:cxn ang="0">
                  <a:pos x="49" y="144"/>
                </a:cxn>
                <a:cxn ang="0">
                  <a:pos x="80" y="108"/>
                </a:cxn>
                <a:cxn ang="0">
                  <a:pos x="118" y="73"/>
                </a:cxn>
                <a:cxn ang="0">
                  <a:pos x="156" y="43"/>
                </a:cxn>
                <a:cxn ang="0">
                  <a:pos x="192" y="23"/>
                </a:cxn>
                <a:cxn ang="0">
                  <a:pos x="226" y="9"/>
                </a:cxn>
                <a:cxn ang="0">
                  <a:pos x="257" y="1"/>
                </a:cxn>
                <a:cxn ang="0">
                  <a:pos x="285" y="0"/>
                </a:cxn>
                <a:cxn ang="0">
                  <a:pos x="308" y="5"/>
                </a:cxn>
                <a:cxn ang="0">
                  <a:pos x="329" y="14"/>
                </a:cxn>
                <a:cxn ang="0">
                  <a:pos x="343" y="29"/>
                </a:cxn>
                <a:cxn ang="0">
                  <a:pos x="353" y="48"/>
                </a:cxn>
                <a:cxn ang="0">
                  <a:pos x="357" y="72"/>
                </a:cxn>
                <a:cxn ang="0">
                  <a:pos x="355" y="98"/>
                </a:cxn>
                <a:cxn ang="0">
                  <a:pos x="346" y="128"/>
                </a:cxn>
                <a:cxn ang="0">
                  <a:pos x="331" y="159"/>
                </a:cxn>
                <a:cxn ang="0">
                  <a:pos x="307" y="194"/>
                </a:cxn>
                <a:cxn ang="0">
                  <a:pos x="276" y="229"/>
                </a:cxn>
              </a:cxnLst>
              <a:rect l="0" t="0" r="r" b="b"/>
              <a:pathLst>
                <a:path w="357" h="337">
                  <a:moveTo>
                    <a:pt x="257" y="248"/>
                  </a:moveTo>
                  <a:lnTo>
                    <a:pt x="238" y="265"/>
                  </a:lnTo>
                  <a:lnTo>
                    <a:pt x="219" y="280"/>
                  </a:lnTo>
                  <a:lnTo>
                    <a:pt x="200" y="293"/>
                  </a:lnTo>
                  <a:lnTo>
                    <a:pt x="182" y="305"/>
                  </a:lnTo>
                  <a:lnTo>
                    <a:pt x="165" y="315"/>
                  </a:lnTo>
                  <a:lnTo>
                    <a:pt x="148" y="322"/>
                  </a:lnTo>
                  <a:lnTo>
                    <a:pt x="132" y="328"/>
                  </a:lnTo>
                  <a:lnTo>
                    <a:pt x="116" y="333"/>
                  </a:lnTo>
                  <a:lnTo>
                    <a:pt x="100" y="335"/>
                  </a:lnTo>
                  <a:lnTo>
                    <a:pt x="87" y="337"/>
                  </a:lnTo>
                  <a:lnTo>
                    <a:pt x="74" y="336"/>
                  </a:lnTo>
                  <a:lnTo>
                    <a:pt x="61" y="335"/>
                  </a:lnTo>
                  <a:lnTo>
                    <a:pt x="49" y="332"/>
                  </a:lnTo>
                  <a:lnTo>
                    <a:pt x="39" y="328"/>
                  </a:lnTo>
                  <a:lnTo>
                    <a:pt x="30" y="322"/>
                  </a:lnTo>
                  <a:lnTo>
                    <a:pt x="22" y="316"/>
                  </a:lnTo>
                  <a:lnTo>
                    <a:pt x="15" y="308"/>
                  </a:lnTo>
                  <a:lnTo>
                    <a:pt x="10" y="299"/>
                  </a:lnTo>
                  <a:lnTo>
                    <a:pt x="6" y="288"/>
                  </a:lnTo>
                  <a:lnTo>
                    <a:pt x="3" y="278"/>
                  </a:lnTo>
                  <a:lnTo>
                    <a:pt x="0" y="266"/>
                  </a:lnTo>
                  <a:lnTo>
                    <a:pt x="0" y="253"/>
                  </a:lnTo>
                  <a:lnTo>
                    <a:pt x="3" y="240"/>
                  </a:lnTo>
                  <a:lnTo>
                    <a:pt x="6" y="225"/>
                  </a:lnTo>
                  <a:lnTo>
                    <a:pt x="11" y="210"/>
                  </a:lnTo>
                  <a:lnTo>
                    <a:pt x="18" y="195"/>
                  </a:lnTo>
                  <a:lnTo>
                    <a:pt x="26" y="179"/>
                  </a:lnTo>
                  <a:lnTo>
                    <a:pt x="37" y="161"/>
                  </a:lnTo>
                  <a:lnTo>
                    <a:pt x="49" y="144"/>
                  </a:lnTo>
                  <a:lnTo>
                    <a:pt x="64" y="127"/>
                  </a:lnTo>
                  <a:lnTo>
                    <a:pt x="80" y="108"/>
                  </a:lnTo>
                  <a:lnTo>
                    <a:pt x="98" y="90"/>
                  </a:lnTo>
                  <a:lnTo>
                    <a:pt x="118" y="73"/>
                  </a:lnTo>
                  <a:lnTo>
                    <a:pt x="137" y="57"/>
                  </a:lnTo>
                  <a:lnTo>
                    <a:pt x="156" y="43"/>
                  </a:lnTo>
                  <a:lnTo>
                    <a:pt x="175" y="32"/>
                  </a:lnTo>
                  <a:lnTo>
                    <a:pt x="192" y="23"/>
                  </a:lnTo>
                  <a:lnTo>
                    <a:pt x="209" y="15"/>
                  </a:lnTo>
                  <a:lnTo>
                    <a:pt x="226" y="9"/>
                  </a:lnTo>
                  <a:lnTo>
                    <a:pt x="242" y="4"/>
                  </a:lnTo>
                  <a:lnTo>
                    <a:pt x="257" y="1"/>
                  </a:lnTo>
                  <a:lnTo>
                    <a:pt x="272" y="0"/>
                  </a:lnTo>
                  <a:lnTo>
                    <a:pt x="285" y="0"/>
                  </a:lnTo>
                  <a:lnTo>
                    <a:pt x="297" y="2"/>
                  </a:lnTo>
                  <a:lnTo>
                    <a:pt x="308" y="5"/>
                  </a:lnTo>
                  <a:lnTo>
                    <a:pt x="318" y="9"/>
                  </a:lnTo>
                  <a:lnTo>
                    <a:pt x="329" y="14"/>
                  </a:lnTo>
                  <a:lnTo>
                    <a:pt x="337" y="21"/>
                  </a:lnTo>
                  <a:lnTo>
                    <a:pt x="343" y="29"/>
                  </a:lnTo>
                  <a:lnTo>
                    <a:pt x="349" y="38"/>
                  </a:lnTo>
                  <a:lnTo>
                    <a:pt x="353" y="48"/>
                  </a:lnTo>
                  <a:lnTo>
                    <a:pt x="356" y="60"/>
                  </a:lnTo>
                  <a:lnTo>
                    <a:pt x="357" y="72"/>
                  </a:lnTo>
                  <a:lnTo>
                    <a:pt x="357" y="84"/>
                  </a:lnTo>
                  <a:lnTo>
                    <a:pt x="355" y="98"/>
                  </a:lnTo>
                  <a:lnTo>
                    <a:pt x="352" y="112"/>
                  </a:lnTo>
                  <a:lnTo>
                    <a:pt x="346" y="128"/>
                  </a:lnTo>
                  <a:lnTo>
                    <a:pt x="340" y="143"/>
                  </a:lnTo>
                  <a:lnTo>
                    <a:pt x="331" y="159"/>
                  </a:lnTo>
                  <a:lnTo>
                    <a:pt x="319" y="176"/>
                  </a:lnTo>
                  <a:lnTo>
                    <a:pt x="307" y="194"/>
                  </a:lnTo>
                  <a:lnTo>
                    <a:pt x="293" y="211"/>
                  </a:lnTo>
                  <a:lnTo>
                    <a:pt x="276" y="229"/>
                  </a:lnTo>
                  <a:lnTo>
                    <a:pt x="257" y="2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4344988" y="3786188"/>
              <a:ext cx="17463" cy="17463"/>
            </a:xfrm>
            <a:custGeom>
              <a:avLst/>
              <a:gdLst/>
              <a:ahLst/>
              <a:cxnLst>
                <a:cxn ang="0">
                  <a:pos x="238" y="265"/>
                </a:cxn>
                <a:cxn ang="0">
                  <a:pos x="200" y="293"/>
                </a:cxn>
                <a:cxn ang="0">
                  <a:pos x="165" y="315"/>
                </a:cxn>
                <a:cxn ang="0">
                  <a:pos x="132" y="328"/>
                </a:cxn>
                <a:cxn ang="0">
                  <a:pos x="100" y="335"/>
                </a:cxn>
                <a:cxn ang="0">
                  <a:pos x="74" y="336"/>
                </a:cxn>
                <a:cxn ang="0">
                  <a:pos x="49" y="332"/>
                </a:cxn>
                <a:cxn ang="0">
                  <a:pos x="30" y="322"/>
                </a:cxn>
                <a:cxn ang="0">
                  <a:pos x="15" y="308"/>
                </a:cxn>
                <a:cxn ang="0">
                  <a:pos x="6" y="288"/>
                </a:cxn>
                <a:cxn ang="0">
                  <a:pos x="0" y="266"/>
                </a:cxn>
                <a:cxn ang="0">
                  <a:pos x="3" y="240"/>
                </a:cxn>
                <a:cxn ang="0">
                  <a:pos x="11" y="210"/>
                </a:cxn>
                <a:cxn ang="0">
                  <a:pos x="26" y="179"/>
                </a:cxn>
                <a:cxn ang="0">
                  <a:pos x="49" y="144"/>
                </a:cxn>
                <a:cxn ang="0">
                  <a:pos x="80" y="108"/>
                </a:cxn>
                <a:cxn ang="0">
                  <a:pos x="118" y="73"/>
                </a:cxn>
                <a:cxn ang="0">
                  <a:pos x="156" y="43"/>
                </a:cxn>
                <a:cxn ang="0">
                  <a:pos x="192" y="23"/>
                </a:cxn>
                <a:cxn ang="0">
                  <a:pos x="226" y="9"/>
                </a:cxn>
                <a:cxn ang="0">
                  <a:pos x="257" y="1"/>
                </a:cxn>
                <a:cxn ang="0">
                  <a:pos x="285" y="0"/>
                </a:cxn>
                <a:cxn ang="0">
                  <a:pos x="308" y="5"/>
                </a:cxn>
                <a:cxn ang="0">
                  <a:pos x="329" y="14"/>
                </a:cxn>
                <a:cxn ang="0">
                  <a:pos x="343" y="29"/>
                </a:cxn>
                <a:cxn ang="0">
                  <a:pos x="353" y="48"/>
                </a:cxn>
                <a:cxn ang="0">
                  <a:pos x="357" y="72"/>
                </a:cxn>
                <a:cxn ang="0">
                  <a:pos x="355" y="98"/>
                </a:cxn>
                <a:cxn ang="0">
                  <a:pos x="346" y="128"/>
                </a:cxn>
                <a:cxn ang="0">
                  <a:pos x="331" y="159"/>
                </a:cxn>
                <a:cxn ang="0">
                  <a:pos x="307" y="194"/>
                </a:cxn>
                <a:cxn ang="0">
                  <a:pos x="276" y="229"/>
                </a:cxn>
              </a:cxnLst>
              <a:rect l="0" t="0" r="r" b="b"/>
              <a:pathLst>
                <a:path w="357" h="337">
                  <a:moveTo>
                    <a:pt x="257" y="248"/>
                  </a:moveTo>
                  <a:lnTo>
                    <a:pt x="238" y="265"/>
                  </a:lnTo>
                  <a:lnTo>
                    <a:pt x="219" y="280"/>
                  </a:lnTo>
                  <a:lnTo>
                    <a:pt x="200" y="293"/>
                  </a:lnTo>
                  <a:lnTo>
                    <a:pt x="182" y="305"/>
                  </a:lnTo>
                  <a:lnTo>
                    <a:pt x="165" y="315"/>
                  </a:lnTo>
                  <a:lnTo>
                    <a:pt x="148" y="322"/>
                  </a:lnTo>
                  <a:lnTo>
                    <a:pt x="132" y="328"/>
                  </a:lnTo>
                  <a:lnTo>
                    <a:pt x="116" y="333"/>
                  </a:lnTo>
                  <a:lnTo>
                    <a:pt x="100" y="335"/>
                  </a:lnTo>
                  <a:lnTo>
                    <a:pt x="87" y="337"/>
                  </a:lnTo>
                  <a:lnTo>
                    <a:pt x="74" y="336"/>
                  </a:lnTo>
                  <a:lnTo>
                    <a:pt x="61" y="335"/>
                  </a:lnTo>
                  <a:lnTo>
                    <a:pt x="49" y="332"/>
                  </a:lnTo>
                  <a:lnTo>
                    <a:pt x="39" y="328"/>
                  </a:lnTo>
                  <a:lnTo>
                    <a:pt x="30" y="322"/>
                  </a:lnTo>
                  <a:lnTo>
                    <a:pt x="22" y="316"/>
                  </a:lnTo>
                  <a:lnTo>
                    <a:pt x="15" y="308"/>
                  </a:lnTo>
                  <a:lnTo>
                    <a:pt x="10" y="299"/>
                  </a:lnTo>
                  <a:lnTo>
                    <a:pt x="6" y="288"/>
                  </a:lnTo>
                  <a:lnTo>
                    <a:pt x="3" y="278"/>
                  </a:lnTo>
                  <a:lnTo>
                    <a:pt x="0" y="266"/>
                  </a:lnTo>
                  <a:lnTo>
                    <a:pt x="0" y="253"/>
                  </a:lnTo>
                  <a:lnTo>
                    <a:pt x="3" y="240"/>
                  </a:lnTo>
                  <a:lnTo>
                    <a:pt x="6" y="225"/>
                  </a:lnTo>
                  <a:lnTo>
                    <a:pt x="11" y="210"/>
                  </a:lnTo>
                  <a:lnTo>
                    <a:pt x="18" y="195"/>
                  </a:lnTo>
                  <a:lnTo>
                    <a:pt x="26" y="179"/>
                  </a:lnTo>
                  <a:lnTo>
                    <a:pt x="37" y="161"/>
                  </a:lnTo>
                  <a:lnTo>
                    <a:pt x="49" y="144"/>
                  </a:lnTo>
                  <a:lnTo>
                    <a:pt x="64" y="127"/>
                  </a:lnTo>
                  <a:lnTo>
                    <a:pt x="80" y="108"/>
                  </a:lnTo>
                  <a:lnTo>
                    <a:pt x="98" y="90"/>
                  </a:lnTo>
                  <a:lnTo>
                    <a:pt x="118" y="73"/>
                  </a:lnTo>
                  <a:lnTo>
                    <a:pt x="137" y="57"/>
                  </a:lnTo>
                  <a:lnTo>
                    <a:pt x="156" y="43"/>
                  </a:lnTo>
                  <a:lnTo>
                    <a:pt x="175" y="32"/>
                  </a:lnTo>
                  <a:lnTo>
                    <a:pt x="192" y="23"/>
                  </a:lnTo>
                  <a:lnTo>
                    <a:pt x="209" y="15"/>
                  </a:lnTo>
                  <a:lnTo>
                    <a:pt x="226" y="9"/>
                  </a:lnTo>
                  <a:lnTo>
                    <a:pt x="242" y="4"/>
                  </a:lnTo>
                  <a:lnTo>
                    <a:pt x="257" y="1"/>
                  </a:lnTo>
                  <a:lnTo>
                    <a:pt x="272" y="0"/>
                  </a:lnTo>
                  <a:lnTo>
                    <a:pt x="285" y="0"/>
                  </a:lnTo>
                  <a:lnTo>
                    <a:pt x="297" y="2"/>
                  </a:lnTo>
                  <a:lnTo>
                    <a:pt x="308" y="5"/>
                  </a:lnTo>
                  <a:lnTo>
                    <a:pt x="318" y="9"/>
                  </a:lnTo>
                  <a:lnTo>
                    <a:pt x="329" y="14"/>
                  </a:lnTo>
                  <a:lnTo>
                    <a:pt x="337" y="21"/>
                  </a:lnTo>
                  <a:lnTo>
                    <a:pt x="343" y="29"/>
                  </a:lnTo>
                  <a:lnTo>
                    <a:pt x="349" y="38"/>
                  </a:lnTo>
                  <a:lnTo>
                    <a:pt x="353" y="48"/>
                  </a:lnTo>
                  <a:lnTo>
                    <a:pt x="356" y="60"/>
                  </a:lnTo>
                  <a:lnTo>
                    <a:pt x="357" y="72"/>
                  </a:lnTo>
                  <a:lnTo>
                    <a:pt x="357" y="84"/>
                  </a:lnTo>
                  <a:lnTo>
                    <a:pt x="355" y="98"/>
                  </a:lnTo>
                  <a:lnTo>
                    <a:pt x="352" y="112"/>
                  </a:lnTo>
                  <a:lnTo>
                    <a:pt x="346" y="128"/>
                  </a:lnTo>
                  <a:lnTo>
                    <a:pt x="340" y="143"/>
                  </a:lnTo>
                  <a:lnTo>
                    <a:pt x="331" y="159"/>
                  </a:lnTo>
                  <a:lnTo>
                    <a:pt x="319" y="176"/>
                  </a:lnTo>
                  <a:lnTo>
                    <a:pt x="307" y="194"/>
                  </a:lnTo>
                  <a:lnTo>
                    <a:pt x="293" y="211"/>
                  </a:lnTo>
                  <a:lnTo>
                    <a:pt x="276" y="229"/>
                  </a:lnTo>
                  <a:lnTo>
                    <a:pt x="257" y="24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343400" y="3803650"/>
              <a:ext cx="20638" cy="25400"/>
            </a:xfrm>
            <a:custGeom>
              <a:avLst/>
              <a:gdLst/>
              <a:ahLst/>
              <a:cxnLst>
                <a:cxn ang="0">
                  <a:pos x="307" y="336"/>
                </a:cxn>
                <a:cxn ang="0">
                  <a:pos x="270" y="383"/>
                </a:cxn>
                <a:cxn ang="0">
                  <a:pos x="233" y="420"/>
                </a:cxn>
                <a:cxn ang="0">
                  <a:pos x="196" y="449"/>
                </a:cxn>
                <a:cxn ang="0">
                  <a:pos x="160" y="469"/>
                </a:cxn>
                <a:cxn ang="0">
                  <a:pos x="125" y="480"/>
                </a:cxn>
                <a:cxn ang="0">
                  <a:pos x="94" y="483"/>
                </a:cxn>
                <a:cxn ang="0">
                  <a:pos x="65" y="479"/>
                </a:cxn>
                <a:cxn ang="0">
                  <a:pos x="41" y="467"/>
                </a:cxn>
                <a:cxn ang="0">
                  <a:pos x="21" y="448"/>
                </a:cxn>
                <a:cxn ang="0">
                  <a:pos x="8" y="422"/>
                </a:cxn>
                <a:cxn ang="0">
                  <a:pos x="1" y="390"/>
                </a:cxn>
                <a:cxn ang="0">
                  <a:pos x="1" y="351"/>
                </a:cxn>
                <a:cxn ang="0">
                  <a:pos x="8" y="307"/>
                </a:cxn>
                <a:cxn ang="0">
                  <a:pos x="26" y="258"/>
                </a:cxn>
                <a:cxn ang="0">
                  <a:pos x="51" y="204"/>
                </a:cxn>
                <a:cxn ang="0">
                  <a:pos x="86" y="147"/>
                </a:cxn>
                <a:cxn ang="0">
                  <a:pos x="123" y="100"/>
                </a:cxn>
                <a:cxn ang="0">
                  <a:pos x="160" y="62"/>
                </a:cxn>
                <a:cxn ang="0">
                  <a:pos x="198" y="34"/>
                </a:cxn>
                <a:cxn ang="0">
                  <a:pos x="233" y="15"/>
                </a:cxn>
                <a:cxn ang="0">
                  <a:pos x="268" y="3"/>
                </a:cxn>
                <a:cxn ang="0">
                  <a:pos x="300" y="0"/>
                </a:cxn>
                <a:cxn ang="0">
                  <a:pos x="328" y="5"/>
                </a:cxn>
                <a:cxn ang="0">
                  <a:pos x="352" y="18"/>
                </a:cxn>
                <a:cxn ang="0">
                  <a:pos x="371" y="37"/>
                </a:cxn>
                <a:cxn ang="0">
                  <a:pos x="385" y="62"/>
                </a:cxn>
                <a:cxn ang="0">
                  <a:pos x="392" y="95"/>
                </a:cxn>
                <a:cxn ang="0">
                  <a:pos x="392" y="134"/>
                </a:cxn>
                <a:cxn ang="0">
                  <a:pos x="384" y="177"/>
                </a:cxn>
                <a:cxn ang="0">
                  <a:pos x="368" y="226"/>
                </a:cxn>
                <a:cxn ang="0">
                  <a:pos x="343" y="280"/>
                </a:cxn>
              </a:cxnLst>
              <a:rect l="0" t="0" r="r" b="b"/>
              <a:pathLst>
                <a:path w="393" h="483">
                  <a:moveTo>
                    <a:pt x="325" y="309"/>
                  </a:moveTo>
                  <a:lnTo>
                    <a:pt x="307" y="336"/>
                  </a:lnTo>
                  <a:lnTo>
                    <a:pt x="288" y="360"/>
                  </a:lnTo>
                  <a:lnTo>
                    <a:pt x="270" y="383"/>
                  </a:lnTo>
                  <a:lnTo>
                    <a:pt x="252" y="403"/>
                  </a:lnTo>
                  <a:lnTo>
                    <a:pt x="233" y="420"/>
                  </a:lnTo>
                  <a:lnTo>
                    <a:pt x="214" y="436"/>
                  </a:lnTo>
                  <a:lnTo>
                    <a:pt x="196" y="449"/>
                  </a:lnTo>
                  <a:lnTo>
                    <a:pt x="177" y="460"/>
                  </a:lnTo>
                  <a:lnTo>
                    <a:pt x="160" y="469"/>
                  </a:lnTo>
                  <a:lnTo>
                    <a:pt x="143" y="475"/>
                  </a:lnTo>
                  <a:lnTo>
                    <a:pt x="125" y="480"/>
                  </a:lnTo>
                  <a:lnTo>
                    <a:pt x="109" y="483"/>
                  </a:lnTo>
                  <a:lnTo>
                    <a:pt x="94" y="483"/>
                  </a:lnTo>
                  <a:lnTo>
                    <a:pt x="80" y="482"/>
                  </a:lnTo>
                  <a:lnTo>
                    <a:pt x="65" y="479"/>
                  </a:lnTo>
                  <a:lnTo>
                    <a:pt x="53" y="474"/>
                  </a:lnTo>
                  <a:lnTo>
                    <a:pt x="41" y="467"/>
                  </a:lnTo>
                  <a:lnTo>
                    <a:pt x="31" y="458"/>
                  </a:lnTo>
                  <a:lnTo>
                    <a:pt x="21" y="448"/>
                  </a:lnTo>
                  <a:lnTo>
                    <a:pt x="14" y="436"/>
                  </a:lnTo>
                  <a:lnTo>
                    <a:pt x="8" y="422"/>
                  </a:lnTo>
                  <a:lnTo>
                    <a:pt x="4" y="406"/>
                  </a:lnTo>
                  <a:lnTo>
                    <a:pt x="1" y="390"/>
                  </a:lnTo>
                  <a:lnTo>
                    <a:pt x="0" y="372"/>
                  </a:lnTo>
                  <a:lnTo>
                    <a:pt x="1" y="351"/>
                  </a:lnTo>
                  <a:lnTo>
                    <a:pt x="3" y="330"/>
                  </a:lnTo>
                  <a:lnTo>
                    <a:pt x="8" y="307"/>
                  </a:lnTo>
                  <a:lnTo>
                    <a:pt x="15" y="283"/>
                  </a:lnTo>
                  <a:lnTo>
                    <a:pt x="26" y="258"/>
                  </a:lnTo>
                  <a:lnTo>
                    <a:pt x="37" y="231"/>
                  </a:lnTo>
                  <a:lnTo>
                    <a:pt x="51" y="204"/>
                  </a:lnTo>
                  <a:lnTo>
                    <a:pt x="68" y="174"/>
                  </a:lnTo>
                  <a:lnTo>
                    <a:pt x="86" y="147"/>
                  </a:lnTo>
                  <a:lnTo>
                    <a:pt x="104" y="122"/>
                  </a:lnTo>
                  <a:lnTo>
                    <a:pt x="123" y="100"/>
                  </a:lnTo>
                  <a:lnTo>
                    <a:pt x="142" y="80"/>
                  </a:lnTo>
                  <a:lnTo>
                    <a:pt x="160" y="62"/>
                  </a:lnTo>
                  <a:lnTo>
                    <a:pt x="179" y="47"/>
                  </a:lnTo>
                  <a:lnTo>
                    <a:pt x="198" y="34"/>
                  </a:lnTo>
                  <a:lnTo>
                    <a:pt x="216" y="24"/>
                  </a:lnTo>
                  <a:lnTo>
                    <a:pt x="233" y="15"/>
                  </a:lnTo>
                  <a:lnTo>
                    <a:pt x="251" y="8"/>
                  </a:lnTo>
                  <a:lnTo>
                    <a:pt x="268" y="3"/>
                  </a:lnTo>
                  <a:lnTo>
                    <a:pt x="284" y="1"/>
                  </a:lnTo>
                  <a:lnTo>
                    <a:pt x="300" y="0"/>
                  </a:lnTo>
                  <a:lnTo>
                    <a:pt x="314" y="2"/>
                  </a:lnTo>
                  <a:lnTo>
                    <a:pt x="328" y="5"/>
                  </a:lnTo>
                  <a:lnTo>
                    <a:pt x="340" y="10"/>
                  </a:lnTo>
                  <a:lnTo>
                    <a:pt x="352" y="18"/>
                  </a:lnTo>
                  <a:lnTo>
                    <a:pt x="363" y="27"/>
                  </a:lnTo>
                  <a:lnTo>
                    <a:pt x="371" y="37"/>
                  </a:lnTo>
                  <a:lnTo>
                    <a:pt x="379" y="49"/>
                  </a:lnTo>
                  <a:lnTo>
                    <a:pt x="385" y="62"/>
                  </a:lnTo>
                  <a:lnTo>
                    <a:pt x="389" y="78"/>
                  </a:lnTo>
                  <a:lnTo>
                    <a:pt x="392" y="95"/>
                  </a:lnTo>
                  <a:lnTo>
                    <a:pt x="393" y="113"/>
                  </a:lnTo>
                  <a:lnTo>
                    <a:pt x="392" y="134"/>
                  </a:lnTo>
                  <a:lnTo>
                    <a:pt x="389" y="154"/>
                  </a:lnTo>
                  <a:lnTo>
                    <a:pt x="384" y="177"/>
                  </a:lnTo>
                  <a:lnTo>
                    <a:pt x="377" y="201"/>
                  </a:lnTo>
                  <a:lnTo>
                    <a:pt x="368" y="226"/>
                  </a:lnTo>
                  <a:lnTo>
                    <a:pt x="357" y="253"/>
                  </a:lnTo>
                  <a:lnTo>
                    <a:pt x="343" y="280"/>
                  </a:lnTo>
                  <a:lnTo>
                    <a:pt x="325" y="30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43400" y="3803650"/>
              <a:ext cx="20638" cy="25400"/>
            </a:xfrm>
            <a:custGeom>
              <a:avLst/>
              <a:gdLst/>
              <a:ahLst/>
              <a:cxnLst>
                <a:cxn ang="0">
                  <a:pos x="307" y="336"/>
                </a:cxn>
                <a:cxn ang="0">
                  <a:pos x="270" y="383"/>
                </a:cxn>
                <a:cxn ang="0">
                  <a:pos x="233" y="420"/>
                </a:cxn>
                <a:cxn ang="0">
                  <a:pos x="196" y="449"/>
                </a:cxn>
                <a:cxn ang="0">
                  <a:pos x="160" y="469"/>
                </a:cxn>
                <a:cxn ang="0">
                  <a:pos x="125" y="480"/>
                </a:cxn>
                <a:cxn ang="0">
                  <a:pos x="94" y="483"/>
                </a:cxn>
                <a:cxn ang="0">
                  <a:pos x="65" y="479"/>
                </a:cxn>
                <a:cxn ang="0">
                  <a:pos x="41" y="467"/>
                </a:cxn>
                <a:cxn ang="0">
                  <a:pos x="21" y="448"/>
                </a:cxn>
                <a:cxn ang="0">
                  <a:pos x="8" y="422"/>
                </a:cxn>
                <a:cxn ang="0">
                  <a:pos x="1" y="390"/>
                </a:cxn>
                <a:cxn ang="0">
                  <a:pos x="1" y="351"/>
                </a:cxn>
                <a:cxn ang="0">
                  <a:pos x="8" y="307"/>
                </a:cxn>
                <a:cxn ang="0">
                  <a:pos x="26" y="258"/>
                </a:cxn>
                <a:cxn ang="0">
                  <a:pos x="51" y="204"/>
                </a:cxn>
                <a:cxn ang="0">
                  <a:pos x="86" y="147"/>
                </a:cxn>
                <a:cxn ang="0">
                  <a:pos x="123" y="100"/>
                </a:cxn>
                <a:cxn ang="0">
                  <a:pos x="160" y="62"/>
                </a:cxn>
                <a:cxn ang="0">
                  <a:pos x="198" y="34"/>
                </a:cxn>
                <a:cxn ang="0">
                  <a:pos x="233" y="15"/>
                </a:cxn>
                <a:cxn ang="0">
                  <a:pos x="268" y="3"/>
                </a:cxn>
                <a:cxn ang="0">
                  <a:pos x="300" y="0"/>
                </a:cxn>
                <a:cxn ang="0">
                  <a:pos x="328" y="5"/>
                </a:cxn>
                <a:cxn ang="0">
                  <a:pos x="352" y="18"/>
                </a:cxn>
                <a:cxn ang="0">
                  <a:pos x="371" y="37"/>
                </a:cxn>
                <a:cxn ang="0">
                  <a:pos x="385" y="62"/>
                </a:cxn>
                <a:cxn ang="0">
                  <a:pos x="392" y="95"/>
                </a:cxn>
                <a:cxn ang="0">
                  <a:pos x="392" y="134"/>
                </a:cxn>
                <a:cxn ang="0">
                  <a:pos x="384" y="177"/>
                </a:cxn>
                <a:cxn ang="0">
                  <a:pos x="368" y="226"/>
                </a:cxn>
                <a:cxn ang="0">
                  <a:pos x="343" y="280"/>
                </a:cxn>
              </a:cxnLst>
              <a:rect l="0" t="0" r="r" b="b"/>
              <a:pathLst>
                <a:path w="393" h="483">
                  <a:moveTo>
                    <a:pt x="325" y="309"/>
                  </a:moveTo>
                  <a:lnTo>
                    <a:pt x="307" y="336"/>
                  </a:lnTo>
                  <a:lnTo>
                    <a:pt x="288" y="360"/>
                  </a:lnTo>
                  <a:lnTo>
                    <a:pt x="270" y="383"/>
                  </a:lnTo>
                  <a:lnTo>
                    <a:pt x="252" y="403"/>
                  </a:lnTo>
                  <a:lnTo>
                    <a:pt x="233" y="420"/>
                  </a:lnTo>
                  <a:lnTo>
                    <a:pt x="214" y="436"/>
                  </a:lnTo>
                  <a:lnTo>
                    <a:pt x="196" y="449"/>
                  </a:lnTo>
                  <a:lnTo>
                    <a:pt x="177" y="460"/>
                  </a:lnTo>
                  <a:lnTo>
                    <a:pt x="160" y="469"/>
                  </a:lnTo>
                  <a:lnTo>
                    <a:pt x="143" y="475"/>
                  </a:lnTo>
                  <a:lnTo>
                    <a:pt x="125" y="480"/>
                  </a:lnTo>
                  <a:lnTo>
                    <a:pt x="109" y="483"/>
                  </a:lnTo>
                  <a:lnTo>
                    <a:pt x="94" y="483"/>
                  </a:lnTo>
                  <a:lnTo>
                    <a:pt x="80" y="482"/>
                  </a:lnTo>
                  <a:lnTo>
                    <a:pt x="65" y="479"/>
                  </a:lnTo>
                  <a:lnTo>
                    <a:pt x="53" y="474"/>
                  </a:lnTo>
                  <a:lnTo>
                    <a:pt x="41" y="467"/>
                  </a:lnTo>
                  <a:lnTo>
                    <a:pt x="31" y="458"/>
                  </a:lnTo>
                  <a:lnTo>
                    <a:pt x="21" y="448"/>
                  </a:lnTo>
                  <a:lnTo>
                    <a:pt x="14" y="436"/>
                  </a:lnTo>
                  <a:lnTo>
                    <a:pt x="8" y="422"/>
                  </a:lnTo>
                  <a:lnTo>
                    <a:pt x="4" y="406"/>
                  </a:lnTo>
                  <a:lnTo>
                    <a:pt x="1" y="390"/>
                  </a:lnTo>
                  <a:lnTo>
                    <a:pt x="0" y="372"/>
                  </a:lnTo>
                  <a:lnTo>
                    <a:pt x="1" y="351"/>
                  </a:lnTo>
                  <a:lnTo>
                    <a:pt x="3" y="330"/>
                  </a:lnTo>
                  <a:lnTo>
                    <a:pt x="8" y="307"/>
                  </a:lnTo>
                  <a:lnTo>
                    <a:pt x="15" y="283"/>
                  </a:lnTo>
                  <a:lnTo>
                    <a:pt x="26" y="258"/>
                  </a:lnTo>
                  <a:lnTo>
                    <a:pt x="37" y="231"/>
                  </a:lnTo>
                  <a:lnTo>
                    <a:pt x="51" y="204"/>
                  </a:lnTo>
                  <a:lnTo>
                    <a:pt x="68" y="174"/>
                  </a:lnTo>
                  <a:lnTo>
                    <a:pt x="86" y="147"/>
                  </a:lnTo>
                  <a:lnTo>
                    <a:pt x="104" y="122"/>
                  </a:lnTo>
                  <a:lnTo>
                    <a:pt x="123" y="100"/>
                  </a:lnTo>
                  <a:lnTo>
                    <a:pt x="142" y="80"/>
                  </a:lnTo>
                  <a:lnTo>
                    <a:pt x="160" y="62"/>
                  </a:lnTo>
                  <a:lnTo>
                    <a:pt x="179" y="47"/>
                  </a:lnTo>
                  <a:lnTo>
                    <a:pt x="198" y="34"/>
                  </a:lnTo>
                  <a:lnTo>
                    <a:pt x="216" y="24"/>
                  </a:lnTo>
                  <a:lnTo>
                    <a:pt x="233" y="15"/>
                  </a:lnTo>
                  <a:lnTo>
                    <a:pt x="251" y="8"/>
                  </a:lnTo>
                  <a:lnTo>
                    <a:pt x="268" y="3"/>
                  </a:lnTo>
                  <a:lnTo>
                    <a:pt x="284" y="1"/>
                  </a:lnTo>
                  <a:lnTo>
                    <a:pt x="300" y="0"/>
                  </a:lnTo>
                  <a:lnTo>
                    <a:pt x="314" y="2"/>
                  </a:lnTo>
                  <a:lnTo>
                    <a:pt x="328" y="5"/>
                  </a:lnTo>
                  <a:lnTo>
                    <a:pt x="340" y="10"/>
                  </a:lnTo>
                  <a:lnTo>
                    <a:pt x="352" y="18"/>
                  </a:lnTo>
                  <a:lnTo>
                    <a:pt x="363" y="27"/>
                  </a:lnTo>
                  <a:lnTo>
                    <a:pt x="371" y="37"/>
                  </a:lnTo>
                  <a:lnTo>
                    <a:pt x="379" y="49"/>
                  </a:lnTo>
                  <a:lnTo>
                    <a:pt x="385" y="62"/>
                  </a:lnTo>
                  <a:lnTo>
                    <a:pt x="389" y="78"/>
                  </a:lnTo>
                  <a:lnTo>
                    <a:pt x="392" y="95"/>
                  </a:lnTo>
                  <a:lnTo>
                    <a:pt x="393" y="113"/>
                  </a:lnTo>
                  <a:lnTo>
                    <a:pt x="392" y="134"/>
                  </a:lnTo>
                  <a:lnTo>
                    <a:pt x="389" y="154"/>
                  </a:lnTo>
                  <a:lnTo>
                    <a:pt x="384" y="177"/>
                  </a:lnTo>
                  <a:lnTo>
                    <a:pt x="377" y="201"/>
                  </a:lnTo>
                  <a:lnTo>
                    <a:pt x="368" y="226"/>
                  </a:lnTo>
                  <a:lnTo>
                    <a:pt x="357" y="253"/>
                  </a:lnTo>
                  <a:lnTo>
                    <a:pt x="343" y="280"/>
                  </a:lnTo>
                  <a:lnTo>
                    <a:pt x="325" y="309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354513" y="3821113"/>
              <a:ext cx="20638" cy="30163"/>
            </a:xfrm>
            <a:custGeom>
              <a:avLst/>
              <a:gdLst/>
              <a:ahLst/>
              <a:cxnLst>
                <a:cxn ang="0">
                  <a:pos x="340" y="379"/>
                </a:cxn>
                <a:cxn ang="0">
                  <a:pos x="308" y="440"/>
                </a:cxn>
                <a:cxn ang="0">
                  <a:pos x="274" y="491"/>
                </a:cxn>
                <a:cxn ang="0">
                  <a:pos x="239" y="531"/>
                </a:cxn>
                <a:cxn ang="0">
                  <a:pos x="202" y="562"/>
                </a:cxn>
                <a:cxn ang="0">
                  <a:pos x="166" y="583"/>
                </a:cxn>
                <a:cxn ang="0">
                  <a:pos x="132" y="593"/>
                </a:cxn>
                <a:cxn ang="0">
                  <a:pos x="99" y="595"/>
                </a:cxn>
                <a:cxn ang="0">
                  <a:pos x="70" y="587"/>
                </a:cxn>
                <a:cxn ang="0">
                  <a:pos x="44" y="571"/>
                </a:cxn>
                <a:cxn ang="0">
                  <a:pos x="24" y="544"/>
                </a:cxn>
                <a:cxn ang="0">
                  <a:pos x="9" y="511"/>
                </a:cxn>
                <a:cxn ang="0">
                  <a:pos x="1" y="468"/>
                </a:cxn>
                <a:cxn ang="0">
                  <a:pos x="1" y="416"/>
                </a:cxn>
                <a:cxn ang="0">
                  <a:pos x="10" y="357"/>
                </a:cxn>
                <a:cxn ang="0">
                  <a:pos x="29" y="290"/>
                </a:cxn>
                <a:cxn ang="0">
                  <a:pos x="56" y="219"/>
                </a:cxn>
                <a:cxn ang="0">
                  <a:pos x="88" y="157"/>
                </a:cxn>
                <a:cxn ang="0">
                  <a:pos x="123" y="106"/>
                </a:cxn>
                <a:cxn ang="0">
                  <a:pos x="158" y="65"/>
                </a:cxn>
                <a:cxn ang="0">
                  <a:pos x="195" y="34"/>
                </a:cxn>
                <a:cxn ang="0">
                  <a:pos x="231" y="13"/>
                </a:cxn>
                <a:cxn ang="0">
                  <a:pos x="266" y="2"/>
                </a:cxn>
                <a:cxn ang="0">
                  <a:pos x="299" y="0"/>
                </a:cxn>
                <a:cxn ang="0">
                  <a:pos x="328" y="8"/>
                </a:cxn>
                <a:cxn ang="0">
                  <a:pos x="354" y="25"/>
                </a:cxn>
                <a:cxn ang="0">
                  <a:pos x="374" y="51"/>
                </a:cxn>
                <a:cxn ang="0">
                  <a:pos x="388" y="85"/>
                </a:cxn>
                <a:cxn ang="0">
                  <a:pos x="397" y="129"/>
                </a:cxn>
                <a:cxn ang="0">
                  <a:pos x="396" y="180"/>
                </a:cxn>
                <a:cxn ang="0">
                  <a:pos x="386" y="240"/>
                </a:cxn>
                <a:cxn ang="0">
                  <a:pos x="368" y="308"/>
                </a:cxn>
              </a:cxnLst>
              <a:rect l="0" t="0" r="r" b="b"/>
              <a:pathLst>
                <a:path w="397" h="595">
                  <a:moveTo>
                    <a:pt x="355" y="345"/>
                  </a:moveTo>
                  <a:lnTo>
                    <a:pt x="340" y="379"/>
                  </a:lnTo>
                  <a:lnTo>
                    <a:pt x="324" y="411"/>
                  </a:lnTo>
                  <a:lnTo>
                    <a:pt x="308" y="440"/>
                  </a:lnTo>
                  <a:lnTo>
                    <a:pt x="292" y="467"/>
                  </a:lnTo>
                  <a:lnTo>
                    <a:pt x="274" y="491"/>
                  </a:lnTo>
                  <a:lnTo>
                    <a:pt x="256" y="513"/>
                  </a:lnTo>
                  <a:lnTo>
                    <a:pt x="239" y="531"/>
                  </a:lnTo>
                  <a:lnTo>
                    <a:pt x="220" y="548"/>
                  </a:lnTo>
                  <a:lnTo>
                    <a:pt x="202" y="562"/>
                  </a:lnTo>
                  <a:lnTo>
                    <a:pt x="185" y="574"/>
                  </a:lnTo>
                  <a:lnTo>
                    <a:pt x="166" y="583"/>
                  </a:lnTo>
                  <a:lnTo>
                    <a:pt x="149" y="589"/>
                  </a:lnTo>
                  <a:lnTo>
                    <a:pt x="132" y="593"/>
                  </a:lnTo>
                  <a:lnTo>
                    <a:pt x="115" y="595"/>
                  </a:lnTo>
                  <a:lnTo>
                    <a:pt x="99" y="595"/>
                  </a:lnTo>
                  <a:lnTo>
                    <a:pt x="84" y="592"/>
                  </a:lnTo>
                  <a:lnTo>
                    <a:pt x="70" y="587"/>
                  </a:lnTo>
                  <a:lnTo>
                    <a:pt x="56" y="580"/>
                  </a:lnTo>
                  <a:lnTo>
                    <a:pt x="44" y="571"/>
                  </a:lnTo>
                  <a:lnTo>
                    <a:pt x="34" y="558"/>
                  </a:lnTo>
                  <a:lnTo>
                    <a:pt x="24" y="544"/>
                  </a:lnTo>
                  <a:lnTo>
                    <a:pt x="15" y="529"/>
                  </a:lnTo>
                  <a:lnTo>
                    <a:pt x="9" y="511"/>
                  </a:lnTo>
                  <a:lnTo>
                    <a:pt x="4" y="490"/>
                  </a:lnTo>
                  <a:lnTo>
                    <a:pt x="1" y="468"/>
                  </a:lnTo>
                  <a:lnTo>
                    <a:pt x="0" y="442"/>
                  </a:lnTo>
                  <a:lnTo>
                    <a:pt x="1" y="416"/>
                  </a:lnTo>
                  <a:lnTo>
                    <a:pt x="5" y="388"/>
                  </a:lnTo>
                  <a:lnTo>
                    <a:pt x="10" y="357"/>
                  </a:lnTo>
                  <a:lnTo>
                    <a:pt x="19" y="325"/>
                  </a:lnTo>
                  <a:lnTo>
                    <a:pt x="29" y="290"/>
                  </a:lnTo>
                  <a:lnTo>
                    <a:pt x="42" y="253"/>
                  </a:lnTo>
                  <a:lnTo>
                    <a:pt x="56" y="219"/>
                  </a:lnTo>
                  <a:lnTo>
                    <a:pt x="72" y="186"/>
                  </a:lnTo>
                  <a:lnTo>
                    <a:pt x="88" y="157"/>
                  </a:lnTo>
                  <a:lnTo>
                    <a:pt x="105" y="130"/>
                  </a:lnTo>
                  <a:lnTo>
                    <a:pt x="123" y="106"/>
                  </a:lnTo>
                  <a:lnTo>
                    <a:pt x="140" y="84"/>
                  </a:lnTo>
                  <a:lnTo>
                    <a:pt x="158" y="65"/>
                  </a:lnTo>
                  <a:lnTo>
                    <a:pt x="177" y="48"/>
                  </a:lnTo>
                  <a:lnTo>
                    <a:pt x="195" y="34"/>
                  </a:lnTo>
                  <a:lnTo>
                    <a:pt x="213" y="22"/>
                  </a:lnTo>
                  <a:lnTo>
                    <a:pt x="231" y="13"/>
                  </a:lnTo>
                  <a:lnTo>
                    <a:pt x="249" y="6"/>
                  </a:lnTo>
                  <a:lnTo>
                    <a:pt x="266" y="2"/>
                  </a:lnTo>
                  <a:lnTo>
                    <a:pt x="283" y="0"/>
                  </a:lnTo>
                  <a:lnTo>
                    <a:pt x="299" y="0"/>
                  </a:lnTo>
                  <a:lnTo>
                    <a:pt x="314" y="3"/>
                  </a:lnTo>
                  <a:lnTo>
                    <a:pt x="328" y="8"/>
                  </a:lnTo>
                  <a:lnTo>
                    <a:pt x="342" y="15"/>
                  </a:lnTo>
                  <a:lnTo>
                    <a:pt x="354" y="25"/>
                  </a:lnTo>
                  <a:lnTo>
                    <a:pt x="365" y="37"/>
                  </a:lnTo>
                  <a:lnTo>
                    <a:pt x="374" y="51"/>
                  </a:lnTo>
                  <a:lnTo>
                    <a:pt x="382" y="67"/>
                  </a:lnTo>
                  <a:lnTo>
                    <a:pt x="388" y="85"/>
                  </a:lnTo>
                  <a:lnTo>
                    <a:pt x="394" y="106"/>
                  </a:lnTo>
                  <a:lnTo>
                    <a:pt x="397" y="129"/>
                  </a:lnTo>
                  <a:lnTo>
                    <a:pt x="397" y="154"/>
                  </a:lnTo>
                  <a:lnTo>
                    <a:pt x="396" y="180"/>
                  </a:lnTo>
                  <a:lnTo>
                    <a:pt x="393" y="210"/>
                  </a:lnTo>
                  <a:lnTo>
                    <a:pt x="386" y="240"/>
                  </a:lnTo>
                  <a:lnTo>
                    <a:pt x="378" y="273"/>
                  </a:lnTo>
                  <a:lnTo>
                    <a:pt x="368" y="308"/>
                  </a:lnTo>
                  <a:lnTo>
                    <a:pt x="355" y="3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354513" y="3821113"/>
              <a:ext cx="20638" cy="30163"/>
            </a:xfrm>
            <a:custGeom>
              <a:avLst/>
              <a:gdLst/>
              <a:ahLst/>
              <a:cxnLst>
                <a:cxn ang="0">
                  <a:pos x="340" y="379"/>
                </a:cxn>
                <a:cxn ang="0">
                  <a:pos x="308" y="440"/>
                </a:cxn>
                <a:cxn ang="0">
                  <a:pos x="274" y="491"/>
                </a:cxn>
                <a:cxn ang="0">
                  <a:pos x="239" y="531"/>
                </a:cxn>
                <a:cxn ang="0">
                  <a:pos x="202" y="562"/>
                </a:cxn>
                <a:cxn ang="0">
                  <a:pos x="166" y="583"/>
                </a:cxn>
                <a:cxn ang="0">
                  <a:pos x="132" y="593"/>
                </a:cxn>
                <a:cxn ang="0">
                  <a:pos x="99" y="595"/>
                </a:cxn>
                <a:cxn ang="0">
                  <a:pos x="70" y="587"/>
                </a:cxn>
                <a:cxn ang="0">
                  <a:pos x="44" y="571"/>
                </a:cxn>
                <a:cxn ang="0">
                  <a:pos x="24" y="544"/>
                </a:cxn>
                <a:cxn ang="0">
                  <a:pos x="9" y="511"/>
                </a:cxn>
                <a:cxn ang="0">
                  <a:pos x="1" y="468"/>
                </a:cxn>
                <a:cxn ang="0">
                  <a:pos x="1" y="416"/>
                </a:cxn>
                <a:cxn ang="0">
                  <a:pos x="10" y="357"/>
                </a:cxn>
                <a:cxn ang="0">
                  <a:pos x="29" y="290"/>
                </a:cxn>
                <a:cxn ang="0">
                  <a:pos x="56" y="219"/>
                </a:cxn>
                <a:cxn ang="0">
                  <a:pos x="88" y="157"/>
                </a:cxn>
                <a:cxn ang="0">
                  <a:pos x="123" y="106"/>
                </a:cxn>
                <a:cxn ang="0">
                  <a:pos x="158" y="65"/>
                </a:cxn>
                <a:cxn ang="0">
                  <a:pos x="195" y="34"/>
                </a:cxn>
                <a:cxn ang="0">
                  <a:pos x="231" y="13"/>
                </a:cxn>
                <a:cxn ang="0">
                  <a:pos x="266" y="2"/>
                </a:cxn>
                <a:cxn ang="0">
                  <a:pos x="299" y="0"/>
                </a:cxn>
                <a:cxn ang="0">
                  <a:pos x="328" y="8"/>
                </a:cxn>
                <a:cxn ang="0">
                  <a:pos x="354" y="25"/>
                </a:cxn>
                <a:cxn ang="0">
                  <a:pos x="374" y="51"/>
                </a:cxn>
                <a:cxn ang="0">
                  <a:pos x="388" y="85"/>
                </a:cxn>
                <a:cxn ang="0">
                  <a:pos x="397" y="129"/>
                </a:cxn>
                <a:cxn ang="0">
                  <a:pos x="396" y="180"/>
                </a:cxn>
                <a:cxn ang="0">
                  <a:pos x="386" y="240"/>
                </a:cxn>
                <a:cxn ang="0">
                  <a:pos x="368" y="308"/>
                </a:cxn>
              </a:cxnLst>
              <a:rect l="0" t="0" r="r" b="b"/>
              <a:pathLst>
                <a:path w="397" h="595">
                  <a:moveTo>
                    <a:pt x="355" y="345"/>
                  </a:moveTo>
                  <a:lnTo>
                    <a:pt x="340" y="379"/>
                  </a:lnTo>
                  <a:lnTo>
                    <a:pt x="324" y="411"/>
                  </a:lnTo>
                  <a:lnTo>
                    <a:pt x="308" y="440"/>
                  </a:lnTo>
                  <a:lnTo>
                    <a:pt x="292" y="467"/>
                  </a:lnTo>
                  <a:lnTo>
                    <a:pt x="274" y="491"/>
                  </a:lnTo>
                  <a:lnTo>
                    <a:pt x="256" y="513"/>
                  </a:lnTo>
                  <a:lnTo>
                    <a:pt x="239" y="531"/>
                  </a:lnTo>
                  <a:lnTo>
                    <a:pt x="220" y="548"/>
                  </a:lnTo>
                  <a:lnTo>
                    <a:pt x="202" y="562"/>
                  </a:lnTo>
                  <a:lnTo>
                    <a:pt x="185" y="574"/>
                  </a:lnTo>
                  <a:lnTo>
                    <a:pt x="166" y="583"/>
                  </a:lnTo>
                  <a:lnTo>
                    <a:pt x="149" y="589"/>
                  </a:lnTo>
                  <a:lnTo>
                    <a:pt x="132" y="593"/>
                  </a:lnTo>
                  <a:lnTo>
                    <a:pt x="115" y="595"/>
                  </a:lnTo>
                  <a:lnTo>
                    <a:pt x="99" y="595"/>
                  </a:lnTo>
                  <a:lnTo>
                    <a:pt x="84" y="592"/>
                  </a:lnTo>
                  <a:lnTo>
                    <a:pt x="70" y="587"/>
                  </a:lnTo>
                  <a:lnTo>
                    <a:pt x="56" y="580"/>
                  </a:lnTo>
                  <a:lnTo>
                    <a:pt x="44" y="571"/>
                  </a:lnTo>
                  <a:lnTo>
                    <a:pt x="34" y="558"/>
                  </a:lnTo>
                  <a:lnTo>
                    <a:pt x="24" y="544"/>
                  </a:lnTo>
                  <a:lnTo>
                    <a:pt x="15" y="529"/>
                  </a:lnTo>
                  <a:lnTo>
                    <a:pt x="9" y="511"/>
                  </a:lnTo>
                  <a:lnTo>
                    <a:pt x="4" y="490"/>
                  </a:lnTo>
                  <a:lnTo>
                    <a:pt x="1" y="468"/>
                  </a:lnTo>
                  <a:lnTo>
                    <a:pt x="0" y="442"/>
                  </a:lnTo>
                  <a:lnTo>
                    <a:pt x="1" y="416"/>
                  </a:lnTo>
                  <a:lnTo>
                    <a:pt x="5" y="388"/>
                  </a:lnTo>
                  <a:lnTo>
                    <a:pt x="10" y="357"/>
                  </a:lnTo>
                  <a:lnTo>
                    <a:pt x="19" y="325"/>
                  </a:lnTo>
                  <a:lnTo>
                    <a:pt x="29" y="290"/>
                  </a:lnTo>
                  <a:lnTo>
                    <a:pt x="42" y="253"/>
                  </a:lnTo>
                  <a:lnTo>
                    <a:pt x="56" y="219"/>
                  </a:lnTo>
                  <a:lnTo>
                    <a:pt x="72" y="186"/>
                  </a:lnTo>
                  <a:lnTo>
                    <a:pt x="88" y="157"/>
                  </a:lnTo>
                  <a:lnTo>
                    <a:pt x="105" y="130"/>
                  </a:lnTo>
                  <a:lnTo>
                    <a:pt x="123" y="106"/>
                  </a:lnTo>
                  <a:lnTo>
                    <a:pt x="140" y="84"/>
                  </a:lnTo>
                  <a:lnTo>
                    <a:pt x="158" y="65"/>
                  </a:lnTo>
                  <a:lnTo>
                    <a:pt x="177" y="48"/>
                  </a:lnTo>
                  <a:lnTo>
                    <a:pt x="195" y="34"/>
                  </a:lnTo>
                  <a:lnTo>
                    <a:pt x="213" y="22"/>
                  </a:lnTo>
                  <a:lnTo>
                    <a:pt x="231" y="13"/>
                  </a:lnTo>
                  <a:lnTo>
                    <a:pt x="249" y="6"/>
                  </a:lnTo>
                  <a:lnTo>
                    <a:pt x="266" y="2"/>
                  </a:lnTo>
                  <a:lnTo>
                    <a:pt x="283" y="0"/>
                  </a:lnTo>
                  <a:lnTo>
                    <a:pt x="299" y="0"/>
                  </a:lnTo>
                  <a:lnTo>
                    <a:pt x="314" y="3"/>
                  </a:lnTo>
                  <a:lnTo>
                    <a:pt x="328" y="8"/>
                  </a:lnTo>
                  <a:lnTo>
                    <a:pt x="342" y="15"/>
                  </a:lnTo>
                  <a:lnTo>
                    <a:pt x="354" y="25"/>
                  </a:lnTo>
                  <a:lnTo>
                    <a:pt x="365" y="37"/>
                  </a:lnTo>
                  <a:lnTo>
                    <a:pt x="374" y="51"/>
                  </a:lnTo>
                  <a:lnTo>
                    <a:pt x="382" y="67"/>
                  </a:lnTo>
                  <a:lnTo>
                    <a:pt x="388" y="85"/>
                  </a:lnTo>
                  <a:lnTo>
                    <a:pt x="394" y="106"/>
                  </a:lnTo>
                  <a:lnTo>
                    <a:pt x="397" y="129"/>
                  </a:lnTo>
                  <a:lnTo>
                    <a:pt x="397" y="154"/>
                  </a:lnTo>
                  <a:lnTo>
                    <a:pt x="396" y="180"/>
                  </a:lnTo>
                  <a:lnTo>
                    <a:pt x="393" y="210"/>
                  </a:lnTo>
                  <a:lnTo>
                    <a:pt x="386" y="240"/>
                  </a:lnTo>
                  <a:lnTo>
                    <a:pt x="378" y="273"/>
                  </a:lnTo>
                  <a:lnTo>
                    <a:pt x="368" y="308"/>
                  </a:lnTo>
                  <a:lnTo>
                    <a:pt x="355" y="345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379913" y="3824288"/>
              <a:ext cx="15875" cy="33338"/>
            </a:xfrm>
            <a:custGeom>
              <a:avLst/>
              <a:gdLst/>
              <a:ahLst/>
              <a:cxnLst>
                <a:cxn ang="0">
                  <a:pos x="323" y="329"/>
                </a:cxn>
                <a:cxn ang="0">
                  <a:pos x="321" y="398"/>
                </a:cxn>
                <a:cxn ang="0">
                  <a:pos x="312" y="458"/>
                </a:cxn>
                <a:cxn ang="0">
                  <a:pos x="297" y="510"/>
                </a:cxn>
                <a:cxn ang="0">
                  <a:pos x="277" y="553"/>
                </a:cxn>
                <a:cxn ang="0">
                  <a:pos x="253" y="586"/>
                </a:cxn>
                <a:cxn ang="0">
                  <a:pos x="227" y="611"/>
                </a:cxn>
                <a:cxn ang="0">
                  <a:pos x="198" y="625"/>
                </a:cxn>
                <a:cxn ang="0">
                  <a:pos x="167" y="630"/>
                </a:cxn>
                <a:cxn ang="0">
                  <a:pos x="138" y="626"/>
                </a:cxn>
                <a:cxn ang="0">
                  <a:pos x="108" y="611"/>
                </a:cxn>
                <a:cxn ang="0">
                  <a:pos x="81" y="585"/>
                </a:cxn>
                <a:cxn ang="0">
                  <a:pos x="55" y="549"/>
                </a:cxn>
                <a:cxn ang="0">
                  <a:pos x="34" y="504"/>
                </a:cxn>
                <a:cxn ang="0">
                  <a:pos x="17" y="446"/>
                </a:cxn>
                <a:cxn ang="0">
                  <a:pos x="5" y="378"/>
                </a:cxn>
                <a:cxn ang="0">
                  <a:pos x="0" y="301"/>
                </a:cxn>
                <a:cxn ang="0">
                  <a:pos x="2" y="232"/>
                </a:cxn>
                <a:cxn ang="0">
                  <a:pos x="11" y="172"/>
                </a:cxn>
                <a:cxn ang="0">
                  <a:pos x="27" y="120"/>
                </a:cxn>
                <a:cxn ang="0">
                  <a:pos x="47" y="77"/>
                </a:cxn>
                <a:cxn ang="0">
                  <a:pos x="71" y="44"/>
                </a:cxn>
                <a:cxn ang="0">
                  <a:pos x="97" y="20"/>
                </a:cxn>
                <a:cxn ang="0">
                  <a:pos x="127" y="5"/>
                </a:cxn>
                <a:cxn ang="0">
                  <a:pos x="156" y="0"/>
                </a:cxn>
                <a:cxn ang="0">
                  <a:pos x="187" y="4"/>
                </a:cxn>
                <a:cxn ang="0">
                  <a:pos x="216" y="20"/>
                </a:cxn>
                <a:cxn ang="0">
                  <a:pos x="244" y="45"/>
                </a:cxn>
                <a:cxn ang="0">
                  <a:pos x="268" y="81"/>
                </a:cxn>
                <a:cxn ang="0">
                  <a:pos x="291" y="126"/>
                </a:cxn>
                <a:cxn ang="0">
                  <a:pos x="307" y="184"/>
                </a:cxn>
                <a:cxn ang="0">
                  <a:pos x="319" y="252"/>
                </a:cxn>
              </a:cxnLst>
              <a:rect l="0" t="0" r="r" b="b"/>
              <a:pathLst>
                <a:path w="323" h="630">
                  <a:moveTo>
                    <a:pt x="322" y="291"/>
                  </a:moveTo>
                  <a:lnTo>
                    <a:pt x="323" y="329"/>
                  </a:lnTo>
                  <a:lnTo>
                    <a:pt x="323" y="364"/>
                  </a:lnTo>
                  <a:lnTo>
                    <a:pt x="321" y="398"/>
                  </a:lnTo>
                  <a:lnTo>
                    <a:pt x="317" y="428"/>
                  </a:lnTo>
                  <a:lnTo>
                    <a:pt x="312" y="458"/>
                  </a:lnTo>
                  <a:lnTo>
                    <a:pt x="305" y="484"/>
                  </a:lnTo>
                  <a:lnTo>
                    <a:pt x="297" y="510"/>
                  </a:lnTo>
                  <a:lnTo>
                    <a:pt x="288" y="532"/>
                  </a:lnTo>
                  <a:lnTo>
                    <a:pt x="277" y="553"/>
                  </a:lnTo>
                  <a:lnTo>
                    <a:pt x="265" y="570"/>
                  </a:lnTo>
                  <a:lnTo>
                    <a:pt x="253" y="586"/>
                  </a:lnTo>
                  <a:lnTo>
                    <a:pt x="241" y="599"/>
                  </a:lnTo>
                  <a:lnTo>
                    <a:pt x="227" y="611"/>
                  </a:lnTo>
                  <a:lnTo>
                    <a:pt x="212" y="619"/>
                  </a:lnTo>
                  <a:lnTo>
                    <a:pt x="198" y="625"/>
                  </a:lnTo>
                  <a:lnTo>
                    <a:pt x="183" y="629"/>
                  </a:lnTo>
                  <a:lnTo>
                    <a:pt x="167" y="630"/>
                  </a:lnTo>
                  <a:lnTo>
                    <a:pt x="152" y="629"/>
                  </a:lnTo>
                  <a:lnTo>
                    <a:pt x="138" y="626"/>
                  </a:lnTo>
                  <a:lnTo>
                    <a:pt x="123" y="620"/>
                  </a:lnTo>
                  <a:lnTo>
                    <a:pt x="108" y="611"/>
                  </a:lnTo>
                  <a:lnTo>
                    <a:pt x="94" y="599"/>
                  </a:lnTo>
                  <a:lnTo>
                    <a:pt x="81" y="585"/>
                  </a:lnTo>
                  <a:lnTo>
                    <a:pt x="68" y="569"/>
                  </a:lnTo>
                  <a:lnTo>
                    <a:pt x="55" y="549"/>
                  </a:lnTo>
                  <a:lnTo>
                    <a:pt x="44" y="528"/>
                  </a:lnTo>
                  <a:lnTo>
                    <a:pt x="34" y="504"/>
                  </a:lnTo>
                  <a:lnTo>
                    <a:pt x="25" y="476"/>
                  </a:lnTo>
                  <a:lnTo>
                    <a:pt x="17" y="446"/>
                  </a:lnTo>
                  <a:lnTo>
                    <a:pt x="10" y="413"/>
                  </a:lnTo>
                  <a:lnTo>
                    <a:pt x="5" y="378"/>
                  </a:lnTo>
                  <a:lnTo>
                    <a:pt x="2" y="339"/>
                  </a:lnTo>
                  <a:lnTo>
                    <a:pt x="0" y="301"/>
                  </a:lnTo>
                  <a:lnTo>
                    <a:pt x="0" y="266"/>
                  </a:lnTo>
                  <a:lnTo>
                    <a:pt x="2" y="232"/>
                  </a:lnTo>
                  <a:lnTo>
                    <a:pt x="6" y="202"/>
                  </a:lnTo>
                  <a:lnTo>
                    <a:pt x="11" y="172"/>
                  </a:lnTo>
                  <a:lnTo>
                    <a:pt x="19" y="146"/>
                  </a:lnTo>
                  <a:lnTo>
                    <a:pt x="27" y="120"/>
                  </a:lnTo>
                  <a:lnTo>
                    <a:pt x="36" y="98"/>
                  </a:lnTo>
                  <a:lnTo>
                    <a:pt x="47" y="77"/>
                  </a:lnTo>
                  <a:lnTo>
                    <a:pt x="58" y="60"/>
                  </a:lnTo>
                  <a:lnTo>
                    <a:pt x="71" y="44"/>
                  </a:lnTo>
                  <a:lnTo>
                    <a:pt x="84" y="31"/>
                  </a:lnTo>
                  <a:lnTo>
                    <a:pt x="97" y="20"/>
                  </a:lnTo>
                  <a:lnTo>
                    <a:pt x="111" y="11"/>
                  </a:lnTo>
                  <a:lnTo>
                    <a:pt x="127" y="5"/>
                  </a:lnTo>
                  <a:lnTo>
                    <a:pt x="141" y="1"/>
                  </a:lnTo>
                  <a:lnTo>
                    <a:pt x="156" y="0"/>
                  </a:lnTo>
                  <a:lnTo>
                    <a:pt x="171" y="1"/>
                  </a:lnTo>
                  <a:lnTo>
                    <a:pt x="187" y="4"/>
                  </a:lnTo>
                  <a:lnTo>
                    <a:pt x="201" y="10"/>
                  </a:lnTo>
                  <a:lnTo>
                    <a:pt x="216" y="20"/>
                  </a:lnTo>
                  <a:lnTo>
                    <a:pt x="230" y="31"/>
                  </a:lnTo>
                  <a:lnTo>
                    <a:pt x="244" y="45"/>
                  </a:lnTo>
                  <a:lnTo>
                    <a:pt x="257" y="61"/>
                  </a:lnTo>
                  <a:lnTo>
                    <a:pt x="268" y="81"/>
                  </a:lnTo>
                  <a:lnTo>
                    <a:pt x="280" y="102"/>
                  </a:lnTo>
                  <a:lnTo>
                    <a:pt x="291" y="126"/>
                  </a:lnTo>
                  <a:lnTo>
                    <a:pt x="299" y="154"/>
                  </a:lnTo>
                  <a:lnTo>
                    <a:pt x="307" y="184"/>
                  </a:lnTo>
                  <a:lnTo>
                    <a:pt x="314" y="217"/>
                  </a:lnTo>
                  <a:lnTo>
                    <a:pt x="319" y="252"/>
                  </a:lnTo>
                  <a:lnTo>
                    <a:pt x="322" y="29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379913" y="3824288"/>
              <a:ext cx="15875" cy="33338"/>
            </a:xfrm>
            <a:custGeom>
              <a:avLst/>
              <a:gdLst/>
              <a:ahLst/>
              <a:cxnLst>
                <a:cxn ang="0">
                  <a:pos x="323" y="329"/>
                </a:cxn>
                <a:cxn ang="0">
                  <a:pos x="321" y="398"/>
                </a:cxn>
                <a:cxn ang="0">
                  <a:pos x="312" y="458"/>
                </a:cxn>
                <a:cxn ang="0">
                  <a:pos x="297" y="510"/>
                </a:cxn>
                <a:cxn ang="0">
                  <a:pos x="277" y="553"/>
                </a:cxn>
                <a:cxn ang="0">
                  <a:pos x="253" y="586"/>
                </a:cxn>
                <a:cxn ang="0">
                  <a:pos x="227" y="611"/>
                </a:cxn>
                <a:cxn ang="0">
                  <a:pos x="198" y="625"/>
                </a:cxn>
                <a:cxn ang="0">
                  <a:pos x="167" y="630"/>
                </a:cxn>
                <a:cxn ang="0">
                  <a:pos x="138" y="626"/>
                </a:cxn>
                <a:cxn ang="0">
                  <a:pos x="108" y="611"/>
                </a:cxn>
                <a:cxn ang="0">
                  <a:pos x="81" y="585"/>
                </a:cxn>
                <a:cxn ang="0">
                  <a:pos x="55" y="549"/>
                </a:cxn>
                <a:cxn ang="0">
                  <a:pos x="34" y="504"/>
                </a:cxn>
                <a:cxn ang="0">
                  <a:pos x="17" y="446"/>
                </a:cxn>
                <a:cxn ang="0">
                  <a:pos x="5" y="378"/>
                </a:cxn>
                <a:cxn ang="0">
                  <a:pos x="0" y="301"/>
                </a:cxn>
                <a:cxn ang="0">
                  <a:pos x="2" y="232"/>
                </a:cxn>
                <a:cxn ang="0">
                  <a:pos x="11" y="172"/>
                </a:cxn>
                <a:cxn ang="0">
                  <a:pos x="27" y="120"/>
                </a:cxn>
                <a:cxn ang="0">
                  <a:pos x="47" y="77"/>
                </a:cxn>
                <a:cxn ang="0">
                  <a:pos x="71" y="44"/>
                </a:cxn>
                <a:cxn ang="0">
                  <a:pos x="97" y="20"/>
                </a:cxn>
                <a:cxn ang="0">
                  <a:pos x="127" y="5"/>
                </a:cxn>
                <a:cxn ang="0">
                  <a:pos x="156" y="0"/>
                </a:cxn>
                <a:cxn ang="0">
                  <a:pos x="187" y="4"/>
                </a:cxn>
                <a:cxn ang="0">
                  <a:pos x="216" y="20"/>
                </a:cxn>
                <a:cxn ang="0">
                  <a:pos x="244" y="45"/>
                </a:cxn>
                <a:cxn ang="0">
                  <a:pos x="268" y="81"/>
                </a:cxn>
                <a:cxn ang="0">
                  <a:pos x="291" y="126"/>
                </a:cxn>
                <a:cxn ang="0">
                  <a:pos x="307" y="184"/>
                </a:cxn>
                <a:cxn ang="0">
                  <a:pos x="319" y="252"/>
                </a:cxn>
              </a:cxnLst>
              <a:rect l="0" t="0" r="r" b="b"/>
              <a:pathLst>
                <a:path w="323" h="630">
                  <a:moveTo>
                    <a:pt x="322" y="291"/>
                  </a:moveTo>
                  <a:lnTo>
                    <a:pt x="323" y="329"/>
                  </a:lnTo>
                  <a:lnTo>
                    <a:pt x="323" y="364"/>
                  </a:lnTo>
                  <a:lnTo>
                    <a:pt x="321" y="398"/>
                  </a:lnTo>
                  <a:lnTo>
                    <a:pt x="317" y="428"/>
                  </a:lnTo>
                  <a:lnTo>
                    <a:pt x="312" y="458"/>
                  </a:lnTo>
                  <a:lnTo>
                    <a:pt x="305" y="484"/>
                  </a:lnTo>
                  <a:lnTo>
                    <a:pt x="297" y="510"/>
                  </a:lnTo>
                  <a:lnTo>
                    <a:pt x="288" y="532"/>
                  </a:lnTo>
                  <a:lnTo>
                    <a:pt x="277" y="553"/>
                  </a:lnTo>
                  <a:lnTo>
                    <a:pt x="265" y="570"/>
                  </a:lnTo>
                  <a:lnTo>
                    <a:pt x="253" y="586"/>
                  </a:lnTo>
                  <a:lnTo>
                    <a:pt x="241" y="599"/>
                  </a:lnTo>
                  <a:lnTo>
                    <a:pt x="227" y="611"/>
                  </a:lnTo>
                  <a:lnTo>
                    <a:pt x="212" y="619"/>
                  </a:lnTo>
                  <a:lnTo>
                    <a:pt x="198" y="625"/>
                  </a:lnTo>
                  <a:lnTo>
                    <a:pt x="183" y="629"/>
                  </a:lnTo>
                  <a:lnTo>
                    <a:pt x="167" y="630"/>
                  </a:lnTo>
                  <a:lnTo>
                    <a:pt x="152" y="629"/>
                  </a:lnTo>
                  <a:lnTo>
                    <a:pt x="138" y="626"/>
                  </a:lnTo>
                  <a:lnTo>
                    <a:pt x="123" y="620"/>
                  </a:lnTo>
                  <a:lnTo>
                    <a:pt x="108" y="611"/>
                  </a:lnTo>
                  <a:lnTo>
                    <a:pt x="94" y="599"/>
                  </a:lnTo>
                  <a:lnTo>
                    <a:pt x="81" y="585"/>
                  </a:lnTo>
                  <a:lnTo>
                    <a:pt x="68" y="569"/>
                  </a:lnTo>
                  <a:lnTo>
                    <a:pt x="55" y="549"/>
                  </a:lnTo>
                  <a:lnTo>
                    <a:pt x="44" y="528"/>
                  </a:lnTo>
                  <a:lnTo>
                    <a:pt x="34" y="504"/>
                  </a:lnTo>
                  <a:lnTo>
                    <a:pt x="25" y="476"/>
                  </a:lnTo>
                  <a:lnTo>
                    <a:pt x="17" y="446"/>
                  </a:lnTo>
                  <a:lnTo>
                    <a:pt x="10" y="413"/>
                  </a:lnTo>
                  <a:lnTo>
                    <a:pt x="5" y="378"/>
                  </a:lnTo>
                  <a:lnTo>
                    <a:pt x="2" y="339"/>
                  </a:lnTo>
                  <a:lnTo>
                    <a:pt x="0" y="301"/>
                  </a:lnTo>
                  <a:lnTo>
                    <a:pt x="0" y="266"/>
                  </a:lnTo>
                  <a:lnTo>
                    <a:pt x="2" y="232"/>
                  </a:lnTo>
                  <a:lnTo>
                    <a:pt x="6" y="202"/>
                  </a:lnTo>
                  <a:lnTo>
                    <a:pt x="11" y="172"/>
                  </a:lnTo>
                  <a:lnTo>
                    <a:pt x="19" y="146"/>
                  </a:lnTo>
                  <a:lnTo>
                    <a:pt x="27" y="120"/>
                  </a:lnTo>
                  <a:lnTo>
                    <a:pt x="36" y="98"/>
                  </a:lnTo>
                  <a:lnTo>
                    <a:pt x="47" y="77"/>
                  </a:lnTo>
                  <a:lnTo>
                    <a:pt x="58" y="60"/>
                  </a:lnTo>
                  <a:lnTo>
                    <a:pt x="71" y="44"/>
                  </a:lnTo>
                  <a:lnTo>
                    <a:pt x="84" y="31"/>
                  </a:lnTo>
                  <a:lnTo>
                    <a:pt x="97" y="20"/>
                  </a:lnTo>
                  <a:lnTo>
                    <a:pt x="111" y="11"/>
                  </a:lnTo>
                  <a:lnTo>
                    <a:pt x="127" y="5"/>
                  </a:lnTo>
                  <a:lnTo>
                    <a:pt x="141" y="1"/>
                  </a:lnTo>
                  <a:lnTo>
                    <a:pt x="156" y="0"/>
                  </a:lnTo>
                  <a:lnTo>
                    <a:pt x="171" y="1"/>
                  </a:lnTo>
                  <a:lnTo>
                    <a:pt x="187" y="4"/>
                  </a:lnTo>
                  <a:lnTo>
                    <a:pt x="201" y="10"/>
                  </a:lnTo>
                  <a:lnTo>
                    <a:pt x="216" y="20"/>
                  </a:lnTo>
                  <a:lnTo>
                    <a:pt x="230" y="31"/>
                  </a:lnTo>
                  <a:lnTo>
                    <a:pt x="244" y="45"/>
                  </a:lnTo>
                  <a:lnTo>
                    <a:pt x="257" y="61"/>
                  </a:lnTo>
                  <a:lnTo>
                    <a:pt x="268" y="81"/>
                  </a:lnTo>
                  <a:lnTo>
                    <a:pt x="280" y="102"/>
                  </a:lnTo>
                  <a:lnTo>
                    <a:pt x="291" y="126"/>
                  </a:lnTo>
                  <a:lnTo>
                    <a:pt x="299" y="154"/>
                  </a:lnTo>
                  <a:lnTo>
                    <a:pt x="307" y="184"/>
                  </a:lnTo>
                  <a:lnTo>
                    <a:pt x="314" y="217"/>
                  </a:lnTo>
                  <a:lnTo>
                    <a:pt x="319" y="252"/>
                  </a:lnTo>
                  <a:lnTo>
                    <a:pt x="322" y="29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402138" y="3825875"/>
              <a:ext cx="17463" cy="26988"/>
            </a:xfrm>
            <a:custGeom>
              <a:avLst/>
              <a:gdLst/>
              <a:ahLst/>
              <a:cxnLst>
                <a:cxn ang="0">
                  <a:pos x="299" y="242"/>
                </a:cxn>
                <a:cxn ang="0">
                  <a:pos x="315" y="301"/>
                </a:cxn>
                <a:cxn ang="0">
                  <a:pos x="321" y="354"/>
                </a:cxn>
                <a:cxn ang="0">
                  <a:pos x="321" y="401"/>
                </a:cxn>
                <a:cxn ang="0">
                  <a:pos x="315" y="441"/>
                </a:cxn>
                <a:cxn ang="0">
                  <a:pos x="302" y="473"/>
                </a:cxn>
                <a:cxn ang="0">
                  <a:pos x="285" y="499"/>
                </a:cxn>
                <a:cxn ang="0">
                  <a:pos x="265" y="517"/>
                </a:cxn>
                <a:cxn ang="0">
                  <a:pos x="240" y="526"/>
                </a:cxn>
                <a:cxn ang="0">
                  <a:pos x="214" y="528"/>
                </a:cxn>
                <a:cxn ang="0">
                  <a:pos x="185" y="521"/>
                </a:cxn>
                <a:cxn ang="0">
                  <a:pos x="157" y="505"/>
                </a:cxn>
                <a:cxn ang="0">
                  <a:pos x="127" y="480"/>
                </a:cxn>
                <a:cxn ang="0">
                  <a:pos x="98" y="446"/>
                </a:cxn>
                <a:cxn ang="0">
                  <a:pos x="70" y="402"/>
                </a:cxn>
                <a:cxn ang="0">
                  <a:pos x="45" y="348"/>
                </a:cxn>
                <a:cxn ang="0">
                  <a:pos x="22" y="285"/>
                </a:cxn>
                <a:cxn ang="0">
                  <a:pos x="8" y="227"/>
                </a:cxn>
                <a:cxn ang="0">
                  <a:pos x="1" y="174"/>
                </a:cxn>
                <a:cxn ang="0">
                  <a:pos x="1" y="127"/>
                </a:cxn>
                <a:cxn ang="0">
                  <a:pos x="8" y="88"/>
                </a:cxn>
                <a:cxn ang="0">
                  <a:pos x="19" y="55"/>
                </a:cxn>
                <a:cxn ang="0">
                  <a:pos x="36" y="30"/>
                </a:cxn>
                <a:cxn ang="0">
                  <a:pos x="57" y="12"/>
                </a:cxn>
                <a:cxn ang="0">
                  <a:pos x="81" y="2"/>
                </a:cxn>
                <a:cxn ang="0">
                  <a:pos x="108" y="0"/>
                </a:cxn>
                <a:cxn ang="0">
                  <a:pos x="136" y="7"/>
                </a:cxn>
                <a:cxn ang="0">
                  <a:pos x="166" y="23"/>
                </a:cxn>
                <a:cxn ang="0">
                  <a:pos x="195" y="47"/>
                </a:cxn>
                <a:cxn ang="0">
                  <a:pos x="224" y="82"/>
                </a:cxn>
                <a:cxn ang="0">
                  <a:pos x="251" y="125"/>
                </a:cxn>
                <a:cxn ang="0">
                  <a:pos x="278" y="179"/>
                </a:cxn>
              </a:cxnLst>
              <a:rect l="0" t="0" r="r" b="b"/>
              <a:pathLst>
                <a:path w="322" h="528">
                  <a:moveTo>
                    <a:pt x="289" y="210"/>
                  </a:moveTo>
                  <a:lnTo>
                    <a:pt x="299" y="242"/>
                  </a:lnTo>
                  <a:lnTo>
                    <a:pt x="309" y="273"/>
                  </a:lnTo>
                  <a:lnTo>
                    <a:pt x="315" y="301"/>
                  </a:lnTo>
                  <a:lnTo>
                    <a:pt x="319" y="329"/>
                  </a:lnTo>
                  <a:lnTo>
                    <a:pt x="321" y="354"/>
                  </a:lnTo>
                  <a:lnTo>
                    <a:pt x="322" y="379"/>
                  </a:lnTo>
                  <a:lnTo>
                    <a:pt x="321" y="401"/>
                  </a:lnTo>
                  <a:lnTo>
                    <a:pt x="318" y="421"/>
                  </a:lnTo>
                  <a:lnTo>
                    <a:pt x="315" y="441"/>
                  </a:lnTo>
                  <a:lnTo>
                    <a:pt x="309" y="458"/>
                  </a:lnTo>
                  <a:lnTo>
                    <a:pt x="302" y="473"/>
                  </a:lnTo>
                  <a:lnTo>
                    <a:pt x="294" y="488"/>
                  </a:lnTo>
                  <a:lnTo>
                    <a:pt x="285" y="499"/>
                  </a:lnTo>
                  <a:lnTo>
                    <a:pt x="275" y="509"/>
                  </a:lnTo>
                  <a:lnTo>
                    <a:pt x="265" y="517"/>
                  </a:lnTo>
                  <a:lnTo>
                    <a:pt x="252" y="523"/>
                  </a:lnTo>
                  <a:lnTo>
                    <a:pt x="240" y="526"/>
                  </a:lnTo>
                  <a:lnTo>
                    <a:pt x="227" y="528"/>
                  </a:lnTo>
                  <a:lnTo>
                    <a:pt x="214" y="528"/>
                  </a:lnTo>
                  <a:lnTo>
                    <a:pt x="199" y="526"/>
                  </a:lnTo>
                  <a:lnTo>
                    <a:pt x="185" y="521"/>
                  </a:lnTo>
                  <a:lnTo>
                    <a:pt x="171" y="514"/>
                  </a:lnTo>
                  <a:lnTo>
                    <a:pt x="157" y="505"/>
                  </a:lnTo>
                  <a:lnTo>
                    <a:pt x="141" y="494"/>
                  </a:lnTo>
                  <a:lnTo>
                    <a:pt x="127" y="480"/>
                  </a:lnTo>
                  <a:lnTo>
                    <a:pt x="112" y="464"/>
                  </a:lnTo>
                  <a:lnTo>
                    <a:pt x="98" y="446"/>
                  </a:lnTo>
                  <a:lnTo>
                    <a:pt x="83" y="425"/>
                  </a:lnTo>
                  <a:lnTo>
                    <a:pt x="70" y="402"/>
                  </a:lnTo>
                  <a:lnTo>
                    <a:pt x="57" y="376"/>
                  </a:lnTo>
                  <a:lnTo>
                    <a:pt x="45" y="348"/>
                  </a:lnTo>
                  <a:lnTo>
                    <a:pt x="32" y="317"/>
                  </a:lnTo>
                  <a:lnTo>
                    <a:pt x="22" y="285"/>
                  </a:lnTo>
                  <a:lnTo>
                    <a:pt x="14" y="256"/>
                  </a:lnTo>
                  <a:lnTo>
                    <a:pt x="8" y="227"/>
                  </a:lnTo>
                  <a:lnTo>
                    <a:pt x="3" y="200"/>
                  </a:lnTo>
                  <a:lnTo>
                    <a:pt x="1" y="174"/>
                  </a:lnTo>
                  <a:lnTo>
                    <a:pt x="0" y="150"/>
                  </a:lnTo>
                  <a:lnTo>
                    <a:pt x="1" y="127"/>
                  </a:lnTo>
                  <a:lnTo>
                    <a:pt x="4" y="107"/>
                  </a:lnTo>
                  <a:lnTo>
                    <a:pt x="8" y="88"/>
                  </a:lnTo>
                  <a:lnTo>
                    <a:pt x="13" y="70"/>
                  </a:lnTo>
                  <a:lnTo>
                    <a:pt x="19" y="55"/>
                  </a:lnTo>
                  <a:lnTo>
                    <a:pt x="27" y="42"/>
                  </a:lnTo>
                  <a:lnTo>
                    <a:pt x="36" y="30"/>
                  </a:lnTo>
                  <a:lnTo>
                    <a:pt x="47" y="20"/>
                  </a:lnTo>
                  <a:lnTo>
                    <a:pt x="57" y="12"/>
                  </a:lnTo>
                  <a:lnTo>
                    <a:pt x="69" y="6"/>
                  </a:lnTo>
                  <a:lnTo>
                    <a:pt x="81" y="2"/>
                  </a:lnTo>
                  <a:lnTo>
                    <a:pt x="95" y="0"/>
                  </a:lnTo>
                  <a:lnTo>
                    <a:pt x="108" y="0"/>
                  </a:lnTo>
                  <a:lnTo>
                    <a:pt x="122" y="2"/>
                  </a:lnTo>
                  <a:lnTo>
                    <a:pt x="136" y="7"/>
                  </a:lnTo>
                  <a:lnTo>
                    <a:pt x="151" y="14"/>
                  </a:lnTo>
                  <a:lnTo>
                    <a:pt x="166" y="23"/>
                  </a:lnTo>
                  <a:lnTo>
                    <a:pt x="180" y="34"/>
                  </a:lnTo>
                  <a:lnTo>
                    <a:pt x="195" y="47"/>
                  </a:lnTo>
                  <a:lnTo>
                    <a:pt x="210" y="63"/>
                  </a:lnTo>
                  <a:lnTo>
                    <a:pt x="224" y="82"/>
                  </a:lnTo>
                  <a:lnTo>
                    <a:pt x="238" y="102"/>
                  </a:lnTo>
                  <a:lnTo>
                    <a:pt x="251" y="125"/>
                  </a:lnTo>
                  <a:lnTo>
                    <a:pt x="265" y="151"/>
                  </a:lnTo>
                  <a:lnTo>
                    <a:pt x="278" y="179"/>
                  </a:lnTo>
                  <a:lnTo>
                    <a:pt x="289" y="2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4402138" y="3825875"/>
              <a:ext cx="17463" cy="26988"/>
            </a:xfrm>
            <a:custGeom>
              <a:avLst/>
              <a:gdLst/>
              <a:ahLst/>
              <a:cxnLst>
                <a:cxn ang="0">
                  <a:pos x="299" y="242"/>
                </a:cxn>
                <a:cxn ang="0">
                  <a:pos x="315" y="301"/>
                </a:cxn>
                <a:cxn ang="0">
                  <a:pos x="321" y="354"/>
                </a:cxn>
                <a:cxn ang="0">
                  <a:pos x="321" y="401"/>
                </a:cxn>
                <a:cxn ang="0">
                  <a:pos x="315" y="441"/>
                </a:cxn>
                <a:cxn ang="0">
                  <a:pos x="302" y="473"/>
                </a:cxn>
                <a:cxn ang="0">
                  <a:pos x="285" y="499"/>
                </a:cxn>
                <a:cxn ang="0">
                  <a:pos x="265" y="517"/>
                </a:cxn>
                <a:cxn ang="0">
                  <a:pos x="240" y="526"/>
                </a:cxn>
                <a:cxn ang="0">
                  <a:pos x="214" y="528"/>
                </a:cxn>
                <a:cxn ang="0">
                  <a:pos x="185" y="521"/>
                </a:cxn>
                <a:cxn ang="0">
                  <a:pos x="157" y="505"/>
                </a:cxn>
                <a:cxn ang="0">
                  <a:pos x="127" y="480"/>
                </a:cxn>
                <a:cxn ang="0">
                  <a:pos x="98" y="446"/>
                </a:cxn>
                <a:cxn ang="0">
                  <a:pos x="70" y="402"/>
                </a:cxn>
                <a:cxn ang="0">
                  <a:pos x="45" y="348"/>
                </a:cxn>
                <a:cxn ang="0">
                  <a:pos x="22" y="285"/>
                </a:cxn>
                <a:cxn ang="0">
                  <a:pos x="8" y="227"/>
                </a:cxn>
                <a:cxn ang="0">
                  <a:pos x="1" y="174"/>
                </a:cxn>
                <a:cxn ang="0">
                  <a:pos x="1" y="127"/>
                </a:cxn>
                <a:cxn ang="0">
                  <a:pos x="8" y="88"/>
                </a:cxn>
                <a:cxn ang="0">
                  <a:pos x="19" y="55"/>
                </a:cxn>
                <a:cxn ang="0">
                  <a:pos x="36" y="30"/>
                </a:cxn>
                <a:cxn ang="0">
                  <a:pos x="57" y="12"/>
                </a:cxn>
                <a:cxn ang="0">
                  <a:pos x="81" y="2"/>
                </a:cxn>
                <a:cxn ang="0">
                  <a:pos x="108" y="0"/>
                </a:cxn>
                <a:cxn ang="0">
                  <a:pos x="136" y="7"/>
                </a:cxn>
                <a:cxn ang="0">
                  <a:pos x="166" y="23"/>
                </a:cxn>
                <a:cxn ang="0">
                  <a:pos x="195" y="47"/>
                </a:cxn>
                <a:cxn ang="0">
                  <a:pos x="224" y="82"/>
                </a:cxn>
                <a:cxn ang="0">
                  <a:pos x="251" y="125"/>
                </a:cxn>
                <a:cxn ang="0">
                  <a:pos x="278" y="179"/>
                </a:cxn>
              </a:cxnLst>
              <a:rect l="0" t="0" r="r" b="b"/>
              <a:pathLst>
                <a:path w="322" h="528">
                  <a:moveTo>
                    <a:pt x="289" y="210"/>
                  </a:moveTo>
                  <a:lnTo>
                    <a:pt x="299" y="242"/>
                  </a:lnTo>
                  <a:lnTo>
                    <a:pt x="309" y="273"/>
                  </a:lnTo>
                  <a:lnTo>
                    <a:pt x="315" y="301"/>
                  </a:lnTo>
                  <a:lnTo>
                    <a:pt x="319" y="329"/>
                  </a:lnTo>
                  <a:lnTo>
                    <a:pt x="321" y="354"/>
                  </a:lnTo>
                  <a:lnTo>
                    <a:pt x="322" y="379"/>
                  </a:lnTo>
                  <a:lnTo>
                    <a:pt x="321" y="401"/>
                  </a:lnTo>
                  <a:lnTo>
                    <a:pt x="318" y="421"/>
                  </a:lnTo>
                  <a:lnTo>
                    <a:pt x="315" y="441"/>
                  </a:lnTo>
                  <a:lnTo>
                    <a:pt x="309" y="458"/>
                  </a:lnTo>
                  <a:lnTo>
                    <a:pt x="302" y="473"/>
                  </a:lnTo>
                  <a:lnTo>
                    <a:pt x="294" y="488"/>
                  </a:lnTo>
                  <a:lnTo>
                    <a:pt x="285" y="499"/>
                  </a:lnTo>
                  <a:lnTo>
                    <a:pt x="275" y="509"/>
                  </a:lnTo>
                  <a:lnTo>
                    <a:pt x="265" y="517"/>
                  </a:lnTo>
                  <a:lnTo>
                    <a:pt x="252" y="523"/>
                  </a:lnTo>
                  <a:lnTo>
                    <a:pt x="240" y="526"/>
                  </a:lnTo>
                  <a:lnTo>
                    <a:pt x="227" y="528"/>
                  </a:lnTo>
                  <a:lnTo>
                    <a:pt x="214" y="528"/>
                  </a:lnTo>
                  <a:lnTo>
                    <a:pt x="199" y="526"/>
                  </a:lnTo>
                  <a:lnTo>
                    <a:pt x="185" y="521"/>
                  </a:lnTo>
                  <a:lnTo>
                    <a:pt x="171" y="514"/>
                  </a:lnTo>
                  <a:lnTo>
                    <a:pt x="157" y="505"/>
                  </a:lnTo>
                  <a:lnTo>
                    <a:pt x="141" y="494"/>
                  </a:lnTo>
                  <a:lnTo>
                    <a:pt x="127" y="480"/>
                  </a:lnTo>
                  <a:lnTo>
                    <a:pt x="112" y="464"/>
                  </a:lnTo>
                  <a:lnTo>
                    <a:pt x="98" y="446"/>
                  </a:lnTo>
                  <a:lnTo>
                    <a:pt x="83" y="425"/>
                  </a:lnTo>
                  <a:lnTo>
                    <a:pt x="70" y="402"/>
                  </a:lnTo>
                  <a:lnTo>
                    <a:pt x="57" y="376"/>
                  </a:lnTo>
                  <a:lnTo>
                    <a:pt x="45" y="348"/>
                  </a:lnTo>
                  <a:lnTo>
                    <a:pt x="32" y="317"/>
                  </a:lnTo>
                  <a:lnTo>
                    <a:pt x="22" y="285"/>
                  </a:lnTo>
                  <a:lnTo>
                    <a:pt x="14" y="256"/>
                  </a:lnTo>
                  <a:lnTo>
                    <a:pt x="8" y="227"/>
                  </a:lnTo>
                  <a:lnTo>
                    <a:pt x="3" y="200"/>
                  </a:lnTo>
                  <a:lnTo>
                    <a:pt x="1" y="174"/>
                  </a:lnTo>
                  <a:lnTo>
                    <a:pt x="0" y="150"/>
                  </a:lnTo>
                  <a:lnTo>
                    <a:pt x="1" y="127"/>
                  </a:lnTo>
                  <a:lnTo>
                    <a:pt x="4" y="107"/>
                  </a:lnTo>
                  <a:lnTo>
                    <a:pt x="8" y="88"/>
                  </a:lnTo>
                  <a:lnTo>
                    <a:pt x="13" y="70"/>
                  </a:lnTo>
                  <a:lnTo>
                    <a:pt x="19" y="55"/>
                  </a:lnTo>
                  <a:lnTo>
                    <a:pt x="27" y="42"/>
                  </a:lnTo>
                  <a:lnTo>
                    <a:pt x="36" y="30"/>
                  </a:lnTo>
                  <a:lnTo>
                    <a:pt x="47" y="20"/>
                  </a:lnTo>
                  <a:lnTo>
                    <a:pt x="57" y="12"/>
                  </a:lnTo>
                  <a:lnTo>
                    <a:pt x="69" y="6"/>
                  </a:lnTo>
                  <a:lnTo>
                    <a:pt x="81" y="2"/>
                  </a:lnTo>
                  <a:lnTo>
                    <a:pt x="95" y="0"/>
                  </a:lnTo>
                  <a:lnTo>
                    <a:pt x="108" y="0"/>
                  </a:lnTo>
                  <a:lnTo>
                    <a:pt x="122" y="2"/>
                  </a:lnTo>
                  <a:lnTo>
                    <a:pt x="136" y="7"/>
                  </a:lnTo>
                  <a:lnTo>
                    <a:pt x="151" y="14"/>
                  </a:lnTo>
                  <a:lnTo>
                    <a:pt x="166" y="23"/>
                  </a:lnTo>
                  <a:lnTo>
                    <a:pt x="180" y="34"/>
                  </a:lnTo>
                  <a:lnTo>
                    <a:pt x="195" y="47"/>
                  </a:lnTo>
                  <a:lnTo>
                    <a:pt x="210" y="63"/>
                  </a:lnTo>
                  <a:lnTo>
                    <a:pt x="224" y="82"/>
                  </a:lnTo>
                  <a:lnTo>
                    <a:pt x="238" y="102"/>
                  </a:lnTo>
                  <a:lnTo>
                    <a:pt x="251" y="125"/>
                  </a:lnTo>
                  <a:lnTo>
                    <a:pt x="265" y="151"/>
                  </a:lnTo>
                  <a:lnTo>
                    <a:pt x="278" y="179"/>
                  </a:lnTo>
                  <a:lnTo>
                    <a:pt x="289" y="21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4419600" y="3821113"/>
              <a:ext cx="17463" cy="22225"/>
            </a:xfrm>
            <a:custGeom>
              <a:avLst/>
              <a:gdLst/>
              <a:ahLst/>
              <a:cxnLst>
                <a:cxn ang="0">
                  <a:pos x="298" y="155"/>
                </a:cxn>
                <a:cxn ang="0">
                  <a:pos x="316" y="200"/>
                </a:cxn>
                <a:cxn ang="0">
                  <a:pos x="327" y="240"/>
                </a:cxn>
                <a:cxn ang="0">
                  <a:pos x="330" y="277"/>
                </a:cxn>
                <a:cxn ang="0">
                  <a:pos x="327" y="310"/>
                </a:cxn>
                <a:cxn ang="0">
                  <a:pos x="319" y="339"/>
                </a:cxn>
                <a:cxn ang="0">
                  <a:pos x="305" y="363"/>
                </a:cxn>
                <a:cxn ang="0">
                  <a:pos x="286" y="383"/>
                </a:cxn>
                <a:cxn ang="0">
                  <a:pos x="264" y="396"/>
                </a:cxn>
                <a:cxn ang="0">
                  <a:pos x="238" y="403"/>
                </a:cxn>
                <a:cxn ang="0">
                  <a:pos x="211" y="404"/>
                </a:cxn>
                <a:cxn ang="0">
                  <a:pos x="181" y="398"/>
                </a:cxn>
                <a:cxn ang="0">
                  <a:pos x="152" y="385"/>
                </a:cxn>
                <a:cxn ang="0">
                  <a:pos x="121" y="363"/>
                </a:cxn>
                <a:cxn ang="0">
                  <a:pos x="91" y="334"/>
                </a:cxn>
                <a:cxn ang="0">
                  <a:pos x="61" y="296"/>
                </a:cxn>
                <a:cxn ang="0">
                  <a:pos x="35" y="251"/>
                </a:cxn>
                <a:cxn ang="0">
                  <a:pos x="15" y="208"/>
                </a:cxn>
                <a:cxn ang="0">
                  <a:pos x="4" y="166"/>
                </a:cxn>
                <a:cxn ang="0">
                  <a:pos x="0" y="129"/>
                </a:cxn>
                <a:cxn ang="0">
                  <a:pos x="3" y="96"/>
                </a:cxn>
                <a:cxn ang="0">
                  <a:pos x="11" y="66"/>
                </a:cxn>
                <a:cxn ang="0">
                  <a:pos x="25" y="42"/>
                </a:cxn>
                <a:cxn ang="0">
                  <a:pos x="44" y="23"/>
                </a:cxn>
                <a:cxn ang="0">
                  <a:pos x="66" y="9"/>
                </a:cxn>
                <a:cxn ang="0">
                  <a:pos x="92" y="2"/>
                </a:cxn>
                <a:cxn ang="0">
                  <a:pos x="120" y="1"/>
                </a:cxn>
                <a:cxn ang="0">
                  <a:pos x="150" y="7"/>
                </a:cxn>
                <a:cxn ang="0">
                  <a:pos x="180" y="21"/>
                </a:cxn>
                <a:cxn ang="0">
                  <a:pos x="211" y="42"/>
                </a:cxn>
                <a:cxn ang="0">
                  <a:pos x="242" y="71"/>
                </a:cxn>
                <a:cxn ang="0">
                  <a:pos x="271" y="110"/>
                </a:cxn>
              </a:cxnLst>
              <a:rect l="0" t="0" r="r" b="b"/>
              <a:pathLst>
                <a:path w="330" h="404">
                  <a:moveTo>
                    <a:pt x="284" y="132"/>
                  </a:moveTo>
                  <a:lnTo>
                    <a:pt x="298" y="155"/>
                  </a:lnTo>
                  <a:lnTo>
                    <a:pt x="308" y="177"/>
                  </a:lnTo>
                  <a:lnTo>
                    <a:pt x="316" y="200"/>
                  </a:lnTo>
                  <a:lnTo>
                    <a:pt x="322" y="220"/>
                  </a:lnTo>
                  <a:lnTo>
                    <a:pt x="327" y="240"/>
                  </a:lnTo>
                  <a:lnTo>
                    <a:pt x="329" y="259"/>
                  </a:lnTo>
                  <a:lnTo>
                    <a:pt x="330" y="277"/>
                  </a:lnTo>
                  <a:lnTo>
                    <a:pt x="330" y="294"/>
                  </a:lnTo>
                  <a:lnTo>
                    <a:pt x="327" y="310"/>
                  </a:lnTo>
                  <a:lnTo>
                    <a:pt x="324" y="326"/>
                  </a:lnTo>
                  <a:lnTo>
                    <a:pt x="319" y="339"/>
                  </a:lnTo>
                  <a:lnTo>
                    <a:pt x="313" y="352"/>
                  </a:lnTo>
                  <a:lnTo>
                    <a:pt x="305" y="363"/>
                  </a:lnTo>
                  <a:lnTo>
                    <a:pt x="297" y="374"/>
                  </a:lnTo>
                  <a:lnTo>
                    <a:pt x="286" y="383"/>
                  </a:lnTo>
                  <a:lnTo>
                    <a:pt x="276" y="390"/>
                  </a:lnTo>
                  <a:lnTo>
                    <a:pt x="264" y="396"/>
                  </a:lnTo>
                  <a:lnTo>
                    <a:pt x="252" y="400"/>
                  </a:lnTo>
                  <a:lnTo>
                    <a:pt x="238" y="403"/>
                  </a:lnTo>
                  <a:lnTo>
                    <a:pt x="225" y="404"/>
                  </a:lnTo>
                  <a:lnTo>
                    <a:pt x="211" y="404"/>
                  </a:lnTo>
                  <a:lnTo>
                    <a:pt x="197" y="402"/>
                  </a:lnTo>
                  <a:lnTo>
                    <a:pt x="181" y="398"/>
                  </a:lnTo>
                  <a:lnTo>
                    <a:pt x="167" y="392"/>
                  </a:lnTo>
                  <a:lnTo>
                    <a:pt x="152" y="385"/>
                  </a:lnTo>
                  <a:lnTo>
                    <a:pt x="137" y="375"/>
                  </a:lnTo>
                  <a:lnTo>
                    <a:pt x="121" y="363"/>
                  </a:lnTo>
                  <a:lnTo>
                    <a:pt x="106" y="350"/>
                  </a:lnTo>
                  <a:lnTo>
                    <a:pt x="91" y="334"/>
                  </a:lnTo>
                  <a:lnTo>
                    <a:pt x="75" y="317"/>
                  </a:lnTo>
                  <a:lnTo>
                    <a:pt x="61" y="296"/>
                  </a:lnTo>
                  <a:lnTo>
                    <a:pt x="48" y="274"/>
                  </a:lnTo>
                  <a:lnTo>
                    <a:pt x="35" y="251"/>
                  </a:lnTo>
                  <a:lnTo>
                    <a:pt x="23" y="229"/>
                  </a:lnTo>
                  <a:lnTo>
                    <a:pt x="15" y="208"/>
                  </a:lnTo>
                  <a:lnTo>
                    <a:pt x="8" y="186"/>
                  </a:lnTo>
                  <a:lnTo>
                    <a:pt x="4" y="166"/>
                  </a:lnTo>
                  <a:lnTo>
                    <a:pt x="1" y="148"/>
                  </a:lnTo>
                  <a:lnTo>
                    <a:pt x="0" y="129"/>
                  </a:lnTo>
                  <a:lnTo>
                    <a:pt x="0" y="112"/>
                  </a:lnTo>
                  <a:lnTo>
                    <a:pt x="3" y="96"/>
                  </a:lnTo>
                  <a:lnTo>
                    <a:pt x="6" y="81"/>
                  </a:lnTo>
                  <a:lnTo>
                    <a:pt x="11" y="66"/>
                  </a:lnTo>
                  <a:lnTo>
                    <a:pt x="17" y="53"/>
                  </a:lnTo>
                  <a:lnTo>
                    <a:pt x="25" y="42"/>
                  </a:lnTo>
                  <a:lnTo>
                    <a:pt x="35" y="32"/>
                  </a:lnTo>
                  <a:lnTo>
                    <a:pt x="44" y="23"/>
                  </a:lnTo>
                  <a:lnTo>
                    <a:pt x="55" y="15"/>
                  </a:lnTo>
                  <a:lnTo>
                    <a:pt x="66" y="9"/>
                  </a:lnTo>
                  <a:lnTo>
                    <a:pt x="78" y="5"/>
                  </a:lnTo>
                  <a:lnTo>
                    <a:pt x="92" y="2"/>
                  </a:lnTo>
                  <a:lnTo>
                    <a:pt x="106" y="0"/>
                  </a:lnTo>
                  <a:lnTo>
                    <a:pt x="120" y="1"/>
                  </a:lnTo>
                  <a:lnTo>
                    <a:pt x="135" y="3"/>
                  </a:lnTo>
                  <a:lnTo>
                    <a:pt x="150" y="7"/>
                  </a:lnTo>
                  <a:lnTo>
                    <a:pt x="165" y="12"/>
                  </a:lnTo>
                  <a:lnTo>
                    <a:pt x="180" y="21"/>
                  </a:lnTo>
                  <a:lnTo>
                    <a:pt x="196" y="31"/>
                  </a:lnTo>
                  <a:lnTo>
                    <a:pt x="211" y="42"/>
                  </a:lnTo>
                  <a:lnTo>
                    <a:pt x="226" y="55"/>
                  </a:lnTo>
                  <a:lnTo>
                    <a:pt x="242" y="71"/>
                  </a:lnTo>
                  <a:lnTo>
                    <a:pt x="256" y="90"/>
                  </a:lnTo>
                  <a:lnTo>
                    <a:pt x="271" y="110"/>
                  </a:lnTo>
                  <a:lnTo>
                    <a:pt x="284" y="1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4419600" y="3821113"/>
              <a:ext cx="17463" cy="22225"/>
            </a:xfrm>
            <a:custGeom>
              <a:avLst/>
              <a:gdLst/>
              <a:ahLst/>
              <a:cxnLst>
                <a:cxn ang="0">
                  <a:pos x="298" y="155"/>
                </a:cxn>
                <a:cxn ang="0">
                  <a:pos x="316" y="200"/>
                </a:cxn>
                <a:cxn ang="0">
                  <a:pos x="327" y="240"/>
                </a:cxn>
                <a:cxn ang="0">
                  <a:pos x="330" y="277"/>
                </a:cxn>
                <a:cxn ang="0">
                  <a:pos x="327" y="310"/>
                </a:cxn>
                <a:cxn ang="0">
                  <a:pos x="319" y="339"/>
                </a:cxn>
                <a:cxn ang="0">
                  <a:pos x="305" y="363"/>
                </a:cxn>
                <a:cxn ang="0">
                  <a:pos x="286" y="383"/>
                </a:cxn>
                <a:cxn ang="0">
                  <a:pos x="264" y="396"/>
                </a:cxn>
                <a:cxn ang="0">
                  <a:pos x="238" y="403"/>
                </a:cxn>
                <a:cxn ang="0">
                  <a:pos x="211" y="404"/>
                </a:cxn>
                <a:cxn ang="0">
                  <a:pos x="181" y="398"/>
                </a:cxn>
                <a:cxn ang="0">
                  <a:pos x="152" y="385"/>
                </a:cxn>
                <a:cxn ang="0">
                  <a:pos x="121" y="363"/>
                </a:cxn>
                <a:cxn ang="0">
                  <a:pos x="91" y="334"/>
                </a:cxn>
                <a:cxn ang="0">
                  <a:pos x="61" y="296"/>
                </a:cxn>
                <a:cxn ang="0">
                  <a:pos x="35" y="251"/>
                </a:cxn>
                <a:cxn ang="0">
                  <a:pos x="15" y="208"/>
                </a:cxn>
                <a:cxn ang="0">
                  <a:pos x="4" y="166"/>
                </a:cxn>
                <a:cxn ang="0">
                  <a:pos x="0" y="129"/>
                </a:cxn>
                <a:cxn ang="0">
                  <a:pos x="3" y="96"/>
                </a:cxn>
                <a:cxn ang="0">
                  <a:pos x="11" y="66"/>
                </a:cxn>
                <a:cxn ang="0">
                  <a:pos x="25" y="42"/>
                </a:cxn>
                <a:cxn ang="0">
                  <a:pos x="44" y="23"/>
                </a:cxn>
                <a:cxn ang="0">
                  <a:pos x="66" y="9"/>
                </a:cxn>
                <a:cxn ang="0">
                  <a:pos x="92" y="2"/>
                </a:cxn>
                <a:cxn ang="0">
                  <a:pos x="120" y="1"/>
                </a:cxn>
                <a:cxn ang="0">
                  <a:pos x="150" y="7"/>
                </a:cxn>
                <a:cxn ang="0">
                  <a:pos x="180" y="21"/>
                </a:cxn>
                <a:cxn ang="0">
                  <a:pos x="211" y="42"/>
                </a:cxn>
                <a:cxn ang="0">
                  <a:pos x="242" y="71"/>
                </a:cxn>
                <a:cxn ang="0">
                  <a:pos x="271" y="110"/>
                </a:cxn>
              </a:cxnLst>
              <a:rect l="0" t="0" r="r" b="b"/>
              <a:pathLst>
                <a:path w="330" h="404">
                  <a:moveTo>
                    <a:pt x="284" y="132"/>
                  </a:moveTo>
                  <a:lnTo>
                    <a:pt x="298" y="155"/>
                  </a:lnTo>
                  <a:lnTo>
                    <a:pt x="308" y="177"/>
                  </a:lnTo>
                  <a:lnTo>
                    <a:pt x="316" y="200"/>
                  </a:lnTo>
                  <a:lnTo>
                    <a:pt x="322" y="220"/>
                  </a:lnTo>
                  <a:lnTo>
                    <a:pt x="327" y="240"/>
                  </a:lnTo>
                  <a:lnTo>
                    <a:pt x="329" y="259"/>
                  </a:lnTo>
                  <a:lnTo>
                    <a:pt x="330" y="277"/>
                  </a:lnTo>
                  <a:lnTo>
                    <a:pt x="330" y="294"/>
                  </a:lnTo>
                  <a:lnTo>
                    <a:pt x="327" y="310"/>
                  </a:lnTo>
                  <a:lnTo>
                    <a:pt x="324" y="326"/>
                  </a:lnTo>
                  <a:lnTo>
                    <a:pt x="319" y="339"/>
                  </a:lnTo>
                  <a:lnTo>
                    <a:pt x="313" y="352"/>
                  </a:lnTo>
                  <a:lnTo>
                    <a:pt x="305" y="363"/>
                  </a:lnTo>
                  <a:lnTo>
                    <a:pt x="297" y="374"/>
                  </a:lnTo>
                  <a:lnTo>
                    <a:pt x="286" y="383"/>
                  </a:lnTo>
                  <a:lnTo>
                    <a:pt x="276" y="390"/>
                  </a:lnTo>
                  <a:lnTo>
                    <a:pt x="264" y="396"/>
                  </a:lnTo>
                  <a:lnTo>
                    <a:pt x="252" y="400"/>
                  </a:lnTo>
                  <a:lnTo>
                    <a:pt x="238" y="403"/>
                  </a:lnTo>
                  <a:lnTo>
                    <a:pt x="225" y="404"/>
                  </a:lnTo>
                  <a:lnTo>
                    <a:pt x="211" y="404"/>
                  </a:lnTo>
                  <a:lnTo>
                    <a:pt x="197" y="402"/>
                  </a:lnTo>
                  <a:lnTo>
                    <a:pt x="181" y="398"/>
                  </a:lnTo>
                  <a:lnTo>
                    <a:pt x="167" y="392"/>
                  </a:lnTo>
                  <a:lnTo>
                    <a:pt x="152" y="385"/>
                  </a:lnTo>
                  <a:lnTo>
                    <a:pt x="137" y="375"/>
                  </a:lnTo>
                  <a:lnTo>
                    <a:pt x="121" y="363"/>
                  </a:lnTo>
                  <a:lnTo>
                    <a:pt x="106" y="350"/>
                  </a:lnTo>
                  <a:lnTo>
                    <a:pt x="91" y="334"/>
                  </a:lnTo>
                  <a:lnTo>
                    <a:pt x="75" y="317"/>
                  </a:lnTo>
                  <a:lnTo>
                    <a:pt x="61" y="296"/>
                  </a:lnTo>
                  <a:lnTo>
                    <a:pt x="48" y="274"/>
                  </a:lnTo>
                  <a:lnTo>
                    <a:pt x="35" y="251"/>
                  </a:lnTo>
                  <a:lnTo>
                    <a:pt x="23" y="229"/>
                  </a:lnTo>
                  <a:lnTo>
                    <a:pt x="15" y="208"/>
                  </a:lnTo>
                  <a:lnTo>
                    <a:pt x="8" y="186"/>
                  </a:lnTo>
                  <a:lnTo>
                    <a:pt x="4" y="166"/>
                  </a:lnTo>
                  <a:lnTo>
                    <a:pt x="1" y="148"/>
                  </a:lnTo>
                  <a:lnTo>
                    <a:pt x="0" y="129"/>
                  </a:lnTo>
                  <a:lnTo>
                    <a:pt x="0" y="112"/>
                  </a:lnTo>
                  <a:lnTo>
                    <a:pt x="3" y="96"/>
                  </a:lnTo>
                  <a:lnTo>
                    <a:pt x="6" y="81"/>
                  </a:lnTo>
                  <a:lnTo>
                    <a:pt x="11" y="66"/>
                  </a:lnTo>
                  <a:lnTo>
                    <a:pt x="17" y="53"/>
                  </a:lnTo>
                  <a:lnTo>
                    <a:pt x="25" y="42"/>
                  </a:lnTo>
                  <a:lnTo>
                    <a:pt x="35" y="32"/>
                  </a:lnTo>
                  <a:lnTo>
                    <a:pt x="44" y="23"/>
                  </a:lnTo>
                  <a:lnTo>
                    <a:pt x="55" y="15"/>
                  </a:lnTo>
                  <a:lnTo>
                    <a:pt x="66" y="9"/>
                  </a:lnTo>
                  <a:lnTo>
                    <a:pt x="78" y="5"/>
                  </a:lnTo>
                  <a:lnTo>
                    <a:pt x="92" y="2"/>
                  </a:lnTo>
                  <a:lnTo>
                    <a:pt x="106" y="0"/>
                  </a:lnTo>
                  <a:lnTo>
                    <a:pt x="120" y="1"/>
                  </a:lnTo>
                  <a:lnTo>
                    <a:pt x="135" y="3"/>
                  </a:lnTo>
                  <a:lnTo>
                    <a:pt x="150" y="7"/>
                  </a:lnTo>
                  <a:lnTo>
                    <a:pt x="165" y="12"/>
                  </a:lnTo>
                  <a:lnTo>
                    <a:pt x="180" y="21"/>
                  </a:lnTo>
                  <a:lnTo>
                    <a:pt x="196" y="31"/>
                  </a:lnTo>
                  <a:lnTo>
                    <a:pt x="211" y="42"/>
                  </a:lnTo>
                  <a:lnTo>
                    <a:pt x="226" y="55"/>
                  </a:lnTo>
                  <a:lnTo>
                    <a:pt x="242" y="71"/>
                  </a:lnTo>
                  <a:lnTo>
                    <a:pt x="256" y="90"/>
                  </a:lnTo>
                  <a:lnTo>
                    <a:pt x="271" y="110"/>
                  </a:lnTo>
                  <a:lnTo>
                    <a:pt x="284" y="132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4437063" y="3816350"/>
              <a:ext cx="15875" cy="14288"/>
            </a:xfrm>
            <a:custGeom>
              <a:avLst/>
              <a:gdLst/>
              <a:ahLst/>
              <a:cxnLst>
                <a:cxn ang="0">
                  <a:pos x="250" y="103"/>
                </a:cxn>
                <a:cxn ang="0">
                  <a:pos x="274" y="135"/>
                </a:cxn>
                <a:cxn ang="0">
                  <a:pos x="292" y="167"/>
                </a:cxn>
                <a:cxn ang="0">
                  <a:pos x="302" y="197"/>
                </a:cxn>
                <a:cxn ang="0">
                  <a:pos x="307" y="223"/>
                </a:cxn>
                <a:cxn ang="0">
                  <a:pos x="305" y="246"/>
                </a:cxn>
                <a:cxn ang="0">
                  <a:pos x="298" y="266"/>
                </a:cxn>
                <a:cxn ang="0">
                  <a:pos x="287" y="282"/>
                </a:cxn>
                <a:cxn ang="0">
                  <a:pos x="271" y="294"/>
                </a:cxn>
                <a:cxn ang="0">
                  <a:pos x="252" y="302"/>
                </a:cxn>
                <a:cxn ang="0">
                  <a:pos x="229" y="305"/>
                </a:cxn>
                <a:cxn ang="0">
                  <a:pos x="204" y="303"/>
                </a:cxn>
                <a:cxn ang="0">
                  <a:pos x="177" y="295"/>
                </a:cxn>
                <a:cxn ang="0">
                  <a:pos x="148" y="282"/>
                </a:cxn>
                <a:cxn ang="0">
                  <a:pos x="117" y="262"/>
                </a:cxn>
                <a:cxn ang="0">
                  <a:pos x="88" y="235"/>
                </a:cxn>
                <a:cxn ang="0">
                  <a:pos x="57" y="203"/>
                </a:cxn>
                <a:cxn ang="0">
                  <a:pos x="32" y="169"/>
                </a:cxn>
                <a:cxn ang="0">
                  <a:pos x="15" y="138"/>
                </a:cxn>
                <a:cxn ang="0">
                  <a:pos x="4" y="109"/>
                </a:cxn>
                <a:cxn ang="0">
                  <a:pos x="0" y="83"/>
                </a:cxn>
                <a:cxn ang="0">
                  <a:pos x="1" y="59"/>
                </a:cxn>
                <a:cxn ang="0">
                  <a:pos x="8" y="39"/>
                </a:cxn>
                <a:cxn ang="0">
                  <a:pos x="20" y="23"/>
                </a:cxn>
                <a:cxn ang="0">
                  <a:pos x="36" y="10"/>
                </a:cxn>
                <a:cxn ang="0">
                  <a:pos x="55" y="3"/>
                </a:cxn>
                <a:cxn ang="0">
                  <a:pos x="78" y="0"/>
                </a:cxn>
                <a:cxn ang="0">
                  <a:pos x="103" y="2"/>
                </a:cxn>
                <a:cxn ang="0">
                  <a:pos x="130" y="10"/>
                </a:cxn>
                <a:cxn ang="0">
                  <a:pos x="159" y="24"/>
                </a:cxn>
                <a:cxn ang="0">
                  <a:pos x="189" y="43"/>
                </a:cxn>
                <a:cxn ang="0">
                  <a:pos x="219" y="69"/>
                </a:cxn>
              </a:cxnLst>
              <a:rect l="0" t="0" r="r" b="b"/>
              <a:pathLst>
                <a:path w="307" h="305">
                  <a:moveTo>
                    <a:pt x="235" y="86"/>
                  </a:moveTo>
                  <a:lnTo>
                    <a:pt x="250" y="103"/>
                  </a:lnTo>
                  <a:lnTo>
                    <a:pt x="263" y="119"/>
                  </a:lnTo>
                  <a:lnTo>
                    <a:pt x="274" y="135"/>
                  </a:lnTo>
                  <a:lnTo>
                    <a:pt x="284" y="152"/>
                  </a:lnTo>
                  <a:lnTo>
                    <a:pt x="292" y="167"/>
                  </a:lnTo>
                  <a:lnTo>
                    <a:pt x="298" y="182"/>
                  </a:lnTo>
                  <a:lnTo>
                    <a:pt x="302" y="197"/>
                  </a:lnTo>
                  <a:lnTo>
                    <a:pt x="305" y="210"/>
                  </a:lnTo>
                  <a:lnTo>
                    <a:pt x="307" y="223"/>
                  </a:lnTo>
                  <a:lnTo>
                    <a:pt x="306" y="234"/>
                  </a:lnTo>
                  <a:lnTo>
                    <a:pt x="305" y="246"/>
                  </a:lnTo>
                  <a:lnTo>
                    <a:pt x="302" y="257"/>
                  </a:lnTo>
                  <a:lnTo>
                    <a:pt x="298" y="266"/>
                  </a:lnTo>
                  <a:lnTo>
                    <a:pt x="293" y="275"/>
                  </a:lnTo>
                  <a:lnTo>
                    <a:pt x="287" y="282"/>
                  </a:lnTo>
                  <a:lnTo>
                    <a:pt x="280" y="289"/>
                  </a:lnTo>
                  <a:lnTo>
                    <a:pt x="271" y="294"/>
                  </a:lnTo>
                  <a:lnTo>
                    <a:pt x="262" y="299"/>
                  </a:lnTo>
                  <a:lnTo>
                    <a:pt x="252" y="302"/>
                  </a:lnTo>
                  <a:lnTo>
                    <a:pt x="241" y="304"/>
                  </a:lnTo>
                  <a:lnTo>
                    <a:pt x="229" y="305"/>
                  </a:lnTo>
                  <a:lnTo>
                    <a:pt x="216" y="304"/>
                  </a:lnTo>
                  <a:lnTo>
                    <a:pt x="204" y="303"/>
                  </a:lnTo>
                  <a:lnTo>
                    <a:pt x="191" y="299"/>
                  </a:lnTo>
                  <a:lnTo>
                    <a:pt x="177" y="295"/>
                  </a:lnTo>
                  <a:lnTo>
                    <a:pt x="162" y="289"/>
                  </a:lnTo>
                  <a:lnTo>
                    <a:pt x="148" y="282"/>
                  </a:lnTo>
                  <a:lnTo>
                    <a:pt x="133" y="273"/>
                  </a:lnTo>
                  <a:lnTo>
                    <a:pt x="117" y="262"/>
                  </a:lnTo>
                  <a:lnTo>
                    <a:pt x="102" y="249"/>
                  </a:lnTo>
                  <a:lnTo>
                    <a:pt x="88" y="235"/>
                  </a:lnTo>
                  <a:lnTo>
                    <a:pt x="73" y="220"/>
                  </a:lnTo>
                  <a:lnTo>
                    <a:pt x="57" y="203"/>
                  </a:lnTo>
                  <a:lnTo>
                    <a:pt x="43" y="185"/>
                  </a:lnTo>
                  <a:lnTo>
                    <a:pt x="32" y="169"/>
                  </a:lnTo>
                  <a:lnTo>
                    <a:pt x="23" y="154"/>
                  </a:lnTo>
                  <a:lnTo>
                    <a:pt x="15" y="138"/>
                  </a:lnTo>
                  <a:lnTo>
                    <a:pt x="8" y="123"/>
                  </a:lnTo>
                  <a:lnTo>
                    <a:pt x="4" y="109"/>
                  </a:lnTo>
                  <a:lnTo>
                    <a:pt x="1" y="96"/>
                  </a:lnTo>
                  <a:lnTo>
                    <a:pt x="0" y="83"/>
                  </a:lnTo>
                  <a:lnTo>
                    <a:pt x="0" y="70"/>
                  </a:lnTo>
                  <a:lnTo>
                    <a:pt x="1" y="59"/>
                  </a:lnTo>
                  <a:lnTo>
                    <a:pt x="4" y="49"/>
                  </a:lnTo>
                  <a:lnTo>
                    <a:pt x="8" y="39"/>
                  </a:lnTo>
                  <a:lnTo>
                    <a:pt x="14" y="31"/>
                  </a:lnTo>
                  <a:lnTo>
                    <a:pt x="20" y="23"/>
                  </a:lnTo>
                  <a:lnTo>
                    <a:pt x="27" y="16"/>
                  </a:lnTo>
                  <a:lnTo>
                    <a:pt x="36" y="10"/>
                  </a:lnTo>
                  <a:lnTo>
                    <a:pt x="45" y="6"/>
                  </a:lnTo>
                  <a:lnTo>
                    <a:pt x="55" y="3"/>
                  </a:lnTo>
                  <a:lnTo>
                    <a:pt x="66" y="1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103" y="2"/>
                  </a:lnTo>
                  <a:lnTo>
                    <a:pt x="116" y="5"/>
                  </a:lnTo>
                  <a:lnTo>
                    <a:pt x="130" y="10"/>
                  </a:lnTo>
                  <a:lnTo>
                    <a:pt x="144" y="16"/>
                  </a:lnTo>
                  <a:lnTo>
                    <a:pt x="159" y="24"/>
                  </a:lnTo>
                  <a:lnTo>
                    <a:pt x="174" y="33"/>
                  </a:lnTo>
                  <a:lnTo>
                    <a:pt x="189" y="43"/>
                  </a:lnTo>
                  <a:lnTo>
                    <a:pt x="204" y="56"/>
                  </a:lnTo>
                  <a:lnTo>
                    <a:pt x="219" y="69"/>
                  </a:lnTo>
                  <a:lnTo>
                    <a:pt x="235" y="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4437063" y="3816350"/>
              <a:ext cx="15875" cy="14288"/>
            </a:xfrm>
            <a:custGeom>
              <a:avLst/>
              <a:gdLst/>
              <a:ahLst/>
              <a:cxnLst>
                <a:cxn ang="0">
                  <a:pos x="250" y="103"/>
                </a:cxn>
                <a:cxn ang="0">
                  <a:pos x="274" y="135"/>
                </a:cxn>
                <a:cxn ang="0">
                  <a:pos x="292" y="167"/>
                </a:cxn>
                <a:cxn ang="0">
                  <a:pos x="302" y="197"/>
                </a:cxn>
                <a:cxn ang="0">
                  <a:pos x="307" y="223"/>
                </a:cxn>
                <a:cxn ang="0">
                  <a:pos x="305" y="246"/>
                </a:cxn>
                <a:cxn ang="0">
                  <a:pos x="298" y="266"/>
                </a:cxn>
                <a:cxn ang="0">
                  <a:pos x="287" y="282"/>
                </a:cxn>
                <a:cxn ang="0">
                  <a:pos x="271" y="294"/>
                </a:cxn>
                <a:cxn ang="0">
                  <a:pos x="252" y="302"/>
                </a:cxn>
                <a:cxn ang="0">
                  <a:pos x="229" y="305"/>
                </a:cxn>
                <a:cxn ang="0">
                  <a:pos x="204" y="303"/>
                </a:cxn>
                <a:cxn ang="0">
                  <a:pos x="177" y="295"/>
                </a:cxn>
                <a:cxn ang="0">
                  <a:pos x="148" y="282"/>
                </a:cxn>
                <a:cxn ang="0">
                  <a:pos x="117" y="262"/>
                </a:cxn>
                <a:cxn ang="0">
                  <a:pos x="88" y="235"/>
                </a:cxn>
                <a:cxn ang="0">
                  <a:pos x="57" y="203"/>
                </a:cxn>
                <a:cxn ang="0">
                  <a:pos x="32" y="169"/>
                </a:cxn>
                <a:cxn ang="0">
                  <a:pos x="15" y="138"/>
                </a:cxn>
                <a:cxn ang="0">
                  <a:pos x="4" y="109"/>
                </a:cxn>
                <a:cxn ang="0">
                  <a:pos x="0" y="83"/>
                </a:cxn>
                <a:cxn ang="0">
                  <a:pos x="1" y="59"/>
                </a:cxn>
                <a:cxn ang="0">
                  <a:pos x="8" y="39"/>
                </a:cxn>
                <a:cxn ang="0">
                  <a:pos x="20" y="23"/>
                </a:cxn>
                <a:cxn ang="0">
                  <a:pos x="36" y="10"/>
                </a:cxn>
                <a:cxn ang="0">
                  <a:pos x="55" y="3"/>
                </a:cxn>
                <a:cxn ang="0">
                  <a:pos x="78" y="0"/>
                </a:cxn>
                <a:cxn ang="0">
                  <a:pos x="103" y="2"/>
                </a:cxn>
                <a:cxn ang="0">
                  <a:pos x="130" y="10"/>
                </a:cxn>
                <a:cxn ang="0">
                  <a:pos x="159" y="24"/>
                </a:cxn>
                <a:cxn ang="0">
                  <a:pos x="189" y="43"/>
                </a:cxn>
                <a:cxn ang="0">
                  <a:pos x="219" y="69"/>
                </a:cxn>
              </a:cxnLst>
              <a:rect l="0" t="0" r="r" b="b"/>
              <a:pathLst>
                <a:path w="307" h="305">
                  <a:moveTo>
                    <a:pt x="235" y="86"/>
                  </a:moveTo>
                  <a:lnTo>
                    <a:pt x="250" y="103"/>
                  </a:lnTo>
                  <a:lnTo>
                    <a:pt x="263" y="119"/>
                  </a:lnTo>
                  <a:lnTo>
                    <a:pt x="274" y="135"/>
                  </a:lnTo>
                  <a:lnTo>
                    <a:pt x="284" y="152"/>
                  </a:lnTo>
                  <a:lnTo>
                    <a:pt x="292" y="167"/>
                  </a:lnTo>
                  <a:lnTo>
                    <a:pt x="298" y="182"/>
                  </a:lnTo>
                  <a:lnTo>
                    <a:pt x="302" y="197"/>
                  </a:lnTo>
                  <a:lnTo>
                    <a:pt x="305" y="210"/>
                  </a:lnTo>
                  <a:lnTo>
                    <a:pt x="307" y="223"/>
                  </a:lnTo>
                  <a:lnTo>
                    <a:pt x="306" y="234"/>
                  </a:lnTo>
                  <a:lnTo>
                    <a:pt x="305" y="246"/>
                  </a:lnTo>
                  <a:lnTo>
                    <a:pt x="302" y="257"/>
                  </a:lnTo>
                  <a:lnTo>
                    <a:pt x="298" y="266"/>
                  </a:lnTo>
                  <a:lnTo>
                    <a:pt x="293" y="275"/>
                  </a:lnTo>
                  <a:lnTo>
                    <a:pt x="287" y="282"/>
                  </a:lnTo>
                  <a:lnTo>
                    <a:pt x="280" y="289"/>
                  </a:lnTo>
                  <a:lnTo>
                    <a:pt x="271" y="294"/>
                  </a:lnTo>
                  <a:lnTo>
                    <a:pt x="262" y="299"/>
                  </a:lnTo>
                  <a:lnTo>
                    <a:pt x="252" y="302"/>
                  </a:lnTo>
                  <a:lnTo>
                    <a:pt x="241" y="304"/>
                  </a:lnTo>
                  <a:lnTo>
                    <a:pt x="229" y="305"/>
                  </a:lnTo>
                  <a:lnTo>
                    <a:pt x="216" y="304"/>
                  </a:lnTo>
                  <a:lnTo>
                    <a:pt x="204" y="303"/>
                  </a:lnTo>
                  <a:lnTo>
                    <a:pt x="191" y="299"/>
                  </a:lnTo>
                  <a:lnTo>
                    <a:pt x="177" y="295"/>
                  </a:lnTo>
                  <a:lnTo>
                    <a:pt x="162" y="289"/>
                  </a:lnTo>
                  <a:lnTo>
                    <a:pt x="148" y="282"/>
                  </a:lnTo>
                  <a:lnTo>
                    <a:pt x="133" y="273"/>
                  </a:lnTo>
                  <a:lnTo>
                    <a:pt x="117" y="262"/>
                  </a:lnTo>
                  <a:lnTo>
                    <a:pt x="102" y="249"/>
                  </a:lnTo>
                  <a:lnTo>
                    <a:pt x="88" y="235"/>
                  </a:lnTo>
                  <a:lnTo>
                    <a:pt x="73" y="220"/>
                  </a:lnTo>
                  <a:lnTo>
                    <a:pt x="57" y="203"/>
                  </a:lnTo>
                  <a:lnTo>
                    <a:pt x="43" y="185"/>
                  </a:lnTo>
                  <a:lnTo>
                    <a:pt x="32" y="169"/>
                  </a:lnTo>
                  <a:lnTo>
                    <a:pt x="23" y="154"/>
                  </a:lnTo>
                  <a:lnTo>
                    <a:pt x="15" y="138"/>
                  </a:lnTo>
                  <a:lnTo>
                    <a:pt x="8" y="123"/>
                  </a:lnTo>
                  <a:lnTo>
                    <a:pt x="4" y="109"/>
                  </a:lnTo>
                  <a:lnTo>
                    <a:pt x="1" y="96"/>
                  </a:lnTo>
                  <a:lnTo>
                    <a:pt x="0" y="83"/>
                  </a:lnTo>
                  <a:lnTo>
                    <a:pt x="0" y="70"/>
                  </a:lnTo>
                  <a:lnTo>
                    <a:pt x="1" y="59"/>
                  </a:lnTo>
                  <a:lnTo>
                    <a:pt x="4" y="49"/>
                  </a:lnTo>
                  <a:lnTo>
                    <a:pt x="8" y="39"/>
                  </a:lnTo>
                  <a:lnTo>
                    <a:pt x="14" y="31"/>
                  </a:lnTo>
                  <a:lnTo>
                    <a:pt x="20" y="23"/>
                  </a:lnTo>
                  <a:lnTo>
                    <a:pt x="27" y="16"/>
                  </a:lnTo>
                  <a:lnTo>
                    <a:pt x="36" y="10"/>
                  </a:lnTo>
                  <a:lnTo>
                    <a:pt x="45" y="6"/>
                  </a:lnTo>
                  <a:lnTo>
                    <a:pt x="55" y="3"/>
                  </a:lnTo>
                  <a:lnTo>
                    <a:pt x="66" y="1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103" y="2"/>
                  </a:lnTo>
                  <a:lnTo>
                    <a:pt x="116" y="5"/>
                  </a:lnTo>
                  <a:lnTo>
                    <a:pt x="130" y="10"/>
                  </a:lnTo>
                  <a:lnTo>
                    <a:pt x="144" y="16"/>
                  </a:lnTo>
                  <a:lnTo>
                    <a:pt x="159" y="24"/>
                  </a:lnTo>
                  <a:lnTo>
                    <a:pt x="174" y="33"/>
                  </a:lnTo>
                  <a:lnTo>
                    <a:pt x="189" y="43"/>
                  </a:lnTo>
                  <a:lnTo>
                    <a:pt x="204" y="56"/>
                  </a:lnTo>
                  <a:lnTo>
                    <a:pt x="219" y="69"/>
                  </a:lnTo>
                  <a:lnTo>
                    <a:pt x="235" y="8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4452938" y="3808413"/>
              <a:ext cx="17463" cy="12700"/>
            </a:xfrm>
            <a:custGeom>
              <a:avLst/>
              <a:gdLst/>
              <a:ahLst/>
              <a:cxnLst>
                <a:cxn ang="0">
                  <a:pos x="240" y="38"/>
                </a:cxn>
                <a:cxn ang="0">
                  <a:pos x="271" y="60"/>
                </a:cxn>
                <a:cxn ang="0">
                  <a:pos x="296" y="82"/>
                </a:cxn>
                <a:cxn ang="0">
                  <a:pos x="313" y="106"/>
                </a:cxn>
                <a:cxn ang="0">
                  <a:pos x="324" y="129"/>
                </a:cxn>
                <a:cxn ang="0">
                  <a:pos x="328" y="151"/>
                </a:cxn>
                <a:cxn ang="0">
                  <a:pos x="327" y="173"/>
                </a:cxn>
                <a:cxn ang="0">
                  <a:pos x="321" y="193"/>
                </a:cxn>
                <a:cxn ang="0">
                  <a:pos x="310" y="210"/>
                </a:cxn>
                <a:cxn ang="0">
                  <a:pos x="295" y="226"/>
                </a:cxn>
                <a:cxn ang="0">
                  <a:pos x="274" y="238"/>
                </a:cxn>
                <a:cxn ang="0">
                  <a:pos x="251" y="245"/>
                </a:cxn>
                <a:cxn ang="0">
                  <a:pos x="223" y="249"/>
                </a:cxn>
                <a:cxn ang="0">
                  <a:pos x="193" y="248"/>
                </a:cxn>
                <a:cxn ang="0">
                  <a:pos x="160" y="242"/>
                </a:cxn>
                <a:cxn ang="0">
                  <a:pos x="124" y="230"/>
                </a:cxn>
                <a:cxn ang="0">
                  <a:pos x="88" y="211"/>
                </a:cxn>
                <a:cxn ang="0">
                  <a:pos x="57" y="190"/>
                </a:cxn>
                <a:cxn ang="0">
                  <a:pos x="33" y="168"/>
                </a:cxn>
                <a:cxn ang="0">
                  <a:pos x="15" y="144"/>
                </a:cxn>
                <a:cxn ang="0">
                  <a:pos x="5" y="121"/>
                </a:cxn>
                <a:cxn ang="0">
                  <a:pos x="0" y="98"/>
                </a:cxn>
                <a:cxn ang="0">
                  <a:pos x="1" y="77"/>
                </a:cxn>
                <a:cxn ang="0">
                  <a:pos x="7" y="57"/>
                </a:cxn>
                <a:cxn ang="0">
                  <a:pos x="18" y="39"/>
                </a:cxn>
                <a:cxn ang="0">
                  <a:pos x="34" y="24"/>
                </a:cxn>
                <a:cxn ang="0">
                  <a:pos x="54" y="12"/>
                </a:cxn>
                <a:cxn ang="0">
                  <a:pos x="78" y="4"/>
                </a:cxn>
                <a:cxn ang="0">
                  <a:pos x="105" y="1"/>
                </a:cxn>
                <a:cxn ang="0">
                  <a:pos x="135" y="1"/>
                </a:cxn>
                <a:cxn ang="0">
                  <a:pos x="167" y="8"/>
                </a:cxn>
                <a:cxn ang="0">
                  <a:pos x="203" y="20"/>
                </a:cxn>
              </a:cxnLst>
              <a:rect l="0" t="0" r="r" b="b"/>
              <a:pathLst>
                <a:path w="329" h="249">
                  <a:moveTo>
                    <a:pt x="221" y="28"/>
                  </a:moveTo>
                  <a:lnTo>
                    <a:pt x="240" y="38"/>
                  </a:lnTo>
                  <a:lnTo>
                    <a:pt x="256" y="49"/>
                  </a:lnTo>
                  <a:lnTo>
                    <a:pt x="271" y="60"/>
                  </a:lnTo>
                  <a:lnTo>
                    <a:pt x="284" y="71"/>
                  </a:lnTo>
                  <a:lnTo>
                    <a:pt x="296" y="82"/>
                  </a:lnTo>
                  <a:lnTo>
                    <a:pt x="305" y="94"/>
                  </a:lnTo>
                  <a:lnTo>
                    <a:pt x="313" y="106"/>
                  </a:lnTo>
                  <a:lnTo>
                    <a:pt x="319" y="117"/>
                  </a:lnTo>
                  <a:lnTo>
                    <a:pt x="324" y="129"/>
                  </a:lnTo>
                  <a:lnTo>
                    <a:pt x="327" y="140"/>
                  </a:lnTo>
                  <a:lnTo>
                    <a:pt x="328" y="151"/>
                  </a:lnTo>
                  <a:lnTo>
                    <a:pt x="329" y="163"/>
                  </a:lnTo>
                  <a:lnTo>
                    <a:pt x="327" y="173"/>
                  </a:lnTo>
                  <a:lnTo>
                    <a:pt x="325" y="183"/>
                  </a:lnTo>
                  <a:lnTo>
                    <a:pt x="321" y="193"/>
                  </a:lnTo>
                  <a:lnTo>
                    <a:pt x="316" y="202"/>
                  </a:lnTo>
                  <a:lnTo>
                    <a:pt x="310" y="210"/>
                  </a:lnTo>
                  <a:lnTo>
                    <a:pt x="303" y="219"/>
                  </a:lnTo>
                  <a:lnTo>
                    <a:pt x="295" y="226"/>
                  </a:lnTo>
                  <a:lnTo>
                    <a:pt x="284" y="232"/>
                  </a:lnTo>
                  <a:lnTo>
                    <a:pt x="274" y="238"/>
                  </a:lnTo>
                  <a:lnTo>
                    <a:pt x="263" y="242"/>
                  </a:lnTo>
                  <a:lnTo>
                    <a:pt x="251" y="245"/>
                  </a:lnTo>
                  <a:lnTo>
                    <a:pt x="238" y="248"/>
                  </a:lnTo>
                  <a:lnTo>
                    <a:pt x="223" y="249"/>
                  </a:lnTo>
                  <a:lnTo>
                    <a:pt x="208" y="249"/>
                  </a:lnTo>
                  <a:lnTo>
                    <a:pt x="193" y="248"/>
                  </a:lnTo>
                  <a:lnTo>
                    <a:pt x="176" y="246"/>
                  </a:lnTo>
                  <a:lnTo>
                    <a:pt x="160" y="242"/>
                  </a:lnTo>
                  <a:lnTo>
                    <a:pt x="143" y="237"/>
                  </a:lnTo>
                  <a:lnTo>
                    <a:pt x="124" y="230"/>
                  </a:lnTo>
                  <a:lnTo>
                    <a:pt x="106" y="222"/>
                  </a:lnTo>
                  <a:lnTo>
                    <a:pt x="88" y="211"/>
                  </a:lnTo>
                  <a:lnTo>
                    <a:pt x="71" y="200"/>
                  </a:lnTo>
                  <a:lnTo>
                    <a:pt x="57" y="190"/>
                  </a:lnTo>
                  <a:lnTo>
                    <a:pt x="44" y="179"/>
                  </a:lnTo>
                  <a:lnTo>
                    <a:pt x="33" y="168"/>
                  </a:lnTo>
                  <a:lnTo>
                    <a:pt x="24" y="155"/>
                  </a:lnTo>
                  <a:lnTo>
                    <a:pt x="15" y="144"/>
                  </a:lnTo>
                  <a:lnTo>
                    <a:pt x="9" y="132"/>
                  </a:lnTo>
                  <a:lnTo>
                    <a:pt x="5" y="121"/>
                  </a:lnTo>
                  <a:lnTo>
                    <a:pt x="2" y="110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1" y="77"/>
                  </a:lnTo>
                  <a:lnTo>
                    <a:pt x="3" y="67"/>
                  </a:lnTo>
                  <a:lnTo>
                    <a:pt x="7" y="57"/>
                  </a:lnTo>
                  <a:lnTo>
                    <a:pt x="12" y="48"/>
                  </a:lnTo>
                  <a:lnTo>
                    <a:pt x="18" y="39"/>
                  </a:lnTo>
                  <a:lnTo>
                    <a:pt x="26" y="31"/>
                  </a:lnTo>
                  <a:lnTo>
                    <a:pt x="34" y="24"/>
                  </a:lnTo>
                  <a:lnTo>
                    <a:pt x="44" y="18"/>
                  </a:lnTo>
                  <a:lnTo>
                    <a:pt x="54" y="12"/>
                  </a:lnTo>
                  <a:lnTo>
                    <a:pt x="65" y="8"/>
                  </a:lnTo>
                  <a:lnTo>
                    <a:pt x="78" y="4"/>
                  </a:lnTo>
                  <a:lnTo>
                    <a:pt x="91" y="2"/>
                  </a:lnTo>
                  <a:lnTo>
                    <a:pt x="105" y="1"/>
                  </a:lnTo>
                  <a:lnTo>
                    <a:pt x="119" y="0"/>
                  </a:lnTo>
                  <a:lnTo>
                    <a:pt x="135" y="1"/>
                  </a:lnTo>
                  <a:lnTo>
                    <a:pt x="151" y="4"/>
                  </a:lnTo>
                  <a:lnTo>
                    <a:pt x="167" y="8"/>
                  </a:lnTo>
                  <a:lnTo>
                    <a:pt x="185" y="13"/>
                  </a:lnTo>
                  <a:lnTo>
                    <a:pt x="203" y="20"/>
                  </a:lnTo>
                  <a:lnTo>
                    <a:pt x="221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452938" y="3808413"/>
              <a:ext cx="17463" cy="12700"/>
            </a:xfrm>
            <a:custGeom>
              <a:avLst/>
              <a:gdLst/>
              <a:ahLst/>
              <a:cxnLst>
                <a:cxn ang="0">
                  <a:pos x="240" y="38"/>
                </a:cxn>
                <a:cxn ang="0">
                  <a:pos x="271" y="60"/>
                </a:cxn>
                <a:cxn ang="0">
                  <a:pos x="296" y="82"/>
                </a:cxn>
                <a:cxn ang="0">
                  <a:pos x="313" y="106"/>
                </a:cxn>
                <a:cxn ang="0">
                  <a:pos x="324" y="129"/>
                </a:cxn>
                <a:cxn ang="0">
                  <a:pos x="328" y="151"/>
                </a:cxn>
                <a:cxn ang="0">
                  <a:pos x="327" y="173"/>
                </a:cxn>
                <a:cxn ang="0">
                  <a:pos x="321" y="193"/>
                </a:cxn>
                <a:cxn ang="0">
                  <a:pos x="310" y="210"/>
                </a:cxn>
                <a:cxn ang="0">
                  <a:pos x="295" y="226"/>
                </a:cxn>
                <a:cxn ang="0">
                  <a:pos x="274" y="238"/>
                </a:cxn>
                <a:cxn ang="0">
                  <a:pos x="251" y="245"/>
                </a:cxn>
                <a:cxn ang="0">
                  <a:pos x="223" y="249"/>
                </a:cxn>
                <a:cxn ang="0">
                  <a:pos x="193" y="248"/>
                </a:cxn>
                <a:cxn ang="0">
                  <a:pos x="160" y="242"/>
                </a:cxn>
                <a:cxn ang="0">
                  <a:pos x="124" y="230"/>
                </a:cxn>
                <a:cxn ang="0">
                  <a:pos x="88" y="211"/>
                </a:cxn>
                <a:cxn ang="0">
                  <a:pos x="57" y="190"/>
                </a:cxn>
                <a:cxn ang="0">
                  <a:pos x="33" y="168"/>
                </a:cxn>
                <a:cxn ang="0">
                  <a:pos x="15" y="144"/>
                </a:cxn>
                <a:cxn ang="0">
                  <a:pos x="5" y="121"/>
                </a:cxn>
                <a:cxn ang="0">
                  <a:pos x="0" y="98"/>
                </a:cxn>
                <a:cxn ang="0">
                  <a:pos x="1" y="77"/>
                </a:cxn>
                <a:cxn ang="0">
                  <a:pos x="7" y="57"/>
                </a:cxn>
                <a:cxn ang="0">
                  <a:pos x="18" y="39"/>
                </a:cxn>
                <a:cxn ang="0">
                  <a:pos x="34" y="24"/>
                </a:cxn>
                <a:cxn ang="0">
                  <a:pos x="54" y="12"/>
                </a:cxn>
                <a:cxn ang="0">
                  <a:pos x="78" y="4"/>
                </a:cxn>
                <a:cxn ang="0">
                  <a:pos x="105" y="1"/>
                </a:cxn>
                <a:cxn ang="0">
                  <a:pos x="135" y="1"/>
                </a:cxn>
                <a:cxn ang="0">
                  <a:pos x="167" y="8"/>
                </a:cxn>
                <a:cxn ang="0">
                  <a:pos x="203" y="20"/>
                </a:cxn>
              </a:cxnLst>
              <a:rect l="0" t="0" r="r" b="b"/>
              <a:pathLst>
                <a:path w="329" h="249">
                  <a:moveTo>
                    <a:pt x="221" y="28"/>
                  </a:moveTo>
                  <a:lnTo>
                    <a:pt x="240" y="38"/>
                  </a:lnTo>
                  <a:lnTo>
                    <a:pt x="256" y="49"/>
                  </a:lnTo>
                  <a:lnTo>
                    <a:pt x="271" y="60"/>
                  </a:lnTo>
                  <a:lnTo>
                    <a:pt x="284" y="71"/>
                  </a:lnTo>
                  <a:lnTo>
                    <a:pt x="296" y="82"/>
                  </a:lnTo>
                  <a:lnTo>
                    <a:pt x="305" y="94"/>
                  </a:lnTo>
                  <a:lnTo>
                    <a:pt x="313" y="106"/>
                  </a:lnTo>
                  <a:lnTo>
                    <a:pt x="319" y="117"/>
                  </a:lnTo>
                  <a:lnTo>
                    <a:pt x="324" y="129"/>
                  </a:lnTo>
                  <a:lnTo>
                    <a:pt x="327" y="140"/>
                  </a:lnTo>
                  <a:lnTo>
                    <a:pt x="328" y="151"/>
                  </a:lnTo>
                  <a:lnTo>
                    <a:pt x="329" y="163"/>
                  </a:lnTo>
                  <a:lnTo>
                    <a:pt x="327" y="173"/>
                  </a:lnTo>
                  <a:lnTo>
                    <a:pt x="325" y="183"/>
                  </a:lnTo>
                  <a:lnTo>
                    <a:pt x="321" y="193"/>
                  </a:lnTo>
                  <a:lnTo>
                    <a:pt x="316" y="202"/>
                  </a:lnTo>
                  <a:lnTo>
                    <a:pt x="310" y="210"/>
                  </a:lnTo>
                  <a:lnTo>
                    <a:pt x="303" y="219"/>
                  </a:lnTo>
                  <a:lnTo>
                    <a:pt x="295" y="226"/>
                  </a:lnTo>
                  <a:lnTo>
                    <a:pt x="284" y="232"/>
                  </a:lnTo>
                  <a:lnTo>
                    <a:pt x="274" y="238"/>
                  </a:lnTo>
                  <a:lnTo>
                    <a:pt x="263" y="242"/>
                  </a:lnTo>
                  <a:lnTo>
                    <a:pt x="251" y="245"/>
                  </a:lnTo>
                  <a:lnTo>
                    <a:pt x="238" y="248"/>
                  </a:lnTo>
                  <a:lnTo>
                    <a:pt x="223" y="249"/>
                  </a:lnTo>
                  <a:lnTo>
                    <a:pt x="208" y="249"/>
                  </a:lnTo>
                  <a:lnTo>
                    <a:pt x="193" y="248"/>
                  </a:lnTo>
                  <a:lnTo>
                    <a:pt x="176" y="246"/>
                  </a:lnTo>
                  <a:lnTo>
                    <a:pt x="160" y="242"/>
                  </a:lnTo>
                  <a:lnTo>
                    <a:pt x="143" y="237"/>
                  </a:lnTo>
                  <a:lnTo>
                    <a:pt x="124" y="230"/>
                  </a:lnTo>
                  <a:lnTo>
                    <a:pt x="106" y="222"/>
                  </a:lnTo>
                  <a:lnTo>
                    <a:pt x="88" y="211"/>
                  </a:lnTo>
                  <a:lnTo>
                    <a:pt x="71" y="200"/>
                  </a:lnTo>
                  <a:lnTo>
                    <a:pt x="57" y="190"/>
                  </a:lnTo>
                  <a:lnTo>
                    <a:pt x="44" y="179"/>
                  </a:lnTo>
                  <a:lnTo>
                    <a:pt x="33" y="168"/>
                  </a:lnTo>
                  <a:lnTo>
                    <a:pt x="24" y="155"/>
                  </a:lnTo>
                  <a:lnTo>
                    <a:pt x="15" y="144"/>
                  </a:lnTo>
                  <a:lnTo>
                    <a:pt x="9" y="132"/>
                  </a:lnTo>
                  <a:lnTo>
                    <a:pt x="5" y="121"/>
                  </a:lnTo>
                  <a:lnTo>
                    <a:pt x="2" y="110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1" y="77"/>
                  </a:lnTo>
                  <a:lnTo>
                    <a:pt x="3" y="67"/>
                  </a:lnTo>
                  <a:lnTo>
                    <a:pt x="7" y="57"/>
                  </a:lnTo>
                  <a:lnTo>
                    <a:pt x="12" y="48"/>
                  </a:lnTo>
                  <a:lnTo>
                    <a:pt x="18" y="39"/>
                  </a:lnTo>
                  <a:lnTo>
                    <a:pt x="26" y="31"/>
                  </a:lnTo>
                  <a:lnTo>
                    <a:pt x="34" y="24"/>
                  </a:lnTo>
                  <a:lnTo>
                    <a:pt x="44" y="18"/>
                  </a:lnTo>
                  <a:lnTo>
                    <a:pt x="54" y="12"/>
                  </a:lnTo>
                  <a:lnTo>
                    <a:pt x="65" y="8"/>
                  </a:lnTo>
                  <a:lnTo>
                    <a:pt x="78" y="4"/>
                  </a:lnTo>
                  <a:lnTo>
                    <a:pt x="91" y="2"/>
                  </a:lnTo>
                  <a:lnTo>
                    <a:pt x="105" y="1"/>
                  </a:lnTo>
                  <a:lnTo>
                    <a:pt x="119" y="0"/>
                  </a:lnTo>
                  <a:lnTo>
                    <a:pt x="135" y="1"/>
                  </a:lnTo>
                  <a:lnTo>
                    <a:pt x="151" y="4"/>
                  </a:lnTo>
                  <a:lnTo>
                    <a:pt x="167" y="8"/>
                  </a:lnTo>
                  <a:lnTo>
                    <a:pt x="185" y="13"/>
                  </a:lnTo>
                  <a:lnTo>
                    <a:pt x="203" y="20"/>
                  </a:lnTo>
                  <a:lnTo>
                    <a:pt x="221" y="2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467225" y="3798888"/>
              <a:ext cx="15875" cy="11113"/>
            </a:xfrm>
            <a:custGeom>
              <a:avLst/>
              <a:gdLst/>
              <a:ahLst/>
              <a:cxnLst>
                <a:cxn ang="0">
                  <a:pos x="216" y="16"/>
                </a:cxn>
                <a:cxn ang="0">
                  <a:pos x="248" y="30"/>
                </a:cxn>
                <a:cxn ang="0">
                  <a:pos x="274" y="47"/>
                </a:cxn>
                <a:cxn ang="0">
                  <a:pos x="293" y="65"/>
                </a:cxn>
                <a:cxn ang="0">
                  <a:pos x="307" y="84"/>
                </a:cxn>
                <a:cxn ang="0">
                  <a:pos x="314" y="104"/>
                </a:cxn>
                <a:cxn ang="0">
                  <a:pos x="317" y="123"/>
                </a:cxn>
                <a:cxn ang="0">
                  <a:pos x="314" y="142"/>
                </a:cxn>
                <a:cxn ang="0">
                  <a:pos x="307" y="161"/>
                </a:cxn>
                <a:cxn ang="0">
                  <a:pos x="295" y="177"/>
                </a:cxn>
                <a:cxn ang="0">
                  <a:pos x="278" y="191"/>
                </a:cxn>
                <a:cxn ang="0">
                  <a:pos x="257" y="202"/>
                </a:cxn>
                <a:cxn ang="0">
                  <a:pos x="233" y="210"/>
                </a:cxn>
                <a:cxn ang="0">
                  <a:pos x="204" y="214"/>
                </a:cxn>
                <a:cxn ang="0">
                  <a:pos x="173" y="214"/>
                </a:cxn>
                <a:cxn ang="0">
                  <a:pos x="137" y="209"/>
                </a:cxn>
                <a:cxn ang="0">
                  <a:pos x="100" y="198"/>
                </a:cxn>
                <a:cxn ang="0">
                  <a:pos x="69" y="183"/>
                </a:cxn>
                <a:cxn ang="0">
                  <a:pos x="43" y="167"/>
                </a:cxn>
                <a:cxn ang="0">
                  <a:pos x="24" y="148"/>
                </a:cxn>
                <a:cxn ang="0">
                  <a:pos x="11" y="129"/>
                </a:cxn>
                <a:cxn ang="0">
                  <a:pos x="3" y="110"/>
                </a:cxn>
                <a:cxn ang="0">
                  <a:pos x="0" y="89"/>
                </a:cxn>
                <a:cxn ang="0">
                  <a:pos x="3" y="71"/>
                </a:cxn>
                <a:cxn ang="0">
                  <a:pos x="12" y="53"/>
                </a:cxn>
                <a:cxn ang="0">
                  <a:pos x="24" y="36"/>
                </a:cxn>
                <a:cxn ang="0">
                  <a:pos x="40" y="22"/>
                </a:cxn>
                <a:cxn ang="0">
                  <a:pos x="62" y="11"/>
                </a:cxn>
                <a:cxn ang="0">
                  <a:pos x="86" y="4"/>
                </a:cxn>
                <a:cxn ang="0">
                  <a:pos x="115" y="0"/>
                </a:cxn>
                <a:cxn ang="0">
                  <a:pos x="145" y="0"/>
                </a:cxn>
                <a:cxn ang="0">
                  <a:pos x="180" y="6"/>
                </a:cxn>
              </a:cxnLst>
              <a:rect l="0" t="0" r="r" b="b"/>
              <a:pathLst>
                <a:path w="317" h="215">
                  <a:moveTo>
                    <a:pt x="198" y="11"/>
                  </a:moveTo>
                  <a:lnTo>
                    <a:pt x="216" y="16"/>
                  </a:lnTo>
                  <a:lnTo>
                    <a:pt x="233" y="23"/>
                  </a:lnTo>
                  <a:lnTo>
                    <a:pt x="248" y="30"/>
                  </a:lnTo>
                  <a:lnTo>
                    <a:pt x="262" y="39"/>
                  </a:lnTo>
                  <a:lnTo>
                    <a:pt x="274" y="47"/>
                  </a:lnTo>
                  <a:lnTo>
                    <a:pt x="285" y="56"/>
                  </a:lnTo>
                  <a:lnTo>
                    <a:pt x="293" y="65"/>
                  </a:lnTo>
                  <a:lnTo>
                    <a:pt x="301" y="74"/>
                  </a:lnTo>
                  <a:lnTo>
                    <a:pt x="307" y="84"/>
                  </a:lnTo>
                  <a:lnTo>
                    <a:pt x="311" y="93"/>
                  </a:lnTo>
                  <a:lnTo>
                    <a:pt x="314" y="104"/>
                  </a:lnTo>
                  <a:lnTo>
                    <a:pt x="316" y="114"/>
                  </a:lnTo>
                  <a:lnTo>
                    <a:pt x="317" y="123"/>
                  </a:lnTo>
                  <a:lnTo>
                    <a:pt x="316" y="133"/>
                  </a:lnTo>
                  <a:lnTo>
                    <a:pt x="314" y="142"/>
                  </a:lnTo>
                  <a:lnTo>
                    <a:pt x="311" y="151"/>
                  </a:lnTo>
                  <a:lnTo>
                    <a:pt x="307" y="161"/>
                  </a:lnTo>
                  <a:lnTo>
                    <a:pt x="301" y="169"/>
                  </a:lnTo>
                  <a:lnTo>
                    <a:pt x="295" y="177"/>
                  </a:lnTo>
                  <a:lnTo>
                    <a:pt x="287" y="185"/>
                  </a:lnTo>
                  <a:lnTo>
                    <a:pt x="278" y="191"/>
                  </a:lnTo>
                  <a:lnTo>
                    <a:pt x="268" y="197"/>
                  </a:lnTo>
                  <a:lnTo>
                    <a:pt x="257" y="202"/>
                  </a:lnTo>
                  <a:lnTo>
                    <a:pt x="245" y="207"/>
                  </a:lnTo>
                  <a:lnTo>
                    <a:pt x="233" y="210"/>
                  </a:lnTo>
                  <a:lnTo>
                    <a:pt x="219" y="213"/>
                  </a:lnTo>
                  <a:lnTo>
                    <a:pt x="204" y="214"/>
                  </a:lnTo>
                  <a:lnTo>
                    <a:pt x="189" y="215"/>
                  </a:lnTo>
                  <a:lnTo>
                    <a:pt x="173" y="214"/>
                  </a:lnTo>
                  <a:lnTo>
                    <a:pt x="155" y="212"/>
                  </a:lnTo>
                  <a:lnTo>
                    <a:pt x="137" y="209"/>
                  </a:lnTo>
                  <a:lnTo>
                    <a:pt x="119" y="204"/>
                  </a:lnTo>
                  <a:lnTo>
                    <a:pt x="100" y="198"/>
                  </a:lnTo>
                  <a:lnTo>
                    <a:pt x="84" y="191"/>
                  </a:lnTo>
                  <a:lnTo>
                    <a:pt x="69" y="183"/>
                  </a:lnTo>
                  <a:lnTo>
                    <a:pt x="55" y="175"/>
                  </a:lnTo>
                  <a:lnTo>
                    <a:pt x="43" y="167"/>
                  </a:lnTo>
                  <a:lnTo>
                    <a:pt x="33" y="158"/>
                  </a:lnTo>
                  <a:lnTo>
                    <a:pt x="24" y="148"/>
                  </a:lnTo>
                  <a:lnTo>
                    <a:pt x="17" y="139"/>
                  </a:lnTo>
                  <a:lnTo>
                    <a:pt x="11" y="129"/>
                  </a:lnTo>
                  <a:lnTo>
                    <a:pt x="7" y="119"/>
                  </a:lnTo>
                  <a:lnTo>
                    <a:pt x="3" y="110"/>
                  </a:lnTo>
                  <a:lnTo>
                    <a:pt x="1" y="100"/>
                  </a:lnTo>
                  <a:lnTo>
                    <a:pt x="0" y="89"/>
                  </a:lnTo>
                  <a:lnTo>
                    <a:pt x="1" y="80"/>
                  </a:lnTo>
                  <a:lnTo>
                    <a:pt x="3" y="71"/>
                  </a:lnTo>
                  <a:lnTo>
                    <a:pt x="8" y="62"/>
                  </a:lnTo>
                  <a:lnTo>
                    <a:pt x="12" y="53"/>
                  </a:lnTo>
                  <a:lnTo>
                    <a:pt x="17" y="45"/>
                  </a:lnTo>
                  <a:lnTo>
                    <a:pt x="24" y="36"/>
                  </a:lnTo>
                  <a:lnTo>
                    <a:pt x="32" y="29"/>
                  </a:lnTo>
                  <a:lnTo>
                    <a:pt x="40" y="22"/>
                  </a:lnTo>
                  <a:lnTo>
                    <a:pt x="50" y="17"/>
                  </a:lnTo>
                  <a:lnTo>
                    <a:pt x="62" y="11"/>
                  </a:lnTo>
                  <a:lnTo>
                    <a:pt x="73" y="7"/>
                  </a:lnTo>
                  <a:lnTo>
                    <a:pt x="86" y="4"/>
                  </a:lnTo>
                  <a:lnTo>
                    <a:pt x="99" y="1"/>
                  </a:lnTo>
                  <a:lnTo>
                    <a:pt x="115" y="0"/>
                  </a:lnTo>
                  <a:lnTo>
                    <a:pt x="130" y="0"/>
                  </a:lnTo>
                  <a:lnTo>
                    <a:pt x="145" y="0"/>
                  </a:lnTo>
                  <a:lnTo>
                    <a:pt x="162" y="3"/>
                  </a:lnTo>
                  <a:lnTo>
                    <a:pt x="180" y="6"/>
                  </a:lnTo>
                  <a:lnTo>
                    <a:pt x="198" y="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467225" y="3798888"/>
              <a:ext cx="15875" cy="11113"/>
            </a:xfrm>
            <a:custGeom>
              <a:avLst/>
              <a:gdLst/>
              <a:ahLst/>
              <a:cxnLst>
                <a:cxn ang="0">
                  <a:pos x="216" y="16"/>
                </a:cxn>
                <a:cxn ang="0">
                  <a:pos x="248" y="30"/>
                </a:cxn>
                <a:cxn ang="0">
                  <a:pos x="274" y="47"/>
                </a:cxn>
                <a:cxn ang="0">
                  <a:pos x="293" y="65"/>
                </a:cxn>
                <a:cxn ang="0">
                  <a:pos x="307" y="84"/>
                </a:cxn>
                <a:cxn ang="0">
                  <a:pos x="314" y="104"/>
                </a:cxn>
                <a:cxn ang="0">
                  <a:pos x="317" y="123"/>
                </a:cxn>
                <a:cxn ang="0">
                  <a:pos x="314" y="142"/>
                </a:cxn>
                <a:cxn ang="0">
                  <a:pos x="307" y="161"/>
                </a:cxn>
                <a:cxn ang="0">
                  <a:pos x="295" y="177"/>
                </a:cxn>
                <a:cxn ang="0">
                  <a:pos x="278" y="191"/>
                </a:cxn>
                <a:cxn ang="0">
                  <a:pos x="257" y="202"/>
                </a:cxn>
                <a:cxn ang="0">
                  <a:pos x="233" y="210"/>
                </a:cxn>
                <a:cxn ang="0">
                  <a:pos x="204" y="214"/>
                </a:cxn>
                <a:cxn ang="0">
                  <a:pos x="173" y="214"/>
                </a:cxn>
                <a:cxn ang="0">
                  <a:pos x="137" y="209"/>
                </a:cxn>
                <a:cxn ang="0">
                  <a:pos x="100" y="198"/>
                </a:cxn>
                <a:cxn ang="0">
                  <a:pos x="69" y="183"/>
                </a:cxn>
                <a:cxn ang="0">
                  <a:pos x="43" y="167"/>
                </a:cxn>
                <a:cxn ang="0">
                  <a:pos x="24" y="148"/>
                </a:cxn>
                <a:cxn ang="0">
                  <a:pos x="11" y="129"/>
                </a:cxn>
                <a:cxn ang="0">
                  <a:pos x="3" y="110"/>
                </a:cxn>
                <a:cxn ang="0">
                  <a:pos x="0" y="89"/>
                </a:cxn>
                <a:cxn ang="0">
                  <a:pos x="3" y="71"/>
                </a:cxn>
                <a:cxn ang="0">
                  <a:pos x="12" y="53"/>
                </a:cxn>
                <a:cxn ang="0">
                  <a:pos x="24" y="36"/>
                </a:cxn>
                <a:cxn ang="0">
                  <a:pos x="40" y="22"/>
                </a:cxn>
                <a:cxn ang="0">
                  <a:pos x="62" y="11"/>
                </a:cxn>
                <a:cxn ang="0">
                  <a:pos x="86" y="4"/>
                </a:cxn>
                <a:cxn ang="0">
                  <a:pos x="115" y="0"/>
                </a:cxn>
                <a:cxn ang="0">
                  <a:pos x="145" y="0"/>
                </a:cxn>
                <a:cxn ang="0">
                  <a:pos x="180" y="6"/>
                </a:cxn>
              </a:cxnLst>
              <a:rect l="0" t="0" r="r" b="b"/>
              <a:pathLst>
                <a:path w="317" h="215">
                  <a:moveTo>
                    <a:pt x="198" y="11"/>
                  </a:moveTo>
                  <a:lnTo>
                    <a:pt x="216" y="16"/>
                  </a:lnTo>
                  <a:lnTo>
                    <a:pt x="233" y="23"/>
                  </a:lnTo>
                  <a:lnTo>
                    <a:pt x="248" y="30"/>
                  </a:lnTo>
                  <a:lnTo>
                    <a:pt x="262" y="39"/>
                  </a:lnTo>
                  <a:lnTo>
                    <a:pt x="274" y="47"/>
                  </a:lnTo>
                  <a:lnTo>
                    <a:pt x="285" y="56"/>
                  </a:lnTo>
                  <a:lnTo>
                    <a:pt x="293" y="65"/>
                  </a:lnTo>
                  <a:lnTo>
                    <a:pt x="301" y="74"/>
                  </a:lnTo>
                  <a:lnTo>
                    <a:pt x="307" y="84"/>
                  </a:lnTo>
                  <a:lnTo>
                    <a:pt x="311" y="93"/>
                  </a:lnTo>
                  <a:lnTo>
                    <a:pt x="314" y="104"/>
                  </a:lnTo>
                  <a:lnTo>
                    <a:pt x="316" y="114"/>
                  </a:lnTo>
                  <a:lnTo>
                    <a:pt x="317" y="123"/>
                  </a:lnTo>
                  <a:lnTo>
                    <a:pt x="316" y="133"/>
                  </a:lnTo>
                  <a:lnTo>
                    <a:pt x="314" y="142"/>
                  </a:lnTo>
                  <a:lnTo>
                    <a:pt x="311" y="151"/>
                  </a:lnTo>
                  <a:lnTo>
                    <a:pt x="307" y="161"/>
                  </a:lnTo>
                  <a:lnTo>
                    <a:pt x="301" y="169"/>
                  </a:lnTo>
                  <a:lnTo>
                    <a:pt x="295" y="177"/>
                  </a:lnTo>
                  <a:lnTo>
                    <a:pt x="287" y="185"/>
                  </a:lnTo>
                  <a:lnTo>
                    <a:pt x="278" y="191"/>
                  </a:lnTo>
                  <a:lnTo>
                    <a:pt x="268" y="197"/>
                  </a:lnTo>
                  <a:lnTo>
                    <a:pt x="257" y="202"/>
                  </a:lnTo>
                  <a:lnTo>
                    <a:pt x="245" y="207"/>
                  </a:lnTo>
                  <a:lnTo>
                    <a:pt x="233" y="210"/>
                  </a:lnTo>
                  <a:lnTo>
                    <a:pt x="219" y="213"/>
                  </a:lnTo>
                  <a:lnTo>
                    <a:pt x="204" y="214"/>
                  </a:lnTo>
                  <a:lnTo>
                    <a:pt x="189" y="215"/>
                  </a:lnTo>
                  <a:lnTo>
                    <a:pt x="173" y="214"/>
                  </a:lnTo>
                  <a:lnTo>
                    <a:pt x="155" y="212"/>
                  </a:lnTo>
                  <a:lnTo>
                    <a:pt x="137" y="209"/>
                  </a:lnTo>
                  <a:lnTo>
                    <a:pt x="119" y="204"/>
                  </a:lnTo>
                  <a:lnTo>
                    <a:pt x="100" y="198"/>
                  </a:lnTo>
                  <a:lnTo>
                    <a:pt x="84" y="191"/>
                  </a:lnTo>
                  <a:lnTo>
                    <a:pt x="69" y="183"/>
                  </a:lnTo>
                  <a:lnTo>
                    <a:pt x="55" y="175"/>
                  </a:lnTo>
                  <a:lnTo>
                    <a:pt x="43" y="167"/>
                  </a:lnTo>
                  <a:lnTo>
                    <a:pt x="33" y="158"/>
                  </a:lnTo>
                  <a:lnTo>
                    <a:pt x="24" y="148"/>
                  </a:lnTo>
                  <a:lnTo>
                    <a:pt x="17" y="139"/>
                  </a:lnTo>
                  <a:lnTo>
                    <a:pt x="11" y="129"/>
                  </a:lnTo>
                  <a:lnTo>
                    <a:pt x="7" y="119"/>
                  </a:lnTo>
                  <a:lnTo>
                    <a:pt x="3" y="110"/>
                  </a:lnTo>
                  <a:lnTo>
                    <a:pt x="1" y="100"/>
                  </a:lnTo>
                  <a:lnTo>
                    <a:pt x="0" y="89"/>
                  </a:lnTo>
                  <a:lnTo>
                    <a:pt x="1" y="80"/>
                  </a:lnTo>
                  <a:lnTo>
                    <a:pt x="3" y="71"/>
                  </a:lnTo>
                  <a:lnTo>
                    <a:pt x="8" y="62"/>
                  </a:lnTo>
                  <a:lnTo>
                    <a:pt x="12" y="53"/>
                  </a:lnTo>
                  <a:lnTo>
                    <a:pt x="17" y="45"/>
                  </a:lnTo>
                  <a:lnTo>
                    <a:pt x="24" y="36"/>
                  </a:lnTo>
                  <a:lnTo>
                    <a:pt x="32" y="29"/>
                  </a:lnTo>
                  <a:lnTo>
                    <a:pt x="40" y="22"/>
                  </a:lnTo>
                  <a:lnTo>
                    <a:pt x="50" y="17"/>
                  </a:lnTo>
                  <a:lnTo>
                    <a:pt x="62" y="11"/>
                  </a:lnTo>
                  <a:lnTo>
                    <a:pt x="73" y="7"/>
                  </a:lnTo>
                  <a:lnTo>
                    <a:pt x="86" y="4"/>
                  </a:lnTo>
                  <a:lnTo>
                    <a:pt x="99" y="1"/>
                  </a:lnTo>
                  <a:lnTo>
                    <a:pt x="115" y="0"/>
                  </a:lnTo>
                  <a:lnTo>
                    <a:pt x="130" y="0"/>
                  </a:lnTo>
                  <a:lnTo>
                    <a:pt x="145" y="0"/>
                  </a:lnTo>
                  <a:lnTo>
                    <a:pt x="162" y="3"/>
                  </a:lnTo>
                  <a:lnTo>
                    <a:pt x="180" y="6"/>
                  </a:lnTo>
                  <a:lnTo>
                    <a:pt x="198" y="1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481513" y="3789363"/>
              <a:ext cx="14288" cy="9525"/>
            </a:xfrm>
            <a:custGeom>
              <a:avLst/>
              <a:gdLst/>
              <a:ahLst/>
              <a:cxnLst>
                <a:cxn ang="0">
                  <a:pos x="185" y="10"/>
                </a:cxn>
                <a:cxn ang="0">
                  <a:pos x="215" y="20"/>
                </a:cxn>
                <a:cxn ang="0">
                  <a:pos x="240" y="32"/>
                </a:cxn>
                <a:cxn ang="0">
                  <a:pos x="258" y="47"/>
                </a:cxn>
                <a:cxn ang="0">
                  <a:pos x="273" y="63"/>
                </a:cxn>
                <a:cxn ang="0">
                  <a:pos x="281" y="80"/>
                </a:cxn>
                <a:cxn ang="0">
                  <a:pos x="285" y="97"/>
                </a:cxn>
                <a:cxn ang="0">
                  <a:pos x="284" y="114"/>
                </a:cxn>
                <a:cxn ang="0">
                  <a:pos x="279" y="131"/>
                </a:cxn>
                <a:cxn ang="0">
                  <a:pos x="270" y="146"/>
                </a:cxn>
                <a:cxn ang="0">
                  <a:pos x="256" y="159"/>
                </a:cxn>
                <a:cxn ang="0">
                  <a:pos x="238" y="171"/>
                </a:cxn>
                <a:cxn ang="0">
                  <a:pos x="218" y="180"/>
                </a:cxn>
                <a:cxn ang="0">
                  <a:pos x="193" y="186"/>
                </a:cxn>
                <a:cxn ang="0">
                  <a:pos x="165" y="188"/>
                </a:cxn>
                <a:cxn ang="0">
                  <a:pos x="134" y="186"/>
                </a:cxn>
                <a:cxn ang="0">
                  <a:pos x="99" y="178"/>
                </a:cxn>
                <a:cxn ang="0">
                  <a:pos x="70" y="168"/>
                </a:cxn>
                <a:cxn ang="0">
                  <a:pos x="45" y="156"/>
                </a:cxn>
                <a:cxn ang="0">
                  <a:pos x="27" y="142"/>
                </a:cxn>
                <a:cxn ang="0">
                  <a:pos x="13" y="126"/>
                </a:cxn>
                <a:cxn ang="0">
                  <a:pos x="5" y="108"/>
                </a:cxn>
                <a:cxn ang="0">
                  <a:pos x="0" y="92"/>
                </a:cxn>
                <a:cxn ang="0">
                  <a:pos x="1" y="75"/>
                </a:cxn>
                <a:cxn ang="0">
                  <a:pos x="7" y="58"/>
                </a:cxn>
                <a:cxn ang="0">
                  <a:pos x="16" y="43"/>
                </a:cxn>
                <a:cxn ang="0">
                  <a:pos x="29" y="29"/>
                </a:cxn>
                <a:cxn ang="0">
                  <a:pos x="46" y="18"/>
                </a:cxn>
                <a:cxn ang="0">
                  <a:pos x="68" y="9"/>
                </a:cxn>
                <a:cxn ang="0">
                  <a:pos x="92" y="3"/>
                </a:cxn>
                <a:cxn ang="0">
                  <a:pos x="121" y="0"/>
                </a:cxn>
                <a:cxn ang="0">
                  <a:pos x="151" y="3"/>
                </a:cxn>
              </a:cxnLst>
              <a:rect l="0" t="0" r="r" b="b"/>
              <a:pathLst>
                <a:path w="285" h="188">
                  <a:moveTo>
                    <a:pt x="169" y="6"/>
                  </a:moveTo>
                  <a:lnTo>
                    <a:pt x="185" y="10"/>
                  </a:lnTo>
                  <a:lnTo>
                    <a:pt x="201" y="15"/>
                  </a:lnTo>
                  <a:lnTo>
                    <a:pt x="215" y="20"/>
                  </a:lnTo>
                  <a:lnTo>
                    <a:pt x="228" y="26"/>
                  </a:lnTo>
                  <a:lnTo>
                    <a:pt x="240" y="32"/>
                  </a:lnTo>
                  <a:lnTo>
                    <a:pt x="249" y="39"/>
                  </a:lnTo>
                  <a:lnTo>
                    <a:pt x="258" y="47"/>
                  </a:lnTo>
                  <a:lnTo>
                    <a:pt x="265" y="54"/>
                  </a:lnTo>
                  <a:lnTo>
                    <a:pt x="273" y="63"/>
                  </a:lnTo>
                  <a:lnTo>
                    <a:pt x="277" y="72"/>
                  </a:lnTo>
                  <a:lnTo>
                    <a:pt x="281" y="80"/>
                  </a:lnTo>
                  <a:lnTo>
                    <a:pt x="284" y="88"/>
                  </a:lnTo>
                  <a:lnTo>
                    <a:pt x="285" y="97"/>
                  </a:lnTo>
                  <a:lnTo>
                    <a:pt x="285" y="105"/>
                  </a:lnTo>
                  <a:lnTo>
                    <a:pt x="284" y="114"/>
                  </a:lnTo>
                  <a:lnTo>
                    <a:pt x="282" y="123"/>
                  </a:lnTo>
                  <a:lnTo>
                    <a:pt x="279" y="131"/>
                  </a:lnTo>
                  <a:lnTo>
                    <a:pt x="275" y="139"/>
                  </a:lnTo>
                  <a:lnTo>
                    <a:pt x="270" y="146"/>
                  </a:lnTo>
                  <a:lnTo>
                    <a:pt x="263" y="153"/>
                  </a:lnTo>
                  <a:lnTo>
                    <a:pt x="256" y="159"/>
                  </a:lnTo>
                  <a:lnTo>
                    <a:pt x="248" y="165"/>
                  </a:lnTo>
                  <a:lnTo>
                    <a:pt x="238" y="171"/>
                  </a:lnTo>
                  <a:lnTo>
                    <a:pt x="229" y="175"/>
                  </a:lnTo>
                  <a:lnTo>
                    <a:pt x="218" y="180"/>
                  </a:lnTo>
                  <a:lnTo>
                    <a:pt x="205" y="184"/>
                  </a:lnTo>
                  <a:lnTo>
                    <a:pt x="193" y="186"/>
                  </a:lnTo>
                  <a:lnTo>
                    <a:pt x="179" y="188"/>
                  </a:lnTo>
                  <a:lnTo>
                    <a:pt x="165" y="188"/>
                  </a:lnTo>
                  <a:lnTo>
                    <a:pt x="149" y="188"/>
                  </a:lnTo>
                  <a:lnTo>
                    <a:pt x="134" y="186"/>
                  </a:lnTo>
                  <a:lnTo>
                    <a:pt x="117" y="183"/>
                  </a:lnTo>
                  <a:lnTo>
                    <a:pt x="99" y="178"/>
                  </a:lnTo>
                  <a:lnTo>
                    <a:pt x="84" y="174"/>
                  </a:lnTo>
                  <a:lnTo>
                    <a:pt x="70" y="168"/>
                  </a:lnTo>
                  <a:lnTo>
                    <a:pt x="58" y="162"/>
                  </a:lnTo>
                  <a:lnTo>
                    <a:pt x="45" y="156"/>
                  </a:lnTo>
                  <a:lnTo>
                    <a:pt x="35" y="149"/>
                  </a:lnTo>
                  <a:lnTo>
                    <a:pt x="27" y="142"/>
                  </a:lnTo>
                  <a:lnTo>
                    <a:pt x="19" y="134"/>
                  </a:lnTo>
                  <a:lnTo>
                    <a:pt x="13" y="126"/>
                  </a:lnTo>
                  <a:lnTo>
                    <a:pt x="8" y="117"/>
                  </a:lnTo>
                  <a:lnTo>
                    <a:pt x="5" y="108"/>
                  </a:lnTo>
                  <a:lnTo>
                    <a:pt x="1" y="100"/>
                  </a:lnTo>
                  <a:lnTo>
                    <a:pt x="0" y="92"/>
                  </a:lnTo>
                  <a:lnTo>
                    <a:pt x="0" y="83"/>
                  </a:lnTo>
                  <a:lnTo>
                    <a:pt x="1" y="75"/>
                  </a:lnTo>
                  <a:lnTo>
                    <a:pt x="4" y="67"/>
                  </a:lnTo>
                  <a:lnTo>
                    <a:pt x="7" y="58"/>
                  </a:lnTo>
                  <a:lnTo>
                    <a:pt x="11" y="50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9" y="29"/>
                  </a:lnTo>
                  <a:lnTo>
                    <a:pt x="37" y="23"/>
                  </a:lnTo>
                  <a:lnTo>
                    <a:pt x="46" y="18"/>
                  </a:lnTo>
                  <a:lnTo>
                    <a:pt x="57" y="13"/>
                  </a:lnTo>
                  <a:lnTo>
                    <a:pt x="68" y="9"/>
                  </a:lnTo>
                  <a:lnTo>
                    <a:pt x="80" y="6"/>
                  </a:lnTo>
                  <a:lnTo>
                    <a:pt x="92" y="3"/>
                  </a:lnTo>
                  <a:lnTo>
                    <a:pt x="106" y="2"/>
                  </a:lnTo>
                  <a:lnTo>
                    <a:pt x="121" y="0"/>
                  </a:lnTo>
                  <a:lnTo>
                    <a:pt x="136" y="2"/>
                  </a:lnTo>
                  <a:lnTo>
                    <a:pt x="151" y="3"/>
                  </a:lnTo>
                  <a:lnTo>
                    <a:pt x="169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481513" y="3789363"/>
              <a:ext cx="14288" cy="9525"/>
            </a:xfrm>
            <a:custGeom>
              <a:avLst/>
              <a:gdLst/>
              <a:ahLst/>
              <a:cxnLst>
                <a:cxn ang="0">
                  <a:pos x="185" y="10"/>
                </a:cxn>
                <a:cxn ang="0">
                  <a:pos x="215" y="20"/>
                </a:cxn>
                <a:cxn ang="0">
                  <a:pos x="240" y="32"/>
                </a:cxn>
                <a:cxn ang="0">
                  <a:pos x="258" y="47"/>
                </a:cxn>
                <a:cxn ang="0">
                  <a:pos x="273" y="63"/>
                </a:cxn>
                <a:cxn ang="0">
                  <a:pos x="281" y="80"/>
                </a:cxn>
                <a:cxn ang="0">
                  <a:pos x="285" y="97"/>
                </a:cxn>
                <a:cxn ang="0">
                  <a:pos x="284" y="114"/>
                </a:cxn>
                <a:cxn ang="0">
                  <a:pos x="279" y="131"/>
                </a:cxn>
                <a:cxn ang="0">
                  <a:pos x="270" y="146"/>
                </a:cxn>
                <a:cxn ang="0">
                  <a:pos x="256" y="159"/>
                </a:cxn>
                <a:cxn ang="0">
                  <a:pos x="238" y="171"/>
                </a:cxn>
                <a:cxn ang="0">
                  <a:pos x="218" y="180"/>
                </a:cxn>
                <a:cxn ang="0">
                  <a:pos x="193" y="186"/>
                </a:cxn>
                <a:cxn ang="0">
                  <a:pos x="165" y="188"/>
                </a:cxn>
                <a:cxn ang="0">
                  <a:pos x="134" y="186"/>
                </a:cxn>
                <a:cxn ang="0">
                  <a:pos x="99" y="178"/>
                </a:cxn>
                <a:cxn ang="0">
                  <a:pos x="70" y="168"/>
                </a:cxn>
                <a:cxn ang="0">
                  <a:pos x="45" y="156"/>
                </a:cxn>
                <a:cxn ang="0">
                  <a:pos x="27" y="142"/>
                </a:cxn>
                <a:cxn ang="0">
                  <a:pos x="13" y="126"/>
                </a:cxn>
                <a:cxn ang="0">
                  <a:pos x="5" y="108"/>
                </a:cxn>
                <a:cxn ang="0">
                  <a:pos x="0" y="92"/>
                </a:cxn>
                <a:cxn ang="0">
                  <a:pos x="1" y="75"/>
                </a:cxn>
                <a:cxn ang="0">
                  <a:pos x="7" y="58"/>
                </a:cxn>
                <a:cxn ang="0">
                  <a:pos x="16" y="43"/>
                </a:cxn>
                <a:cxn ang="0">
                  <a:pos x="29" y="29"/>
                </a:cxn>
                <a:cxn ang="0">
                  <a:pos x="46" y="18"/>
                </a:cxn>
                <a:cxn ang="0">
                  <a:pos x="68" y="9"/>
                </a:cxn>
                <a:cxn ang="0">
                  <a:pos x="92" y="3"/>
                </a:cxn>
                <a:cxn ang="0">
                  <a:pos x="121" y="0"/>
                </a:cxn>
                <a:cxn ang="0">
                  <a:pos x="151" y="3"/>
                </a:cxn>
              </a:cxnLst>
              <a:rect l="0" t="0" r="r" b="b"/>
              <a:pathLst>
                <a:path w="285" h="188">
                  <a:moveTo>
                    <a:pt x="169" y="6"/>
                  </a:moveTo>
                  <a:lnTo>
                    <a:pt x="185" y="10"/>
                  </a:lnTo>
                  <a:lnTo>
                    <a:pt x="201" y="15"/>
                  </a:lnTo>
                  <a:lnTo>
                    <a:pt x="215" y="20"/>
                  </a:lnTo>
                  <a:lnTo>
                    <a:pt x="228" y="26"/>
                  </a:lnTo>
                  <a:lnTo>
                    <a:pt x="240" y="32"/>
                  </a:lnTo>
                  <a:lnTo>
                    <a:pt x="249" y="39"/>
                  </a:lnTo>
                  <a:lnTo>
                    <a:pt x="258" y="47"/>
                  </a:lnTo>
                  <a:lnTo>
                    <a:pt x="265" y="54"/>
                  </a:lnTo>
                  <a:lnTo>
                    <a:pt x="273" y="63"/>
                  </a:lnTo>
                  <a:lnTo>
                    <a:pt x="277" y="72"/>
                  </a:lnTo>
                  <a:lnTo>
                    <a:pt x="281" y="80"/>
                  </a:lnTo>
                  <a:lnTo>
                    <a:pt x="284" y="88"/>
                  </a:lnTo>
                  <a:lnTo>
                    <a:pt x="285" y="97"/>
                  </a:lnTo>
                  <a:lnTo>
                    <a:pt x="285" y="105"/>
                  </a:lnTo>
                  <a:lnTo>
                    <a:pt x="284" y="114"/>
                  </a:lnTo>
                  <a:lnTo>
                    <a:pt x="282" y="123"/>
                  </a:lnTo>
                  <a:lnTo>
                    <a:pt x="279" y="131"/>
                  </a:lnTo>
                  <a:lnTo>
                    <a:pt x="275" y="139"/>
                  </a:lnTo>
                  <a:lnTo>
                    <a:pt x="270" y="146"/>
                  </a:lnTo>
                  <a:lnTo>
                    <a:pt x="263" y="153"/>
                  </a:lnTo>
                  <a:lnTo>
                    <a:pt x="256" y="159"/>
                  </a:lnTo>
                  <a:lnTo>
                    <a:pt x="248" y="165"/>
                  </a:lnTo>
                  <a:lnTo>
                    <a:pt x="238" y="171"/>
                  </a:lnTo>
                  <a:lnTo>
                    <a:pt x="229" y="175"/>
                  </a:lnTo>
                  <a:lnTo>
                    <a:pt x="218" y="180"/>
                  </a:lnTo>
                  <a:lnTo>
                    <a:pt x="205" y="184"/>
                  </a:lnTo>
                  <a:lnTo>
                    <a:pt x="193" y="186"/>
                  </a:lnTo>
                  <a:lnTo>
                    <a:pt x="179" y="188"/>
                  </a:lnTo>
                  <a:lnTo>
                    <a:pt x="165" y="188"/>
                  </a:lnTo>
                  <a:lnTo>
                    <a:pt x="149" y="188"/>
                  </a:lnTo>
                  <a:lnTo>
                    <a:pt x="134" y="186"/>
                  </a:lnTo>
                  <a:lnTo>
                    <a:pt x="117" y="183"/>
                  </a:lnTo>
                  <a:lnTo>
                    <a:pt x="99" y="178"/>
                  </a:lnTo>
                  <a:lnTo>
                    <a:pt x="84" y="174"/>
                  </a:lnTo>
                  <a:lnTo>
                    <a:pt x="70" y="168"/>
                  </a:lnTo>
                  <a:lnTo>
                    <a:pt x="58" y="162"/>
                  </a:lnTo>
                  <a:lnTo>
                    <a:pt x="45" y="156"/>
                  </a:lnTo>
                  <a:lnTo>
                    <a:pt x="35" y="149"/>
                  </a:lnTo>
                  <a:lnTo>
                    <a:pt x="27" y="142"/>
                  </a:lnTo>
                  <a:lnTo>
                    <a:pt x="19" y="134"/>
                  </a:lnTo>
                  <a:lnTo>
                    <a:pt x="13" y="126"/>
                  </a:lnTo>
                  <a:lnTo>
                    <a:pt x="8" y="117"/>
                  </a:lnTo>
                  <a:lnTo>
                    <a:pt x="5" y="108"/>
                  </a:lnTo>
                  <a:lnTo>
                    <a:pt x="1" y="100"/>
                  </a:lnTo>
                  <a:lnTo>
                    <a:pt x="0" y="92"/>
                  </a:lnTo>
                  <a:lnTo>
                    <a:pt x="0" y="83"/>
                  </a:lnTo>
                  <a:lnTo>
                    <a:pt x="1" y="75"/>
                  </a:lnTo>
                  <a:lnTo>
                    <a:pt x="4" y="67"/>
                  </a:lnTo>
                  <a:lnTo>
                    <a:pt x="7" y="58"/>
                  </a:lnTo>
                  <a:lnTo>
                    <a:pt x="11" y="50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9" y="29"/>
                  </a:lnTo>
                  <a:lnTo>
                    <a:pt x="37" y="23"/>
                  </a:lnTo>
                  <a:lnTo>
                    <a:pt x="46" y="18"/>
                  </a:lnTo>
                  <a:lnTo>
                    <a:pt x="57" y="13"/>
                  </a:lnTo>
                  <a:lnTo>
                    <a:pt x="68" y="9"/>
                  </a:lnTo>
                  <a:lnTo>
                    <a:pt x="80" y="6"/>
                  </a:lnTo>
                  <a:lnTo>
                    <a:pt x="92" y="3"/>
                  </a:lnTo>
                  <a:lnTo>
                    <a:pt x="106" y="2"/>
                  </a:lnTo>
                  <a:lnTo>
                    <a:pt x="121" y="0"/>
                  </a:lnTo>
                  <a:lnTo>
                    <a:pt x="136" y="2"/>
                  </a:lnTo>
                  <a:lnTo>
                    <a:pt x="151" y="3"/>
                  </a:lnTo>
                  <a:lnTo>
                    <a:pt x="169" y="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494213" y="3778250"/>
              <a:ext cx="11113" cy="7938"/>
            </a:xfrm>
            <a:custGeom>
              <a:avLst/>
              <a:gdLst/>
              <a:ahLst/>
              <a:cxnLst>
                <a:cxn ang="0">
                  <a:pos x="128" y="1"/>
                </a:cxn>
                <a:cxn ang="0">
                  <a:pos x="153" y="5"/>
                </a:cxn>
                <a:cxn ang="0">
                  <a:pos x="173" y="11"/>
                </a:cxn>
                <a:cxn ang="0">
                  <a:pos x="190" y="20"/>
                </a:cxn>
                <a:cxn ang="0">
                  <a:pos x="202" y="32"/>
                </a:cxn>
                <a:cxn ang="0">
                  <a:pos x="211" y="44"/>
                </a:cxn>
                <a:cxn ang="0">
                  <a:pos x="216" y="57"/>
                </a:cxn>
                <a:cxn ang="0">
                  <a:pos x="217" y="71"/>
                </a:cxn>
                <a:cxn ang="0">
                  <a:pos x="215" y="85"/>
                </a:cxn>
                <a:cxn ang="0">
                  <a:pos x="210" y="99"/>
                </a:cxn>
                <a:cxn ang="0">
                  <a:pos x="202" y="112"/>
                </a:cxn>
                <a:cxn ang="0">
                  <a:pos x="190" y="124"/>
                </a:cxn>
                <a:cxn ang="0">
                  <a:pos x="175" y="134"/>
                </a:cxn>
                <a:cxn ang="0">
                  <a:pos x="157" y="142"/>
                </a:cxn>
                <a:cxn ang="0">
                  <a:pos x="137" y="148"/>
                </a:cxn>
                <a:cxn ang="0">
                  <a:pos x="112" y="151"/>
                </a:cxn>
                <a:cxn ang="0">
                  <a:pos x="86" y="150"/>
                </a:cxn>
                <a:cxn ang="0">
                  <a:pos x="62" y="144"/>
                </a:cxn>
                <a:cxn ang="0">
                  <a:pos x="43" y="137"/>
                </a:cxn>
                <a:cxn ang="0">
                  <a:pos x="28" y="128"/>
                </a:cxn>
                <a:cxn ang="0">
                  <a:pos x="15" y="117"/>
                </a:cxn>
                <a:cxn ang="0">
                  <a:pos x="6" y="105"/>
                </a:cxn>
                <a:cxn ang="0">
                  <a:pos x="1" y="92"/>
                </a:cxn>
                <a:cxn ang="0">
                  <a:pos x="0" y="77"/>
                </a:cxn>
                <a:cxn ang="0">
                  <a:pos x="2" y="64"/>
                </a:cxn>
                <a:cxn ang="0">
                  <a:pos x="7" y="51"/>
                </a:cxn>
                <a:cxn ang="0">
                  <a:pos x="15" y="38"/>
                </a:cxn>
                <a:cxn ang="0">
                  <a:pos x="27" y="26"/>
                </a:cxn>
                <a:cxn ang="0">
                  <a:pos x="42" y="16"/>
                </a:cxn>
                <a:cxn ang="0">
                  <a:pos x="59" y="8"/>
                </a:cxn>
                <a:cxn ang="0">
                  <a:pos x="79" y="3"/>
                </a:cxn>
                <a:cxn ang="0">
                  <a:pos x="103" y="0"/>
                </a:cxn>
              </a:cxnLst>
              <a:rect l="0" t="0" r="r" b="b"/>
              <a:pathLst>
                <a:path w="217" h="151">
                  <a:moveTo>
                    <a:pt x="115" y="0"/>
                  </a:moveTo>
                  <a:lnTo>
                    <a:pt x="128" y="1"/>
                  </a:lnTo>
                  <a:lnTo>
                    <a:pt x="142" y="3"/>
                  </a:lnTo>
                  <a:lnTo>
                    <a:pt x="153" y="5"/>
                  </a:lnTo>
                  <a:lnTo>
                    <a:pt x="163" y="8"/>
                  </a:lnTo>
                  <a:lnTo>
                    <a:pt x="173" y="11"/>
                  </a:lnTo>
                  <a:lnTo>
                    <a:pt x="181" y="16"/>
                  </a:lnTo>
                  <a:lnTo>
                    <a:pt x="190" y="20"/>
                  </a:lnTo>
                  <a:lnTo>
                    <a:pt x="196" y="25"/>
                  </a:lnTo>
                  <a:lnTo>
                    <a:pt x="202" y="32"/>
                  </a:lnTo>
                  <a:lnTo>
                    <a:pt x="207" y="38"/>
                  </a:lnTo>
                  <a:lnTo>
                    <a:pt x="211" y="44"/>
                  </a:lnTo>
                  <a:lnTo>
                    <a:pt x="214" y="51"/>
                  </a:lnTo>
                  <a:lnTo>
                    <a:pt x="216" y="57"/>
                  </a:lnTo>
                  <a:lnTo>
                    <a:pt x="217" y="64"/>
                  </a:lnTo>
                  <a:lnTo>
                    <a:pt x="217" y="71"/>
                  </a:lnTo>
                  <a:lnTo>
                    <a:pt x="217" y="78"/>
                  </a:lnTo>
                  <a:lnTo>
                    <a:pt x="215" y="85"/>
                  </a:lnTo>
                  <a:lnTo>
                    <a:pt x="213" y="93"/>
                  </a:lnTo>
                  <a:lnTo>
                    <a:pt x="210" y="99"/>
                  </a:lnTo>
                  <a:lnTo>
                    <a:pt x="207" y="106"/>
                  </a:lnTo>
                  <a:lnTo>
                    <a:pt x="202" y="112"/>
                  </a:lnTo>
                  <a:lnTo>
                    <a:pt x="197" y="118"/>
                  </a:lnTo>
                  <a:lnTo>
                    <a:pt x="190" y="124"/>
                  </a:lnTo>
                  <a:lnTo>
                    <a:pt x="183" y="129"/>
                  </a:lnTo>
                  <a:lnTo>
                    <a:pt x="175" y="134"/>
                  </a:lnTo>
                  <a:lnTo>
                    <a:pt x="166" y="138"/>
                  </a:lnTo>
                  <a:lnTo>
                    <a:pt x="157" y="142"/>
                  </a:lnTo>
                  <a:lnTo>
                    <a:pt x="147" y="145"/>
                  </a:lnTo>
                  <a:lnTo>
                    <a:pt x="137" y="148"/>
                  </a:lnTo>
                  <a:lnTo>
                    <a:pt x="124" y="150"/>
                  </a:lnTo>
                  <a:lnTo>
                    <a:pt x="112" y="151"/>
                  </a:lnTo>
                  <a:lnTo>
                    <a:pt x="99" y="151"/>
                  </a:lnTo>
                  <a:lnTo>
                    <a:pt x="86" y="150"/>
                  </a:lnTo>
                  <a:lnTo>
                    <a:pt x="73" y="148"/>
                  </a:lnTo>
                  <a:lnTo>
                    <a:pt x="62" y="144"/>
                  </a:lnTo>
                  <a:lnTo>
                    <a:pt x="52" y="141"/>
                  </a:lnTo>
                  <a:lnTo>
                    <a:pt x="43" y="137"/>
                  </a:lnTo>
                  <a:lnTo>
                    <a:pt x="35" y="133"/>
                  </a:lnTo>
                  <a:lnTo>
                    <a:pt x="28" y="128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11"/>
                  </a:lnTo>
                  <a:lnTo>
                    <a:pt x="6" y="105"/>
                  </a:lnTo>
                  <a:lnTo>
                    <a:pt x="3" y="99"/>
                  </a:lnTo>
                  <a:lnTo>
                    <a:pt x="1" y="92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2" y="64"/>
                  </a:lnTo>
                  <a:lnTo>
                    <a:pt x="4" y="57"/>
                  </a:lnTo>
                  <a:lnTo>
                    <a:pt x="7" y="51"/>
                  </a:lnTo>
                  <a:lnTo>
                    <a:pt x="10" y="44"/>
                  </a:lnTo>
                  <a:lnTo>
                    <a:pt x="15" y="38"/>
                  </a:lnTo>
                  <a:lnTo>
                    <a:pt x="20" y="32"/>
                  </a:lnTo>
                  <a:lnTo>
                    <a:pt x="27" y="26"/>
                  </a:lnTo>
                  <a:lnTo>
                    <a:pt x="34" y="21"/>
                  </a:lnTo>
                  <a:lnTo>
                    <a:pt x="42" y="16"/>
                  </a:lnTo>
                  <a:lnTo>
                    <a:pt x="50" y="12"/>
                  </a:lnTo>
                  <a:lnTo>
                    <a:pt x="59" y="8"/>
                  </a:lnTo>
                  <a:lnTo>
                    <a:pt x="68" y="5"/>
                  </a:lnTo>
                  <a:lnTo>
                    <a:pt x="79" y="3"/>
                  </a:lnTo>
                  <a:lnTo>
                    <a:pt x="91" y="1"/>
                  </a:lnTo>
                  <a:lnTo>
                    <a:pt x="103" y="0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94213" y="3778250"/>
              <a:ext cx="11113" cy="7938"/>
            </a:xfrm>
            <a:custGeom>
              <a:avLst/>
              <a:gdLst/>
              <a:ahLst/>
              <a:cxnLst>
                <a:cxn ang="0">
                  <a:pos x="128" y="1"/>
                </a:cxn>
                <a:cxn ang="0">
                  <a:pos x="153" y="5"/>
                </a:cxn>
                <a:cxn ang="0">
                  <a:pos x="173" y="11"/>
                </a:cxn>
                <a:cxn ang="0">
                  <a:pos x="190" y="20"/>
                </a:cxn>
                <a:cxn ang="0">
                  <a:pos x="202" y="32"/>
                </a:cxn>
                <a:cxn ang="0">
                  <a:pos x="211" y="44"/>
                </a:cxn>
                <a:cxn ang="0">
                  <a:pos x="216" y="57"/>
                </a:cxn>
                <a:cxn ang="0">
                  <a:pos x="217" y="71"/>
                </a:cxn>
                <a:cxn ang="0">
                  <a:pos x="215" y="85"/>
                </a:cxn>
                <a:cxn ang="0">
                  <a:pos x="210" y="99"/>
                </a:cxn>
                <a:cxn ang="0">
                  <a:pos x="202" y="112"/>
                </a:cxn>
                <a:cxn ang="0">
                  <a:pos x="190" y="124"/>
                </a:cxn>
                <a:cxn ang="0">
                  <a:pos x="175" y="134"/>
                </a:cxn>
                <a:cxn ang="0">
                  <a:pos x="157" y="142"/>
                </a:cxn>
                <a:cxn ang="0">
                  <a:pos x="137" y="148"/>
                </a:cxn>
                <a:cxn ang="0">
                  <a:pos x="112" y="151"/>
                </a:cxn>
                <a:cxn ang="0">
                  <a:pos x="86" y="150"/>
                </a:cxn>
                <a:cxn ang="0">
                  <a:pos x="62" y="144"/>
                </a:cxn>
                <a:cxn ang="0">
                  <a:pos x="43" y="137"/>
                </a:cxn>
                <a:cxn ang="0">
                  <a:pos x="28" y="128"/>
                </a:cxn>
                <a:cxn ang="0">
                  <a:pos x="15" y="117"/>
                </a:cxn>
                <a:cxn ang="0">
                  <a:pos x="6" y="105"/>
                </a:cxn>
                <a:cxn ang="0">
                  <a:pos x="1" y="92"/>
                </a:cxn>
                <a:cxn ang="0">
                  <a:pos x="0" y="77"/>
                </a:cxn>
                <a:cxn ang="0">
                  <a:pos x="2" y="64"/>
                </a:cxn>
                <a:cxn ang="0">
                  <a:pos x="7" y="51"/>
                </a:cxn>
                <a:cxn ang="0">
                  <a:pos x="15" y="38"/>
                </a:cxn>
                <a:cxn ang="0">
                  <a:pos x="27" y="26"/>
                </a:cxn>
                <a:cxn ang="0">
                  <a:pos x="42" y="16"/>
                </a:cxn>
                <a:cxn ang="0">
                  <a:pos x="59" y="8"/>
                </a:cxn>
                <a:cxn ang="0">
                  <a:pos x="79" y="3"/>
                </a:cxn>
                <a:cxn ang="0">
                  <a:pos x="103" y="0"/>
                </a:cxn>
              </a:cxnLst>
              <a:rect l="0" t="0" r="r" b="b"/>
              <a:pathLst>
                <a:path w="217" h="151">
                  <a:moveTo>
                    <a:pt x="115" y="0"/>
                  </a:moveTo>
                  <a:lnTo>
                    <a:pt x="128" y="1"/>
                  </a:lnTo>
                  <a:lnTo>
                    <a:pt x="142" y="3"/>
                  </a:lnTo>
                  <a:lnTo>
                    <a:pt x="153" y="5"/>
                  </a:lnTo>
                  <a:lnTo>
                    <a:pt x="163" y="8"/>
                  </a:lnTo>
                  <a:lnTo>
                    <a:pt x="173" y="11"/>
                  </a:lnTo>
                  <a:lnTo>
                    <a:pt x="181" y="16"/>
                  </a:lnTo>
                  <a:lnTo>
                    <a:pt x="190" y="20"/>
                  </a:lnTo>
                  <a:lnTo>
                    <a:pt x="196" y="25"/>
                  </a:lnTo>
                  <a:lnTo>
                    <a:pt x="202" y="32"/>
                  </a:lnTo>
                  <a:lnTo>
                    <a:pt x="207" y="38"/>
                  </a:lnTo>
                  <a:lnTo>
                    <a:pt x="211" y="44"/>
                  </a:lnTo>
                  <a:lnTo>
                    <a:pt x="214" y="51"/>
                  </a:lnTo>
                  <a:lnTo>
                    <a:pt x="216" y="57"/>
                  </a:lnTo>
                  <a:lnTo>
                    <a:pt x="217" y="64"/>
                  </a:lnTo>
                  <a:lnTo>
                    <a:pt x="217" y="71"/>
                  </a:lnTo>
                  <a:lnTo>
                    <a:pt x="217" y="78"/>
                  </a:lnTo>
                  <a:lnTo>
                    <a:pt x="215" y="85"/>
                  </a:lnTo>
                  <a:lnTo>
                    <a:pt x="213" y="93"/>
                  </a:lnTo>
                  <a:lnTo>
                    <a:pt x="210" y="99"/>
                  </a:lnTo>
                  <a:lnTo>
                    <a:pt x="207" y="106"/>
                  </a:lnTo>
                  <a:lnTo>
                    <a:pt x="202" y="112"/>
                  </a:lnTo>
                  <a:lnTo>
                    <a:pt x="197" y="118"/>
                  </a:lnTo>
                  <a:lnTo>
                    <a:pt x="190" y="124"/>
                  </a:lnTo>
                  <a:lnTo>
                    <a:pt x="183" y="129"/>
                  </a:lnTo>
                  <a:lnTo>
                    <a:pt x="175" y="134"/>
                  </a:lnTo>
                  <a:lnTo>
                    <a:pt x="166" y="138"/>
                  </a:lnTo>
                  <a:lnTo>
                    <a:pt x="157" y="142"/>
                  </a:lnTo>
                  <a:lnTo>
                    <a:pt x="147" y="145"/>
                  </a:lnTo>
                  <a:lnTo>
                    <a:pt x="137" y="148"/>
                  </a:lnTo>
                  <a:lnTo>
                    <a:pt x="124" y="150"/>
                  </a:lnTo>
                  <a:lnTo>
                    <a:pt x="112" y="151"/>
                  </a:lnTo>
                  <a:lnTo>
                    <a:pt x="99" y="151"/>
                  </a:lnTo>
                  <a:lnTo>
                    <a:pt x="86" y="150"/>
                  </a:lnTo>
                  <a:lnTo>
                    <a:pt x="73" y="148"/>
                  </a:lnTo>
                  <a:lnTo>
                    <a:pt x="62" y="144"/>
                  </a:lnTo>
                  <a:lnTo>
                    <a:pt x="52" y="141"/>
                  </a:lnTo>
                  <a:lnTo>
                    <a:pt x="43" y="137"/>
                  </a:lnTo>
                  <a:lnTo>
                    <a:pt x="35" y="133"/>
                  </a:lnTo>
                  <a:lnTo>
                    <a:pt x="28" y="128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11"/>
                  </a:lnTo>
                  <a:lnTo>
                    <a:pt x="6" y="105"/>
                  </a:lnTo>
                  <a:lnTo>
                    <a:pt x="3" y="99"/>
                  </a:lnTo>
                  <a:lnTo>
                    <a:pt x="1" y="92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2" y="64"/>
                  </a:lnTo>
                  <a:lnTo>
                    <a:pt x="4" y="57"/>
                  </a:lnTo>
                  <a:lnTo>
                    <a:pt x="7" y="51"/>
                  </a:lnTo>
                  <a:lnTo>
                    <a:pt x="10" y="44"/>
                  </a:lnTo>
                  <a:lnTo>
                    <a:pt x="15" y="38"/>
                  </a:lnTo>
                  <a:lnTo>
                    <a:pt x="20" y="32"/>
                  </a:lnTo>
                  <a:lnTo>
                    <a:pt x="27" y="26"/>
                  </a:lnTo>
                  <a:lnTo>
                    <a:pt x="34" y="21"/>
                  </a:lnTo>
                  <a:lnTo>
                    <a:pt x="42" y="16"/>
                  </a:lnTo>
                  <a:lnTo>
                    <a:pt x="50" y="12"/>
                  </a:lnTo>
                  <a:lnTo>
                    <a:pt x="59" y="8"/>
                  </a:lnTo>
                  <a:lnTo>
                    <a:pt x="68" y="5"/>
                  </a:lnTo>
                  <a:lnTo>
                    <a:pt x="79" y="3"/>
                  </a:lnTo>
                  <a:lnTo>
                    <a:pt x="91" y="1"/>
                  </a:lnTo>
                  <a:lnTo>
                    <a:pt x="103" y="0"/>
                  </a:lnTo>
                  <a:lnTo>
                    <a:pt x="115" y="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4370388" y="3762375"/>
              <a:ext cx="11113" cy="6350"/>
            </a:xfrm>
            <a:custGeom>
              <a:avLst/>
              <a:gdLst/>
              <a:ahLst/>
              <a:cxnLst>
                <a:cxn ang="0">
                  <a:pos x="115" y="142"/>
                </a:cxn>
                <a:cxn ang="0">
                  <a:pos x="87" y="145"/>
                </a:cxn>
                <a:cxn ang="0">
                  <a:pos x="64" y="143"/>
                </a:cxn>
                <a:cxn ang="0">
                  <a:pos x="43" y="139"/>
                </a:cxn>
                <a:cxn ang="0">
                  <a:pos x="27" y="133"/>
                </a:cxn>
                <a:cxn ang="0">
                  <a:pos x="15" y="124"/>
                </a:cxn>
                <a:cxn ang="0">
                  <a:pos x="6" y="113"/>
                </a:cxn>
                <a:cxn ang="0">
                  <a:pos x="2" y="101"/>
                </a:cxn>
                <a:cxn ang="0">
                  <a:pos x="0" y="89"/>
                </a:cxn>
                <a:cxn ang="0">
                  <a:pos x="3" y="75"/>
                </a:cxn>
                <a:cxn ang="0">
                  <a:pos x="9" y="62"/>
                </a:cxn>
                <a:cxn ang="0">
                  <a:pos x="20" y="49"/>
                </a:cxn>
                <a:cxn ang="0">
                  <a:pos x="34" y="37"/>
                </a:cxn>
                <a:cxn ang="0">
                  <a:pos x="52" y="26"/>
                </a:cxn>
                <a:cxn ang="0">
                  <a:pos x="74" y="16"/>
                </a:cxn>
                <a:cxn ang="0">
                  <a:pos x="99" y="9"/>
                </a:cxn>
                <a:cxn ang="0">
                  <a:pos x="129" y="4"/>
                </a:cxn>
                <a:cxn ang="0">
                  <a:pos x="156" y="0"/>
                </a:cxn>
                <a:cxn ang="0">
                  <a:pos x="179" y="3"/>
                </a:cxn>
                <a:cxn ang="0">
                  <a:pos x="198" y="7"/>
                </a:cxn>
                <a:cxn ang="0">
                  <a:pos x="215" y="13"/>
                </a:cxn>
                <a:cxn ang="0">
                  <a:pos x="227" y="22"/>
                </a:cxn>
                <a:cxn ang="0">
                  <a:pos x="236" y="32"/>
                </a:cxn>
                <a:cxn ang="0">
                  <a:pos x="241" y="44"/>
                </a:cxn>
                <a:cxn ang="0">
                  <a:pos x="242" y="57"/>
                </a:cxn>
                <a:cxn ang="0">
                  <a:pos x="239" y="71"/>
                </a:cxn>
                <a:cxn ang="0">
                  <a:pos x="233" y="84"/>
                </a:cxn>
                <a:cxn ang="0">
                  <a:pos x="223" y="96"/>
                </a:cxn>
                <a:cxn ang="0">
                  <a:pos x="210" y="108"/>
                </a:cxn>
                <a:cxn ang="0">
                  <a:pos x="191" y="119"/>
                </a:cxn>
                <a:cxn ang="0">
                  <a:pos x="170" y="130"/>
                </a:cxn>
                <a:cxn ang="0">
                  <a:pos x="144" y="137"/>
                </a:cxn>
              </a:cxnLst>
              <a:rect l="0" t="0" r="r" b="b"/>
              <a:pathLst>
                <a:path w="242" h="145">
                  <a:moveTo>
                    <a:pt x="130" y="140"/>
                  </a:moveTo>
                  <a:lnTo>
                    <a:pt x="115" y="142"/>
                  </a:lnTo>
                  <a:lnTo>
                    <a:pt x="100" y="144"/>
                  </a:lnTo>
                  <a:lnTo>
                    <a:pt x="87" y="145"/>
                  </a:lnTo>
                  <a:lnTo>
                    <a:pt x="75" y="144"/>
                  </a:lnTo>
                  <a:lnTo>
                    <a:pt x="64" y="143"/>
                  </a:lnTo>
                  <a:lnTo>
                    <a:pt x="53" y="142"/>
                  </a:lnTo>
                  <a:lnTo>
                    <a:pt x="43" y="139"/>
                  </a:lnTo>
                  <a:lnTo>
                    <a:pt x="35" y="136"/>
                  </a:lnTo>
                  <a:lnTo>
                    <a:pt x="27" y="133"/>
                  </a:lnTo>
                  <a:lnTo>
                    <a:pt x="21" y="129"/>
                  </a:lnTo>
                  <a:lnTo>
                    <a:pt x="15" y="124"/>
                  </a:lnTo>
                  <a:lnTo>
                    <a:pt x="10" y="118"/>
                  </a:lnTo>
                  <a:lnTo>
                    <a:pt x="6" y="113"/>
                  </a:lnTo>
                  <a:lnTo>
                    <a:pt x="3" y="107"/>
                  </a:lnTo>
                  <a:lnTo>
                    <a:pt x="2" y="101"/>
                  </a:lnTo>
                  <a:lnTo>
                    <a:pt x="1" y="95"/>
                  </a:lnTo>
                  <a:lnTo>
                    <a:pt x="0" y="89"/>
                  </a:lnTo>
                  <a:lnTo>
                    <a:pt x="1" y="82"/>
                  </a:lnTo>
                  <a:lnTo>
                    <a:pt x="3" y="75"/>
                  </a:lnTo>
                  <a:lnTo>
                    <a:pt x="6" y="69"/>
                  </a:lnTo>
                  <a:lnTo>
                    <a:pt x="9" y="62"/>
                  </a:lnTo>
                  <a:lnTo>
                    <a:pt x="14" y="55"/>
                  </a:lnTo>
                  <a:lnTo>
                    <a:pt x="20" y="49"/>
                  </a:lnTo>
                  <a:lnTo>
                    <a:pt x="26" y="42"/>
                  </a:lnTo>
                  <a:lnTo>
                    <a:pt x="34" y="37"/>
                  </a:lnTo>
                  <a:lnTo>
                    <a:pt x="42" y="31"/>
                  </a:lnTo>
                  <a:lnTo>
                    <a:pt x="52" y="26"/>
                  </a:lnTo>
                  <a:lnTo>
                    <a:pt x="63" y="21"/>
                  </a:lnTo>
                  <a:lnTo>
                    <a:pt x="74" y="16"/>
                  </a:lnTo>
                  <a:lnTo>
                    <a:pt x="86" y="12"/>
                  </a:lnTo>
                  <a:lnTo>
                    <a:pt x="99" y="9"/>
                  </a:lnTo>
                  <a:lnTo>
                    <a:pt x="114" y="6"/>
                  </a:lnTo>
                  <a:lnTo>
                    <a:pt x="129" y="4"/>
                  </a:lnTo>
                  <a:lnTo>
                    <a:pt x="142" y="1"/>
                  </a:lnTo>
                  <a:lnTo>
                    <a:pt x="156" y="0"/>
                  </a:lnTo>
                  <a:lnTo>
                    <a:pt x="168" y="1"/>
                  </a:lnTo>
                  <a:lnTo>
                    <a:pt x="179" y="3"/>
                  </a:lnTo>
                  <a:lnTo>
                    <a:pt x="189" y="4"/>
                  </a:lnTo>
                  <a:lnTo>
                    <a:pt x="198" y="7"/>
                  </a:lnTo>
                  <a:lnTo>
                    <a:pt x="206" y="10"/>
                  </a:lnTo>
                  <a:lnTo>
                    <a:pt x="215" y="13"/>
                  </a:lnTo>
                  <a:lnTo>
                    <a:pt x="221" y="17"/>
                  </a:lnTo>
                  <a:lnTo>
                    <a:pt x="227" y="22"/>
                  </a:lnTo>
                  <a:lnTo>
                    <a:pt x="232" y="27"/>
                  </a:lnTo>
                  <a:lnTo>
                    <a:pt x="236" y="32"/>
                  </a:lnTo>
                  <a:lnTo>
                    <a:pt x="239" y="38"/>
                  </a:lnTo>
                  <a:lnTo>
                    <a:pt x="241" y="44"/>
                  </a:lnTo>
                  <a:lnTo>
                    <a:pt x="242" y="50"/>
                  </a:lnTo>
                  <a:lnTo>
                    <a:pt x="242" y="57"/>
                  </a:lnTo>
                  <a:lnTo>
                    <a:pt x="241" y="64"/>
                  </a:lnTo>
                  <a:lnTo>
                    <a:pt x="239" y="71"/>
                  </a:lnTo>
                  <a:lnTo>
                    <a:pt x="237" y="77"/>
                  </a:lnTo>
                  <a:lnTo>
                    <a:pt x="233" y="84"/>
                  </a:lnTo>
                  <a:lnTo>
                    <a:pt x="229" y="90"/>
                  </a:lnTo>
                  <a:lnTo>
                    <a:pt x="223" y="96"/>
                  </a:lnTo>
                  <a:lnTo>
                    <a:pt x="217" y="103"/>
                  </a:lnTo>
                  <a:lnTo>
                    <a:pt x="210" y="108"/>
                  </a:lnTo>
                  <a:lnTo>
                    <a:pt x="200" y="114"/>
                  </a:lnTo>
                  <a:lnTo>
                    <a:pt x="191" y="119"/>
                  </a:lnTo>
                  <a:lnTo>
                    <a:pt x="181" y="125"/>
                  </a:lnTo>
                  <a:lnTo>
                    <a:pt x="170" y="130"/>
                  </a:lnTo>
                  <a:lnTo>
                    <a:pt x="158" y="134"/>
                  </a:lnTo>
                  <a:lnTo>
                    <a:pt x="144" y="137"/>
                  </a:lnTo>
                  <a:lnTo>
                    <a:pt x="130" y="14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4370388" y="3762375"/>
              <a:ext cx="11113" cy="6350"/>
            </a:xfrm>
            <a:custGeom>
              <a:avLst/>
              <a:gdLst/>
              <a:ahLst/>
              <a:cxnLst>
                <a:cxn ang="0">
                  <a:pos x="115" y="142"/>
                </a:cxn>
                <a:cxn ang="0">
                  <a:pos x="87" y="145"/>
                </a:cxn>
                <a:cxn ang="0">
                  <a:pos x="64" y="143"/>
                </a:cxn>
                <a:cxn ang="0">
                  <a:pos x="43" y="139"/>
                </a:cxn>
                <a:cxn ang="0">
                  <a:pos x="27" y="133"/>
                </a:cxn>
                <a:cxn ang="0">
                  <a:pos x="15" y="124"/>
                </a:cxn>
                <a:cxn ang="0">
                  <a:pos x="6" y="113"/>
                </a:cxn>
                <a:cxn ang="0">
                  <a:pos x="2" y="101"/>
                </a:cxn>
                <a:cxn ang="0">
                  <a:pos x="0" y="89"/>
                </a:cxn>
                <a:cxn ang="0">
                  <a:pos x="3" y="75"/>
                </a:cxn>
                <a:cxn ang="0">
                  <a:pos x="9" y="62"/>
                </a:cxn>
                <a:cxn ang="0">
                  <a:pos x="20" y="49"/>
                </a:cxn>
                <a:cxn ang="0">
                  <a:pos x="34" y="37"/>
                </a:cxn>
                <a:cxn ang="0">
                  <a:pos x="52" y="26"/>
                </a:cxn>
                <a:cxn ang="0">
                  <a:pos x="74" y="16"/>
                </a:cxn>
                <a:cxn ang="0">
                  <a:pos x="99" y="9"/>
                </a:cxn>
                <a:cxn ang="0">
                  <a:pos x="129" y="4"/>
                </a:cxn>
                <a:cxn ang="0">
                  <a:pos x="156" y="0"/>
                </a:cxn>
                <a:cxn ang="0">
                  <a:pos x="179" y="3"/>
                </a:cxn>
                <a:cxn ang="0">
                  <a:pos x="198" y="7"/>
                </a:cxn>
                <a:cxn ang="0">
                  <a:pos x="215" y="13"/>
                </a:cxn>
                <a:cxn ang="0">
                  <a:pos x="227" y="22"/>
                </a:cxn>
                <a:cxn ang="0">
                  <a:pos x="236" y="32"/>
                </a:cxn>
                <a:cxn ang="0">
                  <a:pos x="241" y="44"/>
                </a:cxn>
                <a:cxn ang="0">
                  <a:pos x="242" y="57"/>
                </a:cxn>
                <a:cxn ang="0">
                  <a:pos x="239" y="71"/>
                </a:cxn>
                <a:cxn ang="0">
                  <a:pos x="233" y="84"/>
                </a:cxn>
                <a:cxn ang="0">
                  <a:pos x="223" y="96"/>
                </a:cxn>
                <a:cxn ang="0">
                  <a:pos x="210" y="108"/>
                </a:cxn>
                <a:cxn ang="0">
                  <a:pos x="191" y="119"/>
                </a:cxn>
                <a:cxn ang="0">
                  <a:pos x="170" y="130"/>
                </a:cxn>
                <a:cxn ang="0">
                  <a:pos x="144" y="137"/>
                </a:cxn>
              </a:cxnLst>
              <a:rect l="0" t="0" r="r" b="b"/>
              <a:pathLst>
                <a:path w="242" h="145">
                  <a:moveTo>
                    <a:pt x="130" y="140"/>
                  </a:moveTo>
                  <a:lnTo>
                    <a:pt x="115" y="142"/>
                  </a:lnTo>
                  <a:lnTo>
                    <a:pt x="100" y="144"/>
                  </a:lnTo>
                  <a:lnTo>
                    <a:pt x="87" y="145"/>
                  </a:lnTo>
                  <a:lnTo>
                    <a:pt x="75" y="144"/>
                  </a:lnTo>
                  <a:lnTo>
                    <a:pt x="64" y="143"/>
                  </a:lnTo>
                  <a:lnTo>
                    <a:pt x="53" y="142"/>
                  </a:lnTo>
                  <a:lnTo>
                    <a:pt x="43" y="139"/>
                  </a:lnTo>
                  <a:lnTo>
                    <a:pt x="35" y="136"/>
                  </a:lnTo>
                  <a:lnTo>
                    <a:pt x="27" y="133"/>
                  </a:lnTo>
                  <a:lnTo>
                    <a:pt x="21" y="129"/>
                  </a:lnTo>
                  <a:lnTo>
                    <a:pt x="15" y="124"/>
                  </a:lnTo>
                  <a:lnTo>
                    <a:pt x="10" y="118"/>
                  </a:lnTo>
                  <a:lnTo>
                    <a:pt x="6" y="113"/>
                  </a:lnTo>
                  <a:lnTo>
                    <a:pt x="3" y="107"/>
                  </a:lnTo>
                  <a:lnTo>
                    <a:pt x="2" y="101"/>
                  </a:lnTo>
                  <a:lnTo>
                    <a:pt x="1" y="95"/>
                  </a:lnTo>
                  <a:lnTo>
                    <a:pt x="0" y="89"/>
                  </a:lnTo>
                  <a:lnTo>
                    <a:pt x="1" y="82"/>
                  </a:lnTo>
                  <a:lnTo>
                    <a:pt x="3" y="75"/>
                  </a:lnTo>
                  <a:lnTo>
                    <a:pt x="6" y="69"/>
                  </a:lnTo>
                  <a:lnTo>
                    <a:pt x="9" y="62"/>
                  </a:lnTo>
                  <a:lnTo>
                    <a:pt x="14" y="55"/>
                  </a:lnTo>
                  <a:lnTo>
                    <a:pt x="20" y="49"/>
                  </a:lnTo>
                  <a:lnTo>
                    <a:pt x="26" y="42"/>
                  </a:lnTo>
                  <a:lnTo>
                    <a:pt x="34" y="37"/>
                  </a:lnTo>
                  <a:lnTo>
                    <a:pt x="42" y="31"/>
                  </a:lnTo>
                  <a:lnTo>
                    <a:pt x="52" y="26"/>
                  </a:lnTo>
                  <a:lnTo>
                    <a:pt x="63" y="21"/>
                  </a:lnTo>
                  <a:lnTo>
                    <a:pt x="74" y="16"/>
                  </a:lnTo>
                  <a:lnTo>
                    <a:pt x="86" y="12"/>
                  </a:lnTo>
                  <a:lnTo>
                    <a:pt x="99" y="9"/>
                  </a:lnTo>
                  <a:lnTo>
                    <a:pt x="114" y="6"/>
                  </a:lnTo>
                  <a:lnTo>
                    <a:pt x="129" y="4"/>
                  </a:lnTo>
                  <a:lnTo>
                    <a:pt x="142" y="1"/>
                  </a:lnTo>
                  <a:lnTo>
                    <a:pt x="156" y="0"/>
                  </a:lnTo>
                  <a:lnTo>
                    <a:pt x="168" y="1"/>
                  </a:lnTo>
                  <a:lnTo>
                    <a:pt x="179" y="3"/>
                  </a:lnTo>
                  <a:lnTo>
                    <a:pt x="189" y="4"/>
                  </a:lnTo>
                  <a:lnTo>
                    <a:pt x="198" y="7"/>
                  </a:lnTo>
                  <a:lnTo>
                    <a:pt x="206" y="10"/>
                  </a:lnTo>
                  <a:lnTo>
                    <a:pt x="215" y="13"/>
                  </a:lnTo>
                  <a:lnTo>
                    <a:pt x="221" y="17"/>
                  </a:lnTo>
                  <a:lnTo>
                    <a:pt x="227" y="22"/>
                  </a:lnTo>
                  <a:lnTo>
                    <a:pt x="232" y="27"/>
                  </a:lnTo>
                  <a:lnTo>
                    <a:pt x="236" y="32"/>
                  </a:lnTo>
                  <a:lnTo>
                    <a:pt x="239" y="38"/>
                  </a:lnTo>
                  <a:lnTo>
                    <a:pt x="241" y="44"/>
                  </a:lnTo>
                  <a:lnTo>
                    <a:pt x="242" y="50"/>
                  </a:lnTo>
                  <a:lnTo>
                    <a:pt x="242" y="57"/>
                  </a:lnTo>
                  <a:lnTo>
                    <a:pt x="241" y="64"/>
                  </a:lnTo>
                  <a:lnTo>
                    <a:pt x="239" y="71"/>
                  </a:lnTo>
                  <a:lnTo>
                    <a:pt x="237" y="77"/>
                  </a:lnTo>
                  <a:lnTo>
                    <a:pt x="233" y="84"/>
                  </a:lnTo>
                  <a:lnTo>
                    <a:pt x="229" y="90"/>
                  </a:lnTo>
                  <a:lnTo>
                    <a:pt x="223" y="96"/>
                  </a:lnTo>
                  <a:lnTo>
                    <a:pt x="217" y="103"/>
                  </a:lnTo>
                  <a:lnTo>
                    <a:pt x="210" y="108"/>
                  </a:lnTo>
                  <a:lnTo>
                    <a:pt x="200" y="114"/>
                  </a:lnTo>
                  <a:lnTo>
                    <a:pt x="191" y="119"/>
                  </a:lnTo>
                  <a:lnTo>
                    <a:pt x="181" y="125"/>
                  </a:lnTo>
                  <a:lnTo>
                    <a:pt x="170" y="130"/>
                  </a:lnTo>
                  <a:lnTo>
                    <a:pt x="158" y="134"/>
                  </a:lnTo>
                  <a:lnTo>
                    <a:pt x="144" y="137"/>
                  </a:lnTo>
                  <a:lnTo>
                    <a:pt x="130" y="14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4383088" y="3754438"/>
              <a:ext cx="9525" cy="6350"/>
            </a:xfrm>
            <a:custGeom>
              <a:avLst/>
              <a:gdLst/>
              <a:ahLst/>
              <a:cxnLst>
                <a:cxn ang="0">
                  <a:pos x="85" y="126"/>
                </a:cxn>
                <a:cxn ang="0">
                  <a:pos x="62" y="123"/>
                </a:cxn>
                <a:cxn ang="0">
                  <a:pos x="43" y="118"/>
                </a:cxn>
                <a:cxn ang="0">
                  <a:pos x="28" y="111"/>
                </a:cxn>
                <a:cxn ang="0">
                  <a:pos x="16" y="102"/>
                </a:cxn>
                <a:cxn ang="0">
                  <a:pos x="7" y="91"/>
                </a:cxn>
                <a:cxn ang="0">
                  <a:pos x="2" y="80"/>
                </a:cxn>
                <a:cxn ang="0">
                  <a:pos x="0" y="69"/>
                </a:cxn>
                <a:cxn ang="0">
                  <a:pos x="1" y="57"/>
                </a:cxn>
                <a:cxn ang="0">
                  <a:pos x="5" y="46"/>
                </a:cxn>
                <a:cxn ang="0">
                  <a:pos x="13" y="34"/>
                </a:cxn>
                <a:cxn ang="0">
                  <a:pos x="23" y="24"/>
                </a:cxn>
                <a:cxn ang="0">
                  <a:pos x="36" y="15"/>
                </a:cxn>
                <a:cxn ang="0">
                  <a:pos x="52" y="8"/>
                </a:cxn>
                <a:cxn ang="0">
                  <a:pos x="72" y="3"/>
                </a:cxn>
                <a:cxn ang="0">
                  <a:pos x="93" y="0"/>
                </a:cxn>
                <a:cxn ang="0">
                  <a:pos x="118" y="0"/>
                </a:cxn>
                <a:cxn ang="0">
                  <a:pos x="140" y="2"/>
                </a:cxn>
                <a:cxn ang="0">
                  <a:pos x="159" y="6"/>
                </a:cxn>
                <a:cxn ang="0">
                  <a:pos x="175" y="13"/>
                </a:cxn>
                <a:cxn ang="0">
                  <a:pos x="187" y="21"/>
                </a:cxn>
                <a:cxn ang="0">
                  <a:pos x="196" y="31"/>
                </a:cxn>
                <a:cxn ang="0">
                  <a:pos x="201" y="43"/>
                </a:cxn>
                <a:cxn ang="0">
                  <a:pos x="203" y="54"/>
                </a:cxn>
                <a:cxn ang="0">
                  <a:pos x="202" y="66"/>
                </a:cxn>
                <a:cxn ang="0">
                  <a:pos x="198" y="77"/>
                </a:cxn>
                <a:cxn ang="0">
                  <a:pos x="191" y="88"/>
                </a:cxn>
                <a:cxn ang="0">
                  <a:pos x="181" y="100"/>
                </a:cxn>
                <a:cxn ang="0">
                  <a:pos x="167" y="109"/>
                </a:cxn>
                <a:cxn ang="0">
                  <a:pos x="151" y="116"/>
                </a:cxn>
                <a:cxn ang="0">
                  <a:pos x="132" y="122"/>
                </a:cxn>
                <a:cxn ang="0">
                  <a:pos x="109" y="125"/>
                </a:cxn>
              </a:cxnLst>
              <a:rect l="0" t="0" r="r" b="b"/>
              <a:pathLst>
                <a:path w="203" h="126">
                  <a:moveTo>
                    <a:pt x="97" y="126"/>
                  </a:moveTo>
                  <a:lnTo>
                    <a:pt x="85" y="126"/>
                  </a:lnTo>
                  <a:lnTo>
                    <a:pt x="73" y="125"/>
                  </a:lnTo>
                  <a:lnTo>
                    <a:pt x="62" y="123"/>
                  </a:lnTo>
                  <a:lnTo>
                    <a:pt x="52" y="121"/>
                  </a:lnTo>
                  <a:lnTo>
                    <a:pt x="43" y="118"/>
                  </a:lnTo>
                  <a:lnTo>
                    <a:pt x="35" y="115"/>
                  </a:lnTo>
                  <a:lnTo>
                    <a:pt x="28" y="111"/>
                  </a:lnTo>
                  <a:lnTo>
                    <a:pt x="22" y="107"/>
                  </a:lnTo>
                  <a:lnTo>
                    <a:pt x="16" y="102"/>
                  </a:lnTo>
                  <a:lnTo>
                    <a:pt x="12" y="97"/>
                  </a:lnTo>
                  <a:lnTo>
                    <a:pt x="7" y="91"/>
                  </a:lnTo>
                  <a:lnTo>
                    <a:pt x="4" y="86"/>
                  </a:lnTo>
                  <a:lnTo>
                    <a:pt x="2" y="80"/>
                  </a:lnTo>
                  <a:lnTo>
                    <a:pt x="0" y="74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3" y="51"/>
                  </a:lnTo>
                  <a:lnTo>
                    <a:pt x="5" y="46"/>
                  </a:lnTo>
                  <a:lnTo>
                    <a:pt x="8" y="40"/>
                  </a:lnTo>
                  <a:lnTo>
                    <a:pt x="13" y="34"/>
                  </a:lnTo>
                  <a:lnTo>
                    <a:pt x="18" y="29"/>
                  </a:lnTo>
                  <a:lnTo>
                    <a:pt x="23" y="24"/>
                  </a:lnTo>
                  <a:lnTo>
                    <a:pt x="29" y="19"/>
                  </a:lnTo>
                  <a:lnTo>
                    <a:pt x="36" y="15"/>
                  </a:lnTo>
                  <a:lnTo>
                    <a:pt x="44" y="11"/>
                  </a:lnTo>
                  <a:lnTo>
                    <a:pt x="52" y="8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2" y="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18" y="0"/>
                  </a:lnTo>
                  <a:lnTo>
                    <a:pt x="130" y="1"/>
                  </a:lnTo>
                  <a:lnTo>
                    <a:pt x="140" y="2"/>
                  </a:lnTo>
                  <a:lnTo>
                    <a:pt x="150" y="4"/>
                  </a:lnTo>
                  <a:lnTo>
                    <a:pt x="159" y="6"/>
                  </a:lnTo>
                  <a:lnTo>
                    <a:pt x="167" y="10"/>
                  </a:lnTo>
                  <a:lnTo>
                    <a:pt x="175" y="13"/>
                  </a:lnTo>
                  <a:lnTo>
                    <a:pt x="181" y="17"/>
                  </a:lnTo>
                  <a:lnTo>
                    <a:pt x="187" y="21"/>
                  </a:lnTo>
                  <a:lnTo>
                    <a:pt x="192" y="26"/>
                  </a:lnTo>
                  <a:lnTo>
                    <a:pt x="196" y="31"/>
                  </a:lnTo>
                  <a:lnTo>
                    <a:pt x="199" y="37"/>
                  </a:lnTo>
                  <a:lnTo>
                    <a:pt x="201" y="43"/>
                  </a:lnTo>
                  <a:lnTo>
                    <a:pt x="203" y="48"/>
                  </a:lnTo>
                  <a:lnTo>
                    <a:pt x="203" y="54"/>
                  </a:lnTo>
                  <a:lnTo>
                    <a:pt x="203" y="60"/>
                  </a:lnTo>
                  <a:lnTo>
                    <a:pt x="202" y="66"/>
                  </a:lnTo>
                  <a:lnTo>
                    <a:pt x="201" y="72"/>
                  </a:lnTo>
                  <a:lnTo>
                    <a:pt x="198" y="77"/>
                  </a:lnTo>
                  <a:lnTo>
                    <a:pt x="195" y="83"/>
                  </a:lnTo>
                  <a:lnTo>
                    <a:pt x="191" y="88"/>
                  </a:lnTo>
                  <a:lnTo>
                    <a:pt x="187" y="94"/>
                  </a:lnTo>
                  <a:lnTo>
                    <a:pt x="181" y="100"/>
                  </a:lnTo>
                  <a:lnTo>
                    <a:pt x="175" y="104"/>
                  </a:lnTo>
                  <a:lnTo>
                    <a:pt x="167" y="109"/>
                  </a:lnTo>
                  <a:lnTo>
                    <a:pt x="159" y="113"/>
                  </a:lnTo>
                  <a:lnTo>
                    <a:pt x="151" y="116"/>
                  </a:lnTo>
                  <a:lnTo>
                    <a:pt x="142" y="119"/>
                  </a:lnTo>
                  <a:lnTo>
                    <a:pt x="132" y="122"/>
                  </a:lnTo>
                  <a:lnTo>
                    <a:pt x="121" y="124"/>
                  </a:lnTo>
                  <a:lnTo>
                    <a:pt x="109" y="125"/>
                  </a:lnTo>
                  <a:lnTo>
                    <a:pt x="97" y="1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4383088" y="3754438"/>
              <a:ext cx="9525" cy="6350"/>
            </a:xfrm>
            <a:custGeom>
              <a:avLst/>
              <a:gdLst/>
              <a:ahLst/>
              <a:cxnLst>
                <a:cxn ang="0">
                  <a:pos x="85" y="126"/>
                </a:cxn>
                <a:cxn ang="0">
                  <a:pos x="62" y="123"/>
                </a:cxn>
                <a:cxn ang="0">
                  <a:pos x="43" y="118"/>
                </a:cxn>
                <a:cxn ang="0">
                  <a:pos x="28" y="111"/>
                </a:cxn>
                <a:cxn ang="0">
                  <a:pos x="16" y="102"/>
                </a:cxn>
                <a:cxn ang="0">
                  <a:pos x="7" y="91"/>
                </a:cxn>
                <a:cxn ang="0">
                  <a:pos x="2" y="80"/>
                </a:cxn>
                <a:cxn ang="0">
                  <a:pos x="0" y="69"/>
                </a:cxn>
                <a:cxn ang="0">
                  <a:pos x="1" y="57"/>
                </a:cxn>
                <a:cxn ang="0">
                  <a:pos x="5" y="46"/>
                </a:cxn>
                <a:cxn ang="0">
                  <a:pos x="13" y="34"/>
                </a:cxn>
                <a:cxn ang="0">
                  <a:pos x="23" y="24"/>
                </a:cxn>
                <a:cxn ang="0">
                  <a:pos x="36" y="15"/>
                </a:cxn>
                <a:cxn ang="0">
                  <a:pos x="52" y="8"/>
                </a:cxn>
                <a:cxn ang="0">
                  <a:pos x="72" y="3"/>
                </a:cxn>
                <a:cxn ang="0">
                  <a:pos x="93" y="0"/>
                </a:cxn>
                <a:cxn ang="0">
                  <a:pos x="118" y="0"/>
                </a:cxn>
                <a:cxn ang="0">
                  <a:pos x="140" y="2"/>
                </a:cxn>
                <a:cxn ang="0">
                  <a:pos x="159" y="6"/>
                </a:cxn>
                <a:cxn ang="0">
                  <a:pos x="175" y="13"/>
                </a:cxn>
                <a:cxn ang="0">
                  <a:pos x="187" y="21"/>
                </a:cxn>
                <a:cxn ang="0">
                  <a:pos x="196" y="31"/>
                </a:cxn>
                <a:cxn ang="0">
                  <a:pos x="201" y="43"/>
                </a:cxn>
                <a:cxn ang="0">
                  <a:pos x="203" y="54"/>
                </a:cxn>
                <a:cxn ang="0">
                  <a:pos x="202" y="66"/>
                </a:cxn>
                <a:cxn ang="0">
                  <a:pos x="198" y="77"/>
                </a:cxn>
                <a:cxn ang="0">
                  <a:pos x="191" y="88"/>
                </a:cxn>
                <a:cxn ang="0">
                  <a:pos x="181" y="100"/>
                </a:cxn>
                <a:cxn ang="0">
                  <a:pos x="167" y="109"/>
                </a:cxn>
                <a:cxn ang="0">
                  <a:pos x="151" y="116"/>
                </a:cxn>
                <a:cxn ang="0">
                  <a:pos x="132" y="122"/>
                </a:cxn>
                <a:cxn ang="0">
                  <a:pos x="109" y="125"/>
                </a:cxn>
              </a:cxnLst>
              <a:rect l="0" t="0" r="r" b="b"/>
              <a:pathLst>
                <a:path w="203" h="126">
                  <a:moveTo>
                    <a:pt x="97" y="126"/>
                  </a:moveTo>
                  <a:lnTo>
                    <a:pt x="85" y="126"/>
                  </a:lnTo>
                  <a:lnTo>
                    <a:pt x="73" y="125"/>
                  </a:lnTo>
                  <a:lnTo>
                    <a:pt x="62" y="123"/>
                  </a:lnTo>
                  <a:lnTo>
                    <a:pt x="52" y="121"/>
                  </a:lnTo>
                  <a:lnTo>
                    <a:pt x="43" y="118"/>
                  </a:lnTo>
                  <a:lnTo>
                    <a:pt x="35" y="115"/>
                  </a:lnTo>
                  <a:lnTo>
                    <a:pt x="28" y="111"/>
                  </a:lnTo>
                  <a:lnTo>
                    <a:pt x="22" y="107"/>
                  </a:lnTo>
                  <a:lnTo>
                    <a:pt x="16" y="102"/>
                  </a:lnTo>
                  <a:lnTo>
                    <a:pt x="12" y="97"/>
                  </a:lnTo>
                  <a:lnTo>
                    <a:pt x="7" y="91"/>
                  </a:lnTo>
                  <a:lnTo>
                    <a:pt x="4" y="86"/>
                  </a:lnTo>
                  <a:lnTo>
                    <a:pt x="2" y="80"/>
                  </a:lnTo>
                  <a:lnTo>
                    <a:pt x="0" y="74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3" y="51"/>
                  </a:lnTo>
                  <a:lnTo>
                    <a:pt x="5" y="46"/>
                  </a:lnTo>
                  <a:lnTo>
                    <a:pt x="8" y="40"/>
                  </a:lnTo>
                  <a:lnTo>
                    <a:pt x="13" y="34"/>
                  </a:lnTo>
                  <a:lnTo>
                    <a:pt x="18" y="29"/>
                  </a:lnTo>
                  <a:lnTo>
                    <a:pt x="23" y="24"/>
                  </a:lnTo>
                  <a:lnTo>
                    <a:pt x="29" y="19"/>
                  </a:lnTo>
                  <a:lnTo>
                    <a:pt x="36" y="15"/>
                  </a:lnTo>
                  <a:lnTo>
                    <a:pt x="44" y="11"/>
                  </a:lnTo>
                  <a:lnTo>
                    <a:pt x="52" y="8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2" y="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18" y="0"/>
                  </a:lnTo>
                  <a:lnTo>
                    <a:pt x="130" y="1"/>
                  </a:lnTo>
                  <a:lnTo>
                    <a:pt x="140" y="2"/>
                  </a:lnTo>
                  <a:lnTo>
                    <a:pt x="150" y="4"/>
                  </a:lnTo>
                  <a:lnTo>
                    <a:pt x="159" y="6"/>
                  </a:lnTo>
                  <a:lnTo>
                    <a:pt x="167" y="10"/>
                  </a:lnTo>
                  <a:lnTo>
                    <a:pt x="175" y="13"/>
                  </a:lnTo>
                  <a:lnTo>
                    <a:pt x="181" y="17"/>
                  </a:lnTo>
                  <a:lnTo>
                    <a:pt x="187" y="21"/>
                  </a:lnTo>
                  <a:lnTo>
                    <a:pt x="192" y="26"/>
                  </a:lnTo>
                  <a:lnTo>
                    <a:pt x="196" y="31"/>
                  </a:lnTo>
                  <a:lnTo>
                    <a:pt x="199" y="37"/>
                  </a:lnTo>
                  <a:lnTo>
                    <a:pt x="201" y="43"/>
                  </a:lnTo>
                  <a:lnTo>
                    <a:pt x="203" y="48"/>
                  </a:lnTo>
                  <a:lnTo>
                    <a:pt x="203" y="54"/>
                  </a:lnTo>
                  <a:lnTo>
                    <a:pt x="203" y="60"/>
                  </a:lnTo>
                  <a:lnTo>
                    <a:pt x="202" y="66"/>
                  </a:lnTo>
                  <a:lnTo>
                    <a:pt x="201" y="72"/>
                  </a:lnTo>
                  <a:lnTo>
                    <a:pt x="198" y="77"/>
                  </a:lnTo>
                  <a:lnTo>
                    <a:pt x="195" y="83"/>
                  </a:lnTo>
                  <a:lnTo>
                    <a:pt x="191" y="88"/>
                  </a:lnTo>
                  <a:lnTo>
                    <a:pt x="187" y="94"/>
                  </a:lnTo>
                  <a:lnTo>
                    <a:pt x="181" y="100"/>
                  </a:lnTo>
                  <a:lnTo>
                    <a:pt x="175" y="104"/>
                  </a:lnTo>
                  <a:lnTo>
                    <a:pt x="167" y="109"/>
                  </a:lnTo>
                  <a:lnTo>
                    <a:pt x="159" y="113"/>
                  </a:lnTo>
                  <a:lnTo>
                    <a:pt x="151" y="116"/>
                  </a:lnTo>
                  <a:lnTo>
                    <a:pt x="142" y="119"/>
                  </a:lnTo>
                  <a:lnTo>
                    <a:pt x="132" y="122"/>
                  </a:lnTo>
                  <a:lnTo>
                    <a:pt x="121" y="124"/>
                  </a:lnTo>
                  <a:lnTo>
                    <a:pt x="109" y="125"/>
                  </a:lnTo>
                  <a:lnTo>
                    <a:pt x="97" y="12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4394200" y="3748088"/>
              <a:ext cx="9525" cy="6350"/>
            </a:xfrm>
            <a:custGeom>
              <a:avLst/>
              <a:gdLst/>
              <a:ahLst/>
              <a:cxnLst>
                <a:cxn ang="0">
                  <a:pos x="64" y="122"/>
                </a:cxn>
                <a:cxn ang="0">
                  <a:pos x="45" y="116"/>
                </a:cxn>
                <a:cxn ang="0">
                  <a:pos x="30" y="109"/>
                </a:cxn>
                <a:cxn ang="0">
                  <a:pos x="18" y="99"/>
                </a:cxn>
                <a:cxn ang="0">
                  <a:pos x="9" y="89"/>
                </a:cxn>
                <a:cxn ang="0">
                  <a:pos x="3" y="78"/>
                </a:cxn>
                <a:cxn ang="0">
                  <a:pos x="1" y="67"/>
                </a:cxn>
                <a:cxn ang="0">
                  <a:pos x="1" y="55"/>
                </a:cxn>
                <a:cxn ang="0">
                  <a:pos x="4" y="43"/>
                </a:cxn>
                <a:cxn ang="0">
                  <a:pos x="9" y="33"/>
                </a:cxn>
                <a:cxn ang="0">
                  <a:pos x="18" y="23"/>
                </a:cxn>
                <a:cxn ang="0">
                  <a:pos x="28" y="15"/>
                </a:cxn>
                <a:cxn ang="0">
                  <a:pos x="41" y="8"/>
                </a:cxn>
                <a:cxn ang="0">
                  <a:pos x="58" y="3"/>
                </a:cxn>
                <a:cxn ang="0">
                  <a:pos x="75" y="1"/>
                </a:cxn>
                <a:cxn ang="0">
                  <a:pos x="95" y="1"/>
                </a:cxn>
                <a:cxn ang="0">
                  <a:pos x="117" y="4"/>
                </a:cxn>
                <a:cxn ang="0">
                  <a:pos x="136" y="10"/>
                </a:cxn>
                <a:cxn ang="0">
                  <a:pos x="151" y="17"/>
                </a:cxn>
                <a:cxn ang="0">
                  <a:pos x="163" y="26"/>
                </a:cxn>
                <a:cxn ang="0">
                  <a:pos x="172" y="36"/>
                </a:cxn>
                <a:cxn ang="0">
                  <a:pos x="177" y="47"/>
                </a:cxn>
                <a:cxn ang="0">
                  <a:pos x="180" y="59"/>
                </a:cxn>
                <a:cxn ang="0">
                  <a:pos x="179" y="70"/>
                </a:cxn>
                <a:cxn ang="0">
                  <a:pos x="176" y="82"/>
                </a:cxn>
                <a:cxn ang="0">
                  <a:pos x="171" y="92"/>
                </a:cxn>
                <a:cxn ang="0">
                  <a:pos x="162" y="102"/>
                </a:cxn>
                <a:cxn ang="0">
                  <a:pos x="151" y="111"/>
                </a:cxn>
                <a:cxn ang="0">
                  <a:pos x="138" y="118"/>
                </a:cxn>
                <a:cxn ang="0">
                  <a:pos x="123" y="123"/>
                </a:cxn>
                <a:cxn ang="0">
                  <a:pos x="105" y="125"/>
                </a:cxn>
                <a:cxn ang="0">
                  <a:pos x="85" y="125"/>
                </a:cxn>
              </a:cxnLst>
              <a:rect l="0" t="0" r="r" b="b"/>
              <a:pathLst>
                <a:path w="180" h="125">
                  <a:moveTo>
                    <a:pt x="75" y="124"/>
                  </a:moveTo>
                  <a:lnTo>
                    <a:pt x="64" y="122"/>
                  </a:lnTo>
                  <a:lnTo>
                    <a:pt x="55" y="119"/>
                  </a:lnTo>
                  <a:lnTo>
                    <a:pt x="45" y="116"/>
                  </a:lnTo>
                  <a:lnTo>
                    <a:pt x="37" y="113"/>
                  </a:lnTo>
                  <a:lnTo>
                    <a:pt x="30" y="109"/>
                  </a:lnTo>
                  <a:lnTo>
                    <a:pt x="23" y="103"/>
                  </a:lnTo>
                  <a:lnTo>
                    <a:pt x="18" y="99"/>
                  </a:lnTo>
                  <a:lnTo>
                    <a:pt x="13" y="94"/>
                  </a:lnTo>
                  <a:lnTo>
                    <a:pt x="9" y="89"/>
                  </a:lnTo>
                  <a:lnTo>
                    <a:pt x="6" y="83"/>
                  </a:lnTo>
                  <a:lnTo>
                    <a:pt x="3" y="78"/>
                  </a:lnTo>
                  <a:lnTo>
                    <a:pt x="2" y="72"/>
                  </a:lnTo>
                  <a:lnTo>
                    <a:pt x="1" y="67"/>
                  </a:lnTo>
                  <a:lnTo>
                    <a:pt x="0" y="61"/>
                  </a:lnTo>
                  <a:lnTo>
                    <a:pt x="1" y="55"/>
                  </a:lnTo>
                  <a:lnTo>
                    <a:pt x="2" y="50"/>
                  </a:lnTo>
                  <a:lnTo>
                    <a:pt x="4" y="43"/>
                  </a:lnTo>
                  <a:lnTo>
                    <a:pt x="6" y="38"/>
                  </a:lnTo>
                  <a:lnTo>
                    <a:pt x="9" y="33"/>
                  </a:lnTo>
                  <a:lnTo>
                    <a:pt x="13" y="28"/>
                  </a:lnTo>
                  <a:lnTo>
                    <a:pt x="18" y="23"/>
                  </a:lnTo>
                  <a:lnTo>
                    <a:pt x="23" y="19"/>
                  </a:lnTo>
                  <a:lnTo>
                    <a:pt x="28" y="15"/>
                  </a:lnTo>
                  <a:lnTo>
                    <a:pt x="35" y="11"/>
                  </a:lnTo>
                  <a:lnTo>
                    <a:pt x="41" y="8"/>
                  </a:lnTo>
                  <a:lnTo>
                    <a:pt x="50" y="5"/>
                  </a:lnTo>
                  <a:lnTo>
                    <a:pt x="58" y="3"/>
                  </a:lnTo>
                  <a:lnTo>
                    <a:pt x="66" y="2"/>
                  </a:lnTo>
                  <a:lnTo>
                    <a:pt x="75" y="1"/>
                  </a:lnTo>
                  <a:lnTo>
                    <a:pt x="85" y="0"/>
                  </a:lnTo>
                  <a:lnTo>
                    <a:pt x="95" y="1"/>
                  </a:lnTo>
                  <a:lnTo>
                    <a:pt x="107" y="2"/>
                  </a:lnTo>
                  <a:lnTo>
                    <a:pt x="117" y="4"/>
                  </a:lnTo>
                  <a:lnTo>
                    <a:pt x="127" y="6"/>
                  </a:lnTo>
                  <a:lnTo>
                    <a:pt x="136" y="10"/>
                  </a:lnTo>
                  <a:lnTo>
                    <a:pt x="144" y="13"/>
                  </a:lnTo>
                  <a:lnTo>
                    <a:pt x="151" y="17"/>
                  </a:lnTo>
                  <a:lnTo>
                    <a:pt x="158" y="21"/>
                  </a:lnTo>
                  <a:lnTo>
                    <a:pt x="163" y="26"/>
                  </a:lnTo>
                  <a:lnTo>
                    <a:pt x="168" y="31"/>
                  </a:lnTo>
                  <a:lnTo>
                    <a:pt x="172" y="36"/>
                  </a:lnTo>
                  <a:lnTo>
                    <a:pt x="175" y="41"/>
                  </a:lnTo>
                  <a:lnTo>
                    <a:pt x="177" y="47"/>
                  </a:lnTo>
                  <a:lnTo>
                    <a:pt x="179" y="53"/>
                  </a:lnTo>
                  <a:lnTo>
                    <a:pt x="180" y="59"/>
                  </a:lnTo>
                  <a:lnTo>
                    <a:pt x="180" y="65"/>
                  </a:lnTo>
                  <a:lnTo>
                    <a:pt x="179" y="70"/>
                  </a:lnTo>
                  <a:lnTo>
                    <a:pt x="178" y="76"/>
                  </a:lnTo>
                  <a:lnTo>
                    <a:pt x="176" y="82"/>
                  </a:lnTo>
                  <a:lnTo>
                    <a:pt x="174" y="87"/>
                  </a:lnTo>
                  <a:lnTo>
                    <a:pt x="171" y="92"/>
                  </a:lnTo>
                  <a:lnTo>
                    <a:pt x="167" y="97"/>
                  </a:lnTo>
                  <a:lnTo>
                    <a:pt x="162" y="102"/>
                  </a:lnTo>
                  <a:lnTo>
                    <a:pt x="157" y="106"/>
                  </a:lnTo>
                  <a:lnTo>
                    <a:pt x="151" y="111"/>
                  </a:lnTo>
                  <a:lnTo>
                    <a:pt x="145" y="115"/>
                  </a:lnTo>
                  <a:lnTo>
                    <a:pt x="138" y="118"/>
                  </a:lnTo>
                  <a:lnTo>
                    <a:pt x="130" y="120"/>
                  </a:lnTo>
                  <a:lnTo>
                    <a:pt x="123" y="123"/>
                  </a:lnTo>
                  <a:lnTo>
                    <a:pt x="114" y="124"/>
                  </a:lnTo>
                  <a:lnTo>
                    <a:pt x="105" y="125"/>
                  </a:lnTo>
                  <a:lnTo>
                    <a:pt x="95" y="125"/>
                  </a:lnTo>
                  <a:lnTo>
                    <a:pt x="85" y="125"/>
                  </a:lnTo>
                  <a:lnTo>
                    <a:pt x="75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4394200" y="3748088"/>
              <a:ext cx="9525" cy="6350"/>
            </a:xfrm>
            <a:custGeom>
              <a:avLst/>
              <a:gdLst/>
              <a:ahLst/>
              <a:cxnLst>
                <a:cxn ang="0">
                  <a:pos x="64" y="122"/>
                </a:cxn>
                <a:cxn ang="0">
                  <a:pos x="45" y="116"/>
                </a:cxn>
                <a:cxn ang="0">
                  <a:pos x="30" y="109"/>
                </a:cxn>
                <a:cxn ang="0">
                  <a:pos x="18" y="99"/>
                </a:cxn>
                <a:cxn ang="0">
                  <a:pos x="9" y="89"/>
                </a:cxn>
                <a:cxn ang="0">
                  <a:pos x="3" y="78"/>
                </a:cxn>
                <a:cxn ang="0">
                  <a:pos x="1" y="67"/>
                </a:cxn>
                <a:cxn ang="0">
                  <a:pos x="1" y="55"/>
                </a:cxn>
                <a:cxn ang="0">
                  <a:pos x="4" y="43"/>
                </a:cxn>
                <a:cxn ang="0">
                  <a:pos x="9" y="33"/>
                </a:cxn>
                <a:cxn ang="0">
                  <a:pos x="18" y="23"/>
                </a:cxn>
                <a:cxn ang="0">
                  <a:pos x="28" y="15"/>
                </a:cxn>
                <a:cxn ang="0">
                  <a:pos x="41" y="8"/>
                </a:cxn>
                <a:cxn ang="0">
                  <a:pos x="58" y="3"/>
                </a:cxn>
                <a:cxn ang="0">
                  <a:pos x="75" y="1"/>
                </a:cxn>
                <a:cxn ang="0">
                  <a:pos x="95" y="1"/>
                </a:cxn>
                <a:cxn ang="0">
                  <a:pos x="117" y="4"/>
                </a:cxn>
                <a:cxn ang="0">
                  <a:pos x="136" y="10"/>
                </a:cxn>
                <a:cxn ang="0">
                  <a:pos x="151" y="17"/>
                </a:cxn>
                <a:cxn ang="0">
                  <a:pos x="163" y="26"/>
                </a:cxn>
                <a:cxn ang="0">
                  <a:pos x="172" y="36"/>
                </a:cxn>
                <a:cxn ang="0">
                  <a:pos x="177" y="47"/>
                </a:cxn>
                <a:cxn ang="0">
                  <a:pos x="180" y="59"/>
                </a:cxn>
                <a:cxn ang="0">
                  <a:pos x="179" y="70"/>
                </a:cxn>
                <a:cxn ang="0">
                  <a:pos x="176" y="82"/>
                </a:cxn>
                <a:cxn ang="0">
                  <a:pos x="171" y="92"/>
                </a:cxn>
                <a:cxn ang="0">
                  <a:pos x="162" y="102"/>
                </a:cxn>
                <a:cxn ang="0">
                  <a:pos x="151" y="111"/>
                </a:cxn>
                <a:cxn ang="0">
                  <a:pos x="138" y="118"/>
                </a:cxn>
                <a:cxn ang="0">
                  <a:pos x="123" y="123"/>
                </a:cxn>
                <a:cxn ang="0">
                  <a:pos x="105" y="125"/>
                </a:cxn>
                <a:cxn ang="0">
                  <a:pos x="85" y="125"/>
                </a:cxn>
              </a:cxnLst>
              <a:rect l="0" t="0" r="r" b="b"/>
              <a:pathLst>
                <a:path w="180" h="125">
                  <a:moveTo>
                    <a:pt x="75" y="124"/>
                  </a:moveTo>
                  <a:lnTo>
                    <a:pt x="64" y="122"/>
                  </a:lnTo>
                  <a:lnTo>
                    <a:pt x="55" y="119"/>
                  </a:lnTo>
                  <a:lnTo>
                    <a:pt x="45" y="116"/>
                  </a:lnTo>
                  <a:lnTo>
                    <a:pt x="37" y="113"/>
                  </a:lnTo>
                  <a:lnTo>
                    <a:pt x="30" y="109"/>
                  </a:lnTo>
                  <a:lnTo>
                    <a:pt x="23" y="103"/>
                  </a:lnTo>
                  <a:lnTo>
                    <a:pt x="18" y="99"/>
                  </a:lnTo>
                  <a:lnTo>
                    <a:pt x="13" y="94"/>
                  </a:lnTo>
                  <a:lnTo>
                    <a:pt x="9" y="89"/>
                  </a:lnTo>
                  <a:lnTo>
                    <a:pt x="6" y="83"/>
                  </a:lnTo>
                  <a:lnTo>
                    <a:pt x="3" y="78"/>
                  </a:lnTo>
                  <a:lnTo>
                    <a:pt x="2" y="72"/>
                  </a:lnTo>
                  <a:lnTo>
                    <a:pt x="1" y="67"/>
                  </a:lnTo>
                  <a:lnTo>
                    <a:pt x="0" y="61"/>
                  </a:lnTo>
                  <a:lnTo>
                    <a:pt x="1" y="55"/>
                  </a:lnTo>
                  <a:lnTo>
                    <a:pt x="2" y="50"/>
                  </a:lnTo>
                  <a:lnTo>
                    <a:pt x="4" y="43"/>
                  </a:lnTo>
                  <a:lnTo>
                    <a:pt x="6" y="38"/>
                  </a:lnTo>
                  <a:lnTo>
                    <a:pt x="9" y="33"/>
                  </a:lnTo>
                  <a:lnTo>
                    <a:pt x="13" y="28"/>
                  </a:lnTo>
                  <a:lnTo>
                    <a:pt x="18" y="23"/>
                  </a:lnTo>
                  <a:lnTo>
                    <a:pt x="23" y="19"/>
                  </a:lnTo>
                  <a:lnTo>
                    <a:pt x="28" y="15"/>
                  </a:lnTo>
                  <a:lnTo>
                    <a:pt x="35" y="11"/>
                  </a:lnTo>
                  <a:lnTo>
                    <a:pt x="41" y="8"/>
                  </a:lnTo>
                  <a:lnTo>
                    <a:pt x="50" y="5"/>
                  </a:lnTo>
                  <a:lnTo>
                    <a:pt x="58" y="3"/>
                  </a:lnTo>
                  <a:lnTo>
                    <a:pt x="66" y="2"/>
                  </a:lnTo>
                  <a:lnTo>
                    <a:pt x="75" y="1"/>
                  </a:lnTo>
                  <a:lnTo>
                    <a:pt x="85" y="0"/>
                  </a:lnTo>
                  <a:lnTo>
                    <a:pt x="95" y="1"/>
                  </a:lnTo>
                  <a:lnTo>
                    <a:pt x="107" y="2"/>
                  </a:lnTo>
                  <a:lnTo>
                    <a:pt x="117" y="4"/>
                  </a:lnTo>
                  <a:lnTo>
                    <a:pt x="127" y="6"/>
                  </a:lnTo>
                  <a:lnTo>
                    <a:pt x="136" y="10"/>
                  </a:lnTo>
                  <a:lnTo>
                    <a:pt x="144" y="13"/>
                  </a:lnTo>
                  <a:lnTo>
                    <a:pt x="151" y="17"/>
                  </a:lnTo>
                  <a:lnTo>
                    <a:pt x="158" y="21"/>
                  </a:lnTo>
                  <a:lnTo>
                    <a:pt x="163" y="26"/>
                  </a:lnTo>
                  <a:lnTo>
                    <a:pt x="168" y="31"/>
                  </a:lnTo>
                  <a:lnTo>
                    <a:pt x="172" y="36"/>
                  </a:lnTo>
                  <a:lnTo>
                    <a:pt x="175" y="41"/>
                  </a:lnTo>
                  <a:lnTo>
                    <a:pt x="177" y="47"/>
                  </a:lnTo>
                  <a:lnTo>
                    <a:pt x="179" y="53"/>
                  </a:lnTo>
                  <a:lnTo>
                    <a:pt x="180" y="59"/>
                  </a:lnTo>
                  <a:lnTo>
                    <a:pt x="180" y="65"/>
                  </a:lnTo>
                  <a:lnTo>
                    <a:pt x="179" y="70"/>
                  </a:lnTo>
                  <a:lnTo>
                    <a:pt x="178" y="76"/>
                  </a:lnTo>
                  <a:lnTo>
                    <a:pt x="176" y="82"/>
                  </a:lnTo>
                  <a:lnTo>
                    <a:pt x="174" y="87"/>
                  </a:lnTo>
                  <a:lnTo>
                    <a:pt x="171" y="92"/>
                  </a:lnTo>
                  <a:lnTo>
                    <a:pt x="167" y="97"/>
                  </a:lnTo>
                  <a:lnTo>
                    <a:pt x="162" y="102"/>
                  </a:lnTo>
                  <a:lnTo>
                    <a:pt x="157" y="106"/>
                  </a:lnTo>
                  <a:lnTo>
                    <a:pt x="151" y="111"/>
                  </a:lnTo>
                  <a:lnTo>
                    <a:pt x="145" y="115"/>
                  </a:lnTo>
                  <a:lnTo>
                    <a:pt x="138" y="118"/>
                  </a:lnTo>
                  <a:lnTo>
                    <a:pt x="130" y="120"/>
                  </a:lnTo>
                  <a:lnTo>
                    <a:pt x="123" y="123"/>
                  </a:lnTo>
                  <a:lnTo>
                    <a:pt x="114" y="124"/>
                  </a:lnTo>
                  <a:lnTo>
                    <a:pt x="105" y="125"/>
                  </a:lnTo>
                  <a:lnTo>
                    <a:pt x="95" y="125"/>
                  </a:lnTo>
                  <a:lnTo>
                    <a:pt x="85" y="125"/>
                  </a:lnTo>
                  <a:lnTo>
                    <a:pt x="75" y="124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4492625" y="3844925"/>
              <a:ext cx="15875" cy="11113"/>
            </a:xfrm>
            <a:custGeom>
              <a:avLst/>
              <a:gdLst/>
              <a:ahLst/>
              <a:cxnLst>
                <a:cxn ang="0">
                  <a:pos x="90" y="182"/>
                </a:cxn>
                <a:cxn ang="0">
                  <a:pos x="60" y="160"/>
                </a:cxn>
                <a:cxn ang="0">
                  <a:pos x="37" y="139"/>
                </a:cxn>
                <a:cxn ang="0">
                  <a:pos x="19" y="118"/>
                </a:cxn>
                <a:cxn ang="0">
                  <a:pos x="8" y="96"/>
                </a:cxn>
                <a:cxn ang="0">
                  <a:pos x="2" y="77"/>
                </a:cxn>
                <a:cxn ang="0">
                  <a:pos x="0" y="58"/>
                </a:cxn>
                <a:cxn ang="0">
                  <a:pos x="4" y="41"/>
                </a:cxn>
                <a:cxn ang="0">
                  <a:pos x="12" y="26"/>
                </a:cxn>
                <a:cxn ang="0">
                  <a:pos x="24" y="15"/>
                </a:cxn>
                <a:cxn ang="0">
                  <a:pos x="41" y="6"/>
                </a:cxn>
                <a:cxn ang="0">
                  <a:pos x="61" y="1"/>
                </a:cxn>
                <a:cxn ang="0">
                  <a:pos x="85" y="1"/>
                </a:cxn>
                <a:cxn ang="0">
                  <a:pos x="112" y="5"/>
                </a:cxn>
                <a:cxn ang="0">
                  <a:pos x="143" y="14"/>
                </a:cxn>
                <a:cxn ang="0">
                  <a:pos x="176" y="28"/>
                </a:cxn>
                <a:cxn ang="0">
                  <a:pos x="210" y="47"/>
                </a:cxn>
                <a:cxn ang="0">
                  <a:pos x="239" y="69"/>
                </a:cxn>
                <a:cxn ang="0">
                  <a:pos x="263" y="90"/>
                </a:cxn>
                <a:cxn ang="0">
                  <a:pos x="280" y="111"/>
                </a:cxn>
                <a:cxn ang="0">
                  <a:pos x="291" y="133"/>
                </a:cxn>
                <a:cxn ang="0">
                  <a:pos x="297" y="153"/>
                </a:cxn>
                <a:cxn ang="0">
                  <a:pos x="299" y="172"/>
                </a:cxn>
                <a:cxn ang="0">
                  <a:pos x="295" y="189"/>
                </a:cxn>
                <a:cxn ang="0">
                  <a:pos x="287" y="203"/>
                </a:cxn>
                <a:cxn ang="0">
                  <a:pos x="275" y="215"/>
                </a:cxn>
                <a:cxn ang="0">
                  <a:pos x="259" y="223"/>
                </a:cxn>
                <a:cxn ang="0">
                  <a:pos x="238" y="228"/>
                </a:cxn>
                <a:cxn ang="0">
                  <a:pos x="214" y="228"/>
                </a:cxn>
                <a:cxn ang="0">
                  <a:pos x="187" y="225"/>
                </a:cxn>
                <a:cxn ang="0">
                  <a:pos x="157" y="216"/>
                </a:cxn>
                <a:cxn ang="0">
                  <a:pos x="124" y="201"/>
                </a:cxn>
              </a:cxnLst>
              <a:rect l="0" t="0" r="r" b="b"/>
              <a:pathLst>
                <a:path w="299" h="229">
                  <a:moveTo>
                    <a:pt x="106" y="192"/>
                  </a:moveTo>
                  <a:lnTo>
                    <a:pt x="90" y="182"/>
                  </a:lnTo>
                  <a:lnTo>
                    <a:pt x="74" y="172"/>
                  </a:lnTo>
                  <a:lnTo>
                    <a:pt x="60" y="160"/>
                  </a:lnTo>
                  <a:lnTo>
                    <a:pt x="48" y="150"/>
                  </a:lnTo>
                  <a:lnTo>
                    <a:pt x="37" y="139"/>
                  </a:lnTo>
                  <a:lnTo>
                    <a:pt x="27" y="129"/>
                  </a:lnTo>
                  <a:lnTo>
                    <a:pt x="19" y="118"/>
                  </a:lnTo>
                  <a:lnTo>
                    <a:pt x="13" y="107"/>
                  </a:lnTo>
                  <a:lnTo>
                    <a:pt x="8" y="96"/>
                  </a:lnTo>
                  <a:lnTo>
                    <a:pt x="4" y="86"/>
                  </a:lnTo>
                  <a:lnTo>
                    <a:pt x="2" y="77"/>
                  </a:lnTo>
                  <a:lnTo>
                    <a:pt x="0" y="67"/>
                  </a:lnTo>
                  <a:lnTo>
                    <a:pt x="0" y="58"/>
                  </a:lnTo>
                  <a:lnTo>
                    <a:pt x="2" y="49"/>
                  </a:lnTo>
                  <a:lnTo>
                    <a:pt x="4" y="41"/>
                  </a:lnTo>
                  <a:lnTo>
                    <a:pt x="7" y="33"/>
                  </a:lnTo>
                  <a:lnTo>
                    <a:pt x="12" y="26"/>
                  </a:lnTo>
                  <a:lnTo>
                    <a:pt x="18" y="20"/>
                  </a:lnTo>
                  <a:lnTo>
                    <a:pt x="24" y="15"/>
                  </a:lnTo>
                  <a:lnTo>
                    <a:pt x="32" y="10"/>
                  </a:lnTo>
                  <a:lnTo>
                    <a:pt x="41" y="6"/>
                  </a:lnTo>
                  <a:lnTo>
                    <a:pt x="51" y="3"/>
                  </a:lnTo>
                  <a:lnTo>
                    <a:pt x="61" y="1"/>
                  </a:lnTo>
                  <a:lnTo>
                    <a:pt x="73" y="0"/>
                  </a:lnTo>
                  <a:lnTo>
                    <a:pt x="85" y="1"/>
                  </a:lnTo>
                  <a:lnTo>
                    <a:pt x="99" y="2"/>
                  </a:lnTo>
                  <a:lnTo>
                    <a:pt x="112" y="5"/>
                  </a:lnTo>
                  <a:lnTo>
                    <a:pt x="127" y="8"/>
                  </a:lnTo>
                  <a:lnTo>
                    <a:pt x="143" y="14"/>
                  </a:lnTo>
                  <a:lnTo>
                    <a:pt x="159" y="20"/>
                  </a:lnTo>
                  <a:lnTo>
                    <a:pt x="176" y="28"/>
                  </a:lnTo>
                  <a:lnTo>
                    <a:pt x="194" y="37"/>
                  </a:lnTo>
                  <a:lnTo>
                    <a:pt x="210" y="47"/>
                  </a:lnTo>
                  <a:lnTo>
                    <a:pt x="226" y="59"/>
                  </a:lnTo>
                  <a:lnTo>
                    <a:pt x="239" y="69"/>
                  </a:lnTo>
                  <a:lnTo>
                    <a:pt x="252" y="79"/>
                  </a:lnTo>
                  <a:lnTo>
                    <a:pt x="263" y="90"/>
                  </a:lnTo>
                  <a:lnTo>
                    <a:pt x="272" y="101"/>
                  </a:lnTo>
                  <a:lnTo>
                    <a:pt x="280" y="111"/>
                  </a:lnTo>
                  <a:lnTo>
                    <a:pt x="286" y="123"/>
                  </a:lnTo>
                  <a:lnTo>
                    <a:pt x="291" y="133"/>
                  </a:lnTo>
                  <a:lnTo>
                    <a:pt x="295" y="143"/>
                  </a:lnTo>
                  <a:lnTo>
                    <a:pt x="297" y="153"/>
                  </a:lnTo>
                  <a:lnTo>
                    <a:pt x="299" y="162"/>
                  </a:lnTo>
                  <a:lnTo>
                    <a:pt x="299" y="172"/>
                  </a:lnTo>
                  <a:lnTo>
                    <a:pt x="298" y="181"/>
                  </a:lnTo>
                  <a:lnTo>
                    <a:pt x="295" y="189"/>
                  </a:lnTo>
                  <a:lnTo>
                    <a:pt x="292" y="196"/>
                  </a:lnTo>
                  <a:lnTo>
                    <a:pt x="287" y="203"/>
                  </a:lnTo>
                  <a:lnTo>
                    <a:pt x="282" y="209"/>
                  </a:lnTo>
                  <a:lnTo>
                    <a:pt x="275" y="215"/>
                  </a:lnTo>
                  <a:lnTo>
                    <a:pt x="267" y="219"/>
                  </a:lnTo>
                  <a:lnTo>
                    <a:pt x="259" y="223"/>
                  </a:lnTo>
                  <a:lnTo>
                    <a:pt x="249" y="226"/>
                  </a:lnTo>
                  <a:lnTo>
                    <a:pt x="238" y="228"/>
                  </a:lnTo>
                  <a:lnTo>
                    <a:pt x="227" y="229"/>
                  </a:lnTo>
                  <a:lnTo>
                    <a:pt x="214" y="228"/>
                  </a:lnTo>
                  <a:lnTo>
                    <a:pt x="201" y="227"/>
                  </a:lnTo>
                  <a:lnTo>
                    <a:pt x="187" y="225"/>
                  </a:lnTo>
                  <a:lnTo>
                    <a:pt x="172" y="221"/>
                  </a:lnTo>
                  <a:lnTo>
                    <a:pt x="157" y="216"/>
                  </a:lnTo>
                  <a:lnTo>
                    <a:pt x="141" y="209"/>
                  </a:lnTo>
                  <a:lnTo>
                    <a:pt x="124" y="201"/>
                  </a:lnTo>
                  <a:lnTo>
                    <a:pt x="106" y="19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4492625" y="3844925"/>
              <a:ext cx="15875" cy="11113"/>
            </a:xfrm>
            <a:custGeom>
              <a:avLst/>
              <a:gdLst/>
              <a:ahLst/>
              <a:cxnLst>
                <a:cxn ang="0">
                  <a:pos x="90" y="182"/>
                </a:cxn>
                <a:cxn ang="0">
                  <a:pos x="60" y="160"/>
                </a:cxn>
                <a:cxn ang="0">
                  <a:pos x="37" y="139"/>
                </a:cxn>
                <a:cxn ang="0">
                  <a:pos x="19" y="118"/>
                </a:cxn>
                <a:cxn ang="0">
                  <a:pos x="8" y="96"/>
                </a:cxn>
                <a:cxn ang="0">
                  <a:pos x="2" y="77"/>
                </a:cxn>
                <a:cxn ang="0">
                  <a:pos x="0" y="58"/>
                </a:cxn>
                <a:cxn ang="0">
                  <a:pos x="4" y="41"/>
                </a:cxn>
                <a:cxn ang="0">
                  <a:pos x="12" y="26"/>
                </a:cxn>
                <a:cxn ang="0">
                  <a:pos x="24" y="15"/>
                </a:cxn>
                <a:cxn ang="0">
                  <a:pos x="41" y="6"/>
                </a:cxn>
                <a:cxn ang="0">
                  <a:pos x="61" y="1"/>
                </a:cxn>
                <a:cxn ang="0">
                  <a:pos x="85" y="1"/>
                </a:cxn>
                <a:cxn ang="0">
                  <a:pos x="112" y="5"/>
                </a:cxn>
                <a:cxn ang="0">
                  <a:pos x="143" y="14"/>
                </a:cxn>
                <a:cxn ang="0">
                  <a:pos x="176" y="28"/>
                </a:cxn>
                <a:cxn ang="0">
                  <a:pos x="210" y="47"/>
                </a:cxn>
                <a:cxn ang="0">
                  <a:pos x="239" y="69"/>
                </a:cxn>
                <a:cxn ang="0">
                  <a:pos x="263" y="90"/>
                </a:cxn>
                <a:cxn ang="0">
                  <a:pos x="280" y="111"/>
                </a:cxn>
                <a:cxn ang="0">
                  <a:pos x="291" y="133"/>
                </a:cxn>
                <a:cxn ang="0">
                  <a:pos x="297" y="153"/>
                </a:cxn>
                <a:cxn ang="0">
                  <a:pos x="299" y="172"/>
                </a:cxn>
                <a:cxn ang="0">
                  <a:pos x="295" y="189"/>
                </a:cxn>
                <a:cxn ang="0">
                  <a:pos x="287" y="203"/>
                </a:cxn>
                <a:cxn ang="0">
                  <a:pos x="275" y="215"/>
                </a:cxn>
                <a:cxn ang="0">
                  <a:pos x="259" y="223"/>
                </a:cxn>
                <a:cxn ang="0">
                  <a:pos x="238" y="228"/>
                </a:cxn>
                <a:cxn ang="0">
                  <a:pos x="214" y="228"/>
                </a:cxn>
                <a:cxn ang="0">
                  <a:pos x="187" y="225"/>
                </a:cxn>
                <a:cxn ang="0">
                  <a:pos x="157" y="216"/>
                </a:cxn>
                <a:cxn ang="0">
                  <a:pos x="124" y="201"/>
                </a:cxn>
              </a:cxnLst>
              <a:rect l="0" t="0" r="r" b="b"/>
              <a:pathLst>
                <a:path w="299" h="229">
                  <a:moveTo>
                    <a:pt x="106" y="192"/>
                  </a:moveTo>
                  <a:lnTo>
                    <a:pt x="90" y="182"/>
                  </a:lnTo>
                  <a:lnTo>
                    <a:pt x="74" y="172"/>
                  </a:lnTo>
                  <a:lnTo>
                    <a:pt x="60" y="160"/>
                  </a:lnTo>
                  <a:lnTo>
                    <a:pt x="48" y="150"/>
                  </a:lnTo>
                  <a:lnTo>
                    <a:pt x="37" y="139"/>
                  </a:lnTo>
                  <a:lnTo>
                    <a:pt x="27" y="129"/>
                  </a:lnTo>
                  <a:lnTo>
                    <a:pt x="19" y="118"/>
                  </a:lnTo>
                  <a:lnTo>
                    <a:pt x="13" y="107"/>
                  </a:lnTo>
                  <a:lnTo>
                    <a:pt x="8" y="96"/>
                  </a:lnTo>
                  <a:lnTo>
                    <a:pt x="4" y="86"/>
                  </a:lnTo>
                  <a:lnTo>
                    <a:pt x="2" y="77"/>
                  </a:lnTo>
                  <a:lnTo>
                    <a:pt x="0" y="67"/>
                  </a:lnTo>
                  <a:lnTo>
                    <a:pt x="0" y="58"/>
                  </a:lnTo>
                  <a:lnTo>
                    <a:pt x="2" y="49"/>
                  </a:lnTo>
                  <a:lnTo>
                    <a:pt x="4" y="41"/>
                  </a:lnTo>
                  <a:lnTo>
                    <a:pt x="7" y="33"/>
                  </a:lnTo>
                  <a:lnTo>
                    <a:pt x="12" y="26"/>
                  </a:lnTo>
                  <a:lnTo>
                    <a:pt x="18" y="20"/>
                  </a:lnTo>
                  <a:lnTo>
                    <a:pt x="24" y="15"/>
                  </a:lnTo>
                  <a:lnTo>
                    <a:pt x="32" y="10"/>
                  </a:lnTo>
                  <a:lnTo>
                    <a:pt x="41" y="6"/>
                  </a:lnTo>
                  <a:lnTo>
                    <a:pt x="51" y="3"/>
                  </a:lnTo>
                  <a:lnTo>
                    <a:pt x="61" y="1"/>
                  </a:lnTo>
                  <a:lnTo>
                    <a:pt x="73" y="0"/>
                  </a:lnTo>
                  <a:lnTo>
                    <a:pt x="85" y="1"/>
                  </a:lnTo>
                  <a:lnTo>
                    <a:pt x="99" y="2"/>
                  </a:lnTo>
                  <a:lnTo>
                    <a:pt x="112" y="5"/>
                  </a:lnTo>
                  <a:lnTo>
                    <a:pt x="127" y="8"/>
                  </a:lnTo>
                  <a:lnTo>
                    <a:pt x="143" y="14"/>
                  </a:lnTo>
                  <a:lnTo>
                    <a:pt x="159" y="20"/>
                  </a:lnTo>
                  <a:lnTo>
                    <a:pt x="176" y="28"/>
                  </a:lnTo>
                  <a:lnTo>
                    <a:pt x="194" y="37"/>
                  </a:lnTo>
                  <a:lnTo>
                    <a:pt x="210" y="47"/>
                  </a:lnTo>
                  <a:lnTo>
                    <a:pt x="226" y="59"/>
                  </a:lnTo>
                  <a:lnTo>
                    <a:pt x="239" y="69"/>
                  </a:lnTo>
                  <a:lnTo>
                    <a:pt x="252" y="79"/>
                  </a:lnTo>
                  <a:lnTo>
                    <a:pt x="263" y="90"/>
                  </a:lnTo>
                  <a:lnTo>
                    <a:pt x="272" y="101"/>
                  </a:lnTo>
                  <a:lnTo>
                    <a:pt x="280" y="111"/>
                  </a:lnTo>
                  <a:lnTo>
                    <a:pt x="286" y="123"/>
                  </a:lnTo>
                  <a:lnTo>
                    <a:pt x="291" y="133"/>
                  </a:lnTo>
                  <a:lnTo>
                    <a:pt x="295" y="143"/>
                  </a:lnTo>
                  <a:lnTo>
                    <a:pt x="297" y="153"/>
                  </a:lnTo>
                  <a:lnTo>
                    <a:pt x="299" y="162"/>
                  </a:lnTo>
                  <a:lnTo>
                    <a:pt x="299" y="172"/>
                  </a:lnTo>
                  <a:lnTo>
                    <a:pt x="298" y="181"/>
                  </a:lnTo>
                  <a:lnTo>
                    <a:pt x="295" y="189"/>
                  </a:lnTo>
                  <a:lnTo>
                    <a:pt x="292" y="196"/>
                  </a:lnTo>
                  <a:lnTo>
                    <a:pt x="287" y="203"/>
                  </a:lnTo>
                  <a:lnTo>
                    <a:pt x="282" y="209"/>
                  </a:lnTo>
                  <a:lnTo>
                    <a:pt x="275" y="215"/>
                  </a:lnTo>
                  <a:lnTo>
                    <a:pt x="267" y="219"/>
                  </a:lnTo>
                  <a:lnTo>
                    <a:pt x="259" y="223"/>
                  </a:lnTo>
                  <a:lnTo>
                    <a:pt x="249" y="226"/>
                  </a:lnTo>
                  <a:lnTo>
                    <a:pt x="238" y="228"/>
                  </a:lnTo>
                  <a:lnTo>
                    <a:pt x="227" y="229"/>
                  </a:lnTo>
                  <a:lnTo>
                    <a:pt x="214" y="228"/>
                  </a:lnTo>
                  <a:lnTo>
                    <a:pt x="201" y="227"/>
                  </a:lnTo>
                  <a:lnTo>
                    <a:pt x="187" y="225"/>
                  </a:lnTo>
                  <a:lnTo>
                    <a:pt x="172" y="221"/>
                  </a:lnTo>
                  <a:lnTo>
                    <a:pt x="157" y="216"/>
                  </a:lnTo>
                  <a:lnTo>
                    <a:pt x="141" y="209"/>
                  </a:lnTo>
                  <a:lnTo>
                    <a:pt x="124" y="201"/>
                  </a:lnTo>
                  <a:lnTo>
                    <a:pt x="106" y="192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4486275" y="3746500"/>
              <a:ext cx="9525" cy="20638"/>
            </a:xfrm>
            <a:custGeom>
              <a:avLst/>
              <a:gdLst/>
              <a:ahLst/>
              <a:cxnLst>
                <a:cxn ang="0">
                  <a:pos x="14" y="147"/>
                </a:cxn>
                <a:cxn ang="0">
                  <a:pos x="28" y="105"/>
                </a:cxn>
                <a:cxn ang="0">
                  <a:pos x="43" y="71"/>
                </a:cxn>
                <a:cxn ang="0">
                  <a:pos x="60" y="43"/>
                </a:cxn>
                <a:cxn ang="0">
                  <a:pos x="79" y="22"/>
                </a:cxn>
                <a:cxn ang="0">
                  <a:pos x="97" y="9"/>
                </a:cxn>
                <a:cxn ang="0">
                  <a:pos x="116" y="1"/>
                </a:cxn>
                <a:cxn ang="0">
                  <a:pos x="135" y="0"/>
                </a:cxn>
                <a:cxn ang="0">
                  <a:pos x="153" y="5"/>
                </a:cxn>
                <a:cxn ang="0">
                  <a:pos x="168" y="16"/>
                </a:cxn>
                <a:cxn ang="0">
                  <a:pos x="183" y="33"/>
                </a:cxn>
                <a:cxn ang="0">
                  <a:pos x="194" y="55"/>
                </a:cxn>
                <a:cxn ang="0">
                  <a:pos x="202" y="84"/>
                </a:cxn>
                <a:cxn ang="0">
                  <a:pos x="207" y="118"/>
                </a:cxn>
                <a:cxn ang="0">
                  <a:pos x="207" y="156"/>
                </a:cxn>
                <a:cxn ang="0">
                  <a:pos x="203" y="199"/>
                </a:cxn>
                <a:cxn ang="0">
                  <a:pos x="193" y="247"/>
                </a:cxn>
                <a:cxn ang="0">
                  <a:pos x="181" y="288"/>
                </a:cxn>
                <a:cxn ang="0">
                  <a:pos x="164" y="323"/>
                </a:cxn>
                <a:cxn ang="0">
                  <a:pos x="148" y="351"/>
                </a:cxn>
                <a:cxn ang="0">
                  <a:pos x="130" y="372"/>
                </a:cxn>
                <a:cxn ang="0">
                  <a:pos x="110" y="386"/>
                </a:cxn>
                <a:cxn ang="0">
                  <a:pos x="91" y="393"/>
                </a:cxn>
                <a:cxn ang="0">
                  <a:pos x="73" y="394"/>
                </a:cxn>
                <a:cxn ang="0">
                  <a:pos x="55" y="389"/>
                </a:cxn>
                <a:cxn ang="0">
                  <a:pos x="39" y="378"/>
                </a:cxn>
                <a:cxn ang="0">
                  <a:pos x="26" y="361"/>
                </a:cxn>
                <a:cxn ang="0">
                  <a:pos x="13" y="338"/>
                </a:cxn>
                <a:cxn ang="0">
                  <a:pos x="5" y="310"/>
                </a:cxn>
                <a:cxn ang="0">
                  <a:pos x="1" y="276"/>
                </a:cxn>
                <a:cxn ang="0">
                  <a:pos x="0" y="239"/>
                </a:cxn>
                <a:cxn ang="0">
                  <a:pos x="5" y="195"/>
                </a:cxn>
              </a:cxnLst>
              <a:rect l="0" t="0" r="r" b="b"/>
              <a:pathLst>
                <a:path w="208" h="394">
                  <a:moveTo>
                    <a:pt x="9" y="171"/>
                  </a:moveTo>
                  <a:lnTo>
                    <a:pt x="14" y="147"/>
                  </a:lnTo>
                  <a:lnTo>
                    <a:pt x="21" y="126"/>
                  </a:lnTo>
                  <a:lnTo>
                    <a:pt x="28" y="105"/>
                  </a:lnTo>
                  <a:lnTo>
                    <a:pt x="35" y="87"/>
                  </a:lnTo>
                  <a:lnTo>
                    <a:pt x="43" y="71"/>
                  </a:lnTo>
                  <a:lnTo>
                    <a:pt x="51" y="55"/>
                  </a:lnTo>
                  <a:lnTo>
                    <a:pt x="60" y="43"/>
                  </a:lnTo>
                  <a:lnTo>
                    <a:pt x="69" y="32"/>
                  </a:lnTo>
                  <a:lnTo>
                    <a:pt x="79" y="22"/>
                  </a:lnTo>
                  <a:lnTo>
                    <a:pt x="88" y="15"/>
                  </a:lnTo>
                  <a:lnTo>
                    <a:pt x="97" y="9"/>
                  </a:lnTo>
                  <a:lnTo>
                    <a:pt x="107" y="4"/>
                  </a:lnTo>
                  <a:lnTo>
                    <a:pt x="116" y="1"/>
                  </a:lnTo>
                  <a:lnTo>
                    <a:pt x="126" y="0"/>
                  </a:lnTo>
                  <a:lnTo>
                    <a:pt x="135" y="0"/>
                  </a:lnTo>
                  <a:lnTo>
                    <a:pt x="144" y="2"/>
                  </a:lnTo>
                  <a:lnTo>
                    <a:pt x="153" y="5"/>
                  </a:lnTo>
                  <a:lnTo>
                    <a:pt x="161" y="10"/>
                  </a:lnTo>
                  <a:lnTo>
                    <a:pt x="168" y="16"/>
                  </a:lnTo>
                  <a:lnTo>
                    <a:pt x="175" y="24"/>
                  </a:lnTo>
                  <a:lnTo>
                    <a:pt x="183" y="33"/>
                  </a:lnTo>
                  <a:lnTo>
                    <a:pt x="189" y="44"/>
                  </a:lnTo>
                  <a:lnTo>
                    <a:pt x="194" y="55"/>
                  </a:lnTo>
                  <a:lnTo>
                    <a:pt x="199" y="69"/>
                  </a:lnTo>
                  <a:lnTo>
                    <a:pt x="202" y="84"/>
                  </a:lnTo>
                  <a:lnTo>
                    <a:pt x="205" y="100"/>
                  </a:lnTo>
                  <a:lnTo>
                    <a:pt x="207" y="118"/>
                  </a:lnTo>
                  <a:lnTo>
                    <a:pt x="208" y="136"/>
                  </a:lnTo>
                  <a:lnTo>
                    <a:pt x="207" y="156"/>
                  </a:lnTo>
                  <a:lnTo>
                    <a:pt x="206" y="177"/>
                  </a:lnTo>
                  <a:lnTo>
                    <a:pt x="203" y="199"/>
                  </a:lnTo>
                  <a:lnTo>
                    <a:pt x="199" y="222"/>
                  </a:lnTo>
                  <a:lnTo>
                    <a:pt x="193" y="247"/>
                  </a:lnTo>
                  <a:lnTo>
                    <a:pt x="187" y="268"/>
                  </a:lnTo>
                  <a:lnTo>
                    <a:pt x="181" y="288"/>
                  </a:lnTo>
                  <a:lnTo>
                    <a:pt x="172" y="307"/>
                  </a:lnTo>
                  <a:lnTo>
                    <a:pt x="164" y="323"/>
                  </a:lnTo>
                  <a:lnTo>
                    <a:pt x="156" y="338"/>
                  </a:lnTo>
                  <a:lnTo>
                    <a:pt x="148" y="351"/>
                  </a:lnTo>
                  <a:lnTo>
                    <a:pt x="139" y="363"/>
                  </a:lnTo>
                  <a:lnTo>
                    <a:pt x="130" y="372"/>
                  </a:lnTo>
                  <a:lnTo>
                    <a:pt x="119" y="380"/>
                  </a:lnTo>
                  <a:lnTo>
                    <a:pt x="110" y="386"/>
                  </a:lnTo>
                  <a:lnTo>
                    <a:pt x="101" y="390"/>
                  </a:lnTo>
                  <a:lnTo>
                    <a:pt x="91" y="393"/>
                  </a:lnTo>
                  <a:lnTo>
                    <a:pt x="82" y="394"/>
                  </a:lnTo>
                  <a:lnTo>
                    <a:pt x="73" y="394"/>
                  </a:lnTo>
                  <a:lnTo>
                    <a:pt x="64" y="392"/>
                  </a:lnTo>
                  <a:lnTo>
                    <a:pt x="55" y="389"/>
                  </a:lnTo>
                  <a:lnTo>
                    <a:pt x="47" y="384"/>
                  </a:lnTo>
                  <a:lnTo>
                    <a:pt x="39" y="378"/>
                  </a:lnTo>
                  <a:lnTo>
                    <a:pt x="32" y="370"/>
                  </a:lnTo>
                  <a:lnTo>
                    <a:pt x="26" y="361"/>
                  </a:lnTo>
                  <a:lnTo>
                    <a:pt x="20" y="350"/>
                  </a:lnTo>
                  <a:lnTo>
                    <a:pt x="13" y="338"/>
                  </a:lnTo>
                  <a:lnTo>
                    <a:pt x="9" y="325"/>
                  </a:lnTo>
                  <a:lnTo>
                    <a:pt x="5" y="310"/>
                  </a:lnTo>
                  <a:lnTo>
                    <a:pt x="2" y="293"/>
                  </a:lnTo>
                  <a:lnTo>
                    <a:pt x="1" y="276"/>
                  </a:lnTo>
                  <a:lnTo>
                    <a:pt x="0" y="258"/>
                  </a:lnTo>
                  <a:lnTo>
                    <a:pt x="0" y="239"/>
                  </a:lnTo>
                  <a:lnTo>
                    <a:pt x="2" y="217"/>
                  </a:lnTo>
                  <a:lnTo>
                    <a:pt x="5" y="195"/>
                  </a:lnTo>
                  <a:lnTo>
                    <a:pt x="9" y="17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4486275" y="3746500"/>
              <a:ext cx="9525" cy="20638"/>
            </a:xfrm>
            <a:custGeom>
              <a:avLst/>
              <a:gdLst/>
              <a:ahLst/>
              <a:cxnLst>
                <a:cxn ang="0">
                  <a:pos x="14" y="147"/>
                </a:cxn>
                <a:cxn ang="0">
                  <a:pos x="28" y="105"/>
                </a:cxn>
                <a:cxn ang="0">
                  <a:pos x="43" y="71"/>
                </a:cxn>
                <a:cxn ang="0">
                  <a:pos x="60" y="43"/>
                </a:cxn>
                <a:cxn ang="0">
                  <a:pos x="79" y="22"/>
                </a:cxn>
                <a:cxn ang="0">
                  <a:pos x="97" y="9"/>
                </a:cxn>
                <a:cxn ang="0">
                  <a:pos x="116" y="1"/>
                </a:cxn>
                <a:cxn ang="0">
                  <a:pos x="135" y="0"/>
                </a:cxn>
                <a:cxn ang="0">
                  <a:pos x="153" y="5"/>
                </a:cxn>
                <a:cxn ang="0">
                  <a:pos x="168" y="16"/>
                </a:cxn>
                <a:cxn ang="0">
                  <a:pos x="183" y="33"/>
                </a:cxn>
                <a:cxn ang="0">
                  <a:pos x="194" y="55"/>
                </a:cxn>
                <a:cxn ang="0">
                  <a:pos x="202" y="84"/>
                </a:cxn>
                <a:cxn ang="0">
                  <a:pos x="207" y="118"/>
                </a:cxn>
                <a:cxn ang="0">
                  <a:pos x="207" y="156"/>
                </a:cxn>
                <a:cxn ang="0">
                  <a:pos x="203" y="199"/>
                </a:cxn>
                <a:cxn ang="0">
                  <a:pos x="193" y="247"/>
                </a:cxn>
                <a:cxn ang="0">
                  <a:pos x="181" y="288"/>
                </a:cxn>
                <a:cxn ang="0">
                  <a:pos x="164" y="323"/>
                </a:cxn>
                <a:cxn ang="0">
                  <a:pos x="148" y="351"/>
                </a:cxn>
                <a:cxn ang="0">
                  <a:pos x="130" y="372"/>
                </a:cxn>
                <a:cxn ang="0">
                  <a:pos x="110" y="386"/>
                </a:cxn>
                <a:cxn ang="0">
                  <a:pos x="91" y="393"/>
                </a:cxn>
                <a:cxn ang="0">
                  <a:pos x="73" y="394"/>
                </a:cxn>
                <a:cxn ang="0">
                  <a:pos x="55" y="389"/>
                </a:cxn>
                <a:cxn ang="0">
                  <a:pos x="39" y="378"/>
                </a:cxn>
                <a:cxn ang="0">
                  <a:pos x="26" y="361"/>
                </a:cxn>
                <a:cxn ang="0">
                  <a:pos x="13" y="338"/>
                </a:cxn>
                <a:cxn ang="0">
                  <a:pos x="5" y="310"/>
                </a:cxn>
                <a:cxn ang="0">
                  <a:pos x="1" y="276"/>
                </a:cxn>
                <a:cxn ang="0">
                  <a:pos x="0" y="239"/>
                </a:cxn>
                <a:cxn ang="0">
                  <a:pos x="5" y="195"/>
                </a:cxn>
              </a:cxnLst>
              <a:rect l="0" t="0" r="r" b="b"/>
              <a:pathLst>
                <a:path w="208" h="394">
                  <a:moveTo>
                    <a:pt x="9" y="171"/>
                  </a:moveTo>
                  <a:lnTo>
                    <a:pt x="14" y="147"/>
                  </a:lnTo>
                  <a:lnTo>
                    <a:pt x="21" y="126"/>
                  </a:lnTo>
                  <a:lnTo>
                    <a:pt x="28" y="105"/>
                  </a:lnTo>
                  <a:lnTo>
                    <a:pt x="35" y="87"/>
                  </a:lnTo>
                  <a:lnTo>
                    <a:pt x="43" y="71"/>
                  </a:lnTo>
                  <a:lnTo>
                    <a:pt x="51" y="55"/>
                  </a:lnTo>
                  <a:lnTo>
                    <a:pt x="60" y="43"/>
                  </a:lnTo>
                  <a:lnTo>
                    <a:pt x="69" y="32"/>
                  </a:lnTo>
                  <a:lnTo>
                    <a:pt x="79" y="22"/>
                  </a:lnTo>
                  <a:lnTo>
                    <a:pt x="88" y="15"/>
                  </a:lnTo>
                  <a:lnTo>
                    <a:pt x="97" y="9"/>
                  </a:lnTo>
                  <a:lnTo>
                    <a:pt x="107" y="4"/>
                  </a:lnTo>
                  <a:lnTo>
                    <a:pt x="116" y="1"/>
                  </a:lnTo>
                  <a:lnTo>
                    <a:pt x="126" y="0"/>
                  </a:lnTo>
                  <a:lnTo>
                    <a:pt x="135" y="0"/>
                  </a:lnTo>
                  <a:lnTo>
                    <a:pt x="144" y="2"/>
                  </a:lnTo>
                  <a:lnTo>
                    <a:pt x="153" y="5"/>
                  </a:lnTo>
                  <a:lnTo>
                    <a:pt x="161" y="10"/>
                  </a:lnTo>
                  <a:lnTo>
                    <a:pt x="168" y="16"/>
                  </a:lnTo>
                  <a:lnTo>
                    <a:pt x="175" y="24"/>
                  </a:lnTo>
                  <a:lnTo>
                    <a:pt x="183" y="33"/>
                  </a:lnTo>
                  <a:lnTo>
                    <a:pt x="189" y="44"/>
                  </a:lnTo>
                  <a:lnTo>
                    <a:pt x="194" y="55"/>
                  </a:lnTo>
                  <a:lnTo>
                    <a:pt x="199" y="69"/>
                  </a:lnTo>
                  <a:lnTo>
                    <a:pt x="202" y="84"/>
                  </a:lnTo>
                  <a:lnTo>
                    <a:pt x="205" y="100"/>
                  </a:lnTo>
                  <a:lnTo>
                    <a:pt x="207" y="118"/>
                  </a:lnTo>
                  <a:lnTo>
                    <a:pt x="208" y="136"/>
                  </a:lnTo>
                  <a:lnTo>
                    <a:pt x="207" y="156"/>
                  </a:lnTo>
                  <a:lnTo>
                    <a:pt x="206" y="177"/>
                  </a:lnTo>
                  <a:lnTo>
                    <a:pt x="203" y="199"/>
                  </a:lnTo>
                  <a:lnTo>
                    <a:pt x="199" y="222"/>
                  </a:lnTo>
                  <a:lnTo>
                    <a:pt x="193" y="247"/>
                  </a:lnTo>
                  <a:lnTo>
                    <a:pt x="187" y="268"/>
                  </a:lnTo>
                  <a:lnTo>
                    <a:pt x="181" y="288"/>
                  </a:lnTo>
                  <a:lnTo>
                    <a:pt x="172" y="307"/>
                  </a:lnTo>
                  <a:lnTo>
                    <a:pt x="164" y="323"/>
                  </a:lnTo>
                  <a:lnTo>
                    <a:pt x="156" y="338"/>
                  </a:lnTo>
                  <a:lnTo>
                    <a:pt x="148" y="351"/>
                  </a:lnTo>
                  <a:lnTo>
                    <a:pt x="139" y="363"/>
                  </a:lnTo>
                  <a:lnTo>
                    <a:pt x="130" y="372"/>
                  </a:lnTo>
                  <a:lnTo>
                    <a:pt x="119" y="380"/>
                  </a:lnTo>
                  <a:lnTo>
                    <a:pt x="110" y="386"/>
                  </a:lnTo>
                  <a:lnTo>
                    <a:pt x="101" y="390"/>
                  </a:lnTo>
                  <a:lnTo>
                    <a:pt x="91" y="393"/>
                  </a:lnTo>
                  <a:lnTo>
                    <a:pt x="82" y="394"/>
                  </a:lnTo>
                  <a:lnTo>
                    <a:pt x="73" y="394"/>
                  </a:lnTo>
                  <a:lnTo>
                    <a:pt x="64" y="392"/>
                  </a:lnTo>
                  <a:lnTo>
                    <a:pt x="55" y="389"/>
                  </a:lnTo>
                  <a:lnTo>
                    <a:pt x="47" y="384"/>
                  </a:lnTo>
                  <a:lnTo>
                    <a:pt x="39" y="378"/>
                  </a:lnTo>
                  <a:lnTo>
                    <a:pt x="32" y="370"/>
                  </a:lnTo>
                  <a:lnTo>
                    <a:pt x="26" y="361"/>
                  </a:lnTo>
                  <a:lnTo>
                    <a:pt x="20" y="350"/>
                  </a:lnTo>
                  <a:lnTo>
                    <a:pt x="13" y="338"/>
                  </a:lnTo>
                  <a:lnTo>
                    <a:pt x="9" y="325"/>
                  </a:lnTo>
                  <a:lnTo>
                    <a:pt x="5" y="310"/>
                  </a:lnTo>
                  <a:lnTo>
                    <a:pt x="2" y="293"/>
                  </a:lnTo>
                  <a:lnTo>
                    <a:pt x="1" y="276"/>
                  </a:lnTo>
                  <a:lnTo>
                    <a:pt x="0" y="258"/>
                  </a:lnTo>
                  <a:lnTo>
                    <a:pt x="0" y="239"/>
                  </a:lnTo>
                  <a:lnTo>
                    <a:pt x="2" y="217"/>
                  </a:lnTo>
                  <a:lnTo>
                    <a:pt x="5" y="195"/>
                  </a:lnTo>
                  <a:lnTo>
                    <a:pt x="9" y="17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4470400" y="3743325"/>
              <a:ext cx="11113" cy="17463"/>
            </a:xfrm>
            <a:custGeom>
              <a:avLst/>
              <a:gdLst/>
              <a:ahLst/>
              <a:cxnLst>
                <a:cxn ang="0">
                  <a:pos x="10" y="121"/>
                </a:cxn>
                <a:cxn ang="0">
                  <a:pos x="22" y="85"/>
                </a:cxn>
                <a:cxn ang="0">
                  <a:pos x="36" y="55"/>
                </a:cxn>
                <a:cxn ang="0">
                  <a:pos x="52" y="33"/>
                </a:cxn>
                <a:cxn ang="0">
                  <a:pos x="71" y="16"/>
                </a:cxn>
                <a:cxn ang="0">
                  <a:pos x="90" y="6"/>
                </a:cxn>
                <a:cxn ang="0">
                  <a:pos x="111" y="1"/>
                </a:cxn>
                <a:cxn ang="0">
                  <a:pos x="130" y="1"/>
                </a:cxn>
                <a:cxn ang="0">
                  <a:pos x="149" y="6"/>
                </a:cxn>
                <a:cxn ang="0">
                  <a:pos x="167" y="17"/>
                </a:cxn>
                <a:cxn ang="0">
                  <a:pos x="183" y="32"/>
                </a:cxn>
                <a:cxn ang="0">
                  <a:pos x="196" y="52"/>
                </a:cxn>
                <a:cxn ang="0">
                  <a:pos x="206" y="77"/>
                </a:cxn>
                <a:cxn ang="0">
                  <a:pos x="213" y="106"/>
                </a:cxn>
                <a:cxn ang="0">
                  <a:pos x="217" y="139"/>
                </a:cxn>
                <a:cxn ang="0">
                  <a:pos x="214" y="175"/>
                </a:cxn>
                <a:cxn ang="0">
                  <a:pos x="206" y="215"/>
                </a:cxn>
                <a:cxn ang="0">
                  <a:pos x="195" y="251"/>
                </a:cxn>
                <a:cxn ang="0">
                  <a:pos x="181" y="279"/>
                </a:cxn>
                <a:cxn ang="0">
                  <a:pos x="165" y="302"/>
                </a:cxn>
                <a:cxn ang="0">
                  <a:pos x="146" y="318"/>
                </a:cxn>
                <a:cxn ang="0">
                  <a:pos x="127" y="328"/>
                </a:cxn>
                <a:cxn ang="0">
                  <a:pos x="106" y="333"/>
                </a:cxn>
                <a:cxn ang="0">
                  <a:pos x="87" y="333"/>
                </a:cxn>
                <a:cxn ang="0">
                  <a:pos x="68" y="327"/>
                </a:cxn>
                <a:cxn ang="0">
                  <a:pos x="50" y="317"/>
                </a:cxn>
                <a:cxn ang="0">
                  <a:pos x="34" y="302"/>
                </a:cxn>
                <a:cxn ang="0">
                  <a:pos x="21" y="282"/>
                </a:cxn>
                <a:cxn ang="0">
                  <a:pos x="10" y="258"/>
                </a:cxn>
                <a:cxn ang="0">
                  <a:pos x="4" y="229"/>
                </a:cxn>
                <a:cxn ang="0">
                  <a:pos x="0" y="197"/>
                </a:cxn>
                <a:cxn ang="0">
                  <a:pos x="2" y="160"/>
                </a:cxn>
              </a:cxnLst>
              <a:rect l="0" t="0" r="r" b="b"/>
              <a:pathLst>
                <a:path w="217" h="334">
                  <a:moveTo>
                    <a:pt x="6" y="141"/>
                  </a:moveTo>
                  <a:lnTo>
                    <a:pt x="10" y="121"/>
                  </a:lnTo>
                  <a:lnTo>
                    <a:pt x="16" y="101"/>
                  </a:lnTo>
                  <a:lnTo>
                    <a:pt x="22" y="85"/>
                  </a:lnTo>
                  <a:lnTo>
                    <a:pt x="29" y="70"/>
                  </a:lnTo>
                  <a:lnTo>
                    <a:pt x="36" y="55"/>
                  </a:lnTo>
                  <a:lnTo>
                    <a:pt x="44" y="43"/>
                  </a:lnTo>
                  <a:lnTo>
                    <a:pt x="52" y="33"/>
                  </a:lnTo>
                  <a:lnTo>
                    <a:pt x="62" y="24"/>
                  </a:lnTo>
                  <a:lnTo>
                    <a:pt x="71" y="16"/>
                  </a:lnTo>
                  <a:lnTo>
                    <a:pt x="81" y="10"/>
                  </a:lnTo>
                  <a:lnTo>
                    <a:pt x="90" y="6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0" y="0"/>
                  </a:lnTo>
                  <a:lnTo>
                    <a:pt x="130" y="1"/>
                  </a:lnTo>
                  <a:lnTo>
                    <a:pt x="139" y="3"/>
                  </a:lnTo>
                  <a:lnTo>
                    <a:pt x="149" y="6"/>
                  </a:lnTo>
                  <a:lnTo>
                    <a:pt x="158" y="11"/>
                  </a:lnTo>
                  <a:lnTo>
                    <a:pt x="167" y="17"/>
                  </a:lnTo>
                  <a:lnTo>
                    <a:pt x="175" y="24"/>
                  </a:lnTo>
                  <a:lnTo>
                    <a:pt x="183" y="32"/>
                  </a:lnTo>
                  <a:lnTo>
                    <a:pt x="190" y="41"/>
                  </a:lnTo>
                  <a:lnTo>
                    <a:pt x="196" y="52"/>
                  </a:lnTo>
                  <a:lnTo>
                    <a:pt x="202" y="64"/>
                  </a:lnTo>
                  <a:lnTo>
                    <a:pt x="206" y="77"/>
                  </a:lnTo>
                  <a:lnTo>
                    <a:pt x="210" y="91"/>
                  </a:lnTo>
                  <a:lnTo>
                    <a:pt x="213" y="106"/>
                  </a:lnTo>
                  <a:lnTo>
                    <a:pt x="215" y="122"/>
                  </a:lnTo>
                  <a:lnTo>
                    <a:pt x="217" y="139"/>
                  </a:lnTo>
                  <a:lnTo>
                    <a:pt x="215" y="157"/>
                  </a:lnTo>
                  <a:lnTo>
                    <a:pt x="214" y="175"/>
                  </a:lnTo>
                  <a:lnTo>
                    <a:pt x="211" y="196"/>
                  </a:lnTo>
                  <a:lnTo>
                    <a:pt x="206" y="215"/>
                  </a:lnTo>
                  <a:lnTo>
                    <a:pt x="201" y="233"/>
                  </a:lnTo>
                  <a:lnTo>
                    <a:pt x="195" y="251"/>
                  </a:lnTo>
                  <a:lnTo>
                    <a:pt x="188" y="266"/>
                  </a:lnTo>
                  <a:lnTo>
                    <a:pt x="181" y="279"/>
                  </a:lnTo>
                  <a:lnTo>
                    <a:pt x="173" y="291"/>
                  </a:lnTo>
                  <a:lnTo>
                    <a:pt x="165" y="302"/>
                  </a:lnTo>
                  <a:lnTo>
                    <a:pt x="155" y="311"/>
                  </a:lnTo>
                  <a:lnTo>
                    <a:pt x="146" y="318"/>
                  </a:lnTo>
                  <a:lnTo>
                    <a:pt x="136" y="324"/>
                  </a:lnTo>
                  <a:lnTo>
                    <a:pt x="127" y="328"/>
                  </a:lnTo>
                  <a:lnTo>
                    <a:pt x="117" y="331"/>
                  </a:lnTo>
                  <a:lnTo>
                    <a:pt x="106" y="333"/>
                  </a:lnTo>
                  <a:lnTo>
                    <a:pt x="96" y="334"/>
                  </a:lnTo>
                  <a:lnTo>
                    <a:pt x="87" y="333"/>
                  </a:lnTo>
                  <a:lnTo>
                    <a:pt x="77" y="331"/>
                  </a:lnTo>
                  <a:lnTo>
                    <a:pt x="68" y="327"/>
                  </a:lnTo>
                  <a:lnTo>
                    <a:pt x="59" y="323"/>
                  </a:lnTo>
                  <a:lnTo>
                    <a:pt x="50" y="317"/>
                  </a:lnTo>
                  <a:lnTo>
                    <a:pt x="42" y="310"/>
                  </a:lnTo>
                  <a:lnTo>
                    <a:pt x="34" y="302"/>
                  </a:lnTo>
                  <a:lnTo>
                    <a:pt x="27" y="292"/>
                  </a:lnTo>
                  <a:lnTo>
                    <a:pt x="21" y="282"/>
                  </a:lnTo>
                  <a:lnTo>
                    <a:pt x="15" y="270"/>
                  </a:lnTo>
                  <a:lnTo>
                    <a:pt x="10" y="258"/>
                  </a:lnTo>
                  <a:lnTo>
                    <a:pt x="7" y="244"/>
                  </a:lnTo>
                  <a:lnTo>
                    <a:pt x="4" y="229"/>
                  </a:lnTo>
                  <a:lnTo>
                    <a:pt x="1" y="213"/>
                  </a:lnTo>
                  <a:lnTo>
                    <a:pt x="0" y="197"/>
                  </a:lnTo>
                  <a:lnTo>
                    <a:pt x="0" y="179"/>
                  </a:lnTo>
                  <a:lnTo>
                    <a:pt x="2" y="160"/>
                  </a:lnTo>
                  <a:lnTo>
                    <a:pt x="6" y="1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4470400" y="3743325"/>
              <a:ext cx="11113" cy="17463"/>
            </a:xfrm>
            <a:custGeom>
              <a:avLst/>
              <a:gdLst/>
              <a:ahLst/>
              <a:cxnLst>
                <a:cxn ang="0">
                  <a:pos x="10" y="121"/>
                </a:cxn>
                <a:cxn ang="0">
                  <a:pos x="22" y="85"/>
                </a:cxn>
                <a:cxn ang="0">
                  <a:pos x="36" y="55"/>
                </a:cxn>
                <a:cxn ang="0">
                  <a:pos x="52" y="33"/>
                </a:cxn>
                <a:cxn ang="0">
                  <a:pos x="71" y="16"/>
                </a:cxn>
                <a:cxn ang="0">
                  <a:pos x="90" y="6"/>
                </a:cxn>
                <a:cxn ang="0">
                  <a:pos x="111" y="1"/>
                </a:cxn>
                <a:cxn ang="0">
                  <a:pos x="130" y="1"/>
                </a:cxn>
                <a:cxn ang="0">
                  <a:pos x="149" y="6"/>
                </a:cxn>
                <a:cxn ang="0">
                  <a:pos x="167" y="17"/>
                </a:cxn>
                <a:cxn ang="0">
                  <a:pos x="183" y="32"/>
                </a:cxn>
                <a:cxn ang="0">
                  <a:pos x="196" y="52"/>
                </a:cxn>
                <a:cxn ang="0">
                  <a:pos x="206" y="77"/>
                </a:cxn>
                <a:cxn ang="0">
                  <a:pos x="213" y="106"/>
                </a:cxn>
                <a:cxn ang="0">
                  <a:pos x="217" y="139"/>
                </a:cxn>
                <a:cxn ang="0">
                  <a:pos x="214" y="175"/>
                </a:cxn>
                <a:cxn ang="0">
                  <a:pos x="206" y="215"/>
                </a:cxn>
                <a:cxn ang="0">
                  <a:pos x="195" y="251"/>
                </a:cxn>
                <a:cxn ang="0">
                  <a:pos x="181" y="279"/>
                </a:cxn>
                <a:cxn ang="0">
                  <a:pos x="165" y="302"/>
                </a:cxn>
                <a:cxn ang="0">
                  <a:pos x="146" y="318"/>
                </a:cxn>
                <a:cxn ang="0">
                  <a:pos x="127" y="328"/>
                </a:cxn>
                <a:cxn ang="0">
                  <a:pos x="106" y="333"/>
                </a:cxn>
                <a:cxn ang="0">
                  <a:pos x="87" y="333"/>
                </a:cxn>
                <a:cxn ang="0">
                  <a:pos x="68" y="327"/>
                </a:cxn>
                <a:cxn ang="0">
                  <a:pos x="50" y="317"/>
                </a:cxn>
                <a:cxn ang="0">
                  <a:pos x="34" y="302"/>
                </a:cxn>
                <a:cxn ang="0">
                  <a:pos x="21" y="282"/>
                </a:cxn>
                <a:cxn ang="0">
                  <a:pos x="10" y="258"/>
                </a:cxn>
                <a:cxn ang="0">
                  <a:pos x="4" y="229"/>
                </a:cxn>
                <a:cxn ang="0">
                  <a:pos x="0" y="197"/>
                </a:cxn>
                <a:cxn ang="0">
                  <a:pos x="2" y="160"/>
                </a:cxn>
              </a:cxnLst>
              <a:rect l="0" t="0" r="r" b="b"/>
              <a:pathLst>
                <a:path w="217" h="334">
                  <a:moveTo>
                    <a:pt x="6" y="141"/>
                  </a:moveTo>
                  <a:lnTo>
                    <a:pt x="10" y="121"/>
                  </a:lnTo>
                  <a:lnTo>
                    <a:pt x="16" y="101"/>
                  </a:lnTo>
                  <a:lnTo>
                    <a:pt x="22" y="85"/>
                  </a:lnTo>
                  <a:lnTo>
                    <a:pt x="29" y="70"/>
                  </a:lnTo>
                  <a:lnTo>
                    <a:pt x="36" y="55"/>
                  </a:lnTo>
                  <a:lnTo>
                    <a:pt x="44" y="43"/>
                  </a:lnTo>
                  <a:lnTo>
                    <a:pt x="52" y="33"/>
                  </a:lnTo>
                  <a:lnTo>
                    <a:pt x="62" y="24"/>
                  </a:lnTo>
                  <a:lnTo>
                    <a:pt x="71" y="16"/>
                  </a:lnTo>
                  <a:lnTo>
                    <a:pt x="81" y="10"/>
                  </a:lnTo>
                  <a:lnTo>
                    <a:pt x="90" y="6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0" y="0"/>
                  </a:lnTo>
                  <a:lnTo>
                    <a:pt x="130" y="1"/>
                  </a:lnTo>
                  <a:lnTo>
                    <a:pt x="139" y="3"/>
                  </a:lnTo>
                  <a:lnTo>
                    <a:pt x="149" y="6"/>
                  </a:lnTo>
                  <a:lnTo>
                    <a:pt x="158" y="11"/>
                  </a:lnTo>
                  <a:lnTo>
                    <a:pt x="167" y="17"/>
                  </a:lnTo>
                  <a:lnTo>
                    <a:pt x="175" y="24"/>
                  </a:lnTo>
                  <a:lnTo>
                    <a:pt x="183" y="32"/>
                  </a:lnTo>
                  <a:lnTo>
                    <a:pt x="190" y="41"/>
                  </a:lnTo>
                  <a:lnTo>
                    <a:pt x="196" y="52"/>
                  </a:lnTo>
                  <a:lnTo>
                    <a:pt x="202" y="64"/>
                  </a:lnTo>
                  <a:lnTo>
                    <a:pt x="206" y="77"/>
                  </a:lnTo>
                  <a:lnTo>
                    <a:pt x="210" y="91"/>
                  </a:lnTo>
                  <a:lnTo>
                    <a:pt x="213" y="106"/>
                  </a:lnTo>
                  <a:lnTo>
                    <a:pt x="215" y="122"/>
                  </a:lnTo>
                  <a:lnTo>
                    <a:pt x="217" y="139"/>
                  </a:lnTo>
                  <a:lnTo>
                    <a:pt x="215" y="157"/>
                  </a:lnTo>
                  <a:lnTo>
                    <a:pt x="214" y="175"/>
                  </a:lnTo>
                  <a:lnTo>
                    <a:pt x="211" y="196"/>
                  </a:lnTo>
                  <a:lnTo>
                    <a:pt x="206" y="215"/>
                  </a:lnTo>
                  <a:lnTo>
                    <a:pt x="201" y="233"/>
                  </a:lnTo>
                  <a:lnTo>
                    <a:pt x="195" y="251"/>
                  </a:lnTo>
                  <a:lnTo>
                    <a:pt x="188" y="266"/>
                  </a:lnTo>
                  <a:lnTo>
                    <a:pt x="181" y="279"/>
                  </a:lnTo>
                  <a:lnTo>
                    <a:pt x="173" y="291"/>
                  </a:lnTo>
                  <a:lnTo>
                    <a:pt x="165" y="302"/>
                  </a:lnTo>
                  <a:lnTo>
                    <a:pt x="155" y="311"/>
                  </a:lnTo>
                  <a:lnTo>
                    <a:pt x="146" y="318"/>
                  </a:lnTo>
                  <a:lnTo>
                    <a:pt x="136" y="324"/>
                  </a:lnTo>
                  <a:lnTo>
                    <a:pt x="127" y="328"/>
                  </a:lnTo>
                  <a:lnTo>
                    <a:pt x="117" y="331"/>
                  </a:lnTo>
                  <a:lnTo>
                    <a:pt x="106" y="333"/>
                  </a:lnTo>
                  <a:lnTo>
                    <a:pt x="96" y="334"/>
                  </a:lnTo>
                  <a:lnTo>
                    <a:pt x="87" y="333"/>
                  </a:lnTo>
                  <a:lnTo>
                    <a:pt x="77" y="331"/>
                  </a:lnTo>
                  <a:lnTo>
                    <a:pt x="68" y="327"/>
                  </a:lnTo>
                  <a:lnTo>
                    <a:pt x="59" y="323"/>
                  </a:lnTo>
                  <a:lnTo>
                    <a:pt x="50" y="317"/>
                  </a:lnTo>
                  <a:lnTo>
                    <a:pt x="42" y="310"/>
                  </a:lnTo>
                  <a:lnTo>
                    <a:pt x="34" y="302"/>
                  </a:lnTo>
                  <a:lnTo>
                    <a:pt x="27" y="292"/>
                  </a:lnTo>
                  <a:lnTo>
                    <a:pt x="21" y="282"/>
                  </a:lnTo>
                  <a:lnTo>
                    <a:pt x="15" y="270"/>
                  </a:lnTo>
                  <a:lnTo>
                    <a:pt x="10" y="258"/>
                  </a:lnTo>
                  <a:lnTo>
                    <a:pt x="7" y="244"/>
                  </a:lnTo>
                  <a:lnTo>
                    <a:pt x="4" y="229"/>
                  </a:lnTo>
                  <a:lnTo>
                    <a:pt x="1" y="213"/>
                  </a:lnTo>
                  <a:lnTo>
                    <a:pt x="0" y="197"/>
                  </a:lnTo>
                  <a:lnTo>
                    <a:pt x="0" y="179"/>
                  </a:lnTo>
                  <a:lnTo>
                    <a:pt x="2" y="160"/>
                  </a:lnTo>
                  <a:lnTo>
                    <a:pt x="6" y="14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4457700" y="3741738"/>
              <a:ext cx="9525" cy="15875"/>
            </a:xfrm>
            <a:custGeom>
              <a:avLst/>
              <a:gdLst/>
              <a:ahLst/>
              <a:cxnLst>
                <a:cxn ang="0">
                  <a:pos x="0" y="137"/>
                </a:cxn>
                <a:cxn ang="0">
                  <a:pos x="1" y="102"/>
                </a:cxn>
                <a:cxn ang="0">
                  <a:pos x="7" y="73"/>
                </a:cxn>
                <a:cxn ang="0">
                  <a:pos x="17" y="47"/>
                </a:cxn>
                <a:cxn ang="0">
                  <a:pos x="29" y="28"/>
                </a:cxn>
                <a:cxn ang="0">
                  <a:pos x="45" y="14"/>
                </a:cxn>
                <a:cxn ang="0">
                  <a:pos x="63" y="5"/>
                </a:cxn>
                <a:cxn ang="0">
                  <a:pos x="82" y="0"/>
                </a:cxn>
                <a:cxn ang="0">
                  <a:pos x="102" y="1"/>
                </a:cxn>
                <a:cxn ang="0">
                  <a:pos x="122" y="6"/>
                </a:cxn>
                <a:cxn ang="0">
                  <a:pos x="141" y="17"/>
                </a:cxn>
                <a:cxn ang="0">
                  <a:pos x="160" y="32"/>
                </a:cxn>
                <a:cxn ang="0">
                  <a:pos x="176" y="51"/>
                </a:cxn>
                <a:cxn ang="0">
                  <a:pos x="190" y="77"/>
                </a:cxn>
                <a:cxn ang="0">
                  <a:pos x="200" y="106"/>
                </a:cxn>
                <a:cxn ang="0">
                  <a:pos x="209" y="141"/>
                </a:cxn>
                <a:cxn ang="0">
                  <a:pos x="211" y="180"/>
                </a:cxn>
                <a:cxn ang="0">
                  <a:pos x="209" y="214"/>
                </a:cxn>
                <a:cxn ang="0">
                  <a:pos x="202" y="244"/>
                </a:cxn>
                <a:cxn ang="0">
                  <a:pos x="192" y="268"/>
                </a:cxn>
                <a:cxn ang="0">
                  <a:pos x="179" y="287"/>
                </a:cxn>
                <a:cxn ang="0">
                  <a:pos x="164" y="302"/>
                </a:cxn>
                <a:cxn ang="0">
                  <a:pos x="146" y="311"/>
                </a:cxn>
                <a:cxn ang="0">
                  <a:pos x="127" y="315"/>
                </a:cxn>
                <a:cxn ang="0">
                  <a:pos x="108" y="314"/>
                </a:cxn>
                <a:cxn ang="0">
                  <a:pos x="87" y="309"/>
                </a:cxn>
                <a:cxn ang="0">
                  <a:pos x="69" y="298"/>
                </a:cxn>
                <a:cxn ang="0">
                  <a:pos x="51" y="282"/>
                </a:cxn>
                <a:cxn ang="0">
                  <a:pos x="34" y="263"/>
                </a:cxn>
                <a:cxn ang="0">
                  <a:pos x="20" y="238"/>
                </a:cxn>
                <a:cxn ang="0">
                  <a:pos x="10" y="209"/>
                </a:cxn>
                <a:cxn ang="0">
                  <a:pos x="3" y="174"/>
                </a:cxn>
              </a:cxnLst>
              <a:rect l="0" t="0" r="r" b="b"/>
              <a:pathLst>
                <a:path w="211" h="315">
                  <a:moveTo>
                    <a:pt x="1" y="156"/>
                  </a:moveTo>
                  <a:lnTo>
                    <a:pt x="0" y="137"/>
                  </a:lnTo>
                  <a:lnTo>
                    <a:pt x="0" y="119"/>
                  </a:lnTo>
                  <a:lnTo>
                    <a:pt x="1" y="102"/>
                  </a:lnTo>
                  <a:lnTo>
                    <a:pt x="4" y="87"/>
                  </a:lnTo>
                  <a:lnTo>
                    <a:pt x="7" y="73"/>
                  </a:lnTo>
                  <a:lnTo>
                    <a:pt x="11" y="60"/>
                  </a:lnTo>
                  <a:lnTo>
                    <a:pt x="17" y="47"/>
                  </a:lnTo>
                  <a:lnTo>
                    <a:pt x="23" y="37"/>
                  </a:lnTo>
                  <a:lnTo>
                    <a:pt x="29" y="28"/>
                  </a:lnTo>
                  <a:lnTo>
                    <a:pt x="37" y="21"/>
                  </a:lnTo>
                  <a:lnTo>
                    <a:pt x="45" y="14"/>
                  </a:lnTo>
                  <a:lnTo>
                    <a:pt x="54" y="9"/>
                  </a:lnTo>
                  <a:lnTo>
                    <a:pt x="63" y="5"/>
                  </a:lnTo>
                  <a:lnTo>
                    <a:pt x="72" y="2"/>
                  </a:lnTo>
                  <a:lnTo>
                    <a:pt x="82" y="0"/>
                  </a:lnTo>
                  <a:lnTo>
                    <a:pt x="92" y="0"/>
                  </a:lnTo>
                  <a:lnTo>
                    <a:pt x="102" y="1"/>
                  </a:lnTo>
                  <a:lnTo>
                    <a:pt x="112" y="3"/>
                  </a:lnTo>
                  <a:lnTo>
                    <a:pt x="122" y="6"/>
                  </a:lnTo>
                  <a:lnTo>
                    <a:pt x="132" y="11"/>
                  </a:lnTo>
                  <a:lnTo>
                    <a:pt x="141" y="17"/>
                  </a:lnTo>
                  <a:lnTo>
                    <a:pt x="150" y="24"/>
                  </a:lnTo>
                  <a:lnTo>
                    <a:pt x="160" y="32"/>
                  </a:lnTo>
                  <a:lnTo>
                    <a:pt x="168" y="41"/>
                  </a:lnTo>
                  <a:lnTo>
                    <a:pt x="176" y="51"/>
                  </a:lnTo>
                  <a:lnTo>
                    <a:pt x="183" y="64"/>
                  </a:lnTo>
                  <a:lnTo>
                    <a:pt x="190" y="77"/>
                  </a:lnTo>
                  <a:lnTo>
                    <a:pt x="196" y="91"/>
                  </a:lnTo>
                  <a:lnTo>
                    <a:pt x="200" y="106"/>
                  </a:lnTo>
                  <a:lnTo>
                    <a:pt x="204" y="124"/>
                  </a:lnTo>
                  <a:lnTo>
                    <a:pt x="209" y="141"/>
                  </a:lnTo>
                  <a:lnTo>
                    <a:pt x="211" y="160"/>
                  </a:lnTo>
                  <a:lnTo>
                    <a:pt x="211" y="180"/>
                  </a:lnTo>
                  <a:lnTo>
                    <a:pt x="211" y="198"/>
                  </a:lnTo>
                  <a:lnTo>
                    <a:pt x="209" y="214"/>
                  </a:lnTo>
                  <a:lnTo>
                    <a:pt x="207" y="229"/>
                  </a:lnTo>
                  <a:lnTo>
                    <a:pt x="202" y="244"/>
                  </a:lnTo>
                  <a:lnTo>
                    <a:pt x="198" y="257"/>
                  </a:lnTo>
                  <a:lnTo>
                    <a:pt x="192" y="268"/>
                  </a:lnTo>
                  <a:lnTo>
                    <a:pt x="186" y="278"/>
                  </a:lnTo>
                  <a:lnTo>
                    <a:pt x="179" y="287"/>
                  </a:lnTo>
                  <a:lnTo>
                    <a:pt x="172" y="295"/>
                  </a:lnTo>
                  <a:lnTo>
                    <a:pt x="164" y="302"/>
                  </a:lnTo>
                  <a:lnTo>
                    <a:pt x="155" y="307"/>
                  </a:lnTo>
                  <a:lnTo>
                    <a:pt x="146" y="311"/>
                  </a:lnTo>
                  <a:lnTo>
                    <a:pt x="136" y="313"/>
                  </a:lnTo>
                  <a:lnTo>
                    <a:pt x="127" y="315"/>
                  </a:lnTo>
                  <a:lnTo>
                    <a:pt x="117" y="315"/>
                  </a:lnTo>
                  <a:lnTo>
                    <a:pt x="108" y="314"/>
                  </a:lnTo>
                  <a:lnTo>
                    <a:pt x="97" y="312"/>
                  </a:lnTo>
                  <a:lnTo>
                    <a:pt x="87" y="309"/>
                  </a:lnTo>
                  <a:lnTo>
                    <a:pt x="78" y="304"/>
                  </a:lnTo>
                  <a:lnTo>
                    <a:pt x="69" y="298"/>
                  </a:lnTo>
                  <a:lnTo>
                    <a:pt x="60" y="290"/>
                  </a:lnTo>
                  <a:lnTo>
                    <a:pt x="51" y="282"/>
                  </a:lnTo>
                  <a:lnTo>
                    <a:pt x="42" y="273"/>
                  </a:lnTo>
                  <a:lnTo>
                    <a:pt x="34" y="263"/>
                  </a:lnTo>
                  <a:lnTo>
                    <a:pt x="27" y="251"/>
                  </a:lnTo>
                  <a:lnTo>
                    <a:pt x="20" y="238"/>
                  </a:lnTo>
                  <a:lnTo>
                    <a:pt x="15" y="224"/>
                  </a:lnTo>
                  <a:lnTo>
                    <a:pt x="10" y="209"/>
                  </a:lnTo>
                  <a:lnTo>
                    <a:pt x="6" y="193"/>
                  </a:lnTo>
                  <a:lnTo>
                    <a:pt x="3" y="174"/>
                  </a:lnTo>
                  <a:lnTo>
                    <a:pt x="1" y="1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4457700" y="3741738"/>
              <a:ext cx="9525" cy="15875"/>
            </a:xfrm>
            <a:custGeom>
              <a:avLst/>
              <a:gdLst/>
              <a:ahLst/>
              <a:cxnLst>
                <a:cxn ang="0">
                  <a:pos x="0" y="137"/>
                </a:cxn>
                <a:cxn ang="0">
                  <a:pos x="1" y="102"/>
                </a:cxn>
                <a:cxn ang="0">
                  <a:pos x="7" y="73"/>
                </a:cxn>
                <a:cxn ang="0">
                  <a:pos x="17" y="47"/>
                </a:cxn>
                <a:cxn ang="0">
                  <a:pos x="29" y="28"/>
                </a:cxn>
                <a:cxn ang="0">
                  <a:pos x="45" y="14"/>
                </a:cxn>
                <a:cxn ang="0">
                  <a:pos x="63" y="5"/>
                </a:cxn>
                <a:cxn ang="0">
                  <a:pos x="82" y="0"/>
                </a:cxn>
                <a:cxn ang="0">
                  <a:pos x="102" y="1"/>
                </a:cxn>
                <a:cxn ang="0">
                  <a:pos x="122" y="6"/>
                </a:cxn>
                <a:cxn ang="0">
                  <a:pos x="141" y="17"/>
                </a:cxn>
                <a:cxn ang="0">
                  <a:pos x="160" y="32"/>
                </a:cxn>
                <a:cxn ang="0">
                  <a:pos x="176" y="51"/>
                </a:cxn>
                <a:cxn ang="0">
                  <a:pos x="190" y="77"/>
                </a:cxn>
                <a:cxn ang="0">
                  <a:pos x="200" y="106"/>
                </a:cxn>
                <a:cxn ang="0">
                  <a:pos x="209" y="141"/>
                </a:cxn>
                <a:cxn ang="0">
                  <a:pos x="211" y="180"/>
                </a:cxn>
                <a:cxn ang="0">
                  <a:pos x="209" y="214"/>
                </a:cxn>
                <a:cxn ang="0">
                  <a:pos x="202" y="244"/>
                </a:cxn>
                <a:cxn ang="0">
                  <a:pos x="192" y="268"/>
                </a:cxn>
                <a:cxn ang="0">
                  <a:pos x="179" y="287"/>
                </a:cxn>
                <a:cxn ang="0">
                  <a:pos x="164" y="302"/>
                </a:cxn>
                <a:cxn ang="0">
                  <a:pos x="146" y="311"/>
                </a:cxn>
                <a:cxn ang="0">
                  <a:pos x="127" y="315"/>
                </a:cxn>
                <a:cxn ang="0">
                  <a:pos x="108" y="314"/>
                </a:cxn>
                <a:cxn ang="0">
                  <a:pos x="87" y="309"/>
                </a:cxn>
                <a:cxn ang="0">
                  <a:pos x="69" y="298"/>
                </a:cxn>
                <a:cxn ang="0">
                  <a:pos x="51" y="282"/>
                </a:cxn>
                <a:cxn ang="0">
                  <a:pos x="34" y="263"/>
                </a:cxn>
                <a:cxn ang="0">
                  <a:pos x="20" y="238"/>
                </a:cxn>
                <a:cxn ang="0">
                  <a:pos x="10" y="209"/>
                </a:cxn>
                <a:cxn ang="0">
                  <a:pos x="3" y="174"/>
                </a:cxn>
              </a:cxnLst>
              <a:rect l="0" t="0" r="r" b="b"/>
              <a:pathLst>
                <a:path w="211" h="315">
                  <a:moveTo>
                    <a:pt x="1" y="156"/>
                  </a:moveTo>
                  <a:lnTo>
                    <a:pt x="0" y="137"/>
                  </a:lnTo>
                  <a:lnTo>
                    <a:pt x="0" y="119"/>
                  </a:lnTo>
                  <a:lnTo>
                    <a:pt x="1" y="102"/>
                  </a:lnTo>
                  <a:lnTo>
                    <a:pt x="4" y="87"/>
                  </a:lnTo>
                  <a:lnTo>
                    <a:pt x="7" y="73"/>
                  </a:lnTo>
                  <a:lnTo>
                    <a:pt x="11" y="60"/>
                  </a:lnTo>
                  <a:lnTo>
                    <a:pt x="17" y="47"/>
                  </a:lnTo>
                  <a:lnTo>
                    <a:pt x="23" y="37"/>
                  </a:lnTo>
                  <a:lnTo>
                    <a:pt x="29" y="28"/>
                  </a:lnTo>
                  <a:lnTo>
                    <a:pt x="37" y="21"/>
                  </a:lnTo>
                  <a:lnTo>
                    <a:pt x="45" y="14"/>
                  </a:lnTo>
                  <a:lnTo>
                    <a:pt x="54" y="9"/>
                  </a:lnTo>
                  <a:lnTo>
                    <a:pt x="63" y="5"/>
                  </a:lnTo>
                  <a:lnTo>
                    <a:pt x="72" y="2"/>
                  </a:lnTo>
                  <a:lnTo>
                    <a:pt x="82" y="0"/>
                  </a:lnTo>
                  <a:lnTo>
                    <a:pt x="92" y="0"/>
                  </a:lnTo>
                  <a:lnTo>
                    <a:pt x="102" y="1"/>
                  </a:lnTo>
                  <a:lnTo>
                    <a:pt x="112" y="3"/>
                  </a:lnTo>
                  <a:lnTo>
                    <a:pt x="122" y="6"/>
                  </a:lnTo>
                  <a:lnTo>
                    <a:pt x="132" y="11"/>
                  </a:lnTo>
                  <a:lnTo>
                    <a:pt x="141" y="17"/>
                  </a:lnTo>
                  <a:lnTo>
                    <a:pt x="150" y="24"/>
                  </a:lnTo>
                  <a:lnTo>
                    <a:pt x="160" y="32"/>
                  </a:lnTo>
                  <a:lnTo>
                    <a:pt x="168" y="41"/>
                  </a:lnTo>
                  <a:lnTo>
                    <a:pt x="176" y="51"/>
                  </a:lnTo>
                  <a:lnTo>
                    <a:pt x="183" y="64"/>
                  </a:lnTo>
                  <a:lnTo>
                    <a:pt x="190" y="77"/>
                  </a:lnTo>
                  <a:lnTo>
                    <a:pt x="196" y="91"/>
                  </a:lnTo>
                  <a:lnTo>
                    <a:pt x="200" y="106"/>
                  </a:lnTo>
                  <a:lnTo>
                    <a:pt x="204" y="124"/>
                  </a:lnTo>
                  <a:lnTo>
                    <a:pt x="209" y="141"/>
                  </a:lnTo>
                  <a:lnTo>
                    <a:pt x="211" y="160"/>
                  </a:lnTo>
                  <a:lnTo>
                    <a:pt x="211" y="180"/>
                  </a:lnTo>
                  <a:lnTo>
                    <a:pt x="211" y="198"/>
                  </a:lnTo>
                  <a:lnTo>
                    <a:pt x="209" y="214"/>
                  </a:lnTo>
                  <a:lnTo>
                    <a:pt x="207" y="229"/>
                  </a:lnTo>
                  <a:lnTo>
                    <a:pt x="202" y="244"/>
                  </a:lnTo>
                  <a:lnTo>
                    <a:pt x="198" y="257"/>
                  </a:lnTo>
                  <a:lnTo>
                    <a:pt x="192" y="268"/>
                  </a:lnTo>
                  <a:lnTo>
                    <a:pt x="186" y="278"/>
                  </a:lnTo>
                  <a:lnTo>
                    <a:pt x="179" y="287"/>
                  </a:lnTo>
                  <a:lnTo>
                    <a:pt x="172" y="295"/>
                  </a:lnTo>
                  <a:lnTo>
                    <a:pt x="164" y="302"/>
                  </a:lnTo>
                  <a:lnTo>
                    <a:pt x="155" y="307"/>
                  </a:lnTo>
                  <a:lnTo>
                    <a:pt x="146" y="311"/>
                  </a:lnTo>
                  <a:lnTo>
                    <a:pt x="136" y="313"/>
                  </a:lnTo>
                  <a:lnTo>
                    <a:pt x="127" y="315"/>
                  </a:lnTo>
                  <a:lnTo>
                    <a:pt x="117" y="315"/>
                  </a:lnTo>
                  <a:lnTo>
                    <a:pt x="108" y="314"/>
                  </a:lnTo>
                  <a:lnTo>
                    <a:pt x="97" y="312"/>
                  </a:lnTo>
                  <a:lnTo>
                    <a:pt x="87" y="309"/>
                  </a:lnTo>
                  <a:lnTo>
                    <a:pt x="78" y="304"/>
                  </a:lnTo>
                  <a:lnTo>
                    <a:pt x="69" y="298"/>
                  </a:lnTo>
                  <a:lnTo>
                    <a:pt x="60" y="290"/>
                  </a:lnTo>
                  <a:lnTo>
                    <a:pt x="51" y="282"/>
                  </a:lnTo>
                  <a:lnTo>
                    <a:pt x="42" y="273"/>
                  </a:lnTo>
                  <a:lnTo>
                    <a:pt x="34" y="263"/>
                  </a:lnTo>
                  <a:lnTo>
                    <a:pt x="27" y="251"/>
                  </a:lnTo>
                  <a:lnTo>
                    <a:pt x="20" y="238"/>
                  </a:lnTo>
                  <a:lnTo>
                    <a:pt x="15" y="224"/>
                  </a:lnTo>
                  <a:lnTo>
                    <a:pt x="10" y="209"/>
                  </a:lnTo>
                  <a:lnTo>
                    <a:pt x="6" y="193"/>
                  </a:lnTo>
                  <a:lnTo>
                    <a:pt x="3" y="174"/>
                  </a:lnTo>
                  <a:lnTo>
                    <a:pt x="1" y="15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4443413" y="3740150"/>
              <a:ext cx="9525" cy="14288"/>
            </a:xfrm>
            <a:custGeom>
              <a:avLst/>
              <a:gdLst/>
              <a:ahLst/>
              <a:cxnLst>
                <a:cxn ang="0">
                  <a:pos x="9" y="146"/>
                </a:cxn>
                <a:cxn ang="0">
                  <a:pos x="2" y="114"/>
                </a:cxn>
                <a:cxn ang="0">
                  <a:pos x="0" y="87"/>
                </a:cxn>
                <a:cxn ang="0">
                  <a:pos x="3" y="62"/>
                </a:cxn>
                <a:cxn ang="0">
                  <a:pos x="9" y="42"/>
                </a:cxn>
                <a:cxn ang="0">
                  <a:pos x="18" y="26"/>
                </a:cxn>
                <a:cxn ang="0">
                  <a:pos x="31" y="13"/>
                </a:cxn>
                <a:cxn ang="0">
                  <a:pos x="45" y="5"/>
                </a:cxn>
                <a:cxn ang="0">
                  <a:pos x="63" y="1"/>
                </a:cxn>
                <a:cxn ang="0">
                  <a:pos x="80" y="1"/>
                </a:cxn>
                <a:cxn ang="0">
                  <a:pos x="99" y="6"/>
                </a:cxn>
                <a:cxn ang="0">
                  <a:pos x="118" y="15"/>
                </a:cxn>
                <a:cxn ang="0">
                  <a:pos x="136" y="29"/>
                </a:cxn>
                <a:cxn ang="0">
                  <a:pos x="153" y="47"/>
                </a:cxn>
                <a:cxn ang="0">
                  <a:pos x="169" y="70"/>
                </a:cxn>
                <a:cxn ang="0">
                  <a:pos x="183" y="99"/>
                </a:cxn>
                <a:cxn ang="0">
                  <a:pos x="194" y="131"/>
                </a:cxn>
                <a:cxn ang="0">
                  <a:pos x="200" y="162"/>
                </a:cxn>
                <a:cxn ang="0">
                  <a:pos x="201" y="189"/>
                </a:cxn>
                <a:cxn ang="0">
                  <a:pos x="199" y="213"/>
                </a:cxn>
                <a:cxn ang="0">
                  <a:pos x="192" y="233"/>
                </a:cxn>
                <a:cxn ang="0">
                  <a:pos x="183" y="248"/>
                </a:cxn>
                <a:cxn ang="0">
                  <a:pos x="171" y="261"/>
                </a:cxn>
                <a:cxn ang="0">
                  <a:pos x="155" y="269"/>
                </a:cxn>
                <a:cxn ang="0">
                  <a:pos x="139" y="273"/>
                </a:cxn>
                <a:cxn ang="0">
                  <a:pos x="122" y="273"/>
                </a:cxn>
                <a:cxn ang="0">
                  <a:pos x="103" y="269"/>
                </a:cxn>
                <a:cxn ang="0">
                  <a:pos x="85" y="260"/>
                </a:cxn>
                <a:cxn ang="0">
                  <a:pos x="67" y="246"/>
                </a:cxn>
                <a:cxn ang="0">
                  <a:pos x="49" y="228"/>
                </a:cxn>
                <a:cxn ang="0">
                  <a:pos x="34" y="206"/>
                </a:cxn>
                <a:cxn ang="0">
                  <a:pos x="20" y="178"/>
                </a:cxn>
              </a:cxnLst>
              <a:rect l="0" t="0" r="r" b="b"/>
              <a:pathLst>
                <a:path w="201" h="274">
                  <a:moveTo>
                    <a:pt x="15" y="162"/>
                  </a:moveTo>
                  <a:lnTo>
                    <a:pt x="9" y="146"/>
                  </a:lnTo>
                  <a:lnTo>
                    <a:pt x="5" y="129"/>
                  </a:lnTo>
                  <a:lnTo>
                    <a:pt x="2" y="114"/>
                  </a:lnTo>
                  <a:lnTo>
                    <a:pt x="1" y="100"/>
                  </a:lnTo>
                  <a:lnTo>
                    <a:pt x="0" y="87"/>
                  </a:lnTo>
                  <a:lnTo>
                    <a:pt x="1" y="73"/>
                  </a:lnTo>
                  <a:lnTo>
                    <a:pt x="3" y="62"/>
                  </a:lnTo>
                  <a:lnTo>
                    <a:pt x="5" y="52"/>
                  </a:lnTo>
                  <a:lnTo>
                    <a:pt x="9" y="42"/>
                  </a:lnTo>
                  <a:lnTo>
                    <a:pt x="13" y="34"/>
                  </a:lnTo>
                  <a:lnTo>
                    <a:pt x="18" y="26"/>
                  </a:lnTo>
                  <a:lnTo>
                    <a:pt x="24" y="19"/>
                  </a:lnTo>
                  <a:lnTo>
                    <a:pt x="31" y="13"/>
                  </a:lnTo>
                  <a:lnTo>
                    <a:pt x="38" y="8"/>
                  </a:lnTo>
                  <a:lnTo>
                    <a:pt x="45" y="5"/>
                  </a:lnTo>
                  <a:lnTo>
                    <a:pt x="54" y="2"/>
                  </a:lnTo>
                  <a:lnTo>
                    <a:pt x="63" y="1"/>
                  </a:lnTo>
                  <a:lnTo>
                    <a:pt x="71" y="0"/>
                  </a:lnTo>
                  <a:lnTo>
                    <a:pt x="80" y="1"/>
                  </a:lnTo>
                  <a:lnTo>
                    <a:pt x="89" y="3"/>
                  </a:lnTo>
                  <a:lnTo>
                    <a:pt x="99" y="6"/>
                  </a:lnTo>
                  <a:lnTo>
                    <a:pt x="109" y="9"/>
                  </a:lnTo>
                  <a:lnTo>
                    <a:pt x="118" y="15"/>
                  </a:lnTo>
                  <a:lnTo>
                    <a:pt x="127" y="22"/>
                  </a:lnTo>
                  <a:lnTo>
                    <a:pt x="136" y="29"/>
                  </a:lnTo>
                  <a:lnTo>
                    <a:pt x="144" y="38"/>
                  </a:lnTo>
                  <a:lnTo>
                    <a:pt x="153" y="47"/>
                  </a:lnTo>
                  <a:lnTo>
                    <a:pt x="162" y="58"/>
                  </a:lnTo>
                  <a:lnTo>
                    <a:pt x="169" y="70"/>
                  </a:lnTo>
                  <a:lnTo>
                    <a:pt x="176" y="84"/>
                  </a:lnTo>
                  <a:lnTo>
                    <a:pt x="183" y="99"/>
                  </a:lnTo>
                  <a:lnTo>
                    <a:pt x="188" y="115"/>
                  </a:lnTo>
                  <a:lnTo>
                    <a:pt x="194" y="131"/>
                  </a:lnTo>
                  <a:lnTo>
                    <a:pt x="197" y="148"/>
                  </a:lnTo>
                  <a:lnTo>
                    <a:pt x="200" y="162"/>
                  </a:lnTo>
                  <a:lnTo>
                    <a:pt x="201" y="176"/>
                  </a:lnTo>
                  <a:lnTo>
                    <a:pt x="201" y="189"/>
                  </a:lnTo>
                  <a:lnTo>
                    <a:pt x="201" y="202"/>
                  </a:lnTo>
                  <a:lnTo>
                    <a:pt x="199" y="213"/>
                  </a:lnTo>
                  <a:lnTo>
                    <a:pt x="196" y="223"/>
                  </a:lnTo>
                  <a:lnTo>
                    <a:pt x="192" y="233"/>
                  </a:lnTo>
                  <a:lnTo>
                    <a:pt x="188" y="241"/>
                  </a:lnTo>
                  <a:lnTo>
                    <a:pt x="183" y="248"/>
                  </a:lnTo>
                  <a:lnTo>
                    <a:pt x="177" y="256"/>
                  </a:lnTo>
                  <a:lnTo>
                    <a:pt x="171" y="261"/>
                  </a:lnTo>
                  <a:lnTo>
                    <a:pt x="164" y="266"/>
                  </a:lnTo>
                  <a:lnTo>
                    <a:pt x="155" y="269"/>
                  </a:lnTo>
                  <a:lnTo>
                    <a:pt x="147" y="272"/>
                  </a:lnTo>
                  <a:lnTo>
                    <a:pt x="139" y="273"/>
                  </a:lnTo>
                  <a:lnTo>
                    <a:pt x="130" y="274"/>
                  </a:lnTo>
                  <a:lnTo>
                    <a:pt x="122" y="273"/>
                  </a:lnTo>
                  <a:lnTo>
                    <a:pt x="113" y="272"/>
                  </a:lnTo>
                  <a:lnTo>
                    <a:pt x="103" y="269"/>
                  </a:lnTo>
                  <a:lnTo>
                    <a:pt x="94" y="265"/>
                  </a:lnTo>
                  <a:lnTo>
                    <a:pt x="85" y="260"/>
                  </a:lnTo>
                  <a:lnTo>
                    <a:pt x="76" y="254"/>
                  </a:lnTo>
                  <a:lnTo>
                    <a:pt x="67" y="246"/>
                  </a:lnTo>
                  <a:lnTo>
                    <a:pt x="58" y="238"/>
                  </a:lnTo>
                  <a:lnTo>
                    <a:pt x="49" y="228"/>
                  </a:lnTo>
                  <a:lnTo>
                    <a:pt x="41" y="218"/>
                  </a:lnTo>
                  <a:lnTo>
                    <a:pt x="34" y="206"/>
                  </a:lnTo>
                  <a:lnTo>
                    <a:pt x="27" y="192"/>
                  </a:lnTo>
                  <a:lnTo>
                    <a:pt x="20" y="178"/>
                  </a:lnTo>
                  <a:lnTo>
                    <a:pt x="15" y="16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4443413" y="3740150"/>
              <a:ext cx="9525" cy="14288"/>
            </a:xfrm>
            <a:custGeom>
              <a:avLst/>
              <a:gdLst/>
              <a:ahLst/>
              <a:cxnLst>
                <a:cxn ang="0">
                  <a:pos x="9" y="146"/>
                </a:cxn>
                <a:cxn ang="0">
                  <a:pos x="2" y="114"/>
                </a:cxn>
                <a:cxn ang="0">
                  <a:pos x="0" y="87"/>
                </a:cxn>
                <a:cxn ang="0">
                  <a:pos x="3" y="62"/>
                </a:cxn>
                <a:cxn ang="0">
                  <a:pos x="9" y="42"/>
                </a:cxn>
                <a:cxn ang="0">
                  <a:pos x="18" y="26"/>
                </a:cxn>
                <a:cxn ang="0">
                  <a:pos x="31" y="13"/>
                </a:cxn>
                <a:cxn ang="0">
                  <a:pos x="45" y="5"/>
                </a:cxn>
                <a:cxn ang="0">
                  <a:pos x="63" y="1"/>
                </a:cxn>
                <a:cxn ang="0">
                  <a:pos x="80" y="1"/>
                </a:cxn>
                <a:cxn ang="0">
                  <a:pos x="99" y="6"/>
                </a:cxn>
                <a:cxn ang="0">
                  <a:pos x="118" y="15"/>
                </a:cxn>
                <a:cxn ang="0">
                  <a:pos x="136" y="29"/>
                </a:cxn>
                <a:cxn ang="0">
                  <a:pos x="153" y="47"/>
                </a:cxn>
                <a:cxn ang="0">
                  <a:pos x="169" y="70"/>
                </a:cxn>
                <a:cxn ang="0">
                  <a:pos x="183" y="99"/>
                </a:cxn>
                <a:cxn ang="0">
                  <a:pos x="194" y="131"/>
                </a:cxn>
                <a:cxn ang="0">
                  <a:pos x="200" y="162"/>
                </a:cxn>
                <a:cxn ang="0">
                  <a:pos x="201" y="189"/>
                </a:cxn>
                <a:cxn ang="0">
                  <a:pos x="199" y="213"/>
                </a:cxn>
                <a:cxn ang="0">
                  <a:pos x="192" y="233"/>
                </a:cxn>
                <a:cxn ang="0">
                  <a:pos x="183" y="248"/>
                </a:cxn>
                <a:cxn ang="0">
                  <a:pos x="171" y="261"/>
                </a:cxn>
                <a:cxn ang="0">
                  <a:pos x="155" y="269"/>
                </a:cxn>
                <a:cxn ang="0">
                  <a:pos x="139" y="273"/>
                </a:cxn>
                <a:cxn ang="0">
                  <a:pos x="122" y="273"/>
                </a:cxn>
                <a:cxn ang="0">
                  <a:pos x="103" y="269"/>
                </a:cxn>
                <a:cxn ang="0">
                  <a:pos x="85" y="260"/>
                </a:cxn>
                <a:cxn ang="0">
                  <a:pos x="67" y="246"/>
                </a:cxn>
                <a:cxn ang="0">
                  <a:pos x="49" y="228"/>
                </a:cxn>
                <a:cxn ang="0">
                  <a:pos x="34" y="206"/>
                </a:cxn>
                <a:cxn ang="0">
                  <a:pos x="20" y="178"/>
                </a:cxn>
              </a:cxnLst>
              <a:rect l="0" t="0" r="r" b="b"/>
              <a:pathLst>
                <a:path w="201" h="274">
                  <a:moveTo>
                    <a:pt x="15" y="162"/>
                  </a:moveTo>
                  <a:lnTo>
                    <a:pt x="9" y="146"/>
                  </a:lnTo>
                  <a:lnTo>
                    <a:pt x="5" y="129"/>
                  </a:lnTo>
                  <a:lnTo>
                    <a:pt x="2" y="114"/>
                  </a:lnTo>
                  <a:lnTo>
                    <a:pt x="1" y="100"/>
                  </a:lnTo>
                  <a:lnTo>
                    <a:pt x="0" y="87"/>
                  </a:lnTo>
                  <a:lnTo>
                    <a:pt x="1" y="73"/>
                  </a:lnTo>
                  <a:lnTo>
                    <a:pt x="3" y="62"/>
                  </a:lnTo>
                  <a:lnTo>
                    <a:pt x="5" y="52"/>
                  </a:lnTo>
                  <a:lnTo>
                    <a:pt x="9" y="42"/>
                  </a:lnTo>
                  <a:lnTo>
                    <a:pt x="13" y="34"/>
                  </a:lnTo>
                  <a:lnTo>
                    <a:pt x="18" y="26"/>
                  </a:lnTo>
                  <a:lnTo>
                    <a:pt x="24" y="19"/>
                  </a:lnTo>
                  <a:lnTo>
                    <a:pt x="31" y="13"/>
                  </a:lnTo>
                  <a:lnTo>
                    <a:pt x="38" y="8"/>
                  </a:lnTo>
                  <a:lnTo>
                    <a:pt x="45" y="5"/>
                  </a:lnTo>
                  <a:lnTo>
                    <a:pt x="54" y="2"/>
                  </a:lnTo>
                  <a:lnTo>
                    <a:pt x="63" y="1"/>
                  </a:lnTo>
                  <a:lnTo>
                    <a:pt x="71" y="0"/>
                  </a:lnTo>
                  <a:lnTo>
                    <a:pt x="80" y="1"/>
                  </a:lnTo>
                  <a:lnTo>
                    <a:pt x="89" y="3"/>
                  </a:lnTo>
                  <a:lnTo>
                    <a:pt x="99" y="6"/>
                  </a:lnTo>
                  <a:lnTo>
                    <a:pt x="109" y="9"/>
                  </a:lnTo>
                  <a:lnTo>
                    <a:pt x="118" y="15"/>
                  </a:lnTo>
                  <a:lnTo>
                    <a:pt x="127" y="22"/>
                  </a:lnTo>
                  <a:lnTo>
                    <a:pt x="136" y="29"/>
                  </a:lnTo>
                  <a:lnTo>
                    <a:pt x="144" y="38"/>
                  </a:lnTo>
                  <a:lnTo>
                    <a:pt x="153" y="47"/>
                  </a:lnTo>
                  <a:lnTo>
                    <a:pt x="162" y="58"/>
                  </a:lnTo>
                  <a:lnTo>
                    <a:pt x="169" y="70"/>
                  </a:lnTo>
                  <a:lnTo>
                    <a:pt x="176" y="84"/>
                  </a:lnTo>
                  <a:lnTo>
                    <a:pt x="183" y="99"/>
                  </a:lnTo>
                  <a:lnTo>
                    <a:pt x="188" y="115"/>
                  </a:lnTo>
                  <a:lnTo>
                    <a:pt x="194" y="131"/>
                  </a:lnTo>
                  <a:lnTo>
                    <a:pt x="197" y="148"/>
                  </a:lnTo>
                  <a:lnTo>
                    <a:pt x="200" y="162"/>
                  </a:lnTo>
                  <a:lnTo>
                    <a:pt x="201" y="176"/>
                  </a:lnTo>
                  <a:lnTo>
                    <a:pt x="201" y="189"/>
                  </a:lnTo>
                  <a:lnTo>
                    <a:pt x="201" y="202"/>
                  </a:lnTo>
                  <a:lnTo>
                    <a:pt x="199" y="213"/>
                  </a:lnTo>
                  <a:lnTo>
                    <a:pt x="196" y="223"/>
                  </a:lnTo>
                  <a:lnTo>
                    <a:pt x="192" y="233"/>
                  </a:lnTo>
                  <a:lnTo>
                    <a:pt x="188" y="241"/>
                  </a:lnTo>
                  <a:lnTo>
                    <a:pt x="183" y="248"/>
                  </a:lnTo>
                  <a:lnTo>
                    <a:pt x="177" y="256"/>
                  </a:lnTo>
                  <a:lnTo>
                    <a:pt x="171" y="261"/>
                  </a:lnTo>
                  <a:lnTo>
                    <a:pt x="164" y="266"/>
                  </a:lnTo>
                  <a:lnTo>
                    <a:pt x="155" y="269"/>
                  </a:lnTo>
                  <a:lnTo>
                    <a:pt x="147" y="272"/>
                  </a:lnTo>
                  <a:lnTo>
                    <a:pt x="139" y="273"/>
                  </a:lnTo>
                  <a:lnTo>
                    <a:pt x="130" y="274"/>
                  </a:lnTo>
                  <a:lnTo>
                    <a:pt x="122" y="273"/>
                  </a:lnTo>
                  <a:lnTo>
                    <a:pt x="113" y="272"/>
                  </a:lnTo>
                  <a:lnTo>
                    <a:pt x="103" y="269"/>
                  </a:lnTo>
                  <a:lnTo>
                    <a:pt x="94" y="265"/>
                  </a:lnTo>
                  <a:lnTo>
                    <a:pt x="85" y="260"/>
                  </a:lnTo>
                  <a:lnTo>
                    <a:pt x="76" y="254"/>
                  </a:lnTo>
                  <a:lnTo>
                    <a:pt x="67" y="246"/>
                  </a:lnTo>
                  <a:lnTo>
                    <a:pt x="58" y="238"/>
                  </a:lnTo>
                  <a:lnTo>
                    <a:pt x="49" y="228"/>
                  </a:lnTo>
                  <a:lnTo>
                    <a:pt x="41" y="218"/>
                  </a:lnTo>
                  <a:lnTo>
                    <a:pt x="34" y="206"/>
                  </a:lnTo>
                  <a:lnTo>
                    <a:pt x="27" y="192"/>
                  </a:lnTo>
                  <a:lnTo>
                    <a:pt x="20" y="178"/>
                  </a:lnTo>
                  <a:lnTo>
                    <a:pt x="15" y="162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4430713" y="3740150"/>
              <a:ext cx="9525" cy="11113"/>
            </a:xfrm>
            <a:custGeom>
              <a:avLst/>
              <a:gdLst/>
              <a:ahLst/>
              <a:cxnLst>
                <a:cxn ang="0">
                  <a:pos x="14" y="118"/>
                </a:cxn>
                <a:cxn ang="0">
                  <a:pos x="5" y="97"/>
                </a:cxn>
                <a:cxn ang="0">
                  <a:pos x="1" y="77"/>
                </a:cxn>
                <a:cxn ang="0">
                  <a:pos x="1" y="58"/>
                </a:cxn>
                <a:cxn ang="0">
                  <a:pos x="4" y="42"/>
                </a:cxn>
                <a:cxn ang="0">
                  <a:pos x="10" y="29"/>
                </a:cxn>
                <a:cxn ang="0">
                  <a:pos x="18" y="18"/>
                </a:cxn>
                <a:cxn ang="0">
                  <a:pos x="30" y="9"/>
                </a:cxn>
                <a:cxn ang="0">
                  <a:pos x="43" y="3"/>
                </a:cxn>
                <a:cxn ang="0">
                  <a:pos x="57" y="0"/>
                </a:cxn>
                <a:cxn ang="0">
                  <a:pos x="72" y="1"/>
                </a:cxn>
                <a:cxn ang="0">
                  <a:pos x="89" y="5"/>
                </a:cxn>
                <a:cxn ang="0">
                  <a:pos x="105" y="12"/>
                </a:cxn>
                <a:cxn ang="0">
                  <a:pos x="121" y="23"/>
                </a:cxn>
                <a:cxn ang="0">
                  <a:pos x="137" y="38"/>
                </a:cxn>
                <a:cxn ang="0">
                  <a:pos x="152" y="56"/>
                </a:cxn>
                <a:cxn ang="0">
                  <a:pos x="165" y="80"/>
                </a:cxn>
                <a:cxn ang="0">
                  <a:pos x="173" y="102"/>
                </a:cxn>
                <a:cxn ang="0">
                  <a:pos x="177" y="122"/>
                </a:cxn>
                <a:cxn ang="0">
                  <a:pos x="177" y="141"/>
                </a:cxn>
                <a:cxn ang="0">
                  <a:pos x="174" y="157"/>
                </a:cxn>
                <a:cxn ang="0">
                  <a:pos x="168" y="171"/>
                </a:cxn>
                <a:cxn ang="0">
                  <a:pos x="159" y="183"/>
                </a:cxn>
                <a:cxn ang="0">
                  <a:pos x="148" y="191"/>
                </a:cxn>
                <a:cxn ang="0">
                  <a:pos x="135" y="196"/>
                </a:cxn>
                <a:cxn ang="0">
                  <a:pos x="120" y="199"/>
                </a:cxn>
                <a:cxn ang="0">
                  <a:pos x="104" y="198"/>
                </a:cxn>
                <a:cxn ang="0">
                  <a:pos x="89" y="194"/>
                </a:cxn>
                <a:cxn ang="0">
                  <a:pos x="72" y="187"/>
                </a:cxn>
                <a:cxn ang="0">
                  <a:pos x="56" y="175"/>
                </a:cxn>
                <a:cxn ang="0">
                  <a:pos x="41" y="160"/>
                </a:cxn>
                <a:cxn ang="0">
                  <a:pos x="26" y="142"/>
                </a:cxn>
              </a:cxnLst>
              <a:rect l="0" t="0" r="r" b="b"/>
              <a:pathLst>
                <a:path w="178" h="199">
                  <a:moveTo>
                    <a:pt x="20" y="131"/>
                  </a:moveTo>
                  <a:lnTo>
                    <a:pt x="14" y="118"/>
                  </a:lnTo>
                  <a:lnTo>
                    <a:pt x="9" y="107"/>
                  </a:lnTo>
                  <a:lnTo>
                    <a:pt x="5" y="97"/>
                  </a:lnTo>
                  <a:lnTo>
                    <a:pt x="3" y="87"/>
                  </a:lnTo>
                  <a:lnTo>
                    <a:pt x="1" y="77"/>
                  </a:lnTo>
                  <a:lnTo>
                    <a:pt x="0" y="68"/>
                  </a:lnTo>
                  <a:lnTo>
                    <a:pt x="1" y="58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6" y="35"/>
                  </a:lnTo>
                  <a:lnTo>
                    <a:pt x="10" y="29"/>
                  </a:lnTo>
                  <a:lnTo>
                    <a:pt x="14" y="23"/>
                  </a:lnTo>
                  <a:lnTo>
                    <a:pt x="18" y="18"/>
                  </a:lnTo>
                  <a:lnTo>
                    <a:pt x="24" y="13"/>
                  </a:lnTo>
                  <a:lnTo>
                    <a:pt x="30" y="9"/>
                  </a:lnTo>
                  <a:lnTo>
                    <a:pt x="36" y="6"/>
                  </a:lnTo>
                  <a:lnTo>
                    <a:pt x="43" y="3"/>
                  </a:lnTo>
                  <a:lnTo>
                    <a:pt x="50" y="1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72" y="1"/>
                  </a:lnTo>
                  <a:lnTo>
                    <a:pt x="81" y="2"/>
                  </a:lnTo>
                  <a:lnTo>
                    <a:pt x="89" y="5"/>
                  </a:lnTo>
                  <a:lnTo>
                    <a:pt x="97" y="8"/>
                  </a:lnTo>
                  <a:lnTo>
                    <a:pt x="105" y="12"/>
                  </a:lnTo>
                  <a:lnTo>
                    <a:pt x="113" y="17"/>
                  </a:lnTo>
                  <a:lnTo>
                    <a:pt x="121" y="23"/>
                  </a:lnTo>
                  <a:lnTo>
                    <a:pt x="129" y="30"/>
                  </a:lnTo>
                  <a:lnTo>
                    <a:pt x="137" y="38"/>
                  </a:lnTo>
                  <a:lnTo>
                    <a:pt x="145" y="46"/>
                  </a:lnTo>
                  <a:lnTo>
                    <a:pt x="152" y="56"/>
                  </a:lnTo>
                  <a:lnTo>
                    <a:pt x="159" y="68"/>
                  </a:lnTo>
                  <a:lnTo>
                    <a:pt x="165" y="80"/>
                  </a:lnTo>
                  <a:lnTo>
                    <a:pt x="169" y="91"/>
                  </a:lnTo>
                  <a:lnTo>
                    <a:pt x="173" y="102"/>
                  </a:lnTo>
                  <a:lnTo>
                    <a:pt x="176" y="112"/>
                  </a:lnTo>
                  <a:lnTo>
                    <a:pt x="177" y="122"/>
                  </a:lnTo>
                  <a:lnTo>
                    <a:pt x="178" y="132"/>
                  </a:lnTo>
                  <a:lnTo>
                    <a:pt x="177" y="141"/>
                  </a:lnTo>
                  <a:lnTo>
                    <a:pt x="176" y="149"/>
                  </a:lnTo>
                  <a:lnTo>
                    <a:pt x="174" y="157"/>
                  </a:lnTo>
                  <a:lnTo>
                    <a:pt x="171" y="164"/>
                  </a:lnTo>
                  <a:lnTo>
                    <a:pt x="168" y="171"/>
                  </a:lnTo>
                  <a:lnTo>
                    <a:pt x="164" y="176"/>
                  </a:lnTo>
                  <a:lnTo>
                    <a:pt x="159" y="183"/>
                  </a:lnTo>
                  <a:lnTo>
                    <a:pt x="154" y="187"/>
                  </a:lnTo>
                  <a:lnTo>
                    <a:pt x="148" y="191"/>
                  </a:lnTo>
                  <a:lnTo>
                    <a:pt x="142" y="194"/>
                  </a:lnTo>
                  <a:lnTo>
                    <a:pt x="135" y="196"/>
                  </a:lnTo>
                  <a:lnTo>
                    <a:pt x="127" y="198"/>
                  </a:lnTo>
                  <a:lnTo>
                    <a:pt x="120" y="199"/>
                  </a:lnTo>
                  <a:lnTo>
                    <a:pt x="112" y="199"/>
                  </a:lnTo>
                  <a:lnTo>
                    <a:pt x="104" y="198"/>
                  </a:lnTo>
                  <a:lnTo>
                    <a:pt x="97" y="197"/>
                  </a:lnTo>
                  <a:lnTo>
                    <a:pt x="89" y="194"/>
                  </a:lnTo>
                  <a:lnTo>
                    <a:pt x="81" y="191"/>
                  </a:lnTo>
                  <a:lnTo>
                    <a:pt x="72" y="187"/>
                  </a:lnTo>
                  <a:lnTo>
                    <a:pt x="64" y="181"/>
                  </a:lnTo>
                  <a:lnTo>
                    <a:pt x="56" y="175"/>
                  </a:lnTo>
                  <a:lnTo>
                    <a:pt x="48" y="168"/>
                  </a:lnTo>
                  <a:lnTo>
                    <a:pt x="41" y="160"/>
                  </a:lnTo>
                  <a:lnTo>
                    <a:pt x="34" y="151"/>
                  </a:lnTo>
                  <a:lnTo>
                    <a:pt x="26" y="142"/>
                  </a:lnTo>
                  <a:lnTo>
                    <a:pt x="20" y="1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4430713" y="3740150"/>
              <a:ext cx="9525" cy="11113"/>
            </a:xfrm>
            <a:custGeom>
              <a:avLst/>
              <a:gdLst/>
              <a:ahLst/>
              <a:cxnLst>
                <a:cxn ang="0">
                  <a:pos x="14" y="118"/>
                </a:cxn>
                <a:cxn ang="0">
                  <a:pos x="5" y="97"/>
                </a:cxn>
                <a:cxn ang="0">
                  <a:pos x="1" y="77"/>
                </a:cxn>
                <a:cxn ang="0">
                  <a:pos x="1" y="58"/>
                </a:cxn>
                <a:cxn ang="0">
                  <a:pos x="4" y="42"/>
                </a:cxn>
                <a:cxn ang="0">
                  <a:pos x="10" y="29"/>
                </a:cxn>
                <a:cxn ang="0">
                  <a:pos x="18" y="18"/>
                </a:cxn>
                <a:cxn ang="0">
                  <a:pos x="30" y="9"/>
                </a:cxn>
                <a:cxn ang="0">
                  <a:pos x="43" y="3"/>
                </a:cxn>
                <a:cxn ang="0">
                  <a:pos x="57" y="0"/>
                </a:cxn>
                <a:cxn ang="0">
                  <a:pos x="72" y="1"/>
                </a:cxn>
                <a:cxn ang="0">
                  <a:pos x="89" y="5"/>
                </a:cxn>
                <a:cxn ang="0">
                  <a:pos x="105" y="12"/>
                </a:cxn>
                <a:cxn ang="0">
                  <a:pos x="121" y="23"/>
                </a:cxn>
                <a:cxn ang="0">
                  <a:pos x="137" y="38"/>
                </a:cxn>
                <a:cxn ang="0">
                  <a:pos x="152" y="56"/>
                </a:cxn>
                <a:cxn ang="0">
                  <a:pos x="165" y="80"/>
                </a:cxn>
                <a:cxn ang="0">
                  <a:pos x="173" y="102"/>
                </a:cxn>
                <a:cxn ang="0">
                  <a:pos x="177" y="122"/>
                </a:cxn>
                <a:cxn ang="0">
                  <a:pos x="177" y="141"/>
                </a:cxn>
                <a:cxn ang="0">
                  <a:pos x="174" y="157"/>
                </a:cxn>
                <a:cxn ang="0">
                  <a:pos x="168" y="171"/>
                </a:cxn>
                <a:cxn ang="0">
                  <a:pos x="159" y="183"/>
                </a:cxn>
                <a:cxn ang="0">
                  <a:pos x="148" y="191"/>
                </a:cxn>
                <a:cxn ang="0">
                  <a:pos x="135" y="196"/>
                </a:cxn>
                <a:cxn ang="0">
                  <a:pos x="120" y="199"/>
                </a:cxn>
                <a:cxn ang="0">
                  <a:pos x="104" y="198"/>
                </a:cxn>
                <a:cxn ang="0">
                  <a:pos x="89" y="194"/>
                </a:cxn>
                <a:cxn ang="0">
                  <a:pos x="72" y="187"/>
                </a:cxn>
                <a:cxn ang="0">
                  <a:pos x="56" y="175"/>
                </a:cxn>
                <a:cxn ang="0">
                  <a:pos x="41" y="160"/>
                </a:cxn>
                <a:cxn ang="0">
                  <a:pos x="26" y="142"/>
                </a:cxn>
              </a:cxnLst>
              <a:rect l="0" t="0" r="r" b="b"/>
              <a:pathLst>
                <a:path w="178" h="199">
                  <a:moveTo>
                    <a:pt x="20" y="131"/>
                  </a:moveTo>
                  <a:lnTo>
                    <a:pt x="14" y="118"/>
                  </a:lnTo>
                  <a:lnTo>
                    <a:pt x="9" y="107"/>
                  </a:lnTo>
                  <a:lnTo>
                    <a:pt x="5" y="97"/>
                  </a:lnTo>
                  <a:lnTo>
                    <a:pt x="3" y="87"/>
                  </a:lnTo>
                  <a:lnTo>
                    <a:pt x="1" y="77"/>
                  </a:lnTo>
                  <a:lnTo>
                    <a:pt x="0" y="68"/>
                  </a:lnTo>
                  <a:lnTo>
                    <a:pt x="1" y="58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6" y="35"/>
                  </a:lnTo>
                  <a:lnTo>
                    <a:pt x="10" y="29"/>
                  </a:lnTo>
                  <a:lnTo>
                    <a:pt x="14" y="23"/>
                  </a:lnTo>
                  <a:lnTo>
                    <a:pt x="18" y="18"/>
                  </a:lnTo>
                  <a:lnTo>
                    <a:pt x="24" y="13"/>
                  </a:lnTo>
                  <a:lnTo>
                    <a:pt x="30" y="9"/>
                  </a:lnTo>
                  <a:lnTo>
                    <a:pt x="36" y="6"/>
                  </a:lnTo>
                  <a:lnTo>
                    <a:pt x="43" y="3"/>
                  </a:lnTo>
                  <a:lnTo>
                    <a:pt x="50" y="1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72" y="1"/>
                  </a:lnTo>
                  <a:lnTo>
                    <a:pt x="81" y="2"/>
                  </a:lnTo>
                  <a:lnTo>
                    <a:pt x="89" y="5"/>
                  </a:lnTo>
                  <a:lnTo>
                    <a:pt x="97" y="8"/>
                  </a:lnTo>
                  <a:lnTo>
                    <a:pt x="105" y="12"/>
                  </a:lnTo>
                  <a:lnTo>
                    <a:pt x="113" y="17"/>
                  </a:lnTo>
                  <a:lnTo>
                    <a:pt x="121" y="23"/>
                  </a:lnTo>
                  <a:lnTo>
                    <a:pt x="129" y="30"/>
                  </a:lnTo>
                  <a:lnTo>
                    <a:pt x="137" y="38"/>
                  </a:lnTo>
                  <a:lnTo>
                    <a:pt x="145" y="46"/>
                  </a:lnTo>
                  <a:lnTo>
                    <a:pt x="152" y="56"/>
                  </a:lnTo>
                  <a:lnTo>
                    <a:pt x="159" y="68"/>
                  </a:lnTo>
                  <a:lnTo>
                    <a:pt x="165" y="80"/>
                  </a:lnTo>
                  <a:lnTo>
                    <a:pt x="169" y="91"/>
                  </a:lnTo>
                  <a:lnTo>
                    <a:pt x="173" y="102"/>
                  </a:lnTo>
                  <a:lnTo>
                    <a:pt x="176" y="112"/>
                  </a:lnTo>
                  <a:lnTo>
                    <a:pt x="177" y="122"/>
                  </a:lnTo>
                  <a:lnTo>
                    <a:pt x="178" y="132"/>
                  </a:lnTo>
                  <a:lnTo>
                    <a:pt x="177" y="141"/>
                  </a:lnTo>
                  <a:lnTo>
                    <a:pt x="176" y="149"/>
                  </a:lnTo>
                  <a:lnTo>
                    <a:pt x="174" y="157"/>
                  </a:lnTo>
                  <a:lnTo>
                    <a:pt x="171" y="164"/>
                  </a:lnTo>
                  <a:lnTo>
                    <a:pt x="168" y="171"/>
                  </a:lnTo>
                  <a:lnTo>
                    <a:pt x="164" y="176"/>
                  </a:lnTo>
                  <a:lnTo>
                    <a:pt x="159" y="183"/>
                  </a:lnTo>
                  <a:lnTo>
                    <a:pt x="154" y="187"/>
                  </a:lnTo>
                  <a:lnTo>
                    <a:pt x="148" y="191"/>
                  </a:lnTo>
                  <a:lnTo>
                    <a:pt x="142" y="194"/>
                  </a:lnTo>
                  <a:lnTo>
                    <a:pt x="135" y="196"/>
                  </a:lnTo>
                  <a:lnTo>
                    <a:pt x="127" y="198"/>
                  </a:lnTo>
                  <a:lnTo>
                    <a:pt x="120" y="199"/>
                  </a:lnTo>
                  <a:lnTo>
                    <a:pt x="112" y="199"/>
                  </a:lnTo>
                  <a:lnTo>
                    <a:pt x="104" y="198"/>
                  </a:lnTo>
                  <a:lnTo>
                    <a:pt x="97" y="197"/>
                  </a:lnTo>
                  <a:lnTo>
                    <a:pt x="89" y="194"/>
                  </a:lnTo>
                  <a:lnTo>
                    <a:pt x="81" y="191"/>
                  </a:lnTo>
                  <a:lnTo>
                    <a:pt x="72" y="187"/>
                  </a:lnTo>
                  <a:lnTo>
                    <a:pt x="64" y="181"/>
                  </a:lnTo>
                  <a:lnTo>
                    <a:pt x="56" y="175"/>
                  </a:lnTo>
                  <a:lnTo>
                    <a:pt x="48" y="168"/>
                  </a:lnTo>
                  <a:lnTo>
                    <a:pt x="41" y="160"/>
                  </a:lnTo>
                  <a:lnTo>
                    <a:pt x="34" y="151"/>
                  </a:lnTo>
                  <a:lnTo>
                    <a:pt x="26" y="142"/>
                  </a:lnTo>
                  <a:lnTo>
                    <a:pt x="20" y="13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4478338" y="3841750"/>
              <a:ext cx="11113" cy="11113"/>
            </a:xfrm>
            <a:custGeom>
              <a:avLst/>
              <a:gdLst/>
              <a:ahLst/>
              <a:cxnLst>
                <a:cxn ang="0">
                  <a:pos x="176" y="63"/>
                </a:cxn>
                <a:cxn ang="0">
                  <a:pos x="195" y="85"/>
                </a:cxn>
                <a:cxn ang="0">
                  <a:pos x="209" y="106"/>
                </a:cxn>
                <a:cxn ang="0">
                  <a:pos x="218" y="126"/>
                </a:cxn>
                <a:cxn ang="0">
                  <a:pos x="222" y="144"/>
                </a:cxn>
                <a:cxn ang="0">
                  <a:pos x="222" y="162"/>
                </a:cxn>
                <a:cxn ang="0">
                  <a:pos x="219" y="176"/>
                </a:cxn>
                <a:cxn ang="0">
                  <a:pos x="212" y="188"/>
                </a:cxn>
                <a:cxn ang="0">
                  <a:pos x="200" y="197"/>
                </a:cxn>
                <a:cxn ang="0">
                  <a:pos x="187" y="203"/>
                </a:cxn>
                <a:cxn ang="0">
                  <a:pos x="172" y="207"/>
                </a:cxn>
                <a:cxn ang="0">
                  <a:pos x="155" y="206"/>
                </a:cxn>
                <a:cxn ang="0">
                  <a:pos x="135" y="202"/>
                </a:cxn>
                <a:cxn ang="0">
                  <a:pos x="114" y="194"/>
                </a:cxn>
                <a:cxn ang="0">
                  <a:pos x="92" y="182"/>
                </a:cxn>
                <a:cxn ang="0">
                  <a:pos x="70" y="165"/>
                </a:cxn>
                <a:cxn ang="0">
                  <a:pos x="46" y="142"/>
                </a:cxn>
                <a:cxn ang="0">
                  <a:pos x="27" y="120"/>
                </a:cxn>
                <a:cxn ang="0">
                  <a:pos x="14" y="99"/>
                </a:cxn>
                <a:cxn ang="0">
                  <a:pos x="5" y="79"/>
                </a:cxn>
                <a:cxn ang="0">
                  <a:pos x="1" y="61"/>
                </a:cxn>
                <a:cxn ang="0">
                  <a:pos x="0" y="45"/>
                </a:cxn>
                <a:cxn ang="0">
                  <a:pos x="4" y="30"/>
                </a:cxn>
                <a:cxn ang="0">
                  <a:pos x="10" y="18"/>
                </a:cxn>
                <a:cxn ang="0">
                  <a:pos x="20" y="9"/>
                </a:cxn>
                <a:cxn ang="0">
                  <a:pos x="33" y="3"/>
                </a:cxn>
                <a:cxn ang="0">
                  <a:pos x="49" y="0"/>
                </a:cxn>
                <a:cxn ang="0">
                  <a:pos x="67" y="0"/>
                </a:cxn>
                <a:cxn ang="0">
                  <a:pos x="86" y="4"/>
                </a:cxn>
                <a:cxn ang="0">
                  <a:pos x="108" y="12"/>
                </a:cxn>
                <a:cxn ang="0">
                  <a:pos x="130" y="24"/>
                </a:cxn>
                <a:cxn ang="0">
                  <a:pos x="153" y="41"/>
                </a:cxn>
              </a:cxnLst>
              <a:rect l="0" t="0" r="r" b="b"/>
              <a:pathLst>
                <a:path w="223" h="207">
                  <a:moveTo>
                    <a:pt x="165" y="51"/>
                  </a:moveTo>
                  <a:lnTo>
                    <a:pt x="176" y="63"/>
                  </a:lnTo>
                  <a:lnTo>
                    <a:pt x="186" y="74"/>
                  </a:lnTo>
                  <a:lnTo>
                    <a:pt x="195" y="85"/>
                  </a:lnTo>
                  <a:lnTo>
                    <a:pt x="202" y="95"/>
                  </a:lnTo>
                  <a:lnTo>
                    <a:pt x="209" y="106"/>
                  </a:lnTo>
                  <a:lnTo>
                    <a:pt x="214" y="116"/>
                  </a:lnTo>
                  <a:lnTo>
                    <a:pt x="218" y="126"/>
                  </a:lnTo>
                  <a:lnTo>
                    <a:pt x="221" y="135"/>
                  </a:lnTo>
                  <a:lnTo>
                    <a:pt x="222" y="144"/>
                  </a:lnTo>
                  <a:lnTo>
                    <a:pt x="223" y="153"/>
                  </a:lnTo>
                  <a:lnTo>
                    <a:pt x="222" y="162"/>
                  </a:lnTo>
                  <a:lnTo>
                    <a:pt x="221" y="169"/>
                  </a:lnTo>
                  <a:lnTo>
                    <a:pt x="219" y="176"/>
                  </a:lnTo>
                  <a:lnTo>
                    <a:pt x="215" y="182"/>
                  </a:lnTo>
                  <a:lnTo>
                    <a:pt x="212" y="188"/>
                  </a:lnTo>
                  <a:lnTo>
                    <a:pt x="206" y="193"/>
                  </a:lnTo>
                  <a:lnTo>
                    <a:pt x="200" y="197"/>
                  </a:lnTo>
                  <a:lnTo>
                    <a:pt x="194" y="201"/>
                  </a:lnTo>
                  <a:lnTo>
                    <a:pt x="187" y="203"/>
                  </a:lnTo>
                  <a:lnTo>
                    <a:pt x="180" y="205"/>
                  </a:lnTo>
                  <a:lnTo>
                    <a:pt x="172" y="207"/>
                  </a:lnTo>
                  <a:lnTo>
                    <a:pt x="164" y="207"/>
                  </a:lnTo>
                  <a:lnTo>
                    <a:pt x="155" y="206"/>
                  </a:lnTo>
                  <a:lnTo>
                    <a:pt x="144" y="205"/>
                  </a:lnTo>
                  <a:lnTo>
                    <a:pt x="135" y="202"/>
                  </a:lnTo>
                  <a:lnTo>
                    <a:pt x="125" y="199"/>
                  </a:lnTo>
                  <a:lnTo>
                    <a:pt x="114" y="194"/>
                  </a:lnTo>
                  <a:lnTo>
                    <a:pt x="104" y="188"/>
                  </a:lnTo>
                  <a:lnTo>
                    <a:pt x="92" y="182"/>
                  </a:lnTo>
                  <a:lnTo>
                    <a:pt x="81" y="174"/>
                  </a:lnTo>
                  <a:lnTo>
                    <a:pt x="70" y="165"/>
                  </a:lnTo>
                  <a:lnTo>
                    <a:pt x="58" y="153"/>
                  </a:lnTo>
                  <a:lnTo>
                    <a:pt x="46" y="142"/>
                  </a:lnTo>
                  <a:lnTo>
                    <a:pt x="36" y="131"/>
                  </a:lnTo>
                  <a:lnTo>
                    <a:pt x="27" y="120"/>
                  </a:lnTo>
                  <a:lnTo>
                    <a:pt x="20" y="110"/>
                  </a:lnTo>
                  <a:lnTo>
                    <a:pt x="14" y="99"/>
                  </a:lnTo>
                  <a:lnTo>
                    <a:pt x="9" y="89"/>
                  </a:lnTo>
                  <a:lnTo>
                    <a:pt x="5" y="79"/>
                  </a:lnTo>
                  <a:lnTo>
                    <a:pt x="2" y="70"/>
                  </a:lnTo>
                  <a:lnTo>
                    <a:pt x="1" y="61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1" y="37"/>
                  </a:lnTo>
                  <a:lnTo>
                    <a:pt x="4" y="30"/>
                  </a:lnTo>
                  <a:lnTo>
                    <a:pt x="7" y="24"/>
                  </a:lnTo>
                  <a:lnTo>
                    <a:pt x="10" y="18"/>
                  </a:lnTo>
                  <a:lnTo>
                    <a:pt x="15" y="14"/>
                  </a:lnTo>
                  <a:lnTo>
                    <a:pt x="20" y="9"/>
                  </a:lnTo>
                  <a:lnTo>
                    <a:pt x="27" y="6"/>
                  </a:lnTo>
                  <a:lnTo>
                    <a:pt x="33" y="3"/>
                  </a:lnTo>
                  <a:lnTo>
                    <a:pt x="41" y="1"/>
                  </a:lnTo>
                  <a:lnTo>
                    <a:pt x="49" y="0"/>
                  </a:lnTo>
                  <a:lnTo>
                    <a:pt x="58" y="0"/>
                  </a:lnTo>
                  <a:lnTo>
                    <a:pt x="67" y="0"/>
                  </a:lnTo>
                  <a:lnTo>
                    <a:pt x="76" y="2"/>
                  </a:lnTo>
                  <a:lnTo>
                    <a:pt x="86" y="4"/>
                  </a:lnTo>
                  <a:lnTo>
                    <a:pt x="96" y="8"/>
                  </a:lnTo>
                  <a:lnTo>
                    <a:pt x="108" y="12"/>
                  </a:lnTo>
                  <a:lnTo>
                    <a:pt x="119" y="18"/>
                  </a:lnTo>
                  <a:lnTo>
                    <a:pt x="130" y="24"/>
                  </a:lnTo>
                  <a:lnTo>
                    <a:pt x="141" y="32"/>
                  </a:lnTo>
                  <a:lnTo>
                    <a:pt x="153" y="41"/>
                  </a:lnTo>
                  <a:lnTo>
                    <a:pt x="165" y="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4478338" y="3841750"/>
              <a:ext cx="11113" cy="11113"/>
            </a:xfrm>
            <a:custGeom>
              <a:avLst/>
              <a:gdLst/>
              <a:ahLst/>
              <a:cxnLst>
                <a:cxn ang="0">
                  <a:pos x="176" y="63"/>
                </a:cxn>
                <a:cxn ang="0">
                  <a:pos x="195" y="85"/>
                </a:cxn>
                <a:cxn ang="0">
                  <a:pos x="209" y="106"/>
                </a:cxn>
                <a:cxn ang="0">
                  <a:pos x="218" y="126"/>
                </a:cxn>
                <a:cxn ang="0">
                  <a:pos x="222" y="144"/>
                </a:cxn>
                <a:cxn ang="0">
                  <a:pos x="222" y="162"/>
                </a:cxn>
                <a:cxn ang="0">
                  <a:pos x="219" y="176"/>
                </a:cxn>
                <a:cxn ang="0">
                  <a:pos x="212" y="188"/>
                </a:cxn>
                <a:cxn ang="0">
                  <a:pos x="200" y="197"/>
                </a:cxn>
                <a:cxn ang="0">
                  <a:pos x="187" y="203"/>
                </a:cxn>
                <a:cxn ang="0">
                  <a:pos x="172" y="207"/>
                </a:cxn>
                <a:cxn ang="0">
                  <a:pos x="155" y="206"/>
                </a:cxn>
                <a:cxn ang="0">
                  <a:pos x="135" y="202"/>
                </a:cxn>
                <a:cxn ang="0">
                  <a:pos x="114" y="194"/>
                </a:cxn>
                <a:cxn ang="0">
                  <a:pos x="92" y="182"/>
                </a:cxn>
                <a:cxn ang="0">
                  <a:pos x="70" y="165"/>
                </a:cxn>
                <a:cxn ang="0">
                  <a:pos x="46" y="142"/>
                </a:cxn>
                <a:cxn ang="0">
                  <a:pos x="27" y="120"/>
                </a:cxn>
                <a:cxn ang="0">
                  <a:pos x="14" y="99"/>
                </a:cxn>
                <a:cxn ang="0">
                  <a:pos x="5" y="79"/>
                </a:cxn>
                <a:cxn ang="0">
                  <a:pos x="1" y="61"/>
                </a:cxn>
                <a:cxn ang="0">
                  <a:pos x="0" y="45"/>
                </a:cxn>
                <a:cxn ang="0">
                  <a:pos x="4" y="30"/>
                </a:cxn>
                <a:cxn ang="0">
                  <a:pos x="10" y="18"/>
                </a:cxn>
                <a:cxn ang="0">
                  <a:pos x="20" y="9"/>
                </a:cxn>
                <a:cxn ang="0">
                  <a:pos x="33" y="3"/>
                </a:cxn>
                <a:cxn ang="0">
                  <a:pos x="49" y="0"/>
                </a:cxn>
                <a:cxn ang="0">
                  <a:pos x="67" y="0"/>
                </a:cxn>
                <a:cxn ang="0">
                  <a:pos x="86" y="4"/>
                </a:cxn>
                <a:cxn ang="0">
                  <a:pos x="108" y="12"/>
                </a:cxn>
                <a:cxn ang="0">
                  <a:pos x="130" y="24"/>
                </a:cxn>
                <a:cxn ang="0">
                  <a:pos x="153" y="41"/>
                </a:cxn>
              </a:cxnLst>
              <a:rect l="0" t="0" r="r" b="b"/>
              <a:pathLst>
                <a:path w="223" h="207">
                  <a:moveTo>
                    <a:pt x="165" y="51"/>
                  </a:moveTo>
                  <a:lnTo>
                    <a:pt x="176" y="63"/>
                  </a:lnTo>
                  <a:lnTo>
                    <a:pt x="186" y="74"/>
                  </a:lnTo>
                  <a:lnTo>
                    <a:pt x="195" y="85"/>
                  </a:lnTo>
                  <a:lnTo>
                    <a:pt x="202" y="95"/>
                  </a:lnTo>
                  <a:lnTo>
                    <a:pt x="209" y="106"/>
                  </a:lnTo>
                  <a:lnTo>
                    <a:pt x="214" y="116"/>
                  </a:lnTo>
                  <a:lnTo>
                    <a:pt x="218" y="126"/>
                  </a:lnTo>
                  <a:lnTo>
                    <a:pt x="221" y="135"/>
                  </a:lnTo>
                  <a:lnTo>
                    <a:pt x="222" y="144"/>
                  </a:lnTo>
                  <a:lnTo>
                    <a:pt x="223" y="153"/>
                  </a:lnTo>
                  <a:lnTo>
                    <a:pt x="222" y="162"/>
                  </a:lnTo>
                  <a:lnTo>
                    <a:pt x="221" y="169"/>
                  </a:lnTo>
                  <a:lnTo>
                    <a:pt x="219" y="176"/>
                  </a:lnTo>
                  <a:lnTo>
                    <a:pt x="215" y="182"/>
                  </a:lnTo>
                  <a:lnTo>
                    <a:pt x="212" y="188"/>
                  </a:lnTo>
                  <a:lnTo>
                    <a:pt x="206" y="193"/>
                  </a:lnTo>
                  <a:lnTo>
                    <a:pt x="200" y="197"/>
                  </a:lnTo>
                  <a:lnTo>
                    <a:pt x="194" y="201"/>
                  </a:lnTo>
                  <a:lnTo>
                    <a:pt x="187" y="203"/>
                  </a:lnTo>
                  <a:lnTo>
                    <a:pt x="180" y="205"/>
                  </a:lnTo>
                  <a:lnTo>
                    <a:pt x="172" y="207"/>
                  </a:lnTo>
                  <a:lnTo>
                    <a:pt x="164" y="207"/>
                  </a:lnTo>
                  <a:lnTo>
                    <a:pt x="155" y="206"/>
                  </a:lnTo>
                  <a:lnTo>
                    <a:pt x="144" y="205"/>
                  </a:lnTo>
                  <a:lnTo>
                    <a:pt x="135" y="202"/>
                  </a:lnTo>
                  <a:lnTo>
                    <a:pt x="125" y="199"/>
                  </a:lnTo>
                  <a:lnTo>
                    <a:pt x="114" y="194"/>
                  </a:lnTo>
                  <a:lnTo>
                    <a:pt x="104" y="188"/>
                  </a:lnTo>
                  <a:lnTo>
                    <a:pt x="92" y="182"/>
                  </a:lnTo>
                  <a:lnTo>
                    <a:pt x="81" y="174"/>
                  </a:lnTo>
                  <a:lnTo>
                    <a:pt x="70" y="165"/>
                  </a:lnTo>
                  <a:lnTo>
                    <a:pt x="58" y="153"/>
                  </a:lnTo>
                  <a:lnTo>
                    <a:pt x="46" y="142"/>
                  </a:lnTo>
                  <a:lnTo>
                    <a:pt x="36" y="131"/>
                  </a:lnTo>
                  <a:lnTo>
                    <a:pt x="27" y="120"/>
                  </a:lnTo>
                  <a:lnTo>
                    <a:pt x="20" y="110"/>
                  </a:lnTo>
                  <a:lnTo>
                    <a:pt x="14" y="99"/>
                  </a:lnTo>
                  <a:lnTo>
                    <a:pt x="9" y="89"/>
                  </a:lnTo>
                  <a:lnTo>
                    <a:pt x="5" y="79"/>
                  </a:lnTo>
                  <a:lnTo>
                    <a:pt x="2" y="70"/>
                  </a:lnTo>
                  <a:lnTo>
                    <a:pt x="1" y="61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1" y="37"/>
                  </a:lnTo>
                  <a:lnTo>
                    <a:pt x="4" y="30"/>
                  </a:lnTo>
                  <a:lnTo>
                    <a:pt x="7" y="24"/>
                  </a:lnTo>
                  <a:lnTo>
                    <a:pt x="10" y="18"/>
                  </a:lnTo>
                  <a:lnTo>
                    <a:pt x="15" y="14"/>
                  </a:lnTo>
                  <a:lnTo>
                    <a:pt x="20" y="9"/>
                  </a:lnTo>
                  <a:lnTo>
                    <a:pt x="27" y="6"/>
                  </a:lnTo>
                  <a:lnTo>
                    <a:pt x="33" y="3"/>
                  </a:lnTo>
                  <a:lnTo>
                    <a:pt x="41" y="1"/>
                  </a:lnTo>
                  <a:lnTo>
                    <a:pt x="49" y="0"/>
                  </a:lnTo>
                  <a:lnTo>
                    <a:pt x="58" y="0"/>
                  </a:lnTo>
                  <a:lnTo>
                    <a:pt x="67" y="0"/>
                  </a:lnTo>
                  <a:lnTo>
                    <a:pt x="76" y="2"/>
                  </a:lnTo>
                  <a:lnTo>
                    <a:pt x="86" y="4"/>
                  </a:lnTo>
                  <a:lnTo>
                    <a:pt x="96" y="8"/>
                  </a:lnTo>
                  <a:lnTo>
                    <a:pt x="108" y="12"/>
                  </a:lnTo>
                  <a:lnTo>
                    <a:pt x="119" y="18"/>
                  </a:lnTo>
                  <a:lnTo>
                    <a:pt x="130" y="24"/>
                  </a:lnTo>
                  <a:lnTo>
                    <a:pt x="141" y="32"/>
                  </a:lnTo>
                  <a:lnTo>
                    <a:pt x="153" y="41"/>
                  </a:lnTo>
                  <a:lnTo>
                    <a:pt x="165" y="5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4465638" y="3836988"/>
              <a:ext cx="9525" cy="9525"/>
            </a:xfrm>
            <a:custGeom>
              <a:avLst/>
              <a:gdLst/>
              <a:ahLst/>
              <a:cxnLst>
                <a:cxn ang="0">
                  <a:pos x="144" y="65"/>
                </a:cxn>
                <a:cxn ang="0">
                  <a:pos x="155" y="85"/>
                </a:cxn>
                <a:cxn ang="0">
                  <a:pos x="163" y="103"/>
                </a:cxn>
                <a:cxn ang="0">
                  <a:pos x="166" y="120"/>
                </a:cxn>
                <a:cxn ang="0">
                  <a:pos x="167" y="136"/>
                </a:cxn>
                <a:cxn ang="0">
                  <a:pos x="164" y="149"/>
                </a:cxn>
                <a:cxn ang="0">
                  <a:pos x="158" y="160"/>
                </a:cxn>
                <a:cxn ang="0">
                  <a:pos x="150" y="168"/>
                </a:cxn>
                <a:cxn ang="0">
                  <a:pos x="140" y="175"/>
                </a:cxn>
                <a:cxn ang="0">
                  <a:pos x="127" y="179"/>
                </a:cxn>
                <a:cxn ang="0">
                  <a:pos x="114" y="179"/>
                </a:cxn>
                <a:cxn ang="0">
                  <a:pos x="99" y="177"/>
                </a:cxn>
                <a:cxn ang="0">
                  <a:pos x="84" y="172"/>
                </a:cxn>
                <a:cxn ang="0">
                  <a:pos x="68" y="164"/>
                </a:cxn>
                <a:cxn ang="0">
                  <a:pos x="52" y="152"/>
                </a:cxn>
                <a:cxn ang="0">
                  <a:pos x="37" y="136"/>
                </a:cxn>
                <a:cxn ang="0">
                  <a:pos x="22" y="115"/>
                </a:cxn>
                <a:cxn ang="0">
                  <a:pos x="10" y="96"/>
                </a:cxn>
                <a:cxn ang="0">
                  <a:pos x="3" y="77"/>
                </a:cxn>
                <a:cxn ang="0">
                  <a:pos x="0" y="59"/>
                </a:cxn>
                <a:cxn ang="0">
                  <a:pos x="0" y="44"/>
                </a:cxn>
                <a:cxn ang="0">
                  <a:pos x="3" y="31"/>
                </a:cxn>
                <a:cxn ang="0">
                  <a:pos x="9" y="20"/>
                </a:cxn>
                <a:cxn ang="0">
                  <a:pos x="17" y="12"/>
                </a:cxn>
                <a:cxn ang="0">
                  <a:pos x="28" y="5"/>
                </a:cxn>
                <a:cxn ang="0">
                  <a:pos x="39" y="1"/>
                </a:cxn>
                <a:cxn ang="0">
                  <a:pos x="52" y="0"/>
                </a:cxn>
                <a:cxn ang="0">
                  <a:pos x="66" y="3"/>
                </a:cxn>
                <a:cxn ang="0">
                  <a:pos x="82" y="9"/>
                </a:cxn>
                <a:cxn ang="0">
                  <a:pos x="98" y="18"/>
                </a:cxn>
                <a:cxn ang="0">
                  <a:pos x="113" y="30"/>
                </a:cxn>
                <a:cxn ang="0">
                  <a:pos x="128" y="46"/>
                </a:cxn>
              </a:cxnLst>
              <a:rect l="0" t="0" r="r" b="b"/>
              <a:pathLst>
                <a:path w="167" h="179">
                  <a:moveTo>
                    <a:pt x="136" y="55"/>
                  </a:moveTo>
                  <a:lnTo>
                    <a:pt x="144" y="65"/>
                  </a:lnTo>
                  <a:lnTo>
                    <a:pt x="150" y="76"/>
                  </a:lnTo>
                  <a:lnTo>
                    <a:pt x="155" y="85"/>
                  </a:lnTo>
                  <a:lnTo>
                    <a:pt x="160" y="94"/>
                  </a:lnTo>
                  <a:lnTo>
                    <a:pt x="163" y="103"/>
                  </a:lnTo>
                  <a:lnTo>
                    <a:pt x="165" y="112"/>
                  </a:lnTo>
                  <a:lnTo>
                    <a:pt x="166" y="120"/>
                  </a:lnTo>
                  <a:lnTo>
                    <a:pt x="167" y="128"/>
                  </a:lnTo>
                  <a:lnTo>
                    <a:pt x="167" y="136"/>
                  </a:lnTo>
                  <a:lnTo>
                    <a:pt x="165" y="142"/>
                  </a:lnTo>
                  <a:lnTo>
                    <a:pt x="164" y="149"/>
                  </a:lnTo>
                  <a:lnTo>
                    <a:pt x="161" y="154"/>
                  </a:lnTo>
                  <a:lnTo>
                    <a:pt x="158" y="160"/>
                  </a:lnTo>
                  <a:lnTo>
                    <a:pt x="154" y="164"/>
                  </a:lnTo>
                  <a:lnTo>
                    <a:pt x="150" y="168"/>
                  </a:lnTo>
                  <a:lnTo>
                    <a:pt x="145" y="172"/>
                  </a:lnTo>
                  <a:lnTo>
                    <a:pt x="140" y="175"/>
                  </a:lnTo>
                  <a:lnTo>
                    <a:pt x="134" y="177"/>
                  </a:lnTo>
                  <a:lnTo>
                    <a:pt x="127" y="179"/>
                  </a:lnTo>
                  <a:lnTo>
                    <a:pt x="120" y="179"/>
                  </a:lnTo>
                  <a:lnTo>
                    <a:pt x="114" y="179"/>
                  </a:lnTo>
                  <a:lnTo>
                    <a:pt x="106" y="179"/>
                  </a:lnTo>
                  <a:lnTo>
                    <a:pt x="99" y="177"/>
                  </a:lnTo>
                  <a:lnTo>
                    <a:pt x="92" y="175"/>
                  </a:lnTo>
                  <a:lnTo>
                    <a:pt x="84" y="172"/>
                  </a:lnTo>
                  <a:lnTo>
                    <a:pt x="75" y="169"/>
                  </a:lnTo>
                  <a:lnTo>
                    <a:pt x="68" y="164"/>
                  </a:lnTo>
                  <a:lnTo>
                    <a:pt x="60" y="158"/>
                  </a:lnTo>
                  <a:lnTo>
                    <a:pt x="52" y="152"/>
                  </a:lnTo>
                  <a:lnTo>
                    <a:pt x="44" y="144"/>
                  </a:lnTo>
                  <a:lnTo>
                    <a:pt x="37" y="136"/>
                  </a:lnTo>
                  <a:lnTo>
                    <a:pt x="30" y="127"/>
                  </a:lnTo>
                  <a:lnTo>
                    <a:pt x="22" y="115"/>
                  </a:lnTo>
                  <a:lnTo>
                    <a:pt x="15" y="105"/>
                  </a:lnTo>
                  <a:lnTo>
                    <a:pt x="10" y="96"/>
                  </a:lnTo>
                  <a:lnTo>
                    <a:pt x="7" y="86"/>
                  </a:lnTo>
                  <a:lnTo>
                    <a:pt x="3" y="77"/>
                  </a:lnTo>
                  <a:lnTo>
                    <a:pt x="1" y="69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1" y="38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7" y="12"/>
                  </a:lnTo>
                  <a:lnTo>
                    <a:pt x="21" y="8"/>
                  </a:lnTo>
                  <a:lnTo>
                    <a:pt x="28" y="5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9" y="1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2" y="9"/>
                  </a:lnTo>
                  <a:lnTo>
                    <a:pt x="90" y="13"/>
                  </a:lnTo>
                  <a:lnTo>
                    <a:pt x="98" y="18"/>
                  </a:lnTo>
                  <a:lnTo>
                    <a:pt x="105" y="23"/>
                  </a:lnTo>
                  <a:lnTo>
                    <a:pt x="113" y="30"/>
                  </a:lnTo>
                  <a:lnTo>
                    <a:pt x="120" y="37"/>
                  </a:lnTo>
                  <a:lnTo>
                    <a:pt x="128" y="46"/>
                  </a:lnTo>
                  <a:lnTo>
                    <a:pt x="136" y="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4465638" y="3836988"/>
              <a:ext cx="9525" cy="9525"/>
            </a:xfrm>
            <a:custGeom>
              <a:avLst/>
              <a:gdLst/>
              <a:ahLst/>
              <a:cxnLst>
                <a:cxn ang="0">
                  <a:pos x="144" y="65"/>
                </a:cxn>
                <a:cxn ang="0">
                  <a:pos x="155" y="85"/>
                </a:cxn>
                <a:cxn ang="0">
                  <a:pos x="163" y="103"/>
                </a:cxn>
                <a:cxn ang="0">
                  <a:pos x="166" y="120"/>
                </a:cxn>
                <a:cxn ang="0">
                  <a:pos x="167" y="136"/>
                </a:cxn>
                <a:cxn ang="0">
                  <a:pos x="164" y="149"/>
                </a:cxn>
                <a:cxn ang="0">
                  <a:pos x="158" y="160"/>
                </a:cxn>
                <a:cxn ang="0">
                  <a:pos x="150" y="168"/>
                </a:cxn>
                <a:cxn ang="0">
                  <a:pos x="140" y="175"/>
                </a:cxn>
                <a:cxn ang="0">
                  <a:pos x="127" y="179"/>
                </a:cxn>
                <a:cxn ang="0">
                  <a:pos x="114" y="179"/>
                </a:cxn>
                <a:cxn ang="0">
                  <a:pos x="99" y="177"/>
                </a:cxn>
                <a:cxn ang="0">
                  <a:pos x="84" y="172"/>
                </a:cxn>
                <a:cxn ang="0">
                  <a:pos x="68" y="164"/>
                </a:cxn>
                <a:cxn ang="0">
                  <a:pos x="52" y="152"/>
                </a:cxn>
                <a:cxn ang="0">
                  <a:pos x="37" y="136"/>
                </a:cxn>
                <a:cxn ang="0">
                  <a:pos x="22" y="115"/>
                </a:cxn>
                <a:cxn ang="0">
                  <a:pos x="10" y="96"/>
                </a:cxn>
                <a:cxn ang="0">
                  <a:pos x="3" y="77"/>
                </a:cxn>
                <a:cxn ang="0">
                  <a:pos x="0" y="59"/>
                </a:cxn>
                <a:cxn ang="0">
                  <a:pos x="0" y="44"/>
                </a:cxn>
                <a:cxn ang="0">
                  <a:pos x="3" y="31"/>
                </a:cxn>
                <a:cxn ang="0">
                  <a:pos x="9" y="20"/>
                </a:cxn>
                <a:cxn ang="0">
                  <a:pos x="17" y="12"/>
                </a:cxn>
                <a:cxn ang="0">
                  <a:pos x="28" y="5"/>
                </a:cxn>
                <a:cxn ang="0">
                  <a:pos x="39" y="1"/>
                </a:cxn>
                <a:cxn ang="0">
                  <a:pos x="52" y="0"/>
                </a:cxn>
                <a:cxn ang="0">
                  <a:pos x="66" y="3"/>
                </a:cxn>
                <a:cxn ang="0">
                  <a:pos x="82" y="9"/>
                </a:cxn>
                <a:cxn ang="0">
                  <a:pos x="98" y="18"/>
                </a:cxn>
                <a:cxn ang="0">
                  <a:pos x="113" y="30"/>
                </a:cxn>
                <a:cxn ang="0">
                  <a:pos x="128" y="46"/>
                </a:cxn>
              </a:cxnLst>
              <a:rect l="0" t="0" r="r" b="b"/>
              <a:pathLst>
                <a:path w="167" h="179">
                  <a:moveTo>
                    <a:pt x="136" y="55"/>
                  </a:moveTo>
                  <a:lnTo>
                    <a:pt x="144" y="65"/>
                  </a:lnTo>
                  <a:lnTo>
                    <a:pt x="150" y="76"/>
                  </a:lnTo>
                  <a:lnTo>
                    <a:pt x="155" y="85"/>
                  </a:lnTo>
                  <a:lnTo>
                    <a:pt x="160" y="94"/>
                  </a:lnTo>
                  <a:lnTo>
                    <a:pt x="163" y="103"/>
                  </a:lnTo>
                  <a:lnTo>
                    <a:pt x="165" y="112"/>
                  </a:lnTo>
                  <a:lnTo>
                    <a:pt x="166" y="120"/>
                  </a:lnTo>
                  <a:lnTo>
                    <a:pt x="167" y="128"/>
                  </a:lnTo>
                  <a:lnTo>
                    <a:pt x="167" y="136"/>
                  </a:lnTo>
                  <a:lnTo>
                    <a:pt x="165" y="142"/>
                  </a:lnTo>
                  <a:lnTo>
                    <a:pt x="164" y="149"/>
                  </a:lnTo>
                  <a:lnTo>
                    <a:pt x="161" y="154"/>
                  </a:lnTo>
                  <a:lnTo>
                    <a:pt x="158" y="160"/>
                  </a:lnTo>
                  <a:lnTo>
                    <a:pt x="154" y="164"/>
                  </a:lnTo>
                  <a:lnTo>
                    <a:pt x="150" y="168"/>
                  </a:lnTo>
                  <a:lnTo>
                    <a:pt x="145" y="172"/>
                  </a:lnTo>
                  <a:lnTo>
                    <a:pt x="140" y="175"/>
                  </a:lnTo>
                  <a:lnTo>
                    <a:pt x="134" y="177"/>
                  </a:lnTo>
                  <a:lnTo>
                    <a:pt x="127" y="179"/>
                  </a:lnTo>
                  <a:lnTo>
                    <a:pt x="120" y="179"/>
                  </a:lnTo>
                  <a:lnTo>
                    <a:pt x="114" y="179"/>
                  </a:lnTo>
                  <a:lnTo>
                    <a:pt x="106" y="179"/>
                  </a:lnTo>
                  <a:lnTo>
                    <a:pt x="99" y="177"/>
                  </a:lnTo>
                  <a:lnTo>
                    <a:pt x="92" y="175"/>
                  </a:lnTo>
                  <a:lnTo>
                    <a:pt x="84" y="172"/>
                  </a:lnTo>
                  <a:lnTo>
                    <a:pt x="75" y="169"/>
                  </a:lnTo>
                  <a:lnTo>
                    <a:pt x="68" y="164"/>
                  </a:lnTo>
                  <a:lnTo>
                    <a:pt x="60" y="158"/>
                  </a:lnTo>
                  <a:lnTo>
                    <a:pt x="52" y="152"/>
                  </a:lnTo>
                  <a:lnTo>
                    <a:pt x="44" y="144"/>
                  </a:lnTo>
                  <a:lnTo>
                    <a:pt x="37" y="136"/>
                  </a:lnTo>
                  <a:lnTo>
                    <a:pt x="30" y="127"/>
                  </a:lnTo>
                  <a:lnTo>
                    <a:pt x="22" y="115"/>
                  </a:lnTo>
                  <a:lnTo>
                    <a:pt x="15" y="105"/>
                  </a:lnTo>
                  <a:lnTo>
                    <a:pt x="10" y="96"/>
                  </a:lnTo>
                  <a:lnTo>
                    <a:pt x="7" y="86"/>
                  </a:lnTo>
                  <a:lnTo>
                    <a:pt x="3" y="77"/>
                  </a:lnTo>
                  <a:lnTo>
                    <a:pt x="1" y="69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1" y="38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7" y="12"/>
                  </a:lnTo>
                  <a:lnTo>
                    <a:pt x="21" y="8"/>
                  </a:lnTo>
                  <a:lnTo>
                    <a:pt x="28" y="5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9" y="1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2" y="9"/>
                  </a:lnTo>
                  <a:lnTo>
                    <a:pt x="90" y="13"/>
                  </a:lnTo>
                  <a:lnTo>
                    <a:pt x="98" y="18"/>
                  </a:lnTo>
                  <a:lnTo>
                    <a:pt x="105" y="23"/>
                  </a:lnTo>
                  <a:lnTo>
                    <a:pt x="113" y="30"/>
                  </a:lnTo>
                  <a:lnTo>
                    <a:pt x="120" y="37"/>
                  </a:lnTo>
                  <a:lnTo>
                    <a:pt x="128" y="46"/>
                  </a:lnTo>
                  <a:lnTo>
                    <a:pt x="136" y="55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9" name="Freeform 85"/>
            <p:cNvSpPr>
              <a:spLocks/>
            </p:cNvSpPr>
            <p:nvPr/>
          </p:nvSpPr>
          <p:spPr bwMode="auto">
            <a:xfrm>
              <a:off x="4454525" y="3832225"/>
              <a:ext cx="7938" cy="7938"/>
            </a:xfrm>
            <a:custGeom>
              <a:avLst/>
              <a:gdLst/>
              <a:ahLst/>
              <a:cxnLst>
                <a:cxn ang="0">
                  <a:pos x="123" y="68"/>
                </a:cxn>
                <a:cxn ang="0">
                  <a:pos x="129" y="85"/>
                </a:cxn>
                <a:cxn ang="0">
                  <a:pos x="132" y="101"/>
                </a:cxn>
                <a:cxn ang="0">
                  <a:pos x="132" y="116"/>
                </a:cxn>
                <a:cxn ang="0">
                  <a:pos x="129" y="128"/>
                </a:cxn>
                <a:cxn ang="0">
                  <a:pos x="125" y="138"/>
                </a:cxn>
                <a:cxn ang="0">
                  <a:pos x="118" y="146"/>
                </a:cxn>
                <a:cxn ang="0">
                  <a:pos x="110" y="151"/>
                </a:cxn>
                <a:cxn ang="0">
                  <a:pos x="101" y="155"/>
                </a:cxn>
                <a:cxn ang="0">
                  <a:pos x="90" y="156"/>
                </a:cxn>
                <a:cxn ang="0">
                  <a:pos x="78" y="155"/>
                </a:cxn>
                <a:cxn ang="0">
                  <a:pos x="67" y="151"/>
                </a:cxn>
                <a:cxn ang="0">
                  <a:pos x="55" y="144"/>
                </a:cxn>
                <a:cxn ang="0">
                  <a:pos x="43" y="135"/>
                </a:cxn>
                <a:cxn ang="0">
                  <a:pos x="32" y="122"/>
                </a:cxn>
                <a:cxn ang="0">
                  <a:pos x="20" y="107"/>
                </a:cxn>
                <a:cxn ang="0">
                  <a:pos x="11" y="88"/>
                </a:cxn>
                <a:cxn ang="0">
                  <a:pos x="4" y="71"/>
                </a:cxn>
                <a:cxn ang="0">
                  <a:pos x="1" y="55"/>
                </a:cxn>
                <a:cxn ang="0">
                  <a:pos x="0" y="41"/>
                </a:cxn>
                <a:cxn ang="0">
                  <a:pos x="3" y="29"/>
                </a:cxn>
                <a:cxn ang="0">
                  <a:pos x="7" y="19"/>
                </a:cxn>
                <a:cxn ang="0">
                  <a:pos x="14" y="11"/>
                </a:cxn>
                <a:cxn ang="0">
                  <a:pos x="22" y="5"/>
                </a:cxn>
                <a:cxn ang="0">
                  <a:pos x="33" y="2"/>
                </a:cxn>
                <a:cxn ang="0">
                  <a:pos x="43" y="0"/>
                </a:cxn>
                <a:cxn ang="0">
                  <a:pos x="55" y="2"/>
                </a:cxn>
                <a:cxn ang="0">
                  <a:pos x="67" y="6"/>
                </a:cxn>
                <a:cxn ang="0">
                  <a:pos x="79" y="12"/>
                </a:cxn>
                <a:cxn ang="0">
                  <a:pos x="92" y="22"/>
                </a:cxn>
                <a:cxn ang="0">
                  <a:pos x="103" y="34"/>
                </a:cxn>
                <a:cxn ang="0">
                  <a:pos x="113" y="50"/>
                </a:cxn>
              </a:cxnLst>
              <a:rect l="0" t="0" r="r" b="b"/>
              <a:pathLst>
                <a:path w="132" h="156">
                  <a:moveTo>
                    <a:pt x="118" y="59"/>
                  </a:moveTo>
                  <a:lnTo>
                    <a:pt x="123" y="68"/>
                  </a:lnTo>
                  <a:lnTo>
                    <a:pt x="126" y="77"/>
                  </a:lnTo>
                  <a:lnTo>
                    <a:pt x="129" y="85"/>
                  </a:lnTo>
                  <a:lnTo>
                    <a:pt x="131" y="93"/>
                  </a:lnTo>
                  <a:lnTo>
                    <a:pt x="132" y="101"/>
                  </a:lnTo>
                  <a:lnTo>
                    <a:pt x="132" y="109"/>
                  </a:lnTo>
                  <a:lnTo>
                    <a:pt x="132" y="116"/>
                  </a:lnTo>
                  <a:lnTo>
                    <a:pt x="131" y="122"/>
                  </a:lnTo>
                  <a:lnTo>
                    <a:pt x="129" y="128"/>
                  </a:lnTo>
                  <a:lnTo>
                    <a:pt x="127" y="133"/>
                  </a:lnTo>
                  <a:lnTo>
                    <a:pt x="125" y="138"/>
                  </a:lnTo>
                  <a:lnTo>
                    <a:pt x="122" y="142"/>
                  </a:lnTo>
                  <a:lnTo>
                    <a:pt x="118" y="146"/>
                  </a:lnTo>
                  <a:lnTo>
                    <a:pt x="115" y="149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1" y="155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5" y="155"/>
                  </a:lnTo>
                  <a:lnTo>
                    <a:pt x="78" y="155"/>
                  </a:lnTo>
                  <a:lnTo>
                    <a:pt x="72" y="153"/>
                  </a:lnTo>
                  <a:lnTo>
                    <a:pt x="67" y="151"/>
                  </a:lnTo>
                  <a:lnTo>
                    <a:pt x="61" y="148"/>
                  </a:lnTo>
                  <a:lnTo>
                    <a:pt x="55" y="144"/>
                  </a:lnTo>
                  <a:lnTo>
                    <a:pt x="49" y="140"/>
                  </a:lnTo>
                  <a:lnTo>
                    <a:pt x="43" y="135"/>
                  </a:lnTo>
                  <a:lnTo>
                    <a:pt x="37" y="129"/>
                  </a:lnTo>
                  <a:lnTo>
                    <a:pt x="32" y="122"/>
                  </a:lnTo>
                  <a:lnTo>
                    <a:pt x="26" y="115"/>
                  </a:lnTo>
                  <a:lnTo>
                    <a:pt x="20" y="107"/>
                  </a:lnTo>
                  <a:lnTo>
                    <a:pt x="16" y="98"/>
                  </a:lnTo>
                  <a:lnTo>
                    <a:pt x="11" y="88"/>
                  </a:lnTo>
                  <a:lnTo>
                    <a:pt x="7" y="79"/>
                  </a:lnTo>
                  <a:lnTo>
                    <a:pt x="4" y="71"/>
                  </a:lnTo>
                  <a:lnTo>
                    <a:pt x="2" y="63"/>
                  </a:lnTo>
                  <a:lnTo>
                    <a:pt x="1" y="55"/>
                  </a:lnTo>
                  <a:lnTo>
                    <a:pt x="0" y="48"/>
                  </a:lnTo>
                  <a:lnTo>
                    <a:pt x="0" y="41"/>
                  </a:lnTo>
                  <a:lnTo>
                    <a:pt x="1" y="34"/>
                  </a:lnTo>
                  <a:lnTo>
                    <a:pt x="3" y="29"/>
                  </a:lnTo>
                  <a:lnTo>
                    <a:pt x="5" y="23"/>
                  </a:lnTo>
                  <a:lnTo>
                    <a:pt x="7" y="19"/>
                  </a:lnTo>
                  <a:lnTo>
                    <a:pt x="10" y="14"/>
                  </a:lnTo>
                  <a:lnTo>
                    <a:pt x="14" y="11"/>
                  </a:lnTo>
                  <a:lnTo>
                    <a:pt x="18" y="8"/>
                  </a:lnTo>
                  <a:lnTo>
                    <a:pt x="22" y="5"/>
                  </a:lnTo>
                  <a:lnTo>
                    <a:pt x="28" y="3"/>
                  </a:lnTo>
                  <a:lnTo>
                    <a:pt x="33" y="2"/>
                  </a:lnTo>
                  <a:lnTo>
                    <a:pt x="38" y="1"/>
                  </a:lnTo>
                  <a:lnTo>
                    <a:pt x="43" y="0"/>
                  </a:lnTo>
                  <a:lnTo>
                    <a:pt x="49" y="1"/>
                  </a:lnTo>
                  <a:lnTo>
                    <a:pt x="55" y="2"/>
                  </a:lnTo>
                  <a:lnTo>
                    <a:pt x="61" y="3"/>
                  </a:lnTo>
                  <a:lnTo>
                    <a:pt x="67" y="6"/>
                  </a:lnTo>
                  <a:lnTo>
                    <a:pt x="73" y="9"/>
                  </a:lnTo>
                  <a:lnTo>
                    <a:pt x="79" y="12"/>
                  </a:lnTo>
                  <a:lnTo>
                    <a:pt x="86" y="17"/>
                  </a:lnTo>
                  <a:lnTo>
                    <a:pt x="92" y="22"/>
                  </a:lnTo>
                  <a:lnTo>
                    <a:pt x="97" y="27"/>
                  </a:lnTo>
                  <a:lnTo>
                    <a:pt x="103" y="34"/>
                  </a:lnTo>
                  <a:lnTo>
                    <a:pt x="108" y="41"/>
                  </a:lnTo>
                  <a:lnTo>
                    <a:pt x="113" y="50"/>
                  </a:lnTo>
                  <a:lnTo>
                    <a:pt x="118" y="5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0" name="Freeform 86"/>
            <p:cNvSpPr>
              <a:spLocks/>
            </p:cNvSpPr>
            <p:nvPr/>
          </p:nvSpPr>
          <p:spPr bwMode="auto">
            <a:xfrm>
              <a:off x="4454525" y="3832225"/>
              <a:ext cx="7938" cy="7938"/>
            </a:xfrm>
            <a:custGeom>
              <a:avLst/>
              <a:gdLst/>
              <a:ahLst/>
              <a:cxnLst>
                <a:cxn ang="0">
                  <a:pos x="123" y="68"/>
                </a:cxn>
                <a:cxn ang="0">
                  <a:pos x="129" y="85"/>
                </a:cxn>
                <a:cxn ang="0">
                  <a:pos x="132" y="101"/>
                </a:cxn>
                <a:cxn ang="0">
                  <a:pos x="132" y="116"/>
                </a:cxn>
                <a:cxn ang="0">
                  <a:pos x="129" y="128"/>
                </a:cxn>
                <a:cxn ang="0">
                  <a:pos x="125" y="138"/>
                </a:cxn>
                <a:cxn ang="0">
                  <a:pos x="118" y="146"/>
                </a:cxn>
                <a:cxn ang="0">
                  <a:pos x="110" y="151"/>
                </a:cxn>
                <a:cxn ang="0">
                  <a:pos x="101" y="155"/>
                </a:cxn>
                <a:cxn ang="0">
                  <a:pos x="90" y="156"/>
                </a:cxn>
                <a:cxn ang="0">
                  <a:pos x="78" y="155"/>
                </a:cxn>
                <a:cxn ang="0">
                  <a:pos x="67" y="151"/>
                </a:cxn>
                <a:cxn ang="0">
                  <a:pos x="55" y="144"/>
                </a:cxn>
                <a:cxn ang="0">
                  <a:pos x="43" y="135"/>
                </a:cxn>
                <a:cxn ang="0">
                  <a:pos x="32" y="122"/>
                </a:cxn>
                <a:cxn ang="0">
                  <a:pos x="20" y="107"/>
                </a:cxn>
                <a:cxn ang="0">
                  <a:pos x="11" y="88"/>
                </a:cxn>
                <a:cxn ang="0">
                  <a:pos x="4" y="71"/>
                </a:cxn>
                <a:cxn ang="0">
                  <a:pos x="1" y="55"/>
                </a:cxn>
                <a:cxn ang="0">
                  <a:pos x="0" y="41"/>
                </a:cxn>
                <a:cxn ang="0">
                  <a:pos x="3" y="29"/>
                </a:cxn>
                <a:cxn ang="0">
                  <a:pos x="7" y="19"/>
                </a:cxn>
                <a:cxn ang="0">
                  <a:pos x="14" y="11"/>
                </a:cxn>
                <a:cxn ang="0">
                  <a:pos x="22" y="5"/>
                </a:cxn>
                <a:cxn ang="0">
                  <a:pos x="33" y="2"/>
                </a:cxn>
                <a:cxn ang="0">
                  <a:pos x="43" y="0"/>
                </a:cxn>
                <a:cxn ang="0">
                  <a:pos x="55" y="2"/>
                </a:cxn>
                <a:cxn ang="0">
                  <a:pos x="67" y="6"/>
                </a:cxn>
                <a:cxn ang="0">
                  <a:pos x="79" y="12"/>
                </a:cxn>
                <a:cxn ang="0">
                  <a:pos x="92" y="22"/>
                </a:cxn>
                <a:cxn ang="0">
                  <a:pos x="103" y="34"/>
                </a:cxn>
                <a:cxn ang="0">
                  <a:pos x="113" y="50"/>
                </a:cxn>
              </a:cxnLst>
              <a:rect l="0" t="0" r="r" b="b"/>
              <a:pathLst>
                <a:path w="132" h="156">
                  <a:moveTo>
                    <a:pt x="118" y="59"/>
                  </a:moveTo>
                  <a:lnTo>
                    <a:pt x="123" y="68"/>
                  </a:lnTo>
                  <a:lnTo>
                    <a:pt x="126" y="77"/>
                  </a:lnTo>
                  <a:lnTo>
                    <a:pt x="129" y="85"/>
                  </a:lnTo>
                  <a:lnTo>
                    <a:pt x="131" y="93"/>
                  </a:lnTo>
                  <a:lnTo>
                    <a:pt x="132" y="101"/>
                  </a:lnTo>
                  <a:lnTo>
                    <a:pt x="132" y="109"/>
                  </a:lnTo>
                  <a:lnTo>
                    <a:pt x="132" y="116"/>
                  </a:lnTo>
                  <a:lnTo>
                    <a:pt x="131" y="122"/>
                  </a:lnTo>
                  <a:lnTo>
                    <a:pt x="129" y="128"/>
                  </a:lnTo>
                  <a:lnTo>
                    <a:pt x="127" y="133"/>
                  </a:lnTo>
                  <a:lnTo>
                    <a:pt x="125" y="138"/>
                  </a:lnTo>
                  <a:lnTo>
                    <a:pt x="122" y="142"/>
                  </a:lnTo>
                  <a:lnTo>
                    <a:pt x="118" y="146"/>
                  </a:lnTo>
                  <a:lnTo>
                    <a:pt x="115" y="149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1" y="155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5" y="155"/>
                  </a:lnTo>
                  <a:lnTo>
                    <a:pt x="78" y="155"/>
                  </a:lnTo>
                  <a:lnTo>
                    <a:pt x="72" y="153"/>
                  </a:lnTo>
                  <a:lnTo>
                    <a:pt x="67" y="151"/>
                  </a:lnTo>
                  <a:lnTo>
                    <a:pt x="61" y="148"/>
                  </a:lnTo>
                  <a:lnTo>
                    <a:pt x="55" y="144"/>
                  </a:lnTo>
                  <a:lnTo>
                    <a:pt x="49" y="140"/>
                  </a:lnTo>
                  <a:lnTo>
                    <a:pt x="43" y="135"/>
                  </a:lnTo>
                  <a:lnTo>
                    <a:pt x="37" y="129"/>
                  </a:lnTo>
                  <a:lnTo>
                    <a:pt x="32" y="122"/>
                  </a:lnTo>
                  <a:lnTo>
                    <a:pt x="26" y="115"/>
                  </a:lnTo>
                  <a:lnTo>
                    <a:pt x="20" y="107"/>
                  </a:lnTo>
                  <a:lnTo>
                    <a:pt x="16" y="98"/>
                  </a:lnTo>
                  <a:lnTo>
                    <a:pt x="11" y="88"/>
                  </a:lnTo>
                  <a:lnTo>
                    <a:pt x="7" y="79"/>
                  </a:lnTo>
                  <a:lnTo>
                    <a:pt x="4" y="71"/>
                  </a:lnTo>
                  <a:lnTo>
                    <a:pt x="2" y="63"/>
                  </a:lnTo>
                  <a:lnTo>
                    <a:pt x="1" y="55"/>
                  </a:lnTo>
                  <a:lnTo>
                    <a:pt x="0" y="48"/>
                  </a:lnTo>
                  <a:lnTo>
                    <a:pt x="0" y="41"/>
                  </a:lnTo>
                  <a:lnTo>
                    <a:pt x="1" y="34"/>
                  </a:lnTo>
                  <a:lnTo>
                    <a:pt x="3" y="29"/>
                  </a:lnTo>
                  <a:lnTo>
                    <a:pt x="5" y="23"/>
                  </a:lnTo>
                  <a:lnTo>
                    <a:pt x="7" y="19"/>
                  </a:lnTo>
                  <a:lnTo>
                    <a:pt x="10" y="14"/>
                  </a:lnTo>
                  <a:lnTo>
                    <a:pt x="14" y="11"/>
                  </a:lnTo>
                  <a:lnTo>
                    <a:pt x="18" y="8"/>
                  </a:lnTo>
                  <a:lnTo>
                    <a:pt x="22" y="5"/>
                  </a:lnTo>
                  <a:lnTo>
                    <a:pt x="28" y="3"/>
                  </a:lnTo>
                  <a:lnTo>
                    <a:pt x="33" y="2"/>
                  </a:lnTo>
                  <a:lnTo>
                    <a:pt x="38" y="1"/>
                  </a:lnTo>
                  <a:lnTo>
                    <a:pt x="43" y="0"/>
                  </a:lnTo>
                  <a:lnTo>
                    <a:pt x="49" y="1"/>
                  </a:lnTo>
                  <a:lnTo>
                    <a:pt x="55" y="2"/>
                  </a:lnTo>
                  <a:lnTo>
                    <a:pt x="61" y="3"/>
                  </a:lnTo>
                  <a:lnTo>
                    <a:pt x="67" y="6"/>
                  </a:lnTo>
                  <a:lnTo>
                    <a:pt x="73" y="9"/>
                  </a:lnTo>
                  <a:lnTo>
                    <a:pt x="79" y="12"/>
                  </a:lnTo>
                  <a:lnTo>
                    <a:pt x="86" y="17"/>
                  </a:lnTo>
                  <a:lnTo>
                    <a:pt x="92" y="22"/>
                  </a:lnTo>
                  <a:lnTo>
                    <a:pt x="97" y="27"/>
                  </a:lnTo>
                  <a:lnTo>
                    <a:pt x="103" y="34"/>
                  </a:lnTo>
                  <a:lnTo>
                    <a:pt x="108" y="41"/>
                  </a:lnTo>
                  <a:lnTo>
                    <a:pt x="113" y="50"/>
                  </a:lnTo>
                  <a:lnTo>
                    <a:pt x="118" y="59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1" name="Freeform 87"/>
            <p:cNvSpPr>
              <a:spLocks noEditPoints="1"/>
            </p:cNvSpPr>
            <p:nvPr/>
          </p:nvSpPr>
          <p:spPr bwMode="auto">
            <a:xfrm>
              <a:off x="4500563" y="3756025"/>
              <a:ext cx="63500" cy="98425"/>
            </a:xfrm>
            <a:custGeom>
              <a:avLst/>
              <a:gdLst/>
              <a:ahLst/>
              <a:cxnLst>
                <a:cxn ang="0">
                  <a:pos x="125" y="36"/>
                </a:cxn>
                <a:cxn ang="0">
                  <a:pos x="226" y="0"/>
                </a:cxn>
                <a:cxn ang="0">
                  <a:pos x="300" y="45"/>
                </a:cxn>
                <a:cxn ang="0">
                  <a:pos x="318" y="154"/>
                </a:cxn>
                <a:cxn ang="0">
                  <a:pos x="251" y="306"/>
                </a:cxn>
                <a:cxn ang="0">
                  <a:pos x="149" y="393"/>
                </a:cxn>
                <a:cxn ang="0">
                  <a:pos x="57" y="393"/>
                </a:cxn>
                <a:cxn ang="0">
                  <a:pos x="3" y="319"/>
                </a:cxn>
                <a:cxn ang="0">
                  <a:pos x="20" y="187"/>
                </a:cxn>
                <a:cxn ang="0">
                  <a:pos x="514" y="1733"/>
                </a:cxn>
                <a:cxn ang="0">
                  <a:pos x="595" y="1807"/>
                </a:cxn>
                <a:cxn ang="0">
                  <a:pos x="595" y="1880"/>
                </a:cxn>
                <a:cxn ang="0">
                  <a:pos x="519" y="1925"/>
                </a:cxn>
                <a:cxn ang="0">
                  <a:pos x="374" y="1913"/>
                </a:cxn>
                <a:cxn ang="0">
                  <a:pos x="243" y="1848"/>
                </a:cxn>
                <a:cxn ang="0">
                  <a:pos x="198" y="1769"/>
                </a:cxn>
                <a:cxn ang="0">
                  <a:pos x="231" y="1705"/>
                </a:cxn>
                <a:cxn ang="0">
                  <a:pos x="337" y="1683"/>
                </a:cxn>
                <a:cxn ang="0">
                  <a:pos x="788" y="1422"/>
                </a:cxn>
                <a:cxn ang="0">
                  <a:pos x="950" y="1465"/>
                </a:cxn>
                <a:cxn ang="0">
                  <a:pos x="1017" y="1552"/>
                </a:cxn>
                <a:cxn ang="0">
                  <a:pos x="980" y="1646"/>
                </a:cxn>
                <a:cxn ang="0">
                  <a:pos x="830" y="1711"/>
                </a:cxn>
                <a:cxn ang="0">
                  <a:pos x="622" y="1711"/>
                </a:cxn>
                <a:cxn ang="0">
                  <a:pos x="500" y="1645"/>
                </a:cxn>
                <a:cxn ang="0">
                  <a:pos x="477" y="1551"/>
                </a:cxn>
                <a:cxn ang="0">
                  <a:pos x="561" y="1463"/>
                </a:cxn>
                <a:cxn ang="0">
                  <a:pos x="876" y="1004"/>
                </a:cxn>
                <a:cxn ang="0">
                  <a:pos x="1096" y="989"/>
                </a:cxn>
                <a:cxn ang="0">
                  <a:pos x="1220" y="1052"/>
                </a:cxn>
                <a:cxn ang="0">
                  <a:pos x="1233" y="1156"/>
                </a:cxn>
                <a:cxn ang="0">
                  <a:pos x="1114" y="1264"/>
                </a:cxn>
                <a:cxn ang="0">
                  <a:pos x="878" y="1332"/>
                </a:cxn>
                <a:cxn ang="0">
                  <a:pos x="698" y="1311"/>
                </a:cxn>
                <a:cxn ang="0">
                  <a:pos x="619" y="1225"/>
                </a:cxn>
                <a:cxn ang="0">
                  <a:pos x="660" y="1114"/>
                </a:cxn>
                <a:cxn ang="0">
                  <a:pos x="838" y="1016"/>
                </a:cxn>
                <a:cxn ang="0">
                  <a:pos x="782" y="537"/>
                </a:cxn>
                <a:cxn ang="0">
                  <a:pos x="940" y="509"/>
                </a:cxn>
                <a:cxn ang="0">
                  <a:pos x="1020" y="575"/>
                </a:cxn>
                <a:cxn ang="0">
                  <a:pos x="992" y="709"/>
                </a:cxn>
                <a:cxn ang="0">
                  <a:pos x="830" y="882"/>
                </a:cxn>
                <a:cxn ang="0">
                  <a:pos x="643" y="976"/>
                </a:cxn>
                <a:cxn ang="0">
                  <a:pos x="515" y="960"/>
                </a:cxn>
                <a:cxn ang="0">
                  <a:pos x="477" y="861"/>
                </a:cxn>
                <a:cxn ang="0">
                  <a:pos x="559" y="706"/>
                </a:cxn>
                <a:cxn ang="0">
                  <a:pos x="399" y="261"/>
                </a:cxn>
                <a:cxn ang="0">
                  <a:pos x="528" y="173"/>
                </a:cxn>
                <a:cxn ang="0">
                  <a:pos x="625" y="187"/>
                </a:cxn>
                <a:cxn ang="0">
                  <a:pos x="659" y="285"/>
                </a:cxn>
                <a:cxn ang="0">
                  <a:pos x="598" y="452"/>
                </a:cxn>
                <a:cxn ang="0">
                  <a:pos x="464" y="603"/>
                </a:cxn>
                <a:cxn ang="0">
                  <a:pos x="345" y="645"/>
                </a:cxn>
                <a:cxn ang="0">
                  <a:pos x="272" y="593"/>
                </a:cxn>
                <a:cxn ang="0">
                  <a:pos x="275" y="464"/>
                </a:cxn>
              </a:cxnLst>
              <a:rect l="0" t="0" r="r" b="b"/>
              <a:pathLst>
                <a:path w="1242" h="1928">
                  <a:moveTo>
                    <a:pt x="41" y="141"/>
                  </a:moveTo>
                  <a:lnTo>
                    <a:pt x="55" y="117"/>
                  </a:lnTo>
                  <a:lnTo>
                    <a:pt x="68" y="97"/>
                  </a:lnTo>
                  <a:lnTo>
                    <a:pt x="81" y="79"/>
                  </a:lnTo>
                  <a:lnTo>
                    <a:pt x="95" y="62"/>
                  </a:lnTo>
                  <a:lnTo>
                    <a:pt x="111" y="48"/>
                  </a:lnTo>
                  <a:lnTo>
                    <a:pt x="125" y="36"/>
                  </a:lnTo>
                  <a:lnTo>
                    <a:pt x="140" y="26"/>
                  </a:lnTo>
                  <a:lnTo>
                    <a:pt x="154" y="17"/>
                  </a:lnTo>
                  <a:lnTo>
                    <a:pt x="170" y="11"/>
                  </a:lnTo>
                  <a:lnTo>
                    <a:pt x="184" y="5"/>
                  </a:lnTo>
                  <a:lnTo>
                    <a:pt x="198" y="2"/>
                  </a:lnTo>
                  <a:lnTo>
                    <a:pt x="212" y="0"/>
                  </a:lnTo>
                  <a:lnTo>
                    <a:pt x="226" y="0"/>
                  </a:lnTo>
                  <a:lnTo>
                    <a:pt x="238" y="2"/>
                  </a:lnTo>
                  <a:lnTo>
                    <a:pt x="250" y="5"/>
                  </a:lnTo>
                  <a:lnTo>
                    <a:pt x="263" y="11"/>
                  </a:lnTo>
                  <a:lnTo>
                    <a:pt x="273" y="17"/>
                  </a:lnTo>
                  <a:lnTo>
                    <a:pt x="283" y="25"/>
                  </a:lnTo>
                  <a:lnTo>
                    <a:pt x="292" y="34"/>
                  </a:lnTo>
                  <a:lnTo>
                    <a:pt x="300" y="45"/>
                  </a:lnTo>
                  <a:lnTo>
                    <a:pt x="306" y="56"/>
                  </a:lnTo>
                  <a:lnTo>
                    <a:pt x="312" y="70"/>
                  </a:lnTo>
                  <a:lnTo>
                    <a:pt x="317" y="84"/>
                  </a:lnTo>
                  <a:lnTo>
                    <a:pt x="319" y="100"/>
                  </a:lnTo>
                  <a:lnTo>
                    <a:pt x="320" y="116"/>
                  </a:lnTo>
                  <a:lnTo>
                    <a:pt x="320" y="135"/>
                  </a:lnTo>
                  <a:lnTo>
                    <a:pt x="318" y="154"/>
                  </a:lnTo>
                  <a:lnTo>
                    <a:pt x="313" y="173"/>
                  </a:lnTo>
                  <a:lnTo>
                    <a:pt x="308" y="195"/>
                  </a:lnTo>
                  <a:lnTo>
                    <a:pt x="300" y="216"/>
                  </a:lnTo>
                  <a:lnTo>
                    <a:pt x="290" y="239"/>
                  </a:lnTo>
                  <a:lnTo>
                    <a:pt x="279" y="263"/>
                  </a:lnTo>
                  <a:lnTo>
                    <a:pt x="266" y="285"/>
                  </a:lnTo>
                  <a:lnTo>
                    <a:pt x="251" y="306"/>
                  </a:lnTo>
                  <a:lnTo>
                    <a:pt x="237" y="324"/>
                  </a:lnTo>
                  <a:lnTo>
                    <a:pt x="223" y="340"/>
                  </a:lnTo>
                  <a:lnTo>
                    <a:pt x="208" y="355"/>
                  </a:lnTo>
                  <a:lnTo>
                    <a:pt x="193" y="368"/>
                  </a:lnTo>
                  <a:lnTo>
                    <a:pt x="179" y="378"/>
                  </a:lnTo>
                  <a:lnTo>
                    <a:pt x="164" y="386"/>
                  </a:lnTo>
                  <a:lnTo>
                    <a:pt x="149" y="393"/>
                  </a:lnTo>
                  <a:lnTo>
                    <a:pt x="134" y="398"/>
                  </a:lnTo>
                  <a:lnTo>
                    <a:pt x="120" y="401"/>
                  </a:lnTo>
                  <a:lnTo>
                    <a:pt x="107" y="403"/>
                  </a:lnTo>
                  <a:lnTo>
                    <a:pt x="92" y="402"/>
                  </a:lnTo>
                  <a:lnTo>
                    <a:pt x="80" y="401"/>
                  </a:lnTo>
                  <a:lnTo>
                    <a:pt x="68" y="397"/>
                  </a:lnTo>
                  <a:lnTo>
                    <a:pt x="57" y="393"/>
                  </a:lnTo>
                  <a:lnTo>
                    <a:pt x="45" y="386"/>
                  </a:lnTo>
                  <a:lnTo>
                    <a:pt x="35" y="379"/>
                  </a:lnTo>
                  <a:lnTo>
                    <a:pt x="27" y="370"/>
                  </a:lnTo>
                  <a:lnTo>
                    <a:pt x="19" y="358"/>
                  </a:lnTo>
                  <a:lnTo>
                    <a:pt x="13" y="346"/>
                  </a:lnTo>
                  <a:lnTo>
                    <a:pt x="7" y="333"/>
                  </a:lnTo>
                  <a:lnTo>
                    <a:pt x="3" y="319"/>
                  </a:lnTo>
                  <a:lnTo>
                    <a:pt x="1" y="304"/>
                  </a:lnTo>
                  <a:lnTo>
                    <a:pt x="0" y="286"/>
                  </a:lnTo>
                  <a:lnTo>
                    <a:pt x="0" y="269"/>
                  </a:lnTo>
                  <a:lnTo>
                    <a:pt x="3" y="250"/>
                  </a:lnTo>
                  <a:lnTo>
                    <a:pt x="6" y="229"/>
                  </a:lnTo>
                  <a:lnTo>
                    <a:pt x="12" y="209"/>
                  </a:lnTo>
                  <a:lnTo>
                    <a:pt x="20" y="187"/>
                  </a:lnTo>
                  <a:lnTo>
                    <a:pt x="29" y="164"/>
                  </a:lnTo>
                  <a:lnTo>
                    <a:pt x="41" y="141"/>
                  </a:lnTo>
                  <a:close/>
                  <a:moveTo>
                    <a:pt x="429" y="1699"/>
                  </a:moveTo>
                  <a:lnTo>
                    <a:pt x="453" y="1706"/>
                  </a:lnTo>
                  <a:lnTo>
                    <a:pt x="474" y="1714"/>
                  </a:lnTo>
                  <a:lnTo>
                    <a:pt x="495" y="1724"/>
                  </a:lnTo>
                  <a:lnTo>
                    <a:pt x="514" y="1733"/>
                  </a:lnTo>
                  <a:lnTo>
                    <a:pt x="531" y="1742"/>
                  </a:lnTo>
                  <a:lnTo>
                    <a:pt x="546" y="1752"/>
                  </a:lnTo>
                  <a:lnTo>
                    <a:pt x="559" y="1762"/>
                  </a:lnTo>
                  <a:lnTo>
                    <a:pt x="570" y="1773"/>
                  </a:lnTo>
                  <a:lnTo>
                    <a:pt x="580" y="1785"/>
                  </a:lnTo>
                  <a:lnTo>
                    <a:pt x="589" y="1796"/>
                  </a:lnTo>
                  <a:lnTo>
                    <a:pt x="595" y="1807"/>
                  </a:lnTo>
                  <a:lnTo>
                    <a:pt x="600" y="1818"/>
                  </a:lnTo>
                  <a:lnTo>
                    <a:pt x="603" y="1829"/>
                  </a:lnTo>
                  <a:lnTo>
                    <a:pt x="605" y="1839"/>
                  </a:lnTo>
                  <a:lnTo>
                    <a:pt x="605" y="1851"/>
                  </a:lnTo>
                  <a:lnTo>
                    <a:pt x="603" y="1861"/>
                  </a:lnTo>
                  <a:lnTo>
                    <a:pt x="600" y="1871"/>
                  </a:lnTo>
                  <a:lnTo>
                    <a:pt x="595" y="1880"/>
                  </a:lnTo>
                  <a:lnTo>
                    <a:pt x="589" y="1889"/>
                  </a:lnTo>
                  <a:lnTo>
                    <a:pt x="580" y="1896"/>
                  </a:lnTo>
                  <a:lnTo>
                    <a:pt x="571" y="1905"/>
                  </a:lnTo>
                  <a:lnTo>
                    <a:pt x="561" y="1911"/>
                  </a:lnTo>
                  <a:lnTo>
                    <a:pt x="548" y="1917"/>
                  </a:lnTo>
                  <a:lnTo>
                    <a:pt x="535" y="1921"/>
                  </a:lnTo>
                  <a:lnTo>
                    <a:pt x="519" y="1925"/>
                  </a:lnTo>
                  <a:lnTo>
                    <a:pt x="503" y="1927"/>
                  </a:lnTo>
                  <a:lnTo>
                    <a:pt x="485" y="1928"/>
                  </a:lnTo>
                  <a:lnTo>
                    <a:pt x="465" y="1928"/>
                  </a:lnTo>
                  <a:lnTo>
                    <a:pt x="444" y="1927"/>
                  </a:lnTo>
                  <a:lnTo>
                    <a:pt x="423" y="1924"/>
                  </a:lnTo>
                  <a:lnTo>
                    <a:pt x="398" y="1919"/>
                  </a:lnTo>
                  <a:lnTo>
                    <a:pt x="374" y="1913"/>
                  </a:lnTo>
                  <a:lnTo>
                    <a:pt x="350" y="1906"/>
                  </a:lnTo>
                  <a:lnTo>
                    <a:pt x="328" y="1897"/>
                  </a:lnTo>
                  <a:lnTo>
                    <a:pt x="307" y="1888"/>
                  </a:lnTo>
                  <a:lnTo>
                    <a:pt x="289" y="1879"/>
                  </a:lnTo>
                  <a:lnTo>
                    <a:pt x="272" y="1869"/>
                  </a:lnTo>
                  <a:lnTo>
                    <a:pt x="256" y="1859"/>
                  </a:lnTo>
                  <a:lnTo>
                    <a:pt x="243" y="1848"/>
                  </a:lnTo>
                  <a:lnTo>
                    <a:pt x="232" y="1836"/>
                  </a:lnTo>
                  <a:lnTo>
                    <a:pt x="222" y="1825"/>
                  </a:lnTo>
                  <a:lnTo>
                    <a:pt x="214" y="1814"/>
                  </a:lnTo>
                  <a:lnTo>
                    <a:pt x="207" y="1803"/>
                  </a:lnTo>
                  <a:lnTo>
                    <a:pt x="202" y="1792"/>
                  </a:lnTo>
                  <a:lnTo>
                    <a:pt x="199" y="1780"/>
                  </a:lnTo>
                  <a:lnTo>
                    <a:pt x="198" y="1769"/>
                  </a:lnTo>
                  <a:lnTo>
                    <a:pt x="198" y="1759"/>
                  </a:lnTo>
                  <a:lnTo>
                    <a:pt x="199" y="1748"/>
                  </a:lnTo>
                  <a:lnTo>
                    <a:pt x="202" y="1739"/>
                  </a:lnTo>
                  <a:lnTo>
                    <a:pt x="207" y="1730"/>
                  </a:lnTo>
                  <a:lnTo>
                    <a:pt x="214" y="1720"/>
                  </a:lnTo>
                  <a:lnTo>
                    <a:pt x="222" y="1712"/>
                  </a:lnTo>
                  <a:lnTo>
                    <a:pt x="231" y="1705"/>
                  </a:lnTo>
                  <a:lnTo>
                    <a:pt x="242" y="1699"/>
                  </a:lnTo>
                  <a:lnTo>
                    <a:pt x="254" y="1693"/>
                  </a:lnTo>
                  <a:lnTo>
                    <a:pt x="268" y="1689"/>
                  </a:lnTo>
                  <a:lnTo>
                    <a:pt x="283" y="1686"/>
                  </a:lnTo>
                  <a:lnTo>
                    <a:pt x="300" y="1684"/>
                  </a:lnTo>
                  <a:lnTo>
                    <a:pt x="318" y="1683"/>
                  </a:lnTo>
                  <a:lnTo>
                    <a:pt x="337" y="1683"/>
                  </a:lnTo>
                  <a:lnTo>
                    <a:pt x="358" y="1685"/>
                  </a:lnTo>
                  <a:lnTo>
                    <a:pt x="381" y="1688"/>
                  </a:lnTo>
                  <a:lnTo>
                    <a:pt x="404" y="1693"/>
                  </a:lnTo>
                  <a:lnTo>
                    <a:pt x="429" y="1699"/>
                  </a:lnTo>
                  <a:close/>
                  <a:moveTo>
                    <a:pt x="725" y="1423"/>
                  </a:moveTo>
                  <a:lnTo>
                    <a:pt x="758" y="1422"/>
                  </a:lnTo>
                  <a:lnTo>
                    <a:pt x="788" y="1422"/>
                  </a:lnTo>
                  <a:lnTo>
                    <a:pt x="817" y="1424"/>
                  </a:lnTo>
                  <a:lnTo>
                    <a:pt x="843" y="1429"/>
                  </a:lnTo>
                  <a:lnTo>
                    <a:pt x="869" y="1433"/>
                  </a:lnTo>
                  <a:lnTo>
                    <a:pt x="891" y="1440"/>
                  </a:lnTo>
                  <a:lnTo>
                    <a:pt x="913" y="1447"/>
                  </a:lnTo>
                  <a:lnTo>
                    <a:pt x="932" y="1456"/>
                  </a:lnTo>
                  <a:lnTo>
                    <a:pt x="950" y="1465"/>
                  </a:lnTo>
                  <a:lnTo>
                    <a:pt x="966" y="1476"/>
                  </a:lnTo>
                  <a:lnTo>
                    <a:pt x="979" y="1488"/>
                  </a:lnTo>
                  <a:lnTo>
                    <a:pt x="991" y="1499"/>
                  </a:lnTo>
                  <a:lnTo>
                    <a:pt x="1000" y="1512"/>
                  </a:lnTo>
                  <a:lnTo>
                    <a:pt x="1007" y="1525"/>
                  </a:lnTo>
                  <a:lnTo>
                    <a:pt x="1014" y="1538"/>
                  </a:lnTo>
                  <a:lnTo>
                    <a:pt x="1017" y="1552"/>
                  </a:lnTo>
                  <a:lnTo>
                    <a:pt x="1018" y="1566"/>
                  </a:lnTo>
                  <a:lnTo>
                    <a:pt x="1017" y="1580"/>
                  </a:lnTo>
                  <a:lnTo>
                    <a:pt x="1014" y="1593"/>
                  </a:lnTo>
                  <a:lnTo>
                    <a:pt x="1009" y="1608"/>
                  </a:lnTo>
                  <a:lnTo>
                    <a:pt x="1001" y="1621"/>
                  </a:lnTo>
                  <a:lnTo>
                    <a:pt x="991" y="1634"/>
                  </a:lnTo>
                  <a:lnTo>
                    <a:pt x="980" y="1646"/>
                  </a:lnTo>
                  <a:lnTo>
                    <a:pt x="966" y="1658"/>
                  </a:lnTo>
                  <a:lnTo>
                    <a:pt x="948" y="1670"/>
                  </a:lnTo>
                  <a:lnTo>
                    <a:pt x="930" y="1680"/>
                  </a:lnTo>
                  <a:lnTo>
                    <a:pt x="909" y="1689"/>
                  </a:lnTo>
                  <a:lnTo>
                    <a:pt x="884" y="1698"/>
                  </a:lnTo>
                  <a:lnTo>
                    <a:pt x="859" y="1705"/>
                  </a:lnTo>
                  <a:lnTo>
                    <a:pt x="830" y="1711"/>
                  </a:lnTo>
                  <a:lnTo>
                    <a:pt x="799" y="1716"/>
                  </a:lnTo>
                  <a:lnTo>
                    <a:pt x="765" y="1719"/>
                  </a:lnTo>
                  <a:lnTo>
                    <a:pt x="733" y="1720"/>
                  </a:lnTo>
                  <a:lnTo>
                    <a:pt x="703" y="1720"/>
                  </a:lnTo>
                  <a:lnTo>
                    <a:pt x="674" y="1719"/>
                  </a:lnTo>
                  <a:lnTo>
                    <a:pt x="647" y="1715"/>
                  </a:lnTo>
                  <a:lnTo>
                    <a:pt x="622" y="1711"/>
                  </a:lnTo>
                  <a:lnTo>
                    <a:pt x="599" y="1704"/>
                  </a:lnTo>
                  <a:lnTo>
                    <a:pt x="577" y="1697"/>
                  </a:lnTo>
                  <a:lnTo>
                    <a:pt x="558" y="1689"/>
                  </a:lnTo>
                  <a:lnTo>
                    <a:pt x="541" y="1679"/>
                  </a:lnTo>
                  <a:lnTo>
                    <a:pt x="525" y="1669"/>
                  </a:lnTo>
                  <a:lnTo>
                    <a:pt x="511" y="1657"/>
                  </a:lnTo>
                  <a:lnTo>
                    <a:pt x="500" y="1645"/>
                  </a:lnTo>
                  <a:lnTo>
                    <a:pt x="490" y="1632"/>
                  </a:lnTo>
                  <a:lnTo>
                    <a:pt x="483" y="1620"/>
                  </a:lnTo>
                  <a:lnTo>
                    <a:pt x="478" y="1606"/>
                  </a:lnTo>
                  <a:lnTo>
                    <a:pt x="473" y="1592"/>
                  </a:lnTo>
                  <a:lnTo>
                    <a:pt x="472" y="1578"/>
                  </a:lnTo>
                  <a:lnTo>
                    <a:pt x="473" y="1564"/>
                  </a:lnTo>
                  <a:lnTo>
                    <a:pt x="477" y="1551"/>
                  </a:lnTo>
                  <a:lnTo>
                    <a:pt x="482" y="1536"/>
                  </a:lnTo>
                  <a:lnTo>
                    <a:pt x="490" y="1523"/>
                  </a:lnTo>
                  <a:lnTo>
                    <a:pt x="499" y="1510"/>
                  </a:lnTo>
                  <a:lnTo>
                    <a:pt x="511" y="1497"/>
                  </a:lnTo>
                  <a:lnTo>
                    <a:pt x="525" y="1485"/>
                  </a:lnTo>
                  <a:lnTo>
                    <a:pt x="542" y="1473"/>
                  </a:lnTo>
                  <a:lnTo>
                    <a:pt x="561" y="1463"/>
                  </a:lnTo>
                  <a:lnTo>
                    <a:pt x="583" y="1454"/>
                  </a:lnTo>
                  <a:lnTo>
                    <a:pt x="606" y="1445"/>
                  </a:lnTo>
                  <a:lnTo>
                    <a:pt x="632" y="1438"/>
                  </a:lnTo>
                  <a:lnTo>
                    <a:pt x="661" y="1432"/>
                  </a:lnTo>
                  <a:lnTo>
                    <a:pt x="692" y="1426"/>
                  </a:lnTo>
                  <a:lnTo>
                    <a:pt x="725" y="1423"/>
                  </a:lnTo>
                  <a:close/>
                  <a:moveTo>
                    <a:pt x="876" y="1004"/>
                  </a:moveTo>
                  <a:lnTo>
                    <a:pt x="913" y="996"/>
                  </a:lnTo>
                  <a:lnTo>
                    <a:pt x="947" y="990"/>
                  </a:lnTo>
                  <a:lnTo>
                    <a:pt x="981" y="986"/>
                  </a:lnTo>
                  <a:lnTo>
                    <a:pt x="1013" y="984"/>
                  </a:lnTo>
                  <a:lnTo>
                    <a:pt x="1042" y="984"/>
                  </a:lnTo>
                  <a:lnTo>
                    <a:pt x="1070" y="986"/>
                  </a:lnTo>
                  <a:lnTo>
                    <a:pt x="1096" y="989"/>
                  </a:lnTo>
                  <a:lnTo>
                    <a:pt x="1120" y="994"/>
                  </a:lnTo>
                  <a:lnTo>
                    <a:pt x="1142" y="1000"/>
                  </a:lnTo>
                  <a:lnTo>
                    <a:pt x="1162" y="1008"/>
                  </a:lnTo>
                  <a:lnTo>
                    <a:pt x="1180" y="1018"/>
                  </a:lnTo>
                  <a:lnTo>
                    <a:pt x="1196" y="1028"/>
                  </a:lnTo>
                  <a:lnTo>
                    <a:pt x="1209" y="1039"/>
                  </a:lnTo>
                  <a:lnTo>
                    <a:pt x="1220" y="1052"/>
                  </a:lnTo>
                  <a:lnTo>
                    <a:pt x="1230" y="1065"/>
                  </a:lnTo>
                  <a:lnTo>
                    <a:pt x="1236" y="1079"/>
                  </a:lnTo>
                  <a:lnTo>
                    <a:pt x="1241" y="1094"/>
                  </a:lnTo>
                  <a:lnTo>
                    <a:pt x="1242" y="1108"/>
                  </a:lnTo>
                  <a:lnTo>
                    <a:pt x="1242" y="1124"/>
                  </a:lnTo>
                  <a:lnTo>
                    <a:pt x="1239" y="1140"/>
                  </a:lnTo>
                  <a:lnTo>
                    <a:pt x="1233" y="1156"/>
                  </a:lnTo>
                  <a:lnTo>
                    <a:pt x="1224" y="1172"/>
                  </a:lnTo>
                  <a:lnTo>
                    <a:pt x="1212" y="1187"/>
                  </a:lnTo>
                  <a:lnTo>
                    <a:pt x="1199" y="1204"/>
                  </a:lnTo>
                  <a:lnTo>
                    <a:pt x="1182" y="1219"/>
                  </a:lnTo>
                  <a:lnTo>
                    <a:pt x="1162" y="1234"/>
                  </a:lnTo>
                  <a:lnTo>
                    <a:pt x="1140" y="1250"/>
                  </a:lnTo>
                  <a:lnTo>
                    <a:pt x="1114" y="1264"/>
                  </a:lnTo>
                  <a:lnTo>
                    <a:pt x="1086" y="1277"/>
                  </a:lnTo>
                  <a:lnTo>
                    <a:pt x="1054" y="1290"/>
                  </a:lnTo>
                  <a:lnTo>
                    <a:pt x="1021" y="1301"/>
                  </a:lnTo>
                  <a:lnTo>
                    <a:pt x="983" y="1313"/>
                  </a:lnTo>
                  <a:lnTo>
                    <a:pt x="946" y="1322"/>
                  </a:lnTo>
                  <a:lnTo>
                    <a:pt x="912" y="1328"/>
                  </a:lnTo>
                  <a:lnTo>
                    <a:pt x="878" y="1332"/>
                  </a:lnTo>
                  <a:lnTo>
                    <a:pt x="847" y="1335"/>
                  </a:lnTo>
                  <a:lnTo>
                    <a:pt x="818" y="1335"/>
                  </a:lnTo>
                  <a:lnTo>
                    <a:pt x="789" y="1333"/>
                  </a:lnTo>
                  <a:lnTo>
                    <a:pt x="764" y="1330"/>
                  </a:lnTo>
                  <a:lnTo>
                    <a:pt x="740" y="1325"/>
                  </a:lnTo>
                  <a:lnTo>
                    <a:pt x="718" y="1319"/>
                  </a:lnTo>
                  <a:lnTo>
                    <a:pt x="698" y="1311"/>
                  </a:lnTo>
                  <a:lnTo>
                    <a:pt x="680" y="1301"/>
                  </a:lnTo>
                  <a:lnTo>
                    <a:pt x="664" y="1291"/>
                  </a:lnTo>
                  <a:lnTo>
                    <a:pt x="651" y="1280"/>
                  </a:lnTo>
                  <a:lnTo>
                    <a:pt x="640" y="1268"/>
                  </a:lnTo>
                  <a:lnTo>
                    <a:pt x="630" y="1255"/>
                  </a:lnTo>
                  <a:lnTo>
                    <a:pt x="623" y="1240"/>
                  </a:lnTo>
                  <a:lnTo>
                    <a:pt x="619" y="1225"/>
                  </a:lnTo>
                  <a:lnTo>
                    <a:pt x="617" y="1211"/>
                  </a:lnTo>
                  <a:lnTo>
                    <a:pt x="618" y="1195"/>
                  </a:lnTo>
                  <a:lnTo>
                    <a:pt x="621" y="1179"/>
                  </a:lnTo>
                  <a:lnTo>
                    <a:pt x="626" y="1163"/>
                  </a:lnTo>
                  <a:lnTo>
                    <a:pt x="636" y="1147"/>
                  </a:lnTo>
                  <a:lnTo>
                    <a:pt x="646" y="1130"/>
                  </a:lnTo>
                  <a:lnTo>
                    <a:pt x="660" y="1114"/>
                  </a:lnTo>
                  <a:lnTo>
                    <a:pt x="676" y="1099"/>
                  </a:lnTo>
                  <a:lnTo>
                    <a:pt x="696" y="1084"/>
                  </a:lnTo>
                  <a:lnTo>
                    <a:pt x="718" y="1068"/>
                  </a:lnTo>
                  <a:lnTo>
                    <a:pt x="744" y="1054"/>
                  </a:lnTo>
                  <a:lnTo>
                    <a:pt x="772" y="1041"/>
                  </a:lnTo>
                  <a:lnTo>
                    <a:pt x="804" y="1028"/>
                  </a:lnTo>
                  <a:lnTo>
                    <a:pt x="838" y="1016"/>
                  </a:lnTo>
                  <a:lnTo>
                    <a:pt x="876" y="1004"/>
                  </a:lnTo>
                  <a:close/>
                  <a:moveTo>
                    <a:pt x="639" y="630"/>
                  </a:moveTo>
                  <a:lnTo>
                    <a:pt x="668" y="607"/>
                  </a:lnTo>
                  <a:lnTo>
                    <a:pt x="698" y="585"/>
                  </a:lnTo>
                  <a:lnTo>
                    <a:pt x="727" y="567"/>
                  </a:lnTo>
                  <a:lnTo>
                    <a:pt x="755" y="551"/>
                  </a:lnTo>
                  <a:lnTo>
                    <a:pt x="782" y="537"/>
                  </a:lnTo>
                  <a:lnTo>
                    <a:pt x="808" y="527"/>
                  </a:lnTo>
                  <a:lnTo>
                    <a:pt x="833" y="518"/>
                  </a:lnTo>
                  <a:lnTo>
                    <a:pt x="858" y="512"/>
                  </a:lnTo>
                  <a:lnTo>
                    <a:pt x="880" y="509"/>
                  </a:lnTo>
                  <a:lnTo>
                    <a:pt x="901" y="507"/>
                  </a:lnTo>
                  <a:lnTo>
                    <a:pt x="921" y="507"/>
                  </a:lnTo>
                  <a:lnTo>
                    <a:pt x="940" y="509"/>
                  </a:lnTo>
                  <a:lnTo>
                    <a:pt x="957" y="514"/>
                  </a:lnTo>
                  <a:lnTo>
                    <a:pt x="972" y="520"/>
                  </a:lnTo>
                  <a:lnTo>
                    <a:pt x="985" y="527"/>
                  </a:lnTo>
                  <a:lnTo>
                    <a:pt x="997" y="537"/>
                  </a:lnTo>
                  <a:lnTo>
                    <a:pt x="1006" y="549"/>
                  </a:lnTo>
                  <a:lnTo>
                    <a:pt x="1015" y="561"/>
                  </a:lnTo>
                  <a:lnTo>
                    <a:pt x="1020" y="575"/>
                  </a:lnTo>
                  <a:lnTo>
                    <a:pt x="1023" y="590"/>
                  </a:lnTo>
                  <a:lnTo>
                    <a:pt x="1024" y="608"/>
                  </a:lnTo>
                  <a:lnTo>
                    <a:pt x="1023" y="626"/>
                  </a:lnTo>
                  <a:lnTo>
                    <a:pt x="1019" y="645"/>
                  </a:lnTo>
                  <a:lnTo>
                    <a:pt x="1013" y="666"/>
                  </a:lnTo>
                  <a:lnTo>
                    <a:pt x="1003" y="687"/>
                  </a:lnTo>
                  <a:lnTo>
                    <a:pt x="992" y="709"/>
                  </a:lnTo>
                  <a:lnTo>
                    <a:pt x="978" y="733"/>
                  </a:lnTo>
                  <a:lnTo>
                    <a:pt x="961" y="756"/>
                  </a:lnTo>
                  <a:lnTo>
                    <a:pt x="940" y="782"/>
                  </a:lnTo>
                  <a:lnTo>
                    <a:pt x="917" y="806"/>
                  </a:lnTo>
                  <a:lnTo>
                    <a:pt x="890" y="832"/>
                  </a:lnTo>
                  <a:lnTo>
                    <a:pt x="860" y="859"/>
                  </a:lnTo>
                  <a:lnTo>
                    <a:pt x="830" y="882"/>
                  </a:lnTo>
                  <a:lnTo>
                    <a:pt x="801" y="904"/>
                  </a:lnTo>
                  <a:lnTo>
                    <a:pt x="772" y="922"/>
                  </a:lnTo>
                  <a:lnTo>
                    <a:pt x="745" y="937"/>
                  </a:lnTo>
                  <a:lnTo>
                    <a:pt x="718" y="950"/>
                  </a:lnTo>
                  <a:lnTo>
                    <a:pt x="692" y="962"/>
                  </a:lnTo>
                  <a:lnTo>
                    <a:pt x="667" y="970"/>
                  </a:lnTo>
                  <a:lnTo>
                    <a:pt x="643" y="976"/>
                  </a:lnTo>
                  <a:lnTo>
                    <a:pt x="620" y="980"/>
                  </a:lnTo>
                  <a:lnTo>
                    <a:pt x="599" y="981"/>
                  </a:lnTo>
                  <a:lnTo>
                    <a:pt x="578" y="981"/>
                  </a:lnTo>
                  <a:lnTo>
                    <a:pt x="560" y="978"/>
                  </a:lnTo>
                  <a:lnTo>
                    <a:pt x="544" y="974"/>
                  </a:lnTo>
                  <a:lnTo>
                    <a:pt x="528" y="968"/>
                  </a:lnTo>
                  <a:lnTo>
                    <a:pt x="515" y="960"/>
                  </a:lnTo>
                  <a:lnTo>
                    <a:pt x="503" y="950"/>
                  </a:lnTo>
                  <a:lnTo>
                    <a:pt x="493" y="939"/>
                  </a:lnTo>
                  <a:lnTo>
                    <a:pt x="486" y="926"/>
                  </a:lnTo>
                  <a:lnTo>
                    <a:pt x="480" y="912"/>
                  </a:lnTo>
                  <a:lnTo>
                    <a:pt x="477" y="897"/>
                  </a:lnTo>
                  <a:lnTo>
                    <a:pt x="475" y="879"/>
                  </a:lnTo>
                  <a:lnTo>
                    <a:pt x="477" y="861"/>
                  </a:lnTo>
                  <a:lnTo>
                    <a:pt x="480" y="842"/>
                  </a:lnTo>
                  <a:lnTo>
                    <a:pt x="487" y="821"/>
                  </a:lnTo>
                  <a:lnTo>
                    <a:pt x="495" y="800"/>
                  </a:lnTo>
                  <a:lnTo>
                    <a:pt x="507" y="779"/>
                  </a:lnTo>
                  <a:lnTo>
                    <a:pt x="521" y="755"/>
                  </a:lnTo>
                  <a:lnTo>
                    <a:pt x="539" y="731"/>
                  </a:lnTo>
                  <a:lnTo>
                    <a:pt x="559" y="706"/>
                  </a:lnTo>
                  <a:lnTo>
                    <a:pt x="583" y="682"/>
                  </a:lnTo>
                  <a:lnTo>
                    <a:pt x="609" y="655"/>
                  </a:lnTo>
                  <a:lnTo>
                    <a:pt x="639" y="630"/>
                  </a:lnTo>
                  <a:close/>
                  <a:moveTo>
                    <a:pt x="342" y="334"/>
                  </a:moveTo>
                  <a:lnTo>
                    <a:pt x="361" y="307"/>
                  </a:lnTo>
                  <a:lnTo>
                    <a:pt x="380" y="283"/>
                  </a:lnTo>
                  <a:lnTo>
                    <a:pt x="399" y="261"/>
                  </a:lnTo>
                  <a:lnTo>
                    <a:pt x="418" y="241"/>
                  </a:lnTo>
                  <a:lnTo>
                    <a:pt x="438" y="224"/>
                  </a:lnTo>
                  <a:lnTo>
                    <a:pt x="456" y="210"/>
                  </a:lnTo>
                  <a:lnTo>
                    <a:pt x="475" y="197"/>
                  </a:lnTo>
                  <a:lnTo>
                    <a:pt x="494" y="187"/>
                  </a:lnTo>
                  <a:lnTo>
                    <a:pt x="511" y="178"/>
                  </a:lnTo>
                  <a:lnTo>
                    <a:pt x="528" y="173"/>
                  </a:lnTo>
                  <a:lnTo>
                    <a:pt x="545" y="169"/>
                  </a:lnTo>
                  <a:lnTo>
                    <a:pt x="561" y="167"/>
                  </a:lnTo>
                  <a:lnTo>
                    <a:pt x="575" y="167"/>
                  </a:lnTo>
                  <a:lnTo>
                    <a:pt x="590" y="169"/>
                  </a:lnTo>
                  <a:lnTo>
                    <a:pt x="603" y="173"/>
                  </a:lnTo>
                  <a:lnTo>
                    <a:pt x="615" y="179"/>
                  </a:lnTo>
                  <a:lnTo>
                    <a:pt x="625" y="187"/>
                  </a:lnTo>
                  <a:lnTo>
                    <a:pt x="634" y="196"/>
                  </a:lnTo>
                  <a:lnTo>
                    <a:pt x="643" y="207"/>
                  </a:lnTo>
                  <a:lnTo>
                    <a:pt x="650" y="219"/>
                  </a:lnTo>
                  <a:lnTo>
                    <a:pt x="654" y="233"/>
                  </a:lnTo>
                  <a:lnTo>
                    <a:pt x="658" y="250"/>
                  </a:lnTo>
                  <a:lnTo>
                    <a:pt x="659" y="267"/>
                  </a:lnTo>
                  <a:lnTo>
                    <a:pt x="659" y="285"/>
                  </a:lnTo>
                  <a:lnTo>
                    <a:pt x="657" y="306"/>
                  </a:lnTo>
                  <a:lnTo>
                    <a:pt x="653" y="327"/>
                  </a:lnTo>
                  <a:lnTo>
                    <a:pt x="646" y="349"/>
                  </a:lnTo>
                  <a:lnTo>
                    <a:pt x="638" y="373"/>
                  </a:lnTo>
                  <a:lnTo>
                    <a:pt x="626" y="398"/>
                  </a:lnTo>
                  <a:lnTo>
                    <a:pt x="613" y="425"/>
                  </a:lnTo>
                  <a:lnTo>
                    <a:pt x="598" y="452"/>
                  </a:lnTo>
                  <a:lnTo>
                    <a:pt x="579" y="479"/>
                  </a:lnTo>
                  <a:lnTo>
                    <a:pt x="560" y="506"/>
                  </a:lnTo>
                  <a:lnTo>
                    <a:pt x="541" y="530"/>
                  </a:lnTo>
                  <a:lnTo>
                    <a:pt x="521" y="552"/>
                  </a:lnTo>
                  <a:lnTo>
                    <a:pt x="502" y="571"/>
                  </a:lnTo>
                  <a:lnTo>
                    <a:pt x="484" y="588"/>
                  </a:lnTo>
                  <a:lnTo>
                    <a:pt x="464" y="603"/>
                  </a:lnTo>
                  <a:lnTo>
                    <a:pt x="446" y="615"/>
                  </a:lnTo>
                  <a:lnTo>
                    <a:pt x="428" y="625"/>
                  </a:lnTo>
                  <a:lnTo>
                    <a:pt x="409" y="633"/>
                  </a:lnTo>
                  <a:lnTo>
                    <a:pt x="393" y="639"/>
                  </a:lnTo>
                  <a:lnTo>
                    <a:pt x="376" y="643"/>
                  </a:lnTo>
                  <a:lnTo>
                    <a:pt x="360" y="645"/>
                  </a:lnTo>
                  <a:lnTo>
                    <a:pt x="345" y="645"/>
                  </a:lnTo>
                  <a:lnTo>
                    <a:pt x="331" y="643"/>
                  </a:lnTo>
                  <a:lnTo>
                    <a:pt x="319" y="639"/>
                  </a:lnTo>
                  <a:lnTo>
                    <a:pt x="306" y="633"/>
                  </a:lnTo>
                  <a:lnTo>
                    <a:pt x="295" y="626"/>
                  </a:lnTo>
                  <a:lnTo>
                    <a:pt x="286" y="617"/>
                  </a:lnTo>
                  <a:lnTo>
                    <a:pt x="278" y="606"/>
                  </a:lnTo>
                  <a:lnTo>
                    <a:pt x="272" y="593"/>
                  </a:lnTo>
                  <a:lnTo>
                    <a:pt x="267" y="579"/>
                  </a:lnTo>
                  <a:lnTo>
                    <a:pt x="264" y="564"/>
                  </a:lnTo>
                  <a:lnTo>
                    <a:pt x="261" y="547"/>
                  </a:lnTo>
                  <a:lnTo>
                    <a:pt x="263" y="528"/>
                  </a:lnTo>
                  <a:lnTo>
                    <a:pt x="265" y="508"/>
                  </a:lnTo>
                  <a:lnTo>
                    <a:pt x="269" y="487"/>
                  </a:lnTo>
                  <a:lnTo>
                    <a:pt x="275" y="464"/>
                  </a:lnTo>
                  <a:lnTo>
                    <a:pt x="284" y="441"/>
                  </a:lnTo>
                  <a:lnTo>
                    <a:pt x="294" y="415"/>
                  </a:lnTo>
                  <a:lnTo>
                    <a:pt x="307" y="390"/>
                  </a:lnTo>
                  <a:lnTo>
                    <a:pt x="324" y="363"/>
                  </a:lnTo>
                  <a:lnTo>
                    <a:pt x="342" y="3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2" name="Freeform 88"/>
            <p:cNvSpPr>
              <a:spLocks/>
            </p:cNvSpPr>
            <p:nvPr/>
          </p:nvSpPr>
          <p:spPr bwMode="auto">
            <a:xfrm>
              <a:off x="4500563" y="3756025"/>
              <a:ext cx="15875" cy="20638"/>
            </a:xfrm>
            <a:custGeom>
              <a:avLst/>
              <a:gdLst/>
              <a:ahLst/>
              <a:cxnLst>
                <a:cxn ang="0">
                  <a:pos x="55" y="117"/>
                </a:cxn>
                <a:cxn ang="0">
                  <a:pos x="81" y="79"/>
                </a:cxn>
                <a:cxn ang="0">
                  <a:pos x="111" y="48"/>
                </a:cxn>
                <a:cxn ang="0">
                  <a:pos x="140" y="26"/>
                </a:cxn>
                <a:cxn ang="0">
                  <a:pos x="170" y="11"/>
                </a:cxn>
                <a:cxn ang="0">
                  <a:pos x="198" y="2"/>
                </a:cxn>
                <a:cxn ang="0">
                  <a:pos x="226" y="0"/>
                </a:cxn>
                <a:cxn ang="0">
                  <a:pos x="250" y="5"/>
                </a:cxn>
                <a:cxn ang="0">
                  <a:pos x="273" y="17"/>
                </a:cxn>
                <a:cxn ang="0">
                  <a:pos x="292" y="34"/>
                </a:cxn>
                <a:cxn ang="0">
                  <a:pos x="306" y="56"/>
                </a:cxn>
                <a:cxn ang="0">
                  <a:pos x="317" y="84"/>
                </a:cxn>
                <a:cxn ang="0">
                  <a:pos x="320" y="116"/>
                </a:cxn>
                <a:cxn ang="0">
                  <a:pos x="318" y="154"/>
                </a:cxn>
                <a:cxn ang="0">
                  <a:pos x="308" y="195"/>
                </a:cxn>
                <a:cxn ang="0">
                  <a:pos x="290" y="239"/>
                </a:cxn>
                <a:cxn ang="0">
                  <a:pos x="266" y="285"/>
                </a:cxn>
                <a:cxn ang="0">
                  <a:pos x="237" y="324"/>
                </a:cxn>
                <a:cxn ang="0">
                  <a:pos x="208" y="355"/>
                </a:cxn>
                <a:cxn ang="0">
                  <a:pos x="179" y="378"/>
                </a:cxn>
                <a:cxn ang="0">
                  <a:pos x="149" y="393"/>
                </a:cxn>
                <a:cxn ang="0">
                  <a:pos x="120" y="401"/>
                </a:cxn>
                <a:cxn ang="0">
                  <a:pos x="92" y="402"/>
                </a:cxn>
                <a:cxn ang="0">
                  <a:pos x="68" y="397"/>
                </a:cxn>
                <a:cxn ang="0">
                  <a:pos x="45" y="386"/>
                </a:cxn>
                <a:cxn ang="0">
                  <a:pos x="27" y="370"/>
                </a:cxn>
                <a:cxn ang="0">
                  <a:pos x="13" y="346"/>
                </a:cxn>
                <a:cxn ang="0">
                  <a:pos x="3" y="319"/>
                </a:cxn>
                <a:cxn ang="0">
                  <a:pos x="0" y="286"/>
                </a:cxn>
                <a:cxn ang="0">
                  <a:pos x="3" y="250"/>
                </a:cxn>
                <a:cxn ang="0">
                  <a:pos x="12" y="209"/>
                </a:cxn>
                <a:cxn ang="0">
                  <a:pos x="29" y="164"/>
                </a:cxn>
              </a:cxnLst>
              <a:rect l="0" t="0" r="r" b="b"/>
              <a:pathLst>
                <a:path w="320" h="403">
                  <a:moveTo>
                    <a:pt x="41" y="141"/>
                  </a:moveTo>
                  <a:lnTo>
                    <a:pt x="55" y="117"/>
                  </a:lnTo>
                  <a:lnTo>
                    <a:pt x="68" y="97"/>
                  </a:lnTo>
                  <a:lnTo>
                    <a:pt x="81" y="79"/>
                  </a:lnTo>
                  <a:lnTo>
                    <a:pt x="95" y="62"/>
                  </a:lnTo>
                  <a:lnTo>
                    <a:pt x="111" y="48"/>
                  </a:lnTo>
                  <a:lnTo>
                    <a:pt x="125" y="36"/>
                  </a:lnTo>
                  <a:lnTo>
                    <a:pt x="140" y="26"/>
                  </a:lnTo>
                  <a:lnTo>
                    <a:pt x="154" y="17"/>
                  </a:lnTo>
                  <a:lnTo>
                    <a:pt x="170" y="11"/>
                  </a:lnTo>
                  <a:lnTo>
                    <a:pt x="184" y="5"/>
                  </a:lnTo>
                  <a:lnTo>
                    <a:pt x="198" y="2"/>
                  </a:lnTo>
                  <a:lnTo>
                    <a:pt x="212" y="0"/>
                  </a:lnTo>
                  <a:lnTo>
                    <a:pt x="226" y="0"/>
                  </a:lnTo>
                  <a:lnTo>
                    <a:pt x="238" y="2"/>
                  </a:lnTo>
                  <a:lnTo>
                    <a:pt x="250" y="5"/>
                  </a:lnTo>
                  <a:lnTo>
                    <a:pt x="263" y="11"/>
                  </a:lnTo>
                  <a:lnTo>
                    <a:pt x="273" y="17"/>
                  </a:lnTo>
                  <a:lnTo>
                    <a:pt x="283" y="25"/>
                  </a:lnTo>
                  <a:lnTo>
                    <a:pt x="292" y="34"/>
                  </a:lnTo>
                  <a:lnTo>
                    <a:pt x="300" y="45"/>
                  </a:lnTo>
                  <a:lnTo>
                    <a:pt x="306" y="56"/>
                  </a:lnTo>
                  <a:lnTo>
                    <a:pt x="312" y="70"/>
                  </a:lnTo>
                  <a:lnTo>
                    <a:pt x="317" y="84"/>
                  </a:lnTo>
                  <a:lnTo>
                    <a:pt x="319" y="100"/>
                  </a:lnTo>
                  <a:lnTo>
                    <a:pt x="320" y="116"/>
                  </a:lnTo>
                  <a:lnTo>
                    <a:pt x="320" y="135"/>
                  </a:lnTo>
                  <a:lnTo>
                    <a:pt x="318" y="154"/>
                  </a:lnTo>
                  <a:lnTo>
                    <a:pt x="313" y="173"/>
                  </a:lnTo>
                  <a:lnTo>
                    <a:pt x="308" y="195"/>
                  </a:lnTo>
                  <a:lnTo>
                    <a:pt x="300" y="216"/>
                  </a:lnTo>
                  <a:lnTo>
                    <a:pt x="290" y="239"/>
                  </a:lnTo>
                  <a:lnTo>
                    <a:pt x="279" y="263"/>
                  </a:lnTo>
                  <a:lnTo>
                    <a:pt x="266" y="285"/>
                  </a:lnTo>
                  <a:lnTo>
                    <a:pt x="251" y="306"/>
                  </a:lnTo>
                  <a:lnTo>
                    <a:pt x="237" y="324"/>
                  </a:lnTo>
                  <a:lnTo>
                    <a:pt x="223" y="340"/>
                  </a:lnTo>
                  <a:lnTo>
                    <a:pt x="208" y="355"/>
                  </a:lnTo>
                  <a:lnTo>
                    <a:pt x="193" y="368"/>
                  </a:lnTo>
                  <a:lnTo>
                    <a:pt x="179" y="378"/>
                  </a:lnTo>
                  <a:lnTo>
                    <a:pt x="164" y="386"/>
                  </a:lnTo>
                  <a:lnTo>
                    <a:pt x="149" y="393"/>
                  </a:lnTo>
                  <a:lnTo>
                    <a:pt x="134" y="398"/>
                  </a:lnTo>
                  <a:lnTo>
                    <a:pt x="120" y="401"/>
                  </a:lnTo>
                  <a:lnTo>
                    <a:pt x="107" y="403"/>
                  </a:lnTo>
                  <a:lnTo>
                    <a:pt x="92" y="402"/>
                  </a:lnTo>
                  <a:lnTo>
                    <a:pt x="80" y="401"/>
                  </a:lnTo>
                  <a:lnTo>
                    <a:pt x="68" y="397"/>
                  </a:lnTo>
                  <a:lnTo>
                    <a:pt x="57" y="393"/>
                  </a:lnTo>
                  <a:lnTo>
                    <a:pt x="45" y="386"/>
                  </a:lnTo>
                  <a:lnTo>
                    <a:pt x="35" y="379"/>
                  </a:lnTo>
                  <a:lnTo>
                    <a:pt x="27" y="370"/>
                  </a:lnTo>
                  <a:lnTo>
                    <a:pt x="19" y="358"/>
                  </a:lnTo>
                  <a:lnTo>
                    <a:pt x="13" y="346"/>
                  </a:lnTo>
                  <a:lnTo>
                    <a:pt x="7" y="333"/>
                  </a:lnTo>
                  <a:lnTo>
                    <a:pt x="3" y="319"/>
                  </a:lnTo>
                  <a:lnTo>
                    <a:pt x="1" y="304"/>
                  </a:lnTo>
                  <a:lnTo>
                    <a:pt x="0" y="286"/>
                  </a:lnTo>
                  <a:lnTo>
                    <a:pt x="0" y="269"/>
                  </a:lnTo>
                  <a:lnTo>
                    <a:pt x="3" y="250"/>
                  </a:lnTo>
                  <a:lnTo>
                    <a:pt x="6" y="229"/>
                  </a:lnTo>
                  <a:lnTo>
                    <a:pt x="12" y="209"/>
                  </a:lnTo>
                  <a:lnTo>
                    <a:pt x="20" y="187"/>
                  </a:lnTo>
                  <a:lnTo>
                    <a:pt x="29" y="164"/>
                  </a:lnTo>
                  <a:lnTo>
                    <a:pt x="41" y="14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3" name="Freeform 89"/>
            <p:cNvSpPr>
              <a:spLocks/>
            </p:cNvSpPr>
            <p:nvPr/>
          </p:nvSpPr>
          <p:spPr bwMode="auto">
            <a:xfrm>
              <a:off x="4510088" y="3841750"/>
              <a:ext cx="20638" cy="12700"/>
            </a:xfrm>
            <a:custGeom>
              <a:avLst/>
              <a:gdLst/>
              <a:ahLst/>
              <a:cxnLst>
                <a:cxn ang="0">
                  <a:pos x="255" y="23"/>
                </a:cxn>
                <a:cxn ang="0">
                  <a:pos x="297" y="41"/>
                </a:cxn>
                <a:cxn ang="0">
                  <a:pos x="333" y="59"/>
                </a:cxn>
                <a:cxn ang="0">
                  <a:pos x="361" y="79"/>
                </a:cxn>
                <a:cxn ang="0">
                  <a:pos x="382" y="102"/>
                </a:cxn>
                <a:cxn ang="0">
                  <a:pos x="397" y="124"/>
                </a:cxn>
                <a:cxn ang="0">
                  <a:pos x="405" y="146"/>
                </a:cxn>
                <a:cxn ang="0">
                  <a:pos x="407" y="168"/>
                </a:cxn>
                <a:cxn ang="0">
                  <a:pos x="402" y="188"/>
                </a:cxn>
                <a:cxn ang="0">
                  <a:pos x="391" y="206"/>
                </a:cxn>
                <a:cxn ang="0">
                  <a:pos x="373" y="222"/>
                </a:cxn>
                <a:cxn ang="0">
                  <a:pos x="350" y="234"/>
                </a:cxn>
                <a:cxn ang="0">
                  <a:pos x="321" y="242"/>
                </a:cxn>
                <a:cxn ang="0">
                  <a:pos x="287" y="245"/>
                </a:cxn>
                <a:cxn ang="0">
                  <a:pos x="246" y="244"/>
                </a:cxn>
                <a:cxn ang="0">
                  <a:pos x="200" y="236"/>
                </a:cxn>
                <a:cxn ang="0">
                  <a:pos x="152" y="223"/>
                </a:cxn>
                <a:cxn ang="0">
                  <a:pos x="109" y="205"/>
                </a:cxn>
                <a:cxn ang="0">
                  <a:pos x="74" y="186"/>
                </a:cxn>
                <a:cxn ang="0">
                  <a:pos x="45" y="165"/>
                </a:cxn>
                <a:cxn ang="0">
                  <a:pos x="24" y="142"/>
                </a:cxn>
                <a:cxn ang="0">
                  <a:pos x="9" y="120"/>
                </a:cxn>
                <a:cxn ang="0">
                  <a:pos x="1" y="97"/>
                </a:cxn>
                <a:cxn ang="0">
                  <a:pos x="0" y="76"/>
                </a:cxn>
                <a:cxn ang="0">
                  <a:pos x="4" y="56"/>
                </a:cxn>
                <a:cxn ang="0">
                  <a:pos x="16" y="37"/>
                </a:cxn>
                <a:cxn ang="0">
                  <a:pos x="33" y="22"/>
                </a:cxn>
                <a:cxn ang="0">
                  <a:pos x="56" y="10"/>
                </a:cxn>
                <a:cxn ang="0">
                  <a:pos x="85" y="3"/>
                </a:cxn>
                <a:cxn ang="0">
                  <a:pos x="120" y="0"/>
                </a:cxn>
                <a:cxn ang="0">
                  <a:pos x="160" y="2"/>
                </a:cxn>
                <a:cxn ang="0">
                  <a:pos x="206" y="10"/>
                </a:cxn>
              </a:cxnLst>
              <a:rect l="0" t="0" r="r" b="b"/>
              <a:pathLst>
                <a:path w="407" h="245">
                  <a:moveTo>
                    <a:pt x="231" y="16"/>
                  </a:moveTo>
                  <a:lnTo>
                    <a:pt x="255" y="23"/>
                  </a:lnTo>
                  <a:lnTo>
                    <a:pt x="276" y="31"/>
                  </a:lnTo>
                  <a:lnTo>
                    <a:pt x="297" y="41"/>
                  </a:lnTo>
                  <a:lnTo>
                    <a:pt x="316" y="50"/>
                  </a:lnTo>
                  <a:lnTo>
                    <a:pt x="333" y="59"/>
                  </a:lnTo>
                  <a:lnTo>
                    <a:pt x="348" y="69"/>
                  </a:lnTo>
                  <a:lnTo>
                    <a:pt x="361" y="79"/>
                  </a:lnTo>
                  <a:lnTo>
                    <a:pt x="372" y="90"/>
                  </a:lnTo>
                  <a:lnTo>
                    <a:pt x="382" y="102"/>
                  </a:lnTo>
                  <a:lnTo>
                    <a:pt x="391" y="113"/>
                  </a:lnTo>
                  <a:lnTo>
                    <a:pt x="397" y="124"/>
                  </a:lnTo>
                  <a:lnTo>
                    <a:pt x="402" y="135"/>
                  </a:lnTo>
                  <a:lnTo>
                    <a:pt x="405" y="146"/>
                  </a:lnTo>
                  <a:lnTo>
                    <a:pt x="407" y="156"/>
                  </a:lnTo>
                  <a:lnTo>
                    <a:pt x="407" y="168"/>
                  </a:lnTo>
                  <a:lnTo>
                    <a:pt x="405" y="178"/>
                  </a:lnTo>
                  <a:lnTo>
                    <a:pt x="402" y="188"/>
                  </a:lnTo>
                  <a:lnTo>
                    <a:pt x="397" y="197"/>
                  </a:lnTo>
                  <a:lnTo>
                    <a:pt x="391" y="206"/>
                  </a:lnTo>
                  <a:lnTo>
                    <a:pt x="382" y="213"/>
                  </a:lnTo>
                  <a:lnTo>
                    <a:pt x="373" y="222"/>
                  </a:lnTo>
                  <a:lnTo>
                    <a:pt x="363" y="228"/>
                  </a:lnTo>
                  <a:lnTo>
                    <a:pt x="350" y="234"/>
                  </a:lnTo>
                  <a:lnTo>
                    <a:pt x="337" y="238"/>
                  </a:lnTo>
                  <a:lnTo>
                    <a:pt x="321" y="242"/>
                  </a:lnTo>
                  <a:lnTo>
                    <a:pt x="305" y="244"/>
                  </a:lnTo>
                  <a:lnTo>
                    <a:pt x="287" y="245"/>
                  </a:lnTo>
                  <a:lnTo>
                    <a:pt x="267" y="245"/>
                  </a:lnTo>
                  <a:lnTo>
                    <a:pt x="246" y="244"/>
                  </a:lnTo>
                  <a:lnTo>
                    <a:pt x="225" y="241"/>
                  </a:lnTo>
                  <a:lnTo>
                    <a:pt x="200" y="236"/>
                  </a:lnTo>
                  <a:lnTo>
                    <a:pt x="176" y="230"/>
                  </a:lnTo>
                  <a:lnTo>
                    <a:pt x="152" y="223"/>
                  </a:lnTo>
                  <a:lnTo>
                    <a:pt x="130" y="214"/>
                  </a:lnTo>
                  <a:lnTo>
                    <a:pt x="109" y="205"/>
                  </a:lnTo>
                  <a:lnTo>
                    <a:pt x="91" y="196"/>
                  </a:lnTo>
                  <a:lnTo>
                    <a:pt x="74" y="186"/>
                  </a:lnTo>
                  <a:lnTo>
                    <a:pt x="58" y="176"/>
                  </a:lnTo>
                  <a:lnTo>
                    <a:pt x="45" y="165"/>
                  </a:lnTo>
                  <a:lnTo>
                    <a:pt x="34" y="153"/>
                  </a:lnTo>
                  <a:lnTo>
                    <a:pt x="24" y="142"/>
                  </a:lnTo>
                  <a:lnTo>
                    <a:pt x="16" y="131"/>
                  </a:lnTo>
                  <a:lnTo>
                    <a:pt x="9" y="120"/>
                  </a:lnTo>
                  <a:lnTo>
                    <a:pt x="4" y="109"/>
                  </a:lnTo>
                  <a:lnTo>
                    <a:pt x="1" y="97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1" y="65"/>
                  </a:lnTo>
                  <a:lnTo>
                    <a:pt x="4" y="56"/>
                  </a:lnTo>
                  <a:lnTo>
                    <a:pt x="9" y="47"/>
                  </a:lnTo>
                  <a:lnTo>
                    <a:pt x="16" y="37"/>
                  </a:lnTo>
                  <a:lnTo>
                    <a:pt x="24" y="29"/>
                  </a:lnTo>
                  <a:lnTo>
                    <a:pt x="33" y="22"/>
                  </a:lnTo>
                  <a:lnTo>
                    <a:pt x="44" y="16"/>
                  </a:lnTo>
                  <a:lnTo>
                    <a:pt x="56" y="10"/>
                  </a:lnTo>
                  <a:lnTo>
                    <a:pt x="70" y="6"/>
                  </a:lnTo>
                  <a:lnTo>
                    <a:pt x="85" y="3"/>
                  </a:lnTo>
                  <a:lnTo>
                    <a:pt x="102" y="1"/>
                  </a:lnTo>
                  <a:lnTo>
                    <a:pt x="120" y="0"/>
                  </a:lnTo>
                  <a:lnTo>
                    <a:pt x="139" y="0"/>
                  </a:lnTo>
                  <a:lnTo>
                    <a:pt x="160" y="2"/>
                  </a:lnTo>
                  <a:lnTo>
                    <a:pt x="183" y="5"/>
                  </a:lnTo>
                  <a:lnTo>
                    <a:pt x="206" y="10"/>
                  </a:lnTo>
                  <a:lnTo>
                    <a:pt x="231" y="1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4" name="Freeform 90"/>
            <p:cNvSpPr>
              <a:spLocks/>
            </p:cNvSpPr>
            <p:nvPr/>
          </p:nvSpPr>
          <p:spPr bwMode="auto">
            <a:xfrm>
              <a:off x="4524375" y="3829050"/>
              <a:ext cx="28575" cy="14288"/>
            </a:xfrm>
            <a:custGeom>
              <a:avLst/>
              <a:gdLst/>
              <a:ahLst/>
              <a:cxnLst>
                <a:cxn ang="0">
                  <a:pos x="286" y="0"/>
                </a:cxn>
                <a:cxn ang="0">
                  <a:pos x="345" y="2"/>
                </a:cxn>
                <a:cxn ang="0">
                  <a:pos x="397" y="11"/>
                </a:cxn>
                <a:cxn ang="0">
                  <a:pos x="441" y="25"/>
                </a:cxn>
                <a:cxn ang="0">
                  <a:pos x="478" y="43"/>
                </a:cxn>
                <a:cxn ang="0">
                  <a:pos x="507" y="66"/>
                </a:cxn>
                <a:cxn ang="0">
                  <a:pos x="528" y="90"/>
                </a:cxn>
                <a:cxn ang="0">
                  <a:pos x="542" y="116"/>
                </a:cxn>
                <a:cxn ang="0">
                  <a:pos x="546" y="144"/>
                </a:cxn>
                <a:cxn ang="0">
                  <a:pos x="542" y="171"/>
                </a:cxn>
                <a:cxn ang="0">
                  <a:pos x="529" y="199"/>
                </a:cxn>
                <a:cxn ang="0">
                  <a:pos x="508" y="224"/>
                </a:cxn>
                <a:cxn ang="0">
                  <a:pos x="476" y="248"/>
                </a:cxn>
                <a:cxn ang="0">
                  <a:pos x="437" y="267"/>
                </a:cxn>
                <a:cxn ang="0">
                  <a:pos x="387" y="283"/>
                </a:cxn>
                <a:cxn ang="0">
                  <a:pos x="327" y="294"/>
                </a:cxn>
                <a:cxn ang="0">
                  <a:pos x="261" y="298"/>
                </a:cxn>
                <a:cxn ang="0">
                  <a:pos x="202" y="297"/>
                </a:cxn>
                <a:cxn ang="0">
                  <a:pos x="150" y="289"/>
                </a:cxn>
                <a:cxn ang="0">
                  <a:pos x="105" y="275"/>
                </a:cxn>
                <a:cxn ang="0">
                  <a:pos x="69" y="257"/>
                </a:cxn>
                <a:cxn ang="0">
                  <a:pos x="39" y="235"/>
                </a:cxn>
                <a:cxn ang="0">
                  <a:pos x="18" y="210"/>
                </a:cxn>
                <a:cxn ang="0">
                  <a:pos x="6" y="184"/>
                </a:cxn>
                <a:cxn ang="0">
                  <a:pos x="0" y="156"/>
                </a:cxn>
                <a:cxn ang="0">
                  <a:pos x="5" y="129"/>
                </a:cxn>
                <a:cxn ang="0">
                  <a:pos x="18" y="101"/>
                </a:cxn>
                <a:cxn ang="0">
                  <a:pos x="39" y="75"/>
                </a:cxn>
                <a:cxn ang="0">
                  <a:pos x="70" y="51"/>
                </a:cxn>
                <a:cxn ang="0">
                  <a:pos x="111" y="32"/>
                </a:cxn>
                <a:cxn ang="0">
                  <a:pos x="160" y="16"/>
                </a:cxn>
                <a:cxn ang="0">
                  <a:pos x="220" y="4"/>
                </a:cxn>
              </a:cxnLst>
              <a:rect l="0" t="0" r="r" b="b"/>
              <a:pathLst>
                <a:path w="546" h="298">
                  <a:moveTo>
                    <a:pt x="253" y="1"/>
                  </a:moveTo>
                  <a:lnTo>
                    <a:pt x="286" y="0"/>
                  </a:lnTo>
                  <a:lnTo>
                    <a:pt x="316" y="0"/>
                  </a:lnTo>
                  <a:lnTo>
                    <a:pt x="345" y="2"/>
                  </a:lnTo>
                  <a:lnTo>
                    <a:pt x="371" y="7"/>
                  </a:lnTo>
                  <a:lnTo>
                    <a:pt x="397" y="11"/>
                  </a:lnTo>
                  <a:lnTo>
                    <a:pt x="419" y="18"/>
                  </a:lnTo>
                  <a:lnTo>
                    <a:pt x="441" y="25"/>
                  </a:lnTo>
                  <a:lnTo>
                    <a:pt x="460" y="34"/>
                  </a:lnTo>
                  <a:lnTo>
                    <a:pt x="478" y="43"/>
                  </a:lnTo>
                  <a:lnTo>
                    <a:pt x="494" y="54"/>
                  </a:lnTo>
                  <a:lnTo>
                    <a:pt x="507" y="66"/>
                  </a:lnTo>
                  <a:lnTo>
                    <a:pt x="519" y="77"/>
                  </a:lnTo>
                  <a:lnTo>
                    <a:pt x="528" y="90"/>
                  </a:lnTo>
                  <a:lnTo>
                    <a:pt x="535" y="103"/>
                  </a:lnTo>
                  <a:lnTo>
                    <a:pt x="542" y="116"/>
                  </a:lnTo>
                  <a:lnTo>
                    <a:pt x="545" y="130"/>
                  </a:lnTo>
                  <a:lnTo>
                    <a:pt x="546" y="144"/>
                  </a:lnTo>
                  <a:lnTo>
                    <a:pt x="545" y="158"/>
                  </a:lnTo>
                  <a:lnTo>
                    <a:pt x="542" y="171"/>
                  </a:lnTo>
                  <a:lnTo>
                    <a:pt x="537" y="186"/>
                  </a:lnTo>
                  <a:lnTo>
                    <a:pt x="529" y="199"/>
                  </a:lnTo>
                  <a:lnTo>
                    <a:pt x="519" y="212"/>
                  </a:lnTo>
                  <a:lnTo>
                    <a:pt x="508" y="224"/>
                  </a:lnTo>
                  <a:lnTo>
                    <a:pt x="494" y="236"/>
                  </a:lnTo>
                  <a:lnTo>
                    <a:pt x="476" y="248"/>
                  </a:lnTo>
                  <a:lnTo>
                    <a:pt x="458" y="258"/>
                  </a:lnTo>
                  <a:lnTo>
                    <a:pt x="437" y="267"/>
                  </a:lnTo>
                  <a:lnTo>
                    <a:pt x="412" y="276"/>
                  </a:lnTo>
                  <a:lnTo>
                    <a:pt x="387" y="283"/>
                  </a:lnTo>
                  <a:lnTo>
                    <a:pt x="358" y="289"/>
                  </a:lnTo>
                  <a:lnTo>
                    <a:pt x="327" y="294"/>
                  </a:lnTo>
                  <a:lnTo>
                    <a:pt x="293" y="297"/>
                  </a:lnTo>
                  <a:lnTo>
                    <a:pt x="261" y="298"/>
                  </a:lnTo>
                  <a:lnTo>
                    <a:pt x="231" y="298"/>
                  </a:lnTo>
                  <a:lnTo>
                    <a:pt x="202" y="297"/>
                  </a:lnTo>
                  <a:lnTo>
                    <a:pt x="175" y="293"/>
                  </a:lnTo>
                  <a:lnTo>
                    <a:pt x="150" y="289"/>
                  </a:lnTo>
                  <a:lnTo>
                    <a:pt x="127" y="282"/>
                  </a:lnTo>
                  <a:lnTo>
                    <a:pt x="105" y="275"/>
                  </a:lnTo>
                  <a:lnTo>
                    <a:pt x="86" y="267"/>
                  </a:lnTo>
                  <a:lnTo>
                    <a:pt x="69" y="257"/>
                  </a:lnTo>
                  <a:lnTo>
                    <a:pt x="53" y="247"/>
                  </a:lnTo>
                  <a:lnTo>
                    <a:pt x="39" y="235"/>
                  </a:lnTo>
                  <a:lnTo>
                    <a:pt x="28" y="223"/>
                  </a:lnTo>
                  <a:lnTo>
                    <a:pt x="18" y="210"/>
                  </a:lnTo>
                  <a:lnTo>
                    <a:pt x="11" y="198"/>
                  </a:lnTo>
                  <a:lnTo>
                    <a:pt x="6" y="184"/>
                  </a:lnTo>
                  <a:lnTo>
                    <a:pt x="1" y="170"/>
                  </a:lnTo>
                  <a:lnTo>
                    <a:pt x="0" y="156"/>
                  </a:lnTo>
                  <a:lnTo>
                    <a:pt x="1" y="142"/>
                  </a:lnTo>
                  <a:lnTo>
                    <a:pt x="5" y="129"/>
                  </a:lnTo>
                  <a:lnTo>
                    <a:pt x="10" y="114"/>
                  </a:lnTo>
                  <a:lnTo>
                    <a:pt x="18" y="101"/>
                  </a:lnTo>
                  <a:lnTo>
                    <a:pt x="27" y="88"/>
                  </a:lnTo>
                  <a:lnTo>
                    <a:pt x="39" y="75"/>
                  </a:lnTo>
                  <a:lnTo>
                    <a:pt x="53" y="63"/>
                  </a:lnTo>
                  <a:lnTo>
                    <a:pt x="70" y="51"/>
                  </a:lnTo>
                  <a:lnTo>
                    <a:pt x="89" y="41"/>
                  </a:lnTo>
                  <a:lnTo>
                    <a:pt x="111" y="32"/>
                  </a:lnTo>
                  <a:lnTo>
                    <a:pt x="134" y="23"/>
                  </a:lnTo>
                  <a:lnTo>
                    <a:pt x="160" y="16"/>
                  </a:lnTo>
                  <a:lnTo>
                    <a:pt x="189" y="10"/>
                  </a:lnTo>
                  <a:lnTo>
                    <a:pt x="220" y="4"/>
                  </a:lnTo>
                  <a:lnTo>
                    <a:pt x="253" y="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5" name="Freeform 91"/>
            <p:cNvSpPr>
              <a:spLocks/>
            </p:cNvSpPr>
            <p:nvPr/>
          </p:nvSpPr>
          <p:spPr bwMode="auto">
            <a:xfrm>
              <a:off x="4532313" y="3806825"/>
              <a:ext cx="31750" cy="17463"/>
            </a:xfrm>
            <a:custGeom>
              <a:avLst/>
              <a:gdLst/>
              <a:ahLst/>
              <a:cxnLst>
                <a:cxn ang="0">
                  <a:pos x="296" y="12"/>
                </a:cxn>
                <a:cxn ang="0">
                  <a:pos x="364" y="2"/>
                </a:cxn>
                <a:cxn ang="0">
                  <a:pos x="425" y="0"/>
                </a:cxn>
                <a:cxn ang="0">
                  <a:pos x="479" y="5"/>
                </a:cxn>
                <a:cxn ang="0">
                  <a:pos x="525" y="16"/>
                </a:cxn>
                <a:cxn ang="0">
                  <a:pos x="563" y="34"/>
                </a:cxn>
                <a:cxn ang="0">
                  <a:pos x="592" y="55"/>
                </a:cxn>
                <a:cxn ang="0">
                  <a:pos x="613" y="81"/>
                </a:cxn>
                <a:cxn ang="0">
                  <a:pos x="624" y="110"/>
                </a:cxn>
                <a:cxn ang="0">
                  <a:pos x="625" y="140"/>
                </a:cxn>
                <a:cxn ang="0">
                  <a:pos x="616" y="172"/>
                </a:cxn>
                <a:cxn ang="0">
                  <a:pos x="595" y="203"/>
                </a:cxn>
                <a:cxn ang="0">
                  <a:pos x="565" y="235"/>
                </a:cxn>
                <a:cxn ang="0">
                  <a:pos x="523" y="266"/>
                </a:cxn>
                <a:cxn ang="0">
                  <a:pos x="469" y="293"/>
                </a:cxn>
                <a:cxn ang="0">
                  <a:pos x="404" y="317"/>
                </a:cxn>
                <a:cxn ang="0">
                  <a:pos x="329" y="338"/>
                </a:cxn>
                <a:cxn ang="0">
                  <a:pos x="261" y="348"/>
                </a:cxn>
                <a:cxn ang="0">
                  <a:pos x="201" y="351"/>
                </a:cxn>
                <a:cxn ang="0">
                  <a:pos x="147" y="346"/>
                </a:cxn>
                <a:cxn ang="0">
                  <a:pos x="101" y="335"/>
                </a:cxn>
                <a:cxn ang="0">
                  <a:pos x="63" y="317"/>
                </a:cxn>
                <a:cxn ang="0">
                  <a:pos x="34" y="296"/>
                </a:cxn>
                <a:cxn ang="0">
                  <a:pos x="13" y="271"/>
                </a:cxn>
                <a:cxn ang="0">
                  <a:pos x="2" y="241"/>
                </a:cxn>
                <a:cxn ang="0">
                  <a:pos x="1" y="211"/>
                </a:cxn>
                <a:cxn ang="0">
                  <a:pos x="9" y="179"/>
                </a:cxn>
                <a:cxn ang="0">
                  <a:pos x="29" y="146"/>
                </a:cxn>
                <a:cxn ang="0">
                  <a:pos x="59" y="115"/>
                </a:cxn>
                <a:cxn ang="0">
                  <a:pos x="101" y="84"/>
                </a:cxn>
                <a:cxn ang="0">
                  <a:pos x="155" y="57"/>
                </a:cxn>
                <a:cxn ang="0">
                  <a:pos x="221" y="32"/>
                </a:cxn>
              </a:cxnLst>
              <a:rect l="0" t="0" r="r" b="b"/>
              <a:pathLst>
                <a:path w="625" h="351">
                  <a:moveTo>
                    <a:pt x="259" y="20"/>
                  </a:moveTo>
                  <a:lnTo>
                    <a:pt x="296" y="12"/>
                  </a:lnTo>
                  <a:lnTo>
                    <a:pt x="330" y="6"/>
                  </a:lnTo>
                  <a:lnTo>
                    <a:pt x="364" y="2"/>
                  </a:lnTo>
                  <a:lnTo>
                    <a:pt x="396" y="0"/>
                  </a:lnTo>
                  <a:lnTo>
                    <a:pt x="425" y="0"/>
                  </a:lnTo>
                  <a:lnTo>
                    <a:pt x="453" y="2"/>
                  </a:lnTo>
                  <a:lnTo>
                    <a:pt x="479" y="5"/>
                  </a:lnTo>
                  <a:lnTo>
                    <a:pt x="503" y="10"/>
                  </a:lnTo>
                  <a:lnTo>
                    <a:pt x="525" y="16"/>
                  </a:lnTo>
                  <a:lnTo>
                    <a:pt x="545" y="24"/>
                  </a:lnTo>
                  <a:lnTo>
                    <a:pt x="563" y="34"/>
                  </a:lnTo>
                  <a:lnTo>
                    <a:pt x="579" y="44"/>
                  </a:lnTo>
                  <a:lnTo>
                    <a:pt x="592" y="55"/>
                  </a:lnTo>
                  <a:lnTo>
                    <a:pt x="603" y="68"/>
                  </a:lnTo>
                  <a:lnTo>
                    <a:pt x="613" y="81"/>
                  </a:lnTo>
                  <a:lnTo>
                    <a:pt x="619" y="95"/>
                  </a:lnTo>
                  <a:lnTo>
                    <a:pt x="624" y="110"/>
                  </a:lnTo>
                  <a:lnTo>
                    <a:pt x="625" y="124"/>
                  </a:lnTo>
                  <a:lnTo>
                    <a:pt x="625" y="140"/>
                  </a:lnTo>
                  <a:lnTo>
                    <a:pt x="622" y="156"/>
                  </a:lnTo>
                  <a:lnTo>
                    <a:pt x="616" y="172"/>
                  </a:lnTo>
                  <a:lnTo>
                    <a:pt x="607" y="188"/>
                  </a:lnTo>
                  <a:lnTo>
                    <a:pt x="595" y="203"/>
                  </a:lnTo>
                  <a:lnTo>
                    <a:pt x="582" y="220"/>
                  </a:lnTo>
                  <a:lnTo>
                    <a:pt x="565" y="235"/>
                  </a:lnTo>
                  <a:lnTo>
                    <a:pt x="545" y="250"/>
                  </a:lnTo>
                  <a:lnTo>
                    <a:pt x="523" y="266"/>
                  </a:lnTo>
                  <a:lnTo>
                    <a:pt x="497" y="280"/>
                  </a:lnTo>
                  <a:lnTo>
                    <a:pt x="469" y="293"/>
                  </a:lnTo>
                  <a:lnTo>
                    <a:pt x="437" y="306"/>
                  </a:lnTo>
                  <a:lnTo>
                    <a:pt x="404" y="317"/>
                  </a:lnTo>
                  <a:lnTo>
                    <a:pt x="366" y="329"/>
                  </a:lnTo>
                  <a:lnTo>
                    <a:pt x="329" y="338"/>
                  </a:lnTo>
                  <a:lnTo>
                    <a:pt x="295" y="344"/>
                  </a:lnTo>
                  <a:lnTo>
                    <a:pt x="261" y="348"/>
                  </a:lnTo>
                  <a:lnTo>
                    <a:pt x="230" y="351"/>
                  </a:lnTo>
                  <a:lnTo>
                    <a:pt x="201" y="351"/>
                  </a:lnTo>
                  <a:lnTo>
                    <a:pt x="172" y="349"/>
                  </a:lnTo>
                  <a:lnTo>
                    <a:pt x="147" y="346"/>
                  </a:lnTo>
                  <a:lnTo>
                    <a:pt x="123" y="341"/>
                  </a:lnTo>
                  <a:lnTo>
                    <a:pt x="101" y="335"/>
                  </a:lnTo>
                  <a:lnTo>
                    <a:pt x="81" y="327"/>
                  </a:lnTo>
                  <a:lnTo>
                    <a:pt x="63" y="317"/>
                  </a:lnTo>
                  <a:lnTo>
                    <a:pt x="47" y="307"/>
                  </a:lnTo>
                  <a:lnTo>
                    <a:pt x="34" y="296"/>
                  </a:lnTo>
                  <a:lnTo>
                    <a:pt x="23" y="284"/>
                  </a:lnTo>
                  <a:lnTo>
                    <a:pt x="13" y="271"/>
                  </a:lnTo>
                  <a:lnTo>
                    <a:pt x="6" y="256"/>
                  </a:lnTo>
                  <a:lnTo>
                    <a:pt x="2" y="241"/>
                  </a:lnTo>
                  <a:lnTo>
                    <a:pt x="0" y="227"/>
                  </a:lnTo>
                  <a:lnTo>
                    <a:pt x="1" y="211"/>
                  </a:lnTo>
                  <a:lnTo>
                    <a:pt x="4" y="195"/>
                  </a:lnTo>
                  <a:lnTo>
                    <a:pt x="9" y="179"/>
                  </a:lnTo>
                  <a:lnTo>
                    <a:pt x="19" y="163"/>
                  </a:lnTo>
                  <a:lnTo>
                    <a:pt x="29" y="146"/>
                  </a:lnTo>
                  <a:lnTo>
                    <a:pt x="43" y="130"/>
                  </a:lnTo>
                  <a:lnTo>
                    <a:pt x="59" y="115"/>
                  </a:lnTo>
                  <a:lnTo>
                    <a:pt x="79" y="100"/>
                  </a:lnTo>
                  <a:lnTo>
                    <a:pt x="101" y="84"/>
                  </a:lnTo>
                  <a:lnTo>
                    <a:pt x="127" y="70"/>
                  </a:lnTo>
                  <a:lnTo>
                    <a:pt x="155" y="57"/>
                  </a:lnTo>
                  <a:lnTo>
                    <a:pt x="187" y="44"/>
                  </a:lnTo>
                  <a:lnTo>
                    <a:pt x="221" y="32"/>
                  </a:lnTo>
                  <a:lnTo>
                    <a:pt x="259" y="2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6" name="Freeform 92"/>
            <p:cNvSpPr>
              <a:spLocks/>
            </p:cNvSpPr>
            <p:nvPr/>
          </p:nvSpPr>
          <p:spPr bwMode="auto">
            <a:xfrm>
              <a:off x="4524375" y="3781425"/>
              <a:ext cx="28575" cy="23813"/>
            </a:xfrm>
            <a:custGeom>
              <a:avLst/>
              <a:gdLst/>
              <a:ahLst/>
              <a:cxnLst>
                <a:cxn ang="0">
                  <a:pos x="193" y="100"/>
                </a:cxn>
                <a:cxn ang="0">
                  <a:pos x="252" y="60"/>
                </a:cxn>
                <a:cxn ang="0">
                  <a:pos x="307" y="30"/>
                </a:cxn>
                <a:cxn ang="0">
                  <a:pos x="358" y="11"/>
                </a:cxn>
                <a:cxn ang="0">
                  <a:pos x="405" y="2"/>
                </a:cxn>
                <a:cxn ang="0">
                  <a:pos x="446" y="0"/>
                </a:cxn>
                <a:cxn ang="0">
                  <a:pos x="482" y="7"/>
                </a:cxn>
                <a:cxn ang="0">
                  <a:pos x="510" y="20"/>
                </a:cxn>
                <a:cxn ang="0">
                  <a:pos x="531" y="42"/>
                </a:cxn>
                <a:cxn ang="0">
                  <a:pos x="545" y="68"/>
                </a:cxn>
                <a:cxn ang="0">
                  <a:pos x="549" y="101"/>
                </a:cxn>
                <a:cxn ang="0">
                  <a:pos x="544" y="138"/>
                </a:cxn>
                <a:cxn ang="0">
                  <a:pos x="528" y="180"/>
                </a:cxn>
                <a:cxn ang="0">
                  <a:pos x="503" y="226"/>
                </a:cxn>
                <a:cxn ang="0">
                  <a:pos x="465" y="275"/>
                </a:cxn>
                <a:cxn ang="0">
                  <a:pos x="415" y="325"/>
                </a:cxn>
                <a:cxn ang="0">
                  <a:pos x="355" y="375"/>
                </a:cxn>
                <a:cxn ang="0">
                  <a:pos x="297" y="415"/>
                </a:cxn>
                <a:cxn ang="0">
                  <a:pos x="243" y="443"/>
                </a:cxn>
                <a:cxn ang="0">
                  <a:pos x="192" y="463"/>
                </a:cxn>
                <a:cxn ang="0">
                  <a:pos x="145" y="473"/>
                </a:cxn>
                <a:cxn ang="0">
                  <a:pos x="103" y="474"/>
                </a:cxn>
                <a:cxn ang="0">
                  <a:pos x="69" y="467"/>
                </a:cxn>
                <a:cxn ang="0">
                  <a:pos x="40" y="453"/>
                </a:cxn>
                <a:cxn ang="0">
                  <a:pos x="18" y="432"/>
                </a:cxn>
                <a:cxn ang="0">
                  <a:pos x="5" y="405"/>
                </a:cxn>
                <a:cxn ang="0">
                  <a:pos x="0" y="372"/>
                </a:cxn>
                <a:cxn ang="0">
                  <a:pos x="5" y="335"/>
                </a:cxn>
                <a:cxn ang="0">
                  <a:pos x="20" y="293"/>
                </a:cxn>
                <a:cxn ang="0">
                  <a:pos x="46" y="248"/>
                </a:cxn>
                <a:cxn ang="0">
                  <a:pos x="84" y="199"/>
                </a:cxn>
                <a:cxn ang="0">
                  <a:pos x="134" y="148"/>
                </a:cxn>
              </a:cxnLst>
              <a:rect l="0" t="0" r="r" b="b"/>
              <a:pathLst>
                <a:path w="549" h="474">
                  <a:moveTo>
                    <a:pt x="164" y="123"/>
                  </a:moveTo>
                  <a:lnTo>
                    <a:pt x="193" y="100"/>
                  </a:lnTo>
                  <a:lnTo>
                    <a:pt x="223" y="78"/>
                  </a:lnTo>
                  <a:lnTo>
                    <a:pt x="252" y="60"/>
                  </a:lnTo>
                  <a:lnTo>
                    <a:pt x="280" y="44"/>
                  </a:lnTo>
                  <a:lnTo>
                    <a:pt x="307" y="30"/>
                  </a:lnTo>
                  <a:lnTo>
                    <a:pt x="333" y="20"/>
                  </a:lnTo>
                  <a:lnTo>
                    <a:pt x="358" y="11"/>
                  </a:lnTo>
                  <a:lnTo>
                    <a:pt x="383" y="5"/>
                  </a:lnTo>
                  <a:lnTo>
                    <a:pt x="405" y="2"/>
                  </a:lnTo>
                  <a:lnTo>
                    <a:pt x="426" y="0"/>
                  </a:lnTo>
                  <a:lnTo>
                    <a:pt x="446" y="0"/>
                  </a:lnTo>
                  <a:lnTo>
                    <a:pt x="465" y="2"/>
                  </a:lnTo>
                  <a:lnTo>
                    <a:pt x="482" y="7"/>
                  </a:lnTo>
                  <a:lnTo>
                    <a:pt x="497" y="13"/>
                  </a:lnTo>
                  <a:lnTo>
                    <a:pt x="510" y="20"/>
                  </a:lnTo>
                  <a:lnTo>
                    <a:pt x="522" y="30"/>
                  </a:lnTo>
                  <a:lnTo>
                    <a:pt x="531" y="42"/>
                  </a:lnTo>
                  <a:lnTo>
                    <a:pt x="540" y="54"/>
                  </a:lnTo>
                  <a:lnTo>
                    <a:pt x="545" y="68"/>
                  </a:lnTo>
                  <a:lnTo>
                    <a:pt x="548" y="83"/>
                  </a:lnTo>
                  <a:lnTo>
                    <a:pt x="549" y="101"/>
                  </a:lnTo>
                  <a:lnTo>
                    <a:pt x="548" y="119"/>
                  </a:lnTo>
                  <a:lnTo>
                    <a:pt x="544" y="138"/>
                  </a:lnTo>
                  <a:lnTo>
                    <a:pt x="538" y="159"/>
                  </a:lnTo>
                  <a:lnTo>
                    <a:pt x="528" y="180"/>
                  </a:lnTo>
                  <a:lnTo>
                    <a:pt x="517" y="202"/>
                  </a:lnTo>
                  <a:lnTo>
                    <a:pt x="503" y="226"/>
                  </a:lnTo>
                  <a:lnTo>
                    <a:pt x="486" y="249"/>
                  </a:lnTo>
                  <a:lnTo>
                    <a:pt x="465" y="275"/>
                  </a:lnTo>
                  <a:lnTo>
                    <a:pt x="442" y="299"/>
                  </a:lnTo>
                  <a:lnTo>
                    <a:pt x="415" y="325"/>
                  </a:lnTo>
                  <a:lnTo>
                    <a:pt x="385" y="352"/>
                  </a:lnTo>
                  <a:lnTo>
                    <a:pt x="355" y="375"/>
                  </a:lnTo>
                  <a:lnTo>
                    <a:pt x="326" y="397"/>
                  </a:lnTo>
                  <a:lnTo>
                    <a:pt x="297" y="415"/>
                  </a:lnTo>
                  <a:lnTo>
                    <a:pt x="270" y="430"/>
                  </a:lnTo>
                  <a:lnTo>
                    <a:pt x="243" y="443"/>
                  </a:lnTo>
                  <a:lnTo>
                    <a:pt x="217" y="455"/>
                  </a:lnTo>
                  <a:lnTo>
                    <a:pt x="192" y="463"/>
                  </a:lnTo>
                  <a:lnTo>
                    <a:pt x="168" y="469"/>
                  </a:lnTo>
                  <a:lnTo>
                    <a:pt x="145" y="473"/>
                  </a:lnTo>
                  <a:lnTo>
                    <a:pt x="124" y="474"/>
                  </a:lnTo>
                  <a:lnTo>
                    <a:pt x="103" y="474"/>
                  </a:lnTo>
                  <a:lnTo>
                    <a:pt x="85" y="471"/>
                  </a:lnTo>
                  <a:lnTo>
                    <a:pt x="69" y="467"/>
                  </a:lnTo>
                  <a:lnTo>
                    <a:pt x="53" y="461"/>
                  </a:lnTo>
                  <a:lnTo>
                    <a:pt x="40" y="453"/>
                  </a:lnTo>
                  <a:lnTo>
                    <a:pt x="28" y="443"/>
                  </a:lnTo>
                  <a:lnTo>
                    <a:pt x="18" y="432"/>
                  </a:lnTo>
                  <a:lnTo>
                    <a:pt x="11" y="419"/>
                  </a:lnTo>
                  <a:lnTo>
                    <a:pt x="5" y="405"/>
                  </a:lnTo>
                  <a:lnTo>
                    <a:pt x="2" y="390"/>
                  </a:lnTo>
                  <a:lnTo>
                    <a:pt x="0" y="372"/>
                  </a:lnTo>
                  <a:lnTo>
                    <a:pt x="2" y="354"/>
                  </a:lnTo>
                  <a:lnTo>
                    <a:pt x="5" y="335"/>
                  </a:lnTo>
                  <a:lnTo>
                    <a:pt x="12" y="314"/>
                  </a:lnTo>
                  <a:lnTo>
                    <a:pt x="20" y="293"/>
                  </a:lnTo>
                  <a:lnTo>
                    <a:pt x="32" y="272"/>
                  </a:lnTo>
                  <a:lnTo>
                    <a:pt x="46" y="248"/>
                  </a:lnTo>
                  <a:lnTo>
                    <a:pt x="64" y="224"/>
                  </a:lnTo>
                  <a:lnTo>
                    <a:pt x="84" y="199"/>
                  </a:lnTo>
                  <a:lnTo>
                    <a:pt x="108" y="175"/>
                  </a:lnTo>
                  <a:lnTo>
                    <a:pt x="134" y="148"/>
                  </a:lnTo>
                  <a:lnTo>
                    <a:pt x="164" y="123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7" name="Freeform 93"/>
            <p:cNvSpPr>
              <a:spLocks/>
            </p:cNvSpPr>
            <p:nvPr/>
          </p:nvSpPr>
          <p:spPr bwMode="auto">
            <a:xfrm>
              <a:off x="4513263" y="3763963"/>
              <a:ext cx="20638" cy="25400"/>
            </a:xfrm>
            <a:custGeom>
              <a:avLst/>
              <a:gdLst/>
              <a:ahLst/>
              <a:cxnLst>
                <a:cxn ang="0">
                  <a:pos x="100" y="140"/>
                </a:cxn>
                <a:cxn ang="0">
                  <a:pos x="138" y="94"/>
                </a:cxn>
                <a:cxn ang="0">
                  <a:pos x="177" y="57"/>
                </a:cxn>
                <a:cxn ang="0">
                  <a:pos x="214" y="30"/>
                </a:cxn>
                <a:cxn ang="0">
                  <a:pos x="250" y="11"/>
                </a:cxn>
                <a:cxn ang="0">
                  <a:pos x="284" y="2"/>
                </a:cxn>
                <a:cxn ang="0">
                  <a:pos x="314" y="0"/>
                </a:cxn>
                <a:cxn ang="0">
                  <a:pos x="342" y="6"/>
                </a:cxn>
                <a:cxn ang="0">
                  <a:pos x="364" y="20"/>
                </a:cxn>
                <a:cxn ang="0">
                  <a:pos x="382" y="40"/>
                </a:cxn>
                <a:cxn ang="0">
                  <a:pos x="393" y="66"/>
                </a:cxn>
                <a:cxn ang="0">
                  <a:pos x="398" y="100"/>
                </a:cxn>
                <a:cxn ang="0">
                  <a:pos x="396" y="139"/>
                </a:cxn>
                <a:cxn ang="0">
                  <a:pos x="385" y="182"/>
                </a:cxn>
                <a:cxn ang="0">
                  <a:pos x="365" y="231"/>
                </a:cxn>
                <a:cxn ang="0">
                  <a:pos x="337" y="285"/>
                </a:cxn>
                <a:cxn ang="0">
                  <a:pos x="299" y="339"/>
                </a:cxn>
                <a:cxn ang="0">
                  <a:pos x="260" y="385"/>
                </a:cxn>
                <a:cxn ang="0">
                  <a:pos x="223" y="421"/>
                </a:cxn>
                <a:cxn ang="0">
                  <a:pos x="185" y="448"/>
                </a:cxn>
                <a:cxn ang="0">
                  <a:pos x="148" y="466"/>
                </a:cxn>
                <a:cxn ang="0">
                  <a:pos x="115" y="476"/>
                </a:cxn>
                <a:cxn ang="0">
                  <a:pos x="84" y="478"/>
                </a:cxn>
                <a:cxn ang="0">
                  <a:pos x="58" y="472"/>
                </a:cxn>
                <a:cxn ang="0">
                  <a:pos x="34" y="459"/>
                </a:cxn>
                <a:cxn ang="0">
                  <a:pos x="17" y="439"/>
                </a:cxn>
                <a:cxn ang="0">
                  <a:pos x="6" y="412"/>
                </a:cxn>
                <a:cxn ang="0">
                  <a:pos x="0" y="380"/>
                </a:cxn>
                <a:cxn ang="0">
                  <a:pos x="4" y="341"/>
                </a:cxn>
                <a:cxn ang="0">
                  <a:pos x="14" y="297"/>
                </a:cxn>
                <a:cxn ang="0">
                  <a:pos x="33" y="248"/>
                </a:cxn>
                <a:cxn ang="0">
                  <a:pos x="63" y="196"/>
                </a:cxn>
              </a:cxnLst>
              <a:rect l="0" t="0" r="r" b="b"/>
              <a:pathLst>
                <a:path w="398" h="478">
                  <a:moveTo>
                    <a:pt x="81" y="167"/>
                  </a:moveTo>
                  <a:lnTo>
                    <a:pt x="100" y="140"/>
                  </a:lnTo>
                  <a:lnTo>
                    <a:pt x="119" y="116"/>
                  </a:lnTo>
                  <a:lnTo>
                    <a:pt x="138" y="94"/>
                  </a:lnTo>
                  <a:lnTo>
                    <a:pt x="157" y="74"/>
                  </a:lnTo>
                  <a:lnTo>
                    <a:pt x="177" y="57"/>
                  </a:lnTo>
                  <a:lnTo>
                    <a:pt x="195" y="43"/>
                  </a:lnTo>
                  <a:lnTo>
                    <a:pt x="214" y="30"/>
                  </a:lnTo>
                  <a:lnTo>
                    <a:pt x="233" y="20"/>
                  </a:lnTo>
                  <a:lnTo>
                    <a:pt x="250" y="11"/>
                  </a:lnTo>
                  <a:lnTo>
                    <a:pt x="267" y="6"/>
                  </a:lnTo>
                  <a:lnTo>
                    <a:pt x="284" y="2"/>
                  </a:lnTo>
                  <a:lnTo>
                    <a:pt x="300" y="0"/>
                  </a:lnTo>
                  <a:lnTo>
                    <a:pt x="314" y="0"/>
                  </a:lnTo>
                  <a:lnTo>
                    <a:pt x="329" y="2"/>
                  </a:lnTo>
                  <a:lnTo>
                    <a:pt x="342" y="6"/>
                  </a:lnTo>
                  <a:lnTo>
                    <a:pt x="354" y="12"/>
                  </a:lnTo>
                  <a:lnTo>
                    <a:pt x="364" y="20"/>
                  </a:lnTo>
                  <a:lnTo>
                    <a:pt x="373" y="29"/>
                  </a:lnTo>
                  <a:lnTo>
                    <a:pt x="382" y="40"/>
                  </a:lnTo>
                  <a:lnTo>
                    <a:pt x="389" y="52"/>
                  </a:lnTo>
                  <a:lnTo>
                    <a:pt x="393" y="66"/>
                  </a:lnTo>
                  <a:lnTo>
                    <a:pt x="397" y="83"/>
                  </a:lnTo>
                  <a:lnTo>
                    <a:pt x="398" y="100"/>
                  </a:lnTo>
                  <a:lnTo>
                    <a:pt x="398" y="118"/>
                  </a:lnTo>
                  <a:lnTo>
                    <a:pt x="396" y="139"/>
                  </a:lnTo>
                  <a:lnTo>
                    <a:pt x="392" y="160"/>
                  </a:lnTo>
                  <a:lnTo>
                    <a:pt x="385" y="182"/>
                  </a:lnTo>
                  <a:lnTo>
                    <a:pt x="377" y="206"/>
                  </a:lnTo>
                  <a:lnTo>
                    <a:pt x="365" y="231"/>
                  </a:lnTo>
                  <a:lnTo>
                    <a:pt x="352" y="258"/>
                  </a:lnTo>
                  <a:lnTo>
                    <a:pt x="337" y="285"/>
                  </a:lnTo>
                  <a:lnTo>
                    <a:pt x="318" y="312"/>
                  </a:lnTo>
                  <a:lnTo>
                    <a:pt x="299" y="339"/>
                  </a:lnTo>
                  <a:lnTo>
                    <a:pt x="280" y="363"/>
                  </a:lnTo>
                  <a:lnTo>
                    <a:pt x="260" y="385"/>
                  </a:lnTo>
                  <a:lnTo>
                    <a:pt x="241" y="404"/>
                  </a:lnTo>
                  <a:lnTo>
                    <a:pt x="223" y="421"/>
                  </a:lnTo>
                  <a:lnTo>
                    <a:pt x="203" y="436"/>
                  </a:lnTo>
                  <a:lnTo>
                    <a:pt x="185" y="448"/>
                  </a:lnTo>
                  <a:lnTo>
                    <a:pt x="167" y="458"/>
                  </a:lnTo>
                  <a:lnTo>
                    <a:pt x="148" y="466"/>
                  </a:lnTo>
                  <a:lnTo>
                    <a:pt x="132" y="472"/>
                  </a:lnTo>
                  <a:lnTo>
                    <a:pt x="115" y="476"/>
                  </a:lnTo>
                  <a:lnTo>
                    <a:pt x="99" y="478"/>
                  </a:lnTo>
                  <a:lnTo>
                    <a:pt x="84" y="478"/>
                  </a:lnTo>
                  <a:lnTo>
                    <a:pt x="70" y="476"/>
                  </a:lnTo>
                  <a:lnTo>
                    <a:pt x="58" y="472"/>
                  </a:lnTo>
                  <a:lnTo>
                    <a:pt x="45" y="466"/>
                  </a:lnTo>
                  <a:lnTo>
                    <a:pt x="34" y="459"/>
                  </a:lnTo>
                  <a:lnTo>
                    <a:pt x="25" y="450"/>
                  </a:lnTo>
                  <a:lnTo>
                    <a:pt x="17" y="439"/>
                  </a:lnTo>
                  <a:lnTo>
                    <a:pt x="11" y="426"/>
                  </a:lnTo>
                  <a:lnTo>
                    <a:pt x="6" y="412"/>
                  </a:lnTo>
                  <a:lnTo>
                    <a:pt x="3" y="397"/>
                  </a:lnTo>
                  <a:lnTo>
                    <a:pt x="0" y="380"/>
                  </a:lnTo>
                  <a:lnTo>
                    <a:pt x="2" y="361"/>
                  </a:lnTo>
                  <a:lnTo>
                    <a:pt x="4" y="341"/>
                  </a:lnTo>
                  <a:lnTo>
                    <a:pt x="8" y="320"/>
                  </a:lnTo>
                  <a:lnTo>
                    <a:pt x="14" y="297"/>
                  </a:lnTo>
                  <a:lnTo>
                    <a:pt x="23" y="274"/>
                  </a:lnTo>
                  <a:lnTo>
                    <a:pt x="33" y="248"/>
                  </a:lnTo>
                  <a:lnTo>
                    <a:pt x="46" y="223"/>
                  </a:lnTo>
                  <a:lnTo>
                    <a:pt x="63" y="196"/>
                  </a:lnTo>
                  <a:lnTo>
                    <a:pt x="81" y="167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826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BDE212-E76B-4CCB-8579-F5AE533F1BB0}" type="datetimeFigureOut">
              <a:rPr lang="en-US"/>
              <a:pPr>
                <a:defRPr/>
              </a:pPr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99B649-AC05-4FD4-8EDB-84F71C51DE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09600"/>
          </a:xfrm>
          <a:prstGeom prst="rect">
            <a:avLst/>
          </a:prstGeom>
          <a:gradFill>
            <a:gsLst>
              <a:gs pos="0">
                <a:srgbClr val="0081C4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 rot="10800000">
            <a:off x="0" y="6248400"/>
            <a:ext cx="9144000" cy="609600"/>
          </a:xfrm>
          <a:prstGeom prst="rect">
            <a:avLst/>
          </a:prstGeom>
          <a:gradFill>
            <a:gsLst>
              <a:gs pos="0">
                <a:srgbClr val="EFB42B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9" name="TextBox 118"/>
          <p:cNvSpPr txBox="1"/>
          <p:nvPr userDrawn="1"/>
        </p:nvSpPr>
        <p:spPr>
          <a:xfrm>
            <a:off x="7620000" y="6611938"/>
            <a:ext cx="15240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chemeClr val="bg1"/>
                </a:solidFill>
                <a:latin typeface="Gill Sans MT" pitchFamily="34" charset="0"/>
                <a:cs typeface="+mn-cs"/>
              </a:rPr>
              <a:t>www.jubcor.com</a:t>
            </a:r>
            <a:endParaRPr lang="en-US" sz="1000" b="1" dirty="0">
              <a:solidFill>
                <a:schemeClr val="bg1"/>
              </a:solidFill>
              <a:latin typeface="Gill Sans MT" pitchFamily="34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16040"/>
            <a:ext cx="1540042" cy="365760"/>
          </a:xfrm>
          <a:prstGeom prst="rect">
            <a:avLst/>
          </a:prstGeom>
        </p:spPr>
      </p:pic>
      <p:sp>
        <p:nvSpPr>
          <p:cNvPr id="3" name="MSIPCMContentMarking" descr="{&quot;HashCode&quot;:180671666,&quot;Placement&quot;:&quot;Header&quot;,&quot;Top&quot;:0.0,&quot;Left&quot;:0.0,&quot;SlideWidth&quot;:720,&quot;SlideHeight&quot;:540}"/>
          <p:cNvSpPr txBox="1"/>
          <p:nvPr userDrawn="1"/>
        </p:nvSpPr>
        <p:spPr>
          <a:xfrm>
            <a:off x="0" y="0"/>
            <a:ext cx="1827572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E35205"/>
                </a:solidFill>
                <a:latin typeface="SABIC Typeface Headline Light" panose="020B0303060202020204" pitchFamily="34" charset="0"/>
              </a:rPr>
              <a:t>Classification: Confidential</a:t>
            </a:r>
            <a:endParaRPr lang="en-US" sz="1000">
              <a:solidFill>
                <a:srgbClr val="E35205"/>
              </a:solidFill>
              <a:latin typeface="SABIC Typeface Headline Light" panose="020B030306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b="1" kern="1200">
          <a:solidFill>
            <a:schemeClr val="bg1"/>
          </a:solidFill>
          <a:latin typeface="Gill Sans MT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maitym@sabic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8.png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70.jpeg"/><Relationship Id="rId7" Type="http://schemas.openxmlformats.org/officeDocument/2006/relationships/image" Target="../media/image12.png"/><Relationship Id="rId12" Type="http://schemas.microsoft.com/office/2007/relationships/diagramDrawing" Target="../diagrams/drawing3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diagramColors" Target="../diagrams/colors3.xml"/><Relationship Id="rId5" Type="http://schemas.openxmlformats.org/officeDocument/2006/relationships/image" Target="../media/image72.jpe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71.jpeg"/><Relationship Id="rId9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diagramLayout" Target="../diagrams/layout4.xml"/><Relationship Id="rId12" Type="http://schemas.openxmlformats.org/officeDocument/2006/relationships/image" Target="../media/image81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11" Type="http://schemas.openxmlformats.org/officeDocument/2006/relationships/image" Target="../media/image80.jpeg"/><Relationship Id="rId5" Type="http://schemas.openxmlformats.org/officeDocument/2006/relationships/image" Target="../media/image12.png"/><Relationship Id="rId15" Type="http://schemas.openxmlformats.org/officeDocument/2006/relationships/image" Target="../media/image84.png"/><Relationship Id="rId10" Type="http://schemas.microsoft.com/office/2007/relationships/diagramDrawing" Target="../diagrams/drawing4.xml"/><Relationship Id="rId4" Type="http://schemas.openxmlformats.org/officeDocument/2006/relationships/image" Target="../media/image79.jpeg"/><Relationship Id="rId9" Type="http://schemas.openxmlformats.org/officeDocument/2006/relationships/diagramColors" Target="../diagrams/colors4.xml"/><Relationship Id="rId1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12.png"/><Relationship Id="rId7" Type="http://schemas.openxmlformats.org/officeDocument/2006/relationships/image" Target="../media/image89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92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93.jpeg"/><Relationship Id="rId9" Type="http://schemas.microsoft.com/office/2007/relationships/diagramDrawing" Target="../diagrams/drawing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microsoft.com/office/2007/relationships/diagramDrawing" Target="../diagrams/drawing6.xml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12" Type="http://schemas.openxmlformats.org/officeDocument/2006/relationships/diagramColors" Target="../diagrams/colors6.xm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diagramQuickStyle" Target="../diagrams/quickStyle6.xml"/><Relationship Id="rId5" Type="http://schemas.openxmlformats.org/officeDocument/2006/relationships/image" Target="../media/image107.jpeg"/><Relationship Id="rId10" Type="http://schemas.openxmlformats.org/officeDocument/2006/relationships/diagramLayout" Target="../diagrams/layout6.xml"/><Relationship Id="rId4" Type="http://schemas.openxmlformats.org/officeDocument/2006/relationships/image" Target="../media/image106.jpeg"/><Relationship Id="rId9" Type="http://schemas.openxmlformats.org/officeDocument/2006/relationships/diagramData" Target="../diagrams/data6.xml"/><Relationship Id="rId14" Type="http://schemas.openxmlformats.org/officeDocument/2006/relationships/image" Target="../media/image11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20.jpeg"/><Relationship Id="rId7" Type="http://schemas.openxmlformats.org/officeDocument/2006/relationships/image" Target="../media/image4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emf"/><Relationship Id="rId7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emf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10" Type="http://schemas.openxmlformats.org/officeDocument/2006/relationships/image" Target="../media/image13.emf"/><Relationship Id="rId4" Type="http://schemas.openxmlformats.org/officeDocument/2006/relationships/image" Target="../media/image32.png"/><Relationship Id="rId9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52500" y="2438400"/>
            <a:ext cx="7239000" cy="2743200"/>
          </a:xfrm>
        </p:spPr>
        <p:txBody>
          <a:bodyPr/>
          <a:lstStyle/>
          <a:p>
            <a:pPr lvl="0"/>
            <a:endParaRPr lang="en-US" sz="2800" dirty="0" smtClean="0">
              <a:solidFill>
                <a:srgbClr val="0070C0"/>
              </a:solidFill>
            </a:endParaRPr>
          </a:p>
          <a:p>
            <a:pPr lvl="0"/>
            <a:r>
              <a:rPr lang="en-US" sz="2800" dirty="0" smtClean="0">
                <a:solidFill>
                  <a:srgbClr val="0070C0"/>
                </a:solidFill>
              </a:rPr>
              <a:t>Refractory </a:t>
            </a:r>
            <a:r>
              <a:rPr lang="en-US" sz="2800" dirty="0">
                <a:solidFill>
                  <a:srgbClr val="0070C0"/>
                </a:solidFill>
              </a:rPr>
              <a:t>lining integrity management of furnaces and reactors in process industries</a:t>
            </a:r>
            <a:r>
              <a:rPr lang="en-US" sz="2800" dirty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en-US" sz="2800" dirty="0">
                <a:solidFill>
                  <a:prstClr val="black">
                    <a:tint val="75000"/>
                  </a:prstClr>
                </a:solidFill>
              </a:rPr>
            </a:br>
            <a:endParaRPr lang="en-US" sz="2800" dirty="0" smtClean="0">
              <a:solidFill>
                <a:prstClr val="black">
                  <a:tint val="75000"/>
                </a:prstClr>
              </a:solidFill>
            </a:endParaRPr>
          </a:p>
          <a:p>
            <a:pPr lvl="0"/>
            <a:r>
              <a:rPr lang="en-US" sz="1400" dirty="0" smtClean="0">
                <a:solidFill>
                  <a:prstClr val="black"/>
                </a:solidFill>
              </a:rPr>
              <a:t>Manabendra </a:t>
            </a:r>
            <a:r>
              <a:rPr lang="en-US" sz="1400" dirty="0">
                <a:solidFill>
                  <a:prstClr val="black"/>
                </a:solidFill>
              </a:rPr>
              <a:t>Maity, Chief Engineer (Refractory)</a:t>
            </a:r>
          </a:p>
          <a:p>
            <a:pPr lvl="0"/>
            <a:r>
              <a:rPr lang="en-US" sz="1400" dirty="0">
                <a:solidFill>
                  <a:prstClr val="black"/>
                </a:solidFill>
              </a:rPr>
              <a:t>Saudi Basic Industries </a:t>
            </a:r>
            <a:r>
              <a:rPr lang="en-US" sz="1400" dirty="0" smtClean="0">
                <a:solidFill>
                  <a:prstClr val="black"/>
                </a:solidFill>
              </a:rPr>
              <a:t>Corporation (SABIC)</a:t>
            </a:r>
            <a:endParaRPr lang="en-US" sz="1400" dirty="0">
              <a:solidFill>
                <a:prstClr val="black"/>
              </a:solidFill>
            </a:endParaRPr>
          </a:p>
          <a:p>
            <a:pPr lvl="0"/>
            <a:r>
              <a:rPr lang="en-US" sz="1200" dirty="0" smtClean="0">
                <a:solidFill>
                  <a:prstClr val="black">
                    <a:tint val="75000"/>
                  </a:prstClr>
                </a:solidFill>
                <a:ea typeface="Helvetica" charset="0"/>
                <a:cs typeface="Helvetica" charset="0"/>
                <a:hlinkClick r:id="rId2"/>
              </a:rPr>
              <a:t>maitym@sabic.com</a:t>
            </a:r>
            <a:endParaRPr lang="en-US" sz="1200" dirty="0">
              <a:solidFill>
                <a:prstClr val="black">
                  <a:tint val="75000"/>
                </a:prstClr>
              </a:solidFill>
              <a:ea typeface="Helvetica" charset="0"/>
              <a:cs typeface="Helvetica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1001"/>
            <a:ext cx="7315200" cy="20061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5715000"/>
            <a:ext cx="3657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The </a:t>
            </a:r>
            <a:r>
              <a:rPr lang="en-US" sz="900" dirty="0">
                <a:solidFill>
                  <a:srgbClr val="FF0000"/>
                </a:solidFill>
                <a:latin typeface="+mn-lt"/>
              </a:rPr>
              <a:t>information contained in this document is the confidential property of SABIC.  It cannot be disclosed, copied or used for any purpose without prior approval from SABIC.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3736" y="1810221"/>
            <a:ext cx="7806239" cy="1912244"/>
          </a:xfrm>
        </p:spPr>
        <p:txBody>
          <a:bodyPr/>
          <a:lstStyle/>
          <a:p>
            <a:pPr algn="ctr">
              <a:defRPr/>
            </a:pPr>
            <a:r>
              <a:rPr lang="en-US" altLang="en-US" sz="3809" b="1" dirty="0"/>
              <a:t>REFRACTORY </a:t>
            </a:r>
            <a:r>
              <a:rPr lang="en-US" altLang="en-US" sz="3809" b="1" dirty="0" smtClean="0"/>
              <a:t>PERFORMANCES- </a:t>
            </a:r>
            <a:r>
              <a:rPr lang="en-US" altLang="en-US" sz="3809" b="1" dirty="0"/>
              <a:t>KEY ISSUES</a:t>
            </a:r>
            <a:endParaRPr lang="en-GB" sz="2285" dirty="0"/>
          </a:p>
        </p:txBody>
      </p:sp>
    </p:spTree>
    <p:extLst>
      <p:ext uri="{BB962C8B-B14F-4D97-AF65-F5344CB8AC3E}">
        <p14:creationId xmlns:p14="http://schemas.microsoft.com/office/powerpoint/2010/main" val="396733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REFRACTORY </a:t>
            </a:r>
            <a:r>
              <a:rPr lang="en-US" dirty="0" smtClean="0"/>
              <a:t>INTEGRITY </a:t>
            </a:r>
            <a:r>
              <a:rPr lang="en-US" dirty="0"/>
              <a:t>&amp; PERFORMANCE –KEY ELEMENTS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172200" y="3780631"/>
            <a:ext cx="6324600" cy="3651133"/>
          </a:xfrm>
        </p:spPr>
        <p:txBody>
          <a:bodyPr/>
          <a:lstStyle/>
          <a:p>
            <a:pPr marL="1146175" indent="-463550">
              <a:lnSpc>
                <a:spcPts val="1800"/>
              </a:lnSpc>
              <a:buBlip>
                <a:blip r:embed="rId2"/>
              </a:buBlip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  <a:p>
            <a:pPr marL="2170113" indent="0">
              <a:lnSpc>
                <a:spcPts val="1800"/>
              </a:lnSpc>
              <a:buFont typeface="Arial" panose="020B0604020202020204" pitchFamily="34" charset="0"/>
              <a:buNone/>
              <a:defRPr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7846646" y="2873965"/>
            <a:ext cx="184730" cy="3385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buClr>
                <a:schemeClr val="bg1"/>
              </a:buClr>
              <a:buFont typeface="Arial" panose="020B0604020202020204" pitchFamily="34" charset="0"/>
              <a:buChar char=" 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endParaRPr lang="en-US" altLang="en-US" sz="1600" dirty="0">
              <a:solidFill>
                <a:schemeClr val="tx1"/>
              </a:solidFill>
              <a:ea typeface="ヒラギノ角ゴ Pro W3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824387" y="4389357"/>
            <a:ext cx="4114800" cy="174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74613" indent="-746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850" indent="-1968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538163" indent="-1778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812800" indent="-188913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098550" indent="-1905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15557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6pPr>
            <a:lvl7pPr marL="20129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7pPr>
            <a:lvl8pPr marL="24701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8pPr>
            <a:lvl9pPr marL="29273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algn="just" defTabSz="685800">
              <a:buClr>
                <a:srgbClr val="FFFFFF"/>
              </a:buClr>
              <a:buNone/>
              <a:defRPr/>
            </a:pPr>
            <a:r>
              <a:rPr lang="en-US" sz="1200" b="1" kern="0" dirty="0">
                <a:solidFill>
                  <a:srgbClr val="E35205"/>
                </a:solidFill>
              </a:rPr>
              <a:t>Multiple Agencies: </a:t>
            </a:r>
            <a:endParaRPr lang="en-US" sz="1200" kern="0" dirty="0" smtClean="0">
              <a:solidFill>
                <a:srgbClr val="53565A"/>
              </a:solidFill>
            </a:endParaRPr>
          </a:p>
          <a:p>
            <a:pPr marL="401240" lvl="1" indent="-214313" algn="just" defTabSz="685800">
              <a:buFont typeface="Wingdings" panose="05000000000000000000" pitchFamily="2" charset="2"/>
              <a:buChar char="Ø"/>
              <a:defRPr/>
            </a:pPr>
            <a:r>
              <a:rPr lang="en-US" sz="1200" kern="0" dirty="0" smtClean="0"/>
              <a:t>Plant owner</a:t>
            </a:r>
          </a:p>
          <a:p>
            <a:pPr marL="401240" lvl="1" indent="-214313" algn="just" defTabSz="685800">
              <a:buFont typeface="Wingdings" panose="05000000000000000000" pitchFamily="2" charset="2"/>
              <a:buChar char="Ø"/>
              <a:defRPr/>
            </a:pPr>
            <a:r>
              <a:rPr lang="en-US" sz="1200" kern="0" dirty="0" smtClean="0"/>
              <a:t>Original Equipment Manufacturers (OEM)/ Licensor </a:t>
            </a:r>
          </a:p>
          <a:p>
            <a:pPr marL="401240" lvl="1" indent="-214313" algn="just" defTabSz="685800">
              <a:buFont typeface="Wingdings" panose="05000000000000000000" pitchFamily="2" charset="2"/>
              <a:buChar char="Ø"/>
              <a:defRPr/>
            </a:pPr>
            <a:r>
              <a:rPr lang="en-US" sz="1200" kern="0" dirty="0" smtClean="0"/>
              <a:t>Engineering </a:t>
            </a:r>
            <a:r>
              <a:rPr lang="en-US" sz="1200" kern="0" dirty="0"/>
              <a:t>contractor/ PMC </a:t>
            </a:r>
          </a:p>
          <a:p>
            <a:pPr marL="401240" lvl="1" indent="-214313" algn="just">
              <a:buFont typeface="Wingdings" panose="05000000000000000000" pitchFamily="2" charset="2"/>
              <a:buChar char="Ø"/>
              <a:defRPr/>
            </a:pPr>
            <a:r>
              <a:rPr lang="en-US" sz="1200" kern="0" dirty="0"/>
              <a:t>Equipment  fabricator  (mechanical)</a:t>
            </a:r>
          </a:p>
          <a:p>
            <a:pPr marL="401240" lvl="1" indent="-214313" algn="just" defTabSz="685800">
              <a:buFont typeface="Wingdings" panose="05000000000000000000" pitchFamily="2" charset="2"/>
              <a:buChar char="Ø"/>
              <a:defRPr/>
            </a:pPr>
            <a:r>
              <a:rPr lang="en-US" sz="1200" kern="0" dirty="0"/>
              <a:t>Refractory </a:t>
            </a:r>
            <a:r>
              <a:rPr lang="en-US" sz="1200" kern="0" dirty="0" smtClean="0"/>
              <a:t>manufacturer / supplier                                                 </a:t>
            </a:r>
            <a:endParaRPr lang="en-US" sz="1200" kern="0" dirty="0"/>
          </a:p>
          <a:p>
            <a:pPr marL="401240" lvl="1" indent="-214313" algn="just" defTabSz="685800">
              <a:buFont typeface="Wingdings" panose="05000000000000000000" pitchFamily="2" charset="2"/>
              <a:buChar char="Ø"/>
              <a:defRPr/>
            </a:pPr>
            <a:r>
              <a:rPr lang="en-US" sz="1200" kern="0" dirty="0" smtClean="0"/>
              <a:t>Installers, Dry </a:t>
            </a:r>
            <a:r>
              <a:rPr lang="en-US" sz="1200" kern="0" dirty="0"/>
              <a:t>out  agency, Third </a:t>
            </a:r>
            <a:r>
              <a:rPr lang="en-US" sz="1200" kern="0" dirty="0" smtClean="0"/>
              <a:t>party…..</a:t>
            </a:r>
            <a:endParaRPr lang="en-US" sz="1200" kern="0" dirty="0"/>
          </a:p>
          <a:p>
            <a:pPr marL="401240" lvl="1" indent="-214313" algn="just" defTabSz="685800">
              <a:buFont typeface="Wingdings" panose="05000000000000000000" pitchFamily="2" charset="2"/>
              <a:buChar char="Ø"/>
              <a:defRPr/>
            </a:pPr>
            <a:endParaRPr lang="en-US" sz="1200" kern="0" dirty="0" smtClean="0">
              <a:solidFill>
                <a:srgbClr val="0070C0"/>
              </a:solidFill>
            </a:endParaRPr>
          </a:p>
          <a:p>
            <a:pPr marL="177404" indent="-177404" defTabSz="685800">
              <a:buClr>
                <a:srgbClr val="FFFFFF"/>
              </a:buClr>
              <a:buNone/>
              <a:defRPr/>
            </a:pPr>
            <a:endParaRPr lang="en-US" sz="1200" b="1" kern="0" dirty="0">
              <a:solidFill>
                <a:srgbClr val="53565A"/>
              </a:solidFill>
            </a:endParaRPr>
          </a:p>
          <a:p>
            <a:pPr marL="177404" indent="-177404" defTabSz="685800">
              <a:buClr>
                <a:srgbClr val="FFFFFF"/>
              </a:buClr>
              <a:buBlip>
                <a:blip r:embed="rId2"/>
              </a:buBlip>
              <a:defRPr/>
            </a:pPr>
            <a:endParaRPr lang="en-US" sz="1200" b="1" kern="0" dirty="0">
              <a:solidFill>
                <a:srgbClr val="53565A"/>
              </a:solidFill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6364591" y="5007565"/>
            <a:ext cx="1592005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buClr>
                <a:schemeClr val="bg1"/>
              </a:buClr>
              <a:buFont typeface="Arial" panose="020B0604020202020204" pitchFamily="34" charset="0"/>
              <a:buChar char=" 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1600" dirty="0" smtClean="0">
                <a:solidFill>
                  <a:srgbClr val="00B0F0"/>
                </a:solidFill>
                <a:ea typeface="ヒラギノ角ゴ Pro W3"/>
              </a:rPr>
              <a:t>Scopes &amp; Responsibilities</a:t>
            </a:r>
          </a:p>
          <a:p>
            <a:pPr algn="ctr">
              <a:buClrTx/>
              <a:buFontTx/>
              <a:buNone/>
            </a:pPr>
            <a:r>
              <a:rPr lang="en-US" altLang="en-US" sz="1400" dirty="0" smtClean="0">
                <a:solidFill>
                  <a:schemeClr val="tx1"/>
                </a:solidFill>
                <a:ea typeface="ヒラギノ角ゴ Pro W3"/>
              </a:rPr>
              <a:t>Define &amp; Align</a:t>
            </a:r>
            <a:r>
              <a:rPr lang="en-US" altLang="en-US" sz="1600" dirty="0" smtClean="0">
                <a:solidFill>
                  <a:srgbClr val="00B0F0"/>
                </a:solidFill>
                <a:ea typeface="ヒラギノ角ゴ Pro W3"/>
              </a:rPr>
              <a:t> </a:t>
            </a:r>
            <a:endParaRPr lang="en-US" altLang="en-US" sz="1600" dirty="0">
              <a:solidFill>
                <a:schemeClr val="tx1"/>
              </a:solidFill>
              <a:ea typeface="ヒラギノ角ゴ Pro W3"/>
            </a:endParaRPr>
          </a:p>
        </p:txBody>
      </p:sp>
      <p:sp>
        <p:nvSpPr>
          <p:cNvPr id="11" name="Left Brace 10"/>
          <p:cNvSpPr>
            <a:spLocks/>
          </p:cNvSpPr>
          <p:nvPr/>
        </p:nvSpPr>
        <p:spPr bwMode="auto">
          <a:xfrm rot="10800000">
            <a:off x="5869170" y="4518925"/>
            <a:ext cx="504825" cy="1617663"/>
          </a:xfrm>
          <a:prstGeom prst="leftBrace">
            <a:avLst>
              <a:gd name="adj1" fmla="val 0"/>
              <a:gd name="adj2" fmla="val 50000"/>
            </a:avLst>
          </a:prstGeom>
          <a:solidFill>
            <a:schemeClr val="bg1"/>
          </a:solidFill>
          <a:ln w="762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100" y="5156401"/>
            <a:ext cx="573056" cy="5333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4250" y="1227845"/>
            <a:ext cx="3124200" cy="8400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altLang="en-US" dirty="0">
                <a:solidFill>
                  <a:srgbClr val="00B0F0"/>
                </a:solidFill>
                <a:ea typeface="ヒラギノ角ゴ Pro W3"/>
              </a:rPr>
              <a:t>Asset Acquisition:</a:t>
            </a:r>
          </a:p>
          <a:p>
            <a:pPr algn="ctr"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  <a:ea typeface="ヒラギノ角ゴ Pro W3"/>
              </a:rPr>
              <a:t>Reliability in </a:t>
            </a:r>
          </a:p>
          <a:p>
            <a:pPr algn="ctr"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  <a:ea typeface="ヒラギノ角ゴ Pro W3"/>
              </a:rPr>
              <a:t>Design &amp; Construction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4244" y="2018512"/>
            <a:ext cx="4453500" cy="2133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Technical &amp; performance specifications /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requirements</a:t>
            </a:r>
          </a:p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Design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of furnace &amp; refractory lining </a:t>
            </a:r>
            <a:endParaRPr lang="en-US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Selection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&amp; evaluation of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materials</a:t>
            </a:r>
          </a:p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Installation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and construction – QA &amp;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QC </a:t>
            </a:r>
          </a:p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Heat dry out &amp; commissioning  of furnace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60258" y="1138693"/>
            <a:ext cx="3150341" cy="8400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altLang="en-US" dirty="0">
                <a:solidFill>
                  <a:srgbClr val="00B0F0"/>
                </a:solidFill>
                <a:ea typeface="ヒラギノ角ゴ Pro W3"/>
              </a:rPr>
              <a:t>Operate &amp; Maintain</a:t>
            </a:r>
          </a:p>
          <a:p>
            <a:pPr algn="ctr"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  <a:ea typeface="ヒラギノ角ゴ Pro W3"/>
              </a:rPr>
              <a:t>Integrity </a:t>
            </a:r>
            <a:r>
              <a:rPr lang="en-US" altLang="en-US" sz="1600" dirty="0" smtClean="0">
                <a:solidFill>
                  <a:schemeClr val="tx1"/>
                </a:solidFill>
                <a:ea typeface="ヒラギノ角ゴ Pro W3"/>
              </a:rPr>
              <a:t>&amp; Reliability </a:t>
            </a:r>
            <a:endParaRPr lang="en-US" altLang="en-US" sz="1600" dirty="0">
              <a:solidFill>
                <a:schemeClr val="tx1"/>
              </a:solidFill>
              <a:ea typeface="ヒラギノ角ゴ Pro W3"/>
            </a:endParaRPr>
          </a:p>
          <a:p>
            <a:pPr algn="ctr"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  <a:ea typeface="ヒラギノ角ゴ Pro W3"/>
              </a:rPr>
              <a:t>Management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79259" y="2018512"/>
            <a:ext cx="3912341" cy="2133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Inspection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&amp; monitoring  practices </a:t>
            </a:r>
          </a:p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Operational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control of 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key process parameters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Failure investigations &amp; corrective measures</a:t>
            </a:r>
          </a:p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Maintenance &amp; repair </a:t>
            </a:r>
          </a:p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Continuous improvement</a:t>
            </a:r>
          </a:p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  <a:defRPr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974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REFRACTORY </a:t>
            </a:r>
            <a:r>
              <a:rPr lang="en-US" altLang="en-US" dirty="0" smtClean="0"/>
              <a:t>DESIGN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1998" y="1161204"/>
            <a:ext cx="7924800" cy="508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520700" lvl="1" indent="-393700" algn="just">
              <a:lnSpc>
                <a:spcPts val="2000"/>
              </a:lnSpc>
              <a:spcBef>
                <a:spcPct val="30000"/>
              </a:spcBef>
              <a:buFontTx/>
              <a:buBlip>
                <a:blip r:embed="rId2"/>
              </a:buBlip>
              <a:defRPr/>
            </a:pPr>
            <a:r>
              <a:rPr lang="en-US" sz="1600" kern="0" dirty="0" smtClean="0">
                <a:latin typeface="+mn-lt"/>
                <a:cs typeface="Arial" pitchFamily="34" charset="0"/>
                <a:sym typeface="Arial" charset="0"/>
              </a:rPr>
              <a:t>Limited standards / codes </a:t>
            </a:r>
            <a:r>
              <a:rPr lang="en-US" sz="1600" kern="0" dirty="0" smtClean="0">
                <a:solidFill>
                  <a:srgbClr val="0070C0"/>
                </a:solidFill>
                <a:latin typeface="+mn-lt"/>
                <a:cs typeface="Arial" pitchFamily="34" charset="0"/>
                <a:sym typeface="Arial" charset="0"/>
              </a:rPr>
              <a:t>(</a:t>
            </a:r>
            <a:r>
              <a:rPr lang="en-US" sz="1600" kern="0" dirty="0">
                <a:solidFill>
                  <a:srgbClr val="0070C0"/>
                </a:solidFill>
                <a:latin typeface="+mn-lt"/>
                <a:cs typeface="Arial" pitchFamily="34" charset="0"/>
                <a:sym typeface="Arial" charset="0"/>
              </a:rPr>
              <a:t>for design </a:t>
            </a:r>
            <a:r>
              <a:rPr lang="en-US" sz="1600" kern="0" dirty="0" smtClean="0">
                <a:solidFill>
                  <a:srgbClr val="0070C0"/>
                </a:solidFill>
                <a:latin typeface="+mn-lt"/>
                <a:cs typeface="Arial" pitchFamily="34" charset="0"/>
                <a:sym typeface="Arial" charset="0"/>
              </a:rPr>
              <a:t>and </a:t>
            </a:r>
            <a:r>
              <a:rPr lang="en-US" sz="1600" kern="0" dirty="0">
                <a:solidFill>
                  <a:srgbClr val="0070C0"/>
                </a:solidFill>
                <a:latin typeface="+mn-lt"/>
                <a:cs typeface="Arial" pitchFamily="34" charset="0"/>
                <a:sym typeface="Arial" charset="0"/>
              </a:rPr>
              <a:t>selection of </a:t>
            </a:r>
            <a:r>
              <a:rPr lang="en-US" sz="1600" kern="0" dirty="0" smtClean="0">
                <a:solidFill>
                  <a:srgbClr val="0070C0"/>
                </a:solidFill>
                <a:latin typeface="+mn-lt"/>
                <a:cs typeface="Arial" pitchFamily="34" charset="0"/>
                <a:sym typeface="Arial" charset="0"/>
              </a:rPr>
              <a:t>materials</a:t>
            </a:r>
            <a:r>
              <a:rPr lang="en-US" sz="1600" kern="0" dirty="0">
                <a:solidFill>
                  <a:srgbClr val="0070C0"/>
                </a:solidFill>
                <a:latin typeface="+mn-lt"/>
                <a:cs typeface="Arial" pitchFamily="34" charset="0"/>
                <a:sym typeface="Arial" charset="0"/>
              </a:rPr>
              <a:t>). </a:t>
            </a:r>
          </a:p>
          <a:p>
            <a:pPr marL="520700" lvl="1" indent="-393700" algn="just">
              <a:lnSpc>
                <a:spcPts val="2000"/>
              </a:lnSpc>
              <a:spcBef>
                <a:spcPct val="30000"/>
              </a:spcBef>
              <a:buFontTx/>
              <a:buBlip>
                <a:blip r:embed="rId2"/>
              </a:buBlip>
              <a:defRPr/>
            </a:pPr>
            <a:r>
              <a:rPr lang="en-US" sz="1600" kern="0" dirty="0" smtClean="0">
                <a:latin typeface="+mn-lt"/>
                <a:cs typeface="Arial" pitchFamily="34" charset="0"/>
                <a:sym typeface="Arial" charset="0"/>
              </a:rPr>
              <a:t>Few </a:t>
            </a:r>
            <a:r>
              <a:rPr lang="en-US" sz="1600" kern="0" dirty="0">
                <a:latin typeface="+mn-lt"/>
                <a:cs typeface="Arial" pitchFamily="34" charset="0"/>
                <a:sym typeface="Arial" charset="0"/>
              </a:rPr>
              <a:t>broad </a:t>
            </a:r>
            <a:r>
              <a:rPr lang="en-US" sz="1600" kern="0" dirty="0" smtClean="0">
                <a:latin typeface="+mn-lt"/>
                <a:cs typeface="Arial" pitchFamily="34" charset="0"/>
                <a:sym typeface="Arial" charset="0"/>
              </a:rPr>
              <a:t>guidelines </a:t>
            </a:r>
            <a:r>
              <a:rPr lang="en-US" sz="1600" kern="0" dirty="0">
                <a:latin typeface="+mn-lt"/>
                <a:cs typeface="Arial" pitchFamily="34" charset="0"/>
                <a:sym typeface="Arial" charset="0"/>
              </a:rPr>
              <a:t>are available for some specific cases </a:t>
            </a:r>
            <a:r>
              <a:rPr lang="en-US" sz="1600" kern="0" dirty="0">
                <a:solidFill>
                  <a:srgbClr val="0070C0"/>
                </a:solidFill>
                <a:latin typeface="+mn-lt"/>
                <a:cs typeface="Arial" pitchFamily="34" charset="0"/>
                <a:sym typeface="Arial" charset="0"/>
              </a:rPr>
              <a:t>(API </a:t>
            </a:r>
            <a:r>
              <a:rPr lang="en-US" sz="1600" kern="0" dirty="0" smtClean="0">
                <a:solidFill>
                  <a:srgbClr val="0070C0"/>
                </a:solidFill>
                <a:latin typeface="+mn-lt"/>
                <a:cs typeface="Arial" pitchFamily="34" charset="0"/>
                <a:sym typeface="Arial" charset="0"/>
              </a:rPr>
              <a:t>560 for Heaters..).</a:t>
            </a:r>
            <a:endParaRPr lang="en-US" sz="1600" kern="0" dirty="0">
              <a:solidFill>
                <a:srgbClr val="0070C0"/>
              </a:solidFill>
              <a:latin typeface="+mn-lt"/>
              <a:cs typeface="Arial" pitchFamily="34" charset="0"/>
              <a:sym typeface="Arial" charset="0"/>
            </a:endParaRPr>
          </a:p>
          <a:p>
            <a:pPr marL="520700" lvl="1" indent="-393700" algn="just">
              <a:lnSpc>
                <a:spcPts val="2000"/>
              </a:lnSpc>
              <a:spcBef>
                <a:spcPct val="30000"/>
              </a:spcBef>
              <a:buFontTx/>
              <a:buBlip>
                <a:blip r:embed="rId2"/>
              </a:buBlip>
              <a:defRPr/>
            </a:pPr>
            <a:r>
              <a:rPr lang="en-US" sz="1600" kern="0" dirty="0" smtClean="0">
                <a:latin typeface="+mn-lt"/>
                <a:cs typeface="Arial" pitchFamily="34" charset="0"/>
                <a:sym typeface="Arial" charset="0"/>
              </a:rPr>
              <a:t>Lining  </a:t>
            </a:r>
            <a:r>
              <a:rPr lang="en-US" sz="1600" kern="0" dirty="0">
                <a:latin typeface="+mn-lt"/>
                <a:cs typeface="Arial" pitchFamily="34" charset="0"/>
                <a:sym typeface="Arial" charset="0"/>
              </a:rPr>
              <a:t>design issues are open with multiple </a:t>
            </a:r>
            <a:r>
              <a:rPr lang="en-US" sz="1600" kern="0" dirty="0" smtClean="0">
                <a:latin typeface="+mn-lt"/>
                <a:cs typeface="Arial" pitchFamily="34" charset="0"/>
                <a:sym typeface="Arial" charset="0"/>
              </a:rPr>
              <a:t>options and possibilities….</a:t>
            </a:r>
            <a:endParaRPr lang="en-US" sz="1600" kern="0" dirty="0">
              <a:latin typeface="+mn-lt"/>
              <a:cs typeface="Arial" pitchFamily="34" charset="0"/>
              <a:sym typeface="Arial" charset="0"/>
            </a:endParaRPr>
          </a:p>
          <a:p>
            <a:pPr marL="520700" lvl="1" indent="-393700" algn="just">
              <a:lnSpc>
                <a:spcPts val="2000"/>
              </a:lnSpc>
              <a:spcBef>
                <a:spcPct val="30000"/>
              </a:spcBef>
              <a:buFontTx/>
              <a:buBlip>
                <a:blip r:embed="rId2"/>
              </a:buBlip>
              <a:defRPr/>
            </a:pPr>
            <a:endParaRPr lang="en-US" sz="1600" dirty="0" smtClean="0">
              <a:solidFill>
                <a:srgbClr val="C00000"/>
              </a:solidFill>
              <a:latin typeface="+mn-lt"/>
              <a:sym typeface="Arial" charset="0"/>
            </a:endParaRPr>
          </a:p>
          <a:p>
            <a:pPr marL="520700" lvl="1" indent="-393700" algn="just">
              <a:lnSpc>
                <a:spcPts val="2000"/>
              </a:lnSpc>
              <a:spcBef>
                <a:spcPct val="30000"/>
              </a:spcBef>
              <a:buFontTx/>
              <a:buBlip>
                <a:blip r:embed="rId2"/>
              </a:buBlip>
              <a:defRPr/>
            </a:pPr>
            <a:endParaRPr lang="en-US" sz="1600" dirty="0">
              <a:solidFill>
                <a:srgbClr val="C00000"/>
              </a:solidFill>
              <a:latin typeface="+mn-lt"/>
              <a:sym typeface="Arial" charset="0"/>
            </a:endParaRPr>
          </a:p>
          <a:p>
            <a:pPr marL="520700" lvl="1" indent="-393700" algn="just">
              <a:lnSpc>
                <a:spcPts val="2000"/>
              </a:lnSpc>
              <a:spcBef>
                <a:spcPct val="30000"/>
              </a:spcBef>
              <a:buFontTx/>
              <a:buBlip>
                <a:blip r:embed="rId2"/>
              </a:buBlip>
              <a:defRPr/>
            </a:pPr>
            <a:endParaRPr lang="en-US" sz="1600" dirty="0" smtClean="0">
              <a:solidFill>
                <a:srgbClr val="C00000"/>
              </a:solidFill>
              <a:latin typeface="+mn-lt"/>
              <a:sym typeface="Arial" charset="0"/>
            </a:endParaRPr>
          </a:p>
          <a:p>
            <a:pPr marL="520700" lvl="1" indent="-393700" algn="just">
              <a:lnSpc>
                <a:spcPts val="2000"/>
              </a:lnSpc>
              <a:spcBef>
                <a:spcPct val="30000"/>
              </a:spcBef>
              <a:buFontTx/>
              <a:buBlip>
                <a:blip r:embed="rId2"/>
              </a:buBlip>
              <a:defRPr/>
            </a:pPr>
            <a:endParaRPr lang="en-US" sz="1600" dirty="0">
              <a:solidFill>
                <a:srgbClr val="C00000"/>
              </a:solidFill>
              <a:latin typeface="+mn-lt"/>
              <a:sym typeface="Arial" charset="0"/>
            </a:endParaRPr>
          </a:p>
          <a:p>
            <a:pPr marL="520700" lvl="1" indent="-393700" algn="just">
              <a:lnSpc>
                <a:spcPts val="2000"/>
              </a:lnSpc>
              <a:spcBef>
                <a:spcPct val="30000"/>
              </a:spcBef>
              <a:buFontTx/>
              <a:buBlip>
                <a:blip r:embed="rId2"/>
              </a:buBlip>
              <a:defRPr/>
            </a:pPr>
            <a:endParaRPr lang="en-US" sz="1600" dirty="0" smtClean="0">
              <a:solidFill>
                <a:srgbClr val="C00000"/>
              </a:solidFill>
              <a:latin typeface="+mn-lt"/>
              <a:sym typeface="Arial" charset="0"/>
            </a:endParaRPr>
          </a:p>
          <a:p>
            <a:pPr marL="520700" lvl="1" indent="-393700" algn="just">
              <a:lnSpc>
                <a:spcPts val="2000"/>
              </a:lnSpc>
              <a:spcBef>
                <a:spcPct val="30000"/>
              </a:spcBef>
              <a:buFontTx/>
              <a:buBlip>
                <a:blip r:embed="rId2"/>
              </a:buBlip>
              <a:defRPr/>
            </a:pPr>
            <a:endParaRPr lang="en-US" sz="1600" dirty="0">
              <a:solidFill>
                <a:srgbClr val="C00000"/>
              </a:solidFill>
              <a:latin typeface="+mn-lt"/>
              <a:sym typeface="Arial" charset="0"/>
            </a:endParaRPr>
          </a:p>
          <a:p>
            <a:pPr marL="520700" lvl="1" indent="-393700" algn="just">
              <a:lnSpc>
                <a:spcPts val="2000"/>
              </a:lnSpc>
              <a:spcBef>
                <a:spcPct val="30000"/>
              </a:spcBef>
              <a:buFontTx/>
              <a:buBlip>
                <a:blip r:embed="rId2"/>
              </a:buBlip>
              <a:defRPr/>
            </a:pPr>
            <a:endParaRPr lang="en-US" sz="1600" dirty="0" smtClean="0">
              <a:solidFill>
                <a:srgbClr val="C00000"/>
              </a:solidFill>
              <a:latin typeface="+mn-lt"/>
              <a:sym typeface="Arial" charset="0"/>
            </a:endParaRPr>
          </a:p>
          <a:p>
            <a:pPr marL="520700" lvl="1" indent="-393700" algn="just">
              <a:lnSpc>
                <a:spcPts val="2000"/>
              </a:lnSpc>
              <a:spcBef>
                <a:spcPct val="30000"/>
              </a:spcBef>
              <a:buFontTx/>
              <a:buBlip>
                <a:blip r:embed="rId2"/>
              </a:buBlip>
              <a:defRPr/>
            </a:pPr>
            <a:endParaRPr lang="en-US" sz="1600" dirty="0">
              <a:solidFill>
                <a:srgbClr val="C00000"/>
              </a:solidFill>
              <a:latin typeface="+mn-lt"/>
              <a:sym typeface="Arial" charset="0"/>
            </a:endParaRPr>
          </a:p>
          <a:p>
            <a:pPr marL="520700" lvl="1" indent="-393700" algn="just">
              <a:lnSpc>
                <a:spcPts val="2000"/>
              </a:lnSpc>
              <a:spcBef>
                <a:spcPct val="30000"/>
              </a:spcBef>
              <a:buFontTx/>
              <a:buBlip>
                <a:blip r:embed="rId2"/>
              </a:buBlip>
              <a:defRPr/>
            </a:pPr>
            <a:endParaRPr lang="en-US" sz="1600" dirty="0" smtClean="0">
              <a:solidFill>
                <a:srgbClr val="C00000"/>
              </a:solidFill>
              <a:latin typeface="+mn-lt"/>
              <a:sym typeface="Arial" charset="0"/>
            </a:endParaRPr>
          </a:p>
          <a:p>
            <a:pPr marL="520700" lvl="1" indent="-393700" algn="just">
              <a:lnSpc>
                <a:spcPts val="2000"/>
              </a:lnSpc>
              <a:spcBef>
                <a:spcPct val="30000"/>
              </a:spcBef>
              <a:buFontTx/>
              <a:buBlip>
                <a:blip r:embed="rId2"/>
              </a:buBlip>
              <a:defRPr/>
            </a:pPr>
            <a:endParaRPr lang="en-US" sz="1600" dirty="0">
              <a:solidFill>
                <a:srgbClr val="C00000"/>
              </a:solidFill>
              <a:latin typeface="+mn-lt"/>
              <a:sym typeface="Arial" charset="0"/>
            </a:endParaRPr>
          </a:p>
          <a:p>
            <a:pPr marL="520700" lvl="1" indent="-393700" algn="just">
              <a:lnSpc>
                <a:spcPts val="2000"/>
              </a:lnSpc>
              <a:spcBef>
                <a:spcPct val="30000"/>
              </a:spcBef>
              <a:buFontTx/>
              <a:buBlip>
                <a:blip r:embed="rId2"/>
              </a:buBlip>
              <a:defRPr/>
            </a:pPr>
            <a:r>
              <a:rPr lang="en-US" sz="1600" dirty="0" smtClean="0">
                <a:solidFill>
                  <a:srgbClr val="C00000"/>
                </a:solidFill>
                <a:latin typeface="+mn-lt"/>
                <a:sym typeface="Arial" charset="0"/>
              </a:rPr>
              <a:t>Design </a:t>
            </a:r>
            <a:r>
              <a:rPr lang="en-US" sz="1600" dirty="0">
                <a:solidFill>
                  <a:srgbClr val="C00000"/>
                </a:solidFill>
                <a:latin typeface="+mn-lt"/>
                <a:sym typeface="Arial" charset="0"/>
              </a:rPr>
              <a:t>weaknesses are a fundamental flaw</a:t>
            </a:r>
            <a:r>
              <a:rPr lang="en-US" sz="1600" dirty="0">
                <a:latin typeface="+mn-lt"/>
                <a:sym typeface="Arial" charset="0"/>
              </a:rPr>
              <a:t> </a:t>
            </a:r>
            <a:r>
              <a:rPr lang="en-US" sz="1600" dirty="0" smtClean="0">
                <a:latin typeface="+mn-lt"/>
                <a:sym typeface="Arial" charset="0"/>
              </a:rPr>
              <a:t>: Cannot </a:t>
            </a:r>
            <a:r>
              <a:rPr lang="en-US" sz="1600" dirty="0">
                <a:latin typeface="+mn-lt"/>
                <a:sym typeface="Arial" charset="0"/>
              </a:rPr>
              <a:t>be overcome by </a:t>
            </a:r>
            <a:r>
              <a:rPr lang="en-US" sz="1600" dirty="0" smtClean="0">
                <a:latin typeface="+mn-lt"/>
                <a:sym typeface="Arial" charset="0"/>
              </a:rPr>
              <a:t>use </a:t>
            </a:r>
            <a:r>
              <a:rPr lang="en-US" sz="1600" dirty="0">
                <a:latin typeface="+mn-lt"/>
                <a:sym typeface="Arial" charset="0"/>
              </a:rPr>
              <a:t>of either best refractories or excellent </a:t>
            </a:r>
            <a:r>
              <a:rPr lang="en-US" sz="1600" dirty="0" smtClean="0">
                <a:latin typeface="+mn-lt"/>
                <a:sym typeface="Arial" charset="0"/>
              </a:rPr>
              <a:t>Installation.</a:t>
            </a:r>
            <a:endParaRPr lang="en-US" sz="1600" dirty="0">
              <a:latin typeface="+mn-lt"/>
              <a:sym typeface="Arial" charset="0"/>
            </a:endParaRPr>
          </a:p>
          <a:p>
            <a:pPr marL="520700" lvl="1" indent="-393700" algn="just">
              <a:lnSpc>
                <a:spcPts val="2000"/>
              </a:lnSpc>
              <a:spcBef>
                <a:spcPct val="30000"/>
              </a:spcBef>
              <a:buFontTx/>
              <a:buBlip>
                <a:blip r:embed="rId2"/>
              </a:buBlip>
              <a:defRPr/>
            </a:pPr>
            <a:endParaRPr lang="en-US" sz="1600" dirty="0">
              <a:latin typeface="+mn-lt"/>
              <a:sym typeface="Arial" charset="0"/>
            </a:endParaRPr>
          </a:p>
          <a:p>
            <a:pPr marL="627063" indent="-449263" algn="just" eaLnBrk="1" hangingPunct="1">
              <a:buFont typeface="Arial" pitchFamily="34" charset="0"/>
              <a:buBlip>
                <a:blip r:embed="rId3"/>
              </a:buBlip>
              <a:defRPr/>
            </a:pPr>
            <a:endParaRPr lang="en-US" sz="1600" dirty="0">
              <a:latin typeface="+mn-lt"/>
              <a:sym typeface="Arial" charset="0"/>
            </a:endParaRPr>
          </a:p>
          <a:p>
            <a:pPr marL="287338" lvl="1" indent="-160338" algn="just">
              <a:spcBef>
                <a:spcPct val="30000"/>
              </a:spcBef>
              <a:buFont typeface="Arial" pitchFamily="34" charset="0"/>
              <a:buChar char="•"/>
              <a:defRPr/>
            </a:pPr>
            <a:endParaRPr lang="en-US" sz="1600" kern="0" dirty="0">
              <a:latin typeface="+mn-lt"/>
              <a:cs typeface="Arial" pitchFamily="34" charset="0"/>
              <a:sym typeface="Arial" charset="0"/>
            </a:endParaRPr>
          </a:p>
          <a:p>
            <a:pPr marL="109538" lvl="1" indent="17463" algn="ctr">
              <a:spcBef>
                <a:spcPct val="30000"/>
              </a:spcBef>
              <a:defRPr/>
            </a:pPr>
            <a:r>
              <a:rPr lang="en-US" sz="1600" kern="0" dirty="0">
                <a:latin typeface="+mn-lt"/>
                <a:cs typeface="Arial" pitchFamily="34" charset="0"/>
                <a:sym typeface="Arial" charset="0"/>
              </a:rPr>
              <a:t> </a:t>
            </a:r>
            <a:endParaRPr lang="en-US" sz="1600" kern="0" dirty="0">
              <a:latin typeface="+mn-lt"/>
              <a:sym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220892"/>
            <a:ext cx="8509869" cy="26559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4200" y="4876800"/>
            <a:ext cx="365760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lvl="1" algn="just">
              <a:lnSpc>
                <a:spcPts val="2000"/>
              </a:lnSpc>
              <a:spcBef>
                <a:spcPct val="30000"/>
              </a:spcBef>
              <a:defRPr/>
            </a:pPr>
            <a:r>
              <a:rPr lang="en-US" b="1" kern="0" dirty="0" smtClean="0">
                <a:latin typeface="+mn-lt"/>
                <a:cs typeface="Arial" pitchFamily="34" charset="0"/>
                <a:sym typeface="Arial" charset="0"/>
              </a:rPr>
              <a:t>Typical design </a:t>
            </a:r>
            <a:r>
              <a:rPr lang="en-US" b="1" kern="0" dirty="0" smtClean="0">
                <a:latin typeface="+mn-lt"/>
                <a:cs typeface="Arial" pitchFamily="34" charset="0"/>
                <a:sym typeface="Arial" charset="0"/>
              </a:rPr>
              <a:t>options</a:t>
            </a:r>
            <a:endParaRPr lang="en-US" b="1" kern="0" dirty="0">
              <a:latin typeface="+mn-lt"/>
              <a:cs typeface="Arial" pitchFamily="34" charset="0"/>
              <a:sym typeface="Arial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564991698"/>
              </p:ext>
            </p:extLst>
          </p:nvPr>
        </p:nvGraphicFramePr>
        <p:xfrm>
          <a:off x="733924" y="1108286"/>
          <a:ext cx="7448336" cy="4881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Rectangle 8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55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7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600" dirty="0"/>
              <a:t>REFRACTORY </a:t>
            </a:r>
            <a:r>
              <a:rPr lang="en-US" sz="1600" dirty="0" smtClean="0"/>
              <a:t>DESIGN - </a:t>
            </a:r>
            <a:r>
              <a:rPr lang="en-US" sz="1600" dirty="0"/>
              <a:t>TYPICAL REQUIREMENTS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321820" y="1512800"/>
            <a:ext cx="4742639" cy="4366328"/>
          </a:xfrm>
        </p:spPr>
        <p:txBody>
          <a:bodyPr>
            <a:noAutofit/>
          </a:bodyPr>
          <a:lstStyle/>
          <a:p>
            <a:pPr marL="597089" indent="-427788">
              <a:buBlip>
                <a:blip r:embed="rId2"/>
              </a:buBlip>
              <a:defRPr/>
            </a:pPr>
            <a:r>
              <a:rPr lang="en-US" sz="1600" dirty="0" smtClean="0"/>
              <a:t>Do not generalize refractory design: </a:t>
            </a:r>
            <a:r>
              <a:rPr lang="en-US" sz="1400" dirty="0" smtClean="0">
                <a:solidFill>
                  <a:srgbClr val="00B0F0"/>
                </a:solidFill>
              </a:rPr>
              <a:t>Every equipment is unique and requires customized design;</a:t>
            </a:r>
          </a:p>
          <a:p>
            <a:pPr marL="597089" indent="-427788">
              <a:buBlip>
                <a:blip r:embed="rId2"/>
              </a:buBlip>
              <a:defRPr/>
            </a:pPr>
            <a:endParaRPr lang="en-US" sz="1600" dirty="0" smtClean="0"/>
          </a:p>
          <a:p>
            <a:pPr marL="597089" indent="-427788">
              <a:buBlip>
                <a:blip r:embed="rId2"/>
              </a:buBlip>
              <a:defRPr/>
            </a:pPr>
            <a:r>
              <a:rPr lang="en-US" sz="1600" dirty="0" smtClean="0"/>
              <a:t>OEM </a:t>
            </a:r>
            <a:r>
              <a:rPr lang="en-US" sz="1600" dirty="0"/>
              <a:t>– Licensor’s design:  </a:t>
            </a:r>
            <a:r>
              <a:rPr lang="en-US" sz="1400" dirty="0">
                <a:solidFill>
                  <a:srgbClr val="00B0F0"/>
                </a:solidFill>
              </a:rPr>
              <a:t>Review &amp; ensure </a:t>
            </a:r>
            <a:r>
              <a:rPr lang="en-US" sz="1400" dirty="0" smtClean="0">
                <a:solidFill>
                  <a:srgbClr val="00B0F0"/>
                </a:solidFill>
              </a:rPr>
              <a:t>adequacy</a:t>
            </a:r>
            <a:r>
              <a:rPr lang="en-US" sz="1400" dirty="0">
                <a:solidFill>
                  <a:srgbClr val="00B0F0"/>
                </a:solidFill>
              </a:rPr>
              <a:t> </a:t>
            </a:r>
            <a:r>
              <a:rPr lang="en-US" sz="1400" dirty="0" smtClean="0">
                <a:solidFill>
                  <a:srgbClr val="00B0F0"/>
                </a:solidFill>
              </a:rPr>
              <a:t>for the specific equipment</a:t>
            </a:r>
            <a:endParaRPr lang="en-US" sz="1400" dirty="0" smtClean="0">
              <a:solidFill>
                <a:srgbClr val="00B0F0"/>
              </a:solidFill>
            </a:endParaRPr>
          </a:p>
          <a:p>
            <a:pPr marL="169301" indent="0">
              <a:buNone/>
              <a:defRPr/>
            </a:pPr>
            <a:endParaRPr lang="en-US" sz="1600" dirty="0" smtClean="0"/>
          </a:p>
          <a:p>
            <a:pPr marL="597089" indent="-427788">
              <a:buBlip>
                <a:blip r:embed="rId2"/>
              </a:buBlip>
              <a:defRPr/>
            </a:pPr>
            <a:r>
              <a:rPr lang="en-US" sz="1600" dirty="0" smtClean="0"/>
              <a:t>Contractor’s proposal: </a:t>
            </a:r>
            <a:r>
              <a:rPr lang="en-US" sz="1400" dirty="0">
                <a:solidFill>
                  <a:srgbClr val="00B0F0"/>
                </a:solidFill>
              </a:rPr>
              <a:t>Review &amp; approve design / materials: </a:t>
            </a:r>
          </a:p>
          <a:p>
            <a:pPr marL="597089" indent="-427788">
              <a:buBlip>
                <a:blip r:embed="rId2"/>
              </a:buBlip>
              <a:defRPr/>
            </a:pPr>
            <a:endParaRPr lang="en-US" sz="1600" dirty="0" smtClean="0"/>
          </a:p>
          <a:p>
            <a:pPr marL="597089" indent="-427788">
              <a:buBlip>
                <a:blip r:embed="rId2"/>
              </a:buBlip>
              <a:defRPr/>
            </a:pPr>
            <a:r>
              <a:rPr lang="en-US" sz="1600" dirty="0" smtClean="0"/>
              <a:t>Consider </a:t>
            </a:r>
            <a:r>
              <a:rPr lang="en-US" sz="1600" dirty="0" smtClean="0">
                <a:solidFill>
                  <a:srgbClr val="00B0F0"/>
                </a:solidFill>
              </a:rPr>
              <a:t>ease of maintenance </a:t>
            </a:r>
            <a:r>
              <a:rPr lang="en-US" sz="1600" dirty="0" smtClean="0"/>
              <a:t>&amp; repair;</a:t>
            </a:r>
          </a:p>
          <a:p>
            <a:pPr marL="597089" lvl="0" indent="-427788" algn="just">
              <a:buBlip>
                <a:blip r:embed="rId2"/>
              </a:buBlip>
              <a:defRPr/>
            </a:pPr>
            <a:endParaRPr lang="en-US" sz="1600" dirty="0" smtClean="0"/>
          </a:p>
          <a:p>
            <a:pPr marL="597089" lvl="0" indent="-427788" algn="just">
              <a:buBlip>
                <a:blip r:embed="rId2"/>
              </a:buBlip>
              <a:defRPr/>
            </a:pPr>
            <a:r>
              <a:rPr lang="en-US" sz="1600" dirty="0" smtClean="0"/>
              <a:t>Cost </a:t>
            </a:r>
            <a:r>
              <a:rPr lang="en-US" sz="1600" dirty="0"/>
              <a:t>vs. performances: </a:t>
            </a:r>
            <a:r>
              <a:rPr lang="en-US" sz="1600" dirty="0" smtClean="0">
                <a:solidFill>
                  <a:srgbClr val="00B0F0"/>
                </a:solidFill>
              </a:rPr>
              <a:t>Balance </a:t>
            </a:r>
            <a:r>
              <a:rPr lang="en-US" sz="1400" dirty="0" smtClean="0">
                <a:solidFill>
                  <a:srgbClr val="00B0F0"/>
                </a:solidFill>
              </a:rPr>
              <a:t>Safety &amp; Life Cycle Cost.</a:t>
            </a:r>
            <a:endParaRPr lang="en-US" sz="1600" dirty="0">
              <a:solidFill>
                <a:srgbClr val="0F067E"/>
              </a:solidFill>
            </a:endParaRPr>
          </a:p>
          <a:p>
            <a:pPr marL="597089" indent="-427788" algn="just">
              <a:buBlip>
                <a:blip r:embed="rId2"/>
              </a:buBlip>
              <a:defRPr/>
            </a:pPr>
            <a:endParaRPr lang="en-US" sz="1600" dirty="0">
              <a:solidFill>
                <a:srgbClr val="0F067E"/>
              </a:solidFill>
            </a:endParaRPr>
          </a:p>
          <a:p>
            <a:pPr marL="169301" indent="0" algn="just">
              <a:buNone/>
              <a:defRPr/>
            </a:pPr>
            <a:endParaRPr lang="en-US" sz="1600" dirty="0">
              <a:solidFill>
                <a:srgbClr val="0F067E"/>
              </a:solidFill>
            </a:endParaRPr>
          </a:p>
          <a:p>
            <a:pPr>
              <a:buFont typeface="Verdana" pitchFamily="34" charset="0"/>
              <a:buAutoNum type="alphaLcPeriod"/>
              <a:defRPr/>
            </a:pPr>
            <a:endParaRPr lang="en-US" sz="1600" dirty="0">
              <a:solidFill>
                <a:srgbClr val="0F067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28" y="2769145"/>
            <a:ext cx="1031400" cy="1031400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5094020" y="1676400"/>
            <a:ext cx="520460" cy="3118844"/>
          </a:xfrm>
          <a:prstGeom prst="homePlate">
            <a:avLst>
              <a:gd name="adj" fmla="val 52450"/>
            </a:avLst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STRATEGIES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 bwMode="auto">
          <a:xfrm>
            <a:off x="5590417" y="2546657"/>
            <a:ext cx="3211505" cy="14763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42532" tIns="42532" rIns="42532" bIns="42532" anchor="ctr"/>
          <a:lstStyle/>
          <a:p>
            <a:pPr marL="214313" indent="-214313" defTabSz="540136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FFFFFF"/>
                </a:solidFill>
                <a:latin typeface="+mn-lt"/>
                <a:cs typeface="+mn-cs"/>
              </a:rPr>
              <a:t>Reliability &amp; </a:t>
            </a:r>
            <a:r>
              <a:rPr lang="en-US" sz="1400" dirty="0" smtClean="0">
                <a:solidFill>
                  <a:srgbClr val="FFFFFF"/>
                </a:solidFill>
                <a:latin typeface="+mn-lt"/>
                <a:cs typeface="+mn-cs"/>
              </a:rPr>
              <a:t>Maintainability</a:t>
            </a:r>
            <a:endParaRPr lang="en-US" sz="1400" dirty="0">
              <a:solidFill>
                <a:srgbClr val="FFFFFF"/>
              </a:solidFill>
              <a:latin typeface="+mn-lt"/>
              <a:cs typeface="+mn-cs"/>
            </a:endParaRPr>
          </a:p>
          <a:p>
            <a:pPr marL="214313" indent="-214313" defTabSz="540136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latin typeface="+mn-lt"/>
                <a:cs typeface="+mn-cs"/>
              </a:rPr>
              <a:t>Optimum Life Cycle cost</a:t>
            </a:r>
          </a:p>
          <a:p>
            <a:pPr marL="214313" indent="-214313" defTabSz="540136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latin typeface="+mn-lt"/>
                <a:cs typeface="+mn-cs"/>
              </a:rPr>
              <a:t>Energy Efficiency &amp; Sustainability </a:t>
            </a:r>
          </a:p>
          <a:p>
            <a:pPr marL="214313" indent="-214313" defTabSz="540136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latin typeface="+mn-lt"/>
                <a:cs typeface="+mn-cs"/>
              </a:rPr>
              <a:t>Codes, EHSS &amp; Regulatory compliance</a:t>
            </a:r>
          </a:p>
        </p:txBody>
      </p:sp>
      <p:sp>
        <p:nvSpPr>
          <p:cNvPr id="11" name="Down Arrow Callout 14"/>
          <p:cNvSpPr/>
          <p:nvPr/>
        </p:nvSpPr>
        <p:spPr bwMode="auto">
          <a:xfrm rot="16200000">
            <a:off x="4830306" y="3123604"/>
            <a:ext cx="1643111" cy="256466"/>
          </a:xfrm>
          <a:custGeom>
            <a:avLst/>
            <a:gdLst>
              <a:gd name="connsiteX0" fmla="*/ 0 w 2682526"/>
              <a:gd name="connsiteY0" fmla="*/ 0 h 398014"/>
              <a:gd name="connsiteX1" fmla="*/ 2682526 w 2682526"/>
              <a:gd name="connsiteY1" fmla="*/ 0 h 398014"/>
              <a:gd name="connsiteX2" fmla="*/ 2682526 w 2682526"/>
              <a:gd name="connsiteY2" fmla="*/ 258618 h 398014"/>
              <a:gd name="connsiteX3" fmla="*/ 1440767 w 2682526"/>
              <a:gd name="connsiteY3" fmla="*/ 258618 h 398014"/>
              <a:gd name="connsiteX4" fmla="*/ 1440767 w 2682526"/>
              <a:gd name="connsiteY4" fmla="*/ 259601 h 398014"/>
              <a:gd name="connsiteX5" fmla="*/ 1440767 w 2682526"/>
              <a:gd name="connsiteY5" fmla="*/ 259601 h 398014"/>
              <a:gd name="connsiteX6" fmla="*/ 1341263 w 2682526"/>
              <a:gd name="connsiteY6" fmla="*/ 398014 h 398014"/>
              <a:gd name="connsiteX7" fmla="*/ 1241760 w 2682526"/>
              <a:gd name="connsiteY7" fmla="*/ 259601 h 398014"/>
              <a:gd name="connsiteX8" fmla="*/ 1241760 w 2682526"/>
              <a:gd name="connsiteY8" fmla="*/ 259601 h 398014"/>
              <a:gd name="connsiteX9" fmla="*/ 1241760 w 2682526"/>
              <a:gd name="connsiteY9" fmla="*/ 258618 h 398014"/>
              <a:gd name="connsiteX10" fmla="*/ 0 w 2682526"/>
              <a:gd name="connsiteY10" fmla="*/ 258618 h 398014"/>
              <a:gd name="connsiteX11" fmla="*/ 0 w 2682526"/>
              <a:gd name="connsiteY11" fmla="*/ 0 h 398014"/>
              <a:gd name="connsiteX0" fmla="*/ 2682526 w 2773966"/>
              <a:gd name="connsiteY0" fmla="*/ 0 h 398014"/>
              <a:gd name="connsiteX1" fmla="*/ 2682526 w 2773966"/>
              <a:gd name="connsiteY1" fmla="*/ 258618 h 398014"/>
              <a:gd name="connsiteX2" fmla="*/ 1440767 w 2773966"/>
              <a:gd name="connsiteY2" fmla="*/ 258618 h 398014"/>
              <a:gd name="connsiteX3" fmla="*/ 1440767 w 2773966"/>
              <a:gd name="connsiteY3" fmla="*/ 259601 h 398014"/>
              <a:gd name="connsiteX4" fmla="*/ 1440767 w 2773966"/>
              <a:gd name="connsiteY4" fmla="*/ 259601 h 398014"/>
              <a:gd name="connsiteX5" fmla="*/ 1341263 w 2773966"/>
              <a:gd name="connsiteY5" fmla="*/ 398014 h 398014"/>
              <a:gd name="connsiteX6" fmla="*/ 1241760 w 2773966"/>
              <a:gd name="connsiteY6" fmla="*/ 259601 h 398014"/>
              <a:gd name="connsiteX7" fmla="*/ 1241760 w 2773966"/>
              <a:gd name="connsiteY7" fmla="*/ 259601 h 398014"/>
              <a:gd name="connsiteX8" fmla="*/ 1241760 w 2773966"/>
              <a:gd name="connsiteY8" fmla="*/ 258618 h 398014"/>
              <a:gd name="connsiteX9" fmla="*/ 0 w 2773966"/>
              <a:gd name="connsiteY9" fmla="*/ 258618 h 398014"/>
              <a:gd name="connsiteX10" fmla="*/ 0 w 2773966"/>
              <a:gd name="connsiteY10" fmla="*/ 0 h 398014"/>
              <a:gd name="connsiteX11" fmla="*/ 2773966 w 2773966"/>
              <a:gd name="connsiteY11" fmla="*/ 91440 h 398014"/>
              <a:gd name="connsiteX0" fmla="*/ 2682526 w 2682526"/>
              <a:gd name="connsiteY0" fmla="*/ 0 h 398014"/>
              <a:gd name="connsiteX1" fmla="*/ 2682526 w 2682526"/>
              <a:gd name="connsiteY1" fmla="*/ 258618 h 398014"/>
              <a:gd name="connsiteX2" fmla="*/ 1440767 w 2682526"/>
              <a:gd name="connsiteY2" fmla="*/ 258618 h 398014"/>
              <a:gd name="connsiteX3" fmla="*/ 1440767 w 2682526"/>
              <a:gd name="connsiteY3" fmla="*/ 259601 h 398014"/>
              <a:gd name="connsiteX4" fmla="*/ 1440767 w 2682526"/>
              <a:gd name="connsiteY4" fmla="*/ 259601 h 398014"/>
              <a:gd name="connsiteX5" fmla="*/ 1341263 w 2682526"/>
              <a:gd name="connsiteY5" fmla="*/ 398014 h 398014"/>
              <a:gd name="connsiteX6" fmla="*/ 1241760 w 2682526"/>
              <a:gd name="connsiteY6" fmla="*/ 259601 h 398014"/>
              <a:gd name="connsiteX7" fmla="*/ 1241760 w 2682526"/>
              <a:gd name="connsiteY7" fmla="*/ 259601 h 398014"/>
              <a:gd name="connsiteX8" fmla="*/ 1241760 w 2682526"/>
              <a:gd name="connsiteY8" fmla="*/ 258618 h 398014"/>
              <a:gd name="connsiteX9" fmla="*/ 0 w 2682526"/>
              <a:gd name="connsiteY9" fmla="*/ 258618 h 398014"/>
              <a:gd name="connsiteX10" fmla="*/ 0 w 2682526"/>
              <a:gd name="connsiteY10" fmla="*/ 0 h 398014"/>
              <a:gd name="connsiteX0" fmla="*/ 2682526 w 2682526"/>
              <a:gd name="connsiteY0" fmla="*/ 258618 h 398014"/>
              <a:gd name="connsiteX1" fmla="*/ 1440767 w 2682526"/>
              <a:gd name="connsiteY1" fmla="*/ 258618 h 398014"/>
              <a:gd name="connsiteX2" fmla="*/ 1440767 w 2682526"/>
              <a:gd name="connsiteY2" fmla="*/ 259601 h 398014"/>
              <a:gd name="connsiteX3" fmla="*/ 1440767 w 2682526"/>
              <a:gd name="connsiteY3" fmla="*/ 259601 h 398014"/>
              <a:gd name="connsiteX4" fmla="*/ 1341263 w 2682526"/>
              <a:gd name="connsiteY4" fmla="*/ 398014 h 398014"/>
              <a:gd name="connsiteX5" fmla="*/ 1241760 w 2682526"/>
              <a:gd name="connsiteY5" fmla="*/ 259601 h 398014"/>
              <a:gd name="connsiteX6" fmla="*/ 1241760 w 2682526"/>
              <a:gd name="connsiteY6" fmla="*/ 259601 h 398014"/>
              <a:gd name="connsiteX7" fmla="*/ 1241760 w 2682526"/>
              <a:gd name="connsiteY7" fmla="*/ 258618 h 398014"/>
              <a:gd name="connsiteX8" fmla="*/ 0 w 2682526"/>
              <a:gd name="connsiteY8" fmla="*/ 258618 h 398014"/>
              <a:gd name="connsiteX9" fmla="*/ 0 w 2682526"/>
              <a:gd name="connsiteY9" fmla="*/ 0 h 398014"/>
              <a:gd name="connsiteX0" fmla="*/ 2682526 w 2682526"/>
              <a:gd name="connsiteY0" fmla="*/ 0 h 139396"/>
              <a:gd name="connsiteX1" fmla="*/ 1440767 w 2682526"/>
              <a:gd name="connsiteY1" fmla="*/ 0 h 139396"/>
              <a:gd name="connsiteX2" fmla="*/ 1440767 w 2682526"/>
              <a:gd name="connsiteY2" fmla="*/ 983 h 139396"/>
              <a:gd name="connsiteX3" fmla="*/ 1440767 w 2682526"/>
              <a:gd name="connsiteY3" fmla="*/ 983 h 139396"/>
              <a:gd name="connsiteX4" fmla="*/ 1341263 w 2682526"/>
              <a:gd name="connsiteY4" fmla="*/ 139396 h 139396"/>
              <a:gd name="connsiteX5" fmla="*/ 1241760 w 2682526"/>
              <a:gd name="connsiteY5" fmla="*/ 983 h 139396"/>
              <a:gd name="connsiteX6" fmla="*/ 1241760 w 2682526"/>
              <a:gd name="connsiteY6" fmla="*/ 983 h 139396"/>
              <a:gd name="connsiteX7" fmla="*/ 1241760 w 2682526"/>
              <a:gd name="connsiteY7" fmla="*/ 0 h 139396"/>
              <a:gd name="connsiteX8" fmla="*/ 0 w 2682526"/>
              <a:gd name="connsiteY8" fmla="*/ 0 h 13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526" h="139396">
                <a:moveTo>
                  <a:pt x="2682526" y="0"/>
                </a:moveTo>
                <a:lnTo>
                  <a:pt x="1440767" y="0"/>
                </a:lnTo>
                <a:lnTo>
                  <a:pt x="1440767" y="983"/>
                </a:lnTo>
                <a:lnTo>
                  <a:pt x="1440767" y="983"/>
                </a:lnTo>
                <a:lnTo>
                  <a:pt x="1341263" y="139396"/>
                </a:lnTo>
                <a:lnTo>
                  <a:pt x="1241760" y="983"/>
                </a:lnTo>
                <a:lnTo>
                  <a:pt x="1241760" y="983"/>
                </a:lnTo>
                <a:lnTo>
                  <a:pt x="124176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algn="ctr" defTabSz="685800"/>
            <a:endParaRPr lang="en-US" sz="1600" dirty="0"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009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REFRACTORY </a:t>
            </a:r>
            <a:r>
              <a:rPr lang="en-US" dirty="0" smtClean="0"/>
              <a:t>DESIGN &amp; DETAILED ENGINEERING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07446" y="1152379"/>
            <a:ext cx="4019275" cy="3249018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74613" indent="-746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850" indent="-1968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538163" indent="-1778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812800" indent="-188913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98550" indent="-1905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15557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6pPr>
            <a:lvl7pPr marL="20129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7pPr>
            <a:lvl8pPr marL="24701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8pPr>
            <a:lvl9pPr marL="29273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463550" marR="0" lvl="0" indent="-354013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Pct val="97000"/>
              <a:buFont typeface="+mj-lt"/>
              <a:buAutoNum type="arabicPeriod"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Refractory  Type </a:t>
            </a:r>
          </a:p>
          <a:p>
            <a:pPr marL="927100" lvl="2" indent="-354013">
              <a:lnSpc>
                <a:spcPct val="80000"/>
              </a:lnSpc>
              <a:spcBef>
                <a:spcPct val="0"/>
              </a:spcBef>
              <a:buSzPct val="97000"/>
              <a:buFont typeface="Wingdings" panose="05000000000000000000" pitchFamily="2" charset="2"/>
              <a:buChar char="Ø"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Brick</a:t>
            </a: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/ Monolithic/</a:t>
            </a:r>
            <a:r>
              <a:rPr kumimoji="0" lang="en-US" sz="140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Fiber</a:t>
            </a:r>
          </a:p>
          <a:p>
            <a:pPr marL="927100" lvl="2" indent="-354013">
              <a:lnSpc>
                <a:spcPct val="80000"/>
              </a:lnSpc>
              <a:spcBef>
                <a:spcPct val="0"/>
              </a:spcBef>
              <a:buSzPct val="97000"/>
              <a:buFont typeface="Wingdings" panose="05000000000000000000" pitchFamily="2" charset="2"/>
              <a:buChar char="Ø"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Chemical, thermal &amp; physical Properties;</a:t>
            </a:r>
          </a:p>
          <a:p>
            <a:pPr marL="463550" marR="0" lvl="0" indent="-354013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Pct val="97000"/>
              <a:buFont typeface="+mj-lt"/>
              <a:buAutoNum type="arabicPeriod"/>
              <a:tabLst/>
              <a:defRPr/>
            </a:pPr>
            <a:endParaRPr kumimoji="0" lang="en-US" sz="16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463550" marR="0" lvl="0" indent="-354013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Pct val="97000"/>
              <a:buFont typeface="+mj-lt"/>
              <a:buAutoNum type="arabicPeriod"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Numbers of layers;</a:t>
            </a:r>
          </a:p>
          <a:p>
            <a:pPr marL="463550" marR="0" lvl="0" indent="-354013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Pct val="97000"/>
              <a:buFont typeface="+mj-lt"/>
              <a:buAutoNum type="arabicPeriod"/>
              <a:tabLst/>
              <a:defRPr/>
            </a:pPr>
            <a:endParaRPr kumimoji="0" lang="en-US" sz="16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463550" marR="0" lvl="0" indent="-354013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Pct val="97000"/>
              <a:buFont typeface="+mj-lt"/>
              <a:buAutoNum type="arabicPeriod"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Total Thickness; </a:t>
            </a:r>
          </a:p>
          <a:p>
            <a:pPr marL="463550" marR="0" lvl="0" indent="-354013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Pct val="97000"/>
              <a:buFont typeface="+mj-lt"/>
              <a:buAutoNum type="arabicPeriod"/>
              <a:tabLst/>
              <a:defRPr/>
            </a:pPr>
            <a:endParaRPr kumimoji="0" lang="en-US" sz="16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463550" indent="-354013">
              <a:lnSpc>
                <a:spcPct val="80000"/>
              </a:lnSpc>
              <a:buClrTx/>
              <a:buSzPct val="97000"/>
              <a:buFont typeface="+mj-lt"/>
              <a:buAutoNum type="arabicPeriod"/>
              <a:defRPr/>
            </a:pPr>
            <a:r>
              <a:rPr lang="en-US" sz="1600" dirty="0" smtClean="0"/>
              <a:t>Shape  </a:t>
            </a:r>
            <a:r>
              <a:rPr lang="en-US" sz="1600" dirty="0"/>
              <a:t>&amp; Size of bricks, shaped </a:t>
            </a:r>
            <a:r>
              <a:rPr lang="en-US" sz="1600" dirty="0" smtClean="0"/>
              <a:t>items;</a:t>
            </a:r>
            <a:endParaRPr lang="en-US" sz="1600" dirty="0"/>
          </a:p>
          <a:p>
            <a:pPr marL="463550" indent="-354013">
              <a:lnSpc>
                <a:spcPct val="80000"/>
              </a:lnSpc>
              <a:buClrTx/>
              <a:buSzPct val="97000"/>
              <a:buFont typeface="+mj-lt"/>
              <a:buAutoNum type="arabicPeriod"/>
              <a:defRPr/>
            </a:pPr>
            <a:endParaRPr lang="en-US" sz="1600" dirty="0"/>
          </a:p>
          <a:p>
            <a:pPr marL="463550" indent="-354013">
              <a:lnSpc>
                <a:spcPct val="80000"/>
              </a:lnSpc>
              <a:buClrTx/>
              <a:buSzPct val="97000"/>
              <a:buFont typeface="+mj-lt"/>
              <a:buAutoNum type="arabicPeriod"/>
              <a:defRPr/>
            </a:pPr>
            <a:r>
              <a:rPr lang="en-US" sz="1600" dirty="0"/>
              <a:t>Anchor &amp; Support Details;</a:t>
            </a:r>
          </a:p>
          <a:p>
            <a:pPr marL="463550" indent="-354013">
              <a:lnSpc>
                <a:spcPct val="80000"/>
              </a:lnSpc>
              <a:buClrTx/>
              <a:buSzPct val="97000"/>
              <a:buFont typeface="+mj-lt"/>
              <a:buAutoNum type="arabicPeriod"/>
              <a:defRPr/>
            </a:pPr>
            <a:endParaRPr lang="en-US" dirty="0" smtClean="0"/>
          </a:p>
          <a:p>
            <a:pPr marL="463550" indent="-354013">
              <a:lnSpc>
                <a:spcPct val="80000"/>
              </a:lnSpc>
              <a:buClrTx/>
              <a:buSzPct val="97000"/>
              <a:buFont typeface="+mj-lt"/>
              <a:buAutoNum type="arabicPeriod"/>
              <a:defRPr/>
            </a:pPr>
            <a:r>
              <a:rPr lang="en-US" sz="1600" dirty="0" smtClean="0"/>
              <a:t>Expansion </a:t>
            </a:r>
            <a:r>
              <a:rPr lang="en-US" sz="1600" dirty="0"/>
              <a:t>Gaps </a:t>
            </a:r>
            <a:r>
              <a:rPr lang="en-US" sz="1400" dirty="0">
                <a:solidFill>
                  <a:srgbClr val="00B0F0"/>
                </a:solidFill>
              </a:rPr>
              <a:t>(Vertical &amp; Horizontal, Location &amp; Width); </a:t>
            </a:r>
          </a:p>
          <a:p>
            <a:pPr marL="463550" indent="-354013">
              <a:lnSpc>
                <a:spcPct val="80000"/>
              </a:lnSpc>
              <a:buClrTx/>
              <a:buSzPct val="97000"/>
              <a:buFont typeface="+mj-lt"/>
              <a:buAutoNum type="arabicPeriod"/>
              <a:defRPr/>
            </a:pPr>
            <a:endParaRPr lang="en-US" sz="1600" dirty="0" smtClean="0"/>
          </a:p>
          <a:p>
            <a:pPr marL="463550" indent="-354013">
              <a:lnSpc>
                <a:spcPct val="80000"/>
              </a:lnSpc>
              <a:buClrTx/>
              <a:buSzPct val="97000"/>
              <a:buFont typeface="+mj-lt"/>
              <a:buAutoNum type="arabicPeriod"/>
              <a:defRPr/>
            </a:pPr>
            <a:r>
              <a:rPr lang="en-US" sz="1600" dirty="0"/>
              <a:t>Stress Analysis </a:t>
            </a:r>
            <a:r>
              <a:rPr lang="en-US" sz="1400" dirty="0">
                <a:solidFill>
                  <a:srgbClr val="00B0F0"/>
                </a:solidFill>
              </a:rPr>
              <a:t>(FEA &amp; Modeling</a:t>
            </a:r>
            <a:r>
              <a:rPr lang="en-US" sz="1400" dirty="0" smtClean="0">
                <a:solidFill>
                  <a:srgbClr val="00B0F0"/>
                </a:solidFill>
              </a:rPr>
              <a:t>); etc.</a:t>
            </a:r>
            <a:endParaRPr lang="en-US" sz="1400" dirty="0">
              <a:solidFill>
                <a:srgbClr val="00B0F0"/>
              </a:solidFill>
            </a:endParaRPr>
          </a:p>
          <a:p>
            <a:pPr marL="452437" indent="-342900">
              <a:lnSpc>
                <a:spcPct val="80000"/>
              </a:lnSpc>
              <a:buClrTx/>
              <a:buSzPct val="97000"/>
              <a:buFont typeface="+mj-lt"/>
              <a:buAutoNum type="arabicPeriod"/>
              <a:defRPr/>
            </a:pPr>
            <a:endParaRPr kumimoji="0" lang="en-US" sz="16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463550" marR="0" lvl="0" indent="-354013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Pct val="97000"/>
              <a:buFont typeface="+mj-lt"/>
              <a:buAutoNum type="arabicPeriod"/>
              <a:tabLst/>
              <a:defRPr/>
            </a:pPr>
            <a:endParaRPr kumimoji="0" lang="en-US" sz="16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463550" marR="0" lvl="0" indent="-354013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6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463550" marR="0" lvl="0" indent="-354013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6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6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6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6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6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26" y="4487313"/>
            <a:ext cx="1438834" cy="116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30" y="5660672"/>
            <a:ext cx="120519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043" y="4994968"/>
            <a:ext cx="649287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050" b="1" dirty="0">
                <a:solidFill>
                  <a:srgbClr val="FF0000"/>
                </a:solidFill>
              </a:rPr>
              <a:t>Steel Shell</a:t>
            </a:r>
          </a:p>
        </p:txBody>
      </p:sp>
      <p:cxnSp>
        <p:nvCxnSpPr>
          <p:cNvPr id="8" name="Straight Arrow Connector 13"/>
          <p:cNvCxnSpPr>
            <a:cxnSpLocks noChangeShapeType="1"/>
          </p:cNvCxnSpPr>
          <p:nvPr/>
        </p:nvCxnSpPr>
        <p:spPr bwMode="auto">
          <a:xfrm>
            <a:off x="543296" y="5210868"/>
            <a:ext cx="215900" cy="174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06752" y="6082656"/>
            <a:ext cx="12731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050" dirty="0" smtClean="0">
                <a:solidFill>
                  <a:srgbClr val="FF0000"/>
                </a:solidFill>
              </a:rPr>
              <a:t> No. of  Layers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6073531" y="3386355"/>
            <a:ext cx="2714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dirty="0" smtClean="0">
                <a:solidFill>
                  <a:srgbClr val="FF0000"/>
                </a:solidFill>
                <a:cs typeface="Arial" panose="020B0604020202020204" pitchFamily="34" charset="0"/>
              </a:rPr>
              <a:t>Fiber Blanket &amp; Module</a:t>
            </a:r>
            <a:endParaRPr lang="en-US" altLang="en-US" sz="1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22"/>
          <p:cNvSpPr>
            <a:spLocks noChangeArrowheads="1"/>
          </p:cNvSpPr>
          <p:nvPr/>
        </p:nvSpPr>
        <p:spPr bwMode="auto">
          <a:xfrm>
            <a:off x="6591222" y="4661884"/>
            <a:ext cx="1516116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bg1"/>
              </a:buClr>
              <a:buFont typeface="Arial" panose="020B0604020202020204" pitchFamily="34" charset="0"/>
              <a:buChar char=" 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  <a:defRPr/>
            </a:pPr>
            <a:r>
              <a:rPr lang="en-ZA" altLang="en-US" sz="1200" dirty="0" smtClean="0">
                <a:solidFill>
                  <a:srgbClr val="FF0000"/>
                </a:solidFill>
                <a:ea typeface="ヒラギノ角ゴ ProN W3" charset="-128"/>
                <a:cs typeface="+mn-cs"/>
              </a:rPr>
              <a:t>Anchor &amp; Support</a:t>
            </a:r>
            <a:endParaRPr lang="en-US" altLang="en-US" sz="1000" dirty="0" smtClean="0">
              <a:solidFill>
                <a:srgbClr val="FF0000"/>
              </a:solidFill>
              <a:ea typeface="ヒラギノ角ゴ ProN W3" charset="-128"/>
              <a:cs typeface="+mn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885" y="3782753"/>
            <a:ext cx="675932" cy="85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106" y="4508087"/>
            <a:ext cx="1842606" cy="14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ANCRAGEBET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08" y="3721058"/>
            <a:ext cx="1040276" cy="93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60208" y="1086316"/>
            <a:ext cx="1161787" cy="102975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0208" y="2337325"/>
            <a:ext cx="1187247" cy="1045120"/>
          </a:xfrm>
          <a:prstGeom prst="rect">
            <a:avLst/>
          </a:prstGeom>
        </p:spPr>
      </p:pic>
      <p:pic>
        <p:nvPicPr>
          <p:cNvPr id="20" name="Picture 2" descr="IMG02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102" y="2359143"/>
            <a:ext cx="1225361" cy="1059520"/>
          </a:xfrm>
          <a:prstGeom prst="rect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IMG06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102" y="1066800"/>
            <a:ext cx="1225361" cy="1024732"/>
          </a:xfrm>
          <a:prstGeom prst="rect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037121" y="6051853"/>
            <a:ext cx="16482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smtClean="0">
                <a:solidFill>
                  <a:srgbClr val="FF0000"/>
                </a:solidFill>
              </a:rPr>
              <a:t>Detailed Engineering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23" name="Picture 14" descr="reprise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005" y="3787156"/>
            <a:ext cx="900457" cy="90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01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836" y="4934261"/>
            <a:ext cx="2763626" cy="128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Left-Right Arrow 24"/>
          <p:cNvSpPr/>
          <p:nvPr/>
        </p:nvSpPr>
        <p:spPr bwMode="auto">
          <a:xfrm>
            <a:off x="7100484" y="5694407"/>
            <a:ext cx="661026" cy="63853"/>
          </a:xfrm>
          <a:prstGeom prst="left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10153" y="5741193"/>
            <a:ext cx="9373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altLang="en-US" sz="1050" dirty="0" smtClean="0">
                <a:solidFill>
                  <a:schemeClr val="bg1"/>
                </a:solidFill>
              </a:rPr>
              <a:t>Horizontal movement</a:t>
            </a:r>
            <a:endParaRPr lang="en-US" altLang="en-US" sz="1050" dirty="0">
              <a:solidFill>
                <a:schemeClr val="bg1"/>
              </a:solidFill>
            </a:endParaRPr>
          </a:p>
        </p:txBody>
      </p:sp>
      <p:sp>
        <p:nvSpPr>
          <p:cNvPr id="27" name="Up Arrow 26"/>
          <p:cNvSpPr/>
          <p:nvPr/>
        </p:nvSpPr>
        <p:spPr bwMode="auto">
          <a:xfrm>
            <a:off x="6492009" y="5657597"/>
            <a:ext cx="69684" cy="167771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60208" y="5782179"/>
            <a:ext cx="116178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altLang="en-US" sz="1050" dirty="0">
                <a:solidFill>
                  <a:schemeClr val="bg1"/>
                </a:solidFill>
              </a:rPr>
              <a:t>Vertical </a:t>
            </a:r>
            <a:endParaRPr lang="en-ZA" altLang="en-US" sz="1050" dirty="0" smtClean="0">
              <a:solidFill>
                <a:schemeClr val="bg1"/>
              </a:solidFill>
            </a:endParaRPr>
          </a:p>
          <a:p>
            <a:pPr algn="ctr"/>
            <a:r>
              <a:rPr lang="en-ZA" altLang="en-US" sz="1050" dirty="0" smtClean="0">
                <a:solidFill>
                  <a:schemeClr val="bg1"/>
                </a:solidFill>
              </a:rPr>
              <a:t>movement</a:t>
            </a:r>
            <a:endParaRPr lang="en-US" altLang="en-US" sz="1050" dirty="0">
              <a:solidFill>
                <a:schemeClr val="bg1"/>
              </a:solidFill>
            </a:endParaRPr>
          </a:p>
          <a:p>
            <a:pPr algn="ctr"/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34751" y="6182488"/>
            <a:ext cx="13532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Expansion Gaps </a:t>
            </a:r>
          </a:p>
        </p:txBody>
      </p:sp>
      <p:pic>
        <p:nvPicPr>
          <p:cNvPr id="30" name="Content Placeholder 4" descr="stone&amp;w JOB405 - general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0"/>
          <a:stretch>
            <a:fillRect/>
          </a:stretch>
        </p:blipFill>
        <p:spPr bwMode="auto">
          <a:xfrm>
            <a:off x="3565926" y="1004281"/>
            <a:ext cx="2627976" cy="344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6024835" y="2071008"/>
            <a:ext cx="11865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ClrTx/>
              <a:buFontTx/>
              <a:buNone/>
              <a:defRPr/>
            </a:pPr>
            <a:r>
              <a:rPr lang="en-ZA" altLang="en-US" sz="1100" dirty="0" smtClean="0">
                <a:solidFill>
                  <a:srgbClr val="FF0000"/>
                </a:solidFill>
                <a:ea typeface="ヒラギノ角ゴ ProN W3" charset="-128"/>
              </a:rPr>
              <a:t>Refractory Brick</a:t>
            </a:r>
            <a:endParaRPr lang="en-US" altLang="en-US" sz="900" dirty="0">
              <a:solidFill>
                <a:srgbClr val="FF0000"/>
              </a:solidFill>
              <a:ea typeface="ヒラギノ角ゴ ProN W3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793785" y="2050747"/>
            <a:ext cx="8210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ClrTx/>
              <a:buFontTx/>
              <a:buNone/>
              <a:defRPr/>
            </a:pPr>
            <a:r>
              <a:rPr lang="en-ZA" altLang="en-US" sz="1100" dirty="0" smtClean="0">
                <a:solidFill>
                  <a:srgbClr val="C00000"/>
                </a:solidFill>
                <a:ea typeface="ヒラギノ角ゴ ProN W3" charset="-128"/>
              </a:rPr>
              <a:t>Monolithic</a:t>
            </a:r>
            <a:endParaRPr lang="en-US" altLang="en-US" sz="900" dirty="0">
              <a:solidFill>
                <a:srgbClr val="C00000"/>
              </a:solidFill>
              <a:ea typeface="ヒラギノ角ゴ ProN W3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8174" y="4549495"/>
            <a:ext cx="1732711" cy="141253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053673" y="6080366"/>
            <a:ext cx="17572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smtClean="0">
                <a:solidFill>
                  <a:srgbClr val="FF0000"/>
                </a:solidFill>
              </a:rPr>
              <a:t>Refractory dome- FEA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367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 animBg="1"/>
      <p:bldP spid="22" grpId="0"/>
      <p:bldP spid="25" grpId="0" animBg="1"/>
      <p:bldP spid="26" grpId="0"/>
      <p:bldP spid="27" grpId="0" animBg="1"/>
      <p:bldP spid="28" grpId="0"/>
      <p:bldP spid="29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REFRACTORY DESIGN- HEAT  FLOW  CALCULATION</a:t>
            </a:r>
            <a:endParaRPr lang="en-US" dirty="0"/>
          </a:p>
        </p:txBody>
      </p:sp>
      <p:graphicFrame>
        <p:nvGraphicFramePr>
          <p:cNvPr id="4" name="Group 31"/>
          <p:cNvGraphicFramePr>
            <a:graphicFrameLocks noGrp="1"/>
          </p:cNvGraphicFramePr>
          <p:nvPr>
            <p:extLst/>
          </p:nvPr>
        </p:nvGraphicFramePr>
        <p:xfrm>
          <a:off x="381000" y="3648717"/>
          <a:ext cx="7086600" cy="2453449"/>
        </p:xfrm>
        <a:graphic>
          <a:graphicData uri="http://schemas.openxmlformats.org/drawingml/2006/table">
            <a:tbl>
              <a:tblPr/>
              <a:tblGrid>
                <a:gridCol w="1601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5110">
                  <a:extLst>
                    <a:ext uri="{9D8B030D-6E8A-4147-A177-3AD203B41FA5}">
                      <a16:colId xmlns:a16="http://schemas.microsoft.com/office/drawing/2014/main" val="579599384"/>
                    </a:ext>
                  </a:extLst>
                </a:gridCol>
                <a:gridCol w="1892113">
                  <a:extLst>
                    <a:ext uri="{9D8B030D-6E8A-4147-A177-3AD203B41FA5}">
                      <a16:colId xmlns:a16="http://schemas.microsoft.com/office/drawing/2014/main" val="2618017483"/>
                    </a:ext>
                  </a:extLst>
                </a:gridCol>
                <a:gridCol w="1917887">
                  <a:extLst>
                    <a:ext uri="{9D8B030D-6E8A-4147-A177-3AD203B41FA5}">
                      <a16:colId xmlns:a16="http://schemas.microsoft.com/office/drawing/2014/main" val="338708684"/>
                    </a:ext>
                  </a:extLst>
                </a:gridCol>
              </a:tblGrid>
              <a:tr h="891926"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Layer 1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: IFB, Gr. 28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Layer 2: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 IFB, Gr. 23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Layer 3: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 Block 1100°C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Layer 4: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 Block 800°C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ea typeface="ヒラギノ角ゴ ProN W3" charset="-128"/>
                        <a:sym typeface="Arial" pitchFamily="34" charset="0"/>
                      </a:endParaRPr>
                    </a:p>
                  </a:txBody>
                  <a:tcPr marL="68575" marR="68575" marT="32646" marB="32646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Layer 1: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 MW Concrete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Layer 2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: CF Board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Layer 3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: Block 1000°C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Layer 4: 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Block 800°C</a:t>
                      </a:r>
                    </a:p>
                  </a:txBody>
                  <a:tcPr marL="68575" marR="68575" marT="32646" marB="32646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723900" algn="l"/>
                        </a:tabLst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Layer 1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: CF Modules 1430°C, 192kg/m³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723900" algn="l"/>
                        </a:tabLst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Layer 2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: CF Blanket 1260°C</a:t>
                      </a:r>
                    </a:p>
                  </a:txBody>
                  <a:tcPr marL="68575" marR="68575" marT="32646" marB="32646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723900" algn="l"/>
                        </a:tabLst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Layer 1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: CF Blankets 1430°C, 128kg/³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723900" algn="l"/>
                        </a:tabLst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Layer 2: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 CF Blanket 1260°C</a:t>
                      </a:r>
                    </a:p>
                  </a:txBody>
                  <a:tcPr marL="68575" marR="68575" marT="32646" marB="32646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79">
                <a:tc gridSpan="4"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Heat Flow Calculation for: </a:t>
                      </a: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t</a:t>
                      </a:r>
                      <a:r>
                        <a:rPr kumimoji="0" lang="en-GB" sz="11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AMB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=27°C,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 </a:t>
                      </a: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t</a:t>
                      </a:r>
                      <a:r>
                        <a:rPr kumimoji="0" lang="en-GB" sz="11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INS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=1200°C, 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wind=0m/s,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 </a:t>
                      </a:r>
                      <a:r>
                        <a:rPr kumimoji="0" lang="el-G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 W3" charset="0"/>
                          <a:cs typeface="Arial" pitchFamily="34" charset="0"/>
                          <a:sym typeface="Arial" pitchFamily="34" charset="0"/>
                        </a:rPr>
                        <a:t>ε</a:t>
                      </a:r>
                      <a:r>
                        <a:rPr kumimoji="0" 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 W3" charset="0"/>
                          <a:cs typeface="Arial" pitchFamily="34" charset="0"/>
                          <a:sym typeface="Arial" pitchFamily="34" charset="0"/>
                        </a:rPr>
                        <a:t>=0.95</a:t>
                      </a:r>
                      <a:endParaRPr kumimoji="0" lang="el-G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ea typeface="ヒラギノ角ゴ Pro W3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8575" marR="68575" marT="32646" marB="32646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526"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t</a:t>
                      </a:r>
                      <a:r>
                        <a:rPr kumimoji="0" lang="en-GB" sz="11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OUTS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=71°C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q</a:t>
                      </a:r>
                      <a:r>
                        <a:rPr kumimoji="0" lang="en-GB" sz="11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loss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=580 W/m²</a:t>
                      </a:r>
                    </a:p>
                  </a:txBody>
                  <a:tcPr marL="68575" marR="68575" marT="32646" marB="32646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t</a:t>
                      </a:r>
                      <a:r>
                        <a:rPr kumimoji="0" lang="en-GB" sz="11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OUTS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=77°C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q</a:t>
                      </a:r>
                      <a:r>
                        <a:rPr kumimoji="0" lang="en-GB" sz="11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loss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=675 W/m²</a:t>
                      </a:r>
                    </a:p>
                  </a:txBody>
                  <a:tcPr marL="68575" marR="68575" marT="32646" marB="32646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t</a:t>
                      </a:r>
                      <a:r>
                        <a:rPr kumimoji="0" lang="en-GB" sz="11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OUTS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=73°C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q</a:t>
                      </a:r>
                      <a:r>
                        <a:rPr kumimoji="0" lang="en-GB" sz="11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loss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=600 W/m²</a:t>
                      </a:r>
                    </a:p>
                  </a:txBody>
                  <a:tcPr marL="68575" marR="68575" marT="32646" marB="32646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t</a:t>
                      </a:r>
                      <a:r>
                        <a:rPr kumimoji="0" lang="en-GB" sz="11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OUTS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=70°C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q</a:t>
                      </a:r>
                      <a:r>
                        <a:rPr kumimoji="0" lang="en-GB" sz="11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loss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ヒラギノ角ゴ ProN W3" charset="-128"/>
                          <a:sym typeface="Arial" pitchFamily="34" charset="0"/>
                        </a:rPr>
                        <a:t>=530 W/m²</a:t>
                      </a:r>
                    </a:p>
                  </a:txBody>
                  <a:tcPr marL="68575" marR="68575" marT="32646" marB="32646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2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" t="28670" r="38846" b="47906"/>
          <a:stretch>
            <a:fillRect/>
          </a:stretch>
        </p:blipFill>
        <p:spPr bwMode="auto">
          <a:xfrm>
            <a:off x="506556" y="1600200"/>
            <a:ext cx="6576051" cy="166751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52766" y="2686676"/>
            <a:ext cx="9241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en-US" sz="10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Refractory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6698790" y="2000362"/>
            <a:ext cx="18310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en-US" sz="10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Steel Casing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30" y="1526462"/>
            <a:ext cx="570119" cy="11940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49021" y="1976013"/>
            <a:ext cx="9891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en-US" sz="11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Inside</a:t>
            </a:r>
          </a:p>
          <a:p>
            <a:pPr algn="ctr" defTabSz="342900">
              <a:defRPr/>
            </a:pPr>
            <a:r>
              <a:rPr lang="en-US" sz="11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  &gt;500</a:t>
            </a:r>
            <a:r>
              <a:rPr lang="en-US" sz="1100" baseline="300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0</a:t>
            </a:r>
            <a:r>
              <a:rPr lang="en-US" sz="11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C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155179" y="2860505"/>
            <a:ext cx="1961527" cy="56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395" lvl="1" indent="-51395" defTabSz="457200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sz="1100" kern="0" dirty="0" smtClean="0"/>
              <a:t>External shell temperature</a:t>
            </a:r>
          </a:p>
          <a:p>
            <a:pPr marL="51395" lvl="1" indent="-51395" defTabSz="457200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sz="1100" kern="0" dirty="0" smtClean="0"/>
              <a:t>Interface </a:t>
            </a:r>
            <a:r>
              <a:rPr lang="en-US" sz="1100" kern="0" dirty="0"/>
              <a:t>temperature</a:t>
            </a:r>
          </a:p>
          <a:p>
            <a:pPr marL="104302" lvl="1" indent="-104302" defTabSz="457200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sz="1100" kern="0" dirty="0"/>
              <a:t>Heat loss from surface</a:t>
            </a:r>
          </a:p>
          <a:p>
            <a:pPr marL="707437" lvl="1" indent="-272091" algn="ctr" defTabSz="457200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endParaRPr lang="en-US" sz="1100" kern="0" dirty="0"/>
          </a:p>
          <a:p>
            <a:pPr marL="326509" indent="-326509" algn="ctr" defTabSz="4572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100" kern="0" dirty="0"/>
          </a:p>
          <a:p>
            <a:pPr marL="326509" indent="-326509" algn="ctr" defTabSz="4572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100" kern="0" dirty="0"/>
          </a:p>
          <a:p>
            <a:pPr marL="326509" indent="-326509" algn="ctr" defTabSz="4572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100" kern="0" dirty="0"/>
          </a:p>
          <a:p>
            <a:pPr marL="326509" indent="-326509" algn="ctr" defTabSz="4572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100" kern="0" dirty="0"/>
          </a:p>
          <a:p>
            <a:pPr marL="707437" lvl="1" indent="-272091" algn="ctr" defTabSz="4572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endParaRPr lang="en-US" sz="1100" kern="0" dirty="0"/>
          </a:p>
          <a:p>
            <a:pPr marL="326509" indent="-326509" algn="ctr" defTabSz="4572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100" kern="0" dirty="0"/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878101"/>
            <a:ext cx="1676400" cy="177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41"/>
          <p:cNvSpPr txBox="1">
            <a:spLocks noChangeArrowheads="1"/>
          </p:cNvSpPr>
          <p:nvPr/>
        </p:nvSpPr>
        <p:spPr bwMode="auto">
          <a:xfrm>
            <a:off x="7394575" y="5668193"/>
            <a:ext cx="18605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rgbClr val="FF0000"/>
                </a:solidFill>
                <a:ea typeface="ヒラギノ角ゴ Pro W3"/>
                <a:cs typeface="ヒラギノ角ゴ Pro W3"/>
              </a:rPr>
              <a:t>Temperature Gradient</a:t>
            </a:r>
          </a:p>
        </p:txBody>
      </p:sp>
      <p:cxnSp>
        <p:nvCxnSpPr>
          <p:cNvPr id="16" name="Straight Arrow Connector 3"/>
          <p:cNvCxnSpPr>
            <a:cxnSpLocks noChangeShapeType="1"/>
          </p:cNvCxnSpPr>
          <p:nvPr/>
        </p:nvCxnSpPr>
        <p:spPr bwMode="auto">
          <a:xfrm flipV="1">
            <a:off x="7640034" y="5653509"/>
            <a:ext cx="1351566" cy="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16"/>
          <p:cNvSpPr/>
          <p:nvPr/>
        </p:nvSpPr>
        <p:spPr>
          <a:xfrm>
            <a:off x="506556" y="3306516"/>
            <a:ext cx="11865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ClrTx/>
              <a:buFontTx/>
              <a:buNone/>
              <a:defRPr/>
            </a:pPr>
            <a:r>
              <a:rPr lang="en-ZA" altLang="en-US" sz="1100" dirty="0" smtClean="0">
                <a:solidFill>
                  <a:srgbClr val="FF0000"/>
                </a:solidFill>
                <a:ea typeface="ヒラギノ角ゴ ProN W3" charset="-128"/>
              </a:rPr>
              <a:t>Refractory Brick</a:t>
            </a:r>
            <a:endParaRPr lang="en-US" altLang="en-US" sz="900" dirty="0">
              <a:solidFill>
                <a:srgbClr val="FF0000"/>
              </a:solidFill>
              <a:ea typeface="ヒラギノ角ゴ ProN W3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84214" y="3342719"/>
            <a:ext cx="7425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ClrTx/>
              <a:buFontTx/>
              <a:buNone/>
              <a:defRPr/>
            </a:pPr>
            <a:r>
              <a:rPr lang="en-ZA" altLang="en-US" sz="1100" dirty="0" smtClean="0">
                <a:solidFill>
                  <a:srgbClr val="FF0000"/>
                </a:solidFill>
                <a:ea typeface="ヒラギノ角ゴ ProN W3" charset="-128"/>
              </a:rPr>
              <a:t>Castable</a:t>
            </a:r>
            <a:endParaRPr lang="en-US" altLang="en-US" sz="900" dirty="0">
              <a:solidFill>
                <a:srgbClr val="FF0000"/>
              </a:solidFill>
              <a:ea typeface="ヒラギノ角ゴ ProN W3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76877" y="3342719"/>
            <a:ext cx="8755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ClrTx/>
              <a:buFontTx/>
              <a:buNone/>
              <a:defRPr/>
            </a:pPr>
            <a:r>
              <a:rPr lang="en-ZA" altLang="en-US" sz="1100" dirty="0" smtClean="0">
                <a:solidFill>
                  <a:srgbClr val="FF0000"/>
                </a:solidFill>
                <a:ea typeface="ヒラギノ角ゴ ProN W3" charset="-128"/>
              </a:rPr>
              <a:t>CF Module</a:t>
            </a:r>
            <a:endParaRPr lang="en-US" altLang="en-US" sz="900" dirty="0">
              <a:solidFill>
                <a:srgbClr val="FF0000"/>
              </a:solidFill>
              <a:ea typeface="ヒラギノ角ゴ ProN W3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60592" y="3325441"/>
            <a:ext cx="9220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ClrTx/>
              <a:buFontTx/>
              <a:buNone/>
              <a:defRPr/>
            </a:pPr>
            <a:r>
              <a:rPr lang="en-ZA" altLang="en-US" sz="1100" dirty="0" smtClean="0">
                <a:solidFill>
                  <a:srgbClr val="FF0000"/>
                </a:solidFill>
                <a:ea typeface="ヒラギノ角ゴ ProN W3" charset="-128"/>
              </a:rPr>
              <a:t>CF Blanket </a:t>
            </a:r>
            <a:endParaRPr lang="en-US" altLang="en-US" sz="900" dirty="0">
              <a:solidFill>
                <a:srgbClr val="FF0000"/>
              </a:solidFill>
              <a:ea typeface="ヒラギノ角ゴ ProN W3" charset="-12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221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DESIGN RELATED PROBLEMS: </a:t>
            </a:r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3937958"/>
            <a:ext cx="2934866" cy="200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845" y="3937958"/>
            <a:ext cx="545708" cy="199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6040865" y="3232918"/>
            <a:ext cx="2714932" cy="56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524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Refractory Fallen </a:t>
            </a:r>
            <a:r>
              <a:rPr lang="en-US" altLang="en-US" sz="1524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Locally due to wrong brick design</a:t>
            </a:r>
            <a:endParaRPr lang="en-US" altLang="en-US" sz="1524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3007065" y="6020731"/>
            <a:ext cx="2781445" cy="3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524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Hot Spot &amp; Paint </a:t>
            </a:r>
            <a:r>
              <a:rPr lang="en-US" altLang="en-US" sz="1143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Discoloration</a:t>
            </a:r>
          </a:p>
        </p:txBody>
      </p:sp>
      <p:sp>
        <p:nvSpPr>
          <p:cNvPr id="10" name="Line Callout 3 (No Border) 16"/>
          <p:cNvSpPr>
            <a:spLocks/>
          </p:cNvSpPr>
          <p:nvPr/>
        </p:nvSpPr>
        <p:spPr bwMode="auto">
          <a:xfrm>
            <a:off x="4669794" y="4781463"/>
            <a:ext cx="928156" cy="1156416"/>
          </a:xfrm>
          <a:prstGeom prst="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2963"/>
              <a:gd name="adj8" fmla="val -833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524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0800000" flipV="1">
            <a:off x="4740841" y="4451922"/>
            <a:ext cx="429310" cy="329541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729" y="1246580"/>
            <a:ext cx="2558690" cy="197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5306201" y="6006429"/>
            <a:ext cx="3449596" cy="3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524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Wall Thermography</a:t>
            </a:r>
            <a:endParaRPr lang="en-US" altLang="en-US" sz="1524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696" y="3937958"/>
            <a:ext cx="2373725" cy="200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7"/>
          <p:cNvSpPr>
            <a:spLocks noChangeArrowheads="1"/>
          </p:cNvSpPr>
          <p:nvPr/>
        </p:nvSpPr>
        <p:spPr bwMode="auto">
          <a:xfrm>
            <a:off x="3400330" y="4616693"/>
            <a:ext cx="1071764" cy="204074"/>
          </a:xfrm>
          <a:prstGeom prst="rect">
            <a:avLst/>
          </a:prstGeom>
          <a:noFill/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857" dirty="0">
                <a:solidFill>
                  <a:schemeClr val="bg1"/>
                </a:solidFill>
                <a:cs typeface="Times New Roman" pitchFamily="18" charset="0"/>
              </a:rPr>
              <a:t>Discoloration</a:t>
            </a:r>
            <a:endParaRPr lang="en-US" sz="857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endParaRPr lang="en-US" sz="857" dirty="0">
              <a:solidFill>
                <a:schemeClr val="bg1"/>
              </a:solidFill>
            </a:endParaRPr>
          </a:p>
        </p:txBody>
      </p:sp>
      <p:sp>
        <p:nvSpPr>
          <p:cNvPr id="17" name="Flowchart: Manual Operation 16"/>
          <p:cNvSpPr/>
          <p:nvPr/>
        </p:nvSpPr>
        <p:spPr>
          <a:xfrm>
            <a:off x="1137652" y="2270489"/>
            <a:ext cx="487182" cy="814821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46197" y="1189805"/>
            <a:ext cx="1031599" cy="481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500106" y="1651291"/>
            <a:ext cx="22039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Standard Refractory Shapes for </a:t>
            </a:r>
          </a:p>
          <a:p>
            <a:pPr algn="ctr" eaLnBrk="1" hangingPunct="1"/>
            <a:r>
              <a:rPr lang="en-US" altLang="en-US" sz="1200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Flat wall</a:t>
            </a:r>
            <a:endParaRPr lang="en-US" altLang="en-US" sz="12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071" y="2072404"/>
            <a:ext cx="1690056" cy="137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00" y="2136643"/>
            <a:ext cx="69099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7"/>
          <p:cNvSpPr txBox="1">
            <a:spLocks noChangeArrowheads="1"/>
          </p:cNvSpPr>
          <p:nvPr/>
        </p:nvSpPr>
        <p:spPr bwMode="auto">
          <a:xfrm>
            <a:off x="329434" y="3392732"/>
            <a:ext cx="259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Special Refractory Shapes for </a:t>
            </a:r>
          </a:p>
          <a:p>
            <a:pPr algn="ctr" eaLnBrk="1" hangingPunct="1"/>
            <a:r>
              <a:rPr lang="en-US" altLang="en-US" sz="1200" dirty="0" smtClean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Curved wall</a:t>
            </a:r>
            <a:endParaRPr lang="en-US" altLang="en-US" sz="1200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3781603" y="3260037"/>
            <a:ext cx="191847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 dirty="0">
                <a:solidFill>
                  <a:srgbClr val="FF0000"/>
                </a:solidFill>
                <a:latin typeface="+mn-lt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Refractory wall </a:t>
            </a:r>
            <a:r>
              <a:rPr lang="en-US" altLang="en-US" sz="1400" dirty="0" smtClean="0">
                <a:solidFill>
                  <a:srgbClr val="FF0000"/>
                </a:solidFill>
                <a:latin typeface="+mn-lt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tilted- </a:t>
            </a:r>
            <a:r>
              <a:rPr lang="en-US" altLang="en-US" sz="1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wrong brick design</a:t>
            </a:r>
          </a:p>
          <a:p>
            <a:pPr algn="ctr"/>
            <a:endParaRPr lang="en-US" altLang="en-US" sz="1400" dirty="0">
              <a:solidFill>
                <a:srgbClr val="FF0000"/>
              </a:solidFill>
              <a:latin typeface="+mn-lt"/>
              <a:ea typeface="ヒラギノ角ゴ ProN W3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025" y="1246580"/>
            <a:ext cx="2520950" cy="197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02286" y="1723434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schemeClr val="bg1"/>
                </a:solidFill>
                <a:cs typeface="Arial" panose="020B0604020202020204" pitchFamily="34" charset="0"/>
              </a:rPr>
              <a:t>Gap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122969" y="1773362"/>
            <a:ext cx="47182" cy="363281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159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ANCHOR RELATED PROBLEMS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49443" y="1369509"/>
            <a:ext cx="3570581" cy="2111604"/>
          </a:xfrm>
        </p:spPr>
        <p:txBody>
          <a:bodyPr/>
          <a:lstStyle/>
          <a:p>
            <a:pPr marL="225231" indent="-225231">
              <a:lnSpc>
                <a:spcPts val="2000"/>
              </a:lnSpc>
              <a:buBlip>
                <a:blip r:embed="rId2"/>
              </a:buBlip>
            </a:pPr>
            <a:r>
              <a:rPr lang="en-US" altLang="en-US" sz="1600" dirty="0"/>
              <a:t>Inferior </a:t>
            </a:r>
            <a:r>
              <a:rPr lang="en-US" altLang="en-US" sz="1600" dirty="0" smtClean="0"/>
              <a:t>anchor material</a:t>
            </a:r>
            <a:endParaRPr lang="en-US" altLang="en-US" sz="1600" dirty="0"/>
          </a:p>
          <a:p>
            <a:pPr marL="225231" indent="-225231">
              <a:lnSpc>
                <a:spcPts val="2000"/>
              </a:lnSpc>
              <a:buBlip>
                <a:blip r:embed="rId2"/>
              </a:buBlip>
            </a:pPr>
            <a:r>
              <a:rPr lang="en-US" altLang="en-US" sz="1600" dirty="0" smtClean="0"/>
              <a:t>Design </a:t>
            </a:r>
            <a:r>
              <a:rPr lang="en-US" altLang="en-US" sz="1600" dirty="0"/>
              <a:t>Problems </a:t>
            </a:r>
            <a:r>
              <a:rPr lang="en-US" altLang="en-US" sz="1600" dirty="0">
                <a:solidFill>
                  <a:srgbClr val="0070C0"/>
                </a:solidFill>
              </a:rPr>
              <a:t>( less height, thinner cross section)</a:t>
            </a:r>
          </a:p>
          <a:p>
            <a:pPr marL="225231" indent="-225231">
              <a:lnSpc>
                <a:spcPts val="2000"/>
              </a:lnSpc>
              <a:buBlip>
                <a:blip r:embed="rId2"/>
              </a:buBlip>
            </a:pPr>
            <a:r>
              <a:rPr lang="en-US" altLang="en-US" sz="1600" dirty="0" smtClean="0"/>
              <a:t>Anchor spacing (too high / too less)</a:t>
            </a:r>
            <a:endParaRPr lang="en-US" altLang="en-US" sz="1600" dirty="0"/>
          </a:p>
          <a:p>
            <a:pPr marL="225231" indent="-225231">
              <a:lnSpc>
                <a:spcPts val="2000"/>
              </a:lnSpc>
              <a:buBlip>
                <a:blip r:embed="rId2"/>
              </a:buBlip>
            </a:pPr>
            <a:r>
              <a:rPr lang="en-US" altLang="en-US" sz="1600" dirty="0" smtClean="0"/>
              <a:t>Inadequate </a:t>
            </a:r>
            <a:r>
              <a:rPr lang="en-US" altLang="en-US" sz="1600" dirty="0"/>
              <a:t>welding</a:t>
            </a:r>
          </a:p>
          <a:p>
            <a:pPr marL="225231" indent="-225231">
              <a:lnSpc>
                <a:spcPts val="2000"/>
              </a:lnSpc>
              <a:buBlip>
                <a:blip r:embed="rId2"/>
              </a:buBlip>
            </a:pPr>
            <a:r>
              <a:rPr lang="en-US" altLang="en-US" sz="1600" dirty="0" smtClean="0"/>
              <a:t>Fabrication </a:t>
            </a:r>
            <a:r>
              <a:rPr lang="en-US" altLang="en-US" sz="1600" dirty="0" smtClean="0"/>
              <a:t>defects</a:t>
            </a:r>
            <a:r>
              <a:rPr lang="en-US" altLang="en-US" sz="1600" dirty="0" smtClean="0"/>
              <a:t>…..</a:t>
            </a:r>
            <a:endParaRPr lang="en-US" altLang="en-US" sz="16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873" y="3901981"/>
            <a:ext cx="1686216" cy="125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475" y="1686929"/>
            <a:ext cx="1650512" cy="137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728" y="1634366"/>
            <a:ext cx="1636917" cy="135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6143185" y="3066588"/>
            <a:ext cx="1751086" cy="3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bg1"/>
              </a:buClr>
              <a:buFont typeface="Arial" panose="020B0604020202020204" pitchFamily="34" charset="0"/>
              <a:buChar char=" "/>
              <a:defRPr sz="3200">
                <a:solidFill>
                  <a:srgbClr val="80808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2800">
                <a:solidFill>
                  <a:srgbClr val="80808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•"/>
              <a:defRPr sz="2400">
                <a:solidFill>
                  <a:srgbClr val="80808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524" dirty="0">
                <a:solidFill>
                  <a:srgbClr val="FF0000"/>
                </a:solidFill>
                <a:latin typeface="+mn-lt"/>
              </a:rPr>
              <a:t>Anchor oxidized</a:t>
            </a:r>
            <a:endParaRPr lang="en-US" altLang="en-US" sz="1143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extBox 20"/>
          <p:cNvSpPr txBox="1">
            <a:spLocks noChangeArrowheads="1"/>
          </p:cNvSpPr>
          <p:nvPr/>
        </p:nvSpPr>
        <p:spPr bwMode="auto">
          <a:xfrm>
            <a:off x="2730368" y="5149902"/>
            <a:ext cx="4044597" cy="56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bg1"/>
              </a:buClr>
              <a:buFont typeface="Arial" panose="020B0604020202020204" pitchFamily="34" charset="0"/>
              <a:buChar char=" "/>
              <a:defRPr sz="3200">
                <a:solidFill>
                  <a:srgbClr val="80808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2800">
                <a:solidFill>
                  <a:srgbClr val="80808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•"/>
              <a:defRPr sz="2400">
                <a:solidFill>
                  <a:srgbClr val="80808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1524" dirty="0">
                <a:solidFill>
                  <a:srgbClr val="FF0000"/>
                </a:solidFill>
              </a:rPr>
              <a:t>Anchor </a:t>
            </a:r>
            <a:r>
              <a:rPr lang="en-US" altLang="en-US" sz="1524" dirty="0" smtClean="0">
                <a:solidFill>
                  <a:srgbClr val="FF0000"/>
                </a:solidFill>
              </a:rPr>
              <a:t>failure </a:t>
            </a:r>
          </a:p>
          <a:p>
            <a:pPr algn="ctr" eaLnBrk="1" hangingPunct="1">
              <a:buClrTx/>
              <a:buFontTx/>
              <a:buNone/>
            </a:pPr>
            <a:r>
              <a:rPr lang="en-US" altLang="en-US" sz="1524" dirty="0" smtClean="0">
                <a:solidFill>
                  <a:srgbClr val="FF0000"/>
                </a:solidFill>
                <a:latin typeface="+mn-lt"/>
              </a:rPr>
              <a:t>Castable </a:t>
            </a:r>
            <a:r>
              <a:rPr lang="en-US" altLang="en-US" sz="1524" dirty="0">
                <a:solidFill>
                  <a:srgbClr val="FF0000"/>
                </a:solidFill>
                <a:latin typeface="+mn-lt"/>
              </a:rPr>
              <a:t>layer </a:t>
            </a:r>
            <a:r>
              <a:rPr lang="en-US" altLang="en-US" sz="1524" dirty="0" smtClean="0">
                <a:solidFill>
                  <a:srgbClr val="FF0000"/>
                </a:solidFill>
                <a:latin typeface="+mn-lt"/>
              </a:rPr>
              <a:t>detached-</a:t>
            </a:r>
            <a:endParaRPr lang="en-US" altLang="en-US" sz="1143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66812"/>
            <a:ext cx="2131575" cy="127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6731264" y="5137447"/>
            <a:ext cx="1986941" cy="56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524" dirty="0">
                <a:solidFill>
                  <a:srgbClr val="FF0000"/>
                </a:solidFill>
              </a:rPr>
              <a:t>Anchor </a:t>
            </a:r>
            <a:r>
              <a:rPr lang="en-US" altLang="en-US" sz="1524" dirty="0" smtClean="0">
                <a:solidFill>
                  <a:srgbClr val="FF0000"/>
                </a:solidFill>
              </a:rPr>
              <a:t>failure- </a:t>
            </a:r>
            <a:endParaRPr lang="en-US" altLang="en-US" sz="1524" dirty="0">
              <a:solidFill>
                <a:srgbClr val="FF0000"/>
              </a:solidFill>
            </a:endParaRPr>
          </a:p>
          <a:p>
            <a:pPr algn="ctr"/>
            <a:r>
              <a:rPr lang="en-US" altLang="en-US" sz="1524" dirty="0" smtClean="0">
                <a:solidFill>
                  <a:srgbClr val="FF0000"/>
                </a:solidFill>
                <a:latin typeface="+mn-lt"/>
              </a:rPr>
              <a:t>Refractory </a:t>
            </a:r>
            <a:r>
              <a:rPr lang="en-US" altLang="en-US" sz="1524" dirty="0">
                <a:solidFill>
                  <a:srgbClr val="FF0000"/>
                </a:solidFill>
                <a:latin typeface="+mn-lt"/>
              </a:rPr>
              <a:t>fallen</a:t>
            </a:r>
          </a:p>
        </p:txBody>
      </p:sp>
      <p:pic>
        <p:nvPicPr>
          <p:cNvPr id="14" name="Picture 2" descr="DSC0610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15" y="3886201"/>
            <a:ext cx="1732910" cy="1251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409" y="3863881"/>
            <a:ext cx="2129058" cy="1270635"/>
          </a:xfrm>
          <a:prstGeom prst="rect">
            <a:avLst/>
          </a:prstGeom>
        </p:spPr>
      </p:pic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228601" y="5206144"/>
            <a:ext cx="25017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bg1"/>
              </a:buClr>
              <a:buFont typeface="Arial" panose="020B0604020202020204" pitchFamily="34" charset="0"/>
              <a:buChar char=" "/>
              <a:defRPr sz="3200">
                <a:solidFill>
                  <a:srgbClr val="80808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2800">
                <a:solidFill>
                  <a:srgbClr val="80808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•"/>
              <a:defRPr sz="2400">
                <a:solidFill>
                  <a:srgbClr val="80808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</a:rPr>
              <a:t>Anchor </a:t>
            </a:r>
            <a:r>
              <a:rPr lang="en-US" altLang="en-US" sz="1400" dirty="0" smtClean="0">
                <a:solidFill>
                  <a:srgbClr val="FF0000"/>
                </a:solidFill>
              </a:rPr>
              <a:t>failure </a:t>
            </a:r>
          </a:p>
          <a:p>
            <a:pPr algn="ctr" eaLnBrk="1" hangingPunct="1">
              <a:buClrTx/>
              <a:buFontTx/>
              <a:buNone/>
            </a:pPr>
            <a:r>
              <a:rPr lang="en-US" altLang="en-US" sz="1400" dirty="0" smtClean="0">
                <a:solidFill>
                  <a:srgbClr val="FF0000"/>
                </a:solidFill>
                <a:latin typeface="+mn-lt"/>
              </a:rPr>
              <a:t>Brick wall tilted</a:t>
            </a:r>
            <a:endParaRPr lang="en-US" altLang="en-US" sz="11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675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REFRACTORY MATERIAL QUALITY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461" y="1586038"/>
            <a:ext cx="2386902" cy="178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SC003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10" y="3746113"/>
            <a:ext cx="1913755" cy="141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6104171" y="5421393"/>
            <a:ext cx="1659429" cy="3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524" b="1">
                <a:solidFill>
                  <a:srgbClr val="E35205"/>
                </a:solidFill>
                <a:cs typeface="Arial" panose="020B0604020202020204" pitchFamily="34" charset="0"/>
              </a:rPr>
              <a:t>Crack in anchor</a:t>
            </a:r>
          </a:p>
        </p:txBody>
      </p:sp>
      <p:cxnSp>
        <p:nvCxnSpPr>
          <p:cNvPr id="7" name="Straight Arrow Connector 6"/>
          <p:cNvCxnSpPr>
            <a:cxnSpLocks noChangeShapeType="1"/>
            <a:stCxn id="6" idx="0"/>
          </p:cNvCxnSpPr>
          <p:nvPr/>
        </p:nvCxnSpPr>
        <p:spPr bwMode="auto">
          <a:xfrm flipH="1" flipV="1">
            <a:off x="6709005" y="4794057"/>
            <a:ext cx="224881" cy="627336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3086125" y="3300542"/>
            <a:ext cx="3278463" cy="3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524" b="1">
                <a:solidFill>
                  <a:srgbClr val="E35205"/>
                </a:solidFill>
                <a:cs typeface="Arial" panose="020B0604020202020204" pitchFamily="34" charset="0"/>
              </a:rPr>
              <a:t>Material shrinkage &amp; deformation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165" y="1586038"/>
            <a:ext cx="2394461" cy="178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582667" y="5365463"/>
            <a:ext cx="2049804" cy="56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524" b="1" dirty="0">
                <a:solidFill>
                  <a:srgbClr val="E35205"/>
                </a:solidFill>
                <a:cs typeface="Arial" panose="020B0604020202020204" pitchFamily="34" charset="0"/>
              </a:rPr>
              <a:t>Wrong Brick </a:t>
            </a:r>
            <a:r>
              <a:rPr lang="en-US" altLang="en-US" sz="1524" b="1" dirty="0" smtClean="0">
                <a:solidFill>
                  <a:srgbClr val="E35205"/>
                </a:solidFill>
                <a:cs typeface="Arial" panose="020B0604020202020204" pitchFamily="34" charset="0"/>
              </a:rPr>
              <a:t>Hook size </a:t>
            </a:r>
            <a:endParaRPr lang="en-US" altLang="en-US" sz="1524" b="1" dirty="0">
              <a:solidFill>
                <a:srgbClr val="E35205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974" y="3746113"/>
            <a:ext cx="1504096" cy="170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53" y="3766127"/>
            <a:ext cx="2532021" cy="141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77103" y="990783"/>
            <a:ext cx="77145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98463" indent="-236538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61925" indent="0" algn="ctr" eaLnBrk="1" hangingPunct="1">
              <a:defRPr/>
            </a:pPr>
            <a:r>
              <a:rPr lang="en-US" altLang="en-US" sz="2000" b="1" dirty="0">
                <a:solidFill>
                  <a:srgbClr val="C00000"/>
                </a:solidFill>
              </a:rPr>
              <a:t>Was the correct material purchased &amp; installed ?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36106" y="1772090"/>
            <a:ext cx="3924880" cy="394804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74613" indent="-746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1pPr>
            <a:lvl2pPr marL="323850" indent="-1968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2pPr>
            <a:lvl3pPr marL="538163" indent="-1778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3pPr>
            <a:lvl4pPr marL="812800" indent="-188913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4pPr>
            <a:lvl5pPr marL="1098550" indent="-1905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5pPr>
            <a:lvl6pPr marL="15557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6pPr>
            <a:lvl7pPr marL="20129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7pPr>
            <a:lvl8pPr marL="24701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8pPr>
            <a:lvl9pPr marL="29273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627063" indent="-449263" algn="just">
              <a:lnSpc>
                <a:spcPts val="1700"/>
              </a:lnSpc>
              <a:buClr>
                <a:srgbClr val="FFFFFF"/>
              </a:buClr>
              <a:buBlip>
                <a:blip r:embed="rId7"/>
              </a:buBlip>
              <a:defRPr/>
            </a:pPr>
            <a:r>
              <a:rPr lang="en-US" sz="1600" kern="0" dirty="0" smtClean="0">
                <a:solidFill>
                  <a:schemeClr val="tx1"/>
                </a:solidFill>
              </a:rPr>
              <a:t>Refractory materials: </a:t>
            </a:r>
            <a:r>
              <a:rPr lang="en-US" sz="1600" kern="0" dirty="0" smtClean="0">
                <a:solidFill>
                  <a:srgbClr val="00B0F0"/>
                </a:solidFill>
              </a:rPr>
              <a:t>Heterogeneous &amp; non-standards products</a:t>
            </a:r>
          </a:p>
          <a:p>
            <a:pPr marL="627063" indent="-449263" algn="just">
              <a:lnSpc>
                <a:spcPts val="1700"/>
              </a:lnSpc>
              <a:buClr>
                <a:srgbClr val="FFFFFF"/>
              </a:buClr>
              <a:buBlip>
                <a:blip r:embed="rId7"/>
              </a:buBlip>
              <a:defRPr/>
            </a:pPr>
            <a:endParaRPr lang="en-US" sz="1600" kern="0" dirty="0">
              <a:solidFill>
                <a:schemeClr val="tx1"/>
              </a:solidFill>
            </a:endParaRPr>
          </a:p>
          <a:p>
            <a:pPr marL="627063" indent="-449263" algn="just">
              <a:lnSpc>
                <a:spcPts val="1700"/>
              </a:lnSpc>
              <a:buClr>
                <a:srgbClr val="FFFFFF"/>
              </a:buClr>
              <a:buBlip>
                <a:blip r:embed="rId7"/>
              </a:buBlip>
              <a:defRPr/>
            </a:pPr>
            <a:r>
              <a:rPr lang="en-US" sz="1600" kern="0" dirty="0" smtClean="0">
                <a:solidFill>
                  <a:schemeClr val="tx1"/>
                </a:solidFill>
              </a:rPr>
              <a:t>Avoid</a:t>
            </a:r>
            <a:r>
              <a:rPr lang="en-US" kern="0" dirty="0" smtClean="0">
                <a:solidFill>
                  <a:schemeClr val="tx1"/>
                </a:solidFill>
              </a:rPr>
              <a:t> </a:t>
            </a:r>
            <a:r>
              <a:rPr lang="en-US" kern="0" dirty="0">
                <a:solidFill>
                  <a:schemeClr val="tx1"/>
                </a:solidFill>
              </a:rPr>
              <a:t>Procurement: </a:t>
            </a:r>
            <a:r>
              <a:rPr lang="en-US" sz="1400" kern="0" dirty="0">
                <a:solidFill>
                  <a:srgbClr val="00B0F0"/>
                </a:solidFill>
              </a:rPr>
              <a:t>on basis of product datasheets or </a:t>
            </a:r>
            <a:r>
              <a:rPr lang="en-US" sz="1400" kern="0" dirty="0" smtClean="0">
                <a:solidFill>
                  <a:srgbClr val="00B0F0"/>
                </a:solidFill>
              </a:rPr>
              <a:t> </a:t>
            </a:r>
            <a:r>
              <a:rPr lang="en-US" sz="1400" kern="0" dirty="0">
                <a:solidFill>
                  <a:srgbClr val="00B0F0"/>
                </a:solidFill>
              </a:rPr>
              <a:t>“Equivalent” </a:t>
            </a:r>
            <a:r>
              <a:rPr lang="en-US" sz="1400" kern="0" dirty="0" smtClean="0">
                <a:solidFill>
                  <a:srgbClr val="00B0F0"/>
                </a:solidFill>
              </a:rPr>
              <a:t>principles;</a:t>
            </a:r>
            <a:endParaRPr lang="en-US" sz="1400" kern="0" dirty="0">
              <a:solidFill>
                <a:srgbClr val="00B0F0"/>
              </a:solidFill>
            </a:endParaRPr>
          </a:p>
          <a:p>
            <a:pPr marL="627063" marR="0" lvl="0" indent="-449263" algn="just" defTabSz="914400" rtl="0" eaLnBrk="0" fontAlgn="base" latinLnBrk="0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  <a:p>
            <a:pPr marL="627063" marR="0" lvl="0" indent="-449263" algn="just" defTabSz="914400" rtl="0" eaLnBrk="0" fontAlgn="base" latinLnBrk="0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Specify Guaranteed specifications: </a:t>
            </a:r>
            <a:r>
              <a:rPr kumimoji="0" lang="en-GB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Material datasheet </a:t>
            </a: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is not a specification and no warranty is implied</a:t>
            </a:r>
          </a:p>
          <a:p>
            <a:pPr marL="627063" marR="0" lvl="0" indent="-449263" algn="just" defTabSz="914400" rtl="0" eaLnBrk="0" fontAlgn="base" latinLnBrk="0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  <a:p>
            <a:pPr marL="627063" marR="0" lvl="0" indent="-449263" algn="just" defTabSz="914400" rtl="0" eaLnBrk="0" fontAlgn="base" latinLnBrk="0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r>
              <a:rPr kumimoji="0" lang="en-GB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Manufacturers</a:t>
            </a: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recommendation</a:t>
            </a: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: </a:t>
            </a: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Be careful, their recommendation could be biased.</a:t>
            </a:r>
          </a:p>
          <a:p>
            <a:pPr marL="627063" marR="0" lvl="0" indent="-449263" algn="just" defTabSz="914400" rtl="0" eaLnBrk="0" fontAlgn="base" latinLnBrk="0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  <a:p>
            <a:pPr marL="627063" marR="0" lvl="0" indent="-449263" algn="just" defTabSz="914400" rtl="0" eaLnBrk="0" fontAlgn="base" latinLnBrk="0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  <a:p>
            <a:pPr marL="627063" marR="0" lvl="0" indent="-449263" algn="just" defTabSz="914400" rtl="0" eaLnBrk="0" fontAlgn="base" latinLnBrk="0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  <a:p>
            <a:pPr marL="627063" marR="0" lvl="0" indent="-449263" algn="l" defTabSz="914400" rtl="0" eaLnBrk="0" fontAlgn="base" latinLnBrk="0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  <a:p>
            <a:pPr marL="520700" marR="0" lvl="0" indent="-63500" algn="l" defTabSz="914400" rtl="0" eaLnBrk="0" fontAlgn="base" latinLnBrk="0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5212426" y="1746531"/>
            <a:ext cx="3423582" cy="3861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74613" indent="-746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1pPr>
            <a:lvl2pPr marL="323850" indent="-1968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2pPr>
            <a:lvl3pPr marL="538163" indent="-1778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3pPr>
            <a:lvl4pPr marL="812800" indent="-188913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4pPr>
            <a:lvl5pPr marL="1098550" indent="-1905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5pPr>
            <a:lvl6pPr marL="15557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6pPr>
            <a:lvl7pPr marL="20129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7pPr>
            <a:lvl8pPr marL="24701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8pPr>
            <a:lvl9pPr marL="29273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395288" marR="0" lvl="0" indent="-395288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53565A"/>
              </a:buClr>
              <a:buSzPct val="125000"/>
              <a:buFontTx/>
              <a:buBlip>
                <a:blip r:embed="rId7"/>
              </a:buBlip>
              <a:tabLst/>
              <a:defRPr/>
            </a:pPr>
            <a:r>
              <a:rPr kumimoji="0" lang="en-GB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Manufacturers: Check Manufacturing capabilities; </a:t>
            </a:r>
            <a:r>
              <a:rPr kumimoji="0" lang="en-GB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(test facilities &amp; past supply records)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53565A"/>
              </a:buClr>
              <a:buSzPct val="125000"/>
              <a:buNone/>
              <a:tabLst/>
              <a:defRPr/>
            </a:pPr>
            <a:endParaRPr kumimoji="0" lang="en-GB" sz="140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  <a:p>
            <a:pPr marL="395288" marR="0" lvl="0" indent="-395288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53565A"/>
              </a:buClr>
              <a:buSzPct val="125000"/>
              <a:buFontTx/>
              <a:buBlip>
                <a:blip r:embed="rId7"/>
              </a:buBlip>
              <a:tabLst/>
              <a:defRPr/>
            </a:pPr>
            <a:r>
              <a:rPr kumimoji="0" lang="en-GB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Ensure inspection  &amp; testing of materials;</a:t>
            </a:r>
          </a:p>
          <a:p>
            <a:pPr marL="395288" marR="0" lvl="0" indent="-395288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53565A"/>
              </a:buClr>
              <a:buSzPct val="125000"/>
              <a:buFontTx/>
              <a:buBlip>
                <a:blip r:embed="rId7"/>
              </a:buBlip>
              <a:tabLst/>
              <a:defRPr/>
            </a:pPr>
            <a:endParaRPr kumimoji="0" lang="en-GB" sz="16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95288" marR="0" lvl="0" indent="-395288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53565A"/>
              </a:buClr>
              <a:buSzPct val="125000"/>
              <a:buFontTx/>
              <a:buBlip>
                <a:blip r:embed="rId7"/>
              </a:buBlip>
              <a:tabLst/>
              <a:defRPr/>
            </a:pPr>
            <a:r>
              <a:rPr kumimoji="0" lang="en-GB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Specify packing &amp; marking requirements;</a:t>
            </a:r>
          </a:p>
          <a:p>
            <a:pPr marL="395288" marR="0" lvl="0" indent="-395288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53565A"/>
              </a:buClr>
              <a:buSzPct val="125000"/>
              <a:buFontTx/>
              <a:buBlip>
                <a:blip r:embed="rId7"/>
              </a:buBlip>
              <a:tabLst/>
              <a:defRPr/>
            </a:pPr>
            <a:endParaRPr kumimoji="0" lang="en-GB" sz="16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95288" marR="0" lvl="0" indent="-395288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53565A"/>
              </a:buClr>
              <a:buSzPct val="125000"/>
              <a:buFontTx/>
              <a:buBlip>
                <a:blip r:embed="rId7"/>
              </a:buBlip>
              <a:tabLst/>
              <a:defRPr/>
            </a:pPr>
            <a:r>
              <a:rPr kumimoji="0" lang="en-GB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Plan procurement schedule; </a:t>
            </a:r>
            <a:r>
              <a:rPr kumimoji="0" lang="en-GB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(w.r.to  shelf life &amp; installation schedule)</a:t>
            </a:r>
          </a:p>
          <a:p>
            <a:pPr marL="395288" marR="0" lvl="0" indent="-395288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53565A"/>
              </a:buClr>
              <a:buSzPct val="125000"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endParaRPr kumimoji="0" lang="en-US" sz="16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95288" marR="0" lvl="0" indent="-395288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53565A"/>
              </a:buClr>
              <a:buSzPct val="125000"/>
              <a:buFont typeface="Arial" panose="020B0604020202020204" pitchFamily="34" charset="0"/>
              <a:buBlip>
                <a:blip r:embed="rId7"/>
              </a:buBlip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Ensure materials verification / pre-qualification at site </a:t>
            </a: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(API-936…</a:t>
            </a: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744797602"/>
              </p:ext>
            </p:extLst>
          </p:nvPr>
        </p:nvGraphicFramePr>
        <p:xfrm>
          <a:off x="644153" y="1305553"/>
          <a:ext cx="7448336" cy="4881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Rectangle 17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164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4" grpId="0" animBg="1"/>
      <p:bldP spid="15" grpId="0" animBg="1"/>
      <p:bldGraphic spid="1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REFRACTORY STORAGE- Degradation of materials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40" y="2105722"/>
            <a:ext cx="2891968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070420091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083972"/>
            <a:ext cx="2819400" cy="198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743200" y="4183079"/>
            <a:ext cx="4572000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rgbClr val="FF0000"/>
                </a:solidFill>
                <a:latin typeface="+mn-lt"/>
                <a:ea typeface="ヒラギノ角ゴ Pro W3"/>
                <a:cs typeface="ヒラギノ角ゴ Pro W3"/>
              </a:rPr>
              <a:t>Avoid</a:t>
            </a:r>
            <a:r>
              <a:rPr lang="en-US" altLang="en-US" sz="1800" dirty="0" smtClean="0">
                <a:solidFill>
                  <a:srgbClr val="E35205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altLang="en-US" sz="1800" dirty="0" smtClean="0">
                <a:solidFill>
                  <a:srgbClr val="00B0F0"/>
                </a:solidFill>
                <a:latin typeface="+mn-lt"/>
                <a:ea typeface="ヒラギノ角ゴ Pro W3"/>
                <a:cs typeface="ヒラギノ角ゴ Pro W3"/>
              </a:rPr>
              <a:t>Open Storage of refractory,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rgbClr val="00B0F0"/>
                </a:solidFill>
                <a:latin typeface="+mn-lt"/>
                <a:ea typeface="ヒラギノ角ゴ Pro W3"/>
                <a:cs typeface="ヒラギノ角ゴ Pro W3"/>
              </a:rPr>
              <a:t>exposed to ambient conditions / rain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14425" y="1201738"/>
            <a:ext cx="782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98463" indent="-236538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Blip>
                <a:blip r:embed="rId4"/>
              </a:buBlip>
              <a:defRPr/>
            </a:pPr>
            <a:r>
              <a:rPr lang="en-US" altLang="en-US" sz="2400" b="1" dirty="0" smtClean="0">
                <a:solidFill>
                  <a:srgbClr val="0047BB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Was the correct material stored properly?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15377" b="23355"/>
          <a:stretch/>
        </p:blipFill>
        <p:spPr>
          <a:xfrm>
            <a:off x="6325047" y="2078405"/>
            <a:ext cx="2581847" cy="19367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322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3000" y="1143000"/>
            <a:ext cx="4800600" cy="4525963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Refractory </a:t>
            </a:r>
            <a:r>
              <a:rPr lang="en-US" sz="1600" dirty="0"/>
              <a:t>lined </a:t>
            </a:r>
            <a:r>
              <a:rPr lang="en-US" sz="1600" dirty="0" smtClean="0"/>
              <a:t>process equipment</a:t>
            </a:r>
            <a:endParaRPr lang="en-US" sz="16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Importance of </a:t>
            </a:r>
            <a:r>
              <a:rPr lang="en-US" sz="1600" dirty="0" smtClean="0"/>
              <a:t>refractory integrity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Common problems </a:t>
            </a:r>
            <a:r>
              <a:rPr lang="en-US" sz="1600" dirty="0"/>
              <a:t>and  failures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Risks </a:t>
            </a:r>
            <a:r>
              <a:rPr lang="en-US" sz="1600" dirty="0"/>
              <a:t>&amp; challenges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Refractory </a:t>
            </a:r>
            <a:r>
              <a:rPr lang="en-US" sz="1600" dirty="0"/>
              <a:t>integrity management </a:t>
            </a:r>
            <a:r>
              <a:rPr lang="en-US" sz="1600" dirty="0" smtClean="0"/>
              <a:t>: Requirements</a:t>
            </a:r>
            <a:endParaRPr lang="en-US" sz="16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Conclusion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4572000" y="6100284"/>
            <a:ext cx="4419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 smtClean="0">
                <a:solidFill>
                  <a:srgbClr val="FF0000"/>
                </a:solidFill>
                <a:latin typeface="+mn-lt"/>
              </a:rPr>
              <a:t>The </a:t>
            </a:r>
            <a:r>
              <a:rPr lang="en-US" sz="1000" dirty="0">
                <a:solidFill>
                  <a:srgbClr val="FF0000"/>
                </a:solidFill>
                <a:latin typeface="+mn-lt"/>
              </a:rPr>
              <a:t>information contained in this document is the confidential property of SABIC.  It cannot be disclosed, copied or used for any purpose without prior approval from SABIC. </a:t>
            </a:r>
          </a:p>
        </p:txBody>
      </p:sp>
      <p:pic>
        <p:nvPicPr>
          <p:cNvPr id="7" name="Content Placeholder 4" descr="stone&amp;w JOB405 - genera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0"/>
          <a:stretch>
            <a:fillRect/>
          </a:stretch>
        </p:blipFill>
        <p:spPr bwMode="auto">
          <a:xfrm>
            <a:off x="5562600" y="1134374"/>
            <a:ext cx="3657600" cy="336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102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REFRACTORY INSTALLATION  quality &amp; workmanship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28" y="1201332"/>
            <a:ext cx="2632010" cy="253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753" y="1201332"/>
            <a:ext cx="2917090" cy="253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69" y="4184454"/>
            <a:ext cx="2573869" cy="183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33333" y="1204922"/>
            <a:ext cx="5918510" cy="4153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7063" indent="-449263" algn="just">
              <a:lnSpc>
                <a:spcPct val="100000"/>
              </a:lnSpc>
              <a:buFont typeface="Arial" panose="020B0604020202020204" pitchFamily="34" charset="0"/>
              <a:buBlip>
                <a:blip r:embed="rId5"/>
              </a:buBlip>
              <a:defRPr/>
            </a:pPr>
            <a:r>
              <a:rPr lang="en-US" sz="1600" dirty="0" smtClean="0">
                <a:cs typeface="Arial" panose="020B0604020202020204" pitchFamily="34" charset="0"/>
              </a:rPr>
              <a:t>Refractory Installation: </a:t>
            </a:r>
            <a:r>
              <a:rPr lang="en-US" sz="1400" dirty="0" smtClean="0">
                <a:solidFill>
                  <a:srgbClr val="00B0F0"/>
                </a:solidFill>
                <a:cs typeface="Arial" panose="020B0604020202020204" pitchFamily="34" charset="0"/>
              </a:rPr>
              <a:t>Complex Process &amp; Time Consuming task;     </a:t>
            </a:r>
          </a:p>
          <a:p>
            <a:pPr marL="627063" indent="-449263" algn="just">
              <a:lnSpc>
                <a:spcPct val="100000"/>
              </a:lnSpc>
              <a:buFont typeface="Arial" panose="020B0604020202020204" pitchFamily="34" charset="0"/>
              <a:buBlip>
                <a:blip r:embed="rId5"/>
              </a:buBlip>
              <a:defRPr/>
            </a:pPr>
            <a:r>
              <a:rPr lang="en-US" sz="1600" dirty="0" smtClean="0">
                <a:cs typeface="Arial" panose="020B0604020202020204" pitchFamily="34" charset="0"/>
              </a:rPr>
              <a:t>It is not a  conventional </a:t>
            </a:r>
            <a:r>
              <a:rPr lang="en-US" sz="1600" dirty="0" smtClean="0">
                <a:solidFill>
                  <a:srgbClr val="00B0F0"/>
                </a:solidFill>
                <a:cs typeface="Arial" panose="020B0604020202020204" pitchFamily="34" charset="0"/>
              </a:rPr>
              <a:t>civil construction</a:t>
            </a:r>
            <a:r>
              <a:rPr lang="en-US" sz="1600" dirty="0" smtClean="0">
                <a:cs typeface="Arial" panose="020B0604020202020204" pitchFamily="34" charset="0"/>
              </a:rPr>
              <a:t>;</a:t>
            </a:r>
          </a:p>
          <a:p>
            <a:pPr marL="627063" indent="-449263" algn="just">
              <a:lnSpc>
                <a:spcPct val="100000"/>
              </a:lnSpc>
              <a:buFont typeface="Arial" panose="020B0604020202020204" pitchFamily="34" charset="0"/>
              <a:buBlip>
                <a:blip r:embed="rId5"/>
              </a:buBlip>
              <a:defRPr/>
            </a:pPr>
            <a:r>
              <a:rPr lang="en-US" sz="1600" dirty="0" smtClean="0">
                <a:cs typeface="Arial" panose="020B0604020202020204" pitchFamily="34" charset="0"/>
              </a:rPr>
              <a:t>Most Installation is a </a:t>
            </a:r>
            <a:r>
              <a:rPr lang="en-US" sz="1600" dirty="0" smtClean="0">
                <a:solidFill>
                  <a:srgbClr val="00B0F0"/>
                </a:solidFill>
                <a:cs typeface="Arial" panose="020B0604020202020204" pitchFamily="34" charset="0"/>
              </a:rPr>
              <a:t>manual job </a:t>
            </a:r>
            <a:r>
              <a:rPr lang="en-US" sz="1600" dirty="0" smtClean="0">
                <a:cs typeface="Arial" panose="020B0604020202020204" pitchFamily="34" charset="0"/>
              </a:rPr>
              <a:t>: Mason (Individual or Group); </a:t>
            </a:r>
          </a:p>
          <a:p>
            <a:pPr marL="627063" indent="-449263" algn="just">
              <a:lnSpc>
                <a:spcPct val="100000"/>
              </a:lnSpc>
              <a:buFont typeface="Arial" panose="020B0604020202020204" pitchFamily="34" charset="0"/>
              <a:buBlip>
                <a:blip r:embed="rId5"/>
              </a:buBlip>
              <a:defRPr/>
            </a:pPr>
            <a:r>
              <a:rPr lang="en-US" sz="1600" dirty="0" smtClean="0">
                <a:cs typeface="Arial" panose="020B0604020202020204" pitchFamily="34" charset="0"/>
              </a:rPr>
              <a:t>Each Installation requires specific </a:t>
            </a:r>
            <a:r>
              <a:rPr lang="en-US" sz="1600" dirty="0" smtClean="0">
                <a:solidFill>
                  <a:srgbClr val="00B0F0"/>
                </a:solidFill>
                <a:cs typeface="Arial" panose="020B0604020202020204" pitchFamily="34" charset="0"/>
              </a:rPr>
              <a:t>SKILL set and equipment</a:t>
            </a:r>
            <a:r>
              <a:rPr lang="en-US" sz="1600" dirty="0" smtClean="0">
                <a:cs typeface="Arial" panose="020B0604020202020204" pitchFamily="34" charset="0"/>
              </a:rPr>
              <a:t>;</a:t>
            </a:r>
          </a:p>
          <a:p>
            <a:pPr marL="627063" indent="-449263" algn="just">
              <a:lnSpc>
                <a:spcPct val="100000"/>
              </a:lnSpc>
              <a:buFont typeface="Arial" panose="020B0604020202020204" pitchFamily="34" charset="0"/>
              <a:buBlip>
                <a:blip r:embed="rId5"/>
              </a:buBlip>
              <a:defRPr/>
            </a:pPr>
            <a:r>
              <a:rPr lang="en-US" sz="1600" kern="0" dirty="0" smtClean="0">
                <a:cs typeface="Arial" panose="020B0604020202020204" pitchFamily="34" charset="0"/>
              </a:rPr>
              <a:t>Installation </a:t>
            </a:r>
            <a:r>
              <a:rPr lang="en-US" sz="1600" kern="0" dirty="0" smtClean="0">
                <a:solidFill>
                  <a:srgbClr val="00B0F0"/>
                </a:solidFill>
                <a:cs typeface="Arial" panose="020B0604020202020204" pitchFamily="34" charset="0"/>
              </a:rPr>
              <a:t>quality varies </a:t>
            </a:r>
            <a:r>
              <a:rPr lang="en-US" sz="1600" kern="0" dirty="0" smtClean="0">
                <a:cs typeface="Arial" panose="020B0604020202020204" pitchFamily="34" charset="0"/>
              </a:rPr>
              <a:t>depending</a:t>
            </a:r>
            <a:r>
              <a:rPr lang="en-US" sz="1600" kern="0" dirty="0" smtClean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sz="1600" kern="0" dirty="0" smtClean="0">
                <a:cs typeface="Arial" panose="020B0604020202020204" pitchFamily="34" charset="0"/>
              </a:rPr>
              <a:t>on expertize of Mason &amp; QC Plan;</a:t>
            </a:r>
          </a:p>
          <a:p>
            <a:pPr marL="627063" indent="-449263" algn="just">
              <a:lnSpc>
                <a:spcPct val="100000"/>
              </a:lnSpc>
              <a:buFont typeface="Arial" panose="020B0604020202020204" pitchFamily="34" charset="0"/>
              <a:buBlip>
                <a:blip r:embed="rId5"/>
              </a:buBlip>
              <a:defRPr/>
            </a:pPr>
            <a:r>
              <a:rPr lang="en-US" sz="1600" dirty="0" smtClean="0">
                <a:cs typeface="Arial" panose="020B0604020202020204" pitchFamily="34" charset="0"/>
              </a:rPr>
              <a:t>Develop  job specific installation procedures and quality plan;</a:t>
            </a:r>
          </a:p>
          <a:p>
            <a:pPr marL="627063" indent="-449263" algn="just">
              <a:lnSpc>
                <a:spcPct val="100000"/>
              </a:lnSpc>
              <a:buFont typeface="Arial" panose="020B0604020202020204" pitchFamily="34" charset="0"/>
              <a:buBlip>
                <a:blip r:embed="rId5"/>
              </a:buBlip>
              <a:defRPr/>
            </a:pPr>
            <a:r>
              <a:rPr lang="en-US" sz="1600" dirty="0" smtClean="0">
                <a:cs typeface="Arial" panose="020B0604020202020204" pitchFamily="34" charset="0"/>
              </a:rPr>
              <a:t>Conduct Prequalification / Mock-up of installation; </a:t>
            </a:r>
          </a:p>
          <a:p>
            <a:pPr marL="627063" indent="-449263" algn="just">
              <a:lnSpc>
                <a:spcPct val="100000"/>
              </a:lnSpc>
              <a:buFont typeface="Arial" panose="020B0604020202020204" pitchFamily="34" charset="0"/>
              <a:buBlip>
                <a:blip r:embed="rId5"/>
              </a:buBlip>
              <a:defRPr/>
            </a:pPr>
            <a:r>
              <a:rPr lang="en-US" sz="1600" dirty="0" smtClean="0">
                <a:cs typeface="Arial" panose="020B0604020202020204" pitchFamily="34" charset="0"/>
              </a:rPr>
              <a:t>Allow time for proper installation;</a:t>
            </a:r>
          </a:p>
          <a:p>
            <a:pPr marL="627063" indent="-449263" algn="just">
              <a:lnSpc>
                <a:spcPct val="100000"/>
              </a:lnSpc>
              <a:buFont typeface="Arial" panose="020B0604020202020204" pitchFamily="34" charset="0"/>
              <a:buBlip>
                <a:blip r:embed="rId5"/>
              </a:buBlip>
              <a:defRPr/>
            </a:pPr>
            <a:r>
              <a:rPr lang="en-US" sz="1600" dirty="0" smtClean="0">
                <a:cs typeface="Arial" panose="020B0604020202020204" pitchFamily="34" charset="0"/>
              </a:rPr>
              <a:t>Implement Quality Assurance program.</a:t>
            </a:r>
          </a:p>
          <a:p>
            <a:pPr marL="520700" indent="-63500">
              <a:lnSpc>
                <a:spcPct val="100000"/>
              </a:lnSpc>
              <a:defRPr/>
            </a:pPr>
            <a:endParaRPr lang="en-US" sz="1600" dirty="0" smtClean="0">
              <a:cs typeface="Arial" panose="020B0604020202020204" pitchFamily="34" charset="0"/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1693737" y="3840746"/>
            <a:ext cx="30275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57200"/>
            <a:r>
              <a:rPr lang="en-US" altLang="en-US" dirty="0" smtClean="0">
                <a:solidFill>
                  <a:srgbClr val="00B0F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Installation- quality inconsistency</a:t>
            </a:r>
            <a:endParaRPr lang="en-US" altLang="en-US" dirty="0">
              <a:solidFill>
                <a:srgbClr val="00B0F0"/>
              </a:solidFill>
              <a:latin typeface="+mn-lt"/>
              <a:ea typeface="ヒラギノ角ゴ ProN W3" charset="-128"/>
              <a:sym typeface="Arial" panose="020B0604020202020204" pitchFamily="34" charset="0"/>
            </a:endParaRP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4063256" y="6058014"/>
            <a:ext cx="14899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/>
            <a:r>
              <a:rPr lang="en-US" altLang="en-US" sz="1600" dirty="0">
                <a:solidFill>
                  <a:srgbClr val="00B0F0"/>
                </a:solidFill>
                <a:latin typeface="+mn-lt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Cavities / Voids</a:t>
            </a: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6031384"/>
              </p:ext>
            </p:extLst>
          </p:nvPr>
        </p:nvGraphicFramePr>
        <p:xfrm>
          <a:off x="382365" y="1176894"/>
          <a:ext cx="7448336" cy="4881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Picture 4" descr="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405" y="1212909"/>
            <a:ext cx="2412348" cy="251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398678" y="3840746"/>
            <a:ext cx="19091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defTabSz="457200">
              <a:defRPr sz="1600" b="1">
                <a:solidFill>
                  <a:prstClr val="black"/>
                </a:solidFill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</a:defRPr>
            </a:lvl1pPr>
            <a:lvl2pPr marL="742950" indent="-28575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b="0" dirty="0">
                <a:solidFill>
                  <a:srgbClr val="00B0F0"/>
                </a:solidFill>
                <a:latin typeface="+mn-lt"/>
                <a:sym typeface="Arial" pitchFamily="34" charset="0"/>
              </a:rPr>
              <a:t>Gap Between Layers</a:t>
            </a:r>
          </a:p>
        </p:txBody>
      </p:sp>
      <p:cxnSp>
        <p:nvCxnSpPr>
          <p:cNvPr id="16" name="Straight Arrow Connector 8"/>
          <p:cNvCxnSpPr>
            <a:cxnSpLocks noChangeShapeType="1"/>
            <a:stCxn id="15" idx="0"/>
          </p:cNvCxnSpPr>
          <p:nvPr/>
        </p:nvCxnSpPr>
        <p:spPr bwMode="auto">
          <a:xfrm flipV="1">
            <a:off x="7353267" y="2590800"/>
            <a:ext cx="477434" cy="1249946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61" y="4195115"/>
            <a:ext cx="2906982" cy="182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8"/>
          <p:cNvCxnSpPr>
            <a:cxnSpLocks noChangeShapeType="1"/>
          </p:cNvCxnSpPr>
          <p:nvPr/>
        </p:nvCxnSpPr>
        <p:spPr bwMode="auto">
          <a:xfrm flipV="1">
            <a:off x="4923928" y="4950192"/>
            <a:ext cx="47802" cy="1005775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8"/>
          <p:cNvCxnSpPr>
            <a:cxnSpLocks noChangeShapeType="1"/>
          </p:cNvCxnSpPr>
          <p:nvPr/>
        </p:nvCxnSpPr>
        <p:spPr bwMode="auto">
          <a:xfrm flipH="1" flipV="1">
            <a:off x="2327704" y="5413453"/>
            <a:ext cx="807607" cy="55137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908" y="1656578"/>
            <a:ext cx="1968014" cy="141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321" y="3367318"/>
            <a:ext cx="1919179" cy="153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5805" y="4190571"/>
            <a:ext cx="2400055" cy="1840621"/>
          </a:xfrm>
          <a:prstGeom prst="rect">
            <a:avLst/>
          </a:prstGeom>
        </p:spPr>
      </p:pic>
      <p:cxnSp>
        <p:nvCxnSpPr>
          <p:cNvPr id="28" name="Straight Arrow Connector 8"/>
          <p:cNvCxnSpPr>
            <a:cxnSpLocks noChangeShapeType="1"/>
          </p:cNvCxnSpPr>
          <p:nvPr/>
        </p:nvCxnSpPr>
        <p:spPr bwMode="auto">
          <a:xfrm flipV="1">
            <a:off x="6398678" y="5074627"/>
            <a:ext cx="1167949" cy="919716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20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480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1" grpId="0"/>
      <p:bldP spid="12" grpId="0"/>
      <p:bldGraphic spid="13" grpId="0">
        <p:bldAsOne/>
      </p:bldGraphic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INSTALLATION  PROBLEMS: Wrong Anchor Fixing</a:t>
            </a: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609" y="4014442"/>
            <a:ext cx="2937145" cy="17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685904" y="6089515"/>
            <a:ext cx="33338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98463" marR="0" lvl="0" indent="-236538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 kumimoji="0" sz="2285" i="0" u="none" strike="noStrike" kern="0" cap="none" spc="0" normalizeH="0" baseline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cs typeface="+mj-cs"/>
              </a:defRPr>
            </a:lvl1pPr>
            <a:lvl2pPr marL="742950" indent="-28575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61925" indent="0" algn="ctr">
              <a:buNone/>
            </a:pPr>
            <a:r>
              <a:rPr lang="en-US" altLang="en-US" sz="1200" dirty="0">
                <a:sym typeface="Arial" panose="020B0604020202020204" pitchFamily="34" charset="0"/>
              </a:rPr>
              <a:t>Anchor at </a:t>
            </a:r>
            <a:r>
              <a:rPr lang="en-US" altLang="en-US" sz="1200" dirty="0" smtClean="0">
                <a:sym typeface="Arial" panose="020B0604020202020204" pitchFamily="34" charset="0"/>
              </a:rPr>
              <a:t>wrong position</a:t>
            </a:r>
          </a:p>
          <a:p>
            <a:pPr marL="161925" indent="0" algn="ctr">
              <a:buNone/>
            </a:pPr>
            <a:r>
              <a:rPr lang="en-US" altLang="en-US" sz="1200" dirty="0" smtClean="0">
                <a:sym typeface="Arial" panose="020B0604020202020204" pitchFamily="34" charset="0"/>
              </a:rPr>
              <a:t>Incorrect </a:t>
            </a:r>
            <a:r>
              <a:rPr lang="en-US" altLang="en-US" sz="1200" dirty="0">
                <a:sym typeface="Arial" panose="020B0604020202020204" pitchFamily="34" charset="0"/>
              </a:rPr>
              <a:t>marking and welding</a:t>
            </a:r>
          </a:p>
          <a:p>
            <a:pPr marL="161925" indent="0" algn="ctr">
              <a:buNone/>
            </a:pPr>
            <a:endParaRPr lang="en-US" altLang="en-US" sz="1200" dirty="0">
              <a:sym typeface="Arial" panose="020B0604020202020204" pitchFamily="34" charset="0"/>
            </a:endParaRPr>
          </a:p>
        </p:txBody>
      </p:sp>
      <p:cxnSp>
        <p:nvCxnSpPr>
          <p:cNvPr id="6" name="Straight Arrow Connector 11"/>
          <p:cNvCxnSpPr>
            <a:cxnSpLocks noChangeShapeType="1"/>
            <a:stCxn id="5" idx="0"/>
          </p:cNvCxnSpPr>
          <p:nvPr/>
        </p:nvCxnSpPr>
        <p:spPr bwMode="auto">
          <a:xfrm flipV="1">
            <a:off x="4352852" y="4857677"/>
            <a:ext cx="596157" cy="1231839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24" y="1420885"/>
            <a:ext cx="4224213" cy="242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4" y="4022069"/>
            <a:ext cx="2069455" cy="176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263" y="4022069"/>
            <a:ext cx="2602074" cy="175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>
            <a:cxnSpLocks noChangeShapeType="1"/>
            <a:stCxn id="5" idx="0"/>
          </p:cNvCxnSpPr>
          <p:nvPr/>
        </p:nvCxnSpPr>
        <p:spPr bwMode="auto">
          <a:xfrm flipH="1" flipV="1">
            <a:off x="1791128" y="5205357"/>
            <a:ext cx="2561724" cy="884159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066800" y="1045383"/>
            <a:ext cx="74554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98463" indent="-236538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61925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00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cs typeface="+mj-cs"/>
              </a:rPr>
              <a:t>Was the refractory material installed properly 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5598" y="1424445"/>
            <a:ext cx="1063402" cy="248813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2514600" y="1726558"/>
            <a:ext cx="7189" cy="53340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507821" y="2222030"/>
            <a:ext cx="6778" cy="66616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15215" y="2886658"/>
            <a:ext cx="7189" cy="57856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435367" y="1758784"/>
            <a:ext cx="4313" cy="53340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3351134" y="2582309"/>
            <a:ext cx="8919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98463" marR="0" lvl="0" indent="-236538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 kumimoji="0" sz="2285" i="0" u="none" strike="noStrike" kern="0" cap="none" spc="0" normalizeH="0" baseline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cs typeface="+mj-cs"/>
              </a:defRPr>
            </a:lvl1pPr>
            <a:lvl2pPr marL="742950" indent="-28575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61925" indent="0">
              <a:buNone/>
            </a:pPr>
            <a:r>
              <a:rPr lang="en-US" altLang="en-US" sz="1200" dirty="0" smtClean="0">
                <a:sym typeface="Arial" panose="020B0604020202020204" pitchFamily="34" charset="0"/>
              </a:rPr>
              <a:t>Anchor</a:t>
            </a:r>
            <a:endParaRPr lang="en-US" altLang="en-US" sz="1200" dirty="0">
              <a:sym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242226" y="2720808"/>
            <a:ext cx="339175" cy="1694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3201485" y="2301395"/>
            <a:ext cx="379915" cy="4255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117561" y="2720808"/>
            <a:ext cx="3401692" cy="2743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Straight Arrow Connector 11"/>
          <p:cNvCxnSpPr>
            <a:cxnSpLocks noChangeShapeType="1"/>
            <a:stCxn id="5" idx="0"/>
          </p:cNvCxnSpPr>
          <p:nvPr/>
        </p:nvCxnSpPr>
        <p:spPr bwMode="auto">
          <a:xfrm flipV="1">
            <a:off x="4352852" y="4938893"/>
            <a:ext cx="2835014" cy="115062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4" name="Picture 2" descr="D:\Eigene Dateien\Eigene Bilder\Panipat Pics\PICT0032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9" t="27087" r="3799" b="18910"/>
          <a:stretch/>
        </p:blipFill>
        <p:spPr>
          <a:xfrm>
            <a:off x="810245" y="2344899"/>
            <a:ext cx="1277095" cy="897418"/>
          </a:xfrm>
          <a:noFill/>
        </p:spPr>
      </p:pic>
      <p:pic>
        <p:nvPicPr>
          <p:cNvPr id="45" name="Picture 12" descr="C:\Users\30509\Pictures\Picture2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" t="31052" r="17734" b="7834"/>
          <a:stretch/>
        </p:blipFill>
        <p:spPr bwMode="auto">
          <a:xfrm>
            <a:off x="1085635" y="1709515"/>
            <a:ext cx="916149" cy="63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648885" y="3304158"/>
            <a:ext cx="2123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98463" marR="0" lvl="0" indent="-236538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 kumimoji="0" sz="2285" i="0" u="none" strike="noStrike" kern="0" cap="none" spc="0" normalizeH="0" baseline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cs typeface="+mj-cs"/>
              </a:defRPr>
            </a:lvl1pPr>
            <a:lvl2pPr marL="742950" indent="-28575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61925" indent="0">
              <a:buNone/>
            </a:pPr>
            <a:r>
              <a:rPr lang="en-US" altLang="en-US" sz="1200" dirty="0" smtClean="0">
                <a:sym typeface="Arial" panose="020B0604020202020204" pitchFamily="34" charset="0"/>
              </a:rPr>
              <a:t>Brick wall &amp; Anchor arrangement</a:t>
            </a:r>
            <a:endParaRPr lang="en-US" altLang="en-US" sz="1200" dirty="0">
              <a:sym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366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REFRACTORY HEAT  DRY OUT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8600" y="1295400"/>
            <a:ext cx="6840830" cy="333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74613" indent="-746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1pPr>
            <a:lvl2pPr marL="323850" indent="-1968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2pPr>
            <a:lvl3pPr marL="538163" indent="-1778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3pPr>
            <a:lvl4pPr marL="812800" indent="-188913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4pPr>
            <a:lvl5pPr marL="1098550" indent="-1905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5pPr>
            <a:lvl6pPr marL="15557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6pPr>
            <a:lvl7pPr marL="20129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7pPr>
            <a:lvl8pPr marL="24701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8pPr>
            <a:lvl9pPr marL="29273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627063" lvl="0" indent="-449263" algn="just">
              <a:lnSpc>
                <a:spcPts val="1500"/>
              </a:lnSpc>
              <a:buClr>
                <a:srgbClr val="FFFFFF"/>
              </a:buClr>
              <a:buBlip>
                <a:blip r:embed="rId2"/>
              </a:buBlip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Installed refractory contains lot of </a:t>
            </a:r>
            <a:r>
              <a:rPr lang="en-US" sz="1600" kern="0" dirty="0">
                <a:solidFill>
                  <a:schemeClr val="tx1"/>
                </a:solidFill>
              </a:rPr>
              <a:t>water </a:t>
            </a:r>
            <a:r>
              <a:rPr lang="en-US" sz="1600" kern="0" dirty="0">
                <a:solidFill>
                  <a:srgbClr val="00B0F0"/>
                </a:solidFill>
              </a:rPr>
              <a:t>( mainly monolithic concretes);</a:t>
            </a:r>
            <a:endParaRPr kumimoji="0" lang="en-US" sz="160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  <a:p>
            <a:pPr marL="627063" marR="0" lvl="0" indent="-449263" algn="just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Blip>
                <a:blip r:embed="rId2"/>
              </a:buBlip>
              <a:tabLst/>
              <a:defRPr/>
            </a:pPr>
            <a:endParaRPr kumimoji="0" lang="en-US" sz="16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627063" marR="0" lvl="0" indent="-449263" algn="just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Blip>
                <a:blip r:embed="rId2"/>
              </a:buBlip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Slow and controlled removal of water is essential;</a:t>
            </a:r>
          </a:p>
          <a:p>
            <a:pPr marL="177800" marR="0" lvl="0" indent="0" algn="just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</a:p>
          <a:p>
            <a:pPr marL="627063" marR="0" lvl="0" indent="-449263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Blip>
                <a:blip r:embed="rId2"/>
              </a:buBlip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Delayed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Dry-out may cause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Alkali hydrolysis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of Refractory; </a:t>
            </a:r>
          </a:p>
          <a:p>
            <a:pPr marL="627063" marR="0" lvl="0" indent="-449263" algn="just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Blip>
                <a:blip r:embed="rId2"/>
              </a:buBlip>
              <a:tabLst/>
              <a:defRPr/>
            </a:pPr>
            <a:endParaRPr kumimoji="0" lang="en-US" sz="16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627063" lvl="0" indent="-449263" algn="just">
              <a:buClr>
                <a:srgbClr val="FFFFFF"/>
              </a:buClr>
              <a:buBlip>
                <a:blip r:embed="rId2"/>
              </a:buBlip>
              <a:defRPr/>
            </a:pPr>
            <a:r>
              <a:rPr lang="en-US" sz="1600" kern="0" dirty="0" smtClean="0">
                <a:solidFill>
                  <a:schemeClr val="tx1"/>
                </a:solidFill>
              </a:rPr>
              <a:t>Dry out is a Time Consuming Task;</a:t>
            </a:r>
          </a:p>
          <a:p>
            <a:pPr marL="627063" lvl="0" indent="-449263" algn="just">
              <a:buClr>
                <a:srgbClr val="FFFFFF"/>
              </a:buClr>
              <a:buBlip>
                <a:blip r:embed="rId2"/>
              </a:buBlip>
              <a:defRPr/>
            </a:pPr>
            <a:endParaRPr lang="en-US" sz="1600" kern="0" dirty="0" smtClean="0">
              <a:solidFill>
                <a:schemeClr val="tx1"/>
              </a:solidFill>
            </a:endParaRPr>
          </a:p>
          <a:p>
            <a:pPr marL="627063" lvl="0" indent="-449263" algn="just">
              <a:buClr>
                <a:srgbClr val="FFFFFF"/>
              </a:buClr>
              <a:buBlip>
                <a:blip r:embed="rId2"/>
              </a:buBlip>
              <a:defRPr/>
            </a:pPr>
            <a:r>
              <a:rPr lang="en-US" sz="1600" kern="0" dirty="0" smtClean="0">
                <a:solidFill>
                  <a:schemeClr val="tx1"/>
                </a:solidFill>
              </a:rPr>
              <a:t>Avoid reducing </a:t>
            </a:r>
            <a:r>
              <a:rPr lang="en-US" sz="1600" kern="0" dirty="0">
                <a:solidFill>
                  <a:schemeClr val="tx1"/>
                </a:solidFill>
              </a:rPr>
              <a:t>dry-out time / faster heating</a:t>
            </a:r>
            <a:r>
              <a:rPr lang="en-US" sz="1600" kern="0" dirty="0">
                <a:solidFill>
                  <a:srgbClr val="00B0F0"/>
                </a:solidFill>
              </a:rPr>
              <a:t>: risk of failures either by cracking and spalling</a:t>
            </a:r>
            <a:endParaRPr kumimoji="0" lang="en-US" sz="160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  <a:p>
            <a:pPr marL="627063" marR="0" lvl="0" indent="-449263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Blip>
                <a:blip r:embed="rId2"/>
              </a:buBlip>
              <a:tabLst/>
              <a:defRPr/>
            </a:pPr>
            <a:endParaRPr kumimoji="0" lang="en-US" sz="16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520700" marR="0" lvl="0" indent="-635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4114800"/>
            <a:ext cx="3914775" cy="1924050"/>
          </a:xfrm>
          <a:prstGeom prst="rect">
            <a:avLst/>
          </a:prstGeom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260067" y="5904839"/>
            <a:ext cx="2880843" cy="52322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buClr>
                <a:schemeClr val="bg1"/>
              </a:buClr>
              <a:buFont typeface="Arial" panose="020B0604020202020204" pitchFamily="34" charset="0"/>
              <a:buChar char=" 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ヒラギノ角ゴ Pro W3" pitchFamily="1" charset="-128"/>
                <a:sym typeface="Arial" panose="020B0604020202020204" pitchFamily="34" charset="0"/>
              </a:rPr>
              <a:t>Uncontrolled dry out and damage of </a:t>
            </a: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ヒラギノ角ゴ Pro W3" pitchFamily="1" charset="-128"/>
                <a:sym typeface="Arial" panose="020B0604020202020204" pitchFamily="34" charset="0"/>
              </a:rPr>
              <a:t>refractory</a:t>
            </a:r>
            <a:endParaRPr kumimoji="0" lang="en-US" alt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ヒラギノ角ゴ Pro W3" pitchFamily="1" charset="-128"/>
              <a:sym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067" y="3977449"/>
            <a:ext cx="3058078" cy="191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243761960"/>
              </p:ext>
            </p:extLst>
          </p:nvPr>
        </p:nvGraphicFramePr>
        <p:xfrm>
          <a:off x="309161" y="1066953"/>
          <a:ext cx="7448336" cy="4881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Rectangle 11"/>
          <p:cNvSpPr/>
          <p:nvPr/>
        </p:nvSpPr>
        <p:spPr>
          <a:xfrm>
            <a:off x="6441600" y="662716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282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Graphic spid="10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3736" y="1810221"/>
            <a:ext cx="7806239" cy="1912244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200" b="1" dirty="0" smtClean="0"/>
              <a:t/>
            </a:r>
            <a:br>
              <a:rPr lang="en-US" altLang="en-US" sz="3200" b="1" dirty="0" smtClean="0"/>
            </a:br>
            <a:r>
              <a:rPr lang="en-US" altLang="en-US" sz="3200" b="1" dirty="0" smtClean="0"/>
              <a:t>operate &amp; maintain</a:t>
            </a:r>
            <a:endParaRPr lang="en-GB" sz="1800" dirty="0"/>
          </a:p>
        </p:txBody>
      </p:sp>
      <p:sp>
        <p:nvSpPr>
          <p:cNvPr id="5" name="Rectangle 4"/>
          <p:cNvSpPr/>
          <p:nvPr/>
        </p:nvSpPr>
        <p:spPr>
          <a:xfrm>
            <a:off x="6553200" y="662716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311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600" dirty="0" smtClean="0"/>
              <a:t>REFRACTORY INTEGRITY MANAGEMENT – OPERATE &amp; MAINTAIN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304800" y="1066800"/>
            <a:ext cx="8534400" cy="1066800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42532" tIns="42532" rIns="42532" bIns="42532"/>
          <a:lstStyle/>
          <a:p>
            <a:pPr marL="214313" indent="-214313" defTabSz="540136" fontAlgn="auto">
              <a:spcBef>
                <a:spcPts val="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500" u="sng" kern="0" dirty="0" smtClean="0">
                <a:solidFill>
                  <a:srgbClr val="C00000"/>
                </a:solidFill>
              </a:rPr>
              <a:t>Refractory lining &amp; structure </a:t>
            </a:r>
            <a:r>
              <a:rPr lang="en-US" altLang="en-US" sz="1500" kern="0" dirty="0" smtClean="0">
                <a:solidFill>
                  <a:srgbClr val="C00000"/>
                </a:solidFill>
              </a:rPr>
              <a:t>subject </a:t>
            </a:r>
            <a:r>
              <a:rPr lang="en-US" altLang="en-US" sz="1500" kern="0" dirty="0">
                <a:solidFill>
                  <a:srgbClr val="C00000"/>
                </a:solidFill>
              </a:rPr>
              <a:t>to deteriorate over time, no matter how tough, how </a:t>
            </a:r>
            <a:r>
              <a:rPr lang="en-US" altLang="en-US" sz="1500" kern="0" dirty="0" smtClean="0">
                <a:solidFill>
                  <a:srgbClr val="C00000"/>
                </a:solidFill>
              </a:rPr>
              <a:t>strong..</a:t>
            </a:r>
          </a:p>
          <a:p>
            <a:pPr defTabSz="540136" fontAlgn="auto">
              <a:spcBef>
                <a:spcPts val="0"/>
              </a:spcBef>
              <a:spcAft>
                <a:spcPts val="450"/>
              </a:spcAft>
              <a:defRPr/>
            </a:pPr>
            <a:endParaRPr lang="en-US" altLang="en-US" sz="1500" kern="0" dirty="0">
              <a:solidFill>
                <a:srgbClr val="C00000"/>
              </a:solidFill>
            </a:endParaRPr>
          </a:p>
          <a:p>
            <a:pPr marL="214313" indent="-214313" defTabSz="540136" fontAlgn="auto">
              <a:spcBef>
                <a:spcPts val="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en-US" sz="1500" kern="0" dirty="0" smtClean="0"/>
              <a:t>Timely </a:t>
            </a:r>
            <a:r>
              <a:rPr lang="en-US" sz="1500" kern="0" dirty="0"/>
              <a:t>identify problems &amp; initiate corrective actions to prevent unpredicted failure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04800" y="2035393"/>
            <a:ext cx="5436892" cy="4114800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42532" tIns="42532" rIns="42532" bIns="42532"/>
          <a:lstStyle/>
          <a:p>
            <a:pPr marL="214313" indent="-214313" defTabSz="540136" fontAlgn="auto">
              <a:spcBef>
                <a:spcPts val="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00B0F0"/>
                </a:solidFill>
                <a:latin typeface="+mn-lt"/>
                <a:cs typeface="Calibri Light" panose="020F0302020204030204" pitchFamily="34" charset="0"/>
              </a:rPr>
              <a:t>Condition </a:t>
            </a:r>
            <a:r>
              <a:rPr lang="en-US" sz="1600" dirty="0">
                <a:solidFill>
                  <a:srgbClr val="00B0F0"/>
                </a:solidFill>
                <a:latin typeface="+mn-lt"/>
                <a:cs typeface="Calibri Light" panose="020F0302020204030204" pitchFamily="34" charset="0"/>
              </a:rPr>
              <a:t>assessment </a:t>
            </a:r>
            <a:r>
              <a:rPr lang="en-US" sz="1600" dirty="0" smtClean="0">
                <a:solidFill>
                  <a:srgbClr val="00B0F0"/>
                </a:solidFill>
                <a:latin typeface="+mn-lt"/>
                <a:cs typeface="Calibri Light" panose="020F0302020204030204" pitchFamily="34" charset="0"/>
              </a:rPr>
              <a:t>&amp; maintenance strategies:</a:t>
            </a:r>
            <a:endParaRPr lang="en-US" sz="1400" dirty="0" smtClean="0">
              <a:solidFill>
                <a:schemeClr val="tx1">
                  <a:lumMod val="50000"/>
                </a:schemeClr>
              </a:solidFill>
              <a:latin typeface="+mn-lt"/>
              <a:cs typeface="Calibri Light" panose="020F0302020204030204" pitchFamily="34" charset="0"/>
            </a:endParaRPr>
          </a:p>
          <a:p>
            <a:pPr marL="685800" lvl="1" indent="-342900" defTabSz="540136">
              <a:spcAft>
                <a:spcPts val="450"/>
              </a:spcAft>
              <a:buFont typeface="+mj-lt"/>
              <a:buAutoNum type="arabicPeriod"/>
              <a:defRPr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+mn-lt"/>
                <a:cs typeface="Calibri Light" panose="020F0302020204030204" pitchFamily="34" charset="0"/>
              </a:rPr>
              <a:t>Develop planned program for Periodic inspection &amp; Monitoring,</a:t>
            </a:r>
          </a:p>
          <a:p>
            <a:pPr marL="685800" lvl="1" indent="-342900" defTabSz="540136">
              <a:spcAft>
                <a:spcPts val="450"/>
              </a:spcAft>
              <a:buFont typeface="+mj-lt"/>
              <a:buAutoNum type="arabicPeriod"/>
              <a:defRPr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+mn-lt"/>
                <a:cs typeface="Calibri Light" panose="020F0302020204030204" pitchFamily="34" charset="0"/>
              </a:rPr>
              <a:t>Avoid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n-lt"/>
                <a:cs typeface="Calibri Light" panose="020F0302020204030204" pitchFamily="34" charset="0"/>
              </a:rPr>
              <a:t>run to failure approach</a:t>
            </a:r>
          </a:p>
          <a:p>
            <a:pPr marL="685800" lvl="1" indent="-342900" defTabSz="540136">
              <a:spcAft>
                <a:spcPts val="450"/>
              </a:spcAft>
              <a:buFont typeface="+mj-lt"/>
              <a:buAutoNum type="arabicPeriod"/>
              <a:defRPr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+mn-lt"/>
                <a:cs typeface="Calibri Light" panose="020F0302020204030204" pitchFamily="34" charset="0"/>
              </a:rPr>
              <a:t>Address weaknesses with a scientific approach instead of </a:t>
            </a:r>
            <a:r>
              <a:rPr lang="en-US" sz="1400" dirty="0" smtClean="0">
                <a:solidFill>
                  <a:srgbClr val="00B0F0"/>
                </a:solidFill>
                <a:latin typeface="+mn-lt"/>
                <a:cs typeface="Calibri Light" panose="020F0302020204030204" pitchFamily="34" charset="0"/>
              </a:rPr>
              <a:t>"replace </a:t>
            </a:r>
            <a:r>
              <a:rPr lang="en-US" sz="1400" dirty="0" smtClean="0">
                <a:solidFill>
                  <a:srgbClr val="00B0F0"/>
                </a:solidFill>
                <a:latin typeface="+mn-lt"/>
                <a:cs typeface="Calibri Light" panose="020F0302020204030204" pitchFamily="34" charset="0"/>
              </a:rPr>
              <a:t>in-kind“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+mn-lt"/>
                <a:cs typeface="Calibri Light" panose="020F0302020204030204" pitchFamily="34" charset="0"/>
              </a:rPr>
              <a:t> approaches</a:t>
            </a:r>
            <a:endParaRPr lang="en-US" sz="1400" dirty="0" smtClean="0">
              <a:solidFill>
                <a:schemeClr val="tx1">
                  <a:lumMod val="50000"/>
                </a:schemeClr>
              </a:solidFill>
              <a:latin typeface="+mn-lt"/>
              <a:cs typeface="Calibri Light" panose="020F0302020204030204" pitchFamily="34" charset="0"/>
            </a:endParaRPr>
          </a:p>
          <a:p>
            <a:pPr marL="685800" lvl="1" indent="-342900" defTabSz="540136">
              <a:spcAft>
                <a:spcPts val="450"/>
              </a:spcAft>
              <a:buFont typeface="+mj-lt"/>
              <a:buAutoNum type="arabicPeriod"/>
              <a:defRPr/>
            </a:pPr>
            <a:r>
              <a:rPr lang="en-US" sz="1400" dirty="0" smtClean="0">
                <a:solidFill>
                  <a:srgbClr val="00B0F0"/>
                </a:solidFill>
                <a:latin typeface="+mn-lt"/>
                <a:cs typeface="Calibri Light" panose="020F0302020204030204" pitchFamily="34" charset="0"/>
              </a:rPr>
              <a:t>Conduct Failure investigation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+mn-lt"/>
                <a:cs typeface="Calibri Light" panose="020F0302020204030204" pitchFamily="34" charset="0"/>
              </a:rPr>
              <a:t>for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+mn-lt"/>
                <a:cs typeface="Calibri Light" panose="020F0302020204030204" pitchFamily="34" charset="0"/>
              </a:rPr>
              <a:t>unusual failures</a:t>
            </a:r>
          </a:p>
          <a:p>
            <a:pPr marL="685800" lvl="1" indent="-342900" defTabSz="540136">
              <a:spcAft>
                <a:spcPts val="450"/>
              </a:spcAft>
              <a:buFont typeface="+mj-lt"/>
              <a:buAutoNum type="arabicPeriod"/>
              <a:defRPr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ヒラギノ角ゴ ProN W3" charset="-128"/>
                <a:cs typeface="Calibri Light" panose="020F0302020204030204" pitchFamily="34" charset="0"/>
              </a:rPr>
              <a:t>Prioritize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ヒラギノ角ゴ ProN W3" charset="-128"/>
                <a:cs typeface="Calibri Light" panose="020F0302020204030204" pitchFamily="34" charset="0"/>
              </a:rPr>
              <a:t>repair scope &amp; optimize shutdown duration </a:t>
            </a:r>
          </a:p>
          <a:p>
            <a:pPr marL="685800" lvl="1" indent="-342900" defTabSz="540136">
              <a:spcAft>
                <a:spcPts val="450"/>
              </a:spcAft>
              <a:buFont typeface="+mj-lt"/>
              <a:buAutoNum type="arabicPeriod"/>
              <a:defRPr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n-lt"/>
                <a:ea typeface="ヒラギノ角ゴ ProN W3" charset="-128"/>
                <a:cs typeface="Calibri Light" panose="020F0302020204030204" pitchFamily="34" charset="0"/>
              </a:rPr>
              <a:t>Ensure effective </a:t>
            </a:r>
            <a:r>
              <a:rPr lang="en-US" sz="1400" dirty="0">
                <a:solidFill>
                  <a:srgbClr val="00B0F0"/>
                </a:solidFill>
                <a:latin typeface="+mn-lt"/>
                <a:ea typeface="ヒラギノ角ゴ ProN W3" charset="-128"/>
                <a:cs typeface="Calibri Light" panose="020F0302020204030204" pitchFamily="34" charset="0"/>
              </a:rPr>
              <a:t>MOC process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n-lt"/>
                <a:ea typeface="ヒラギノ角ゴ ProN W3" charset="-128"/>
                <a:cs typeface="Calibri Light" panose="020F0302020204030204" pitchFamily="34" charset="0"/>
              </a:rPr>
              <a:t>for operational / refractory design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ヒラギノ角ゴ ProN W3" charset="-128"/>
                <a:cs typeface="Calibri Light" panose="020F0302020204030204" pitchFamily="34" charset="0"/>
              </a:rPr>
              <a:t>changes</a:t>
            </a:r>
          </a:p>
          <a:p>
            <a:pPr marL="685800" lvl="1" indent="-342900" defTabSz="540136">
              <a:spcAft>
                <a:spcPts val="450"/>
              </a:spcAft>
              <a:buFont typeface="+mj-lt"/>
              <a:buAutoNum type="arabicPeriod"/>
              <a:defRPr/>
            </a:pPr>
            <a:r>
              <a:rPr lang="en-US" sz="1400" dirty="0" smtClean="0">
                <a:latin typeface="+mn-lt"/>
                <a:ea typeface="ヒラギノ角ゴ ProN W3" charset="-128"/>
                <a:cs typeface="Calibri Light" panose="020F0302020204030204" pitchFamily="34" charset="0"/>
              </a:rPr>
              <a:t>Develop </a:t>
            </a:r>
            <a:r>
              <a:rPr lang="en-US" sz="1400" dirty="0">
                <a:latin typeface="+mn-lt"/>
                <a:ea typeface="ヒラギノ角ゴ ProN W3" charset="-128"/>
                <a:cs typeface="Calibri Light" panose="020F0302020204030204" pitchFamily="34" charset="0"/>
              </a:rPr>
              <a:t>emergency response procedures </a:t>
            </a:r>
            <a:r>
              <a:rPr lang="en-US" sz="1400" dirty="0" smtClean="0">
                <a:latin typeface="+mn-lt"/>
                <a:ea typeface="ヒラギノ角ゴ ProN W3" charset="-128"/>
                <a:cs typeface="Calibri Light" panose="020F0302020204030204" pitchFamily="34" charset="0"/>
              </a:rPr>
              <a:t> for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+mn-lt"/>
                <a:cs typeface="Calibri Light" panose="020F0302020204030204" pitchFamily="34" charset="0"/>
              </a:rPr>
              <a:t>Troubleshooting: </a:t>
            </a:r>
            <a:endParaRPr lang="en-US" sz="1400" dirty="0" smtClean="0">
              <a:solidFill>
                <a:schemeClr val="tx1">
                  <a:lumMod val="50000"/>
                </a:schemeClr>
              </a:solidFill>
              <a:latin typeface="+mn-lt"/>
              <a:cs typeface="Calibri Light" panose="020F0302020204030204" pitchFamily="34" charset="0"/>
            </a:endParaRPr>
          </a:p>
          <a:p>
            <a:pPr marL="1143000" lvl="2" indent="-342900" defTabSz="540136">
              <a:spcAft>
                <a:spcPts val="45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dirty="0" smtClean="0">
                <a:solidFill>
                  <a:srgbClr val="00B0F0"/>
                </a:solidFill>
                <a:latin typeface="+mn-lt"/>
                <a:cs typeface="Calibri Light" panose="020F0302020204030204" pitchFamily="34" charset="0"/>
              </a:rPr>
              <a:t>Hot </a:t>
            </a:r>
            <a:r>
              <a:rPr lang="en-US" sz="1400" dirty="0">
                <a:solidFill>
                  <a:srgbClr val="00B0F0"/>
                </a:solidFill>
                <a:latin typeface="+mn-lt"/>
                <a:cs typeface="Calibri Light" panose="020F0302020204030204" pitchFamily="34" charset="0"/>
              </a:rPr>
              <a:t>spot </a:t>
            </a:r>
            <a:r>
              <a:rPr lang="en-US" sz="1400" dirty="0" smtClean="0">
                <a:solidFill>
                  <a:srgbClr val="00B0F0"/>
                </a:solidFill>
                <a:latin typeface="+mn-lt"/>
                <a:cs typeface="Calibri Light" panose="020F0302020204030204" pitchFamily="34" charset="0"/>
              </a:rPr>
              <a:t>management </a:t>
            </a:r>
            <a:r>
              <a:rPr lang="en-US" sz="1400" dirty="0" smtClean="0">
                <a:latin typeface="+mn-lt"/>
                <a:cs typeface="Calibri Light" panose="020F0302020204030204" pitchFamily="34" charset="0"/>
              </a:rPr>
              <a:t>(e.g., steam, air cooling)</a:t>
            </a:r>
            <a:endParaRPr lang="en-GB" sz="1400" dirty="0"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7002159" y="2395960"/>
            <a:ext cx="1021556" cy="3105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de-DE"/>
            </a:defPPr>
            <a:lvl1pPr>
              <a:defRPr sz="1200" b="1" kern="0">
                <a:latin typeface="SABIC Typeface Headline" panose="020B0603060202020204" pitchFamily="34" charset="0"/>
                <a:cs typeface="SABIC Typeface Headline" panose="020B0603060202020204" pitchFamily="34" charset="0"/>
              </a:defRPr>
            </a:lvl1pPr>
          </a:lstStyle>
          <a:p>
            <a:pPr defTabSz="54013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9" b="0" dirty="0">
              <a:solidFill>
                <a:srgbClr val="4D4D4D"/>
              </a:solidFill>
            </a:endParaRPr>
          </a:p>
          <a:p>
            <a:pPr defTabSz="54013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09" b="0" dirty="0">
                <a:solidFill>
                  <a:srgbClr val="4D4D4D"/>
                </a:solidFill>
                <a:latin typeface="SABIC Typeface Text Light" panose="020B0303060202020204" pitchFamily="34" charset="0"/>
                <a:cs typeface="SABIC Typeface Text Light" panose="020B0303060202020204" pitchFamily="34" charset="0"/>
              </a:rPr>
              <a:t> </a:t>
            </a:r>
            <a:endParaRPr lang="en-US" sz="709" b="0" dirty="0">
              <a:solidFill>
                <a:srgbClr val="4D4D4D"/>
              </a:solidFill>
              <a:latin typeface="SABIC Typeface Text Light" panose="020B0303060202020204" pitchFamily="34" charset="0"/>
              <a:cs typeface="SABIC Typeface Text Light" panose="020B030306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593799" y="2834822"/>
            <a:ext cx="3320112" cy="138301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42532" tIns="42532" rIns="42532" bIns="42532" anchor="ctr"/>
          <a:lstStyle/>
          <a:p>
            <a:pPr marL="168793" indent="-168793" defTabSz="540136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FFF"/>
                </a:solidFill>
                <a:latin typeface="+mn-lt"/>
              </a:rPr>
              <a:t>Effective Inspection &amp; Monitoring</a:t>
            </a:r>
            <a:endParaRPr lang="en-US" sz="1400" dirty="0">
              <a:solidFill>
                <a:srgbClr val="FFFFFF"/>
              </a:solidFill>
              <a:latin typeface="+mn-lt"/>
              <a:ea typeface="ヒラギノ角ゴ ProN W3" charset="-128"/>
            </a:endParaRPr>
          </a:p>
          <a:p>
            <a:pPr marL="168793" indent="-168793" defTabSz="540136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FFF"/>
                </a:solidFill>
                <a:latin typeface="+mn-lt"/>
              </a:rPr>
              <a:t>Identify Risks &amp; Performance  Killers</a:t>
            </a:r>
          </a:p>
          <a:p>
            <a:pPr marL="168793" indent="-168793" defTabSz="540136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FFF"/>
                </a:solidFill>
                <a:latin typeface="+mn-lt"/>
              </a:rPr>
              <a:t>EHSS &amp; RISK Mitigation</a:t>
            </a:r>
          </a:p>
          <a:p>
            <a:pPr marL="168793" indent="-168793" defTabSz="540136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FFF"/>
                </a:solidFill>
                <a:latin typeface="+mn-lt"/>
                <a:ea typeface="ヒラギノ角ゴ ProN W3" charset="-128"/>
              </a:rPr>
              <a:t>Run Length Extension</a:t>
            </a:r>
          </a:p>
          <a:p>
            <a:pPr marL="168793" indent="-168793" defTabSz="540136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FFF"/>
                </a:solidFill>
                <a:latin typeface="+mn-lt"/>
                <a:ea typeface="ヒラギノ角ゴ ProN W3" charset="-128"/>
              </a:rPr>
              <a:t>Continual Improvement</a:t>
            </a:r>
          </a:p>
          <a:p>
            <a:pPr marL="168793" indent="-168793" defTabSz="540136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FFFFFF"/>
                </a:solidFill>
                <a:latin typeface="+mn-lt"/>
                <a:ea typeface="ヒラギノ角ゴ ProN W3" charset="-128"/>
              </a:rPr>
              <a:t>Maintenance Time &amp; Cost  </a:t>
            </a:r>
            <a:r>
              <a:rPr lang="en-US" sz="1400" dirty="0" smtClean="0">
                <a:solidFill>
                  <a:srgbClr val="FFFFFF"/>
                </a:solidFill>
                <a:latin typeface="+mn-lt"/>
                <a:ea typeface="ヒラギノ角ゴ ProN W3" charset="-128"/>
              </a:rPr>
              <a:t>reduction</a:t>
            </a:r>
            <a:endParaRPr lang="en-US" sz="1400" dirty="0">
              <a:solidFill>
                <a:srgbClr val="FFFFFF"/>
              </a:solidFill>
              <a:latin typeface="+mn-lt"/>
              <a:ea typeface="ヒラギノ角ゴ ProN W3" charset="-128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5316800" y="2819401"/>
            <a:ext cx="276999" cy="13830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extLst/>
        </p:spPr>
        <p:txBody>
          <a:bodyPr vert="vert270" wrap="square" lIns="0" tIns="0" rIns="0" bIns="0">
            <a:spAutoFit/>
          </a:bodyPr>
          <a:lstStyle/>
          <a:p>
            <a:pPr algn="ctr" defTabSz="54013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SABIC Typeface Text Light"/>
                <a:ea typeface="+mn-ea"/>
                <a:cs typeface="+mn-cs"/>
              </a:rPr>
              <a:t> </a:t>
            </a:r>
            <a:r>
              <a:rPr lang="en-US" b="1" kern="0" dirty="0" smtClean="0">
                <a:solidFill>
                  <a:srgbClr val="FFFFFF"/>
                </a:solidFill>
                <a:latin typeface="SABIC Typeface Text Light"/>
                <a:ea typeface="+mn-ea"/>
                <a:cs typeface="+mn-cs"/>
              </a:rPr>
              <a:t>Strategy</a:t>
            </a:r>
            <a:endParaRPr lang="en-US" b="1" kern="0" dirty="0">
              <a:solidFill>
                <a:srgbClr val="FFFFFF"/>
              </a:solidFill>
              <a:latin typeface="SABIC Typeface Text Light"/>
              <a:ea typeface="+mn-ea"/>
              <a:cs typeface="+mn-cs"/>
            </a:endParaRPr>
          </a:p>
        </p:txBody>
      </p:sp>
      <p:sp>
        <p:nvSpPr>
          <p:cNvPr id="18" name="Down Arrow Callout 14"/>
          <p:cNvSpPr/>
          <p:nvPr/>
        </p:nvSpPr>
        <p:spPr bwMode="auto">
          <a:xfrm rot="16200000">
            <a:off x="4880450" y="3314086"/>
            <a:ext cx="1554825" cy="125149"/>
          </a:xfrm>
          <a:custGeom>
            <a:avLst/>
            <a:gdLst>
              <a:gd name="connsiteX0" fmla="*/ 0 w 2682526"/>
              <a:gd name="connsiteY0" fmla="*/ 0 h 398014"/>
              <a:gd name="connsiteX1" fmla="*/ 2682526 w 2682526"/>
              <a:gd name="connsiteY1" fmla="*/ 0 h 398014"/>
              <a:gd name="connsiteX2" fmla="*/ 2682526 w 2682526"/>
              <a:gd name="connsiteY2" fmla="*/ 258618 h 398014"/>
              <a:gd name="connsiteX3" fmla="*/ 1440767 w 2682526"/>
              <a:gd name="connsiteY3" fmla="*/ 258618 h 398014"/>
              <a:gd name="connsiteX4" fmla="*/ 1440767 w 2682526"/>
              <a:gd name="connsiteY4" fmla="*/ 259601 h 398014"/>
              <a:gd name="connsiteX5" fmla="*/ 1440767 w 2682526"/>
              <a:gd name="connsiteY5" fmla="*/ 259601 h 398014"/>
              <a:gd name="connsiteX6" fmla="*/ 1341263 w 2682526"/>
              <a:gd name="connsiteY6" fmla="*/ 398014 h 398014"/>
              <a:gd name="connsiteX7" fmla="*/ 1241760 w 2682526"/>
              <a:gd name="connsiteY7" fmla="*/ 259601 h 398014"/>
              <a:gd name="connsiteX8" fmla="*/ 1241760 w 2682526"/>
              <a:gd name="connsiteY8" fmla="*/ 259601 h 398014"/>
              <a:gd name="connsiteX9" fmla="*/ 1241760 w 2682526"/>
              <a:gd name="connsiteY9" fmla="*/ 258618 h 398014"/>
              <a:gd name="connsiteX10" fmla="*/ 0 w 2682526"/>
              <a:gd name="connsiteY10" fmla="*/ 258618 h 398014"/>
              <a:gd name="connsiteX11" fmla="*/ 0 w 2682526"/>
              <a:gd name="connsiteY11" fmla="*/ 0 h 398014"/>
              <a:gd name="connsiteX0" fmla="*/ 2682526 w 2773966"/>
              <a:gd name="connsiteY0" fmla="*/ 0 h 398014"/>
              <a:gd name="connsiteX1" fmla="*/ 2682526 w 2773966"/>
              <a:gd name="connsiteY1" fmla="*/ 258618 h 398014"/>
              <a:gd name="connsiteX2" fmla="*/ 1440767 w 2773966"/>
              <a:gd name="connsiteY2" fmla="*/ 258618 h 398014"/>
              <a:gd name="connsiteX3" fmla="*/ 1440767 w 2773966"/>
              <a:gd name="connsiteY3" fmla="*/ 259601 h 398014"/>
              <a:gd name="connsiteX4" fmla="*/ 1440767 w 2773966"/>
              <a:gd name="connsiteY4" fmla="*/ 259601 h 398014"/>
              <a:gd name="connsiteX5" fmla="*/ 1341263 w 2773966"/>
              <a:gd name="connsiteY5" fmla="*/ 398014 h 398014"/>
              <a:gd name="connsiteX6" fmla="*/ 1241760 w 2773966"/>
              <a:gd name="connsiteY6" fmla="*/ 259601 h 398014"/>
              <a:gd name="connsiteX7" fmla="*/ 1241760 w 2773966"/>
              <a:gd name="connsiteY7" fmla="*/ 259601 h 398014"/>
              <a:gd name="connsiteX8" fmla="*/ 1241760 w 2773966"/>
              <a:gd name="connsiteY8" fmla="*/ 258618 h 398014"/>
              <a:gd name="connsiteX9" fmla="*/ 0 w 2773966"/>
              <a:gd name="connsiteY9" fmla="*/ 258618 h 398014"/>
              <a:gd name="connsiteX10" fmla="*/ 0 w 2773966"/>
              <a:gd name="connsiteY10" fmla="*/ 0 h 398014"/>
              <a:gd name="connsiteX11" fmla="*/ 2773966 w 2773966"/>
              <a:gd name="connsiteY11" fmla="*/ 91440 h 398014"/>
              <a:gd name="connsiteX0" fmla="*/ 2682526 w 2682526"/>
              <a:gd name="connsiteY0" fmla="*/ 0 h 398014"/>
              <a:gd name="connsiteX1" fmla="*/ 2682526 w 2682526"/>
              <a:gd name="connsiteY1" fmla="*/ 258618 h 398014"/>
              <a:gd name="connsiteX2" fmla="*/ 1440767 w 2682526"/>
              <a:gd name="connsiteY2" fmla="*/ 258618 h 398014"/>
              <a:gd name="connsiteX3" fmla="*/ 1440767 w 2682526"/>
              <a:gd name="connsiteY3" fmla="*/ 259601 h 398014"/>
              <a:gd name="connsiteX4" fmla="*/ 1440767 w 2682526"/>
              <a:gd name="connsiteY4" fmla="*/ 259601 h 398014"/>
              <a:gd name="connsiteX5" fmla="*/ 1341263 w 2682526"/>
              <a:gd name="connsiteY5" fmla="*/ 398014 h 398014"/>
              <a:gd name="connsiteX6" fmla="*/ 1241760 w 2682526"/>
              <a:gd name="connsiteY6" fmla="*/ 259601 h 398014"/>
              <a:gd name="connsiteX7" fmla="*/ 1241760 w 2682526"/>
              <a:gd name="connsiteY7" fmla="*/ 259601 h 398014"/>
              <a:gd name="connsiteX8" fmla="*/ 1241760 w 2682526"/>
              <a:gd name="connsiteY8" fmla="*/ 258618 h 398014"/>
              <a:gd name="connsiteX9" fmla="*/ 0 w 2682526"/>
              <a:gd name="connsiteY9" fmla="*/ 258618 h 398014"/>
              <a:gd name="connsiteX10" fmla="*/ 0 w 2682526"/>
              <a:gd name="connsiteY10" fmla="*/ 0 h 398014"/>
              <a:gd name="connsiteX0" fmla="*/ 2682526 w 2682526"/>
              <a:gd name="connsiteY0" fmla="*/ 258618 h 398014"/>
              <a:gd name="connsiteX1" fmla="*/ 1440767 w 2682526"/>
              <a:gd name="connsiteY1" fmla="*/ 258618 h 398014"/>
              <a:gd name="connsiteX2" fmla="*/ 1440767 w 2682526"/>
              <a:gd name="connsiteY2" fmla="*/ 259601 h 398014"/>
              <a:gd name="connsiteX3" fmla="*/ 1440767 w 2682526"/>
              <a:gd name="connsiteY3" fmla="*/ 259601 h 398014"/>
              <a:gd name="connsiteX4" fmla="*/ 1341263 w 2682526"/>
              <a:gd name="connsiteY4" fmla="*/ 398014 h 398014"/>
              <a:gd name="connsiteX5" fmla="*/ 1241760 w 2682526"/>
              <a:gd name="connsiteY5" fmla="*/ 259601 h 398014"/>
              <a:gd name="connsiteX6" fmla="*/ 1241760 w 2682526"/>
              <a:gd name="connsiteY6" fmla="*/ 259601 h 398014"/>
              <a:gd name="connsiteX7" fmla="*/ 1241760 w 2682526"/>
              <a:gd name="connsiteY7" fmla="*/ 258618 h 398014"/>
              <a:gd name="connsiteX8" fmla="*/ 0 w 2682526"/>
              <a:gd name="connsiteY8" fmla="*/ 258618 h 398014"/>
              <a:gd name="connsiteX9" fmla="*/ 0 w 2682526"/>
              <a:gd name="connsiteY9" fmla="*/ 0 h 398014"/>
              <a:gd name="connsiteX0" fmla="*/ 2682526 w 2682526"/>
              <a:gd name="connsiteY0" fmla="*/ 0 h 139396"/>
              <a:gd name="connsiteX1" fmla="*/ 1440767 w 2682526"/>
              <a:gd name="connsiteY1" fmla="*/ 0 h 139396"/>
              <a:gd name="connsiteX2" fmla="*/ 1440767 w 2682526"/>
              <a:gd name="connsiteY2" fmla="*/ 983 h 139396"/>
              <a:gd name="connsiteX3" fmla="*/ 1440767 w 2682526"/>
              <a:gd name="connsiteY3" fmla="*/ 983 h 139396"/>
              <a:gd name="connsiteX4" fmla="*/ 1341263 w 2682526"/>
              <a:gd name="connsiteY4" fmla="*/ 139396 h 139396"/>
              <a:gd name="connsiteX5" fmla="*/ 1241760 w 2682526"/>
              <a:gd name="connsiteY5" fmla="*/ 983 h 139396"/>
              <a:gd name="connsiteX6" fmla="*/ 1241760 w 2682526"/>
              <a:gd name="connsiteY6" fmla="*/ 983 h 139396"/>
              <a:gd name="connsiteX7" fmla="*/ 1241760 w 2682526"/>
              <a:gd name="connsiteY7" fmla="*/ 0 h 139396"/>
              <a:gd name="connsiteX8" fmla="*/ 0 w 2682526"/>
              <a:gd name="connsiteY8" fmla="*/ 0 h 13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526" h="139396">
                <a:moveTo>
                  <a:pt x="2682526" y="0"/>
                </a:moveTo>
                <a:lnTo>
                  <a:pt x="1440767" y="0"/>
                </a:lnTo>
                <a:lnTo>
                  <a:pt x="1440767" y="983"/>
                </a:lnTo>
                <a:lnTo>
                  <a:pt x="1440767" y="983"/>
                </a:lnTo>
                <a:lnTo>
                  <a:pt x="1341263" y="139396"/>
                </a:lnTo>
                <a:lnTo>
                  <a:pt x="1241760" y="983"/>
                </a:lnTo>
                <a:lnTo>
                  <a:pt x="1241760" y="983"/>
                </a:lnTo>
                <a:lnTo>
                  <a:pt x="1241760" y="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algn="ctr" defTabSz="685800"/>
            <a:endParaRPr lang="en-US" sz="1200" dirty="0">
              <a:latin typeface="Arial" pitchFamily="34" charset="0"/>
            </a:endParaRPr>
          </a:p>
        </p:txBody>
      </p:sp>
      <p:sp>
        <p:nvSpPr>
          <p:cNvPr id="19" name="Isosceles Triangle 18"/>
          <p:cNvSpPr/>
          <p:nvPr/>
        </p:nvSpPr>
        <p:spPr bwMode="auto">
          <a:xfrm rot="16200000" flipV="1">
            <a:off x="5617608" y="3315574"/>
            <a:ext cx="83486" cy="122171"/>
          </a:xfrm>
          <a:prstGeom prst="triangl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algn="ctr" defTabSz="685800"/>
            <a:endParaRPr lang="en-US" sz="1200" dirty="0">
              <a:latin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509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INSPECTION &amp; MAINTENANCE  PRACTICES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17796" y="1524000"/>
            <a:ext cx="4777211" cy="390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74613" indent="-746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1pPr>
            <a:lvl2pPr marL="323850" indent="-1968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2pPr>
            <a:lvl3pPr marL="538163" indent="-1778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3pPr>
            <a:lvl4pPr marL="812800" indent="-188913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4pPr>
            <a:lvl5pPr marL="1098550" indent="-1905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5pPr>
            <a:lvl6pPr marL="15557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6pPr>
            <a:lvl7pPr marL="20129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7pPr>
            <a:lvl8pPr marL="24701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8pPr>
            <a:lvl9pPr marL="29273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133350" indent="0" algn="just">
              <a:buClr>
                <a:srgbClr val="FFFFFF"/>
              </a:buClr>
              <a:buNone/>
              <a:defRPr/>
            </a:pPr>
            <a:r>
              <a:rPr lang="en-US" b="1" kern="0" dirty="0" smtClean="0">
                <a:solidFill>
                  <a:srgbClr val="0F067E"/>
                </a:solidFill>
                <a:cs typeface="Calibri Light" panose="020F0302020204030204" pitchFamily="34" charset="0"/>
              </a:rPr>
              <a:t>Inspection &amp; monitoring of </a:t>
            </a:r>
            <a:r>
              <a:rPr lang="en-US" b="1" kern="0" dirty="0">
                <a:solidFill>
                  <a:srgbClr val="0F067E"/>
                </a:solidFill>
                <a:cs typeface="Calibri Light" panose="020F0302020204030204" pitchFamily="34" charset="0"/>
              </a:rPr>
              <a:t>lining:</a:t>
            </a:r>
          </a:p>
          <a:p>
            <a:pPr marL="817960" lvl="2" indent="-336947" algn="just">
              <a:buFont typeface="Wingdings" panose="05000000000000000000" pitchFamily="2" charset="2"/>
              <a:buChar char="ü"/>
              <a:defRPr/>
            </a:pPr>
            <a:r>
              <a:rPr lang="en-US" sz="1400" b="1" kern="0" dirty="0" smtClean="0">
                <a:solidFill>
                  <a:srgbClr val="C00000"/>
                </a:solidFill>
                <a:cs typeface="Calibri Light" panose="020F0302020204030204" pitchFamily="34" charset="0"/>
              </a:rPr>
              <a:t>Online / In-service  </a:t>
            </a:r>
            <a:r>
              <a:rPr lang="en-US" sz="1400" b="1" kern="0" dirty="0">
                <a:solidFill>
                  <a:srgbClr val="C00000"/>
                </a:solidFill>
                <a:cs typeface="Calibri Light" panose="020F0302020204030204" pitchFamily="34" charset="0"/>
              </a:rPr>
              <a:t>Inspection- </a:t>
            </a:r>
            <a:endParaRPr lang="en-US" sz="1400" b="1" kern="0" dirty="0" smtClean="0">
              <a:solidFill>
                <a:srgbClr val="C00000"/>
              </a:solidFill>
              <a:cs typeface="Calibri Light" panose="020F0302020204030204" pitchFamily="34" charset="0"/>
            </a:endParaRPr>
          </a:p>
          <a:p>
            <a:pPr marL="1327150" lvl="4" indent="-285750" algn="just">
              <a:buFont typeface="Wingdings" panose="05000000000000000000" pitchFamily="2" charset="2"/>
              <a:buChar char="§"/>
              <a:defRPr/>
            </a:pPr>
            <a:r>
              <a:rPr lang="en-US" sz="1400" kern="0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Thermography</a:t>
            </a:r>
            <a:r>
              <a:rPr lang="en-US" sz="1400" kern="0" dirty="0">
                <a:solidFill>
                  <a:schemeClr val="tx1"/>
                </a:solidFill>
                <a:cs typeface="Calibri Light" panose="020F0302020204030204" pitchFamily="34" charset="0"/>
              </a:rPr>
              <a:t>, </a:t>
            </a:r>
            <a:endParaRPr lang="en-US" sz="1400" kern="0" dirty="0" smtClean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 marL="1327150" lvl="4" indent="-285750" algn="just"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solidFill>
                  <a:schemeClr val="tx1"/>
                </a:solidFill>
                <a:cs typeface="Calibri Light" panose="020F0302020204030204" pitchFamily="34" charset="0"/>
              </a:rPr>
              <a:t>E</a:t>
            </a:r>
            <a:r>
              <a:rPr lang="en-US" sz="1400" kern="0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xternal </a:t>
            </a:r>
            <a:r>
              <a:rPr lang="en-US" sz="1400" kern="0" dirty="0">
                <a:solidFill>
                  <a:schemeClr val="tx1"/>
                </a:solidFill>
                <a:cs typeface="Calibri Light" panose="020F0302020204030204" pitchFamily="34" charset="0"/>
              </a:rPr>
              <a:t>paint discoloration, </a:t>
            </a:r>
            <a:endParaRPr lang="en-US" sz="1400" kern="0" dirty="0" smtClean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 marL="1327150" lvl="4" indent="-285750" algn="just">
              <a:buFont typeface="Wingdings" panose="05000000000000000000" pitchFamily="2" charset="2"/>
              <a:buChar char="§"/>
              <a:defRPr/>
            </a:pPr>
            <a:r>
              <a:rPr lang="en-US" sz="1400" kern="0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Other visible changes</a:t>
            </a:r>
          </a:p>
          <a:p>
            <a:pPr marL="1327150" lvl="4" indent="-285750" algn="just">
              <a:buFont typeface="Wingdings" panose="05000000000000000000" pitchFamily="2" charset="2"/>
              <a:buChar char="§"/>
              <a:defRPr/>
            </a:pPr>
            <a:r>
              <a:rPr lang="pt-BR" sz="1400" kern="0" dirty="0" smtClean="0">
                <a:solidFill>
                  <a:prstClr val="black"/>
                </a:solidFill>
                <a:cs typeface="Calibri Light" panose="020F0302020204030204" pitchFamily="34" charset="0"/>
              </a:rPr>
              <a:t>Monitor </a:t>
            </a:r>
            <a:r>
              <a:rPr lang="pt-BR" sz="1400" kern="0" dirty="0" smtClean="0">
                <a:solidFill>
                  <a:prstClr val="black"/>
                </a:solidFill>
                <a:cs typeface="Calibri Light" panose="020F0302020204030204" pitchFamily="34" charset="0"/>
              </a:rPr>
              <a:t>process </a:t>
            </a:r>
            <a:r>
              <a:rPr lang="pt-BR" sz="1400" kern="0" dirty="0" smtClean="0">
                <a:solidFill>
                  <a:prstClr val="black"/>
                </a:solidFill>
                <a:cs typeface="Calibri Light" panose="020F0302020204030204" pitchFamily="34" charset="0"/>
              </a:rPr>
              <a:t>deviation/ </a:t>
            </a:r>
            <a:r>
              <a:rPr lang="pt-BR" sz="1400" kern="0" dirty="0" err="1" smtClean="0">
                <a:solidFill>
                  <a:prstClr val="black"/>
                </a:solidFill>
                <a:cs typeface="Calibri Light" panose="020F0302020204030204" pitchFamily="34" charset="0"/>
              </a:rPr>
              <a:t>upset</a:t>
            </a:r>
            <a:r>
              <a:rPr lang="pt-BR" sz="1400" kern="0" dirty="0" smtClean="0">
                <a:solidFill>
                  <a:prstClr val="black"/>
                </a:solidFill>
                <a:cs typeface="Calibri Light" panose="020F0302020204030204" pitchFamily="34" charset="0"/>
              </a:rPr>
              <a:t> </a:t>
            </a:r>
            <a:r>
              <a:rPr lang="pt-BR" sz="1400" kern="0" dirty="0" smtClean="0">
                <a:solidFill>
                  <a:prstClr val="black"/>
                </a:solidFill>
                <a:cs typeface="Calibri Light" panose="020F0302020204030204" pitchFamily="34" charset="0"/>
              </a:rPr>
              <a:t>- </a:t>
            </a:r>
            <a:r>
              <a:rPr lang="pt-BR" sz="1400" kern="0" dirty="0">
                <a:solidFill>
                  <a:prstClr val="black"/>
                </a:solidFill>
                <a:cs typeface="Calibri Light" panose="020F0302020204030204" pitchFamily="34" charset="0"/>
              </a:rPr>
              <a:t>Actual vs. </a:t>
            </a:r>
            <a:r>
              <a:rPr lang="pt-BR" sz="1400" kern="0" dirty="0" smtClean="0">
                <a:solidFill>
                  <a:prstClr val="black"/>
                </a:solidFill>
                <a:cs typeface="Calibri Light" panose="020F0302020204030204" pitchFamily="34" charset="0"/>
              </a:rPr>
              <a:t>Design (e.g., </a:t>
            </a:r>
            <a:r>
              <a:rPr lang="pt-BR" sz="1400" kern="0" dirty="0">
                <a:solidFill>
                  <a:prstClr val="black"/>
                </a:solidFill>
                <a:cs typeface="Calibri Light" panose="020F0302020204030204" pitchFamily="34" charset="0"/>
              </a:rPr>
              <a:t>t</a:t>
            </a:r>
            <a:r>
              <a:rPr lang="pt-BR" sz="1400" kern="0" dirty="0" smtClean="0">
                <a:solidFill>
                  <a:prstClr val="black"/>
                </a:solidFill>
                <a:cs typeface="Calibri Light" panose="020F0302020204030204" pitchFamily="34" charset="0"/>
              </a:rPr>
              <a:t>emperature)</a:t>
            </a:r>
            <a:endParaRPr lang="pt-BR" sz="1400" kern="0" dirty="0">
              <a:solidFill>
                <a:prstClr val="black"/>
              </a:solidFill>
              <a:cs typeface="Calibri Light" panose="020F0302020204030204" pitchFamily="34" charset="0"/>
            </a:endParaRPr>
          </a:p>
          <a:p>
            <a:pPr marL="817960" lvl="2" indent="-336947" algn="just">
              <a:buFont typeface="Wingdings" panose="05000000000000000000" pitchFamily="2" charset="2"/>
              <a:buChar char="ü"/>
              <a:defRPr/>
            </a:pPr>
            <a:endParaRPr lang="en-US" sz="1400" b="1" kern="0" dirty="0" smtClean="0">
              <a:solidFill>
                <a:srgbClr val="C00000"/>
              </a:solidFill>
              <a:cs typeface="Calibri Light" panose="020F0302020204030204" pitchFamily="34" charset="0"/>
            </a:endParaRPr>
          </a:p>
          <a:p>
            <a:pPr marL="817960" lvl="2" indent="-336947" algn="just">
              <a:buFont typeface="Wingdings" panose="05000000000000000000" pitchFamily="2" charset="2"/>
              <a:buChar char="ü"/>
              <a:defRPr/>
            </a:pPr>
            <a:r>
              <a:rPr lang="en-US" sz="1400" b="1" kern="0" dirty="0" smtClean="0">
                <a:solidFill>
                  <a:srgbClr val="C00000"/>
                </a:solidFill>
                <a:cs typeface="Calibri Light" panose="020F0302020204030204" pitchFamily="34" charset="0"/>
              </a:rPr>
              <a:t>Off-line </a:t>
            </a:r>
            <a:r>
              <a:rPr lang="en-US" sz="1400" b="1" kern="0" dirty="0">
                <a:solidFill>
                  <a:srgbClr val="C00000"/>
                </a:solidFill>
                <a:cs typeface="Calibri Light" panose="020F0302020204030204" pitchFamily="34" charset="0"/>
              </a:rPr>
              <a:t>Inspection </a:t>
            </a:r>
            <a:r>
              <a:rPr lang="en-US" sz="1400" kern="0" dirty="0">
                <a:solidFill>
                  <a:prstClr val="black"/>
                </a:solidFill>
                <a:cs typeface="Calibri Light" panose="020F0302020204030204" pitchFamily="34" charset="0"/>
              </a:rPr>
              <a:t>(during shutdown</a:t>
            </a:r>
            <a:r>
              <a:rPr lang="en-US" sz="1400" kern="0" dirty="0" smtClean="0">
                <a:solidFill>
                  <a:prstClr val="black"/>
                </a:solidFill>
                <a:cs typeface="Calibri Light" panose="020F0302020204030204" pitchFamily="34" charset="0"/>
              </a:rPr>
              <a:t>)</a:t>
            </a:r>
            <a:endParaRPr lang="en-US" sz="1400" kern="0" dirty="0">
              <a:solidFill>
                <a:prstClr val="black"/>
              </a:solidFill>
              <a:cs typeface="Calibri Light" panose="020F0302020204030204" pitchFamily="34" charset="0"/>
            </a:endParaRPr>
          </a:p>
          <a:p>
            <a:pPr marL="685800" indent="-295275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1400" kern="0" dirty="0">
              <a:solidFill>
                <a:prstClr val="black"/>
              </a:solidFill>
              <a:cs typeface="Calibri Light" panose="020F0302020204030204" pitchFamily="34" charset="0"/>
            </a:endParaRPr>
          </a:p>
          <a:p>
            <a:pPr marL="390525" indent="-47625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1400" kern="0" dirty="0">
              <a:solidFill>
                <a:prstClr val="black"/>
              </a:solidFill>
              <a:cs typeface="Calibri Light" panose="020F0302020204030204" pitchFamily="34" charset="0"/>
            </a:endParaRPr>
          </a:p>
        </p:txBody>
      </p:sp>
      <p:pic>
        <p:nvPicPr>
          <p:cNvPr id="7" name="Picture 8" descr="AC1012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3858" y="1089494"/>
            <a:ext cx="1464419" cy="1596818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170526" y="2631317"/>
            <a:ext cx="3352800" cy="307777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400" kern="0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Furnace- casing Thermography</a:t>
            </a:r>
            <a:endParaRPr lang="en-US" altLang="en-US" sz="1400" kern="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Picture 3" descr="DSC007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96" y="3810139"/>
            <a:ext cx="942525" cy="68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846926" y="4593474"/>
            <a:ext cx="2071600" cy="307777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400" kern="0" dirty="0">
                <a:solidFill>
                  <a:prstClr val="black"/>
                </a:solidFill>
                <a:latin typeface="+mn-lt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Wide Crack &amp; Hot Spot</a:t>
            </a:r>
          </a:p>
        </p:txBody>
      </p:sp>
      <p:pic>
        <p:nvPicPr>
          <p:cNvPr id="12" name="Picture 7" descr="PICT012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7342" y="990600"/>
            <a:ext cx="1324175" cy="1682275"/>
          </a:xfrm>
        </p:spPr>
      </p:pic>
      <p:pic>
        <p:nvPicPr>
          <p:cNvPr id="13" name="Picture 4" descr="DC_20071015_0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85" y="2947281"/>
            <a:ext cx="1520559" cy="15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5194473" y="4495800"/>
            <a:ext cx="1698034" cy="523875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 defTabSz="342900" fontAlgn="auto">
              <a:spcBef>
                <a:spcPts val="0"/>
              </a:spcBef>
              <a:spcAft>
                <a:spcPts val="0"/>
              </a:spcAft>
              <a:defRPr sz="1400" kern="0">
                <a:solidFill>
                  <a:prstClr val="black"/>
                </a:solidFill>
                <a:latin typeface="+mn-lt"/>
                <a:ea typeface="ヒラギノ角ゴ ProN W3" charset="-128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</a:defRPr>
            </a:lvl2pPr>
            <a:lvl3pPr marL="11430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</a:defRPr>
            </a:lvl3pPr>
            <a:lvl4pPr marL="16002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</a:defRPr>
            </a:lvl4pPr>
            <a:lvl5pPr marL="20574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</a:defRPr>
            </a:lvl9pPr>
          </a:lstStyle>
          <a:p>
            <a:r>
              <a:rPr lang="en-US" altLang="en-US" dirty="0">
                <a:sym typeface="Arial" panose="020B0604020202020204" pitchFamily="34" charset="0"/>
              </a:rPr>
              <a:t>Hot spot &amp; Paint Discoloration</a:t>
            </a:r>
          </a:p>
        </p:txBody>
      </p:sp>
      <p:pic>
        <p:nvPicPr>
          <p:cNvPr id="15" name="Picture 7" descr="IR_20071015_04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507" y="3270724"/>
            <a:ext cx="890973" cy="127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6737424" y="6031297"/>
            <a:ext cx="1847830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buClrTx/>
              <a:buFontTx/>
              <a:buNone/>
              <a:defRPr sz="1400">
                <a:solidFill>
                  <a:srgbClr val="E35205"/>
                </a:solidFill>
                <a:latin typeface="+mn-lt"/>
                <a:ea typeface="ヒラギノ角ゴ ProN W3" charset="-128"/>
              </a:defRPr>
            </a:lvl1pPr>
            <a:lvl2pPr marL="742950" indent="-28575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Internal view- check abnormalities</a:t>
            </a:r>
            <a:endParaRPr lang="en-US" altLang="en-US" kern="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889" y="5091281"/>
            <a:ext cx="1136777" cy="98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4937121" y="6100898"/>
            <a:ext cx="2010314" cy="307777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400" kern="0" dirty="0">
                <a:solidFill>
                  <a:prstClr val="black"/>
                </a:solidFill>
                <a:latin typeface="+mn-lt"/>
                <a:ea typeface="ヒラギノ角ゴ ProN W3" charset="-128"/>
                <a:cs typeface="Arial" panose="020B0604020202020204" pitchFamily="34" charset="0"/>
              </a:rPr>
              <a:t>Sight door</a:t>
            </a:r>
          </a:p>
        </p:txBody>
      </p:sp>
      <p:pic>
        <p:nvPicPr>
          <p:cNvPr id="20" name="Picture 11" descr="PICT013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721" y="5078086"/>
            <a:ext cx="1415237" cy="99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118609" y="6701665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245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OVERHEATING &amp; ASSOCIATED DAMAGE</a:t>
            </a:r>
            <a:endParaRPr lang="en-US" dirty="0"/>
          </a:p>
        </p:txBody>
      </p:sp>
      <p:pic>
        <p:nvPicPr>
          <p:cNvPr id="4" name="Picture 8" descr="C:\Users\30509\Pictures\Picture2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166" y="1331682"/>
            <a:ext cx="5268118" cy="457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3559324" y="5964816"/>
            <a:ext cx="4923460" cy="338554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High Shrinkage, gaps &amp; deterioration……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2084" y="4574365"/>
            <a:ext cx="3425410" cy="56143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24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Wall Temperature- </a:t>
            </a:r>
            <a:r>
              <a:rPr kumimoji="0" lang="en-US" altLang="en-US" sz="1524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Thermography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24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Internal</a:t>
            </a:r>
            <a:endParaRPr kumimoji="0" lang="en-US" altLang="en-US" sz="1524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ヒラギノ角ゴ ProN W3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" name="Picture 2" descr="C:\Users\30509\Documents\TSR REPORTS\Yanpet\Cracker\Doc. recd\Photo 2012\IMG_57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585" y="1295401"/>
            <a:ext cx="5268117" cy="461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89" y="1295401"/>
            <a:ext cx="2209800" cy="32247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015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REFRACTORY </a:t>
            </a:r>
            <a:r>
              <a:rPr lang="en-US" dirty="0" smtClean="0"/>
              <a:t>REPAIR </a:t>
            </a:r>
            <a:endParaRPr lang="en-US" dirty="0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 rot="5400000">
            <a:off x="1903734" y="3878714"/>
            <a:ext cx="1594040" cy="263149"/>
          </a:xfrm>
          <a:prstGeom prst="rect">
            <a:avLst/>
          </a:prstGeom>
        </p:spPr>
        <p:txBody>
          <a:bodyPr vert="horz" lIns="68580" tIns="34290" rIns="68580" bIns="342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2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  <a:defRPr/>
            </a:pPr>
            <a:r>
              <a:rPr lang="en-US" altLang="en-US" sz="1400" b="0" dirty="0">
                <a:solidFill>
                  <a:srgbClr val="FF0000"/>
                </a:solidFill>
                <a:latin typeface="Calibri" panose="020F0502020204030204"/>
              </a:rPr>
              <a:t>Surface  Defects</a:t>
            </a:r>
          </a:p>
        </p:txBody>
      </p:sp>
      <p:pic>
        <p:nvPicPr>
          <p:cNvPr id="5" name="Content Placeholder 6" descr="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845" y="3192796"/>
            <a:ext cx="1760762" cy="1290204"/>
          </a:xfrm>
          <a:prstGeom prst="rect">
            <a:avLst/>
          </a:prstGeom>
          <a:noFill/>
        </p:spPr>
      </p:pic>
      <p:pic>
        <p:nvPicPr>
          <p:cNvPr id="6" name="Picture 5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7717" y="3192796"/>
            <a:ext cx="1861178" cy="1279215"/>
          </a:xfrm>
          <a:prstGeom prst="rect">
            <a:avLst/>
          </a:prstGeom>
          <a:noFill/>
        </p:spPr>
      </p:pic>
      <p:cxnSp>
        <p:nvCxnSpPr>
          <p:cNvPr id="7" name="Straight Arrow Connector 9"/>
          <p:cNvCxnSpPr>
            <a:cxnSpLocks noChangeShapeType="1"/>
          </p:cNvCxnSpPr>
          <p:nvPr/>
        </p:nvCxnSpPr>
        <p:spPr bwMode="auto">
          <a:xfrm flipH="1">
            <a:off x="1232577" y="3518956"/>
            <a:ext cx="1341662" cy="373416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11"/>
          <p:cNvCxnSpPr>
            <a:cxnSpLocks noChangeShapeType="1"/>
          </p:cNvCxnSpPr>
          <p:nvPr/>
        </p:nvCxnSpPr>
        <p:spPr bwMode="auto">
          <a:xfrm>
            <a:off x="2847412" y="3518956"/>
            <a:ext cx="1283095" cy="25287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13" descr="DSC010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00400"/>
            <a:ext cx="1685309" cy="127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5"/>
          <p:cNvSpPr txBox="1">
            <a:spLocks/>
          </p:cNvSpPr>
          <p:nvPr/>
        </p:nvSpPr>
        <p:spPr>
          <a:xfrm>
            <a:off x="5122529" y="4432789"/>
            <a:ext cx="1879508" cy="263149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2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  <a:defRPr/>
            </a:pPr>
            <a:r>
              <a:rPr lang="en-US" altLang="en-US" sz="1400" b="0" dirty="0">
                <a:solidFill>
                  <a:srgbClr val="FF0000"/>
                </a:solidFill>
                <a:latin typeface="Calibri" panose="020F0502020204030204"/>
              </a:rPr>
              <a:t>Surface  Patch Repair</a:t>
            </a:r>
          </a:p>
        </p:txBody>
      </p:sp>
      <p:pic>
        <p:nvPicPr>
          <p:cNvPr id="11" name="Picture 3" descr="D:\TSR REPORTS\SAFCO\IBB PG Boiler\Photo Sept 2011 (E108)\1-E108%20REFRACTORY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49" y="4644879"/>
            <a:ext cx="1759369" cy="122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5"/>
          <p:cNvSpPr txBox="1">
            <a:spLocks/>
          </p:cNvSpPr>
          <p:nvPr/>
        </p:nvSpPr>
        <p:spPr>
          <a:xfrm>
            <a:off x="517679" y="5875099"/>
            <a:ext cx="1925093" cy="1088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fontAlgn="auto">
              <a:spcBef>
                <a:spcPts val="750"/>
              </a:spcBef>
              <a:spcAft>
                <a:spcPts val="0"/>
              </a:spcAft>
              <a:buNone/>
              <a:defRPr/>
            </a:pPr>
            <a:r>
              <a:rPr lang="en-US" altLang="en-US" sz="1400" dirty="0">
                <a:solidFill>
                  <a:srgbClr val="FF0000"/>
                </a:solidFill>
                <a:latin typeface="Calibri" panose="020F0502020204030204"/>
              </a:rPr>
              <a:t>Fallen refractory layers</a:t>
            </a: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3007717" y="6157561"/>
            <a:ext cx="1965176" cy="26512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fontAlgn="auto">
              <a:spcBef>
                <a:spcPts val="750"/>
              </a:spcBef>
              <a:spcAft>
                <a:spcPts val="0"/>
              </a:spcAft>
              <a:buNone/>
              <a:defRPr/>
            </a:pPr>
            <a:r>
              <a:rPr lang="en-US" altLang="en-US" sz="1600" dirty="0">
                <a:solidFill>
                  <a:srgbClr val="FF0000"/>
                </a:solidFill>
                <a:latin typeface="Calibri" panose="020F0502020204030204"/>
              </a:rPr>
              <a:t>Process Gas Boiler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5170" y="4682726"/>
            <a:ext cx="2300906" cy="14782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auto">
          <a:xfrm>
            <a:off x="2313204" y="5375169"/>
            <a:ext cx="79524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kern="0" dirty="0">
                <a:solidFill>
                  <a:srgbClr val="FF0000"/>
                </a:solidFill>
              </a:rPr>
              <a:t>Reformer</a:t>
            </a:r>
          </a:p>
        </p:txBody>
      </p:sp>
      <p:pic>
        <p:nvPicPr>
          <p:cNvPr id="17" name="Picture 2" descr="DSC0177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338" y="4734252"/>
            <a:ext cx="1622172" cy="122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010" y="4734252"/>
            <a:ext cx="1806306" cy="122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5"/>
          <p:cNvSpPr txBox="1">
            <a:spLocks/>
          </p:cNvSpPr>
          <p:nvPr/>
        </p:nvSpPr>
        <p:spPr>
          <a:xfrm>
            <a:off x="5363128" y="5956941"/>
            <a:ext cx="2765549" cy="47498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ctr" defTabSz="685800" fontAlgn="auto">
              <a:spcBef>
                <a:spcPts val="750"/>
              </a:spcBef>
              <a:spcAft>
                <a:spcPts val="0"/>
              </a:spcAft>
              <a:buNone/>
              <a:defRPr/>
            </a:pPr>
            <a:r>
              <a:rPr lang="en-US" altLang="en-US" sz="1350" dirty="0">
                <a:solidFill>
                  <a:srgbClr val="FF0000"/>
                </a:solidFill>
                <a:latin typeface="Calibri" panose="020F0502020204030204"/>
              </a:rPr>
              <a:t>Refractory Pieces blocking </a:t>
            </a:r>
            <a:r>
              <a:rPr lang="en-US" altLang="en-US" sz="1350" dirty="0" smtClean="0">
                <a:solidFill>
                  <a:srgbClr val="FF0000"/>
                </a:solidFill>
                <a:latin typeface="Calibri" panose="020F0502020204030204"/>
              </a:rPr>
              <a:t>tubes causing operational problems by restricting process gas flow</a:t>
            </a:r>
            <a:endParaRPr lang="en-US" altLang="en-US" sz="135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6202396" y="1009184"/>
            <a:ext cx="2713004" cy="2108332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Fundamentals of repair should  not be overlooked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Don’t treat refractory installation as a civil work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ysClr val="windowText" lastClr="000000"/>
                </a:solidFill>
              </a:rPr>
              <a:t>Repair job should not be left to the discretion of contractor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Proper repair procedure should be developed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7679" y="1293733"/>
            <a:ext cx="2987521" cy="13849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Challenges</a:t>
            </a:r>
            <a:r>
              <a:rPr lang="en-US" sz="1400" dirty="0" smtClean="0">
                <a:latin typeface="Calibri" pitchFamily="34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Calibri" pitchFamily="34" charset="0"/>
              </a:rPr>
              <a:t>Limited shutdown time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Calibri" pitchFamily="34" charset="0"/>
              </a:rPr>
              <a:t>Limited </a:t>
            </a:r>
            <a:r>
              <a:rPr lang="en-US" sz="1400" dirty="0">
                <a:latin typeface="Calibri" pitchFamily="34" charset="0"/>
              </a:rPr>
              <a:t>accessibility inside vessel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itchFamily="34" charset="0"/>
              </a:rPr>
              <a:t>Non availability of </a:t>
            </a:r>
            <a:r>
              <a:rPr lang="en-US" sz="1400" dirty="0" smtClean="0">
                <a:latin typeface="Calibri" pitchFamily="34" charset="0"/>
              </a:rPr>
              <a:t>resources   </a:t>
            </a:r>
            <a:endParaRPr lang="en-US" sz="1400" dirty="0">
              <a:latin typeface="Calibr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Calibri" pitchFamily="34" charset="0"/>
              </a:rPr>
              <a:t>Budget limitations  </a:t>
            </a:r>
            <a:endParaRPr lang="en-US" sz="1400" dirty="0">
              <a:latin typeface="Calibr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Calibri" pitchFamily="34" charset="0"/>
              </a:rPr>
              <a:t>Safety issues/ restrictions, etc. </a:t>
            </a:r>
            <a:endParaRPr lang="en-US" sz="1400" dirty="0">
              <a:latin typeface="Calibri" pitchFamily="34" charset="0"/>
            </a:endParaRPr>
          </a:p>
        </p:txBody>
      </p: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3330356179"/>
              </p:ext>
            </p:extLst>
          </p:nvPr>
        </p:nvGraphicFramePr>
        <p:xfrm>
          <a:off x="3453858" y="1066800"/>
          <a:ext cx="2911321" cy="187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" y="1749322"/>
            <a:ext cx="445731" cy="3649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0191" y="2663618"/>
            <a:ext cx="19060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Avoid short-cut/ cosmetic repair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780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4" grpId="0"/>
      <p:bldP spid="16" grpId="0"/>
      <p:bldP spid="20" grpId="0"/>
      <p:bldP spid="23" grpId="0" animBg="1"/>
      <p:bldGraphic spid="21" grpId="0">
        <p:bldAsOne/>
      </p:bldGraphic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3736" y="1810220"/>
            <a:ext cx="7806239" cy="2837979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200" b="1" dirty="0" smtClean="0"/>
              <a:t/>
            </a:r>
            <a:br>
              <a:rPr lang="en-US" altLang="en-US" sz="3200" b="1" dirty="0" smtClean="0"/>
            </a:br>
            <a:r>
              <a:rPr lang="en-US" altLang="en-US" sz="3200" b="1" dirty="0" smtClean="0"/>
              <a:t>continuous improvements</a:t>
            </a:r>
            <a:br>
              <a:rPr lang="en-US" altLang="en-US" sz="3200" b="1" dirty="0" smtClean="0"/>
            </a:br>
            <a:r>
              <a:rPr lang="en-US" altLang="en-US" sz="3200" b="1" dirty="0" smtClean="0"/>
              <a:t/>
            </a:r>
            <a:br>
              <a:rPr lang="en-US" altLang="en-US" sz="3200" b="1" dirty="0" smtClean="0"/>
            </a:br>
            <a:r>
              <a:rPr lang="en-US" altLang="en-US" sz="2000" b="1" dirty="0" smtClean="0"/>
              <a:t>refractory</a:t>
            </a:r>
            <a:r>
              <a:rPr lang="en-US" altLang="en-US" sz="3200" b="1" dirty="0" smtClean="0"/>
              <a:t> </a:t>
            </a:r>
            <a:r>
              <a:rPr lang="en-US" sz="1800" dirty="0" smtClean="0"/>
              <a:t>IMPROVEMENT </a:t>
            </a:r>
            <a:r>
              <a:rPr lang="en-US" sz="1800" dirty="0"/>
              <a:t>OF </a:t>
            </a:r>
            <a:r>
              <a:rPr lang="en-US" sz="1800" dirty="0" smtClean="0"/>
              <a:t>AGED </a:t>
            </a:r>
            <a:r>
              <a:rPr lang="en-US" sz="1800" dirty="0"/>
              <a:t>FURNACE- OPPORTUNITIES</a:t>
            </a:r>
            <a:endParaRPr lang="en-GB" sz="1800" dirty="0"/>
          </a:p>
        </p:txBody>
      </p:sp>
      <p:sp>
        <p:nvSpPr>
          <p:cNvPr id="3" name="Rectangle 2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799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REFRACTORY MAINTENANCE:  Aged Furnaces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1566" y="2058404"/>
            <a:ext cx="4943672" cy="2437396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Arial"/>
              </a:defRPr>
            </a:lvl1pPr>
            <a:lvl2pPr marL="268288" indent="-228600" algn="l" defTabSz="914400" rtl="0" eaLnBrk="1" latinLnBrk="0" hangingPunct="1">
              <a:spcBef>
                <a:spcPts val="600"/>
              </a:spcBef>
              <a:buClr>
                <a:srgbClr val="0F7EC4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Arial"/>
              </a:defRPr>
            </a:lvl2pPr>
            <a:lvl3pPr marL="538163" indent="-22860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  <a:tabLst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Arial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 defTabSz="685800" fontAlgn="auto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4472C4"/>
              </a:buClr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prstClr val="black"/>
                </a:solidFill>
                <a:latin typeface="+mn-lt"/>
                <a:cs typeface="Calibri Light" panose="020F0302020204030204" pitchFamily="34" charset="0"/>
              </a:rPr>
              <a:t>What type of refractory shall be used:</a:t>
            </a:r>
          </a:p>
          <a:p>
            <a:pPr marL="554038" lvl="1" indent="-285750" defTabSz="685800" fontAlgn="auto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4472C4"/>
              </a:buClr>
              <a:buFont typeface="Wingdings" panose="05000000000000000000" pitchFamily="2" charset="2"/>
              <a:buChar char="ü"/>
              <a:defRPr/>
            </a:pPr>
            <a:r>
              <a:rPr lang="en-US" sz="1400" u="sng" dirty="0" smtClean="0">
                <a:solidFill>
                  <a:srgbClr val="00B0F0"/>
                </a:solidFill>
                <a:latin typeface="+mn-lt"/>
                <a:cs typeface="Calibri Light" panose="020F0302020204030204" pitchFamily="34" charset="0"/>
              </a:rPr>
              <a:t>Original (replace-in-kind)</a:t>
            </a:r>
            <a:r>
              <a:rPr lang="en-US" sz="1400" dirty="0" smtClean="0">
                <a:solidFill>
                  <a:srgbClr val="00B0F0"/>
                </a:solidFill>
                <a:latin typeface="+mn-lt"/>
                <a:cs typeface="Calibri Light" panose="020F0302020204030204" pitchFamily="34" charset="0"/>
              </a:rPr>
              <a:t> </a:t>
            </a:r>
            <a:r>
              <a:rPr lang="en-US" sz="1400" dirty="0">
                <a:solidFill>
                  <a:srgbClr val="00B0F0"/>
                </a:solidFill>
                <a:latin typeface="+mn-lt"/>
                <a:cs typeface="Calibri Light" panose="020F0302020204030204" pitchFamily="34" charset="0"/>
              </a:rPr>
              <a:t>or </a:t>
            </a:r>
            <a:endParaRPr lang="en-US" sz="1400" dirty="0" smtClean="0">
              <a:solidFill>
                <a:srgbClr val="00B0F0"/>
              </a:solidFill>
              <a:latin typeface="+mn-lt"/>
              <a:cs typeface="Calibri Light" panose="020F0302020204030204" pitchFamily="34" charset="0"/>
            </a:endParaRPr>
          </a:p>
          <a:p>
            <a:pPr marL="554038" lvl="1" indent="-285750" defTabSz="685800" fontAlgn="auto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4472C4"/>
              </a:buClr>
              <a:buFont typeface="Wingdings" panose="05000000000000000000" pitchFamily="2" charset="2"/>
              <a:buChar char="ü"/>
              <a:defRPr/>
            </a:pPr>
            <a:r>
              <a:rPr lang="en-US" sz="1400" u="sng" dirty="0" smtClean="0">
                <a:solidFill>
                  <a:srgbClr val="00B0F0"/>
                </a:solidFill>
                <a:latin typeface="+mn-lt"/>
                <a:cs typeface="Calibri Light" panose="020F0302020204030204" pitchFamily="34" charset="0"/>
              </a:rPr>
              <a:t>Upgraded / modified</a:t>
            </a:r>
            <a:r>
              <a:rPr lang="en-US" sz="1400" dirty="0" smtClean="0">
                <a:solidFill>
                  <a:srgbClr val="00B0F0"/>
                </a:solidFill>
                <a:latin typeface="+mn-lt"/>
                <a:cs typeface="Calibri Light" panose="020F0302020204030204" pitchFamily="34" charset="0"/>
              </a:rPr>
              <a:t>? </a:t>
            </a:r>
            <a:endParaRPr lang="en-US" sz="1400" dirty="0">
              <a:solidFill>
                <a:srgbClr val="00B0F0"/>
              </a:solidFill>
              <a:latin typeface="+mn-lt"/>
              <a:cs typeface="Calibri Light" panose="020F0302020204030204" pitchFamily="34" charset="0"/>
            </a:endParaRPr>
          </a:p>
          <a:p>
            <a:pPr marL="214313" indent="-214313" defTabSz="685800" fontAlgn="auto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4472C4"/>
              </a:buClr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  <a:cs typeface="Calibri Light" panose="020F0302020204030204" pitchFamily="34" charset="0"/>
              </a:rPr>
              <a:t>Partial or Full </a:t>
            </a:r>
            <a:r>
              <a:rPr lang="en-US" sz="1600" dirty="0" smtClean="0">
                <a:solidFill>
                  <a:prstClr val="black"/>
                </a:solidFill>
                <a:latin typeface="+mn-lt"/>
                <a:cs typeface="Calibri Light" panose="020F0302020204030204" pitchFamily="34" charset="0"/>
              </a:rPr>
              <a:t>replacement / upgradation? </a:t>
            </a:r>
            <a:endParaRPr lang="en-US" sz="1600" dirty="0">
              <a:solidFill>
                <a:prstClr val="black"/>
              </a:solidFill>
              <a:latin typeface="+mn-lt"/>
              <a:cs typeface="Calibri Light" panose="020F0302020204030204" pitchFamily="34" charset="0"/>
            </a:endParaRPr>
          </a:p>
          <a:p>
            <a:pPr marL="214313" indent="-214313" defTabSz="685800" fontAlgn="auto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4472C4"/>
              </a:buClr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rPr>
              <a:t>Identify Performance </a:t>
            </a:r>
            <a:r>
              <a:rPr lang="en-US" sz="1600" dirty="0" smtClean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rPr>
              <a:t>killers and inadequacies </a:t>
            </a:r>
            <a:endParaRPr lang="en-US" sz="1600" dirty="0">
              <a:solidFill>
                <a:schemeClr val="tx1"/>
              </a:solidFill>
              <a:latin typeface="+mn-lt"/>
              <a:cs typeface="Calibri Light" panose="020F0302020204030204" pitchFamily="34" charset="0"/>
            </a:endParaRPr>
          </a:p>
          <a:p>
            <a:pPr marL="214313" indent="-214313" defTabSz="685800" fontAlgn="auto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4472C4"/>
              </a:buClr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rPr>
              <a:t>Identify alternate </a:t>
            </a:r>
            <a:r>
              <a:rPr lang="en-US" sz="1600" dirty="0" smtClean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rPr>
              <a:t>design options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rPr>
              <a:t>&amp; improvement </a:t>
            </a:r>
            <a:r>
              <a:rPr lang="en-US" sz="1600" dirty="0" smtClean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rPr>
              <a:t>opportunities.</a:t>
            </a:r>
          </a:p>
          <a:p>
            <a:pPr marL="214313" indent="-214313" defTabSz="685800" fontAlgn="auto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4472C4"/>
              </a:buClr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rPr>
              <a:t>Perform feasibility for implementations.</a:t>
            </a:r>
            <a:endParaRPr lang="en-US" sz="1600" dirty="0">
              <a:solidFill>
                <a:schemeClr val="tx1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906" y="1219200"/>
            <a:ext cx="714665" cy="714665"/>
          </a:xfrm>
          <a:prstGeom prst="rect">
            <a:avLst/>
          </a:prstGeom>
        </p:spPr>
      </p:pic>
      <p:sp>
        <p:nvSpPr>
          <p:cNvPr id="23" name="Pentagon 22"/>
          <p:cNvSpPr/>
          <p:nvPr/>
        </p:nvSpPr>
        <p:spPr bwMode="auto">
          <a:xfrm>
            <a:off x="5889278" y="3434350"/>
            <a:ext cx="3143544" cy="732079"/>
          </a:xfrm>
          <a:prstGeom prst="homePlate">
            <a:avLst/>
          </a:prstGeom>
          <a:solidFill>
            <a:srgbClr val="009FE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Installation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Improved </a:t>
            </a:r>
            <a:r>
              <a:rPr lang="en-US" sz="14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installation practices &amp; QA-QC</a:t>
            </a:r>
            <a:endParaRPr lang="en-US" sz="1400" dirty="0" smtClean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Pentagon 24"/>
          <p:cNvSpPr/>
          <p:nvPr/>
        </p:nvSpPr>
        <p:spPr bwMode="auto">
          <a:xfrm>
            <a:off x="5889278" y="2004113"/>
            <a:ext cx="3143544" cy="638316"/>
          </a:xfrm>
          <a:prstGeom prst="homePlate">
            <a:avLst/>
          </a:prstGeom>
          <a:solidFill>
            <a:srgbClr val="009FE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Material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superior </a:t>
            </a:r>
            <a:r>
              <a:rPr lang="en-US" sz="14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 advanced  materials </a:t>
            </a:r>
          </a:p>
        </p:txBody>
      </p:sp>
      <p:sp>
        <p:nvSpPr>
          <p:cNvPr id="26" name="Pentagon 25"/>
          <p:cNvSpPr/>
          <p:nvPr/>
        </p:nvSpPr>
        <p:spPr bwMode="auto">
          <a:xfrm>
            <a:off x="5889278" y="2672350"/>
            <a:ext cx="3143544" cy="732079"/>
          </a:xfrm>
          <a:prstGeom prst="homePlate">
            <a:avLst/>
          </a:prstGeom>
          <a:solidFill>
            <a:srgbClr val="009FE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kern="0" dirty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Design</a:t>
            </a:r>
          </a:p>
          <a:p>
            <a:pPr algn="ctr"/>
            <a:r>
              <a:rPr lang="en-US" sz="1400" kern="0" dirty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Optimized </a:t>
            </a:r>
            <a:r>
              <a:rPr lang="en-US" sz="1400" kern="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 </a:t>
            </a:r>
            <a:r>
              <a:rPr lang="en-US" sz="1400" kern="0" dirty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state-of the-art </a:t>
            </a:r>
            <a:r>
              <a:rPr lang="en-US" sz="1400" kern="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design 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5889277" y="1309312"/>
            <a:ext cx="3117167" cy="651261"/>
          </a:xfrm>
          <a:prstGeom prst="roundRect">
            <a:avLst/>
          </a:prstGeom>
          <a:solidFill>
            <a:srgbClr val="E352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Improvement opportunities of aged refractory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39" y="3516611"/>
            <a:ext cx="503238" cy="5032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39" y="2880958"/>
            <a:ext cx="479187" cy="4791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031801"/>
            <a:ext cx="615051" cy="6150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449" y="4565004"/>
            <a:ext cx="531752" cy="757379"/>
          </a:xfrm>
          <a:prstGeom prst="rect">
            <a:avLst/>
          </a:prstGeom>
        </p:spPr>
      </p:pic>
      <p:sp>
        <p:nvSpPr>
          <p:cNvPr id="15" name="Pentagon 14"/>
          <p:cNvSpPr/>
          <p:nvPr/>
        </p:nvSpPr>
        <p:spPr bwMode="auto">
          <a:xfrm>
            <a:off x="5889278" y="4565004"/>
            <a:ext cx="3143544" cy="732079"/>
          </a:xfrm>
          <a:prstGeom prst="homePlat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 with Specialist Refractory contractor / OEM  for detailed study &amp; </a:t>
            </a:r>
            <a:r>
              <a:rPr lang="en-US" sz="1200" b="1" dirty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opportunities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919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8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REFRACTORY LINED PROCESS EQUIPMENT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1180420"/>
            <a:ext cx="4568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>
                <a:latin typeface="+mn-lt"/>
              </a:rPr>
              <a:t>Fired Heaters, Furnaces</a:t>
            </a:r>
            <a:r>
              <a:rPr lang="en-US" dirty="0">
                <a:latin typeface="+mn-lt"/>
              </a:rPr>
              <a:t>, </a:t>
            </a:r>
            <a:r>
              <a:rPr lang="en-US" dirty="0" smtClean="0">
                <a:latin typeface="+mn-lt"/>
              </a:rPr>
              <a:t>Reformers, Reactors</a:t>
            </a:r>
            <a:r>
              <a:rPr lang="en-US" dirty="0">
                <a:latin typeface="+mn-lt"/>
              </a:rPr>
              <a:t>, </a:t>
            </a:r>
            <a:r>
              <a:rPr lang="en-US" dirty="0" smtClean="0">
                <a:latin typeface="+mn-lt"/>
              </a:rPr>
              <a:t>Boilers, Incinerators, Thermal Oxidizers, etc……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477982" y="1831064"/>
            <a:ext cx="409401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b="1" u="sng" dirty="0" smtClean="0">
                <a:solidFill>
                  <a:srgbClr val="00B0F0"/>
                </a:solidFill>
                <a:latin typeface="+mn-lt"/>
                <a:ea typeface="ヒラギノ角ゴ Pro W3" pitchFamily="1" charset="-128"/>
              </a:rPr>
              <a:t>Refinery &amp; Petrochemical </a:t>
            </a:r>
            <a:r>
              <a:rPr lang="en-US" sz="1600" b="1" u="sng" dirty="0">
                <a:solidFill>
                  <a:srgbClr val="00B0F0"/>
                </a:solidFill>
                <a:latin typeface="+mn-lt"/>
                <a:ea typeface="ヒラギノ角ゴ Pro W3" pitchFamily="1" charset="-128"/>
              </a:rPr>
              <a:t>Plants</a:t>
            </a:r>
            <a:r>
              <a:rPr lang="en-US" sz="1600" b="1" dirty="0">
                <a:solidFill>
                  <a:srgbClr val="00B0F0"/>
                </a:solidFill>
                <a:latin typeface="+mn-lt"/>
                <a:ea typeface="ヒラギノ角ゴ Pro W3" pitchFamily="1" charset="-128"/>
              </a:rPr>
              <a:t>:</a:t>
            </a:r>
          </a:p>
          <a:p>
            <a:pPr marL="161744" indent="-161744"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  <a:ea typeface="ヒラギノ角ゴ Pro W3" pitchFamily="1" charset="-128"/>
              </a:rPr>
              <a:t>Fired Heater </a:t>
            </a:r>
            <a:r>
              <a:rPr lang="en-US" sz="14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( 500 to 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900</a:t>
            </a:r>
            <a:r>
              <a:rPr lang="en-US" sz="1400" baseline="300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0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C</a:t>
            </a:r>
            <a:r>
              <a:rPr lang="en-US" sz="14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)</a:t>
            </a:r>
          </a:p>
          <a:p>
            <a:pPr marL="161744" indent="-161744"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  <a:ea typeface="ヒラギノ角ゴ Pro W3" pitchFamily="1" charset="-128"/>
              </a:rPr>
              <a:t>Hydrogen Reformer </a:t>
            </a:r>
            <a:r>
              <a:rPr lang="en-US" sz="14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(~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1150</a:t>
            </a:r>
            <a:r>
              <a:rPr lang="en-US" sz="1400" baseline="300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0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C) </a:t>
            </a:r>
          </a:p>
          <a:p>
            <a:pPr marL="161744" indent="-161744">
              <a:buFont typeface="Arial" pitchFamily="34" charset="0"/>
              <a:buChar char="•"/>
              <a:defRPr/>
            </a:pPr>
            <a:r>
              <a:rPr lang="en-US" sz="1400" dirty="0" smtClean="0">
                <a:latin typeface="+mn-lt"/>
                <a:ea typeface="ヒラギノ角ゴ Pro W3" pitchFamily="1" charset="-128"/>
              </a:rPr>
              <a:t>Ethylene / Olefin Furnaces </a:t>
            </a:r>
            <a:r>
              <a:rPr lang="en-US" sz="14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(~1150</a:t>
            </a:r>
            <a:r>
              <a:rPr lang="en-US" sz="1400" baseline="300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0</a:t>
            </a:r>
            <a:r>
              <a:rPr lang="en-US" sz="14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C)</a:t>
            </a:r>
          </a:p>
          <a:p>
            <a:pPr marL="161744" indent="-161744">
              <a:buFont typeface="Arial" pitchFamily="34" charset="0"/>
              <a:buChar char="•"/>
              <a:defRPr/>
            </a:pPr>
            <a:r>
              <a:rPr lang="en-US" sz="1400" dirty="0" smtClean="0">
                <a:latin typeface="+mn-lt"/>
                <a:ea typeface="ヒラギノ角ゴ Pro W3" pitchFamily="1" charset="-128"/>
              </a:rPr>
              <a:t>Process Reactors / </a:t>
            </a:r>
            <a:r>
              <a:rPr lang="en-US" sz="1200" dirty="0">
                <a:latin typeface="+mn-lt"/>
                <a:ea typeface="ヒラギノ角ゴ Pro W3" pitchFamily="1" charset="-128"/>
              </a:rPr>
              <a:t>Gasifiers </a:t>
            </a:r>
            <a:r>
              <a:rPr lang="en-US" sz="12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(~</a:t>
            </a:r>
            <a:r>
              <a:rPr lang="en-US" sz="12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1000 </a:t>
            </a:r>
            <a:r>
              <a:rPr lang="en-US" sz="12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-1300</a:t>
            </a:r>
            <a:r>
              <a:rPr lang="en-US" sz="1200" baseline="300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0</a:t>
            </a:r>
            <a:r>
              <a:rPr lang="en-US" sz="12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C</a:t>
            </a:r>
            <a:r>
              <a:rPr lang="en-US" sz="14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), </a:t>
            </a:r>
          </a:p>
          <a:p>
            <a:pPr marL="161744" indent="-161744">
              <a:buFont typeface="Arial" pitchFamily="34" charset="0"/>
              <a:buChar char="•"/>
              <a:defRPr/>
            </a:pPr>
            <a:r>
              <a:rPr lang="en-US" sz="1400" dirty="0" smtClean="0">
                <a:latin typeface="+mn-lt"/>
                <a:ea typeface="ヒラギノ角ゴ Pro W3" pitchFamily="1" charset="-128"/>
              </a:rPr>
              <a:t>MTBE </a:t>
            </a:r>
            <a:r>
              <a:rPr lang="en-US" sz="1400" dirty="0">
                <a:latin typeface="+mn-lt"/>
                <a:ea typeface="ヒラギノ角ゴ Pro W3" pitchFamily="1" charset="-128"/>
              </a:rPr>
              <a:t>Reactor </a:t>
            </a:r>
            <a:r>
              <a:rPr lang="en-US" sz="14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(~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650 to 800</a:t>
            </a:r>
            <a:r>
              <a:rPr lang="en-US" sz="1400" baseline="300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0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C</a:t>
            </a:r>
            <a:r>
              <a:rPr lang="en-US" sz="14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)</a:t>
            </a:r>
          </a:p>
          <a:p>
            <a:pPr marL="161744" indent="-161744"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  <a:ea typeface="ヒラギノ角ゴ Pro W3" pitchFamily="1" charset="-128"/>
              </a:rPr>
              <a:t>Fluid Catalytic Cracking Unit</a:t>
            </a:r>
            <a:r>
              <a:rPr lang="en-US" sz="1400" dirty="0">
                <a:solidFill>
                  <a:schemeClr val="accent2"/>
                </a:solidFill>
                <a:latin typeface="+mn-lt"/>
                <a:ea typeface="ヒラギノ角ゴ Pro W3" pitchFamily="1" charset="-128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(~650 to 850</a:t>
            </a:r>
            <a:r>
              <a:rPr lang="en-US" sz="1400" baseline="300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0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C</a:t>
            </a:r>
            <a:r>
              <a:rPr lang="en-US" sz="14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)</a:t>
            </a:r>
          </a:p>
          <a:p>
            <a:pPr marL="161744" indent="-161744">
              <a:buFont typeface="Arial" pitchFamily="34" charset="0"/>
              <a:buChar char="•"/>
              <a:defRPr/>
            </a:pPr>
            <a:r>
              <a:rPr lang="en-US" sz="1400" dirty="0" smtClean="0">
                <a:latin typeface="+mn-lt"/>
                <a:ea typeface="ヒラギノ角ゴ Pro W3" pitchFamily="1" charset="-128"/>
              </a:rPr>
              <a:t>Coke </a:t>
            </a:r>
            <a:r>
              <a:rPr lang="en-US" sz="1400" dirty="0" err="1" smtClean="0">
                <a:latin typeface="+mn-lt"/>
                <a:ea typeface="ヒラギノ角ゴ Pro W3" pitchFamily="1" charset="-128"/>
              </a:rPr>
              <a:t>Calciner</a:t>
            </a:r>
            <a:r>
              <a:rPr lang="en-US" sz="1400" dirty="0" smtClean="0">
                <a:latin typeface="+mn-lt"/>
                <a:ea typeface="ヒラギノ角ゴ Pro W3" pitchFamily="1" charset="-128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(~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1150 to 1300</a:t>
            </a:r>
            <a:r>
              <a:rPr lang="en-US" sz="1400" baseline="300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0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C</a:t>
            </a:r>
            <a:r>
              <a:rPr lang="en-US" sz="14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) </a:t>
            </a:r>
            <a:endParaRPr lang="en-US" sz="1400" dirty="0" smtClean="0">
              <a:latin typeface="+mn-lt"/>
              <a:ea typeface="ヒラギノ角ゴ Pro W3" pitchFamily="1" charset="-128"/>
            </a:endParaRPr>
          </a:p>
          <a:p>
            <a:pPr marL="161744" indent="-161744">
              <a:buFont typeface="Arial" pitchFamily="34" charset="0"/>
              <a:buChar char="•"/>
              <a:defRPr/>
            </a:pPr>
            <a:r>
              <a:rPr lang="en-US" sz="1400" dirty="0" smtClean="0">
                <a:latin typeface="+mn-lt"/>
                <a:ea typeface="ヒラギノ角ゴ Pro W3" pitchFamily="1" charset="-128"/>
              </a:rPr>
              <a:t>Incinerator </a:t>
            </a:r>
            <a:r>
              <a:rPr lang="en-US" sz="1400" dirty="0" smtClean="0">
                <a:latin typeface="+mn-lt"/>
                <a:ea typeface="ヒラギノ角ゴ Pro W3" pitchFamily="1" charset="-128"/>
              </a:rPr>
              <a:t>/ Oxidizer</a:t>
            </a:r>
            <a:endParaRPr lang="en-US" sz="1400" dirty="0">
              <a:latin typeface="+mn-lt"/>
              <a:ea typeface="ヒラギノ角ゴ Pro W3" pitchFamily="1" charset="-128"/>
            </a:endParaRPr>
          </a:p>
          <a:p>
            <a:pPr marL="161744" indent="-161744"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  <a:ea typeface="ヒラギノ角ゴ Pro W3" pitchFamily="1" charset="-128"/>
              </a:rPr>
              <a:t>Sulphur Recovery Unit </a:t>
            </a:r>
            <a:r>
              <a:rPr lang="en-US" sz="14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(~1600</a:t>
            </a:r>
            <a:r>
              <a:rPr lang="en-US" sz="1400" baseline="300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0</a:t>
            </a:r>
            <a:r>
              <a:rPr lang="en-US" sz="14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C)</a:t>
            </a:r>
          </a:p>
          <a:p>
            <a:pPr marL="161744" indent="-161744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+mn-lt"/>
                <a:ea typeface="ヒラギノ角ゴ Pro W3" pitchFamily="1" charset="-128"/>
              </a:rPr>
              <a:t>Carbon Black Reactor </a:t>
            </a:r>
            <a:r>
              <a:rPr lang="en-US" sz="14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(~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1500 -1900</a:t>
            </a:r>
            <a:r>
              <a:rPr lang="en-US" sz="1400" baseline="300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0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C</a:t>
            </a:r>
            <a:r>
              <a:rPr lang="en-US" sz="1400" dirty="0">
                <a:solidFill>
                  <a:srgbClr val="FF0000"/>
                </a:solidFill>
                <a:latin typeface="+mn-lt"/>
                <a:ea typeface="ヒラギノ角ゴ Pro W3" pitchFamily="1" charset="-128"/>
              </a:rPr>
              <a:t>)</a:t>
            </a:r>
          </a:p>
          <a:p>
            <a:pPr marL="161744" indent="-161744">
              <a:buFont typeface="Arial" pitchFamily="34" charset="0"/>
              <a:buChar char="•"/>
              <a:defRPr/>
            </a:pPr>
            <a:r>
              <a:rPr lang="en-US" sz="1400" dirty="0" smtClean="0">
                <a:latin typeface="+mn-lt"/>
                <a:ea typeface="ヒラギノ角ゴ Pro W3" pitchFamily="1" charset="-128"/>
              </a:rPr>
              <a:t>HRSG &amp; Boiler</a:t>
            </a:r>
            <a:endParaRPr lang="en-US" sz="1400" dirty="0" smtClean="0">
              <a:latin typeface="+mn-lt"/>
              <a:ea typeface="ヒラギノ角ゴ Pro W3" pitchFamily="1" charset="-128"/>
            </a:endParaRPr>
          </a:p>
          <a:p>
            <a:pPr marL="161744" indent="-161744"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  <a:ea typeface="ヒラギノ角ゴ Pro W3" pitchFamily="1" charset="-128"/>
              </a:rPr>
              <a:t>Chimney / Stack ,  etc</a:t>
            </a:r>
            <a:r>
              <a:rPr lang="en-US" sz="1400" dirty="0" smtClean="0">
                <a:latin typeface="+mn-lt"/>
                <a:ea typeface="ヒラギノ角ゴ Pro W3" pitchFamily="1" charset="-128"/>
              </a:rPr>
              <a:t>.</a:t>
            </a:r>
            <a:endParaRPr lang="en-US" sz="1400" dirty="0">
              <a:latin typeface="+mn-lt"/>
              <a:ea typeface="ヒラギノ角ゴ Pro W3" pitchFamily="1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791" y="4708188"/>
            <a:ext cx="3505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1600" b="1" u="sng" dirty="0" smtClean="0">
                <a:solidFill>
                  <a:srgbClr val="00B0F0"/>
                </a:solidFill>
                <a:latin typeface="+mn-lt"/>
                <a:ea typeface="ヒラギノ角ゴ Pro W3" pitchFamily="1" charset="-128"/>
                <a:cs typeface="Arial" charset="0"/>
              </a:rPr>
              <a:t>Ammonia/Methanol / </a:t>
            </a:r>
            <a:r>
              <a:rPr lang="en-US" sz="1600" b="1" u="sng" dirty="0" err="1" smtClean="0">
                <a:solidFill>
                  <a:srgbClr val="00B0F0"/>
                </a:solidFill>
                <a:latin typeface="+mn-lt"/>
                <a:ea typeface="ヒラギノ角ゴ Pro W3" pitchFamily="1" charset="-128"/>
                <a:cs typeface="Arial" charset="0"/>
              </a:rPr>
              <a:t>Syn</a:t>
            </a:r>
            <a:r>
              <a:rPr lang="en-US" sz="1600" b="1" u="sng" dirty="0" smtClean="0">
                <a:solidFill>
                  <a:srgbClr val="00B0F0"/>
                </a:solidFill>
                <a:latin typeface="+mn-lt"/>
                <a:ea typeface="ヒラギノ角ゴ Pro W3" pitchFamily="1" charset="-128"/>
                <a:cs typeface="Arial" charset="0"/>
              </a:rPr>
              <a:t> gas Plants:</a:t>
            </a:r>
            <a:endParaRPr lang="en-US" sz="1600" b="1" u="sng" dirty="0">
              <a:solidFill>
                <a:srgbClr val="00B0F0"/>
              </a:solidFill>
              <a:latin typeface="+mn-lt"/>
              <a:ea typeface="ヒラギノ角ゴ Pro W3" pitchFamily="1" charset="-128"/>
              <a:cs typeface="Arial" charset="0"/>
            </a:endParaRPr>
          </a:p>
          <a:p>
            <a:pPr marL="169863" indent="-169863">
              <a:buFont typeface="Arial" pitchFamily="34" charset="0"/>
              <a:buChar char="•"/>
              <a:defRPr/>
            </a:pPr>
            <a:r>
              <a:rPr lang="en-US" sz="1400" dirty="0" smtClean="0">
                <a:latin typeface="+mn-lt"/>
                <a:ea typeface="ヒラギノ角ゴ Pro W3" pitchFamily="1" charset="-128"/>
                <a:cs typeface="Arial" charset="0"/>
              </a:rPr>
              <a:t>Primary Reformer 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  <a:cs typeface="Arial" charset="0"/>
              </a:rPr>
              <a:t>(~1150</a:t>
            </a:r>
            <a:r>
              <a:rPr lang="en-US" sz="1400" baseline="300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  <a:cs typeface="Arial" charset="0"/>
              </a:rPr>
              <a:t>0</a:t>
            </a:r>
            <a:r>
              <a:rPr lang="en-US" sz="1400" dirty="0" smtClean="0">
                <a:solidFill>
                  <a:srgbClr val="FF0000"/>
                </a:solidFill>
                <a:latin typeface="+mn-lt"/>
                <a:ea typeface="ヒラギノ角ゴ Pro W3" pitchFamily="1" charset="-128"/>
                <a:cs typeface="Arial" charset="0"/>
              </a:rPr>
              <a:t>C)</a:t>
            </a:r>
          </a:p>
          <a:p>
            <a:pPr marL="169863" indent="-169863">
              <a:buFont typeface="Arial" pitchFamily="34" charset="0"/>
              <a:buChar char="•"/>
              <a:defRPr/>
            </a:pPr>
            <a:r>
              <a:rPr lang="en-US" sz="1400" dirty="0" smtClean="0">
                <a:latin typeface="+mn-lt"/>
                <a:ea typeface="ヒラギノ角ゴ Pro W3" pitchFamily="1" charset="-128"/>
                <a:cs typeface="Arial" charset="0"/>
              </a:rPr>
              <a:t>Secondary </a:t>
            </a:r>
            <a:r>
              <a:rPr lang="en-US" sz="1400" dirty="0">
                <a:latin typeface="+mn-lt"/>
                <a:ea typeface="ヒラギノ角ゴ Pro W3" pitchFamily="1" charset="-128"/>
                <a:cs typeface="Arial" charset="0"/>
              </a:rPr>
              <a:t>Reformer </a:t>
            </a:r>
            <a:r>
              <a:rPr lang="en-US" sz="1400" dirty="0">
                <a:solidFill>
                  <a:srgbClr val="FF0000"/>
                </a:solidFill>
                <a:latin typeface="+mn-lt"/>
                <a:ea typeface="ヒラギノ角ゴ Pro W3" pitchFamily="1" charset="-128"/>
                <a:cs typeface="Arial" charset="0"/>
              </a:rPr>
              <a:t>(~1300</a:t>
            </a:r>
            <a:r>
              <a:rPr lang="en-US" sz="1400" baseline="30000" dirty="0">
                <a:solidFill>
                  <a:srgbClr val="FF0000"/>
                </a:solidFill>
                <a:latin typeface="+mn-lt"/>
                <a:ea typeface="ヒラギノ角ゴ Pro W3" pitchFamily="1" charset="-128"/>
                <a:cs typeface="Arial" charset="0"/>
              </a:rPr>
              <a:t>0</a:t>
            </a:r>
            <a:r>
              <a:rPr lang="en-US" sz="1400" dirty="0">
                <a:solidFill>
                  <a:srgbClr val="FF0000"/>
                </a:solidFill>
                <a:latin typeface="+mn-lt"/>
                <a:ea typeface="ヒラギノ角ゴ Pro W3" pitchFamily="1" charset="-128"/>
                <a:cs typeface="Arial" charset="0"/>
              </a:rPr>
              <a:t>C)</a:t>
            </a:r>
          </a:p>
          <a:p>
            <a:pPr marL="161744" indent="-161744">
              <a:buFont typeface="Arial" pitchFamily="34" charset="0"/>
              <a:buChar char="•"/>
              <a:defRPr/>
            </a:pPr>
            <a:r>
              <a:rPr lang="en-US" sz="1400" dirty="0" smtClean="0">
                <a:latin typeface="+mn-lt"/>
                <a:ea typeface="ヒラギノ角ゴ Pro W3" pitchFamily="1" charset="-128"/>
                <a:cs typeface="Arial" charset="0"/>
              </a:rPr>
              <a:t>WH Boilers……</a:t>
            </a:r>
            <a:endParaRPr lang="en-US" sz="1400" dirty="0">
              <a:latin typeface="+mn-lt"/>
              <a:ea typeface="ヒラギノ角ゴ Pro W3" pitchFamily="1" charset="-128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4800" y="2057400"/>
            <a:ext cx="4874053" cy="3600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557177" indent="-214299" algn="just">
              <a:buBlip>
                <a:blip r:embed="rId2"/>
              </a:buBlip>
              <a:defRPr/>
            </a:pPr>
            <a:r>
              <a:rPr lang="en-US" sz="1600" dirty="0" smtClean="0">
                <a:solidFill>
                  <a:srgbClr val="00B0F0"/>
                </a:solidFill>
                <a:latin typeface="+mn-lt"/>
                <a:ea typeface="Times New Roman" panose="02020603050405020304" pitchFamily="18" charset="0"/>
              </a:rPr>
              <a:t>Extreme </a:t>
            </a:r>
            <a:r>
              <a:rPr lang="en-US" sz="1600" dirty="0">
                <a:solidFill>
                  <a:srgbClr val="00B0F0"/>
                </a:solidFill>
                <a:latin typeface="+mn-lt"/>
                <a:ea typeface="Times New Roman" panose="02020603050405020304" pitchFamily="18" charset="0"/>
              </a:rPr>
              <a:t>Temperatures </a:t>
            </a:r>
            <a:r>
              <a:rPr lang="en-US" sz="16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(~ 500 to 1900</a:t>
            </a:r>
            <a:r>
              <a:rPr lang="en-US" sz="1600" baseline="300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C), </a:t>
            </a:r>
          </a:p>
          <a:p>
            <a:pPr marL="557177" indent="-214299" algn="just">
              <a:buBlip>
                <a:blip r:embed="rId2"/>
              </a:buBlip>
              <a:defRPr/>
            </a:pPr>
            <a:endParaRPr lang="en-US" sz="1600" dirty="0">
              <a:solidFill>
                <a:srgbClr val="1002C2"/>
              </a:solidFill>
              <a:latin typeface="+mn-lt"/>
              <a:ea typeface="Times New Roman" panose="02020603050405020304" pitchFamily="18" charset="0"/>
            </a:endParaRPr>
          </a:p>
          <a:p>
            <a:pPr marL="557177" indent="-214299" algn="just">
              <a:buBlip>
                <a:blip r:embed="rId2"/>
              </a:buBlip>
              <a:defRPr/>
            </a:pPr>
            <a:r>
              <a:rPr lang="en-US" sz="1600" dirty="0">
                <a:solidFill>
                  <a:srgbClr val="00B0F0"/>
                </a:solidFill>
                <a:latin typeface="+mn-lt"/>
                <a:ea typeface="Times New Roman" panose="02020603050405020304" pitchFamily="18" charset="0"/>
              </a:rPr>
              <a:t>Extreme Pressures </a:t>
            </a:r>
            <a:r>
              <a:rPr lang="en-US" sz="1600" dirty="0" smtClean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(~ -</a:t>
            </a:r>
            <a:r>
              <a:rPr lang="en-US" sz="1600" dirty="0" err="1" smtClean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ve</a:t>
            </a:r>
            <a:r>
              <a:rPr lang="en-US" sz="1600" dirty="0" smtClean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to </a:t>
            </a:r>
            <a:r>
              <a:rPr lang="en-US" sz="1600" dirty="0" smtClean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+ 70kg/cm</a:t>
            </a:r>
            <a:r>
              <a:rPr lang="en-US" sz="1600" baseline="30000" dirty="0" smtClean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), </a:t>
            </a:r>
          </a:p>
          <a:p>
            <a:pPr marL="557177" indent="-214299" algn="just">
              <a:buBlip>
                <a:blip r:embed="rId2"/>
              </a:buBlip>
              <a:defRPr/>
            </a:pPr>
            <a:endParaRPr lang="en-US" sz="1600" dirty="0">
              <a:solidFill>
                <a:prstClr val="black"/>
              </a:solidFill>
              <a:latin typeface="+mn-lt"/>
              <a:ea typeface="Times New Roman" panose="02020603050405020304" pitchFamily="18" charset="0"/>
            </a:endParaRPr>
          </a:p>
          <a:p>
            <a:pPr marL="557177" indent="-214299" algn="just">
              <a:buBlip>
                <a:blip r:embed="rId2"/>
              </a:buBlip>
              <a:defRPr/>
            </a:pPr>
            <a:r>
              <a:rPr lang="en-US" sz="1600" dirty="0">
                <a:solidFill>
                  <a:srgbClr val="00B0F0"/>
                </a:solidFill>
                <a:latin typeface="+mn-lt"/>
                <a:ea typeface="Times New Roman" panose="02020603050405020304" pitchFamily="18" charset="0"/>
              </a:rPr>
              <a:t>Corrosive environment: </a:t>
            </a:r>
          </a:p>
          <a:p>
            <a:pPr marL="900056" lvl="1" indent="-214299" algn="just"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Gaseous</a:t>
            </a:r>
            <a:r>
              <a:rPr lang="en-US" sz="14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 / reducing / oxidizing conditions </a:t>
            </a:r>
          </a:p>
          <a:p>
            <a:pPr marL="900056" lvl="1" indent="-214299" algn="just"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Aqueous</a:t>
            </a:r>
            <a:r>
              <a:rPr lang="en-US" sz="14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 phase corrosion </a:t>
            </a:r>
            <a:endParaRPr lang="en-US" sz="1400" dirty="0" smtClean="0">
              <a:solidFill>
                <a:prstClr val="black"/>
              </a:solidFill>
              <a:latin typeface="+mn-lt"/>
              <a:ea typeface="Times New Roman" panose="02020603050405020304" pitchFamily="18" charset="0"/>
            </a:endParaRPr>
          </a:p>
          <a:p>
            <a:pPr marL="900056" lvl="1" indent="-214299" algn="just"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Melts</a:t>
            </a:r>
            <a:r>
              <a:rPr lang="en-US" sz="1400" dirty="0" smtClean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  </a:t>
            </a:r>
            <a:r>
              <a:rPr lang="en-US" sz="14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&amp; slags  (gasifier, incinerator) </a:t>
            </a:r>
          </a:p>
          <a:p>
            <a:pPr marL="557177" indent="-214299" algn="just">
              <a:buBlip>
                <a:blip r:embed="rId2"/>
              </a:buBlip>
              <a:defRPr/>
            </a:pPr>
            <a:endParaRPr lang="en-US" sz="1600" dirty="0">
              <a:solidFill>
                <a:srgbClr val="1002C2"/>
              </a:solidFill>
              <a:latin typeface="+mn-lt"/>
              <a:ea typeface="Times New Roman" panose="02020603050405020304" pitchFamily="18" charset="0"/>
            </a:endParaRPr>
          </a:p>
          <a:p>
            <a:pPr marL="557177" indent="-214299" algn="just">
              <a:buBlip>
                <a:blip r:embed="rId2"/>
              </a:buBlip>
              <a:defRPr/>
            </a:pPr>
            <a:r>
              <a:rPr lang="en-US" sz="1600" dirty="0">
                <a:solidFill>
                  <a:srgbClr val="00B0F0"/>
                </a:solidFill>
                <a:latin typeface="+mn-lt"/>
                <a:ea typeface="Times New Roman" panose="02020603050405020304" pitchFamily="18" charset="0"/>
              </a:rPr>
              <a:t>Erosion:</a:t>
            </a:r>
            <a:r>
              <a:rPr lang="en-US" sz="16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 by flowing catalysts / gases</a:t>
            </a:r>
          </a:p>
          <a:p>
            <a:pPr marL="557177" indent="-214299" algn="just">
              <a:buBlip>
                <a:blip r:embed="rId2"/>
              </a:buBlip>
              <a:defRPr/>
            </a:pPr>
            <a:endParaRPr lang="en-US" sz="1600" dirty="0" smtClean="0">
              <a:solidFill>
                <a:srgbClr val="1002C2"/>
              </a:solidFill>
              <a:latin typeface="+mn-lt"/>
              <a:ea typeface="Times New Roman" panose="02020603050405020304" pitchFamily="18" charset="0"/>
            </a:endParaRPr>
          </a:p>
          <a:p>
            <a:pPr marL="557177" indent="-214299" algn="just">
              <a:buBlip>
                <a:blip r:embed="rId2"/>
              </a:buBlip>
              <a:defRPr/>
            </a:pPr>
            <a:r>
              <a:rPr lang="en-US" sz="1600" dirty="0" smtClean="0">
                <a:solidFill>
                  <a:srgbClr val="00B0F0"/>
                </a:solidFill>
                <a:latin typeface="+mn-lt"/>
                <a:ea typeface="Times New Roman" panose="02020603050405020304" pitchFamily="18" charset="0"/>
              </a:rPr>
              <a:t>Shell </a:t>
            </a:r>
            <a:r>
              <a:rPr lang="en-US" sz="1600" dirty="0">
                <a:solidFill>
                  <a:srgbClr val="00B0F0"/>
                </a:solidFill>
                <a:latin typeface="+mn-lt"/>
                <a:ea typeface="Times New Roman" panose="02020603050405020304" pitchFamily="18" charset="0"/>
              </a:rPr>
              <a:t>/ Casing metal Temperature </a:t>
            </a:r>
            <a:r>
              <a:rPr lang="en-US" sz="1600" dirty="0" smtClean="0">
                <a:solidFill>
                  <a:srgbClr val="00B0F0"/>
                </a:solidFill>
                <a:latin typeface="+mn-lt"/>
                <a:ea typeface="Times New Roman" panose="02020603050405020304" pitchFamily="18" charset="0"/>
              </a:rPr>
              <a:t>limitations</a:t>
            </a:r>
            <a:r>
              <a:rPr lang="en-US" sz="1600" dirty="0">
                <a:solidFill>
                  <a:srgbClr val="00B0F0"/>
                </a:solidFill>
                <a:latin typeface="+mn-lt"/>
                <a:ea typeface="Times New Roman" panose="02020603050405020304" pitchFamily="18" charset="0"/>
              </a:rPr>
              <a:t>: </a:t>
            </a:r>
          </a:p>
          <a:p>
            <a:pPr marL="900056" lvl="1" indent="-214299" algn="just"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High </a:t>
            </a: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temperature </a:t>
            </a: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damage: </a:t>
            </a:r>
            <a:r>
              <a:rPr lang="en-US" sz="1400" dirty="0" smtClean="0">
                <a:latin typeface="+mn-lt"/>
              </a:rPr>
              <a:t>Corrosion/ HTHA….</a:t>
            </a:r>
          </a:p>
          <a:p>
            <a:pPr marL="900056" lvl="1" indent="-214299" algn="just"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Low temperature damage: </a:t>
            </a:r>
            <a:r>
              <a:rPr lang="en-US" sz="1400" dirty="0" smtClean="0">
                <a:latin typeface="+mn-lt"/>
              </a:rPr>
              <a:t>Dew </a:t>
            </a:r>
            <a:r>
              <a:rPr lang="en-US" sz="1400" dirty="0">
                <a:latin typeface="+mn-lt"/>
              </a:rPr>
              <a:t>point corrosion 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  <a:p>
            <a:pPr marL="900056" lvl="1" indent="-214299" algn="just">
              <a:buFont typeface="Wingdings" panose="05000000000000000000" pitchFamily="2" charset="2"/>
              <a:buChar char="Ø"/>
              <a:defRPr/>
            </a:pPr>
            <a:endParaRPr lang="en-US" sz="1400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797400"/>
            <a:ext cx="1260000" cy="126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678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FURNACE WALL LINING UPGRADATION- Example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958296"/>
              </p:ext>
            </p:extLst>
          </p:nvPr>
        </p:nvGraphicFramePr>
        <p:xfrm>
          <a:off x="1457674" y="1481059"/>
          <a:ext cx="5705126" cy="3310452"/>
        </p:xfrm>
        <a:graphic>
          <a:graphicData uri="http://schemas.openxmlformats.org/drawingml/2006/table">
            <a:tbl>
              <a:tblPr firstRow="1" bandRow="1"/>
              <a:tblGrid>
                <a:gridCol w="2648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952">
                  <a:extLst>
                    <a:ext uri="{9D8B030D-6E8A-4147-A177-3AD203B41FA5}">
                      <a16:colId xmlns:a16="http://schemas.microsoft.com/office/drawing/2014/main" val="3651665948"/>
                    </a:ext>
                  </a:extLst>
                </a:gridCol>
                <a:gridCol w="1630904">
                  <a:extLst>
                    <a:ext uri="{9D8B030D-6E8A-4147-A177-3AD203B41FA5}">
                      <a16:colId xmlns:a16="http://schemas.microsoft.com/office/drawing/2014/main" val="1933159133"/>
                    </a:ext>
                  </a:extLst>
                </a:gridCol>
                <a:gridCol w="6325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1128">
                <a:tc gridSpan="3">
                  <a:txBody>
                    <a:bodyPr/>
                    <a:lstStyle>
                      <a:lvl1pPr marL="0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latin typeface="+mn-lt"/>
                          <a:cs typeface="Arial" panose="020B0604020202020204" pitchFamily="34" charset="0"/>
                        </a:rPr>
                        <a:t>Conventional wall Lining</a:t>
                      </a:r>
                      <a:endParaRPr lang="en-US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23" marR="72023" marT="34280" marB="342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23" marR="72023" marT="34280" marB="3428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Alternate Lining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23" marR="72023" marT="34280" marB="3428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989"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Layer 1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: Insulating Fire Brick Gr. 28</a:t>
                      </a:r>
                    </a:p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2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115mm</a:t>
                      </a:r>
                    </a:p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2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2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Same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2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115mm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2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989"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Layer</a:t>
                      </a:r>
                      <a:r>
                        <a:rPr lang="en-US" sz="1400" b="0" i="0" u="none" strike="noStrike" baseline="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 2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Insulating Fire Brick Gr. 23</a:t>
                      </a:r>
                    </a:p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2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115mm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2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2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Same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2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115mm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2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057">
                <a:tc rowSpan="2"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en-US" sz="1400" b="0" i="0" u="none" strike="noStrike" dirty="0" smtClean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Layer 3: </a:t>
                      </a:r>
                      <a:r>
                        <a:rPr lang="en-US" sz="1400" b="0" i="0" u="none" strike="noStrike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Insulating block, 1100ºC </a:t>
                      </a:r>
                    </a:p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                                       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2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rowSpan="2" gridSpan="2"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50mm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2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2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Same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2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25mm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2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176">
                <a:tc vMerge="1">
                  <a:txBody>
                    <a:bodyPr/>
                    <a:lstStyle/>
                    <a:p>
                      <a:endParaRPr lang="en-US" sz="1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6030" marR="96030" marT="45707" marB="45707"/>
                </a:tc>
                <a:tc gridSpan="2"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6030" marR="96030" marT="45707" marB="45707"/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 smtClean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2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Micro-porous </a:t>
                      </a:r>
                      <a:r>
                        <a:rPr lang="en-US" sz="1400" b="0" i="0" u="none" strike="noStrike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Block</a:t>
                      </a:r>
                    </a:p>
                  </a:txBody>
                  <a:tcPr marL="7502" marR="7502" marT="7142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25mm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2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661"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400" b="0" dirty="0" smtClean="0">
                          <a:latin typeface="+mn-lt"/>
                          <a:cs typeface="Arial" panose="020B0604020202020204" pitchFamily="34" charset="0"/>
                        </a:rPr>
                        <a:t>Total</a:t>
                      </a:r>
                      <a:endParaRPr lang="en-US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23" marR="72023" marT="34280" marB="342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0" dirty="0" smtClean="0">
                          <a:latin typeface="+mn-lt"/>
                          <a:cs typeface="Arial" panose="020B0604020202020204" pitchFamily="34" charset="0"/>
                        </a:rPr>
                        <a:t>280mm</a:t>
                      </a:r>
                      <a:endParaRPr lang="en-US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23" marR="72023" marT="34280" marB="342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23" marR="72023" marT="34280" marB="3428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latin typeface="+mn-lt"/>
                          <a:cs typeface="Arial" panose="020B0604020202020204" pitchFamily="34" charset="0"/>
                        </a:rPr>
                        <a:t>Total</a:t>
                      </a:r>
                      <a:endParaRPr lang="en-US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23" marR="72023" marT="34280" marB="3428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+mn-lt"/>
                          <a:cs typeface="Arial" panose="020B0604020202020204" pitchFamily="34" charset="0"/>
                        </a:rPr>
                        <a:t>280mm</a:t>
                      </a:r>
                      <a:endParaRPr lang="en-US" sz="12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23" marR="72023" marT="34280" marB="342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661">
                <a:tc gridSpan="5"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b="0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23" marR="72023" marT="34280" marB="342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129">
                <a:tc gridSpan="2"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 smtClean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Casing Temp    : 91ºC</a:t>
                      </a:r>
                      <a:endParaRPr lang="en-US" sz="1400" b="0" dirty="0">
                        <a:solidFill>
                          <a:srgbClr val="00206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23" marR="72023" marT="34280" marB="342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 84ºC       </a:t>
                      </a:r>
                      <a:r>
                        <a:rPr lang="en-US" altLang="en-US" sz="12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Reduced casing temperature</a:t>
                      </a:r>
                    </a:p>
                  </a:txBody>
                  <a:tcPr marL="72023" marR="72023" marT="34280" marB="3428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7409">
                <a:tc gridSpan="2"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11609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Heat Loss      : 650 W/m</a:t>
                      </a:r>
                      <a:r>
                        <a:rPr lang="en-US" sz="1400" b="0" kern="1200" baseline="30000" dirty="0" smtClean="0">
                          <a:solidFill>
                            <a:srgbClr val="C00000"/>
                          </a:solidFill>
                          <a:latin typeface="Calibri" panose="020F0502020204030204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US" sz="1400" b="0" dirty="0">
                        <a:solidFill>
                          <a:srgbClr val="C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23" marR="72023" marT="34280" marB="342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540W/m</a:t>
                      </a:r>
                      <a:r>
                        <a:rPr lang="en-US" sz="1400" b="0" baseline="30000" dirty="0" smtClean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2       </a:t>
                      </a:r>
                      <a:r>
                        <a:rPr lang="en-US" altLang="en-US" sz="12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Reduced Heat Losses </a:t>
                      </a:r>
                      <a:endParaRPr lang="en-US" sz="1400" b="0" baseline="30000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23" marR="72023" marT="34280" marB="3428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260" y="2492240"/>
            <a:ext cx="1533525" cy="258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/>
          <p:cNvSpPr/>
          <p:nvPr/>
        </p:nvSpPr>
        <p:spPr>
          <a:xfrm>
            <a:off x="7097693" y="3022135"/>
            <a:ext cx="391886" cy="298955"/>
          </a:xfrm>
          <a:prstGeom prst="leftArrow">
            <a:avLst/>
          </a:prstGeom>
          <a:solidFill>
            <a:srgbClr val="FF0000"/>
          </a:soli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03452" y="2657908"/>
            <a:ext cx="52290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Brick</a:t>
            </a:r>
            <a:endParaRPr lang="en-US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83995" y="2334602"/>
            <a:ext cx="122180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Insulating Block</a:t>
            </a:r>
            <a:endParaRPr lang="en-US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653228" y="2506541"/>
            <a:ext cx="455153" cy="505027"/>
          </a:xfrm>
          <a:prstGeom prst="straightConnector1">
            <a:avLst/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>
          <a:xfrm flipH="1">
            <a:off x="7833479" y="2834738"/>
            <a:ext cx="478695" cy="458837"/>
          </a:xfrm>
          <a:prstGeom prst="straightConnector1">
            <a:avLst/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  <a:tailEnd type="arrow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68" y="1084568"/>
            <a:ext cx="1226053" cy="2240875"/>
          </a:xfrm>
          <a:prstGeom prst="rect">
            <a:avLst/>
          </a:prstGeom>
        </p:spPr>
      </p:pic>
      <p:sp>
        <p:nvSpPr>
          <p:cNvPr id="12" name="Right Brace 11"/>
          <p:cNvSpPr/>
          <p:nvPr/>
        </p:nvSpPr>
        <p:spPr>
          <a:xfrm>
            <a:off x="1031027" y="2762609"/>
            <a:ext cx="97047" cy="445000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>
            <a:glow rad="101600">
              <a:srgbClr val="4472C4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-195594" y="3288957"/>
            <a:ext cx="1965176" cy="26512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fontAlgn="auto">
              <a:spcBef>
                <a:spcPts val="750"/>
              </a:spcBef>
              <a:spcAft>
                <a:spcPts val="0"/>
              </a:spcAft>
              <a:buNone/>
              <a:defRPr/>
            </a:pPr>
            <a:r>
              <a:rPr lang="en-US" altLang="en-US" sz="1400" dirty="0" smtClean="0">
                <a:solidFill>
                  <a:srgbClr val="FF0000"/>
                </a:solidFill>
                <a:latin typeface="Calibri" panose="020F0502020204030204"/>
              </a:rPr>
              <a:t>Furnace/ Reformer</a:t>
            </a:r>
            <a:endParaRPr lang="en-US" altLang="en-US" sz="14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5029200" y="3968500"/>
            <a:ext cx="45719" cy="2225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5334000" y="4235221"/>
            <a:ext cx="45719" cy="2987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1554545" y="4872859"/>
            <a:ext cx="5608255" cy="10969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  <a:defRPr/>
            </a:pPr>
            <a:r>
              <a:rPr lang="en-US" altLang="en-US" sz="1600" dirty="0" smtClean="0">
                <a:solidFill>
                  <a:srgbClr val="C00000"/>
                </a:solidFill>
                <a:cs typeface="Calibri Light" panose="020F0302020204030204" pitchFamily="34" charset="0"/>
              </a:rPr>
              <a:t>Partial change in Material type</a:t>
            </a:r>
          </a:p>
          <a:p>
            <a:pPr defTabSz="685800" fontAlgn="auto">
              <a:spcBef>
                <a:spcPts val="750"/>
              </a:spcBef>
              <a:spcAft>
                <a:spcPts val="0"/>
              </a:spcAft>
              <a:defRPr/>
            </a:pPr>
            <a:r>
              <a:rPr lang="en-US" altLang="en-US" sz="1400" dirty="0" smtClean="0">
                <a:cs typeface="Calibri Light" panose="020F0302020204030204" pitchFamily="34" charset="0"/>
              </a:rPr>
              <a:t>Micro-porous insulation- Extremely low thermal conductivity </a:t>
            </a:r>
          </a:p>
          <a:p>
            <a:pPr defTabSz="685800" fontAlgn="auto">
              <a:spcBef>
                <a:spcPts val="750"/>
              </a:spcBef>
              <a:spcAft>
                <a:spcPts val="0"/>
              </a:spcAft>
              <a:defRPr/>
            </a:pPr>
            <a:r>
              <a:rPr lang="en-US" altLang="en-US" sz="1400" dirty="0" smtClean="0">
                <a:cs typeface="Calibri Light" panose="020F0302020204030204" pitchFamily="34" charset="0"/>
              </a:rPr>
              <a:t>Reduced casing temperature, Heat Losses &amp; Fuel consumption</a:t>
            </a:r>
          </a:p>
          <a:p>
            <a:pPr defTabSz="685800" fontAlgn="auto">
              <a:spcBef>
                <a:spcPts val="750"/>
              </a:spcBef>
              <a:spcAft>
                <a:spcPts val="0"/>
              </a:spcAft>
              <a:defRPr/>
            </a:pPr>
            <a:r>
              <a:rPr lang="en-US" altLang="en-US" sz="1400" dirty="0" smtClean="0">
                <a:cs typeface="Calibri Light" panose="020F0302020204030204" pitchFamily="34" charset="0"/>
              </a:rPr>
              <a:t>Sustainability…..</a:t>
            </a:r>
            <a:endParaRPr lang="en-US" altLang="en-US" sz="1400" dirty="0">
              <a:cs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53228" y="1901969"/>
            <a:ext cx="104387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10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Micro-porous</a:t>
            </a:r>
            <a:endParaRPr lang="en-US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560669" y="2100738"/>
            <a:ext cx="602321" cy="734000"/>
          </a:xfrm>
          <a:prstGeom prst="straightConnector1">
            <a:avLst/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  <a:tailEnd type="arrow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25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FURNACE WALL LINING: CERAMIC FIBER MODULES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713929"/>
              </p:ext>
            </p:extLst>
          </p:nvPr>
        </p:nvGraphicFramePr>
        <p:xfrm>
          <a:off x="963969" y="1077226"/>
          <a:ext cx="2906485" cy="1741639"/>
        </p:xfrm>
        <a:graphic>
          <a:graphicData uri="http://schemas.openxmlformats.org/drawingml/2006/table">
            <a:tbl>
              <a:tblPr firstRow="1" bandRow="1"/>
              <a:tblGrid>
                <a:gridCol w="2195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338">
                <a:tc gridSpan="2">
                  <a:txBody>
                    <a:bodyPr/>
                    <a:lstStyle>
                      <a:lvl1pPr marL="0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latin typeface="+mn-lt"/>
                          <a:cs typeface="Arial" panose="020B0604020202020204" pitchFamily="34" charset="0"/>
                        </a:rPr>
                        <a:t>Conventional  Lining</a:t>
                      </a:r>
                      <a:endParaRPr lang="en-US" sz="18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27" marR="72027" marT="34287" marB="3428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202"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da-DK" sz="1400" b="0" i="0" u="none" strike="noStrike" dirty="0" smtClean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CF </a:t>
                      </a:r>
                      <a:r>
                        <a:rPr lang="da-DK" sz="1400" b="0" i="0" u="none" strike="noStrike" dirty="0" err="1" smtClean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Module</a:t>
                      </a:r>
                      <a:r>
                        <a:rPr lang="da-DK" sz="1400" b="0" i="0" u="none" strike="noStrike" dirty="0" smtClean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da-DK" sz="1400" b="0" i="0" u="none" strike="noStrike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(170 kg/m</a:t>
                      </a:r>
                      <a:r>
                        <a:rPr lang="da-DK" sz="1400" b="0" i="0" u="none" strike="noStrike" baseline="3000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da-DK" sz="1400" b="0" i="0" u="none" strike="noStrike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) 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230mm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893"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34"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400" b="0" dirty="0" smtClean="0">
                          <a:latin typeface="+mn-lt"/>
                          <a:cs typeface="Arial" panose="020B0604020202020204" pitchFamily="34" charset="0"/>
                        </a:rPr>
                        <a:t>Total</a:t>
                      </a:r>
                      <a:endParaRPr lang="en-US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27" marR="72027" marT="34287" marB="3428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0" dirty="0" smtClean="0">
                          <a:latin typeface="+mn-lt"/>
                          <a:cs typeface="Arial" panose="020B0604020202020204" pitchFamily="34" charset="0"/>
                        </a:rPr>
                        <a:t>230mm</a:t>
                      </a:r>
                      <a:endParaRPr lang="en-US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27" marR="72027" marT="34287" marB="3428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728">
                <a:tc gridSpan="2"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Casing Temp:            97ºC</a:t>
                      </a:r>
                      <a:endParaRPr lang="en-US" sz="1400" b="0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27" marR="72027" marT="34287" marB="3428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5338">
                <a:tc gridSpan="2"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Heat Loss :       745 W/m</a:t>
                      </a:r>
                      <a:r>
                        <a:rPr lang="en-US" sz="1400" b="0" baseline="3000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en-US" sz="1400" b="0" baseline="30000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27" marR="72027" marT="34287" marB="3428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575" y="2997511"/>
            <a:ext cx="914778" cy="2099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447" y="1139022"/>
            <a:ext cx="2777416" cy="1710556"/>
          </a:xfrm>
          <a:prstGeom prst="rect">
            <a:avLst/>
          </a:prstGeom>
        </p:spPr>
      </p:pic>
      <p:pic>
        <p:nvPicPr>
          <p:cNvPr id="7" name="Picture 4" descr="0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350" y="3353809"/>
            <a:ext cx="2939061" cy="217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33002" y="4079514"/>
            <a:ext cx="619125" cy="2462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 defTabSz="342900">
              <a:defRPr/>
            </a:pPr>
            <a:r>
              <a:rPr lang="en-US" sz="1000" b="1" dirty="0">
                <a:solidFill>
                  <a:srgbClr val="FF0000"/>
                </a:solidFill>
                <a:latin typeface="Calibri" panose="020F0502020204030204"/>
              </a:rPr>
              <a:t>Gaps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855216"/>
              </p:ext>
            </p:extLst>
          </p:nvPr>
        </p:nvGraphicFramePr>
        <p:xfrm>
          <a:off x="3917829" y="1088554"/>
          <a:ext cx="3077921" cy="1741639"/>
        </p:xfrm>
        <a:graphic>
          <a:graphicData uri="http://schemas.openxmlformats.org/drawingml/2006/table">
            <a:tbl>
              <a:tblPr firstRow="1" bandRow="1"/>
              <a:tblGrid>
                <a:gridCol w="2348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338">
                <a:tc gridSpan="2">
                  <a:txBody>
                    <a:bodyPr/>
                    <a:lstStyle>
                      <a:lvl1pPr marL="0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latin typeface="+mn-lt"/>
                          <a:cs typeface="Arial" panose="020B0604020202020204" pitchFamily="34" charset="0"/>
                        </a:rPr>
                        <a:t>Alternate Lining</a:t>
                      </a:r>
                      <a:endParaRPr lang="en-US" sz="18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27" marR="72027" marT="34287" marB="3428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202"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CF Module </a:t>
                      </a:r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(&gt;200 kg/m</a:t>
                      </a:r>
                      <a:r>
                        <a:rPr lang="da-DK" sz="1400" b="0" i="0" u="none" strike="noStrike" kern="1200" baseline="30000" dirty="0" smtClean="0">
                          <a:solidFill>
                            <a:srgbClr val="FF0000"/>
                          </a:solidFill>
                          <a:latin typeface="Calibri" panose="020F0502020204030204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) 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205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502" marR="7502" marT="71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893"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Fibre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Blanket (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128 kg/m</a:t>
                      </a:r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) </a:t>
                      </a:r>
                    </a:p>
                  </a:txBody>
                  <a:tcPr marL="7502" marR="7502" marT="71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7502" marR="7502" marT="71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34"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400" b="0" dirty="0" smtClean="0">
                          <a:latin typeface="+mn-lt"/>
                          <a:cs typeface="Arial" panose="020B0604020202020204" pitchFamily="34" charset="0"/>
                        </a:rPr>
                        <a:t>Total</a:t>
                      </a:r>
                      <a:endParaRPr lang="en-US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27" marR="72027" marT="34287" marB="3428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0" dirty="0" smtClean="0">
                          <a:latin typeface="+mn-lt"/>
                          <a:cs typeface="Arial" panose="020B0604020202020204" pitchFamily="34" charset="0"/>
                        </a:rPr>
                        <a:t>230mm</a:t>
                      </a:r>
                      <a:endParaRPr lang="en-US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27" marR="72027" marT="34287" marB="3428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728">
                <a:tc gridSpan="2"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     92ºC</a:t>
                      </a:r>
                      <a:endParaRPr lang="en-US" sz="1400" b="0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27" marR="72027" marT="34287" marB="3428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5338">
                <a:tc gridSpan="2">
                  <a:txBody>
                    <a:bodyPr/>
                    <a:lstStyle>
                      <a:lvl1pPr marL="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8046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16092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741385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321844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902307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482768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063230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643691" algn="l" defTabSz="1160924" rtl="0" eaLnBrk="1" latinLnBrk="0" hangingPunct="1">
                        <a:defRPr sz="22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651W/m</a:t>
                      </a:r>
                      <a:r>
                        <a:rPr lang="en-US" sz="1400" b="0" kern="1200" baseline="30000" dirty="0" smtClean="0">
                          <a:solidFill>
                            <a:srgbClr val="FF0000"/>
                          </a:solidFill>
                          <a:latin typeface="Calibri" panose="020F0502020204030204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US" sz="1400" b="0" kern="1200" baseline="30000" dirty="0">
                        <a:solidFill>
                          <a:srgbClr val="FF0000"/>
                        </a:solidFill>
                        <a:latin typeface="Calibri" panose="020F05020202040302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27" marR="72027" marT="34287" marB="3428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3102096"/>
            <a:ext cx="1403962" cy="2078449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>
          <a:xfrm>
            <a:off x="6872151" y="1639745"/>
            <a:ext cx="1052649" cy="372064"/>
          </a:xfrm>
          <a:prstGeom prst="leftArrow">
            <a:avLst/>
          </a:prstGeom>
          <a:solidFill>
            <a:srgbClr val="FF0000"/>
          </a:soli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Add Blanket</a:t>
            </a:r>
            <a:endParaRPr lang="en-US" sz="1100" kern="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9781" y="5118330"/>
            <a:ext cx="1947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da-DK" sz="1200" dirty="0">
                <a:solidFill>
                  <a:srgbClr val="FF0000"/>
                </a:solidFill>
                <a:cs typeface="Arial" panose="020B0604020202020204" pitchFamily="34" charset="0"/>
              </a:rPr>
              <a:t>Single </a:t>
            </a:r>
            <a:r>
              <a:rPr lang="da-DK" sz="1200" dirty="0" err="1">
                <a:solidFill>
                  <a:srgbClr val="FF0000"/>
                </a:solidFill>
                <a:cs typeface="Arial" panose="020B0604020202020204" pitchFamily="34" charset="0"/>
              </a:rPr>
              <a:t>Layer</a:t>
            </a:r>
            <a:r>
              <a:rPr lang="da-DK" sz="1200" dirty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  <a:r>
              <a:rPr lang="da-DK" sz="1200" dirty="0" err="1">
                <a:solidFill>
                  <a:prstClr val="black"/>
                </a:solidFill>
                <a:cs typeface="Arial" panose="020B0604020202020204" pitchFamily="34" charset="0"/>
              </a:rPr>
              <a:t>Module</a:t>
            </a:r>
            <a:r>
              <a:rPr lang="da-DK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prstClr val="black"/>
                </a:solidFill>
                <a:cs typeface="Arial" panose="020B0604020202020204" pitchFamily="34" charset="0"/>
              </a:rPr>
              <a:t>only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35119" y="5085714"/>
            <a:ext cx="30059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a-DK" sz="1200" dirty="0">
                <a:solidFill>
                  <a:srgbClr val="FF0000"/>
                </a:solidFill>
                <a:cs typeface="Arial" panose="020B0604020202020204" pitchFamily="34" charset="0"/>
              </a:rPr>
              <a:t>Double </a:t>
            </a:r>
            <a:r>
              <a:rPr lang="da-DK" sz="1200" dirty="0" err="1">
                <a:solidFill>
                  <a:srgbClr val="FF0000"/>
                </a:solidFill>
                <a:cs typeface="Arial" panose="020B0604020202020204" pitchFamily="34" charset="0"/>
              </a:rPr>
              <a:t>Layer</a:t>
            </a:r>
            <a:r>
              <a:rPr lang="da-DK" sz="1200" dirty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  <a:r>
              <a:rPr lang="da-DK" sz="1200" dirty="0" err="1">
                <a:solidFill>
                  <a:prstClr val="black"/>
                </a:solidFill>
                <a:cs typeface="Arial" panose="020B0604020202020204" pitchFamily="34" charset="0"/>
              </a:rPr>
              <a:t>Module</a:t>
            </a:r>
            <a:r>
              <a:rPr lang="da-DK" sz="1200" dirty="0">
                <a:solidFill>
                  <a:prstClr val="black"/>
                </a:solidFill>
                <a:cs typeface="Arial" panose="020B0604020202020204" pitchFamily="34" charset="0"/>
              </a:rPr>
              <a:t>  &amp; Blanket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24019" y="2877761"/>
            <a:ext cx="2677811" cy="4154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en-US" sz="1050" b="1" dirty="0">
                <a:solidFill>
                  <a:srgbClr val="FF0000"/>
                </a:solidFill>
              </a:rPr>
              <a:t>Shrinkage Gaps at the </a:t>
            </a:r>
            <a:r>
              <a:rPr lang="en-US" sz="1050" b="1" dirty="0" smtClean="0">
                <a:solidFill>
                  <a:srgbClr val="FF0000"/>
                </a:solidFill>
              </a:rPr>
              <a:t>Joints ( High heat losses/ hotspots)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 rot="16200000">
            <a:off x="4887927" y="3776246"/>
            <a:ext cx="551754" cy="21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chemeClr val="bg1"/>
              </a:buClr>
              <a:buFont typeface="Arial" panose="020B0604020202020204" pitchFamily="34" charset="0"/>
              <a:buChar char=" "/>
              <a:defRPr sz="3200">
                <a:solidFill>
                  <a:srgbClr val="80808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2800">
                <a:solidFill>
                  <a:srgbClr val="80808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•"/>
              <a:defRPr sz="2400">
                <a:solidFill>
                  <a:srgbClr val="80808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000">
                <a:solidFill>
                  <a:srgbClr val="808080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buClrTx/>
              <a:buNone/>
            </a:pPr>
            <a:r>
              <a:rPr lang="en-US" altLang="en-US" sz="788" b="1" dirty="0">
                <a:solidFill>
                  <a:prstClr val="white"/>
                </a:solidFill>
                <a:cs typeface="Arial" panose="020B0604020202020204" pitchFamily="34" charset="0"/>
              </a:rPr>
              <a:t>Blanket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434" y="2895600"/>
            <a:ext cx="1261682" cy="2305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598" y="4362841"/>
            <a:ext cx="864613" cy="654774"/>
          </a:xfrm>
          <a:prstGeom prst="rect">
            <a:avLst/>
          </a:prstGeom>
        </p:spPr>
      </p:pic>
      <p:pic>
        <p:nvPicPr>
          <p:cNvPr id="18" name="Picture 2" descr="IMG02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93" y="4436933"/>
            <a:ext cx="647191" cy="529760"/>
          </a:xfrm>
          <a:prstGeom prst="rect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5"/>
          <p:cNvSpPr txBox="1">
            <a:spLocks/>
          </p:cNvSpPr>
          <p:nvPr/>
        </p:nvSpPr>
        <p:spPr>
          <a:xfrm>
            <a:off x="6614298" y="3418680"/>
            <a:ext cx="2301102" cy="176186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  <a:defRPr/>
            </a:pPr>
            <a:r>
              <a:rPr lang="en-US" altLang="en-US" sz="1400" dirty="0">
                <a:solidFill>
                  <a:srgbClr val="C00000"/>
                </a:solidFill>
              </a:rPr>
              <a:t>C</a:t>
            </a:r>
            <a:r>
              <a:rPr lang="en-US" altLang="en-US" sz="1400" dirty="0" smtClean="0">
                <a:solidFill>
                  <a:srgbClr val="C00000"/>
                </a:solidFill>
              </a:rPr>
              <a:t>hange in Design &amp;Material </a:t>
            </a:r>
          </a:p>
          <a:p>
            <a:pPr defTabSz="685800" fontAlgn="auto">
              <a:spcBef>
                <a:spcPts val="750"/>
              </a:spcBef>
              <a:spcAft>
                <a:spcPts val="0"/>
              </a:spcAft>
              <a:defRPr/>
            </a:pPr>
            <a:r>
              <a:rPr lang="en-US" altLang="en-US" sz="1200" dirty="0" smtClean="0"/>
              <a:t>Add a back-up layer &amp; Increase density of module </a:t>
            </a:r>
          </a:p>
          <a:p>
            <a:pPr defTabSz="685800" fontAlgn="auto">
              <a:spcBef>
                <a:spcPts val="750"/>
              </a:spcBef>
              <a:spcAft>
                <a:spcPts val="0"/>
              </a:spcAft>
              <a:defRPr/>
            </a:pPr>
            <a:r>
              <a:rPr lang="en-US" altLang="en-US" sz="1200" dirty="0" smtClean="0"/>
              <a:t>Reduced casing temperature, </a:t>
            </a:r>
          </a:p>
          <a:p>
            <a:pPr defTabSz="685800" fontAlgn="auto">
              <a:spcBef>
                <a:spcPts val="750"/>
              </a:spcBef>
              <a:spcAft>
                <a:spcPts val="0"/>
              </a:spcAft>
              <a:defRPr/>
            </a:pPr>
            <a:r>
              <a:rPr lang="en-US" altLang="en-US" sz="1200" dirty="0" smtClean="0"/>
              <a:t>Reduced Heat Losses &amp; Fuel consumption</a:t>
            </a:r>
          </a:p>
          <a:p>
            <a:pPr defTabSz="685800" fontAlgn="auto">
              <a:spcBef>
                <a:spcPts val="750"/>
              </a:spcBef>
              <a:spcAft>
                <a:spcPts val="0"/>
              </a:spcAft>
              <a:defRPr/>
            </a:pPr>
            <a:r>
              <a:rPr lang="en-US" altLang="en-US" sz="1200" dirty="0" smtClean="0"/>
              <a:t>Sustainability…..</a:t>
            </a:r>
            <a:endParaRPr lang="en-US" altLang="en-US" sz="1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7553" y="4374426"/>
            <a:ext cx="864613" cy="65477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930085" y="3558062"/>
            <a:ext cx="122180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10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  <a:endParaRPr lang="en-US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243472" y="3687283"/>
            <a:ext cx="809468" cy="340567"/>
          </a:xfrm>
          <a:prstGeom prst="straightConnector1">
            <a:avLst/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  <a:tailEnd type="arrow"/>
          </a:ln>
          <a:effectLst/>
        </p:spPr>
      </p:cxnSp>
      <p:sp>
        <p:nvSpPr>
          <p:cNvPr id="23" name="Rectangle 22"/>
          <p:cNvSpPr/>
          <p:nvPr/>
        </p:nvSpPr>
        <p:spPr>
          <a:xfrm>
            <a:off x="5644371" y="3152198"/>
            <a:ext cx="10438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10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Blanket</a:t>
            </a:r>
            <a:endParaRPr lang="en-US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732017" y="3281480"/>
            <a:ext cx="1375532" cy="598446"/>
          </a:xfrm>
          <a:prstGeom prst="straightConnector1">
            <a:avLst/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  <a:tailEnd type="arrow"/>
          </a:ln>
          <a:effectLst/>
        </p:spPr>
      </p:cxnSp>
      <p:sp>
        <p:nvSpPr>
          <p:cNvPr id="27" name="Left Arrow 26"/>
          <p:cNvSpPr/>
          <p:nvPr/>
        </p:nvSpPr>
        <p:spPr>
          <a:xfrm>
            <a:off x="6872150" y="1367016"/>
            <a:ext cx="1052649" cy="372064"/>
          </a:xfrm>
          <a:prstGeom prst="leftArrow">
            <a:avLst/>
          </a:prstGeom>
          <a:solidFill>
            <a:srgbClr val="FF0000"/>
          </a:soli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High Density</a:t>
            </a:r>
            <a:endParaRPr lang="en-US" sz="1100" kern="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053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/>
      <p:bldP spid="14" grpId="0" animBg="1"/>
      <p:bldP spid="15" grpId="0"/>
      <p:bldP spid="19" grpId="0"/>
      <p:bldP spid="21" grpId="0"/>
      <p:bldP spid="23" grpId="0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17740" y="1371600"/>
            <a:ext cx="7354660" cy="365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74613" indent="-746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1pPr>
            <a:lvl2pPr marL="323850" indent="-1968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2pPr>
            <a:lvl3pPr marL="538163" indent="-1778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3pPr>
            <a:lvl4pPr marL="812800" indent="-188913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4pPr>
            <a:lvl5pPr marL="1098550" indent="-1905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5pPr>
            <a:lvl6pPr marL="15557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6pPr>
            <a:lvl7pPr marL="20129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7pPr>
            <a:lvl8pPr marL="24701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8pPr>
            <a:lvl9pPr marL="2927350" indent="-1905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470297" indent="-336947" algn="just">
              <a:lnSpc>
                <a:spcPts val="1600"/>
              </a:lnSpc>
              <a:buClr>
                <a:srgbClr val="FFFFFF"/>
              </a:buClr>
              <a:buBlip>
                <a:blip r:embed="rId2"/>
              </a:buBlip>
              <a:defRPr/>
            </a:pPr>
            <a:r>
              <a:rPr lang="en-US" sz="1600" dirty="0" smtClean="0">
                <a:ln/>
                <a:solidFill>
                  <a:schemeClr val="tx1"/>
                </a:solidFill>
                <a:cs typeface="Calibri Light" panose="020F0302020204030204" pitchFamily="34" charset="0"/>
              </a:rPr>
              <a:t>Refractory fundamentals </a:t>
            </a:r>
            <a:r>
              <a:rPr lang="en-US" sz="1600" dirty="0">
                <a:ln/>
                <a:solidFill>
                  <a:schemeClr val="tx1"/>
                </a:solidFill>
                <a:cs typeface="Calibri Light" panose="020F0302020204030204" pitchFamily="34" charset="0"/>
              </a:rPr>
              <a:t>should not be overlooked;</a:t>
            </a:r>
            <a:endParaRPr lang="en-US" sz="1600" dirty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 marL="470297" indent="-336947" algn="just">
              <a:lnSpc>
                <a:spcPts val="1600"/>
              </a:lnSpc>
              <a:buClr>
                <a:srgbClr val="FFFFFF"/>
              </a:buClr>
              <a:buBlip>
                <a:blip r:embed="rId2"/>
              </a:buBlip>
              <a:defRPr/>
            </a:pPr>
            <a:endParaRPr lang="en-US" sz="1600" dirty="0" smtClean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 marL="470297" indent="-336947" algn="just">
              <a:lnSpc>
                <a:spcPts val="1600"/>
              </a:lnSpc>
              <a:buClr>
                <a:srgbClr val="FFFFFF"/>
              </a:buClr>
              <a:buBlip>
                <a:blip r:embed="rId2"/>
              </a:buBlip>
              <a:defRPr/>
            </a:pPr>
            <a:r>
              <a:rPr lang="en-US" sz="1600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Refractory </a:t>
            </a:r>
            <a:r>
              <a:rPr lang="en-US" sz="1600" dirty="0">
                <a:solidFill>
                  <a:schemeClr val="tx1"/>
                </a:solidFill>
                <a:cs typeface="Calibri Light" panose="020F0302020204030204" pitchFamily="34" charset="0"/>
              </a:rPr>
              <a:t>design, supply, installation, maintenance  jobs should not be left to the discretion of </a:t>
            </a:r>
            <a:r>
              <a:rPr lang="en-US" sz="1600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 OEM &amp; contractors </a:t>
            </a:r>
            <a:r>
              <a:rPr lang="en-US" sz="1600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alone; </a:t>
            </a:r>
          </a:p>
          <a:p>
            <a:pPr marL="470297" indent="-336947" algn="just">
              <a:lnSpc>
                <a:spcPts val="1600"/>
              </a:lnSpc>
              <a:buClr>
                <a:srgbClr val="FFFFFF"/>
              </a:buClr>
              <a:buBlip>
                <a:blip r:embed="rId2"/>
              </a:buBlip>
              <a:defRPr/>
            </a:pPr>
            <a:endParaRPr lang="en-US" sz="1600" dirty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 marL="470297" indent="-336947" algn="just">
              <a:lnSpc>
                <a:spcPts val="1600"/>
              </a:lnSpc>
              <a:buClr>
                <a:srgbClr val="FFFFFF"/>
              </a:buClr>
              <a:buBlip>
                <a:blip r:embed="rId2"/>
              </a:buBlip>
              <a:defRPr/>
            </a:pPr>
            <a:r>
              <a:rPr lang="en-US" sz="1600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Inspect </a:t>
            </a:r>
            <a:r>
              <a:rPr lang="en-US" sz="1600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and monitor refractory linings periodically &amp; </a:t>
            </a:r>
            <a:r>
              <a:rPr lang="en-US" sz="1600" dirty="0">
                <a:solidFill>
                  <a:schemeClr val="tx1"/>
                </a:solidFill>
                <a:cs typeface="Calibri Light" panose="020F0302020204030204" pitchFamily="34" charset="0"/>
              </a:rPr>
              <a:t>timely repair;</a:t>
            </a:r>
          </a:p>
          <a:p>
            <a:pPr marL="470297" indent="-336947" algn="just">
              <a:lnSpc>
                <a:spcPts val="1600"/>
              </a:lnSpc>
              <a:buClr>
                <a:srgbClr val="FFFFFF"/>
              </a:buClr>
              <a:buBlip>
                <a:blip r:embed="rId2"/>
              </a:buBlip>
              <a:defRPr/>
            </a:pPr>
            <a:endParaRPr lang="en-US" sz="1600" dirty="0" smtClean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 marL="470297" indent="-336947" algn="just">
              <a:lnSpc>
                <a:spcPts val="1600"/>
              </a:lnSpc>
              <a:buClr>
                <a:srgbClr val="FFFFFF"/>
              </a:buClr>
              <a:buBlip>
                <a:blip r:embed="rId2"/>
              </a:buBlip>
              <a:defRPr/>
            </a:pPr>
            <a:r>
              <a:rPr lang="en-US" sz="1600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Conduct </a:t>
            </a:r>
            <a:r>
              <a:rPr lang="en-US" sz="1600" dirty="0">
                <a:solidFill>
                  <a:schemeClr val="tx1"/>
                </a:solidFill>
                <a:cs typeface="Calibri Light" panose="020F0302020204030204" pitchFamily="34" charset="0"/>
              </a:rPr>
              <a:t>detailed investigation of unusual failures;</a:t>
            </a:r>
          </a:p>
          <a:p>
            <a:pPr marL="470297" indent="-336947" algn="just">
              <a:lnSpc>
                <a:spcPts val="1600"/>
              </a:lnSpc>
              <a:buClr>
                <a:srgbClr val="FFFFFF"/>
              </a:buClr>
              <a:buBlip>
                <a:blip r:embed="rId2"/>
              </a:buBlip>
              <a:defRPr/>
            </a:pPr>
            <a:endParaRPr lang="en-US" sz="1600" dirty="0" smtClean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 marL="470297" indent="-336947" algn="just">
              <a:lnSpc>
                <a:spcPts val="1600"/>
              </a:lnSpc>
              <a:buClr>
                <a:srgbClr val="FFFFFF"/>
              </a:buClr>
              <a:buBlip>
                <a:blip r:embed="rId2"/>
              </a:buBlip>
              <a:defRPr/>
            </a:pPr>
            <a:r>
              <a:rPr lang="en-US" sz="1600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Address </a:t>
            </a:r>
            <a:r>
              <a:rPr lang="en-US" sz="1600" dirty="0">
                <a:solidFill>
                  <a:schemeClr val="tx1"/>
                </a:solidFill>
                <a:cs typeface="Calibri Light" panose="020F0302020204030204" pitchFamily="34" charset="0"/>
              </a:rPr>
              <a:t>weaknesses &amp; problems with a scientific &amp; practical approach instead of "replace </a:t>
            </a:r>
            <a:r>
              <a:rPr lang="en-US" sz="1600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in-kind“. </a:t>
            </a:r>
            <a:endParaRPr lang="en-US" sz="1600" dirty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 marL="470297" indent="-336947" algn="just">
              <a:lnSpc>
                <a:spcPts val="1600"/>
              </a:lnSpc>
              <a:buClr>
                <a:srgbClr val="FFFFFF"/>
              </a:buClr>
              <a:buBlip>
                <a:blip r:embed="rId2"/>
              </a:buBlip>
              <a:defRPr/>
            </a:pPr>
            <a:endParaRPr lang="en-US" sz="1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cs typeface="Calibri Light" panose="020F0302020204030204" pitchFamily="34" charset="0"/>
            </a:endParaRPr>
          </a:p>
          <a:p>
            <a:pPr marL="470297" indent="-336947" algn="just">
              <a:lnSpc>
                <a:spcPts val="1600"/>
              </a:lnSpc>
              <a:buClr>
                <a:srgbClr val="FFFFFF"/>
              </a:buClr>
              <a:buBlip>
                <a:blip r:embed="rId2"/>
              </a:buBlip>
              <a:defRPr/>
            </a:pPr>
            <a:r>
              <a:rPr lang="en-US" sz="1600" b="1" dirty="0" smtClean="0">
                <a:solidFill>
                  <a:srgbClr val="0070C0"/>
                </a:solidFill>
                <a:cs typeface="Calibri Light" panose="020F0302020204030204" pitchFamily="34" charset="0"/>
              </a:rPr>
              <a:t>Documentation and </a:t>
            </a:r>
            <a:r>
              <a:rPr lang="en-US" sz="1600" b="1" dirty="0" smtClean="0">
                <a:solidFill>
                  <a:srgbClr val="0070C0"/>
                </a:solidFill>
                <a:cs typeface="Calibri Light" panose="020F0302020204030204" pitchFamily="34" charset="0"/>
              </a:rPr>
              <a:t>Records keeping</a:t>
            </a:r>
            <a:r>
              <a:rPr lang="en-US" sz="16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cs typeface="Calibri Light" panose="020F0302020204030204" pitchFamily="34" charset="0"/>
              </a:rPr>
              <a:t>: Design, i</a:t>
            </a:r>
            <a:r>
              <a:rPr lang="en-US" sz="1600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nspections</a:t>
            </a:r>
            <a:r>
              <a:rPr lang="en-US" sz="1600" dirty="0">
                <a:solidFill>
                  <a:schemeClr val="tx1"/>
                </a:solidFill>
                <a:cs typeface="Calibri Light" panose="020F0302020204030204" pitchFamily="34" charset="0"/>
              </a:rPr>
              <a:t>, modifications, </a:t>
            </a:r>
            <a:r>
              <a:rPr lang="en-US" sz="1600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repairs</a:t>
            </a:r>
            <a:r>
              <a:rPr lang="en-US" sz="1600" dirty="0">
                <a:solidFill>
                  <a:schemeClr val="tx1"/>
                </a:solidFill>
                <a:cs typeface="Calibri Light" panose="020F0302020204030204" pitchFamily="34" charset="0"/>
              </a:rPr>
              <a:t>, </a:t>
            </a:r>
            <a:r>
              <a:rPr lang="en-US" sz="1600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…..</a:t>
            </a:r>
            <a:endParaRPr lang="en-US" sz="1600" dirty="0" smtClean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 marL="390525" indent="-47625">
              <a:lnSpc>
                <a:spcPts val="1600"/>
              </a:lnSpc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1600" kern="0" dirty="0">
              <a:solidFill>
                <a:prstClr val="black"/>
              </a:solidFill>
              <a:cs typeface="Calibri Light" panose="020F0302020204030204" pitchFamily="34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89896218"/>
              </p:ext>
            </p:extLst>
          </p:nvPr>
        </p:nvGraphicFramePr>
        <p:xfrm>
          <a:off x="417740" y="4724400"/>
          <a:ext cx="8308519" cy="1132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660" y="1940401"/>
            <a:ext cx="1107599" cy="11075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85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1447800"/>
            <a:ext cx="46323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Thank You</a:t>
            </a:r>
            <a:endParaRPr lang="en-US" sz="7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23067"/>
            <a:ext cx="7315200" cy="200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4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64876" y="1951181"/>
            <a:ext cx="186640" cy="29896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rgbClr val="C00000">
                <a:alpha val="60000"/>
              </a:srgbClr>
            </a:glow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Radiant</a:t>
            </a:r>
            <a:r>
              <a:rPr lang="en-US" sz="105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Tubes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845369" y="1771373"/>
            <a:ext cx="886351" cy="1527899"/>
          </a:xfrm>
          <a:prstGeom prst="straightConnector1">
            <a:avLst/>
          </a:prstGeom>
          <a:ln w="9525">
            <a:solidFill>
              <a:srgbClr val="FF0000"/>
            </a:solidFill>
            <a:prstDash val="lg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845369" y="3299270"/>
            <a:ext cx="893615" cy="1546280"/>
          </a:xfrm>
          <a:prstGeom prst="straightConnector1">
            <a:avLst/>
          </a:prstGeom>
          <a:ln w="12700">
            <a:solidFill>
              <a:srgbClr val="FF0000"/>
            </a:solidFill>
            <a:prstDash val="lg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7836951" y="2687722"/>
            <a:ext cx="894769" cy="611548"/>
          </a:xfrm>
          <a:prstGeom prst="straightConnector1">
            <a:avLst/>
          </a:prstGeom>
          <a:ln w="9525">
            <a:solidFill>
              <a:srgbClr val="FF0000"/>
            </a:solidFill>
            <a:prstDash val="lg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850739" y="3299271"/>
            <a:ext cx="880980" cy="721637"/>
          </a:xfrm>
          <a:prstGeom prst="straightConnector1">
            <a:avLst/>
          </a:prstGeom>
          <a:ln w="12700">
            <a:solidFill>
              <a:srgbClr val="FF0000"/>
            </a:solidFill>
            <a:prstDash val="lg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845370" y="3299271"/>
            <a:ext cx="872113" cy="24927"/>
          </a:xfrm>
          <a:prstGeom prst="straightConnector1">
            <a:avLst/>
          </a:prstGeom>
          <a:ln w="12700">
            <a:solidFill>
              <a:srgbClr val="FF0000"/>
            </a:solidFill>
            <a:prstDash val="lg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6680" y="3007583"/>
            <a:ext cx="734506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000" b="1" dirty="0">
                <a:cs typeface="Arial" panose="020B0604020202020204" pitchFamily="34" charset="0"/>
              </a:rPr>
              <a:t>Heat Radiation from  wall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05846" y="1755852"/>
            <a:ext cx="3069016" cy="3416056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1">
                <a:satMod val="175000"/>
                <a:alpha val="40000"/>
              </a:schemeClr>
            </a:glow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96653" y="1868813"/>
            <a:ext cx="569842" cy="2989657"/>
          </a:xfrm>
          <a:prstGeom prst="rect">
            <a:avLst/>
          </a:prstGeom>
          <a:solidFill>
            <a:srgbClr val="FFC000"/>
          </a:solidFill>
          <a:effectLst>
            <a:glow rad="101600">
              <a:srgbClr val="FF0066">
                <a:alpha val="60000"/>
              </a:srgbClr>
            </a:glow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Refractory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88022" y="1851453"/>
            <a:ext cx="120171" cy="2989657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  <a:r>
              <a:rPr lang="en-US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7729417" y="2011764"/>
            <a:ext cx="569842" cy="15326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735958" y="2237093"/>
            <a:ext cx="569842" cy="15326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724743" y="2467091"/>
            <a:ext cx="569842" cy="15326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731284" y="2692420"/>
            <a:ext cx="569842" cy="15326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648456" y="1811680"/>
            <a:ext cx="569842" cy="15326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724745" y="3314178"/>
            <a:ext cx="569842" cy="15326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731286" y="3539507"/>
            <a:ext cx="569842" cy="15326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720071" y="3769505"/>
            <a:ext cx="569842" cy="15326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726612" y="3994834"/>
            <a:ext cx="569842" cy="15326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714457" y="2888765"/>
            <a:ext cx="569842" cy="15326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7720998" y="3114094"/>
            <a:ext cx="569842" cy="15326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7725681" y="4212686"/>
            <a:ext cx="569842" cy="15326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732222" y="4438015"/>
            <a:ext cx="569842" cy="15326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721007" y="4668013"/>
            <a:ext cx="569842" cy="15326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650334" y="4893342"/>
            <a:ext cx="569842" cy="15326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0"/>
          <p:cNvSpPr txBox="1">
            <a:spLocks noChangeArrowheads="1"/>
          </p:cNvSpPr>
          <p:nvPr/>
        </p:nvSpPr>
        <p:spPr bwMode="auto">
          <a:xfrm rot="16200000">
            <a:off x="7816901" y="3268577"/>
            <a:ext cx="165732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50" b="1" dirty="0">
                <a:solidFill>
                  <a:schemeClr val="tx1"/>
                </a:solidFill>
              </a:rPr>
              <a:t>Outside 60-100</a:t>
            </a:r>
            <a:r>
              <a:rPr lang="en-US" altLang="en-US" sz="1050" b="1" baseline="30000" dirty="0">
                <a:solidFill>
                  <a:schemeClr val="tx1"/>
                </a:solidFill>
              </a:rPr>
              <a:t>0</a:t>
            </a:r>
            <a:r>
              <a:rPr lang="en-US" altLang="en-US" sz="1050" b="1" dirty="0">
                <a:solidFill>
                  <a:schemeClr val="tx1"/>
                </a:solidFill>
              </a:rPr>
              <a:t>C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114" y="1802102"/>
            <a:ext cx="52816" cy="3089736"/>
          </a:xfrm>
          <a:prstGeom prst="rect">
            <a:avLst/>
          </a:prstGeom>
        </p:spPr>
      </p:pic>
      <p:sp>
        <p:nvSpPr>
          <p:cNvPr id="37" name="TextBox 41"/>
          <p:cNvSpPr txBox="1">
            <a:spLocks noChangeArrowheads="1"/>
          </p:cNvSpPr>
          <p:nvPr/>
        </p:nvSpPr>
        <p:spPr bwMode="auto">
          <a:xfrm rot="16200000">
            <a:off x="5307323" y="3211869"/>
            <a:ext cx="1469884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rgbClr val="FF0000"/>
                </a:solidFill>
              </a:rPr>
              <a:t>Inside </a:t>
            </a:r>
            <a:r>
              <a:rPr lang="en-US" altLang="en-US" sz="1200" b="1" dirty="0" smtClean="0">
                <a:solidFill>
                  <a:srgbClr val="FF0000"/>
                </a:solidFill>
              </a:rPr>
              <a:t>~ </a:t>
            </a:r>
            <a:r>
              <a:rPr lang="en-US" altLang="en-US" sz="1200" b="1" dirty="0">
                <a:solidFill>
                  <a:srgbClr val="FF0000"/>
                </a:solidFill>
              </a:rPr>
              <a:t>1100</a:t>
            </a:r>
            <a:r>
              <a:rPr lang="en-US" altLang="en-US" sz="1200" b="1" baseline="30000" dirty="0">
                <a:solidFill>
                  <a:srgbClr val="FF0000"/>
                </a:solidFill>
              </a:rPr>
              <a:t>0</a:t>
            </a:r>
            <a:r>
              <a:rPr lang="en-US" altLang="en-US" sz="1200" b="1" dirty="0">
                <a:solidFill>
                  <a:srgbClr val="FF0000"/>
                </a:solidFill>
              </a:rPr>
              <a:t>C</a:t>
            </a:r>
          </a:p>
        </p:txBody>
      </p:sp>
      <p:cxnSp>
        <p:nvCxnSpPr>
          <p:cNvPr id="38" name="Curved Connector 37"/>
          <p:cNvCxnSpPr/>
          <p:nvPr/>
        </p:nvCxnSpPr>
        <p:spPr>
          <a:xfrm flipV="1">
            <a:off x="8471525" y="1798316"/>
            <a:ext cx="403337" cy="114387"/>
          </a:xfrm>
          <a:prstGeom prst="curvedConnector3">
            <a:avLst>
              <a:gd name="adj1" fmla="val 50000"/>
            </a:avLst>
          </a:prstGeom>
          <a:ln w="3175">
            <a:solidFill>
              <a:srgbClr val="FF0000"/>
            </a:solidFill>
            <a:tailEnd type="triangle"/>
          </a:ln>
          <a:effectLst>
            <a:glow rad="63500">
              <a:srgbClr val="8B0F2D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/>
          <p:cNvCxnSpPr/>
          <p:nvPr/>
        </p:nvCxnSpPr>
        <p:spPr>
          <a:xfrm flipV="1">
            <a:off x="8433425" y="4484366"/>
            <a:ext cx="403337" cy="114387"/>
          </a:xfrm>
          <a:prstGeom prst="curvedConnector3">
            <a:avLst>
              <a:gd name="adj1" fmla="val 50000"/>
            </a:avLst>
          </a:prstGeom>
          <a:ln w="3175">
            <a:solidFill>
              <a:srgbClr val="FF0000"/>
            </a:solidFill>
            <a:tailEnd type="triangle"/>
          </a:ln>
          <a:effectLst>
            <a:glow rad="63500">
              <a:srgbClr val="8B0F2D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>
          <a:xfrm flipV="1">
            <a:off x="8452475" y="4065266"/>
            <a:ext cx="403337" cy="114387"/>
          </a:xfrm>
          <a:prstGeom prst="curvedConnector3">
            <a:avLst>
              <a:gd name="adj1" fmla="val 50000"/>
            </a:avLst>
          </a:prstGeom>
          <a:ln w="3175">
            <a:solidFill>
              <a:srgbClr val="FF0000"/>
            </a:solidFill>
            <a:tailEnd type="triangle"/>
          </a:ln>
          <a:effectLst>
            <a:glow rad="63500">
              <a:srgbClr val="8B0F2D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 flipV="1">
            <a:off x="8423900" y="2388866"/>
            <a:ext cx="403337" cy="114387"/>
          </a:xfrm>
          <a:prstGeom prst="curvedConnector3">
            <a:avLst>
              <a:gd name="adj1" fmla="val 50000"/>
            </a:avLst>
          </a:prstGeom>
          <a:ln w="3175">
            <a:solidFill>
              <a:srgbClr val="FF0000"/>
            </a:solidFill>
            <a:tailEnd type="triangle"/>
          </a:ln>
          <a:effectLst>
            <a:glow rad="63500">
              <a:srgbClr val="8B0F2D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flipV="1">
            <a:off x="8820807" y="2995905"/>
            <a:ext cx="173193" cy="12561"/>
          </a:xfrm>
          <a:prstGeom prst="curvedConnector3">
            <a:avLst>
              <a:gd name="adj1" fmla="val 50000"/>
            </a:avLst>
          </a:prstGeom>
          <a:ln w="3175">
            <a:solidFill>
              <a:srgbClr val="FF0000"/>
            </a:solidFill>
            <a:tailEnd type="triangle"/>
          </a:ln>
          <a:effectLst>
            <a:glow rad="63500">
              <a:srgbClr val="8B0F2D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/>
          <p:nvPr/>
        </p:nvCxnSpPr>
        <p:spPr>
          <a:xfrm flipV="1">
            <a:off x="8801757" y="3640352"/>
            <a:ext cx="206454" cy="36899"/>
          </a:xfrm>
          <a:prstGeom prst="curvedConnector3">
            <a:avLst>
              <a:gd name="adj1" fmla="val 50000"/>
            </a:avLst>
          </a:prstGeom>
          <a:ln w="3175">
            <a:solidFill>
              <a:srgbClr val="FF0000"/>
            </a:solidFill>
            <a:tailEnd type="triangle"/>
          </a:ln>
          <a:effectLst>
            <a:glow rad="63500">
              <a:srgbClr val="8B0F2D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185" y="3579926"/>
            <a:ext cx="291925" cy="1334957"/>
          </a:xfrm>
          <a:prstGeom prst="rect">
            <a:avLst/>
          </a:prstGeom>
          <a:effectLst>
            <a:glow rad="228600">
              <a:srgbClr val="FF0000">
                <a:alpha val="40000"/>
              </a:srgbClr>
            </a:glow>
          </a:effectLst>
        </p:spPr>
      </p:pic>
      <p:cxnSp>
        <p:nvCxnSpPr>
          <p:cNvPr id="45" name="Straight Arrow Connector 44"/>
          <p:cNvCxnSpPr/>
          <p:nvPr/>
        </p:nvCxnSpPr>
        <p:spPr>
          <a:xfrm flipH="1">
            <a:off x="7474934" y="1788470"/>
            <a:ext cx="69113" cy="1760"/>
          </a:xfrm>
          <a:prstGeom prst="straightConnector1">
            <a:avLst/>
          </a:prstGeom>
          <a:ln w="12700">
            <a:solidFill>
              <a:srgbClr val="FF0000"/>
            </a:solidFill>
            <a:prstDash val="lgDashDot"/>
            <a:tailEnd type="triangle"/>
          </a:ln>
          <a:effectLst>
            <a:glow rad="63500">
              <a:srgbClr val="FF0066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07" y="1403500"/>
            <a:ext cx="2507604" cy="412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7"/>
          <p:cNvSpPr txBox="1">
            <a:spLocks noChangeArrowheads="1"/>
          </p:cNvSpPr>
          <p:nvPr/>
        </p:nvSpPr>
        <p:spPr bwMode="auto">
          <a:xfrm>
            <a:off x="563886" y="5283200"/>
            <a:ext cx="18245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bg1"/>
              </a:buClr>
              <a:buFont typeface="Arial" panose="020B0604020202020204" pitchFamily="34" charset="0"/>
              <a:buChar char=" 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1600" b="1" dirty="0" smtClean="0">
                <a:solidFill>
                  <a:srgbClr val="FF0000"/>
                </a:solidFill>
              </a:rPr>
              <a:t>Furnace</a:t>
            </a:r>
            <a:endParaRPr lang="en-US" altLang="en-US" sz="1600" b="1" dirty="0">
              <a:solidFill>
                <a:srgbClr val="FF0000"/>
              </a:solidFill>
            </a:endParaRPr>
          </a:p>
        </p:txBody>
      </p:sp>
      <p:sp>
        <p:nvSpPr>
          <p:cNvPr id="55" name="TextBox 7"/>
          <p:cNvSpPr txBox="1">
            <a:spLocks noChangeArrowheads="1"/>
          </p:cNvSpPr>
          <p:nvPr/>
        </p:nvSpPr>
        <p:spPr bwMode="auto">
          <a:xfrm rot="16200000">
            <a:off x="1116770" y="3535688"/>
            <a:ext cx="18245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bg1"/>
              </a:buClr>
              <a:buFont typeface="Arial" panose="020B0604020202020204" pitchFamily="34" charset="0"/>
              <a:buChar char=" 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1000" b="1" dirty="0" smtClean="0">
                <a:solidFill>
                  <a:srgbClr val="FF0000"/>
                </a:solidFill>
              </a:rPr>
              <a:t>Refractory</a:t>
            </a:r>
            <a:endParaRPr lang="en-US" altLang="en-US" sz="1000" b="1" dirty="0">
              <a:solidFill>
                <a:srgbClr val="FF0000"/>
              </a:solidFill>
            </a:endParaRPr>
          </a:p>
        </p:txBody>
      </p:sp>
      <p:sp>
        <p:nvSpPr>
          <p:cNvPr id="56" name="TextBox 7"/>
          <p:cNvSpPr txBox="1">
            <a:spLocks noChangeArrowheads="1"/>
          </p:cNvSpPr>
          <p:nvPr/>
        </p:nvSpPr>
        <p:spPr bwMode="auto">
          <a:xfrm rot="16200000">
            <a:off x="1359882" y="3517241"/>
            <a:ext cx="18245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bg1"/>
              </a:buClr>
              <a:buFont typeface="Arial" panose="020B0604020202020204" pitchFamily="34" charset="0"/>
              <a:buChar char=" 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1000" b="1" dirty="0" smtClean="0">
                <a:solidFill>
                  <a:srgbClr val="FF0000"/>
                </a:solidFill>
              </a:rPr>
              <a:t>Steel Casing</a:t>
            </a:r>
            <a:endParaRPr lang="en-US" altLang="en-US" sz="1000" b="1" dirty="0"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5794502" y="1755852"/>
            <a:ext cx="3273298" cy="342657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 marL="342900" indent="-3429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marL="0" indent="0">
              <a:lnSpc>
                <a:spcPts val="2000"/>
              </a:lnSpc>
            </a:pPr>
            <a:endParaRPr lang="en-US" altLang="en-US" dirty="0" smtClean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Refractory Performance </a:t>
            </a:r>
            <a:r>
              <a:rPr lang="en-US" altLang="en-US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and service life </a:t>
            </a:r>
            <a:r>
              <a:rPr lang="en-US" altLang="en-US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controls plant </a:t>
            </a:r>
            <a:r>
              <a:rPr lang="en-US" altLang="en-US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economics and sustainability </a:t>
            </a:r>
            <a:r>
              <a:rPr lang="en-US" altLang="en-US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objectives.</a:t>
            </a:r>
          </a:p>
          <a:p>
            <a:pPr>
              <a:lnSpc>
                <a:spcPts val="2000"/>
              </a:lnSpc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tx1"/>
              </a:solidFill>
              <a:latin typeface="+mn-lt"/>
              <a:ea typeface="ヒラギノ角ゴ Pro W3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+mn-lt"/>
                <a:ea typeface="ヒラギノ角ゴ Pro W3" charset="0"/>
                <a:cs typeface="Arial" panose="020B0604020202020204" pitchFamily="34" charset="0"/>
              </a:rPr>
              <a:t>Refractories offer opportunities </a:t>
            </a:r>
            <a:r>
              <a:rPr lang="en-US" altLang="en-US" dirty="0" smtClean="0">
                <a:solidFill>
                  <a:schemeClr val="tx1"/>
                </a:solidFill>
                <a:latin typeface="+mn-lt"/>
                <a:ea typeface="ヒラギノ角ゴ Pro W3" charset="0"/>
                <a:cs typeface="Arial" panose="020B0604020202020204" pitchFamily="34" charset="0"/>
              </a:rPr>
              <a:t>to</a:t>
            </a:r>
          </a:p>
          <a:p>
            <a:pPr lvl="1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en-US" altLang="en-US" sz="1400" dirty="0" smtClean="0">
                <a:solidFill>
                  <a:srgbClr val="C00000"/>
                </a:solidFill>
                <a:latin typeface="+mn-lt"/>
                <a:ea typeface="ヒラギノ角ゴ Pro W3" charset="0"/>
                <a:cs typeface="Arial" panose="020B0604020202020204" pitchFamily="34" charset="0"/>
              </a:rPr>
              <a:t>Reduce </a:t>
            </a:r>
            <a:r>
              <a:rPr lang="en-US" altLang="en-US" sz="1400" dirty="0">
                <a:solidFill>
                  <a:srgbClr val="C00000"/>
                </a:solidFill>
                <a:latin typeface="+mn-lt"/>
                <a:ea typeface="ヒラギノ角ゴ Pro W3" charset="0"/>
                <a:cs typeface="Arial" panose="020B0604020202020204" pitchFamily="34" charset="0"/>
              </a:rPr>
              <a:t>Fuel consumption; </a:t>
            </a:r>
            <a:endParaRPr lang="en-US" altLang="en-US" sz="1400" dirty="0" smtClean="0">
              <a:solidFill>
                <a:srgbClr val="C00000"/>
              </a:solidFill>
              <a:latin typeface="+mn-lt"/>
              <a:ea typeface="ヒラギノ角ゴ Pro W3" charset="0"/>
              <a:cs typeface="Arial" panose="020B0604020202020204" pitchFamily="34" charset="0"/>
            </a:endParaRPr>
          </a:p>
          <a:p>
            <a:pPr lvl="1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en-US" altLang="en-US" sz="1400" dirty="0" smtClean="0">
                <a:solidFill>
                  <a:srgbClr val="C00000"/>
                </a:solidFill>
                <a:latin typeface="+mn-lt"/>
                <a:ea typeface="ヒラギノ角ゴ Pro W3" charset="0"/>
                <a:cs typeface="Arial" panose="020B0604020202020204" pitchFamily="34" charset="0"/>
              </a:rPr>
              <a:t>CO</a:t>
            </a:r>
            <a:r>
              <a:rPr lang="en-US" altLang="en-US" sz="1400" baseline="-25000" dirty="0" smtClean="0">
                <a:solidFill>
                  <a:srgbClr val="C00000"/>
                </a:solidFill>
                <a:latin typeface="+mn-lt"/>
                <a:ea typeface="ヒラギノ角ゴ Pro W3" charset="0"/>
                <a:cs typeface="Arial" panose="020B0604020202020204" pitchFamily="34" charset="0"/>
              </a:rPr>
              <a:t>2</a:t>
            </a:r>
            <a:r>
              <a:rPr lang="en-US" altLang="en-US" sz="1400" dirty="0" smtClean="0">
                <a:solidFill>
                  <a:srgbClr val="C00000"/>
                </a:solidFill>
                <a:latin typeface="+mn-lt"/>
                <a:ea typeface="ヒラギノ角ゴ Pro W3" charset="0"/>
                <a:cs typeface="Arial" panose="020B0604020202020204" pitchFamily="34" charset="0"/>
              </a:rPr>
              <a:t> </a:t>
            </a:r>
            <a:r>
              <a:rPr lang="en-US" altLang="en-US" sz="1400" dirty="0">
                <a:solidFill>
                  <a:srgbClr val="C00000"/>
                </a:solidFill>
                <a:latin typeface="+mn-lt"/>
                <a:ea typeface="ヒラギノ角ゴ Pro W3" charset="0"/>
                <a:cs typeface="Arial" panose="020B0604020202020204" pitchFamily="34" charset="0"/>
              </a:rPr>
              <a:t>&amp; NO</a:t>
            </a:r>
            <a:r>
              <a:rPr lang="en-US" altLang="en-US" sz="1400" baseline="-25000" dirty="0">
                <a:solidFill>
                  <a:srgbClr val="C00000"/>
                </a:solidFill>
                <a:latin typeface="+mn-lt"/>
                <a:ea typeface="ヒラギノ角ゴ Pro W3" charset="0"/>
                <a:cs typeface="Arial" panose="020B0604020202020204" pitchFamily="34" charset="0"/>
              </a:rPr>
              <a:t>x</a:t>
            </a:r>
            <a:r>
              <a:rPr lang="en-US" altLang="en-US" sz="1400" dirty="0">
                <a:solidFill>
                  <a:srgbClr val="C00000"/>
                </a:solidFill>
                <a:latin typeface="+mn-lt"/>
                <a:ea typeface="ヒラギノ角ゴ Pro W3" charset="0"/>
                <a:cs typeface="Arial" panose="020B0604020202020204" pitchFamily="34" charset="0"/>
              </a:rPr>
              <a:t> emissions</a:t>
            </a:r>
            <a:r>
              <a:rPr lang="en-US" altLang="en-US" sz="1400" dirty="0" smtClean="0">
                <a:solidFill>
                  <a:srgbClr val="C00000"/>
                </a:solidFill>
                <a:latin typeface="+mn-lt"/>
                <a:ea typeface="ヒラギノ角ゴ Pro W3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2000"/>
              </a:lnSpc>
              <a:buFont typeface="Arial" panose="020B0604020202020204" pitchFamily="34" charset="0"/>
              <a:buChar char="•"/>
            </a:pPr>
            <a:endParaRPr lang="en-US" altLang="en-US" dirty="0" smtClean="0">
              <a:solidFill>
                <a:schemeClr val="tx1"/>
              </a:solidFill>
              <a:latin typeface="+mn-lt"/>
              <a:ea typeface="ヒラギノ角ゴ Pro W3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buFont typeface="Arial" panose="020B0604020202020204" pitchFamily="34" charset="0"/>
              <a:buChar char="•"/>
            </a:pPr>
            <a:endParaRPr lang="en-US" altLang="en-US" dirty="0" smtClean="0">
              <a:solidFill>
                <a:schemeClr val="tx1"/>
              </a:solidFill>
              <a:latin typeface="+mn-lt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REFRACTORY LINING FOR FURNACE &amp; REACTOR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7" b="7399"/>
          <a:stretch/>
        </p:blipFill>
        <p:spPr>
          <a:xfrm>
            <a:off x="3061827" y="1669564"/>
            <a:ext cx="2012324" cy="3512867"/>
          </a:xfrm>
          <a:prstGeom prst="rect">
            <a:avLst/>
          </a:prstGeom>
        </p:spPr>
      </p:pic>
      <p:sp>
        <p:nvSpPr>
          <p:cNvPr id="58" name="TextBox 7"/>
          <p:cNvSpPr txBox="1">
            <a:spLocks noChangeArrowheads="1"/>
          </p:cNvSpPr>
          <p:nvPr/>
        </p:nvSpPr>
        <p:spPr bwMode="auto">
          <a:xfrm>
            <a:off x="2928478" y="5147123"/>
            <a:ext cx="18245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bg1"/>
              </a:buClr>
              <a:buFont typeface="Arial" panose="020B0604020202020204" pitchFamily="34" charset="0"/>
              <a:buChar char=" 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1600" b="1" dirty="0" smtClean="0">
                <a:solidFill>
                  <a:srgbClr val="FF0000"/>
                </a:solidFill>
              </a:rPr>
              <a:t>Reactor</a:t>
            </a:r>
            <a:endParaRPr lang="en-US" altLang="en-US" sz="1600" b="1" dirty="0"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74574" y="1350894"/>
            <a:ext cx="4830835" cy="48372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8737" lvl="1">
              <a:lnSpc>
                <a:spcPts val="2200"/>
              </a:lnSpc>
              <a:spcBef>
                <a:spcPts val="1200"/>
              </a:spcBef>
              <a:defRPr/>
            </a:pPr>
            <a:r>
              <a:rPr lang="en-US" b="1" dirty="0" smtClean="0">
                <a:solidFill>
                  <a:srgbClr val="00B0F0"/>
                </a:solidFill>
                <a:latin typeface="+mn-lt"/>
                <a:cs typeface="Times New Roman" pitchFamily="18" charset="0"/>
              </a:rPr>
              <a:t>Refractory Functions:</a:t>
            </a:r>
          </a:p>
          <a:p>
            <a:pPr marL="401637" lvl="1" indent="-342900">
              <a:lnSpc>
                <a:spcPts val="2200"/>
              </a:lnSpc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en-US" sz="1600" dirty="0" smtClean="0">
                <a:latin typeface="+mn-lt"/>
                <a:cs typeface="Times New Roman" pitchFamily="18" charset="0"/>
              </a:rPr>
              <a:t>Form </a:t>
            </a:r>
            <a:r>
              <a:rPr lang="en-US" sz="1600" dirty="0">
                <a:latin typeface="+mn-lt"/>
                <a:cs typeface="Times New Roman" pitchFamily="18" charset="0"/>
              </a:rPr>
              <a:t>a container for heating  &amp;  </a:t>
            </a:r>
            <a:r>
              <a:rPr lang="en-US" sz="1600" dirty="0" smtClean="0">
                <a:latin typeface="+mn-lt"/>
                <a:cs typeface="Times New Roman" pitchFamily="18" charset="0"/>
              </a:rPr>
              <a:t>holding of  molten metal</a:t>
            </a:r>
            <a:r>
              <a:rPr lang="en-US" sz="1600" dirty="0">
                <a:latin typeface="+mn-lt"/>
                <a:cs typeface="Times New Roman" pitchFamily="18" charset="0"/>
              </a:rPr>
              <a:t>, slag, glass, </a:t>
            </a:r>
            <a:r>
              <a:rPr lang="en-US" sz="1600" dirty="0" smtClean="0">
                <a:latin typeface="+mn-lt"/>
                <a:cs typeface="Times New Roman" pitchFamily="18" charset="0"/>
              </a:rPr>
              <a:t>gases, hydrocarbons, etc. at </a:t>
            </a:r>
            <a:r>
              <a:rPr lang="en-US" sz="1600" dirty="0">
                <a:latin typeface="+mn-lt"/>
                <a:cs typeface="Times New Roman" pitchFamily="18" charset="0"/>
              </a:rPr>
              <a:t>high </a:t>
            </a:r>
            <a:r>
              <a:rPr lang="en-US" sz="1600" dirty="0" smtClean="0">
                <a:latin typeface="+mn-lt"/>
                <a:cs typeface="Times New Roman" pitchFamily="18" charset="0"/>
              </a:rPr>
              <a:t>temperatures </a:t>
            </a:r>
            <a:r>
              <a:rPr lang="en-US" sz="16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(for </a:t>
            </a:r>
            <a:r>
              <a:rPr lang="en-US" sz="16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heating, </a:t>
            </a:r>
            <a:r>
              <a:rPr lang="en-US" sz="16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melting, conversion </a:t>
            </a:r>
            <a:r>
              <a:rPr lang="en-US" sz="16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and refining </a:t>
            </a:r>
            <a:r>
              <a:rPr lang="en-US" sz="16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process);</a:t>
            </a:r>
            <a:endParaRPr lang="en-US" sz="16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  <a:p>
            <a:pPr marL="401637" lvl="1" indent="-342900">
              <a:lnSpc>
                <a:spcPts val="2200"/>
              </a:lnSpc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en-US" sz="1600" dirty="0" smtClean="0">
                <a:latin typeface="+mn-lt"/>
                <a:cs typeface="Arial" panose="020B0604020202020204" pitchFamily="34" charset="0"/>
              </a:rPr>
              <a:t>Thermal 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energy </a:t>
            </a:r>
            <a:r>
              <a:rPr lang="en-US" sz="1600" dirty="0" smtClean="0">
                <a:latin typeface="+mn-lt"/>
                <a:cs typeface="Arial" panose="020B0604020202020204" pitchFamily="34" charset="0"/>
              </a:rPr>
              <a:t>saving; 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  <a:p>
            <a:pPr marL="401637" lvl="1" indent="-342900">
              <a:lnSpc>
                <a:spcPts val="2200"/>
              </a:lnSpc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en-US" sz="1600" dirty="0" smtClean="0">
                <a:latin typeface="+mn-lt"/>
                <a:cs typeface="Arial" panose="020B0604020202020204" pitchFamily="34" charset="0"/>
              </a:rPr>
              <a:t>Maintain furnace structural integrity against high </a:t>
            </a:r>
            <a:r>
              <a:rPr lang="en-US" sz="1600" dirty="0" smtClean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Temperature, Corrosion, Erosion</a:t>
            </a:r>
            <a:r>
              <a:rPr lang="en-US" sz="1600" dirty="0" smtClean="0">
                <a:latin typeface="+mn-lt"/>
                <a:cs typeface="Arial" panose="020B0604020202020204" pitchFamily="34" charset="0"/>
              </a:rPr>
              <a:t>; 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  <a:p>
            <a:pPr marL="401637" lvl="1" indent="-342900">
              <a:lnSpc>
                <a:spcPts val="2200"/>
              </a:lnSpc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latin typeface="+mn-lt"/>
              </a:rPr>
              <a:t>Maintain safe </a:t>
            </a:r>
            <a:r>
              <a:rPr lang="en-US" sz="1600" dirty="0" smtClean="0">
                <a:latin typeface="+mn-lt"/>
              </a:rPr>
              <a:t>working environment;</a:t>
            </a:r>
          </a:p>
          <a:p>
            <a:pPr marL="401637" lvl="1" indent="-342900">
              <a:lnSpc>
                <a:spcPts val="2200"/>
              </a:lnSpc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en-US" sz="1600" dirty="0" smtClean="0">
                <a:latin typeface="+mn-lt"/>
              </a:rPr>
              <a:t>Many others performance and functional requirements…..</a:t>
            </a:r>
          </a:p>
          <a:p>
            <a:pPr marL="401637" lvl="1" indent="-342900">
              <a:lnSpc>
                <a:spcPts val="2200"/>
              </a:lnSpc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endParaRPr lang="en-US" sz="1600" dirty="0" smtClean="0">
              <a:solidFill>
                <a:srgbClr val="0F067E"/>
              </a:solidFill>
              <a:latin typeface="+mn-lt"/>
            </a:endParaRPr>
          </a:p>
          <a:p>
            <a:pPr marL="401637" lvl="1" indent="-342900">
              <a:lnSpc>
                <a:spcPts val="2200"/>
              </a:lnSpc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rgbClr val="0F067E"/>
              </a:solidFill>
              <a:latin typeface="+mn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423900" y="6553200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SABIC Confidential</a:t>
            </a:r>
            <a:endParaRPr lang="en-US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318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 animBg="1"/>
      <p:bldP spid="15" grpId="0" animBg="1"/>
      <p:bldP spid="16" grpId="0" animBg="1"/>
      <p:bldP spid="35" grpId="0"/>
      <p:bldP spid="37" grpId="0" animBg="1"/>
      <p:bldP spid="51" grpId="0"/>
      <p:bldP spid="55" grpId="0"/>
      <p:bldP spid="56" grpId="0"/>
      <p:bldP spid="53" grpId="0" animBg="1"/>
      <p:bldP spid="58" grpId="0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REFRACTORY </a:t>
            </a:r>
            <a:r>
              <a:rPr lang="en-US" dirty="0" smtClean="0"/>
              <a:t>: </a:t>
            </a:r>
            <a:r>
              <a:rPr lang="en-US" dirty="0"/>
              <a:t>INTEGRITY &amp; PERFORMANCE </a:t>
            </a:r>
            <a:r>
              <a:rPr lang="en-US" dirty="0" smtClean="0"/>
              <a:t>IMPORTANCES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3292" y="1151324"/>
            <a:ext cx="5396595" cy="4343400"/>
          </a:xfrm>
        </p:spPr>
        <p:txBody>
          <a:bodyPr/>
          <a:lstStyle/>
          <a:p>
            <a:pPr marL="627063" lvl="3" indent="-449263" algn="just" eaLnBrk="0" hangingPunct="0">
              <a:lnSpc>
                <a:spcPts val="2200"/>
              </a:lnSpc>
              <a:spcBef>
                <a:spcPct val="0"/>
              </a:spcBef>
              <a:buClr>
                <a:srgbClr val="FFFFFF"/>
              </a:buClr>
              <a:buBlip>
                <a:blip r:embed="rId2"/>
              </a:buBlip>
              <a:defRPr/>
            </a:pPr>
            <a:r>
              <a:rPr lang="en-US" sz="1600" dirty="0" smtClean="0"/>
              <a:t>Process Plants </a:t>
            </a:r>
            <a:r>
              <a:rPr lang="en-US" sz="1600" dirty="0">
                <a:solidFill>
                  <a:srgbClr val="00B0F0"/>
                </a:solidFill>
              </a:rPr>
              <a:t>continuously operated for 2-5 </a:t>
            </a:r>
            <a:r>
              <a:rPr lang="en-US" sz="1600" dirty="0" smtClean="0">
                <a:solidFill>
                  <a:srgbClr val="00B0F0"/>
                </a:solidFill>
              </a:rPr>
              <a:t>years </a:t>
            </a:r>
            <a:r>
              <a:rPr lang="en-US" sz="1600" dirty="0" smtClean="0"/>
              <a:t>without shutdown</a:t>
            </a:r>
            <a:endParaRPr lang="en-US" sz="1600" dirty="0"/>
          </a:p>
          <a:p>
            <a:pPr marL="627063" lvl="3" indent="-449263" algn="just" eaLnBrk="0" hangingPunct="0">
              <a:lnSpc>
                <a:spcPts val="2200"/>
              </a:lnSpc>
              <a:spcBef>
                <a:spcPct val="0"/>
              </a:spcBef>
              <a:buClr>
                <a:srgbClr val="FFFFFF"/>
              </a:buClr>
              <a:buBlip>
                <a:blip r:embed="rId2"/>
              </a:buBlip>
              <a:defRPr/>
            </a:pPr>
            <a:r>
              <a:rPr lang="en-US" sz="1600" dirty="0" smtClean="0">
                <a:solidFill>
                  <a:srgbClr val="00B0F0"/>
                </a:solidFill>
              </a:rPr>
              <a:t>No /  </a:t>
            </a:r>
            <a:r>
              <a:rPr lang="en-US" sz="1600" dirty="0">
                <a:solidFill>
                  <a:srgbClr val="00B0F0"/>
                </a:solidFill>
              </a:rPr>
              <a:t>limited standby furnace </a:t>
            </a:r>
            <a:r>
              <a:rPr lang="en-US" sz="1600" dirty="0"/>
              <a:t>/ reactor equipment</a:t>
            </a:r>
          </a:p>
          <a:p>
            <a:pPr marL="627063" lvl="3" indent="-449263" algn="just" eaLnBrk="0" hangingPunct="0">
              <a:lnSpc>
                <a:spcPts val="2200"/>
              </a:lnSpc>
              <a:spcBef>
                <a:spcPct val="0"/>
              </a:spcBef>
              <a:buClr>
                <a:srgbClr val="FFFFFF"/>
              </a:buClr>
              <a:buBlip>
                <a:blip r:embed="rId2"/>
              </a:buBlip>
              <a:defRPr/>
            </a:pPr>
            <a:r>
              <a:rPr lang="en-US" sz="1600" dirty="0" smtClean="0"/>
              <a:t>Plants </a:t>
            </a:r>
            <a:r>
              <a:rPr lang="en-US" sz="1600" dirty="0"/>
              <a:t>and equipment are integrated- failure of any furnace may cause </a:t>
            </a:r>
            <a:r>
              <a:rPr lang="en-US" sz="1600" dirty="0">
                <a:solidFill>
                  <a:srgbClr val="00B0F0"/>
                </a:solidFill>
              </a:rPr>
              <a:t>complete shutdown</a:t>
            </a:r>
          </a:p>
          <a:p>
            <a:pPr marL="177800" lvl="3" indent="0" algn="just" eaLnBrk="0" hangingPunct="0">
              <a:lnSpc>
                <a:spcPts val="2200"/>
              </a:lnSpc>
              <a:spcBef>
                <a:spcPct val="0"/>
              </a:spcBef>
              <a:buClr>
                <a:srgbClr val="FFFFFF"/>
              </a:buClr>
              <a:buNone/>
              <a:defRPr/>
            </a:pPr>
            <a:endParaRPr lang="en-US" sz="1600" b="1" dirty="0" smtClean="0">
              <a:solidFill>
                <a:srgbClr val="C00000"/>
              </a:solidFill>
            </a:endParaRPr>
          </a:p>
          <a:p>
            <a:pPr marL="627063" lvl="3" indent="-449263" algn="just" eaLnBrk="0" hangingPunct="0">
              <a:lnSpc>
                <a:spcPts val="2200"/>
              </a:lnSpc>
              <a:spcBef>
                <a:spcPct val="0"/>
              </a:spcBef>
              <a:buClr>
                <a:srgbClr val="FFFFFF"/>
              </a:buClr>
              <a:buBlip>
                <a:blip r:embed="rId2"/>
              </a:buBlip>
              <a:defRPr/>
            </a:pPr>
            <a:r>
              <a:rPr lang="en-US" sz="1600" b="1" dirty="0" smtClean="0">
                <a:solidFill>
                  <a:srgbClr val="C00000"/>
                </a:solidFill>
              </a:rPr>
              <a:t>Refractory failures and  </a:t>
            </a:r>
            <a:r>
              <a:rPr lang="en-US" sz="1600" b="1" dirty="0">
                <a:solidFill>
                  <a:srgbClr val="C00000"/>
                </a:solidFill>
              </a:rPr>
              <a:t>non-performances </a:t>
            </a:r>
            <a:r>
              <a:rPr lang="en-US" sz="1600" b="1" dirty="0" smtClean="0">
                <a:solidFill>
                  <a:srgbClr val="C00000"/>
                </a:solidFill>
              </a:rPr>
              <a:t>lead </a:t>
            </a:r>
            <a:r>
              <a:rPr lang="en-US" sz="1600" b="1" dirty="0">
                <a:solidFill>
                  <a:srgbClr val="C00000"/>
                </a:solidFill>
              </a:rPr>
              <a:t>to </a:t>
            </a:r>
            <a:endParaRPr lang="en-US" sz="1600" b="1" dirty="0" smtClean="0">
              <a:solidFill>
                <a:srgbClr val="C00000"/>
              </a:solidFill>
            </a:endParaRPr>
          </a:p>
          <a:p>
            <a:pPr marL="1358583" lvl="5" indent="-449263" algn="just">
              <a:lnSpc>
                <a:spcPts val="2200"/>
              </a:lnSpc>
              <a:spcBef>
                <a:spcPct val="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00B0F0"/>
                </a:solidFill>
              </a:rPr>
              <a:t>Hot </a:t>
            </a:r>
            <a:r>
              <a:rPr lang="en-US" sz="1400" dirty="0">
                <a:solidFill>
                  <a:srgbClr val="00B0F0"/>
                </a:solidFill>
              </a:rPr>
              <a:t>spots</a:t>
            </a:r>
            <a:r>
              <a:rPr lang="en-US" sz="1400" dirty="0"/>
              <a:t>, </a:t>
            </a:r>
            <a:r>
              <a:rPr lang="en-US" sz="1400" dirty="0" smtClean="0"/>
              <a:t>Shell overheating, structural degradation. </a:t>
            </a:r>
          </a:p>
          <a:p>
            <a:pPr marL="1358583" lvl="5" indent="-449263" algn="just">
              <a:lnSpc>
                <a:spcPts val="2200"/>
              </a:lnSpc>
              <a:spcBef>
                <a:spcPct val="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00B0F0"/>
                </a:solidFill>
              </a:rPr>
              <a:t>Loss of containment </a:t>
            </a:r>
            <a:r>
              <a:rPr lang="en-US" sz="1400" dirty="0" smtClean="0"/>
              <a:t>and associated RISKS.</a:t>
            </a:r>
          </a:p>
          <a:p>
            <a:pPr marL="1358583" lvl="5" indent="-449263" algn="just">
              <a:lnSpc>
                <a:spcPts val="2200"/>
              </a:lnSpc>
              <a:spcBef>
                <a:spcPct val="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rgbClr val="00B0F0"/>
                </a:solidFill>
              </a:rPr>
              <a:t>Unsafe operating </a:t>
            </a:r>
            <a:r>
              <a:rPr lang="en-US" sz="1400" dirty="0" smtClean="0">
                <a:solidFill>
                  <a:srgbClr val="00B0F0"/>
                </a:solidFill>
              </a:rPr>
              <a:t>conditions: EHSS Risks.</a:t>
            </a:r>
            <a:endParaRPr lang="en-US" sz="1400" dirty="0">
              <a:solidFill>
                <a:srgbClr val="00B0F0"/>
              </a:solidFill>
            </a:endParaRPr>
          </a:p>
          <a:p>
            <a:pPr marL="1358583" lvl="5" indent="-449263" algn="just" eaLnBrk="0" hangingPunct="0">
              <a:lnSpc>
                <a:spcPts val="2200"/>
              </a:lnSpc>
              <a:spcBef>
                <a:spcPct val="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/>
              <a:t>High thermal energy losses </a:t>
            </a:r>
            <a:r>
              <a:rPr lang="en-US" sz="1400" dirty="0" smtClean="0"/>
              <a:t>.</a:t>
            </a:r>
            <a:endParaRPr lang="en-US" sz="1400" dirty="0"/>
          </a:p>
          <a:p>
            <a:pPr marL="1358583" lvl="5" indent="-449263" algn="just" eaLnBrk="0" hangingPunct="0">
              <a:lnSpc>
                <a:spcPts val="2200"/>
              </a:lnSpc>
              <a:spcBef>
                <a:spcPct val="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 smtClean="0"/>
              <a:t>Reduced efficiency / production load.</a:t>
            </a:r>
          </a:p>
          <a:p>
            <a:pPr marL="1358583" lvl="5" indent="-449263" algn="just" eaLnBrk="0" hangingPunct="0">
              <a:lnSpc>
                <a:spcPts val="2200"/>
              </a:lnSpc>
              <a:spcBef>
                <a:spcPct val="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00B0F0"/>
                </a:solidFill>
              </a:rPr>
              <a:t>Unplanned </a:t>
            </a:r>
            <a:r>
              <a:rPr lang="en-US" sz="1400" dirty="0">
                <a:solidFill>
                  <a:srgbClr val="00B0F0"/>
                </a:solidFill>
              </a:rPr>
              <a:t>downtime </a:t>
            </a:r>
            <a:r>
              <a:rPr lang="en-US" sz="1400" dirty="0"/>
              <a:t>- </a:t>
            </a:r>
            <a:r>
              <a:rPr lang="en-US" sz="1400" dirty="0" smtClean="0"/>
              <a:t>production losses.</a:t>
            </a:r>
            <a:endParaRPr lang="en-US" sz="1400" dirty="0"/>
          </a:p>
          <a:p>
            <a:pPr marL="1358583" lvl="5" indent="-449263" algn="just" eaLnBrk="0" hangingPunct="0">
              <a:lnSpc>
                <a:spcPts val="2200"/>
              </a:lnSpc>
              <a:spcBef>
                <a:spcPct val="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 smtClean="0"/>
              <a:t>High maintenance costs…….etc.</a:t>
            </a:r>
          </a:p>
          <a:p>
            <a:pPr marL="0" lvl="1" indent="0">
              <a:lnSpc>
                <a:spcPts val="2200"/>
              </a:lnSpc>
              <a:buNone/>
            </a:pPr>
            <a:endParaRPr lang="en-US" sz="1600" dirty="0" smtClean="0"/>
          </a:p>
          <a:p>
            <a:pPr marL="0" lvl="1" indent="0">
              <a:lnSpc>
                <a:spcPts val="2200"/>
              </a:lnSpc>
              <a:buNone/>
            </a:pPr>
            <a:endParaRPr lang="en-US" sz="16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r="24864"/>
          <a:stretch/>
        </p:blipFill>
        <p:spPr>
          <a:xfrm>
            <a:off x="6557102" y="3087158"/>
            <a:ext cx="1371600" cy="1326088"/>
          </a:xfrm>
          <a:prstGeom prst="rect">
            <a:avLst/>
          </a:prstGeom>
        </p:spPr>
      </p:pic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5735239" y="4393092"/>
            <a:ext cx="34777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dirty="0" smtClean="0">
                <a:latin typeface="+mn-lt"/>
                <a:ea typeface="ヒラギノ角ゴ ProN W3" charset="-128"/>
                <a:sym typeface="Arial" panose="020B0604020202020204" pitchFamily="34" charset="0"/>
              </a:rPr>
              <a:t>Refractory failure &amp; Furnace structural damage</a:t>
            </a:r>
          </a:p>
          <a:p>
            <a:pPr algn="ctr" eaLnBrk="1" hangingPunct="1"/>
            <a:r>
              <a:rPr lang="en-US" altLang="en-US" sz="1200" b="1" dirty="0" smtClean="0">
                <a:solidFill>
                  <a:srgbClr val="C0000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Loss of containment</a:t>
            </a:r>
            <a:endParaRPr lang="en-US" altLang="en-US" sz="1200" b="1" dirty="0">
              <a:solidFill>
                <a:srgbClr val="C00000"/>
              </a:solidFill>
              <a:latin typeface="+mn-lt"/>
              <a:ea typeface="ヒラギノ角ゴ ProN W3" charset="-128"/>
              <a:sym typeface="Arial" panose="020B0604020202020204" pitchFamily="34" charset="0"/>
            </a:endParaRPr>
          </a:p>
        </p:txBody>
      </p:sp>
      <p:pic>
        <p:nvPicPr>
          <p:cNvPr id="16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03220" y="4864912"/>
            <a:ext cx="1725482" cy="108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393907" y="5882746"/>
            <a:ext cx="23644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dirty="0" smtClean="0">
                <a:solidFill>
                  <a:srgbClr val="C0000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Refractory fallen on burners-</a:t>
            </a:r>
            <a:r>
              <a:rPr lang="en-US" altLang="en-US" sz="1200" dirty="0" smtClean="0">
                <a:latin typeface="+mn-lt"/>
                <a:ea typeface="ヒラギノ角ゴ ProN W3" charset="-128"/>
                <a:sym typeface="Arial" panose="020B0604020202020204" pitchFamily="34" charset="0"/>
              </a:rPr>
              <a:t>lead</a:t>
            </a:r>
            <a:r>
              <a:rPr lang="en-US" altLang="en-US" sz="1200" dirty="0" smtClean="0">
                <a:solidFill>
                  <a:srgbClr val="C0000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 </a:t>
            </a:r>
            <a:r>
              <a:rPr lang="en-US" altLang="en-US" sz="1200" dirty="0" smtClean="0">
                <a:latin typeface="+mn-lt"/>
                <a:ea typeface="ヒラギノ角ゴ ProN W3" charset="-128"/>
                <a:sym typeface="Arial" panose="020B0604020202020204" pitchFamily="34" charset="0"/>
              </a:rPr>
              <a:t>to </a:t>
            </a:r>
            <a:r>
              <a:rPr lang="en-US" altLang="en-US" sz="1100" b="1" dirty="0">
                <a:solidFill>
                  <a:srgbClr val="C00000"/>
                </a:solidFill>
                <a:ea typeface="ヒラギノ角ゴ ProN W3" charset="-128"/>
                <a:sym typeface="Arial" panose="020B0604020202020204" pitchFamily="34" charset="0"/>
              </a:rPr>
              <a:t>Burner </a:t>
            </a:r>
            <a:r>
              <a:rPr lang="en-US" altLang="en-US" sz="1100" b="1" dirty="0" smtClean="0">
                <a:solidFill>
                  <a:srgbClr val="C00000"/>
                </a:solidFill>
                <a:ea typeface="ヒラギノ角ゴ ProN W3" charset="-128"/>
                <a:sym typeface="Arial" panose="020B0604020202020204" pitchFamily="34" charset="0"/>
              </a:rPr>
              <a:t>malfunctioning </a:t>
            </a:r>
            <a:endParaRPr lang="en-US" altLang="en-US" sz="1100" b="1" dirty="0">
              <a:solidFill>
                <a:srgbClr val="C00000"/>
              </a:solidFill>
              <a:latin typeface="+mn-lt"/>
              <a:ea typeface="ヒラギノ角ゴ ProN W3" charset="-128"/>
              <a:sym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83853" y="4836590"/>
            <a:ext cx="847180" cy="1115949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273" y="1145574"/>
            <a:ext cx="2403001" cy="14634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414815" y="1714209"/>
            <a:ext cx="6992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+600ºC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285390" y="2587087"/>
            <a:ext cx="2497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dirty="0" smtClean="0">
                <a:latin typeface="+mn-lt"/>
                <a:ea typeface="ヒラギノ角ゴ ProN W3" charset="-128"/>
                <a:sym typeface="Arial" panose="020B0604020202020204" pitchFamily="34" charset="0"/>
              </a:rPr>
              <a:t>Refractory failure &amp; </a:t>
            </a:r>
            <a:r>
              <a:rPr lang="en-US" altLang="en-US" sz="1200" b="1" dirty="0" smtClean="0">
                <a:solidFill>
                  <a:srgbClr val="C0000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Hot spot +600</a:t>
            </a:r>
            <a:r>
              <a:rPr lang="en-US" altLang="en-US" sz="1200" b="1" baseline="30000" dirty="0" smtClean="0">
                <a:solidFill>
                  <a:srgbClr val="C0000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0</a:t>
            </a:r>
            <a:r>
              <a:rPr lang="en-US" altLang="en-US" sz="1200" b="1" dirty="0" smtClean="0">
                <a:solidFill>
                  <a:srgbClr val="C0000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C</a:t>
            </a:r>
            <a:endParaRPr lang="en-US" altLang="en-US" sz="1200" b="1" dirty="0">
              <a:solidFill>
                <a:srgbClr val="C00000"/>
              </a:solidFill>
              <a:latin typeface="+mn-lt"/>
              <a:ea typeface="ヒラギノ角ゴ ProN W3" charset="-128"/>
              <a:sym typeface="Arial" panose="020B0604020202020204" pitchFamily="34" charset="0"/>
            </a:endParaRPr>
          </a:p>
        </p:txBody>
      </p:sp>
      <p:pic>
        <p:nvPicPr>
          <p:cNvPr id="20" name="Content Placeholder 4" descr="stone&amp;w JOB405 - general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0"/>
          <a:stretch>
            <a:fillRect/>
          </a:stretch>
        </p:blipFill>
        <p:spPr bwMode="auto">
          <a:xfrm>
            <a:off x="5181600" y="2864086"/>
            <a:ext cx="1617215" cy="155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>
            <a:off x="6461274" y="4038600"/>
            <a:ext cx="69013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7" b="7399"/>
          <a:stretch/>
        </p:blipFill>
        <p:spPr>
          <a:xfrm>
            <a:off x="7973271" y="2889315"/>
            <a:ext cx="891003" cy="1555403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7576109" y="3667016"/>
            <a:ext cx="729691" cy="2820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232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3736" y="1810221"/>
            <a:ext cx="7806239" cy="1912244"/>
          </a:xfrm>
        </p:spPr>
        <p:txBody>
          <a:bodyPr/>
          <a:lstStyle/>
          <a:p>
            <a:pPr algn="ctr">
              <a:defRPr/>
            </a:pPr>
            <a:r>
              <a:rPr lang="en-US" altLang="en-US" sz="3200" b="1" dirty="0"/>
              <a:t>COMMON PROBLEMS / FAILURES OF REFRACTORY </a:t>
            </a:r>
            <a:endParaRPr lang="en-GB" sz="1800" dirty="0"/>
          </a:p>
        </p:txBody>
      </p:sp>
      <p:sp>
        <p:nvSpPr>
          <p:cNvPr id="3" name="Rectangle 2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SABIC Confidential</a:t>
            </a:r>
            <a:endParaRPr lang="en-US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60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COMMON PROBLEMS / FAILURES OF </a:t>
            </a:r>
            <a:r>
              <a:rPr lang="en-US" dirty="0" smtClean="0"/>
              <a:t>REFRACTORY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381001" y="1143000"/>
            <a:ext cx="6019800" cy="5184775"/>
          </a:xfrm>
        </p:spPr>
        <p:txBody>
          <a:bodyPr/>
          <a:lstStyle/>
          <a:p>
            <a:pPr marL="463550" indent="-463550">
              <a:buClrTx/>
              <a:buFont typeface="+mj-lt"/>
              <a:buAutoNum type="arabicPeriod"/>
              <a:defRPr/>
            </a:pPr>
            <a:r>
              <a:rPr lang="en-US" sz="180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Hot spot </a:t>
            </a:r>
            <a:r>
              <a:rPr lang="en-US" sz="1400" dirty="0">
                <a:solidFill>
                  <a:srgbClr val="00B0F0"/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(higher casing temperature)</a:t>
            </a:r>
            <a:endParaRPr lang="en-US" sz="1800" dirty="0">
              <a:solidFill>
                <a:srgbClr val="00B0F0"/>
              </a:solidFill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  <a:p>
            <a:pPr marL="463550" indent="-463550">
              <a:buClrTx/>
              <a:buFont typeface="+mj-lt"/>
              <a:buAutoNum type="arabicPeriod"/>
              <a:defRPr/>
            </a:pPr>
            <a:r>
              <a:rPr lang="en-US" sz="180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Cracking &amp; deterioration </a:t>
            </a:r>
            <a:endParaRPr lang="en-US" sz="1800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  <a:p>
            <a:pPr marL="463550" indent="-463550">
              <a:buClrTx/>
              <a:buFont typeface="+mj-lt"/>
              <a:buAutoNum type="arabicPeriod"/>
              <a:defRPr/>
            </a:pPr>
            <a:r>
              <a:rPr lang="en-US" sz="180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Spalling- thickness loss </a:t>
            </a:r>
            <a:r>
              <a:rPr lang="en-US" sz="1400" dirty="0">
                <a:solidFill>
                  <a:srgbClr val="00B0F0"/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(thermal, mechanical, structural)</a:t>
            </a:r>
            <a:endParaRPr lang="en-US" sz="1800" dirty="0">
              <a:solidFill>
                <a:srgbClr val="00B0F0"/>
              </a:solidFill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  <a:p>
            <a:pPr marL="463550" indent="-463550">
              <a:buClrTx/>
              <a:buFont typeface="+mj-lt"/>
              <a:buAutoNum type="arabicPeriod"/>
              <a:defRPr/>
            </a:pPr>
            <a:r>
              <a:rPr lang="en-US" sz="180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Erosion </a:t>
            </a:r>
            <a:r>
              <a:rPr lang="en-US" sz="180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and thinning of lining</a:t>
            </a:r>
          </a:p>
          <a:p>
            <a:pPr marL="463550" indent="-463550">
              <a:buClrTx/>
              <a:buFont typeface="+mj-lt"/>
              <a:buAutoNum type="arabicPeriod"/>
              <a:defRPr/>
            </a:pPr>
            <a:r>
              <a:rPr lang="en-US" sz="180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Corrosion  </a:t>
            </a:r>
            <a:r>
              <a:rPr lang="en-US" sz="1400" dirty="0" smtClean="0">
                <a:solidFill>
                  <a:srgbClr val="00B0F0"/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(with slag</a:t>
            </a:r>
            <a:r>
              <a:rPr lang="en-US" sz="1400" dirty="0">
                <a:solidFill>
                  <a:srgbClr val="00B0F0"/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, </a:t>
            </a:r>
            <a:r>
              <a:rPr lang="en-US" sz="1400" dirty="0" smtClean="0">
                <a:solidFill>
                  <a:srgbClr val="00B0F0"/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melts, salts  </a:t>
            </a:r>
            <a:r>
              <a:rPr lang="en-US" sz="1400" dirty="0">
                <a:solidFill>
                  <a:srgbClr val="00B0F0"/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gases e.g. hydrogen, CO, SO</a:t>
            </a:r>
            <a:r>
              <a:rPr lang="en-US" sz="1400" baseline="-25000" dirty="0">
                <a:solidFill>
                  <a:srgbClr val="00B0F0"/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2</a:t>
            </a:r>
            <a:r>
              <a:rPr lang="en-US" sz="1400" dirty="0">
                <a:solidFill>
                  <a:srgbClr val="00B0F0"/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 / SO</a:t>
            </a:r>
            <a:r>
              <a:rPr lang="en-US" sz="1400" baseline="-25000" dirty="0">
                <a:solidFill>
                  <a:srgbClr val="00B0F0"/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3</a:t>
            </a:r>
            <a:r>
              <a:rPr lang="en-US" sz="1400" dirty="0">
                <a:solidFill>
                  <a:srgbClr val="00B0F0"/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, alkalis, S, Na, V etc</a:t>
            </a:r>
            <a:r>
              <a:rPr lang="en-US" sz="1400" dirty="0" smtClean="0">
                <a:solidFill>
                  <a:srgbClr val="00B0F0"/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.)</a:t>
            </a:r>
            <a:endParaRPr lang="en-US" sz="1400" dirty="0">
              <a:solidFill>
                <a:srgbClr val="00B0F0"/>
              </a:solidFill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  <a:p>
            <a:pPr marL="463550" indent="-463550">
              <a:buClrTx/>
              <a:buFont typeface="+mj-lt"/>
              <a:buAutoNum type="arabicPeriod"/>
              <a:defRPr/>
            </a:pPr>
            <a:r>
              <a:rPr lang="en-US" sz="1800" dirty="0" smtClean="0">
                <a:solidFill>
                  <a:srgbClr val="00B0F0"/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Dew </a:t>
            </a:r>
            <a:r>
              <a:rPr lang="en-US" sz="1800" dirty="0">
                <a:solidFill>
                  <a:srgbClr val="00B0F0"/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point corrosion  </a:t>
            </a:r>
            <a:r>
              <a:rPr lang="en-US" sz="180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of </a:t>
            </a:r>
            <a:r>
              <a:rPr lang="en-US" sz="140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refractory </a:t>
            </a:r>
            <a:r>
              <a:rPr lang="en-US" sz="140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&amp; </a:t>
            </a:r>
            <a:r>
              <a:rPr lang="en-US" sz="140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structures</a:t>
            </a:r>
            <a:endParaRPr lang="en-US" sz="1400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  <a:p>
            <a:pPr marL="463550" indent="-463550">
              <a:buClrTx/>
              <a:buFont typeface="+mj-lt"/>
              <a:buAutoNum type="arabicPeriod"/>
              <a:defRPr/>
            </a:pPr>
            <a:r>
              <a:rPr lang="en-US" sz="180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Anchor and support failures</a:t>
            </a:r>
            <a:endParaRPr lang="en-US" sz="1800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  <a:p>
            <a:pPr marL="463550" indent="-463550">
              <a:buClrTx/>
              <a:buFont typeface="+mj-lt"/>
              <a:buAutoNum type="arabicPeriod"/>
              <a:tabLst>
                <a:tab pos="457200" algn="l"/>
                <a:tab pos="2963863" algn="l"/>
              </a:tabLst>
              <a:defRPr/>
            </a:pPr>
            <a:r>
              <a:rPr lang="en-US" sz="180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Melting </a:t>
            </a:r>
            <a:r>
              <a:rPr lang="en-US" sz="180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and degradation</a:t>
            </a:r>
          </a:p>
          <a:p>
            <a:pPr marL="463550" indent="-463550">
              <a:buClrTx/>
              <a:buFont typeface="+mj-lt"/>
              <a:buAutoNum type="arabicPeriod"/>
              <a:tabLst>
                <a:tab pos="457200" algn="l"/>
                <a:tab pos="2963863" algn="l"/>
              </a:tabLst>
              <a:defRPr/>
            </a:pPr>
            <a:r>
              <a:rPr lang="en-US" sz="180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Shrinkage </a:t>
            </a:r>
            <a:r>
              <a:rPr lang="en-US" sz="180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and development of gaps </a:t>
            </a:r>
          </a:p>
          <a:p>
            <a:pPr marL="463550" indent="-463550">
              <a:buClrTx/>
              <a:buFont typeface="+mj-lt"/>
              <a:buAutoNum type="arabicPeriod"/>
              <a:tabLst>
                <a:tab pos="457200" algn="l"/>
                <a:tab pos="2963863" algn="l"/>
              </a:tabLst>
              <a:defRPr/>
            </a:pPr>
            <a:r>
              <a:rPr lang="en-US" sz="180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Spalling </a:t>
            </a:r>
            <a:r>
              <a:rPr lang="en-US" sz="180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&amp; cracking  during </a:t>
            </a:r>
            <a:r>
              <a:rPr lang="en-US" sz="1800" dirty="0" smtClean="0">
                <a:solidFill>
                  <a:srgbClr val="00B0F0"/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refractory dry </a:t>
            </a:r>
            <a:r>
              <a:rPr lang="en-US" sz="1800" dirty="0">
                <a:solidFill>
                  <a:srgbClr val="00B0F0"/>
                </a:solidFill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out </a:t>
            </a:r>
          </a:p>
          <a:p>
            <a:pPr marL="463550" indent="-463550">
              <a:buClrTx/>
              <a:buFont typeface="+mj-lt"/>
              <a:buAutoNum type="arabicPeriod"/>
              <a:tabLst>
                <a:tab pos="457200" algn="l"/>
                <a:tab pos="2963863" algn="l"/>
              </a:tabLst>
              <a:defRPr/>
            </a:pPr>
            <a:r>
              <a:rPr lang="en-US" sz="180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Structural </a:t>
            </a:r>
            <a:r>
              <a:rPr lang="en-US" sz="180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deformation &amp; bulging</a:t>
            </a:r>
          </a:p>
          <a:p>
            <a:pPr marL="463550" indent="-463550">
              <a:buClrTx/>
              <a:buFont typeface="+mj-lt"/>
              <a:buAutoNum type="arabicPeriod"/>
              <a:tabLst>
                <a:tab pos="463550" algn="l"/>
                <a:tab pos="2963863" algn="l"/>
              </a:tabLst>
              <a:defRPr/>
            </a:pPr>
            <a:r>
              <a:rPr lang="en-US" sz="180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Miscellaneous </a:t>
            </a:r>
            <a:r>
              <a:rPr lang="en-US" sz="1800" dirty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damages &amp; combination</a:t>
            </a:r>
          </a:p>
          <a:p>
            <a:pPr marL="515938" indent="-515938">
              <a:buBlip>
                <a:blip r:embed="rId2"/>
              </a:buBlip>
              <a:defRPr/>
            </a:pPr>
            <a:endParaRPr lang="en-US" sz="1800" b="1" dirty="0" smtClean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  <a:p>
            <a:pPr marL="58737" indent="0">
              <a:buNone/>
              <a:tabLst>
                <a:tab pos="457200" algn="l"/>
                <a:tab pos="2963863" algn="l"/>
              </a:tabLst>
              <a:defRPr/>
            </a:pPr>
            <a:endParaRPr lang="en-US" sz="1800" b="1" dirty="0">
              <a:latin typeface="SABIC Typeface Headline Light" panose="020B0303060202020204" pitchFamily="34" charset="0"/>
              <a:cs typeface="SABIC Typeface Headline Light" panose="020B0303060202020204" pitchFamily="34" charset="0"/>
            </a:endParaRPr>
          </a:p>
          <a:p>
            <a:pPr marL="515938" indent="-515938" eaLnBrk="1" hangingPunct="1">
              <a:spcBef>
                <a:spcPct val="30000"/>
              </a:spcBef>
              <a:buNone/>
              <a:defRPr/>
            </a:pPr>
            <a:r>
              <a:rPr lang="en-GB" sz="1800" dirty="0" smtClean="0">
                <a:latin typeface="SABIC Typeface Headline Light" panose="020B0303060202020204" pitchFamily="34" charset="0"/>
                <a:cs typeface="SABIC Typeface Headline Light" panose="020B0303060202020204" pitchFamily="34" charset="0"/>
              </a:rPr>
              <a:t>	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1179512"/>
            <a:ext cx="22987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SC007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1179512"/>
            <a:ext cx="25019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1201736"/>
            <a:ext cx="2605088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155700"/>
            <a:ext cx="2787650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1155700"/>
            <a:ext cx="2787650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4" y="1155700"/>
            <a:ext cx="2784475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SC0610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177924"/>
            <a:ext cx="2760662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744787"/>
            <a:ext cx="69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4" y="1177925"/>
            <a:ext cx="2770187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30509\Documents\TSR REPORTS\Yanpet\Cracker\Doc. recd\Photo 2012\IMG_579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1143000"/>
            <a:ext cx="278765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1142999"/>
            <a:ext cx="280035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IMG_09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9" y="1143000"/>
            <a:ext cx="2782887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7010400" y="1955800"/>
            <a:ext cx="11811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bg1"/>
              </a:buClr>
              <a:buFont typeface="Arial" panose="020B0604020202020204" pitchFamily="34" charset="0"/>
              <a:buChar char=" 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100" b="1" dirty="0">
                <a:solidFill>
                  <a:srgbClr val="FF0000"/>
                </a:solidFill>
                <a:ea typeface="ヒラギノ角ゴ ProN W3" charset="-128"/>
                <a:sym typeface="Arial" panose="020B0604020202020204" pitchFamily="34" charset="0"/>
              </a:rPr>
              <a:t>Roof Refractory &amp; Plate Collapsed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16638" y="4972149"/>
            <a:ext cx="2795671" cy="923330"/>
          </a:xfrm>
          <a:prstGeom prst="rect">
            <a:avLst/>
          </a:prstGeom>
          <a:solidFill>
            <a:srgbClr val="92D050"/>
          </a:solidFill>
          <a:ln>
            <a:solidFill>
              <a:srgbClr val="1002C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Calibri"/>
              </a:rPr>
              <a:t>Failures / problems could occur in new furnaces &amp; installations also</a:t>
            </a:r>
            <a:endParaRPr lang="en-US" sz="16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209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9DD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9DD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9DD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9DD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9DD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9DD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9DD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9DD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9DD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9DD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9DD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COMMON PROBLEMS / FAILURES OF REFRACTORY LINING</a:t>
            </a:r>
          </a:p>
        </p:txBody>
      </p:sp>
      <p:pic>
        <p:nvPicPr>
          <p:cNvPr id="6" name="Picture 4" descr="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185" y="3143223"/>
            <a:ext cx="1832649" cy="1334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6786551" y="4548406"/>
            <a:ext cx="21227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solidFill>
                  <a:srgbClr val="00B0F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Structure oxidized / perforated</a:t>
            </a:r>
            <a:endParaRPr lang="en-US" altLang="en-US" dirty="0">
              <a:solidFill>
                <a:srgbClr val="00B0F0"/>
              </a:solidFill>
              <a:latin typeface="+mn-lt"/>
              <a:ea typeface="ヒラギノ角ゴ ProN W3" charset="-128"/>
              <a:sym typeface="Arial" panose="020B0604020202020204" pitchFamily="34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4673877" y="2545550"/>
            <a:ext cx="19888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dirty="0" smtClean="0">
                <a:solidFill>
                  <a:srgbClr val="00B0F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Refractory failure </a:t>
            </a:r>
            <a:r>
              <a:rPr lang="en-US" altLang="en-US" sz="1400" dirty="0" smtClean="0">
                <a:solidFill>
                  <a:srgbClr val="00B0F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&amp;</a:t>
            </a:r>
          </a:p>
          <a:p>
            <a:pPr algn="ctr" eaLnBrk="1" hangingPunct="1"/>
            <a:r>
              <a:rPr lang="en-US" altLang="en-US" sz="1400" dirty="0" smtClean="0">
                <a:solidFill>
                  <a:srgbClr val="00B0F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 </a:t>
            </a:r>
            <a:r>
              <a:rPr lang="en-US" altLang="en-US" sz="1400" dirty="0" smtClean="0">
                <a:solidFill>
                  <a:srgbClr val="00B0F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structure exposed </a:t>
            </a:r>
            <a:endParaRPr lang="en-US" altLang="en-US" sz="1400" dirty="0">
              <a:solidFill>
                <a:srgbClr val="00B0F0"/>
              </a:solidFill>
              <a:latin typeface="+mn-lt"/>
              <a:ea typeface="ヒラギノ角ゴ ProN W3" charset="-128"/>
              <a:sym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26" y="1113904"/>
            <a:ext cx="1902082" cy="12940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42" y="3162959"/>
            <a:ext cx="1909454" cy="13151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709" y="1113904"/>
            <a:ext cx="1832649" cy="13228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600185" y="2511910"/>
            <a:ext cx="19982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 smtClean="0">
                <a:solidFill>
                  <a:srgbClr val="00B0F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Erosion </a:t>
            </a:r>
            <a:r>
              <a:rPr lang="en-US" altLang="en-US" sz="1400" dirty="0">
                <a:solidFill>
                  <a:srgbClr val="00B0F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and </a:t>
            </a:r>
            <a:r>
              <a:rPr lang="en-US" altLang="en-US" sz="1400" dirty="0" smtClean="0">
                <a:solidFill>
                  <a:srgbClr val="00B0F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structural plate exposed</a:t>
            </a:r>
            <a:endParaRPr lang="en-US" altLang="en-US" sz="1400" dirty="0">
              <a:solidFill>
                <a:srgbClr val="00B0F0"/>
              </a:solidFill>
              <a:latin typeface="+mn-lt"/>
              <a:ea typeface="ヒラギノ角ゴ ProN W3" charset="-128"/>
              <a:sym typeface="Arial" panose="020B0604020202020204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-22734" y="2511910"/>
            <a:ext cx="31012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dirty="0" smtClean="0">
                <a:solidFill>
                  <a:srgbClr val="00B0F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Failure and </a:t>
            </a:r>
            <a:r>
              <a:rPr lang="en-US" altLang="en-US" sz="1400" smtClean="0">
                <a:solidFill>
                  <a:srgbClr val="00B0F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structural </a:t>
            </a:r>
            <a:r>
              <a:rPr lang="en-US" altLang="en-US" sz="1400" smtClean="0">
                <a:solidFill>
                  <a:srgbClr val="00B0F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damage</a:t>
            </a:r>
            <a:endParaRPr lang="en-US" altLang="en-US" sz="1400" dirty="0">
              <a:solidFill>
                <a:srgbClr val="00B0F0"/>
              </a:solidFill>
              <a:latin typeface="+mn-lt"/>
              <a:ea typeface="ヒラギノ角ゴ ProN W3" charset="-128"/>
              <a:sym typeface="Arial" panose="020B0604020202020204" pitchFamily="34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471776" y="4645223"/>
            <a:ext cx="18995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dirty="0" smtClean="0">
                <a:solidFill>
                  <a:srgbClr val="00B0F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Melted / deformed</a:t>
            </a:r>
            <a:endParaRPr lang="en-US" altLang="en-US" sz="1400" dirty="0">
              <a:solidFill>
                <a:srgbClr val="00B0F0"/>
              </a:solidFill>
              <a:latin typeface="+mn-lt"/>
              <a:ea typeface="ヒラギノ角ゴ ProN W3" charset="-128"/>
              <a:sym typeface="Arial" panose="020B0604020202020204" pitchFamily="34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87" y="3162959"/>
            <a:ext cx="1922134" cy="13285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6"/>
          <p:cNvSpPr>
            <a:spLocks noChangeArrowheads="1"/>
          </p:cNvSpPr>
          <p:nvPr/>
        </p:nvSpPr>
        <p:spPr bwMode="auto">
          <a:xfrm flipH="1">
            <a:off x="5224642" y="4629835"/>
            <a:ext cx="8872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dirty="0" smtClean="0">
                <a:solidFill>
                  <a:srgbClr val="00B0F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Corrosion</a:t>
            </a:r>
            <a:endParaRPr lang="en-US" altLang="en-US" sz="1400" dirty="0">
              <a:solidFill>
                <a:srgbClr val="00B0F0"/>
              </a:solidFill>
              <a:latin typeface="+mn-lt"/>
              <a:ea typeface="ヒラギノ角ゴ ProN W3" charset="-128"/>
              <a:sym typeface="Arial" panose="020B0604020202020204" pitchFamily="34" charset="0"/>
            </a:endParaRPr>
          </a:p>
        </p:txBody>
      </p:sp>
      <p:pic>
        <p:nvPicPr>
          <p:cNvPr id="19" name="Picture 2" descr="DSC0610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730" y="1123255"/>
            <a:ext cx="1989721" cy="13215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6964816" y="2539404"/>
            <a:ext cx="16992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dirty="0" smtClean="0">
                <a:solidFill>
                  <a:srgbClr val="00B0F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Anchor &amp; refractory failure</a:t>
            </a:r>
            <a:endParaRPr lang="en-US" altLang="en-US" sz="1400" dirty="0">
              <a:solidFill>
                <a:srgbClr val="00B0F0"/>
              </a:solidFill>
              <a:latin typeface="+mn-lt"/>
              <a:ea typeface="ヒラギノ角ゴ ProN W3" charset="-128"/>
              <a:sym typeface="Arial" panose="020B0604020202020204" pitchFamily="34" charset="0"/>
            </a:endParaRPr>
          </a:p>
        </p:txBody>
      </p:sp>
      <p:pic>
        <p:nvPicPr>
          <p:cNvPr id="21" name="Picture 3" descr="D:\GRM\SABIC ASSIGNMENTS\Technical Reports\PETROKEMYA\Photographs\Copy of DSC0129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750" y="1107703"/>
            <a:ext cx="1849065" cy="13258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206149" y="5193582"/>
            <a:ext cx="6702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Major refractory failures lead to EHSS Risks / unplanned shutdown 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261" y="2079136"/>
            <a:ext cx="513060" cy="36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18948" y="3124896"/>
            <a:ext cx="1979283" cy="14235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2661764" y="4590263"/>
            <a:ext cx="19102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solidFill>
                  <a:srgbClr val="00B0F0"/>
                </a:solidFill>
                <a:latin typeface="+mn-lt"/>
                <a:ea typeface="ヒラギノ角ゴ ProN W3" charset="-128"/>
                <a:sym typeface="Arial" panose="020B0604020202020204" pitchFamily="34" charset="0"/>
              </a:rPr>
              <a:t>Fallen refractory</a:t>
            </a:r>
            <a:endParaRPr lang="en-US" altLang="en-US" dirty="0">
              <a:solidFill>
                <a:srgbClr val="00B0F0"/>
              </a:solidFill>
              <a:latin typeface="+mn-lt"/>
              <a:ea typeface="ヒラギノ角ゴ ProN W3" charset="-128"/>
              <a:sym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061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REFRACTY PROBLEMS – Common Causes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0375" y="1128817"/>
            <a:ext cx="5178425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71046" indent="-71046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 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8370" indent="-187441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512439" indent="-169301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773948" indent="-179883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46039" indent="-181394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1481385" indent="-181394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6pPr>
            <a:lvl7pPr marL="1916731" indent="-181394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7pPr>
            <a:lvl8pPr marL="2352077" indent="-181394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8pPr>
            <a:lvl9pPr marL="2787423" indent="-181394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225231" indent="-225231">
              <a:buClr>
                <a:srgbClr val="FFFFFF"/>
              </a:buClr>
              <a:buBlip>
                <a:blip r:embed="rId2"/>
              </a:buBlip>
              <a:defRPr/>
            </a:pPr>
            <a:r>
              <a:rPr lang="en-US" altLang="en-US" sz="1400" b="1" u="sng" kern="0" dirty="0">
                <a:solidFill>
                  <a:srgbClr val="0047BB"/>
                </a:solidFill>
              </a:rPr>
              <a:t>Design Related</a:t>
            </a:r>
          </a:p>
          <a:p>
            <a:pPr marL="509415" lvl="1" indent="-272091">
              <a:buFont typeface="Wingdings" panose="05000000000000000000" pitchFamily="2" charset="2"/>
              <a:buChar char="Ø"/>
              <a:defRPr/>
            </a:pPr>
            <a:r>
              <a:rPr lang="en-US" altLang="en-US" sz="1400" kern="0" dirty="0">
                <a:ea typeface="ヒラギノ角ゴ ProN W3" charset="-128"/>
              </a:rPr>
              <a:t>Inadequate thickness</a:t>
            </a:r>
          </a:p>
          <a:p>
            <a:pPr marL="509415" lvl="1" indent="-272091">
              <a:buFont typeface="Wingdings" panose="05000000000000000000" pitchFamily="2" charset="2"/>
              <a:buChar char="Ø"/>
              <a:defRPr/>
            </a:pPr>
            <a:r>
              <a:rPr lang="en-US" altLang="en-US" sz="1400" kern="0" dirty="0">
                <a:ea typeface="ヒラギノ角ゴ ProN W3" charset="-128"/>
              </a:rPr>
              <a:t>Wrong material selection</a:t>
            </a:r>
          </a:p>
          <a:p>
            <a:pPr marL="509415" lvl="1" indent="-272091">
              <a:buFont typeface="Wingdings" panose="05000000000000000000" pitchFamily="2" charset="2"/>
              <a:buChar char="Ø"/>
              <a:defRPr/>
            </a:pPr>
            <a:r>
              <a:rPr lang="en-US" altLang="en-US" sz="1400" kern="0" dirty="0">
                <a:ea typeface="ヒラギノ角ゴ ProN W3" charset="-128"/>
              </a:rPr>
              <a:t>Shape &amp; sizes of shaped items</a:t>
            </a:r>
          </a:p>
          <a:p>
            <a:pPr marL="509415" lvl="1" indent="-272091">
              <a:buFont typeface="Wingdings" panose="05000000000000000000" pitchFamily="2" charset="2"/>
              <a:buChar char="Ø"/>
              <a:defRPr/>
            </a:pPr>
            <a:r>
              <a:rPr lang="en-US" altLang="en-US" sz="1400" kern="0" dirty="0">
                <a:ea typeface="ヒラギノ角ゴ ProN W3" charset="-128"/>
              </a:rPr>
              <a:t>Anchor metallurgy &amp; design</a:t>
            </a:r>
          </a:p>
          <a:p>
            <a:pPr marL="509415" lvl="1" indent="-272091">
              <a:buFont typeface="Wingdings" panose="05000000000000000000" pitchFamily="2" charset="2"/>
              <a:buChar char="Ø"/>
              <a:defRPr/>
            </a:pPr>
            <a:r>
              <a:rPr lang="en-US" altLang="en-US" sz="1400" kern="0" dirty="0">
                <a:ea typeface="ヒラギノ角ゴ ProN W3" charset="-128"/>
              </a:rPr>
              <a:t>Excess or inadequate anchors</a:t>
            </a:r>
          </a:p>
          <a:p>
            <a:pPr marL="509415" lvl="1" indent="-272091">
              <a:buFont typeface="Wingdings" panose="05000000000000000000" pitchFamily="2" charset="2"/>
              <a:buChar char="Ø"/>
              <a:defRPr/>
            </a:pPr>
            <a:r>
              <a:rPr lang="en-US" altLang="en-US" sz="1400" kern="0" dirty="0">
                <a:ea typeface="ヒラギノ角ゴ ProN W3" charset="-128"/>
              </a:rPr>
              <a:t>Expansion gap </a:t>
            </a:r>
            <a:r>
              <a:rPr lang="en-US" altLang="en-US" sz="1400" kern="0" dirty="0" smtClean="0">
                <a:ea typeface="ヒラギノ角ゴ ProN W3" charset="-128"/>
              </a:rPr>
              <a:t>design, etc……</a:t>
            </a:r>
            <a:endParaRPr lang="en-US" altLang="en-US" sz="1400" kern="0" dirty="0">
              <a:ea typeface="ヒラギノ角ゴ ProN W3" charset="-128"/>
            </a:endParaRPr>
          </a:p>
          <a:p>
            <a:pPr marL="225231" indent="-225231">
              <a:buClr>
                <a:srgbClr val="FFFFFF"/>
              </a:buClr>
              <a:buBlip>
                <a:blip r:embed="rId2"/>
              </a:buBlip>
              <a:defRPr/>
            </a:pPr>
            <a:endParaRPr lang="en-US" altLang="en-US" sz="1400" b="1" kern="0" dirty="0">
              <a:solidFill>
                <a:srgbClr val="53565A"/>
              </a:solidFill>
            </a:endParaRPr>
          </a:p>
          <a:p>
            <a:pPr marL="225231" indent="-225231">
              <a:buClr>
                <a:srgbClr val="FFFFFF"/>
              </a:buClr>
              <a:buBlip>
                <a:blip r:embed="rId2"/>
              </a:buBlip>
              <a:defRPr/>
            </a:pPr>
            <a:r>
              <a:rPr lang="en-US" altLang="en-US" sz="1400" b="1" u="sng" kern="0" dirty="0">
                <a:solidFill>
                  <a:srgbClr val="0047BB"/>
                </a:solidFill>
              </a:rPr>
              <a:t>Refractory Materials</a:t>
            </a:r>
          </a:p>
          <a:p>
            <a:pPr marL="509415" lvl="1" indent="-272091">
              <a:buFont typeface="Wingdings" panose="05000000000000000000" pitchFamily="2" charset="2"/>
              <a:buChar char="Ø"/>
              <a:defRPr/>
            </a:pPr>
            <a:r>
              <a:rPr lang="en-US" altLang="en-US" sz="1400" kern="0" dirty="0">
                <a:ea typeface="ヒラギノ角ゴ ProN W3" charset="-128"/>
              </a:rPr>
              <a:t>Inferior material supplied &amp; installed</a:t>
            </a:r>
          </a:p>
          <a:p>
            <a:pPr marL="509415" lvl="1" indent="-272091">
              <a:buFont typeface="Wingdings" panose="05000000000000000000" pitchFamily="2" charset="2"/>
              <a:buChar char="Ø"/>
              <a:defRPr/>
            </a:pPr>
            <a:r>
              <a:rPr lang="en-US" altLang="en-US" sz="1400" kern="0" dirty="0">
                <a:ea typeface="ヒラギノ角ゴ ProN W3" charset="-128"/>
              </a:rPr>
              <a:t>Material degradation during storage…</a:t>
            </a:r>
          </a:p>
          <a:p>
            <a:pPr marL="237323" lvl="1" indent="0">
              <a:buNone/>
              <a:defRPr/>
            </a:pPr>
            <a:endParaRPr lang="en-US" altLang="en-US" sz="1400" b="1" kern="0" dirty="0">
              <a:solidFill>
                <a:srgbClr val="0047BB"/>
              </a:solidFill>
              <a:ea typeface="ヒラギノ角ゴ ProN W3" charset="-128"/>
            </a:endParaRPr>
          </a:p>
          <a:p>
            <a:pPr marL="225231" indent="-225231">
              <a:lnSpc>
                <a:spcPts val="1619"/>
              </a:lnSpc>
              <a:buClr>
                <a:srgbClr val="FFFFFF"/>
              </a:buClr>
              <a:buBlip>
                <a:blip r:embed="rId2"/>
              </a:buBlip>
              <a:defRPr/>
            </a:pPr>
            <a:endParaRPr lang="en-US" altLang="en-US" sz="1400" b="1" u="sng" kern="0" dirty="0">
              <a:solidFill>
                <a:srgbClr val="0047BB"/>
              </a:solidFill>
            </a:endParaRPr>
          </a:p>
          <a:p>
            <a:pPr marL="225231" indent="-225231">
              <a:lnSpc>
                <a:spcPts val="1619"/>
              </a:lnSpc>
              <a:buClr>
                <a:srgbClr val="FFFFFF"/>
              </a:buClr>
              <a:buBlip>
                <a:blip r:embed="rId2"/>
              </a:buBlip>
              <a:defRPr/>
            </a:pPr>
            <a:r>
              <a:rPr lang="en-US" altLang="en-US" sz="1400" b="1" u="sng" kern="0" dirty="0" smtClean="0">
                <a:solidFill>
                  <a:srgbClr val="0047BB"/>
                </a:solidFill>
              </a:rPr>
              <a:t>Installation </a:t>
            </a:r>
            <a:r>
              <a:rPr lang="en-US" altLang="en-US" sz="1400" b="1" u="sng" kern="0" dirty="0">
                <a:solidFill>
                  <a:srgbClr val="0047BB"/>
                </a:solidFill>
              </a:rPr>
              <a:t>&amp; </a:t>
            </a:r>
            <a:r>
              <a:rPr lang="en-US" altLang="en-US" sz="1400" b="1" u="sng" kern="0" dirty="0" smtClean="0">
                <a:solidFill>
                  <a:srgbClr val="0047BB"/>
                </a:solidFill>
              </a:rPr>
              <a:t>Workmanship inadequacies</a:t>
            </a:r>
            <a:endParaRPr lang="en-US" altLang="en-US" sz="1400" b="1" u="sng" kern="0" dirty="0">
              <a:solidFill>
                <a:srgbClr val="0047BB"/>
              </a:solidFill>
            </a:endParaRPr>
          </a:p>
          <a:p>
            <a:pPr marL="225231" indent="-225231">
              <a:lnSpc>
                <a:spcPts val="1619"/>
              </a:lnSpc>
              <a:buClr>
                <a:srgbClr val="FFFFFF"/>
              </a:buClr>
              <a:buBlip>
                <a:blip r:embed="rId2"/>
              </a:buBlip>
              <a:defRPr/>
            </a:pPr>
            <a:endParaRPr lang="en-US" sz="1400" b="1" kern="0" dirty="0">
              <a:solidFill>
                <a:srgbClr val="002060"/>
              </a:solidFill>
            </a:endParaRPr>
          </a:p>
          <a:p>
            <a:pPr marL="225231" indent="-225231">
              <a:lnSpc>
                <a:spcPts val="1619"/>
              </a:lnSpc>
              <a:buClr>
                <a:srgbClr val="FFFFFF"/>
              </a:buClr>
              <a:buBlip>
                <a:blip r:embed="rId2"/>
              </a:buBlip>
              <a:defRPr/>
            </a:pPr>
            <a:endParaRPr lang="en-US" sz="1400" b="1" u="sng" kern="0" dirty="0">
              <a:solidFill>
                <a:srgbClr val="0047BB"/>
              </a:solidFill>
            </a:endParaRPr>
          </a:p>
          <a:p>
            <a:pPr marL="225231" indent="-225231">
              <a:lnSpc>
                <a:spcPts val="1619"/>
              </a:lnSpc>
              <a:buClr>
                <a:srgbClr val="FFFFFF"/>
              </a:buClr>
              <a:buBlip>
                <a:blip r:embed="rId2"/>
              </a:buBlip>
              <a:defRPr/>
            </a:pPr>
            <a:r>
              <a:rPr lang="en-US" sz="1400" b="1" u="sng" kern="0" dirty="0">
                <a:solidFill>
                  <a:srgbClr val="0047BB"/>
                </a:solidFill>
              </a:rPr>
              <a:t>Improper </a:t>
            </a:r>
            <a:r>
              <a:rPr lang="en-US" sz="1400" b="1" u="sng" kern="0" dirty="0" smtClean="0">
                <a:solidFill>
                  <a:srgbClr val="0047BB"/>
                </a:solidFill>
              </a:rPr>
              <a:t>Curing &amp; Dry-out  </a:t>
            </a:r>
            <a:endParaRPr lang="en-US" sz="1400" b="1" u="sng" kern="0" dirty="0">
              <a:solidFill>
                <a:srgbClr val="0047BB"/>
              </a:solidFill>
            </a:endParaRPr>
          </a:p>
          <a:p>
            <a:pPr marL="225231" indent="-225231">
              <a:buClr>
                <a:srgbClr val="FFFFFF"/>
              </a:buClr>
              <a:buBlip>
                <a:blip r:embed="rId2"/>
              </a:buBlip>
              <a:defRPr/>
            </a:pPr>
            <a:endParaRPr lang="en-US" sz="1400" b="1" kern="0" dirty="0">
              <a:solidFill>
                <a:srgbClr val="53565A">
                  <a:lumMod val="75000"/>
                </a:srgbClr>
              </a:solidFill>
            </a:endParaRPr>
          </a:p>
          <a:p>
            <a:pPr marL="0" indent="0">
              <a:buClr>
                <a:srgbClr val="FFFFFF"/>
              </a:buClr>
              <a:buNone/>
              <a:defRPr/>
            </a:pPr>
            <a:endParaRPr lang="en-US" altLang="en-US" sz="1400" b="1" kern="0" dirty="0">
              <a:solidFill>
                <a:srgbClr val="53565A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173449" y="1128817"/>
            <a:ext cx="3875087" cy="519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36538" indent="-236538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485775" indent="-236538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53565A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marL="225231" indent="-225231" defTabSz="870692">
              <a:buClr>
                <a:srgbClr val="FFFFFF"/>
              </a:buClr>
              <a:buBlip>
                <a:blip r:embed="rId2"/>
              </a:buBlip>
              <a:defRPr/>
            </a:pPr>
            <a:r>
              <a:rPr lang="en-US" altLang="en-US" sz="1400" b="1" u="sng" dirty="0">
                <a:solidFill>
                  <a:srgbClr val="0047BB"/>
                </a:solidFill>
                <a:latin typeface="+mn-lt"/>
                <a:cs typeface="Arial" panose="020B0604020202020204" pitchFamily="34" charset="0"/>
              </a:rPr>
              <a:t>Operational </a:t>
            </a:r>
            <a:r>
              <a:rPr lang="en-US" altLang="en-US" sz="1400" b="1" u="sng" dirty="0" smtClean="0">
                <a:solidFill>
                  <a:srgbClr val="0047BB"/>
                </a:solidFill>
                <a:latin typeface="+mn-lt"/>
                <a:cs typeface="Arial" panose="020B0604020202020204" pitchFamily="34" charset="0"/>
              </a:rPr>
              <a:t>Deviations</a:t>
            </a:r>
            <a:endParaRPr lang="en-US" altLang="en-US" sz="1400" b="1" u="sng" dirty="0">
              <a:solidFill>
                <a:srgbClr val="0047BB"/>
              </a:solidFill>
              <a:latin typeface="+mn-lt"/>
              <a:cs typeface="Arial" panose="020B0604020202020204" pitchFamily="34" charset="0"/>
            </a:endParaRPr>
          </a:p>
          <a:p>
            <a:pPr marL="462555" lvl="1" indent="-225231" defTabSz="870692">
              <a:spcBef>
                <a:spcPct val="30000"/>
              </a:spcBef>
              <a:buClr>
                <a:srgbClr val="53565A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Increased </a:t>
            </a:r>
            <a:r>
              <a:rPr lang="en-US" altLang="en-US" sz="14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Load / temperature</a:t>
            </a:r>
            <a:endParaRPr lang="en-US" altLang="en-US" sz="14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462555" lvl="1" indent="-225231" defTabSz="870692">
              <a:spcBef>
                <a:spcPct val="30000"/>
              </a:spcBef>
              <a:buClr>
                <a:srgbClr val="53565A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Mal-operation &amp; </a:t>
            </a:r>
            <a:r>
              <a:rPr lang="en-US" altLang="en-US" sz="14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process upsets</a:t>
            </a:r>
            <a:endParaRPr lang="en-US" altLang="en-US" sz="14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462555" lvl="1" indent="-225231" defTabSz="870692">
              <a:spcBef>
                <a:spcPct val="30000"/>
              </a:spcBef>
              <a:buClr>
                <a:srgbClr val="53565A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Faster heating / cooling</a:t>
            </a:r>
          </a:p>
          <a:p>
            <a:pPr marL="462555" lvl="1" indent="-225231" defTabSz="870692">
              <a:spcBef>
                <a:spcPct val="30000"/>
              </a:spcBef>
              <a:buClr>
                <a:srgbClr val="53565A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Flame impingement on wall </a:t>
            </a:r>
          </a:p>
          <a:p>
            <a:pPr marL="462555" lvl="1" indent="-225231" defTabSz="870692">
              <a:spcBef>
                <a:spcPct val="30000"/>
              </a:spcBef>
              <a:buClr>
                <a:srgbClr val="53565A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Temperature &amp; Pressure fluctuation</a:t>
            </a:r>
          </a:p>
          <a:p>
            <a:pPr marL="462555" lvl="1" indent="-225231" defTabSz="870692">
              <a:spcBef>
                <a:spcPct val="30000"/>
              </a:spcBef>
              <a:buClr>
                <a:srgbClr val="53565A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Vibration &amp; mechanical impact……..</a:t>
            </a:r>
          </a:p>
          <a:p>
            <a:pPr marL="225231" indent="-225231" defTabSz="870692">
              <a:buClr>
                <a:srgbClr val="FFFFFF"/>
              </a:buClr>
              <a:buBlip>
                <a:blip r:embed="rId2"/>
              </a:buBlip>
              <a:defRPr/>
            </a:pPr>
            <a:endParaRPr lang="en-US" altLang="en-US" sz="1400" b="1" u="sng" dirty="0">
              <a:solidFill>
                <a:srgbClr val="0047BB"/>
              </a:solidFill>
              <a:latin typeface="+mn-lt"/>
              <a:cs typeface="Arial" panose="020B0604020202020204" pitchFamily="34" charset="0"/>
            </a:endParaRPr>
          </a:p>
          <a:p>
            <a:pPr marL="225231" indent="-225231" defTabSz="870692">
              <a:buClr>
                <a:srgbClr val="FFFFFF"/>
              </a:buClr>
              <a:buBlip>
                <a:blip r:embed="rId2"/>
              </a:buBlip>
              <a:defRPr/>
            </a:pPr>
            <a:r>
              <a:rPr lang="en-US" altLang="en-US" sz="1400" b="1" u="sng" dirty="0" smtClean="0">
                <a:solidFill>
                  <a:srgbClr val="0047BB"/>
                </a:solidFill>
                <a:latin typeface="+mn-lt"/>
                <a:cs typeface="Arial" panose="020B0604020202020204" pitchFamily="34" charset="0"/>
              </a:rPr>
              <a:t>Operational Stresses </a:t>
            </a:r>
            <a:endParaRPr lang="en-US" altLang="en-US" sz="1400" b="1" u="sng" dirty="0">
              <a:solidFill>
                <a:srgbClr val="0047BB"/>
              </a:solidFill>
              <a:latin typeface="+mn-lt"/>
              <a:cs typeface="Arial" panose="020B0604020202020204" pitchFamily="34" charset="0"/>
            </a:endParaRPr>
          </a:p>
          <a:p>
            <a:pPr marL="523074" lvl="1" indent="-285750" defTabSz="870692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1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Thermo-mechanical stresses</a:t>
            </a:r>
          </a:p>
          <a:p>
            <a:pPr marL="523074" lvl="1" indent="-285750" defTabSz="870692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14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Corrosion- Thermo-chemical </a:t>
            </a:r>
            <a:r>
              <a:rPr lang="en-US" altLang="en-US" sz="1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attack</a:t>
            </a:r>
          </a:p>
          <a:p>
            <a:pPr marL="523074" lvl="1" indent="-285750" defTabSz="870692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1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Erosion / abrasion </a:t>
            </a:r>
          </a:p>
          <a:p>
            <a:pPr marL="523074" lvl="1" indent="-285750" defTabSz="870692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1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Ageing </a:t>
            </a:r>
            <a:r>
              <a:rPr lang="en-US" altLang="en-US" sz="14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…….</a:t>
            </a:r>
            <a:endParaRPr lang="en-US" altLang="en-US" sz="14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225231" indent="-225231" defTabSz="870692">
              <a:buClr>
                <a:srgbClr val="FFFFFF"/>
              </a:buClr>
              <a:buBlip>
                <a:blip r:embed="rId2"/>
              </a:buBlip>
              <a:defRPr/>
            </a:pPr>
            <a:endParaRPr lang="en-US" altLang="en-US" sz="1400" b="1" u="sng" dirty="0" smtClean="0">
              <a:solidFill>
                <a:srgbClr val="0047BB"/>
              </a:solidFill>
              <a:latin typeface="+mn-lt"/>
              <a:cs typeface="Arial" panose="020B0604020202020204" pitchFamily="34" charset="0"/>
            </a:endParaRPr>
          </a:p>
          <a:p>
            <a:pPr marL="225231" indent="-225231" defTabSz="870692">
              <a:buClr>
                <a:srgbClr val="FFFFFF"/>
              </a:buClr>
              <a:buBlip>
                <a:blip r:embed="rId2"/>
              </a:buBlip>
              <a:defRPr/>
            </a:pPr>
            <a:r>
              <a:rPr lang="en-US" altLang="en-US" sz="1400" b="1" u="sng" dirty="0" smtClean="0">
                <a:solidFill>
                  <a:srgbClr val="0047BB"/>
                </a:solidFill>
                <a:latin typeface="+mn-lt"/>
                <a:cs typeface="Arial" panose="020B0604020202020204" pitchFamily="34" charset="0"/>
              </a:rPr>
              <a:t>Other </a:t>
            </a:r>
            <a:r>
              <a:rPr lang="en-US" altLang="en-US" sz="1400" b="1" u="sng" dirty="0">
                <a:solidFill>
                  <a:srgbClr val="0047BB"/>
                </a:solidFill>
                <a:latin typeface="+mn-lt"/>
                <a:cs typeface="Arial" panose="020B0604020202020204" pitchFamily="34" charset="0"/>
              </a:rPr>
              <a:t>factors </a:t>
            </a:r>
          </a:p>
          <a:p>
            <a:pPr marL="462555" lvl="1" indent="-225231" defTabSz="870692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14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Inadequate maintenance </a:t>
            </a:r>
            <a:r>
              <a:rPr lang="en-US" altLang="en-US" sz="1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&amp; monitoring .</a:t>
            </a:r>
          </a:p>
          <a:p>
            <a:pPr marL="462555" lvl="1" indent="-225231" defTabSz="870692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14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Low </a:t>
            </a:r>
            <a:r>
              <a:rPr lang="en-US" altLang="en-US" sz="1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cost strategy…</a:t>
            </a:r>
          </a:p>
          <a:p>
            <a:pPr marL="237324" lvl="1" indent="0" defTabSz="870692">
              <a:spcBef>
                <a:spcPct val="30000"/>
              </a:spcBef>
              <a:buClr>
                <a:srgbClr val="FFFFFF"/>
              </a:buClr>
              <a:defRPr/>
            </a:pPr>
            <a:endParaRPr lang="en-US" altLang="en-US" sz="1400" b="1" dirty="0">
              <a:latin typeface="+mn-lt"/>
              <a:cs typeface="Arial" panose="020B0604020202020204" pitchFamily="34" charset="0"/>
            </a:endParaRPr>
          </a:p>
          <a:p>
            <a:pPr marL="462555" lvl="1" indent="-225231" defTabSz="870692">
              <a:spcBef>
                <a:spcPct val="30000"/>
              </a:spcBef>
              <a:buClr>
                <a:srgbClr val="FFFFFF"/>
              </a:buClr>
              <a:buBlip>
                <a:blip r:embed="rId2"/>
              </a:buBlip>
              <a:defRPr/>
            </a:pPr>
            <a:endParaRPr lang="en-US" altLang="en-US" sz="1400" b="1" dirty="0"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90488933"/>
              </p:ext>
            </p:extLst>
          </p:nvPr>
        </p:nvGraphicFramePr>
        <p:xfrm>
          <a:off x="304800" y="1286148"/>
          <a:ext cx="7448336" cy="4881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/>
          <p:cNvSpPr/>
          <p:nvPr/>
        </p:nvSpPr>
        <p:spPr>
          <a:xfrm>
            <a:off x="6423900" y="6608118"/>
            <a:ext cx="110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1"/>
                </a:solidFill>
                <a:latin typeface="+mn-lt"/>
              </a:rPr>
              <a:t>SABIC Confidential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056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1729</TotalTime>
  <Words>2507</Words>
  <Application>Microsoft Office PowerPoint</Application>
  <PresentationFormat>On-screen Show (4:3)</PresentationFormat>
  <Paragraphs>603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Arial</vt:lpstr>
      <vt:lpstr>Calibri</vt:lpstr>
      <vt:lpstr>Calibri Light</vt:lpstr>
      <vt:lpstr>Gill Sans MT</vt:lpstr>
      <vt:lpstr>Helvetica</vt:lpstr>
      <vt:lpstr>SABIC Typeface Headline</vt:lpstr>
      <vt:lpstr>SABIC Typeface Headline Light</vt:lpstr>
      <vt:lpstr>SABIC Typeface Text Light</vt:lpstr>
      <vt:lpstr>Times New Roman</vt:lpstr>
      <vt:lpstr>Verdana</vt:lpstr>
      <vt:lpstr>Wingdings</vt:lpstr>
      <vt:lpstr>ヒラギノ角ゴ Pro W3</vt:lpstr>
      <vt:lpstr>ヒラギノ角ゴ ProN W3</vt:lpstr>
      <vt:lpstr>Office Theme</vt:lpstr>
      <vt:lpstr>PowerPoint Presentation</vt:lpstr>
      <vt:lpstr>CONTENTS</vt:lpstr>
      <vt:lpstr>REFRACTORY LINED PROCESS EQUIPMENT</vt:lpstr>
      <vt:lpstr>REFRACTORY LINING FOR FURNACE &amp; REACTOR</vt:lpstr>
      <vt:lpstr>REFRACTORY : INTEGRITY &amp; PERFORMANCE IMPORTANCES</vt:lpstr>
      <vt:lpstr>COMMON PROBLEMS / FAILURES OF REFRACTORY </vt:lpstr>
      <vt:lpstr>COMMON PROBLEMS / FAILURES OF REFRACTORY</vt:lpstr>
      <vt:lpstr>COMMON PROBLEMS / FAILURES OF REFRACTORY LINING</vt:lpstr>
      <vt:lpstr>REFRACTY PROBLEMS – Common Causes</vt:lpstr>
      <vt:lpstr>REFRACTORY PERFORMANCES- KEY ISSUES</vt:lpstr>
      <vt:lpstr>REFRACTORY INTEGRITY &amp; PERFORMANCE –KEY ELEMENTS</vt:lpstr>
      <vt:lpstr>REFRACTORY DESIGN</vt:lpstr>
      <vt:lpstr>REFRACTORY DESIGN - TYPICAL REQUIREMENTS</vt:lpstr>
      <vt:lpstr>REFRACTORY DESIGN &amp; DETAILED ENGINEERING</vt:lpstr>
      <vt:lpstr>REFRACTORY DESIGN- HEAT  FLOW  CALCULATION</vt:lpstr>
      <vt:lpstr>DESIGN RELATED PROBLEMS: Example</vt:lpstr>
      <vt:lpstr>ANCHOR RELATED PROBLEMS</vt:lpstr>
      <vt:lpstr>REFRACTORY MATERIAL QUALITY</vt:lpstr>
      <vt:lpstr>REFRACTORY STORAGE- Degradation of materials </vt:lpstr>
      <vt:lpstr>REFRACTORY INSTALLATION  quality &amp; workmanship</vt:lpstr>
      <vt:lpstr>INSTALLATION  PROBLEMS: Wrong Anchor Fixing</vt:lpstr>
      <vt:lpstr>REFRACTORY HEAT  DRY OUT </vt:lpstr>
      <vt:lpstr> operate &amp; maintain</vt:lpstr>
      <vt:lpstr>REFRACTORY INTEGRITY MANAGEMENT – OPERATE &amp; MAINTAIN</vt:lpstr>
      <vt:lpstr>INSPECTION &amp; MAINTENANCE  PRACTICES</vt:lpstr>
      <vt:lpstr>OVERHEATING &amp; ASSOCIATED DAMAGE</vt:lpstr>
      <vt:lpstr>REFRACTORY REPAIR </vt:lpstr>
      <vt:lpstr> continuous improvements  refractory IMPROVEMENT OF AGED FURNACE- OPPORTUNITIES</vt:lpstr>
      <vt:lpstr>REFRACTORY MAINTENANCE:  Aged Furnaces</vt:lpstr>
      <vt:lpstr>FURNACE WALL LINING UPGRADATION- Example</vt:lpstr>
      <vt:lpstr>FURNACE WALL LINING: CERAMIC FIBER MODULES</vt:lpstr>
      <vt:lpstr>CONCLUSION</vt:lpstr>
      <vt:lpstr>PowerPoint Presentation</vt:lpstr>
    </vt:vector>
  </TitlesOfParts>
  <Company>SABIC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muhammadr</dc:creator>
  <cp:lastModifiedBy>Maity, Manabendra K.</cp:lastModifiedBy>
  <cp:revision>223</cp:revision>
  <dcterms:created xsi:type="dcterms:W3CDTF">2009-10-28T07:50:07Z</dcterms:created>
  <dcterms:modified xsi:type="dcterms:W3CDTF">2022-02-23T08:16:55Z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9413353-fbc6-4217-b595-7e32a2176cdb_Enabled">
    <vt:lpwstr>true</vt:lpwstr>
  </property>
  <property fmtid="{D5CDD505-2E9C-101B-9397-08002B2CF9AE}" pid="3" name="MSIP_Label_99413353-fbc6-4217-b595-7e32a2176cdb_SetDate">
    <vt:lpwstr>2022-02-23T08:16:55Z</vt:lpwstr>
  </property>
  <property fmtid="{D5CDD505-2E9C-101B-9397-08002B2CF9AE}" pid="4" name="MSIP_Label_99413353-fbc6-4217-b595-7e32a2176cdb_Method">
    <vt:lpwstr>Privileged</vt:lpwstr>
  </property>
  <property fmtid="{D5CDD505-2E9C-101B-9397-08002B2CF9AE}" pid="5" name="MSIP_Label_99413353-fbc6-4217-b595-7e32a2176cdb_Name">
    <vt:lpwstr>99413353-fbc6-4217-b595-7e32a2176cdb</vt:lpwstr>
  </property>
  <property fmtid="{D5CDD505-2E9C-101B-9397-08002B2CF9AE}" pid="6" name="MSIP_Label_99413353-fbc6-4217-b595-7e32a2176cdb_SiteId">
    <vt:lpwstr>a77c517c-e95e-435b-bbb4-cb17e462491f</vt:lpwstr>
  </property>
  <property fmtid="{D5CDD505-2E9C-101B-9397-08002B2CF9AE}" pid="7" name="MSIP_Label_99413353-fbc6-4217-b595-7e32a2176cdb_ActionId">
    <vt:lpwstr>cc53c03d-5efa-46cc-88c9-2f65a13fc259</vt:lpwstr>
  </property>
  <property fmtid="{D5CDD505-2E9C-101B-9397-08002B2CF9AE}" pid="8" name="MSIP_Label_99413353-fbc6-4217-b595-7e32a2176cdb_ContentBits">
    <vt:lpwstr>1</vt:lpwstr>
  </property>
</Properties>
</file>