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5" r:id="rId3"/>
    <p:sldId id="278" r:id="rId4"/>
    <p:sldId id="279" r:id="rId5"/>
    <p:sldId id="280" r:id="rId6"/>
    <p:sldId id="281" r:id="rId7"/>
    <p:sldId id="282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1C4"/>
    <a:srgbClr val="EFB42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343" autoAdjust="0"/>
  </p:normalViewPr>
  <p:slideViewPr>
    <p:cSldViewPr>
      <p:cViewPr varScale="1">
        <p:scale>
          <a:sx n="83" d="100"/>
          <a:sy n="83" d="100"/>
        </p:scale>
        <p:origin x="1709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5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Sheet4!$B$3</c:f>
              <c:strCache>
                <c:ptCount val="1"/>
                <c:pt idx="0">
                  <c:v>E1-L1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Sheet4!$A$4:$A$12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Sheet4!$B$4:$B$12</c:f>
              <c:numCache>
                <c:formatCode>General</c:formatCode>
                <c:ptCount val="9"/>
                <c:pt idx="0">
                  <c:v>180.3</c:v>
                </c:pt>
                <c:pt idx="1">
                  <c:v>155.1</c:v>
                </c:pt>
                <c:pt idx="2">
                  <c:v>162.6</c:v>
                </c:pt>
                <c:pt idx="3">
                  <c:v>151</c:v>
                </c:pt>
                <c:pt idx="4">
                  <c:v>147</c:v>
                </c:pt>
                <c:pt idx="5">
                  <c:v>159.80000000000001</c:v>
                </c:pt>
                <c:pt idx="6">
                  <c:v>162.6</c:v>
                </c:pt>
                <c:pt idx="7">
                  <c:v>174.9</c:v>
                </c:pt>
                <c:pt idx="8">
                  <c:v>224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D8-4295-A6E7-78D546DAEB94}"/>
            </c:ext>
          </c:extLst>
        </c:ser>
        <c:ser>
          <c:idx val="1"/>
          <c:order val="1"/>
          <c:tx>
            <c:strRef>
              <c:f>Sheet4!$C$3</c:f>
              <c:strCache>
                <c:ptCount val="1"/>
                <c:pt idx="0">
                  <c:v>E1-L2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Sheet4!$A$4:$A$12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Sheet4!$C$4:$C$12</c:f>
              <c:numCache>
                <c:formatCode>General</c:formatCode>
                <c:ptCount val="9"/>
                <c:pt idx="0">
                  <c:v>204.1</c:v>
                </c:pt>
                <c:pt idx="1">
                  <c:v>146.5</c:v>
                </c:pt>
                <c:pt idx="2">
                  <c:v>154.5</c:v>
                </c:pt>
                <c:pt idx="3">
                  <c:v>152</c:v>
                </c:pt>
                <c:pt idx="4">
                  <c:v>152.9</c:v>
                </c:pt>
                <c:pt idx="5">
                  <c:v>145.9</c:v>
                </c:pt>
                <c:pt idx="6">
                  <c:v>150.6</c:v>
                </c:pt>
                <c:pt idx="7">
                  <c:v>163.9</c:v>
                </c:pt>
                <c:pt idx="8">
                  <c:v>271.8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D8-4295-A6E7-78D546DAEB94}"/>
            </c:ext>
          </c:extLst>
        </c:ser>
        <c:ser>
          <c:idx val="2"/>
          <c:order val="2"/>
          <c:tx>
            <c:strRef>
              <c:f>Sheet4!$D$3</c:f>
              <c:strCache>
                <c:ptCount val="1"/>
                <c:pt idx="0">
                  <c:v>E Ring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Sheet4!$A$4:$A$12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Sheet4!$D$4:$D$12</c:f>
              <c:numCache>
                <c:formatCode>General</c:formatCode>
                <c:ptCount val="9"/>
                <c:pt idx="0">
                  <c:v>167.5</c:v>
                </c:pt>
                <c:pt idx="1">
                  <c:v>142.30000000000001</c:v>
                </c:pt>
                <c:pt idx="2">
                  <c:v>150.19999999999999</c:v>
                </c:pt>
                <c:pt idx="3">
                  <c:v>151</c:v>
                </c:pt>
                <c:pt idx="4">
                  <c:v>157.6</c:v>
                </c:pt>
                <c:pt idx="5">
                  <c:v>155.1</c:v>
                </c:pt>
                <c:pt idx="6">
                  <c:v>152</c:v>
                </c:pt>
                <c:pt idx="7">
                  <c:v>279.39999999999998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3D8-4295-A6E7-78D546DAE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1146840"/>
        <c:axId val="871139624"/>
      </c:scatterChart>
      <c:valAx>
        <c:axId val="871146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Indentations</a:t>
                </a:r>
                <a:r>
                  <a:rPr lang="en-US" baseline="0" dirty="0"/>
                  <a:t> at </a:t>
                </a:r>
                <a:r>
                  <a:rPr lang="en-US" baseline="0" dirty="0" smtClean="0"/>
                  <a:t>0.508 mm </a:t>
                </a:r>
                <a:r>
                  <a:rPr lang="en-US" baseline="0" dirty="0"/>
                  <a:t>Intervals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139624"/>
        <c:crosses val="autoZero"/>
        <c:crossBetween val="midCat"/>
      </c:valAx>
      <c:valAx>
        <c:axId val="871139624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Vickers</a:t>
                </a:r>
                <a:r>
                  <a:rPr lang="en-US" baseline="0"/>
                  <a:t> Hardnes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146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Sheet5!$B$2</c:f>
              <c:strCache>
                <c:ptCount val="1"/>
                <c:pt idx="0">
                  <c:v>L1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Sheet5!$A$3:$A$21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Sheet5!$B$3:$B$21</c:f>
              <c:numCache>
                <c:formatCode>General</c:formatCode>
                <c:ptCount val="19"/>
                <c:pt idx="0">
                  <c:v>174.9</c:v>
                </c:pt>
                <c:pt idx="1">
                  <c:v>209</c:v>
                </c:pt>
                <c:pt idx="2">
                  <c:v>162</c:v>
                </c:pt>
                <c:pt idx="3">
                  <c:v>153.30000000000001</c:v>
                </c:pt>
                <c:pt idx="4">
                  <c:v>146.6</c:v>
                </c:pt>
                <c:pt idx="5">
                  <c:v>167.9</c:v>
                </c:pt>
                <c:pt idx="6">
                  <c:v>185.2</c:v>
                </c:pt>
                <c:pt idx="7">
                  <c:v>182.6</c:v>
                </c:pt>
                <c:pt idx="8">
                  <c:v>181.8</c:v>
                </c:pt>
                <c:pt idx="9">
                  <c:v>170.2</c:v>
                </c:pt>
                <c:pt idx="10">
                  <c:v>184.4</c:v>
                </c:pt>
                <c:pt idx="11">
                  <c:v>189.7</c:v>
                </c:pt>
                <c:pt idx="12">
                  <c:v>197</c:v>
                </c:pt>
                <c:pt idx="13">
                  <c:v>167</c:v>
                </c:pt>
                <c:pt idx="14">
                  <c:v>167.5</c:v>
                </c:pt>
                <c:pt idx="15">
                  <c:v>170.4</c:v>
                </c:pt>
                <c:pt idx="16">
                  <c:v>164.6</c:v>
                </c:pt>
                <c:pt idx="17">
                  <c:v>169.7</c:v>
                </c:pt>
                <c:pt idx="18">
                  <c:v>165.2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51-4A58-99DF-510ADB8323EA}"/>
            </c:ext>
          </c:extLst>
        </c:ser>
        <c:ser>
          <c:idx val="1"/>
          <c:order val="1"/>
          <c:tx>
            <c:strRef>
              <c:f>Sheet5!$C$2</c:f>
              <c:strCache>
                <c:ptCount val="1"/>
                <c:pt idx="0">
                  <c:v>L2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Sheet5!$A$3:$A$21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Sheet5!$C$3:$C$21</c:f>
              <c:numCache>
                <c:formatCode>General</c:formatCode>
                <c:ptCount val="19"/>
                <c:pt idx="0">
                  <c:v>202.8</c:v>
                </c:pt>
                <c:pt idx="1">
                  <c:v>184.9</c:v>
                </c:pt>
                <c:pt idx="2">
                  <c:v>185.7</c:v>
                </c:pt>
                <c:pt idx="3">
                  <c:v>176.8</c:v>
                </c:pt>
                <c:pt idx="4">
                  <c:v>170.9</c:v>
                </c:pt>
                <c:pt idx="5">
                  <c:v>178.1</c:v>
                </c:pt>
                <c:pt idx="6">
                  <c:v>173.7</c:v>
                </c:pt>
                <c:pt idx="7">
                  <c:v>165.2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851-4A58-99DF-510ADB8323EA}"/>
            </c:ext>
          </c:extLst>
        </c:ser>
        <c:ser>
          <c:idx val="2"/>
          <c:order val="2"/>
          <c:tx>
            <c:strRef>
              <c:f>Sheet5!$D$2</c:f>
              <c:strCache>
                <c:ptCount val="1"/>
                <c:pt idx="0">
                  <c:v>L3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Sheet5!$A$3:$A$21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Sheet5!$D$3:$D$21</c:f>
              <c:numCache>
                <c:formatCode>General</c:formatCode>
                <c:ptCount val="19"/>
                <c:pt idx="0">
                  <c:v>187.3</c:v>
                </c:pt>
                <c:pt idx="1">
                  <c:v>164.8</c:v>
                </c:pt>
                <c:pt idx="2">
                  <c:v>168.4</c:v>
                </c:pt>
                <c:pt idx="3">
                  <c:v>168.4</c:v>
                </c:pt>
                <c:pt idx="4">
                  <c:v>173.2</c:v>
                </c:pt>
                <c:pt idx="5">
                  <c:v>165.7</c:v>
                </c:pt>
                <c:pt idx="6">
                  <c:v>170</c:v>
                </c:pt>
                <c:pt idx="7">
                  <c:v>164.8</c:v>
                </c:pt>
                <c:pt idx="8">
                  <c:v>192.2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851-4A58-99DF-510ADB832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2867984"/>
        <c:axId val="680362240"/>
      </c:scatterChart>
      <c:valAx>
        <c:axId val="68286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Indentations</a:t>
                </a:r>
                <a:r>
                  <a:rPr lang="en-US" baseline="0"/>
                  <a:t> at 0.508 mm Intervals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362240"/>
        <c:crosses val="autoZero"/>
        <c:crossBetween val="midCat"/>
      </c:valAx>
      <c:valAx>
        <c:axId val="680362240"/>
        <c:scaling>
          <c:orientation val="minMax"/>
          <c:max val="25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Vickers</a:t>
                </a:r>
                <a:r>
                  <a:rPr lang="en-US" baseline="0"/>
                  <a:t> Hardness (HV)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8679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Sheet3!$B$38</c:f>
              <c:strCache>
                <c:ptCount val="1"/>
                <c:pt idx="0">
                  <c:v>T Ring L1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Sheet3!$A$39:$A$45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Sheet3!$B$39:$B$45</c:f>
              <c:numCache>
                <c:formatCode>General</c:formatCode>
                <c:ptCount val="7"/>
                <c:pt idx="0">
                  <c:v>224.6</c:v>
                </c:pt>
                <c:pt idx="1">
                  <c:v>187</c:v>
                </c:pt>
                <c:pt idx="2">
                  <c:v>182.3</c:v>
                </c:pt>
                <c:pt idx="3">
                  <c:v>181.6</c:v>
                </c:pt>
                <c:pt idx="4">
                  <c:v>167.7</c:v>
                </c:pt>
                <c:pt idx="5">
                  <c:v>177.3</c:v>
                </c:pt>
                <c:pt idx="6">
                  <c:v>161.80000000000001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C6-468A-9271-9300D50457B1}"/>
            </c:ext>
          </c:extLst>
        </c:ser>
        <c:ser>
          <c:idx val="1"/>
          <c:order val="1"/>
          <c:tx>
            <c:strRef>
              <c:f>Sheet3!$C$38</c:f>
              <c:strCache>
                <c:ptCount val="1"/>
                <c:pt idx="0">
                  <c:v>T Ring L2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Sheet3!$A$39:$A$45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Sheet3!$C$39:$C$45</c:f>
              <c:numCache>
                <c:formatCode>General</c:formatCode>
                <c:ptCount val="7"/>
                <c:pt idx="0">
                  <c:v>199.6</c:v>
                </c:pt>
                <c:pt idx="1">
                  <c:v>182.1</c:v>
                </c:pt>
                <c:pt idx="2">
                  <c:v>180.8</c:v>
                </c:pt>
                <c:pt idx="3">
                  <c:v>176.8</c:v>
                </c:pt>
                <c:pt idx="4">
                  <c:v>182.3</c:v>
                </c:pt>
                <c:pt idx="5">
                  <c:v>187.3</c:v>
                </c:pt>
                <c:pt idx="6">
                  <c:v>141.80000000000001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DC6-468A-9271-9300D5045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4998384"/>
        <c:axId val="614999368"/>
      </c:scatterChart>
      <c:valAx>
        <c:axId val="614998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Indentation</a:t>
                </a:r>
                <a:r>
                  <a:rPr lang="en-US" baseline="0"/>
                  <a:t> at 0.508 mm Intervals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999368"/>
        <c:crosses val="autoZero"/>
        <c:crossBetween val="midCat"/>
      </c:valAx>
      <c:valAx>
        <c:axId val="614999368"/>
        <c:scaling>
          <c:orientation val="minMax"/>
          <c:max val="25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Vickers</a:t>
                </a:r>
                <a:r>
                  <a:rPr lang="en-US" baseline="0"/>
                  <a:t> Hardness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9983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D9B2C-DB1A-45DB-89D3-BF6E01D3CF8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C90FF-465D-41CD-BAB9-FF9BC550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2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8EF8-2810-4103-A850-0BCFB6F6B81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DBC9-5137-4B74-B65F-84F644B5E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fld id="{6AE98056-E8F8-468A-85BA-C6CA87192F0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9442" name="Rectangle 7"/>
          <p:cNvSpPr txBox="1">
            <a:spLocks noGrp="1" noChangeArrowheads="1"/>
          </p:cNvSpPr>
          <p:nvPr/>
        </p:nvSpPr>
        <p:spPr bwMode="auto">
          <a:xfrm>
            <a:off x="3848784" y="9505855"/>
            <a:ext cx="2944182" cy="50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351" tIns="47175" rIns="94351" bIns="47175" anchor="b"/>
          <a:lstStyle>
            <a:lvl1pPr algn="l"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52475"/>
            <a:ext cx="5000625" cy="3751263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605" y="4754634"/>
            <a:ext cx="4985295" cy="45020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8" descr="Industr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752600"/>
            <a:ext cx="7239000" cy="2743200"/>
          </a:xfr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482224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DE212-E76B-4CCB-8579-F5AE533F1BB0}" type="datetimeFigureOut">
              <a:rPr lang="en-US" smtClean="0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9B649-AC05-4FD4-8EDB-84F71C51DE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D648-6C99-4EFE-9AEF-F5FAF1426C60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0983-C61B-43B0-891B-E3692CFBF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2B97-D578-431B-8A21-2D6466AFEC27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7C65-8669-41CA-8C1C-B93FB1086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636" y="2039113"/>
            <a:ext cx="2694245" cy="4302950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9563" y="2039113"/>
            <a:ext cx="2694247" cy="4302950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091493" y="2039113"/>
            <a:ext cx="2694246" cy="4302950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200" b="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367636" y="1453900"/>
            <a:ext cx="2694247" cy="492699"/>
          </a:xfrm>
        </p:spPr>
        <p:txBody>
          <a:bodyPr wrap="square">
            <a:noAutofit/>
          </a:bodyPr>
          <a:lstStyle>
            <a:lvl1pPr>
              <a:defRPr sz="12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5">
                <a:solidFill>
                  <a:schemeClr val="tx1"/>
                </a:solidFill>
              </a:defRPr>
            </a:lvl2pPr>
            <a:lvl3pPr>
              <a:defRPr sz="1525">
                <a:solidFill>
                  <a:schemeClr val="tx1"/>
                </a:solidFill>
              </a:defRPr>
            </a:lvl3pPr>
            <a:lvl4pPr>
              <a:defRPr sz="1525">
                <a:solidFill>
                  <a:schemeClr val="tx1"/>
                </a:solidFill>
              </a:defRPr>
            </a:lvl4pPr>
            <a:lvl5pPr>
              <a:defRPr sz="1525">
                <a:solidFill>
                  <a:schemeClr val="tx1"/>
                </a:solidFill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3229563" y="1453900"/>
            <a:ext cx="2694247" cy="492699"/>
          </a:xfrm>
        </p:spPr>
        <p:txBody>
          <a:bodyPr wrap="square">
            <a:noAutofit/>
          </a:bodyPr>
          <a:lstStyle>
            <a:lvl1pPr>
              <a:defRPr sz="12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5">
                <a:solidFill>
                  <a:schemeClr val="tx1"/>
                </a:solidFill>
              </a:defRPr>
            </a:lvl2pPr>
            <a:lvl3pPr>
              <a:defRPr sz="1525">
                <a:solidFill>
                  <a:schemeClr val="tx1"/>
                </a:solidFill>
              </a:defRPr>
            </a:lvl3pPr>
            <a:lvl4pPr>
              <a:defRPr sz="1525">
                <a:solidFill>
                  <a:schemeClr val="tx1"/>
                </a:solidFill>
              </a:defRPr>
            </a:lvl4pPr>
            <a:lvl5pPr>
              <a:defRPr sz="1525">
                <a:solidFill>
                  <a:schemeClr val="tx1"/>
                </a:solidFill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091494" y="1453900"/>
            <a:ext cx="2694247" cy="492699"/>
          </a:xfrm>
        </p:spPr>
        <p:txBody>
          <a:bodyPr wrap="square">
            <a:noAutofit/>
          </a:bodyPr>
          <a:lstStyle>
            <a:lvl1pPr>
              <a:defRPr sz="12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5">
                <a:solidFill>
                  <a:schemeClr val="tx1"/>
                </a:solidFill>
              </a:defRPr>
            </a:lvl2pPr>
            <a:lvl3pPr>
              <a:defRPr sz="1525">
                <a:solidFill>
                  <a:schemeClr val="tx1"/>
                </a:solidFill>
              </a:defRPr>
            </a:lvl3pPr>
            <a:lvl4pPr>
              <a:defRPr sz="1525">
                <a:solidFill>
                  <a:schemeClr val="tx1"/>
                </a:solidFill>
              </a:defRPr>
            </a:lvl4pPr>
            <a:lvl5pPr>
              <a:defRPr sz="1525">
                <a:solidFill>
                  <a:schemeClr val="tx1"/>
                </a:solidFill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7636" y="406400"/>
            <a:ext cx="7481588" cy="577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7634" y="6522336"/>
            <a:ext cx="5458193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638" b="0" cap="none" baseline="0"/>
            </a:lvl1pPr>
          </a:lstStyle>
          <a:p>
            <a:pPr lvl="0"/>
            <a:r>
              <a:rPr lang="en-US" dirty="0" smtClean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110532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312" y="406400"/>
            <a:ext cx="7454339" cy="577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309" y="1876425"/>
            <a:ext cx="4139057" cy="3609976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200" b="0">
                <a:solidFill>
                  <a:schemeClr val="tx1"/>
                </a:solidFill>
                <a:latin typeface="+mn-lt"/>
              </a:defRPr>
            </a:lvl2pPr>
            <a:lvl3pPr>
              <a:defRPr sz="1200" b="0">
                <a:solidFill>
                  <a:schemeClr val="tx1"/>
                </a:solidFill>
                <a:latin typeface="+mn-lt"/>
              </a:defRPr>
            </a:lvl3pPr>
            <a:lvl4pPr>
              <a:defRPr sz="1200" b="0">
                <a:solidFill>
                  <a:schemeClr val="tx1"/>
                </a:solidFill>
                <a:latin typeface="+mn-lt"/>
              </a:defRPr>
            </a:lvl4pPr>
            <a:lvl5pPr>
              <a:defRPr sz="1200" b="0">
                <a:solidFill>
                  <a:schemeClr val="tx1"/>
                </a:solidFill>
                <a:latin typeface="+mn-lt"/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611" y="1876425"/>
            <a:ext cx="4139057" cy="3609976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200" b="0">
                <a:solidFill>
                  <a:schemeClr val="tx1"/>
                </a:solidFill>
                <a:latin typeface="+mn-lt"/>
              </a:defRPr>
            </a:lvl2pPr>
            <a:lvl3pPr>
              <a:defRPr sz="1200" b="0">
                <a:solidFill>
                  <a:schemeClr val="tx1"/>
                </a:solidFill>
                <a:latin typeface="+mn-lt"/>
              </a:defRPr>
            </a:lvl3pPr>
            <a:lvl4pPr>
              <a:defRPr sz="1200" b="0">
                <a:solidFill>
                  <a:schemeClr val="tx1"/>
                </a:solidFill>
                <a:latin typeface="+mn-lt"/>
              </a:defRPr>
            </a:lvl4pPr>
            <a:lvl5pPr>
              <a:defRPr sz="1200" b="0">
                <a:solidFill>
                  <a:schemeClr val="tx1"/>
                </a:solidFill>
                <a:latin typeface="+mn-lt"/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364309" y="1447804"/>
            <a:ext cx="4139057" cy="24634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5">
                <a:solidFill>
                  <a:schemeClr val="tx1"/>
                </a:solidFill>
              </a:defRPr>
            </a:lvl2pPr>
            <a:lvl3pPr>
              <a:defRPr sz="1525">
                <a:solidFill>
                  <a:schemeClr val="tx1"/>
                </a:solidFill>
              </a:defRPr>
            </a:lvl3pPr>
            <a:lvl4pPr>
              <a:defRPr sz="1525">
                <a:solidFill>
                  <a:schemeClr val="tx1"/>
                </a:solidFill>
              </a:defRPr>
            </a:lvl4pPr>
            <a:lvl5pPr>
              <a:defRPr sz="1525">
                <a:solidFill>
                  <a:schemeClr val="tx1"/>
                </a:solidFill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37611" y="1447804"/>
            <a:ext cx="4139057" cy="24634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5">
                <a:solidFill>
                  <a:schemeClr val="tx1"/>
                </a:solidFill>
              </a:defRPr>
            </a:lvl2pPr>
            <a:lvl3pPr>
              <a:defRPr sz="1525">
                <a:solidFill>
                  <a:schemeClr val="tx1"/>
                </a:solidFill>
              </a:defRPr>
            </a:lvl3pPr>
            <a:lvl4pPr>
              <a:defRPr sz="1525">
                <a:solidFill>
                  <a:schemeClr val="tx1"/>
                </a:solidFill>
              </a:defRPr>
            </a:lvl4pPr>
            <a:lvl5pPr>
              <a:defRPr sz="1525">
                <a:solidFill>
                  <a:schemeClr val="tx1"/>
                </a:solidFill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634" y="6522336"/>
            <a:ext cx="5458193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638" b="0" cap="none" baseline="0"/>
            </a:lvl1pPr>
          </a:lstStyle>
          <a:p>
            <a:pPr lvl="0"/>
            <a:r>
              <a:rPr lang="en-US" dirty="0" smtClean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25996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636" y="1876425"/>
            <a:ext cx="2031821" cy="4313238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6223" y="1876425"/>
            <a:ext cx="2031822" cy="4313238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624811" y="1876425"/>
            <a:ext cx="2031822" cy="4313238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753917" y="1876425"/>
            <a:ext cx="2031822" cy="4313238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367636" y="1453896"/>
            <a:ext cx="2031821" cy="419100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333">
                <a:solidFill>
                  <a:schemeClr val="tx1"/>
                </a:solidFill>
              </a:defRPr>
            </a:lvl2pPr>
            <a:lvl3pPr>
              <a:defRPr sz="1333">
                <a:solidFill>
                  <a:schemeClr val="tx1"/>
                </a:solidFill>
              </a:defRPr>
            </a:lvl3pPr>
            <a:lvl4pPr>
              <a:defRPr sz="1333">
                <a:solidFill>
                  <a:schemeClr val="tx1"/>
                </a:solidFill>
              </a:defRPr>
            </a:lvl4pPr>
            <a:lvl5pPr>
              <a:defRPr sz="1333">
                <a:solidFill>
                  <a:schemeClr val="tx1"/>
                </a:solidFill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2496223" y="1453896"/>
            <a:ext cx="2031822" cy="419100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333">
                <a:solidFill>
                  <a:schemeClr val="tx1"/>
                </a:solidFill>
              </a:defRPr>
            </a:lvl2pPr>
            <a:lvl3pPr>
              <a:defRPr sz="1333">
                <a:solidFill>
                  <a:schemeClr val="tx1"/>
                </a:solidFill>
              </a:defRPr>
            </a:lvl3pPr>
            <a:lvl4pPr>
              <a:defRPr sz="1333">
                <a:solidFill>
                  <a:schemeClr val="tx1"/>
                </a:solidFill>
              </a:defRPr>
            </a:lvl4pPr>
            <a:lvl5pPr>
              <a:defRPr sz="1333">
                <a:solidFill>
                  <a:schemeClr val="tx1"/>
                </a:solidFill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24811" y="1453896"/>
            <a:ext cx="2031822" cy="419100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333">
                <a:solidFill>
                  <a:schemeClr val="tx1"/>
                </a:solidFill>
              </a:defRPr>
            </a:lvl2pPr>
            <a:lvl3pPr>
              <a:defRPr sz="1333">
                <a:solidFill>
                  <a:schemeClr val="tx1"/>
                </a:solidFill>
              </a:defRPr>
            </a:lvl3pPr>
            <a:lvl4pPr>
              <a:defRPr sz="1333">
                <a:solidFill>
                  <a:schemeClr val="tx1"/>
                </a:solidFill>
              </a:defRPr>
            </a:lvl4pPr>
            <a:lvl5pPr>
              <a:defRPr sz="1333">
                <a:solidFill>
                  <a:schemeClr val="tx1"/>
                </a:solidFill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6753917" y="1453896"/>
            <a:ext cx="2031822" cy="419100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333">
                <a:solidFill>
                  <a:schemeClr val="tx1"/>
                </a:solidFill>
              </a:defRPr>
            </a:lvl2pPr>
            <a:lvl3pPr>
              <a:defRPr sz="1333">
                <a:solidFill>
                  <a:schemeClr val="tx1"/>
                </a:solidFill>
              </a:defRPr>
            </a:lvl3pPr>
            <a:lvl4pPr>
              <a:defRPr sz="1333">
                <a:solidFill>
                  <a:schemeClr val="tx1"/>
                </a:solidFill>
              </a:defRPr>
            </a:lvl4pPr>
            <a:lvl5pPr>
              <a:defRPr sz="1333">
                <a:solidFill>
                  <a:schemeClr val="tx1"/>
                </a:solidFill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7636" y="406400"/>
            <a:ext cx="7481588" cy="577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67634" y="6522336"/>
            <a:ext cx="5458193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638" b="0" cap="none" baseline="0"/>
            </a:lvl1pPr>
          </a:lstStyle>
          <a:p>
            <a:pPr lvl="0"/>
            <a:r>
              <a:rPr lang="en-US" dirty="0" smtClean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114748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310" y="1281018"/>
            <a:ext cx="8396130" cy="502645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41148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61722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634" y="6522336"/>
            <a:ext cx="5458193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638" b="0" cap="none" baseline="0"/>
            </a:lvl1pPr>
          </a:lstStyle>
          <a:p>
            <a:pPr lvl="0"/>
            <a:r>
              <a:rPr lang="en-US" dirty="0" smtClean="0"/>
              <a:t>Footer: Information Source, Trademark attribution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95484" y="6522336"/>
            <a:ext cx="2457134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638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310" y="1281018"/>
            <a:ext cx="8396130" cy="502645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41148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61722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634" y="6522336"/>
            <a:ext cx="5458193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638" b="0" cap="none" baseline="0"/>
            </a:lvl1pPr>
          </a:lstStyle>
          <a:p>
            <a:pPr lvl="0"/>
            <a:r>
              <a:rPr lang="en-US" dirty="0" smtClean="0"/>
              <a:t>Footer: Information Source, Trademark attribution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95484" y="6522336"/>
            <a:ext cx="2457134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638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06C3-72D2-4BCE-B837-C7B7ECFA8D27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82DC-FA80-4E51-B59F-D691F59EB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"/>
            <a:ext cx="2167287" cy="594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F99B-3833-4AAD-9941-55E691DF057D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B03F-43DD-49A8-A138-0768B5569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6407-D231-4862-8DE2-0FF48B043046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B081-30AA-4D59-B8EA-32C3FAB9A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6ECB-4B99-4BEC-B490-CAEFDCB7D91E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36AE-F888-46E0-B3D9-3EA520F32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DBE1-5778-440C-A42E-ECFF6DEBCB43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80E4-2FC6-4CA7-80AE-9DF85E9EA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ACB9-93DC-45F0-9EA9-256CF0DF87DB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49B0-F8ED-45BD-AD7F-BC9764771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10DA-6340-441B-A512-6BDEBC5B207A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DC28-1179-43F2-84C4-051DBB6ED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F63D-70F3-4BD2-ABD0-B62F7561EECA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1C2C-683D-480F-BD5D-B561F2DE8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7"/>
          <p:cNvGrpSpPr/>
          <p:nvPr userDrawn="1"/>
        </p:nvGrpSpPr>
        <p:grpSpPr>
          <a:xfrm>
            <a:off x="-2514600" y="-914400"/>
            <a:ext cx="8574294" cy="7772400"/>
            <a:chOff x="4343400" y="3657600"/>
            <a:chExt cx="220663" cy="200026"/>
          </a:xfrm>
          <a:solidFill>
            <a:srgbClr val="F2F2F2">
              <a:alpha val="50196"/>
            </a:srgbClr>
          </a:solidFill>
        </p:grpSpPr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1" name="Freeform 87"/>
            <p:cNvSpPr>
              <a:spLocks noEditPoints="1"/>
            </p:cNvSpPr>
            <p:nvPr/>
          </p:nvSpPr>
          <p:spPr bwMode="auto">
            <a:xfrm>
              <a:off x="4500563" y="3756025"/>
              <a:ext cx="63500" cy="98425"/>
            </a:xfrm>
            <a:custGeom>
              <a:avLst/>
              <a:gdLst/>
              <a:ahLst/>
              <a:cxnLst>
                <a:cxn ang="0">
                  <a:pos x="125" y="36"/>
                </a:cxn>
                <a:cxn ang="0">
                  <a:pos x="226" y="0"/>
                </a:cxn>
                <a:cxn ang="0">
                  <a:pos x="300" y="45"/>
                </a:cxn>
                <a:cxn ang="0">
                  <a:pos x="318" y="154"/>
                </a:cxn>
                <a:cxn ang="0">
                  <a:pos x="251" y="306"/>
                </a:cxn>
                <a:cxn ang="0">
                  <a:pos x="149" y="393"/>
                </a:cxn>
                <a:cxn ang="0">
                  <a:pos x="57" y="393"/>
                </a:cxn>
                <a:cxn ang="0">
                  <a:pos x="3" y="319"/>
                </a:cxn>
                <a:cxn ang="0">
                  <a:pos x="20" y="187"/>
                </a:cxn>
                <a:cxn ang="0">
                  <a:pos x="514" y="1733"/>
                </a:cxn>
                <a:cxn ang="0">
                  <a:pos x="595" y="1807"/>
                </a:cxn>
                <a:cxn ang="0">
                  <a:pos x="595" y="1880"/>
                </a:cxn>
                <a:cxn ang="0">
                  <a:pos x="519" y="1925"/>
                </a:cxn>
                <a:cxn ang="0">
                  <a:pos x="374" y="1913"/>
                </a:cxn>
                <a:cxn ang="0">
                  <a:pos x="243" y="1848"/>
                </a:cxn>
                <a:cxn ang="0">
                  <a:pos x="198" y="1769"/>
                </a:cxn>
                <a:cxn ang="0">
                  <a:pos x="231" y="1705"/>
                </a:cxn>
                <a:cxn ang="0">
                  <a:pos x="337" y="1683"/>
                </a:cxn>
                <a:cxn ang="0">
                  <a:pos x="788" y="1422"/>
                </a:cxn>
                <a:cxn ang="0">
                  <a:pos x="950" y="1465"/>
                </a:cxn>
                <a:cxn ang="0">
                  <a:pos x="1017" y="1552"/>
                </a:cxn>
                <a:cxn ang="0">
                  <a:pos x="980" y="1646"/>
                </a:cxn>
                <a:cxn ang="0">
                  <a:pos x="830" y="1711"/>
                </a:cxn>
                <a:cxn ang="0">
                  <a:pos x="622" y="1711"/>
                </a:cxn>
                <a:cxn ang="0">
                  <a:pos x="500" y="1645"/>
                </a:cxn>
                <a:cxn ang="0">
                  <a:pos x="477" y="1551"/>
                </a:cxn>
                <a:cxn ang="0">
                  <a:pos x="561" y="1463"/>
                </a:cxn>
                <a:cxn ang="0">
                  <a:pos x="876" y="1004"/>
                </a:cxn>
                <a:cxn ang="0">
                  <a:pos x="1096" y="989"/>
                </a:cxn>
                <a:cxn ang="0">
                  <a:pos x="1220" y="1052"/>
                </a:cxn>
                <a:cxn ang="0">
                  <a:pos x="1233" y="1156"/>
                </a:cxn>
                <a:cxn ang="0">
                  <a:pos x="1114" y="1264"/>
                </a:cxn>
                <a:cxn ang="0">
                  <a:pos x="878" y="1332"/>
                </a:cxn>
                <a:cxn ang="0">
                  <a:pos x="698" y="1311"/>
                </a:cxn>
                <a:cxn ang="0">
                  <a:pos x="619" y="1225"/>
                </a:cxn>
                <a:cxn ang="0">
                  <a:pos x="660" y="1114"/>
                </a:cxn>
                <a:cxn ang="0">
                  <a:pos x="838" y="1016"/>
                </a:cxn>
                <a:cxn ang="0">
                  <a:pos x="782" y="537"/>
                </a:cxn>
                <a:cxn ang="0">
                  <a:pos x="940" y="509"/>
                </a:cxn>
                <a:cxn ang="0">
                  <a:pos x="1020" y="575"/>
                </a:cxn>
                <a:cxn ang="0">
                  <a:pos x="992" y="709"/>
                </a:cxn>
                <a:cxn ang="0">
                  <a:pos x="830" y="882"/>
                </a:cxn>
                <a:cxn ang="0">
                  <a:pos x="643" y="976"/>
                </a:cxn>
                <a:cxn ang="0">
                  <a:pos x="515" y="960"/>
                </a:cxn>
                <a:cxn ang="0">
                  <a:pos x="477" y="861"/>
                </a:cxn>
                <a:cxn ang="0">
                  <a:pos x="559" y="706"/>
                </a:cxn>
                <a:cxn ang="0">
                  <a:pos x="399" y="261"/>
                </a:cxn>
                <a:cxn ang="0">
                  <a:pos x="528" y="173"/>
                </a:cxn>
                <a:cxn ang="0">
                  <a:pos x="625" y="187"/>
                </a:cxn>
                <a:cxn ang="0">
                  <a:pos x="659" y="285"/>
                </a:cxn>
                <a:cxn ang="0">
                  <a:pos x="598" y="452"/>
                </a:cxn>
                <a:cxn ang="0">
                  <a:pos x="464" y="603"/>
                </a:cxn>
                <a:cxn ang="0">
                  <a:pos x="345" y="645"/>
                </a:cxn>
                <a:cxn ang="0">
                  <a:pos x="272" y="593"/>
                </a:cxn>
                <a:cxn ang="0">
                  <a:pos x="275" y="464"/>
                </a:cxn>
              </a:cxnLst>
              <a:rect l="0" t="0" r="r" b="b"/>
              <a:pathLst>
                <a:path w="1242" h="1928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  <a:close/>
                  <a:moveTo>
                    <a:pt x="429" y="1699"/>
                  </a:moveTo>
                  <a:lnTo>
                    <a:pt x="453" y="1706"/>
                  </a:lnTo>
                  <a:lnTo>
                    <a:pt x="474" y="1714"/>
                  </a:lnTo>
                  <a:lnTo>
                    <a:pt x="495" y="1724"/>
                  </a:lnTo>
                  <a:lnTo>
                    <a:pt x="514" y="1733"/>
                  </a:lnTo>
                  <a:lnTo>
                    <a:pt x="531" y="1742"/>
                  </a:lnTo>
                  <a:lnTo>
                    <a:pt x="546" y="1752"/>
                  </a:lnTo>
                  <a:lnTo>
                    <a:pt x="559" y="1762"/>
                  </a:lnTo>
                  <a:lnTo>
                    <a:pt x="570" y="1773"/>
                  </a:lnTo>
                  <a:lnTo>
                    <a:pt x="580" y="1785"/>
                  </a:lnTo>
                  <a:lnTo>
                    <a:pt x="589" y="1796"/>
                  </a:lnTo>
                  <a:lnTo>
                    <a:pt x="595" y="1807"/>
                  </a:lnTo>
                  <a:lnTo>
                    <a:pt x="600" y="1818"/>
                  </a:lnTo>
                  <a:lnTo>
                    <a:pt x="603" y="1829"/>
                  </a:lnTo>
                  <a:lnTo>
                    <a:pt x="605" y="1839"/>
                  </a:lnTo>
                  <a:lnTo>
                    <a:pt x="605" y="1851"/>
                  </a:lnTo>
                  <a:lnTo>
                    <a:pt x="603" y="1861"/>
                  </a:lnTo>
                  <a:lnTo>
                    <a:pt x="600" y="1871"/>
                  </a:lnTo>
                  <a:lnTo>
                    <a:pt x="595" y="1880"/>
                  </a:lnTo>
                  <a:lnTo>
                    <a:pt x="589" y="1889"/>
                  </a:lnTo>
                  <a:lnTo>
                    <a:pt x="580" y="1896"/>
                  </a:lnTo>
                  <a:lnTo>
                    <a:pt x="571" y="1905"/>
                  </a:lnTo>
                  <a:lnTo>
                    <a:pt x="561" y="1911"/>
                  </a:lnTo>
                  <a:lnTo>
                    <a:pt x="548" y="1917"/>
                  </a:lnTo>
                  <a:lnTo>
                    <a:pt x="535" y="1921"/>
                  </a:lnTo>
                  <a:lnTo>
                    <a:pt x="519" y="1925"/>
                  </a:lnTo>
                  <a:lnTo>
                    <a:pt x="503" y="1927"/>
                  </a:lnTo>
                  <a:lnTo>
                    <a:pt x="485" y="1928"/>
                  </a:lnTo>
                  <a:lnTo>
                    <a:pt x="465" y="1928"/>
                  </a:lnTo>
                  <a:lnTo>
                    <a:pt x="444" y="1927"/>
                  </a:lnTo>
                  <a:lnTo>
                    <a:pt x="423" y="1924"/>
                  </a:lnTo>
                  <a:lnTo>
                    <a:pt x="398" y="1919"/>
                  </a:lnTo>
                  <a:lnTo>
                    <a:pt x="374" y="1913"/>
                  </a:lnTo>
                  <a:lnTo>
                    <a:pt x="350" y="1906"/>
                  </a:lnTo>
                  <a:lnTo>
                    <a:pt x="328" y="1897"/>
                  </a:lnTo>
                  <a:lnTo>
                    <a:pt x="307" y="1888"/>
                  </a:lnTo>
                  <a:lnTo>
                    <a:pt x="289" y="1879"/>
                  </a:lnTo>
                  <a:lnTo>
                    <a:pt x="272" y="1869"/>
                  </a:lnTo>
                  <a:lnTo>
                    <a:pt x="256" y="1859"/>
                  </a:lnTo>
                  <a:lnTo>
                    <a:pt x="243" y="1848"/>
                  </a:lnTo>
                  <a:lnTo>
                    <a:pt x="232" y="1836"/>
                  </a:lnTo>
                  <a:lnTo>
                    <a:pt x="222" y="1825"/>
                  </a:lnTo>
                  <a:lnTo>
                    <a:pt x="214" y="1814"/>
                  </a:lnTo>
                  <a:lnTo>
                    <a:pt x="207" y="1803"/>
                  </a:lnTo>
                  <a:lnTo>
                    <a:pt x="202" y="1792"/>
                  </a:lnTo>
                  <a:lnTo>
                    <a:pt x="199" y="1780"/>
                  </a:lnTo>
                  <a:lnTo>
                    <a:pt x="198" y="1769"/>
                  </a:lnTo>
                  <a:lnTo>
                    <a:pt x="198" y="1759"/>
                  </a:lnTo>
                  <a:lnTo>
                    <a:pt x="199" y="1748"/>
                  </a:lnTo>
                  <a:lnTo>
                    <a:pt x="202" y="1739"/>
                  </a:lnTo>
                  <a:lnTo>
                    <a:pt x="207" y="1730"/>
                  </a:lnTo>
                  <a:lnTo>
                    <a:pt x="214" y="1720"/>
                  </a:lnTo>
                  <a:lnTo>
                    <a:pt x="222" y="1712"/>
                  </a:lnTo>
                  <a:lnTo>
                    <a:pt x="231" y="1705"/>
                  </a:lnTo>
                  <a:lnTo>
                    <a:pt x="242" y="1699"/>
                  </a:lnTo>
                  <a:lnTo>
                    <a:pt x="254" y="1693"/>
                  </a:lnTo>
                  <a:lnTo>
                    <a:pt x="268" y="1689"/>
                  </a:lnTo>
                  <a:lnTo>
                    <a:pt x="283" y="1686"/>
                  </a:lnTo>
                  <a:lnTo>
                    <a:pt x="300" y="1684"/>
                  </a:lnTo>
                  <a:lnTo>
                    <a:pt x="318" y="1683"/>
                  </a:lnTo>
                  <a:lnTo>
                    <a:pt x="337" y="1683"/>
                  </a:lnTo>
                  <a:lnTo>
                    <a:pt x="358" y="1685"/>
                  </a:lnTo>
                  <a:lnTo>
                    <a:pt x="381" y="1688"/>
                  </a:lnTo>
                  <a:lnTo>
                    <a:pt x="404" y="1693"/>
                  </a:lnTo>
                  <a:lnTo>
                    <a:pt x="429" y="1699"/>
                  </a:lnTo>
                  <a:close/>
                  <a:moveTo>
                    <a:pt x="725" y="1423"/>
                  </a:moveTo>
                  <a:lnTo>
                    <a:pt x="758" y="1422"/>
                  </a:lnTo>
                  <a:lnTo>
                    <a:pt x="788" y="1422"/>
                  </a:lnTo>
                  <a:lnTo>
                    <a:pt x="817" y="1424"/>
                  </a:lnTo>
                  <a:lnTo>
                    <a:pt x="843" y="1429"/>
                  </a:lnTo>
                  <a:lnTo>
                    <a:pt x="869" y="1433"/>
                  </a:lnTo>
                  <a:lnTo>
                    <a:pt x="891" y="1440"/>
                  </a:lnTo>
                  <a:lnTo>
                    <a:pt x="913" y="1447"/>
                  </a:lnTo>
                  <a:lnTo>
                    <a:pt x="932" y="1456"/>
                  </a:lnTo>
                  <a:lnTo>
                    <a:pt x="950" y="1465"/>
                  </a:lnTo>
                  <a:lnTo>
                    <a:pt x="966" y="1476"/>
                  </a:lnTo>
                  <a:lnTo>
                    <a:pt x="979" y="1488"/>
                  </a:lnTo>
                  <a:lnTo>
                    <a:pt x="991" y="1499"/>
                  </a:lnTo>
                  <a:lnTo>
                    <a:pt x="1000" y="1512"/>
                  </a:lnTo>
                  <a:lnTo>
                    <a:pt x="1007" y="1525"/>
                  </a:lnTo>
                  <a:lnTo>
                    <a:pt x="1014" y="1538"/>
                  </a:lnTo>
                  <a:lnTo>
                    <a:pt x="1017" y="1552"/>
                  </a:lnTo>
                  <a:lnTo>
                    <a:pt x="1018" y="1566"/>
                  </a:lnTo>
                  <a:lnTo>
                    <a:pt x="1017" y="1580"/>
                  </a:lnTo>
                  <a:lnTo>
                    <a:pt x="1014" y="1593"/>
                  </a:lnTo>
                  <a:lnTo>
                    <a:pt x="1009" y="1608"/>
                  </a:lnTo>
                  <a:lnTo>
                    <a:pt x="1001" y="1621"/>
                  </a:lnTo>
                  <a:lnTo>
                    <a:pt x="991" y="1634"/>
                  </a:lnTo>
                  <a:lnTo>
                    <a:pt x="980" y="1646"/>
                  </a:lnTo>
                  <a:lnTo>
                    <a:pt x="966" y="1658"/>
                  </a:lnTo>
                  <a:lnTo>
                    <a:pt x="948" y="1670"/>
                  </a:lnTo>
                  <a:lnTo>
                    <a:pt x="930" y="1680"/>
                  </a:lnTo>
                  <a:lnTo>
                    <a:pt x="909" y="1689"/>
                  </a:lnTo>
                  <a:lnTo>
                    <a:pt x="884" y="1698"/>
                  </a:lnTo>
                  <a:lnTo>
                    <a:pt x="859" y="1705"/>
                  </a:lnTo>
                  <a:lnTo>
                    <a:pt x="830" y="1711"/>
                  </a:lnTo>
                  <a:lnTo>
                    <a:pt x="799" y="1716"/>
                  </a:lnTo>
                  <a:lnTo>
                    <a:pt x="765" y="1719"/>
                  </a:lnTo>
                  <a:lnTo>
                    <a:pt x="733" y="1720"/>
                  </a:lnTo>
                  <a:lnTo>
                    <a:pt x="703" y="1720"/>
                  </a:lnTo>
                  <a:lnTo>
                    <a:pt x="674" y="1719"/>
                  </a:lnTo>
                  <a:lnTo>
                    <a:pt x="647" y="1715"/>
                  </a:lnTo>
                  <a:lnTo>
                    <a:pt x="622" y="1711"/>
                  </a:lnTo>
                  <a:lnTo>
                    <a:pt x="599" y="1704"/>
                  </a:lnTo>
                  <a:lnTo>
                    <a:pt x="577" y="1697"/>
                  </a:lnTo>
                  <a:lnTo>
                    <a:pt x="558" y="1689"/>
                  </a:lnTo>
                  <a:lnTo>
                    <a:pt x="541" y="1679"/>
                  </a:lnTo>
                  <a:lnTo>
                    <a:pt x="525" y="1669"/>
                  </a:lnTo>
                  <a:lnTo>
                    <a:pt x="511" y="1657"/>
                  </a:lnTo>
                  <a:lnTo>
                    <a:pt x="500" y="1645"/>
                  </a:lnTo>
                  <a:lnTo>
                    <a:pt x="490" y="1632"/>
                  </a:lnTo>
                  <a:lnTo>
                    <a:pt x="483" y="1620"/>
                  </a:lnTo>
                  <a:lnTo>
                    <a:pt x="478" y="1606"/>
                  </a:lnTo>
                  <a:lnTo>
                    <a:pt x="473" y="1592"/>
                  </a:lnTo>
                  <a:lnTo>
                    <a:pt x="472" y="1578"/>
                  </a:lnTo>
                  <a:lnTo>
                    <a:pt x="473" y="1564"/>
                  </a:lnTo>
                  <a:lnTo>
                    <a:pt x="477" y="1551"/>
                  </a:lnTo>
                  <a:lnTo>
                    <a:pt x="482" y="1536"/>
                  </a:lnTo>
                  <a:lnTo>
                    <a:pt x="490" y="1523"/>
                  </a:lnTo>
                  <a:lnTo>
                    <a:pt x="499" y="1510"/>
                  </a:lnTo>
                  <a:lnTo>
                    <a:pt x="511" y="1497"/>
                  </a:lnTo>
                  <a:lnTo>
                    <a:pt x="525" y="1485"/>
                  </a:lnTo>
                  <a:lnTo>
                    <a:pt x="542" y="1473"/>
                  </a:lnTo>
                  <a:lnTo>
                    <a:pt x="561" y="1463"/>
                  </a:lnTo>
                  <a:lnTo>
                    <a:pt x="583" y="1454"/>
                  </a:lnTo>
                  <a:lnTo>
                    <a:pt x="606" y="1445"/>
                  </a:lnTo>
                  <a:lnTo>
                    <a:pt x="632" y="1438"/>
                  </a:lnTo>
                  <a:lnTo>
                    <a:pt x="661" y="1432"/>
                  </a:lnTo>
                  <a:lnTo>
                    <a:pt x="692" y="1426"/>
                  </a:lnTo>
                  <a:lnTo>
                    <a:pt x="725" y="1423"/>
                  </a:lnTo>
                  <a:close/>
                  <a:moveTo>
                    <a:pt x="876" y="1004"/>
                  </a:moveTo>
                  <a:lnTo>
                    <a:pt x="913" y="996"/>
                  </a:lnTo>
                  <a:lnTo>
                    <a:pt x="947" y="990"/>
                  </a:lnTo>
                  <a:lnTo>
                    <a:pt x="981" y="986"/>
                  </a:lnTo>
                  <a:lnTo>
                    <a:pt x="1013" y="984"/>
                  </a:lnTo>
                  <a:lnTo>
                    <a:pt x="1042" y="984"/>
                  </a:lnTo>
                  <a:lnTo>
                    <a:pt x="1070" y="986"/>
                  </a:lnTo>
                  <a:lnTo>
                    <a:pt x="1096" y="989"/>
                  </a:lnTo>
                  <a:lnTo>
                    <a:pt x="1120" y="994"/>
                  </a:lnTo>
                  <a:lnTo>
                    <a:pt x="1142" y="1000"/>
                  </a:lnTo>
                  <a:lnTo>
                    <a:pt x="1162" y="1008"/>
                  </a:lnTo>
                  <a:lnTo>
                    <a:pt x="1180" y="1018"/>
                  </a:lnTo>
                  <a:lnTo>
                    <a:pt x="1196" y="1028"/>
                  </a:lnTo>
                  <a:lnTo>
                    <a:pt x="1209" y="1039"/>
                  </a:lnTo>
                  <a:lnTo>
                    <a:pt x="1220" y="1052"/>
                  </a:lnTo>
                  <a:lnTo>
                    <a:pt x="1230" y="1065"/>
                  </a:lnTo>
                  <a:lnTo>
                    <a:pt x="1236" y="1079"/>
                  </a:lnTo>
                  <a:lnTo>
                    <a:pt x="1241" y="1094"/>
                  </a:lnTo>
                  <a:lnTo>
                    <a:pt x="1242" y="1108"/>
                  </a:lnTo>
                  <a:lnTo>
                    <a:pt x="1242" y="1124"/>
                  </a:lnTo>
                  <a:lnTo>
                    <a:pt x="1239" y="1140"/>
                  </a:lnTo>
                  <a:lnTo>
                    <a:pt x="1233" y="1156"/>
                  </a:lnTo>
                  <a:lnTo>
                    <a:pt x="1224" y="1172"/>
                  </a:lnTo>
                  <a:lnTo>
                    <a:pt x="1212" y="1187"/>
                  </a:lnTo>
                  <a:lnTo>
                    <a:pt x="1199" y="1204"/>
                  </a:lnTo>
                  <a:lnTo>
                    <a:pt x="1182" y="1219"/>
                  </a:lnTo>
                  <a:lnTo>
                    <a:pt x="1162" y="1234"/>
                  </a:lnTo>
                  <a:lnTo>
                    <a:pt x="1140" y="1250"/>
                  </a:lnTo>
                  <a:lnTo>
                    <a:pt x="1114" y="1264"/>
                  </a:lnTo>
                  <a:lnTo>
                    <a:pt x="1086" y="1277"/>
                  </a:lnTo>
                  <a:lnTo>
                    <a:pt x="1054" y="1290"/>
                  </a:lnTo>
                  <a:lnTo>
                    <a:pt x="1021" y="1301"/>
                  </a:lnTo>
                  <a:lnTo>
                    <a:pt x="983" y="1313"/>
                  </a:lnTo>
                  <a:lnTo>
                    <a:pt x="946" y="1322"/>
                  </a:lnTo>
                  <a:lnTo>
                    <a:pt x="912" y="1328"/>
                  </a:lnTo>
                  <a:lnTo>
                    <a:pt x="878" y="1332"/>
                  </a:lnTo>
                  <a:lnTo>
                    <a:pt x="847" y="1335"/>
                  </a:lnTo>
                  <a:lnTo>
                    <a:pt x="818" y="1335"/>
                  </a:lnTo>
                  <a:lnTo>
                    <a:pt x="789" y="1333"/>
                  </a:lnTo>
                  <a:lnTo>
                    <a:pt x="764" y="1330"/>
                  </a:lnTo>
                  <a:lnTo>
                    <a:pt x="740" y="1325"/>
                  </a:lnTo>
                  <a:lnTo>
                    <a:pt x="718" y="1319"/>
                  </a:lnTo>
                  <a:lnTo>
                    <a:pt x="698" y="1311"/>
                  </a:lnTo>
                  <a:lnTo>
                    <a:pt x="680" y="1301"/>
                  </a:lnTo>
                  <a:lnTo>
                    <a:pt x="664" y="1291"/>
                  </a:lnTo>
                  <a:lnTo>
                    <a:pt x="651" y="1280"/>
                  </a:lnTo>
                  <a:lnTo>
                    <a:pt x="640" y="1268"/>
                  </a:lnTo>
                  <a:lnTo>
                    <a:pt x="630" y="1255"/>
                  </a:lnTo>
                  <a:lnTo>
                    <a:pt x="623" y="1240"/>
                  </a:lnTo>
                  <a:lnTo>
                    <a:pt x="619" y="1225"/>
                  </a:lnTo>
                  <a:lnTo>
                    <a:pt x="617" y="1211"/>
                  </a:lnTo>
                  <a:lnTo>
                    <a:pt x="618" y="1195"/>
                  </a:lnTo>
                  <a:lnTo>
                    <a:pt x="621" y="1179"/>
                  </a:lnTo>
                  <a:lnTo>
                    <a:pt x="626" y="1163"/>
                  </a:lnTo>
                  <a:lnTo>
                    <a:pt x="636" y="1147"/>
                  </a:lnTo>
                  <a:lnTo>
                    <a:pt x="646" y="1130"/>
                  </a:lnTo>
                  <a:lnTo>
                    <a:pt x="660" y="1114"/>
                  </a:lnTo>
                  <a:lnTo>
                    <a:pt x="676" y="1099"/>
                  </a:lnTo>
                  <a:lnTo>
                    <a:pt x="696" y="1084"/>
                  </a:lnTo>
                  <a:lnTo>
                    <a:pt x="718" y="1068"/>
                  </a:lnTo>
                  <a:lnTo>
                    <a:pt x="744" y="1054"/>
                  </a:lnTo>
                  <a:lnTo>
                    <a:pt x="772" y="1041"/>
                  </a:lnTo>
                  <a:lnTo>
                    <a:pt x="804" y="1028"/>
                  </a:lnTo>
                  <a:lnTo>
                    <a:pt x="838" y="1016"/>
                  </a:lnTo>
                  <a:lnTo>
                    <a:pt x="876" y="1004"/>
                  </a:lnTo>
                  <a:close/>
                  <a:moveTo>
                    <a:pt x="639" y="630"/>
                  </a:moveTo>
                  <a:lnTo>
                    <a:pt x="668" y="607"/>
                  </a:lnTo>
                  <a:lnTo>
                    <a:pt x="698" y="585"/>
                  </a:lnTo>
                  <a:lnTo>
                    <a:pt x="727" y="567"/>
                  </a:lnTo>
                  <a:lnTo>
                    <a:pt x="755" y="551"/>
                  </a:lnTo>
                  <a:lnTo>
                    <a:pt x="782" y="537"/>
                  </a:lnTo>
                  <a:lnTo>
                    <a:pt x="808" y="527"/>
                  </a:lnTo>
                  <a:lnTo>
                    <a:pt x="833" y="518"/>
                  </a:lnTo>
                  <a:lnTo>
                    <a:pt x="858" y="512"/>
                  </a:lnTo>
                  <a:lnTo>
                    <a:pt x="880" y="509"/>
                  </a:lnTo>
                  <a:lnTo>
                    <a:pt x="901" y="507"/>
                  </a:lnTo>
                  <a:lnTo>
                    <a:pt x="921" y="507"/>
                  </a:lnTo>
                  <a:lnTo>
                    <a:pt x="940" y="509"/>
                  </a:lnTo>
                  <a:lnTo>
                    <a:pt x="957" y="514"/>
                  </a:lnTo>
                  <a:lnTo>
                    <a:pt x="972" y="520"/>
                  </a:lnTo>
                  <a:lnTo>
                    <a:pt x="985" y="527"/>
                  </a:lnTo>
                  <a:lnTo>
                    <a:pt x="997" y="537"/>
                  </a:lnTo>
                  <a:lnTo>
                    <a:pt x="1006" y="549"/>
                  </a:lnTo>
                  <a:lnTo>
                    <a:pt x="1015" y="561"/>
                  </a:lnTo>
                  <a:lnTo>
                    <a:pt x="1020" y="575"/>
                  </a:lnTo>
                  <a:lnTo>
                    <a:pt x="1023" y="590"/>
                  </a:lnTo>
                  <a:lnTo>
                    <a:pt x="1024" y="608"/>
                  </a:lnTo>
                  <a:lnTo>
                    <a:pt x="1023" y="626"/>
                  </a:lnTo>
                  <a:lnTo>
                    <a:pt x="1019" y="645"/>
                  </a:lnTo>
                  <a:lnTo>
                    <a:pt x="1013" y="666"/>
                  </a:lnTo>
                  <a:lnTo>
                    <a:pt x="1003" y="687"/>
                  </a:lnTo>
                  <a:lnTo>
                    <a:pt x="992" y="709"/>
                  </a:lnTo>
                  <a:lnTo>
                    <a:pt x="978" y="733"/>
                  </a:lnTo>
                  <a:lnTo>
                    <a:pt x="961" y="756"/>
                  </a:lnTo>
                  <a:lnTo>
                    <a:pt x="940" y="782"/>
                  </a:lnTo>
                  <a:lnTo>
                    <a:pt x="917" y="806"/>
                  </a:lnTo>
                  <a:lnTo>
                    <a:pt x="890" y="832"/>
                  </a:lnTo>
                  <a:lnTo>
                    <a:pt x="860" y="859"/>
                  </a:lnTo>
                  <a:lnTo>
                    <a:pt x="830" y="882"/>
                  </a:lnTo>
                  <a:lnTo>
                    <a:pt x="801" y="904"/>
                  </a:lnTo>
                  <a:lnTo>
                    <a:pt x="772" y="922"/>
                  </a:lnTo>
                  <a:lnTo>
                    <a:pt x="745" y="937"/>
                  </a:lnTo>
                  <a:lnTo>
                    <a:pt x="718" y="950"/>
                  </a:lnTo>
                  <a:lnTo>
                    <a:pt x="692" y="962"/>
                  </a:lnTo>
                  <a:lnTo>
                    <a:pt x="667" y="970"/>
                  </a:lnTo>
                  <a:lnTo>
                    <a:pt x="643" y="976"/>
                  </a:lnTo>
                  <a:lnTo>
                    <a:pt x="620" y="980"/>
                  </a:lnTo>
                  <a:lnTo>
                    <a:pt x="599" y="981"/>
                  </a:lnTo>
                  <a:lnTo>
                    <a:pt x="578" y="981"/>
                  </a:lnTo>
                  <a:lnTo>
                    <a:pt x="560" y="978"/>
                  </a:lnTo>
                  <a:lnTo>
                    <a:pt x="544" y="974"/>
                  </a:lnTo>
                  <a:lnTo>
                    <a:pt x="528" y="968"/>
                  </a:lnTo>
                  <a:lnTo>
                    <a:pt x="515" y="960"/>
                  </a:lnTo>
                  <a:lnTo>
                    <a:pt x="503" y="950"/>
                  </a:lnTo>
                  <a:lnTo>
                    <a:pt x="493" y="939"/>
                  </a:lnTo>
                  <a:lnTo>
                    <a:pt x="486" y="926"/>
                  </a:lnTo>
                  <a:lnTo>
                    <a:pt x="480" y="912"/>
                  </a:lnTo>
                  <a:lnTo>
                    <a:pt x="477" y="897"/>
                  </a:lnTo>
                  <a:lnTo>
                    <a:pt x="475" y="879"/>
                  </a:lnTo>
                  <a:lnTo>
                    <a:pt x="477" y="861"/>
                  </a:lnTo>
                  <a:lnTo>
                    <a:pt x="480" y="842"/>
                  </a:lnTo>
                  <a:lnTo>
                    <a:pt x="487" y="821"/>
                  </a:lnTo>
                  <a:lnTo>
                    <a:pt x="495" y="800"/>
                  </a:lnTo>
                  <a:lnTo>
                    <a:pt x="507" y="779"/>
                  </a:lnTo>
                  <a:lnTo>
                    <a:pt x="521" y="755"/>
                  </a:lnTo>
                  <a:lnTo>
                    <a:pt x="539" y="731"/>
                  </a:lnTo>
                  <a:lnTo>
                    <a:pt x="559" y="706"/>
                  </a:lnTo>
                  <a:lnTo>
                    <a:pt x="583" y="682"/>
                  </a:lnTo>
                  <a:lnTo>
                    <a:pt x="609" y="655"/>
                  </a:lnTo>
                  <a:lnTo>
                    <a:pt x="639" y="630"/>
                  </a:lnTo>
                  <a:close/>
                  <a:moveTo>
                    <a:pt x="342" y="334"/>
                  </a:moveTo>
                  <a:lnTo>
                    <a:pt x="361" y="307"/>
                  </a:lnTo>
                  <a:lnTo>
                    <a:pt x="380" y="283"/>
                  </a:lnTo>
                  <a:lnTo>
                    <a:pt x="399" y="261"/>
                  </a:lnTo>
                  <a:lnTo>
                    <a:pt x="418" y="241"/>
                  </a:lnTo>
                  <a:lnTo>
                    <a:pt x="438" y="224"/>
                  </a:lnTo>
                  <a:lnTo>
                    <a:pt x="456" y="210"/>
                  </a:lnTo>
                  <a:lnTo>
                    <a:pt x="475" y="197"/>
                  </a:lnTo>
                  <a:lnTo>
                    <a:pt x="494" y="187"/>
                  </a:lnTo>
                  <a:lnTo>
                    <a:pt x="511" y="178"/>
                  </a:lnTo>
                  <a:lnTo>
                    <a:pt x="528" y="173"/>
                  </a:lnTo>
                  <a:lnTo>
                    <a:pt x="545" y="169"/>
                  </a:lnTo>
                  <a:lnTo>
                    <a:pt x="561" y="167"/>
                  </a:lnTo>
                  <a:lnTo>
                    <a:pt x="575" y="167"/>
                  </a:lnTo>
                  <a:lnTo>
                    <a:pt x="590" y="169"/>
                  </a:lnTo>
                  <a:lnTo>
                    <a:pt x="603" y="173"/>
                  </a:lnTo>
                  <a:lnTo>
                    <a:pt x="615" y="179"/>
                  </a:lnTo>
                  <a:lnTo>
                    <a:pt x="625" y="187"/>
                  </a:lnTo>
                  <a:lnTo>
                    <a:pt x="634" y="196"/>
                  </a:lnTo>
                  <a:lnTo>
                    <a:pt x="643" y="207"/>
                  </a:lnTo>
                  <a:lnTo>
                    <a:pt x="650" y="219"/>
                  </a:lnTo>
                  <a:lnTo>
                    <a:pt x="654" y="233"/>
                  </a:lnTo>
                  <a:lnTo>
                    <a:pt x="658" y="250"/>
                  </a:lnTo>
                  <a:lnTo>
                    <a:pt x="659" y="267"/>
                  </a:lnTo>
                  <a:lnTo>
                    <a:pt x="659" y="285"/>
                  </a:lnTo>
                  <a:lnTo>
                    <a:pt x="657" y="306"/>
                  </a:lnTo>
                  <a:lnTo>
                    <a:pt x="653" y="327"/>
                  </a:lnTo>
                  <a:lnTo>
                    <a:pt x="646" y="349"/>
                  </a:lnTo>
                  <a:lnTo>
                    <a:pt x="638" y="373"/>
                  </a:lnTo>
                  <a:lnTo>
                    <a:pt x="626" y="398"/>
                  </a:lnTo>
                  <a:lnTo>
                    <a:pt x="613" y="425"/>
                  </a:lnTo>
                  <a:lnTo>
                    <a:pt x="598" y="452"/>
                  </a:lnTo>
                  <a:lnTo>
                    <a:pt x="579" y="479"/>
                  </a:lnTo>
                  <a:lnTo>
                    <a:pt x="560" y="506"/>
                  </a:lnTo>
                  <a:lnTo>
                    <a:pt x="541" y="530"/>
                  </a:lnTo>
                  <a:lnTo>
                    <a:pt x="521" y="552"/>
                  </a:lnTo>
                  <a:lnTo>
                    <a:pt x="502" y="571"/>
                  </a:lnTo>
                  <a:lnTo>
                    <a:pt x="484" y="588"/>
                  </a:lnTo>
                  <a:lnTo>
                    <a:pt x="464" y="603"/>
                  </a:lnTo>
                  <a:lnTo>
                    <a:pt x="446" y="615"/>
                  </a:lnTo>
                  <a:lnTo>
                    <a:pt x="428" y="625"/>
                  </a:lnTo>
                  <a:lnTo>
                    <a:pt x="409" y="633"/>
                  </a:lnTo>
                  <a:lnTo>
                    <a:pt x="393" y="639"/>
                  </a:lnTo>
                  <a:lnTo>
                    <a:pt x="376" y="643"/>
                  </a:lnTo>
                  <a:lnTo>
                    <a:pt x="360" y="645"/>
                  </a:lnTo>
                  <a:lnTo>
                    <a:pt x="345" y="645"/>
                  </a:lnTo>
                  <a:lnTo>
                    <a:pt x="331" y="643"/>
                  </a:lnTo>
                  <a:lnTo>
                    <a:pt x="319" y="639"/>
                  </a:lnTo>
                  <a:lnTo>
                    <a:pt x="306" y="633"/>
                  </a:lnTo>
                  <a:lnTo>
                    <a:pt x="295" y="626"/>
                  </a:lnTo>
                  <a:lnTo>
                    <a:pt x="286" y="617"/>
                  </a:lnTo>
                  <a:lnTo>
                    <a:pt x="278" y="606"/>
                  </a:lnTo>
                  <a:lnTo>
                    <a:pt x="272" y="593"/>
                  </a:lnTo>
                  <a:lnTo>
                    <a:pt x="267" y="579"/>
                  </a:lnTo>
                  <a:lnTo>
                    <a:pt x="264" y="564"/>
                  </a:lnTo>
                  <a:lnTo>
                    <a:pt x="261" y="547"/>
                  </a:lnTo>
                  <a:lnTo>
                    <a:pt x="263" y="528"/>
                  </a:lnTo>
                  <a:lnTo>
                    <a:pt x="265" y="508"/>
                  </a:lnTo>
                  <a:lnTo>
                    <a:pt x="269" y="487"/>
                  </a:lnTo>
                  <a:lnTo>
                    <a:pt x="275" y="464"/>
                  </a:lnTo>
                  <a:lnTo>
                    <a:pt x="284" y="441"/>
                  </a:lnTo>
                  <a:lnTo>
                    <a:pt x="294" y="415"/>
                  </a:lnTo>
                  <a:lnTo>
                    <a:pt x="307" y="390"/>
                  </a:lnTo>
                  <a:lnTo>
                    <a:pt x="324" y="363"/>
                  </a:lnTo>
                  <a:lnTo>
                    <a:pt x="342" y="3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4500563" y="3756025"/>
              <a:ext cx="15875" cy="20638"/>
            </a:xfrm>
            <a:custGeom>
              <a:avLst/>
              <a:gdLst/>
              <a:ahLst/>
              <a:cxnLst>
                <a:cxn ang="0">
                  <a:pos x="55" y="117"/>
                </a:cxn>
                <a:cxn ang="0">
                  <a:pos x="81" y="79"/>
                </a:cxn>
                <a:cxn ang="0">
                  <a:pos x="111" y="48"/>
                </a:cxn>
                <a:cxn ang="0">
                  <a:pos x="140" y="26"/>
                </a:cxn>
                <a:cxn ang="0">
                  <a:pos x="170" y="11"/>
                </a:cxn>
                <a:cxn ang="0">
                  <a:pos x="198" y="2"/>
                </a:cxn>
                <a:cxn ang="0">
                  <a:pos x="226" y="0"/>
                </a:cxn>
                <a:cxn ang="0">
                  <a:pos x="250" y="5"/>
                </a:cxn>
                <a:cxn ang="0">
                  <a:pos x="273" y="17"/>
                </a:cxn>
                <a:cxn ang="0">
                  <a:pos x="292" y="34"/>
                </a:cxn>
                <a:cxn ang="0">
                  <a:pos x="306" y="56"/>
                </a:cxn>
                <a:cxn ang="0">
                  <a:pos x="317" y="84"/>
                </a:cxn>
                <a:cxn ang="0">
                  <a:pos x="320" y="116"/>
                </a:cxn>
                <a:cxn ang="0">
                  <a:pos x="318" y="154"/>
                </a:cxn>
                <a:cxn ang="0">
                  <a:pos x="308" y="195"/>
                </a:cxn>
                <a:cxn ang="0">
                  <a:pos x="290" y="239"/>
                </a:cxn>
                <a:cxn ang="0">
                  <a:pos x="266" y="285"/>
                </a:cxn>
                <a:cxn ang="0">
                  <a:pos x="237" y="324"/>
                </a:cxn>
                <a:cxn ang="0">
                  <a:pos x="208" y="355"/>
                </a:cxn>
                <a:cxn ang="0">
                  <a:pos x="179" y="378"/>
                </a:cxn>
                <a:cxn ang="0">
                  <a:pos x="149" y="393"/>
                </a:cxn>
                <a:cxn ang="0">
                  <a:pos x="120" y="401"/>
                </a:cxn>
                <a:cxn ang="0">
                  <a:pos x="92" y="402"/>
                </a:cxn>
                <a:cxn ang="0">
                  <a:pos x="68" y="397"/>
                </a:cxn>
                <a:cxn ang="0">
                  <a:pos x="45" y="386"/>
                </a:cxn>
                <a:cxn ang="0">
                  <a:pos x="27" y="370"/>
                </a:cxn>
                <a:cxn ang="0">
                  <a:pos x="13" y="346"/>
                </a:cxn>
                <a:cxn ang="0">
                  <a:pos x="3" y="319"/>
                </a:cxn>
                <a:cxn ang="0">
                  <a:pos x="0" y="286"/>
                </a:cxn>
                <a:cxn ang="0">
                  <a:pos x="3" y="250"/>
                </a:cxn>
                <a:cxn ang="0">
                  <a:pos x="12" y="209"/>
                </a:cxn>
                <a:cxn ang="0">
                  <a:pos x="29" y="164"/>
                </a:cxn>
              </a:cxnLst>
              <a:rect l="0" t="0" r="r" b="b"/>
              <a:pathLst>
                <a:path w="320" h="403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4510088" y="3841750"/>
              <a:ext cx="20638" cy="12700"/>
            </a:xfrm>
            <a:custGeom>
              <a:avLst/>
              <a:gdLst/>
              <a:ahLst/>
              <a:cxnLst>
                <a:cxn ang="0">
                  <a:pos x="255" y="23"/>
                </a:cxn>
                <a:cxn ang="0">
                  <a:pos x="297" y="41"/>
                </a:cxn>
                <a:cxn ang="0">
                  <a:pos x="333" y="59"/>
                </a:cxn>
                <a:cxn ang="0">
                  <a:pos x="361" y="79"/>
                </a:cxn>
                <a:cxn ang="0">
                  <a:pos x="382" y="102"/>
                </a:cxn>
                <a:cxn ang="0">
                  <a:pos x="397" y="124"/>
                </a:cxn>
                <a:cxn ang="0">
                  <a:pos x="405" y="146"/>
                </a:cxn>
                <a:cxn ang="0">
                  <a:pos x="407" y="168"/>
                </a:cxn>
                <a:cxn ang="0">
                  <a:pos x="402" y="188"/>
                </a:cxn>
                <a:cxn ang="0">
                  <a:pos x="391" y="206"/>
                </a:cxn>
                <a:cxn ang="0">
                  <a:pos x="373" y="222"/>
                </a:cxn>
                <a:cxn ang="0">
                  <a:pos x="350" y="234"/>
                </a:cxn>
                <a:cxn ang="0">
                  <a:pos x="321" y="242"/>
                </a:cxn>
                <a:cxn ang="0">
                  <a:pos x="287" y="245"/>
                </a:cxn>
                <a:cxn ang="0">
                  <a:pos x="246" y="244"/>
                </a:cxn>
                <a:cxn ang="0">
                  <a:pos x="200" y="236"/>
                </a:cxn>
                <a:cxn ang="0">
                  <a:pos x="152" y="223"/>
                </a:cxn>
                <a:cxn ang="0">
                  <a:pos x="109" y="205"/>
                </a:cxn>
                <a:cxn ang="0">
                  <a:pos x="74" y="186"/>
                </a:cxn>
                <a:cxn ang="0">
                  <a:pos x="45" y="165"/>
                </a:cxn>
                <a:cxn ang="0">
                  <a:pos x="24" y="142"/>
                </a:cxn>
                <a:cxn ang="0">
                  <a:pos x="9" y="120"/>
                </a:cxn>
                <a:cxn ang="0">
                  <a:pos x="1" y="97"/>
                </a:cxn>
                <a:cxn ang="0">
                  <a:pos x="0" y="76"/>
                </a:cxn>
                <a:cxn ang="0">
                  <a:pos x="4" y="56"/>
                </a:cxn>
                <a:cxn ang="0">
                  <a:pos x="16" y="37"/>
                </a:cxn>
                <a:cxn ang="0">
                  <a:pos x="33" y="22"/>
                </a:cxn>
                <a:cxn ang="0">
                  <a:pos x="56" y="10"/>
                </a:cxn>
                <a:cxn ang="0">
                  <a:pos x="85" y="3"/>
                </a:cxn>
                <a:cxn ang="0">
                  <a:pos x="120" y="0"/>
                </a:cxn>
                <a:cxn ang="0">
                  <a:pos x="160" y="2"/>
                </a:cxn>
                <a:cxn ang="0">
                  <a:pos x="206" y="10"/>
                </a:cxn>
              </a:cxnLst>
              <a:rect l="0" t="0" r="r" b="b"/>
              <a:pathLst>
                <a:path w="407" h="245">
                  <a:moveTo>
                    <a:pt x="231" y="16"/>
                  </a:moveTo>
                  <a:lnTo>
                    <a:pt x="255" y="23"/>
                  </a:lnTo>
                  <a:lnTo>
                    <a:pt x="276" y="31"/>
                  </a:lnTo>
                  <a:lnTo>
                    <a:pt x="297" y="41"/>
                  </a:lnTo>
                  <a:lnTo>
                    <a:pt x="316" y="50"/>
                  </a:lnTo>
                  <a:lnTo>
                    <a:pt x="333" y="59"/>
                  </a:lnTo>
                  <a:lnTo>
                    <a:pt x="348" y="69"/>
                  </a:lnTo>
                  <a:lnTo>
                    <a:pt x="361" y="79"/>
                  </a:lnTo>
                  <a:lnTo>
                    <a:pt x="372" y="90"/>
                  </a:lnTo>
                  <a:lnTo>
                    <a:pt x="382" y="102"/>
                  </a:lnTo>
                  <a:lnTo>
                    <a:pt x="391" y="113"/>
                  </a:lnTo>
                  <a:lnTo>
                    <a:pt x="397" y="124"/>
                  </a:lnTo>
                  <a:lnTo>
                    <a:pt x="402" y="135"/>
                  </a:lnTo>
                  <a:lnTo>
                    <a:pt x="405" y="146"/>
                  </a:lnTo>
                  <a:lnTo>
                    <a:pt x="407" y="156"/>
                  </a:lnTo>
                  <a:lnTo>
                    <a:pt x="407" y="168"/>
                  </a:lnTo>
                  <a:lnTo>
                    <a:pt x="405" y="178"/>
                  </a:lnTo>
                  <a:lnTo>
                    <a:pt x="402" y="188"/>
                  </a:lnTo>
                  <a:lnTo>
                    <a:pt x="397" y="197"/>
                  </a:lnTo>
                  <a:lnTo>
                    <a:pt x="391" y="206"/>
                  </a:lnTo>
                  <a:lnTo>
                    <a:pt x="382" y="213"/>
                  </a:lnTo>
                  <a:lnTo>
                    <a:pt x="373" y="222"/>
                  </a:lnTo>
                  <a:lnTo>
                    <a:pt x="363" y="228"/>
                  </a:lnTo>
                  <a:lnTo>
                    <a:pt x="350" y="234"/>
                  </a:lnTo>
                  <a:lnTo>
                    <a:pt x="337" y="238"/>
                  </a:lnTo>
                  <a:lnTo>
                    <a:pt x="321" y="242"/>
                  </a:lnTo>
                  <a:lnTo>
                    <a:pt x="305" y="244"/>
                  </a:lnTo>
                  <a:lnTo>
                    <a:pt x="287" y="245"/>
                  </a:lnTo>
                  <a:lnTo>
                    <a:pt x="267" y="245"/>
                  </a:lnTo>
                  <a:lnTo>
                    <a:pt x="246" y="244"/>
                  </a:lnTo>
                  <a:lnTo>
                    <a:pt x="225" y="241"/>
                  </a:lnTo>
                  <a:lnTo>
                    <a:pt x="200" y="236"/>
                  </a:lnTo>
                  <a:lnTo>
                    <a:pt x="176" y="230"/>
                  </a:lnTo>
                  <a:lnTo>
                    <a:pt x="152" y="223"/>
                  </a:lnTo>
                  <a:lnTo>
                    <a:pt x="130" y="214"/>
                  </a:lnTo>
                  <a:lnTo>
                    <a:pt x="109" y="205"/>
                  </a:lnTo>
                  <a:lnTo>
                    <a:pt x="91" y="196"/>
                  </a:lnTo>
                  <a:lnTo>
                    <a:pt x="74" y="186"/>
                  </a:lnTo>
                  <a:lnTo>
                    <a:pt x="58" y="176"/>
                  </a:lnTo>
                  <a:lnTo>
                    <a:pt x="45" y="165"/>
                  </a:lnTo>
                  <a:lnTo>
                    <a:pt x="34" y="153"/>
                  </a:lnTo>
                  <a:lnTo>
                    <a:pt x="24" y="142"/>
                  </a:lnTo>
                  <a:lnTo>
                    <a:pt x="16" y="131"/>
                  </a:lnTo>
                  <a:lnTo>
                    <a:pt x="9" y="120"/>
                  </a:lnTo>
                  <a:lnTo>
                    <a:pt x="4" y="109"/>
                  </a:lnTo>
                  <a:lnTo>
                    <a:pt x="1" y="97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1" y="65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6" y="37"/>
                  </a:lnTo>
                  <a:lnTo>
                    <a:pt x="24" y="29"/>
                  </a:lnTo>
                  <a:lnTo>
                    <a:pt x="33" y="22"/>
                  </a:lnTo>
                  <a:lnTo>
                    <a:pt x="44" y="16"/>
                  </a:lnTo>
                  <a:lnTo>
                    <a:pt x="56" y="10"/>
                  </a:lnTo>
                  <a:lnTo>
                    <a:pt x="70" y="6"/>
                  </a:lnTo>
                  <a:lnTo>
                    <a:pt x="85" y="3"/>
                  </a:lnTo>
                  <a:lnTo>
                    <a:pt x="102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160" y="2"/>
                  </a:lnTo>
                  <a:lnTo>
                    <a:pt x="183" y="5"/>
                  </a:lnTo>
                  <a:lnTo>
                    <a:pt x="206" y="10"/>
                  </a:lnTo>
                  <a:lnTo>
                    <a:pt x="231" y="1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4524375" y="3829050"/>
              <a:ext cx="28575" cy="14288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345" y="2"/>
                </a:cxn>
                <a:cxn ang="0">
                  <a:pos x="397" y="11"/>
                </a:cxn>
                <a:cxn ang="0">
                  <a:pos x="441" y="25"/>
                </a:cxn>
                <a:cxn ang="0">
                  <a:pos x="478" y="43"/>
                </a:cxn>
                <a:cxn ang="0">
                  <a:pos x="507" y="66"/>
                </a:cxn>
                <a:cxn ang="0">
                  <a:pos x="528" y="90"/>
                </a:cxn>
                <a:cxn ang="0">
                  <a:pos x="542" y="116"/>
                </a:cxn>
                <a:cxn ang="0">
                  <a:pos x="546" y="144"/>
                </a:cxn>
                <a:cxn ang="0">
                  <a:pos x="542" y="171"/>
                </a:cxn>
                <a:cxn ang="0">
                  <a:pos x="529" y="199"/>
                </a:cxn>
                <a:cxn ang="0">
                  <a:pos x="508" y="224"/>
                </a:cxn>
                <a:cxn ang="0">
                  <a:pos x="476" y="248"/>
                </a:cxn>
                <a:cxn ang="0">
                  <a:pos x="437" y="267"/>
                </a:cxn>
                <a:cxn ang="0">
                  <a:pos x="387" y="283"/>
                </a:cxn>
                <a:cxn ang="0">
                  <a:pos x="327" y="294"/>
                </a:cxn>
                <a:cxn ang="0">
                  <a:pos x="261" y="298"/>
                </a:cxn>
                <a:cxn ang="0">
                  <a:pos x="202" y="297"/>
                </a:cxn>
                <a:cxn ang="0">
                  <a:pos x="150" y="289"/>
                </a:cxn>
                <a:cxn ang="0">
                  <a:pos x="105" y="275"/>
                </a:cxn>
                <a:cxn ang="0">
                  <a:pos x="69" y="257"/>
                </a:cxn>
                <a:cxn ang="0">
                  <a:pos x="39" y="235"/>
                </a:cxn>
                <a:cxn ang="0">
                  <a:pos x="18" y="210"/>
                </a:cxn>
                <a:cxn ang="0">
                  <a:pos x="6" y="184"/>
                </a:cxn>
                <a:cxn ang="0">
                  <a:pos x="0" y="156"/>
                </a:cxn>
                <a:cxn ang="0">
                  <a:pos x="5" y="129"/>
                </a:cxn>
                <a:cxn ang="0">
                  <a:pos x="18" y="101"/>
                </a:cxn>
                <a:cxn ang="0">
                  <a:pos x="39" y="75"/>
                </a:cxn>
                <a:cxn ang="0">
                  <a:pos x="70" y="51"/>
                </a:cxn>
                <a:cxn ang="0">
                  <a:pos x="111" y="32"/>
                </a:cxn>
                <a:cxn ang="0">
                  <a:pos x="160" y="16"/>
                </a:cxn>
                <a:cxn ang="0">
                  <a:pos x="220" y="4"/>
                </a:cxn>
              </a:cxnLst>
              <a:rect l="0" t="0" r="r" b="b"/>
              <a:pathLst>
                <a:path w="546" h="298">
                  <a:moveTo>
                    <a:pt x="253" y="1"/>
                  </a:moveTo>
                  <a:lnTo>
                    <a:pt x="286" y="0"/>
                  </a:lnTo>
                  <a:lnTo>
                    <a:pt x="316" y="0"/>
                  </a:lnTo>
                  <a:lnTo>
                    <a:pt x="345" y="2"/>
                  </a:lnTo>
                  <a:lnTo>
                    <a:pt x="371" y="7"/>
                  </a:lnTo>
                  <a:lnTo>
                    <a:pt x="397" y="11"/>
                  </a:lnTo>
                  <a:lnTo>
                    <a:pt x="419" y="18"/>
                  </a:lnTo>
                  <a:lnTo>
                    <a:pt x="441" y="25"/>
                  </a:lnTo>
                  <a:lnTo>
                    <a:pt x="460" y="34"/>
                  </a:lnTo>
                  <a:lnTo>
                    <a:pt x="478" y="43"/>
                  </a:lnTo>
                  <a:lnTo>
                    <a:pt x="494" y="54"/>
                  </a:lnTo>
                  <a:lnTo>
                    <a:pt x="507" y="66"/>
                  </a:lnTo>
                  <a:lnTo>
                    <a:pt x="519" y="77"/>
                  </a:lnTo>
                  <a:lnTo>
                    <a:pt x="528" y="90"/>
                  </a:lnTo>
                  <a:lnTo>
                    <a:pt x="535" y="103"/>
                  </a:lnTo>
                  <a:lnTo>
                    <a:pt x="542" y="116"/>
                  </a:lnTo>
                  <a:lnTo>
                    <a:pt x="545" y="130"/>
                  </a:lnTo>
                  <a:lnTo>
                    <a:pt x="546" y="144"/>
                  </a:lnTo>
                  <a:lnTo>
                    <a:pt x="545" y="158"/>
                  </a:lnTo>
                  <a:lnTo>
                    <a:pt x="542" y="171"/>
                  </a:lnTo>
                  <a:lnTo>
                    <a:pt x="537" y="186"/>
                  </a:lnTo>
                  <a:lnTo>
                    <a:pt x="529" y="199"/>
                  </a:lnTo>
                  <a:lnTo>
                    <a:pt x="519" y="212"/>
                  </a:lnTo>
                  <a:lnTo>
                    <a:pt x="508" y="224"/>
                  </a:lnTo>
                  <a:lnTo>
                    <a:pt x="494" y="236"/>
                  </a:lnTo>
                  <a:lnTo>
                    <a:pt x="476" y="248"/>
                  </a:lnTo>
                  <a:lnTo>
                    <a:pt x="458" y="258"/>
                  </a:lnTo>
                  <a:lnTo>
                    <a:pt x="437" y="267"/>
                  </a:lnTo>
                  <a:lnTo>
                    <a:pt x="412" y="276"/>
                  </a:lnTo>
                  <a:lnTo>
                    <a:pt x="387" y="283"/>
                  </a:lnTo>
                  <a:lnTo>
                    <a:pt x="358" y="289"/>
                  </a:lnTo>
                  <a:lnTo>
                    <a:pt x="327" y="294"/>
                  </a:lnTo>
                  <a:lnTo>
                    <a:pt x="293" y="297"/>
                  </a:lnTo>
                  <a:lnTo>
                    <a:pt x="261" y="298"/>
                  </a:lnTo>
                  <a:lnTo>
                    <a:pt x="231" y="298"/>
                  </a:lnTo>
                  <a:lnTo>
                    <a:pt x="202" y="297"/>
                  </a:lnTo>
                  <a:lnTo>
                    <a:pt x="175" y="293"/>
                  </a:lnTo>
                  <a:lnTo>
                    <a:pt x="150" y="289"/>
                  </a:lnTo>
                  <a:lnTo>
                    <a:pt x="127" y="282"/>
                  </a:lnTo>
                  <a:lnTo>
                    <a:pt x="105" y="275"/>
                  </a:lnTo>
                  <a:lnTo>
                    <a:pt x="86" y="267"/>
                  </a:lnTo>
                  <a:lnTo>
                    <a:pt x="69" y="257"/>
                  </a:lnTo>
                  <a:lnTo>
                    <a:pt x="53" y="247"/>
                  </a:lnTo>
                  <a:lnTo>
                    <a:pt x="39" y="235"/>
                  </a:lnTo>
                  <a:lnTo>
                    <a:pt x="28" y="223"/>
                  </a:lnTo>
                  <a:lnTo>
                    <a:pt x="18" y="210"/>
                  </a:lnTo>
                  <a:lnTo>
                    <a:pt x="11" y="198"/>
                  </a:lnTo>
                  <a:lnTo>
                    <a:pt x="6" y="184"/>
                  </a:lnTo>
                  <a:lnTo>
                    <a:pt x="1" y="170"/>
                  </a:lnTo>
                  <a:lnTo>
                    <a:pt x="0" y="156"/>
                  </a:lnTo>
                  <a:lnTo>
                    <a:pt x="1" y="142"/>
                  </a:lnTo>
                  <a:lnTo>
                    <a:pt x="5" y="129"/>
                  </a:lnTo>
                  <a:lnTo>
                    <a:pt x="10" y="114"/>
                  </a:lnTo>
                  <a:lnTo>
                    <a:pt x="18" y="101"/>
                  </a:lnTo>
                  <a:lnTo>
                    <a:pt x="27" y="88"/>
                  </a:lnTo>
                  <a:lnTo>
                    <a:pt x="39" y="75"/>
                  </a:lnTo>
                  <a:lnTo>
                    <a:pt x="53" y="63"/>
                  </a:lnTo>
                  <a:lnTo>
                    <a:pt x="70" y="51"/>
                  </a:lnTo>
                  <a:lnTo>
                    <a:pt x="89" y="41"/>
                  </a:lnTo>
                  <a:lnTo>
                    <a:pt x="111" y="32"/>
                  </a:lnTo>
                  <a:lnTo>
                    <a:pt x="134" y="23"/>
                  </a:lnTo>
                  <a:lnTo>
                    <a:pt x="160" y="16"/>
                  </a:lnTo>
                  <a:lnTo>
                    <a:pt x="189" y="10"/>
                  </a:lnTo>
                  <a:lnTo>
                    <a:pt x="220" y="4"/>
                  </a:lnTo>
                  <a:lnTo>
                    <a:pt x="253" y="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4532313" y="3806825"/>
              <a:ext cx="31750" cy="17463"/>
            </a:xfrm>
            <a:custGeom>
              <a:avLst/>
              <a:gdLst/>
              <a:ahLst/>
              <a:cxnLst>
                <a:cxn ang="0">
                  <a:pos x="296" y="12"/>
                </a:cxn>
                <a:cxn ang="0">
                  <a:pos x="364" y="2"/>
                </a:cxn>
                <a:cxn ang="0">
                  <a:pos x="425" y="0"/>
                </a:cxn>
                <a:cxn ang="0">
                  <a:pos x="479" y="5"/>
                </a:cxn>
                <a:cxn ang="0">
                  <a:pos x="525" y="16"/>
                </a:cxn>
                <a:cxn ang="0">
                  <a:pos x="563" y="34"/>
                </a:cxn>
                <a:cxn ang="0">
                  <a:pos x="592" y="55"/>
                </a:cxn>
                <a:cxn ang="0">
                  <a:pos x="613" y="81"/>
                </a:cxn>
                <a:cxn ang="0">
                  <a:pos x="624" y="110"/>
                </a:cxn>
                <a:cxn ang="0">
                  <a:pos x="625" y="140"/>
                </a:cxn>
                <a:cxn ang="0">
                  <a:pos x="616" y="172"/>
                </a:cxn>
                <a:cxn ang="0">
                  <a:pos x="595" y="203"/>
                </a:cxn>
                <a:cxn ang="0">
                  <a:pos x="565" y="235"/>
                </a:cxn>
                <a:cxn ang="0">
                  <a:pos x="523" y="266"/>
                </a:cxn>
                <a:cxn ang="0">
                  <a:pos x="469" y="293"/>
                </a:cxn>
                <a:cxn ang="0">
                  <a:pos x="404" y="317"/>
                </a:cxn>
                <a:cxn ang="0">
                  <a:pos x="329" y="338"/>
                </a:cxn>
                <a:cxn ang="0">
                  <a:pos x="261" y="348"/>
                </a:cxn>
                <a:cxn ang="0">
                  <a:pos x="201" y="351"/>
                </a:cxn>
                <a:cxn ang="0">
                  <a:pos x="147" y="346"/>
                </a:cxn>
                <a:cxn ang="0">
                  <a:pos x="101" y="335"/>
                </a:cxn>
                <a:cxn ang="0">
                  <a:pos x="63" y="317"/>
                </a:cxn>
                <a:cxn ang="0">
                  <a:pos x="34" y="296"/>
                </a:cxn>
                <a:cxn ang="0">
                  <a:pos x="13" y="271"/>
                </a:cxn>
                <a:cxn ang="0">
                  <a:pos x="2" y="241"/>
                </a:cxn>
                <a:cxn ang="0">
                  <a:pos x="1" y="211"/>
                </a:cxn>
                <a:cxn ang="0">
                  <a:pos x="9" y="179"/>
                </a:cxn>
                <a:cxn ang="0">
                  <a:pos x="29" y="146"/>
                </a:cxn>
                <a:cxn ang="0">
                  <a:pos x="59" y="115"/>
                </a:cxn>
                <a:cxn ang="0">
                  <a:pos x="101" y="84"/>
                </a:cxn>
                <a:cxn ang="0">
                  <a:pos x="155" y="57"/>
                </a:cxn>
                <a:cxn ang="0">
                  <a:pos x="221" y="32"/>
                </a:cxn>
              </a:cxnLst>
              <a:rect l="0" t="0" r="r" b="b"/>
              <a:pathLst>
                <a:path w="625" h="351">
                  <a:moveTo>
                    <a:pt x="259" y="20"/>
                  </a:moveTo>
                  <a:lnTo>
                    <a:pt x="296" y="12"/>
                  </a:lnTo>
                  <a:lnTo>
                    <a:pt x="330" y="6"/>
                  </a:lnTo>
                  <a:lnTo>
                    <a:pt x="364" y="2"/>
                  </a:lnTo>
                  <a:lnTo>
                    <a:pt x="396" y="0"/>
                  </a:lnTo>
                  <a:lnTo>
                    <a:pt x="425" y="0"/>
                  </a:lnTo>
                  <a:lnTo>
                    <a:pt x="453" y="2"/>
                  </a:lnTo>
                  <a:lnTo>
                    <a:pt x="479" y="5"/>
                  </a:lnTo>
                  <a:lnTo>
                    <a:pt x="503" y="10"/>
                  </a:lnTo>
                  <a:lnTo>
                    <a:pt x="525" y="16"/>
                  </a:lnTo>
                  <a:lnTo>
                    <a:pt x="545" y="24"/>
                  </a:lnTo>
                  <a:lnTo>
                    <a:pt x="563" y="34"/>
                  </a:lnTo>
                  <a:lnTo>
                    <a:pt x="579" y="44"/>
                  </a:lnTo>
                  <a:lnTo>
                    <a:pt x="592" y="55"/>
                  </a:lnTo>
                  <a:lnTo>
                    <a:pt x="603" y="68"/>
                  </a:lnTo>
                  <a:lnTo>
                    <a:pt x="613" y="81"/>
                  </a:lnTo>
                  <a:lnTo>
                    <a:pt x="619" y="95"/>
                  </a:lnTo>
                  <a:lnTo>
                    <a:pt x="624" y="110"/>
                  </a:lnTo>
                  <a:lnTo>
                    <a:pt x="625" y="124"/>
                  </a:lnTo>
                  <a:lnTo>
                    <a:pt x="625" y="140"/>
                  </a:lnTo>
                  <a:lnTo>
                    <a:pt x="622" y="156"/>
                  </a:lnTo>
                  <a:lnTo>
                    <a:pt x="616" y="172"/>
                  </a:lnTo>
                  <a:lnTo>
                    <a:pt x="607" y="188"/>
                  </a:lnTo>
                  <a:lnTo>
                    <a:pt x="595" y="203"/>
                  </a:lnTo>
                  <a:lnTo>
                    <a:pt x="582" y="220"/>
                  </a:lnTo>
                  <a:lnTo>
                    <a:pt x="565" y="235"/>
                  </a:lnTo>
                  <a:lnTo>
                    <a:pt x="545" y="250"/>
                  </a:lnTo>
                  <a:lnTo>
                    <a:pt x="523" y="266"/>
                  </a:lnTo>
                  <a:lnTo>
                    <a:pt x="497" y="280"/>
                  </a:lnTo>
                  <a:lnTo>
                    <a:pt x="469" y="293"/>
                  </a:lnTo>
                  <a:lnTo>
                    <a:pt x="437" y="306"/>
                  </a:lnTo>
                  <a:lnTo>
                    <a:pt x="404" y="317"/>
                  </a:lnTo>
                  <a:lnTo>
                    <a:pt x="366" y="329"/>
                  </a:lnTo>
                  <a:lnTo>
                    <a:pt x="329" y="338"/>
                  </a:lnTo>
                  <a:lnTo>
                    <a:pt x="295" y="344"/>
                  </a:lnTo>
                  <a:lnTo>
                    <a:pt x="261" y="348"/>
                  </a:lnTo>
                  <a:lnTo>
                    <a:pt x="230" y="351"/>
                  </a:lnTo>
                  <a:lnTo>
                    <a:pt x="201" y="351"/>
                  </a:lnTo>
                  <a:lnTo>
                    <a:pt x="172" y="349"/>
                  </a:lnTo>
                  <a:lnTo>
                    <a:pt x="147" y="346"/>
                  </a:lnTo>
                  <a:lnTo>
                    <a:pt x="123" y="341"/>
                  </a:lnTo>
                  <a:lnTo>
                    <a:pt x="101" y="335"/>
                  </a:lnTo>
                  <a:lnTo>
                    <a:pt x="81" y="327"/>
                  </a:lnTo>
                  <a:lnTo>
                    <a:pt x="63" y="317"/>
                  </a:lnTo>
                  <a:lnTo>
                    <a:pt x="47" y="307"/>
                  </a:lnTo>
                  <a:lnTo>
                    <a:pt x="34" y="296"/>
                  </a:lnTo>
                  <a:lnTo>
                    <a:pt x="23" y="284"/>
                  </a:lnTo>
                  <a:lnTo>
                    <a:pt x="13" y="271"/>
                  </a:lnTo>
                  <a:lnTo>
                    <a:pt x="6" y="256"/>
                  </a:lnTo>
                  <a:lnTo>
                    <a:pt x="2" y="241"/>
                  </a:lnTo>
                  <a:lnTo>
                    <a:pt x="0" y="227"/>
                  </a:lnTo>
                  <a:lnTo>
                    <a:pt x="1" y="211"/>
                  </a:lnTo>
                  <a:lnTo>
                    <a:pt x="4" y="195"/>
                  </a:lnTo>
                  <a:lnTo>
                    <a:pt x="9" y="179"/>
                  </a:lnTo>
                  <a:lnTo>
                    <a:pt x="19" y="163"/>
                  </a:lnTo>
                  <a:lnTo>
                    <a:pt x="29" y="146"/>
                  </a:lnTo>
                  <a:lnTo>
                    <a:pt x="43" y="130"/>
                  </a:lnTo>
                  <a:lnTo>
                    <a:pt x="59" y="115"/>
                  </a:lnTo>
                  <a:lnTo>
                    <a:pt x="79" y="100"/>
                  </a:lnTo>
                  <a:lnTo>
                    <a:pt x="101" y="84"/>
                  </a:lnTo>
                  <a:lnTo>
                    <a:pt x="127" y="70"/>
                  </a:lnTo>
                  <a:lnTo>
                    <a:pt x="155" y="57"/>
                  </a:lnTo>
                  <a:lnTo>
                    <a:pt x="187" y="44"/>
                  </a:lnTo>
                  <a:lnTo>
                    <a:pt x="221" y="32"/>
                  </a:lnTo>
                  <a:lnTo>
                    <a:pt x="259" y="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4524375" y="3781425"/>
              <a:ext cx="28575" cy="23813"/>
            </a:xfrm>
            <a:custGeom>
              <a:avLst/>
              <a:gdLst/>
              <a:ahLst/>
              <a:cxnLst>
                <a:cxn ang="0">
                  <a:pos x="193" y="100"/>
                </a:cxn>
                <a:cxn ang="0">
                  <a:pos x="252" y="60"/>
                </a:cxn>
                <a:cxn ang="0">
                  <a:pos x="307" y="30"/>
                </a:cxn>
                <a:cxn ang="0">
                  <a:pos x="358" y="11"/>
                </a:cxn>
                <a:cxn ang="0">
                  <a:pos x="405" y="2"/>
                </a:cxn>
                <a:cxn ang="0">
                  <a:pos x="446" y="0"/>
                </a:cxn>
                <a:cxn ang="0">
                  <a:pos x="482" y="7"/>
                </a:cxn>
                <a:cxn ang="0">
                  <a:pos x="510" y="20"/>
                </a:cxn>
                <a:cxn ang="0">
                  <a:pos x="531" y="42"/>
                </a:cxn>
                <a:cxn ang="0">
                  <a:pos x="545" y="68"/>
                </a:cxn>
                <a:cxn ang="0">
                  <a:pos x="549" y="101"/>
                </a:cxn>
                <a:cxn ang="0">
                  <a:pos x="544" y="138"/>
                </a:cxn>
                <a:cxn ang="0">
                  <a:pos x="528" y="180"/>
                </a:cxn>
                <a:cxn ang="0">
                  <a:pos x="503" y="226"/>
                </a:cxn>
                <a:cxn ang="0">
                  <a:pos x="465" y="275"/>
                </a:cxn>
                <a:cxn ang="0">
                  <a:pos x="415" y="325"/>
                </a:cxn>
                <a:cxn ang="0">
                  <a:pos x="355" y="375"/>
                </a:cxn>
                <a:cxn ang="0">
                  <a:pos x="297" y="415"/>
                </a:cxn>
                <a:cxn ang="0">
                  <a:pos x="243" y="443"/>
                </a:cxn>
                <a:cxn ang="0">
                  <a:pos x="192" y="463"/>
                </a:cxn>
                <a:cxn ang="0">
                  <a:pos x="145" y="473"/>
                </a:cxn>
                <a:cxn ang="0">
                  <a:pos x="103" y="474"/>
                </a:cxn>
                <a:cxn ang="0">
                  <a:pos x="69" y="467"/>
                </a:cxn>
                <a:cxn ang="0">
                  <a:pos x="40" y="453"/>
                </a:cxn>
                <a:cxn ang="0">
                  <a:pos x="18" y="432"/>
                </a:cxn>
                <a:cxn ang="0">
                  <a:pos x="5" y="405"/>
                </a:cxn>
                <a:cxn ang="0">
                  <a:pos x="0" y="372"/>
                </a:cxn>
                <a:cxn ang="0">
                  <a:pos x="5" y="335"/>
                </a:cxn>
                <a:cxn ang="0">
                  <a:pos x="20" y="293"/>
                </a:cxn>
                <a:cxn ang="0">
                  <a:pos x="46" y="248"/>
                </a:cxn>
                <a:cxn ang="0">
                  <a:pos x="84" y="199"/>
                </a:cxn>
                <a:cxn ang="0">
                  <a:pos x="134" y="148"/>
                </a:cxn>
              </a:cxnLst>
              <a:rect l="0" t="0" r="r" b="b"/>
              <a:pathLst>
                <a:path w="549" h="474">
                  <a:moveTo>
                    <a:pt x="164" y="123"/>
                  </a:moveTo>
                  <a:lnTo>
                    <a:pt x="193" y="100"/>
                  </a:lnTo>
                  <a:lnTo>
                    <a:pt x="223" y="78"/>
                  </a:lnTo>
                  <a:lnTo>
                    <a:pt x="252" y="60"/>
                  </a:lnTo>
                  <a:lnTo>
                    <a:pt x="280" y="44"/>
                  </a:lnTo>
                  <a:lnTo>
                    <a:pt x="307" y="30"/>
                  </a:lnTo>
                  <a:lnTo>
                    <a:pt x="333" y="20"/>
                  </a:lnTo>
                  <a:lnTo>
                    <a:pt x="358" y="11"/>
                  </a:lnTo>
                  <a:lnTo>
                    <a:pt x="383" y="5"/>
                  </a:lnTo>
                  <a:lnTo>
                    <a:pt x="405" y="2"/>
                  </a:lnTo>
                  <a:lnTo>
                    <a:pt x="426" y="0"/>
                  </a:lnTo>
                  <a:lnTo>
                    <a:pt x="446" y="0"/>
                  </a:lnTo>
                  <a:lnTo>
                    <a:pt x="465" y="2"/>
                  </a:lnTo>
                  <a:lnTo>
                    <a:pt x="482" y="7"/>
                  </a:lnTo>
                  <a:lnTo>
                    <a:pt x="497" y="13"/>
                  </a:lnTo>
                  <a:lnTo>
                    <a:pt x="510" y="20"/>
                  </a:lnTo>
                  <a:lnTo>
                    <a:pt x="522" y="30"/>
                  </a:lnTo>
                  <a:lnTo>
                    <a:pt x="531" y="42"/>
                  </a:lnTo>
                  <a:lnTo>
                    <a:pt x="540" y="54"/>
                  </a:lnTo>
                  <a:lnTo>
                    <a:pt x="545" y="68"/>
                  </a:lnTo>
                  <a:lnTo>
                    <a:pt x="548" y="83"/>
                  </a:lnTo>
                  <a:lnTo>
                    <a:pt x="549" y="101"/>
                  </a:lnTo>
                  <a:lnTo>
                    <a:pt x="548" y="119"/>
                  </a:lnTo>
                  <a:lnTo>
                    <a:pt x="544" y="138"/>
                  </a:lnTo>
                  <a:lnTo>
                    <a:pt x="538" y="159"/>
                  </a:lnTo>
                  <a:lnTo>
                    <a:pt x="528" y="180"/>
                  </a:lnTo>
                  <a:lnTo>
                    <a:pt x="517" y="202"/>
                  </a:lnTo>
                  <a:lnTo>
                    <a:pt x="503" y="226"/>
                  </a:lnTo>
                  <a:lnTo>
                    <a:pt x="486" y="249"/>
                  </a:lnTo>
                  <a:lnTo>
                    <a:pt x="465" y="275"/>
                  </a:lnTo>
                  <a:lnTo>
                    <a:pt x="442" y="299"/>
                  </a:lnTo>
                  <a:lnTo>
                    <a:pt x="415" y="325"/>
                  </a:lnTo>
                  <a:lnTo>
                    <a:pt x="385" y="352"/>
                  </a:lnTo>
                  <a:lnTo>
                    <a:pt x="355" y="375"/>
                  </a:lnTo>
                  <a:lnTo>
                    <a:pt x="326" y="397"/>
                  </a:lnTo>
                  <a:lnTo>
                    <a:pt x="297" y="415"/>
                  </a:lnTo>
                  <a:lnTo>
                    <a:pt x="270" y="430"/>
                  </a:lnTo>
                  <a:lnTo>
                    <a:pt x="243" y="443"/>
                  </a:lnTo>
                  <a:lnTo>
                    <a:pt x="217" y="455"/>
                  </a:lnTo>
                  <a:lnTo>
                    <a:pt x="192" y="463"/>
                  </a:lnTo>
                  <a:lnTo>
                    <a:pt x="168" y="469"/>
                  </a:lnTo>
                  <a:lnTo>
                    <a:pt x="145" y="473"/>
                  </a:lnTo>
                  <a:lnTo>
                    <a:pt x="124" y="474"/>
                  </a:lnTo>
                  <a:lnTo>
                    <a:pt x="103" y="474"/>
                  </a:lnTo>
                  <a:lnTo>
                    <a:pt x="85" y="471"/>
                  </a:lnTo>
                  <a:lnTo>
                    <a:pt x="69" y="467"/>
                  </a:lnTo>
                  <a:lnTo>
                    <a:pt x="53" y="461"/>
                  </a:lnTo>
                  <a:lnTo>
                    <a:pt x="40" y="453"/>
                  </a:lnTo>
                  <a:lnTo>
                    <a:pt x="28" y="443"/>
                  </a:lnTo>
                  <a:lnTo>
                    <a:pt x="18" y="432"/>
                  </a:lnTo>
                  <a:lnTo>
                    <a:pt x="11" y="419"/>
                  </a:lnTo>
                  <a:lnTo>
                    <a:pt x="5" y="405"/>
                  </a:lnTo>
                  <a:lnTo>
                    <a:pt x="2" y="390"/>
                  </a:lnTo>
                  <a:lnTo>
                    <a:pt x="0" y="372"/>
                  </a:lnTo>
                  <a:lnTo>
                    <a:pt x="2" y="354"/>
                  </a:lnTo>
                  <a:lnTo>
                    <a:pt x="5" y="335"/>
                  </a:lnTo>
                  <a:lnTo>
                    <a:pt x="12" y="314"/>
                  </a:lnTo>
                  <a:lnTo>
                    <a:pt x="20" y="293"/>
                  </a:lnTo>
                  <a:lnTo>
                    <a:pt x="32" y="272"/>
                  </a:lnTo>
                  <a:lnTo>
                    <a:pt x="46" y="248"/>
                  </a:lnTo>
                  <a:lnTo>
                    <a:pt x="64" y="224"/>
                  </a:lnTo>
                  <a:lnTo>
                    <a:pt x="84" y="199"/>
                  </a:lnTo>
                  <a:lnTo>
                    <a:pt x="108" y="175"/>
                  </a:lnTo>
                  <a:lnTo>
                    <a:pt x="134" y="148"/>
                  </a:lnTo>
                  <a:lnTo>
                    <a:pt x="164" y="12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4513263" y="3763963"/>
              <a:ext cx="20638" cy="25400"/>
            </a:xfrm>
            <a:custGeom>
              <a:avLst/>
              <a:gdLst/>
              <a:ahLst/>
              <a:cxnLst>
                <a:cxn ang="0">
                  <a:pos x="100" y="140"/>
                </a:cxn>
                <a:cxn ang="0">
                  <a:pos x="138" y="94"/>
                </a:cxn>
                <a:cxn ang="0">
                  <a:pos x="177" y="57"/>
                </a:cxn>
                <a:cxn ang="0">
                  <a:pos x="214" y="30"/>
                </a:cxn>
                <a:cxn ang="0">
                  <a:pos x="250" y="11"/>
                </a:cxn>
                <a:cxn ang="0">
                  <a:pos x="284" y="2"/>
                </a:cxn>
                <a:cxn ang="0">
                  <a:pos x="314" y="0"/>
                </a:cxn>
                <a:cxn ang="0">
                  <a:pos x="342" y="6"/>
                </a:cxn>
                <a:cxn ang="0">
                  <a:pos x="364" y="20"/>
                </a:cxn>
                <a:cxn ang="0">
                  <a:pos x="382" y="40"/>
                </a:cxn>
                <a:cxn ang="0">
                  <a:pos x="393" y="66"/>
                </a:cxn>
                <a:cxn ang="0">
                  <a:pos x="398" y="100"/>
                </a:cxn>
                <a:cxn ang="0">
                  <a:pos x="396" y="139"/>
                </a:cxn>
                <a:cxn ang="0">
                  <a:pos x="385" y="182"/>
                </a:cxn>
                <a:cxn ang="0">
                  <a:pos x="365" y="231"/>
                </a:cxn>
                <a:cxn ang="0">
                  <a:pos x="337" y="285"/>
                </a:cxn>
                <a:cxn ang="0">
                  <a:pos x="299" y="339"/>
                </a:cxn>
                <a:cxn ang="0">
                  <a:pos x="260" y="385"/>
                </a:cxn>
                <a:cxn ang="0">
                  <a:pos x="223" y="421"/>
                </a:cxn>
                <a:cxn ang="0">
                  <a:pos x="185" y="448"/>
                </a:cxn>
                <a:cxn ang="0">
                  <a:pos x="148" y="466"/>
                </a:cxn>
                <a:cxn ang="0">
                  <a:pos x="115" y="476"/>
                </a:cxn>
                <a:cxn ang="0">
                  <a:pos x="84" y="478"/>
                </a:cxn>
                <a:cxn ang="0">
                  <a:pos x="58" y="472"/>
                </a:cxn>
                <a:cxn ang="0">
                  <a:pos x="34" y="459"/>
                </a:cxn>
                <a:cxn ang="0">
                  <a:pos x="17" y="439"/>
                </a:cxn>
                <a:cxn ang="0">
                  <a:pos x="6" y="412"/>
                </a:cxn>
                <a:cxn ang="0">
                  <a:pos x="0" y="380"/>
                </a:cxn>
                <a:cxn ang="0">
                  <a:pos x="4" y="341"/>
                </a:cxn>
                <a:cxn ang="0">
                  <a:pos x="14" y="297"/>
                </a:cxn>
                <a:cxn ang="0">
                  <a:pos x="33" y="248"/>
                </a:cxn>
                <a:cxn ang="0">
                  <a:pos x="63" y="196"/>
                </a:cxn>
              </a:cxnLst>
              <a:rect l="0" t="0" r="r" b="b"/>
              <a:pathLst>
                <a:path w="398" h="478">
                  <a:moveTo>
                    <a:pt x="81" y="167"/>
                  </a:moveTo>
                  <a:lnTo>
                    <a:pt x="100" y="140"/>
                  </a:lnTo>
                  <a:lnTo>
                    <a:pt x="119" y="116"/>
                  </a:lnTo>
                  <a:lnTo>
                    <a:pt x="138" y="94"/>
                  </a:lnTo>
                  <a:lnTo>
                    <a:pt x="157" y="74"/>
                  </a:lnTo>
                  <a:lnTo>
                    <a:pt x="177" y="57"/>
                  </a:lnTo>
                  <a:lnTo>
                    <a:pt x="195" y="43"/>
                  </a:lnTo>
                  <a:lnTo>
                    <a:pt x="214" y="30"/>
                  </a:lnTo>
                  <a:lnTo>
                    <a:pt x="233" y="20"/>
                  </a:lnTo>
                  <a:lnTo>
                    <a:pt x="250" y="11"/>
                  </a:lnTo>
                  <a:lnTo>
                    <a:pt x="267" y="6"/>
                  </a:lnTo>
                  <a:lnTo>
                    <a:pt x="284" y="2"/>
                  </a:lnTo>
                  <a:lnTo>
                    <a:pt x="300" y="0"/>
                  </a:lnTo>
                  <a:lnTo>
                    <a:pt x="314" y="0"/>
                  </a:lnTo>
                  <a:lnTo>
                    <a:pt x="329" y="2"/>
                  </a:lnTo>
                  <a:lnTo>
                    <a:pt x="342" y="6"/>
                  </a:lnTo>
                  <a:lnTo>
                    <a:pt x="354" y="12"/>
                  </a:lnTo>
                  <a:lnTo>
                    <a:pt x="364" y="20"/>
                  </a:lnTo>
                  <a:lnTo>
                    <a:pt x="373" y="29"/>
                  </a:lnTo>
                  <a:lnTo>
                    <a:pt x="382" y="40"/>
                  </a:lnTo>
                  <a:lnTo>
                    <a:pt x="389" y="52"/>
                  </a:lnTo>
                  <a:lnTo>
                    <a:pt x="393" y="66"/>
                  </a:lnTo>
                  <a:lnTo>
                    <a:pt x="397" y="83"/>
                  </a:lnTo>
                  <a:lnTo>
                    <a:pt x="398" y="100"/>
                  </a:lnTo>
                  <a:lnTo>
                    <a:pt x="398" y="118"/>
                  </a:lnTo>
                  <a:lnTo>
                    <a:pt x="396" y="139"/>
                  </a:lnTo>
                  <a:lnTo>
                    <a:pt x="392" y="160"/>
                  </a:lnTo>
                  <a:lnTo>
                    <a:pt x="385" y="182"/>
                  </a:lnTo>
                  <a:lnTo>
                    <a:pt x="377" y="206"/>
                  </a:lnTo>
                  <a:lnTo>
                    <a:pt x="365" y="231"/>
                  </a:lnTo>
                  <a:lnTo>
                    <a:pt x="352" y="258"/>
                  </a:lnTo>
                  <a:lnTo>
                    <a:pt x="337" y="285"/>
                  </a:lnTo>
                  <a:lnTo>
                    <a:pt x="318" y="312"/>
                  </a:lnTo>
                  <a:lnTo>
                    <a:pt x="299" y="339"/>
                  </a:lnTo>
                  <a:lnTo>
                    <a:pt x="280" y="363"/>
                  </a:lnTo>
                  <a:lnTo>
                    <a:pt x="260" y="385"/>
                  </a:lnTo>
                  <a:lnTo>
                    <a:pt x="241" y="404"/>
                  </a:lnTo>
                  <a:lnTo>
                    <a:pt x="223" y="421"/>
                  </a:lnTo>
                  <a:lnTo>
                    <a:pt x="203" y="436"/>
                  </a:lnTo>
                  <a:lnTo>
                    <a:pt x="185" y="448"/>
                  </a:lnTo>
                  <a:lnTo>
                    <a:pt x="167" y="458"/>
                  </a:lnTo>
                  <a:lnTo>
                    <a:pt x="148" y="466"/>
                  </a:lnTo>
                  <a:lnTo>
                    <a:pt x="132" y="472"/>
                  </a:lnTo>
                  <a:lnTo>
                    <a:pt x="115" y="476"/>
                  </a:lnTo>
                  <a:lnTo>
                    <a:pt x="99" y="478"/>
                  </a:lnTo>
                  <a:lnTo>
                    <a:pt x="84" y="478"/>
                  </a:lnTo>
                  <a:lnTo>
                    <a:pt x="70" y="476"/>
                  </a:lnTo>
                  <a:lnTo>
                    <a:pt x="58" y="472"/>
                  </a:lnTo>
                  <a:lnTo>
                    <a:pt x="45" y="466"/>
                  </a:lnTo>
                  <a:lnTo>
                    <a:pt x="34" y="459"/>
                  </a:lnTo>
                  <a:lnTo>
                    <a:pt x="25" y="450"/>
                  </a:lnTo>
                  <a:lnTo>
                    <a:pt x="17" y="439"/>
                  </a:lnTo>
                  <a:lnTo>
                    <a:pt x="11" y="426"/>
                  </a:lnTo>
                  <a:lnTo>
                    <a:pt x="6" y="412"/>
                  </a:lnTo>
                  <a:lnTo>
                    <a:pt x="3" y="397"/>
                  </a:lnTo>
                  <a:lnTo>
                    <a:pt x="0" y="380"/>
                  </a:lnTo>
                  <a:lnTo>
                    <a:pt x="2" y="361"/>
                  </a:lnTo>
                  <a:lnTo>
                    <a:pt x="4" y="341"/>
                  </a:lnTo>
                  <a:lnTo>
                    <a:pt x="8" y="320"/>
                  </a:lnTo>
                  <a:lnTo>
                    <a:pt x="14" y="297"/>
                  </a:lnTo>
                  <a:lnTo>
                    <a:pt x="23" y="274"/>
                  </a:lnTo>
                  <a:lnTo>
                    <a:pt x="33" y="248"/>
                  </a:lnTo>
                  <a:lnTo>
                    <a:pt x="46" y="223"/>
                  </a:lnTo>
                  <a:lnTo>
                    <a:pt x="63" y="196"/>
                  </a:lnTo>
                  <a:lnTo>
                    <a:pt x="81" y="16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826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DE212-E76B-4CCB-8579-F5AE533F1BB0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99B649-AC05-4FD4-8EDB-84F71C51D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rgbClr val="0081C4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6248400"/>
            <a:ext cx="9144000" cy="609600"/>
          </a:xfrm>
          <a:prstGeom prst="rect">
            <a:avLst/>
          </a:prstGeom>
          <a:gradFill>
            <a:gsLst>
              <a:gs pos="0">
                <a:srgbClr val="EFB42B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9" name="TextBox 118"/>
          <p:cNvSpPr txBox="1"/>
          <p:nvPr userDrawn="1"/>
        </p:nvSpPr>
        <p:spPr>
          <a:xfrm>
            <a:off x="7620000" y="6611938"/>
            <a:ext cx="15240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Gill Sans MT" pitchFamily="34" charset="0"/>
                <a:cs typeface="+mn-cs"/>
              </a:rPr>
              <a:t>www.jubcor.com</a:t>
            </a:r>
            <a:endParaRPr lang="en-US" sz="1000" b="1" dirty="0">
              <a:solidFill>
                <a:schemeClr val="bg1"/>
              </a:solidFill>
              <a:latin typeface="Gill Sans MT" pitchFamily="34" charset="0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16040"/>
            <a:ext cx="1540042" cy="365760"/>
          </a:xfrm>
          <a:prstGeom prst="rect">
            <a:avLst/>
          </a:prstGeom>
        </p:spPr>
      </p:pic>
      <p:sp>
        <p:nvSpPr>
          <p:cNvPr id="3" name="MSIPCMContentMarking" descr="{&quot;HashCode&quot;:1438093832,&quot;Placement&quot;:&quot;Header&quot;,&quot;Top&quot;:0.0,&quot;Left&quot;:0.0,&quot;SlideWidth&quot;:720,&quot;SlideHeight&quot;:540}"/>
          <p:cNvSpPr txBox="1"/>
          <p:nvPr userDrawn="1"/>
        </p:nvSpPr>
        <p:spPr>
          <a:xfrm>
            <a:off x="0" y="0"/>
            <a:ext cx="2441490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A7A8AA"/>
                </a:solidFill>
                <a:latin typeface="SABIC Typeface Headline Light" panose="020B0303060202020204" pitchFamily="34" charset="0"/>
              </a:rPr>
              <a:t>Classification: General Business Use </a:t>
            </a:r>
            <a:endParaRPr lang="en-US" sz="1000">
              <a:solidFill>
                <a:srgbClr val="A7A8AA"/>
              </a:solidFill>
              <a:latin typeface="SABIC Typeface Headline Light" panose="020B030306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52500" y="2438400"/>
            <a:ext cx="7239000" cy="2743200"/>
          </a:xfrm>
        </p:spPr>
        <p:txBody>
          <a:bodyPr/>
          <a:lstStyle/>
          <a:p>
            <a:r>
              <a:rPr lang="en-US" dirty="0"/>
              <a:t>Furnace Crossover Header Pressure Taping Line </a:t>
            </a:r>
            <a:r>
              <a:rPr lang="en-US" dirty="0" smtClean="0"/>
              <a:t>Failures</a:t>
            </a:r>
          </a:p>
          <a:p>
            <a:endParaRPr lang="en-US" dirty="0"/>
          </a:p>
          <a:p>
            <a:pPr algn="l"/>
            <a:r>
              <a:rPr lang="en-US" sz="1200" dirty="0"/>
              <a:t>Sivuyile Funani, Lead Materials Engineer, SABIC</a:t>
            </a:r>
          </a:p>
          <a:p>
            <a:pPr algn="l"/>
            <a:r>
              <a:rPr lang="en-US" sz="1200" dirty="0"/>
              <a:t>Shahreer Ahmad, Staff Scientist, SABIC</a:t>
            </a:r>
          </a:p>
          <a:p>
            <a:pPr algn="l"/>
            <a:r>
              <a:rPr lang="en-US" sz="1200" dirty="0"/>
              <a:t>Mohammed AbdulKareem, Lead Furnace Engineer, SABIC</a:t>
            </a:r>
          </a:p>
          <a:p>
            <a:pPr algn="l"/>
            <a:r>
              <a:rPr lang="en-US" sz="1200" dirty="0"/>
              <a:t>Abdulaziz Al-Meshari, Materials Engineering Group Leader, SABIC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81001"/>
            <a:ext cx="7315200" cy="2006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66" y="1894595"/>
            <a:ext cx="4280633" cy="3223458"/>
          </a:xfrm>
        </p:spPr>
      </p:pic>
      <p:pic>
        <p:nvPicPr>
          <p:cNvPr id="20" name="Content Placeholder 19"/>
          <p:cNvPicPr>
            <a:picLocks noGrp="1" noChangeAspect="1"/>
          </p:cNvPicPr>
          <p:nvPr>
            <p:ph sz="half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660" y="3374538"/>
            <a:ext cx="3826936" cy="2870202"/>
          </a:xfrm>
        </p:spPr>
      </p:pic>
      <p:sp>
        <p:nvSpPr>
          <p:cNvPr id="9" name="Content Placeholder 8"/>
          <p:cNvSpPr>
            <a:spLocks noGrp="1"/>
          </p:cNvSpPr>
          <p:nvPr>
            <p:ph sz="half" idx="11"/>
          </p:nvPr>
        </p:nvSpPr>
        <p:spPr>
          <a:xfrm>
            <a:off x="367636" y="1453901"/>
            <a:ext cx="3594764" cy="2987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Crack Morphology - Sample Weld 2</a:t>
            </a:r>
          </a:p>
          <a:p>
            <a:endParaRPr lang="en-ZA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400"/>
            <a:ext cx="3962400" cy="3556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Metallography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67566" y="5147958"/>
            <a:ext cx="428063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kern="0" dirty="0">
                <a:solidFill>
                  <a:srgbClr val="4D4D4D"/>
                </a:solidFill>
                <a:latin typeface="+mn-lt"/>
              </a:rPr>
              <a:t>Multiple </a:t>
            </a:r>
            <a:r>
              <a:rPr lang="en-ZA" sz="1600" kern="0" dirty="0" err="1">
                <a:solidFill>
                  <a:srgbClr val="4D4D4D"/>
                </a:solidFill>
                <a:latin typeface="+mn-lt"/>
              </a:rPr>
              <a:t>intergranular</a:t>
            </a:r>
            <a:r>
              <a:rPr lang="en-ZA" sz="1600" kern="0" dirty="0">
                <a:solidFill>
                  <a:srgbClr val="4D4D4D"/>
                </a:solidFill>
                <a:latin typeface="+mn-lt"/>
              </a:rPr>
              <a:t> cracks that seem to have initiated from the internal surface were observed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kern="0" dirty="0">
                <a:solidFill>
                  <a:srgbClr val="4D4D4D"/>
                </a:solidFill>
                <a:latin typeface="+mn-lt"/>
              </a:rPr>
              <a:t>This indicates that cracking mechanisms is </a:t>
            </a:r>
            <a:r>
              <a:rPr lang="en-ZA" sz="1600" kern="0" dirty="0" smtClean="0">
                <a:solidFill>
                  <a:srgbClr val="4D4D4D"/>
                </a:solidFill>
                <a:latin typeface="+mn-lt"/>
              </a:rPr>
              <a:t>IGSCC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kern="0" dirty="0" err="1">
                <a:solidFill>
                  <a:srgbClr val="4D4D4D"/>
                </a:solidFill>
                <a:latin typeface="+mn-lt"/>
              </a:rPr>
              <a:t>Intergranular</a:t>
            </a:r>
            <a:r>
              <a:rPr lang="en-ZA" sz="1600" kern="0" dirty="0">
                <a:solidFill>
                  <a:srgbClr val="4D4D4D"/>
                </a:solidFill>
                <a:latin typeface="+mn-lt"/>
              </a:rPr>
              <a:t> attack observed on internal </a:t>
            </a:r>
            <a:r>
              <a:rPr lang="en-ZA" sz="1600" kern="0" dirty="0" smtClean="0">
                <a:solidFill>
                  <a:srgbClr val="4D4D4D"/>
                </a:solidFill>
                <a:latin typeface="+mn-lt"/>
              </a:rPr>
              <a:t>surface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751772" y="3876261"/>
            <a:ext cx="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660" y="406400"/>
            <a:ext cx="3826936" cy="2870201"/>
          </a:xfrm>
        </p:spPr>
      </p:pic>
    </p:spTree>
    <p:extLst>
      <p:ext uri="{BB962C8B-B14F-4D97-AF65-F5344CB8AC3E}">
        <p14:creationId xmlns:p14="http://schemas.microsoft.com/office/powerpoint/2010/main" val="35043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400"/>
            <a:ext cx="9144000" cy="3556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Metallography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1600" b="1" dirty="0" smtClean="0"/>
              <a:t>Sensitization Test – Elbow Side HAZ of Sample T1</a:t>
            </a:r>
            <a:endParaRPr lang="en-ZA" sz="1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/>
              <a:t>Sensitization Test – </a:t>
            </a:r>
            <a:r>
              <a:rPr lang="en-US" sz="1600" b="1" dirty="0" smtClean="0"/>
              <a:t>Tube </a:t>
            </a:r>
            <a:r>
              <a:rPr lang="en-US" sz="1600" b="1" dirty="0"/>
              <a:t>Side HAZ of Sample T1</a:t>
            </a:r>
          </a:p>
          <a:p>
            <a:endParaRPr lang="en-ZA" sz="1600" b="1" dirty="0"/>
          </a:p>
          <a:p>
            <a:endParaRPr lang="en-ZA" sz="1600" b="1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310848" y="3320071"/>
            <a:ext cx="693254" cy="35035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 bwMode="auto">
          <a:xfrm>
            <a:off x="364753" y="5331533"/>
            <a:ext cx="413861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kern="0" dirty="0">
                <a:latin typeface="+mn-lt"/>
              </a:rPr>
              <a:t>Both HAZ’s have a ditch structure (ASTM A 262 Practice A) indicating sensitization</a:t>
            </a:r>
          </a:p>
          <a:p>
            <a:pPr algn="l"/>
            <a:endParaRPr lang="en-ZA" sz="1600" kern="0" dirty="0"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751772" y="3876261"/>
            <a:ext cx="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 bwMode="auto">
          <a:xfrm>
            <a:off x="4637611" y="5331533"/>
            <a:ext cx="413905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kern="0" dirty="0">
                <a:latin typeface="+mn-lt"/>
              </a:rPr>
              <a:t>Both HAZ’s are equally sensitized and susceptible to IGSCC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611" y="2212388"/>
            <a:ext cx="4157096" cy="311914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09" y="2212388"/>
            <a:ext cx="4139057" cy="31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6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400"/>
            <a:ext cx="9144000" cy="3556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Metallography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1600" b="1" dirty="0" smtClean="0"/>
              <a:t>Sensitization Test – Elbow Ring</a:t>
            </a:r>
            <a:endParaRPr lang="en-ZA" sz="1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1600" b="1" dirty="0"/>
              <a:t>Sensitization Test – </a:t>
            </a:r>
            <a:r>
              <a:rPr lang="en-ZA" sz="1600" b="1" dirty="0" smtClean="0"/>
              <a:t>Tube Ring</a:t>
            </a:r>
            <a:endParaRPr lang="en-ZA" sz="1600" b="1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310848" y="3320071"/>
            <a:ext cx="693254" cy="35035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 bwMode="auto">
          <a:xfrm>
            <a:off x="364309" y="5370208"/>
            <a:ext cx="413861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kern="0" dirty="0">
                <a:latin typeface="+mn-lt"/>
              </a:rPr>
              <a:t>Ditch structure indicating sensitization </a:t>
            </a:r>
          </a:p>
          <a:p>
            <a:pPr algn="l"/>
            <a:endParaRPr lang="en-ZA" sz="1600" kern="0" dirty="0"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751772" y="3876261"/>
            <a:ext cx="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 bwMode="auto">
          <a:xfrm>
            <a:off x="4637611" y="5370208"/>
            <a:ext cx="413905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kern="0" dirty="0">
                <a:latin typeface="+mn-lt"/>
              </a:rPr>
              <a:t>Dual structure (ASTM A 262 Practice A) indicating sensitization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611" y="2264569"/>
            <a:ext cx="4157027" cy="310563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09" y="2264569"/>
            <a:ext cx="4139057" cy="310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400"/>
            <a:ext cx="9144000" cy="356336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SEM/EDS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1600" b="1" dirty="0" smtClean="0"/>
              <a:t>Crack Morphology</a:t>
            </a:r>
            <a:endParaRPr lang="en-ZA" sz="1600" b="1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1"/>
            <p:extLst>
              <p:ext uri="{D42A27DB-BD31-4B8C-83A1-F6EECF244321}">
                <p14:modId xmlns:p14="http://schemas.microsoft.com/office/powerpoint/2010/main" val="2358958876"/>
              </p:ext>
            </p:extLst>
          </p:nvPr>
        </p:nvGraphicFramePr>
        <p:xfrm>
          <a:off x="4761527" y="4366409"/>
          <a:ext cx="4016447" cy="594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094">
                  <a:extLst>
                    <a:ext uri="{9D8B030D-6E8A-4147-A177-3AD203B41FA5}">
                      <a16:colId xmlns:a16="http://schemas.microsoft.com/office/drawing/2014/main" val="3134215005"/>
                    </a:ext>
                  </a:extLst>
                </a:gridCol>
                <a:gridCol w="452479">
                  <a:extLst>
                    <a:ext uri="{9D8B030D-6E8A-4147-A177-3AD203B41FA5}">
                      <a16:colId xmlns:a16="http://schemas.microsoft.com/office/drawing/2014/main" val="3153857617"/>
                    </a:ext>
                  </a:extLst>
                </a:gridCol>
                <a:gridCol w="452479">
                  <a:extLst>
                    <a:ext uri="{9D8B030D-6E8A-4147-A177-3AD203B41FA5}">
                      <a16:colId xmlns:a16="http://schemas.microsoft.com/office/drawing/2014/main" val="2407171375"/>
                    </a:ext>
                  </a:extLst>
                </a:gridCol>
                <a:gridCol w="452479">
                  <a:extLst>
                    <a:ext uri="{9D8B030D-6E8A-4147-A177-3AD203B41FA5}">
                      <a16:colId xmlns:a16="http://schemas.microsoft.com/office/drawing/2014/main" val="419352686"/>
                    </a:ext>
                  </a:extLst>
                </a:gridCol>
                <a:gridCol w="452479">
                  <a:extLst>
                    <a:ext uri="{9D8B030D-6E8A-4147-A177-3AD203B41FA5}">
                      <a16:colId xmlns:a16="http://schemas.microsoft.com/office/drawing/2014/main" val="3673539648"/>
                    </a:ext>
                  </a:extLst>
                </a:gridCol>
                <a:gridCol w="452479">
                  <a:extLst>
                    <a:ext uri="{9D8B030D-6E8A-4147-A177-3AD203B41FA5}">
                      <a16:colId xmlns:a16="http://schemas.microsoft.com/office/drawing/2014/main" val="3037198048"/>
                    </a:ext>
                  </a:extLst>
                </a:gridCol>
                <a:gridCol w="452479">
                  <a:extLst>
                    <a:ext uri="{9D8B030D-6E8A-4147-A177-3AD203B41FA5}">
                      <a16:colId xmlns:a16="http://schemas.microsoft.com/office/drawing/2014/main" val="383747782"/>
                    </a:ext>
                  </a:extLst>
                </a:gridCol>
                <a:gridCol w="452479">
                  <a:extLst>
                    <a:ext uri="{9D8B030D-6E8A-4147-A177-3AD203B41FA5}">
                      <a16:colId xmlns:a16="http://schemas.microsoft.com/office/drawing/2014/main" val="3680998219"/>
                    </a:ext>
                  </a:extLst>
                </a:gridCol>
              </a:tblGrid>
              <a:tr h="14732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Location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82" marR="27682" marT="0" marB="0" anchor="ctr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Elements (Wt. %)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82" marR="27682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470996"/>
                  </a:ext>
                </a:extLst>
              </a:tr>
              <a:tr h="1473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82" marR="27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82" marR="27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00"/>
                          </a:highlight>
                        </a:rPr>
                        <a:t>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82" marR="27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82" marR="27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82" marR="27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82" marR="27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82" marR="27682" marT="0" marB="0" anchor="ctr"/>
                </a:tc>
                <a:extLst>
                  <a:ext uri="{0D108BD9-81ED-4DB2-BD59-A6C34878D82A}">
                    <a16:rowId xmlns:a16="http://schemas.microsoft.com/office/drawing/2014/main" val="1348556990"/>
                  </a:ext>
                </a:extLst>
              </a:tr>
              <a:tr h="28978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82" marR="27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44.76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82" marR="27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22.73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82" marR="27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00"/>
                          </a:highlight>
                        </a:rPr>
                        <a:t>6.11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82" marR="27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1.13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82" marR="27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23.22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82" marR="27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1.13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82" marR="27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0.92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82" marR="27682" marT="0" marB="0" anchor="ctr"/>
                </a:tc>
                <a:extLst>
                  <a:ext uri="{0D108BD9-81ED-4DB2-BD59-A6C34878D82A}">
                    <a16:rowId xmlns:a16="http://schemas.microsoft.com/office/drawing/2014/main" val="3631949318"/>
                  </a:ext>
                </a:extLst>
              </a:tr>
            </a:tbl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4309" y="1943103"/>
            <a:ext cx="4139057" cy="297110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761525" y="1113262"/>
            <a:ext cx="4016449" cy="32310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4761528" y="4994588"/>
            <a:ext cx="4016446" cy="118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14313" indent="-214313">
              <a:lnSpc>
                <a:spcPct val="120000"/>
              </a:lnSpc>
              <a:buClr>
                <a:srgbClr val="4D4D4D"/>
              </a:buClr>
              <a:buFont typeface="Arial" panose="020B0604020202020204" pitchFamily="34" charset="0"/>
              <a:buChar char="•"/>
            </a:pPr>
            <a:r>
              <a:rPr lang="en-ZA" sz="1600" kern="0" dirty="0">
                <a:solidFill>
                  <a:srgbClr val="4D4D4D"/>
                </a:solidFill>
                <a:latin typeface="+mn-lt"/>
              </a:rPr>
              <a:t>Significant amounts of S could be detected on fracture surface indicating that the active type of SCC  is possible </a:t>
            </a:r>
            <a:r>
              <a:rPr lang="en-ZA" sz="1600" kern="0" dirty="0" err="1">
                <a:solidFill>
                  <a:srgbClr val="4D4D4D"/>
                </a:solidFill>
                <a:latin typeface="+mn-lt"/>
              </a:rPr>
              <a:t>polythionic</a:t>
            </a:r>
            <a:r>
              <a:rPr lang="en-ZA" sz="1600" kern="0" dirty="0">
                <a:solidFill>
                  <a:srgbClr val="4D4D4D"/>
                </a:solidFill>
                <a:latin typeface="+mn-lt"/>
              </a:rPr>
              <a:t> acid SCC (PTASCC)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364310" y="4950294"/>
            <a:ext cx="3989027" cy="11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14313" indent="-214313">
              <a:lnSpc>
                <a:spcPct val="120000"/>
              </a:lnSpc>
              <a:buClr>
                <a:srgbClr val="4D4D4D"/>
              </a:buClr>
              <a:buFont typeface="Arial" panose="020B0604020202020204" pitchFamily="34" charset="0"/>
              <a:buChar char="•"/>
            </a:pPr>
            <a:r>
              <a:rPr lang="en-ZA" sz="1600" kern="0" dirty="0">
                <a:solidFill>
                  <a:srgbClr val="4D4D4D"/>
                </a:solidFill>
                <a:latin typeface="+mn-lt"/>
              </a:rPr>
              <a:t>Analysis of the opened up through-wall crack showed that the fracture surface is </a:t>
            </a:r>
            <a:r>
              <a:rPr lang="en-ZA" sz="1600" kern="0" dirty="0" err="1">
                <a:solidFill>
                  <a:srgbClr val="4D4D4D"/>
                </a:solidFill>
                <a:latin typeface="+mn-lt"/>
              </a:rPr>
              <a:t>intergranular</a:t>
            </a:r>
            <a:endParaRPr lang="en-ZA" sz="1600" kern="0" dirty="0">
              <a:solidFill>
                <a:srgbClr val="4D4D4D"/>
              </a:solidFill>
              <a:latin typeface="+mn-lt"/>
            </a:endParaRPr>
          </a:p>
          <a:p>
            <a:pPr marL="214313" indent="-214313">
              <a:lnSpc>
                <a:spcPct val="120000"/>
              </a:lnSpc>
              <a:buClr>
                <a:srgbClr val="4D4D4D"/>
              </a:buClr>
              <a:buFont typeface="Arial" panose="020B0604020202020204" pitchFamily="34" charset="0"/>
              <a:buChar char="•"/>
            </a:pPr>
            <a:r>
              <a:rPr lang="en-ZA" sz="1600" kern="0" dirty="0">
                <a:solidFill>
                  <a:srgbClr val="4D4D4D"/>
                </a:solidFill>
                <a:latin typeface="+mn-lt"/>
              </a:rPr>
              <a:t>This confirms the metallography observations</a:t>
            </a:r>
          </a:p>
        </p:txBody>
      </p:sp>
    </p:spTree>
    <p:extLst>
      <p:ext uri="{BB962C8B-B14F-4D97-AF65-F5344CB8AC3E}">
        <p14:creationId xmlns:p14="http://schemas.microsoft.com/office/powerpoint/2010/main" val="745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400"/>
            <a:ext cx="9144000" cy="355600"/>
          </a:xfrm>
        </p:spPr>
        <p:txBody>
          <a:bodyPr/>
          <a:lstStyle/>
          <a:p>
            <a:r>
              <a:rPr lang="en-ZA" sz="2000" dirty="0" smtClean="0">
                <a:solidFill>
                  <a:schemeClr val="bg1"/>
                </a:solidFill>
              </a:rPr>
              <a:t>CS/XRF</a:t>
            </a:r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dirty="0"/>
              <a:t>Tube and Elbow samples </a:t>
            </a:r>
            <a:r>
              <a:rPr lang="en-ZA" sz="1600" dirty="0" smtClean="0"/>
              <a:t>were cut for chemical analysis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dirty="0" smtClean="0"/>
              <a:t>C and S were analysed </a:t>
            </a:r>
            <a:r>
              <a:rPr lang="en-ZA" sz="1600" dirty="0"/>
              <a:t>utilizing ELTRA CS 2000 </a:t>
            </a:r>
            <a:r>
              <a:rPr lang="en-ZA" sz="1600" dirty="0" smtClean="0"/>
              <a:t>analyser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While rest of the elements were analyzed through </a:t>
            </a:r>
            <a:r>
              <a:rPr lang="en-US" sz="1600" dirty="0"/>
              <a:t>Bruker S8 Tiger Wavelength Dispersive X-ray Fluorescence (WD-XRF</a:t>
            </a:r>
            <a:r>
              <a:rPr lang="en-US" sz="1600" dirty="0" smtClean="0"/>
              <a:t>) </a:t>
            </a:r>
            <a:endParaRPr lang="en-ZA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dirty="0"/>
              <a:t>Sample surface was </a:t>
            </a:r>
            <a:r>
              <a:rPr lang="en-ZA" sz="1600" dirty="0" smtClean="0"/>
              <a:t>ground </a:t>
            </a:r>
            <a:r>
              <a:rPr lang="en-ZA" sz="1600" dirty="0"/>
              <a:t>with </a:t>
            </a:r>
            <a:r>
              <a:rPr lang="en-ZA" sz="1600" dirty="0" smtClean="0"/>
              <a:t>Aluminium </a:t>
            </a:r>
            <a:r>
              <a:rPr lang="en-ZA" sz="1600" dirty="0"/>
              <a:t>Oxide disc with grit Size 40. Followed by drilling to collect small metal chips for Carbon </a:t>
            </a:r>
            <a:r>
              <a:rPr lang="en-ZA" sz="1600" dirty="0" smtClean="0"/>
              <a:t>–Sulphur analysis</a:t>
            </a:r>
            <a:endParaRPr lang="en-ZA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dirty="0" smtClean="0"/>
              <a:t>The chemical compositions of both samples fall within the specified chemical composition range for SS 321</a:t>
            </a:r>
            <a:endParaRPr lang="en-ZA" sz="1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4496544"/>
              </p:ext>
            </p:extLst>
          </p:nvPr>
        </p:nvGraphicFramePr>
        <p:xfrm>
          <a:off x="4637611" y="1943103"/>
          <a:ext cx="4143791" cy="2979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090">
                  <a:extLst>
                    <a:ext uri="{9D8B030D-6E8A-4147-A177-3AD203B41FA5}">
                      <a16:colId xmlns:a16="http://schemas.microsoft.com/office/drawing/2014/main" val="3993293226"/>
                    </a:ext>
                  </a:extLst>
                </a:gridCol>
                <a:gridCol w="728586">
                  <a:extLst>
                    <a:ext uri="{9D8B030D-6E8A-4147-A177-3AD203B41FA5}">
                      <a16:colId xmlns:a16="http://schemas.microsoft.com/office/drawing/2014/main" val="1209902917"/>
                    </a:ext>
                  </a:extLst>
                </a:gridCol>
                <a:gridCol w="728586">
                  <a:extLst>
                    <a:ext uri="{9D8B030D-6E8A-4147-A177-3AD203B41FA5}">
                      <a16:colId xmlns:a16="http://schemas.microsoft.com/office/drawing/2014/main" val="3624306604"/>
                    </a:ext>
                  </a:extLst>
                </a:gridCol>
                <a:gridCol w="1858529">
                  <a:extLst>
                    <a:ext uri="{9D8B030D-6E8A-4147-A177-3AD203B41FA5}">
                      <a16:colId xmlns:a16="http://schemas.microsoft.com/office/drawing/2014/main" val="4232377425"/>
                    </a:ext>
                  </a:extLst>
                </a:gridCol>
              </a:tblGrid>
              <a:tr h="22922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Elements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Tube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Elbow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ASTM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</a:rPr>
                        <a:t> A312 TP 321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800490241"/>
                  </a:ext>
                </a:extLst>
              </a:tr>
              <a:tr h="22922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0.08</a:t>
                      </a:r>
                      <a:r>
                        <a:rPr lang="en-US" sz="1100" baseline="0" dirty="0" smtClean="0">
                          <a:effectLst/>
                        </a:rPr>
                        <a:t> (Max)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514791133"/>
                  </a:ext>
                </a:extLst>
              </a:tr>
              <a:tr h="22922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1.61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1.71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2.0 (Max)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39795415"/>
                  </a:ext>
                </a:extLst>
              </a:tr>
              <a:tr h="22922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0.045 (Max)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850640582"/>
                  </a:ext>
                </a:extLst>
              </a:tr>
              <a:tr h="22922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0.03 (Max)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67083898"/>
                  </a:ext>
                </a:extLst>
              </a:tr>
              <a:tr h="22922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0.31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1.00 </a:t>
                      </a:r>
                      <a:r>
                        <a:rPr lang="en-US" sz="1100" dirty="0">
                          <a:effectLst/>
                        </a:rPr>
                        <a:t>(Max)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42968619"/>
                  </a:ext>
                </a:extLst>
              </a:tr>
              <a:tr h="22922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17.70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18.80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17.0 - 19.0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091873857"/>
                  </a:ext>
                </a:extLst>
              </a:tr>
              <a:tr h="22922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10.20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9.0 - 12.0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539992897"/>
                  </a:ext>
                </a:extLst>
              </a:tr>
              <a:tr h="22922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Ti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0.41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Ti</a:t>
                      </a:r>
                      <a:r>
                        <a:rPr lang="en-US" sz="1100" dirty="0">
                          <a:effectLst/>
                        </a:rPr>
                        <a:t> 4 x (C+N) Min., 0.7 (Max)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985331024"/>
                  </a:ext>
                </a:extLst>
              </a:tr>
              <a:tr h="22922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890883301"/>
                  </a:ext>
                </a:extLst>
              </a:tr>
              <a:tr h="22922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683588711"/>
                  </a:ext>
                </a:extLst>
              </a:tr>
              <a:tr h="22922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805965929"/>
                  </a:ext>
                </a:extLst>
              </a:tr>
              <a:tr h="22922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Balance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Balance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486837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9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360" y="762000"/>
            <a:ext cx="3032239" cy="2285076"/>
          </a:xfrm>
          <a:prstGeom prst="rect">
            <a:avLst/>
          </a:prstGeom>
        </p:spPr>
      </p:pic>
      <p:pic>
        <p:nvPicPr>
          <p:cNvPr id="20" name="Content Placeholder 1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044" y="3047076"/>
            <a:ext cx="2249402" cy="3125124"/>
          </a:xfrm>
          <a:prstGeom prst="rect">
            <a:avLst/>
          </a:prstGeom>
        </p:spPr>
      </p:pic>
      <p:graphicFrame>
        <p:nvGraphicFramePr>
          <p:cNvPr id="14" name="Content Placeholder 13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492901741"/>
              </p:ext>
            </p:extLst>
          </p:nvPr>
        </p:nvGraphicFramePr>
        <p:xfrm>
          <a:off x="4419600" y="3011334"/>
          <a:ext cx="4453349" cy="342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1" name="Content Placeholder 20"/>
          <p:cNvPicPr>
            <a:picLocks noGrp="1" noChangeAspect="1"/>
          </p:cNvPicPr>
          <p:nvPr>
            <p:ph sz="half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78555" y="294875"/>
            <a:ext cx="2248104" cy="318481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1600" b="1" dirty="0" smtClean="0"/>
              <a:t>Elbow</a:t>
            </a:r>
            <a:endParaRPr lang="en-ZA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400"/>
            <a:ext cx="9144000" cy="3556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Micro Hardness Testing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367424" y="2261997"/>
            <a:ext cx="1781936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kern="0" dirty="0">
                <a:latin typeface="+mn-lt"/>
              </a:rPr>
              <a:t>There seems to be </a:t>
            </a:r>
            <a:r>
              <a:rPr lang="en-ZA" sz="1600" kern="0" dirty="0" smtClean="0">
                <a:latin typeface="+mn-lt"/>
              </a:rPr>
              <a:t>little </a:t>
            </a:r>
            <a:r>
              <a:rPr lang="en-ZA" sz="1600" kern="0" dirty="0">
                <a:latin typeface="+mn-lt"/>
              </a:rPr>
              <a:t>difference in hardness between cracked area and far away from cracking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ZA" sz="1600" kern="0" dirty="0"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kern="0" dirty="0">
                <a:latin typeface="+mn-lt"/>
              </a:rPr>
              <a:t>This indicates that residual stresses are not a strong contributing factor in this case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ZA" sz="1600" kern="0" dirty="0"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kern="0" dirty="0">
                <a:latin typeface="+mn-lt"/>
              </a:rPr>
              <a:t>External surface hardness is higher than  internal surface hardness</a:t>
            </a:r>
          </a:p>
        </p:txBody>
      </p:sp>
    </p:spTree>
    <p:extLst>
      <p:ext uri="{BB962C8B-B14F-4D97-AF65-F5344CB8AC3E}">
        <p14:creationId xmlns:p14="http://schemas.microsoft.com/office/powerpoint/2010/main" val="26431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1"/>
          </p:nvPr>
        </p:nvSpPr>
        <p:spPr>
          <a:xfrm>
            <a:off x="367636" y="1453900"/>
            <a:ext cx="3366164" cy="355021"/>
          </a:xfrm>
        </p:spPr>
        <p:txBody>
          <a:bodyPr/>
          <a:lstStyle/>
          <a:p>
            <a:pPr marL="0" indent="0">
              <a:buNone/>
            </a:pPr>
            <a:r>
              <a:rPr lang="en-ZA" sz="1800" dirty="0" smtClean="0"/>
              <a:t>Weld Cross Section- Sample T1</a:t>
            </a:r>
            <a:endParaRPr lang="en-ZA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400"/>
            <a:ext cx="9144000" cy="3556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Micro Hardness Testing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367636" y="2386585"/>
            <a:ext cx="2404892" cy="3227213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dirty="0" smtClean="0"/>
              <a:t>Weld metal (WM) and heat affected zone (HAZ) hardness are higher than parent metal (PM) hardness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ZA" sz="16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dirty="0" smtClean="0"/>
              <a:t>This may be due to presence of residual stresses around the weld</a:t>
            </a:r>
            <a:endParaRPr lang="en-ZA" sz="1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76609" y="3004840"/>
            <a:ext cx="4515679" cy="2123840"/>
          </a:xfrm>
          <a:prstGeom prst="rect">
            <a:avLst/>
          </a:prstGeo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2818925087"/>
              </p:ext>
            </p:extLst>
          </p:nvPr>
        </p:nvGraphicFramePr>
        <p:xfrm>
          <a:off x="4876241" y="2209800"/>
          <a:ext cx="3917933" cy="322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89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500600" y="727431"/>
            <a:ext cx="2976772" cy="3099394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54499" y="3508482"/>
            <a:ext cx="2890540" cy="307782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1"/>
          </p:nvPr>
        </p:nvSpPr>
        <p:spPr>
          <a:xfrm>
            <a:off x="367636" y="1453901"/>
            <a:ext cx="2694247" cy="291342"/>
          </a:xfrm>
        </p:spPr>
        <p:txBody>
          <a:bodyPr/>
          <a:lstStyle/>
          <a:p>
            <a:pPr marL="0" indent="0">
              <a:buNone/>
            </a:pPr>
            <a:r>
              <a:rPr lang="en-ZA" sz="1600" b="1" dirty="0" smtClean="0"/>
              <a:t>Tube</a:t>
            </a:r>
            <a:endParaRPr lang="en-ZA" sz="1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2"/>
          </p:nvPr>
        </p:nvSpPr>
        <p:spPr>
          <a:xfrm>
            <a:off x="386327" y="5206042"/>
            <a:ext cx="4753021" cy="369524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dirty="0" smtClean="0"/>
              <a:t>External surface hardness is lower probably due to localized </a:t>
            </a:r>
            <a:r>
              <a:rPr lang="en-ZA" sz="1600" dirty="0" err="1" smtClean="0"/>
              <a:t>intergranular</a:t>
            </a:r>
            <a:r>
              <a:rPr lang="en-ZA" sz="1600" dirty="0" smtClean="0"/>
              <a:t> attack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dirty="0" err="1" smtClean="0"/>
              <a:t>Intergranular</a:t>
            </a:r>
            <a:r>
              <a:rPr lang="en-ZA" sz="1600" dirty="0" smtClean="0"/>
              <a:t> attack on OD could be due to leaking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dirty="0" smtClean="0"/>
              <a:t>Mid wall hardness higher than that of the elbow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ZA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400"/>
            <a:ext cx="9144000" cy="362216"/>
          </a:xfrm>
        </p:spPr>
        <p:txBody>
          <a:bodyPr/>
          <a:lstStyle/>
          <a:p>
            <a:r>
              <a:rPr lang="en-ZA" sz="2000" dirty="0" smtClean="0">
                <a:solidFill>
                  <a:schemeClr val="bg1"/>
                </a:solidFill>
              </a:rPr>
              <a:t>Micro Hardness Testing</a:t>
            </a:r>
            <a:endParaRPr lang="en-ZA" sz="2000" dirty="0">
              <a:solidFill>
                <a:schemeClr val="bg1"/>
              </a:solidFill>
            </a:endParaRP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1749113937"/>
              </p:ext>
            </p:extLst>
          </p:nvPr>
        </p:nvGraphicFramePr>
        <p:xfrm>
          <a:off x="562910" y="1745243"/>
          <a:ext cx="4085289" cy="343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7031293" y="6059178"/>
            <a:ext cx="21617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ZA" sz="1200" kern="0" dirty="0">
                <a:solidFill>
                  <a:schemeClr val="accent6"/>
                </a:solidFill>
              </a:rPr>
              <a:t>ID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891681" y="3267072"/>
            <a:ext cx="21617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ZA" sz="1200" kern="0" dirty="0">
                <a:solidFill>
                  <a:schemeClr val="accent6"/>
                </a:solidFill>
              </a:rPr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166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Contributing Factors</a:t>
            </a:r>
            <a:endParaRPr lang="en-US" dirty="0"/>
          </a:p>
        </p:txBody>
      </p:sp>
      <p:sp>
        <p:nvSpPr>
          <p:cNvPr id="32" name="Text Box 6"/>
          <p:cNvSpPr txBox="1">
            <a:spLocks noChangeAspect="1" noChangeArrowheads="1"/>
          </p:cNvSpPr>
          <p:nvPr/>
        </p:nvSpPr>
        <p:spPr bwMode="gray">
          <a:xfrm>
            <a:off x="4323693" y="4174457"/>
            <a:ext cx="800653" cy="10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85800" eaLnBrk="0" hangingPunct="0">
              <a:spcBef>
                <a:spcPct val="60000"/>
              </a:spcBef>
              <a:defRPr/>
            </a:pPr>
            <a:r>
              <a:rPr lang="en-GB" sz="709" b="1" dirty="0">
                <a:solidFill>
                  <a:srgbClr val="FFFFFF"/>
                </a:solidFill>
                <a:cs typeface="+mn-cs"/>
              </a:rPr>
              <a:t>Text</a:t>
            </a:r>
          </a:p>
        </p:txBody>
      </p:sp>
      <p:sp>
        <p:nvSpPr>
          <p:cNvPr id="34" name="Text Box 6"/>
          <p:cNvSpPr txBox="1">
            <a:spLocks noChangeAspect="1" noChangeArrowheads="1"/>
          </p:cNvSpPr>
          <p:nvPr/>
        </p:nvSpPr>
        <p:spPr bwMode="gray">
          <a:xfrm>
            <a:off x="3752168" y="3109053"/>
            <a:ext cx="778993" cy="10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85800" eaLnBrk="0" hangingPunct="0">
              <a:spcBef>
                <a:spcPct val="60000"/>
              </a:spcBef>
              <a:defRPr/>
            </a:pPr>
            <a:r>
              <a:rPr lang="en-GB" sz="709" b="1" dirty="0">
                <a:solidFill>
                  <a:srgbClr val="FFFFFF"/>
                </a:solidFill>
                <a:cs typeface="+mn-cs"/>
              </a:rPr>
              <a:t>Text</a:t>
            </a:r>
          </a:p>
        </p:txBody>
      </p:sp>
      <p:sp>
        <p:nvSpPr>
          <p:cNvPr id="35" name="Text Box 6"/>
          <p:cNvSpPr txBox="1">
            <a:spLocks noChangeAspect="1" noChangeArrowheads="1"/>
          </p:cNvSpPr>
          <p:nvPr/>
        </p:nvSpPr>
        <p:spPr bwMode="gray">
          <a:xfrm>
            <a:off x="4852131" y="3109053"/>
            <a:ext cx="778993" cy="10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85800" eaLnBrk="0" hangingPunct="0">
              <a:spcBef>
                <a:spcPct val="60000"/>
              </a:spcBef>
              <a:defRPr/>
            </a:pPr>
            <a:r>
              <a:rPr lang="en-GB" sz="709" b="1" dirty="0">
                <a:solidFill>
                  <a:srgbClr val="FFFFFF"/>
                </a:solidFill>
                <a:cs typeface="+mn-cs"/>
              </a:rPr>
              <a:t>Text</a:t>
            </a:r>
          </a:p>
        </p:txBody>
      </p:sp>
      <p:sp>
        <p:nvSpPr>
          <p:cNvPr id="188419" name="Line 3"/>
          <p:cNvSpPr>
            <a:spLocks noChangeShapeType="1"/>
          </p:cNvSpPr>
          <p:nvPr/>
        </p:nvSpPr>
        <p:spPr bwMode="gray">
          <a:xfrm>
            <a:off x="533388" y="3730327"/>
            <a:ext cx="3969324" cy="8506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>
              <a:defRPr/>
            </a:pPr>
            <a:endParaRPr lang="en-GB" sz="945">
              <a:solidFill>
                <a:srgbClr val="53565A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8418" name="Line 2"/>
          <p:cNvSpPr>
            <a:spLocks noChangeShapeType="1"/>
          </p:cNvSpPr>
          <p:nvPr/>
        </p:nvSpPr>
        <p:spPr bwMode="gray">
          <a:xfrm flipV="1">
            <a:off x="533399" y="1777796"/>
            <a:ext cx="4869005" cy="43105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>
              <a:defRPr/>
            </a:pPr>
            <a:endParaRPr lang="en-GB" sz="945">
              <a:solidFill>
                <a:srgbClr val="53565A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8434" name="Text Box 6"/>
          <p:cNvSpPr txBox="1">
            <a:spLocks noChangeAspect="1" noChangeArrowheads="1"/>
          </p:cNvSpPr>
          <p:nvPr/>
        </p:nvSpPr>
        <p:spPr bwMode="gray">
          <a:xfrm>
            <a:off x="533400" y="1656812"/>
            <a:ext cx="3737168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 eaLnBrk="0" hangingPunct="0">
              <a:spcBef>
                <a:spcPct val="60000"/>
              </a:spcBef>
              <a:defRPr/>
            </a:pPr>
            <a:r>
              <a:rPr lang="en-GB" sz="800" b="1" dirty="0" err="1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Polythionic</a:t>
            </a:r>
            <a:r>
              <a:rPr lang="en-GB" sz="800" b="1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 Acid (PTA)                                    </a:t>
            </a:r>
          </a:p>
          <a:p>
            <a:pPr marL="128588" indent="-128588" defTabSz="685800" eaLnBrk="0" hangingPunct="0">
              <a:spcBef>
                <a:spcPct val="60000"/>
              </a:spcBef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Family of acids that have the form </a:t>
            </a:r>
            <a:r>
              <a:rPr lang="en-ZA" sz="8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H</a:t>
            </a:r>
            <a:r>
              <a:rPr lang="en-ZA" sz="800" baseline="-250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2</a:t>
            </a:r>
            <a:r>
              <a:rPr lang="en-ZA" sz="8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S</a:t>
            </a:r>
            <a:r>
              <a:rPr lang="en-ZA" sz="800" baseline="-250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x</a:t>
            </a:r>
            <a:r>
              <a:rPr lang="en-ZA" sz="8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O</a:t>
            </a:r>
            <a:r>
              <a:rPr lang="en-ZA" sz="800" baseline="-250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y</a:t>
            </a:r>
            <a:r>
              <a:rPr lang="en-US" sz="8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 , where x is generally considered to range from 1 to 5, and y may range from &lt; 1 to 6 (NACE SP0170: 13)</a:t>
            </a:r>
            <a:endParaRPr lang="en-GB" sz="800" dirty="0">
              <a:solidFill>
                <a:srgbClr val="53565A"/>
              </a:solidFill>
              <a:latin typeface="+mn-lt"/>
              <a:cs typeface="SABIC Typeface Headline Light" panose="020B0303060202020204" pitchFamily="34" charset="0"/>
            </a:endParaRPr>
          </a:p>
          <a:p>
            <a:pPr marL="128588" indent="-128588" defTabSz="685800" eaLnBrk="0" hangingPunct="0">
              <a:spcBef>
                <a:spcPct val="60000"/>
              </a:spcBef>
              <a:buFont typeface="Arial" panose="020B0604020202020204" pitchFamily="34" charset="0"/>
              <a:buChar char="•"/>
              <a:defRPr/>
            </a:pPr>
            <a:r>
              <a:rPr lang="en-GB" sz="8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PTA are a product of the reaction of oxygen, water and metal sulphides which can be present on internal surfaces of equipment that carry S containing process fluid</a:t>
            </a:r>
          </a:p>
          <a:p>
            <a:pPr marL="128588" indent="-128588" defTabSz="685800" eaLnBrk="0" hangingPunct="0">
              <a:spcBef>
                <a:spcPct val="60000"/>
              </a:spcBef>
              <a:buFont typeface="Arial" panose="020B0604020202020204" pitchFamily="34" charset="0"/>
              <a:buChar char="•"/>
              <a:defRPr/>
            </a:pPr>
            <a:r>
              <a:rPr lang="en-GB" sz="8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A common source of oxygen is air that can be introduced when equipment is open during shutdowns. O is also present in the process during decoking</a:t>
            </a:r>
          </a:p>
          <a:p>
            <a:pPr marL="128588" indent="-128588" defTabSz="685800" eaLnBrk="0" hangingPunct="0">
              <a:spcBef>
                <a:spcPct val="60000"/>
              </a:spcBef>
              <a:buFont typeface="Arial" panose="020B0604020202020204" pitchFamily="34" charset="0"/>
              <a:buChar char="•"/>
              <a:defRPr/>
            </a:pPr>
            <a:r>
              <a:rPr lang="en-GB" sz="8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A possible source of water is dilution steam which </a:t>
            </a:r>
            <a:r>
              <a:rPr lang="en-GB" sz="800" dirty="0" smtClean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is part </a:t>
            </a:r>
            <a:r>
              <a:rPr lang="en-GB" sz="8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of the process that may condensate during shutdowns and/or during operation in stagnant areas away from the header</a:t>
            </a:r>
          </a:p>
          <a:p>
            <a:pPr marL="128588" indent="-128588" defTabSz="685800" eaLnBrk="0" hangingPunct="0">
              <a:spcBef>
                <a:spcPct val="60000"/>
              </a:spcBef>
              <a:buFont typeface="Arial" panose="020B0604020202020204" pitchFamily="34" charset="0"/>
              <a:buChar char="•"/>
              <a:defRPr/>
            </a:pPr>
            <a:r>
              <a:rPr lang="en-GB" sz="8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The source of S is DMDS which decomposes into hydrogen sulphide </a:t>
            </a:r>
          </a:p>
        </p:txBody>
      </p:sp>
      <p:sp>
        <p:nvSpPr>
          <p:cNvPr id="188420" name="Line 4"/>
          <p:cNvSpPr>
            <a:spLocks noChangeShapeType="1"/>
          </p:cNvSpPr>
          <p:nvPr/>
        </p:nvSpPr>
        <p:spPr bwMode="gray">
          <a:xfrm>
            <a:off x="6687138" y="3327124"/>
            <a:ext cx="1944395" cy="3563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>
              <a:defRPr/>
            </a:pPr>
            <a:endParaRPr lang="en-GB" sz="945">
              <a:solidFill>
                <a:srgbClr val="53565A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84525" y="1759154"/>
            <a:ext cx="2405447" cy="2268517"/>
            <a:chOff x="3400453" y="1715492"/>
            <a:chExt cx="3207263" cy="3024689"/>
          </a:xfrm>
        </p:grpSpPr>
        <p:grpSp>
          <p:nvGrpSpPr>
            <p:cNvPr id="11" name="Group 10"/>
            <p:cNvGrpSpPr/>
            <p:nvPr/>
          </p:nvGrpSpPr>
          <p:grpSpPr>
            <a:xfrm>
              <a:off x="3400453" y="1715492"/>
              <a:ext cx="3207263" cy="3024689"/>
              <a:chOff x="3400453" y="1715492"/>
              <a:chExt cx="3207263" cy="3024689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400453" y="1715492"/>
                <a:ext cx="3207263" cy="3024689"/>
                <a:chOff x="3400455" y="1715492"/>
                <a:chExt cx="3207264" cy="3024689"/>
              </a:xfrm>
            </p:grpSpPr>
            <p:sp>
              <p:nvSpPr>
                <p:cNvPr id="188421" name="Freeform 5"/>
                <p:cNvSpPr>
                  <a:spLocks/>
                </p:cNvSpPr>
                <p:nvPr/>
              </p:nvSpPr>
              <p:spPr bwMode="gray">
                <a:xfrm>
                  <a:off x="3864449" y="1715492"/>
                  <a:ext cx="2260668" cy="2261830"/>
                </a:xfrm>
                <a:custGeom>
                  <a:avLst/>
                  <a:gdLst>
                    <a:gd name="T0" fmla="*/ 2745 w 2752"/>
                    <a:gd name="T1" fmla="*/ 1518 h 2754"/>
                    <a:gd name="T2" fmla="*/ 2709 w 2752"/>
                    <a:gd name="T3" fmla="*/ 1721 h 2754"/>
                    <a:gd name="T4" fmla="*/ 2644 w 2752"/>
                    <a:gd name="T5" fmla="*/ 1913 h 2754"/>
                    <a:gd name="T6" fmla="*/ 2554 w 2752"/>
                    <a:gd name="T7" fmla="*/ 2091 h 2754"/>
                    <a:gd name="T8" fmla="*/ 2438 w 2752"/>
                    <a:gd name="T9" fmla="*/ 2253 h 2754"/>
                    <a:gd name="T10" fmla="*/ 2301 w 2752"/>
                    <a:gd name="T11" fmla="*/ 2396 h 2754"/>
                    <a:gd name="T12" fmla="*/ 2145 w 2752"/>
                    <a:gd name="T13" fmla="*/ 2519 h 2754"/>
                    <a:gd name="T14" fmla="*/ 1972 w 2752"/>
                    <a:gd name="T15" fmla="*/ 2619 h 2754"/>
                    <a:gd name="T16" fmla="*/ 1786 w 2752"/>
                    <a:gd name="T17" fmla="*/ 2692 h 2754"/>
                    <a:gd name="T18" fmla="*/ 1586 w 2752"/>
                    <a:gd name="T19" fmla="*/ 2739 h 2754"/>
                    <a:gd name="T20" fmla="*/ 1377 w 2752"/>
                    <a:gd name="T21" fmla="*/ 2754 h 2754"/>
                    <a:gd name="T22" fmla="*/ 1166 w 2752"/>
                    <a:gd name="T23" fmla="*/ 2739 h 2754"/>
                    <a:gd name="T24" fmla="*/ 966 w 2752"/>
                    <a:gd name="T25" fmla="*/ 2692 h 2754"/>
                    <a:gd name="T26" fmla="*/ 780 w 2752"/>
                    <a:gd name="T27" fmla="*/ 2619 h 2754"/>
                    <a:gd name="T28" fmla="*/ 607 w 2752"/>
                    <a:gd name="T29" fmla="*/ 2519 h 2754"/>
                    <a:gd name="T30" fmla="*/ 451 w 2752"/>
                    <a:gd name="T31" fmla="*/ 2396 h 2754"/>
                    <a:gd name="T32" fmla="*/ 314 w 2752"/>
                    <a:gd name="T33" fmla="*/ 2253 h 2754"/>
                    <a:gd name="T34" fmla="*/ 200 w 2752"/>
                    <a:gd name="T35" fmla="*/ 2091 h 2754"/>
                    <a:gd name="T36" fmla="*/ 108 w 2752"/>
                    <a:gd name="T37" fmla="*/ 1913 h 2754"/>
                    <a:gd name="T38" fmla="*/ 43 w 2752"/>
                    <a:gd name="T39" fmla="*/ 1721 h 2754"/>
                    <a:gd name="T40" fmla="*/ 7 w 2752"/>
                    <a:gd name="T41" fmla="*/ 1518 h 2754"/>
                    <a:gd name="T42" fmla="*/ 1 w 2752"/>
                    <a:gd name="T43" fmla="*/ 1307 h 2754"/>
                    <a:gd name="T44" fmla="*/ 28 w 2752"/>
                    <a:gd name="T45" fmla="*/ 1100 h 2754"/>
                    <a:gd name="T46" fmla="*/ 84 w 2752"/>
                    <a:gd name="T47" fmla="*/ 904 h 2754"/>
                    <a:gd name="T48" fmla="*/ 167 w 2752"/>
                    <a:gd name="T49" fmla="*/ 721 h 2754"/>
                    <a:gd name="T50" fmla="*/ 273 w 2752"/>
                    <a:gd name="T51" fmla="*/ 554 h 2754"/>
                    <a:gd name="T52" fmla="*/ 403 w 2752"/>
                    <a:gd name="T53" fmla="*/ 404 h 2754"/>
                    <a:gd name="T54" fmla="*/ 553 w 2752"/>
                    <a:gd name="T55" fmla="*/ 274 h 2754"/>
                    <a:gd name="T56" fmla="*/ 720 w 2752"/>
                    <a:gd name="T57" fmla="*/ 167 h 2754"/>
                    <a:gd name="T58" fmla="*/ 903 w 2752"/>
                    <a:gd name="T59" fmla="*/ 85 h 2754"/>
                    <a:gd name="T60" fmla="*/ 1099 w 2752"/>
                    <a:gd name="T61" fmla="*/ 29 h 2754"/>
                    <a:gd name="T62" fmla="*/ 1306 w 2752"/>
                    <a:gd name="T63" fmla="*/ 2 h 2754"/>
                    <a:gd name="T64" fmla="*/ 1517 w 2752"/>
                    <a:gd name="T65" fmla="*/ 8 h 2754"/>
                    <a:gd name="T66" fmla="*/ 1720 w 2752"/>
                    <a:gd name="T67" fmla="*/ 44 h 2754"/>
                    <a:gd name="T68" fmla="*/ 1912 w 2752"/>
                    <a:gd name="T69" fmla="*/ 109 h 2754"/>
                    <a:gd name="T70" fmla="*/ 2089 w 2752"/>
                    <a:gd name="T71" fmla="*/ 200 h 2754"/>
                    <a:gd name="T72" fmla="*/ 2252 w 2752"/>
                    <a:gd name="T73" fmla="*/ 315 h 2754"/>
                    <a:gd name="T74" fmla="*/ 2394 w 2752"/>
                    <a:gd name="T75" fmla="*/ 452 h 2754"/>
                    <a:gd name="T76" fmla="*/ 2518 w 2752"/>
                    <a:gd name="T77" fmla="*/ 608 h 2754"/>
                    <a:gd name="T78" fmla="*/ 2617 w 2752"/>
                    <a:gd name="T79" fmla="*/ 781 h 2754"/>
                    <a:gd name="T80" fmla="*/ 2691 w 2752"/>
                    <a:gd name="T81" fmla="*/ 967 h 2754"/>
                    <a:gd name="T82" fmla="*/ 2736 w 2752"/>
                    <a:gd name="T83" fmla="*/ 1167 h 2754"/>
                    <a:gd name="T84" fmla="*/ 2752 w 2752"/>
                    <a:gd name="T85" fmla="*/ 1378 h 2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52" h="2754">
                      <a:moveTo>
                        <a:pt x="2752" y="1378"/>
                      </a:moveTo>
                      <a:lnTo>
                        <a:pt x="2751" y="1449"/>
                      </a:lnTo>
                      <a:lnTo>
                        <a:pt x="2745" y="1518"/>
                      </a:lnTo>
                      <a:lnTo>
                        <a:pt x="2736" y="1587"/>
                      </a:lnTo>
                      <a:lnTo>
                        <a:pt x="2724" y="1655"/>
                      </a:lnTo>
                      <a:lnTo>
                        <a:pt x="2709" y="1721"/>
                      </a:lnTo>
                      <a:lnTo>
                        <a:pt x="2691" y="1787"/>
                      </a:lnTo>
                      <a:lnTo>
                        <a:pt x="2668" y="1850"/>
                      </a:lnTo>
                      <a:lnTo>
                        <a:pt x="2644" y="1913"/>
                      </a:lnTo>
                      <a:lnTo>
                        <a:pt x="2617" y="1975"/>
                      </a:lnTo>
                      <a:lnTo>
                        <a:pt x="2587" y="2034"/>
                      </a:lnTo>
                      <a:lnTo>
                        <a:pt x="2554" y="2091"/>
                      </a:lnTo>
                      <a:lnTo>
                        <a:pt x="2518" y="2147"/>
                      </a:lnTo>
                      <a:lnTo>
                        <a:pt x="2479" y="2201"/>
                      </a:lnTo>
                      <a:lnTo>
                        <a:pt x="2438" y="2253"/>
                      </a:lnTo>
                      <a:lnTo>
                        <a:pt x="2394" y="2303"/>
                      </a:lnTo>
                      <a:lnTo>
                        <a:pt x="2349" y="2351"/>
                      </a:lnTo>
                      <a:lnTo>
                        <a:pt x="2301" y="2396"/>
                      </a:lnTo>
                      <a:lnTo>
                        <a:pt x="2252" y="2440"/>
                      </a:lnTo>
                      <a:lnTo>
                        <a:pt x="2199" y="2480"/>
                      </a:lnTo>
                      <a:lnTo>
                        <a:pt x="2145" y="2519"/>
                      </a:lnTo>
                      <a:lnTo>
                        <a:pt x="2089" y="2556"/>
                      </a:lnTo>
                      <a:lnTo>
                        <a:pt x="2032" y="2589"/>
                      </a:lnTo>
                      <a:lnTo>
                        <a:pt x="1972" y="2619"/>
                      </a:lnTo>
                      <a:lnTo>
                        <a:pt x="1912" y="2646"/>
                      </a:lnTo>
                      <a:lnTo>
                        <a:pt x="1849" y="2671"/>
                      </a:lnTo>
                      <a:lnTo>
                        <a:pt x="1786" y="2692"/>
                      </a:lnTo>
                      <a:lnTo>
                        <a:pt x="1720" y="2710"/>
                      </a:lnTo>
                      <a:lnTo>
                        <a:pt x="1653" y="2726"/>
                      </a:lnTo>
                      <a:lnTo>
                        <a:pt x="1586" y="2739"/>
                      </a:lnTo>
                      <a:lnTo>
                        <a:pt x="1517" y="2747"/>
                      </a:lnTo>
                      <a:lnTo>
                        <a:pt x="1447" y="2753"/>
                      </a:lnTo>
                      <a:lnTo>
                        <a:pt x="1377" y="2754"/>
                      </a:lnTo>
                      <a:lnTo>
                        <a:pt x="1306" y="2753"/>
                      </a:lnTo>
                      <a:lnTo>
                        <a:pt x="1236" y="2747"/>
                      </a:lnTo>
                      <a:lnTo>
                        <a:pt x="1166" y="2739"/>
                      </a:lnTo>
                      <a:lnTo>
                        <a:pt x="1099" y="2726"/>
                      </a:lnTo>
                      <a:lnTo>
                        <a:pt x="1033" y="2710"/>
                      </a:lnTo>
                      <a:lnTo>
                        <a:pt x="966" y="2692"/>
                      </a:lnTo>
                      <a:lnTo>
                        <a:pt x="903" y="2671"/>
                      </a:lnTo>
                      <a:lnTo>
                        <a:pt x="840" y="2646"/>
                      </a:lnTo>
                      <a:lnTo>
                        <a:pt x="780" y="2619"/>
                      </a:lnTo>
                      <a:lnTo>
                        <a:pt x="720" y="2589"/>
                      </a:lnTo>
                      <a:lnTo>
                        <a:pt x="663" y="2556"/>
                      </a:lnTo>
                      <a:lnTo>
                        <a:pt x="607" y="2519"/>
                      </a:lnTo>
                      <a:lnTo>
                        <a:pt x="553" y="2480"/>
                      </a:lnTo>
                      <a:lnTo>
                        <a:pt x="500" y="2440"/>
                      </a:lnTo>
                      <a:lnTo>
                        <a:pt x="451" y="2396"/>
                      </a:lnTo>
                      <a:lnTo>
                        <a:pt x="403" y="2351"/>
                      </a:lnTo>
                      <a:lnTo>
                        <a:pt x="358" y="2303"/>
                      </a:lnTo>
                      <a:lnTo>
                        <a:pt x="314" y="2253"/>
                      </a:lnTo>
                      <a:lnTo>
                        <a:pt x="273" y="2201"/>
                      </a:lnTo>
                      <a:lnTo>
                        <a:pt x="236" y="2147"/>
                      </a:lnTo>
                      <a:lnTo>
                        <a:pt x="200" y="2091"/>
                      </a:lnTo>
                      <a:lnTo>
                        <a:pt x="167" y="2034"/>
                      </a:lnTo>
                      <a:lnTo>
                        <a:pt x="135" y="1975"/>
                      </a:lnTo>
                      <a:lnTo>
                        <a:pt x="108" y="1913"/>
                      </a:lnTo>
                      <a:lnTo>
                        <a:pt x="84" y="1850"/>
                      </a:lnTo>
                      <a:lnTo>
                        <a:pt x="61" y="1787"/>
                      </a:lnTo>
                      <a:lnTo>
                        <a:pt x="43" y="1721"/>
                      </a:lnTo>
                      <a:lnTo>
                        <a:pt x="28" y="1655"/>
                      </a:lnTo>
                      <a:lnTo>
                        <a:pt x="16" y="1587"/>
                      </a:lnTo>
                      <a:lnTo>
                        <a:pt x="7" y="1518"/>
                      </a:lnTo>
                      <a:lnTo>
                        <a:pt x="1" y="1449"/>
                      </a:lnTo>
                      <a:lnTo>
                        <a:pt x="0" y="1378"/>
                      </a:lnTo>
                      <a:lnTo>
                        <a:pt x="1" y="1307"/>
                      </a:lnTo>
                      <a:lnTo>
                        <a:pt x="7" y="1237"/>
                      </a:lnTo>
                      <a:lnTo>
                        <a:pt x="16" y="1167"/>
                      </a:lnTo>
                      <a:lnTo>
                        <a:pt x="28" y="1100"/>
                      </a:lnTo>
                      <a:lnTo>
                        <a:pt x="43" y="1034"/>
                      </a:lnTo>
                      <a:lnTo>
                        <a:pt x="61" y="967"/>
                      </a:lnTo>
                      <a:lnTo>
                        <a:pt x="84" y="904"/>
                      </a:lnTo>
                      <a:lnTo>
                        <a:pt x="108" y="841"/>
                      </a:lnTo>
                      <a:lnTo>
                        <a:pt x="135" y="781"/>
                      </a:lnTo>
                      <a:lnTo>
                        <a:pt x="167" y="721"/>
                      </a:lnTo>
                      <a:lnTo>
                        <a:pt x="200" y="664"/>
                      </a:lnTo>
                      <a:lnTo>
                        <a:pt x="236" y="608"/>
                      </a:lnTo>
                      <a:lnTo>
                        <a:pt x="273" y="554"/>
                      </a:lnTo>
                      <a:lnTo>
                        <a:pt x="314" y="501"/>
                      </a:lnTo>
                      <a:lnTo>
                        <a:pt x="358" y="452"/>
                      </a:lnTo>
                      <a:lnTo>
                        <a:pt x="403" y="404"/>
                      </a:lnTo>
                      <a:lnTo>
                        <a:pt x="451" y="358"/>
                      </a:lnTo>
                      <a:lnTo>
                        <a:pt x="500" y="315"/>
                      </a:lnTo>
                      <a:lnTo>
                        <a:pt x="553" y="274"/>
                      </a:lnTo>
                      <a:lnTo>
                        <a:pt x="607" y="237"/>
                      </a:lnTo>
                      <a:lnTo>
                        <a:pt x="663" y="200"/>
                      </a:lnTo>
                      <a:lnTo>
                        <a:pt x="720" y="167"/>
                      </a:lnTo>
                      <a:lnTo>
                        <a:pt x="780" y="137"/>
                      </a:lnTo>
                      <a:lnTo>
                        <a:pt x="840" y="109"/>
                      </a:lnTo>
                      <a:lnTo>
                        <a:pt x="903" y="85"/>
                      </a:lnTo>
                      <a:lnTo>
                        <a:pt x="966" y="62"/>
                      </a:lnTo>
                      <a:lnTo>
                        <a:pt x="1033" y="44"/>
                      </a:lnTo>
                      <a:lnTo>
                        <a:pt x="1099" y="29"/>
                      </a:lnTo>
                      <a:lnTo>
                        <a:pt x="1166" y="17"/>
                      </a:lnTo>
                      <a:lnTo>
                        <a:pt x="1236" y="8"/>
                      </a:lnTo>
                      <a:lnTo>
                        <a:pt x="1306" y="2"/>
                      </a:lnTo>
                      <a:lnTo>
                        <a:pt x="1377" y="0"/>
                      </a:lnTo>
                      <a:lnTo>
                        <a:pt x="1447" y="2"/>
                      </a:lnTo>
                      <a:lnTo>
                        <a:pt x="1517" y="8"/>
                      </a:lnTo>
                      <a:lnTo>
                        <a:pt x="1586" y="17"/>
                      </a:lnTo>
                      <a:lnTo>
                        <a:pt x="1653" y="29"/>
                      </a:lnTo>
                      <a:lnTo>
                        <a:pt x="1720" y="44"/>
                      </a:lnTo>
                      <a:lnTo>
                        <a:pt x="1786" y="62"/>
                      </a:lnTo>
                      <a:lnTo>
                        <a:pt x="1849" y="85"/>
                      </a:lnTo>
                      <a:lnTo>
                        <a:pt x="1912" y="109"/>
                      </a:lnTo>
                      <a:lnTo>
                        <a:pt x="1972" y="137"/>
                      </a:lnTo>
                      <a:lnTo>
                        <a:pt x="2032" y="167"/>
                      </a:lnTo>
                      <a:lnTo>
                        <a:pt x="2089" y="200"/>
                      </a:lnTo>
                      <a:lnTo>
                        <a:pt x="2145" y="237"/>
                      </a:lnTo>
                      <a:lnTo>
                        <a:pt x="2199" y="274"/>
                      </a:lnTo>
                      <a:lnTo>
                        <a:pt x="2252" y="315"/>
                      </a:lnTo>
                      <a:lnTo>
                        <a:pt x="2301" y="358"/>
                      </a:lnTo>
                      <a:lnTo>
                        <a:pt x="2349" y="404"/>
                      </a:lnTo>
                      <a:lnTo>
                        <a:pt x="2394" y="452"/>
                      </a:lnTo>
                      <a:lnTo>
                        <a:pt x="2438" y="501"/>
                      </a:lnTo>
                      <a:lnTo>
                        <a:pt x="2479" y="554"/>
                      </a:lnTo>
                      <a:lnTo>
                        <a:pt x="2518" y="608"/>
                      </a:lnTo>
                      <a:lnTo>
                        <a:pt x="2554" y="664"/>
                      </a:lnTo>
                      <a:lnTo>
                        <a:pt x="2587" y="721"/>
                      </a:lnTo>
                      <a:lnTo>
                        <a:pt x="2617" y="781"/>
                      </a:lnTo>
                      <a:lnTo>
                        <a:pt x="2644" y="841"/>
                      </a:lnTo>
                      <a:lnTo>
                        <a:pt x="2668" y="904"/>
                      </a:lnTo>
                      <a:lnTo>
                        <a:pt x="2691" y="967"/>
                      </a:lnTo>
                      <a:lnTo>
                        <a:pt x="2709" y="1034"/>
                      </a:lnTo>
                      <a:lnTo>
                        <a:pt x="2724" y="1100"/>
                      </a:lnTo>
                      <a:lnTo>
                        <a:pt x="2736" y="1167"/>
                      </a:lnTo>
                      <a:lnTo>
                        <a:pt x="2745" y="1237"/>
                      </a:lnTo>
                      <a:lnTo>
                        <a:pt x="2751" y="1307"/>
                      </a:lnTo>
                      <a:lnTo>
                        <a:pt x="2752" y="1378"/>
                      </a:lnTo>
                    </a:path>
                  </a:pathLst>
                </a:custGeom>
                <a:solidFill>
                  <a:schemeClr val="bg1"/>
                </a:solidFill>
                <a:ln w="9525" cmpd="sng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685800">
                    <a:defRPr/>
                  </a:pPr>
                  <a:endParaRPr lang="en-GB" sz="945" b="1">
                    <a:solidFill>
                      <a:srgbClr val="53565A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grpSp>
              <p:nvGrpSpPr>
                <p:cNvPr id="188425" name="Group 9"/>
                <p:cNvGrpSpPr>
                  <a:grpSpLocks/>
                </p:cNvGrpSpPr>
                <p:nvPr/>
              </p:nvGrpSpPr>
              <p:grpSpPr bwMode="auto">
                <a:xfrm>
                  <a:off x="3400455" y="2480677"/>
                  <a:ext cx="3207264" cy="2259504"/>
                  <a:chOff x="4003" y="1272"/>
                  <a:chExt cx="1383" cy="974"/>
                </a:xfrm>
              </p:grpSpPr>
              <p:sp>
                <p:nvSpPr>
                  <p:cNvPr id="188426" name="Freeform 10"/>
                  <p:cNvSpPr>
                    <a:spLocks/>
                  </p:cNvSpPr>
                  <p:nvPr/>
                </p:nvSpPr>
                <p:spPr bwMode="gray">
                  <a:xfrm>
                    <a:off x="4412" y="1317"/>
                    <a:ext cx="565" cy="884"/>
                  </a:xfrm>
                  <a:custGeom>
                    <a:avLst/>
                    <a:gdLst>
                      <a:gd name="T0" fmla="*/ 3 w 1598"/>
                      <a:gd name="T1" fmla="*/ 1173 h 2501"/>
                      <a:gd name="T2" fmla="*/ 15 w 1598"/>
                      <a:gd name="T3" fmla="*/ 1046 h 2501"/>
                      <a:gd name="T4" fmla="*/ 33 w 1598"/>
                      <a:gd name="T5" fmla="*/ 947 h 2501"/>
                      <a:gd name="T6" fmla="*/ 58 w 1598"/>
                      <a:gd name="T7" fmla="*/ 852 h 2501"/>
                      <a:gd name="T8" fmla="*/ 108 w 1598"/>
                      <a:gd name="T9" fmla="*/ 713 h 2501"/>
                      <a:gd name="T10" fmla="*/ 150 w 1598"/>
                      <a:gd name="T11" fmla="*/ 625 h 2501"/>
                      <a:gd name="T12" fmla="*/ 197 w 1598"/>
                      <a:gd name="T13" fmla="*/ 540 h 2501"/>
                      <a:gd name="T14" fmla="*/ 249 w 1598"/>
                      <a:gd name="T15" fmla="*/ 458 h 2501"/>
                      <a:gd name="T16" fmla="*/ 323 w 1598"/>
                      <a:gd name="T17" fmla="*/ 364 h 2501"/>
                      <a:gd name="T18" fmla="*/ 404 w 1598"/>
                      <a:gd name="T19" fmla="*/ 275 h 2501"/>
                      <a:gd name="T20" fmla="*/ 512 w 1598"/>
                      <a:gd name="T21" fmla="*/ 179 h 2501"/>
                      <a:gd name="T22" fmla="*/ 589 w 1598"/>
                      <a:gd name="T23" fmla="*/ 120 h 2501"/>
                      <a:gd name="T24" fmla="*/ 670 w 1598"/>
                      <a:gd name="T25" fmla="*/ 67 h 2501"/>
                      <a:gd name="T26" fmla="*/ 799 w 1598"/>
                      <a:gd name="T27" fmla="*/ 0 h 2501"/>
                      <a:gd name="T28" fmla="*/ 927 w 1598"/>
                      <a:gd name="T29" fmla="*/ 67 h 2501"/>
                      <a:gd name="T30" fmla="*/ 1008 w 1598"/>
                      <a:gd name="T31" fmla="*/ 120 h 2501"/>
                      <a:gd name="T32" fmla="*/ 1123 w 1598"/>
                      <a:gd name="T33" fmla="*/ 209 h 2501"/>
                      <a:gd name="T34" fmla="*/ 1226 w 1598"/>
                      <a:gd name="T35" fmla="*/ 310 h 2501"/>
                      <a:gd name="T36" fmla="*/ 1319 w 1598"/>
                      <a:gd name="T37" fmla="*/ 421 h 2501"/>
                      <a:gd name="T38" fmla="*/ 1375 w 1598"/>
                      <a:gd name="T39" fmla="*/ 499 h 2501"/>
                      <a:gd name="T40" fmla="*/ 1447 w 1598"/>
                      <a:gd name="T41" fmla="*/ 625 h 2501"/>
                      <a:gd name="T42" fmla="*/ 1489 w 1598"/>
                      <a:gd name="T43" fmla="*/ 713 h 2501"/>
                      <a:gd name="T44" fmla="*/ 1524 w 1598"/>
                      <a:gd name="T45" fmla="*/ 804 h 2501"/>
                      <a:gd name="T46" fmla="*/ 1552 w 1598"/>
                      <a:gd name="T47" fmla="*/ 899 h 2501"/>
                      <a:gd name="T48" fmla="*/ 1575 w 1598"/>
                      <a:gd name="T49" fmla="*/ 997 h 2501"/>
                      <a:gd name="T50" fmla="*/ 1589 w 1598"/>
                      <a:gd name="T51" fmla="*/ 1096 h 2501"/>
                      <a:gd name="T52" fmla="*/ 1598 w 1598"/>
                      <a:gd name="T53" fmla="*/ 1249 h 2501"/>
                      <a:gd name="T54" fmla="*/ 1593 w 1598"/>
                      <a:gd name="T55" fmla="*/ 1353 h 2501"/>
                      <a:gd name="T56" fmla="*/ 1575 w 1598"/>
                      <a:gd name="T57" fmla="*/ 1504 h 2501"/>
                      <a:gd name="T58" fmla="*/ 1552 w 1598"/>
                      <a:gd name="T59" fmla="*/ 1601 h 2501"/>
                      <a:gd name="T60" fmla="*/ 1524 w 1598"/>
                      <a:gd name="T61" fmla="*/ 1696 h 2501"/>
                      <a:gd name="T62" fmla="*/ 1470 w 1598"/>
                      <a:gd name="T63" fmla="*/ 1831 h 2501"/>
                      <a:gd name="T64" fmla="*/ 1425 w 1598"/>
                      <a:gd name="T65" fmla="*/ 1919 h 2501"/>
                      <a:gd name="T66" fmla="*/ 1375 w 1598"/>
                      <a:gd name="T67" fmla="*/ 2001 h 2501"/>
                      <a:gd name="T68" fmla="*/ 1319 w 1598"/>
                      <a:gd name="T69" fmla="*/ 2080 h 2501"/>
                      <a:gd name="T70" fmla="*/ 1259 w 1598"/>
                      <a:gd name="T71" fmla="*/ 2155 h 2501"/>
                      <a:gd name="T72" fmla="*/ 1159 w 1598"/>
                      <a:gd name="T73" fmla="*/ 2259 h 2501"/>
                      <a:gd name="T74" fmla="*/ 1047 w 1598"/>
                      <a:gd name="T75" fmla="*/ 2352 h 2501"/>
                      <a:gd name="T76" fmla="*/ 989 w 1598"/>
                      <a:gd name="T77" fmla="*/ 2392 h 2501"/>
                      <a:gd name="T78" fmla="*/ 885 w 1598"/>
                      <a:gd name="T79" fmla="*/ 2456 h 2501"/>
                      <a:gd name="T80" fmla="*/ 754 w 1598"/>
                      <a:gd name="T81" fmla="*/ 2480 h 2501"/>
                      <a:gd name="T82" fmla="*/ 629 w 1598"/>
                      <a:gd name="T83" fmla="*/ 2406 h 2501"/>
                      <a:gd name="T84" fmla="*/ 550 w 1598"/>
                      <a:gd name="T85" fmla="*/ 2352 h 2501"/>
                      <a:gd name="T86" fmla="*/ 439 w 1598"/>
                      <a:gd name="T87" fmla="*/ 2259 h 2501"/>
                      <a:gd name="T88" fmla="*/ 339 w 1598"/>
                      <a:gd name="T89" fmla="*/ 2155 h 2501"/>
                      <a:gd name="T90" fmla="*/ 249 w 1598"/>
                      <a:gd name="T91" fmla="*/ 2040 h 2501"/>
                      <a:gd name="T92" fmla="*/ 197 w 1598"/>
                      <a:gd name="T93" fmla="*/ 1959 h 2501"/>
                      <a:gd name="T94" fmla="*/ 139 w 1598"/>
                      <a:gd name="T95" fmla="*/ 1854 h 2501"/>
                      <a:gd name="T96" fmla="*/ 90 w 1598"/>
                      <a:gd name="T97" fmla="*/ 1741 h 2501"/>
                      <a:gd name="T98" fmla="*/ 58 w 1598"/>
                      <a:gd name="T99" fmla="*/ 1648 h 2501"/>
                      <a:gd name="T100" fmla="*/ 39 w 1598"/>
                      <a:gd name="T101" fmla="*/ 1577 h 2501"/>
                      <a:gd name="T102" fmla="*/ 15 w 1598"/>
                      <a:gd name="T103" fmla="*/ 1454 h 2501"/>
                      <a:gd name="T104" fmla="*/ 4 w 1598"/>
                      <a:gd name="T105" fmla="*/ 1353 h 2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598" h="2501">
                        <a:moveTo>
                          <a:pt x="0" y="1249"/>
                        </a:moveTo>
                        <a:lnTo>
                          <a:pt x="1" y="1198"/>
                        </a:lnTo>
                        <a:lnTo>
                          <a:pt x="3" y="1173"/>
                        </a:lnTo>
                        <a:lnTo>
                          <a:pt x="4" y="1147"/>
                        </a:lnTo>
                        <a:lnTo>
                          <a:pt x="9" y="1096"/>
                        </a:lnTo>
                        <a:lnTo>
                          <a:pt x="15" y="1046"/>
                        </a:lnTo>
                        <a:lnTo>
                          <a:pt x="24" y="997"/>
                        </a:lnTo>
                        <a:lnTo>
                          <a:pt x="28" y="973"/>
                        </a:lnTo>
                        <a:lnTo>
                          <a:pt x="33" y="947"/>
                        </a:lnTo>
                        <a:lnTo>
                          <a:pt x="45" y="899"/>
                        </a:lnTo>
                        <a:lnTo>
                          <a:pt x="51" y="875"/>
                        </a:lnTo>
                        <a:lnTo>
                          <a:pt x="58" y="852"/>
                        </a:lnTo>
                        <a:lnTo>
                          <a:pt x="73" y="804"/>
                        </a:lnTo>
                        <a:lnTo>
                          <a:pt x="90" y="759"/>
                        </a:lnTo>
                        <a:lnTo>
                          <a:pt x="108" y="713"/>
                        </a:lnTo>
                        <a:lnTo>
                          <a:pt x="129" y="669"/>
                        </a:lnTo>
                        <a:lnTo>
                          <a:pt x="139" y="646"/>
                        </a:lnTo>
                        <a:lnTo>
                          <a:pt x="150" y="625"/>
                        </a:lnTo>
                        <a:lnTo>
                          <a:pt x="172" y="582"/>
                        </a:lnTo>
                        <a:lnTo>
                          <a:pt x="185" y="561"/>
                        </a:lnTo>
                        <a:lnTo>
                          <a:pt x="197" y="540"/>
                        </a:lnTo>
                        <a:lnTo>
                          <a:pt x="222" y="499"/>
                        </a:lnTo>
                        <a:lnTo>
                          <a:pt x="236" y="479"/>
                        </a:lnTo>
                        <a:lnTo>
                          <a:pt x="249" y="458"/>
                        </a:lnTo>
                        <a:lnTo>
                          <a:pt x="278" y="421"/>
                        </a:lnTo>
                        <a:lnTo>
                          <a:pt x="308" y="382"/>
                        </a:lnTo>
                        <a:lnTo>
                          <a:pt x="323" y="364"/>
                        </a:lnTo>
                        <a:lnTo>
                          <a:pt x="339" y="346"/>
                        </a:lnTo>
                        <a:lnTo>
                          <a:pt x="371" y="310"/>
                        </a:lnTo>
                        <a:lnTo>
                          <a:pt x="404" y="275"/>
                        </a:lnTo>
                        <a:lnTo>
                          <a:pt x="439" y="242"/>
                        </a:lnTo>
                        <a:lnTo>
                          <a:pt x="475" y="209"/>
                        </a:lnTo>
                        <a:lnTo>
                          <a:pt x="512" y="179"/>
                        </a:lnTo>
                        <a:lnTo>
                          <a:pt x="550" y="149"/>
                        </a:lnTo>
                        <a:lnTo>
                          <a:pt x="569" y="135"/>
                        </a:lnTo>
                        <a:lnTo>
                          <a:pt x="589" y="120"/>
                        </a:lnTo>
                        <a:lnTo>
                          <a:pt x="608" y="106"/>
                        </a:lnTo>
                        <a:lnTo>
                          <a:pt x="629" y="93"/>
                        </a:lnTo>
                        <a:lnTo>
                          <a:pt x="670" y="67"/>
                        </a:lnTo>
                        <a:lnTo>
                          <a:pt x="712" y="43"/>
                        </a:lnTo>
                        <a:lnTo>
                          <a:pt x="754" y="21"/>
                        </a:lnTo>
                        <a:lnTo>
                          <a:pt x="799" y="0"/>
                        </a:lnTo>
                        <a:lnTo>
                          <a:pt x="843" y="21"/>
                        </a:lnTo>
                        <a:lnTo>
                          <a:pt x="885" y="43"/>
                        </a:lnTo>
                        <a:lnTo>
                          <a:pt x="927" y="67"/>
                        </a:lnTo>
                        <a:lnTo>
                          <a:pt x="969" y="93"/>
                        </a:lnTo>
                        <a:lnTo>
                          <a:pt x="989" y="106"/>
                        </a:lnTo>
                        <a:lnTo>
                          <a:pt x="1008" y="120"/>
                        </a:lnTo>
                        <a:lnTo>
                          <a:pt x="1047" y="149"/>
                        </a:lnTo>
                        <a:lnTo>
                          <a:pt x="1085" y="179"/>
                        </a:lnTo>
                        <a:lnTo>
                          <a:pt x="1123" y="209"/>
                        </a:lnTo>
                        <a:lnTo>
                          <a:pt x="1159" y="242"/>
                        </a:lnTo>
                        <a:lnTo>
                          <a:pt x="1193" y="275"/>
                        </a:lnTo>
                        <a:lnTo>
                          <a:pt x="1226" y="310"/>
                        </a:lnTo>
                        <a:lnTo>
                          <a:pt x="1259" y="346"/>
                        </a:lnTo>
                        <a:lnTo>
                          <a:pt x="1289" y="382"/>
                        </a:lnTo>
                        <a:lnTo>
                          <a:pt x="1319" y="421"/>
                        </a:lnTo>
                        <a:lnTo>
                          <a:pt x="1348" y="458"/>
                        </a:lnTo>
                        <a:lnTo>
                          <a:pt x="1362" y="479"/>
                        </a:lnTo>
                        <a:lnTo>
                          <a:pt x="1375" y="499"/>
                        </a:lnTo>
                        <a:lnTo>
                          <a:pt x="1401" y="540"/>
                        </a:lnTo>
                        <a:lnTo>
                          <a:pt x="1425" y="582"/>
                        </a:lnTo>
                        <a:lnTo>
                          <a:pt x="1447" y="625"/>
                        </a:lnTo>
                        <a:lnTo>
                          <a:pt x="1459" y="646"/>
                        </a:lnTo>
                        <a:lnTo>
                          <a:pt x="1470" y="669"/>
                        </a:lnTo>
                        <a:lnTo>
                          <a:pt x="1489" y="713"/>
                        </a:lnTo>
                        <a:lnTo>
                          <a:pt x="1507" y="759"/>
                        </a:lnTo>
                        <a:lnTo>
                          <a:pt x="1516" y="782"/>
                        </a:lnTo>
                        <a:lnTo>
                          <a:pt x="1524" y="804"/>
                        </a:lnTo>
                        <a:lnTo>
                          <a:pt x="1539" y="852"/>
                        </a:lnTo>
                        <a:lnTo>
                          <a:pt x="1546" y="875"/>
                        </a:lnTo>
                        <a:lnTo>
                          <a:pt x="1552" y="899"/>
                        </a:lnTo>
                        <a:lnTo>
                          <a:pt x="1558" y="923"/>
                        </a:lnTo>
                        <a:lnTo>
                          <a:pt x="1564" y="947"/>
                        </a:lnTo>
                        <a:lnTo>
                          <a:pt x="1575" y="997"/>
                        </a:lnTo>
                        <a:lnTo>
                          <a:pt x="1583" y="1046"/>
                        </a:lnTo>
                        <a:lnTo>
                          <a:pt x="1586" y="1070"/>
                        </a:lnTo>
                        <a:lnTo>
                          <a:pt x="1589" y="1096"/>
                        </a:lnTo>
                        <a:lnTo>
                          <a:pt x="1593" y="1147"/>
                        </a:lnTo>
                        <a:lnTo>
                          <a:pt x="1596" y="1198"/>
                        </a:lnTo>
                        <a:lnTo>
                          <a:pt x="1598" y="1249"/>
                        </a:lnTo>
                        <a:lnTo>
                          <a:pt x="1596" y="1302"/>
                        </a:lnTo>
                        <a:lnTo>
                          <a:pt x="1596" y="1328"/>
                        </a:lnTo>
                        <a:lnTo>
                          <a:pt x="1593" y="1353"/>
                        </a:lnTo>
                        <a:lnTo>
                          <a:pt x="1589" y="1404"/>
                        </a:lnTo>
                        <a:lnTo>
                          <a:pt x="1583" y="1454"/>
                        </a:lnTo>
                        <a:lnTo>
                          <a:pt x="1575" y="1504"/>
                        </a:lnTo>
                        <a:lnTo>
                          <a:pt x="1569" y="1528"/>
                        </a:lnTo>
                        <a:lnTo>
                          <a:pt x="1564" y="1552"/>
                        </a:lnTo>
                        <a:lnTo>
                          <a:pt x="1552" y="1601"/>
                        </a:lnTo>
                        <a:lnTo>
                          <a:pt x="1546" y="1625"/>
                        </a:lnTo>
                        <a:lnTo>
                          <a:pt x="1539" y="1648"/>
                        </a:lnTo>
                        <a:lnTo>
                          <a:pt x="1524" y="1696"/>
                        </a:lnTo>
                        <a:lnTo>
                          <a:pt x="1507" y="1741"/>
                        </a:lnTo>
                        <a:lnTo>
                          <a:pt x="1489" y="1786"/>
                        </a:lnTo>
                        <a:lnTo>
                          <a:pt x="1470" y="1831"/>
                        </a:lnTo>
                        <a:lnTo>
                          <a:pt x="1459" y="1854"/>
                        </a:lnTo>
                        <a:lnTo>
                          <a:pt x="1447" y="1875"/>
                        </a:lnTo>
                        <a:lnTo>
                          <a:pt x="1425" y="1919"/>
                        </a:lnTo>
                        <a:lnTo>
                          <a:pt x="1413" y="1940"/>
                        </a:lnTo>
                        <a:lnTo>
                          <a:pt x="1401" y="1959"/>
                        </a:lnTo>
                        <a:lnTo>
                          <a:pt x="1375" y="2001"/>
                        </a:lnTo>
                        <a:lnTo>
                          <a:pt x="1362" y="2021"/>
                        </a:lnTo>
                        <a:lnTo>
                          <a:pt x="1348" y="2040"/>
                        </a:lnTo>
                        <a:lnTo>
                          <a:pt x="1319" y="2080"/>
                        </a:lnTo>
                        <a:lnTo>
                          <a:pt x="1289" y="2117"/>
                        </a:lnTo>
                        <a:lnTo>
                          <a:pt x="1274" y="2137"/>
                        </a:lnTo>
                        <a:lnTo>
                          <a:pt x="1259" y="2155"/>
                        </a:lnTo>
                        <a:lnTo>
                          <a:pt x="1226" y="2191"/>
                        </a:lnTo>
                        <a:lnTo>
                          <a:pt x="1193" y="2225"/>
                        </a:lnTo>
                        <a:lnTo>
                          <a:pt x="1159" y="2259"/>
                        </a:lnTo>
                        <a:lnTo>
                          <a:pt x="1123" y="2290"/>
                        </a:lnTo>
                        <a:lnTo>
                          <a:pt x="1085" y="2322"/>
                        </a:lnTo>
                        <a:lnTo>
                          <a:pt x="1047" y="2352"/>
                        </a:lnTo>
                        <a:lnTo>
                          <a:pt x="1028" y="2365"/>
                        </a:lnTo>
                        <a:lnTo>
                          <a:pt x="1008" y="2379"/>
                        </a:lnTo>
                        <a:lnTo>
                          <a:pt x="989" y="2392"/>
                        </a:lnTo>
                        <a:lnTo>
                          <a:pt x="969" y="2406"/>
                        </a:lnTo>
                        <a:lnTo>
                          <a:pt x="927" y="2431"/>
                        </a:lnTo>
                        <a:lnTo>
                          <a:pt x="885" y="2456"/>
                        </a:lnTo>
                        <a:lnTo>
                          <a:pt x="843" y="2480"/>
                        </a:lnTo>
                        <a:lnTo>
                          <a:pt x="799" y="2501"/>
                        </a:lnTo>
                        <a:lnTo>
                          <a:pt x="754" y="2480"/>
                        </a:lnTo>
                        <a:lnTo>
                          <a:pt x="712" y="2456"/>
                        </a:lnTo>
                        <a:lnTo>
                          <a:pt x="670" y="2431"/>
                        </a:lnTo>
                        <a:lnTo>
                          <a:pt x="629" y="2406"/>
                        </a:lnTo>
                        <a:lnTo>
                          <a:pt x="608" y="2392"/>
                        </a:lnTo>
                        <a:lnTo>
                          <a:pt x="589" y="2379"/>
                        </a:lnTo>
                        <a:lnTo>
                          <a:pt x="550" y="2352"/>
                        </a:lnTo>
                        <a:lnTo>
                          <a:pt x="512" y="2322"/>
                        </a:lnTo>
                        <a:lnTo>
                          <a:pt x="475" y="2290"/>
                        </a:lnTo>
                        <a:lnTo>
                          <a:pt x="439" y="2259"/>
                        </a:lnTo>
                        <a:lnTo>
                          <a:pt x="404" y="2225"/>
                        </a:lnTo>
                        <a:lnTo>
                          <a:pt x="371" y="2191"/>
                        </a:lnTo>
                        <a:lnTo>
                          <a:pt x="339" y="2155"/>
                        </a:lnTo>
                        <a:lnTo>
                          <a:pt x="308" y="2117"/>
                        </a:lnTo>
                        <a:lnTo>
                          <a:pt x="278" y="2080"/>
                        </a:lnTo>
                        <a:lnTo>
                          <a:pt x="249" y="2040"/>
                        </a:lnTo>
                        <a:lnTo>
                          <a:pt x="236" y="2021"/>
                        </a:lnTo>
                        <a:lnTo>
                          <a:pt x="222" y="2001"/>
                        </a:lnTo>
                        <a:lnTo>
                          <a:pt x="197" y="1959"/>
                        </a:lnTo>
                        <a:lnTo>
                          <a:pt x="172" y="1919"/>
                        </a:lnTo>
                        <a:lnTo>
                          <a:pt x="150" y="1875"/>
                        </a:lnTo>
                        <a:lnTo>
                          <a:pt x="139" y="1854"/>
                        </a:lnTo>
                        <a:lnTo>
                          <a:pt x="129" y="1831"/>
                        </a:lnTo>
                        <a:lnTo>
                          <a:pt x="108" y="1786"/>
                        </a:lnTo>
                        <a:lnTo>
                          <a:pt x="90" y="1741"/>
                        </a:lnTo>
                        <a:lnTo>
                          <a:pt x="82" y="1719"/>
                        </a:lnTo>
                        <a:lnTo>
                          <a:pt x="73" y="1696"/>
                        </a:lnTo>
                        <a:lnTo>
                          <a:pt x="58" y="1648"/>
                        </a:lnTo>
                        <a:lnTo>
                          <a:pt x="51" y="1625"/>
                        </a:lnTo>
                        <a:lnTo>
                          <a:pt x="45" y="1601"/>
                        </a:lnTo>
                        <a:lnTo>
                          <a:pt x="39" y="1577"/>
                        </a:lnTo>
                        <a:lnTo>
                          <a:pt x="33" y="1552"/>
                        </a:lnTo>
                        <a:lnTo>
                          <a:pt x="24" y="1504"/>
                        </a:lnTo>
                        <a:lnTo>
                          <a:pt x="15" y="1454"/>
                        </a:lnTo>
                        <a:lnTo>
                          <a:pt x="12" y="1428"/>
                        </a:lnTo>
                        <a:lnTo>
                          <a:pt x="9" y="1404"/>
                        </a:lnTo>
                        <a:lnTo>
                          <a:pt x="4" y="1353"/>
                        </a:lnTo>
                        <a:lnTo>
                          <a:pt x="1" y="1302"/>
                        </a:lnTo>
                        <a:lnTo>
                          <a:pt x="0" y="124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mpd="sng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800">
                      <a:defRPr/>
                    </a:pPr>
                    <a:endParaRPr lang="en-GB" sz="945" b="1">
                      <a:solidFill>
                        <a:srgbClr val="53565A"/>
                      </a:solidFill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188427" name="Freeform 11"/>
                  <p:cNvSpPr>
                    <a:spLocks/>
                  </p:cNvSpPr>
                  <p:nvPr/>
                </p:nvSpPr>
                <p:spPr bwMode="gray">
                  <a:xfrm>
                    <a:off x="4412" y="1272"/>
                    <a:ext cx="974" cy="974"/>
                  </a:xfrm>
                  <a:custGeom>
                    <a:avLst/>
                    <a:gdLst>
                      <a:gd name="T0" fmla="*/ 7 w 2752"/>
                      <a:gd name="T1" fmla="*/ 1237 h 2754"/>
                      <a:gd name="T2" fmla="*/ 43 w 2752"/>
                      <a:gd name="T3" fmla="*/ 1032 h 2754"/>
                      <a:gd name="T4" fmla="*/ 108 w 2752"/>
                      <a:gd name="T5" fmla="*/ 841 h 2754"/>
                      <a:gd name="T6" fmla="*/ 200 w 2752"/>
                      <a:gd name="T7" fmla="*/ 664 h 2754"/>
                      <a:gd name="T8" fmla="*/ 314 w 2752"/>
                      <a:gd name="T9" fmla="*/ 501 h 2754"/>
                      <a:gd name="T10" fmla="*/ 451 w 2752"/>
                      <a:gd name="T11" fmla="*/ 358 h 2754"/>
                      <a:gd name="T12" fmla="*/ 607 w 2752"/>
                      <a:gd name="T13" fmla="*/ 235 h 2754"/>
                      <a:gd name="T14" fmla="*/ 780 w 2752"/>
                      <a:gd name="T15" fmla="*/ 136 h 2754"/>
                      <a:gd name="T16" fmla="*/ 966 w 2752"/>
                      <a:gd name="T17" fmla="*/ 62 h 2754"/>
                      <a:gd name="T18" fmla="*/ 1166 w 2752"/>
                      <a:gd name="T19" fmla="*/ 15 h 2754"/>
                      <a:gd name="T20" fmla="*/ 1375 w 2752"/>
                      <a:gd name="T21" fmla="*/ 0 h 2754"/>
                      <a:gd name="T22" fmla="*/ 1586 w 2752"/>
                      <a:gd name="T23" fmla="*/ 15 h 2754"/>
                      <a:gd name="T24" fmla="*/ 1785 w 2752"/>
                      <a:gd name="T25" fmla="*/ 62 h 2754"/>
                      <a:gd name="T26" fmla="*/ 1972 w 2752"/>
                      <a:gd name="T27" fmla="*/ 136 h 2754"/>
                      <a:gd name="T28" fmla="*/ 2145 w 2752"/>
                      <a:gd name="T29" fmla="*/ 235 h 2754"/>
                      <a:gd name="T30" fmla="*/ 2301 w 2752"/>
                      <a:gd name="T31" fmla="*/ 358 h 2754"/>
                      <a:gd name="T32" fmla="*/ 2438 w 2752"/>
                      <a:gd name="T33" fmla="*/ 501 h 2754"/>
                      <a:gd name="T34" fmla="*/ 2552 w 2752"/>
                      <a:gd name="T35" fmla="*/ 664 h 2754"/>
                      <a:gd name="T36" fmla="*/ 2644 w 2752"/>
                      <a:gd name="T37" fmla="*/ 841 h 2754"/>
                      <a:gd name="T38" fmla="*/ 2708 w 2752"/>
                      <a:gd name="T39" fmla="*/ 1032 h 2754"/>
                      <a:gd name="T40" fmla="*/ 2744 w 2752"/>
                      <a:gd name="T41" fmla="*/ 1237 h 2754"/>
                      <a:gd name="T42" fmla="*/ 2750 w 2752"/>
                      <a:gd name="T43" fmla="*/ 1447 h 2754"/>
                      <a:gd name="T44" fmla="*/ 2723 w 2752"/>
                      <a:gd name="T45" fmla="*/ 1655 h 2754"/>
                      <a:gd name="T46" fmla="*/ 2668 w 2752"/>
                      <a:gd name="T47" fmla="*/ 1850 h 2754"/>
                      <a:gd name="T48" fmla="*/ 2585 w 2752"/>
                      <a:gd name="T49" fmla="*/ 2034 h 2754"/>
                      <a:gd name="T50" fmla="*/ 2478 w 2752"/>
                      <a:gd name="T51" fmla="*/ 2201 h 2754"/>
                      <a:gd name="T52" fmla="*/ 2349 w 2752"/>
                      <a:gd name="T53" fmla="*/ 2351 h 2754"/>
                      <a:gd name="T54" fmla="*/ 2199 w 2752"/>
                      <a:gd name="T55" fmla="*/ 2480 h 2754"/>
                      <a:gd name="T56" fmla="*/ 2032 w 2752"/>
                      <a:gd name="T57" fmla="*/ 2587 h 2754"/>
                      <a:gd name="T58" fmla="*/ 1849 w 2752"/>
                      <a:gd name="T59" fmla="*/ 2670 h 2754"/>
                      <a:gd name="T60" fmla="*/ 1653 w 2752"/>
                      <a:gd name="T61" fmla="*/ 2725 h 2754"/>
                      <a:gd name="T62" fmla="*/ 1447 w 2752"/>
                      <a:gd name="T63" fmla="*/ 2752 h 2754"/>
                      <a:gd name="T64" fmla="*/ 1235 w 2752"/>
                      <a:gd name="T65" fmla="*/ 2746 h 2754"/>
                      <a:gd name="T66" fmla="*/ 1032 w 2752"/>
                      <a:gd name="T67" fmla="*/ 2710 h 2754"/>
                      <a:gd name="T68" fmla="*/ 840 w 2752"/>
                      <a:gd name="T69" fmla="*/ 2646 h 2754"/>
                      <a:gd name="T70" fmla="*/ 663 w 2752"/>
                      <a:gd name="T71" fmla="*/ 2554 h 2754"/>
                      <a:gd name="T72" fmla="*/ 500 w 2752"/>
                      <a:gd name="T73" fmla="*/ 2440 h 2754"/>
                      <a:gd name="T74" fmla="*/ 357 w 2752"/>
                      <a:gd name="T75" fmla="*/ 2303 h 2754"/>
                      <a:gd name="T76" fmla="*/ 234 w 2752"/>
                      <a:gd name="T77" fmla="*/ 2146 h 2754"/>
                      <a:gd name="T78" fmla="*/ 135 w 2752"/>
                      <a:gd name="T79" fmla="*/ 1973 h 2754"/>
                      <a:gd name="T80" fmla="*/ 61 w 2752"/>
                      <a:gd name="T81" fmla="*/ 1785 h 2754"/>
                      <a:gd name="T82" fmla="*/ 16 w 2752"/>
                      <a:gd name="T83" fmla="*/ 1587 h 2754"/>
                      <a:gd name="T84" fmla="*/ 0 w 2752"/>
                      <a:gd name="T85" fmla="*/ 1376 h 27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52" h="2754">
                        <a:moveTo>
                          <a:pt x="0" y="1376"/>
                        </a:moveTo>
                        <a:lnTo>
                          <a:pt x="1" y="1306"/>
                        </a:lnTo>
                        <a:lnTo>
                          <a:pt x="7" y="1237"/>
                        </a:lnTo>
                        <a:lnTo>
                          <a:pt x="16" y="1167"/>
                        </a:lnTo>
                        <a:lnTo>
                          <a:pt x="28" y="1100"/>
                        </a:lnTo>
                        <a:lnTo>
                          <a:pt x="43" y="1032"/>
                        </a:lnTo>
                        <a:lnTo>
                          <a:pt x="61" y="967"/>
                        </a:lnTo>
                        <a:lnTo>
                          <a:pt x="84" y="904"/>
                        </a:lnTo>
                        <a:lnTo>
                          <a:pt x="108" y="841"/>
                        </a:lnTo>
                        <a:lnTo>
                          <a:pt x="135" y="779"/>
                        </a:lnTo>
                        <a:lnTo>
                          <a:pt x="166" y="721"/>
                        </a:lnTo>
                        <a:lnTo>
                          <a:pt x="200" y="664"/>
                        </a:lnTo>
                        <a:lnTo>
                          <a:pt x="234" y="606"/>
                        </a:lnTo>
                        <a:lnTo>
                          <a:pt x="273" y="554"/>
                        </a:lnTo>
                        <a:lnTo>
                          <a:pt x="314" y="501"/>
                        </a:lnTo>
                        <a:lnTo>
                          <a:pt x="357" y="452"/>
                        </a:lnTo>
                        <a:lnTo>
                          <a:pt x="402" y="403"/>
                        </a:lnTo>
                        <a:lnTo>
                          <a:pt x="451" y="358"/>
                        </a:lnTo>
                        <a:lnTo>
                          <a:pt x="500" y="315"/>
                        </a:lnTo>
                        <a:lnTo>
                          <a:pt x="553" y="274"/>
                        </a:lnTo>
                        <a:lnTo>
                          <a:pt x="607" y="235"/>
                        </a:lnTo>
                        <a:lnTo>
                          <a:pt x="663" y="199"/>
                        </a:lnTo>
                        <a:lnTo>
                          <a:pt x="720" y="166"/>
                        </a:lnTo>
                        <a:lnTo>
                          <a:pt x="780" y="136"/>
                        </a:lnTo>
                        <a:lnTo>
                          <a:pt x="840" y="109"/>
                        </a:lnTo>
                        <a:lnTo>
                          <a:pt x="903" y="83"/>
                        </a:lnTo>
                        <a:lnTo>
                          <a:pt x="966" y="62"/>
                        </a:lnTo>
                        <a:lnTo>
                          <a:pt x="1032" y="44"/>
                        </a:lnTo>
                        <a:lnTo>
                          <a:pt x="1098" y="27"/>
                        </a:lnTo>
                        <a:lnTo>
                          <a:pt x="1166" y="15"/>
                        </a:lnTo>
                        <a:lnTo>
                          <a:pt x="1235" y="8"/>
                        </a:lnTo>
                        <a:lnTo>
                          <a:pt x="1304" y="2"/>
                        </a:lnTo>
                        <a:lnTo>
                          <a:pt x="1375" y="0"/>
                        </a:lnTo>
                        <a:lnTo>
                          <a:pt x="1447" y="2"/>
                        </a:lnTo>
                        <a:lnTo>
                          <a:pt x="1516" y="8"/>
                        </a:lnTo>
                        <a:lnTo>
                          <a:pt x="1586" y="15"/>
                        </a:lnTo>
                        <a:lnTo>
                          <a:pt x="1653" y="27"/>
                        </a:lnTo>
                        <a:lnTo>
                          <a:pt x="1719" y="44"/>
                        </a:lnTo>
                        <a:lnTo>
                          <a:pt x="1785" y="62"/>
                        </a:lnTo>
                        <a:lnTo>
                          <a:pt x="1849" y="83"/>
                        </a:lnTo>
                        <a:lnTo>
                          <a:pt x="1912" y="109"/>
                        </a:lnTo>
                        <a:lnTo>
                          <a:pt x="1972" y="136"/>
                        </a:lnTo>
                        <a:lnTo>
                          <a:pt x="2032" y="166"/>
                        </a:lnTo>
                        <a:lnTo>
                          <a:pt x="2089" y="199"/>
                        </a:lnTo>
                        <a:lnTo>
                          <a:pt x="2145" y="235"/>
                        </a:lnTo>
                        <a:lnTo>
                          <a:pt x="2199" y="274"/>
                        </a:lnTo>
                        <a:lnTo>
                          <a:pt x="2251" y="315"/>
                        </a:lnTo>
                        <a:lnTo>
                          <a:pt x="2301" y="358"/>
                        </a:lnTo>
                        <a:lnTo>
                          <a:pt x="2349" y="403"/>
                        </a:lnTo>
                        <a:lnTo>
                          <a:pt x="2394" y="452"/>
                        </a:lnTo>
                        <a:lnTo>
                          <a:pt x="2438" y="501"/>
                        </a:lnTo>
                        <a:lnTo>
                          <a:pt x="2478" y="554"/>
                        </a:lnTo>
                        <a:lnTo>
                          <a:pt x="2517" y="606"/>
                        </a:lnTo>
                        <a:lnTo>
                          <a:pt x="2552" y="664"/>
                        </a:lnTo>
                        <a:lnTo>
                          <a:pt x="2585" y="721"/>
                        </a:lnTo>
                        <a:lnTo>
                          <a:pt x="2617" y="779"/>
                        </a:lnTo>
                        <a:lnTo>
                          <a:pt x="2644" y="841"/>
                        </a:lnTo>
                        <a:lnTo>
                          <a:pt x="2668" y="904"/>
                        </a:lnTo>
                        <a:lnTo>
                          <a:pt x="2690" y="967"/>
                        </a:lnTo>
                        <a:lnTo>
                          <a:pt x="2708" y="1032"/>
                        </a:lnTo>
                        <a:lnTo>
                          <a:pt x="2723" y="1100"/>
                        </a:lnTo>
                        <a:lnTo>
                          <a:pt x="2735" y="1167"/>
                        </a:lnTo>
                        <a:lnTo>
                          <a:pt x="2744" y="1237"/>
                        </a:lnTo>
                        <a:lnTo>
                          <a:pt x="2750" y="1306"/>
                        </a:lnTo>
                        <a:lnTo>
                          <a:pt x="2752" y="1376"/>
                        </a:lnTo>
                        <a:lnTo>
                          <a:pt x="2750" y="1447"/>
                        </a:lnTo>
                        <a:lnTo>
                          <a:pt x="2744" y="1518"/>
                        </a:lnTo>
                        <a:lnTo>
                          <a:pt x="2735" y="1587"/>
                        </a:lnTo>
                        <a:lnTo>
                          <a:pt x="2723" y="1655"/>
                        </a:lnTo>
                        <a:lnTo>
                          <a:pt x="2708" y="1721"/>
                        </a:lnTo>
                        <a:lnTo>
                          <a:pt x="2690" y="1785"/>
                        </a:lnTo>
                        <a:lnTo>
                          <a:pt x="2668" y="1850"/>
                        </a:lnTo>
                        <a:lnTo>
                          <a:pt x="2644" y="1913"/>
                        </a:lnTo>
                        <a:lnTo>
                          <a:pt x="2617" y="1973"/>
                        </a:lnTo>
                        <a:lnTo>
                          <a:pt x="2585" y="2034"/>
                        </a:lnTo>
                        <a:lnTo>
                          <a:pt x="2552" y="2091"/>
                        </a:lnTo>
                        <a:lnTo>
                          <a:pt x="2517" y="2146"/>
                        </a:lnTo>
                        <a:lnTo>
                          <a:pt x="2478" y="2201"/>
                        </a:lnTo>
                        <a:lnTo>
                          <a:pt x="2438" y="2253"/>
                        </a:lnTo>
                        <a:lnTo>
                          <a:pt x="2394" y="2303"/>
                        </a:lnTo>
                        <a:lnTo>
                          <a:pt x="2349" y="2351"/>
                        </a:lnTo>
                        <a:lnTo>
                          <a:pt x="2301" y="2396"/>
                        </a:lnTo>
                        <a:lnTo>
                          <a:pt x="2251" y="2440"/>
                        </a:lnTo>
                        <a:lnTo>
                          <a:pt x="2199" y="2480"/>
                        </a:lnTo>
                        <a:lnTo>
                          <a:pt x="2145" y="2518"/>
                        </a:lnTo>
                        <a:lnTo>
                          <a:pt x="2089" y="2554"/>
                        </a:lnTo>
                        <a:lnTo>
                          <a:pt x="2032" y="2587"/>
                        </a:lnTo>
                        <a:lnTo>
                          <a:pt x="1972" y="2617"/>
                        </a:lnTo>
                        <a:lnTo>
                          <a:pt x="1912" y="2646"/>
                        </a:lnTo>
                        <a:lnTo>
                          <a:pt x="1849" y="2670"/>
                        </a:lnTo>
                        <a:lnTo>
                          <a:pt x="1785" y="2692"/>
                        </a:lnTo>
                        <a:lnTo>
                          <a:pt x="1719" y="2710"/>
                        </a:lnTo>
                        <a:lnTo>
                          <a:pt x="1653" y="2725"/>
                        </a:lnTo>
                        <a:lnTo>
                          <a:pt x="1586" y="2737"/>
                        </a:lnTo>
                        <a:lnTo>
                          <a:pt x="1516" y="2746"/>
                        </a:lnTo>
                        <a:lnTo>
                          <a:pt x="1447" y="2752"/>
                        </a:lnTo>
                        <a:lnTo>
                          <a:pt x="1375" y="2754"/>
                        </a:lnTo>
                        <a:lnTo>
                          <a:pt x="1304" y="2752"/>
                        </a:lnTo>
                        <a:lnTo>
                          <a:pt x="1235" y="2746"/>
                        </a:lnTo>
                        <a:lnTo>
                          <a:pt x="1166" y="2737"/>
                        </a:lnTo>
                        <a:lnTo>
                          <a:pt x="1098" y="2725"/>
                        </a:lnTo>
                        <a:lnTo>
                          <a:pt x="1032" y="2710"/>
                        </a:lnTo>
                        <a:lnTo>
                          <a:pt x="966" y="2692"/>
                        </a:lnTo>
                        <a:lnTo>
                          <a:pt x="903" y="2670"/>
                        </a:lnTo>
                        <a:lnTo>
                          <a:pt x="840" y="2646"/>
                        </a:lnTo>
                        <a:lnTo>
                          <a:pt x="780" y="2617"/>
                        </a:lnTo>
                        <a:lnTo>
                          <a:pt x="720" y="2587"/>
                        </a:lnTo>
                        <a:lnTo>
                          <a:pt x="663" y="2554"/>
                        </a:lnTo>
                        <a:lnTo>
                          <a:pt x="607" y="2518"/>
                        </a:lnTo>
                        <a:lnTo>
                          <a:pt x="553" y="2480"/>
                        </a:lnTo>
                        <a:lnTo>
                          <a:pt x="500" y="2440"/>
                        </a:lnTo>
                        <a:lnTo>
                          <a:pt x="451" y="2396"/>
                        </a:lnTo>
                        <a:lnTo>
                          <a:pt x="402" y="2351"/>
                        </a:lnTo>
                        <a:lnTo>
                          <a:pt x="357" y="2303"/>
                        </a:lnTo>
                        <a:lnTo>
                          <a:pt x="314" y="2253"/>
                        </a:lnTo>
                        <a:lnTo>
                          <a:pt x="273" y="2201"/>
                        </a:lnTo>
                        <a:lnTo>
                          <a:pt x="234" y="2146"/>
                        </a:lnTo>
                        <a:lnTo>
                          <a:pt x="200" y="2091"/>
                        </a:lnTo>
                        <a:lnTo>
                          <a:pt x="166" y="2034"/>
                        </a:lnTo>
                        <a:lnTo>
                          <a:pt x="135" y="1973"/>
                        </a:lnTo>
                        <a:lnTo>
                          <a:pt x="108" y="1913"/>
                        </a:lnTo>
                        <a:lnTo>
                          <a:pt x="84" y="1850"/>
                        </a:lnTo>
                        <a:lnTo>
                          <a:pt x="61" y="1785"/>
                        </a:lnTo>
                        <a:lnTo>
                          <a:pt x="43" y="1721"/>
                        </a:lnTo>
                        <a:lnTo>
                          <a:pt x="28" y="1655"/>
                        </a:lnTo>
                        <a:lnTo>
                          <a:pt x="16" y="1587"/>
                        </a:lnTo>
                        <a:lnTo>
                          <a:pt x="7" y="1518"/>
                        </a:lnTo>
                        <a:lnTo>
                          <a:pt x="1" y="1447"/>
                        </a:lnTo>
                        <a:lnTo>
                          <a:pt x="0" y="1376"/>
                        </a:lnTo>
                      </a:path>
                    </a:pathLst>
                  </a:custGeom>
                  <a:solidFill>
                    <a:schemeClr val="bg1"/>
                  </a:solidFill>
                  <a:ln w="9525" cmpd="sng">
                    <a:solidFill>
                      <a:schemeClr val="accent6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800">
                      <a:defRPr/>
                    </a:pPr>
                    <a:endParaRPr lang="en-GB" sz="945" b="1">
                      <a:solidFill>
                        <a:srgbClr val="53565A"/>
                      </a:solidFill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188428" name="Freeform 12"/>
                  <p:cNvSpPr>
                    <a:spLocks/>
                  </p:cNvSpPr>
                  <p:nvPr/>
                </p:nvSpPr>
                <p:spPr bwMode="gray">
                  <a:xfrm>
                    <a:off x="4003" y="1272"/>
                    <a:ext cx="974" cy="974"/>
                  </a:xfrm>
                  <a:custGeom>
                    <a:avLst/>
                    <a:gdLst>
                      <a:gd name="T0" fmla="*/ 8 w 2753"/>
                      <a:gd name="T1" fmla="*/ 1237 h 2754"/>
                      <a:gd name="T2" fmla="*/ 44 w 2753"/>
                      <a:gd name="T3" fmla="*/ 1032 h 2754"/>
                      <a:gd name="T4" fmla="*/ 108 w 2753"/>
                      <a:gd name="T5" fmla="*/ 841 h 2754"/>
                      <a:gd name="T6" fmla="*/ 200 w 2753"/>
                      <a:gd name="T7" fmla="*/ 664 h 2754"/>
                      <a:gd name="T8" fmla="*/ 314 w 2753"/>
                      <a:gd name="T9" fmla="*/ 501 h 2754"/>
                      <a:gd name="T10" fmla="*/ 451 w 2753"/>
                      <a:gd name="T11" fmla="*/ 358 h 2754"/>
                      <a:gd name="T12" fmla="*/ 607 w 2753"/>
                      <a:gd name="T13" fmla="*/ 235 h 2754"/>
                      <a:gd name="T14" fmla="*/ 780 w 2753"/>
                      <a:gd name="T15" fmla="*/ 136 h 2754"/>
                      <a:gd name="T16" fmla="*/ 967 w 2753"/>
                      <a:gd name="T17" fmla="*/ 62 h 2754"/>
                      <a:gd name="T18" fmla="*/ 1167 w 2753"/>
                      <a:gd name="T19" fmla="*/ 15 h 2754"/>
                      <a:gd name="T20" fmla="*/ 1376 w 2753"/>
                      <a:gd name="T21" fmla="*/ 0 h 2754"/>
                      <a:gd name="T22" fmla="*/ 1586 w 2753"/>
                      <a:gd name="T23" fmla="*/ 15 h 2754"/>
                      <a:gd name="T24" fmla="*/ 1786 w 2753"/>
                      <a:gd name="T25" fmla="*/ 62 h 2754"/>
                      <a:gd name="T26" fmla="*/ 1972 w 2753"/>
                      <a:gd name="T27" fmla="*/ 136 h 2754"/>
                      <a:gd name="T28" fmla="*/ 2145 w 2753"/>
                      <a:gd name="T29" fmla="*/ 235 h 2754"/>
                      <a:gd name="T30" fmla="*/ 2302 w 2753"/>
                      <a:gd name="T31" fmla="*/ 358 h 2754"/>
                      <a:gd name="T32" fmla="*/ 2438 w 2753"/>
                      <a:gd name="T33" fmla="*/ 501 h 2754"/>
                      <a:gd name="T34" fmla="*/ 2553 w 2753"/>
                      <a:gd name="T35" fmla="*/ 664 h 2754"/>
                      <a:gd name="T36" fmla="*/ 2644 w 2753"/>
                      <a:gd name="T37" fmla="*/ 841 h 2754"/>
                      <a:gd name="T38" fmla="*/ 2709 w 2753"/>
                      <a:gd name="T39" fmla="*/ 1032 h 2754"/>
                      <a:gd name="T40" fmla="*/ 2745 w 2753"/>
                      <a:gd name="T41" fmla="*/ 1237 h 2754"/>
                      <a:gd name="T42" fmla="*/ 2751 w 2753"/>
                      <a:gd name="T43" fmla="*/ 1447 h 2754"/>
                      <a:gd name="T44" fmla="*/ 2724 w 2753"/>
                      <a:gd name="T45" fmla="*/ 1655 h 2754"/>
                      <a:gd name="T46" fmla="*/ 2668 w 2753"/>
                      <a:gd name="T47" fmla="*/ 1850 h 2754"/>
                      <a:gd name="T48" fmla="*/ 2586 w 2753"/>
                      <a:gd name="T49" fmla="*/ 2034 h 2754"/>
                      <a:gd name="T50" fmla="*/ 2479 w 2753"/>
                      <a:gd name="T51" fmla="*/ 2201 h 2754"/>
                      <a:gd name="T52" fmla="*/ 2350 w 2753"/>
                      <a:gd name="T53" fmla="*/ 2351 h 2754"/>
                      <a:gd name="T54" fmla="*/ 2199 w 2753"/>
                      <a:gd name="T55" fmla="*/ 2480 h 2754"/>
                      <a:gd name="T56" fmla="*/ 2032 w 2753"/>
                      <a:gd name="T57" fmla="*/ 2587 h 2754"/>
                      <a:gd name="T58" fmla="*/ 1849 w 2753"/>
                      <a:gd name="T59" fmla="*/ 2670 h 2754"/>
                      <a:gd name="T60" fmla="*/ 1654 w 2753"/>
                      <a:gd name="T61" fmla="*/ 2725 h 2754"/>
                      <a:gd name="T62" fmla="*/ 1448 w 2753"/>
                      <a:gd name="T63" fmla="*/ 2752 h 2754"/>
                      <a:gd name="T64" fmla="*/ 1236 w 2753"/>
                      <a:gd name="T65" fmla="*/ 2746 h 2754"/>
                      <a:gd name="T66" fmla="*/ 1033 w 2753"/>
                      <a:gd name="T67" fmla="*/ 2710 h 2754"/>
                      <a:gd name="T68" fmla="*/ 840 w 2753"/>
                      <a:gd name="T69" fmla="*/ 2646 h 2754"/>
                      <a:gd name="T70" fmla="*/ 663 w 2753"/>
                      <a:gd name="T71" fmla="*/ 2554 h 2754"/>
                      <a:gd name="T72" fmla="*/ 501 w 2753"/>
                      <a:gd name="T73" fmla="*/ 2440 h 2754"/>
                      <a:gd name="T74" fmla="*/ 358 w 2753"/>
                      <a:gd name="T75" fmla="*/ 2303 h 2754"/>
                      <a:gd name="T76" fmla="*/ 235 w 2753"/>
                      <a:gd name="T77" fmla="*/ 2146 h 2754"/>
                      <a:gd name="T78" fmla="*/ 135 w 2753"/>
                      <a:gd name="T79" fmla="*/ 1973 h 2754"/>
                      <a:gd name="T80" fmla="*/ 62 w 2753"/>
                      <a:gd name="T81" fmla="*/ 1785 h 2754"/>
                      <a:gd name="T82" fmla="*/ 17 w 2753"/>
                      <a:gd name="T83" fmla="*/ 1587 h 2754"/>
                      <a:gd name="T84" fmla="*/ 0 w 2753"/>
                      <a:gd name="T85" fmla="*/ 1376 h 27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53" h="2754">
                        <a:moveTo>
                          <a:pt x="0" y="1376"/>
                        </a:moveTo>
                        <a:lnTo>
                          <a:pt x="2" y="1306"/>
                        </a:lnTo>
                        <a:lnTo>
                          <a:pt x="8" y="1237"/>
                        </a:lnTo>
                        <a:lnTo>
                          <a:pt x="17" y="1167"/>
                        </a:lnTo>
                        <a:lnTo>
                          <a:pt x="29" y="1100"/>
                        </a:lnTo>
                        <a:lnTo>
                          <a:pt x="44" y="1032"/>
                        </a:lnTo>
                        <a:lnTo>
                          <a:pt x="62" y="967"/>
                        </a:lnTo>
                        <a:lnTo>
                          <a:pt x="84" y="904"/>
                        </a:lnTo>
                        <a:lnTo>
                          <a:pt x="108" y="841"/>
                        </a:lnTo>
                        <a:lnTo>
                          <a:pt x="135" y="779"/>
                        </a:lnTo>
                        <a:lnTo>
                          <a:pt x="167" y="721"/>
                        </a:lnTo>
                        <a:lnTo>
                          <a:pt x="200" y="664"/>
                        </a:lnTo>
                        <a:lnTo>
                          <a:pt x="235" y="606"/>
                        </a:lnTo>
                        <a:lnTo>
                          <a:pt x="274" y="554"/>
                        </a:lnTo>
                        <a:lnTo>
                          <a:pt x="314" y="501"/>
                        </a:lnTo>
                        <a:lnTo>
                          <a:pt x="358" y="452"/>
                        </a:lnTo>
                        <a:lnTo>
                          <a:pt x="403" y="403"/>
                        </a:lnTo>
                        <a:lnTo>
                          <a:pt x="451" y="358"/>
                        </a:lnTo>
                        <a:lnTo>
                          <a:pt x="501" y="315"/>
                        </a:lnTo>
                        <a:lnTo>
                          <a:pt x="553" y="274"/>
                        </a:lnTo>
                        <a:lnTo>
                          <a:pt x="607" y="235"/>
                        </a:lnTo>
                        <a:lnTo>
                          <a:pt x="663" y="199"/>
                        </a:lnTo>
                        <a:lnTo>
                          <a:pt x="720" y="166"/>
                        </a:lnTo>
                        <a:lnTo>
                          <a:pt x="780" y="136"/>
                        </a:lnTo>
                        <a:lnTo>
                          <a:pt x="840" y="109"/>
                        </a:lnTo>
                        <a:lnTo>
                          <a:pt x="904" y="83"/>
                        </a:lnTo>
                        <a:lnTo>
                          <a:pt x="967" y="62"/>
                        </a:lnTo>
                        <a:lnTo>
                          <a:pt x="1033" y="44"/>
                        </a:lnTo>
                        <a:lnTo>
                          <a:pt x="1099" y="27"/>
                        </a:lnTo>
                        <a:lnTo>
                          <a:pt x="1167" y="15"/>
                        </a:lnTo>
                        <a:lnTo>
                          <a:pt x="1236" y="8"/>
                        </a:lnTo>
                        <a:lnTo>
                          <a:pt x="1305" y="2"/>
                        </a:lnTo>
                        <a:lnTo>
                          <a:pt x="1376" y="0"/>
                        </a:lnTo>
                        <a:lnTo>
                          <a:pt x="1448" y="2"/>
                        </a:lnTo>
                        <a:lnTo>
                          <a:pt x="1517" y="8"/>
                        </a:lnTo>
                        <a:lnTo>
                          <a:pt x="1586" y="15"/>
                        </a:lnTo>
                        <a:lnTo>
                          <a:pt x="1654" y="27"/>
                        </a:lnTo>
                        <a:lnTo>
                          <a:pt x="1720" y="44"/>
                        </a:lnTo>
                        <a:lnTo>
                          <a:pt x="1786" y="62"/>
                        </a:lnTo>
                        <a:lnTo>
                          <a:pt x="1849" y="83"/>
                        </a:lnTo>
                        <a:lnTo>
                          <a:pt x="1912" y="109"/>
                        </a:lnTo>
                        <a:lnTo>
                          <a:pt x="1972" y="136"/>
                        </a:lnTo>
                        <a:lnTo>
                          <a:pt x="2032" y="166"/>
                        </a:lnTo>
                        <a:lnTo>
                          <a:pt x="2090" y="199"/>
                        </a:lnTo>
                        <a:lnTo>
                          <a:pt x="2145" y="235"/>
                        </a:lnTo>
                        <a:lnTo>
                          <a:pt x="2199" y="274"/>
                        </a:lnTo>
                        <a:lnTo>
                          <a:pt x="2252" y="315"/>
                        </a:lnTo>
                        <a:lnTo>
                          <a:pt x="2302" y="358"/>
                        </a:lnTo>
                        <a:lnTo>
                          <a:pt x="2350" y="403"/>
                        </a:lnTo>
                        <a:lnTo>
                          <a:pt x="2395" y="452"/>
                        </a:lnTo>
                        <a:lnTo>
                          <a:pt x="2438" y="501"/>
                        </a:lnTo>
                        <a:lnTo>
                          <a:pt x="2479" y="554"/>
                        </a:lnTo>
                        <a:lnTo>
                          <a:pt x="2518" y="606"/>
                        </a:lnTo>
                        <a:lnTo>
                          <a:pt x="2553" y="664"/>
                        </a:lnTo>
                        <a:lnTo>
                          <a:pt x="2586" y="721"/>
                        </a:lnTo>
                        <a:lnTo>
                          <a:pt x="2617" y="779"/>
                        </a:lnTo>
                        <a:lnTo>
                          <a:pt x="2644" y="841"/>
                        </a:lnTo>
                        <a:lnTo>
                          <a:pt x="2668" y="904"/>
                        </a:lnTo>
                        <a:lnTo>
                          <a:pt x="2691" y="967"/>
                        </a:lnTo>
                        <a:lnTo>
                          <a:pt x="2709" y="1032"/>
                        </a:lnTo>
                        <a:lnTo>
                          <a:pt x="2724" y="1100"/>
                        </a:lnTo>
                        <a:lnTo>
                          <a:pt x="2736" y="1167"/>
                        </a:lnTo>
                        <a:lnTo>
                          <a:pt x="2745" y="1237"/>
                        </a:lnTo>
                        <a:lnTo>
                          <a:pt x="2751" y="1306"/>
                        </a:lnTo>
                        <a:lnTo>
                          <a:pt x="2753" y="1376"/>
                        </a:lnTo>
                        <a:lnTo>
                          <a:pt x="2751" y="1447"/>
                        </a:lnTo>
                        <a:lnTo>
                          <a:pt x="2745" y="1518"/>
                        </a:lnTo>
                        <a:lnTo>
                          <a:pt x="2736" y="1587"/>
                        </a:lnTo>
                        <a:lnTo>
                          <a:pt x="2724" y="1655"/>
                        </a:lnTo>
                        <a:lnTo>
                          <a:pt x="2709" y="1721"/>
                        </a:lnTo>
                        <a:lnTo>
                          <a:pt x="2691" y="1785"/>
                        </a:lnTo>
                        <a:lnTo>
                          <a:pt x="2668" y="1850"/>
                        </a:lnTo>
                        <a:lnTo>
                          <a:pt x="2644" y="1913"/>
                        </a:lnTo>
                        <a:lnTo>
                          <a:pt x="2617" y="1973"/>
                        </a:lnTo>
                        <a:lnTo>
                          <a:pt x="2586" y="2034"/>
                        </a:lnTo>
                        <a:lnTo>
                          <a:pt x="2553" y="2091"/>
                        </a:lnTo>
                        <a:lnTo>
                          <a:pt x="2518" y="2146"/>
                        </a:lnTo>
                        <a:lnTo>
                          <a:pt x="2479" y="2201"/>
                        </a:lnTo>
                        <a:lnTo>
                          <a:pt x="2438" y="2253"/>
                        </a:lnTo>
                        <a:lnTo>
                          <a:pt x="2395" y="2303"/>
                        </a:lnTo>
                        <a:lnTo>
                          <a:pt x="2350" y="2351"/>
                        </a:lnTo>
                        <a:lnTo>
                          <a:pt x="2302" y="2396"/>
                        </a:lnTo>
                        <a:lnTo>
                          <a:pt x="2252" y="2440"/>
                        </a:lnTo>
                        <a:lnTo>
                          <a:pt x="2199" y="2480"/>
                        </a:lnTo>
                        <a:lnTo>
                          <a:pt x="2145" y="2518"/>
                        </a:lnTo>
                        <a:lnTo>
                          <a:pt x="2090" y="2554"/>
                        </a:lnTo>
                        <a:lnTo>
                          <a:pt x="2032" y="2587"/>
                        </a:lnTo>
                        <a:lnTo>
                          <a:pt x="1972" y="2617"/>
                        </a:lnTo>
                        <a:lnTo>
                          <a:pt x="1912" y="2646"/>
                        </a:lnTo>
                        <a:lnTo>
                          <a:pt x="1849" y="2670"/>
                        </a:lnTo>
                        <a:lnTo>
                          <a:pt x="1786" y="2692"/>
                        </a:lnTo>
                        <a:lnTo>
                          <a:pt x="1720" y="2710"/>
                        </a:lnTo>
                        <a:lnTo>
                          <a:pt x="1654" y="2725"/>
                        </a:lnTo>
                        <a:lnTo>
                          <a:pt x="1586" y="2737"/>
                        </a:lnTo>
                        <a:lnTo>
                          <a:pt x="1517" y="2746"/>
                        </a:lnTo>
                        <a:lnTo>
                          <a:pt x="1448" y="2752"/>
                        </a:lnTo>
                        <a:lnTo>
                          <a:pt x="1376" y="2754"/>
                        </a:lnTo>
                        <a:lnTo>
                          <a:pt x="1305" y="2752"/>
                        </a:lnTo>
                        <a:lnTo>
                          <a:pt x="1236" y="2746"/>
                        </a:lnTo>
                        <a:lnTo>
                          <a:pt x="1167" y="2737"/>
                        </a:lnTo>
                        <a:lnTo>
                          <a:pt x="1099" y="2725"/>
                        </a:lnTo>
                        <a:lnTo>
                          <a:pt x="1033" y="2710"/>
                        </a:lnTo>
                        <a:lnTo>
                          <a:pt x="967" y="2692"/>
                        </a:lnTo>
                        <a:lnTo>
                          <a:pt x="904" y="2670"/>
                        </a:lnTo>
                        <a:lnTo>
                          <a:pt x="840" y="2646"/>
                        </a:lnTo>
                        <a:lnTo>
                          <a:pt x="780" y="2617"/>
                        </a:lnTo>
                        <a:lnTo>
                          <a:pt x="720" y="2587"/>
                        </a:lnTo>
                        <a:lnTo>
                          <a:pt x="663" y="2554"/>
                        </a:lnTo>
                        <a:lnTo>
                          <a:pt x="607" y="2518"/>
                        </a:lnTo>
                        <a:lnTo>
                          <a:pt x="553" y="2480"/>
                        </a:lnTo>
                        <a:lnTo>
                          <a:pt x="501" y="2440"/>
                        </a:lnTo>
                        <a:lnTo>
                          <a:pt x="451" y="2396"/>
                        </a:lnTo>
                        <a:lnTo>
                          <a:pt x="403" y="2351"/>
                        </a:lnTo>
                        <a:lnTo>
                          <a:pt x="358" y="2303"/>
                        </a:lnTo>
                        <a:lnTo>
                          <a:pt x="314" y="2253"/>
                        </a:lnTo>
                        <a:lnTo>
                          <a:pt x="274" y="2201"/>
                        </a:lnTo>
                        <a:lnTo>
                          <a:pt x="235" y="2146"/>
                        </a:lnTo>
                        <a:lnTo>
                          <a:pt x="200" y="2091"/>
                        </a:lnTo>
                        <a:lnTo>
                          <a:pt x="167" y="2034"/>
                        </a:lnTo>
                        <a:lnTo>
                          <a:pt x="135" y="1973"/>
                        </a:lnTo>
                        <a:lnTo>
                          <a:pt x="108" y="1913"/>
                        </a:lnTo>
                        <a:lnTo>
                          <a:pt x="84" y="1850"/>
                        </a:lnTo>
                        <a:lnTo>
                          <a:pt x="62" y="1785"/>
                        </a:lnTo>
                        <a:lnTo>
                          <a:pt x="44" y="1721"/>
                        </a:lnTo>
                        <a:lnTo>
                          <a:pt x="29" y="1655"/>
                        </a:lnTo>
                        <a:lnTo>
                          <a:pt x="17" y="1587"/>
                        </a:lnTo>
                        <a:lnTo>
                          <a:pt x="8" y="1518"/>
                        </a:lnTo>
                        <a:lnTo>
                          <a:pt x="2" y="1447"/>
                        </a:lnTo>
                        <a:lnTo>
                          <a:pt x="0" y="1376"/>
                        </a:lnTo>
                      </a:path>
                    </a:pathLst>
                  </a:custGeom>
                  <a:solidFill>
                    <a:schemeClr val="bg1"/>
                  </a:solidFill>
                  <a:ln w="9525" cmpd="sng">
                    <a:solidFill>
                      <a:schemeClr val="accent6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800">
                      <a:defRPr/>
                    </a:pPr>
                    <a:endParaRPr lang="en-GB" sz="945" b="1">
                      <a:solidFill>
                        <a:srgbClr val="53565A"/>
                      </a:solidFill>
                      <a:latin typeface="Arial" pitchFamily="34" charset="0"/>
                      <a:cs typeface="+mn-cs"/>
                    </a:endParaRPr>
                  </a:p>
                </p:txBody>
              </p:sp>
            </p:grpSp>
          </p:grpSp>
          <p:sp>
            <p:nvSpPr>
              <p:cNvPr id="188429" name="Freeform 13"/>
              <p:cNvSpPr>
                <a:spLocks/>
              </p:cNvSpPr>
              <p:nvPr/>
            </p:nvSpPr>
            <p:spPr bwMode="gray">
              <a:xfrm>
                <a:off x="3864448" y="2480677"/>
                <a:ext cx="1794346" cy="1496645"/>
              </a:xfrm>
              <a:custGeom>
                <a:avLst/>
                <a:gdLst>
                  <a:gd name="T0" fmla="*/ 2133 w 2189"/>
                  <a:gd name="T1" fmla="*/ 1597 h 1823"/>
                  <a:gd name="T2" fmla="*/ 1998 w 2189"/>
                  <a:gd name="T3" fmla="*/ 1676 h 1823"/>
                  <a:gd name="T4" fmla="*/ 1877 w 2189"/>
                  <a:gd name="T5" fmla="*/ 1730 h 1823"/>
                  <a:gd name="T6" fmla="*/ 1804 w 2189"/>
                  <a:gd name="T7" fmla="*/ 1755 h 1823"/>
                  <a:gd name="T8" fmla="*/ 1727 w 2189"/>
                  <a:gd name="T9" fmla="*/ 1778 h 1823"/>
                  <a:gd name="T10" fmla="*/ 1622 w 2189"/>
                  <a:gd name="T11" fmla="*/ 1802 h 1823"/>
                  <a:gd name="T12" fmla="*/ 1542 w 2189"/>
                  <a:gd name="T13" fmla="*/ 1814 h 1823"/>
                  <a:gd name="T14" fmla="*/ 1432 w 2189"/>
                  <a:gd name="T15" fmla="*/ 1822 h 1823"/>
                  <a:gd name="T16" fmla="*/ 1306 w 2189"/>
                  <a:gd name="T17" fmla="*/ 1822 h 1823"/>
                  <a:gd name="T18" fmla="*/ 1201 w 2189"/>
                  <a:gd name="T19" fmla="*/ 1813 h 1823"/>
                  <a:gd name="T20" fmla="*/ 1099 w 2189"/>
                  <a:gd name="T21" fmla="*/ 1796 h 1823"/>
                  <a:gd name="T22" fmla="*/ 999 w 2189"/>
                  <a:gd name="T23" fmla="*/ 1770 h 1823"/>
                  <a:gd name="T24" fmla="*/ 903 w 2189"/>
                  <a:gd name="T25" fmla="*/ 1740 h 1823"/>
                  <a:gd name="T26" fmla="*/ 810 w 2189"/>
                  <a:gd name="T27" fmla="*/ 1701 h 1823"/>
                  <a:gd name="T28" fmla="*/ 720 w 2189"/>
                  <a:gd name="T29" fmla="*/ 1658 h 1823"/>
                  <a:gd name="T30" fmla="*/ 634 w 2189"/>
                  <a:gd name="T31" fmla="*/ 1607 h 1823"/>
                  <a:gd name="T32" fmla="*/ 553 w 2189"/>
                  <a:gd name="T33" fmla="*/ 1549 h 1823"/>
                  <a:gd name="T34" fmla="*/ 476 w 2189"/>
                  <a:gd name="T35" fmla="*/ 1488 h 1823"/>
                  <a:gd name="T36" fmla="*/ 403 w 2189"/>
                  <a:gd name="T37" fmla="*/ 1420 h 1823"/>
                  <a:gd name="T38" fmla="*/ 337 w 2189"/>
                  <a:gd name="T39" fmla="*/ 1348 h 1823"/>
                  <a:gd name="T40" fmla="*/ 273 w 2189"/>
                  <a:gd name="T41" fmla="*/ 1270 h 1823"/>
                  <a:gd name="T42" fmla="*/ 218 w 2189"/>
                  <a:gd name="T43" fmla="*/ 1188 h 1823"/>
                  <a:gd name="T44" fmla="*/ 167 w 2189"/>
                  <a:gd name="T45" fmla="*/ 1103 h 1823"/>
                  <a:gd name="T46" fmla="*/ 122 w 2189"/>
                  <a:gd name="T47" fmla="*/ 1014 h 1823"/>
                  <a:gd name="T48" fmla="*/ 84 w 2189"/>
                  <a:gd name="T49" fmla="*/ 921 h 1823"/>
                  <a:gd name="T50" fmla="*/ 52 w 2189"/>
                  <a:gd name="T51" fmla="*/ 823 h 1823"/>
                  <a:gd name="T52" fmla="*/ 28 w 2189"/>
                  <a:gd name="T53" fmla="*/ 724 h 1823"/>
                  <a:gd name="T54" fmla="*/ 12 w 2189"/>
                  <a:gd name="T55" fmla="*/ 621 h 1823"/>
                  <a:gd name="T56" fmla="*/ 3 w 2189"/>
                  <a:gd name="T57" fmla="*/ 518 h 1823"/>
                  <a:gd name="T58" fmla="*/ 1 w 2189"/>
                  <a:gd name="T59" fmla="*/ 399 h 1823"/>
                  <a:gd name="T60" fmla="*/ 7 w 2189"/>
                  <a:gd name="T61" fmla="*/ 303 h 1823"/>
                  <a:gd name="T62" fmla="*/ 34 w 2189"/>
                  <a:gd name="T63" fmla="*/ 241 h 1823"/>
                  <a:gd name="T64" fmla="*/ 146 w 2189"/>
                  <a:gd name="T65" fmla="*/ 173 h 1823"/>
                  <a:gd name="T66" fmla="*/ 287 w 2189"/>
                  <a:gd name="T67" fmla="*/ 104 h 1823"/>
                  <a:gd name="T68" fmla="*/ 361 w 2189"/>
                  <a:gd name="T69" fmla="*/ 76 h 1823"/>
                  <a:gd name="T70" fmla="*/ 436 w 2189"/>
                  <a:gd name="T71" fmla="*/ 53 h 1823"/>
                  <a:gd name="T72" fmla="*/ 541 w 2189"/>
                  <a:gd name="T73" fmla="*/ 27 h 1823"/>
                  <a:gd name="T74" fmla="*/ 621 w 2189"/>
                  <a:gd name="T75" fmla="*/ 14 h 1823"/>
                  <a:gd name="T76" fmla="*/ 702 w 2189"/>
                  <a:gd name="T77" fmla="*/ 5 h 1823"/>
                  <a:gd name="T78" fmla="*/ 848 w 2189"/>
                  <a:gd name="T79" fmla="*/ 0 h 1823"/>
                  <a:gd name="T80" fmla="*/ 953 w 2189"/>
                  <a:gd name="T81" fmla="*/ 8 h 1823"/>
                  <a:gd name="T82" fmla="*/ 1057 w 2189"/>
                  <a:gd name="T83" fmla="*/ 21 h 1823"/>
                  <a:gd name="T84" fmla="*/ 1156 w 2189"/>
                  <a:gd name="T85" fmla="*/ 44 h 1823"/>
                  <a:gd name="T86" fmla="*/ 1254 w 2189"/>
                  <a:gd name="T87" fmla="*/ 73 h 1823"/>
                  <a:gd name="T88" fmla="*/ 1348 w 2189"/>
                  <a:gd name="T89" fmla="*/ 109 h 1823"/>
                  <a:gd name="T90" fmla="*/ 1438 w 2189"/>
                  <a:gd name="T91" fmla="*/ 151 h 1823"/>
                  <a:gd name="T92" fmla="*/ 1526 w 2189"/>
                  <a:gd name="T93" fmla="*/ 200 h 1823"/>
                  <a:gd name="T94" fmla="*/ 1610 w 2189"/>
                  <a:gd name="T95" fmla="*/ 255 h 1823"/>
                  <a:gd name="T96" fmla="*/ 1688 w 2189"/>
                  <a:gd name="T97" fmla="*/ 315 h 1823"/>
                  <a:gd name="T98" fmla="*/ 1762 w 2189"/>
                  <a:gd name="T99" fmla="*/ 381 h 1823"/>
                  <a:gd name="T100" fmla="*/ 1831 w 2189"/>
                  <a:gd name="T101" fmla="*/ 452 h 1823"/>
                  <a:gd name="T102" fmla="*/ 1895 w 2189"/>
                  <a:gd name="T103" fmla="*/ 527 h 1823"/>
                  <a:gd name="T104" fmla="*/ 1954 w 2189"/>
                  <a:gd name="T105" fmla="*/ 608 h 1823"/>
                  <a:gd name="T106" fmla="*/ 2007 w 2189"/>
                  <a:gd name="T107" fmla="*/ 692 h 1823"/>
                  <a:gd name="T108" fmla="*/ 2053 w 2189"/>
                  <a:gd name="T109" fmla="*/ 781 h 1823"/>
                  <a:gd name="T110" fmla="*/ 2094 w 2189"/>
                  <a:gd name="T111" fmla="*/ 873 h 1823"/>
                  <a:gd name="T112" fmla="*/ 2127 w 2189"/>
                  <a:gd name="T113" fmla="*/ 967 h 1823"/>
                  <a:gd name="T114" fmla="*/ 2154 w 2189"/>
                  <a:gd name="T115" fmla="*/ 1067 h 1823"/>
                  <a:gd name="T116" fmla="*/ 2172 w 2189"/>
                  <a:gd name="T117" fmla="*/ 1167 h 1823"/>
                  <a:gd name="T118" fmla="*/ 2184 w 2189"/>
                  <a:gd name="T119" fmla="*/ 1271 h 1823"/>
                  <a:gd name="T120" fmla="*/ 2189 w 2189"/>
                  <a:gd name="T121" fmla="*/ 1376 h 1823"/>
                  <a:gd name="T122" fmla="*/ 2186 w 2189"/>
                  <a:gd name="T123" fmla="*/ 1473 h 1823"/>
                  <a:gd name="T124" fmla="*/ 2175 w 2189"/>
                  <a:gd name="T125" fmla="*/ 1567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89" h="1823">
                    <a:moveTo>
                      <a:pt x="2175" y="1567"/>
                    </a:moveTo>
                    <a:lnTo>
                      <a:pt x="2154" y="1582"/>
                    </a:lnTo>
                    <a:lnTo>
                      <a:pt x="2133" y="1597"/>
                    </a:lnTo>
                    <a:lnTo>
                      <a:pt x="2089" y="1625"/>
                    </a:lnTo>
                    <a:lnTo>
                      <a:pt x="2044" y="1652"/>
                    </a:lnTo>
                    <a:lnTo>
                      <a:pt x="1998" y="1676"/>
                    </a:lnTo>
                    <a:lnTo>
                      <a:pt x="1951" y="1698"/>
                    </a:lnTo>
                    <a:lnTo>
                      <a:pt x="1903" y="1719"/>
                    </a:lnTo>
                    <a:lnTo>
                      <a:pt x="1877" y="1730"/>
                    </a:lnTo>
                    <a:lnTo>
                      <a:pt x="1853" y="1739"/>
                    </a:lnTo>
                    <a:lnTo>
                      <a:pt x="1828" y="1748"/>
                    </a:lnTo>
                    <a:lnTo>
                      <a:pt x="1804" y="1755"/>
                    </a:lnTo>
                    <a:lnTo>
                      <a:pt x="1778" y="1764"/>
                    </a:lnTo>
                    <a:lnTo>
                      <a:pt x="1753" y="1772"/>
                    </a:lnTo>
                    <a:lnTo>
                      <a:pt x="1727" y="1778"/>
                    </a:lnTo>
                    <a:lnTo>
                      <a:pt x="1701" y="1785"/>
                    </a:lnTo>
                    <a:lnTo>
                      <a:pt x="1649" y="1796"/>
                    </a:lnTo>
                    <a:lnTo>
                      <a:pt x="1622" y="1802"/>
                    </a:lnTo>
                    <a:lnTo>
                      <a:pt x="1595" y="1807"/>
                    </a:lnTo>
                    <a:lnTo>
                      <a:pt x="1569" y="1810"/>
                    </a:lnTo>
                    <a:lnTo>
                      <a:pt x="1542" y="1814"/>
                    </a:lnTo>
                    <a:lnTo>
                      <a:pt x="1515" y="1817"/>
                    </a:lnTo>
                    <a:lnTo>
                      <a:pt x="1487" y="1819"/>
                    </a:lnTo>
                    <a:lnTo>
                      <a:pt x="1432" y="1822"/>
                    </a:lnTo>
                    <a:lnTo>
                      <a:pt x="1377" y="1823"/>
                    </a:lnTo>
                    <a:lnTo>
                      <a:pt x="1341" y="1823"/>
                    </a:lnTo>
                    <a:lnTo>
                      <a:pt x="1306" y="1822"/>
                    </a:lnTo>
                    <a:lnTo>
                      <a:pt x="1270" y="1820"/>
                    </a:lnTo>
                    <a:lnTo>
                      <a:pt x="1236" y="1816"/>
                    </a:lnTo>
                    <a:lnTo>
                      <a:pt x="1201" y="1813"/>
                    </a:lnTo>
                    <a:lnTo>
                      <a:pt x="1166" y="1808"/>
                    </a:lnTo>
                    <a:lnTo>
                      <a:pt x="1133" y="1802"/>
                    </a:lnTo>
                    <a:lnTo>
                      <a:pt x="1099" y="1796"/>
                    </a:lnTo>
                    <a:lnTo>
                      <a:pt x="1066" y="1788"/>
                    </a:lnTo>
                    <a:lnTo>
                      <a:pt x="1033" y="1779"/>
                    </a:lnTo>
                    <a:lnTo>
                      <a:pt x="999" y="1770"/>
                    </a:lnTo>
                    <a:lnTo>
                      <a:pt x="968" y="1761"/>
                    </a:lnTo>
                    <a:lnTo>
                      <a:pt x="935" y="1751"/>
                    </a:lnTo>
                    <a:lnTo>
                      <a:pt x="903" y="1740"/>
                    </a:lnTo>
                    <a:lnTo>
                      <a:pt x="872" y="1728"/>
                    </a:lnTo>
                    <a:lnTo>
                      <a:pt x="840" y="1715"/>
                    </a:lnTo>
                    <a:lnTo>
                      <a:pt x="810" y="1701"/>
                    </a:lnTo>
                    <a:lnTo>
                      <a:pt x="780" y="1688"/>
                    </a:lnTo>
                    <a:lnTo>
                      <a:pt x="750" y="1673"/>
                    </a:lnTo>
                    <a:lnTo>
                      <a:pt x="720" y="1658"/>
                    </a:lnTo>
                    <a:lnTo>
                      <a:pt x="691" y="1641"/>
                    </a:lnTo>
                    <a:lnTo>
                      <a:pt x="663" y="1625"/>
                    </a:lnTo>
                    <a:lnTo>
                      <a:pt x="634" y="1607"/>
                    </a:lnTo>
                    <a:lnTo>
                      <a:pt x="607" y="1588"/>
                    </a:lnTo>
                    <a:lnTo>
                      <a:pt x="580" y="1569"/>
                    </a:lnTo>
                    <a:lnTo>
                      <a:pt x="553" y="1549"/>
                    </a:lnTo>
                    <a:lnTo>
                      <a:pt x="527" y="1530"/>
                    </a:lnTo>
                    <a:lnTo>
                      <a:pt x="500" y="1509"/>
                    </a:lnTo>
                    <a:lnTo>
                      <a:pt x="476" y="1488"/>
                    </a:lnTo>
                    <a:lnTo>
                      <a:pt x="451" y="1465"/>
                    </a:lnTo>
                    <a:lnTo>
                      <a:pt x="427" y="1443"/>
                    </a:lnTo>
                    <a:lnTo>
                      <a:pt x="403" y="1420"/>
                    </a:lnTo>
                    <a:lnTo>
                      <a:pt x="380" y="1396"/>
                    </a:lnTo>
                    <a:lnTo>
                      <a:pt x="358" y="1372"/>
                    </a:lnTo>
                    <a:lnTo>
                      <a:pt x="337" y="1348"/>
                    </a:lnTo>
                    <a:lnTo>
                      <a:pt x="314" y="1322"/>
                    </a:lnTo>
                    <a:lnTo>
                      <a:pt x="294" y="1297"/>
                    </a:lnTo>
                    <a:lnTo>
                      <a:pt x="273" y="1270"/>
                    </a:lnTo>
                    <a:lnTo>
                      <a:pt x="254" y="1244"/>
                    </a:lnTo>
                    <a:lnTo>
                      <a:pt x="236" y="1217"/>
                    </a:lnTo>
                    <a:lnTo>
                      <a:pt x="218" y="1188"/>
                    </a:lnTo>
                    <a:lnTo>
                      <a:pt x="200" y="1160"/>
                    </a:lnTo>
                    <a:lnTo>
                      <a:pt x="183" y="1131"/>
                    </a:lnTo>
                    <a:lnTo>
                      <a:pt x="167" y="1103"/>
                    </a:lnTo>
                    <a:lnTo>
                      <a:pt x="150" y="1074"/>
                    </a:lnTo>
                    <a:lnTo>
                      <a:pt x="137" y="1044"/>
                    </a:lnTo>
                    <a:lnTo>
                      <a:pt x="122" y="1014"/>
                    </a:lnTo>
                    <a:lnTo>
                      <a:pt x="108" y="982"/>
                    </a:lnTo>
                    <a:lnTo>
                      <a:pt x="96" y="951"/>
                    </a:lnTo>
                    <a:lnTo>
                      <a:pt x="84" y="921"/>
                    </a:lnTo>
                    <a:lnTo>
                      <a:pt x="72" y="888"/>
                    </a:lnTo>
                    <a:lnTo>
                      <a:pt x="61" y="856"/>
                    </a:lnTo>
                    <a:lnTo>
                      <a:pt x="52" y="823"/>
                    </a:lnTo>
                    <a:lnTo>
                      <a:pt x="43" y="791"/>
                    </a:lnTo>
                    <a:lnTo>
                      <a:pt x="36" y="758"/>
                    </a:lnTo>
                    <a:lnTo>
                      <a:pt x="28" y="724"/>
                    </a:lnTo>
                    <a:lnTo>
                      <a:pt x="22" y="691"/>
                    </a:lnTo>
                    <a:lnTo>
                      <a:pt x="16" y="656"/>
                    </a:lnTo>
                    <a:lnTo>
                      <a:pt x="12" y="621"/>
                    </a:lnTo>
                    <a:lnTo>
                      <a:pt x="7" y="587"/>
                    </a:lnTo>
                    <a:lnTo>
                      <a:pt x="4" y="552"/>
                    </a:lnTo>
                    <a:lnTo>
                      <a:pt x="3" y="518"/>
                    </a:lnTo>
                    <a:lnTo>
                      <a:pt x="1" y="482"/>
                    </a:lnTo>
                    <a:lnTo>
                      <a:pt x="0" y="447"/>
                    </a:lnTo>
                    <a:lnTo>
                      <a:pt x="1" y="399"/>
                    </a:lnTo>
                    <a:lnTo>
                      <a:pt x="3" y="375"/>
                    </a:lnTo>
                    <a:lnTo>
                      <a:pt x="4" y="351"/>
                    </a:lnTo>
                    <a:lnTo>
                      <a:pt x="7" y="303"/>
                    </a:lnTo>
                    <a:lnTo>
                      <a:pt x="10" y="280"/>
                    </a:lnTo>
                    <a:lnTo>
                      <a:pt x="13" y="256"/>
                    </a:lnTo>
                    <a:lnTo>
                      <a:pt x="34" y="241"/>
                    </a:lnTo>
                    <a:lnTo>
                      <a:pt x="57" y="226"/>
                    </a:lnTo>
                    <a:lnTo>
                      <a:pt x="101" y="199"/>
                    </a:lnTo>
                    <a:lnTo>
                      <a:pt x="146" y="173"/>
                    </a:lnTo>
                    <a:lnTo>
                      <a:pt x="191" y="148"/>
                    </a:lnTo>
                    <a:lnTo>
                      <a:pt x="239" y="125"/>
                    </a:lnTo>
                    <a:lnTo>
                      <a:pt x="287" y="104"/>
                    </a:lnTo>
                    <a:lnTo>
                      <a:pt x="311" y="95"/>
                    </a:lnTo>
                    <a:lnTo>
                      <a:pt x="335" y="85"/>
                    </a:lnTo>
                    <a:lnTo>
                      <a:pt x="361" y="76"/>
                    </a:lnTo>
                    <a:lnTo>
                      <a:pt x="386" y="68"/>
                    </a:lnTo>
                    <a:lnTo>
                      <a:pt x="412" y="61"/>
                    </a:lnTo>
                    <a:lnTo>
                      <a:pt x="436" y="53"/>
                    </a:lnTo>
                    <a:lnTo>
                      <a:pt x="463" y="45"/>
                    </a:lnTo>
                    <a:lnTo>
                      <a:pt x="488" y="39"/>
                    </a:lnTo>
                    <a:lnTo>
                      <a:pt x="541" y="27"/>
                    </a:lnTo>
                    <a:lnTo>
                      <a:pt x="567" y="23"/>
                    </a:lnTo>
                    <a:lnTo>
                      <a:pt x="594" y="18"/>
                    </a:lnTo>
                    <a:lnTo>
                      <a:pt x="621" y="14"/>
                    </a:lnTo>
                    <a:lnTo>
                      <a:pt x="648" y="11"/>
                    </a:lnTo>
                    <a:lnTo>
                      <a:pt x="675" y="8"/>
                    </a:lnTo>
                    <a:lnTo>
                      <a:pt x="702" y="5"/>
                    </a:lnTo>
                    <a:lnTo>
                      <a:pt x="757" y="2"/>
                    </a:lnTo>
                    <a:lnTo>
                      <a:pt x="813" y="0"/>
                    </a:lnTo>
                    <a:lnTo>
                      <a:pt x="848" y="0"/>
                    </a:lnTo>
                    <a:lnTo>
                      <a:pt x="884" y="2"/>
                    </a:lnTo>
                    <a:lnTo>
                      <a:pt x="918" y="5"/>
                    </a:lnTo>
                    <a:lnTo>
                      <a:pt x="953" y="8"/>
                    </a:lnTo>
                    <a:lnTo>
                      <a:pt x="987" y="11"/>
                    </a:lnTo>
                    <a:lnTo>
                      <a:pt x="1022" y="17"/>
                    </a:lnTo>
                    <a:lnTo>
                      <a:pt x="1057" y="21"/>
                    </a:lnTo>
                    <a:lnTo>
                      <a:pt x="1090" y="29"/>
                    </a:lnTo>
                    <a:lnTo>
                      <a:pt x="1123" y="35"/>
                    </a:lnTo>
                    <a:lnTo>
                      <a:pt x="1156" y="44"/>
                    </a:lnTo>
                    <a:lnTo>
                      <a:pt x="1189" y="53"/>
                    </a:lnTo>
                    <a:lnTo>
                      <a:pt x="1222" y="62"/>
                    </a:lnTo>
                    <a:lnTo>
                      <a:pt x="1254" y="73"/>
                    </a:lnTo>
                    <a:lnTo>
                      <a:pt x="1285" y="85"/>
                    </a:lnTo>
                    <a:lnTo>
                      <a:pt x="1317" y="95"/>
                    </a:lnTo>
                    <a:lnTo>
                      <a:pt x="1348" y="109"/>
                    </a:lnTo>
                    <a:lnTo>
                      <a:pt x="1378" y="122"/>
                    </a:lnTo>
                    <a:lnTo>
                      <a:pt x="1408" y="136"/>
                    </a:lnTo>
                    <a:lnTo>
                      <a:pt x="1438" y="151"/>
                    </a:lnTo>
                    <a:lnTo>
                      <a:pt x="1468" y="166"/>
                    </a:lnTo>
                    <a:lnTo>
                      <a:pt x="1497" y="182"/>
                    </a:lnTo>
                    <a:lnTo>
                      <a:pt x="1526" y="200"/>
                    </a:lnTo>
                    <a:lnTo>
                      <a:pt x="1554" y="217"/>
                    </a:lnTo>
                    <a:lnTo>
                      <a:pt x="1581" y="235"/>
                    </a:lnTo>
                    <a:lnTo>
                      <a:pt x="1610" y="255"/>
                    </a:lnTo>
                    <a:lnTo>
                      <a:pt x="1635" y="274"/>
                    </a:lnTo>
                    <a:lnTo>
                      <a:pt x="1662" y="294"/>
                    </a:lnTo>
                    <a:lnTo>
                      <a:pt x="1688" y="315"/>
                    </a:lnTo>
                    <a:lnTo>
                      <a:pt x="1714" y="336"/>
                    </a:lnTo>
                    <a:lnTo>
                      <a:pt x="1738" y="358"/>
                    </a:lnTo>
                    <a:lnTo>
                      <a:pt x="1762" y="381"/>
                    </a:lnTo>
                    <a:lnTo>
                      <a:pt x="1786" y="403"/>
                    </a:lnTo>
                    <a:lnTo>
                      <a:pt x="1808" y="427"/>
                    </a:lnTo>
                    <a:lnTo>
                      <a:pt x="1831" y="452"/>
                    </a:lnTo>
                    <a:lnTo>
                      <a:pt x="1853" y="476"/>
                    </a:lnTo>
                    <a:lnTo>
                      <a:pt x="1874" y="501"/>
                    </a:lnTo>
                    <a:lnTo>
                      <a:pt x="1895" y="527"/>
                    </a:lnTo>
                    <a:lnTo>
                      <a:pt x="1915" y="554"/>
                    </a:lnTo>
                    <a:lnTo>
                      <a:pt x="1934" y="579"/>
                    </a:lnTo>
                    <a:lnTo>
                      <a:pt x="1954" y="608"/>
                    </a:lnTo>
                    <a:lnTo>
                      <a:pt x="1972" y="635"/>
                    </a:lnTo>
                    <a:lnTo>
                      <a:pt x="1989" y="664"/>
                    </a:lnTo>
                    <a:lnTo>
                      <a:pt x="2007" y="692"/>
                    </a:lnTo>
                    <a:lnTo>
                      <a:pt x="2023" y="721"/>
                    </a:lnTo>
                    <a:lnTo>
                      <a:pt x="2038" y="751"/>
                    </a:lnTo>
                    <a:lnTo>
                      <a:pt x="2053" y="781"/>
                    </a:lnTo>
                    <a:lnTo>
                      <a:pt x="2067" y="811"/>
                    </a:lnTo>
                    <a:lnTo>
                      <a:pt x="2080" y="841"/>
                    </a:lnTo>
                    <a:lnTo>
                      <a:pt x="2094" y="873"/>
                    </a:lnTo>
                    <a:lnTo>
                      <a:pt x="2104" y="904"/>
                    </a:lnTo>
                    <a:lnTo>
                      <a:pt x="2116" y="936"/>
                    </a:lnTo>
                    <a:lnTo>
                      <a:pt x="2127" y="967"/>
                    </a:lnTo>
                    <a:lnTo>
                      <a:pt x="2136" y="1000"/>
                    </a:lnTo>
                    <a:lnTo>
                      <a:pt x="2145" y="1034"/>
                    </a:lnTo>
                    <a:lnTo>
                      <a:pt x="2154" y="1067"/>
                    </a:lnTo>
                    <a:lnTo>
                      <a:pt x="2160" y="1100"/>
                    </a:lnTo>
                    <a:lnTo>
                      <a:pt x="2167" y="1133"/>
                    </a:lnTo>
                    <a:lnTo>
                      <a:pt x="2172" y="1167"/>
                    </a:lnTo>
                    <a:lnTo>
                      <a:pt x="2178" y="1202"/>
                    </a:lnTo>
                    <a:lnTo>
                      <a:pt x="2181" y="1237"/>
                    </a:lnTo>
                    <a:lnTo>
                      <a:pt x="2184" y="1271"/>
                    </a:lnTo>
                    <a:lnTo>
                      <a:pt x="2187" y="1306"/>
                    </a:lnTo>
                    <a:lnTo>
                      <a:pt x="2189" y="1342"/>
                    </a:lnTo>
                    <a:lnTo>
                      <a:pt x="2189" y="1376"/>
                    </a:lnTo>
                    <a:lnTo>
                      <a:pt x="2187" y="1426"/>
                    </a:lnTo>
                    <a:lnTo>
                      <a:pt x="2187" y="1449"/>
                    </a:lnTo>
                    <a:lnTo>
                      <a:pt x="2186" y="1473"/>
                    </a:lnTo>
                    <a:lnTo>
                      <a:pt x="2181" y="1521"/>
                    </a:lnTo>
                    <a:lnTo>
                      <a:pt x="2178" y="1545"/>
                    </a:lnTo>
                    <a:lnTo>
                      <a:pt x="2175" y="1567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685800">
                  <a:defRPr/>
                </a:pPr>
                <a:endParaRPr lang="en-GB" sz="945" b="1">
                  <a:solidFill>
                    <a:srgbClr val="53565A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8430" name="Freeform 14"/>
              <p:cNvSpPr>
                <a:spLocks/>
              </p:cNvSpPr>
              <p:nvPr/>
            </p:nvSpPr>
            <p:spPr bwMode="gray">
              <a:xfrm>
                <a:off x="4349375" y="2480677"/>
                <a:ext cx="1771088" cy="1496645"/>
              </a:xfrm>
              <a:custGeom>
                <a:avLst/>
                <a:gdLst>
                  <a:gd name="T0" fmla="*/ 2160 w 2161"/>
                  <a:gd name="T1" fmla="*/ 518 h 1823"/>
                  <a:gd name="T2" fmla="*/ 2151 w 2161"/>
                  <a:gd name="T3" fmla="*/ 621 h 1823"/>
                  <a:gd name="T4" fmla="*/ 2134 w 2161"/>
                  <a:gd name="T5" fmla="*/ 724 h 1823"/>
                  <a:gd name="T6" fmla="*/ 2109 w 2161"/>
                  <a:gd name="T7" fmla="*/ 823 h 1823"/>
                  <a:gd name="T8" fmla="*/ 2079 w 2161"/>
                  <a:gd name="T9" fmla="*/ 921 h 1823"/>
                  <a:gd name="T10" fmla="*/ 2039 w 2161"/>
                  <a:gd name="T11" fmla="*/ 1014 h 1823"/>
                  <a:gd name="T12" fmla="*/ 1996 w 2161"/>
                  <a:gd name="T13" fmla="*/ 1103 h 1823"/>
                  <a:gd name="T14" fmla="*/ 1945 w 2161"/>
                  <a:gd name="T15" fmla="*/ 1188 h 1823"/>
                  <a:gd name="T16" fmla="*/ 1888 w 2161"/>
                  <a:gd name="T17" fmla="*/ 1270 h 1823"/>
                  <a:gd name="T18" fmla="*/ 1826 w 2161"/>
                  <a:gd name="T19" fmla="*/ 1348 h 1823"/>
                  <a:gd name="T20" fmla="*/ 1758 w 2161"/>
                  <a:gd name="T21" fmla="*/ 1420 h 1823"/>
                  <a:gd name="T22" fmla="*/ 1686 w 2161"/>
                  <a:gd name="T23" fmla="*/ 1488 h 1823"/>
                  <a:gd name="T24" fmla="*/ 1608 w 2161"/>
                  <a:gd name="T25" fmla="*/ 1549 h 1823"/>
                  <a:gd name="T26" fmla="*/ 1527 w 2161"/>
                  <a:gd name="T27" fmla="*/ 1607 h 1823"/>
                  <a:gd name="T28" fmla="*/ 1441 w 2161"/>
                  <a:gd name="T29" fmla="*/ 1658 h 1823"/>
                  <a:gd name="T30" fmla="*/ 1351 w 2161"/>
                  <a:gd name="T31" fmla="*/ 1701 h 1823"/>
                  <a:gd name="T32" fmla="*/ 1258 w 2161"/>
                  <a:gd name="T33" fmla="*/ 1740 h 1823"/>
                  <a:gd name="T34" fmla="*/ 1162 w 2161"/>
                  <a:gd name="T35" fmla="*/ 1770 h 1823"/>
                  <a:gd name="T36" fmla="*/ 1062 w 2161"/>
                  <a:gd name="T37" fmla="*/ 1796 h 1823"/>
                  <a:gd name="T38" fmla="*/ 960 w 2161"/>
                  <a:gd name="T39" fmla="*/ 1813 h 1823"/>
                  <a:gd name="T40" fmla="*/ 856 w 2161"/>
                  <a:gd name="T41" fmla="*/ 1822 h 1823"/>
                  <a:gd name="T42" fmla="*/ 732 w 2161"/>
                  <a:gd name="T43" fmla="*/ 1823 h 1823"/>
                  <a:gd name="T44" fmla="*/ 628 w 2161"/>
                  <a:gd name="T45" fmla="*/ 1814 h 1823"/>
                  <a:gd name="T46" fmla="*/ 524 w 2161"/>
                  <a:gd name="T47" fmla="*/ 1799 h 1823"/>
                  <a:gd name="T48" fmla="*/ 401 w 2161"/>
                  <a:gd name="T49" fmla="*/ 1769 h 1823"/>
                  <a:gd name="T50" fmla="*/ 281 w 2161"/>
                  <a:gd name="T51" fmla="*/ 1728 h 1823"/>
                  <a:gd name="T52" fmla="*/ 212 w 2161"/>
                  <a:gd name="T53" fmla="*/ 1698 h 1823"/>
                  <a:gd name="T54" fmla="*/ 144 w 2161"/>
                  <a:gd name="T55" fmla="*/ 1665 h 1823"/>
                  <a:gd name="T56" fmla="*/ 16 w 2161"/>
                  <a:gd name="T57" fmla="*/ 1588 h 1823"/>
                  <a:gd name="T58" fmla="*/ 4 w 2161"/>
                  <a:gd name="T59" fmla="*/ 1483 h 1823"/>
                  <a:gd name="T60" fmla="*/ 0 w 2161"/>
                  <a:gd name="T61" fmla="*/ 1403 h 1823"/>
                  <a:gd name="T62" fmla="*/ 1 w 2161"/>
                  <a:gd name="T63" fmla="*/ 1306 h 1823"/>
                  <a:gd name="T64" fmla="*/ 12 w 2161"/>
                  <a:gd name="T65" fmla="*/ 1202 h 1823"/>
                  <a:gd name="T66" fmla="*/ 28 w 2161"/>
                  <a:gd name="T67" fmla="*/ 1100 h 1823"/>
                  <a:gd name="T68" fmla="*/ 52 w 2161"/>
                  <a:gd name="T69" fmla="*/ 1000 h 1823"/>
                  <a:gd name="T70" fmla="*/ 84 w 2161"/>
                  <a:gd name="T71" fmla="*/ 904 h 1823"/>
                  <a:gd name="T72" fmla="*/ 121 w 2161"/>
                  <a:gd name="T73" fmla="*/ 811 h 1823"/>
                  <a:gd name="T74" fmla="*/ 166 w 2161"/>
                  <a:gd name="T75" fmla="*/ 721 h 1823"/>
                  <a:gd name="T76" fmla="*/ 216 w 2161"/>
                  <a:gd name="T77" fmla="*/ 635 h 1823"/>
                  <a:gd name="T78" fmla="*/ 273 w 2161"/>
                  <a:gd name="T79" fmla="*/ 554 h 1823"/>
                  <a:gd name="T80" fmla="*/ 335 w 2161"/>
                  <a:gd name="T81" fmla="*/ 476 h 1823"/>
                  <a:gd name="T82" fmla="*/ 402 w 2161"/>
                  <a:gd name="T83" fmla="*/ 403 h 1823"/>
                  <a:gd name="T84" fmla="*/ 476 w 2161"/>
                  <a:gd name="T85" fmla="*/ 336 h 1823"/>
                  <a:gd name="T86" fmla="*/ 553 w 2161"/>
                  <a:gd name="T87" fmla="*/ 274 h 1823"/>
                  <a:gd name="T88" fmla="*/ 634 w 2161"/>
                  <a:gd name="T89" fmla="*/ 217 h 1823"/>
                  <a:gd name="T90" fmla="*/ 720 w 2161"/>
                  <a:gd name="T91" fmla="*/ 166 h 1823"/>
                  <a:gd name="T92" fmla="*/ 810 w 2161"/>
                  <a:gd name="T93" fmla="*/ 122 h 1823"/>
                  <a:gd name="T94" fmla="*/ 903 w 2161"/>
                  <a:gd name="T95" fmla="*/ 85 h 1823"/>
                  <a:gd name="T96" fmla="*/ 999 w 2161"/>
                  <a:gd name="T97" fmla="*/ 53 h 1823"/>
                  <a:gd name="T98" fmla="*/ 1098 w 2161"/>
                  <a:gd name="T99" fmla="*/ 29 h 1823"/>
                  <a:gd name="T100" fmla="*/ 1201 w 2161"/>
                  <a:gd name="T101" fmla="*/ 11 h 1823"/>
                  <a:gd name="T102" fmla="*/ 1304 w 2161"/>
                  <a:gd name="T103" fmla="*/ 2 h 1823"/>
                  <a:gd name="T104" fmla="*/ 1429 w 2161"/>
                  <a:gd name="T105" fmla="*/ 2 h 1823"/>
                  <a:gd name="T106" fmla="*/ 1534 w 2161"/>
                  <a:gd name="T107" fmla="*/ 9 h 1823"/>
                  <a:gd name="T108" fmla="*/ 1637 w 2161"/>
                  <a:gd name="T109" fmla="*/ 24 h 1823"/>
                  <a:gd name="T110" fmla="*/ 1761 w 2161"/>
                  <a:gd name="T111" fmla="*/ 55 h 1823"/>
                  <a:gd name="T112" fmla="*/ 1880 w 2161"/>
                  <a:gd name="T113" fmla="*/ 95 h 1823"/>
                  <a:gd name="T114" fmla="*/ 1949 w 2161"/>
                  <a:gd name="T115" fmla="*/ 125 h 1823"/>
                  <a:gd name="T116" fmla="*/ 2017 w 2161"/>
                  <a:gd name="T117" fmla="*/ 158 h 1823"/>
                  <a:gd name="T118" fmla="*/ 2145 w 2161"/>
                  <a:gd name="T119" fmla="*/ 235 h 1823"/>
                  <a:gd name="T120" fmla="*/ 2157 w 2161"/>
                  <a:gd name="T121" fmla="*/ 340 h 1823"/>
                  <a:gd name="T122" fmla="*/ 2161 w 2161"/>
                  <a:gd name="T123" fmla="*/ 420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61" h="1823">
                    <a:moveTo>
                      <a:pt x="2161" y="447"/>
                    </a:moveTo>
                    <a:lnTo>
                      <a:pt x="2161" y="482"/>
                    </a:lnTo>
                    <a:lnTo>
                      <a:pt x="2160" y="518"/>
                    </a:lnTo>
                    <a:lnTo>
                      <a:pt x="2157" y="552"/>
                    </a:lnTo>
                    <a:lnTo>
                      <a:pt x="2154" y="587"/>
                    </a:lnTo>
                    <a:lnTo>
                      <a:pt x="2151" y="621"/>
                    </a:lnTo>
                    <a:lnTo>
                      <a:pt x="2146" y="656"/>
                    </a:lnTo>
                    <a:lnTo>
                      <a:pt x="2140" y="691"/>
                    </a:lnTo>
                    <a:lnTo>
                      <a:pt x="2134" y="724"/>
                    </a:lnTo>
                    <a:lnTo>
                      <a:pt x="2127" y="758"/>
                    </a:lnTo>
                    <a:lnTo>
                      <a:pt x="2118" y="791"/>
                    </a:lnTo>
                    <a:lnTo>
                      <a:pt x="2109" y="823"/>
                    </a:lnTo>
                    <a:lnTo>
                      <a:pt x="2100" y="856"/>
                    </a:lnTo>
                    <a:lnTo>
                      <a:pt x="2089" y="888"/>
                    </a:lnTo>
                    <a:lnTo>
                      <a:pt x="2079" y="921"/>
                    </a:lnTo>
                    <a:lnTo>
                      <a:pt x="2067" y="951"/>
                    </a:lnTo>
                    <a:lnTo>
                      <a:pt x="2053" y="982"/>
                    </a:lnTo>
                    <a:lnTo>
                      <a:pt x="2039" y="1014"/>
                    </a:lnTo>
                    <a:lnTo>
                      <a:pt x="2026" y="1044"/>
                    </a:lnTo>
                    <a:lnTo>
                      <a:pt x="2011" y="1074"/>
                    </a:lnTo>
                    <a:lnTo>
                      <a:pt x="1996" y="1103"/>
                    </a:lnTo>
                    <a:lnTo>
                      <a:pt x="1979" y="1131"/>
                    </a:lnTo>
                    <a:lnTo>
                      <a:pt x="1963" y="1160"/>
                    </a:lnTo>
                    <a:lnTo>
                      <a:pt x="1945" y="1188"/>
                    </a:lnTo>
                    <a:lnTo>
                      <a:pt x="1927" y="1217"/>
                    </a:lnTo>
                    <a:lnTo>
                      <a:pt x="1907" y="1244"/>
                    </a:lnTo>
                    <a:lnTo>
                      <a:pt x="1888" y="1270"/>
                    </a:lnTo>
                    <a:lnTo>
                      <a:pt x="1868" y="1297"/>
                    </a:lnTo>
                    <a:lnTo>
                      <a:pt x="1847" y="1322"/>
                    </a:lnTo>
                    <a:lnTo>
                      <a:pt x="1826" y="1348"/>
                    </a:lnTo>
                    <a:lnTo>
                      <a:pt x="1803" y="1372"/>
                    </a:lnTo>
                    <a:lnTo>
                      <a:pt x="1781" y="1396"/>
                    </a:lnTo>
                    <a:lnTo>
                      <a:pt x="1758" y="1420"/>
                    </a:lnTo>
                    <a:lnTo>
                      <a:pt x="1734" y="1443"/>
                    </a:lnTo>
                    <a:lnTo>
                      <a:pt x="1710" y="1465"/>
                    </a:lnTo>
                    <a:lnTo>
                      <a:pt x="1686" y="1488"/>
                    </a:lnTo>
                    <a:lnTo>
                      <a:pt x="1661" y="1509"/>
                    </a:lnTo>
                    <a:lnTo>
                      <a:pt x="1635" y="1530"/>
                    </a:lnTo>
                    <a:lnTo>
                      <a:pt x="1608" y="1549"/>
                    </a:lnTo>
                    <a:lnTo>
                      <a:pt x="1583" y="1569"/>
                    </a:lnTo>
                    <a:lnTo>
                      <a:pt x="1555" y="1588"/>
                    </a:lnTo>
                    <a:lnTo>
                      <a:pt x="1527" y="1607"/>
                    </a:lnTo>
                    <a:lnTo>
                      <a:pt x="1498" y="1625"/>
                    </a:lnTo>
                    <a:lnTo>
                      <a:pt x="1470" y="1641"/>
                    </a:lnTo>
                    <a:lnTo>
                      <a:pt x="1441" y="1658"/>
                    </a:lnTo>
                    <a:lnTo>
                      <a:pt x="1411" y="1673"/>
                    </a:lnTo>
                    <a:lnTo>
                      <a:pt x="1383" y="1688"/>
                    </a:lnTo>
                    <a:lnTo>
                      <a:pt x="1351" y="1701"/>
                    </a:lnTo>
                    <a:lnTo>
                      <a:pt x="1321" y="1715"/>
                    </a:lnTo>
                    <a:lnTo>
                      <a:pt x="1289" y="1728"/>
                    </a:lnTo>
                    <a:lnTo>
                      <a:pt x="1258" y="1740"/>
                    </a:lnTo>
                    <a:lnTo>
                      <a:pt x="1226" y="1751"/>
                    </a:lnTo>
                    <a:lnTo>
                      <a:pt x="1195" y="1761"/>
                    </a:lnTo>
                    <a:lnTo>
                      <a:pt x="1162" y="1770"/>
                    </a:lnTo>
                    <a:lnTo>
                      <a:pt x="1130" y="1779"/>
                    </a:lnTo>
                    <a:lnTo>
                      <a:pt x="1095" y="1788"/>
                    </a:lnTo>
                    <a:lnTo>
                      <a:pt x="1062" y="1796"/>
                    </a:lnTo>
                    <a:lnTo>
                      <a:pt x="1029" y="1802"/>
                    </a:lnTo>
                    <a:lnTo>
                      <a:pt x="995" y="1808"/>
                    </a:lnTo>
                    <a:lnTo>
                      <a:pt x="960" y="1813"/>
                    </a:lnTo>
                    <a:lnTo>
                      <a:pt x="926" y="1816"/>
                    </a:lnTo>
                    <a:lnTo>
                      <a:pt x="891" y="1820"/>
                    </a:lnTo>
                    <a:lnTo>
                      <a:pt x="856" y="1822"/>
                    </a:lnTo>
                    <a:lnTo>
                      <a:pt x="820" y="1823"/>
                    </a:lnTo>
                    <a:lnTo>
                      <a:pt x="786" y="1823"/>
                    </a:lnTo>
                    <a:lnTo>
                      <a:pt x="732" y="1823"/>
                    </a:lnTo>
                    <a:lnTo>
                      <a:pt x="706" y="1822"/>
                    </a:lnTo>
                    <a:lnTo>
                      <a:pt x="679" y="1820"/>
                    </a:lnTo>
                    <a:lnTo>
                      <a:pt x="628" y="1814"/>
                    </a:lnTo>
                    <a:lnTo>
                      <a:pt x="601" y="1811"/>
                    </a:lnTo>
                    <a:lnTo>
                      <a:pt x="575" y="1808"/>
                    </a:lnTo>
                    <a:lnTo>
                      <a:pt x="524" y="1799"/>
                    </a:lnTo>
                    <a:lnTo>
                      <a:pt x="475" y="1788"/>
                    </a:lnTo>
                    <a:lnTo>
                      <a:pt x="425" y="1775"/>
                    </a:lnTo>
                    <a:lnTo>
                      <a:pt x="401" y="1769"/>
                    </a:lnTo>
                    <a:lnTo>
                      <a:pt x="375" y="1761"/>
                    </a:lnTo>
                    <a:lnTo>
                      <a:pt x="329" y="1745"/>
                    </a:lnTo>
                    <a:lnTo>
                      <a:pt x="281" y="1728"/>
                    </a:lnTo>
                    <a:lnTo>
                      <a:pt x="258" y="1718"/>
                    </a:lnTo>
                    <a:lnTo>
                      <a:pt x="234" y="1709"/>
                    </a:lnTo>
                    <a:lnTo>
                      <a:pt x="212" y="1698"/>
                    </a:lnTo>
                    <a:lnTo>
                      <a:pt x="189" y="1688"/>
                    </a:lnTo>
                    <a:lnTo>
                      <a:pt x="166" y="1677"/>
                    </a:lnTo>
                    <a:lnTo>
                      <a:pt x="144" y="1665"/>
                    </a:lnTo>
                    <a:lnTo>
                      <a:pt x="100" y="1641"/>
                    </a:lnTo>
                    <a:lnTo>
                      <a:pt x="58" y="1616"/>
                    </a:lnTo>
                    <a:lnTo>
                      <a:pt x="16" y="1588"/>
                    </a:lnTo>
                    <a:lnTo>
                      <a:pt x="9" y="1536"/>
                    </a:lnTo>
                    <a:lnTo>
                      <a:pt x="6" y="1510"/>
                    </a:lnTo>
                    <a:lnTo>
                      <a:pt x="4" y="1483"/>
                    </a:lnTo>
                    <a:lnTo>
                      <a:pt x="3" y="1458"/>
                    </a:lnTo>
                    <a:lnTo>
                      <a:pt x="1" y="1431"/>
                    </a:lnTo>
                    <a:lnTo>
                      <a:pt x="0" y="1403"/>
                    </a:lnTo>
                    <a:lnTo>
                      <a:pt x="0" y="1376"/>
                    </a:lnTo>
                    <a:lnTo>
                      <a:pt x="0" y="1342"/>
                    </a:lnTo>
                    <a:lnTo>
                      <a:pt x="1" y="1306"/>
                    </a:lnTo>
                    <a:lnTo>
                      <a:pt x="4" y="1271"/>
                    </a:lnTo>
                    <a:lnTo>
                      <a:pt x="7" y="1237"/>
                    </a:lnTo>
                    <a:lnTo>
                      <a:pt x="12" y="1202"/>
                    </a:lnTo>
                    <a:lnTo>
                      <a:pt x="16" y="1167"/>
                    </a:lnTo>
                    <a:lnTo>
                      <a:pt x="21" y="1133"/>
                    </a:lnTo>
                    <a:lnTo>
                      <a:pt x="28" y="1100"/>
                    </a:lnTo>
                    <a:lnTo>
                      <a:pt x="36" y="1067"/>
                    </a:lnTo>
                    <a:lnTo>
                      <a:pt x="43" y="1034"/>
                    </a:lnTo>
                    <a:lnTo>
                      <a:pt x="52" y="1000"/>
                    </a:lnTo>
                    <a:lnTo>
                      <a:pt x="61" y="967"/>
                    </a:lnTo>
                    <a:lnTo>
                      <a:pt x="72" y="936"/>
                    </a:lnTo>
                    <a:lnTo>
                      <a:pt x="84" y="904"/>
                    </a:lnTo>
                    <a:lnTo>
                      <a:pt x="96" y="873"/>
                    </a:lnTo>
                    <a:lnTo>
                      <a:pt x="108" y="841"/>
                    </a:lnTo>
                    <a:lnTo>
                      <a:pt x="121" y="811"/>
                    </a:lnTo>
                    <a:lnTo>
                      <a:pt x="135" y="781"/>
                    </a:lnTo>
                    <a:lnTo>
                      <a:pt x="150" y="751"/>
                    </a:lnTo>
                    <a:lnTo>
                      <a:pt x="166" y="721"/>
                    </a:lnTo>
                    <a:lnTo>
                      <a:pt x="182" y="692"/>
                    </a:lnTo>
                    <a:lnTo>
                      <a:pt x="200" y="664"/>
                    </a:lnTo>
                    <a:lnTo>
                      <a:pt x="216" y="635"/>
                    </a:lnTo>
                    <a:lnTo>
                      <a:pt x="236" y="608"/>
                    </a:lnTo>
                    <a:lnTo>
                      <a:pt x="254" y="579"/>
                    </a:lnTo>
                    <a:lnTo>
                      <a:pt x="273" y="554"/>
                    </a:lnTo>
                    <a:lnTo>
                      <a:pt x="293" y="527"/>
                    </a:lnTo>
                    <a:lnTo>
                      <a:pt x="314" y="501"/>
                    </a:lnTo>
                    <a:lnTo>
                      <a:pt x="335" y="476"/>
                    </a:lnTo>
                    <a:lnTo>
                      <a:pt x="357" y="452"/>
                    </a:lnTo>
                    <a:lnTo>
                      <a:pt x="380" y="427"/>
                    </a:lnTo>
                    <a:lnTo>
                      <a:pt x="402" y="403"/>
                    </a:lnTo>
                    <a:lnTo>
                      <a:pt x="427" y="381"/>
                    </a:lnTo>
                    <a:lnTo>
                      <a:pt x="451" y="358"/>
                    </a:lnTo>
                    <a:lnTo>
                      <a:pt x="476" y="336"/>
                    </a:lnTo>
                    <a:lnTo>
                      <a:pt x="500" y="315"/>
                    </a:lnTo>
                    <a:lnTo>
                      <a:pt x="526" y="294"/>
                    </a:lnTo>
                    <a:lnTo>
                      <a:pt x="553" y="274"/>
                    </a:lnTo>
                    <a:lnTo>
                      <a:pt x="580" y="255"/>
                    </a:lnTo>
                    <a:lnTo>
                      <a:pt x="607" y="235"/>
                    </a:lnTo>
                    <a:lnTo>
                      <a:pt x="634" y="217"/>
                    </a:lnTo>
                    <a:lnTo>
                      <a:pt x="663" y="200"/>
                    </a:lnTo>
                    <a:lnTo>
                      <a:pt x="691" y="182"/>
                    </a:lnTo>
                    <a:lnTo>
                      <a:pt x="720" y="166"/>
                    </a:lnTo>
                    <a:lnTo>
                      <a:pt x="750" y="151"/>
                    </a:lnTo>
                    <a:lnTo>
                      <a:pt x="780" y="136"/>
                    </a:lnTo>
                    <a:lnTo>
                      <a:pt x="810" y="122"/>
                    </a:lnTo>
                    <a:lnTo>
                      <a:pt x="840" y="109"/>
                    </a:lnTo>
                    <a:lnTo>
                      <a:pt x="871" y="95"/>
                    </a:lnTo>
                    <a:lnTo>
                      <a:pt x="903" y="85"/>
                    </a:lnTo>
                    <a:lnTo>
                      <a:pt x="935" y="73"/>
                    </a:lnTo>
                    <a:lnTo>
                      <a:pt x="966" y="62"/>
                    </a:lnTo>
                    <a:lnTo>
                      <a:pt x="999" y="53"/>
                    </a:lnTo>
                    <a:lnTo>
                      <a:pt x="1032" y="44"/>
                    </a:lnTo>
                    <a:lnTo>
                      <a:pt x="1065" y="35"/>
                    </a:lnTo>
                    <a:lnTo>
                      <a:pt x="1098" y="29"/>
                    </a:lnTo>
                    <a:lnTo>
                      <a:pt x="1133" y="21"/>
                    </a:lnTo>
                    <a:lnTo>
                      <a:pt x="1166" y="17"/>
                    </a:lnTo>
                    <a:lnTo>
                      <a:pt x="1201" y="11"/>
                    </a:lnTo>
                    <a:lnTo>
                      <a:pt x="1235" y="8"/>
                    </a:lnTo>
                    <a:lnTo>
                      <a:pt x="1270" y="5"/>
                    </a:lnTo>
                    <a:lnTo>
                      <a:pt x="1304" y="2"/>
                    </a:lnTo>
                    <a:lnTo>
                      <a:pt x="1340" y="0"/>
                    </a:lnTo>
                    <a:lnTo>
                      <a:pt x="1377" y="0"/>
                    </a:lnTo>
                    <a:lnTo>
                      <a:pt x="1429" y="2"/>
                    </a:lnTo>
                    <a:lnTo>
                      <a:pt x="1456" y="2"/>
                    </a:lnTo>
                    <a:lnTo>
                      <a:pt x="1482" y="5"/>
                    </a:lnTo>
                    <a:lnTo>
                      <a:pt x="1534" y="9"/>
                    </a:lnTo>
                    <a:lnTo>
                      <a:pt x="1560" y="12"/>
                    </a:lnTo>
                    <a:lnTo>
                      <a:pt x="1586" y="17"/>
                    </a:lnTo>
                    <a:lnTo>
                      <a:pt x="1637" y="24"/>
                    </a:lnTo>
                    <a:lnTo>
                      <a:pt x="1686" y="35"/>
                    </a:lnTo>
                    <a:lnTo>
                      <a:pt x="1736" y="49"/>
                    </a:lnTo>
                    <a:lnTo>
                      <a:pt x="1761" y="55"/>
                    </a:lnTo>
                    <a:lnTo>
                      <a:pt x="1785" y="62"/>
                    </a:lnTo>
                    <a:lnTo>
                      <a:pt x="1834" y="79"/>
                    </a:lnTo>
                    <a:lnTo>
                      <a:pt x="1880" y="95"/>
                    </a:lnTo>
                    <a:lnTo>
                      <a:pt x="1904" y="106"/>
                    </a:lnTo>
                    <a:lnTo>
                      <a:pt x="1927" y="115"/>
                    </a:lnTo>
                    <a:lnTo>
                      <a:pt x="1949" y="125"/>
                    </a:lnTo>
                    <a:lnTo>
                      <a:pt x="1973" y="136"/>
                    </a:lnTo>
                    <a:lnTo>
                      <a:pt x="1994" y="148"/>
                    </a:lnTo>
                    <a:lnTo>
                      <a:pt x="2017" y="158"/>
                    </a:lnTo>
                    <a:lnTo>
                      <a:pt x="2061" y="182"/>
                    </a:lnTo>
                    <a:lnTo>
                      <a:pt x="2104" y="208"/>
                    </a:lnTo>
                    <a:lnTo>
                      <a:pt x="2145" y="235"/>
                    </a:lnTo>
                    <a:lnTo>
                      <a:pt x="2152" y="288"/>
                    </a:lnTo>
                    <a:lnTo>
                      <a:pt x="2155" y="313"/>
                    </a:lnTo>
                    <a:lnTo>
                      <a:pt x="2157" y="340"/>
                    </a:lnTo>
                    <a:lnTo>
                      <a:pt x="2160" y="366"/>
                    </a:lnTo>
                    <a:lnTo>
                      <a:pt x="2160" y="393"/>
                    </a:lnTo>
                    <a:lnTo>
                      <a:pt x="2161" y="420"/>
                    </a:lnTo>
                    <a:lnTo>
                      <a:pt x="2161" y="447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685800">
                  <a:defRPr/>
                </a:pPr>
                <a:endParaRPr lang="en-GB" sz="945" b="1">
                  <a:solidFill>
                    <a:srgbClr val="53565A"/>
                  </a:solidFill>
                  <a:latin typeface="Arial" pitchFamily="34" charset="0"/>
                  <a:cs typeface="+mn-cs"/>
                </a:endParaRPr>
              </a:p>
            </p:txBody>
          </p:sp>
        </p:grpSp>
        <p:sp>
          <p:nvSpPr>
            <p:cNvPr id="188431" name="Freeform 15"/>
            <p:cNvSpPr>
              <a:spLocks/>
            </p:cNvSpPr>
            <p:nvPr/>
          </p:nvSpPr>
          <p:spPr bwMode="gray">
            <a:xfrm>
              <a:off x="4349375" y="2585338"/>
              <a:ext cx="1309419" cy="2050183"/>
            </a:xfrm>
            <a:custGeom>
              <a:avLst/>
              <a:gdLst>
                <a:gd name="T0" fmla="*/ 1 w 1598"/>
                <a:gd name="T1" fmla="*/ 1198 h 2501"/>
                <a:gd name="T2" fmla="*/ 15 w 1598"/>
                <a:gd name="T3" fmla="*/ 1046 h 2501"/>
                <a:gd name="T4" fmla="*/ 45 w 1598"/>
                <a:gd name="T5" fmla="*/ 899 h 2501"/>
                <a:gd name="T6" fmla="*/ 73 w 1598"/>
                <a:gd name="T7" fmla="*/ 804 h 2501"/>
                <a:gd name="T8" fmla="*/ 127 w 1598"/>
                <a:gd name="T9" fmla="*/ 669 h 2501"/>
                <a:gd name="T10" fmla="*/ 197 w 1598"/>
                <a:gd name="T11" fmla="*/ 540 h 2501"/>
                <a:gd name="T12" fmla="*/ 278 w 1598"/>
                <a:gd name="T13" fmla="*/ 419 h 2501"/>
                <a:gd name="T14" fmla="*/ 404 w 1598"/>
                <a:gd name="T15" fmla="*/ 275 h 2501"/>
                <a:gd name="T16" fmla="*/ 550 w 1598"/>
                <a:gd name="T17" fmla="*/ 149 h 2501"/>
                <a:gd name="T18" fmla="*/ 670 w 1598"/>
                <a:gd name="T19" fmla="*/ 67 h 2501"/>
                <a:gd name="T20" fmla="*/ 798 w 1598"/>
                <a:gd name="T21" fmla="*/ 0 h 2501"/>
                <a:gd name="T22" fmla="*/ 927 w 1598"/>
                <a:gd name="T23" fmla="*/ 67 h 2501"/>
                <a:gd name="T24" fmla="*/ 1047 w 1598"/>
                <a:gd name="T25" fmla="*/ 149 h 2501"/>
                <a:gd name="T26" fmla="*/ 1193 w 1598"/>
                <a:gd name="T27" fmla="*/ 275 h 2501"/>
                <a:gd name="T28" fmla="*/ 1289 w 1598"/>
                <a:gd name="T29" fmla="*/ 382 h 2501"/>
                <a:gd name="T30" fmla="*/ 1375 w 1598"/>
                <a:gd name="T31" fmla="*/ 499 h 2501"/>
                <a:gd name="T32" fmla="*/ 1425 w 1598"/>
                <a:gd name="T33" fmla="*/ 582 h 2501"/>
                <a:gd name="T34" fmla="*/ 1489 w 1598"/>
                <a:gd name="T35" fmla="*/ 713 h 2501"/>
                <a:gd name="T36" fmla="*/ 1524 w 1598"/>
                <a:gd name="T37" fmla="*/ 804 h 2501"/>
                <a:gd name="T38" fmla="*/ 1564 w 1598"/>
                <a:gd name="T39" fmla="*/ 947 h 2501"/>
                <a:gd name="T40" fmla="*/ 1583 w 1598"/>
                <a:gd name="T41" fmla="*/ 1046 h 2501"/>
                <a:gd name="T42" fmla="*/ 1593 w 1598"/>
                <a:gd name="T43" fmla="*/ 1147 h 2501"/>
                <a:gd name="T44" fmla="*/ 1596 w 1598"/>
                <a:gd name="T45" fmla="*/ 1302 h 2501"/>
                <a:gd name="T46" fmla="*/ 1583 w 1598"/>
                <a:gd name="T47" fmla="*/ 1454 h 2501"/>
                <a:gd name="T48" fmla="*/ 1552 w 1598"/>
                <a:gd name="T49" fmla="*/ 1600 h 2501"/>
                <a:gd name="T50" fmla="*/ 1524 w 1598"/>
                <a:gd name="T51" fmla="*/ 1695 h 2501"/>
                <a:gd name="T52" fmla="*/ 1468 w 1598"/>
                <a:gd name="T53" fmla="*/ 1831 h 2501"/>
                <a:gd name="T54" fmla="*/ 1401 w 1598"/>
                <a:gd name="T55" fmla="*/ 1959 h 2501"/>
                <a:gd name="T56" fmla="*/ 1319 w 1598"/>
                <a:gd name="T57" fmla="*/ 2080 h 2501"/>
                <a:gd name="T58" fmla="*/ 1193 w 1598"/>
                <a:gd name="T59" fmla="*/ 2225 h 2501"/>
                <a:gd name="T60" fmla="*/ 1047 w 1598"/>
                <a:gd name="T61" fmla="*/ 2350 h 2501"/>
                <a:gd name="T62" fmla="*/ 927 w 1598"/>
                <a:gd name="T63" fmla="*/ 2431 h 2501"/>
                <a:gd name="T64" fmla="*/ 798 w 1598"/>
                <a:gd name="T65" fmla="*/ 2501 h 2501"/>
                <a:gd name="T66" fmla="*/ 670 w 1598"/>
                <a:gd name="T67" fmla="*/ 2431 h 2501"/>
                <a:gd name="T68" fmla="*/ 550 w 1598"/>
                <a:gd name="T69" fmla="*/ 2350 h 2501"/>
                <a:gd name="T70" fmla="*/ 404 w 1598"/>
                <a:gd name="T71" fmla="*/ 2225 h 2501"/>
                <a:gd name="T72" fmla="*/ 308 w 1598"/>
                <a:gd name="T73" fmla="*/ 2117 h 2501"/>
                <a:gd name="T74" fmla="*/ 222 w 1598"/>
                <a:gd name="T75" fmla="*/ 2001 h 2501"/>
                <a:gd name="T76" fmla="*/ 172 w 1598"/>
                <a:gd name="T77" fmla="*/ 1917 h 2501"/>
                <a:gd name="T78" fmla="*/ 108 w 1598"/>
                <a:gd name="T79" fmla="*/ 1786 h 2501"/>
                <a:gd name="T80" fmla="*/ 73 w 1598"/>
                <a:gd name="T81" fmla="*/ 1695 h 2501"/>
                <a:gd name="T82" fmla="*/ 33 w 1598"/>
                <a:gd name="T83" fmla="*/ 1552 h 2501"/>
                <a:gd name="T84" fmla="*/ 15 w 1598"/>
                <a:gd name="T85" fmla="*/ 1454 h 2501"/>
                <a:gd name="T86" fmla="*/ 4 w 1598"/>
                <a:gd name="T87" fmla="*/ 1353 h 2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8" h="2501">
                  <a:moveTo>
                    <a:pt x="0" y="1249"/>
                  </a:moveTo>
                  <a:lnTo>
                    <a:pt x="1" y="1198"/>
                  </a:lnTo>
                  <a:lnTo>
                    <a:pt x="4" y="1147"/>
                  </a:lnTo>
                  <a:lnTo>
                    <a:pt x="15" y="1046"/>
                  </a:lnTo>
                  <a:lnTo>
                    <a:pt x="33" y="947"/>
                  </a:lnTo>
                  <a:lnTo>
                    <a:pt x="45" y="899"/>
                  </a:lnTo>
                  <a:lnTo>
                    <a:pt x="58" y="851"/>
                  </a:lnTo>
                  <a:lnTo>
                    <a:pt x="73" y="804"/>
                  </a:lnTo>
                  <a:lnTo>
                    <a:pt x="90" y="758"/>
                  </a:lnTo>
                  <a:lnTo>
                    <a:pt x="127" y="669"/>
                  </a:lnTo>
                  <a:lnTo>
                    <a:pt x="172" y="582"/>
                  </a:lnTo>
                  <a:lnTo>
                    <a:pt x="197" y="540"/>
                  </a:lnTo>
                  <a:lnTo>
                    <a:pt x="222" y="499"/>
                  </a:lnTo>
                  <a:lnTo>
                    <a:pt x="278" y="419"/>
                  </a:lnTo>
                  <a:lnTo>
                    <a:pt x="338" y="346"/>
                  </a:lnTo>
                  <a:lnTo>
                    <a:pt x="404" y="275"/>
                  </a:lnTo>
                  <a:lnTo>
                    <a:pt x="475" y="209"/>
                  </a:lnTo>
                  <a:lnTo>
                    <a:pt x="550" y="149"/>
                  </a:lnTo>
                  <a:lnTo>
                    <a:pt x="629" y="93"/>
                  </a:lnTo>
                  <a:lnTo>
                    <a:pt x="670" y="67"/>
                  </a:lnTo>
                  <a:lnTo>
                    <a:pt x="712" y="43"/>
                  </a:lnTo>
                  <a:lnTo>
                    <a:pt x="798" y="0"/>
                  </a:lnTo>
                  <a:lnTo>
                    <a:pt x="885" y="43"/>
                  </a:lnTo>
                  <a:lnTo>
                    <a:pt x="927" y="67"/>
                  </a:lnTo>
                  <a:lnTo>
                    <a:pt x="968" y="93"/>
                  </a:lnTo>
                  <a:lnTo>
                    <a:pt x="1047" y="149"/>
                  </a:lnTo>
                  <a:lnTo>
                    <a:pt x="1123" y="209"/>
                  </a:lnTo>
                  <a:lnTo>
                    <a:pt x="1193" y="275"/>
                  </a:lnTo>
                  <a:lnTo>
                    <a:pt x="1258" y="346"/>
                  </a:lnTo>
                  <a:lnTo>
                    <a:pt x="1289" y="382"/>
                  </a:lnTo>
                  <a:lnTo>
                    <a:pt x="1319" y="419"/>
                  </a:lnTo>
                  <a:lnTo>
                    <a:pt x="1375" y="499"/>
                  </a:lnTo>
                  <a:lnTo>
                    <a:pt x="1401" y="540"/>
                  </a:lnTo>
                  <a:lnTo>
                    <a:pt x="1425" y="582"/>
                  </a:lnTo>
                  <a:lnTo>
                    <a:pt x="1468" y="669"/>
                  </a:lnTo>
                  <a:lnTo>
                    <a:pt x="1489" y="713"/>
                  </a:lnTo>
                  <a:lnTo>
                    <a:pt x="1507" y="758"/>
                  </a:lnTo>
                  <a:lnTo>
                    <a:pt x="1524" y="804"/>
                  </a:lnTo>
                  <a:lnTo>
                    <a:pt x="1539" y="851"/>
                  </a:lnTo>
                  <a:lnTo>
                    <a:pt x="1564" y="947"/>
                  </a:lnTo>
                  <a:lnTo>
                    <a:pt x="1573" y="997"/>
                  </a:lnTo>
                  <a:lnTo>
                    <a:pt x="1583" y="1046"/>
                  </a:lnTo>
                  <a:lnTo>
                    <a:pt x="1589" y="1096"/>
                  </a:lnTo>
                  <a:lnTo>
                    <a:pt x="1593" y="1147"/>
                  </a:lnTo>
                  <a:lnTo>
                    <a:pt x="1598" y="1249"/>
                  </a:lnTo>
                  <a:lnTo>
                    <a:pt x="1596" y="1302"/>
                  </a:lnTo>
                  <a:lnTo>
                    <a:pt x="1593" y="1353"/>
                  </a:lnTo>
                  <a:lnTo>
                    <a:pt x="1583" y="1454"/>
                  </a:lnTo>
                  <a:lnTo>
                    <a:pt x="1564" y="1552"/>
                  </a:lnTo>
                  <a:lnTo>
                    <a:pt x="1552" y="1600"/>
                  </a:lnTo>
                  <a:lnTo>
                    <a:pt x="1539" y="1648"/>
                  </a:lnTo>
                  <a:lnTo>
                    <a:pt x="1524" y="1695"/>
                  </a:lnTo>
                  <a:lnTo>
                    <a:pt x="1507" y="1741"/>
                  </a:lnTo>
                  <a:lnTo>
                    <a:pt x="1468" y="1831"/>
                  </a:lnTo>
                  <a:lnTo>
                    <a:pt x="1425" y="1917"/>
                  </a:lnTo>
                  <a:lnTo>
                    <a:pt x="1401" y="1959"/>
                  </a:lnTo>
                  <a:lnTo>
                    <a:pt x="1375" y="2001"/>
                  </a:lnTo>
                  <a:lnTo>
                    <a:pt x="1319" y="2080"/>
                  </a:lnTo>
                  <a:lnTo>
                    <a:pt x="1258" y="2155"/>
                  </a:lnTo>
                  <a:lnTo>
                    <a:pt x="1193" y="2225"/>
                  </a:lnTo>
                  <a:lnTo>
                    <a:pt x="1123" y="2290"/>
                  </a:lnTo>
                  <a:lnTo>
                    <a:pt x="1047" y="2350"/>
                  </a:lnTo>
                  <a:lnTo>
                    <a:pt x="968" y="2406"/>
                  </a:lnTo>
                  <a:lnTo>
                    <a:pt x="927" y="2431"/>
                  </a:lnTo>
                  <a:lnTo>
                    <a:pt x="885" y="2456"/>
                  </a:lnTo>
                  <a:lnTo>
                    <a:pt x="798" y="2501"/>
                  </a:lnTo>
                  <a:lnTo>
                    <a:pt x="712" y="2456"/>
                  </a:lnTo>
                  <a:lnTo>
                    <a:pt x="670" y="2431"/>
                  </a:lnTo>
                  <a:lnTo>
                    <a:pt x="629" y="2406"/>
                  </a:lnTo>
                  <a:lnTo>
                    <a:pt x="550" y="2350"/>
                  </a:lnTo>
                  <a:lnTo>
                    <a:pt x="475" y="2290"/>
                  </a:lnTo>
                  <a:lnTo>
                    <a:pt x="404" y="2225"/>
                  </a:lnTo>
                  <a:lnTo>
                    <a:pt x="338" y="2155"/>
                  </a:lnTo>
                  <a:lnTo>
                    <a:pt x="308" y="2117"/>
                  </a:lnTo>
                  <a:lnTo>
                    <a:pt x="278" y="2080"/>
                  </a:lnTo>
                  <a:lnTo>
                    <a:pt x="222" y="2001"/>
                  </a:lnTo>
                  <a:lnTo>
                    <a:pt x="197" y="1959"/>
                  </a:lnTo>
                  <a:lnTo>
                    <a:pt x="172" y="1917"/>
                  </a:lnTo>
                  <a:lnTo>
                    <a:pt x="127" y="1831"/>
                  </a:lnTo>
                  <a:lnTo>
                    <a:pt x="108" y="1786"/>
                  </a:lnTo>
                  <a:lnTo>
                    <a:pt x="90" y="1741"/>
                  </a:lnTo>
                  <a:lnTo>
                    <a:pt x="73" y="1695"/>
                  </a:lnTo>
                  <a:lnTo>
                    <a:pt x="58" y="1648"/>
                  </a:lnTo>
                  <a:lnTo>
                    <a:pt x="33" y="1552"/>
                  </a:lnTo>
                  <a:lnTo>
                    <a:pt x="24" y="1504"/>
                  </a:lnTo>
                  <a:lnTo>
                    <a:pt x="15" y="1454"/>
                  </a:lnTo>
                  <a:lnTo>
                    <a:pt x="9" y="1403"/>
                  </a:lnTo>
                  <a:lnTo>
                    <a:pt x="4" y="1353"/>
                  </a:lnTo>
                  <a:lnTo>
                    <a:pt x="0" y="1249"/>
                  </a:lnTo>
                </a:path>
              </a:pathLst>
            </a:custGeom>
            <a:noFill/>
            <a:ln w="9525" cmpd="sng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685800">
                <a:defRPr/>
              </a:pPr>
              <a:endParaRPr lang="en-GB" sz="945" b="1">
                <a:solidFill>
                  <a:srgbClr val="53565A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188432" name="Freeform 16"/>
          <p:cNvSpPr>
            <a:spLocks/>
          </p:cNvSpPr>
          <p:nvPr/>
        </p:nvSpPr>
        <p:spPr bwMode="gray">
          <a:xfrm>
            <a:off x="4996216" y="2418648"/>
            <a:ext cx="982064" cy="1043988"/>
          </a:xfrm>
          <a:custGeom>
            <a:avLst/>
            <a:gdLst>
              <a:gd name="T0" fmla="*/ 3 w 1598"/>
              <a:gd name="T1" fmla="*/ 1173 h 1696"/>
              <a:gd name="T2" fmla="*/ 15 w 1598"/>
              <a:gd name="T3" fmla="*/ 1046 h 1696"/>
              <a:gd name="T4" fmla="*/ 33 w 1598"/>
              <a:gd name="T5" fmla="*/ 947 h 1696"/>
              <a:gd name="T6" fmla="*/ 58 w 1598"/>
              <a:gd name="T7" fmla="*/ 852 h 1696"/>
              <a:gd name="T8" fmla="*/ 108 w 1598"/>
              <a:gd name="T9" fmla="*/ 713 h 1696"/>
              <a:gd name="T10" fmla="*/ 150 w 1598"/>
              <a:gd name="T11" fmla="*/ 625 h 1696"/>
              <a:gd name="T12" fmla="*/ 197 w 1598"/>
              <a:gd name="T13" fmla="*/ 540 h 1696"/>
              <a:gd name="T14" fmla="*/ 249 w 1598"/>
              <a:gd name="T15" fmla="*/ 458 h 1696"/>
              <a:gd name="T16" fmla="*/ 323 w 1598"/>
              <a:gd name="T17" fmla="*/ 364 h 1696"/>
              <a:gd name="T18" fmla="*/ 404 w 1598"/>
              <a:gd name="T19" fmla="*/ 275 h 1696"/>
              <a:gd name="T20" fmla="*/ 512 w 1598"/>
              <a:gd name="T21" fmla="*/ 179 h 1696"/>
              <a:gd name="T22" fmla="*/ 589 w 1598"/>
              <a:gd name="T23" fmla="*/ 120 h 1696"/>
              <a:gd name="T24" fmla="*/ 670 w 1598"/>
              <a:gd name="T25" fmla="*/ 67 h 1696"/>
              <a:gd name="T26" fmla="*/ 799 w 1598"/>
              <a:gd name="T27" fmla="*/ 0 h 1696"/>
              <a:gd name="T28" fmla="*/ 927 w 1598"/>
              <a:gd name="T29" fmla="*/ 67 h 1696"/>
              <a:gd name="T30" fmla="*/ 1008 w 1598"/>
              <a:gd name="T31" fmla="*/ 120 h 1696"/>
              <a:gd name="T32" fmla="*/ 1123 w 1598"/>
              <a:gd name="T33" fmla="*/ 209 h 1696"/>
              <a:gd name="T34" fmla="*/ 1226 w 1598"/>
              <a:gd name="T35" fmla="*/ 310 h 1696"/>
              <a:gd name="T36" fmla="*/ 1319 w 1598"/>
              <a:gd name="T37" fmla="*/ 421 h 1696"/>
              <a:gd name="T38" fmla="*/ 1375 w 1598"/>
              <a:gd name="T39" fmla="*/ 499 h 1696"/>
              <a:gd name="T40" fmla="*/ 1447 w 1598"/>
              <a:gd name="T41" fmla="*/ 625 h 1696"/>
              <a:gd name="T42" fmla="*/ 1489 w 1598"/>
              <a:gd name="T43" fmla="*/ 713 h 1696"/>
              <a:gd name="T44" fmla="*/ 1524 w 1598"/>
              <a:gd name="T45" fmla="*/ 804 h 1696"/>
              <a:gd name="T46" fmla="*/ 1552 w 1598"/>
              <a:gd name="T47" fmla="*/ 899 h 1696"/>
              <a:gd name="T48" fmla="*/ 1575 w 1598"/>
              <a:gd name="T49" fmla="*/ 997 h 1696"/>
              <a:gd name="T50" fmla="*/ 1589 w 1598"/>
              <a:gd name="T51" fmla="*/ 1096 h 1696"/>
              <a:gd name="T52" fmla="*/ 1598 w 1598"/>
              <a:gd name="T53" fmla="*/ 1249 h 1696"/>
              <a:gd name="T54" fmla="*/ 1595 w 1598"/>
              <a:gd name="T55" fmla="*/ 1346 h 1696"/>
              <a:gd name="T56" fmla="*/ 1584 w 1598"/>
              <a:gd name="T57" fmla="*/ 1440 h 1696"/>
              <a:gd name="T58" fmla="*/ 1498 w 1598"/>
              <a:gd name="T59" fmla="*/ 1498 h 1696"/>
              <a:gd name="T60" fmla="*/ 1360 w 1598"/>
              <a:gd name="T61" fmla="*/ 1571 h 1696"/>
              <a:gd name="T62" fmla="*/ 1262 w 1598"/>
              <a:gd name="T63" fmla="*/ 1612 h 1696"/>
              <a:gd name="T64" fmla="*/ 1187 w 1598"/>
              <a:gd name="T65" fmla="*/ 1637 h 1696"/>
              <a:gd name="T66" fmla="*/ 1110 w 1598"/>
              <a:gd name="T67" fmla="*/ 1658 h 1696"/>
              <a:gd name="T68" fmla="*/ 1004 w 1598"/>
              <a:gd name="T69" fmla="*/ 1680 h 1696"/>
              <a:gd name="T70" fmla="*/ 924 w 1598"/>
              <a:gd name="T71" fmla="*/ 1690 h 1696"/>
              <a:gd name="T72" fmla="*/ 786 w 1598"/>
              <a:gd name="T73" fmla="*/ 1696 h 1696"/>
              <a:gd name="T74" fmla="*/ 679 w 1598"/>
              <a:gd name="T75" fmla="*/ 1693 h 1696"/>
              <a:gd name="T76" fmla="*/ 575 w 1598"/>
              <a:gd name="T77" fmla="*/ 1681 h 1696"/>
              <a:gd name="T78" fmla="*/ 425 w 1598"/>
              <a:gd name="T79" fmla="*/ 1648 h 1696"/>
              <a:gd name="T80" fmla="*/ 329 w 1598"/>
              <a:gd name="T81" fmla="*/ 1618 h 1696"/>
              <a:gd name="T82" fmla="*/ 234 w 1598"/>
              <a:gd name="T83" fmla="*/ 1582 h 1696"/>
              <a:gd name="T84" fmla="*/ 166 w 1598"/>
              <a:gd name="T85" fmla="*/ 1550 h 1696"/>
              <a:gd name="T86" fmla="*/ 58 w 1598"/>
              <a:gd name="T87" fmla="*/ 1489 h 1696"/>
              <a:gd name="T88" fmla="*/ 6 w 1598"/>
              <a:gd name="T89" fmla="*/ 1383 h 1696"/>
              <a:gd name="T90" fmla="*/ 1 w 1598"/>
              <a:gd name="T91" fmla="*/ 1304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98" h="1696">
                <a:moveTo>
                  <a:pt x="0" y="1249"/>
                </a:moveTo>
                <a:lnTo>
                  <a:pt x="1" y="1198"/>
                </a:lnTo>
                <a:lnTo>
                  <a:pt x="3" y="1173"/>
                </a:lnTo>
                <a:lnTo>
                  <a:pt x="4" y="1147"/>
                </a:lnTo>
                <a:lnTo>
                  <a:pt x="9" y="1096"/>
                </a:lnTo>
                <a:lnTo>
                  <a:pt x="15" y="1046"/>
                </a:lnTo>
                <a:lnTo>
                  <a:pt x="24" y="997"/>
                </a:lnTo>
                <a:lnTo>
                  <a:pt x="28" y="973"/>
                </a:lnTo>
                <a:lnTo>
                  <a:pt x="33" y="947"/>
                </a:lnTo>
                <a:lnTo>
                  <a:pt x="45" y="899"/>
                </a:lnTo>
                <a:lnTo>
                  <a:pt x="51" y="875"/>
                </a:lnTo>
                <a:lnTo>
                  <a:pt x="58" y="852"/>
                </a:lnTo>
                <a:lnTo>
                  <a:pt x="73" y="804"/>
                </a:lnTo>
                <a:lnTo>
                  <a:pt x="90" y="759"/>
                </a:lnTo>
                <a:lnTo>
                  <a:pt x="108" y="713"/>
                </a:lnTo>
                <a:lnTo>
                  <a:pt x="129" y="669"/>
                </a:lnTo>
                <a:lnTo>
                  <a:pt x="139" y="646"/>
                </a:lnTo>
                <a:lnTo>
                  <a:pt x="150" y="625"/>
                </a:lnTo>
                <a:lnTo>
                  <a:pt x="172" y="582"/>
                </a:lnTo>
                <a:lnTo>
                  <a:pt x="185" y="561"/>
                </a:lnTo>
                <a:lnTo>
                  <a:pt x="197" y="540"/>
                </a:lnTo>
                <a:lnTo>
                  <a:pt x="222" y="499"/>
                </a:lnTo>
                <a:lnTo>
                  <a:pt x="236" y="479"/>
                </a:lnTo>
                <a:lnTo>
                  <a:pt x="249" y="458"/>
                </a:lnTo>
                <a:lnTo>
                  <a:pt x="278" y="421"/>
                </a:lnTo>
                <a:lnTo>
                  <a:pt x="308" y="382"/>
                </a:lnTo>
                <a:lnTo>
                  <a:pt x="323" y="364"/>
                </a:lnTo>
                <a:lnTo>
                  <a:pt x="339" y="346"/>
                </a:lnTo>
                <a:lnTo>
                  <a:pt x="371" y="310"/>
                </a:lnTo>
                <a:lnTo>
                  <a:pt x="404" y="275"/>
                </a:lnTo>
                <a:lnTo>
                  <a:pt x="439" y="242"/>
                </a:lnTo>
                <a:lnTo>
                  <a:pt x="475" y="209"/>
                </a:lnTo>
                <a:lnTo>
                  <a:pt x="512" y="179"/>
                </a:lnTo>
                <a:lnTo>
                  <a:pt x="550" y="149"/>
                </a:lnTo>
                <a:lnTo>
                  <a:pt x="569" y="135"/>
                </a:lnTo>
                <a:lnTo>
                  <a:pt x="589" y="120"/>
                </a:lnTo>
                <a:lnTo>
                  <a:pt x="608" y="106"/>
                </a:lnTo>
                <a:lnTo>
                  <a:pt x="629" y="93"/>
                </a:lnTo>
                <a:lnTo>
                  <a:pt x="670" y="67"/>
                </a:lnTo>
                <a:lnTo>
                  <a:pt x="712" y="43"/>
                </a:lnTo>
                <a:lnTo>
                  <a:pt x="754" y="21"/>
                </a:lnTo>
                <a:lnTo>
                  <a:pt x="799" y="0"/>
                </a:lnTo>
                <a:lnTo>
                  <a:pt x="843" y="21"/>
                </a:lnTo>
                <a:lnTo>
                  <a:pt x="885" y="43"/>
                </a:lnTo>
                <a:lnTo>
                  <a:pt x="927" y="67"/>
                </a:lnTo>
                <a:lnTo>
                  <a:pt x="969" y="93"/>
                </a:lnTo>
                <a:lnTo>
                  <a:pt x="989" y="106"/>
                </a:lnTo>
                <a:lnTo>
                  <a:pt x="1008" y="120"/>
                </a:lnTo>
                <a:lnTo>
                  <a:pt x="1047" y="149"/>
                </a:lnTo>
                <a:lnTo>
                  <a:pt x="1085" y="179"/>
                </a:lnTo>
                <a:lnTo>
                  <a:pt x="1123" y="209"/>
                </a:lnTo>
                <a:lnTo>
                  <a:pt x="1159" y="242"/>
                </a:lnTo>
                <a:lnTo>
                  <a:pt x="1193" y="275"/>
                </a:lnTo>
                <a:lnTo>
                  <a:pt x="1226" y="310"/>
                </a:lnTo>
                <a:lnTo>
                  <a:pt x="1259" y="346"/>
                </a:lnTo>
                <a:lnTo>
                  <a:pt x="1289" y="382"/>
                </a:lnTo>
                <a:lnTo>
                  <a:pt x="1319" y="421"/>
                </a:lnTo>
                <a:lnTo>
                  <a:pt x="1348" y="458"/>
                </a:lnTo>
                <a:lnTo>
                  <a:pt x="1362" y="479"/>
                </a:lnTo>
                <a:lnTo>
                  <a:pt x="1375" y="499"/>
                </a:lnTo>
                <a:lnTo>
                  <a:pt x="1401" y="540"/>
                </a:lnTo>
                <a:lnTo>
                  <a:pt x="1425" y="582"/>
                </a:lnTo>
                <a:lnTo>
                  <a:pt x="1447" y="625"/>
                </a:lnTo>
                <a:lnTo>
                  <a:pt x="1459" y="646"/>
                </a:lnTo>
                <a:lnTo>
                  <a:pt x="1470" y="669"/>
                </a:lnTo>
                <a:lnTo>
                  <a:pt x="1489" y="713"/>
                </a:lnTo>
                <a:lnTo>
                  <a:pt x="1507" y="759"/>
                </a:lnTo>
                <a:lnTo>
                  <a:pt x="1516" y="782"/>
                </a:lnTo>
                <a:lnTo>
                  <a:pt x="1524" y="804"/>
                </a:lnTo>
                <a:lnTo>
                  <a:pt x="1539" y="852"/>
                </a:lnTo>
                <a:lnTo>
                  <a:pt x="1546" y="875"/>
                </a:lnTo>
                <a:lnTo>
                  <a:pt x="1552" y="899"/>
                </a:lnTo>
                <a:lnTo>
                  <a:pt x="1558" y="923"/>
                </a:lnTo>
                <a:lnTo>
                  <a:pt x="1564" y="947"/>
                </a:lnTo>
                <a:lnTo>
                  <a:pt x="1575" y="997"/>
                </a:lnTo>
                <a:lnTo>
                  <a:pt x="1583" y="1046"/>
                </a:lnTo>
                <a:lnTo>
                  <a:pt x="1586" y="1070"/>
                </a:lnTo>
                <a:lnTo>
                  <a:pt x="1589" y="1096"/>
                </a:lnTo>
                <a:lnTo>
                  <a:pt x="1593" y="1147"/>
                </a:lnTo>
                <a:lnTo>
                  <a:pt x="1596" y="1198"/>
                </a:lnTo>
                <a:lnTo>
                  <a:pt x="1598" y="1249"/>
                </a:lnTo>
                <a:lnTo>
                  <a:pt x="1596" y="1299"/>
                </a:lnTo>
                <a:lnTo>
                  <a:pt x="1596" y="1322"/>
                </a:lnTo>
                <a:lnTo>
                  <a:pt x="1595" y="1346"/>
                </a:lnTo>
                <a:lnTo>
                  <a:pt x="1590" y="1394"/>
                </a:lnTo>
                <a:lnTo>
                  <a:pt x="1587" y="1418"/>
                </a:lnTo>
                <a:lnTo>
                  <a:pt x="1584" y="1440"/>
                </a:lnTo>
                <a:lnTo>
                  <a:pt x="1563" y="1455"/>
                </a:lnTo>
                <a:lnTo>
                  <a:pt x="1542" y="1470"/>
                </a:lnTo>
                <a:lnTo>
                  <a:pt x="1498" y="1498"/>
                </a:lnTo>
                <a:lnTo>
                  <a:pt x="1453" y="1525"/>
                </a:lnTo>
                <a:lnTo>
                  <a:pt x="1407" y="1549"/>
                </a:lnTo>
                <a:lnTo>
                  <a:pt x="1360" y="1571"/>
                </a:lnTo>
                <a:lnTo>
                  <a:pt x="1312" y="1592"/>
                </a:lnTo>
                <a:lnTo>
                  <a:pt x="1286" y="1603"/>
                </a:lnTo>
                <a:lnTo>
                  <a:pt x="1262" y="1612"/>
                </a:lnTo>
                <a:lnTo>
                  <a:pt x="1237" y="1621"/>
                </a:lnTo>
                <a:lnTo>
                  <a:pt x="1213" y="1628"/>
                </a:lnTo>
                <a:lnTo>
                  <a:pt x="1187" y="1637"/>
                </a:lnTo>
                <a:lnTo>
                  <a:pt x="1162" y="1645"/>
                </a:lnTo>
                <a:lnTo>
                  <a:pt x="1136" y="1651"/>
                </a:lnTo>
                <a:lnTo>
                  <a:pt x="1110" y="1658"/>
                </a:lnTo>
                <a:lnTo>
                  <a:pt x="1058" y="1669"/>
                </a:lnTo>
                <a:lnTo>
                  <a:pt x="1031" y="1675"/>
                </a:lnTo>
                <a:lnTo>
                  <a:pt x="1004" y="1680"/>
                </a:lnTo>
                <a:lnTo>
                  <a:pt x="978" y="1683"/>
                </a:lnTo>
                <a:lnTo>
                  <a:pt x="951" y="1687"/>
                </a:lnTo>
                <a:lnTo>
                  <a:pt x="924" y="1690"/>
                </a:lnTo>
                <a:lnTo>
                  <a:pt x="896" y="1692"/>
                </a:lnTo>
                <a:lnTo>
                  <a:pt x="841" y="1695"/>
                </a:lnTo>
                <a:lnTo>
                  <a:pt x="786" y="1696"/>
                </a:lnTo>
                <a:lnTo>
                  <a:pt x="732" y="1696"/>
                </a:lnTo>
                <a:lnTo>
                  <a:pt x="706" y="1695"/>
                </a:lnTo>
                <a:lnTo>
                  <a:pt x="679" y="1693"/>
                </a:lnTo>
                <a:lnTo>
                  <a:pt x="628" y="1687"/>
                </a:lnTo>
                <a:lnTo>
                  <a:pt x="601" y="1684"/>
                </a:lnTo>
                <a:lnTo>
                  <a:pt x="575" y="1681"/>
                </a:lnTo>
                <a:lnTo>
                  <a:pt x="524" y="1672"/>
                </a:lnTo>
                <a:lnTo>
                  <a:pt x="475" y="1661"/>
                </a:lnTo>
                <a:lnTo>
                  <a:pt x="425" y="1648"/>
                </a:lnTo>
                <a:lnTo>
                  <a:pt x="401" y="1642"/>
                </a:lnTo>
                <a:lnTo>
                  <a:pt x="375" y="1634"/>
                </a:lnTo>
                <a:lnTo>
                  <a:pt x="329" y="1618"/>
                </a:lnTo>
                <a:lnTo>
                  <a:pt x="281" y="1601"/>
                </a:lnTo>
                <a:lnTo>
                  <a:pt x="258" y="1591"/>
                </a:lnTo>
                <a:lnTo>
                  <a:pt x="234" y="1582"/>
                </a:lnTo>
                <a:lnTo>
                  <a:pt x="212" y="1571"/>
                </a:lnTo>
                <a:lnTo>
                  <a:pt x="189" y="1561"/>
                </a:lnTo>
                <a:lnTo>
                  <a:pt x="166" y="1550"/>
                </a:lnTo>
                <a:lnTo>
                  <a:pt x="144" y="1538"/>
                </a:lnTo>
                <a:lnTo>
                  <a:pt x="100" y="1514"/>
                </a:lnTo>
                <a:lnTo>
                  <a:pt x="58" y="1489"/>
                </a:lnTo>
                <a:lnTo>
                  <a:pt x="16" y="1461"/>
                </a:lnTo>
                <a:lnTo>
                  <a:pt x="9" y="1409"/>
                </a:lnTo>
                <a:lnTo>
                  <a:pt x="6" y="1383"/>
                </a:lnTo>
                <a:lnTo>
                  <a:pt x="4" y="1356"/>
                </a:lnTo>
                <a:lnTo>
                  <a:pt x="3" y="1331"/>
                </a:lnTo>
                <a:lnTo>
                  <a:pt x="1" y="1304"/>
                </a:lnTo>
                <a:lnTo>
                  <a:pt x="0" y="1276"/>
                </a:lnTo>
                <a:lnTo>
                  <a:pt x="0" y="1249"/>
                </a:lnTo>
                <a:close/>
              </a:path>
            </a:pathLst>
          </a:custGeom>
          <a:solidFill>
            <a:schemeClr val="accent3"/>
          </a:solidFill>
          <a:ln w="9525" cmpd="sng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pPr algn="ctr" defTabSz="685800">
              <a:defRPr/>
            </a:pPr>
            <a:endParaRPr lang="en-GB" sz="945" b="1">
              <a:solidFill>
                <a:srgbClr val="53565A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8435" name="Text Box 7"/>
          <p:cNvSpPr txBox="1">
            <a:spLocks noChangeAspect="1" noChangeArrowheads="1"/>
          </p:cNvSpPr>
          <p:nvPr/>
        </p:nvSpPr>
        <p:spPr bwMode="gray">
          <a:xfrm>
            <a:off x="6793112" y="3202795"/>
            <a:ext cx="1856735" cy="100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 eaLnBrk="0" hangingPunct="0">
              <a:spcBef>
                <a:spcPct val="60000"/>
              </a:spcBef>
              <a:defRPr/>
            </a:pPr>
            <a:r>
              <a:rPr lang="en-GB" sz="800" b="1" dirty="0">
                <a:solidFill>
                  <a:srgbClr val="53565A"/>
                </a:solidFill>
                <a:latin typeface="SABIC Typeface Headline Light" panose="020B0303060202020204" pitchFamily="34" charset="0"/>
                <a:cs typeface="SABIC Typeface Headline Light" panose="020B0303060202020204" pitchFamily="34" charset="0"/>
              </a:rPr>
              <a:t>Residual/Operational Stresses</a:t>
            </a:r>
          </a:p>
          <a:p>
            <a:pPr marL="128588" indent="-128588" defTabSz="685800" eaLnBrk="0" hangingPunct="0">
              <a:spcBef>
                <a:spcPct val="60000"/>
              </a:spcBef>
              <a:buFont typeface="Arial" panose="020B0604020202020204" pitchFamily="34" charset="0"/>
              <a:buChar char="•"/>
              <a:defRPr/>
            </a:pPr>
            <a:r>
              <a:rPr lang="en-GB" sz="800" dirty="0">
                <a:solidFill>
                  <a:srgbClr val="53565A"/>
                </a:solidFill>
                <a:latin typeface="SABIC Typeface Headline Light" panose="020B0303060202020204" pitchFamily="34" charset="0"/>
                <a:cs typeface="SABIC Typeface Headline Light" panose="020B0303060202020204" pitchFamily="34" charset="0"/>
              </a:rPr>
              <a:t>Cracking is circumferential indicating that residual or system stresses are driving the cracking</a:t>
            </a:r>
          </a:p>
          <a:p>
            <a:pPr marL="128588" indent="-128588" defTabSz="685800" eaLnBrk="0" hangingPunct="0">
              <a:spcBef>
                <a:spcPct val="60000"/>
              </a:spcBef>
              <a:buFont typeface="Arial" panose="020B0604020202020204" pitchFamily="34" charset="0"/>
              <a:buChar char="•"/>
              <a:defRPr/>
            </a:pPr>
            <a:r>
              <a:rPr lang="en-GB" sz="800" dirty="0">
                <a:solidFill>
                  <a:srgbClr val="53565A"/>
                </a:solidFill>
                <a:latin typeface="SABIC Typeface Headline Light" panose="020B0303060202020204" pitchFamily="34" charset="0"/>
                <a:cs typeface="SABIC Typeface Headline Light" panose="020B0303060202020204" pitchFamily="34" charset="0"/>
              </a:rPr>
              <a:t>If stresses due to operational pressure were driving the cracking, the cracking would be longitudinal</a:t>
            </a:r>
          </a:p>
        </p:txBody>
      </p:sp>
      <p:sp>
        <p:nvSpPr>
          <p:cNvPr id="188436" name="Text Box 8"/>
          <p:cNvSpPr txBox="1">
            <a:spLocks noChangeAspect="1" noChangeArrowheads="1"/>
          </p:cNvSpPr>
          <p:nvPr/>
        </p:nvSpPr>
        <p:spPr bwMode="gray">
          <a:xfrm>
            <a:off x="533069" y="3580515"/>
            <a:ext cx="3644936" cy="71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 eaLnBrk="0" hangingPunct="0">
              <a:spcBef>
                <a:spcPct val="60000"/>
              </a:spcBef>
              <a:defRPr/>
            </a:pPr>
            <a:r>
              <a:rPr lang="en-GB" sz="800" b="1" dirty="0">
                <a:solidFill>
                  <a:srgbClr val="53565A"/>
                </a:solidFill>
                <a:latin typeface="SABIC Typeface Headline Light" panose="020B0303060202020204" pitchFamily="34" charset="0"/>
                <a:cs typeface="SABIC Typeface Headline Light" panose="020B0303060202020204" pitchFamily="34" charset="0"/>
              </a:rPr>
              <a:t>Sensitized Austenitic Material – SS 321 Operating at 587-760˚C  </a:t>
            </a:r>
          </a:p>
          <a:p>
            <a:pPr marL="101276" indent="-101276" defTabSz="685800" eaLnBrk="0" hangingPunct="0">
              <a:spcBef>
                <a:spcPct val="60000"/>
              </a:spcBef>
              <a:buFont typeface="Arial" panose="020B0604020202020204" pitchFamily="34" charset="0"/>
              <a:buChar char="•"/>
              <a:defRPr/>
            </a:pPr>
            <a:r>
              <a:rPr lang="en-GB" sz="800" dirty="0">
                <a:solidFill>
                  <a:srgbClr val="53565A"/>
                </a:solidFill>
                <a:latin typeface="SABIC Typeface Headline Light" panose="020B0303060202020204" pitchFamily="34" charset="0"/>
                <a:cs typeface="SABIC Typeface Headline Light" panose="020B0303060202020204" pitchFamily="34" charset="0"/>
              </a:rPr>
              <a:t>Sensitization in SS 321 occurs between 400 and 815˚C (NACE SP0170)</a:t>
            </a:r>
          </a:p>
          <a:p>
            <a:pPr marL="101276" indent="-101276" eaLnBrk="0" hangingPunct="0">
              <a:spcBef>
                <a:spcPct val="60000"/>
              </a:spcBef>
              <a:buFont typeface="Arial" panose="020B0604020202020204" pitchFamily="34" charset="0"/>
              <a:buChar char="•"/>
              <a:defRPr/>
            </a:pPr>
            <a:r>
              <a:rPr lang="en-GB" sz="800" dirty="0">
                <a:solidFill>
                  <a:srgbClr val="53565A"/>
                </a:solidFill>
                <a:latin typeface="SABIC Typeface Headline Light" panose="020B0303060202020204" pitchFamily="34" charset="0"/>
                <a:cs typeface="SABIC Typeface Headline Light" panose="020B0303060202020204" pitchFamily="34" charset="0"/>
              </a:rPr>
              <a:t>Stabilization does not prevent sensitization but delays it (Lima, 2005)</a:t>
            </a:r>
          </a:p>
          <a:p>
            <a:pPr marL="101276" indent="-101276" defTabSz="685800" eaLnBrk="0" hangingPunct="0">
              <a:spcBef>
                <a:spcPct val="60000"/>
              </a:spcBef>
              <a:buFont typeface="Arial" panose="020B0604020202020204" pitchFamily="34" charset="0"/>
              <a:buChar char="•"/>
              <a:defRPr/>
            </a:pPr>
            <a:r>
              <a:rPr lang="en-GB" sz="800" dirty="0">
                <a:solidFill>
                  <a:srgbClr val="53565A"/>
                </a:solidFill>
                <a:latin typeface="SABIC Typeface Headline Light" panose="020B0303060202020204" pitchFamily="34" charset="0"/>
                <a:cs typeface="SABIC Typeface Headline Light" panose="020B0303060202020204" pitchFamily="34" charset="0"/>
              </a:rPr>
              <a:t>Stabilized grades are resistant to sensitization but not immune</a:t>
            </a:r>
          </a:p>
        </p:txBody>
      </p:sp>
      <p:sp>
        <p:nvSpPr>
          <p:cNvPr id="31" name="Text Box 6"/>
          <p:cNvSpPr txBox="1">
            <a:spLocks noChangeAspect="1" noChangeArrowheads="1"/>
          </p:cNvSpPr>
          <p:nvPr/>
        </p:nvSpPr>
        <p:spPr bwMode="gray">
          <a:xfrm>
            <a:off x="5079943" y="1965685"/>
            <a:ext cx="80065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85800" eaLnBrk="0" hangingPunct="0">
              <a:spcBef>
                <a:spcPct val="60000"/>
              </a:spcBef>
              <a:defRPr/>
            </a:pPr>
            <a:r>
              <a:rPr lang="en-GB" sz="8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Corrosive Environment</a:t>
            </a:r>
            <a:endParaRPr lang="en-GB" sz="800" b="1" dirty="0">
              <a:solidFill>
                <a:srgbClr val="53565A"/>
              </a:solidFill>
              <a:latin typeface="+mn-lt"/>
              <a:cs typeface="SABIC Typeface Headline Light" panose="020B0303060202020204" pitchFamily="34" charset="0"/>
            </a:endParaRPr>
          </a:p>
        </p:txBody>
      </p:sp>
      <p:sp>
        <p:nvSpPr>
          <p:cNvPr id="33" name="Text Box 6"/>
          <p:cNvSpPr txBox="1">
            <a:spLocks noChangeAspect="1" noChangeArrowheads="1"/>
          </p:cNvSpPr>
          <p:nvPr/>
        </p:nvSpPr>
        <p:spPr bwMode="gray">
          <a:xfrm>
            <a:off x="5067792" y="2951108"/>
            <a:ext cx="80065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85800" eaLnBrk="0" hangingPunct="0">
              <a:spcBef>
                <a:spcPct val="60000"/>
              </a:spcBef>
              <a:defRPr/>
            </a:pPr>
            <a:r>
              <a:rPr lang="en-GB" sz="800" dirty="0">
                <a:latin typeface="+mn-lt"/>
                <a:cs typeface="+mn-cs"/>
              </a:rPr>
              <a:t>SCC</a:t>
            </a:r>
          </a:p>
        </p:txBody>
      </p:sp>
      <p:sp>
        <p:nvSpPr>
          <p:cNvPr id="36" name="Text Box 6"/>
          <p:cNvSpPr txBox="1">
            <a:spLocks noChangeAspect="1" noChangeArrowheads="1"/>
          </p:cNvSpPr>
          <p:nvPr/>
        </p:nvSpPr>
        <p:spPr bwMode="gray">
          <a:xfrm>
            <a:off x="4287039" y="3328906"/>
            <a:ext cx="77899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85800" eaLnBrk="0" hangingPunct="0">
              <a:spcBef>
                <a:spcPct val="60000"/>
              </a:spcBef>
              <a:defRPr/>
            </a:pPr>
            <a:r>
              <a:rPr lang="en-GB" sz="9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Susceptible </a:t>
            </a:r>
            <a:r>
              <a:rPr lang="en-GB" sz="8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Material</a:t>
            </a:r>
            <a:endParaRPr lang="en-GB" sz="800" b="1" dirty="0">
              <a:solidFill>
                <a:srgbClr val="53565A"/>
              </a:solidFill>
              <a:latin typeface="+mn-lt"/>
              <a:cs typeface="SABIC Typeface Headline Light" panose="020B0303060202020204" pitchFamily="34" charset="0"/>
            </a:endParaRPr>
          </a:p>
        </p:txBody>
      </p:sp>
      <p:sp>
        <p:nvSpPr>
          <p:cNvPr id="37" name="Text Box 6"/>
          <p:cNvSpPr txBox="1">
            <a:spLocks noChangeAspect="1" noChangeArrowheads="1"/>
          </p:cNvSpPr>
          <p:nvPr/>
        </p:nvSpPr>
        <p:spPr bwMode="gray">
          <a:xfrm rot="18758420">
            <a:off x="5804869" y="3428580"/>
            <a:ext cx="784214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85800" eaLnBrk="0" hangingPunct="0">
              <a:spcBef>
                <a:spcPct val="60000"/>
              </a:spcBef>
              <a:defRPr/>
            </a:pPr>
            <a:r>
              <a:rPr lang="en-GB" sz="8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Tensile    Stress</a:t>
            </a:r>
            <a:endParaRPr lang="en-GB" sz="800" b="1" dirty="0">
              <a:solidFill>
                <a:srgbClr val="53565A"/>
              </a:solidFill>
              <a:latin typeface="+mn-lt"/>
              <a:cs typeface="SABIC Typeface Headline Light" panose="020B030306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766" y="4455871"/>
            <a:ext cx="8119508" cy="1125733"/>
          </a:xfrm>
          <a:prstGeom prst="rect">
            <a:avLst/>
          </a:prstGeom>
          <a:noFill/>
        </p:spPr>
        <p:txBody>
          <a:bodyPr wrap="square" lIns="0" tIns="0" rIns="27000" bIns="0" rtlCol="0">
            <a:noAutofit/>
          </a:bodyPr>
          <a:lstStyle/>
          <a:p>
            <a:pPr marL="101276" indent="-101276" defTabSz="685800" eaLnBrk="0" hangingPunct="0">
              <a:spcBef>
                <a:spcPct val="6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Co-existence of three synergistic factors is required for SCC to occur i.e. corrosive environment, susceptible alloy and stress</a:t>
            </a:r>
          </a:p>
          <a:p>
            <a:pPr marL="101276" indent="-101276" defTabSz="685800" eaLnBrk="0" fontAlgn="auto" hangingPunct="0">
              <a:spcBef>
                <a:spcPct val="6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The degree to which one factor must be present for SCC to occur depends on the intensity of/overlap with the other two factors </a:t>
            </a:r>
          </a:p>
          <a:p>
            <a:pPr marL="101276" indent="-101276" defTabSz="685800" eaLnBrk="0" fontAlgn="auto" hangingPunct="0">
              <a:spcBef>
                <a:spcPct val="6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More importantly though elimination or decrease in intensity of one factor, decreases the chances for SCC occurrence</a:t>
            </a:r>
            <a:endParaRPr lang="en-ZA" sz="1600" dirty="0">
              <a:solidFill>
                <a:srgbClr val="53565A"/>
              </a:solidFill>
              <a:latin typeface="+mn-lt"/>
              <a:cs typeface="SABIC Typeface Headline Light" panose="020B030306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8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400"/>
            <a:ext cx="9144000" cy="3556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Sensitization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364309" y="1524000"/>
            <a:ext cx="4612697" cy="3448051"/>
          </a:xfrm>
        </p:spPr>
        <p:txBody>
          <a:bodyPr/>
          <a:lstStyle/>
          <a:p>
            <a:pPr marL="214313" indent="-214313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3565A"/>
                </a:solidFill>
                <a:cs typeface="SABIC Typeface Headline Light" panose="020B0303060202020204" pitchFamily="34" charset="0"/>
              </a:rPr>
              <a:t>In most environments corrosion rates of steel decrease dramatically with increase in Cr content.</a:t>
            </a:r>
          </a:p>
          <a:p>
            <a:pPr marL="214313" indent="-214313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3565A"/>
                </a:solidFill>
                <a:cs typeface="SABIC Typeface Headline Light" panose="020B0303060202020204" pitchFamily="34" charset="0"/>
              </a:rPr>
              <a:t>Above about 12% Cr, corrosion rate nears 0 in the case of atmospheric corrosion for example.</a:t>
            </a:r>
          </a:p>
          <a:p>
            <a:pPr marL="214313" indent="-214313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3565A"/>
                </a:solidFill>
                <a:cs typeface="SABIC Typeface Headline Light" panose="020B0303060202020204" pitchFamily="34" charset="0"/>
              </a:rPr>
              <a:t>This is due to the formation of a Cr oxide protective layer on the surface.</a:t>
            </a:r>
          </a:p>
          <a:p>
            <a:pPr marL="214313" indent="-214313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3565A"/>
                </a:solidFill>
                <a:cs typeface="SABIC Typeface Headline Light" panose="020B0303060202020204" pitchFamily="34" charset="0"/>
              </a:rPr>
              <a:t>With about 18% Cr, austenitic stainless steels owe their corrosion resistance to this protective layer.</a:t>
            </a:r>
          </a:p>
          <a:p>
            <a:pPr marL="214313" indent="-214313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3565A"/>
                </a:solidFill>
                <a:cs typeface="SABIC Typeface Headline Light" panose="020B0303060202020204" pitchFamily="34" charset="0"/>
              </a:rPr>
              <a:t>The presence and stability of the protective layer is crucial for the performance of stainless steels in corrosive environments.</a:t>
            </a:r>
          </a:p>
          <a:p>
            <a:pPr marL="214313" indent="-214313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3565A"/>
                </a:solidFill>
                <a:cs typeface="SABIC Typeface Headline Light" panose="020B0303060202020204" pitchFamily="34" charset="0"/>
              </a:rPr>
              <a:t>Sensitization is the phenomenon whereby the Cr content around grain boundaries is decreased to levels that are too low for the maintenance of a stable protective layer.</a:t>
            </a:r>
          </a:p>
          <a:p>
            <a:pPr marL="214313" indent="-214313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3565A"/>
                </a:solidFill>
                <a:cs typeface="SABIC Typeface Headline Light" panose="020B0303060202020204" pitchFamily="34" charset="0"/>
              </a:rPr>
              <a:t>The decrease in Cr content is due to precipitation of Cr-rich carbides at grain boundaries upon exposure to a critical temperature range.  </a:t>
            </a:r>
          </a:p>
          <a:p>
            <a:pPr marL="214313" indent="-214313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3565A"/>
                </a:solidFill>
                <a:cs typeface="SABIC Typeface Headline Light" panose="020B0303060202020204" pitchFamily="34" charset="0"/>
              </a:rPr>
              <a:t>Although stabilized grades are resistant to sensitization compared to </a:t>
            </a:r>
            <a:r>
              <a:rPr lang="en-US" sz="1400" dirty="0" err="1">
                <a:solidFill>
                  <a:srgbClr val="53565A"/>
                </a:solidFill>
                <a:cs typeface="SABIC Typeface Headline Light" panose="020B0303060202020204" pitchFamily="34" charset="0"/>
              </a:rPr>
              <a:t>unstabilised</a:t>
            </a:r>
            <a:r>
              <a:rPr lang="en-US" sz="1400" dirty="0">
                <a:solidFill>
                  <a:srgbClr val="53565A"/>
                </a:solidFill>
                <a:cs typeface="SABIC Typeface Headline Light" panose="020B0303060202020204" pitchFamily="34" charset="0"/>
              </a:rPr>
              <a:t> grades, they are not immune and do get sensitized after long term exposure to the critical temperature range (Lima, 2005). 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</a:pPr>
            <a:endParaRPr lang="en-US" sz="1400" dirty="0">
              <a:solidFill>
                <a:srgbClr val="53565A"/>
              </a:solidFill>
            </a:endParaRPr>
          </a:p>
          <a:p>
            <a:endParaRPr lang="en-US" sz="1400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007" y="1943102"/>
            <a:ext cx="3799661" cy="2560542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751772" y="3876261"/>
            <a:ext cx="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4977006" y="4565015"/>
            <a:ext cx="37996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347AP, a proprietary version of 347LN, did not sensitize after 10,000hours at 565˚C and there was no evidence of sensitization on a </a:t>
            </a:r>
            <a:r>
              <a:rPr lang="en-US" sz="1400" dirty="0" err="1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hydrotreater</a:t>
            </a:r>
            <a:r>
              <a:rPr lang="en-US" sz="1400" dirty="0">
                <a:solidFill>
                  <a:srgbClr val="53565A"/>
                </a:solidFill>
                <a:latin typeface="+mn-lt"/>
                <a:cs typeface="SABIC Typeface Headline Light" panose="020B0303060202020204" pitchFamily="34" charset="0"/>
              </a:rPr>
              <a:t> tube after 100,000 hours of operation (Bradley, 2016).</a:t>
            </a:r>
          </a:p>
        </p:txBody>
      </p:sp>
    </p:spTree>
    <p:extLst>
      <p:ext uri="{BB962C8B-B14F-4D97-AF65-F5344CB8AC3E}">
        <p14:creationId xmlns:p14="http://schemas.microsoft.com/office/powerpoint/2010/main" val="267609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Introduction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/>
              <a:t>In July 2020, EHSS risk due to hydrocarbon leak from a horizontal crack located in the heat affected zone between pipe &amp; elbow of 3/4" pressure tapping caused furnace to </a:t>
            </a:r>
            <a:r>
              <a:rPr lang="en-US" sz="1600" dirty="0" smtClean="0"/>
              <a:t>shutdown</a:t>
            </a:r>
            <a:endParaRPr lang="en-US" sz="1600" dirty="0"/>
          </a:p>
          <a:p>
            <a:r>
              <a:rPr lang="en-US" sz="1600" dirty="0"/>
              <a:t>The crack was approximately 2 inches in length and extended to almost half the pipe circumference </a:t>
            </a:r>
          </a:p>
          <a:p>
            <a:r>
              <a:rPr lang="en-US" sz="1600" dirty="0"/>
              <a:t>Existing pipe material for all 3/4" pressure tapping line in all furnaces is SA 312 SS 321 SCH 40  </a:t>
            </a:r>
          </a:p>
          <a:p>
            <a:r>
              <a:rPr lang="en-US" sz="1600" dirty="0"/>
              <a:t>The manufacturing site engaged Asset Technology center (ATC) and Technology &amp; Innovation (T&amp;I) laboratory in investigating the failure and conducting failure </a:t>
            </a:r>
            <a:r>
              <a:rPr lang="en-US" sz="1600" dirty="0" smtClean="0"/>
              <a:t>analysis</a:t>
            </a:r>
            <a:endParaRPr lang="en-US" sz="1600" dirty="0"/>
          </a:p>
          <a:p>
            <a:r>
              <a:rPr lang="en-US" sz="1600" dirty="0"/>
              <a:t>The results of the analysis are hereby presented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247741"/>
            <a:ext cx="4038600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4310" y="1781589"/>
            <a:ext cx="8396130" cy="3806264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dirty="0" smtClean="0"/>
              <a:t>There is a history of condensate formation related failures in pressure tapping pipes in these furnaces</a:t>
            </a:r>
            <a:endParaRPr lang="en-ZA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dirty="0" smtClean="0"/>
              <a:t>Cracking occurred on the first bend from the header near a weld and is circumferential indicating that welding and bending residual stresses are possible driving the cracking</a:t>
            </a:r>
            <a:endParaRPr lang="en-ZA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dirty="0" smtClean="0"/>
              <a:t>Crack morphology is typical of </a:t>
            </a:r>
            <a:r>
              <a:rPr lang="en-ZA" sz="1600" dirty="0" err="1" smtClean="0"/>
              <a:t>intergranular</a:t>
            </a:r>
            <a:r>
              <a:rPr lang="en-ZA" sz="1600" dirty="0" smtClean="0"/>
              <a:t> stress corrosion cracking (IGSCC)</a:t>
            </a:r>
            <a:endParaRPr lang="en-ZA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dirty="0" smtClean="0"/>
              <a:t>Significant amounts of S detected on fracture surface indicate that the failure mechanism is </a:t>
            </a:r>
            <a:r>
              <a:rPr lang="en-ZA" sz="1600" dirty="0" err="1" smtClean="0"/>
              <a:t>polythionic</a:t>
            </a:r>
            <a:r>
              <a:rPr lang="en-ZA" sz="1600" dirty="0" smtClean="0"/>
              <a:t> acid stress corrosion cracking (PTASCC), a type of IGSCC</a:t>
            </a:r>
            <a:endParaRPr lang="en-ZA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dirty="0" smtClean="0"/>
              <a:t>The material is sensitized due to operation in the sensitization temperature range and is therefore susceptible to </a:t>
            </a:r>
            <a:r>
              <a:rPr lang="en-ZA" sz="1600" dirty="0" err="1" smtClean="0"/>
              <a:t>intergranualr</a:t>
            </a:r>
            <a:r>
              <a:rPr lang="en-ZA" sz="1600" dirty="0" smtClean="0"/>
              <a:t> corrosion and cracking</a:t>
            </a:r>
            <a:endParaRPr lang="en-ZA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dirty="0" smtClean="0"/>
              <a:t>Superficial </a:t>
            </a:r>
            <a:r>
              <a:rPr lang="en-ZA" sz="1600" dirty="0" err="1" smtClean="0"/>
              <a:t>intergranular</a:t>
            </a:r>
            <a:r>
              <a:rPr lang="en-ZA" sz="1600" dirty="0" smtClean="0"/>
              <a:t> attack could be observed on both ID and OD but deeper localized </a:t>
            </a:r>
            <a:r>
              <a:rPr lang="en-ZA" sz="1600" dirty="0" err="1" smtClean="0"/>
              <a:t>intergranular</a:t>
            </a:r>
            <a:r>
              <a:rPr lang="en-ZA" sz="1600" dirty="0" smtClean="0"/>
              <a:t> attack on OD which could be due to leaking could be observed</a:t>
            </a:r>
            <a:endParaRPr lang="en-ZA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dirty="0" smtClean="0"/>
              <a:t>Condensate formation could have occurred during shutdowns and/or during operation in stagnant areas away from the header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4984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i="1" dirty="0"/>
              <a:t>ASTM A262: Standard Practices for </a:t>
            </a:r>
            <a:r>
              <a:rPr lang="de-DE" sz="1600" i="1" dirty="0" err="1"/>
              <a:t>Detecting</a:t>
            </a:r>
            <a:r>
              <a:rPr lang="de-DE" sz="1600" i="1" dirty="0"/>
              <a:t> </a:t>
            </a:r>
            <a:r>
              <a:rPr lang="de-DE" sz="1600" i="1" dirty="0" err="1"/>
              <a:t>Susceptibility</a:t>
            </a:r>
            <a:r>
              <a:rPr lang="de-DE" sz="1600" i="1" dirty="0"/>
              <a:t> </a:t>
            </a:r>
            <a:r>
              <a:rPr lang="de-DE" sz="1600" i="1" dirty="0" err="1"/>
              <a:t>to</a:t>
            </a:r>
            <a:r>
              <a:rPr lang="de-DE" sz="1600" i="1" dirty="0"/>
              <a:t> Intergranular </a:t>
            </a:r>
            <a:r>
              <a:rPr lang="de-DE" sz="1600" i="1" dirty="0" err="1"/>
              <a:t>Attack</a:t>
            </a:r>
            <a:r>
              <a:rPr lang="de-DE" sz="1600" i="1" dirty="0"/>
              <a:t> in </a:t>
            </a:r>
            <a:r>
              <a:rPr lang="de-DE" sz="1600" i="1" dirty="0" err="1"/>
              <a:t>Austenitic</a:t>
            </a:r>
            <a:r>
              <a:rPr lang="de-DE" sz="1600" i="1" dirty="0"/>
              <a:t> </a:t>
            </a:r>
            <a:r>
              <a:rPr lang="de-DE" sz="1600" i="1" dirty="0" err="1"/>
              <a:t>Stainless</a:t>
            </a:r>
            <a:r>
              <a:rPr lang="de-DE" sz="1600" i="1" dirty="0"/>
              <a:t> Steels, </a:t>
            </a:r>
            <a:r>
              <a:rPr lang="de-DE" sz="1600" dirty="0"/>
              <a:t>West </a:t>
            </a:r>
            <a:r>
              <a:rPr lang="de-DE" sz="1600" dirty="0" err="1"/>
              <a:t>Conshohocken</a:t>
            </a:r>
            <a:r>
              <a:rPr lang="de-DE" sz="1600" dirty="0"/>
              <a:t>: ASTM International, 2010. </a:t>
            </a:r>
            <a:endParaRPr lang="de-DE" sz="1600" dirty="0" smtClean="0"/>
          </a:p>
          <a:p>
            <a:endParaRPr lang="de-DE" sz="1600" dirty="0" smtClean="0"/>
          </a:p>
          <a:p>
            <a:r>
              <a:rPr lang="de-DE" sz="1600" dirty="0" smtClean="0"/>
              <a:t>Bradley, S. </a:t>
            </a:r>
            <a:r>
              <a:rPr lang="de-DE" sz="1600" dirty="0"/>
              <a:t>A., </a:t>
            </a:r>
            <a:r>
              <a:rPr lang="de-DE" sz="1600" dirty="0" err="1" smtClean="0"/>
              <a:t>Mucek</a:t>
            </a:r>
            <a:r>
              <a:rPr lang="de-DE" sz="1600" dirty="0" smtClean="0"/>
              <a:t>, M. </a:t>
            </a:r>
            <a:r>
              <a:rPr lang="de-DE" sz="1600" dirty="0"/>
              <a:t>W., </a:t>
            </a:r>
            <a:r>
              <a:rPr lang="de-DE" sz="1600" dirty="0" err="1" smtClean="0"/>
              <a:t>Anada</a:t>
            </a:r>
            <a:r>
              <a:rPr lang="de-DE" sz="1600" dirty="0" smtClean="0"/>
              <a:t>, H. </a:t>
            </a:r>
            <a:r>
              <a:rPr lang="de-DE" sz="1600" dirty="0"/>
              <a:t>and </a:t>
            </a:r>
            <a:r>
              <a:rPr lang="de-DE" sz="1600" dirty="0" err="1" smtClean="0"/>
              <a:t>Osuki</a:t>
            </a:r>
            <a:r>
              <a:rPr lang="de-DE" sz="1600" dirty="0" smtClean="0"/>
              <a:t>, T. (2016) </a:t>
            </a:r>
            <a:r>
              <a:rPr lang="en-US" sz="1600" dirty="0"/>
              <a:t>Alloy for </a:t>
            </a:r>
            <a:r>
              <a:rPr lang="en-US" sz="1600" dirty="0" smtClean="0"/>
              <a:t>Resistance </a:t>
            </a:r>
            <a:r>
              <a:rPr lang="en-US" sz="1600" dirty="0"/>
              <a:t>to </a:t>
            </a:r>
            <a:r>
              <a:rPr lang="en-US" sz="1600" dirty="0" err="1"/>
              <a:t>P</a:t>
            </a:r>
            <a:r>
              <a:rPr lang="en-US" sz="1600" dirty="0" err="1" smtClean="0"/>
              <a:t>olythionic</a:t>
            </a:r>
            <a:r>
              <a:rPr lang="en-US" sz="1600" dirty="0" smtClean="0"/>
              <a:t> Acid Stress Corrosion Cracking for </a:t>
            </a:r>
            <a:r>
              <a:rPr lang="en-US" sz="1600" dirty="0" err="1"/>
              <a:t>H</a:t>
            </a:r>
            <a:r>
              <a:rPr lang="en-US" sz="1600" dirty="0" err="1" smtClean="0"/>
              <a:t>ydroprocessing</a:t>
            </a:r>
            <a:r>
              <a:rPr lang="en-US" sz="1600" dirty="0"/>
              <a:t> Applications. </a:t>
            </a:r>
            <a:r>
              <a:rPr lang="en-US" sz="1600" i="1" dirty="0"/>
              <a:t>Materials and </a:t>
            </a:r>
            <a:r>
              <a:rPr lang="en-US" sz="1600" i="1" dirty="0" smtClean="0"/>
              <a:t>Design</a:t>
            </a:r>
            <a:r>
              <a:rPr lang="en-US" sz="1600" dirty="0" smtClean="0"/>
              <a:t>. 110(2016) pp. 296-303.</a:t>
            </a:r>
            <a:endParaRPr lang="de-DE" sz="1600" dirty="0"/>
          </a:p>
          <a:p>
            <a:endParaRPr lang="de-DE" sz="1600" dirty="0"/>
          </a:p>
          <a:p>
            <a:r>
              <a:rPr lang="de-DE" sz="1600" i="1" dirty="0"/>
              <a:t>NACE RP0170: Protection </a:t>
            </a:r>
            <a:r>
              <a:rPr lang="de-DE" sz="1600" i="1" dirty="0" err="1"/>
              <a:t>of</a:t>
            </a:r>
            <a:r>
              <a:rPr lang="de-DE" sz="1600" i="1" dirty="0"/>
              <a:t> </a:t>
            </a:r>
            <a:r>
              <a:rPr lang="de-DE" sz="1600" i="1" dirty="0" err="1"/>
              <a:t>Austenitic</a:t>
            </a:r>
            <a:r>
              <a:rPr lang="de-DE" sz="1600" i="1" dirty="0"/>
              <a:t> </a:t>
            </a:r>
            <a:r>
              <a:rPr lang="de-DE" sz="1600" i="1" dirty="0" err="1"/>
              <a:t>Stainless</a:t>
            </a:r>
            <a:r>
              <a:rPr lang="de-DE" sz="1600" i="1" dirty="0"/>
              <a:t> Steels and Other </a:t>
            </a:r>
            <a:r>
              <a:rPr lang="de-DE" sz="1600" i="1" dirty="0" err="1"/>
              <a:t>Austenitic</a:t>
            </a:r>
            <a:r>
              <a:rPr lang="de-DE" sz="1600" i="1" dirty="0"/>
              <a:t> </a:t>
            </a:r>
            <a:r>
              <a:rPr lang="de-DE" sz="1600" i="1" dirty="0" err="1"/>
              <a:t>Alloys</a:t>
            </a:r>
            <a:r>
              <a:rPr lang="de-DE" sz="1600" i="1" dirty="0"/>
              <a:t> </a:t>
            </a:r>
            <a:r>
              <a:rPr lang="de-DE" sz="1600" i="1" dirty="0" err="1"/>
              <a:t>from</a:t>
            </a:r>
            <a:r>
              <a:rPr lang="de-DE" sz="1600" i="1" dirty="0"/>
              <a:t> </a:t>
            </a:r>
            <a:r>
              <a:rPr lang="de-DE" sz="1600" i="1" dirty="0" err="1"/>
              <a:t>Polythionic</a:t>
            </a:r>
            <a:r>
              <a:rPr lang="de-DE" sz="1600" i="1" dirty="0"/>
              <a:t> </a:t>
            </a:r>
            <a:r>
              <a:rPr lang="de-DE" sz="1600" i="1" dirty="0" err="1"/>
              <a:t>Acid</a:t>
            </a:r>
            <a:r>
              <a:rPr lang="de-DE" sz="1600" i="1" dirty="0"/>
              <a:t> Stress </a:t>
            </a:r>
            <a:r>
              <a:rPr lang="de-DE" sz="1600" i="1" dirty="0" err="1"/>
              <a:t>Corrosion</a:t>
            </a:r>
            <a:r>
              <a:rPr lang="de-DE" sz="1600" i="1" dirty="0"/>
              <a:t> </a:t>
            </a:r>
            <a:r>
              <a:rPr lang="de-DE" sz="1600" i="1" dirty="0" err="1"/>
              <a:t>Cracking</a:t>
            </a:r>
            <a:r>
              <a:rPr lang="de-DE" sz="1600" i="1" dirty="0"/>
              <a:t> </a:t>
            </a:r>
            <a:r>
              <a:rPr lang="de-DE" sz="1600" i="1" dirty="0" err="1"/>
              <a:t>During</a:t>
            </a:r>
            <a:r>
              <a:rPr lang="de-DE" sz="1600" i="1" dirty="0"/>
              <a:t> </a:t>
            </a:r>
            <a:r>
              <a:rPr lang="de-DE" sz="1600" i="1" dirty="0" err="1"/>
              <a:t>Shutdown</a:t>
            </a:r>
            <a:r>
              <a:rPr lang="de-DE" sz="1600" i="1" dirty="0"/>
              <a:t> </a:t>
            </a:r>
            <a:r>
              <a:rPr lang="de-DE" sz="1600" i="1" dirty="0" err="1"/>
              <a:t>of</a:t>
            </a:r>
            <a:r>
              <a:rPr lang="de-DE" sz="1600" i="1" dirty="0"/>
              <a:t> </a:t>
            </a:r>
            <a:r>
              <a:rPr lang="de-DE" sz="1600" i="1" dirty="0" err="1"/>
              <a:t>Refinery</a:t>
            </a:r>
            <a:r>
              <a:rPr lang="de-DE" sz="1600" i="1" dirty="0"/>
              <a:t> Equipment, </a:t>
            </a:r>
            <a:r>
              <a:rPr lang="de-DE" sz="1600" dirty="0"/>
              <a:t>Houston: NACE International, 2004. </a:t>
            </a:r>
            <a:endParaRPr lang="de-DE" sz="1600" dirty="0" smtClean="0"/>
          </a:p>
          <a:p>
            <a:endParaRPr lang="de-DE" sz="1600" dirty="0"/>
          </a:p>
          <a:p>
            <a:r>
              <a:rPr lang="en-US" sz="1600" dirty="0"/>
              <a:t> Lima, A. S. (2005) Sensitization Evaluation of the Austenitic Stainless Steel AISI 304L, 316L, 321 and </a:t>
            </a:r>
            <a:r>
              <a:rPr lang="en-US" sz="1600" dirty="0" smtClean="0"/>
              <a:t>347. </a:t>
            </a:r>
            <a:r>
              <a:rPr lang="en-US" sz="1600" i="1" dirty="0" smtClean="0"/>
              <a:t>Journal </a:t>
            </a:r>
            <a:r>
              <a:rPr lang="en-US" sz="1600" i="1" dirty="0"/>
              <a:t>of Materials Science</a:t>
            </a:r>
            <a:r>
              <a:rPr lang="en-US" sz="1600" dirty="0" smtClean="0"/>
              <a:t>. </a:t>
            </a:r>
            <a:r>
              <a:rPr lang="en-US" sz="1600" dirty="0"/>
              <a:t>40(Issue) pp. </a:t>
            </a:r>
            <a:r>
              <a:rPr lang="en-US" sz="1600" dirty="0" smtClean="0"/>
              <a:t>139-144. 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1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1447800"/>
            <a:ext cx="46323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Thank You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023067"/>
            <a:ext cx="7315200" cy="20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Background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/>
              <a:t>Olefin Furnace cracking Ethane and propane is in Operation for 11 </a:t>
            </a:r>
            <a:r>
              <a:rPr lang="en-US" sz="1600" dirty="0" smtClean="0"/>
              <a:t>years</a:t>
            </a:r>
            <a:endParaRPr lang="en-US" sz="1600" dirty="0"/>
          </a:p>
          <a:p>
            <a:r>
              <a:rPr lang="en-US" sz="1600" dirty="0"/>
              <a:t>Failed small bore pressure tapping line is located in the cross over header connecting  convection section to the radiant </a:t>
            </a:r>
            <a:r>
              <a:rPr lang="en-US" sz="1600" dirty="0" smtClean="0"/>
              <a:t>section</a:t>
            </a:r>
            <a:endParaRPr lang="en-US" sz="1600" dirty="0"/>
          </a:p>
          <a:p>
            <a:r>
              <a:rPr lang="en-US" sz="1600" dirty="0"/>
              <a:t>During the first 2 years of operation after commissioning, first failure occurred in the straight portion of pressure tapping line &amp; the metallurgy was changed from SS304L to SS321 as per API 571 due to </a:t>
            </a:r>
            <a:r>
              <a:rPr lang="en-US" sz="1600" dirty="0" err="1"/>
              <a:t>polythionic</a:t>
            </a:r>
            <a:r>
              <a:rPr lang="en-US" sz="1600" dirty="0"/>
              <a:t> acid stress corrosion cracking (PTASCC) </a:t>
            </a:r>
          </a:p>
          <a:p>
            <a:r>
              <a:rPr lang="en-US" sz="1600" dirty="0"/>
              <a:t>After 9 years of Operation, second failure occurred close to same location of pressure tapping line and detailed investigation outcome are explained in the forthcoming slides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227293"/>
            <a:ext cx="4038600" cy="327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Background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293687"/>
          </a:xfrm>
        </p:spPr>
        <p:txBody>
          <a:bodyPr/>
          <a:lstStyle/>
          <a:p>
            <a:r>
              <a:rPr lang="en-US" sz="1600" dirty="0"/>
              <a:t>Operating </a:t>
            </a:r>
            <a:r>
              <a:rPr lang="en-US" sz="1600" dirty="0" smtClean="0"/>
              <a:t>Conditions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599" cy="3951288"/>
          </a:xfrm>
        </p:spPr>
        <p:txBody>
          <a:bodyPr/>
          <a:lstStyle/>
          <a:p>
            <a:r>
              <a:rPr lang="en-US" sz="1600" dirty="0"/>
              <a:t>Operating temperatures are:</a:t>
            </a:r>
          </a:p>
          <a:p>
            <a:endParaRPr lang="en-US" sz="1600" dirty="0"/>
          </a:p>
          <a:p>
            <a:r>
              <a:rPr lang="en-US" sz="1600" dirty="0"/>
              <a:t>Above 600°C during operation</a:t>
            </a:r>
          </a:p>
          <a:p>
            <a:r>
              <a:rPr lang="en-US" sz="1600" dirty="0"/>
              <a:t>Above 700°C during de-coking</a:t>
            </a:r>
          </a:p>
          <a:p>
            <a:endParaRPr lang="en-US" sz="1600" dirty="0"/>
          </a:p>
          <a:p>
            <a:r>
              <a:rPr lang="en-US" sz="1600" dirty="0"/>
              <a:t>Pressures are:</a:t>
            </a:r>
          </a:p>
          <a:p>
            <a:endParaRPr lang="en-US" sz="1600" dirty="0"/>
          </a:p>
          <a:p>
            <a:r>
              <a:rPr lang="en-US" sz="1600" dirty="0"/>
              <a:t>About 4.5kg/cm2(g) during operation</a:t>
            </a:r>
          </a:p>
          <a:p>
            <a:r>
              <a:rPr lang="en-US" sz="1600" dirty="0"/>
              <a:t>Around 2kg/cm2(g) during de-coking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114801" y="1535113"/>
            <a:ext cx="4572000" cy="293687"/>
          </a:xfrm>
        </p:spPr>
        <p:txBody>
          <a:bodyPr/>
          <a:lstStyle/>
          <a:p>
            <a:r>
              <a:rPr lang="en-US" sz="1600" dirty="0"/>
              <a:t>Failure History – Crossover Pressure Tapping </a:t>
            </a:r>
            <a:r>
              <a:rPr lang="en-US" sz="1600" dirty="0" smtClean="0"/>
              <a:t>Line</a:t>
            </a:r>
            <a:endParaRPr lang="en-US" sz="1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2174875"/>
            <a:ext cx="2970168" cy="395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7084968" y="2174875"/>
            <a:ext cx="1984464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Calibri" panose="020F0502020204030204" pitchFamily="34" charset="0"/>
              </a:rPr>
              <a:t>First failure due to crack occurred in the straight pipe portion just upstream of the current case’s failure location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Calibri" panose="020F0502020204030204" pitchFamily="34" charset="0"/>
              </a:rPr>
              <a:t>The cracking was attributed to PTASCC that resulted from condensate formation in the tapping line during shutdown </a:t>
            </a:r>
          </a:p>
        </p:txBody>
      </p:sp>
    </p:spTree>
    <p:extLst>
      <p:ext uri="{BB962C8B-B14F-4D97-AF65-F5344CB8AC3E}">
        <p14:creationId xmlns:p14="http://schemas.microsoft.com/office/powerpoint/2010/main" val="32118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4800600" cy="336550"/>
          </a:xfrm>
        </p:spPr>
        <p:txBody>
          <a:bodyPr/>
          <a:lstStyle/>
          <a:p>
            <a:r>
              <a:rPr lang="en-US" dirty="0" smtClean="0"/>
              <a:t>Visual Examination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34459" y="1958391"/>
            <a:ext cx="5853113" cy="248243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800600" cy="46910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sample was received in two pieces, the elbow and the straight pipe just upstream of </a:t>
            </a:r>
            <a:r>
              <a:rPr lang="en-US" sz="1600" dirty="0" smtClean="0"/>
              <a:t>it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elbow was cut at the cracking line by the site which destroyed the crack tips which are important points of interest in failure </a:t>
            </a:r>
            <a:r>
              <a:rPr lang="en-US" sz="1600" dirty="0" smtClean="0"/>
              <a:t>investigation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80% of the crack length was lost due to this bad sample collection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Metallography cross sections were cut and labelled as marked in the above picture based on position of available 20% of fracture </a:t>
            </a:r>
            <a:r>
              <a:rPr lang="en-US" sz="1600" dirty="0" smtClean="0"/>
              <a:t>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sign of corrosion could be observed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Both internal and external surface of the sample were covered in dark oxide except for the area close to the leak which had a reddish appearance at the external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0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82600"/>
            <a:ext cx="4497388" cy="381000"/>
          </a:xfrm>
        </p:spPr>
        <p:txBody>
          <a:bodyPr/>
          <a:lstStyle/>
          <a:p>
            <a:r>
              <a:rPr lang="en-US" sz="2000" dirty="0" smtClean="0"/>
              <a:t>Metallography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69887"/>
          </a:xfrm>
        </p:spPr>
        <p:txBody>
          <a:bodyPr/>
          <a:lstStyle/>
          <a:p>
            <a:r>
              <a:rPr lang="en-US" sz="1600" dirty="0"/>
              <a:t>Crack Morphology - Sample </a:t>
            </a:r>
            <a:r>
              <a:rPr lang="en-US" sz="1600" dirty="0" smtClean="0"/>
              <a:t>T1</a:t>
            </a:r>
            <a:endParaRPr lang="en-US" sz="1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62200"/>
            <a:ext cx="4040188" cy="2147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174" y="482600"/>
            <a:ext cx="3831545" cy="28702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989" y="3370053"/>
            <a:ext cx="3848297" cy="28897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457200" y="4536252"/>
            <a:ext cx="4011642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1400" kern="0" dirty="0" smtClean="0">
                <a:latin typeface="+mn-lt"/>
              </a:rPr>
              <a:t>Through-wall cracking occurred on the elbow side of the weld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1400" kern="0" dirty="0" smtClean="0">
                <a:latin typeface="+mn-lt"/>
              </a:rPr>
              <a:t>Crack path does not mimic fusion line path indicating that it is independent of weld heat cycle related metallurgical zones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latin typeface="+mn-lt"/>
              </a:rPr>
              <a:t>Cracking is </a:t>
            </a:r>
            <a:r>
              <a:rPr lang="en-US" sz="1400" kern="0" dirty="0" err="1">
                <a:latin typeface="+mn-lt"/>
              </a:rPr>
              <a:t>intergranular</a:t>
            </a:r>
            <a:r>
              <a:rPr lang="en-US" sz="1400" kern="0" dirty="0">
                <a:latin typeface="+mn-lt"/>
              </a:rPr>
              <a:t>, branching and initiating from internal surface indicating that it is </a:t>
            </a:r>
            <a:r>
              <a:rPr lang="en-US" sz="1400" kern="0" dirty="0" err="1">
                <a:latin typeface="+mn-lt"/>
              </a:rPr>
              <a:t>intergranular</a:t>
            </a:r>
            <a:r>
              <a:rPr lang="en-US" sz="1400" kern="0" dirty="0">
                <a:latin typeface="+mn-lt"/>
              </a:rPr>
              <a:t> stress corrosion cracking (IGSCC)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latin typeface="+mn-lt"/>
              </a:rPr>
              <a:t>Microstructure is austenitic as </a:t>
            </a:r>
            <a:r>
              <a:rPr lang="en-US" sz="1400" kern="0" dirty="0" smtClean="0">
                <a:latin typeface="+mn-lt"/>
              </a:rPr>
              <a:t>expected</a:t>
            </a:r>
            <a:endParaRPr lang="en-ZA" sz="1400" kern="0" dirty="0" smtClean="0">
              <a:latin typeface="+mn-lt"/>
            </a:endParaRPr>
          </a:p>
          <a:p>
            <a:pPr algn="l"/>
            <a:endParaRPr lang="en-ZA" sz="1400" kern="0" dirty="0" smtClean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267200" y="2971800"/>
            <a:ext cx="616789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81400" y="4114800"/>
            <a:ext cx="1302589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6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prstClr val="white"/>
                </a:solidFill>
              </a:rPr>
              <a:t>Metallography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69887"/>
          </a:xfrm>
        </p:spPr>
        <p:txBody>
          <a:bodyPr/>
          <a:lstStyle/>
          <a:p>
            <a:r>
              <a:rPr lang="en-US" sz="1600" dirty="0"/>
              <a:t>Crack Morphology - Sample </a:t>
            </a:r>
            <a:r>
              <a:rPr lang="en-US" sz="1600" dirty="0" smtClean="0"/>
              <a:t>T2</a:t>
            </a:r>
            <a:endParaRPr lang="en-US" sz="1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74875"/>
            <a:ext cx="4040188" cy="304018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180580"/>
            <a:ext cx="4041775" cy="30287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457200" y="5148470"/>
            <a:ext cx="404018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1600" kern="0" dirty="0" smtClean="0">
                <a:latin typeface="+mn-lt"/>
              </a:rPr>
              <a:t>Intergranular attack could be observed on the internal surface of the pipe</a:t>
            </a:r>
          </a:p>
        </p:txBody>
      </p:sp>
    </p:spTree>
    <p:extLst>
      <p:ext uri="{BB962C8B-B14F-4D97-AF65-F5344CB8AC3E}">
        <p14:creationId xmlns:p14="http://schemas.microsoft.com/office/powerpoint/2010/main" val="23175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03" y="1963326"/>
            <a:ext cx="4051697" cy="305106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06400"/>
            <a:ext cx="3828033" cy="2870200"/>
          </a:xfrm>
        </p:spPr>
      </p:pic>
      <p:pic>
        <p:nvPicPr>
          <p:cNvPr id="22" name="Content Placeholder 21"/>
          <p:cNvPicPr>
            <a:picLocks noGrp="1" noChangeAspect="1"/>
          </p:cNvPicPr>
          <p:nvPr>
            <p:ph sz="half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386699"/>
            <a:ext cx="3812219" cy="2859162"/>
          </a:xfrm>
        </p:spPr>
      </p:pic>
      <p:sp>
        <p:nvSpPr>
          <p:cNvPr id="18" name="Content Placeholder 17"/>
          <p:cNvSpPr>
            <a:spLocks noGrp="1"/>
          </p:cNvSpPr>
          <p:nvPr>
            <p:ph sz="half" idx="11"/>
          </p:nvPr>
        </p:nvSpPr>
        <p:spPr>
          <a:xfrm>
            <a:off x="367636" y="1453901"/>
            <a:ext cx="3582032" cy="374900"/>
          </a:xfrm>
        </p:spPr>
        <p:txBody>
          <a:bodyPr/>
          <a:lstStyle/>
          <a:p>
            <a:pPr marL="0" indent="0">
              <a:buNone/>
            </a:pPr>
            <a:r>
              <a:rPr lang="en-ZA" sz="1600" b="1" dirty="0"/>
              <a:t>Crack Morphology - Sample </a:t>
            </a:r>
            <a:r>
              <a:rPr lang="en-ZA" sz="1600" b="1" dirty="0" smtClean="0"/>
              <a:t>E1</a:t>
            </a:r>
            <a:endParaRPr lang="en-ZA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400"/>
            <a:ext cx="3949668" cy="354815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Metallography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67636" y="5014385"/>
            <a:ext cx="4138613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400" kern="0" dirty="0">
                <a:latin typeface="+mn-lt"/>
              </a:rPr>
              <a:t>Through-wall cracking occurred on the elbow side of the </a:t>
            </a:r>
            <a:r>
              <a:rPr lang="en-ZA" sz="1400" kern="0" dirty="0" smtClean="0">
                <a:latin typeface="+mn-lt"/>
              </a:rPr>
              <a:t>weld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kern="0" dirty="0">
                <a:latin typeface="+mn-lt"/>
              </a:rPr>
              <a:t>Fracture is </a:t>
            </a:r>
            <a:r>
              <a:rPr lang="en-US" sz="1400" kern="0" dirty="0" err="1">
                <a:latin typeface="+mn-lt"/>
              </a:rPr>
              <a:t>intergranular</a:t>
            </a:r>
            <a:r>
              <a:rPr lang="en-US" sz="1400" kern="0" dirty="0">
                <a:latin typeface="+mn-lt"/>
              </a:rPr>
              <a:t>, branching and results from multiple cracking indicating that the failure mechanism is IGSCC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kern="0" dirty="0" err="1">
                <a:latin typeface="+mn-lt"/>
              </a:rPr>
              <a:t>Intergranular</a:t>
            </a:r>
            <a:r>
              <a:rPr lang="en-US" sz="1400" kern="0" dirty="0">
                <a:latin typeface="+mn-lt"/>
              </a:rPr>
              <a:t> attack and pitting on internal surface could be </a:t>
            </a:r>
            <a:r>
              <a:rPr lang="en-US" sz="1400" kern="0" dirty="0" smtClean="0">
                <a:latin typeface="+mn-lt"/>
              </a:rPr>
              <a:t>observed</a:t>
            </a:r>
            <a:endParaRPr lang="en-US" sz="1400" kern="0" dirty="0"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751772" y="3876261"/>
            <a:ext cx="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313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52" y="1878924"/>
            <a:ext cx="4264809" cy="2836670"/>
          </a:xfr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402327"/>
            <a:ext cx="3733800" cy="2800349"/>
          </a:xfrm>
        </p:spPr>
      </p:pic>
      <p:pic>
        <p:nvPicPr>
          <p:cNvPr id="19" name="Content Placeholder 18"/>
          <p:cNvPicPr>
            <a:picLocks noGrp="1" noChangeAspect="1"/>
          </p:cNvPicPr>
          <p:nvPr>
            <p:ph sz="half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276600"/>
            <a:ext cx="3745302" cy="2808976"/>
          </a:xfrm>
        </p:spPr>
      </p:pic>
      <p:sp>
        <p:nvSpPr>
          <p:cNvPr id="9" name="Content Placeholder 8"/>
          <p:cNvSpPr>
            <a:spLocks noGrp="1"/>
          </p:cNvSpPr>
          <p:nvPr>
            <p:ph sz="half" idx="11"/>
          </p:nvPr>
        </p:nvSpPr>
        <p:spPr>
          <a:xfrm>
            <a:off x="367636" y="1453901"/>
            <a:ext cx="4261926" cy="374900"/>
          </a:xfrm>
        </p:spPr>
        <p:txBody>
          <a:bodyPr/>
          <a:lstStyle/>
          <a:p>
            <a:pPr marL="0" indent="0">
              <a:buNone/>
            </a:pPr>
            <a:r>
              <a:rPr lang="en-ZA" sz="1600" b="1" dirty="0"/>
              <a:t>Crack Morphology - Sample </a:t>
            </a:r>
            <a:r>
              <a:rPr lang="en-ZA" sz="1600" b="1" dirty="0" smtClean="0"/>
              <a:t>E2</a:t>
            </a:r>
            <a:endParaRPr lang="en-ZA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400"/>
            <a:ext cx="4629562" cy="308837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Metallography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64751" y="4765717"/>
            <a:ext cx="426480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kern="0" dirty="0">
                <a:latin typeface="+mn-lt"/>
              </a:rPr>
              <a:t>Multiple </a:t>
            </a:r>
            <a:r>
              <a:rPr lang="en-ZA" sz="1600" kern="0" dirty="0" err="1">
                <a:latin typeface="+mn-lt"/>
              </a:rPr>
              <a:t>intergranular</a:t>
            </a:r>
            <a:r>
              <a:rPr lang="en-ZA" sz="1600" kern="0" dirty="0">
                <a:latin typeface="+mn-lt"/>
              </a:rPr>
              <a:t> cracking that seem to have initiated from the internal surface were observed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kern="0" dirty="0">
                <a:latin typeface="+mn-lt"/>
              </a:rPr>
              <a:t>This indicates that cracking mechanisms is </a:t>
            </a:r>
            <a:r>
              <a:rPr lang="en-ZA" sz="1600" kern="0" dirty="0" smtClean="0">
                <a:latin typeface="+mn-lt"/>
              </a:rPr>
              <a:t>IGSCC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600" kern="0" dirty="0" err="1">
                <a:latin typeface="+mn-lt"/>
              </a:rPr>
              <a:t>Intergranular</a:t>
            </a:r>
            <a:r>
              <a:rPr lang="en-ZA" sz="1600" kern="0" dirty="0">
                <a:latin typeface="+mn-lt"/>
              </a:rPr>
              <a:t> attack observed on internal </a:t>
            </a:r>
            <a:r>
              <a:rPr lang="en-ZA" sz="1600" kern="0" dirty="0" smtClean="0">
                <a:latin typeface="+mn-lt"/>
              </a:rPr>
              <a:t>surface</a:t>
            </a:r>
            <a:endParaRPr lang="en-ZA" sz="1600" kern="0" dirty="0"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751772" y="3876261"/>
            <a:ext cx="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935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1871</Words>
  <Application>Microsoft Office PowerPoint</Application>
  <PresentationFormat>On-screen Show (4:3)</PresentationFormat>
  <Paragraphs>230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Gill Sans MT</vt:lpstr>
      <vt:lpstr>SABIC Typeface Headline Light</vt:lpstr>
      <vt:lpstr>SABIC Typeface Text</vt:lpstr>
      <vt:lpstr>Times New Roman</vt:lpstr>
      <vt:lpstr>Wingdings</vt:lpstr>
      <vt:lpstr>Office Theme</vt:lpstr>
      <vt:lpstr>PowerPoint Presentation</vt:lpstr>
      <vt:lpstr>Introduction</vt:lpstr>
      <vt:lpstr>Background</vt:lpstr>
      <vt:lpstr>Background</vt:lpstr>
      <vt:lpstr>Visual Examination</vt:lpstr>
      <vt:lpstr>Metallography</vt:lpstr>
      <vt:lpstr>Metallography</vt:lpstr>
      <vt:lpstr>Metallography</vt:lpstr>
      <vt:lpstr>Metallography</vt:lpstr>
      <vt:lpstr>Metallography</vt:lpstr>
      <vt:lpstr>Metallography</vt:lpstr>
      <vt:lpstr>Metallography</vt:lpstr>
      <vt:lpstr>SEM/EDS</vt:lpstr>
      <vt:lpstr>CS/XRF</vt:lpstr>
      <vt:lpstr>Micro Hardness Testing</vt:lpstr>
      <vt:lpstr>Micro Hardness Testing</vt:lpstr>
      <vt:lpstr>Micro Hardness Testing</vt:lpstr>
      <vt:lpstr>Contributing Factors</vt:lpstr>
      <vt:lpstr>Sensitization</vt:lpstr>
      <vt:lpstr>Conclusions</vt:lpstr>
      <vt:lpstr>References</vt:lpstr>
      <vt:lpstr>PowerPoint Presentation</vt:lpstr>
    </vt:vector>
  </TitlesOfParts>
  <Company>SABIC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muhammadr</dc:creator>
  <cp:lastModifiedBy>Shawaf-Al, Ali Hamad</cp:lastModifiedBy>
  <cp:revision>164</cp:revision>
  <dcterms:created xsi:type="dcterms:W3CDTF">2009-10-28T07:50:07Z</dcterms:created>
  <dcterms:modified xsi:type="dcterms:W3CDTF">2022-02-21T13:47:37Z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321747-f206-4919-9520-29762f698e8e_Enabled">
    <vt:lpwstr>true</vt:lpwstr>
  </property>
  <property fmtid="{D5CDD505-2E9C-101B-9397-08002B2CF9AE}" pid="3" name="MSIP_Label_13321747-f206-4919-9520-29762f698e8e_SetDate">
    <vt:lpwstr>2022-02-21T13:47:12Z</vt:lpwstr>
  </property>
  <property fmtid="{D5CDD505-2E9C-101B-9397-08002B2CF9AE}" pid="4" name="MSIP_Label_13321747-f206-4919-9520-29762f698e8e_Method">
    <vt:lpwstr>Privileged</vt:lpwstr>
  </property>
  <property fmtid="{D5CDD505-2E9C-101B-9397-08002B2CF9AE}" pid="5" name="MSIP_Label_13321747-f206-4919-9520-29762f698e8e_Name">
    <vt:lpwstr>13321747-f206-4919-9520-29762f698e8e</vt:lpwstr>
  </property>
  <property fmtid="{D5CDD505-2E9C-101B-9397-08002B2CF9AE}" pid="6" name="MSIP_Label_13321747-f206-4919-9520-29762f698e8e_SiteId">
    <vt:lpwstr>a77c517c-e95e-435b-bbb4-cb17e462491f</vt:lpwstr>
  </property>
  <property fmtid="{D5CDD505-2E9C-101B-9397-08002B2CF9AE}" pid="7" name="MSIP_Label_13321747-f206-4919-9520-29762f698e8e_ActionId">
    <vt:lpwstr>fd80f4cc-1a47-4b16-952b-d9b254674f2e</vt:lpwstr>
  </property>
  <property fmtid="{D5CDD505-2E9C-101B-9397-08002B2CF9AE}" pid="8" name="MSIP_Label_13321747-f206-4919-9520-29762f698e8e_ContentBits">
    <vt:lpwstr>1</vt:lpwstr>
  </property>
</Properties>
</file>