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7" r:id="rId3"/>
    <p:sldId id="278" r:id="rId4"/>
    <p:sldId id="279" r:id="rId5"/>
    <p:sldId id="281" r:id="rId6"/>
    <p:sldId id="282" r:id="rId7"/>
    <p:sldId id="284" r:id="rId8"/>
    <p:sldId id="285" r:id="rId9"/>
    <p:sldId id="280" r:id="rId10"/>
    <p:sldId id="286" r:id="rId11"/>
    <p:sldId id="287"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10" d="100"/>
          <a:sy n="110" d="100"/>
        </p:scale>
        <p:origin x="1812" y="70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82" d="100"/>
          <a:sy n="82" d="100"/>
        </p:scale>
        <p:origin x="3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2/24/2022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fld id="{30BDE212-E76B-4CCB-8579-F5AE533F1BB0}" type="datetimeFigureOut">
              <a:rPr lang="en-US" smtClean="0"/>
              <a:pPr>
                <a:defRPr/>
              </a:pPr>
              <a:t>2/24/2022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599B649-AC05-4FD4-8EDB-84F71C51DE25}"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2/24/2022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2/24/2022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2/24/2022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2/24/2022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2/24/2022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2/24/2022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smtClean="0">
                <a:solidFill>
                  <a:schemeClr val="bg1"/>
                </a:solidFill>
                <a:latin typeface="Gill Sans MT" pitchFamily="34" charset="0"/>
                <a:cs typeface="+mn-cs"/>
              </a:rPr>
              <a:t>www.jubcor.com</a:t>
            </a:r>
            <a:endParaRPr lang="en-US" sz="1000" b="1" dirty="0">
              <a:solidFill>
                <a:schemeClr val="bg1"/>
              </a:solidFill>
              <a:latin typeface="Gill Sans MT" pitchFamily="34" charset="0"/>
              <a:cs typeface="+mn-cs"/>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
        <p:nvSpPr>
          <p:cNvPr id="3" name="MSIPCMContentMarking" descr="{&quot;HashCode&quot;:1438093832,&quot;Placement&quot;:&quot;Header&quot;,&quot;Top&quot;:0.0,&quot;Left&quot;:0.0,&quot;SlideWidth&quot;:72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sz="2800" dirty="0">
                <a:solidFill>
                  <a:schemeClr val="tx1"/>
                </a:solidFill>
                <a:latin typeface="Calibri (Body)"/>
                <a:cs typeface="SABIC Typeface Headline Light" panose="020B0303060202020204" pitchFamily="34" charset="0"/>
              </a:rPr>
              <a:t>Immature Failure in Ammonia Plant Waste Heat Boiler after Revamp </a:t>
            </a:r>
            <a:r>
              <a:rPr lang="en-US" sz="2800" dirty="0" smtClean="0">
                <a:solidFill>
                  <a:schemeClr val="tx1"/>
                </a:solidFill>
                <a:latin typeface="Calibri (Body)"/>
                <a:cs typeface="SABIC Typeface Headline Light" panose="020B0303060202020204" pitchFamily="34" charset="0"/>
              </a:rPr>
              <a:t>Project</a:t>
            </a:r>
          </a:p>
          <a:p>
            <a:endParaRPr lang="en-US" sz="600" dirty="0">
              <a:solidFill>
                <a:schemeClr val="tx1"/>
              </a:solidFill>
              <a:latin typeface="Calibri (Body)"/>
              <a:cs typeface="SABIC Typeface Headline Light" panose="020B0303060202020204" pitchFamily="34" charset="0"/>
            </a:endParaRPr>
          </a:p>
          <a:p>
            <a:pPr>
              <a:defRPr/>
            </a:pPr>
            <a:endParaRPr lang="en-US" sz="1600" kern="0" dirty="0" smtClean="0">
              <a:solidFill>
                <a:schemeClr val="tx1"/>
              </a:solidFill>
              <a:latin typeface="Calibri (Body)"/>
              <a:cs typeface="SABIC Typeface Headline Light" panose="020B0303060202020204" pitchFamily="34" charset="0"/>
            </a:endParaRPr>
          </a:p>
          <a:p>
            <a:pPr>
              <a:defRPr/>
            </a:pPr>
            <a:r>
              <a:rPr lang="en-US" sz="1600" kern="0" dirty="0" smtClean="0">
                <a:solidFill>
                  <a:schemeClr val="tx1"/>
                </a:solidFill>
                <a:latin typeface="Calibri (Body)"/>
                <a:cs typeface="SABIC Typeface Headline Light" panose="020B0303060202020204" pitchFamily="34" charset="0"/>
              </a:rPr>
              <a:t>Basim AlSaifi </a:t>
            </a:r>
          </a:p>
          <a:p>
            <a:pPr>
              <a:defRPr/>
            </a:pPr>
            <a:r>
              <a:rPr lang="en-US" sz="1600" kern="0" dirty="0" smtClean="0">
                <a:solidFill>
                  <a:schemeClr val="tx1"/>
                </a:solidFill>
                <a:latin typeface="Calibri (Body)"/>
                <a:cs typeface="SABIC Typeface Headline Light" panose="020B0303060202020204" pitchFamily="34" charset="0"/>
              </a:rPr>
              <a:t>Baher </a:t>
            </a:r>
            <a:r>
              <a:rPr lang="en-US" sz="1600" kern="0" dirty="0">
                <a:solidFill>
                  <a:schemeClr val="tx1"/>
                </a:solidFill>
                <a:latin typeface="Calibri (Body)"/>
                <a:cs typeface="SABIC Typeface Headline Light" panose="020B0303060202020204" pitchFamily="34" charset="0"/>
              </a:rPr>
              <a:t>Elsheikh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t>
            </a:r>
            <a:r>
              <a:rPr lang="en-US" dirty="0" smtClean="0"/>
              <a:t>Actions </a:t>
            </a:r>
            <a:endParaRPr lang="en-US" dirty="0"/>
          </a:p>
        </p:txBody>
      </p:sp>
      <p:sp>
        <p:nvSpPr>
          <p:cNvPr id="4" name="Shape 2608"/>
          <p:cNvSpPr/>
          <p:nvPr/>
        </p:nvSpPr>
        <p:spPr>
          <a:xfrm>
            <a:off x="490179" y="1338050"/>
            <a:ext cx="8044221" cy="193899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buFont typeface="Arial" panose="020B0604020202020204" pitchFamily="34" charset="0"/>
              <a:buChar char="•"/>
            </a:pPr>
            <a:r>
              <a:rPr lang="en-US" dirty="0"/>
              <a:t>Run the three BFW pumps simultaneously to increase the BFW flow rates and reduce </a:t>
            </a:r>
            <a:r>
              <a:rPr lang="en-US" dirty="0" err="1"/>
              <a:t>te</a:t>
            </a:r>
            <a:r>
              <a:rPr lang="en-US" dirty="0"/>
              <a:t> possibility of the high evaporations and localized high heat </a:t>
            </a:r>
            <a:r>
              <a:rPr lang="en-US" dirty="0" smtClean="0"/>
              <a:t>flux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Maintain BFW quality and frequent sampling and monitoring of all parameters</a:t>
            </a:r>
          </a:p>
          <a:p>
            <a:pPr marL="285750" indent="-285750">
              <a:buFont typeface="Arial" panose="020B0604020202020204"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2472778"/>
              </p:ext>
            </p:extLst>
          </p:nvPr>
        </p:nvGraphicFramePr>
        <p:xfrm>
          <a:off x="825501" y="3352799"/>
          <a:ext cx="7708899" cy="2934143"/>
        </p:xfrm>
        <a:graphic>
          <a:graphicData uri="http://schemas.openxmlformats.org/drawingml/2006/table">
            <a:tbl>
              <a:tblPr firstRow="1" bandRow="1">
                <a:tableStyleId>{69012ECD-51FC-41F1-AA8D-1B2483CD663E}</a:tableStyleId>
              </a:tblPr>
              <a:tblGrid>
                <a:gridCol w="2789605">
                  <a:extLst>
                    <a:ext uri="{9D8B030D-6E8A-4147-A177-3AD203B41FA5}">
                      <a16:colId xmlns:a16="http://schemas.microsoft.com/office/drawing/2014/main" val="2661266246"/>
                    </a:ext>
                  </a:extLst>
                </a:gridCol>
                <a:gridCol w="1632450">
                  <a:extLst>
                    <a:ext uri="{9D8B030D-6E8A-4147-A177-3AD203B41FA5}">
                      <a16:colId xmlns:a16="http://schemas.microsoft.com/office/drawing/2014/main" val="2175339536"/>
                    </a:ext>
                  </a:extLst>
                </a:gridCol>
                <a:gridCol w="1677798">
                  <a:extLst>
                    <a:ext uri="{9D8B030D-6E8A-4147-A177-3AD203B41FA5}">
                      <a16:colId xmlns:a16="http://schemas.microsoft.com/office/drawing/2014/main" val="2645842376"/>
                    </a:ext>
                  </a:extLst>
                </a:gridCol>
                <a:gridCol w="1609046">
                  <a:extLst>
                    <a:ext uri="{9D8B030D-6E8A-4147-A177-3AD203B41FA5}">
                      <a16:colId xmlns:a16="http://schemas.microsoft.com/office/drawing/2014/main" val="2035451695"/>
                    </a:ext>
                  </a:extLst>
                </a:gridCol>
              </a:tblGrid>
              <a:tr h="398775">
                <a:tc gridSpan="4">
                  <a:txBody>
                    <a:bodyPr/>
                    <a:lstStyle/>
                    <a:p>
                      <a:pPr algn="ctr"/>
                      <a:r>
                        <a:rPr lang="en-US" sz="1800" dirty="0" smtClean="0">
                          <a:solidFill>
                            <a:schemeClr val="bg1"/>
                          </a:solidFill>
                        </a:rPr>
                        <a:t>Flow Rats Comparison </a:t>
                      </a:r>
                      <a:endParaRPr lang="en-US" sz="18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4198158391"/>
                  </a:ext>
                </a:extLst>
              </a:tr>
              <a:tr h="443084">
                <a:tc>
                  <a:txBody>
                    <a:bodyPr/>
                    <a:lstStyle/>
                    <a:p>
                      <a:pPr algn="ctr"/>
                      <a:r>
                        <a:rPr lang="en-US" sz="1800" dirty="0" smtClean="0">
                          <a:solidFill>
                            <a:schemeClr val="tx1"/>
                          </a:solidFill>
                        </a:rPr>
                        <a:t>Equipment </a:t>
                      </a:r>
                      <a:endParaRPr lang="en-US" sz="18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800" dirty="0" smtClean="0">
                          <a:solidFill>
                            <a:schemeClr val="tx1"/>
                          </a:solidFill>
                        </a:rPr>
                        <a:t>WHB 01</a:t>
                      </a:r>
                      <a:endParaRPr lang="en-US" sz="18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800" dirty="0" smtClean="0">
                          <a:solidFill>
                            <a:schemeClr val="tx1"/>
                          </a:solidFill>
                        </a:rPr>
                        <a:t>WHB 02</a:t>
                      </a:r>
                      <a:endParaRPr lang="en-US" sz="18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800" dirty="0" smtClean="0">
                          <a:solidFill>
                            <a:schemeClr val="tx1"/>
                          </a:solidFill>
                        </a:rPr>
                        <a:t>WHB 03</a:t>
                      </a:r>
                      <a:endParaRPr lang="en-US" sz="18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68785417"/>
                  </a:ext>
                </a:extLst>
              </a:tr>
              <a:tr h="561626">
                <a:tc>
                  <a:txBody>
                    <a:bodyPr/>
                    <a:lstStyle/>
                    <a:p>
                      <a:r>
                        <a:rPr lang="en-US" sz="1800" dirty="0" smtClean="0">
                          <a:solidFill>
                            <a:schemeClr val="tx1"/>
                          </a:solidFill>
                        </a:rPr>
                        <a:t>Design Flow (T/h)</a:t>
                      </a:r>
                      <a:endParaRPr lang="en-US" sz="18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800" dirty="0" smtClean="0">
                          <a:solidFill>
                            <a:srgbClr val="009FDF"/>
                          </a:solidFill>
                        </a:rPr>
                        <a:t>343</a:t>
                      </a: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800" dirty="0" smtClean="0">
                          <a:solidFill>
                            <a:srgbClr val="009FDF"/>
                          </a:solidFill>
                        </a:rPr>
                        <a:t>353</a:t>
                      </a: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800" kern="1200" dirty="0" smtClean="0">
                          <a:solidFill>
                            <a:srgbClr val="009FDF"/>
                          </a:solidFill>
                          <a:latin typeface="+mn-lt"/>
                          <a:ea typeface="+mn-ea"/>
                          <a:cs typeface="+mn-cs"/>
                        </a:rPr>
                        <a:t>328</a:t>
                      </a:r>
                      <a:endParaRPr lang="en-US" sz="18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633742722"/>
                  </a:ext>
                </a:extLst>
              </a:tr>
              <a:tr h="765329">
                <a:tc>
                  <a:txBody>
                    <a:bodyPr/>
                    <a:lstStyle/>
                    <a:p>
                      <a:r>
                        <a:rPr lang="en-US" sz="1800" dirty="0" smtClean="0">
                          <a:solidFill>
                            <a:schemeClr val="tx1"/>
                          </a:solidFill>
                        </a:rPr>
                        <a:t>2</a:t>
                      </a:r>
                      <a:r>
                        <a:rPr lang="en-US" sz="1800" baseline="0" dirty="0" smtClean="0">
                          <a:solidFill>
                            <a:schemeClr val="tx1"/>
                          </a:solidFill>
                        </a:rPr>
                        <a:t> Pumps </a:t>
                      </a:r>
                      <a:r>
                        <a:rPr lang="en-US" sz="1800" dirty="0" smtClean="0">
                          <a:solidFill>
                            <a:schemeClr val="tx1"/>
                          </a:solidFill>
                        </a:rPr>
                        <a:t> operation  (T/h) </a:t>
                      </a:r>
                      <a:endParaRPr lang="en-US" sz="18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800" kern="1200" dirty="0" smtClean="0">
                          <a:solidFill>
                            <a:srgbClr val="00B050"/>
                          </a:solidFill>
                        </a:rPr>
                        <a:t>475</a:t>
                      </a:r>
                      <a:endParaRPr lang="en-US" sz="18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800" kern="1200" dirty="0" smtClean="0">
                          <a:solidFill>
                            <a:srgbClr val="0000FF"/>
                          </a:solidFill>
                        </a:rPr>
                        <a:t>313 </a:t>
                      </a:r>
                      <a:endParaRPr lang="en-US" sz="1800" kern="1200" dirty="0">
                        <a:solidFill>
                          <a:srgbClr val="0000F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rPr>
                        <a:t>270</a:t>
                      </a:r>
                      <a:endParaRPr lang="en-US" sz="18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797236671"/>
                  </a:ext>
                </a:extLst>
              </a:tr>
              <a:tr h="765329">
                <a:tc>
                  <a:txBody>
                    <a:bodyPr/>
                    <a:lstStyle/>
                    <a:p>
                      <a:pPr marL="0" marR="0" lvl="0" indent="0" algn="l" defTabSz="1160924"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2</a:t>
                      </a:r>
                      <a:r>
                        <a:rPr lang="en-US" sz="1800" baseline="0" dirty="0" smtClean="0">
                          <a:solidFill>
                            <a:schemeClr val="tx1"/>
                          </a:solidFill>
                        </a:rPr>
                        <a:t> Pumps </a:t>
                      </a:r>
                      <a:r>
                        <a:rPr lang="en-US" sz="1800" dirty="0" smtClean="0">
                          <a:solidFill>
                            <a:schemeClr val="tx1"/>
                          </a:solidFill>
                        </a:rPr>
                        <a:t> operation  (T/h)</a:t>
                      </a:r>
                      <a:endParaRPr lang="en-US" sz="1800" b="1" dirty="0" smtClean="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800" kern="1200" dirty="0" smtClean="0">
                          <a:solidFill>
                            <a:srgbClr val="00B050"/>
                          </a:solidFill>
                          <a:latin typeface="+mn-lt"/>
                          <a:ea typeface="+mn-ea"/>
                          <a:cs typeface="+mn-cs"/>
                        </a:rPr>
                        <a:t>493</a:t>
                      </a:r>
                      <a:endParaRPr lang="en-US" sz="18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800" kern="1200" dirty="0" smtClean="0">
                          <a:solidFill>
                            <a:srgbClr val="00B050"/>
                          </a:solidFill>
                          <a:latin typeface="+mn-lt"/>
                          <a:ea typeface="+mn-ea"/>
                          <a:cs typeface="+mn-cs"/>
                        </a:rPr>
                        <a:t>360</a:t>
                      </a:r>
                      <a:endParaRPr lang="en-US" sz="18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800" kern="1200" dirty="0" smtClean="0">
                          <a:solidFill>
                            <a:srgbClr val="00B050"/>
                          </a:solidFill>
                          <a:latin typeface="+mn-lt"/>
                          <a:ea typeface="+mn-ea"/>
                          <a:cs typeface="+mn-cs"/>
                        </a:rPr>
                        <a:t>338</a:t>
                      </a:r>
                      <a:endParaRPr lang="en-US" sz="18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603718194"/>
                  </a:ext>
                </a:extLst>
              </a:tr>
            </a:tbl>
          </a:graphicData>
        </a:graphic>
      </p:graphicFrame>
    </p:spTree>
    <p:extLst>
      <p:ext uri="{BB962C8B-B14F-4D97-AF65-F5344CB8AC3E}">
        <p14:creationId xmlns:p14="http://schemas.microsoft.com/office/powerpoint/2010/main" val="410019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t>
            </a:r>
            <a:r>
              <a:rPr lang="en-US" dirty="0" smtClean="0"/>
              <a:t>Actions </a:t>
            </a:r>
            <a:r>
              <a:rPr lang="en-US" dirty="0"/>
              <a:t>– </a:t>
            </a:r>
            <a:r>
              <a:rPr lang="en-US" dirty="0" err="1"/>
              <a:t>Cont</a:t>
            </a:r>
            <a:r>
              <a:rPr lang="en-US" dirty="0"/>
              <a:t>’</a:t>
            </a:r>
          </a:p>
        </p:txBody>
      </p:sp>
      <p:sp>
        <p:nvSpPr>
          <p:cNvPr id="4" name="Shape 2608"/>
          <p:cNvSpPr/>
          <p:nvPr/>
        </p:nvSpPr>
        <p:spPr>
          <a:xfrm>
            <a:off x="526041" y="1293449"/>
            <a:ext cx="823696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buFont typeface="Arial" panose="020B0604020202020204" pitchFamily="34" charset="0"/>
              <a:buChar char="•"/>
            </a:pPr>
            <a:r>
              <a:rPr lang="en-US" sz="1400" dirty="0"/>
              <a:t>Install additional valve at the inlet of </a:t>
            </a:r>
            <a:r>
              <a:rPr lang="en-US" sz="1400" dirty="0" smtClean="0"/>
              <a:t>the </a:t>
            </a:r>
            <a:r>
              <a:rPr lang="en-US" sz="1400" dirty="0"/>
              <a:t>existing </a:t>
            </a:r>
            <a:r>
              <a:rPr lang="en-US" sz="1400" dirty="0" smtClean="0"/>
              <a:t>boiler to </a:t>
            </a:r>
            <a:r>
              <a:rPr lang="en-US" sz="1400" dirty="0"/>
              <a:t>allow for proper control and distribution of the BFW to the 3 boilers </a:t>
            </a:r>
          </a:p>
        </p:txBody>
      </p:sp>
      <p:grpSp>
        <p:nvGrpSpPr>
          <p:cNvPr id="5" name="Group 4"/>
          <p:cNvGrpSpPr/>
          <p:nvPr/>
        </p:nvGrpSpPr>
        <p:grpSpPr>
          <a:xfrm>
            <a:off x="381000" y="2971800"/>
            <a:ext cx="8229599" cy="3029289"/>
            <a:chOff x="767252" y="2502540"/>
            <a:chExt cx="10599453" cy="3498549"/>
          </a:xfrm>
        </p:grpSpPr>
        <p:grpSp>
          <p:nvGrpSpPr>
            <p:cNvPr id="6" name="Group 5"/>
            <p:cNvGrpSpPr/>
            <p:nvPr/>
          </p:nvGrpSpPr>
          <p:grpSpPr>
            <a:xfrm>
              <a:off x="767252" y="2502540"/>
              <a:ext cx="10599453" cy="3498549"/>
              <a:chOff x="6892748" y="1540226"/>
              <a:chExt cx="5100491" cy="4696402"/>
            </a:xfrm>
          </p:grpSpPr>
          <p:grpSp>
            <p:nvGrpSpPr>
              <p:cNvPr id="14" name="Group 13"/>
              <p:cNvGrpSpPr/>
              <p:nvPr/>
            </p:nvGrpSpPr>
            <p:grpSpPr>
              <a:xfrm>
                <a:off x="6892748" y="1540226"/>
                <a:ext cx="1598206" cy="993224"/>
                <a:chOff x="1456521" y="1549441"/>
                <a:chExt cx="1802311" cy="1198179"/>
              </a:xfrm>
            </p:grpSpPr>
            <p:sp>
              <p:nvSpPr>
                <p:cNvPr id="43" name="Can 42"/>
                <p:cNvSpPr/>
                <p:nvPr/>
              </p:nvSpPr>
              <p:spPr bwMode="auto">
                <a:xfrm rot="5400000">
                  <a:off x="1758587" y="1247375"/>
                  <a:ext cx="1198179" cy="1802311"/>
                </a:xfrm>
                <a:prstGeom prst="can">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44" name="TextBox 43"/>
                <p:cNvSpPr txBox="1"/>
                <p:nvPr/>
              </p:nvSpPr>
              <p:spPr bwMode="auto">
                <a:xfrm>
                  <a:off x="1755620" y="1973443"/>
                  <a:ext cx="831108" cy="29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D4D4D"/>
                      </a:solidFill>
                      <a:effectLst/>
                      <a:uLnTx/>
                      <a:uFillTx/>
                      <a:latin typeface="SABIC Typeface Text Light"/>
                      <a:cs typeface="SABIC Typeface Text Light"/>
                    </a:rPr>
                    <a:t>Steam Drum</a:t>
                  </a:r>
                </a:p>
              </p:txBody>
            </p:sp>
          </p:grpSp>
          <p:grpSp>
            <p:nvGrpSpPr>
              <p:cNvPr id="15" name="Group 14"/>
              <p:cNvGrpSpPr/>
              <p:nvPr/>
            </p:nvGrpSpPr>
            <p:grpSpPr>
              <a:xfrm>
                <a:off x="7785036" y="3575462"/>
                <a:ext cx="315666" cy="585147"/>
                <a:chOff x="3062250" y="3904204"/>
                <a:chExt cx="399746" cy="628785"/>
              </a:xfrm>
            </p:grpSpPr>
            <p:sp>
              <p:nvSpPr>
                <p:cNvPr id="41" name="Snip Same Side Corner Rectangle 40"/>
                <p:cNvSpPr/>
                <p:nvPr/>
              </p:nvSpPr>
              <p:spPr bwMode="auto">
                <a:xfrm>
                  <a:off x="3091788" y="4335742"/>
                  <a:ext cx="361760" cy="197247"/>
                </a:xfrm>
                <a:prstGeom prst="snip2SameRect">
                  <a:avLst>
                    <a:gd name="adj1" fmla="val 50000"/>
                    <a:gd name="adj2" fmla="val 2704"/>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42" name="Oval 41"/>
                <p:cNvSpPr/>
                <p:nvPr/>
              </p:nvSpPr>
              <p:spPr bwMode="auto">
                <a:xfrm>
                  <a:off x="3062250" y="3904204"/>
                  <a:ext cx="399746" cy="473337"/>
                </a:xfrm>
                <a:prstGeom prst="ellipse">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grpSp>
          <p:cxnSp>
            <p:nvCxnSpPr>
              <p:cNvPr id="16" name="Elbow Connector 15"/>
              <p:cNvCxnSpPr/>
              <p:nvPr/>
            </p:nvCxnSpPr>
            <p:spPr bwMode="auto">
              <a:xfrm rot="16200000" flipH="1">
                <a:off x="6917410" y="2951072"/>
                <a:ext cx="1276295" cy="458963"/>
              </a:xfrm>
              <a:prstGeom prst="bentConnector3">
                <a:avLst>
                  <a:gd name="adj1" fmla="val 99127"/>
                </a:avLst>
              </a:prstGeom>
              <a:noFill/>
              <a:ln w="38100" cap="flat" cmpd="sng" algn="ctr">
                <a:solidFill>
                  <a:srgbClr val="009FDF">
                    <a:shade val="95000"/>
                    <a:satMod val="105000"/>
                  </a:srgbClr>
                </a:solidFill>
                <a:prstDash val="solid"/>
                <a:headEnd type="none" w="med" len="med"/>
                <a:tailEnd type="triangle"/>
              </a:ln>
              <a:effectLst/>
              <a:extLst/>
            </p:spPr>
          </p:cxnSp>
          <p:sp>
            <p:nvSpPr>
              <p:cNvPr id="17" name="TextBox 16"/>
              <p:cNvSpPr txBox="1"/>
              <p:nvPr/>
            </p:nvSpPr>
            <p:spPr bwMode="auto">
              <a:xfrm>
                <a:off x="7378708" y="3222553"/>
                <a:ext cx="1280429" cy="24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FDF"/>
                    </a:solidFill>
                    <a:effectLst/>
                    <a:uLnTx/>
                    <a:uFillTx/>
                    <a:latin typeface="SABIC Typeface Text Light"/>
                    <a:cs typeface="SABIC Typeface Text Light"/>
                  </a:rPr>
                  <a:t>Boiler Circulation Pumps</a:t>
                </a:r>
              </a:p>
            </p:txBody>
          </p:sp>
          <p:grpSp>
            <p:nvGrpSpPr>
              <p:cNvPr id="18" name="Group 17"/>
              <p:cNvGrpSpPr/>
              <p:nvPr/>
            </p:nvGrpSpPr>
            <p:grpSpPr>
              <a:xfrm>
                <a:off x="10497105" y="2018412"/>
                <a:ext cx="1208399" cy="523995"/>
                <a:chOff x="1229518" y="1684088"/>
                <a:chExt cx="2223533" cy="1001763"/>
              </a:xfrm>
            </p:grpSpPr>
            <p:sp>
              <p:nvSpPr>
                <p:cNvPr id="39" name="Can 38"/>
                <p:cNvSpPr/>
                <p:nvPr/>
              </p:nvSpPr>
              <p:spPr bwMode="auto">
                <a:xfrm rot="5400000">
                  <a:off x="1840403" y="1073203"/>
                  <a:ext cx="1001763" cy="2223533"/>
                </a:xfrm>
                <a:prstGeom prst="can">
                  <a:avLst>
                    <a:gd name="adj" fmla="val 14942"/>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40" name="TextBox 39"/>
                <p:cNvSpPr txBox="1"/>
                <p:nvPr/>
              </p:nvSpPr>
              <p:spPr bwMode="auto">
                <a:xfrm>
                  <a:off x="1769903" y="1956231"/>
                  <a:ext cx="849880" cy="47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D4D4D"/>
                      </a:solidFill>
                      <a:effectLst/>
                      <a:uLnTx/>
                      <a:uFillTx/>
                      <a:latin typeface="SABIC Typeface Text Light"/>
                      <a:cs typeface="SABIC Typeface Text Light"/>
                    </a:rPr>
                    <a:t>WHB - 01</a:t>
                  </a:r>
                </a:p>
              </p:txBody>
            </p:sp>
          </p:grpSp>
          <p:grpSp>
            <p:nvGrpSpPr>
              <p:cNvPr id="19" name="Group 18"/>
              <p:cNvGrpSpPr/>
              <p:nvPr/>
            </p:nvGrpSpPr>
            <p:grpSpPr>
              <a:xfrm>
                <a:off x="10494057" y="2922827"/>
                <a:ext cx="1208399" cy="523995"/>
                <a:chOff x="1229518" y="1684088"/>
                <a:chExt cx="2223533" cy="1001763"/>
              </a:xfrm>
            </p:grpSpPr>
            <p:sp>
              <p:nvSpPr>
                <p:cNvPr id="37" name="Can 36"/>
                <p:cNvSpPr/>
                <p:nvPr/>
              </p:nvSpPr>
              <p:spPr bwMode="auto">
                <a:xfrm rot="5400000">
                  <a:off x="1840403" y="1073203"/>
                  <a:ext cx="1001763" cy="2223533"/>
                </a:xfrm>
                <a:prstGeom prst="can">
                  <a:avLst>
                    <a:gd name="adj" fmla="val 14942"/>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38" name="TextBox 37"/>
                <p:cNvSpPr txBox="1"/>
                <p:nvPr/>
              </p:nvSpPr>
              <p:spPr bwMode="auto">
                <a:xfrm>
                  <a:off x="1769903" y="1956231"/>
                  <a:ext cx="984807" cy="47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D4D4D"/>
                      </a:solidFill>
                      <a:effectLst/>
                      <a:uLnTx/>
                      <a:uFillTx/>
                      <a:latin typeface="SABIC Typeface Text Light"/>
                      <a:cs typeface="SABIC Typeface Text Light"/>
                    </a:rPr>
                    <a:t>WHB - 02</a:t>
                  </a:r>
                </a:p>
              </p:txBody>
            </p:sp>
          </p:grpSp>
          <p:grpSp>
            <p:nvGrpSpPr>
              <p:cNvPr id="20" name="Group 19"/>
              <p:cNvGrpSpPr/>
              <p:nvPr/>
            </p:nvGrpSpPr>
            <p:grpSpPr>
              <a:xfrm>
                <a:off x="10497105" y="5712633"/>
                <a:ext cx="1208399" cy="523995"/>
                <a:chOff x="1229518" y="1684088"/>
                <a:chExt cx="2223533" cy="1001763"/>
              </a:xfrm>
            </p:grpSpPr>
            <p:sp>
              <p:nvSpPr>
                <p:cNvPr id="35" name="Can 34"/>
                <p:cNvSpPr/>
                <p:nvPr/>
              </p:nvSpPr>
              <p:spPr bwMode="auto">
                <a:xfrm rot="5400000">
                  <a:off x="1840403" y="1073203"/>
                  <a:ext cx="1001763" cy="2223533"/>
                </a:xfrm>
                <a:prstGeom prst="can">
                  <a:avLst>
                    <a:gd name="adj" fmla="val 14942"/>
                  </a:avLst>
                </a:prstGeom>
                <a:gradFill rotWithShape="1">
                  <a:gsLst>
                    <a:gs pos="0">
                      <a:srgbClr val="E35205">
                        <a:tint val="50000"/>
                        <a:satMod val="300000"/>
                      </a:srgbClr>
                    </a:gs>
                    <a:gs pos="35000">
                      <a:srgbClr val="E35205">
                        <a:tint val="37000"/>
                        <a:satMod val="300000"/>
                      </a:srgbClr>
                    </a:gs>
                    <a:gs pos="100000">
                      <a:srgbClr val="E35205">
                        <a:tint val="15000"/>
                        <a:satMod val="350000"/>
                      </a:srgbClr>
                    </a:gs>
                  </a:gsLst>
                  <a:lin ang="16200000" scaled="1"/>
                </a:gradFill>
                <a:ln w="9525" cap="flat" cmpd="sng" algn="ctr">
                  <a:solidFill>
                    <a:srgbClr val="E35205">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sp>
              <p:nvSpPr>
                <p:cNvPr id="36" name="TextBox 35"/>
                <p:cNvSpPr txBox="1"/>
                <p:nvPr/>
              </p:nvSpPr>
              <p:spPr bwMode="auto">
                <a:xfrm>
                  <a:off x="1475290" y="1828027"/>
                  <a:ext cx="1588676" cy="47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D4D4D"/>
                      </a:solidFill>
                      <a:effectLst/>
                      <a:uLnTx/>
                      <a:uFillTx/>
                      <a:latin typeface="SABIC Typeface Text Light"/>
                      <a:cs typeface="SABIC Typeface Text Light"/>
                    </a:rPr>
                    <a:t>WHB – 03       New</a:t>
                  </a:r>
                </a:p>
              </p:txBody>
            </p:sp>
          </p:grpSp>
          <p:sp>
            <p:nvSpPr>
              <p:cNvPr id="21" name="Flowchart: Delay 20"/>
              <p:cNvSpPr/>
              <p:nvPr/>
            </p:nvSpPr>
            <p:spPr bwMode="auto">
              <a:xfrm rot="16200000">
                <a:off x="9629901" y="1817628"/>
                <a:ext cx="158382" cy="240442"/>
              </a:xfrm>
              <a:prstGeom prst="flowChartDelay">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cxnSp>
            <p:nvCxnSpPr>
              <p:cNvPr id="22" name="Straight Connector 21"/>
              <p:cNvCxnSpPr>
                <a:stCxn id="25" idx="1"/>
                <a:endCxn id="21" idx="1"/>
              </p:cNvCxnSpPr>
              <p:nvPr/>
            </p:nvCxnSpPr>
            <p:spPr bwMode="auto">
              <a:xfrm flipV="1">
                <a:off x="9708763" y="2017040"/>
                <a:ext cx="329" cy="261737"/>
              </a:xfrm>
              <a:prstGeom prst="line">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cxnSp>
          <p:cxnSp>
            <p:nvCxnSpPr>
              <p:cNvPr id="23" name="Elbow Connector 22"/>
              <p:cNvCxnSpPr>
                <a:endCxn id="37" idx="3"/>
              </p:cNvCxnSpPr>
              <p:nvPr/>
            </p:nvCxnSpPr>
            <p:spPr bwMode="auto">
              <a:xfrm flipV="1">
                <a:off x="9325587" y="3184825"/>
                <a:ext cx="1168470" cy="610166"/>
              </a:xfrm>
              <a:prstGeom prst="bentConnector3">
                <a:avLst>
                  <a:gd name="adj1" fmla="val 1078"/>
                </a:avLst>
              </a:prstGeom>
              <a:noFill/>
              <a:ln w="38100" cap="flat" cmpd="sng" algn="ctr">
                <a:solidFill>
                  <a:srgbClr val="009FDF">
                    <a:shade val="95000"/>
                    <a:satMod val="105000"/>
                  </a:srgbClr>
                </a:solidFill>
                <a:prstDash val="solid"/>
                <a:headEnd type="none" w="med" len="med"/>
                <a:tailEnd type="triangle"/>
              </a:ln>
              <a:effectLst/>
              <a:extLst/>
            </p:spPr>
          </p:cxnSp>
          <p:cxnSp>
            <p:nvCxnSpPr>
              <p:cNvPr id="24" name="Elbow Connector 23"/>
              <p:cNvCxnSpPr>
                <a:stCxn id="42" idx="6"/>
                <a:endCxn id="39" idx="3"/>
              </p:cNvCxnSpPr>
              <p:nvPr/>
            </p:nvCxnSpPr>
            <p:spPr bwMode="auto">
              <a:xfrm flipV="1">
                <a:off x="8100706" y="2280411"/>
                <a:ext cx="2396400" cy="1515296"/>
              </a:xfrm>
              <a:prstGeom prst="bentConnector3">
                <a:avLst>
                  <a:gd name="adj1" fmla="val 51632"/>
                </a:avLst>
              </a:prstGeom>
              <a:noFill/>
              <a:ln w="38100" cap="flat" cmpd="sng" algn="ctr">
                <a:solidFill>
                  <a:srgbClr val="009FDF">
                    <a:shade val="95000"/>
                    <a:satMod val="105000"/>
                  </a:srgbClr>
                </a:solidFill>
                <a:prstDash val="solid"/>
                <a:headEnd type="none" w="med" len="med"/>
                <a:tailEnd type="triangle"/>
              </a:ln>
              <a:effectLst/>
              <a:extLst/>
            </p:spPr>
          </p:cxnSp>
          <p:sp>
            <p:nvSpPr>
              <p:cNvPr id="25" name="Flowchart: Collate 24"/>
              <p:cNvSpPr/>
              <p:nvPr/>
            </p:nvSpPr>
            <p:spPr bwMode="auto">
              <a:xfrm rot="16200000">
                <a:off x="9575799" y="2114839"/>
                <a:ext cx="265927" cy="327874"/>
              </a:xfrm>
              <a:prstGeom prst="flowChartCollate">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009FDF">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cxnSp>
            <p:nvCxnSpPr>
              <p:cNvPr id="26" name="Elbow Connector 25"/>
              <p:cNvCxnSpPr/>
              <p:nvPr/>
            </p:nvCxnSpPr>
            <p:spPr bwMode="auto">
              <a:xfrm rot="16200000" flipH="1">
                <a:off x="8779766" y="4359947"/>
                <a:ext cx="2246678" cy="1155035"/>
              </a:xfrm>
              <a:prstGeom prst="bentConnector3">
                <a:avLst>
                  <a:gd name="adj1" fmla="val 99269"/>
                </a:avLst>
              </a:prstGeom>
              <a:noFill/>
              <a:ln w="38100" cap="flat" cmpd="sng" algn="ctr">
                <a:solidFill>
                  <a:srgbClr val="E35205"/>
                </a:solidFill>
                <a:prstDash val="solid"/>
                <a:headEnd type="none" w="med" len="med"/>
                <a:tailEnd type="triangle"/>
              </a:ln>
              <a:effectLst>
                <a:outerShdw blurRad="40000" dist="20000" dir="5400000" rotWithShape="0">
                  <a:srgbClr val="000000">
                    <a:alpha val="38000"/>
                  </a:srgbClr>
                </a:outerShdw>
              </a:effectLst>
              <a:extLst/>
            </p:spPr>
          </p:cxnSp>
          <p:sp>
            <p:nvSpPr>
              <p:cNvPr id="27" name="Flowchart: Delay 26"/>
              <p:cNvSpPr/>
              <p:nvPr/>
            </p:nvSpPr>
            <p:spPr bwMode="auto">
              <a:xfrm rot="16200000">
                <a:off x="9631821" y="5588511"/>
                <a:ext cx="158382" cy="240442"/>
              </a:xfrm>
              <a:prstGeom prst="flowChartDelay">
                <a:avLst/>
              </a:prstGeom>
              <a:gradFill rotWithShape="1">
                <a:gsLst>
                  <a:gs pos="0">
                    <a:srgbClr val="E35205">
                      <a:tint val="50000"/>
                      <a:satMod val="300000"/>
                    </a:srgbClr>
                  </a:gs>
                  <a:gs pos="35000">
                    <a:srgbClr val="E35205">
                      <a:tint val="37000"/>
                      <a:satMod val="300000"/>
                    </a:srgbClr>
                  </a:gs>
                  <a:gs pos="100000">
                    <a:srgbClr val="E35205">
                      <a:tint val="15000"/>
                      <a:satMod val="350000"/>
                    </a:srgbClr>
                  </a:gs>
                </a:gsLst>
                <a:lin ang="16200000" scaled="1"/>
              </a:gradFill>
              <a:ln w="9525" cap="flat" cmpd="sng" algn="ctr">
                <a:solidFill>
                  <a:srgbClr val="E35205">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cxnSp>
            <p:nvCxnSpPr>
              <p:cNvPr id="28" name="Straight Connector 27"/>
              <p:cNvCxnSpPr>
                <a:stCxn id="29" idx="1"/>
                <a:endCxn id="27" idx="1"/>
              </p:cNvCxnSpPr>
              <p:nvPr/>
            </p:nvCxnSpPr>
            <p:spPr bwMode="auto">
              <a:xfrm flipV="1">
                <a:off x="9710683" y="5787924"/>
                <a:ext cx="329" cy="261737"/>
              </a:xfrm>
              <a:prstGeom prst="line">
                <a:avLst/>
              </a:prstGeom>
              <a:gradFill rotWithShape="1">
                <a:gsLst>
                  <a:gs pos="0">
                    <a:srgbClr val="E35205">
                      <a:tint val="50000"/>
                      <a:satMod val="300000"/>
                    </a:srgbClr>
                  </a:gs>
                  <a:gs pos="35000">
                    <a:srgbClr val="E35205">
                      <a:tint val="37000"/>
                      <a:satMod val="300000"/>
                    </a:srgbClr>
                  </a:gs>
                  <a:gs pos="100000">
                    <a:srgbClr val="E35205">
                      <a:tint val="15000"/>
                      <a:satMod val="350000"/>
                    </a:srgbClr>
                  </a:gs>
                </a:gsLst>
                <a:lin ang="16200000" scaled="1"/>
              </a:gradFill>
              <a:ln w="9525" cap="flat" cmpd="sng" algn="ctr">
                <a:solidFill>
                  <a:srgbClr val="E35205">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cxnSp>
          <p:sp>
            <p:nvSpPr>
              <p:cNvPr id="29" name="Flowchart: Collate 28"/>
              <p:cNvSpPr/>
              <p:nvPr/>
            </p:nvSpPr>
            <p:spPr bwMode="auto">
              <a:xfrm rot="16200000">
                <a:off x="9577719" y="5885723"/>
                <a:ext cx="265927" cy="327874"/>
              </a:xfrm>
              <a:prstGeom prst="flowChartCollate">
                <a:avLst/>
              </a:prstGeom>
              <a:gradFill rotWithShape="1">
                <a:gsLst>
                  <a:gs pos="0">
                    <a:srgbClr val="E35205">
                      <a:tint val="50000"/>
                      <a:satMod val="300000"/>
                    </a:srgbClr>
                  </a:gs>
                  <a:gs pos="35000">
                    <a:srgbClr val="E35205">
                      <a:tint val="37000"/>
                      <a:satMod val="300000"/>
                    </a:srgbClr>
                  </a:gs>
                  <a:gs pos="100000">
                    <a:srgbClr val="E35205">
                      <a:tint val="15000"/>
                      <a:satMod val="350000"/>
                    </a:srgbClr>
                  </a:gs>
                </a:gsLst>
                <a:lin ang="16200000" scaled="1"/>
              </a:gradFill>
              <a:ln w="9525" cap="flat" cmpd="sng" algn="ctr">
                <a:solidFill>
                  <a:srgbClr val="E35205">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endParaRPr>
              </a:p>
            </p:txBody>
          </p:sp>
          <p:cxnSp>
            <p:nvCxnSpPr>
              <p:cNvPr id="30" name="Elbow Connector 29"/>
              <p:cNvCxnSpPr/>
              <p:nvPr/>
            </p:nvCxnSpPr>
            <p:spPr bwMode="auto">
              <a:xfrm flipV="1">
                <a:off x="7378708" y="3814127"/>
                <a:ext cx="1316682" cy="946718"/>
              </a:xfrm>
              <a:prstGeom prst="bentConnector3">
                <a:avLst>
                  <a:gd name="adj1" fmla="val 100269"/>
                </a:avLst>
              </a:prstGeom>
              <a:noFill/>
              <a:ln w="38100" cap="flat" cmpd="sng" algn="ctr">
                <a:solidFill>
                  <a:srgbClr val="009FDF">
                    <a:shade val="95000"/>
                    <a:satMod val="105000"/>
                  </a:srgbClr>
                </a:solidFill>
                <a:prstDash val="solid"/>
                <a:headEnd type="none" w="med" len="med"/>
                <a:tailEnd type="triangle"/>
              </a:ln>
              <a:effectLst/>
              <a:extLst/>
            </p:spPr>
          </p:cxnSp>
          <p:sp>
            <p:nvSpPr>
              <p:cNvPr id="31" name="TextBox 30"/>
              <p:cNvSpPr txBox="1"/>
              <p:nvPr/>
            </p:nvSpPr>
            <p:spPr bwMode="auto">
              <a:xfrm>
                <a:off x="7273800" y="4398604"/>
                <a:ext cx="1280429" cy="24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FDF"/>
                    </a:solidFill>
                    <a:effectLst/>
                    <a:uLnTx/>
                    <a:uFillTx/>
                    <a:latin typeface="SABIC Typeface Text Light"/>
                    <a:cs typeface="SABIC Typeface Text Light"/>
                  </a:rPr>
                  <a:t>Make-up Line </a:t>
                </a:r>
              </a:p>
            </p:txBody>
          </p:sp>
          <p:cxnSp>
            <p:nvCxnSpPr>
              <p:cNvPr id="32" name="Elbow Connector 31"/>
              <p:cNvCxnSpPr>
                <a:stCxn id="39" idx="1"/>
              </p:cNvCxnSpPr>
              <p:nvPr/>
            </p:nvCxnSpPr>
            <p:spPr bwMode="auto">
              <a:xfrm flipH="1" flipV="1">
                <a:off x="7672374" y="1549183"/>
                <a:ext cx="4033130" cy="731227"/>
              </a:xfrm>
              <a:prstGeom prst="bentConnector4">
                <a:avLst>
                  <a:gd name="adj1" fmla="val -7274"/>
                  <a:gd name="adj2" fmla="val 170748"/>
                </a:avLst>
              </a:prstGeom>
              <a:noFill/>
              <a:ln w="38100" cap="flat" cmpd="sng" algn="ctr">
                <a:solidFill>
                  <a:srgbClr val="009FDF">
                    <a:shade val="95000"/>
                    <a:satMod val="105000"/>
                  </a:srgbClr>
                </a:solidFill>
                <a:prstDash val="solid"/>
                <a:headEnd type="none" w="med" len="med"/>
                <a:tailEnd type="triangle"/>
              </a:ln>
              <a:effectLst/>
              <a:extLst/>
            </p:spPr>
          </p:cxnSp>
          <p:cxnSp>
            <p:nvCxnSpPr>
              <p:cNvPr id="33" name="Elbow Connector 32"/>
              <p:cNvCxnSpPr>
                <a:stCxn id="37" idx="1"/>
              </p:cNvCxnSpPr>
              <p:nvPr/>
            </p:nvCxnSpPr>
            <p:spPr bwMode="auto">
              <a:xfrm flipV="1">
                <a:off x="11702456" y="2278777"/>
                <a:ext cx="290783" cy="906048"/>
              </a:xfrm>
              <a:prstGeom prst="bentConnector2">
                <a:avLst/>
              </a:prstGeom>
              <a:noFill/>
              <a:ln w="38100" cap="flat" cmpd="sng" algn="ctr">
                <a:solidFill>
                  <a:srgbClr val="009FDF">
                    <a:shade val="95000"/>
                    <a:satMod val="105000"/>
                  </a:srgbClr>
                </a:solidFill>
                <a:prstDash val="solid"/>
                <a:headEnd type="none" w="med" len="med"/>
                <a:tailEnd type="triangle"/>
              </a:ln>
              <a:effectLst/>
              <a:extLst/>
            </p:spPr>
          </p:cxnSp>
          <p:cxnSp>
            <p:nvCxnSpPr>
              <p:cNvPr id="34" name="Elbow Connector 33"/>
              <p:cNvCxnSpPr>
                <a:stCxn id="35" idx="1"/>
              </p:cNvCxnSpPr>
              <p:nvPr/>
            </p:nvCxnSpPr>
            <p:spPr bwMode="auto">
              <a:xfrm flipV="1">
                <a:off x="11705504" y="3184826"/>
                <a:ext cx="287581" cy="2789805"/>
              </a:xfrm>
              <a:prstGeom prst="bentConnector2">
                <a:avLst/>
              </a:prstGeom>
              <a:noFill/>
              <a:ln w="38100" cap="flat" cmpd="sng" algn="ctr">
                <a:solidFill>
                  <a:srgbClr val="E35205"/>
                </a:solidFill>
                <a:prstDash val="solid"/>
                <a:headEnd type="none" w="med" len="med"/>
                <a:tailEnd type="triangle"/>
              </a:ln>
              <a:effectLst>
                <a:outerShdw blurRad="40000" dist="20000" dir="5400000" rotWithShape="0">
                  <a:srgbClr val="000000">
                    <a:alpha val="38000"/>
                  </a:srgbClr>
                </a:outerShdw>
              </a:effectLst>
              <a:extLst/>
            </p:spPr>
          </p:cxnSp>
        </p:grpSp>
        <p:sp>
          <p:nvSpPr>
            <p:cNvPr id="7" name="Flowchart: Delay 6"/>
            <p:cNvSpPr/>
            <p:nvPr/>
          </p:nvSpPr>
          <p:spPr bwMode="auto">
            <a:xfrm rot="16200000">
              <a:off x="6619267" y="3272355"/>
              <a:ext cx="161591" cy="392066"/>
            </a:xfrm>
            <a:prstGeom prst="flowChartDelay">
              <a:avLst/>
            </a:prstGeom>
            <a:gradFill rotWithShape="1">
              <a:gsLst>
                <a:gs pos="0">
                  <a:srgbClr val="FFCD00">
                    <a:shade val="51000"/>
                    <a:satMod val="130000"/>
                  </a:srgbClr>
                </a:gs>
                <a:gs pos="80000">
                  <a:srgbClr val="FFCD00">
                    <a:shade val="93000"/>
                    <a:satMod val="130000"/>
                  </a:srgbClr>
                </a:gs>
                <a:gs pos="100000">
                  <a:srgbClr val="FFCD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solidFill>
                    <a:srgbClr val="FF0000"/>
                  </a:solidFill>
                </a:ln>
                <a:solidFill>
                  <a:srgbClr val="4D4D4D"/>
                </a:solidFill>
                <a:effectLst/>
                <a:uLnTx/>
                <a:uFillTx/>
                <a:latin typeface="Arial" pitchFamily="34" charset="0"/>
                <a:ea typeface="+mn-ea"/>
                <a:cs typeface="SABIC Typeface Text Light"/>
              </a:endParaRPr>
            </a:p>
          </p:txBody>
        </p:sp>
        <p:sp>
          <p:nvSpPr>
            <p:cNvPr id="8" name="Flowchart: Collate 7"/>
            <p:cNvSpPr/>
            <p:nvPr/>
          </p:nvSpPr>
          <p:spPr bwMode="auto">
            <a:xfrm rot="16200000">
              <a:off x="6544157" y="3459440"/>
              <a:ext cx="271315" cy="534632"/>
            </a:xfrm>
            <a:prstGeom prst="flowChartCollate">
              <a:avLst/>
            </a:prstGeom>
            <a:gradFill rotWithShape="1">
              <a:gsLst>
                <a:gs pos="0">
                  <a:srgbClr val="FFCD00">
                    <a:shade val="51000"/>
                    <a:satMod val="130000"/>
                  </a:srgbClr>
                </a:gs>
                <a:gs pos="80000">
                  <a:srgbClr val="FFCD00">
                    <a:shade val="93000"/>
                    <a:satMod val="130000"/>
                  </a:srgbClr>
                </a:gs>
                <a:gs pos="100000">
                  <a:srgbClr val="FFCD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solidFill>
                    <a:srgbClr val="FF0000"/>
                  </a:solidFill>
                </a:ln>
                <a:solidFill>
                  <a:srgbClr val="FFFFFF"/>
                </a:solidFill>
                <a:effectLst/>
                <a:uLnTx/>
                <a:uFillTx/>
                <a:latin typeface="Arial" pitchFamily="34" charset="0"/>
                <a:ea typeface="+mn-ea"/>
                <a:cs typeface="SABIC Typeface Text Light"/>
              </a:endParaRPr>
            </a:p>
          </p:txBody>
        </p:sp>
        <p:sp>
          <p:nvSpPr>
            <p:cNvPr id="9" name="Cloud 8"/>
            <p:cNvSpPr/>
            <p:nvPr/>
          </p:nvSpPr>
          <p:spPr bwMode="auto">
            <a:xfrm>
              <a:off x="6142694" y="3169045"/>
              <a:ext cx="1207185" cy="1082770"/>
            </a:xfrm>
            <a:prstGeom prst="cloud">
              <a:avLst/>
            </a:prstGeom>
            <a:noFill/>
            <a:ln w="9525" cap="flat" cmpd="sng" algn="ctr">
              <a:solidFill>
                <a:srgbClr val="FFC000"/>
              </a:solid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1200" b="0" i="0" u="none" strike="noStrike" kern="0" cap="none" spc="0" normalizeH="0" baseline="0" noProof="0" dirty="0" smtClean="0">
                <a:ln>
                  <a:solidFill>
                    <a:srgbClr val="FF0000"/>
                  </a:solidFill>
                </a:ln>
                <a:solidFill>
                  <a:srgbClr val="4D4D4D"/>
                </a:solidFill>
                <a:effectLst/>
                <a:uLnTx/>
                <a:uFillTx/>
                <a:latin typeface="Arial" pitchFamily="34" charset="0"/>
                <a:cs typeface="SABIC Typeface Text Light"/>
              </a:endParaRPr>
            </a:p>
          </p:txBody>
        </p:sp>
        <p:cxnSp>
          <p:nvCxnSpPr>
            <p:cNvPr id="10" name="Straight Connector 9"/>
            <p:cNvCxnSpPr/>
            <p:nvPr/>
          </p:nvCxnSpPr>
          <p:spPr bwMode="auto">
            <a:xfrm flipV="1">
              <a:off x="6679130" y="3527621"/>
              <a:ext cx="684" cy="194979"/>
            </a:xfrm>
            <a:prstGeom prst="line">
              <a:avLst/>
            </a:prstGeom>
            <a:gradFill rotWithShape="1">
              <a:gsLst>
                <a:gs pos="0">
                  <a:srgbClr val="009FDF">
                    <a:tint val="50000"/>
                    <a:satMod val="300000"/>
                  </a:srgbClr>
                </a:gs>
                <a:gs pos="35000">
                  <a:srgbClr val="009FDF">
                    <a:tint val="37000"/>
                    <a:satMod val="300000"/>
                  </a:srgbClr>
                </a:gs>
                <a:gs pos="100000">
                  <a:srgbClr val="009FDF">
                    <a:tint val="15000"/>
                    <a:satMod val="350000"/>
                  </a:srgbClr>
                </a:gs>
              </a:gsLst>
              <a:lin ang="16200000" scaled="1"/>
            </a:gradFill>
            <a:ln w="9525" cap="flat" cmpd="sng" algn="ctr">
              <a:solidFill>
                <a:srgbClr val="FF0000"/>
              </a:solidFill>
              <a:prstDash val="solid"/>
              <a:headEnd type="none" w="med" len="med"/>
              <a:tailEnd type="none" w="med" len="med"/>
            </a:ln>
            <a:effectLst>
              <a:outerShdw blurRad="40000" dist="20000" dir="5400000" rotWithShape="0">
                <a:srgbClr val="000000">
                  <a:alpha val="38000"/>
                </a:srgbClr>
              </a:outerShdw>
            </a:effectLst>
            <a:extLst/>
          </p:spPr>
        </p:cxnSp>
        <p:sp>
          <p:nvSpPr>
            <p:cNvPr id="11" name="Rectangle 10"/>
            <p:cNvSpPr/>
            <p:nvPr/>
          </p:nvSpPr>
          <p:spPr bwMode="auto">
            <a:xfrm>
              <a:off x="7422008" y="2932634"/>
              <a:ext cx="417890" cy="232656"/>
            </a:xfrm>
            <a:prstGeom prst="rect">
              <a:avLst/>
            </a:prstGeom>
            <a:solidFill>
              <a:srgbClr val="FFFFFF"/>
            </a:solidFill>
            <a:ln w="25400" cap="flat" cmpd="sng" algn="ctr">
              <a:solidFill>
                <a:srgbClr val="009FD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1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rPr>
                <a:t>FT</a:t>
              </a:r>
            </a:p>
          </p:txBody>
        </p:sp>
        <p:sp>
          <p:nvSpPr>
            <p:cNvPr id="12" name="Rectangle 11"/>
            <p:cNvSpPr/>
            <p:nvPr/>
          </p:nvSpPr>
          <p:spPr bwMode="auto">
            <a:xfrm>
              <a:off x="7420136" y="3604594"/>
              <a:ext cx="417890" cy="232656"/>
            </a:xfrm>
            <a:prstGeom prst="rect">
              <a:avLst/>
            </a:prstGeom>
            <a:solidFill>
              <a:srgbClr val="FFFFFF"/>
            </a:solidFill>
            <a:ln w="25400" cap="flat" cmpd="sng" algn="ctr">
              <a:solidFill>
                <a:srgbClr val="009FDF"/>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1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rPr>
                <a:t>FT</a:t>
              </a:r>
            </a:p>
          </p:txBody>
        </p:sp>
        <p:sp>
          <p:nvSpPr>
            <p:cNvPr id="13" name="Rectangle 12"/>
            <p:cNvSpPr/>
            <p:nvPr/>
          </p:nvSpPr>
          <p:spPr bwMode="auto">
            <a:xfrm>
              <a:off x="7332417" y="5743401"/>
              <a:ext cx="417890" cy="232656"/>
            </a:xfrm>
            <a:prstGeom prst="rect">
              <a:avLst/>
            </a:prstGeom>
            <a:solidFill>
              <a:srgbClr val="FFFFFF"/>
            </a:solidFill>
            <a:ln w="25400" cap="flat" cmpd="sng" algn="ctr">
              <a:solidFill>
                <a:srgbClr val="E35205"/>
              </a:solidFill>
              <a:prstDash val="soli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r>
                <a:rPr kumimoji="0" lang="en-US" sz="1100" b="0" i="0" u="none" strike="noStrike" kern="0" cap="none" spc="0" normalizeH="0" baseline="0" noProof="0" dirty="0" smtClean="0">
                  <a:ln>
                    <a:noFill/>
                  </a:ln>
                  <a:solidFill>
                    <a:srgbClr val="4D4D4D"/>
                  </a:solidFill>
                  <a:effectLst/>
                  <a:uLnTx/>
                  <a:uFillTx/>
                  <a:latin typeface="Arial" pitchFamily="34" charset="0"/>
                  <a:ea typeface="+mn-ea"/>
                  <a:cs typeface="SABIC Typeface Text Light"/>
                </a:rPr>
                <a:t>FT</a:t>
              </a:r>
            </a:p>
          </p:txBody>
        </p:sp>
      </p:grpSp>
    </p:spTree>
    <p:extLst>
      <p:ext uri="{BB962C8B-B14F-4D97-AF65-F5344CB8AC3E}">
        <p14:creationId xmlns:p14="http://schemas.microsoft.com/office/powerpoint/2010/main" val="376542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Abstract </a:t>
            </a:r>
            <a:endParaRPr lang="en-US" dirty="0"/>
          </a:p>
        </p:txBody>
      </p:sp>
      <p:sp>
        <p:nvSpPr>
          <p:cNvPr id="5" name="Content Placeholder 4"/>
          <p:cNvSpPr>
            <a:spLocks noGrp="1"/>
          </p:cNvSpPr>
          <p:nvPr>
            <p:ph idx="1"/>
          </p:nvPr>
        </p:nvSpPr>
        <p:spPr>
          <a:xfrm>
            <a:off x="304800" y="1295400"/>
            <a:ext cx="8229600" cy="4525963"/>
          </a:xfrm>
        </p:spPr>
        <p:txBody>
          <a:bodyPr/>
          <a:lstStyle/>
          <a:p>
            <a:pPr marL="285750" indent="-285750" algn="just">
              <a:buFont typeface="Arial" panose="020B0604020202020204" pitchFamily="34" charset="0"/>
              <a:buChar char="•"/>
            </a:pPr>
            <a:r>
              <a:rPr lang="en-US" sz="1600" kern="0" dirty="0">
                <a:solidFill>
                  <a:srgbClr val="616161"/>
                </a:solidFill>
              </a:rPr>
              <a:t>As a part of revamp project for a Mega ammonia plant, one additional ammonia converter with downstream horizontal Waste Heat Boiler (WHB) provided. The plant under the new configuration has three ammonia converters each equipped with downstream WHB. </a:t>
            </a:r>
            <a:endParaRPr lang="en-US" sz="1600" kern="0" dirty="0" smtClean="0">
              <a:solidFill>
                <a:srgbClr val="616161"/>
              </a:solidFill>
            </a:endParaRPr>
          </a:p>
          <a:p>
            <a:pPr marL="285750" indent="-285750" algn="just">
              <a:buFont typeface="Arial" panose="020B0604020202020204" pitchFamily="34" charset="0"/>
              <a:buChar char="•"/>
            </a:pPr>
            <a:endParaRPr lang="en-US" sz="800" kern="0" dirty="0">
              <a:solidFill>
                <a:srgbClr val="616161"/>
              </a:solidFill>
            </a:endParaRPr>
          </a:p>
          <a:p>
            <a:pPr marL="285750" indent="-285750" algn="just">
              <a:buFont typeface="Arial" panose="020B0604020202020204" pitchFamily="34" charset="0"/>
              <a:buChar char="•"/>
            </a:pPr>
            <a:r>
              <a:rPr lang="en-US" sz="1600" kern="0" dirty="0">
                <a:solidFill>
                  <a:srgbClr val="616161"/>
                </a:solidFill>
              </a:rPr>
              <a:t>The plant commissioned successfully after the revamp and after few months leak observed from the new WHB. The leak detected by monitoring the ammonia presence in the produced steam. </a:t>
            </a:r>
          </a:p>
          <a:p>
            <a:pPr marL="285750" indent="-285750" algn="just">
              <a:buFont typeface="Arial" panose="020B0604020202020204" pitchFamily="34" charset="0"/>
              <a:buChar char="•"/>
            </a:pPr>
            <a:endParaRPr lang="en-US" sz="800" kern="0" dirty="0">
              <a:solidFill>
                <a:srgbClr val="616161"/>
              </a:solidFill>
            </a:endParaRPr>
          </a:p>
          <a:p>
            <a:pPr marL="285750" indent="-285750" algn="just">
              <a:buFont typeface="Arial" panose="020B0604020202020204" pitchFamily="34" charset="0"/>
              <a:buChar char="•"/>
            </a:pPr>
            <a:r>
              <a:rPr lang="en-US" sz="1600" kern="0" dirty="0">
                <a:solidFill>
                  <a:srgbClr val="616161"/>
                </a:solidFill>
              </a:rPr>
              <a:t>Inspection revealed that five tubes found leaking and 65 tubes noticed with variable thickness reduction. Locations of the leak and thinned areas are located at the same portion at the top side of outlet pass of the exchanger </a:t>
            </a:r>
          </a:p>
          <a:p>
            <a:pPr marL="285750" indent="-285750" algn="just">
              <a:buFont typeface="Arial" panose="020B0604020202020204" pitchFamily="34" charset="0"/>
              <a:buChar char="•"/>
            </a:pPr>
            <a:endParaRPr lang="en-US" sz="800" kern="0" dirty="0">
              <a:solidFill>
                <a:srgbClr val="616161"/>
              </a:solidFill>
            </a:endParaRPr>
          </a:p>
          <a:p>
            <a:pPr marL="285750" indent="-285750" algn="just">
              <a:buFont typeface="Arial" panose="020B0604020202020204" pitchFamily="34" charset="0"/>
              <a:buChar char="•"/>
            </a:pPr>
            <a:r>
              <a:rPr lang="en-US" sz="1600" kern="0" dirty="0">
                <a:solidFill>
                  <a:srgbClr val="616161"/>
                </a:solidFill>
              </a:rPr>
              <a:t>Hydraulic analysis revealed that new WHB operated with low BFW flow rate. The configuration and design of BFW header played a main rule in the preferential BFW to the other two WHBs. </a:t>
            </a:r>
          </a:p>
          <a:p>
            <a:pPr marL="285750" indent="-285750" algn="just">
              <a:buFont typeface="Arial" panose="020B0604020202020204" pitchFamily="34" charset="0"/>
              <a:buChar char="•"/>
            </a:pPr>
            <a:endParaRPr lang="en-US" sz="800" kern="0" dirty="0">
              <a:solidFill>
                <a:srgbClr val="616161"/>
              </a:solidFill>
            </a:endParaRPr>
          </a:p>
          <a:p>
            <a:pPr marL="285750" indent="-285750" algn="just">
              <a:buFont typeface="Arial" panose="020B0604020202020204" pitchFamily="34" charset="0"/>
              <a:buChar char="•"/>
            </a:pPr>
            <a:r>
              <a:rPr lang="en-US" sz="1600" kern="0" dirty="0">
                <a:solidFill>
                  <a:srgbClr val="616161"/>
                </a:solidFill>
              </a:rPr>
              <a:t>The analysis of the BFW and steam parameters for the new WHB showed high depositions of salts /species as compared to other two WHBs.  </a:t>
            </a:r>
          </a:p>
        </p:txBody>
      </p:sp>
    </p:spTree>
    <p:extLst>
      <p:ext uri="{BB962C8B-B14F-4D97-AF65-F5344CB8AC3E}">
        <p14:creationId xmlns:p14="http://schemas.microsoft.com/office/powerpoint/2010/main" val="2258354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smtClean="0"/>
              <a:t>Flow</a:t>
            </a:r>
            <a:endParaRPr lang="en-US" dirty="0"/>
          </a:p>
        </p:txBody>
      </p:sp>
      <p:sp>
        <p:nvSpPr>
          <p:cNvPr id="3" name="Content Placeholder 2"/>
          <p:cNvSpPr>
            <a:spLocks noGrp="1"/>
          </p:cNvSpPr>
          <p:nvPr>
            <p:ph idx="1"/>
          </p:nvPr>
        </p:nvSpPr>
        <p:spPr>
          <a:xfrm>
            <a:off x="457200" y="1600200"/>
            <a:ext cx="4419600" cy="4525963"/>
          </a:xfrm>
        </p:spPr>
        <p:txBody>
          <a:bodyPr/>
          <a:lstStyle/>
          <a:p>
            <a:pPr marL="285750" indent="-285750">
              <a:spcBef>
                <a:spcPts val="600"/>
              </a:spcBef>
              <a:spcAft>
                <a:spcPts val="600"/>
              </a:spcAft>
              <a:buFont typeface="Arial" panose="020B0604020202020204" pitchFamily="34" charset="0"/>
              <a:buChar char="•"/>
            </a:pPr>
            <a:r>
              <a:rPr lang="en-US" sz="1600" dirty="0"/>
              <a:t>The heat of ammonia synthesis reaction is removed by generating high pressure steam. </a:t>
            </a:r>
          </a:p>
          <a:p>
            <a:pPr marL="285750" indent="-285750">
              <a:spcBef>
                <a:spcPts val="600"/>
              </a:spcBef>
              <a:spcAft>
                <a:spcPts val="600"/>
              </a:spcAft>
              <a:buFont typeface="Arial" panose="020B0604020202020204" pitchFamily="34" charset="0"/>
              <a:buChar char="•"/>
            </a:pPr>
            <a:r>
              <a:rPr lang="en-US" sz="1600" dirty="0"/>
              <a:t>There are three synthesis gas Waste Heat Boilers (WHBs), one of them (WHB-03) was added during revamp of the plant. </a:t>
            </a:r>
          </a:p>
          <a:p>
            <a:pPr marL="285750" indent="-285750">
              <a:spcBef>
                <a:spcPts val="600"/>
              </a:spcBef>
              <a:spcAft>
                <a:spcPts val="600"/>
              </a:spcAft>
              <a:buFont typeface="Arial" panose="020B0604020202020204" pitchFamily="34" charset="0"/>
              <a:buChar char="•"/>
            </a:pPr>
            <a:r>
              <a:rPr lang="en-US" sz="1600" dirty="0"/>
              <a:t>They are all connected to the backend steam drum. Boiler Feed water is circulated through 3 BFW forced circulation pumps (2 running and 1 stand-by). The pumps suction takes BFW from the steam drum bottom.</a:t>
            </a:r>
          </a:p>
          <a:p>
            <a:pPr marL="285750" indent="-285750">
              <a:spcBef>
                <a:spcPts val="600"/>
              </a:spcBef>
              <a:spcAft>
                <a:spcPts val="600"/>
              </a:spcAft>
              <a:buFont typeface="Arial" panose="020B0604020202020204" pitchFamily="34" charset="0"/>
              <a:buChar char="•"/>
            </a:pPr>
            <a:r>
              <a:rPr lang="en-US" sz="1600" dirty="0"/>
              <a:t>Make-up BFW from front end joins at BFW circulating pumps discharge to maintain the circulation flowrate and compensate for the generated steam. </a:t>
            </a:r>
          </a:p>
          <a:p>
            <a:pPr marL="285750" indent="-285750">
              <a:spcBef>
                <a:spcPts val="600"/>
              </a:spcBef>
              <a:spcAft>
                <a:spcPts val="600"/>
              </a:spcAft>
              <a:buFont typeface="Arial" panose="020B0604020202020204" pitchFamily="34" charset="0"/>
              <a:buChar char="•"/>
            </a:pPr>
            <a:r>
              <a:rPr lang="en-US" sz="1600" dirty="0"/>
              <a:t>The combined BFW is then supplied to the steam generators and ultimately back to the steam drum</a:t>
            </a:r>
            <a:r>
              <a:rPr lang="en-US" sz="1600" dirty="0" smtClean="0"/>
              <a:t>.</a:t>
            </a:r>
            <a:endParaRPr lang="en-US" sz="1600" kern="0" dirty="0">
              <a:cs typeface="SABIC Typeface Headline Light" panose="020B0303060202020204" pitchFamily="34" charset="0"/>
            </a:endParaRPr>
          </a:p>
        </p:txBody>
      </p:sp>
      <p:pic>
        <p:nvPicPr>
          <p:cNvPr id="41" name="Picture 40"/>
          <p:cNvPicPr>
            <a:picLocks noChangeAspect="1"/>
          </p:cNvPicPr>
          <p:nvPr/>
        </p:nvPicPr>
        <p:blipFill>
          <a:blip r:embed="rId2"/>
          <a:stretch>
            <a:fillRect/>
          </a:stretch>
        </p:blipFill>
        <p:spPr>
          <a:xfrm>
            <a:off x="4876800" y="1500057"/>
            <a:ext cx="4076771" cy="235743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72359556"/>
              </p:ext>
            </p:extLst>
          </p:nvPr>
        </p:nvGraphicFramePr>
        <p:xfrm>
          <a:off x="4714947" y="4467094"/>
          <a:ext cx="4238624" cy="1312228"/>
        </p:xfrm>
        <a:graphic>
          <a:graphicData uri="http://schemas.openxmlformats.org/drawingml/2006/table">
            <a:tbl>
              <a:tblPr firstRow="1" bandRow="1">
                <a:tableStyleId>{69012ECD-51FC-41F1-AA8D-1B2483CD663E}</a:tableStyleId>
              </a:tblPr>
              <a:tblGrid>
                <a:gridCol w="1059656">
                  <a:extLst>
                    <a:ext uri="{9D8B030D-6E8A-4147-A177-3AD203B41FA5}">
                      <a16:colId xmlns:a16="http://schemas.microsoft.com/office/drawing/2014/main" val="2661266246"/>
                    </a:ext>
                  </a:extLst>
                </a:gridCol>
                <a:gridCol w="1059656">
                  <a:extLst>
                    <a:ext uri="{9D8B030D-6E8A-4147-A177-3AD203B41FA5}">
                      <a16:colId xmlns:a16="http://schemas.microsoft.com/office/drawing/2014/main" val="2175339536"/>
                    </a:ext>
                  </a:extLst>
                </a:gridCol>
                <a:gridCol w="1059656">
                  <a:extLst>
                    <a:ext uri="{9D8B030D-6E8A-4147-A177-3AD203B41FA5}">
                      <a16:colId xmlns:a16="http://schemas.microsoft.com/office/drawing/2014/main" val="2645842376"/>
                    </a:ext>
                  </a:extLst>
                </a:gridCol>
                <a:gridCol w="1059656">
                  <a:extLst>
                    <a:ext uri="{9D8B030D-6E8A-4147-A177-3AD203B41FA5}">
                      <a16:colId xmlns:a16="http://schemas.microsoft.com/office/drawing/2014/main" val="2035451695"/>
                    </a:ext>
                  </a:extLst>
                </a:gridCol>
              </a:tblGrid>
              <a:tr h="316677">
                <a:tc>
                  <a:txBody>
                    <a:bodyPr/>
                    <a:lstStyle/>
                    <a:p>
                      <a:pPr algn="ctr"/>
                      <a:r>
                        <a:rPr lang="en-US" sz="1400" dirty="0" smtClean="0">
                          <a:solidFill>
                            <a:schemeClr val="bg1"/>
                          </a:solidFill>
                        </a:rPr>
                        <a:t>Equipment </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01</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02</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03</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068785417"/>
                  </a:ext>
                </a:extLst>
              </a:tr>
              <a:tr h="316677">
                <a:tc>
                  <a:txBody>
                    <a:bodyPr/>
                    <a:lstStyle/>
                    <a:p>
                      <a:r>
                        <a:rPr lang="en-US" sz="1200" dirty="0" smtClean="0">
                          <a:solidFill>
                            <a:schemeClr val="tx1"/>
                          </a:solidFill>
                        </a:rPr>
                        <a:t>Design Flow (T/h)</a:t>
                      </a:r>
                      <a:endParaRPr lang="en-US" sz="12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343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353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FF0000"/>
                          </a:solidFill>
                        </a:rPr>
                        <a:t>328</a:t>
                      </a:r>
                      <a:endParaRPr lang="en-US" sz="1400" dirty="0">
                        <a:solidFill>
                          <a:srgbClr val="FF0000"/>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633742722"/>
                  </a:ext>
                </a:extLst>
              </a:tr>
              <a:tr h="538351">
                <a:tc>
                  <a:txBody>
                    <a:bodyPr/>
                    <a:lstStyle/>
                    <a:p>
                      <a:r>
                        <a:rPr lang="en-US" sz="1200" dirty="0" smtClean="0">
                          <a:solidFill>
                            <a:schemeClr val="tx1"/>
                          </a:solidFill>
                        </a:rPr>
                        <a:t>Actual Flow (T/h)</a:t>
                      </a:r>
                      <a:endParaRPr lang="en-US" sz="12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9FDF"/>
                          </a:solidFill>
                        </a:rPr>
                        <a:t>493 </a:t>
                      </a:r>
                      <a:r>
                        <a:rPr lang="en-US" sz="1000" kern="1200" dirty="0" smtClean="0">
                          <a:solidFill>
                            <a:srgbClr val="009FDF"/>
                          </a:solidFill>
                        </a:rPr>
                        <a:t>(3 pumps)</a:t>
                      </a:r>
                    </a:p>
                    <a:p>
                      <a:pPr marL="0" algn="ctr" defTabSz="1160924" rtl="0" eaLnBrk="1" latinLnBrk="0" hangingPunct="1"/>
                      <a:r>
                        <a:rPr lang="en-US" sz="1400" kern="1200" dirty="0" smtClean="0">
                          <a:solidFill>
                            <a:srgbClr val="009FDF"/>
                          </a:solidFill>
                        </a:rPr>
                        <a:t>475 </a:t>
                      </a:r>
                      <a:r>
                        <a:rPr lang="en-US" sz="1000" kern="1200" dirty="0" smtClean="0">
                          <a:solidFill>
                            <a:srgbClr val="009FDF"/>
                          </a:solidFill>
                        </a:rPr>
                        <a:t>(2 pumps)</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9FDF"/>
                          </a:solidFill>
                        </a:rPr>
                        <a:t>366 </a:t>
                      </a:r>
                      <a:r>
                        <a:rPr lang="en-US" sz="1000" kern="1200" dirty="0" smtClean="0">
                          <a:solidFill>
                            <a:srgbClr val="009FDF"/>
                          </a:solidFill>
                        </a:rPr>
                        <a:t>(3 pumps)</a:t>
                      </a:r>
                    </a:p>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9FDF"/>
                          </a:solidFill>
                        </a:rPr>
                        <a:t>313 </a:t>
                      </a:r>
                      <a:r>
                        <a:rPr kumimoji="0" lang="en-US" sz="1000" u="none" strike="noStrike" kern="1200" cap="none" spc="0" normalizeH="0" baseline="0" noProof="0" dirty="0" smtClean="0">
                          <a:ln>
                            <a:noFill/>
                          </a:ln>
                          <a:solidFill>
                            <a:srgbClr val="009FDF"/>
                          </a:solidFill>
                          <a:effectLst/>
                          <a:uLnTx/>
                          <a:uFillTx/>
                        </a:rPr>
                        <a:t>(2 pumps)</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kern="1200" dirty="0" smtClean="0">
                          <a:solidFill>
                            <a:srgbClr val="FF0000"/>
                          </a:solidFill>
                        </a:rPr>
                        <a:t>329 </a:t>
                      </a:r>
                      <a:r>
                        <a:rPr lang="en-US" sz="1000" kern="1200" dirty="0" smtClean="0">
                          <a:solidFill>
                            <a:srgbClr val="FF0000"/>
                          </a:solidFill>
                        </a:rPr>
                        <a:t>(3 pumps)</a:t>
                      </a:r>
                    </a:p>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rPr>
                        <a:t>270 </a:t>
                      </a:r>
                      <a:r>
                        <a:rPr kumimoji="0" lang="en-US" sz="1000" u="none" strike="noStrike" kern="1200" cap="none" spc="0" normalizeH="0" baseline="0" noProof="0" dirty="0" smtClean="0">
                          <a:ln>
                            <a:noFill/>
                          </a:ln>
                          <a:solidFill>
                            <a:srgbClr val="FF0000"/>
                          </a:solidFill>
                          <a:effectLst/>
                          <a:uLnTx/>
                          <a:uFillTx/>
                        </a:rPr>
                        <a:t>(2 pumps)</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797236671"/>
                  </a:ext>
                </a:extLst>
              </a:tr>
            </a:tbl>
          </a:graphicData>
        </a:graphic>
      </p:graphicFrame>
    </p:spTree>
    <p:extLst>
      <p:ext uri="{BB962C8B-B14F-4D97-AF65-F5344CB8AC3E}">
        <p14:creationId xmlns:p14="http://schemas.microsoft.com/office/powerpoint/2010/main" val="162247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smtClean="0"/>
              <a:t>Flow</a:t>
            </a:r>
            <a:endParaRPr lang="en-US" dirty="0"/>
          </a:p>
        </p:txBody>
      </p:sp>
      <p:sp>
        <p:nvSpPr>
          <p:cNvPr id="5" name="Shape 2608"/>
          <p:cNvSpPr/>
          <p:nvPr/>
        </p:nvSpPr>
        <p:spPr>
          <a:xfrm>
            <a:off x="304800" y="1219200"/>
            <a:ext cx="4336263" cy="5001369"/>
          </a:xfrm>
          <a:prstGeom prst="rect">
            <a:avLst/>
          </a:prstGeom>
          <a:ln w="12700">
            <a:solidFill>
              <a:srgbClr val="009FDF"/>
            </a:solidFill>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spcBef>
                <a:spcPts val="600"/>
              </a:spcBef>
              <a:spcAft>
                <a:spcPts val="600"/>
              </a:spcAft>
              <a:buFont typeface="Arial" panose="020B0604020202020204" pitchFamily="34" charset="0"/>
              <a:buChar char="•"/>
            </a:pPr>
            <a:r>
              <a:rPr lang="en-US" sz="1500" dirty="0" smtClean="0"/>
              <a:t>The heat </a:t>
            </a:r>
            <a:r>
              <a:rPr lang="en-US" sz="1500" dirty="0"/>
              <a:t>of ammonia synthesis reaction is removed by generating high pressure steam. </a:t>
            </a:r>
            <a:endParaRPr lang="en-US" sz="1500" dirty="0" smtClean="0"/>
          </a:p>
          <a:p>
            <a:pPr marL="285750" indent="-285750">
              <a:spcBef>
                <a:spcPts val="600"/>
              </a:spcBef>
              <a:spcAft>
                <a:spcPts val="600"/>
              </a:spcAft>
              <a:buFont typeface="Arial" panose="020B0604020202020204" pitchFamily="34" charset="0"/>
              <a:buChar char="•"/>
            </a:pPr>
            <a:r>
              <a:rPr lang="en-US" sz="1500" dirty="0" smtClean="0"/>
              <a:t>There </a:t>
            </a:r>
            <a:r>
              <a:rPr lang="en-US" sz="1500" dirty="0"/>
              <a:t>are three synthesis gas </a:t>
            </a:r>
            <a:r>
              <a:rPr lang="en-US" sz="1500" dirty="0" smtClean="0"/>
              <a:t>Waste Heat Boilers (WHBs), one of them (WHB-03) was added during revamp of the plant. </a:t>
            </a:r>
          </a:p>
          <a:p>
            <a:pPr marL="285750" indent="-285750">
              <a:spcBef>
                <a:spcPts val="600"/>
              </a:spcBef>
              <a:spcAft>
                <a:spcPts val="600"/>
              </a:spcAft>
              <a:buFont typeface="Arial" panose="020B0604020202020204" pitchFamily="34" charset="0"/>
              <a:buChar char="•"/>
            </a:pPr>
            <a:r>
              <a:rPr lang="en-US" sz="1500" dirty="0" smtClean="0"/>
              <a:t>They </a:t>
            </a:r>
            <a:r>
              <a:rPr lang="en-US" sz="1500" dirty="0"/>
              <a:t>are all connected to the backend steam </a:t>
            </a:r>
            <a:r>
              <a:rPr lang="en-US" sz="1500" dirty="0" smtClean="0"/>
              <a:t>drum. Boiler </a:t>
            </a:r>
            <a:r>
              <a:rPr lang="en-US" sz="1500" dirty="0"/>
              <a:t>Feed water is circulated through 3 BFW forced circulation pumps </a:t>
            </a:r>
            <a:r>
              <a:rPr lang="en-US" sz="1500" dirty="0" smtClean="0"/>
              <a:t>(2 </a:t>
            </a:r>
            <a:r>
              <a:rPr lang="en-US" sz="1500" dirty="0"/>
              <a:t>running </a:t>
            </a:r>
            <a:r>
              <a:rPr lang="en-US" sz="1500" dirty="0" smtClean="0"/>
              <a:t>and 1 </a:t>
            </a:r>
            <a:r>
              <a:rPr lang="en-US" sz="1500" dirty="0"/>
              <a:t>stand-by</a:t>
            </a:r>
            <a:r>
              <a:rPr lang="en-US" sz="1500" dirty="0" smtClean="0"/>
              <a:t>). The </a:t>
            </a:r>
            <a:r>
              <a:rPr lang="en-US" sz="1500" dirty="0"/>
              <a:t>pumps suction takes BFW from the steam </a:t>
            </a:r>
            <a:r>
              <a:rPr lang="en-US" sz="1500" dirty="0" smtClean="0"/>
              <a:t>drum bottom.</a:t>
            </a:r>
            <a:endParaRPr lang="en-US" sz="1500" dirty="0"/>
          </a:p>
          <a:p>
            <a:pPr marL="285750" indent="-285750">
              <a:spcBef>
                <a:spcPts val="600"/>
              </a:spcBef>
              <a:spcAft>
                <a:spcPts val="600"/>
              </a:spcAft>
              <a:buFont typeface="Arial" panose="020B0604020202020204" pitchFamily="34" charset="0"/>
              <a:buChar char="•"/>
            </a:pPr>
            <a:r>
              <a:rPr lang="en-US" sz="1500" dirty="0"/>
              <a:t>Make-up BFW from front end joins at BFW circulating pumps </a:t>
            </a:r>
            <a:r>
              <a:rPr lang="en-US" sz="1500" dirty="0" smtClean="0"/>
              <a:t>discharge </a:t>
            </a:r>
            <a:r>
              <a:rPr lang="en-US" sz="1500" dirty="0"/>
              <a:t>to maintain the circulation flowrate and compensate for the generated steam. </a:t>
            </a:r>
          </a:p>
          <a:p>
            <a:pPr marL="285750" indent="-285750">
              <a:spcBef>
                <a:spcPts val="600"/>
              </a:spcBef>
              <a:spcAft>
                <a:spcPts val="600"/>
              </a:spcAft>
              <a:buFont typeface="Arial" panose="020B0604020202020204" pitchFamily="34" charset="0"/>
              <a:buChar char="•"/>
            </a:pPr>
            <a:r>
              <a:rPr lang="en-US" sz="1500" dirty="0" smtClean="0"/>
              <a:t>The </a:t>
            </a:r>
            <a:r>
              <a:rPr lang="en-US" sz="1500" dirty="0"/>
              <a:t>combined BFW is then supplied to the steam generators and ultimately back to the steam </a:t>
            </a:r>
            <a:r>
              <a:rPr lang="en-US" sz="1500" dirty="0" smtClean="0"/>
              <a:t>drum.</a:t>
            </a:r>
            <a:endParaRPr lang="en-US" sz="1500" kern="0" dirty="0">
              <a:cs typeface="SABIC Typeface Headline Light" panose="020B030306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91517089"/>
              </p:ext>
            </p:extLst>
          </p:nvPr>
        </p:nvGraphicFramePr>
        <p:xfrm>
          <a:off x="4724400" y="4940409"/>
          <a:ext cx="4264812" cy="1280160"/>
        </p:xfrm>
        <a:graphic>
          <a:graphicData uri="http://schemas.openxmlformats.org/drawingml/2006/table">
            <a:tbl>
              <a:tblPr firstRow="1" bandRow="1">
                <a:tableStyleId>{69012ECD-51FC-41F1-AA8D-1B2483CD663E}</a:tableStyleId>
              </a:tblPr>
              <a:tblGrid>
                <a:gridCol w="1066203">
                  <a:extLst>
                    <a:ext uri="{9D8B030D-6E8A-4147-A177-3AD203B41FA5}">
                      <a16:colId xmlns:a16="http://schemas.microsoft.com/office/drawing/2014/main" val="2661266246"/>
                    </a:ext>
                  </a:extLst>
                </a:gridCol>
                <a:gridCol w="1066203">
                  <a:extLst>
                    <a:ext uri="{9D8B030D-6E8A-4147-A177-3AD203B41FA5}">
                      <a16:colId xmlns:a16="http://schemas.microsoft.com/office/drawing/2014/main" val="2175339536"/>
                    </a:ext>
                  </a:extLst>
                </a:gridCol>
                <a:gridCol w="1066203">
                  <a:extLst>
                    <a:ext uri="{9D8B030D-6E8A-4147-A177-3AD203B41FA5}">
                      <a16:colId xmlns:a16="http://schemas.microsoft.com/office/drawing/2014/main" val="2645842376"/>
                    </a:ext>
                  </a:extLst>
                </a:gridCol>
                <a:gridCol w="1066203">
                  <a:extLst>
                    <a:ext uri="{9D8B030D-6E8A-4147-A177-3AD203B41FA5}">
                      <a16:colId xmlns:a16="http://schemas.microsoft.com/office/drawing/2014/main" val="2035451695"/>
                    </a:ext>
                  </a:extLst>
                </a:gridCol>
              </a:tblGrid>
              <a:tr h="259224">
                <a:tc>
                  <a:txBody>
                    <a:bodyPr/>
                    <a:lstStyle/>
                    <a:p>
                      <a:pPr algn="ctr"/>
                      <a:r>
                        <a:rPr lang="en-US" sz="1400" dirty="0" smtClean="0">
                          <a:solidFill>
                            <a:schemeClr val="bg1"/>
                          </a:solidFill>
                        </a:rPr>
                        <a:t>Equipment </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01</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02</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chemeClr val="bg1"/>
                          </a:solidFill>
                        </a:rPr>
                        <a:t>WHB 03</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068785417"/>
                  </a:ext>
                </a:extLst>
              </a:tr>
              <a:tr h="259224">
                <a:tc>
                  <a:txBody>
                    <a:bodyPr/>
                    <a:lstStyle/>
                    <a:p>
                      <a:r>
                        <a:rPr lang="en-US" sz="1200" dirty="0" smtClean="0">
                          <a:solidFill>
                            <a:schemeClr val="tx1"/>
                          </a:solidFill>
                        </a:rPr>
                        <a:t>Design Flow (T/h)</a:t>
                      </a:r>
                      <a:endParaRPr lang="en-US" sz="12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343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353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FF0000"/>
                          </a:solidFill>
                        </a:rPr>
                        <a:t>328</a:t>
                      </a:r>
                      <a:endParaRPr lang="en-US" sz="1400" dirty="0">
                        <a:solidFill>
                          <a:srgbClr val="FF0000"/>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633742722"/>
                  </a:ext>
                </a:extLst>
              </a:tr>
              <a:tr h="440681">
                <a:tc>
                  <a:txBody>
                    <a:bodyPr/>
                    <a:lstStyle/>
                    <a:p>
                      <a:r>
                        <a:rPr lang="en-US" sz="1200" dirty="0" smtClean="0">
                          <a:solidFill>
                            <a:schemeClr val="tx1"/>
                          </a:solidFill>
                        </a:rPr>
                        <a:t>Actual Flow (T/h)</a:t>
                      </a:r>
                      <a:endParaRPr lang="en-US" sz="12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9FDF"/>
                          </a:solidFill>
                        </a:rPr>
                        <a:t>493 </a:t>
                      </a:r>
                      <a:r>
                        <a:rPr lang="en-US" sz="1000" kern="1200" dirty="0" smtClean="0">
                          <a:solidFill>
                            <a:srgbClr val="009FDF"/>
                          </a:solidFill>
                        </a:rPr>
                        <a:t>(3 pumps)</a:t>
                      </a:r>
                    </a:p>
                    <a:p>
                      <a:pPr marL="0" algn="ctr" defTabSz="1160924" rtl="0" eaLnBrk="1" latinLnBrk="0" hangingPunct="1"/>
                      <a:r>
                        <a:rPr lang="en-US" sz="1400" kern="1200" dirty="0" smtClean="0">
                          <a:solidFill>
                            <a:srgbClr val="009FDF"/>
                          </a:solidFill>
                        </a:rPr>
                        <a:t>475 </a:t>
                      </a:r>
                      <a:r>
                        <a:rPr lang="en-US" sz="1000" kern="1200" dirty="0" smtClean="0">
                          <a:solidFill>
                            <a:srgbClr val="009FDF"/>
                          </a:solidFill>
                        </a:rPr>
                        <a:t>(2 pumps)</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9FDF"/>
                          </a:solidFill>
                        </a:rPr>
                        <a:t>366 </a:t>
                      </a:r>
                      <a:r>
                        <a:rPr lang="en-US" sz="1000" kern="1200" dirty="0" smtClean="0">
                          <a:solidFill>
                            <a:srgbClr val="009FDF"/>
                          </a:solidFill>
                        </a:rPr>
                        <a:t>(3 pumps)</a:t>
                      </a:r>
                    </a:p>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9FDF"/>
                          </a:solidFill>
                        </a:rPr>
                        <a:t>313 </a:t>
                      </a:r>
                      <a:r>
                        <a:rPr kumimoji="0" lang="en-US" sz="1000" u="none" strike="noStrike" kern="1200" cap="none" spc="0" normalizeH="0" baseline="0" noProof="0" dirty="0" smtClean="0">
                          <a:ln>
                            <a:noFill/>
                          </a:ln>
                          <a:solidFill>
                            <a:srgbClr val="009FDF"/>
                          </a:solidFill>
                          <a:effectLst/>
                          <a:uLnTx/>
                          <a:uFillTx/>
                        </a:rPr>
                        <a:t>(2 pumps)</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kern="1200" dirty="0" smtClean="0">
                          <a:solidFill>
                            <a:srgbClr val="FF0000"/>
                          </a:solidFill>
                        </a:rPr>
                        <a:t>329 </a:t>
                      </a:r>
                      <a:r>
                        <a:rPr lang="en-US" sz="1000" kern="1200" dirty="0" smtClean="0">
                          <a:solidFill>
                            <a:srgbClr val="FF0000"/>
                          </a:solidFill>
                        </a:rPr>
                        <a:t>(3 pumps)</a:t>
                      </a:r>
                    </a:p>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rPr>
                        <a:t>270 </a:t>
                      </a:r>
                      <a:r>
                        <a:rPr kumimoji="0" lang="en-US" sz="1000" u="none" strike="noStrike" kern="1200" cap="none" spc="0" normalizeH="0" baseline="0" noProof="0" dirty="0" smtClean="0">
                          <a:ln>
                            <a:noFill/>
                          </a:ln>
                          <a:solidFill>
                            <a:srgbClr val="FF0000"/>
                          </a:solidFill>
                          <a:effectLst/>
                          <a:uLnTx/>
                          <a:uFillTx/>
                        </a:rPr>
                        <a:t>(2 pumps)</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797236671"/>
                  </a:ext>
                </a:extLst>
              </a:tr>
            </a:tbl>
          </a:graphicData>
        </a:graphic>
      </p:graphicFrame>
      <p:pic>
        <p:nvPicPr>
          <p:cNvPr id="7" name="Picture 6"/>
          <p:cNvPicPr>
            <a:picLocks noChangeAspect="1"/>
          </p:cNvPicPr>
          <p:nvPr/>
        </p:nvPicPr>
        <p:blipFill>
          <a:blip r:embed="rId2"/>
          <a:stretch>
            <a:fillRect/>
          </a:stretch>
        </p:blipFill>
        <p:spPr>
          <a:xfrm>
            <a:off x="4802974" y="1524000"/>
            <a:ext cx="4186238" cy="2743200"/>
          </a:xfrm>
          <a:prstGeom prst="rect">
            <a:avLst/>
          </a:prstGeom>
        </p:spPr>
      </p:pic>
    </p:spTree>
    <p:extLst>
      <p:ext uri="{BB962C8B-B14F-4D97-AF65-F5344CB8AC3E}">
        <p14:creationId xmlns:p14="http://schemas.microsoft.com/office/powerpoint/2010/main" val="231322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and design conditions </a:t>
            </a:r>
          </a:p>
        </p:txBody>
      </p:sp>
      <p:pic>
        <p:nvPicPr>
          <p:cNvPr id="4" name="Picture 3"/>
          <p:cNvPicPr>
            <a:picLocks noChangeAspect="1"/>
          </p:cNvPicPr>
          <p:nvPr/>
        </p:nvPicPr>
        <p:blipFill>
          <a:blip r:embed="rId2"/>
          <a:stretch>
            <a:fillRect/>
          </a:stretch>
        </p:blipFill>
        <p:spPr>
          <a:xfrm>
            <a:off x="490178" y="1243259"/>
            <a:ext cx="8262049" cy="2033342"/>
          </a:xfrm>
          <a:prstGeom prst="rect">
            <a:avLst/>
          </a:prstGeom>
          <a:ln w="28575">
            <a:solidFill>
              <a:srgbClr val="00B0F0"/>
            </a:solidFill>
          </a:ln>
        </p:spPr>
      </p:pic>
      <p:graphicFrame>
        <p:nvGraphicFramePr>
          <p:cNvPr id="5" name="Table 4"/>
          <p:cNvGraphicFramePr>
            <a:graphicFrameLocks noGrp="1"/>
          </p:cNvGraphicFramePr>
          <p:nvPr>
            <p:extLst>
              <p:ext uri="{D42A27DB-BD31-4B8C-83A1-F6EECF244321}">
                <p14:modId xmlns:p14="http://schemas.microsoft.com/office/powerpoint/2010/main" val="2342013336"/>
              </p:ext>
            </p:extLst>
          </p:nvPr>
        </p:nvGraphicFramePr>
        <p:xfrm>
          <a:off x="381000" y="3733800"/>
          <a:ext cx="8371227" cy="2144461"/>
        </p:xfrm>
        <a:graphic>
          <a:graphicData uri="http://schemas.openxmlformats.org/drawingml/2006/table">
            <a:tbl>
              <a:tblPr firstRow="1" bandRow="1">
                <a:tableStyleId>{5940675A-B579-460E-94D1-54222C63F5DA}</a:tableStyleId>
              </a:tblPr>
              <a:tblGrid>
                <a:gridCol w="1898500">
                  <a:extLst>
                    <a:ext uri="{9D8B030D-6E8A-4147-A177-3AD203B41FA5}">
                      <a16:colId xmlns:a16="http://schemas.microsoft.com/office/drawing/2014/main" val="310892360"/>
                    </a:ext>
                  </a:extLst>
                </a:gridCol>
                <a:gridCol w="3323745">
                  <a:extLst>
                    <a:ext uri="{9D8B030D-6E8A-4147-A177-3AD203B41FA5}">
                      <a16:colId xmlns:a16="http://schemas.microsoft.com/office/drawing/2014/main" val="3840456056"/>
                    </a:ext>
                  </a:extLst>
                </a:gridCol>
                <a:gridCol w="3148982">
                  <a:extLst>
                    <a:ext uri="{9D8B030D-6E8A-4147-A177-3AD203B41FA5}">
                      <a16:colId xmlns:a16="http://schemas.microsoft.com/office/drawing/2014/main" val="4024095552"/>
                    </a:ext>
                  </a:extLst>
                </a:gridCol>
              </a:tblGrid>
              <a:tr h="342211">
                <a:tc>
                  <a:txBody>
                    <a:bodyPr/>
                    <a:lstStyle/>
                    <a:p>
                      <a:pPr algn="ctr"/>
                      <a:r>
                        <a:rPr lang="en-US" sz="1300" b="1" dirty="0" smtClean="0"/>
                        <a:t>Side</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b="1" dirty="0" smtClean="0"/>
                        <a:t>Shell Side</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b="1" dirty="0" smtClean="0"/>
                        <a:t>Tube Side</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87631190"/>
                  </a:ext>
                </a:extLst>
              </a:tr>
              <a:tr h="379915">
                <a:tc>
                  <a:txBody>
                    <a:bodyPr/>
                    <a:lstStyle/>
                    <a:p>
                      <a:r>
                        <a:rPr lang="en-US" sz="1300" b="1" dirty="0" smtClean="0"/>
                        <a:t>Medium </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dirty="0" smtClean="0"/>
                        <a:t>Synthesis converter effluent</a:t>
                      </a:r>
                      <a:r>
                        <a:rPr lang="en-US" sz="1300" baseline="0" dirty="0" smtClean="0"/>
                        <a:t> (Hydrogen service) </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smtClean="0"/>
                        <a:t>BFW / Steam</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5478344"/>
                  </a:ext>
                </a:extLst>
              </a:tr>
              <a:tr h="339210">
                <a:tc>
                  <a:txBody>
                    <a:bodyPr/>
                    <a:lstStyle/>
                    <a:p>
                      <a:r>
                        <a:rPr lang="en-US" sz="1300" b="1" dirty="0" smtClean="0"/>
                        <a:t>Operating T In / Out (C)</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dirty="0" smtClean="0"/>
                        <a:t>459 / 377</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smtClean="0"/>
                        <a:t>326 / 330</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39507473"/>
                  </a:ext>
                </a:extLst>
              </a:tr>
              <a:tr h="314221">
                <a:tc>
                  <a:txBody>
                    <a:bodyPr/>
                    <a:lstStyle/>
                    <a:p>
                      <a:r>
                        <a:rPr lang="en-US" sz="1300" b="1" dirty="0" smtClean="0"/>
                        <a:t>Operating Pressure kg/cm</a:t>
                      </a:r>
                      <a:r>
                        <a:rPr lang="en-US" sz="1300" b="1" baseline="30000" dirty="0" smtClean="0"/>
                        <a:t>2</a:t>
                      </a:r>
                      <a:endParaRPr lang="en-US" sz="1300" b="1" baseline="30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dirty="0" smtClean="0"/>
                        <a:t>157 </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smtClean="0"/>
                        <a:t>134</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4528013"/>
                  </a:ext>
                </a:extLst>
              </a:tr>
              <a:tr h="314221">
                <a:tc>
                  <a:txBody>
                    <a:bodyPr/>
                    <a:lstStyle/>
                    <a:p>
                      <a:r>
                        <a:rPr lang="en-US" sz="1300" b="1" dirty="0" smtClean="0"/>
                        <a:t>Material of Construction</a:t>
                      </a:r>
                      <a:r>
                        <a:rPr lang="en-US" sz="1300" b="1" baseline="0" dirty="0" smtClean="0"/>
                        <a:t> </a:t>
                      </a:r>
                      <a:endParaRPr lang="en-US" sz="1300"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40000"/>
                        <a:lumOff val="60000"/>
                      </a:schemeClr>
                    </a:solidFill>
                  </a:tcPr>
                </a:tc>
                <a:tc>
                  <a:txBody>
                    <a:bodyPr/>
                    <a:lstStyle/>
                    <a:p>
                      <a:pPr algn="ctr"/>
                      <a:r>
                        <a:rPr lang="en-US" sz="1300" dirty="0" smtClean="0"/>
                        <a:t>Shell: Cr</a:t>
                      </a:r>
                      <a:r>
                        <a:rPr lang="en-US" sz="1300" baseline="0" dirty="0" smtClean="0"/>
                        <a:t> – Mo St Grade 22 (</a:t>
                      </a:r>
                      <a:r>
                        <a:rPr lang="en-US" sz="1300" dirty="0" smtClean="0"/>
                        <a:t>2.25Cr-1Mo)  </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smtClean="0"/>
                        <a:t>Tubes: SS321 – Tubesheet: Cr</a:t>
                      </a:r>
                      <a:r>
                        <a:rPr lang="en-US" sz="1300" baseline="0" dirty="0" smtClean="0"/>
                        <a:t> – Mo St Grade 22 </a:t>
                      </a:r>
                      <a:endParaRPr lang="en-US" sz="13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592948"/>
                  </a:ext>
                </a:extLst>
              </a:tr>
            </a:tbl>
          </a:graphicData>
        </a:graphic>
      </p:graphicFrame>
    </p:spTree>
    <p:extLst>
      <p:ext uri="{BB962C8B-B14F-4D97-AF65-F5344CB8AC3E}">
        <p14:creationId xmlns:p14="http://schemas.microsoft.com/office/powerpoint/2010/main" val="115993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4" name="Shape 2608"/>
          <p:cNvSpPr/>
          <p:nvPr/>
        </p:nvSpPr>
        <p:spPr>
          <a:xfrm>
            <a:off x="490179" y="1324353"/>
            <a:ext cx="5148621" cy="13849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buFont typeface="Arial" panose="020B0604020202020204" pitchFamily="34" charset="0"/>
              <a:buChar char="•"/>
            </a:pPr>
            <a:r>
              <a:rPr lang="en-US" sz="1400" dirty="0" smtClean="0"/>
              <a:t>Five tubes leak within </a:t>
            </a:r>
            <a:r>
              <a:rPr lang="en-US" sz="1400" dirty="0"/>
              <a:t>less than </a:t>
            </a:r>
            <a:r>
              <a:rPr lang="en-US" sz="1400" dirty="0" smtClean="0"/>
              <a:t>one </a:t>
            </a:r>
            <a:r>
              <a:rPr lang="en-US" sz="1400" dirty="0"/>
              <a:t>year in </a:t>
            </a:r>
            <a:r>
              <a:rPr lang="en-US" sz="1400" dirty="0" smtClean="0"/>
              <a:t>service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Borescope </a:t>
            </a:r>
            <a:r>
              <a:rPr lang="en-US" sz="1400" dirty="0"/>
              <a:t>inspection conducted for the leaky tubes </a:t>
            </a:r>
            <a:r>
              <a:rPr lang="en-US" sz="1400" dirty="0" smtClean="0"/>
              <a:t>as </a:t>
            </a:r>
            <a:r>
              <a:rPr lang="en-US" sz="1400" dirty="0"/>
              <a:t>well another non leak tube internal deposits was noticed all around.</a:t>
            </a:r>
          </a:p>
          <a:p>
            <a:pPr marL="285750" indent="-285750">
              <a:buFont typeface="Arial" panose="020B0604020202020204" pitchFamily="34" charset="0"/>
              <a:buChar char="•"/>
            </a:pPr>
            <a:endParaRPr lang="en-US" sz="2000" dirty="0"/>
          </a:p>
        </p:txBody>
      </p:sp>
      <p:pic>
        <p:nvPicPr>
          <p:cNvPr id="5" name="Picture 4"/>
          <p:cNvPicPr>
            <a:picLocks noChangeAspect="1"/>
          </p:cNvPicPr>
          <p:nvPr/>
        </p:nvPicPr>
        <p:blipFill>
          <a:blip r:embed="rId2"/>
          <a:stretch>
            <a:fillRect/>
          </a:stretch>
        </p:blipFill>
        <p:spPr>
          <a:xfrm>
            <a:off x="6057500" y="1324353"/>
            <a:ext cx="2607385" cy="1816936"/>
          </a:xfrm>
          <a:prstGeom prst="rect">
            <a:avLst/>
          </a:prstGeom>
        </p:spPr>
      </p:pic>
      <p:pic>
        <p:nvPicPr>
          <p:cNvPr id="6" name="Picture 5"/>
          <p:cNvPicPr>
            <a:picLocks noChangeAspect="1"/>
          </p:cNvPicPr>
          <p:nvPr/>
        </p:nvPicPr>
        <p:blipFill>
          <a:blip r:embed="rId3"/>
          <a:stretch>
            <a:fillRect/>
          </a:stretch>
        </p:blipFill>
        <p:spPr>
          <a:xfrm>
            <a:off x="6019800" y="3867833"/>
            <a:ext cx="2682786" cy="1619794"/>
          </a:xfrm>
          <a:prstGeom prst="rect">
            <a:avLst/>
          </a:prstGeom>
        </p:spPr>
      </p:pic>
      <p:pic>
        <p:nvPicPr>
          <p:cNvPr id="7" name="Picture 6"/>
          <p:cNvPicPr>
            <a:picLocks noChangeAspect="1"/>
          </p:cNvPicPr>
          <p:nvPr/>
        </p:nvPicPr>
        <p:blipFill>
          <a:blip r:embed="rId4"/>
          <a:stretch>
            <a:fillRect/>
          </a:stretch>
        </p:blipFill>
        <p:spPr>
          <a:xfrm>
            <a:off x="490179" y="3663839"/>
            <a:ext cx="2471642" cy="18237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4964" y="3663839"/>
            <a:ext cx="2697500" cy="1823788"/>
          </a:xfrm>
          <a:prstGeom prst="rect">
            <a:avLst/>
          </a:prstGeom>
        </p:spPr>
      </p:pic>
    </p:spTree>
    <p:extLst>
      <p:ext uri="{BB962C8B-B14F-4D97-AF65-F5344CB8AC3E}">
        <p14:creationId xmlns:p14="http://schemas.microsoft.com/office/powerpoint/2010/main" val="78882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a:t>
            </a:r>
            <a:r>
              <a:rPr lang="en-US" dirty="0" err="1"/>
              <a:t>Cont</a:t>
            </a:r>
            <a:r>
              <a:rPr lang="en-US" dirty="0"/>
              <a:t>’</a:t>
            </a:r>
          </a:p>
        </p:txBody>
      </p:sp>
      <p:sp>
        <p:nvSpPr>
          <p:cNvPr id="4" name="Shape 2608"/>
          <p:cNvSpPr/>
          <p:nvPr/>
        </p:nvSpPr>
        <p:spPr>
          <a:xfrm>
            <a:off x="421999" y="1121512"/>
            <a:ext cx="5682022" cy="273921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en-US" sz="1600" dirty="0" smtClean="0"/>
              <a:t>Eddy Current Array (ECA) </a:t>
            </a:r>
            <a:r>
              <a:rPr lang="en-US" sz="1600" dirty="0"/>
              <a:t>carried out for all the 820 tubes straight </a:t>
            </a:r>
            <a:r>
              <a:rPr lang="en-US" sz="1600" dirty="0" smtClean="0"/>
              <a:t>length revealed that 65 tubes with wall loss </a:t>
            </a:r>
          </a:p>
          <a:p>
            <a:endParaRPr lang="en-US" sz="1600" dirty="0"/>
          </a:p>
          <a:p>
            <a:pPr marL="403225" indent="-233363">
              <a:buFontTx/>
              <a:buAutoNum type="alphaLcParenR"/>
            </a:pPr>
            <a:r>
              <a:rPr lang="en-US" sz="1400" dirty="0" smtClean="0">
                <a:solidFill>
                  <a:schemeClr val="tx2">
                    <a:lumMod val="75000"/>
                  </a:schemeClr>
                </a:solidFill>
              </a:rPr>
              <a:t>05 tubes found with wall loss 80 %&lt; Defect &lt;= 100% </a:t>
            </a:r>
          </a:p>
          <a:p>
            <a:pPr marL="403225" indent="-233363">
              <a:buAutoNum type="alphaLcParenR"/>
            </a:pPr>
            <a:r>
              <a:rPr lang="en-US" sz="1400" dirty="0" smtClean="0">
                <a:solidFill>
                  <a:schemeClr val="tx2">
                    <a:lumMod val="75000"/>
                  </a:schemeClr>
                </a:solidFill>
              </a:rPr>
              <a:t>14 </a:t>
            </a:r>
            <a:r>
              <a:rPr lang="en-US" sz="1400" dirty="0">
                <a:solidFill>
                  <a:schemeClr val="tx2">
                    <a:lumMod val="75000"/>
                  </a:schemeClr>
                </a:solidFill>
              </a:rPr>
              <a:t>tubes found with wall loss 60 %&lt; Defect &lt;= 80% </a:t>
            </a:r>
          </a:p>
          <a:p>
            <a:pPr marL="403225" indent="-233363">
              <a:buAutoNum type="alphaLcParenR"/>
            </a:pPr>
            <a:r>
              <a:rPr lang="en-US" sz="1400" dirty="0">
                <a:solidFill>
                  <a:schemeClr val="tx2">
                    <a:lumMod val="75000"/>
                  </a:schemeClr>
                </a:solidFill>
              </a:rPr>
              <a:t>08 tubes found with wall loss 40 %&lt; Defect &lt;= 60% </a:t>
            </a:r>
          </a:p>
          <a:p>
            <a:pPr marL="403225" indent="-233363">
              <a:buAutoNum type="alphaLcParenR"/>
            </a:pPr>
            <a:r>
              <a:rPr lang="en-US" sz="1400" dirty="0">
                <a:solidFill>
                  <a:schemeClr val="tx2">
                    <a:lumMod val="75000"/>
                  </a:schemeClr>
                </a:solidFill>
              </a:rPr>
              <a:t>01 tubes found with wall loss 20 %&lt; Defect &lt;= </a:t>
            </a:r>
            <a:r>
              <a:rPr lang="en-US" sz="1400" dirty="0" smtClean="0">
                <a:solidFill>
                  <a:schemeClr val="tx2">
                    <a:lumMod val="75000"/>
                  </a:schemeClr>
                </a:solidFill>
              </a:rPr>
              <a:t>40% </a:t>
            </a:r>
            <a:endParaRPr lang="en-US" sz="1400" dirty="0">
              <a:solidFill>
                <a:schemeClr val="tx2">
                  <a:lumMod val="75000"/>
                </a:schemeClr>
              </a:solidFill>
            </a:endParaRPr>
          </a:p>
          <a:p>
            <a:endParaRPr lang="en-US" sz="1600" dirty="0"/>
          </a:p>
          <a:p>
            <a:r>
              <a:rPr lang="en-US" sz="1400" dirty="0" smtClean="0"/>
              <a:t>ECA showed that thinning occurred on affected tubes at </a:t>
            </a:r>
            <a:r>
              <a:rPr lang="en-US" sz="1400" dirty="0" smtClean="0">
                <a:solidFill>
                  <a:srgbClr val="009FDF"/>
                </a:solidFill>
              </a:rPr>
              <a:t>4.5 m from tubesheet </a:t>
            </a:r>
            <a:r>
              <a:rPr lang="en-US" sz="1400" dirty="0" smtClean="0"/>
              <a:t>and all affected tubes are at outlet pass (top half of the exchanger) </a:t>
            </a:r>
            <a:endParaRPr lang="en-US" sz="1400" dirty="0"/>
          </a:p>
          <a:p>
            <a:endParaRPr lang="en-US" sz="1600" dirty="0"/>
          </a:p>
        </p:txBody>
      </p:sp>
      <p:pic>
        <p:nvPicPr>
          <p:cNvPr id="5" name="Picture 4"/>
          <p:cNvPicPr>
            <a:picLocks noChangeAspect="1"/>
          </p:cNvPicPr>
          <p:nvPr/>
        </p:nvPicPr>
        <p:blipFill>
          <a:blip r:embed="rId2"/>
          <a:stretch>
            <a:fillRect/>
          </a:stretch>
        </p:blipFill>
        <p:spPr>
          <a:xfrm>
            <a:off x="5715000" y="1219200"/>
            <a:ext cx="3230901" cy="1730896"/>
          </a:xfrm>
          <a:prstGeom prst="rect">
            <a:avLst/>
          </a:prstGeom>
        </p:spPr>
      </p:pic>
      <p:pic>
        <p:nvPicPr>
          <p:cNvPr id="6" name="Picture 5"/>
          <p:cNvPicPr>
            <a:picLocks noChangeAspect="1"/>
          </p:cNvPicPr>
          <p:nvPr/>
        </p:nvPicPr>
        <p:blipFill>
          <a:blip r:embed="rId3"/>
          <a:stretch>
            <a:fillRect/>
          </a:stretch>
        </p:blipFill>
        <p:spPr>
          <a:xfrm>
            <a:off x="5501834" y="4267200"/>
            <a:ext cx="3472642" cy="929175"/>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393424" y="3991635"/>
            <a:ext cx="4896457" cy="1914018"/>
          </a:xfrm>
          <a:prstGeom prst="rect">
            <a:avLst/>
          </a:prstGeom>
        </p:spPr>
      </p:pic>
    </p:spTree>
    <p:extLst>
      <p:ext uri="{BB962C8B-B14F-4D97-AF65-F5344CB8AC3E}">
        <p14:creationId xmlns:p14="http://schemas.microsoft.com/office/powerpoint/2010/main" val="161354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analysis of </a:t>
            </a:r>
            <a:r>
              <a:rPr lang="en-US" dirty="0" smtClean="0"/>
              <a:t>BFW </a:t>
            </a:r>
            <a:r>
              <a:rPr lang="en-US" dirty="0"/>
              <a:t>system </a:t>
            </a:r>
          </a:p>
        </p:txBody>
      </p:sp>
      <p:sp>
        <p:nvSpPr>
          <p:cNvPr id="4" name="Shape 2608"/>
          <p:cNvSpPr/>
          <p:nvPr/>
        </p:nvSpPr>
        <p:spPr>
          <a:xfrm>
            <a:off x="490179" y="1291892"/>
            <a:ext cx="4005621"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85750" indent="-285750">
              <a:buFont typeface="Arial" panose="020B0604020202020204" pitchFamily="34" charset="0"/>
              <a:buChar char="•"/>
            </a:pPr>
            <a:r>
              <a:rPr lang="en-US" sz="1400" dirty="0"/>
              <a:t>Hydraulic analysis of the BFW distribution system pointed to an improper distribution of boiler water through the three steam generators. The control scheme to regulate the Boiler water through the Steam generators are not adequate.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a:t>
            </a:r>
            <a:r>
              <a:rPr lang="en-US" sz="1400" dirty="0" err="1"/>
              <a:t>maldistribution</a:t>
            </a:r>
            <a:r>
              <a:rPr lang="en-US" sz="1400" dirty="0"/>
              <a:t> of BFW to the b</a:t>
            </a:r>
            <a:r>
              <a:rPr lang="en-US" sz="1400" dirty="0" smtClean="0"/>
              <a:t>oilers </a:t>
            </a:r>
            <a:r>
              <a:rPr lang="en-US" sz="1400" dirty="0"/>
              <a:t>may partially be caused by the choice of pipe routing </a:t>
            </a:r>
            <a:r>
              <a:rPr lang="en-US" sz="1400" dirty="0" smtClean="0"/>
              <a:t>during detail </a:t>
            </a:r>
            <a:r>
              <a:rPr lang="en-US" sz="1400" dirty="0"/>
              <a:t>e</a:t>
            </a:r>
            <a:r>
              <a:rPr lang="en-US" sz="1400" dirty="0" smtClean="0"/>
              <a:t>ngineering with much longer length compared to other boilers causing preferential flow the old boiler </a:t>
            </a:r>
            <a:endParaRPr lang="en-US" sz="1400"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834858273"/>
                  </p:ext>
                </p:extLst>
              </p:nvPr>
            </p:nvGraphicFramePr>
            <p:xfrm>
              <a:off x="490179" y="4199510"/>
              <a:ext cx="4462821" cy="1896491"/>
            </p:xfrm>
            <a:graphic>
              <a:graphicData uri="http://schemas.openxmlformats.org/drawingml/2006/table">
                <a:tbl>
                  <a:tblPr firstRow="1" bandRow="1">
                    <a:tableStyleId>{69012ECD-51FC-41F1-AA8D-1B2483CD663E}</a:tableStyleId>
                  </a:tblPr>
                  <a:tblGrid>
                    <a:gridCol w="1614953">
                      <a:extLst>
                        <a:ext uri="{9D8B030D-6E8A-4147-A177-3AD203B41FA5}">
                          <a16:colId xmlns:a16="http://schemas.microsoft.com/office/drawing/2014/main" val="2661266246"/>
                        </a:ext>
                      </a:extLst>
                    </a:gridCol>
                    <a:gridCol w="945055">
                      <a:extLst>
                        <a:ext uri="{9D8B030D-6E8A-4147-A177-3AD203B41FA5}">
                          <a16:colId xmlns:a16="http://schemas.microsoft.com/office/drawing/2014/main" val="2175339536"/>
                        </a:ext>
                      </a:extLst>
                    </a:gridCol>
                    <a:gridCol w="971307">
                      <a:extLst>
                        <a:ext uri="{9D8B030D-6E8A-4147-A177-3AD203B41FA5}">
                          <a16:colId xmlns:a16="http://schemas.microsoft.com/office/drawing/2014/main" val="2645842376"/>
                        </a:ext>
                      </a:extLst>
                    </a:gridCol>
                    <a:gridCol w="931506">
                      <a:extLst>
                        <a:ext uri="{9D8B030D-6E8A-4147-A177-3AD203B41FA5}">
                          <a16:colId xmlns:a16="http://schemas.microsoft.com/office/drawing/2014/main" val="2035451695"/>
                        </a:ext>
                      </a:extLst>
                    </a:gridCol>
                  </a:tblGrid>
                  <a:tr h="343330">
                    <a:tc gridSpan="4">
                      <a:txBody>
                        <a:bodyPr/>
                        <a:lstStyle/>
                        <a:p>
                          <a:pPr algn="ctr"/>
                          <a:r>
                            <a:rPr lang="en-US" sz="1400" dirty="0" smtClean="0">
                              <a:solidFill>
                                <a:schemeClr val="bg1"/>
                              </a:solidFill>
                            </a:rPr>
                            <a:t>Actual Flow Rates</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4198158391"/>
                      </a:ext>
                    </a:extLst>
                  </a:tr>
                  <a:tr h="314719">
                    <a:tc>
                      <a:txBody>
                        <a:bodyPr/>
                        <a:lstStyle/>
                        <a:p>
                          <a:pPr algn="ctr"/>
                          <a:r>
                            <a:rPr lang="en-US" sz="1400" dirty="0" smtClean="0">
                              <a:solidFill>
                                <a:schemeClr val="tx1"/>
                              </a:solidFill>
                            </a:rPr>
                            <a:t>Equipment </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01</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02</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03</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68785417"/>
                      </a:ext>
                    </a:extLst>
                  </a:tr>
                  <a:tr h="398918">
                    <a:tc>
                      <a:txBody>
                        <a:bodyPr/>
                        <a:lstStyle/>
                        <a:p>
                          <a:r>
                            <a:rPr lang="en-US" sz="1400" dirty="0" smtClean="0">
                              <a:solidFill>
                                <a:schemeClr val="tx1"/>
                              </a:solidFill>
                            </a:rPr>
                            <a:t>Design Flow (T/h)</a:t>
                          </a:r>
                          <a:endParaRPr lang="en-US" sz="14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343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353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kern="1200" dirty="0" smtClean="0">
                              <a:solidFill>
                                <a:srgbClr val="009FDF"/>
                              </a:solidFill>
                              <a:latin typeface="+mn-lt"/>
                              <a:ea typeface="+mn-ea"/>
                              <a:cs typeface="+mn-cs"/>
                            </a:rPr>
                            <a:t>328</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633742722"/>
                      </a:ext>
                    </a:extLst>
                  </a:tr>
                  <a:tr h="398918">
                    <a:tc>
                      <a:txBody>
                        <a:bodyPr/>
                        <a:lstStyle/>
                        <a:p>
                          <a:r>
                            <a:rPr lang="en-US" sz="1400" dirty="0" smtClean="0">
                              <a:solidFill>
                                <a:schemeClr val="tx1"/>
                              </a:solidFill>
                            </a:rPr>
                            <a:t>Actual Flow (T/h)</a:t>
                          </a:r>
                          <a:endParaRPr lang="en-US" sz="14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B050"/>
                              </a:solidFill>
                            </a:rPr>
                            <a:t>475</a:t>
                          </a:r>
                          <a:endParaRPr lang="en-US" sz="14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00FF"/>
                              </a:solidFill>
                            </a:rPr>
                            <a:t>313 </a:t>
                          </a:r>
                          <a:endParaRPr lang="en-US" sz="1400" kern="1200" dirty="0">
                            <a:solidFill>
                              <a:srgbClr val="0000F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rPr>
                            <a:t>270</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797236671"/>
                      </a:ext>
                    </a:extLst>
                  </a:tr>
                  <a:tr h="440606">
                    <a:tc>
                      <a:txBody>
                        <a:bodyPr/>
                        <a:lstStyle/>
                        <a:p>
                          <a:pPr algn="ctr"/>
                          <a14:m>
                            <m:oMath xmlns:m="http://schemas.openxmlformats.org/officeDocument/2006/math">
                              <m:f>
                                <m:fPr>
                                  <m:ctrlPr>
                                    <a:rPr lang="en-US" sz="1400" i="1" kern="1200" smtClean="0">
                                      <a:solidFill>
                                        <a:schemeClr val="tx1"/>
                                      </a:solidFill>
                                      <a:latin typeface="Cambria Math" panose="02040503050406030204" pitchFamily="18" charset="0"/>
                                      <a:ea typeface="+mn-ea"/>
                                      <a:cs typeface="+mn-cs"/>
                                    </a:rPr>
                                  </m:ctrlPr>
                                </m:fPr>
                                <m:num>
                                  <m:r>
                                    <a:rPr lang="en-US" sz="1400" kern="1200" smtClean="0">
                                      <a:solidFill>
                                        <a:schemeClr val="tx1"/>
                                      </a:solidFill>
                                      <a:latin typeface="Cambria Math" panose="02040503050406030204" pitchFamily="18" charset="0"/>
                                      <a:ea typeface="+mn-ea"/>
                                      <a:cs typeface="+mn-cs"/>
                                    </a:rPr>
                                    <m:t>𝐴𝑐𝑡𝑢𝑎𝑙</m:t>
                                  </m:r>
                                  <m:r>
                                    <a:rPr lang="en-US" sz="1400" kern="1200" smtClean="0">
                                      <a:solidFill>
                                        <a:schemeClr val="tx1"/>
                                      </a:solidFill>
                                      <a:latin typeface="Cambria Math" panose="02040503050406030204" pitchFamily="18" charset="0"/>
                                      <a:ea typeface="+mn-ea"/>
                                      <a:cs typeface="+mn-cs"/>
                                    </a:rPr>
                                    <m:t> </m:t>
                                  </m:r>
                                  <m:r>
                                    <a:rPr lang="en-US" sz="1400" kern="1200" smtClean="0">
                                      <a:solidFill>
                                        <a:schemeClr val="tx1"/>
                                      </a:solidFill>
                                      <a:latin typeface="Cambria Math" panose="02040503050406030204" pitchFamily="18" charset="0"/>
                                      <a:ea typeface="+mn-ea"/>
                                      <a:cs typeface="+mn-cs"/>
                                    </a:rPr>
                                    <m:t>𝐹𝑙𝑜𝑤</m:t>
                                  </m:r>
                                </m:num>
                                <m:den>
                                  <m:r>
                                    <a:rPr lang="en-US" sz="1400" kern="1200" smtClean="0">
                                      <a:solidFill>
                                        <a:schemeClr val="tx1"/>
                                      </a:solidFill>
                                      <a:latin typeface="Cambria Math" panose="02040503050406030204" pitchFamily="18" charset="0"/>
                                      <a:ea typeface="+mn-ea"/>
                                      <a:cs typeface="+mn-cs"/>
                                    </a:rPr>
                                    <m:t>𝑅𝑒𝑞𝑢𝑖𝑟𝑒𝑑</m:t>
                                  </m:r>
                                  <m:r>
                                    <a:rPr lang="en-US" sz="1400" kern="1200" smtClean="0">
                                      <a:solidFill>
                                        <a:schemeClr val="tx1"/>
                                      </a:solidFill>
                                      <a:latin typeface="Cambria Math" panose="02040503050406030204" pitchFamily="18" charset="0"/>
                                      <a:ea typeface="+mn-ea"/>
                                      <a:cs typeface="+mn-cs"/>
                                    </a:rPr>
                                    <m:t> </m:t>
                                  </m:r>
                                  <m:r>
                                    <a:rPr lang="en-US" sz="1400" kern="1200" smtClean="0">
                                      <a:solidFill>
                                        <a:schemeClr val="tx1"/>
                                      </a:solidFill>
                                      <a:latin typeface="Cambria Math" panose="02040503050406030204" pitchFamily="18" charset="0"/>
                                      <a:ea typeface="+mn-ea"/>
                                      <a:cs typeface="+mn-cs"/>
                                    </a:rPr>
                                    <m:t>𝐹𝑙𝑜𝑤</m:t>
                                  </m:r>
                                </m:den>
                              </m:f>
                            </m:oMath>
                          </a14:m>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B050"/>
                              </a:solidFill>
                              <a:latin typeface="+mn-lt"/>
                              <a:ea typeface="+mn-ea"/>
                              <a:cs typeface="+mn-cs"/>
                            </a:rPr>
                            <a:t>138 %</a:t>
                          </a:r>
                          <a:endParaRPr lang="en-US" sz="14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00FF"/>
                              </a:solidFill>
                              <a:latin typeface="+mn-lt"/>
                              <a:ea typeface="+mn-ea"/>
                              <a:cs typeface="+mn-cs"/>
                            </a:rPr>
                            <a:t>89%</a:t>
                          </a:r>
                          <a:endParaRPr lang="en-US" sz="1400" kern="1200" dirty="0">
                            <a:solidFill>
                              <a:srgbClr val="0000F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latin typeface="+mn-lt"/>
                              <a:ea typeface="+mn-ea"/>
                              <a:cs typeface="+mn-cs"/>
                            </a:rPr>
                            <a:t>82%</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60371819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834858273"/>
                  </p:ext>
                </p:extLst>
              </p:nvPr>
            </p:nvGraphicFramePr>
            <p:xfrm>
              <a:off x="490179" y="4199510"/>
              <a:ext cx="4462821" cy="1896491"/>
            </p:xfrm>
            <a:graphic>
              <a:graphicData uri="http://schemas.openxmlformats.org/drawingml/2006/table">
                <a:tbl>
                  <a:tblPr firstRow="1" bandRow="1">
                    <a:tableStyleId>{69012ECD-51FC-41F1-AA8D-1B2483CD663E}</a:tableStyleId>
                  </a:tblPr>
                  <a:tblGrid>
                    <a:gridCol w="1614953">
                      <a:extLst>
                        <a:ext uri="{9D8B030D-6E8A-4147-A177-3AD203B41FA5}">
                          <a16:colId xmlns:a16="http://schemas.microsoft.com/office/drawing/2014/main" val="2661266246"/>
                        </a:ext>
                      </a:extLst>
                    </a:gridCol>
                    <a:gridCol w="945055">
                      <a:extLst>
                        <a:ext uri="{9D8B030D-6E8A-4147-A177-3AD203B41FA5}">
                          <a16:colId xmlns:a16="http://schemas.microsoft.com/office/drawing/2014/main" val="2175339536"/>
                        </a:ext>
                      </a:extLst>
                    </a:gridCol>
                    <a:gridCol w="971307">
                      <a:extLst>
                        <a:ext uri="{9D8B030D-6E8A-4147-A177-3AD203B41FA5}">
                          <a16:colId xmlns:a16="http://schemas.microsoft.com/office/drawing/2014/main" val="2645842376"/>
                        </a:ext>
                      </a:extLst>
                    </a:gridCol>
                    <a:gridCol w="931506">
                      <a:extLst>
                        <a:ext uri="{9D8B030D-6E8A-4147-A177-3AD203B41FA5}">
                          <a16:colId xmlns:a16="http://schemas.microsoft.com/office/drawing/2014/main" val="2035451695"/>
                        </a:ext>
                      </a:extLst>
                    </a:gridCol>
                  </a:tblGrid>
                  <a:tr h="343330">
                    <a:tc gridSpan="4">
                      <a:txBody>
                        <a:bodyPr/>
                        <a:lstStyle/>
                        <a:p>
                          <a:pPr algn="ctr"/>
                          <a:r>
                            <a:rPr lang="en-US" sz="1400" dirty="0" smtClean="0">
                              <a:solidFill>
                                <a:schemeClr val="bg1"/>
                              </a:solidFill>
                            </a:rPr>
                            <a:t>Actual Flow Rates</a:t>
                          </a:r>
                          <a:endParaRPr lang="en-US" sz="14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chemeClr val="bg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hMerge="1">
                      <a:txBody>
                        <a:bodyPr/>
                        <a:lstStyle/>
                        <a:p>
                          <a:pPr algn="ctr"/>
                          <a:endParaRPr lang="en-US" sz="18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4198158391"/>
                      </a:ext>
                    </a:extLst>
                  </a:tr>
                  <a:tr h="314719">
                    <a:tc>
                      <a:txBody>
                        <a:bodyPr/>
                        <a:lstStyle/>
                        <a:p>
                          <a:pPr algn="ctr"/>
                          <a:r>
                            <a:rPr lang="en-US" sz="1400" dirty="0" smtClean="0">
                              <a:solidFill>
                                <a:schemeClr val="tx1"/>
                              </a:solidFill>
                            </a:rPr>
                            <a:t>Equipment </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01</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02</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tc>
                      <a:txBody>
                        <a:bodyPr/>
                        <a:lstStyle/>
                        <a:p>
                          <a:pPr algn="ctr"/>
                          <a:r>
                            <a:rPr lang="en-US" sz="1400" dirty="0" smtClean="0">
                              <a:solidFill>
                                <a:schemeClr val="tx1"/>
                              </a:solidFill>
                            </a:rPr>
                            <a:t>WHB 03</a:t>
                          </a:r>
                          <a:endParaRPr lang="en-US" sz="1400"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68785417"/>
                      </a:ext>
                    </a:extLst>
                  </a:tr>
                  <a:tr h="398918">
                    <a:tc>
                      <a:txBody>
                        <a:bodyPr/>
                        <a:lstStyle/>
                        <a:p>
                          <a:r>
                            <a:rPr lang="en-US" sz="1400" dirty="0" smtClean="0">
                              <a:solidFill>
                                <a:schemeClr val="tx1"/>
                              </a:solidFill>
                            </a:rPr>
                            <a:t>Design Flow (T/h)</a:t>
                          </a:r>
                          <a:endParaRPr lang="en-US" sz="14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343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dirty="0" smtClean="0">
                              <a:solidFill>
                                <a:srgbClr val="009FDF"/>
                              </a:solidFill>
                            </a:rPr>
                            <a:t>353</a:t>
                          </a:r>
                          <a:endParaRPr lang="en-US" sz="1400" dirty="0">
                            <a:solidFill>
                              <a:srgbClr val="009FDF"/>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algn="ctr"/>
                          <a:r>
                            <a:rPr lang="en-US" sz="1400" kern="1200" dirty="0" smtClean="0">
                              <a:solidFill>
                                <a:srgbClr val="009FDF"/>
                              </a:solidFill>
                              <a:latin typeface="+mn-lt"/>
                              <a:ea typeface="+mn-ea"/>
                              <a:cs typeface="+mn-cs"/>
                            </a:rPr>
                            <a:t>328</a:t>
                          </a:r>
                          <a:endParaRPr lang="en-US" sz="1400" kern="1200" dirty="0">
                            <a:solidFill>
                              <a:srgbClr val="009FD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633742722"/>
                      </a:ext>
                    </a:extLst>
                  </a:tr>
                  <a:tr h="398918">
                    <a:tc>
                      <a:txBody>
                        <a:bodyPr/>
                        <a:lstStyle/>
                        <a:p>
                          <a:r>
                            <a:rPr lang="en-US" sz="1400" dirty="0" smtClean="0">
                              <a:solidFill>
                                <a:schemeClr val="tx1"/>
                              </a:solidFill>
                            </a:rPr>
                            <a:t>Actual Flow (T/h)</a:t>
                          </a:r>
                          <a:endParaRPr lang="en-US" sz="1400" b="1" dirty="0">
                            <a:solidFill>
                              <a:schemeClr val="tx1"/>
                            </a:solidFill>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algn="ctr" defTabSz="1160924" rtl="0" eaLnBrk="1" latinLnBrk="0" hangingPunct="1"/>
                          <a:r>
                            <a:rPr lang="en-US" sz="1400" kern="1200" dirty="0" smtClean="0">
                              <a:solidFill>
                                <a:srgbClr val="00B050"/>
                              </a:solidFill>
                            </a:rPr>
                            <a:t>475</a:t>
                          </a:r>
                          <a:endParaRPr lang="en-US" sz="14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00FF"/>
                              </a:solidFill>
                            </a:rPr>
                            <a:t>313 </a:t>
                          </a:r>
                          <a:endParaRPr lang="en-US" sz="1400" kern="1200" dirty="0">
                            <a:solidFill>
                              <a:srgbClr val="0000F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rPr>
                            <a:t>270</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797236671"/>
                      </a:ext>
                    </a:extLst>
                  </a:tr>
                  <a:tr h="440606">
                    <a:tc>
                      <a:txBody>
                        <a:bodyPr/>
                        <a:lstStyle/>
                        <a:p>
                          <a:endParaRPr lang="en-US"/>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blipFill>
                          <a:blip r:embed="rId2"/>
                          <a:stretch>
                            <a:fillRect l="-377" t="-330137" r="-177358" b="-2740"/>
                          </a:stretch>
                        </a:blipFill>
                      </a:tcPr>
                    </a:tc>
                    <a:tc>
                      <a:txBody>
                        <a:bodyPr/>
                        <a:lstStyle/>
                        <a:p>
                          <a:pPr marL="0" algn="ctr" defTabSz="1160924" rtl="0" eaLnBrk="1" latinLnBrk="0" hangingPunct="1"/>
                          <a:r>
                            <a:rPr lang="en-US" sz="1400" kern="1200" dirty="0" smtClean="0">
                              <a:solidFill>
                                <a:srgbClr val="00B050"/>
                              </a:solidFill>
                              <a:latin typeface="+mn-lt"/>
                              <a:ea typeface="+mn-ea"/>
                              <a:cs typeface="+mn-cs"/>
                            </a:rPr>
                            <a:t>138 %</a:t>
                          </a:r>
                          <a:endParaRPr lang="en-US" sz="1400" kern="1200" dirty="0">
                            <a:solidFill>
                              <a:srgbClr val="00B05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0000FF"/>
                              </a:solidFill>
                              <a:latin typeface="+mn-lt"/>
                              <a:ea typeface="+mn-ea"/>
                              <a:cs typeface="+mn-cs"/>
                            </a:rPr>
                            <a:t>89%</a:t>
                          </a:r>
                          <a:endParaRPr lang="en-US" sz="1400" kern="1200" dirty="0">
                            <a:solidFill>
                              <a:srgbClr val="0000FF"/>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tc>
                      <a:txBody>
                        <a:bodyPr/>
                        <a:lstStyle/>
                        <a:p>
                          <a:pPr marL="0" marR="0" lvl="0" indent="0" algn="ctr" defTabSz="1160924" rtl="0" eaLnBrk="1" fontAlgn="auto" latinLnBrk="0" hangingPunct="1">
                            <a:lnSpc>
                              <a:spcPct val="100000"/>
                            </a:lnSpc>
                            <a:spcBef>
                              <a:spcPts val="0"/>
                            </a:spcBef>
                            <a:spcAft>
                              <a:spcPts val="0"/>
                            </a:spcAft>
                            <a:buClrTx/>
                            <a:buSzTx/>
                            <a:buFontTx/>
                            <a:buNone/>
                            <a:tabLst/>
                            <a:defRPr/>
                          </a:pPr>
                          <a:r>
                            <a:rPr lang="en-US" sz="1400" kern="1200" dirty="0" smtClean="0">
                              <a:solidFill>
                                <a:srgbClr val="FF0000"/>
                              </a:solidFill>
                              <a:latin typeface="+mn-lt"/>
                              <a:ea typeface="+mn-ea"/>
                              <a:cs typeface="+mn-cs"/>
                            </a:rPr>
                            <a:t>82%</a:t>
                          </a:r>
                          <a:endParaRPr lang="en-US" sz="1400" kern="1200" dirty="0">
                            <a:solidFill>
                              <a:srgbClr val="FF0000"/>
                            </a:solidFill>
                            <a:latin typeface="+mn-lt"/>
                            <a:ea typeface="+mn-ea"/>
                            <a:cs typeface="+mn-cs"/>
                          </a:endParaRPr>
                        </a:p>
                      </a:txBody>
                      <a:tcPr anchor="ctr">
                        <a:lnL w="12700" cap="flat" cmpd="sng" algn="ctr">
                          <a:solidFill>
                            <a:srgbClr val="009FDF"/>
                          </a:solidFill>
                          <a:prstDash val="solid"/>
                          <a:round/>
                          <a:headEnd type="none" w="med" len="med"/>
                          <a:tailEnd type="none" w="med" len="med"/>
                        </a:lnL>
                        <a:lnR w="12700" cap="flat" cmpd="sng" algn="ctr">
                          <a:solidFill>
                            <a:srgbClr val="009FDF"/>
                          </a:solidFill>
                          <a:prstDash val="solid"/>
                          <a:round/>
                          <a:headEnd type="none" w="med" len="med"/>
                          <a:tailEnd type="none" w="med" len="med"/>
                        </a:lnR>
                        <a:lnT w="12700" cap="flat" cmpd="sng" algn="ctr">
                          <a:solidFill>
                            <a:srgbClr val="009FDF"/>
                          </a:solidFill>
                          <a:prstDash val="solid"/>
                          <a:round/>
                          <a:headEnd type="none" w="med" len="med"/>
                          <a:tailEnd type="none" w="med" len="med"/>
                        </a:lnT>
                        <a:lnB w="1270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2603718194"/>
                      </a:ext>
                    </a:extLst>
                  </a:tr>
                </a:tbl>
              </a:graphicData>
            </a:graphic>
          </p:graphicFrame>
        </mc:Fallback>
      </mc:AlternateContent>
      <p:pic>
        <p:nvPicPr>
          <p:cNvPr id="6" name="Picture 5"/>
          <p:cNvPicPr>
            <a:picLocks noChangeAspect="1"/>
          </p:cNvPicPr>
          <p:nvPr/>
        </p:nvPicPr>
        <p:blipFill>
          <a:blip r:embed="rId3"/>
          <a:stretch>
            <a:fillRect/>
          </a:stretch>
        </p:blipFill>
        <p:spPr>
          <a:xfrm>
            <a:off x="5105400" y="1219200"/>
            <a:ext cx="3810000" cy="4279628"/>
          </a:xfrm>
          <a:prstGeom prst="rect">
            <a:avLst/>
          </a:prstGeom>
        </p:spPr>
      </p:pic>
    </p:spTree>
    <p:extLst>
      <p:ext uri="{BB962C8B-B14F-4D97-AF65-F5344CB8AC3E}">
        <p14:creationId xmlns:p14="http://schemas.microsoft.com/office/powerpoint/2010/main" val="200978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chemistry </a:t>
            </a:r>
          </a:p>
        </p:txBody>
      </p:sp>
      <p:graphicFrame>
        <p:nvGraphicFramePr>
          <p:cNvPr id="4" name="Table 3"/>
          <p:cNvGraphicFramePr>
            <a:graphicFrameLocks noGrp="1"/>
          </p:cNvGraphicFramePr>
          <p:nvPr>
            <p:extLst>
              <p:ext uri="{D42A27DB-BD31-4B8C-83A1-F6EECF244321}">
                <p14:modId xmlns:p14="http://schemas.microsoft.com/office/powerpoint/2010/main" val="2798559265"/>
              </p:ext>
            </p:extLst>
          </p:nvPr>
        </p:nvGraphicFramePr>
        <p:xfrm>
          <a:off x="4114800" y="1340321"/>
          <a:ext cx="4783758" cy="4610498"/>
        </p:xfrm>
        <a:graphic>
          <a:graphicData uri="http://schemas.openxmlformats.org/drawingml/2006/table">
            <a:tbl>
              <a:tblPr firstRow="1" firstCol="1" bandRow="1">
                <a:tableStyleId>{F5AB1C69-6EDB-4FF4-983F-18BD219EF322}</a:tableStyleId>
              </a:tblPr>
              <a:tblGrid>
                <a:gridCol w="1851025">
                  <a:extLst>
                    <a:ext uri="{9D8B030D-6E8A-4147-A177-3AD203B41FA5}">
                      <a16:colId xmlns:a16="http://schemas.microsoft.com/office/drawing/2014/main" val="1214101167"/>
                    </a:ext>
                  </a:extLst>
                </a:gridCol>
                <a:gridCol w="861986">
                  <a:extLst>
                    <a:ext uri="{9D8B030D-6E8A-4147-A177-3AD203B41FA5}">
                      <a16:colId xmlns:a16="http://schemas.microsoft.com/office/drawing/2014/main" val="264488644"/>
                    </a:ext>
                  </a:extLst>
                </a:gridCol>
                <a:gridCol w="1181748">
                  <a:extLst>
                    <a:ext uri="{9D8B030D-6E8A-4147-A177-3AD203B41FA5}">
                      <a16:colId xmlns:a16="http://schemas.microsoft.com/office/drawing/2014/main" val="2915880695"/>
                    </a:ext>
                  </a:extLst>
                </a:gridCol>
                <a:gridCol w="888999">
                  <a:extLst>
                    <a:ext uri="{9D8B030D-6E8A-4147-A177-3AD203B41FA5}">
                      <a16:colId xmlns:a16="http://schemas.microsoft.com/office/drawing/2014/main" val="547315830"/>
                    </a:ext>
                  </a:extLst>
                </a:gridCol>
              </a:tblGrid>
              <a:tr h="432333">
                <a:tc>
                  <a:txBody>
                    <a:bodyPr/>
                    <a:lstStyle/>
                    <a:p>
                      <a:pPr marL="0" marR="0" algn="ctr">
                        <a:spcBef>
                          <a:spcPts val="0"/>
                        </a:spcBef>
                        <a:spcAft>
                          <a:spcPts val="0"/>
                        </a:spcAft>
                      </a:pPr>
                      <a:r>
                        <a:rPr lang="en-US" sz="1600" dirty="0">
                          <a:effectLst/>
                        </a:rPr>
                        <a:t> </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Unit</a:t>
                      </a:r>
                      <a:r>
                        <a:rPr lang="en-US" sz="1600" dirty="0">
                          <a:effectLst/>
                        </a:rPr>
                        <a:t> </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Inlet </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Outlet</a:t>
                      </a:r>
                      <a:endParaRPr lang="en-US" sz="1600" dirty="0">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3990462848"/>
                  </a:ext>
                </a:extLst>
              </a:tr>
              <a:tr h="526007">
                <a:tc>
                  <a:txBody>
                    <a:bodyPr/>
                    <a:lstStyle/>
                    <a:p>
                      <a:pPr marL="0" marR="0" algn="ctr">
                        <a:spcBef>
                          <a:spcPts val="0"/>
                        </a:spcBef>
                        <a:spcAft>
                          <a:spcPts val="0"/>
                        </a:spcAft>
                      </a:pPr>
                      <a:r>
                        <a:rPr lang="en-US" sz="1600" dirty="0">
                          <a:effectLst/>
                        </a:rPr>
                        <a:t>BFW flow </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Kg/hr.</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329,000</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1531462422"/>
                  </a:ext>
                </a:extLst>
              </a:tr>
              <a:tr h="454278">
                <a:tc>
                  <a:txBody>
                    <a:bodyPr/>
                    <a:lstStyle/>
                    <a:p>
                      <a:pPr marL="0" marR="0" algn="ctr">
                        <a:spcBef>
                          <a:spcPts val="0"/>
                        </a:spcBef>
                        <a:spcAft>
                          <a:spcPts val="0"/>
                        </a:spcAft>
                      </a:pPr>
                      <a:r>
                        <a:rPr lang="en-US" sz="1600" dirty="0">
                          <a:effectLst/>
                        </a:rPr>
                        <a:t>pH</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 </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9.42</a:t>
                      </a:r>
                      <a:endParaRPr lang="en-US" sz="1600">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1010158863"/>
                  </a:ext>
                </a:extLst>
              </a:tr>
              <a:tr h="454278">
                <a:tc>
                  <a:txBody>
                    <a:bodyPr/>
                    <a:lstStyle/>
                    <a:p>
                      <a:pPr marL="0" marR="0" algn="ctr">
                        <a:spcBef>
                          <a:spcPts val="0"/>
                        </a:spcBef>
                        <a:spcAft>
                          <a:spcPts val="0"/>
                        </a:spcAft>
                      </a:pPr>
                      <a:r>
                        <a:rPr lang="en-US" sz="1600" dirty="0">
                          <a:effectLst/>
                        </a:rPr>
                        <a:t>conductivity</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err="1">
                          <a:effectLst/>
                        </a:rPr>
                        <a:t>umlcm</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62.7</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7.7</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2091743504"/>
                  </a:ext>
                </a:extLst>
              </a:tr>
              <a:tr h="454278">
                <a:tc>
                  <a:txBody>
                    <a:bodyPr/>
                    <a:lstStyle/>
                    <a:p>
                      <a:pPr marL="0" marR="0" algn="ctr">
                        <a:spcBef>
                          <a:spcPts val="0"/>
                        </a:spcBef>
                        <a:spcAft>
                          <a:spcPts val="0"/>
                        </a:spcAft>
                      </a:pPr>
                      <a:r>
                        <a:rPr lang="en-US" sz="1600" dirty="0">
                          <a:effectLst/>
                        </a:rPr>
                        <a:t>phosphate</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16.2</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&lt;0.1</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1667297027"/>
                  </a:ext>
                </a:extLst>
              </a:tr>
              <a:tr h="454278">
                <a:tc>
                  <a:txBody>
                    <a:bodyPr/>
                    <a:lstStyle/>
                    <a:p>
                      <a:pPr marL="0" marR="0" algn="ctr">
                        <a:spcBef>
                          <a:spcPts val="0"/>
                        </a:spcBef>
                        <a:spcAft>
                          <a:spcPts val="0"/>
                        </a:spcAft>
                      </a:pPr>
                      <a:r>
                        <a:rPr lang="en-US" sz="1600" dirty="0">
                          <a:effectLst/>
                        </a:rPr>
                        <a:t>Ammonia</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kern="1200" dirty="0">
                          <a:effectLst/>
                        </a:rPr>
                        <a:t>&lt;1</a:t>
                      </a:r>
                      <a:endParaRPr lang="en-US" sz="1600" kern="1200" dirty="0">
                        <a:solidFill>
                          <a:schemeClr val="dk1"/>
                        </a:solidFill>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kern="1200" dirty="0">
                          <a:effectLst/>
                        </a:rPr>
                        <a:t>&lt;1</a:t>
                      </a:r>
                      <a:endParaRPr lang="en-US" sz="1600" kern="1200" dirty="0">
                        <a:solidFill>
                          <a:schemeClr val="dk1"/>
                        </a:solidFill>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3838532602"/>
                  </a:ext>
                </a:extLst>
              </a:tr>
              <a:tr h="454278">
                <a:tc>
                  <a:txBody>
                    <a:bodyPr/>
                    <a:lstStyle/>
                    <a:p>
                      <a:pPr marL="0" marR="0" algn="ctr">
                        <a:spcBef>
                          <a:spcPts val="0"/>
                        </a:spcBef>
                        <a:spcAft>
                          <a:spcPts val="0"/>
                        </a:spcAft>
                      </a:pPr>
                      <a:r>
                        <a:rPr lang="en-US" sz="1600" dirty="0">
                          <a:effectLst/>
                        </a:rPr>
                        <a:t>silica</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kern="1200" dirty="0">
                          <a:effectLst/>
                        </a:rPr>
                        <a:t>0.34</a:t>
                      </a:r>
                      <a:endParaRPr lang="en-US" sz="1600" kern="1200" dirty="0">
                        <a:solidFill>
                          <a:schemeClr val="dk1"/>
                        </a:solidFill>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kern="1200" dirty="0">
                          <a:effectLst/>
                        </a:rPr>
                        <a:t>&lt;0.1</a:t>
                      </a:r>
                      <a:endParaRPr lang="en-US" sz="1600" kern="1200" dirty="0">
                        <a:solidFill>
                          <a:schemeClr val="dk1"/>
                        </a:solidFill>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3878147418"/>
                  </a:ext>
                </a:extLst>
              </a:tr>
              <a:tr h="454278">
                <a:tc>
                  <a:txBody>
                    <a:bodyPr/>
                    <a:lstStyle/>
                    <a:p>
                      <a:pPr marL="0" marR="0" algn="ctr">
                        <a:spcBef>
                          <a:spcPts val="0"/>
                        </a:spcBef>
                        <a:spcAft>
                          <a:spcPts val="0"/>
                        </a:spcAft>
                      </a:pPr>
                      <a:r>
                        <a:rPr lang="en-US" sz="1600" dirty="0">
                          <a:effectLst/>
                        </a:rPr>
                        <a:t>sodium</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10.6</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tc>
                  <a:txBody>
                    <a:bodyPr/>
                    <a:lstStyle/>
                    <a:p>
                      <a:pPr marL="0" marR="0" algn="ctr" defTabSz="1160924" rtl="0" eaLnBrk="1" latinLnBrk="0" hangingPunct="1">
                        <a:spcBef>
                          <a:spcPts val="0"/>
                        </a:spcBef>
                        <a:spcAft>
                          <a:spcPts val="0"/>
                        </a:spcAft>
                      </a:pPr>
                      <a:r>
                        <a:rPr lang="en-US" sz="1600" b="1" kern="1200" dirty="0">
                          <a:solidFill>
                            <a:srgbClr val="C00000"/>
                          </a:solidFill>
                          <a:effectLst/>
                        </a:rPr>
                        <a:t>0.2</a:t>
                      </a:r>
                      <a:endParaRPr lang="en-US" sz="1600" b="1" kern="1200" dirty="0">
                        <a:solidFill>
                          <a:srgbClr val="C00000"/>
                        </a:solidFill>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1489053316"/>
                  </a:ext>
                </a:extLst>
              </a:tr>
              <a:tr h="454278">
                <a:tc>
                  <a:txBody>
                    <a:bodyPr/>
                    <a:lstStyle/>
                    <a:p>
                      <a:pPr marL="0" marR="0" algn="ctr">
                        <a:spcBef>
                          <a:spcPts val="0"/>
                        </a:spcBef>
                        <a:spcAft>
                          <a:spcPts val="0"/>
                        </a:spcAft>
                      </a:pPr>
                      <a:r>
                        <a:rPr lang="en-US" sz="1600" dirty="0">
                          <a:effectLst/>
                        </a:rPr>
                        <a:t>chloride</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&lt;0.1</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&lt;0.1</a:t>
                      </a:r>
                      <a:endParaRPr lang="en-US" sz="1600" dirty="0">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3983954347"/>
                  </a:ext>
                </a:extLst>
              </a:tr>
              <a:tr h="472212">
                <a:tc>
                  <a:txBody>
                    <a:bodyPr/>
                    <a:lstStyle/>
                    <a:p>
                      <a:pPr marL="0" marR="0" algn="ctr">
                        <a:spcBef>
                          <a:spcPts val="0"/>
                        </a:spcBef>
                        <a:spcAft>
                          <a:spcPts val="0"/>
                        </a:spcAft>
                      </a:pPr>
                      <a:r>
                        <a:rPr lang="en-US" sz="1600" dirty="0" err="1">
                          <a:effectLst/>
                        </a:rPr>
                        <a:t>sulphate</a:t>
                      </a:r>
                      <a:endParaRPr lang="en-US" sz="1600" dirty="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ppm</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2.2</a:t>
                      </a:r>
                      <a:endParaRPr lang="en-US" sz="1600">
                        <a:effectLst/>
                        <a:latin typeface="Arial (body)"/>
                        <a:ea typeface="Arial (body)"/>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&lt;0.1</a:t>
                      </a:r>
                      <a:endParaRPr lang="en-US" sz="1600" dirty="0">
                        <a:effectLst/>
                        <a:latin typeface="Arial (body)"/>
                        <a:ea typeface="Arial (body)"/>
                        <a:cs typeface="Times New Roman" panose="02020603050405020304" pitchFamily="18" charset="0"/>
                      </a:endParaRPr>
                    </a:p>
                  </a:txBody>
                  <a:tcPr marL="68580" marR="68580" marT="0" marB="0" anchor="ctr"/>
                </a:tc>
                <a:extLst>
                  <a:ext uri="{0D108BD9-81ED-4DB2-BD59-A6C34878D82A}">
                    <a16:rowId xmlns:a16="http://schemas.microsoft.com/office/drawing/2014/main" val="4244457405"/>
                  </a:ext>
                </a:extLst>
              </a:tr>
            </a:tbl>
          </a:graphicData>
        </a:graphic>
      </p:graphicFrame>
      <p:sp>
        <p:nvSpPr>
          <p:cNvPr id="5" name="Rectangle 4"/>
          <p:cNvSpPr/>
          <p:nvPr/>
        </p:nvSpPr>
        <p:spPr>
          <a:xfrm>
            <a:off x="454573" y="1491134"/>
            <a:ext cx="3355427" cy="4308872"/>
          </a:xfrm>
          <a:prstGeom prst="rect">
            <a:avLst/>
          </a:prstGeom>
          <a:ln w="12700">
            <a:miter lim="400000"/>
          </a:ln>
        </p:spPr>
        <p:txBody>
          <a:bodyPr wrap="square" lIns="0" tIns="0" rIns="0" bIns="0">
            <a:spAutoFit/>
          </a:bodyPr>
          <a:lstStyle/>
          <a:p>
            <a:pPr marL="285750" indent="-285750">
              <a:buFont typeface="Arial" panose="020B0604020202020204" pitchFamily="34" charset="0"/>
              <a:buChar char="•"/>
            </a:pPr>
            <a:r>
              <a:rPr lang="en-US" sz="1400" dirty="0"/>
              <a:t>BFW for the three </a:t>
            </a:r>
            <a:r>
              <a:rPr lang="en-US" sz="1400" dirty="0" smtClean="0"/>
              <a:t>WHBs has </a:t>
            </a:r>
            <a:r>
              <a:rPr lang="en-US" sz="1400" dirty="0"/>
              <a:t>the same </a:t>
            </a:r>
            <a:r>
              <a:rPr lang="en-US" sz="1400" dirty="0" smtClean="0"/>
              <a:t>quality </a:t>
            </a:r>
            <a:r>
              <a:rPr lang="en-US" sz="1400" dirty="0"/>
              <a:t>with average conductivity 45 µs, PO4 residual between 10-16 ppm, sodium between 6-10 ppm and </a:t>
            </a:r>
            <a:r>
              <a:rPr lang="en-US" sz="1400" dirty="0" err="1"/>
              <a:t>sulphate</a:t>
            </a:r>
            <a:r>
              <a:rPr lang="en-US" sz="1400" dirty="0"/>
              <a:t> between </a:t>
            </a:r>
            <a:r>
              <a:rPr lang="en-US" sz="1400" dirty="0" smtClean="0"/>
              <a:t>1.6 - 2.2 </a:t>
            </a:r>
            <a:r>
              <a:rPr lang="en-US" sz="1400" dirty="0"/>
              <a:t>ppm</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Its observed that intel and out let nearly matching in both </a:t>
            </a:r>
            <a:r>
              <a:rPr lang="en-US" sz="1400" dirty="0" smtClean="0"/>
              <a:t>old WHBs but </a:t>
            </a:r>
            <a:r>
              <a:rPr lang="en-US" sz="1400" dirty="0"/>
              <a:t>not the same in </a:t>
            </a:r>
            <a:r>
              <a:rPr lang="en-US" sz="1400" dirty="0" smtClean="0"/>
              <a:t>the new WHB </a:t>
            </a:r>
            <a:r>
              <a:rPr lang="en-US" sz="1400" dirty="0"/>
              <a:t>as conductivity and all the minerals phosphate, sodium and sulfate </a:t>
            </a:r>
            <a:r>
              <a:rPr lang="en-US" sz="1400" dirty="0">
                <a:solidFill>
                  <a:srgbClr val="009FDF"/>
                </a:solidFill>
              </a:rPr>
              <a:t>disappeared</a:t>
            </a:r>
            <a:r>
              <a:rPr lang="en-US" sz="1400" dirty="0"/>
              <a:t> from the bulk water which indicate a possibility of precipitation </a:t>
            </a:r>
            <a:r>
              <a:rPr lang="en-US" sz="1400" dirty="0" smtClean="0"/>
              <a:t>in new WHB.</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possibility for mineral precipitation can only cause by the vaporization of the water due to </a:t>
            </a:r>
            <a:r>
              <a:rPr lang="en-US" sz="1400" dirty="0" smtClean="0"/>
              <a:t>high </a:t>
            </a:r>
            <a:r>
              <a:rPr lang="en-US" sz="1400" dirty="0"/>
              <a:t>heat flux </a:t>
            </a:r>
            <a:r>
              <a:rPr lang="en-US" sz="1400" dirty="0" smtClean="0"/>
              <a:t>and capacity with </a:t>
            </a:r>
            <a:r>
              <a:rPr lang="en-US" sz="1400" dirty="0"/>
              <a:t>respect to the low water flow </a:t>
            </a:r>
            <a:r>
              <a:rPr lang="en-US" sz="1400" dirty="0" smtClean="0"/>
              <a:t>rate. </a:t>
            </a:r>
            <a:r>
              <a:rPr lang="en-US" sz="1400" dirty="0"/>
              <a:t> </a:t>
            </a:r>
          </a:p>
        </p:txBody>
      </p:sp>
    </p:spTree>
    <p:extLst>
      <p:ext uri="{BB962C8B-B14F-4D97-AF65-F5344CB8AC3E}">
        <p14:creationId xmlns:p14="http://schemas.microsoft.com/office/powerpoint/2010/main" val="1408787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1134</Words>
  <Application>Microsoft Office PowerPoint</Application>
  <PresentationFormat>On-screen Show (4:3)</PresentationFormat>
  <Paragraphs>186</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(body)</vt:lpstr>
      <vt:lpstr>Calibri</vt:lpstr>
      <vt:lpstr>Calibri (Body)</vt:lpstr>
      <vt:lpstr>Cambria Math</vt:lpstr>
      <vt:lpstr>Gill Sans MT</vt:lpstr>
      <vt:lpstr>SABIC Typeface Headline Light</vt:lpstr>
      <vt:lpstr>SABIC Typeface Text Light</vt:lpstr>
      <vt:lpstr>Times New Roman</vt:lpstr>
      <vt:lpstr>Wingdings</vt:lpstr>
      <vt:lpstr>Office Theme</vt:lpstr>
      <vt:lpstr>PowerPoint Presentation</vt:lpstr>
      <vt:lpstr>Abstract </vt:lpstr>
      <vt:lpstr>Process Flow</vt:lpstr>
      <vt:lpstr>Process Flow</vt:lpstr>
      <vt:lpstr>Construction and design conditions </vt:lpstr>
      <vt:lpstr>Findings</vt:lpstr>
      <vt:lpstr>Findings – Cont’</vt:lpstr>
      <vt:lpstr>Hydraulic analysis of BFW system </vt:lpstr>
      <vt:lpstr>Water chemistry </vt:lpstr>
      <vt:lpstr>Corrective Actions </vt:lpstr>
      <vt:lpstr>Corrective Actions – Cont’</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AlSaifi, Basim Mesned</cp:lastModifiedBy>
  <cp:revision>141</cp:revision>
  <dcterms:created xsi:type="dcterms:W3CDTF">2009-10-28T07:50:07Z</dcterms:created>
  <dcterms:modified xsi:type="dcterms:W3CDTF">2022-02-24T13:14:13Z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2022-02-24T13:14:13Z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928538ec-f32e-49e4-ab28-1c1a579495aa</vt:lpwstr>
  </property>
  <property fmtid="{D5CDD505-2E9C-101B-9397-08002B2CF9AE}" pid="8" name="MSIP_Label_13321747-f206-4919-9520-29762f698e8e_ContentBits">
    <vt:lpwstr>1</vt:lpwstr>
  </property>
</Properties>
</file>