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5" r:id="rId3"/>
    <p:sldId id="277" r:id="rId4"/>
    <p:sldId id="278" r:id="rId5"/>
    <p:sldId id="279" r:id="rId6"/>
    <p:sldId id="281" r:id="rId7"/>
    <p:sldId id="280" r:id="rId8"/>
    <p:sldId id="282" r:id="rId9"/>
    <p:sldId id="283" r:id="rId10"/>
    <p:sldId id="284" r:id="rId11"/>
    <p:sldId id="285" r:id="rId12"/>
    <p:sldId id="286" r:id="rId13"/>
    <p:sldId id="287" r:id="rId14"/>
    <p:sldId id="307" r:id="rId15"/>
    <p:sldId id="289" r:id="rId16"/>
    <p:sldId id="290" r:id="rId17"/>
    <p:sldId id="291" r:id="rId18"/>
    <p:sldId id="294" r:id="rId19"/>
    <p:sldId id="306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4" r:id="rId29"/>
    <p:sldId id="305" r:id="rId30"/>
    <p:sldId id="293" r:id="rId31"/>
    <p:sldId id="303" r:id="rId32"/>
    <p:sldId id="292" r:id="rId33"/>
    <p:sldId id="27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D5A"/>
    <a:srgbClr val="0081C4"/>
    <a:srgbClr val="EFB42B"/>
    <a:srgbClr val="0099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343" autoAdjust="0"/>
  </p:normalViewPr>
  <p:slideViewPr>
    <p:cSldViewPr>
      <p:cViewPr varScale="1">
        <p:scale>
          <a:sx n="108" d="100"/>
          <a:sy n="108" d="100"/>
        </p:scale>
        <p:origin x="20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39072039072039"/>
          <c:y val="0.11555555555555555"/>
          <c:w val="0.59951159951159949"/>
          <c:h val="0.4333333333333333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5208-4A65-9F5C-A16E6350F2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208-4A65-9F5C-A16E6350F2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208-4A65-9F5C-A16E6350F2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5208-4A65-9F5C-A16E6350F2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5208-4A65-9F5C-A16E6350F29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5208-4A65-9F5C-A16E6350F296}"/>
              </c:ext>
            </c:extLst>
          </c:dPt>
          <c:dLbls>
            <c:dLbl>
              <c:idx val="0"/>
              <c:layout>
                <c:manualLayout>
                  <c:x val="9.758206967452511E-2"/>
                  <c:y val="-4.0478258217554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208-4A65-9F5C-A16E6350F296}"/>
                </c:ext>
              </c:extLst>
            </c:dLbl>
            <c:dLbl>
              <c:idx val="1"/>
              <c:layout>
                <c:manualLayout>
                  <c:x val="0.12559265225264876"/>
                  <c:y val="6.91080794803404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208-4A65-9F5C-A16E6350F296}"/>
                </c:ext>
              </c:extLst>
            </c:dLbl>
            <c:dLbl>
              <c:idx val="2"/>
              <c:layout>
                <c:manualLayout>
                  <c:x val="2.5611361794515203E-2"/>
                  <c:y val="0.10307771496148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208-4A65-9F5C-A16E6350F296}"/>
                </c:ext>
              </c:extLst>
            </c:dLbl>
            <c:dLbl>
              <c:idx val="3"/>
              <c:layout>
                <c:manualLayout>
                  <c:x val="-7.1588109936067443E-2"/>
                  <c:y val="0.109416403986778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208-4A65-9F5C-A16E6350F296}"/>
                </c:ext>
              </c:extLst>
            </c:dLbl>
            <c:dLbl>
              <c:idx val="4"/>
              <c:layout>
                <c:manualLayout>
                  <c:x val="-6.0469439414101191E-2"/>
                  <c:y val="-4.90382300267572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208-4A65-9F5C-A16E6350F296}"/>
                </c:ext>
              </c:extLst>
            </c:dLbl>
            <c:dLbl>
              <c:idx val="5"/>
              <c:layout>
                <c:manualLayout>
                  <c:x val="3.6183205215075009E-2"/>
                  <c:y val="-5.67531283422513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208-4A65-9F5C-A16E6350F29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NO DAMAGE</c:v>
                </c:pt>
                <c:pt idx="1">
                  <c:v>SLIGHT DAMAGE</c:v>
                </c:pt>
                <c:pt idx="2">
                  <c:v>LIMITED DAMAGE</c:v>
                </c:pt>
                <c:pt idx="3">
                  <c:v>SLIGHT EXTENSIVE DAMGE</c:v>
                </c:pt>
                <c:pt idx="4">
                  <c:v>MODERATE EXTENSIVE DAMAGE</c:v>
                </c:pt>
                <c:pt idx="5">
                  <c:v>SEVERE DAMAGE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12</c:v>
                </c:pt>
                <c:pt idx="1">
                  <c:v>14</c:v>
                </c:pt>
                <c:pt idx="2">
                  <c:v>7</c:v>
                </c:pt>
                <c:pt idx="3">
                  <c:v>19</c:v>
                </c:pt>
                <c:pt idx="4">
                  <c:v>31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208-4A65-9F5C-A16E6350F29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47368421052632"/>
          <c:y val="6.8669527896995708E-2"/>
          <c:w val="0.7317724941855579"/>
          <c:h val="0.62241566308563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Moist cured</c:v>
                </c:pt>
              </c:strCache>
            </c:strRef>
          </c:tx>
          <c:spPr>
            <a:solidFill>
              <a:srgbClr val="0081C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587188612099642E-3"/>
                  <c:y val="-4.54207926523974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178-45F8-AEF0-F8DE1EB658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A3D5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2"/>
                <c:pt idx="0">
                  <c:v>Type I</c:v>
                </c:pt>
                <c:pt idx="1">
                  <c:v>Type I+SF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956</c:v>
                </c:pt>
                <c:pt idx="1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E-4EEC-885A-03EABA50F30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Air cured</c:v>
                </c:pt>
              </c:strCache>
            </c:strRef>
          </c:tx>
          <c:spPr>
            <a:solidFill>
              <a:srgbClr val="EFB42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10774451145052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178-45F8-AEF0-F8DE1EB65813}"/>
                </c:ext>
              </c:extLst>
            </c:dLbl>
            <c:dLbl>
              <c:idx val="1"/>
              <c:layout>
                <c:manualLayout>
                  <c:x val="-5.3380782918150118E-3"/>
                  <c:y val="1.99328658402602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178-45F8-AEF0-F8DE1EB658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A3D5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2"/>
                <c:pt idx="0">
                  <c:v>Type I</c:v>
                </c:pt>
                <c:pt idx="1">
                  <c:v>Type I+SF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5160</c:v>
                </c:pt>
                <c:pt idx="1">
                  <c:v>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0E-4EEC-885A-03EABA50F30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7901583"/>
        <c:axId val="1"/>
      </c:barChart>
      <c:catAx>
        <c:axId val="1107901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A3D5A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Type of cement</a:t>
                </a:r>
              </a:p>
            </c:rich>
          </c:tx>
          <c:layout>
            <c:manualLayout>
              <c:xMode val="edge"/>
              <c:yMode val="edge"/>
              <c:x val="0.4210921343906745"/>
              <c:y val="0.912691543912608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A3D5A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rgbClr val="0A3D5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A3D5A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Chloride permeability, Coulombs</a:t>
                </a:r>
              </a:p>
            </c:rich>
          </c:tx>
          <c:layout>
            <c:manualLayout>
              <c:xMode val="edge"/>
              <c:yMode val="edge"/>
              <c:x val="1.2865497076023392E-2"/>
              <c:y val="0.13304721030042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A3D5A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rgbClr val="0A3D5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901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42687813489508"/>
          <c:y val="0.8135241425251164"/>
          <c:w val="0.77026368145262969"/>
          <c:h val="6.6869657531391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A3D5A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rgbClr val="0A3D5A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47306791569087"/>
          <c:y val="7.582938388625593E-2"/>
          <c:w val="0.55152224824355967"/>
          <c:h val="0.6587677725118483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Moist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Sheet1!$B$1:$F$1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2">
                  <c:v>28</c:v>
                </c:pt>
                <c:pt idx="3">
                  <c:v>90</c:v>
                </c:pt>
                <c:pt idx="4">
                  <c:v>180</c:v>
                </c:pt>
              </c:numCache>
            </c:numRef>
          </c:xVal>
          <c:yVal>
            <c:numRef>
              <c:f>Sheet1!$B$2:$F$2</c:f>
              <c:numCache>
                <c:formatCode>General</c:formatCode>
                <c:ptCount val="5"/>
                <c:pt idx="0">
                  <c:v>38</c:v>
                </c:pt>
                <c:pt idx="1">
                  <c:v>62</c:v>
                </c:pt>
                <c:pt idx="2">
                  <c:v>110</c:v>
                </c:pt>
                <c:pt idx="3">
                  <c:v>123</c:v>
                </c:pt>
                <c:pt idx="4">
                  <c:v>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4A-447C-AE31-B19114963F9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7 day moist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Sheet1!$B$1:$F$1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2">
                  <c:v>28</c:v>
                </c:pt>
                <c:pt idx="3">
                  <c:v>90</c:v>
                </c:pt>
                <c:pt idx="4">
                  <c:v>180</c:v>
                </c:pt>
              </c:numCache>
            </c:numRef>
          </c:xVal>
          <c:yVal>
            <c:numRef>
              <c:f>Sheet1!$B$3:$F$3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90</c:v>
                </c:pt>
                <c:pt idx="3">
                  <c:v>98</c:v>
                </c:pt>
                <c:pt idx="4">
                  <c:v>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64A-447C-AE31-B19114963F9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 days moist</c:v>
                </c:pt>
              </c:strCache>
            </c:strRef>
          </c:tx>
          <c:spPr>
            <a:ln w="38100">
              <a:solidFill>
                <a:srgbClr val="00FF00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xVal>
            <c:numRef>
              <c:f>Sheet1!$B$1:$F$1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2">
                  <c:v>28</c:v>
                </c:pt>
                <c:pt idx="3">
                  <c:v>90</c:v>
                </c:pt>
                <c:pt idx="4">
                  <c:v>180</c:v>
                </c:pt>
              </c:numCache>
            </c:numRef>
          </c:xVal>
          <c:yVal>
            <c:numRef>
              <c:f>Sheet1!$B$4:$F$4</c:f>
              <c:numCache>
                <c:formatCode>General</c:formatCode>
                <c:ptCount val="5"/>
                <c:pt idx="0">
                  <c:v>34</c:v>
                </c:pt>
                <c:pt idx="1">
                  <c:v>45</c:v>
                </c:pt>
                <c:pt idx="2">
                  <c:v>77</c:v>
                </c:pt>
                <c:pt idx="3">
                  <c:v>80</c:v>
                </c:pt>
                <c:pt idx="4">
                  <c:v>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64A-447C-AE31-B19114963F9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air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x"/>
            <c:size val="9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Sheet1!$B$1:$F$1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2">
                  <c:v>28</c:v>
                </c:pt>
                <c:pt idx="3">
                  <c:v>90</c:v>
                </c:pt>
                <c:pt idx="4">
                  <c:v>180</c:v>
                </c:pt>
              </c:numCache>
            </c:numRef>
          </c:xVal>
          <c:yVal>
            <c:numRef>
              <c:f>Sheet1!$B$5:$F$5</c:f>
              <c:numCache>
                <c:formatCode>General</c:formatCode>
                <c:ptCount val="5"/>
                <c:pt idx="0">
                  <c:v>26</c:v>
                </c:pt>
                <c:pt idx="1">
                  <c:v>37</c:v>
                </c:pt>
                <c:pt idx="2">
                  <c:v>52</c:v>
                </c:pt>
                <c:pt idx="3">
                  <c:v>53</c:v>
                </c:pt>
                <c:pt idx="4">
                  <c:v>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64A-447C-AE31-B19114963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7831248"/>
        <c:axId val="1"/>
      </c:scatterChart>
      <c:valAx>
        <c:axId val="597831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Age, days</a:t>
                </a:r>
              </a:p>
            </c:rich>
          </c:tx>
          <c:layout>
            <c:manualLayout>
              <c:xMode val="edge"/>
              <c:yMode val="edge"/>
              <c:x val="0.37822014051522246"/>
              <c:y val="0.8720379146919431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Compressive strength, % of 28 day moist cured concrete</a:t>
                </a:r>
              </a:p>
            </c:rich>
          </c:tx>
          <c:layout>
            <c:manualLayout>
              <c:xMode val="edge"/>
              <c:yMode val="edge"/>
              <c:x val="1.288056206088993E-2"/>
              <c:y val="1.1848341232227487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7831248"/>
        <c:crosses val="autoZero"/>
        <c:crossBetween val="midCat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463700234192034"/>
          <c:y val="0.23696682464454977"/>
          <c:w val="0.23067915690866511"/>
          <c:h val="0.33412322274881517"/>
        </c:manualLayout>
      </c:layout>
      <c:overlay val="0"/>
      <c:spPr>
        <a:solidFill>
          <a:schemeClr val="bg1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7330210772832"/>
          <c:y val="6.852248394004283E-2"/>
          <c:w val="0.83138173302107732"/>
          <c:h val="0.6916488222698072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</c:v>
                </c:pt>
              </c:strCache>
            </c:strRef>
          </c:tx>
          <c:spPr>
            <a:ln w="17225">
              <a:solidFill>
                <a:srgbClr val="FF0000"/>
              </a:solidFill>
            </a:ln>
          </c:spPr>
          <c:marker>
            <c:symbol val="diamond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Sheet1!$B$1:$G$1</c:f>
              <c:numCache>
                <c:formatCode>General</c:formatCode>
                <c:ptCount val="6"/>
                <c:pt idx="0">
                  <c:v>3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</c:numCache>
            </c:numRef>
          </c:xVal>
          <c:yVal>
            <c:numRef>
              <c:f>Sheet1!$B$2:$G$2</c:f>
              <c:numCache>
                <c:formatCode>General</c:formatCode>
                <c:ptCount val="6"/>
                <c:pt idx="0">
                  <c:v>15</c:v>
                </c:pt>
                <c:pt idx="1">
                  <c:v>10</c:v>
                </c:pt>
                <c:pt idx="2">
                  <c:v>50</c:v>
                </c:pt>
                <c:pt idx="3">
                  <c:v>45</c:v>
                </c:pt>
                <c:pt idx="4">
                  <c:v>100</c:v>
                </c:pt>
                <c:pt idx="5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62-40A1-A115-4924D2C15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4640432"/>
        <c:axId val="1"/>
      </c:scatterChart>
      <c:valAx>
        <c:axId val="2134640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2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Period of curing, days</a:t>
                </a:r>
              </a:p>
            </c:rich>
          </c:tx>
          <c:layout>
            <c:manualLayout>
              <c:xMode val="edge"/>
              <c:yMode val="edge"/>
              <c:x val="0.39929742388758782"/>
              <c:y val="0.88436830835117775"/>
            </c:manualLayout>
          </c:layout>
          <c:overlay val="0"/>
          <c:spPr>
            <a:noFill/>
            <a:ln w="2296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8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2871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2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 to corrosion, days</a:t>
                </a:r>
              </a:p>
            </c:rich>
          </c:tx>
          <c:layout>
            <c:manualLayout>
              <c:xMode val="edge"/>
              <c:yMode val="edge"/>
              <c:x val="1.288056206088993E-2"/>
              <c:y val="0.11134903640256959"/>
            </c:manualLayout>
          </c:layout>
          <c:overlay val="0"/>
          <c:spPr>
            <a:noFill/>
            <a:ln w="2296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8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4640432"/>
        <c:crosses val="autoZero"/>
        <c:crossBetween val="midCat"/>
      </c:valAx>
      <c:spPr>
        <a:noFill/>
        <a:ln w="1148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2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D9B2C-DB1A-45DB-89D3-BF6E01D3CF8D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C90FF-465D-41CD-BAB9-FF9BC550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2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8EF8-2810-4103-A850-0BCFB6F6B819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DBC9-5137-4B74-B65F-84F644B5E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8" descr="Industr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752600"/>
            <a:ext cx="7239000" cy="2743200"/>
          </a:xfr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482224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DE212-E76B-4CCB-8579-F5AE533F1BB0}" type="datetimeFigureOut">
              <a:rPr lang="en-US" smtClean="0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9B649-AC05-4FD4-8EDB-84F71C51DE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D648-6C99-4EFE-9AEF-F5FAF1426C60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0983-C61B-43B0-891B-E3692CFBF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2B97-D578-431B-8A21-2D6466AFEC27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7C65-8669-41CA-8C1C-B93FB1086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06C3-72D2-4BCE-B837-C7B7ECFA8D27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82DC-FA80-4E51-B59F-D691F59EB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"/>
            <a:ext cx="2167287" cy="5943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F99B-3833-4AAD-9941-55E691DF057D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B03F-43DD-49A8-A138-0768B5569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6407-D231-4862-8DE2-0FF48B043046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B081-30AA-4D59-B8EA-32C3FAB9A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6ECB-4B99-4BEC-B490-CAEFDCB7D91E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36AE-F888-46E0-B3D9-3EA520F32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DBE1-5778-440C-A42E-ECFF6DEBCB43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80E4-2FC6-4CA7-80AE-9DF85E9EA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ACB9-93DC-45F0-9EA9-256CF0DF87DB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49B0-F8ED-45BD-AD7F-BC9764771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10DA-6340-441B-A512-6BDEBC5B207A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DC28-1179-43F2-84C4-051DBB6ED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F63D-70F3-4BD2-ABD0-B62F7561EECA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1C2C-683D-480F-BD5D-B561F2DE8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7"/>
          <p:cNvGrpSpPr/>
          <p:nvPr userDrawn="1"/>
        </p:nvGrpSpPr>
        <p:grpSpPr>
          <a:xfrm>
            <a:off x="-2514600" y="-914400"/>
            <a:ext cx="8574294" cy="7772400"/>
            <a:chOff x="4343400" y="3657600"/>
            <a:chExt cx="220663" cy="200026"/>
          </a:xfrm>
          <a:solidFill>
            <a:srgbClr val="F2F2F2">
              <a:alpha val="50196"/>
            </a:srgbClr>
          </a:solidFill>
        </p:grpSpPr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1" name="Freeform 87"/>
            <p:cNvSpPr>
              <a:spLocks noEditPoints="1"/>
            </p:cNvSpPr>
            <p:nvPr/>
          </p:nvSpPr>
          <p:spPr bwMode="auto">
            <a:xfrm>
              <a:off x="4500563" y="3756025"/>
              <a:ext cx="63500" cy="98425"/>
            </a:xfrm>
            <a:custGeom>
              <a:avLst/>
              <a:gdLst/>
              <a:ahLst/>
              <a:cxnLst>
                <a:cxn ang="0">
                  <a:pos x="125" y="36"/>
                </a:cxn>
                <a:cxn ang="0">
                  <a:pos x="226" y="0"/>
                </a:cxn>
                <a:cxn ang="0">
                  <a:pos x="300" y="45"/>
                </a:cxn>
                <a:cxn ang="0">
                  <a:pos x="318" y="154"/>
                </a:cxn>
                <a:cxn ang="0">
                  <a:pos x="251" y="306"/>
                </a:cxn>
                <a:cxn ang="0">
                  <a:pos x="149" y="393"/>
                </a:cxn>
                <a:cxn ang="0">
                  <a:pos x="57" y="393"/>
                </a:cxn>
                <a:cxn ang="0">
                  <a:pos x="3" y="319"/>
                </a:cxn>
                <a:cxn ang="0">
                  <a:pos x="20" y="187"/>
                </a:cxn>
                <a:cxn ang="0">
                  <a:pos x="514" y="1733"/>
                </a:cxn>
                <a:cxn ang="0">
                  <a:pos x="595" y="1807"/>
                </a:cxn>
                <a:cxn ang="0">
                  <a:pos x="595" y="1880"/>
                </a:cxn>
                <a:cxn ang="0">
                  <a:pos x="519" y="1925"/>
                </a:cxn>
                <a:cxn ang="0">
                  <a:pos x="374" y="1913"/>
                </a:cxn>
                <a:cxn ang="0">
                  <a:pos x="243" y="1848"/>
                </a:cxn>
                <a:cxn ang="0">
                  <a:pos x="198" y="1769"/>
                </a:cxn>
                <a:cxn ang="0">
                  <a:pos x="231" y="1705"/>
                </a:cxn>
                <a:cxn ang="0">
                  <a:pos x="337" y="1683"/>
                </a:cxn>
                <a:cxn ang="0">
                  <a:pos x="788" y="1422"/>
                </a:cxn>
                <a:cxn ang="0">
                  <a:pos x="950" y="1465"/>
                </a:cxn>
                <a:cxn ang="0">
                  <a:pos x="1017" y="1552"/>
                </a:cxn>
                <a:cxn ang="0">
                  <a:pos x="980" y="1646"/>
                </a:cxn>
                <a:cxn ang="0">
                  <a:pos x="830" y="1711"/>
                </a:cxn>
                <a:cxn ang="0">
                  <a:pos x="622" y="1711"/>
                </a:cxn>
                <a:cxn ang="0">
                  <a:pos x="500" y="1645"/>
                </a:cxn>
                <a:cxn ang="0">
                  <a:pos x="477" y="1551"/>
                </a:cxn>
                <a:cxn ang="0">
                  <a:pos x="561" y="1463"/>
                </a:cxn>
                <a:cxn ang="0">
                  <a:pos x="876" y="1004"/>
                </a:cxn>
                <a:cxn ang="0">
                  <a:pos x="1096" y="989"/>
                </a:cxn>
                <a:cxn ang="0">
                  <a:pos x="1220" y="1052"/>
                </a:cxn>
                <a:cxn ang="0">
                  <a:pos x="1233" y="1156"/>
                </a:cxn>
                <a:cxn ang="0">
                  <a:pos x="1114" y="1264"/>
                </a:cxn>
                <a:cxn ang="0">
                  <a:pos x="878" y="1332"/>
                </a:cxn>
                <a:cxn ang="0">
                  <a:pos x="698" y="1311"/>
                </a:cxn>
                <a:cxn ang="0">
                  <a:pos x="619" y="1225"/>
                </a:cxn>
                <a:cxn ang="0">
                  <a:pos x="660" y="1114"/>
                </a:cxn>
                <a:cxn ang="0">
                  <a:pos x="838" y="1016"/>
                </a:cxn>
                <a:cxn ang="0">
                  <a:pos x="782" y="537"/>
                </a:cxn>
                <a:cxn ang="0">
                  <a:pos x="940" y="509"/>
                </a:cxn>
                <a:cxn ang="0">
                  <a:pos x="1020" y="575"/>
                </a:cxn>
                <a:cxn ang="0">
                  <a:pos x="992" y="709"/>
                </a:cxn>
                <a:cxn ang="0">
                  <a:pos x="830" y="882"/>
                </a:cxn>
                <a:cxn ang="0">
                  <a:pos x="643" y="976"/>
                </a:cxn>
                <a:cxn ang="0">
                  <a:pos x="515" y="960"/>
                </a:cxn>
                <a:cxn ang="0">
                  <a:pos x="477" y="861"/>
                </a:cxn>
                <a:cxn ang="0">
                  <a:pos x="559" y="706"/>
                </a:cxn>
                <a:cxn ang="0">
                  <a:pos x="399" y="261"/>
                </a:cxn>
                <a:cxn ang="0">
                  <a:pos x="528" y="173"/>
                </a:cxn>
                <a:cxn ang="0">
                  <a:pos x="625" y="187"/>
                </a:cxn>
                <a:cxn ang="0">
                  <a:pos x="659" y="285"/>
                </a:cxn>
                <a:cxn ang="0">
                  <a:pos x="598" y="452"/>
                </a:cxn>
                <a:cxn ang="0">
                  <a:pos x="464" y="603"/>
                </a:cxn>
                <a:cxn ang="0">
                  <a:pos x="345" y="645"/>
                </a:cxn>
                <a:cxn ang="0">
                  <a:pos x="272" y="593"/>
                </a:cxn>
                <a:cxn ang="0">
                  <a:pos x="275" y="464"/>
                </a:cxn>
              </a:cxnLst>
              <a:rect l="0" t="0" r="r" b="b"/>
              <a:pathLst>
                <a:path w="1242" h="1928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  <a:close/>
                  <a:moveTo>
                    <a:pt x="429" y="1699"/>
                  </a:moveTo>
                  <a:lnTo>
                    <a:pt x="453" y="1706"/>
                  </a:lnTo>
                  <a:lnTo>
                    <a:pt x="474" y="1714"/>
                  </a:lnTo>
                  <a:lnTo>
                    <a:pt x="495" y="1724"/>
                  </a:lnTo>
                  <a:lnTo>
                    <a:pt x="514" y="1733"/>
                  </a:lnTo>
                  <a:lnTo>
                    <a:pt x="531" y="1742"/>
                  </a:lnTo>
                  <a:lnTo>
                    <a:pt x="546" y="1752"/>
                  </a:lnTo>
                  <a:lnTo>
                    <a:pt x="559" y="1762"/>
                  </a:lnTo>
                  <a:lnTo>
                    <a:pt x="570" y="1773"/>
                  </a:lnTo>
                  <a:lnTo>
                    <a:pt x="580" y="1785"/>
                  </a:lnTo>
                  <a:lnTo>
                    <a:pt x="589" y="1796"/>
                  </a:lnTo>
                  <a:lnTo>
                    <a:pt x="595" y="1807"/>
                  </a:lnTo>
                  <a:lnTo>
                    <a:pt x="600" y="1818"/>
                  </a:lnTo>
                  <a:lnTo>
                    <a:pt x="603" y="1829"/>
                  </a:lnTo>
                  <a:lnTo>
                    <a:pt x="605" y="1839"/>
                  </a:lnTo>
                  <a:lnTo>
                    <a:pt x="605" y="1851"/>
                  </a:lnTo>
                  <a:lnTo>
                    <a:pt x="603" y="1861"/>
                  </a:lnTo>
                  <a:lnTo>
                    <a:pt x="600" y="1871"/>
                  </a:lnTo>
                  <a:lnTo>
                    <a:pt x="595" y="1880"/>
                  </a:lnTo>
                  <a:lnTo>
                    <a:pt x="589" y="1889"/>
                  </a:lnTo>
                  <a:lnTo>
                    <a:pt x="580" y="1896"/>
                  </a:lnTo>
                  <a:lnTo>
                    <a:pt x="571" y="1905"/>
                  </a:lnTo>
                  <a:lnTo>
                    <a:pt x="561" y="1911"/>
                  </a:lnTo>
                  <a:lnTo>
                    <a:pt x="548" y="1917"/>
                  </a:lnTo>
                  <a:lnTo>
                    <a:pt x="535" y="1921"/>
                  </a:lnTo>
                  <a:lnTo>
                    <a:pt x="519" y="1925"/>
                  </a:lnTo>
                  <a:lnTo>
                    <a:pt x="503" y="1927"/>
                  </a:lnTo>
                  <a:lnTo>
                    <a:pt x="485" y="1928"/>
                  </a:lnTo>
                  <a:lnTo>
                    <a:pt x="465" y="1928"/>
                  </a:lnTo>
                  <a:lnTo>
                    <a:pt x="444" y="1927"/>
                  </a:lnTo>
                  <a:lnTo>
                    <a:pt x="423" y="1924"/>
                  </a:lnTo>
                  <a:lnTo>
                    <a:pt x="398" y="1919"/>
                  </a:lnTo>
                  <a:lnTo>
                    <a:pt x="374" y="1913"/>
                  </a:lnTo>
                  <a:lnTo>
                    <a:pt x="350" y="1906"/>
                  </a:lnTo>
                  <a:lnTo>
                    <a:pt x="328" y="1897"/>
                  </a:lnTo>
                  <a:lnTo>
                    <a:pt x="307" y="1888"/>
                  </a:lnTo>
                  <a:lnTo>
                    <a:pt x="289" y="1879"/>
                  </a:lnTo>
                  <a:lnTo>
                    <a:pt x="272" y="1869"/>
                  </a:lnTo>
                  <a:lnTo>
                    <a:pt x="256" y="1859"/>
                  </a:lnTo>
                  <a:lnTo>
                    <a:pt x="243" y="1848"/>
                  </a:lnTo>
                  <a:lnTo>
                    <a:pt x="232" y="1836"/>
                  </a:lnTo>
                  <a:lnTo>
                    <a:pt x="222" y="1825"/>
                  </a:lnTo>
                  <a:lnTo>
                    <a:pt x="214" y="1814"/>
                  </a:lnTo>
                  <a:lnTo>
                    <a:pt x="207" y="1803"/>
                  </a:lnTo>
                  <a:lnTo>
                    <a:pt x="202" y="1792"/>
                  </a:lnTo>
                  <a:lnTo>
                    <a:pt x="199" y="1780"/>
                  </a:lnTo>
                  <a:lnTo>
                    <a:pt x="198" y="1769"/>
                  </a:lnTo>
                  <a:lnTo>
                    <a:pt x="198" y="1759"/>
                  </a:lnTo>
                  <a:lnTo>
                    <a:pt x="199" y="1748"/>
                  </a:lnTo>
                  <a:lnTo>
                    <a:pt x="202" y="1739"/>
                  </a:lnTo>
                  <a:lnTo>
                    <a:pt x="207" y="1730"/>
                  </a:lnTo>
                  <a:lnTo>
                    <a:pt x="214" y="1720"/>
                  </a:lnTo>
                  <a:lnTo>
                    <a:pt x="222" y="1712"/>
                  </a:lnTo>
                  <a:lnTo>
                    <a:pt x="231" y="1705"/>
                  </a:lnTo>
                  <a:lnTo>
                    <a:pt x="242" y="1699"/>
                  </a:lnTo>
                  <a:lnTo>
                    <a:pt x="254" y="1693"/>
                  </a:lnTo>
                  <a:lnTo>
                    <a:pt x="268" y="1689"/>
                  </a:lnTo>
                  <a:lnTo>
                    <a:pt x="283" y="1686"/>
                  </a:lnTo>
                  <a:lnTo>
                    <a:pt x="300" y="1684"/>
                  </a:lnTo>
                  <a:lnTo>
                    <a:pt x="318" y="1683"/>
                  </a:lnTo>
                  <a:lnTo>
                    <a:pt x="337" y="1683"/>
                  </a:lnTo>
                  <a:lnTo>
                    <a:pt x="358" y="1685"/>
                  </a:lnTo>
                  <a:lnTo>
                    <a:pt x="381" y="1688"/>
                  </a:lnTo>
                  <a:lnTo>
                    <a:pt x="404" y="1693"/>
                  </a:lnTo>
                  <a:lnTo>
                    <a:pt x="429" y="1699"/>
                  </a:lnTo>
                  <a:close/>
                  <a:moveTo>
                    <a:pt x="725" y="1423"/>
                  </a:moveTo>
                  <a:lnTo>
                    <a:pt x="758" y="1422"/>
                  </a:lnTo>
                  <a:lnTo>
                    <a:pt x="788" y="1422"/>
                  </a:lnTo>
                  <a:lnTo>
                    <a:pt x="817" y="1424"/>
                  </a:lnTo>
                  <a:lnTo>
                    <a:pt x="843" y="1429"/>
                  </a:lnTo>
                  <a:lnTo>
                    <a:pt x="869" y="1433"/>
                  </a:lnTo>
                  <a:lnTo>
                    <a:pt x="891" y="1440"/>
                  </a:lnTo>
                  <a:lnTo>
                    <a:pt x="913" y="1447"/>
                  </a:lnTo>
                  <a:lnTo>
                    <a:pt x="932" y="1456"/>
                  </a:lnTo>
                  <a:lnTo>
                    <a:pt x="950" y="1465"/>
                  </a:lnTo>
                  <a:lnTo>
                    <a:pt x="966" y="1476"/>
                  </a:lnTo>
                  <a:lnTo>
                    <a:pt x="979" y="1488"/>
                  </a:lnTo>
                  <a:lnTo>
                    <a:pt x="991" y="1499"/>
                  </a:lnTo>
                  <a:lnTo>
                    <a:pt x="1000" y="1512"/>
                  </a:lnTo>
                  <a:lnTo>
                    <a:pt x="1007" y="1525"/>
                  </a:lnTo>
                  <a:lnTo>
                    <a:pt x="1014" y="1538"/>
                  </a:lnTo>
                  <a:lnTo>
                    <a:pt x="1017" y="1552"/>
                  </a:lnTo>
                  <a:lnTo>
                    <a:pt x="1018" y="1566"/>
                  </a:lnTo>
                  <a:lnTo>
                    <a:pt x="1017" y="1580"/>
                  </a:lnTo>
                  <a:lnTo>
                    <a:pt x="1014" y="1593"/>
                  </a:lnTo>
                  <a:lnTo>
                    <a:pt x="1009" y="1608"/>
                  </a:lnTo>
                  <a:lnTo>
                    <a:pt x="1001" y="1621"/>
                  </a:lnTo>
                  <a:lnTo>
                    <a:pt x="991" y="1634"/>
                  </a:lnTo>
                  <a:lnTo>
                    <a:pt x="980" y="1646"/>
                  </a:lnTo>
                  <a:lnTo>
                    <a:pt x="966" y="1658"/>
                  </a:lnTo>
                  <a:lnTo>
                    <a:pt x="948" y="1670"/>
                  </a:lnTo>
                  <a:lnTo>
                    <a:pt x="930" y="1680"/>
                  </a:lnTo>
                  <a:lnTo>
                    <a:pt x="909" y="1689"/>
                  </a:lnTo>
                  <a:lnTo>
                    <a:pt x="884" y="1698"/>
                  </a:lnTo>
                  <a:lnTo>
                    <a:pt x="859" y="1705"/>
                  </a:lnTo>
                  <a:lnTo>
                    <a:pt x="830" y="1711"/>
                  </a:lnTo>
                  <a:lnTo>
                    <a:pt x="799" y="1716"/>
                  </a:lnTo>
                  <a:lnTo>
                    <a:pt x="765" y="1719"/>
                  </a:lnTo>
                  <a:lnTo>
                    <a:pt x="733" y="1720"/>
                  </a:lnTo>
                  <a:lnTo>
                    <a:pt x="703" y="1720"/>
                  </a:lnTo>
                  <a:lnTo>
                    <a:pt x="674" y="1719"/>
                  </a:lnTo>
                  <a:lnTo>
                    <a:pt x="647" y="1715"/>
                  </a:lnTo>
                  <a:lnTo>
                    <a:pt x="622" y="1711"/>
                  </a:lnTo>
                  <a:lnTo>
                    <a:pt x="599" y="1704"/>
                  </a:lnTo>
                  <a:lnTo>
                    <a:pt x="577" y="1697"/>
                  </a:lnTo>
                  <a:lnTo>
                    <a:pt x="558" y="1689"/>
                  </a:lnTo>
                  <a:lnTo>
                    <a:pt x="541" y="1679"/>
                  </a:lnTo>
                  <a:lnTo>
                    <a:pt x="525" y="1669"/>
                  </a:lnTo>
                  <a:lnTo>
                    <a:pt x="511" y="1657"/>
                  </a:lnTo>
                  <a:lnTo>
                    <a:pt x="500" y="1645"/>
                  </a:lnTo>
                  <a:lnTo>
                    <a:pt x="490" y="1632"/>
                  </a:lnTo>
                  <a:lnTo>
                    <a:pt x="483" y="1620"/>
                  </a:lnTo>
                  <a:lnTo>
                    <a:pt x="478" y="1606"/>
                  </a:lnTo>
                  <a:lnTo>
                    <a:pt x="473" y="1592"/>
                  </a:lnTo>
                  <a:lnTo>
                    <a:pt x="472" y="1578"/>
                  </a:lnTo>
                  <a:lnTo>
                    <a:pt x="473" y="1564"/>
                  </a:lnTo>
                  <a:lnTo>
                    <a:pt x="477" y="1551"/>
                  </a:lnTo>
                  <a:lnTo>
                    <a:pt x="482" y="1536"/>
                  </a:lnTo>
                  <a:lnTo>
                    <a:pt x="490" y="1523"/>
                  </a:lnTo>
                  <a:lnTo>
                    <a:pt x="499" y="1510"/>
                  </a:lnTo>
                  <a:lnTo>
                    <a:pt x="511" y="1497"/>
                  </a:lnTo>
                  <a:lnTo>
                    <a:pt x="525" y="1485"/>
                  </a:lnTo>
                  <a:lnTo>
                    <a:pt x="542" y="1473"/>
                  </a:lnTo>
                  <a:lnTo>
                    <a:pt x="561" y="1463"/>
                  </a:lnTo>
                  <a:lnTo>
                    <a:pt x="583" y="1454"/>
                  </a:lnTo>
                  <a:lnTo>
                    <a:pt x="606" y="1445"/>
                  </a:lnTo>
                  <a:lnTo>
                    <a:pt x="632" y="1438"/>
                  </a:lnTo>
                  <a:lnTo>
                    <a:pt x="661" y="1432"/>
                  </a:lnTo>
                  <a:lnTo>
                    <a:pt x="692" y="1426"/>
                  </a:lnTo>
                  <a:lnTo>
                    <a:pt x="725" y="1423"/>
                  </a:lnTo>
                  <a:close/>
                  <a:moveTo>
                    <a:pt x="876" y="1004"/>
                  </a:moveTo>
                  <a:lnTo>
                    <a:pt x="913" y="996"/>
                  </a:lnTo>
                  <a:lnTo>
                    <a:pt x="947" y="990"/>
                  </a:lnTo>
                  <a:lnTo>
                    <a:pt x="981" y="986"/>
                  </a:lnTo>
                  <a:lnTo>
                    <a:pt x="1013" y="984"/>
                  </a:lnTo>
                  <a:lnTo>
                    <a:pt x="1042" y="984"/>
                  </a:lnTo>
                  <a:lnTo>
                    <a:pt x="1070" y="986"/>
                  </a:lnTo>
                  <a:lnTo>
                    <a:pt x="1096" y="989"/>
                  </a:lnTo>
                  <a:lnTo>
                    <a:pt x="1120" y="994"/>
                  </a:lnTo>
                  <a:lnTo>
                    <a:pt x="1142" y="1000"/>
                  </a:lnTo>
                  <a:lnTo>
                    <a:pt x="1162" y="1008"/>
                  </a:lnTo>
                  <a:lnTo>
                    <a:pt x="1180" y="1018"/>
                  </a:lnTo>
                  <a:lnTo>
                    <a:pt x="1196" y="1028"/>
                  </a:lnTo>
                  <a:lnTo>
                    <a:pt x="1209" y="1039"/>
                  </a:lnTo>
                  <a:lnTo>
                    <a:pt x="1220" y="1052"/>
                  </a:lnTo>
                  <a:lnTo>
                    <a:pt x="1230" y="1065"/>
                  </a:lnTo>
                  <a:lnTo>
                    <a:pt x="1236" y="1079"/>
                  </a:lnTo>
                  <a:lnTo>
                    <a:pt x="1241" y="1094"/>
                  </a:lnTo>
                  <a:lnTo>
                    <a:pt x="1242" y="1108"/>
                  </a:lnTo>
                  <a:lnTo>
                    <a:pt x="1242" y="1124"/>
                  </a:lnTo>
                  <a:lnTo>
                    <a:pt x="1239" y="1140"/>
                  </a:lnTo>
                  <a:lnTo>
                    <a:pt x="1233" y="1156"/>
                  </a:lnTo>
                  <a:lnTo>
                    <a:pt x="1224" y="1172"/>
                  </a:lnTo>
                  <a:lnTo>
                    <a:pt x="1212" y="1187"/>
                  </a:lnTo>
                  <a:lnTo>
                    <a:pt x="1199" y="1204"/>
                  </a:lnTo>
                  <a:lnTo>
                    <a:pt x="1182" y="1219"/>
                  </a:lnTo>
                  <a:lnTo>
                    <a:pt x="1162" y="1234"/>
                  </a:lnTo>
                  <a:lnTo>
                    <a:pt x="1140" y="1250"/>
                  </a:lnTo>
                  <a:lnTo>
                    <a:pt x="1114" y="1264"/>
                  </a:lnTo>
                  <a:lnTo>
                    <a:pt x="1086" y="1277"/>
                  </a:lnTo>
                  <a:lnTo>
                    <a:pt x="1054" y="1290"/>
                  </a:lnTo>
                  <a:lnTo>
                    <a:pt x="1021" y="1301"/>
                  </a:lnTo>
                  <a:lnTo>
                    <a:pt x="983" y="1313"/>
                  </a:lnTo>
                  <a:lnTo>
                    <a:pt x="946" y="1322"/>
                  </a:lnTo>
                  <a:lnTo>
                    <a:pt x="912" y="1328"/>
                  </a:lnTo>
                  <a:lnTo>
                    <a:pt x="878" y="1332"/>
                  </a:lnTo>
                  <a:lnTo>
                    <a:pt x="847" y="1335"/>
                  </a:lnTo>
                  <a:lnTo>
                    <a:pt x="818" y="1335"/>
                  </a:lnTo>
                  <a:lnTo>
                    <a:pt x="789" y="1333"/>
                  </a:lnTo>
                  <a:lnTo>
                    <a:pt x="764" y="1330"/>
                  </a:lnTo>
                  <a:lnTo>
                    <a:pt x="740" y="1325"/>
                  </a:lnTo>
                  <a:lnTo>
                    <a:pt x="718" y="1319"/>
                  </a:lnTo>
                  <a:lnTo>
                    <a:pt x="698" y="1311"/>
                  </a:lnTo>
                  <a:lnTo>
                    <a:pt x="680" y="1301"/>
                  </a:lnTo>
                  <a:lnTo>
                    <a:pt x="664" y="1291"/>
                  </a:lnTo>
                  <a:lnTo>
                    <a:pt x="651" y="1280"/>
                  </a:lnTo>
                  <a:lnTo>
                    <a:pt x="640" y="1268"/>
                  </a:lnTo>
                  <a:lnTo>
                    <a:pt x="630" y="1255"/>
                  </a:lnTo>
                  <a:lnTo>
                    <a:pt x="623" y="1240"/>
                  </a:lnTo>
                  <a:lnTo>
                    <a:pt x="619" y="1225"/>
                  </a:lnTo>
                  <a:lnTo>
                    <a:pt x="617" y="1211"/>
                  </a:lnTo>
                  <a:lnTo>
                    <a:pt x="618" y="1195"/>
                  </a:lnTo>
                  <a:lnTo>
                    <a:pt x="621" y="1179"/>
                  </a:lnTo>
                  <a:lnTo>
                    <a:pt x="626" y="1163"/>
                  </a:lnTo>
                  <a:lnTo>
                    <a:pt x="636" y="1147"/>
                  </a:lnTo>
                  <a:lnTo>
                    <a:pt x="646" y="1130"/>
                  </a:lnTo>
                  <a:lnTo>
                    <a:pt x="660" y="1114"/>
                  </a:lnTo>
                  <a:lnTo>
                    <a:pt x="676" y="1099"/>
                  </a:lnTo>
                  <a:lnTo>
                    <a:pt x="696" y="1084"/>
                  </a:lnTo>
                  <a:lnTo>
                    <a:pt x="718" y="1068"/>
                  </a:lnTo>
                  <a:lnTo>
                    <a:pt x="744" y="1054"/>
                  </a:lnTo>
                  <a:lnTo>
                    <a:pt x="772" y="1041"/>
                  </a:lnTo>
                  <a:lnTo>
                    <a:pt x="804" y="1028"/>
                  </a:lnTo>
                  <a:lnTo>
                    <a:pt x="838" y="1016"/>
                  </a:lnTo>
                  <a:lnTo>
                    <a:pt x="876" y="1004"/>
                  </a:lnTo>
                  <a:close/>
                  <a:moveTo>
                    <a:pt x="639" y="630"/>
                  </a:moveTo>
                  <a:lnTo>
                    <a:pt x="668" y="607"/>
                  </a:lnTo>
                  <a:lnTo>
                    <a:pt x="698" y="585"/>
                  </a:lnTo>
                  <a:lnTo>
                    <a:pt x="727" y="567"/>
                  </a:lnTo>
                  <a:lnTo>
                    <a:pt x="755" y="551"/>
                  </a:lnTo>
                  <a:lnTo>
                    <a:pt x="782" y="537"/>
                  </a:lnTo>
                  <a:lnTo>
                    <a:pt x="808" y="527"/>
                  </a:lnTo>
                  <a:lnTo>
                    <a:pt x="833" y="518"/>
                  </a:lnTo>
                  <a:lnTo>
                    <a:pt x="858" y="512"/>
                  </a:lnTo>
                  <a:lnTo>
                    <a:pt x="880" y="509"/>
                  </a:lnTo>
                  <a:lnTo>
                    <a:pt x="901" y="507"/>
                  </a:lnTo>
                  <a:lnTo>
                    <a:pt x="921" y="507"/>
                  </a:lnTo>
                  <a:lnTo>
                    <a:pt x="940" y="509"/>
                  </a:lnTo>
                  <a:lnTo>
                    <a:pt x="957" y="514"/>
                  </a:lnTo>
                  <a:lnTo>
                    <a:pt x="972" y="520"/>
                  </a:lnTo>
                  <a:lnTo>
                    <a:pt x="985" y="527"/>
                  </a:lnTo>
                  <a:lnTo>
                    <a:pt x="997" y="537"/>
                  </a:lnTo>
                  <a:lnTo>
                    <a:pt x="1006" y="549"/>
                  </a:lnTo>
                  <a:lnTo>
                    <a:pt x="1015" y="561"/>
                  </a:lnTo>
                  <a:lnTo>
                    <a:pt x="1020" y="575"/>
                  </a:lnTo>
                  <a:lnTo>
                    <a:pt x="1023" y="590"/>
                  </a:lnTo>
                  <a:lnTo>
                    <a:pt x="1024" y="608"/>
                  </a:lnTo>
                  <a:lnTo>
                    <a:pt x="1023" y="626"/>
                  </a:lnTo>
                  <a:lnTo>
                    <a:pt x="1019" y="645"/>
                  </a:lnTo>
                  <a:lnTo>
                    <a:pt x="1013" y="666"/>
                  </a:lnTo>
                  <a:lnTo>
                    <a:pt x="1003" y="687"/>
                  </a:lnTo>
                  <a:lnTo>
                    <a:pt x="992" y="709"/>
                  </a:lnTo>
                  <a:lnTo>
                    <a:pt x="978" y="733"/>
                  </a:lnTo>
                  <a:lnTo>
                    <a:pt x="961" y="756"/>
                  </a:lnTo>
                  <a:lnTo>
                    <a:pt x="940" y="782"/>
                  </a:lnTo>
                  <a:lnTo>
                    <a:pt x="917" y="806"/>
                  </a:lnTo>
                  <a:lnTo>
                    <a:pt x="890" y="832"/>
                  </a:lnTo>
                  <a:lnTo>
                    <a:pt x="860" y="859"/>
                  </a:lnTo>
                  <a:lnTo>
                    <a:pt x="830" y="882"/>
                  </a:lnTo>
                  <a:lnTo>
                    <a:pt x="801" y="904"/>
                  </a:lnTo>
                  <a:lnTo>
                    <a:pt x="772" y="922"/>
                  </a:lnTo>
                  <a:lnTo>
                    <a:pt x="745" y="937"/>
                  </a:lnTo>
                  <a:lnTo>
                    <a:pt x="718" y="950"/>
                  </a:lnTo>
                  <a:lnTo>
                    <a:pt x="692" y="962"/>
                  </a:lnTo>
                  <a:lnTo>
                    <a:pt x="667" y="970"/>
                  </a:lnTo>
                  <a:lnTo>
                    <a:pt x="643" y="976"/>
                  </a:lnTo>
                  <a:lnTo>
                    <a:pt x="620" y="980"/>
                  </a:lnTo>
                  <a:lnTo>
                    <a:pt x="599" y="981"/>
                  </a:lnTo>
                  <a:lnTo>
                    <a:pt x="578" y="981"/>
                  </a:lnTo>
                  <a:lnTo>
                    <a:pt x="560" y="978"/>
                  </a:lnTo>
                  <a:lnTo>
                    <a:pt x="544" y="974"/>
                  </a:lnTo>
                  <a:lnTo>
                    <a:pt x="528" y="968"/>
                  </a:lnTo>
                  <a:lnTo>
                    <a:pt x="515" y="960"/>
                  </a:lnTo>
                  <a:lnTo>
                    <a:pt x="503" y="950"/>
                  </a:lnTo>
                  <a:lnTo>
                    <a:pt x="493" y="939"/>
                  </a:lnTo>
                  <a:lnTo>
                    <a:pt x="486" y="926"/>
                  </a:lnTo>
                  <a:lnTo>
                    <a:pt x="480" y="912"/>
                  </a:lnTo>
                  <a:lnTo>
                    <a:pt x="477" y="897"/>
                  </a:lnTo>
                  <a:lnTo>
                    <a:pt x="475" y="879"/>
                  </a:lnTo>
                  <a:lnTo>
                    <a:pt x="477" y="861"/>
                  </a:lnTo>
                  <a:lnTo>
                    <a:pt x="480" y="842"/>
                  </a:lnTo>
                  <a:lnTo>
                    <a:pt x="487" y="821"/>
                  </a:lnTo>
                  <a:lnTo>
                    <a:pt x="495" y="800"/>
                  </a:lnTo>
                  <a:lnTo>
                    <a:pt x="507" y="779"/>
                  </a:lnTo>
                  <a:lnTo>
                    <a:pt x="521" y="755"/>
                  </a:lnTo>
                  <a:lnTo>
                    <a:pt x="539" y="731"/>
                  </a:lnTo>
                  <a:lnTo>
                    <a:pt x="559" y="706"/>
                  </a:lnTo>
                  <a:lnTo>
                    <a:pt x="583" y="682"/>
                  </a:lnTo>
                  <a:lnTo>
                    <a:pt x="609" y="655"/>
                  </a:lnTo>
                  <a:lnTo>
                    <a:pt x="639" y="630"/>
                  </a:lnTo>
                  <a:close/>
                  <a:moveTo>
                    <a:pt x="342" y="334"/>
                  </a:moveTo>
                  <a:lnTo>
                    <a:pt x="361" y="307"/>
                  </a:lnTo>
                  <a:lnTo>
                    <a:pt x="380" y="283"/>
                  </a:lnTo>
                  <a:lnTo>
                    <a:pt x="399" y="261"/>
                  </a:lnTo>
                  <a:lnTo>
                    <a:pt x="418" y="241"/>
                  </a:lnTo>
                  <a:lnTo>
                    <a:pt x="438" y="224"/>
                  </a:lnTo>
                  <a:lnTo>
                    <a:pt x="456" y="210"/>
                  </a:lnTo>
                  <a:lnTo>
                    <a:pt x="475" y="197"/>
                  </a:lnTo>
                  <a:lnTo>
                    <a:pt x="494" y="187"/>
                  </a:lnTo>
                  <a:lnTo>
                    <a:pt x="511" y="178"/>
                  </a:lnTo>
                  <a:lnTo>
                    <a:pt x="528" y="173"/>
                  </a:lnTo>
                  <a:lnTo>
                    <a:pt x="545" y="169"/>
                  </a:lnTo>
                  <a:lnTo>
                    <a:pt x="561" y="167"/>
                  </a:lnTo>
                  <a:lnTo>
                    <a:pt x="575" y="167"/>
                  </a:lnTo>
                  <a:lnTo>
                    <a:pt x="590" y="169"/>
                  </a:lnTo>
                  <a:lnTo>
                    <a:pt x="603" y="173"/>
                  </a:lnTo>
                  <a:lnTo>
                    <a:pt x="615" y="179"/>
                  </a:lnTo>
                  <a:lnTo>
                    <a:pt x="625" y="187"/>
                  </a:lnTo>
                  <a:lnTo>
                    <a:pt x="634" y="196"/>
                  </a:lnTo>
                  <a:lnTo>
                    <a:pt x="643" y="207"/>
                  </a:lnTo>
                  <a:lnTo>
                    <a:pt x="650" y="219"/>
                  </a:lnTo>
                  <a:lnTo>
                    <a:pt x="654" y="233"/>
                  </a:lnTo>
                  <a:lnTo>
                    <a:pt x="658" y="250"/>
                  </a:lnTo>
                  <a:lnTo>
                    <a:pt x="659" y="267"/>
                  </a:lnTo>
                  <a:lnTo>
                    <a:pt x="659" y="285"/>
                  </a:lnTo>
                  <a:lnTo>
                    <a:pt x="657" y="306"/>
                  </a:lnTo>
                  <a:lnTo>
                    <a:pt x="653" y="327"/>
                  </a:lnTo>
                  <a:lnTo>
                    <a:pt x="646" y="349"/>
                  </a:lnTo>
                  <a:lnTo>
                    <a:pt x="638" y="373"/>
                  </a:lnTo>
                  <a:lnTo>
                    <a:pt x="626" y="398"/>
                  </a:lnTo>
                  <a:lnTo>
                    <a:pt x="613" y="425"/>
                  </a:lnTo>
                  <a:lnTo>
                    <a:pt x="598" y="452"/>
                  </a:lnTo>
                  <a:lnTo>
                    <a:pt x="579" y="479"/>
                  </a:lnTo>
                  <a:lnTo>
                    <a:pt x="560" y="506"/>
                  </a:lnTo>
                  <a:lnTo>
                    <a:pt x="541" y="530"/>
                  </a:lnTo>
                  <a:lnTo>
                    <a:pt x="521" y="552"/>
                  </a:lnTo>
                  <a:lnTo>
                    <a:pt x="502" y="571"/>
                  </a:lnTo>
                  <a:lnTo>
                    <a:pt x="484" y="588"/>
                  </a:lnTo>
                  <a:lnTo>
                    <a:pt x="464" y="603"/>
                  </a:lnTo>
                  <a:lnTo>
                    <a:pt x="446" y="615"/>
                  </a:lnTo>
                  <a:lnTo>
                    <a:pt x="428" y="625"/>
                  </a:lnTo>
                  <a:lnTo>
                    <a:pt x="409" y="633"/>
                  </a:lnTo>
                  <a:lnTo>
                    <a:pt x="393" y="639"/>
                  </a:lnTo>
                  <a:lnTo>
                    <a:pt x="376" y="643"/>
                  </a:lnTo>
                  <a:lnTo>
                    <a:pt x="360" y="645"/>
                  </a:lnTo>
                  <a:lnTo>
                    <a:pt x="345" y="645"/>
                  </a:lnTo>
                  <a:lnTo>
                    <a:pt x="331" y="643"/>
                  </a:lnTo>
                  <a:lnTo>
                    <a:pt x="319" y="639"/>
                  </a:lnTo>
                  <a:lnTo>
                    <a:pt x="306" y="633"/>
                  </a:lnTo>
                  <a:lnTo>
                    <a:pt x="295" y="626"/>
                  </a:lnTo>
                  <a:lnTo>
                    <a:pt x="286" y="617"/>
                  </a:lnTo>
                  <a:lnTo>
                    <a:pt x="278" y="606"/>
                  </a:lnTo>
                  <a:lnTo>
                    <a:pt x="272" y="593"/>
                  </a:lnTo>
                  <a:lnTo>
                    <a:pt x="267" y="579"/>
                  </a:lnTo>
                  <a:lnTo>
                    <a:pt x="264" y="564"/>
                  </a:lnTo>
                  <a:lnTo>
                    <a:pt x="261" y="547"/>
                  </a:lnTo>
                  <a:lnTo>
                    <a:pt x="263" y="528"/>
                  </a:lnTo>
                  <a:lnTo>
                    <a:pt x="265" y="508"/>
                  </a:lnTo>
                  <a:lnTo>
                    <a:pt x="269" y="487"/>
                  </a:lnTo>
                  <a:lnTo>
                    <a:pt x="275" y="464"/>
                  </a:lnTo>
                  <a:lnTo>
                    <a:pt x="284" y="441"/>
                  </a:lnTo>
                  <a:lnTo>
                    <a:pt x="294" y="415"/>
                  </a:lnTo>
                  <a:lnTo>
                    <a:pt x="307" y="390"/>
                  </a:lnTo>
                  <a:lnTo>
                    <a:pt x="324" y="363"/>
                  </a:lnTo>
                  <a:lnTo>
                    <a:pt x="342" y="3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4500563" y="3756025"/>
              <a:ext cx="15875" cy="20638"/>
            </a:xfrm>
            <a:custGeom>
              <a:avLst/>
              <a:gdLst/>
              <a:ahLst/>
              <a:cxnLst>
                <a:cxn ang="0">
                  <a:pos x="55" y="117"/>
                </a:cxn>
                <a:cxn ang="0">
                  <a:pos x="81" y="79"/>
                </a:cxn>
                <a:cxn ang="0">
                  <a:pos x="111" y="48"/>
                </a:cxn>
                <a:cxn ang="0">
                  <a:pos x="140" y="26"/>
                </a:cxn>
                <a:cxn ang="0">
                  <a:pos x="170" y="11"/>
                </a:cxn>
                <a:cxn ang="0">
                  <a:pos x="198" y="2"/>
                </a:cxn>
                <a:cxn ang="0">
                  <a:pos x="226" y="0"/>
                </a:cxn>
                <a:cxn ang="0">
                  <a:pos x="250" y="5"/>
                </a:cxn>
                <a:cxn ang="0">
                  <a:pos x="273" y="17"/>
                </a:cxn>
                <a:cxn ang="0">
                  <a:pos x="292" y="34"/>
                </a:cxn>
                <a:cxn ang="0">
                  <a:pos x="306" y="56"/>
                </a:cxn>
                <a:cxn ang="0">
                  <a:pos x="317" y="84"/>
                </a:cxn>
                <a:cxn ang="0">
                  <a:pos x="320" y="116"/>
                </a:cxn>
                <a:cxn ang="0">
                  <a:pos x="318" y="154"/>
                </a:cxn>
                <a:cxn ang="0">
                  <a:pos x="308" y="195"/>
                </a:cxn>
                <a:cxn ang="0">
                  <a:pos x="290" y="239"/>
                </a:cxn>
                <a:cxn ang="0">
                  <a:pos x="266" y="285"/>
                </a:cxn>
                <a:cxn ang="0">
                  <a:pos x="237" y="324"/>
                </a:cxn>
                <a:cxn ang="0">
                  <a:pos x="208" y="355"/>
                </a:cxn>
                <a:cxn ang="0">
                  <a:pos x="179" y="378"/>
                </a:cxn>
                <a:cxn ang="0">
                  <a:pos x="149" y="393"/>
                </a:cxn>
                <a:cxn ang="0">
                  <a:pos x="120" y="401"/>
                </a:cxn>
                <a:cxn ang="0">
                  <a:pos x="92" y="402"/>
                </a:cxn>
                <a:cxn ang="0">
                  <a:pos x="68" y="397"/>
                </a:cxn>
                <a:cxn ang="0">
                  <a:pos x="45" y="386"/>
                </a:cxn>
                <a:cxn ang="0">
                  <a:pos x="27" y="370"/>
                </a:cxn>
                <a:cxn ang="0">
                  <a:pos x="13" y="346"/>
                </a:cxn>
                <a:cxn ang="0">
                  <a:pos x="3" y="319"/>
                </a:cxn>
                <a:cxn ang="0">
                  <a:pos x="0" y="286"/>
                </a:cxn>
                <a:cxn ang="0">
                  <a:pos x="3" y="250"/>
                </a:cxn>
                <a:cxn ang="0">
                  <a:pos x="12" y="209"/>
                </a:cxn>
                <a:cxn ang="0">
                  <a:pos x="29" y="164"/>
                </a:cxn>
              </a:cxnLst>
              <a:rect l="0" t="0" r="r" b="b"/>
              <a:pathLst>
                <a:path w="320" h="403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4510088" y="3841750"/>
              <a:ext cx="20638" cy="12700"/>
            </a:xfrm>
            <a:custGeom>
              <a:avLst/>
              <a:gdLst/>
              <a:ahLst/>
              <a:cxnLst>
                <a:cxn ang="0">
                  <a:pos x="255" y="23"/>
                </a:cxn>
                <a:cxn ang="0">
                  <a:pos x="297" y="41"/>
                </a:cxn>
                <a:cxn ang="0">
                  <a:pos x="333" y="59"/>
                </a:cxn>
                <a:cxn ang="0">
                  <a:pos x="361" y="79"/>
                </a:cxn>
                <a:cxn ang="0">
                  <a:pos x="382" y="102"/>
                </a:cxn>
                <a:cxn ang="0">
                  <a:pos x="397" y="124"/>
                </a:cxn>
                <a:cxn ang="0">
                  <a:pos x="405" y="146"/>
                </a:cxn>
                <a:cxn ang="0">
                  <a:pos x="407" y="168"/>
                </a:cxn>
                <a:cxn ang="0">
                  <a:pos x="402" y="188"/>
                </a:cxn>
                <a:cxn ang="0">
                  <a:pos x="391" y="206"/>
                </a:cxn>
                <a:cxn ang="0">
                  <a:pos x="373" y="222"/>
                </a:cxn>
                <a:cxn ang="0">
                  <a:pos x="350" y="234"/>
                </a:cxn>
                <a:cxn ang="0">
                  <a:pos x="321" y="242"/>
                </a:cxn>
                <a:cxn ang="0">
                  <a:pos x="287" y="245"/>
                </a:cxn>
                <a:cxn ang="0">
                  <a:pos x="246" y="244"/>
                </a:cxn>
                <a:cxn ang="0">
                  <a:pos x="200" y="236"/>
                </a:cxn>
                <a:cxn ang="0">
                  <a:pos x="152" y="223"/>
                </a:cxn>
                <a:cxn ang="0">
                  <a:pos x="109" y="205"/>
                </a:cxn>
                <a:cxn ang="0">
                  <a:pos x="74" y="186"/>
                </a:cxn>
                <a:cxn ang="0">
                  <a:pos x="45" y="165"/>
                </a:cxn>
                <a:cxn ang="0">
                  <a:pos x="24" y="142"/>
                </a:cxn>
                <a:cxn ang="0">
                  <a:pos x="9" y="120"/>
                </a:cxn>
                <a:cxn ang="0">
                  <a:pos x="1" y="97"/>
                </a:cxn>
                <a:cxn ang="0">
                  <a:pos x="0" y="76"/>
                </a:cxn>
                <a:cxn ang="0">
                  <a:pos x="4" y="56"/>
                </a:cxn>
                <a:cxn ang="0">
                  <a:pos x="16" y="37"/>
                </a:cxn>
                <a:cxn ang="0">
                  <a:pos x="33" y="22"/>
                </a:cxn>
                <a:cxn ang="0">
                  <a:pos x="56" y="10"/>
                </a:cxn>
                <a:cxn ang="0">
                  <a:pos x="85" y="3"/>
                </a:cxn>
                <a:cxn ang="0">
                  <a:pos x="120" y="0"/>
                </a:cxn>
                <a:cxn ang="0">
                  <a:pos x="160" y="2"/>
                </a:cxn>
                <a:cxn ang="0">
                  <a:pos x="206" y="10"/>
                </a:cxn>
              </a:cxnLst>
              <a:rect l="0" t="0" r="r" b="b"/>
              <a:pathLst>
                <a:path w="407" h="245">
                  <a:moveTo>
                    <a:pt x="231" y="16"/>
                  </a:moveTo>
                  <a:lnTo>
                    <a:pt x="255" y="23"/>
                  </a:lnTo>
                  <a:lnTo>
                    <a:pt x="276" y="31"/>
                  </a:lnTo>
                  <a:lnTo>
                    <a:pt x="297" y="41"/>
                  </a:lnTo>
                  <a:lnTo>
                    <a:pt x="316" y="50"/>
                  </a:lnTo>
                  <a:lnTo>
                    <a:pt x="333" y="59"/>
                  </a:lnTo>
                  <a:lnTo>
                    <a:pt x="348" y="69"/>
                  </a:lnTo>
                  <a:lnTo>
                    <a:pt x="361" y="79"/>
                  </a:lnTo>
                  <a:lnTo>
                    <a:pt x="372" y="90"/>
                  </a:lnTo>
                  <a:lnTo>
                    <a:pt x="382" y="102"/>
                  </a:lnTo>
                  <a:lnTo>
                    <a:pt x="391" y="113"/>
                  </a:lnTo>
                  <a:lnTo>
                    <a:pt x="397" y="124"/>
                  </a:lnTo>
                  <a:lnTo>
                    <a:pt x="402" y="135"/>
                  </a:lnTo>
                  <a:lnTo>
                    <a:pt x="405" y="146"/>
                  </a:lnTo>
                  <a:lnTo>
                    <a:pt x="407" y="156"/>
                  </a:lnTo>
                  <a:lnTo>
                    <a:pt x="407" y="168"/>
                  </a:lnTo>
                  <a:lnTo>
                    <a:pt x="405" y="178"/>
                  </a:lnTo>
                  <a:lnTo>
                    <a:pt x="402" y="188"/>
                  </a:lnTo>
                  <a:lnTo>
                    <a:pt x="397" y="197"/>
                  </a:lnTo>
                  <a:lnTo>
                    <a:pt x="391" y="206"/>
                  </a:lnTo>
                  <a:lnTo>
                    <a:pt x="382" y="213"/>
                  </a:lnTo>
                  <a:lnTo>
                    <a:pt x="373" y="222"/>
                  </a:lnTo>
                  <a:lnTo>
                    <a:pt x="363" y="228"/>
                  </a:lnTo>
                  <a:lnTo>
                    <a:pt x="350" y="234"/>
                  </a:lnTo>
                  <a:lnTo>
                    <a:pt x="337" y="238"/>
                  </a:lnTo>
                  <a:lnTo>
                    <a:pt x="321" y="242"/>
                  </a:lnTo>
                  <a:lnTo>
                    <a:pt x="305" y="244"/>
                  </a:lnTo>
                  <a:lnTo>
                    <a:pt x="287" y="245"/>
                  </a:lnTo>
                  <a:lnTo>
                    <a:pt x="267" y="245"/>
                  </a:lnTo>
                  <a:lnTo>
                    <a:pt x="246" y="244"/>
                  </a:lnTo>
                  <a:lnTo>
                    <a:pt x="225" y="241"/>
                  </a:lnTo>
                  <a:lnTo>
                    <a:pt x="200" y="236"/>
                  </a:lnTo>
                  <a:lnTo>
                    <a:pt x="176" y="230"/>
                  </a:lnTo>
                  <a:lnTo>
                    <a:pt x="152" y="223"/>
                  </a:lnTo>
                  <a:lnTo>
                    <a:pt x="130" y="214"/>
                  </a:lnTo>
                  <a:lnTo>
                    <a:pt x="109" y="205"/>
                  </a:lnTo>
                  <a:lnTo>
                    <a:pt x="91" y="196"/>
                  </a:lnTo>
                  <a:lnTo>
                    <a:pt x="74" y="186"/>
                  </a:lnTo>
                  <a:lnTo>
                    <a:pt x="58" y="176"/>
                  </a:lnTo>
                  <a:lnTo>
                    <a:pt x="45" y="165"/>
                  </a:lnTo>
                  <a:lnTo>
                    <a:pt x="34" y="153"/>
                  </a:lnTo>
                  <a:lnTo>
                    <a:pt x="24" y="142"/>
                  </a:lnTo>
                  <a:lnTo>
                    <a:pt x="16" y="131"/>
                  </a:lnTo>
                  <a:lnTo>
                    <a:pt x="9" y="120"/>
                  </a:lnTo>
                  <a:lnTo>
                    <a:pt x="4" y="109"/>
                  </a:lnTo>
                  <a:lnTo>
                    <a:pt x="1" y="97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1" y="65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6" y="37"/>
                  </a:lnTo>
                  <a:lnTo>
                    <a:pt x="24" y="29"/>
                  </a:lnTo>
                  <a:lnTo>
                    <a:pt x="33" y="22"/>
                  </a:lnTo>
                  <a:lnTo>
                    <a:pt x="44" y="16"/>
                  </a:lnTo>
                  <a:lnTo>
                    <a:pt x="56" y="10"/>
                  </a:lnTo>
                  <a:lnTo>
                    <a:pt x="70" y="6"/>
                  </a:lnTo>
                  <a:lnTo>
                    <a:pt x="85" y="3"/>
                  </a:lnTo>
                  <a:lnTo>
                    <a:pt x="102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160" y="2"/>
                  </a:lnTo>
                  <a:lnTo>
                    <a:pt x="183" y="5"/>
                  </a:lnTo>
                  <a:lnTo>
                    <a:pt x="206" y="10"/>
                  </a:lnTo>
                  <a:lnTo>
                    <a:pt x="231" y="1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4524375" y="3829050"/>
              <a:ext cx="28575" cy="14288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345" y="2"/>
                </a:cxn>
                <a:cxn ang="0">
                  <a:pos x="397" y="11"/>
                </a:cxn>
                <a:cxn ang="0">
                  <a:pos x="441" y="25"/>
                </a:cxn>
                <a:cxn ang="0">
                  <a:pos x="478" y="43"/>
                </a:cxn>
                <a:cxn ang="0">
                  <a:pos x="507" y="66"/>
                </a:cxn>
                <a:cxn ang="0">
                  <a:pos x="528" y="90"/>
                </a:cxn>
                <a:cxn ang="0">
                  <a:pos x="542" y="116"/>
                </a:cxn>
                <a:cxn ang="0">
                  <a:pos x="546" y="144"/>
                </a:cxn>
                <a:cxn ang="0">
                  <a:pos x="542" y="171"/>
                </a:cxn>
                <a:cxn ang="0">
                  <a:pos x="529" y="199"/>
                </a:cxn>
                <a:cxn ang="0">
                  <a:pos x="508" y="224"/>
                </a:cxn>
                <a:cxn ang="0">
                  <a:pos x="476" y="248"/>
                </a:cxn>
                <a:cxn ang="0">
                  <a:pos x="437" y="267"/>
                </a:cxn>
                <a:cxn ang="0">
                  <a:pos x="387" y="283"/>
                </a:cxn>
                <a:cxn ang="0">
                  <a:pos x="327" y="294"/>
                </a:cxn>
                <a:cxn ang="0">
                  <a:pos x="261" y="298"/>
                </a:cxn>
                <a:cxn ang="0">
                  <a:pos x="202" y="297"/>
                </a:cxn>
                <a:cxn ang="0">
                  <a:pos x="150" y="289"/>
                </a:cxn>
                <a:cxn ang="0">
                  <a:pos x="105" y="275"/>
                </a:cxn>
                <a:cxn ang="0">
                  <a:pos x="69" y="257"/>
                </a:cxn>
                <a:cxn ang="0">
                  <a:pos x="39" y="235"/>
                </a:cxn>
                <a:cxn ang="0">
                  <a:pos x="18" y="210"/>
                </a:cxn>
                <a:cxn ang="0">
                  <a:pos x="6" y="184"/>
                </a:cxn>
                <a:cxn ang="0">
                  <a:pos x="0" y="156"/>
                </a:cxn>
                <a:cxn ang="0">
                  <a:pos x="5" y="129"/>
                </a:cxn>
                <a:cxn ang="0">
                  <a:pos x="18" y="101"/>
                </a:cxn>
                <a:cxn ang="0">
                  <a:pos x="39" y="75"/>
                </a:cxn>
                <a:cxn ang="0">
                  <a:pos x="70" y="51"/>
                </a:cxn>
                <a:cxn ang="0">
                  <a:pos x="111" y="32"/>
                </a:cxn>
                <a:cxn ang="0">
                  <a:pos x="160" y="16"/>
                </a:cxn>
                <a:cxn ang="0">
                  <a:pos x="220" y="4"/>
                </a:cxn>
              </a:cxnLst>
              <a:rect l="0" t="0" r="r" b="b"/>
              <a:pathLst>
                <a:path w="546" h="298">
                  <a:moveTo>
                    <a:pt x="253" y="1"/>
                  </a:moveTo>
                  <a:lnTo>
                    <a:pt x="286" y="0"/>
                  </a:lnTo>
                  <a:lnTo>
                    <a:pt x="316" y="0"/>
                  </a:lnTo>
                  <a:lnTo>
                    <a:pt x="345" y="2"/>
                  </a:lnTo>
                  <a:lnTo>
                    <a:pt x="371" y="7"/>
                  </a:lnTo>
                  <a:lnTo>
                    <a:pt x="397" y="11"/>
                  </a:lnTo>
                  <a:lnTo>
                    <a:pt x="419" y="18"/>
                  </a:lnTo>
                  <a:lnTo>
                    <a:pt x="441" y="25"/>
                  </a:lnTo>
                  <a:lnTo>
                    <a:pt x="460" y="34"/>
                  </a:lnTo>
                  <a:lnTo>
                    <a:pt x="478" y="43"/>
                  </a:lnTo>
                  <a:lnTo>
                    <a:pt x="494" y="54"/>
                  </a:lnTo>
                  <a:lnTo>
                    <a:pt x="507" y="66"/>
                  </a:lnTo>
                  <a:lnTo>
                    <a:pt x="519" y="77"/>
                  </a:lnTo>
                  <a:lnTo>
                    <a:pt x="528" y="90"/>
                  </a:lnTo>
                  <a:lnTo>
                    <a:pt x="535" y="103"/>
                  </a:lnTo>
                  <a:lnTo>
                    <a:pt x="542" y="116"/>
                  </a:lnTo>
                  <a:lnTo>
                    <a:pt x="545" y="130"/>
                  </a:lnTo>
                  <a:lnTo>
                    <a:pt x="546" y="144"/>
                  </a:lnTo>
                  <a:lnTo>
                    <a:pt x="545" y="158"/>
                  </a:lnTo>
                  <a:lnTo>
                    <a:pt x="542" y="171"/>
                  </a:lnTo>
                  <a:lnTo>
                    <a:pt x="537" y="186"/>
                  </a:lnTo>
                  <a:lnTo>
                    <a:pt x="529" y="199"/>
                  </a:lnTo>
                  <a:lnTo>
                    <a:pt x="519" y="212"/>
                  </a:lnTo>
                  <a:lnTo>
                    <a:pt x="508" y="224"/>
                  </a:lnTo>
                  <a:lnTo>
                    <a:pt x="494" y="236"/>
                  </a:lnTo>
                  <a:lnTo>
                    <a:pt x="476" y="248"/>
                  </a:lnTo>
                  <a:lnTo>
                    <a:pt x="458" y="258"/>
                  </a:lnTo>
                  <a:lnTo>
                    <a:pt x="437" y="267"/>
                  </a:lnTo>
                  <a:lnTo>
                    <a:pt x="412" y="276"/>
                  </a:lnTo>
                  <a:lnTo>
                    <a:pt x="387" y="283"/>
                  </a:lnTo>
                  <a:lnTo>
                    <a:pt x="358" y="289"/>
                  </a:lnTo>
                  <a:lnTo>
                    <a:pt x="327" y="294"/>
                  </a:lnTo>
                  <a:lnTo>
                    <a:pt x="293" y="297"/>
                  </a:lnTo>
                  <a:lnTo>
                    <a:pt x="261" y="298"/>
                  </a:lnTo>
                  <a:lnTo>
                    <a:pt x="231" y="298"/>
                  </a:lnTo>
                  <a:lnTo>
                    <a:pt x="202" y="297"/>
                  </a:lnTo>
                  <a:lnTo>
                    <a:pt x="175" y="293"/>
                  </a:lnTo>
                  <a:lnTo>
                    <a:pt x="150" y="289"/>
                  </a:lnTo>
                  <a:lnTo>
                    <a:pt x="127" y="282"/>
                  </a:lnTo>
                  <a:lnTo>
                    <a:pt x="105" y="275"/>
                  </a:lnTo>
                  <a:lnTo>
                    <a:pt x="86" y="267"/>
                  </a:lnTo>
                  <a:lnTo>
                    <a:pt x="69" y="257"/>
                  </a:lnTo>
                  <a:lnTo>
                    <a:pt x="53" y="247"/>
                  </a:lnTo>
                  <a:lnTo>
                    <a:pt x="39" y="235"/>
                  </a:lnTo>
                  <a:lnTo>
                    <a:pt x="28" y="223"/>
                  </a:lnTo>
                  <a:lnTo>
                    <a:pt x="18" y="210"/>
                  </a:lnTo>
                  <a:lnTo>
                    <a:pt x="11" y="198"/>
                  </a:lnTo>
                  <a:lnTo>
                    <a:pt x="6" y="184"/>
                  </a:lnTo>
                  <a:lnTo>
                    <a:pt x="1" y="170"/>
                  </a:lnTo>
                  <a:lnTo>
                    <a:pt x="0" y="156"/>
                  </a:lnTo>
                  <a:lnTo>
                    <a:pt x="1" y="142"/>
                  </a:lnTo>
                  <a:lnTo>
                    <a:pt x="5" y="129"/>
                  </a:lnTo>
                  <a:lnTo>
                    <a:pt x="10" y="114"/>
                  </a:lnTo>
                  <a:lnTo>
                    <a:pt x="18" y="101"/>
                  </a:lnTo>
                  <a:lnTo>
                    <a:pt x="27" y="88"/>
                  </a:lnTo>
                  <a:lnTo>
                    <a:pt x="39" y="75"/>
                  </a:lnTo>
                  <a:lnTo>
                    <a:pt x="53" y="63"/>
                  </a:lnTo>
                  <a:lnTo>
                    <a:pt x="70" y="51"/>
                  </a:lnTo>
                  <a:lnTo>
                    <a:pt x="89" y="41"/>
                  </a:lnTo>
                  <a:lnTo>
                    <a:pt x="111" y="32"/>
                  </a:lnTo>
                  <a:lnTo>
                    <a:pt x="134" y="23"/>
                  </a:lnTo>
                  <a:lnTo>
                    <a:pt x="160" y="16"/>
                  </a:lnTo>
                  <a:lnTo>
                    <a:pt x="189" y="10"/>
                  </a:lnTo>
                  <a:lnTo>
                    <a:pt x="220" y="4"/>
                  </a:lnTo>
                  <a:lnTo>
                    <a:pt x="253" y="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4532313" y="3806825"/>
              <a:ext cx="31750" cy="17463"/>
            </a:xfrm>
            <a:custGeom>
              <a:avLst/>
              <a:gdLst/>
              <a:ahLst/>
              <a:cxnLst>
                <a:cxn ang="0">
                  <a:pos x="296" y="12"/>
                </a:cxn>
                <a:cxn ang="0">
                  <a:pos x="364" y="2"/>
                </a:cxn>
                <a:cxn ang="0">
                  <a:pos x="425" y="0"/>
                </a:cxn>
                <a:cxn ang="0">
                  <a:pos x="479" y="5"/>
                </a:cxn>
                <a:cxn ang="0">
                  <a:pos x="525" y="16"/>
                </a:cxn>
                <a:cxn ang="0">
                  <a:pos x="563" y="34"/>
                </a:cxn>
                <a:cxn ang="0">
                  <a:pos x="592" y="55"/>
                </a:cxn>
                <a:cxn ang="0">
                  <a:pos x="613" y="81"/>
                </a:cxn>
                <a:cxn ang="0">
                  <a:pos x="624" y="110"/>
                </a:cxn>
                <a:cxn ang="0">
                  <a:pos x="625" y="140"/>
                </a:cxn>
                <a:cxn ang="0">
                  <a:pos x="616" y="172"/>
                </a:cxn>
                <a:cxn ang="0">
                  <a:pos x="595" y="203"/>
                </a:cxn>
                <a:cxn ang="0">
                  <a:pos x="565" y="235"/>
                </a:cxn>
                <a:cxn ang="0">
                  <a:pos x="523" y="266"/>
                </a:cxn>
                <a:cxn ang="0">
                  <a:pos x="469" y="293"/>
                </a:cxn>
                <a:cxn ang="0">
                  <a:pos x="404" y="317"/>
                </a:cxn>
                <a:cxn ang="0">
                  <a:pos x="329" y="338"/>
                </a:cxn>
                <a:cxn ang="0">
                  <a:pos x="261" y="348"/>
                </a:cxn>
                <a:cxn ang="0">
                  <a:pos x="201" y="351"/>
                </a:cxn>
                <a:cxn ang="0">
                  <a:pos x="147" y="346"/>
                </a:cxn>
                <a:cxn ang="0">
                  <a:pos x="101" y="335"/>
                </a:cxn>
                <a:cxn ang="0">
                  <a:pos x="63" y="317"/>
                </a:cxn>
                <a:cxn ang="0">
                  <a:pos x="34" y="296"/>
                </a:cxn>
                <a:cxn ang="0">
                  <a:pos x="13" y="271"/>
                </a:cxn>
                <a:cxn ang="0">
                  <a:pos x="2" y="241"/>
                </a:cxn>
                <a:cxn ang="0">
                  <a:pos x="1" y="211"/>
                </a:cxn>
                <a:cxn ang="0">
                  <a:pos x="9" y="179"/>
                </a:cxn>
                <a:cxn ang="0">
                  <a:pos x="29" y="146"/>
                </a:cxn>
                <a:cxn ang="0">
                  <a:pos x="59" y="115"/>
                </a:cxn>
                <a:cxn ang="0">
                  <a:pos x="101" y="84"/>
                </a:cxn>
                <a:cxn ang="0">
                  <a:pos x="155" y="57"/>
                </a:cxn>
                <a:cxn ang="0">
                  <a:pos x="221" y="32"/>
                </a:cxn>
              </a:cxnLst>
              <a:rect l="0" t="0" r="r" b="b"/>
              <a:pathLst>
                <a:path w="625" h="351">
                  <a:moveTo>
                    <a:pt x="259" y="20"/>
                  </a:moveTo>
                  <a:lnTo>
                    <a:pt x="296" y="12"/>
                  </a:lnTo>
                  <a:lnTo>
                    <a:pt x="330" y="6"/>
                  </a:lnTo>
                  <a:lnTo>
                    <a:pt x="364" y="2"/>
                  </a:lnTo>
                  <a:lnTo>
                    <a:pt x="396" y="0"/>
                  </a:lnTo>
                  <a:lnTo>
                    <a:pt x="425" y="0"/>
                  </a:lnTo>
                  <a:lnTo>
                    <a:pt x="453" y="2"/>
                  </a:lnTo>
                  <a:lnTo>
                    <a:pt x="479" y="5"/>
                  </a:lnTo>
                  <a:lnTo>
                    <a:pt x="503" y="10"/>
                  </a:lnTo>
                  <a:lnTo>
                    <a:pt x="525" y="16"/>
                  </a:lnTo>
                  <a:lnTo>
                    <a:pt x="545" y="24"/>
                  </a:lnTo>
                  <a:lnTo>
                    <a:pt x="563" y="34"/>
                  </a:lnTo>
                  <a:lnTo>
                    <a:pt x="579" y="44"/>
                  </a:lnTo>
                  <a:lnTo>
                    <a:pt x="592" y="55"/>
                  </a:lnTo>
                  <a:lnTo>
                    <a:pt x="603" y="68"/>
                  </a:lnTo>
                  <a:lnTo>
                    <a:pt x="613" y="81"/>
                  </a:lnTo>
                  <a:lnTo>
                    <a:pt x="619" y="95"/>
                  </a:lnTo>
                  <a:lnTo>
                    <a:pt x="624" y="110"/>
                  </a:lnTo>
                  <a:lnTo>
                    <a:pt x="625" y="124"/>
                  </a:lnTo>
                  <a:lnTo>
                    <a:pt x="625" y="140"/>
                  </a:lnTo>
                  <a:lnTo>
                    <a:pt x="622" y="156"/>
                  </a:lnTo>
                  <a:lnTo>
                    <a:pt x="616" y="172"/>
                  </a:lnTo>
                  <a:lnTo>
                    <a:pt x="607" y="188"/>
                  </a:lnTo>
                  <a:lnTo>
                    <a:pt x="595" y="203"/>
                  </a:lnTo>
                  <a:lnTo>
                    <a:pt x="582" y="220"/>
                  </a:lnTo>
                  <a:lnTo>
                    <a:pt x="565" y="235"/>
                  </a:lnTo>
                  <a:lnTo>
                    <a:pt x="545" y="250"/>
                  </a:lnTo>
                  <a:lnTo>
                    <a:pt x="523" y="266"/>
                  </a:lnTo>
                  <a:lnTo>
                    <a:pt x="497" y="280"/>
                  </a:lnTo>
                  <a:lnTo>
                    <a:pt x="469" y="293"/>
                  </a:lnTo>
                  <a:lnTo>
                    <a:pt x="437" y="306"/>
                  </a:lnTo>
                  <a:lnTo>
                    <a:pt x="404" y="317"/>
                  </a:lnTo>
                  <a:lnTo>
                    <a:pt x="366" y="329"/>
                  </a:lnTo>
                  <a:lnTo>
                    <a:pt x="329" y="338"/>
                  </a:lnTo>
                  <a:lnTo>
                    <a:pt x="295" y="344"/>
                  </a:lnTo>
                  <a:lnTo>
                    <a:pt x="261" y="348"/>
                  </a:lnTo>
                  <a:lnTo>
                    <a:pt x="230" y="351"/>
                  </a:lnTo>
                  <a:lnTo>
                    <a:pt x="201" y="351"/>
                  </a:lnTo>
                  <a:lnTo>
                    <a:pt x="172" y="349"/>
                  </a:lnTo>
                  <a:lnTo>
                    <a:pt x="147" y="346"/>
                  </a:lnTo>
                  <a:lnTo>
                    <a:pt x="123" y="341"/>
                  </a:lnTo>
                  <a:lnTo>
                    <a:pt x="101" y="335"/>
                  </a:lnTo>
                  <a:lnTo>
                    <a:pt x="81" y="327"/>
                  </a:lnTo>
                  <a:lnTo>
                    <a:pt x="63" y="317"/>
                  </a:lnTo>
                  <a:lnTo>
                    <a:pt x="47" y="307"/>
                  </a:lnTo>
                  <a:lnTo>
                    <a:pt x="34" y="296"/>
                  </a:lnTo>
                  <a:lnTo>
                    <a:pt x="23" y="284"/>
                  </a:lnTo>
                  <a:lnTo>
                    <a:pt x="13" y="271"/>
                  </a:lnTo>
                  <a:lnTo>
                    <a:pt x="6" y="256"/>
                  </a:lnTo>
                  <a:lnTo>
                    <a:pt x="2" y="241"/>
                  </a:lnTo>
                  <a:lnTo>
                    <a:pt x="0" y="227"/>
                  </a:lnTo>
                  <a:lnTo>
                    <a:pt x="1" y="211"/>
                  </a:lnTo>
                  <a:lnTo>
                    <a:pt x="4" y="195"/>
                  </a:lnTo>
                  <a:lnTo>
                    <a:pt x="9" y="179"/>
                  </a:lnTo>
                  <a:lnTo>
                    <a:pt x="19" y="163"/>
                  </a:lnTo>
                  <a:lnTo>
                    <a:pt x="29" y="146"/>
                  </a:lnTo>
                  <a:lnTo>
                    <a:pt x="43" y="130"/>
                  </a:lnTo>
                  <a:lnTo>
                    <a:pt x="59" y="115"/>
                  </a:lnTo>
                  <a:lnTo>
                    <a:pt x="79" y="100"/>
                  </a:lnTo>
                  <a:lnTo>
                    <a:pt x="101" y="84"/>
                  </a:lnTo>
                  <a:lnTo>
                    <a:pt x="127" y="70"/>
                  </a:lnTo>
                  <a:lnTo>
                    <a:pt x="155" y="57"/>
                  </a:lnTo>
                  <a:lnTo>
                    <a:pt x="187" y="44"/>
                  </a:lnTo>
                  <a:lnTo>
                    <a:pt x="221" y="32"/>
                  </a:lnTo>
                  <a:lnTo>
                    <a:pt x="259" y="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4524375" y="3781425"/>
              <a:ext cx="28575" cy="23813"/>
            </a:xfrm>
            <a:custGeom>
              <a:avLst/>
              <a:gdLst/>
              <a:ahLst/>
              <a:cxnLst>
                <a:cxn ang="0">
                  <a:pos x="193" y="100"/>
                </a:cxn>
                <a:cxn ang="0">
                  <a:pos x="252" y="60"/>
                </a:cxn>
                <a:cxn ang="0">
                  <a:pos x="307" y="30"/>
                </a:cxn>
                <a:cxn ang="0">
                  <a:pos x="358" y="11"/>
                </a:cxn>
                <a:cxn ang="0">
                  <a:pos x="405" y="2"/>
                </a:cxn>
                <a:cxn ang="0">
                  <a:pos x="446" y="0"/>
                </a:cxn>
                <a:cxn ang="0">
                  <a:pos x="482" y="7"/>
                </a:cxn>
                <a:cxn ang="0">
                  <a:pos x="510" y="20"/>
                </a:cxn>
                <a:cxn ang="0">
                  <a:pos x="531" y="42"/>
                </a:cxn>
                <a:cxn ang="0">
                  <a:pos x="545" y="68"/>
                </a:cxn>
                <a:cxn ang="0">
                  <a:pos x="549" y="101"/>
                </a:cxn>
                <a:cxn ang="0">
                  <a:pos x="544" y="138"/>
                </a:cxn>
                <a:cxn ang="0">
                  <a:pos x="528" y="180"/>
                </a:cxn>
                <a:cxn ang="0">
                  <a:pos x="503" y="226"/>
                </a:cxn>
                <a:cxn ang="0">
                  <a:pos x="465" y="275"/>
                </a:cxn>
                <a:cxn ang="0">
                  <a:pos x="415" y="325"/>
                </a:cxn>
                <a:cxn ang="0">
                  <a:pos x="355" y="375"/>
                </a:cxn>
                <a:cxn ang="0">
                  <a:pos x="297" y="415"/>
                </a:cxn>
                <a:cxn ang="0">
                  <a:pos x="243" y="443"/>
                </a:cxn>
                <a:cxn ang="0">
                  <a:pos x="192" y="463"/>
                </a:cxn>
                <a:cxn ang="0">
                  <a:pos x="145" y="473"/>
                </a:cxn>
                <a:cxn ang="0">
                  <a:pos x="103" y="474"/>
                </a:cxn>
                <a:cxn ang="0">
                  <a:pos x="69" y="467"/>
                </a:cxn>
                <a:cxn ang="0">
                  <a:pos x="40" y="453"/>
                </a:cxn>
                <a:cxn ang="0">
                  <a:pos x="18" y="432"/>
                </a:cxn>
                <a:cxn ang="0">
                  <a:pos x="5" y="405"/>
                </a:cxn>
                <a:cxn ang="0">
                  <a:pos x="0" y="372"/>
                </a:cxn>
                <a:cxn ang="0">
                  <a:pos x="5" y="335"/>
                </a:cxn>
                <a:cxn ang="0">
                  <a:pos x="20" y="293"/>
                </a:cxn>
                <a:cxn ang="0">
                  <a:pos x="46" y="248"/>
                </a:cxn>
                <a:cxn ang="0">
                  <a:pos x="84" y="199"/>
                </a:cxn>
                <a:cxn ang="0">
                  <a:pos x="134" y="148"/>
                </a:cxn>
              </a:cxnLst>
              <a:rect l="0" t="0" r="r" b="b"/>
              <a:pathLst>
                <a:path w="549" h="474">
                  <a:moveTo>
                    <a:pt x="164" y="123"/>
                  </a:moveTo>
                  <a:lnTo>
                    <a:pt x="193" y="100"/>
                  </a:lnTo>
                  <a:lnTo>
                    <a:pt x="223" y="78"/>
                  </a:lnTo>
                  <a:lnTo>
                    <a:pt x="252" y="60"/>
                  </a:lnTo>
                  <a:lnTo>
                    <a:pt x="280" y="44"/>
                  </a:lnTo>
                  <a:lnTo>
                    <a:pt x="307" y="30"/>
                  </a:lnTo>
                  <a:lnTo>
                    <a:pt x="333" y="20"/>
                  </a:lnTo>
                  <a:lnTo>
                    <a:pt x="358" y="11"/>
                  </a:lnTo>
                  <a:lnTo>
                    <a:pt x="383" y="5"/>
                  </a:lnTo>
                  <a:lnTo>
                    <a:pt x="405" y="2"/>
                  </a:lnTo>
                  <a:lnTo>
                    <a:pt x="426" y="0"/>
                  </a:lnTo>
                  <a:lnTo>
                    <a:pt x="446" y="0"/>
                  </a:lnTo>
                  <a:lnTo>
                    <a:pt x="465" y="2"/>
                  </a:lnTo>
                  <a:lnTo>
                    <a:pt x="482" y="7"/>
                  </a:lnTo>
                  <a:lnTo>
                    <a:pt x="497" y="13"/>
                  </a:lnTo>
                  <a:lnTo>
                    <a:pt x="510" y="20"/>
                  </a:lnTo>
                  <a:lnTo>
                    <a:pt x="522" y="30"/>
                  </a:lnTo>
                  <a:lnTo>
                    <a:pt x="531" y="42"/>
                  </a:lnTo>
                  <a:lnTo>
                    <a:pt x="540" y="54"/>
                  </a:lnTo>
                  <a:lnTo>
                    <a:pt x="545" y="68"/>
                  </a:lnTo>
                  <a:lnTo>
                    <a:pt x="548" y="83"/>
                  </a:lnTo>
                  <a:lnTo>
                    <a:pt x="549" y="101"/>
                  </a:lnTo>
                  <a:lnTo>
                    <a:pt x="548" y="119"/>
                  </a:lnTo>
                  <a:lnTo>
                    <a:pt x="544" y="138"/>
                  </a:lnTo>
                  <a:lnTo>
                    <a:pt x="538" y="159"/>
                  </a:lnTo>
                  <a:lnTo>
                    <a:pt x="528" y="180"/>
                  </a:lnTo>
                  <a:lnTo>
                    <a:pt x="517" y="202"/>
                  </a:lnTo>
                  <a:lnTo>
                    <a:pt x="503" y="226"/>
                  </a:lnTo>
                  <a:lnTo>
                    <a:pt x="486" y="249"/>
                  </a:lnTo>
                  <a:lnTo>
                    <a:pt x="465" y="275"/>
                  </a:lnTo>
                  <a:lnTo>
                    <a:pt x="442" y="299"/>
                  </a:lnTo>
                  <a:lnTo>
                    <a:pt x="415" y="325"/>
                  </a:lnTo>
                  <a:lnTo>
                    <a:pt x="385" y="352"/>
                  </a:lnTo>
                  <a:lnTo>
                    <a:pt x="355" y="375"/>
                  </a:lnTo>
                  <a:lnTo>
                    <a:pt x="326" y="397"/>
                  </a:lnTo>
                  <a:lnTo>
                    <a:pt x="297" y="415"/>
                  </a:lnTo>
                  <a:lnTo>
                    <a:pt x="270" y="430"/>
                  </a:lnTo>
                  <a:lnTo>
                    <a:pt x="243" y="443"/>
                  </a:lnTo>
                  <a:lnTo>
                    <a:pt x="217" y="455"/>
                  </a:lnTo>
                  <a:lnTo>
                    <a:pt x="192" y="463"/>
                  </a:lnTo>
                  <a:lnTo>
                    <a:pt x="168" y="469"/>
                  </a:lnTo>
                  <a:lnTo>
                    <a:pt x="145" y="473"/>
                  </a:lnTo>
                  <a:lnTo>
                    <a:pt x="124" y="474"/>
                  </a:lnTo>
                  <a:lnTo>
                    <a:pt x="103" y="474"/>
                  </a:lnTo>
                  <a:lnTo>
                    <a:pt x="85" y="471"/>
                  </a:lnTo>
                  <a:lnTo>
                    <a:pt x="69" y="467"/>
                  </a:lnTo>
                  <a:lnTo>
                    <a:pt x="53" y="461"/>
                  </a:lnTo>
                  <a:lnTo>
                    <a:pt x="40" y="453"/>
                  </a:lnTo>
                  <a:lnTo>
                    <a:pt x="28" y="443"/>
                  </a:lnTo>
                  <a:lnTo>
                    <a:pt x="18" y="432"/>
                  </a:lnTo>
                  <a:lnTo>
                    <a:pt x="11" y="419"/>
                  </a:lnTo>
                  <a:lnTo>
                    <a:pt x="5" y="405"/>
                  </a:lnTo>
                  <a:lnTo>
                    <a:pt x="2" y="390"/>
                  </a:lnTo>
                  <a:lnTo>
                    <a:pt x="0" y="372"/>
                  </a:lnTo>
                  <a:lnTo>
                    <a:pt x="2" y="354"/>
                  </a:lnTo>
                  <a:lnTo>
                    <a:pt x="5" y="335"/>
                  </a:lnTo>
                  <a:lnTo>
                    <a:pt x="12" y="314"/>
                  </a:lnTo>
                  <a:lnTo>
                    <a:pt x="20" y="293"/>
                  </a:lnTo>
                  <a:lnTo>
                    <a:pt x="32" y="272"/>
                  </a:lnTo>
                  <a:lnTo>
                    <a:pt x="46" y="248"/>
                  </a:lnTo>
                  <a:lnTo>
                    <a:pt x="64" y="224"/>
                  </a:lnTo>
                  <a:lnTo>
                    <a:pt x="84" y="199"/>
                  </a:lnTo>
                  <a:lnTo>
                    <a:pt x="108" y="175"/>
                  </a:lnTo>
                  <a:lnTo>
                    <a:pt x="134" y="148"/>
                  </a:lnTo>
                  <a:lnTo>
                    <a:pt x="164" y="12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4513263" y="3763963"/>
              <a:ext cx="20638" cy="25400"/>
            </a:xfrm>
            <a:custGeom>
              <a:avLst/>
              <a:gdLst/>
              <a:ahLst/>
              <a:cxnLst>
                <a:cxn ang="0">
                  <a:pos x="100" y="140"/>
                </a:cxn>
                <a:cxn ang="0">
                  <a:pos x="138" y="94"/>
                </a:cxn>
                <a:cxn ang="0">
                  <a:pos x="177" y="57"/>
                </a:cxn>
                <a:cxn ang="0">
                  <a:pos x="214" y="30"/>
                </a:cxn>
                <a:cxn ang="0">
                  <a:pos x="250" y="11"/>
                </a:cxn>
                <a:cxn ang="0">
                  <a:pos x="284" y="2"/>
                </a:cxn>
                <a:cxn ang="0">
                  <a:pos x="314" y="0"/>
                </a:cxn>
                <a:cxn ang="0">
                  <a:pos x="342" y="6"/>
                </a:cxn>
                <a:cxn ang="0">
                  <a:pos x="364" y="20"/>
                </a:cxn>
                <a:cxn ang="0">
                  <a:pos x="382" y="40"/>
                </a:cxn>
                <a:cxn ang="0">
                  <a:pos x="393" y="66"/>
                </a:cxn>
                <a:cxn ang="0">
                  <a:pos x="398" y="100"/>
                </a:cxn>
                <a:cxn ang="0">
                  <a:pos x="396" y="139"/>
                </a:cxn>
                <a:cxn ang="0">
                  <a:pos x="385" y="182"/>
                </a:cxn>
                <a:cxn ang="0">
                  <a:pos x="365" y="231"/>
                </a:cxn>
                <a:cxn ang="0">
                  <a:pos x="337" y="285"/>
                </a:cxn>
                <a:cxn ang="0">
                  <a:pos x="299" y="339"/>
                </a:cxn>
                <a:cxn ang="0">
                  <a:pos x="260" y="385"/>
                </a:cxn>
                <a:cxn ang="0">
                  <a:pos x="223" y="421"/>
                </a:cxn>
                <a:cxn ang="0">
                  <a:pos x="185" y="448"/>
                </a:cxn>
                <a:cxn ang="0">
                  <a:pos x="148" y="466"/>
                </a:cxn>
                <a:cxn ang="0">
                  <a:pos x="115" y="476"/>
                </a:cxn>
                <a:cxn ang="0">
                  <a:pos x="84" y="478"/>
                </a:cxn>
                <a:cxn ang="0">
                  <a:pos x="58" y="472"/>
                </a:cxn>
                <a:cxn ang="0">
                  <a:pos x="34" y="459"/>
                </a:cxn>
                <a:cxn ang="0">
                  <a:pos x="17" y="439"/>
                </a:cxn>
                <a:cxn ang="0">
                  <a:pos x="6" y="412"/>
                </a:cxn>
                <a:cxn ang="0">
                  <a:pos x="0" y="380"/>
                </a:cxn>
                <a:cxn ang="0">
                  <a:pos x="4" y="341"/>
                </a:cxn>
                <a:cxn ang="0">
                  <a:pos x="14" y="297"/>
                </a:cxn>
                <a:cxn ang="0">
                  <a:pos x="33" y="248"/>
                </a:cxn>
                <a:cxn ang="0">
                  <a:pos x="63" y="196"/>
                </a:cxn>
              </a:cxnLst>
              <a:rect l="0" t="0" r="r" b="b"/>
              <a:pathLst>
                <a:path w="398" h="478">
                  <a:moveTo>
                    <a:pt x="81" y="167"/>
                  </a:moveTo>
                  <a:lnTo>
                    <a:pt x="100" y="140"/>
                  </a:lnTo>
                  <a:lnTo>
                    <a:pt x="119" y="116"/>
                  </a:lnTo>
                  <a:lnTo>
                    <a:pt x="138" y="94"/>
                  </a:lnTo>
                  <a:lnTo>
                    <a:pt x="157" y="74"/>
                  </a:lnTo>
                  <a:lnTo>
                    <a:pt x="177" y="57"/>
                  </a:lnTo>
                  <a:lnTo>
                    <a:pt x="195" y="43"/>
                  </a:lnTo>
                  <a:lnTo>
                    <a:pt x="214" y="30"/>
                  </a:lnTo>
                  <a:lnTo>
                    <a:pt x="233" y="20"/>
                  </a:lnTo>
                  <a:lnTo>
                    <a:pt x="250" y="11"/>
                  </a:lnTo>
                  <a:lnTo>
                    <a:pt x="267" y="6"/>
                  </a:lnTo>
                  <a:lnTo>
                    <a:pt x="284" y="2"/>
                  </a:lnTo>
                  <a:lnTo>
                    <a:pt x="300" y="0"/>
                  </a:lnTo>
                  <a:lnTo>
                    <a:pt x="314" y="0"/>
                  </a:lnTo>
                  <a:lnTo>
                    <a:pt x="329" y="2"/>
                  </a:lnTo>
                  <a:lnTo>
                    <a:pt x="342" y="6"/>
                  </a:lnTo>
                  <a:lnTo>
                    <a:pt x="354" y="12"/>
                  </a:lnTo>
                  <a:lnTo>
                    <a:pt x="364" y="20"/>
                  </a:lnTo>
                  <a:lnTo>
                    <a:pt x="373" y="29"/>
                  </a:lnTo>
                  <a:lnTo>
                    <a:pt x="382" y="40"/>
                  </a:lnTo>
                  <a:lnTo>
                    <a:pt x="389" y="52"/>
                  </a:lnTo>
                  <a:lnTo>
                    <a:pt x="393" y="66"/>
                  </a:lnTo>
                  <a:lnTo>
                    <a:pt x="397" y="83"/>
                  </a:lnTo>
                  <a:lnTo>
                    <a:pt x="398" y="100"/>
                  </a:lnTo>
                  <a:lnTo>
                    <a:pt x="398" y="118"/>
                  </a:lnTo>
                  <a:lnTo>
                    <a:pt x="396" y="139"/>
                  </a:lnTo>
                  <a:lnTo>
                    <a:pt x="392" y="160"/>
                  </a:lnTo>
                  <a:lnTo>
                    <a:pt x="385" y="182"/>
                  </a:lnTo>
                  <a:lnTo>
                    <a:pt x="377" y="206"/>
                  </a:lnTo>
                  <a:lnTo>
                    <a:pt x="365" y="231"/>
                  </a:lnTo>
                  <a:lnTo>
                    <a:pt x="352" y="258"/>
                  </a:lnTo>
                  <a:lnTo>
                    <a:pt x="337" y="285"/>
                  </a:lnTo>
                  <a:lnTo>
                    <a:pt x="318" y="312"/>
                  </a:lnTo>
                  <a:lnTo>
                    <a:pt x="299" y="339"/>
                  </a:lnTo>
                  <a:lnTo>
                    <a:pt x="280" y="363"/>
                  </a:lnTo>
                  <a:lnTo>
                    <a:pt x="260" y="385"/>
                  </a:lnTo>
                  <a:lnTo>
                    <a:pt x="241" y="404"/>
                  </a:lnTo>
                  <a:lnTo>
                    <a:pt x="223" y="421"/>
                  </a:lnTo>
                  <a:lnTo>
                    <a:pt x="203" y="436"/>
                  </a:lnTo>
                  <a:lnTo>
                    <a:pt x="185" y="448"/>
                  </a:lnTo>
                  <a:lnTo>
                    <a:pt x="167" y="458"/>
                  </a:lnTo>
                  <a:lnTo>
                    <a:pt x="148" y="466"/>
                  </a:lnTo>
                  <a:lnTo>
                    <a:pt x="132" y="472"/>
                  </a:lnTo>
                  <a:lnTo>
                    <a:pt x="115" y="476"/>
                  </a:lnTo>
                  <a:lnTo>
                    <a:pt x="99" y="478"/>
                  </a:lnTo>
                  <a:lnTo>
                    <a:pt x="84" y="478"/>
                  </a:lnTo>
                  <a:lnTo>
                    <a:pt x="70" y="476"/>
                  </a:lnTo>
                  <a:lnTo>
                    <a:pt x="58" y="472"/>
                  </a:lnTo>
                  <a:lnTo>
                    <a:pt x="45" y="466"/>
                  </a:lnTo>
                  <a:lnTo>
                    <a:pt x="34" y="459"/>
                  </a:lnTo>
                  <a:lnTo>
                    <a:pt x="25" y="450"/>
                  </a:lnTo>
                  <a:lnTo>
                    <a:pt x="17" y="439"/>
                  </a:lnTo>
                  <a:lnTo>
                    <a:pt x="11" y="426"/>
                  </a:lnTo>
                  <a:lnTo>
                    <a:pt x="6" y="412"/>
                  </a:lnTo>
                  <a:lnTo>
                    <a:pt x="3" y="397"/>
                  </a:lnTo>
                  <a:lnTo>
                    <a:pt x="0" y="380"/>
                  </a:lnTo>
                  <a:lnTo>
                    <a:pt x="2" y="361"/>
                  </a:lnTo>
                  <a:lnTo>
                    <a:pt x="4" y="341"/>
                  </a:lnTo>
                  <a:lnTo>
                    <a:pt x="8" y="320"/>
                  </a:lnTo>
                  <a:lnTo>
                    <a:pt x="14" y="297"/>
                  </a:lnTo>
                  <a:lnTo>
                    <a:pt x="23" y="274"/>
                  </a:lnTo>
                  <a:lnTo>
                    <a:pt x="33" y="248"/>
                  </a:lnTo>
                  <a:lnTo>
                    <a:pt x="46" y="223"/>
                  </a:lnTo>
                  <a:lnTo>
                    <a:pt x="63" y="196"/>
                  </a:lnTo>
                  <a:lnTo>
                    <a:pt x="81" y="16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826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DE212-E76B-4CCB-8579-F5AE533F1BB0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99B649-AC05-4FD4-8EDB-84F71C51D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rgbClr val="0081C4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6248400"/>
            <a:ext cx="9144000" cy="609600"/>
          </a:xfrm>
          <a:prstGeom prst="rect">
            <a:avLst/>
          </a:prstGeom>
          <a:gradFill>
            <a:gsLst>
              <a:gs pos="0">
                <a:srgbClr val="EFB42B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9" name="TextBox 118"/>
          <p:cNvSpPr txBox="1"/>
          <p:nvPr userDrawn="1"/>
        </p:nvSpPr>
        <p:spPr>
          <a:xfrm>
            <a:off x="7620000" y="6611938"/>
            <a:ext cx="15240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Gill Sans MT" pitchFamily="34" charset="0"/>
                <a:cs typeface="+mn-cs"/>
              </a:rPr>
              <a:t>www.jubcor.com</a:t>
            </a:r>
            <a:endParaRPr lang="en-US" sz="1000" b="1" dirty="0">
              <a:solidFill>
                <a:schemeClr val="bg1"/>
              </a:solidFill>
              <a:latin typeface="Gill Sans MT" pitchFamily="34" charset="0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16040"/>
            <a:ext cx="1540042" cy="365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734300" cy="2743200"/>
          </a:xfrm>
          <a:noFill/>
          <a:ln>
            <a:noFill/>
          </a:ln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Research Works to Upgrade the Standards 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RC Specifications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28925" y="4876800"/>
            <a:ext cx="3448050" cy="892552"/>
          </a:xfrm>
          <a:prstGeom prst="rect">
            <a:avLst/>
          </a:prstGeom>
          <a:solidFill>
            <a:srgbClr val="0A3D5A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Turki</a:t>
            </a:r>
            <a:r>
              <a:rPr lang="en-US" altLang="en-US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Musfer</a:t>
            </a:r>
            <a:r>
              <a:rPr lang="en-US" altLang="en-US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AlOtaibi</a:t>
            </a:r>
            <a:endParaRPr lang="en-US" altLang="en-US" sz="20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Royal Commission for </a:t>
            </a:r>
            <a:r>
              <a:rPr lang="en-US" altLang="en-US" sz="16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Jubail</a:t>
            </a:r>
            <a:r>
              <a:rPr lang="en-US" altLang="en-US" sz="1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&amp; Yanbu</a:t>
            </a:r>
            <a:br>
              <a:rPr lang="en-US" altLang="en-US" sz="1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Royal Commission in </a:t>
            </a:r>
            <a:r>
              <a:rPr lang="en-US" altLang="en-US" sz="160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Jubail</a:t>
            </a:r>
            <a:endParaRPr lang="en-US" altLang="en-US" sz="1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1"/>
            <a:ext cx="7315200" cy="2006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Station  </a:t>
            </a:r>
            <a:r>
              <a:rPr lang="en-US" dirty="0" smtClean="0"/>
              <a:t>(</a:t>
            </a:r>
            <a:r>
              <a:rPr lang="en-US" dirty="0"/>
              <a:t>S</a:t>
            </a:r>
            <a:r>
              <a:rPr lang="en-US" dirty="0" smtClean="0"/>
              <a:t>ince </a:t>
            </a:r>
            <a:r>
              <a:rPr lang="en-US" dirty="0"/>
              <a:t>2000)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2667000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To evaluate corrosion causal factors / damage extent in </a:t>
            </a:r>
            <a:r>
              <a:rPr lang="en-US" b="1" dirty="0">
                <a:solidFill>
                  <a:srgbClr val="00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environment.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b="1" dirty="0">
                <a:solidFill>
                  <a:srgbClr val="00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materials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Involving </a:t>
            </a:r>
            <a:r>
              <a:rPr lang="en-US" b="1" dirty="0">
                <a:solidFill>
                  <a:srgbClr val="00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universities.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To disseminate knowledge </a:t>
            </a:r>
            <a:r>
              <a:rPr lang="en-US" b="1" dirty="0">
                <a:solidFill>
                  <a:srgbClr val="00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LOCALLY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&amp; internationally.</a:t>
            </a:r>
          </a:p>
        </p:txBody>
      </p:sp>
    </p:spTree>
    <p:extLst>
      <p:ext uri="{BB962C8B-B14F-4D97-AF65-F5344CB8AC3E}">
        <p14:creationId xmlns:p14="http://schemas.microsoft.com/office/powerpoint/2010/main" val="67022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Model of Exposure Station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81000" y="2057400"/>
            <a:ext cx="9125821" cy="3613937"/>
            <a:chOff x="462679" y="2386865"/>
            <a:chExt cx="10561943" cy="418265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90" y="3934727"/>
              <a:ext cx="6559620" cy="2634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Elbow Connector 6"/>
            <p:cNvCxnSpPr/>
            <p:nvPr/>
          </p:nvCxnSpPr>
          <p:spPr>
            <a:xfrm rot="10800000">
              <a:off x="2676490" y="3852177"/>
              <a:ext cx="1957197" cy="1067257"/>
            </a:xfrm>
            <a:prstGeom prst="bentConnector3">
              <a:avLst>
                <a:gd name="adj1" fmla="val 314"/>
              </a:avLst>
            </a:prstGeom>
            <a:ln w="28575">
              <a:solidFill>
                <a:srgbClr val="F8962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/>
            <p:cNvCxnSpPr/>
            <p:nvPr/>
          </p:nvCxnSpPr>
          <p:spPr>
            <a:xfrm rot="16200000" flipV="1">
              <a:off x="4104909" y="3355606"/>
              <a:ext cx="1097470" cy="696688"/>
            </a:xfrm>
            <a:prstGeom prst="bentConnector3">
              <a:avLst>
                <a:gd name="adj1" fmla="val 98024"/>
              </a:avLst>
            </a:prstGeom>
            <a:ln w="28575">
              <a:solidFill>
                <a:srgbClr val="F8962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/>
            <p:nvPr/>
          </p:nvCxnSpPr>
          <p:spPr>
            <a:xfrm rot="16200000" flipV="1">
              <a:off x="5393889" y="3525585"/>
              <a:ext cx="1445334" cy="8865"/>
            </a:xfrm>
            <a:prstGeom prst="bentConnector3">
              <a:avLst>
                <a:gd name="adj1" fmla="val -2062"/>
              </a:avLst>
            </a:prstGeom>
            <a:ln w="28575">
              <a:solidFill>
                <a:srgbClr val="F8962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/>
            <p:nvPr/>
          </p:nvCxnSpPr>
          <p:spPr>
            <a:xfrm rot="5400000" flipH="1" flipV="1">
              <a:off x="7176740" y="3561772"/>
              <a:ext cx="1764222" cy="951104"/>
            </a:xfrm>
            <a:prstGeom prst="bentConnector3">
              <a:avLst>
                <a:gd name="adj1" fmla="val 101008"/>
              </a:avLst>
            </a:prstGeom>
            <a:ln w="28575">
              <a:solidFill>
                <a:srgbClr val="F8962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8357622" y="2951474"/>
              <a:ext cx="2667000" cy="426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>
                  <a:srgbClr val="FFFFCC"/>
                </a:buClr>
                <a:buSzPct val="80000"/>
                <a:buFontTx/>
                <a:buNone/>
                <a:defRPr/>
              </a:pPr>
              <a:r>
                <a:rPr lang="en-US" altLang="en-US" sz="1600" b="1" dirty="0" smtClean="0">
                  <a:solidFill>
                    <a:srgbClr val="000000"/>
                  </a:solidFill>
                  <a:effectLst/>
                  <a:latin typeface="+mn-lt"/>
                  <a:cs typeface="Times New Roman" panose="02020603050405020304" pitchFamily="18" charset="0"/>
                </a:rPr>
                <a:t>Atmospheric Zone </a:t>
              </a:r>
              <a:endParaRPr lang="ar-SA" altLang="en-US" sz="1600" b="1" dirty="0" smtClean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602844" y="2386865"/>
              <a:ext cx="3018808" cy="324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>
                  <a:srgbClr val="FFFFCC"/>
                </a:buClr>
                <a:buSzPct val="80000"/>
                <a:buFontTx/>
                <a:buNone/>
                <a:defRPr/>
              </a:pPr>
              <a:r>
                <a:rPr lang="en-US" altLang="en-US" sz="1600" b="1" dirty="0">
                  <a:solidFill>
                    <a:srgbClr val="000000"/>
                  </a:solidFill>
                  <a:effectLst/>
                  <a:latin typeface="+mn-lt"/>
                  <a:cs typeface="Times New Roman" panose="02020603050405020304" pitchFamily="18" charset="0"/>
                </a:rPr>
                <a:t>Buried/Partially Buried </a:t>
              </a:r>
              <a:r>
                <a:rPr lang="en-US" altLang="en-US" sz="1600" b="1" dirty="0" smtClean="0">
                  <a:solidFill>
                    <a:srgbClr val="000000"/>
                  </a:solidFill>
                  <a:effectLst/>
                  <a:latin typeface="+mn-lt"/>
                  <a:cs typeface="Times New Roman" panose="02020603050405020304" pitchFamily="18" charset="0"/>
                </a:rPr>
                <a:t>Zone</a:t>
              </a:r>
              <a:endParaRPr lang="en-US" altLang="en-US" sz="1600" b="1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074272" y="2949060"/>
              <a:ext cx="3018808" cy="318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>
                  <a:srgbClr val="FFFFCC"/>
                </a:buClr>
                <a:buSzPct val="80000"/>
                <a:buFontTx/>
                <a:buNone/>
                <a:defRPr/>
              </a:pPr>
              <a:r>
                <a:rPr lang="en-US" altLang="en-US" sz="1600" b="1" dirty="0">
                  <a:solidFill>
                    <a:srgbClr val="000000"/>
                  </a:solidFill>
                  <a:effectLst/>
                  <a:latin typeface="+mn-lt"/>
                  <a:cs typeface="Times New Roman" panose="02020603050405020304" pitchFamily="18" charset="0"/>
                </a:rPr>
                <a:t>Splash Zone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462679" y="3643912"/>
              <a:ext cx="3018808" cy="318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>
                  <a:srgbClr val="FFFFCC"/>
                </a:buClr>
                <a:buSzPct val="80000"/>
                <a:buFontTx/>
                <a:buNone/>
                <a:defRPr/>
              </a:pPr>
              <a:r>
                <a:rPr lang="en-US" altLang="en-US" sz="1600" b="1" dirty="0">
                  <a:solidFill>
                    <a:srgbClr val="000000"/>
                  </a:solidFill>
                  <a:effectLst/>
                  <a:latin typeface="+mn-lt"/>
                  <a:cs typeface="Times New Roman" panose="02020603050405020304" pitchFamily="18" charset="0"/>
                </a:rPr>
                <a:t>Tidal Zone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8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Variables at Station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2209800"/>
            <a:ext cx="8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81C4"/>
                </a:solidFill>
              </a:rPr>
              <a:t>Concrete: </a:t>
            </a:r>
            <a:r>
              <a:rPr lang="en-US" sz="2000" dirty="0"/>
              <a:t>Cement (I&amp;V); </a:t>
            </a:r>
            <a:r>
              <a:rPr lang="en-US" sz="2000" dirty="0" err="1"/>
              <a:t>poz</a:t>
            </a:r>
            <a:r>
              <a:rPr lang="en-US" sz="2000" dirty="0"/>
              <a:t>. (FA: SF; GGBS); rebar (reg.; rusted; FBEC; SS; GFRP; chopped FG); coatings (CTE); inhibitors; treated/potable water; curing; w/c ratios; exposure zones (3,694 specimens).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81C4"/>
                </a:solidFill>
              </a:rPr>
              <a:t>Metals</a:t>
            </a:r>
            <a:r>
              <a:rPr lang="en-US" sz="2000" b="1" dirty="0">
                <a:solidFill>
                  <a:srgbClr val="0081C4"/>
                </a:solidFill>
              </a:rPr>
              <a:t>: </a:t>
            </a:r>
            <a:r>
              <a:rPr lang="en-US" sz="2000" dirty="0"/>
              <a:t>CI; Plain &amp; galv. CS; SS; alum; brass; copper (660 specimens).</a:t>
            </a:r>
          </a:p>
        </p:txBody>
      </p:sp>
    </p:spTree>
    <p:extLst>
      <p:ext uri="{BB962C8B-B14F-4D97-AF65-F5344CB8AC3E}">
        <p14:creationId xmlns:p14="http://schemas.microsoft.com/office/powerpoint/2010/main" val="57788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Specimens at Station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7301642"/>
              </p:ext>
            </p:extLst>
          </p:nvPr>
        </p:nvGraphicFramePr>
        <p:xfrm>
          <a:off x="4743450" y="1407783"/>
          <a:ext cx="3886200" cy="2493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r:id="rId3" imgW="10501587" imgH="7834921" progId="CorelPhotoPaint.Image.9">
                  <p:embed/>
                </p:oleObj>
              </mc:Choice>
              <mc:Fallback>
                <p:oleObj r:id="rId3" imgW="10501587" imgH="7834921" progId="CorelPhotoPaint.Image.9">
                  <p:embed/>
                  <p:pic>
                    <p:nvPicPr>
                      <p:cNvPr id="2170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1407783"/>
                        <a:ext cx="3886200" cy="2493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 descr="ErecBg_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369683"/>
            <a:ext cx="3771900" cy="251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66737"/>
              </p:ext>
            </p:extLst>
          </p:nvPr>
        </p:nvGraphicFramePr>
        <p:xfrm>
          <a:off x="2628901" y="4160807"/>
          <a:ext cx="3771899" cy="2239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Photo Editor Photo" r:id="rId6" imgW="9752381" imgH="7314286" progId="MSPhotoEd.3">
                  <p:embed/>
                </p:oleObj>
              </mc:Choice>
              <mc:Fallback>
                <p:oleObj name="Photo Editor Photo" r:id="rId6" imgW="9752381" imgH="7314286" progId="MSPhotoEd.3">
                  <p:embed/>
                  <p:pic>
                    <p:nvPicPr>
                      <p:cNvPr id="2170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1" y="4160807"/>
                        <a:ext cx="3771899" cy="22399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516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Sites at Station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98830" y="1189925"/>
            <a:ext cx="7496174" cy="369332"/>
          </a:xfrm>
          <a:prstGeom prst="rect">
            <a:avLst/>
          </a:prstGeom>
          <a:solidFill>
            <a:srgbClr val="EFB42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Buried Zone                                     Atmospheric Zone</a:t>
            </a: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3733800"/>
            <a:ext cx="3505200" cy="369332"/>
          </a:xfrm>
          <a:prstGeom prst="rect">
            <a:avLst/>
          </a:prstGeom>
          <a:solidFill>
            <a:srgbClr val="EFB42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Tidal Zone</a:t>
            </a: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3734038"/>
            <a:ext cx="3671887" cy="369332"/>
          </a:xfrm>
          <a:prstGeom prst="rect">
            <a:avLst/>
          </a:prstGeom>
          <a:solidFill>
            <a:srgbClr val="EFB42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Splash Zone</a:t>
            </a: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" y="1597947"/>
            <a:ext cx="3435667" cy="188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70687"/>
            <a:ext cx="3595687" cy="191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3" y="4103132"/>
            <a:ext cx="3511868" cy="217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114800"/>
            <a:ext cx="3671886" cy="211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78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at Exposure Station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590800"/>
            <a:ext cx="8610600" cy="2222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0081C4"/>
                </a:solidFill>
              </a:rPr>
              <a:t>Concrete Specimens: </a:t>
            </a:r>
            <a:r>
              <a:rPr lang="en-US" dirty="0"/>
              <a:t>Cubes; Cylinders; beams; Columns.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0081C4"/>
                </a:solidFill>
              </a:rPr>
              <a:t>Lab. Tests: </a:t>
            </a:r>
            <a:r>
              <a:rPr lang="en-US" dirty="0"/>
              <a:t>resistivity; water </a:t>
            </a:r>
            <a:r>
              <a:rPr lang="en-US" dirty="0" err="1"/>
              <a:t>absorp</a:t>
            </a:r>
            <a:r>
              <a:rPr lang="en-US" dirty="0"/>
              <a:t>.; comp. Strength (@ 28 &amp; 90 days)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0081C4"/>
                </a:solidFill>
              </a:rPr>
              <a:t>Field Tests: </a:t>
            </a:r>
            <a:r>
              <a:rPr lang="en-US" dirty="0"/>
              <a:t>potentials &amp; visual; Cl-/S04; pH; water &amp; Cl- perm; resistivity; water </a:t>
            </a:r>
            <a:r>
              <a:rPr lang="en-US" dirty="0" err="1"/>
              <a:t>absorp</a:t>
            </a:r>
            <a:r>
              <a:rPr lang="en-US" dirty="0"/>
              <a:t>; CS; S04 resistance; Carbonation (@ 28 d &amp; 1, 2, 5, 10, 15, &amp; 20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701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at Exposure Station</a:t>
            </a:r>
          </a:p>
        </p:txBody>
      </p:sp>
      <p:graphicFrame>
        <p:nvGraphicFramePr>
          <p:cNvPr id="6" name="Object 1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8820626"/>
              </p:ext>
            </p:extLst>
          </p:nvPr>
        </p:nvGraphicFramePr>
        <p:xfrm>
          <a:off x="5143500" y="1447800"/>
          <a:ext cx="377190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r:id="rId3" imgW="10476190" imgH="9041270" progId="CorelPhotoPaint.Image.9">
                  <p:embed/>
                </p:oleObj>
              </mc:Choice>
              <mc:Fallback>
                <p:oleObj r:id="rId3" imgW="10476190" imgH="9041270" progId="CorelPhotoPaint.Image.9">
                  <p:embed/>
                  <p:pic>
                    <p:nvPicPr>
                      <p:cNvPr id="2191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1447800"/>
                        <a:ext cx="3771900" cy="415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4" descr="MVC-788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457325"/>
            <a:ext cx="39433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5903981" y="5600700"/>
            <a:ext cx="2250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Rebar  Potential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319086" y="5558135"/>
            <a:ext cx="26196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Sampling</a:t>
            </a:r>
          </a:p>
        </p:txBody>
      </p:sp>
    </p:spTree>
    <p:extLst>
      <p:ext uri="{BB962C8B-B14F-4D97-AF65-F5344CB8AC3E}">
        <p14:creationId xmlns:p14="http://schemas.microsoft.com/office/powerpoint/2010/main" val="397444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Conditions at Station</a:t>
            </a:r>
          </a:p>
        </p:txBody>
      </p:sp>
      <p:pic>
        <p:nvPicPr>
          <p:cNvPr id="10" name="Picture 4" descr="DSC00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244897"/>
            <a:ext cx="35147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DSC00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2" y="1263947"/>
            <a:ext cx="36004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DSC001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3902372"/>
            <a:ext cx="35814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DSC001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4026197"/>
            <a:ext cx="36417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473449" y="3376910"/>
            <a:ext cx="1885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Air Sampling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399255" y="3329285"/>
            <a:ext cx="21713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Concrete Temp.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977320" y="5881985"/>
            <a:ext cx="28777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Seawater Monitoring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779983" y="5939135"/>
            <a:ext cx="3409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Groundwater Monitoring</a:t>
            </a:r>
          </a:p>
        </p:txBody>
      </p:sp>
    </p:spTree>
    <p:extLst>
      <p:ext uri="{BB962C8B-B14F-4D97-AF65-F5344CB8AC3E}">
        <p14:creationId xmlns:p14="http://schemas.microsoft.com/office/powerpoint/2010/main" val="288009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8650" y="2819400"/>
            <a:ext cx="7848600" cy="2743200"/>
          </a:xfrm>
          <a:noFill/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ADOPTED SPECIFICATIONS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ROYAL COMMISSION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1"/>
            <a:ext cx="7315200" cy="200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</a:t>
            </a:r>
            <a:r>
              <a:rPr lang="en-US" smtClean="0"/>
              <a:t>Specs updated: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000" dirty="0"/>
              <a:t>02085 “Underground Piping Materials”</a:t>
            </a:r>
          </a:p>
          <a:p>
            <a:pPr algn="just"/>
            <a:r>
              <a:rPr lang="en-GB" sz="2000" dirty="0"/>
              <a:t>02086 “FRP Pipes”</a:t>
            </a:r>
          </a:p>
          <a:p>
            <a:pPr algn="just"/>
            <a:r>
              <a:rPr lang="en-GB" sz="2000" dirty="0"/>
              <a:t>03205 “Reinforcement for Concrete”</a:t>
            </a:r>
          </a:p>
          <a:p>
            <a:pPr algn="just"/>
            <a:r>
              <a:rPr lang="en-GB" sz="2000" dirty="0"/>
              <a:t>03310-1 “Portland Cement” </a:t>
            </a:r>
          </a:p>
          <a:p>
            <a:pPr algn="just"/>
            <a:r>
              <a:rPr lang="en-GB" sz="2000" dirty="0"/>
              <a:t>03310 “Structural Concrete”</a:t>
            </a:r>
          </a:p>
          <a:p>
            <a:pPr algn="just"/>
            <a:r>
              <a:rPr lang="en-GB" sz="2000" dirty="0"/>
              <a:t>03930 “Concrete Rehabilitation”</a:t>
            </a:r>
          </a:p>
          <a:p>
            <a:pPr algn="just"/>
            <a:r>
              <a:rPr lang="en-GB" sz="2000" dirty="0"/>
              <a:t>07130 “Sheet Waterproofing”</a:t>
            </a:r>
          </a:p>
          <a:p>
            <a:pPr algn="just"/>
            <a:r>
              <a:rPr lang="en-GB" sz="2000" dirty="0"/>
              <a:t>09910 “Paints”</a:t>
            </a:r>
          </a:p>
          <a:p>
            <a:pPr algn="just"/>
            <a:r>
              <a:rPr lang="en-GB" sz="2000" dirty="0"/>
              <a:t>09960 “High Performance Coatings”</a:t>
            </a:r>
          </a:p>
          <a:p>
            <a:pPr algn="just"/>
            <a:r>
              <a:rPr lang="en-GB" sz="2000" dirty="0"/>
              <a:t>13111 “ICCP of Submerged and Buried  U/G Metallic Structures”</a:t>
            </a:r>
          </a:p>
          <a:p>
            <a:pPr algn="just"/>
            <a:r>
              <a:rPr lang="en-GB" sz="2000" dirty="0"/>
              <a:t>13112 “SACP of Submerged and Buried  U/G Metallic Structures”</a:t>
            </a:r>
          </a:p>
          <a:p>
            <a:pPr algn="just"/>
            <a:endParaRPr lang="en-GB" dirty="0"/>
          </a:p>
          <a:p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19667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The climate of the Kingdom of Saudi </a:t>
            </a:r>
            <a:r>
              <a:rPr lang="en-US" sz="2000" b="1" dirty="0" smtClean="0"/>
              <a:t>Arabia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Research by the Royal Commission in Jubail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Specifications </a:t>
            </a:r>
            <a:r>
              <a:rPr lang="en-US" sz="2000" b="1" dirty="0" smtClean="0"/>
              <a:t>adopted </a:t>
            </a:r>
            <a:r>
              <a:rPr lang="en-US" sz="2000" b="1" dirty="0"/>
              <a:t>by the Royal Commission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/>
              <a:t>Conclusions</a:t>
            </a: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8853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Quality &amp; Durability </a:t>
            </a: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2966244" y="1485900"/>
            <a:ext cx="28876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EFB4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uring</a:t>
            </a: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866775" y="2209800"/>
            <a:ext cx="7086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EFB4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ement (Type &amp; Content)</a:t>
            </a: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2455863" y="2952750"/>
            <a:ext cx="39084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EFB4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over for Rebar</a:t>
            </a: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2456656" y="4381500"/>
            <a:ext cx="3906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EFB4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onsolidation</a:t>
            </a: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1838325" y="3667125"/>
            <a:ext cx="5143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EFB4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hloride Content</a:t>
            </a:r>
          </a:p>
        </p:txBody>
      </p:sp>
      <p:sp>
        <p:nvSpPr>
          <p:cNvPr id="10" name="Text Box 74"/>
          <p:cNvSpPr txBox="1">
            <a:spLocks noChangeArrowheads="1"/>
          </p:cNvSpPr>
          <p:nvPr/>
        </p:nvSpPr>
        <p:spPr bwMode="auto">
          <a:xfrm>
            <a:off x="1743075" y="5105400"/>
            <a:ext cx="533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EFB4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orrosion Protection</a:t>
            </a:r>
          </a:p>
        </p:txBody>
      </p:sp>
    </p:spTree>
    <p:extLst>
      <p:ext uri="{BB962C8B-B14F-4D97-AF65-F5344CB8AC3E}">
        <p14:creationId xmlns:p14="http://schemas.microsoft.com/office/powerpoint/2010/main" val="410255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Curing 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771525" y="2133600"/>
            <a:ext cx="8372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i="1" dirty="0" smtClean="0">
                <a:solidFill>
                  <a:srgbClr val="00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 Curing is Essential for: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Enhances hydration of cement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Enhances </a:t>
            </a:r>
            <a:r>
              <a:rPr lang="en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pozzolanic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reaction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Effects  pore size &amp; distribution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Minimizes shrinkage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Mitigates corrosion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i="1" dirty="0" smtClean="0">
                <a:solidFill>
                  <a:srgbClr val="00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Curing is Critical in Hot Weather Conditions</a:t>
            </a:r>
          </a:p>
        </p:txBody>
      </p:sp>
    </p:spTree>
    <p:extLst>
      <p:ext uri="{BB962C8B-B14F-4D97-AF65-F5344CB8AC3E}">
        <p14:creationId xmlns:p14="http://schemas.microsoft.com/office/powerpoint/2010/main" val="213227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Curing on Cl- Permeability*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848182"/>
              </p:ext>
            </p:extLst>
          </p:nvPr>
        </p:nvGraphicFramePr>
        <p:xfrm>
          <a:off x="838200" y="1600201"/>
          <a:ext cx="7137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3500" y="5865913"/>
            <a:ext cx="647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*Data courtesy of the Research Institute at KFUPM, KSA</a:t>
            </a:r>
          </a:p>
        </p:txBody>
      </p:sp>
    </p:spTree>
    <p:extLst>
      <p:ext uri="{BB962C8B-B14F-4D97-AF65-F5344CB8AC3E}">
        <p14:creationId xmlns:p14="http://schemas.microsoft.com/office/powerpoint/2010/main" val="13589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Curing on </a:t>
            </a:r>
            <a:r>
              <a:rPr lang="en-US" dirty="0" smtClean="0"/>
              <a:t>Compressive </a:t>
            </a:r>
            <a:r>
              <a:rPr lang="en-US" dirty="0"/>
              <a:t>Strength*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960016"/>
              </p:ext>
            </p:extLst>
          </p:nvPr>
        </p:nvGraphicFramePr>
        <p:xfrm>
          <a:off x="508000" y="1968500"/>
          <a:ext cx="81280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3500" y="5865913"/>
            <a:ext cx="647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*Data courtesy of the Research Institute at KFUPM, KSA</a:t>
            </a:r>
          </a:p>
        </p:txBody>
      </p:sp>
    </p:spTree>
    <p:extLst>
      <p:ext uri="{BB962C8B-B14F-4D97-AF65-F5344CB8AC3E}">
        <p14:creationId xmlns:p14="http://schemas.microsoft.com/office/powerpoint/2010/main" val="81101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Curing on Time to Corrosion*</a:t>
            </a:r>
            <a:endParaRPr lang="en-US" dirty="0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796189"/>
              </p:ext>
            </p:extLst>
          </p:nvPr>
        </p:nvGraphicFramePr>
        <p:xfrm>
          <a:off x="525463" y="1955800"/>
          <a:ext cx="8093075" cy="401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3500" y="5865913"/>
            <a:ext cx="647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*Data courtesy of the Research Institute at KFUPM, KSA</a:t>
            </a:r>
          </a:p>
        </p:txBody>
      </p:sp>
    </p:spTree>
    <p:extLst>
      <p:ext uri="{BB962C8B-B14F-4D97-AF65-F5344CB8AC3E}">
        <p14:creationId xmlns:p14="http://schemas.microsoft.com/office/powerpoint/2010/main" val="251263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Considerations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0" y="1981200"/>
            <a:ext cx="7239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EFB42B"/>
              </a:buClr>
              <a:buSzPct val="120000"/>
              <a:buFontTx/>
              <a:buChar char="•"/>
              <a:defRPr/>
            </a:pPr>
            <a:r>
              <a:rPr lang="en-US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Supplemental protection (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waterproofing;coatings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; CP; etc.)</a:t>
            </a:r>
          </a:p>
          <a:p>
            <a:pPr>
              <a:spcBef>
                <a:spcPct val="50000"/>
              </a:spcBef>
              <a:buClr>
                <a:srgbClr val="EFB42B"/>
              </a:buClr>
              <a:buFontTx/>
              <a:buChar char="•"/>
              <a:defRPr/>
            </a:pP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Plain concrete</a:t>
            </a:r>
          </a:p>
          <a:p>
            <a:pPr>
              <a:spcBef>
                <a:spcPct val="50000"/>
              </a:spcBef>
              <a:buClr>
                <a:srgbClr val="EFB42B"/>
              </a:buClr>
              <a:buFontTx/>
              <a:buChar char="•"/>
              <a:defRPr/>
            </a:pP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Non-metallic reinforcement</a:t>
            </a:r>
          </a:p>
          <a:p>
            <a:pPr>
              <a:spcBef>
                <a:spcPct val="50000"/>
              </a:spcBef>
              <a:buClr>
                <a:srgbClr val="EFB42B"/>
              </a:buClr>
              <a:buFontTx/>
              <a:buChar char="•"/>
              <a:defRPr/>
            </a:pP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Precast construction</a:t>
            </a:r>
          </a:p>
          <a:p>
            <a:pPr>
              <a:spcBef>
                <a:spcPct val="50000"/>
              </a:spcBef>
              <a:buClr>
                <a:srgbClr val="EFB42B"/>
              </a:buClr>
              <a:buFontTx/>
              <a:buChar char="•"/>
              <a:defRPr/>
            </a:pP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Irrigated areas</a:t>
            </a:r>
          </a:p>
        </p:txBody>
      </p:sp>
    </p:spTree>
    <p:extLst>
      <p:ext uri="{BB962C8B-B14F-4D97-AF65-F5344CB8AC3E}">
        <p14:creationId xmlns:p14="http://schemas.microsoft.com/office/powerpoint/2010/main" val="19536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against Rebar Corrosion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2057400"/>
            <a:ext cx="7772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EFB42B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>
                <a:solidFill>
                  <a:srgbClr val="00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 of Concrete: </a:t>
            </a:r>
          </a:p>
          <a:p>
            <a:pPr marL="1104900" lvl="1" indent="-342900">
              <a:spcBef>
                <a:spcPct val="50000"/>
              </a:spcBef>
              <a:buClr>
                <a:srgbClr val="EFB42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Concrete quality: design; construction practices</a:t>
            </a:r>
          </a:p>
          <a:p>
            <a:pPr marL="1104900" lvl="1" indent="-342900">
              <a:spcBef>
                <a:spcPct val="50000"/>
              </a:spcBef>
              <a:buClr>
                <a:srgbClr val="EFB42B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Sealers; penetrants; coatings; waterproofing</a:t>
            </a:r>
          </a:p>
          <a:p>
            <a:pPr>
              <a:spcBef>
                <a:spcPct val="50000"/>
              </a:spcBef>
              <a:buClr>
                <a:srgbClr val="EFB42B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 smtClean="0">
                <a:solidFill>
                  <a:srgbClr val="00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 </a:t>
            </a:r>
            <a:r>
              <a:rPr lang="en-US" altLang="en-US" sz="2400" b="1" dirty="0">
                <a:solidFill>
                  <a:srgbClr val="00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Steel: </a:t>
            </a:r>
            <a:endParaRPr lang="en-US" altLang="en-US" sz="2400" b="1" dirty="0" smtClean="0">
              <a:solidFill>
                <a:srgbClr val="0081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50000"/>
              </a:spcBef>
              <a:buClr>
                <a:srgbClr val="EFB42B"/>
              </a:buClr>
              <a:buSzPct val="120000"/>
              <a:defRPr/>
            </a:pPr>
            <a:r>
              <a:rPr lang="en-US" altLang="en-US" sz="2400" b="1" dirty="0" smtClean="0">
                <a:solidFill>
                  <a:srgbClr val="00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inhibitors; coatings; special reinforcement; cathodic protection</a:t>
            </a:r>
          </a:p>
        </p:txBody>
      </p:sp>
    </p:spTree>
    <p:extLst>
      <p:ext uri="{BB962C8B-B14F-4D97-AF65-F5344CB8AC3E}">
        <p14:creationId xmlns:p14="http://schemas.microsoft.com/office/powerpoint/2010/main" val="16170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Specifications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1981200"/>
            <a:ext cx="73152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>
                <a:srgbClr val="EFB42B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1" dirty="0">
                <a:solidFill>
                  <a:srgbClr val="00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FBECR (ASTM A775): 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 coverage for coating continuity.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EFB42B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1" dirty="0">
                <a:solidFill>
                  <a:srgbClr val="00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Salt Limits (ACI 201):  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0.13 % Cl- acid soluble by 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 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cement; 4% soluble </a:t>
            </a:r>
            <a:r>
              <a:rPr lang="en-US" alt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sulphate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 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cement (SO4).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EFB42B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1" dirty="0" smtClean="0">
                <a:solidFill>
                  <a:srgbClr val="00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Concrete </a:t>
            </a:r>
            <a:r>
              <a:rPr lang="en-US" altLang="en-US" sz="2000" b="1" dirty="0">
                <a:solidFill>
                  <a:srgbClr val="00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Tests (AASHTO T259/T277): 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joints; Cl- Penetration &amp; Permeability.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EFB42B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1" dirty="0">
                <a:solidFill>
                  <a:srgbClr val="00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CURING: 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days for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pozzolanic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concrete. </a:t>
            </a:r>
          </a:p>
        </p:txBody>
      </p:sp>
    </p:spTree>
    <p:extLst>
      <p:ext uri="{BB962C8B-B14F-4D97-AF65-F5344CB8AC3E}">
        <p14:creationId xmlns:p14="http://schemas.microsoft.com/office/powerpoint/2010/main" val="13134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8650" y="3352800"/>
            <a:ext cx="7848600" cy="2743200"/>
          </a:xfrm>
          <a:noFill/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Recommendations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1"/>
            <a:ext cx="7315200" cy="200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7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Concluding Remarks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1981200"/>
            <a:ext cx="7315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1000" indent="-381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52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>
                <a:srgbClr val="EFB42B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Evaluated severity of exposure.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EFB42B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quality concrete &amp; supplemental protection.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EFB42B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days 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curing for plain cement concrete &amp; extended curing for </a:t>
            </a: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pozzolanic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cement concrete.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EFB42B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Pozzolanic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concrete; plain concrete; precast concrete; non-metallic pipes;  coatings &amp; waterproofing; CP for marine structures.</a:t>
            </a:r>
          </a:p>
        </p:txBody>
      </p:sp>
    </p:spTree>
    <p:extLst>
      <p:ext uri="{BB962C8B-B14F-4D97-AF65-F5344CB8AC3E}">
        <p14:creationId xmlns:p14="http://schemas.microsoft.com/office/powerpoint/2010/main" val="18397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7734300" cy="2743200"/>
          </a:xfrm>
          <a:noFill/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CLIMATE OF THE KINGDOM OF SAUDI ARABIA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1"/>
            <a:ext cx="7315200" cy="200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8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Results after 15 </a:t>
            </a:r>
            <a:r>
              <a:rPr lang="en-US" dirty="0" smtClean="0"/>
              <a:t>Years </a:t>
            </a:r>
            <a:r>
              <a:rPr lang="en-US" dirty="0"/>
              <a:t>Exposure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1981200"/>
            <a:ext cx="73152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Clr>
                <a:srgbClr val="EFB42B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EFB42B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Superiority of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pozzolanic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concrete; use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pozzolanic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concrete in harsh exposures.</a:t>
            </a:r>
          </a:p>
          <a:p>
            <a:pPr marL="342900" indent="-342900">
              <a:spcBef>
                <a:spcPct val="50000"/>
              </a:spcBef>
              <a:buClr>
                <a:srgbClr val="EFB42B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Salt front is developing in concrete specimens. Thus,  supplemental protection is needed.</a:t>
            </a:r>
          </a:p>
          <a:p>
            <a:pPr marL="342900" indent="-342900">
              <a:spcBef>
                <a:spcPct val="50000"/>
              </a:spcBef>
              <a:buClr>
                <a:srgbClr val="EFB42B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Initial results confirm site severity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Clr>
                <a:srgbClr val="EFB42B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7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Specifications  (Cont’d)</a:t>
            </a:r>
          </a:p>
        </p:txBody>
      </p:sp>
      <p:graphicFrame>
        <p:nvGraphicFramePr>
          <p:cNvPr id="6" name="Group 15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806384127"/>
              </p:ext>
            </p:extLst>
          </p:nvPr>
        </p:nvGraphicFramePr>
        <p:xfrm>
          <a:off x="228600" y="1524000"/>
          <a:ext cx="8686800" cy="4388240"/>
        </p:xfrm>
        <a:graphic>
          <a:graphicData uri="http://schemas.openxmlformats.org/drawingml/2006/table">
            <a:tbl>
              <a:tblPr rtl="1"/>
              <a:tblGrid>
                <a:gridCol w="3276600">
                  <a:extLst>
                    <a:ext uri="{9D8B030D-6E8A-4147-A177-3AD203B41FA5}">
                      <a16:colId xmlns:a16="http://schemas.microsoft.com/office/drawing/2014/main" val="201022141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62835996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4761233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44655896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924728242"/>
                    </a:ext>
                  </a:extLst>
                </a:gridCol>
              </a:tblGrid>
              <a:tr h="9694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SUPPLEMENT PROTECTION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3D5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CEMENT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(kg/cum)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3D5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W/C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3D5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REBAR COVER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(mm)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3D5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EXPOSURE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3D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90812"/>
                  </a:ext>
                </a:extLst>
              </a:tr>
              <a:tr h="1225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(350)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Columns &amp; beams 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Slabs 40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Building Super-structures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035936"/>
                  </a:ext>
                </a:extLst>
              </a:tr>
              <a:tr h="21752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Building Substructures; Chambers; Tanks: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FBECR + Tanking / Coatings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Marine: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Culverts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Plain Concrete; 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GFRP Pipes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I +POZZ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(370)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Building Substructures;  Chambers; Tanks; Marine; Culverts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595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30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Ranking of Concrete (15 </a:t>
            </a:r>
            <a:r>
              <a:rPr lang="en-US" dirty="0" smtClean="0"/>
              <a:t>Years</a:t>
            </a:r>
            <a:r>
              <a:rPr lang="en-US" dirty="0"/>
              <a:t>)</a:t>
            </a:r>
          </a:p>
        </p:txBody>
      </p:sp>
      <p:graphicFrame>
        <p:nvGraphicFramePr>
          <p:cNvPr id="19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973804"/>
              </p:ext>
            </p:extLst>
          </p:nvPr>
        </p:nvGraphicFramePr>
        <p:xfrm>
          <a:off x="842962" y="1524000"/>
          <a:ext cx="7458075" cy="39938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58986">
                  <a:extLst>
                    <a:ext uri="{9D8B030D-6E8A-4147-A177-3AD203B41FA5}">
                      <a16:colId xmlns:a16="http://schemas.microsoft.com/office/drawing/2014/main" val="3476669576"/>
                    </a:ext>
                  </a:extLst>
                </a:gridCol>
                <a:gridCol w="3262270">
                  <a:extLst>
                    <a:ext uri="{9D8B030D-6E8A-4147-A177-3AD203B41FA5}">
                      <a16:colId xmlns:a16="http://schemas.microsoft.com/office/drawing/2014/main" val="2864163591"/>
                    </a:ext>
                  </a:extLst>
                </a:gridCol>
                <a:gridCol w="3336819">
                  <a:extLst>
                    <a:ext uri="{9D8B030D-6E8A-4147-A177-3AD203B41FA5}">
                      <a16:colId xmlns:a16="http://schemas.microsoft.com/office/drawing/2014/main" val="3413649181"/>
                    </a:ext>
                  </a:extLst>
                </a:gridCol>
              </a:tblGrid>
              <a:tr h="6519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RANK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37" marR="91437" marT="45725" marB="45725" anchor="ctr" horzOverflow="overflow">
                    <a:solidFill>
                      <a:srgbClr val="EFB42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MIX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(LAB CONDITIONS)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37" marR="91437" marT="45725" marB="45725" anchor="ctr" horzOverflow="overflow">
                    <a:solidFill>
                      <a:srgbClr val="EFB42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MIX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(FIELD CONDITIONS)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37" marR="91437" marT="45725" marB="45725" anchor="ctr" horzOverflow="overflow">
                    <a:solidFill>
                      <a:srgbClr val="EFB4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222531"/>
                  </a:ext>
                </a:extLst>
              </a:tr>
              <a:tr h="1176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 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37" marR="91437"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Type I Cement;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385 Kg/M</a:t>
                      </a:r>
                      <a:r>
                        <a:rPr kumimoji="0" lang="en-US" altLang="en-US" sz="18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Cement. Mat.; 8% SF; W/C = 0.40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37" marR="91437"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Type I Cement;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441 Kg/M</a:t>
                      </a:r>
                      <a:r>
                        <a:rPr kumimoji="0" lang="en-US" altLang="en-US" sz="18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Cement. Mat.; 8% SF; W/C = 0.30 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37" marR="91437" marT="45725" marB="45725" horzOverflow="overflow"/>
                </a:tc>
                <a:extLst>
                  <a:ext uri="{0D108BD9-81ED-4DB2-BD59-A6C34878D82A}">
                    <a16:rowId xmlns:a16="http://schemas.microsoft.com/office/drawing/2014/main" val="728543798"/>
                  </a:ext>
                </a:extLst>
              </a:tr>
              <a:tr h="1143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 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37" marR="91437"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TYPE I Cement;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441 Kg/M</a:t>
                      </a:r>
                      <a:r>
                        <a:rPr kumimoji="0" lang="en-US" altLang="en-US" sz="18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Cement. Mat.; 8% SF; W/C = 0.30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37" marR="91437"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Type I Cement;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385 Kg/M</a:t>
                      </a:r>
                      <a:r>
                        <a:rPr kumimoji="0" lang="en-US" altLang="en-US" sz="18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Cement. Mat.; 8% SF; W/C = 0.40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37" marR="91437" marT="45725" marB="45725" horzOverflow="overflow"/>
                </a:tc>
                <a:extLst>
                  <a:ext uri="{0D108BD9-81ED-4DB2-BD59-A6C34878D82A}">
                    <a16:rowId xmlns:a16="http://schemas.microsoft.com/office/drawing/2014/main" val="3518220796"/>
                  </a:ext>
                </a:extLst>
              </a:tr>
              <a:tr h="10220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37" marR="91437"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Type I Cement;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370 Kg/M</a:t>
                      </a:r>
                      <a:r>
                        <a:rPr kumimoji="0" lang="en-US" altLang="en-US" sz="18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Cement. Mat.; 30% FA; W/C = 0.40 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37" marR="91437"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Type I Cement;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370 Kg/M</a:t>
                      </a:r>
                      <a:r>
                        <a:rPr kumimoji="0" lang="en-US" altLang="en-US" sz="18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Cement. Mat.; 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10% Super-</a:t>
                      </a:r>
                      <a:r>
                        <a:rPr kumimoji="0" lang="en-US" alt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poz</a:t>
                      </a: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 FA;W/C=0.40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37" marR="91437" marT="45725" marB="45725" horzOverflow="overflow"/>
                </a:tc>
                <a:extLst>
                  <a:ext uri="{0D108BD9-81ED-4DB2-BD59-A6C34878D82A}">
                    <a16:rowId xmlns:a16="http://schemas.microsoft.com/office/drawing/2014/main" val="3409296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7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1371600"/>
            <a:ext cx="46323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Thank You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46867"/>
            <a:ext cx="7315200" cy="20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4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Climatic Conditions in Arabian Gulf Area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81C4"/>
                </a:solidFill>
              </a:rPr>
              <a:t>Climate : </a:t>
            </a:r>
            <a:r>
              <a:rPr lang="en-US" sz="2000" b="1" dirty="0" smtClean="0"/>
              <a:t>is </a:t>
            </a:r>
            <a:r>
              <a:rPr lang="en-US" sz="2000" b="1" dirty="0"/>
              <a:t>hot, humid and arid &amp; need for control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81C4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81C4"/>
                </a:solidFill>
              </a:rPr>
              <a:t>Hot </a:t>
            </a:r>
            <a:r>
              <a:rPr lang="en-US" sz="2000" b="1" dirty="0">
                <a:solidFill>
                  <a:srgbClr val="0081C4"/>
                </a:solidFill>
              </a:rPr>
              <a:t>Weather:  </a:t>
            </a:r>
            <a:r>
              <a:rPr lang="en-US" sz="2000" b="1" dirty="0"/>
              <a:t>Temperature reaches higher than </a:t>
            </a:r>
            <a:r>
              <a:rPr lang="en-US" sz="2000" b="1" dirty="0" smtClean="0"/>
              <a:t>45</a:t>
            </a:r>
            <a:r>
              <a:rPr lang="ar-SA" sz="20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°</a:t>
            </a:r>
            <a:r>
              <a:rPr lang="en-US" sz="2000" b="1" dirty="0" smtClean="0"/>
              <a:t>C</a:t>
            </a:r>
            <a:r>
              <a:rPr lang="en-US" sz="2000" b="1" dirty="0"/>
              <a:t>; high wind velocity</a:t>
            </a:r>
            <a:r>
              <a:rPr lang="en-US" sz="2000" b="1" dirty="0" smtClean="0"/>
              <a:t>.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81C4"/>
                </a:solidFill>
              </a:rPr>
              <a:t>Other Environmental Problems: </a:t>
            </a:r>
            <a:r>
              <a:rPr lang="en-US" sz="2000" b="1" dirty="0" err="1"/>
              <a:t>NaCl</a:t>
            </a:r>
            <a:r>
              <a:rPr lang="en-US" sz="2000" b="1" dirty="0"/>
              <a:t> in shallow groundwater exceeds 100,000 ppm; relative humidity reaches 100%. </a:t>
            </a:r>
            <a:endParaRPr lang="en-US" sz="20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81C4"/>
                </a:solidFill>
              </a:rPr>
              <a:t> Local Problems: </a:t>
            </a:r>
            <a:r>
              <a:rPr lang="en-US" sz="2000" b="1" dirty="0" smtClean="0">
                <a:solidFill>
                  <a:srgbClr val="0081C4"/>
                </a:solidFill>
              </a:rPr>
              <a:t> </a:t>
            </a:r>
            <a:r>
              <a:rPr lang="en-US" sz="2000" b="1" dirty="0"/>
              <a:t>Concrete constituents are of marginal quality; labors are semi-trained; local codes are evolving slowly. </a:t>
            </a:r>
          </a:p>
        </p:txBody>
      </p:sp>
    </p:spTree>
    <p:extLst>
      <p:ext uri="{BB962C8B-B14F-4D97-AF65-F5344CB8AC3E}">
        <p14:creationId xmlns:p14="http://schemas.microsoft.com/office/powerpoint/2010/main" val="347391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</a:t>
            </a:r>
            <a:r>
              <a:rPr lang="en-US" dirty="0" err="1"/>
              <a:t>Corrosivity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" y="1295400"/>
            <a:ext cx="54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SzPct val="150000"/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Determining site </a:t>
            </a:r>
            <a:r>
              <a:rPr lang="en-US" altLang="en-US" sz="2800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corrosivity</a:t>
            </a:r>
            <a:r>
              <a:rPr lang="en-US" altLang="en-US" sz="2800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are commensurate with exposures</a:t>
            </a:r>
          </a:p>
        </p:txBody>
      </p:sp>
      <p:pic>
        <p:nvPicPr>
          <p:cNvPr id="6" name="Picture 4" descr="slide0001_image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"/>
          <a:stretch/>
        </p:blipFill>
        <p:spPr bwMode="auto">
          <a:xfrm>
            <a:off x="1485900" y="2362200"/>
            <a:ext cx="6134100" cy="34800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02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Corrosion  Survey of </a:t>
            </a:r>
            <a:r>
              <a:rPr lang="en-US" dirty="0" smtClean="0"/>
              <a:t>RC Buildings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812573"/>
              </p:ext>
            </p:extLst>
          </p:nvPr>
        </p:nvGraphicFramePr>
        <p:xfrm>
          <a:off x="292100" y="1833370"/>
          <a:ext cx="8559800" cy="503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587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8650" y="2819400"/>
            <a:ext cx="7848600" cy="2743200"/>
          </a:xfrm>
          <a:noFill/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RESEARCH 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ROYAL COMMISSION 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JUBAIL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1"/>
            <a:ext cx="7315200" cy="200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Tasks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1828800"/>
            <a:ext cx="7162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 Developed concrete specs based on extensive  research </a:t>
            </a:r>
            <a:r>
              <a:rPr lang="en-US" sz="2000" b="1" dirty="0" smtClean="0"/>
              <a:t>through KFUPM.</a:t>
            </a: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 Determined height of moisture rise in soil from groundwater (corrosion effects).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 Evaluated performance of FBEC Rebar and, its effects on delaying corrosion.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/>
              <a:t> Evaluated performance of proprietary concrete repair materials &amp; methods.</a:t>
            </a:r>
          </a:p>
        </p:txBody>
      </p:sp>
    </p:spTree>
    <p:extLst>
      <p:ext uri="{BB962C8B-B14F-4D97-AF65-F5344CB8AC3E}">
        <p14:creationId xmlns:p14="http://schemas.microsoft.com/office/powerpoint/2010/main" val="14547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Tasks (Cont’d)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752600"/>
            <a:ext cx="8839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/>
              <a:t> Evaluated proprietary inhibitors in retarding rebar corrosion.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/>
              <a:t>Conducted research on self-consolidated concrete.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/>
              <a:t>  Conducted research on Cl- threshold  &amp; compared  against field threshold.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/>
              <a:t>  Revisited </a:t>
            </a:r>
            <a:r>
              <a:rPr lang="en-US" sz="1700" b="1" dirty="0" err="1" smtClean="0"/>
              <a:t>pozolanic</a:t>
            </a:r>
            <a:r>
              <a:rPr lang="en-US" sz="1700" b="1" dirty="0" smtClean="0"/>
              <a:t> </a:t>
            </a:r>
            <a:r>
              <a:rPr lang="en-US" sz="1700" b="1" dirty="0"/>
              <a:t>concrete of older structures (superiority of </a:t>
            </a:r>
            <a:r>
              <a:rPr lang="en-US" sz="1700" b="1" dirty="0" err="1"/>
              <a:t>poz</a:t>
            </a:r>
            <a:r>
              <a:rPr lang="en-US" sz="1700" b="1" dirty="0"/>
              <a:t>. Concrete</a:t>
            </a:r>
            <a:r>
              <a:rPr lang="en-US" sz="1700" b="1" dirty="0" smtClean="0"/>
              <a:t>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/>
              <a:t> Conducted research on minimizing  shrinkage of SF concrete (precautions).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/>
              <a:t>Evaluated residual strength of columns repaired by patching.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/>
              <a:t>Determined corrosion rates of common corrosion metals.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/>
              <a:t>Continuously monitoring performance of existing structures.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302154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1151</Words>
  <Application>Microsoft Office PowerPoint</Application>
  <PresentationFormat>On-screen Show (4:3)</PresentationFormat>
  <Paragraphs>211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Gill Sans MT</vt:lpstr>
      <vt:lpstr>Times New Roman</vt:lpstr>
      <vt:lpstr>Wingdings</vt:lpstr>
      <vt:lpstr>Office Theme</vt:lpstr>
      <vt:lpstr>CorelPhotoPaint.Image.9</vt:lpstr>
      <vt:lpstr>Photo Editor Photo</vt:lpstr>
      <vt:lpstr>PowerPoint Presentation</vt:lpstr>
      <vt:lpstr>Presentation Outline </vt:lpstr>
      <vt:lpstr>PowerPoint Presentation</vt:lpstr>
      <vt:lpstr>Climatic Conditions in Arabian Gulf Area</vt:lpstr>
      <vt:lpstr>Site Corrosivity</vt:lpstr>
      <vt:lpstr>Corrosion  Survey of RC Buildings </vt:lpstr>
      <vt:lpstr>PowerPoint Presentation</vt:lpstr>
      <vt:lpstr>Research Tasks</vt:lpstr>
      <vt:lpstr>Research Tasks (Cont’d)</vt:lpstr>
      <vt:lpstr>Exposure Station  (Since 2000) </vt:lpstr>
      <vt:lpstr>Replica Model of Exposure Station</vt:lpstr>
      <vt:lpstr>Research Variables at Station</vt:lpstr>
      <vt:lpstr>Placing Specimens at Station</vt:lpstr>
      <vt:lpstr>Exposure Sites at Station</vt:lpstr>
      <vt:lpstr>Testing at Exposure Station</vt:lpstr>
      <vt:lpstr>Testing at Exposure Station</vt:lpstr>
      <vt:lpstr>Environmental Conditions at Station</vt:lpstr>
      <vt:lpstr>PowerPoint Presentation</vt:lpstr>
      <vt:lpstr>RC Specs updated:</vt:lpstr>
      <vt:lpstr>Concrete Quality &amp; Durability </vt:lpstr>
      <vt:lpstr>Concrete Curing </vt:lpstr>
      <vt:lpstr>Effect of Curing on Cl- Permeability*</vt:lpstr>
      <vt:lpstr>Effect of Curing on Compressive Strength*</vt:lpstr>
      <vt:lpstr>Effect of Curing on Time to Corrosion*</vt:lpstr>
      <vt:lpstr>Design Considerations</vt:lpstr>
      <vt:lpstr>Protection against Rebar Corrosion</vt:lpstr>
      <vt:lpstr>Concrete Specifications </vt:lpstr>
      <vt:lpstr>PowerPoint Presentation</vt:lpstr>
      <vt:lpstr>Concluding Remarks</vt:lpstr>
      <vt:lpstr>Initial Results after 15 Years Exposure</vt:lpstr>
      <vt:lpstr>Concrete Specifications  (Cont’d)</vt:lpstr>
      <vt:lpstr>Performance Ranking of Concrete (15 Years)</vt:lpstr>
      <vt:lpstr>PowerPoint Presentation</vt:lpstr>
    </vt:vector>
  </TitlesOfParts>
  <Company>SABIC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muhammadr</dc:creator>
  <cp:lastModifiedBy>Azad Ahmad</cp:lastModifiedBy>
  <cp:revision>173</cp:revision>
  <dcterms:created xsi:type="dcterms:W3CDTF">2009-10-28T07:50:07Z</dcterms:created>
  <dcterms:modified xsi:type="dcterms:W3CDTF">2022-02-19T11:40:25Z</dcterms:modified>
</cp:coreProperties>
</file>