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6" r:id="rId21"/>
    <p:sldId id="276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1C4"/>
    <a:srgbClr val="EFB42B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343" autoAdjust="0"/>
  </p:normalViewPr>
  <p:slideViewPr>
    <p:cSldViewPr>
      <p:cViewPr varScale="1">
        <p:scale>
          <a:sx n="83" d="100"/>
          <a:sy n="83" d="100"/>
        </p:scale>
        <p:origin x="1709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5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D9B2C-DB1A-45DB-89D3-BF6E01D3CF8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C90FF-465D-41CD-BAB9-FF9BC550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2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8EF8-2810-4103-A850-0BCFB6F6B81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1DBC9-5137-4B74-B65F-84F644B5E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8" descr="Industr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752600"/>
            <a:ext cx="7239000" cy="2743200"/>
          </a:xfr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482224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DE212-E76B-4CCB-8579-F5AE533F1BB0}" type="datetimeFigureOut">
              <a:rPr lang="en-US" smtClean="0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9B649-AC05-4FD4-8EDB-84F71C51DE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D648-6C99-4EFE-9AEF-F5FAF1426C60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0983-C61B-43B0-891B-E3692CFBF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2B97-D578-431B-8A21-2D6466AFEC27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7C65-8669-41CA-8C1C-B93FB1086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06C3-72D2-4BCE-B837-C7B7ECFA8D27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82DC-FA80-4E51-B59F-D691F59EB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"/>
            <a:ext cx="2167287" cy="594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F99B-3833-4AAD-9941-55E691DF057D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B03F-43DD-49A8-A138-0768B5569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6407-D231-4862-8DE2-0FF48B043046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B081-30AA-4D59-B8EA-32C3FAB9A1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6ECB-4B99-4BEC-B490-CAEFDCB7D91E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36AE-F888-46E0-B3D9-3EA520F32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DBE1-5778-440C-A42E-ECFF6DEBCB43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80E4-2FC6-4CA7-80AE-9DF85E9EA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ACB9-93DC-45F0-9EA9-256CF0DF87DB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49B0-F8ED-45BD-AD7F-BC9764771C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10DA-6340-441B-A512-6BDEBC5B207A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DC28-1179-43F2-84C4-051DBB6ED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F63D-70F3-4BD2-ABD0-B62F7561EECA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1C2C-683D-480F-BD5D-B561F2DE8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7"/>
          <p:cNvGrpSpPr/>
          <p:nvPr userDrawn="1"/>
        </p:nvGrpSpPr>
        <p:grpSpPr>
          <a:xfrm>
            <a:off x="-2514600" y="-914400"/>
            <a:ext cx="8574294" cy="7772400"/>
            <a:chOff x="4343400" y="3657600"/>
            <a:chExt cx="220663" cy="200026"/>
          </a:xfrm>
          <a:solidFill>
            <a:srgbClr val="F2F2F2">
              <a:alpha val="50196"/>
            </a:srgbClr>
          </a:solidFill>
        </p:grpSpPr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1" name="Freeform 87"/>
            <p:cNvSpPr>
              <a:spLocks noEditPoints="1"/>
            </p:cNvSpPr>
            <p:nvPr/>
          </p:nvSpPr>
          <p:spPr bwMode="auto">
            <a:xfrm>
              <a:off x="4500563" y="3756025"/>
              <a:ext cx="63500" cy="98425"/>
            </a:xfrm>
            <a:custGeom>
              <a:avLst/>
              <a:gdLst/>
              <a:ahLst/>
              <a:cxnLst>
                <a:cxn ang="0">
                  <a:pos x="125" y="36"/>
                </a:cxn>
                <a:cxn ang="0">
                  <a:pos x="226" y="0"/>
                </a:cxn>
                <a:cxn ang="0">
                  <a:pos x="300" y="45"/>
                </a:cxn>
                <a:cxn ang="0">
                  <a:pos x="318" y="154"/>
                </a:cxn>
                <a:cxn ang="0">
                  <a:pos x="251" y="306"/>
                </a:cxn>
                <a:cxn ang="0">
                  <a:pos x="149" y="393"/>
                </a:cxn>
                <a:cxn ang="0">
                  <a:pos x="57" y="393"/>
                </a:cxn>
                <a:cxn ang="0">
                  <a:pos x="3" y="319"/>
                </a:cxn>
                <a:cxn ang="0">
                  <a:pos x="20" y="187"/>
                </a:cxn>
                <a:cxn ang="0">
                  <a:pos x="514" y="1733"/>
                </a:cxn>
                <a:cxn ang="0">
                  <a:pos x="595" y="1807"/>
                </a:cxn>
                <a:cxn ang="0">
                  <a:pos x="595" y="1880"/>
                </a:cxn>
                <a:cxn ang="0">
                  <a:pos x="519" y="1925"/>
                </a:cxn>
                <a:cxn ang="0">
                  <a:pos x="374" y="1913"/>
                </a:cxn>
                <a:cxn ang="0">
                  <a:pos x="243" y="1848"/>
                </a:cxn>
                <a:cxn ang="0">
                  <a:pos x="198" y="1769"/>
                </a:cxn>
                <a:cxn ang="0">
                  <a:pos x="231" y="1705"/>
                </a:cxn>
                <a:cxn ang="0">
                  <a:pos x="337" y="1683"/>
                </a:cxn>
                <a:cxn ang="0">
                  <a:pos x="788" y="1422"/>
                </a:cxn>
                <a:cxn ang="0">
                  <a:pos x="950" y="1465"/>
                </a:cxn>
                <a:cxn ang="0">
                  <a:pos x="1017" y="1552"/>
                </a:cxn>
                <a:cxn ang="0">
                  <a:pos x="980" y="1646"/>
                </a:cxn>
                <a:cxn ang="0">
                  <a:pos x="830" y="1711"/>
                </a:cxn>
                <a:cxn ang="0">
                  <a:pos x="622" y="1711"/>
                </a:cxn>
                <a:cxn ang="0">
                  <a:pos x="500" y="1645"/>
                </a:cxn>
                <a:cxn ang="0">
                  <a:pos x="477" y="1551"/>
                </a:cxn>
                <a:cxn ang="0">
                  <a:pos x="561" y="1463"/>
                </a:cxn>
                <a:cxn ang="0">
                  <a:pos x="876" y="1004"/>
                </a:cxn>
                <a:cxn ang="0">
                  <a:pos x="1096" y="989"/>
                </a:cxn>
                <a:cxn ang="0">
                  <a:pos x="1220" y="1052"/>
                </a:cxn>
                <a:cxn ang="0">
                  <a:pos x="1233" y="1156"/>
                </a:cxn>
                <a:cxn ang="0">
                  <a:pos x="1114" y="1264"/>
                </a:cxn>
                <a:cxn ang="0">
                  <a:pos x="878" y="1332"/>
                </a:cxn>
                <a:cxn ang="0">
                  <a:pos x="698" y="1311"/>
                </a:cxn>
                <a:cxn ang="0">
                  <a:pos x="619" y="1225"/>
                </a:cxn>
                <a:cxn ang="0">
                  <a:pos x="660" y="1114"/>
                </a:cxn>
                <a:cxn ang="0">
                  <a:pos x="838" y="1016"/>
                </a:cxn>
                <a:cxn ang="0">
                  <a:pos x="782" y="537"/>
                </a:cxn>
                <a:cxn ang="0">
                  <a:pos x="940" y="509"/>
                </a:cxn>
                <a:cxn ang="0">
                  <a:pos x="1020" y="575"/>
                </a:cxn>
                <a:cxn ang="0">
                  <a:pos x="992" y="709"/>
                </a:cxn>
                <a:cxn ang="0">
                  <a:pos x="830" y="882"/>
                </a:cxn>
                <a:cxn ang="0">
                  <a:pos x="643" y="976"/>
                </a:cxn>
                <a:cxn ang="0">
                  <a:pos x="515" y="960"/>
                </a:cxn>
                <a:cxn ang="0">
                  <a:pos x="477" y="861"/>
                </a:cxn>
                <a:cxn ang="0">
                  <a:pos x="559" y="706"/>
                </a:cxn>
                <a:cxn ang="0">
                  <a:pos x="399" y="261"/>
                </a:cxn>
                <a:cxn ang="0">
                  <a:pos x="528" y="173"/>
                </a:cxn>
                <a:cxn ang="0">
                  <a:pos x="625" y="187"/>
                </a:cxn>
                <a:cxn ang="0">
                  <a:pos x="659" y="285"/>
                </a:cxn>
                <a:cxn ang="0">
                  <a:pos x="598" y="452"/>
                </a:cxn>
                <a:cxn ang="0">
                  <a:pos x="464" y="603"/>
                </a:cxn>
                <a:cxn ang="0">
                  <a:pos x="345" y="645"/>
                </a:cxn>
                <a:cxn ang="0">
                  <a:pos x="272" y="593"/>
                </a:cxn>
                <a:cxn ang="0">
                  <a:pos x="275" y="464"/>
                </a:cxn>
              </a:cxnLst>
              <a:rect l="0" t="0" r="r" b="b"/>
              <a:pathLst>
                <a:path w="1242" h="1928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  <a:close/>
                  <a:moveTo>
                    <a:pt x="429" y="1699"/>
                  </a:moveTo>
                  <a:lnTo>
                    <a:pt x="453" y="1706"/>
                  </a:lnTo>
                  <a:lnTo>
                    <a:pt x="474" y="1714"/>
                  </a:lnTo>
                  <a:lnTo>
                    <a:pt x="495" y="1724"/>
                  </a:lnTo>
                  <a:lnTo>
                    <a:pt x="514" y="1733"/>
                  </a:lnTo>
                  <a:lnTo>
                    <a:pt x="531" y="1742"/>
                  </a:lnTo>
                  <a:lnTo>
                    <a:pt x="546" y="1752"/>
                  </a:lnTo>
                  <a:lnTo>
                    <a:pt x="559" y="1762"/>
                  </a:lnTo>
                  <a:lnTo>
                    <a:pt x="570" y="1773"/>
                  </a:lnTo>
                  <a:lnTo>
                    <a:pt x="580" y="1785"/>
                  </a:lnTo>
                  <a:lnTo>
                    <a:pt x="589" y="1796"/>
                  </a:lnTo>
                  <a:lnTo>
                    <a:pt x="595" y="1807"/>
                  </a:lnTo>
                  <a:lnTo>
                    <a:pt x="600" y="1818"/>
                  </a:lnTo>
                  <a:lnTo>
                    <a:pt x="603" y="1829"/>
                  </a:lnTo>
                  <a:lnTo>
                    <a:pt x="605" y="1839"/>
                  </a:lnTo>
                  <a:lnTo>
                    <a:pt x="605" y="1851"/>
                  </a:lnTo>
                  <a:lnTo>
                    <a:pt x="603" y="1861"/>
                  </a:lnTo>
                  <a:lnTo>
                    <a:pt x="600" y="1871"/>
                  </a:lnTo>
                  <a:lnTo>
                    <a:pt x="595" y="1880"/>
                  </a:lnTo>
                  <a:lnTo>
                    <a:pt x="589" y="1889"/>
                  </a:lnTo>
                  <a:lnTo>
                    <a:pt x="580" y="1896"/>
                  </a:lnTo>
                  <a:lnTo>
                    <a:pt x="571" y="1905"/>
                  </a:lnTo>
                  <a:lnTo>
                    <a:pt x="561" y="1911"/>
                  </a:lnTo>
                  <a:lnTo>
                    <a:pt x="548" y="1917"/>
                  </a:lnTo>
                  <a:lnTo>
                    <a:pt x="535" y="1921"/>
                  </a:lnTo>
                  <a:lnTo>
                    <a:pt x="519" y="1925"/>
                  </a:lnTo>
                  <a:lnTo>
                    <a:pt x="503" y="1927"/>
                  </a:lnTo>
                  <a:lnTo>
                    <a:pt x="485" y="1928"/>
                  </a:lnTo>
                  <a:lnTo>
                    <a:pt x="465" y="1928"/>
                  </a:lnTo>
                  <a:lnTo>
                    <a:pt x="444" y="1927"/>
                  </a:lnTo>
                  <a:lnTo>
                    <a:pt x="423" y="1924"/>
                  </a:lnTo>
                  <a:lnTo>
                    <a:pt x="398" y="1919"/>
                  </a:lnTo>
                  <a:lnTo>
                    <a:pt x="374" y="1913"/>
                  </a:lnTo>
                  <a:lnTo>
                    <a:pt x="350" y="1906"/>
                  </a:lnTo>
                  <a:lnTo>
                    <a:pt x="328" y="1897"/>
                  </a:lnTo>
                  <a:lnTo>
                    <a:pt x="307" y="1888"/>
                  </a:lnTo>
                  <a:lnTo>
                    <a:pt x="289" y="1879"/>
                  </a:lnTo>
                  <a:lnTo>
                    <a:pt x="272" y="1869"/>
                  </a:lnTo>
                  <a:lnTo>
                    <a:pt x="256" y="1859"/>
                  </a:lnTo>
                  <a:lnTo>
                    <a:pt x="243" y="1848"/>
                  </a:lnTo>
                  <a:lnTo>
                    <a:pt x="232" y="1836"/>
                  </a:lnTo>
                  <a:lnTo>
                    <a:pt x="222" y="1825"/>
                  </a:lnTo>
                  <a:lnTo>
                    <a:pt x="214" y="1814"/>
                  </a:lnTo>
                  <a:lnTo>
                    <a:pt x="207" y="1803"/>
                  </a:lnTo>
                  <a:lnTo>
                    <a:pt x="202" y="1792"/>
                  </a:lnTo>
                  <a:lnTo>
                    <a:pt x="199" y="1780"/>
                  </a:lnTo>
                  <a:lnTo>
                    <a:pt x="198" y="1769"/>
                  </a:lnTo>
                  <a:lnTo>
                    <a:pt x="198" y="1759"/>
                  </a:lnTo>
                  <a:lnTo>
                    <a:pt x="199" y="1748"/>
                  </a:lnTo>
                  <a:lnTo>
                    <a:pt x="202" y="1739"/>
                  </a:lnTo>
                  <a:lnTo>
                    <a:pt x="207" y="1730"/>
                  </a:lnTo>
                  <a:lnTo>
                    <a:pt x="214" y="1720"/>
                  </a:lnTo>
                  <a:lnTo>
                    <a:pt x="222" y="1712"/>
                  </a:lnTo>
                  <a:lnTo>
                    <a:pt x="231" y="1705"/>
                  </a:lnTo>
                  <a:lnTo>
                    <a:pt x="242" y="1699"/>
                  </a:lnTo>
                  <a:lnTo>
                    <a:pt x="254" y="1693"/>
                  </a:lnTo>
                  <a:lnTo>
                    <a:pt x="268" y="1689"/>
                  </a:lnTo>
                  <a:lnTo>
                    <a:pt x="283" y="1686"/>
                  </a:lnTo>
                  <a:lnTo>
                    <a:pt x="300" y="1684"/>
                  </a:lnTo>
                  <a:lnTo>
                    <a:pt x="318" y="1683"/>
                  </a:lnTo>
                  <a:lnTo>
                    <a:pt x="337" y="1683"/>
                  </a:lnTo>
                  <a:lnTo>
                    <a:pt x="358" y="1685"/>
                  </a:lnTo>
                  <a:lnTo>
                    <a:pt x="381" y="1688"/>
                  </a:lnTo>
                  <a:lnTo>
                    <a:pt x="404" y="1693"/>
                  </a:lnTo>
                  <a:lnTo>
                    <a:pt x="429" y="1699"/>
                  </a:lnTo>
                  <a:close/>
                  <a:moveTo>
                    <a:pt x="725" y="1423"/>
                  </a:moveTo>
                  <a:lnTo>
                    <a:pt x="758" y="1422"/>
                  </a:lnTo>
                  <a:lnTo>
                    <a:pt x="788" y="1422"/>
                  </a:lnTo>
                  <a:lnTo>
                    <a:pt x="817" y="1424"/>
                  </a:lnTo>
                  <a:lnTo>
                    <a:pt x="843" y="1429"/>
                  </a:lnTo>
                  <a:lnTo>
                    <a:pt x="869" y="1433"/>
                  </a:lnTo>
                  <a:lnTo>
                    <a:pt x="891" y="1440"/>
                  </a:lnTo>
                  <a:lnTo>
                    <a:pt x="913" y="1447"/>
                  </a:lnTo>
                  <a:lnTo>
                    <a:pt x="932" y="1456"/>
                  </a:lnTo>
                  <a:lnTo>
                    <a:pt x="950" y="1465"/>
                  </a:lnTo>
                  <a:lnTo>
                    <a:pt x="966" y="1476"/>
                  </a:lnTo>
                  <a:lnTo>
                    <a:pt x="979" y="1488"/>
                  </a:lnTo>
                  <a:lnTo>
                    <a:pt x="991" y="1499"/>
                  </a:lnTo>
                  <a:lnTo>
                    <a:pt x="1000" y="1512"/>
                  </a:lnTo>
                  <a:lnTo>
                    <a:pt x="1007" y="1525"/>
                  </a:lnTo>
                  <a:lnTo>
                    <a:pt x="1014" y="1538"/>
                  </a:lnTo>
                  <a:lnTo>
                    <a:pt x="1017" y="1552"/>
                  </a:lnTo>
                  <a:lnTo>
                    <a:pt x="1018" y="1566"/>
                  </a:lnTo>
                  <a:lnTo>
                    <a:pt x="1017" y="1580"/>
                  </a:lnTo>
                  <a:lnTo>
                    <a:pt x="1014" y="1593"/>
                  </a:lnTo>
                  <a:lnTo>
                    <a:pt x="1009" y="1608"/>
                  </a:lnTo>
                  <a:lnTo>
                    <a:pt x="1001" y="1621"/>
                  </a:lnTo>
                  <a:lnTo>
                    <a:pt x="991" y="1634"/>
                  </a:lnTo>
                  <a:lnTo>
                    <a:pt x="980" y="1646"/>
                  </a:lnTo>
                  <a:lnTo>
                    <a:pt x="966" y="1658"/>
                  </a:lnTo>
                  <a:lnTo>
                    <a:pt x="948" y="1670"/>
                  </a:lnTo>
                  <a:lnTo>
                    <a:pt x="930" y="1680"/>
                  </a:lnTo>
                  <a:lnTo>
                    <a:pt x="909" y="1689"/>
                  </a:lnTo>
                  <a:lnTo>
                    <a:pt x="884" y="1698"/>
                  </a:lnTo>
                  <a:lnTo>
                    <a:pt x="859" y="1705"/>
                  </a:lnTo>
                  <a:lnTo>
                    <a:pt x="830" y="1711"/>
                  </a:lnTo>
                  <a:lnTo>
                    <a:pt x="799" y="1716"/>
                  </a:lnTo>
                  <a:lnTo>
                    <a:pt x="765" y="1719"/>
                  </a:lnTo>
                  <a:lnTo>
                    <a:pt x="733" y="1720"/>
                  </a:lnTo>
                  <a:lnTo>
                    <a:pt x="703" y="1720"/>
                  </a:lnTo>
                  <a:lnTo>
                    <a:pt x="674" y="1719"/>
                  </a:lnTo>
                  <a:lnTo>
                    <a:pt x="647" y="1715"/>
                  </a:lnTo>
                  <a:lnTo>
                    <a:pt x="622" y="1711"/>
                  </a:lnTo>
                  <a:lnTo>
                    <a:pt x="599" y="1704"/>
                  </a:lnTo>
                  <a:lnTo>
                    <a:pt x="577" y="1697"/>
                  </a:lnTo>
                  <a:lnTo>
                    <a:pt x="558" y="1689"/>
                  </a:lnTo>
                  <a:lnTo>
                    <a:pt x="541" y="1679"/>
                  </a:lnTo>
                  <a:lnTo>
                    <a:pt x="525" y="1669"/>
                  </a:lnTo>
                  <a:lnTo>
                    <a:pt x="511" y="1657"/>
                  </a:lnTo>
                  <a:lnTo>
                    <a:pt x="500" y="1645"/>
                  </a:lnTo>
                  <a:lnTo>
                    <a:pt x="490" y="1632"/>
                  </a:lnTo>
                  <a:lnTo>
                    <a:pt x="483" y="1620"/>
                  </a:lnTo>
                  <a:lnTo>
                    <a:pt x="478" y="1606"/>
                  </a:lnTo>
                  <a:lnTo>
                    <a:pt x="473" y="1592"/>
                  </a:lnTo>
                  <a:lnTo>
                    <a:pt x="472" y="1578"/>
                  </a:lnTo>
                  <a:lnTo>
                    <a:pt x="473" y="1564"/>
                  </a:lnTo>
                  <a:lnTo>
                    <a:pt x="477" y="1551"/>
                  </a:lnTo>
                  <a:lnTo>
                    <a:pt x="482" y="1536"/>
                  </a:lnTo>
                  <a:lnTo>
                    <a:pt x="490" y="1523"/>
                  </a:lnTo>
                  <a:lnTo>
                    <a:pt x="499" y="1510"/>
                  </a:lnTo>
                  <a:lnTo>
                    <a:pt x="511" y="1497"/>
                  </a:lnTo>
                  <a:lnTo>
                    <a:pt x="525" y="1485"/>
                  </a:lnTo>
                  <a:lnTo>
                    <a:pt x="542" y="1473"/>
                  </a:lnTo>
                  <a:lnTo>
                    <a:pt x="561" y="1463"/>
                  </a:lnTo>
                  <a:lnTo>
                    <a:pt x="583" y="1454"/>
                  </a:lnTo>
                  <a:lnTo>
                    <a:pt x="606" y="1445"/>
                  </a:lnTo>
                  <a:lnTo>
                    <a:pt x="632" y="1438"/>
                  </a:lnTo>
                  <a:lnTo>
                    <a:pt x="661" y="1432"/>
                  </a:lnTo>
                  <a:lnTo>
                    <a:pt x="692" y="1426"/>
                  </a:lnTo>
                  <a:lnTo>
                    <a:pt x="725" y="1423"/>
                  </a:lnTo>
                  <a:close/>
                  <a:moveTo>
                    <a:pt x="876" y="1004"/>
                  </a:moveTo>
                  <a:lnTo>
                    <a:pt x="913" y="996"/>
                  </a:lnTo>
                  <a:lnTo>
                    <a:pt x="947" y="990"/>
                  </a:lnTo>
                  <a:lnTo>
                    <a:pt x="981" y="986"/>
                  </a:lnTo>
                  <a:lnTo>
                    <a:pt x="1013" y="984"/>
                  </a:lnTo>
                  <a:lnTo>
                    <a:pt x="1042" y="984"/>
                  </a:lnTo>
                  <a:lnTo>
                    <a:pt x="1070" y="986"/>
                  </a:lnTo>
                  <a:lnTo>
                    <a:pt x="1096" y="989"/>
                  </a:lnTo>
                  <a:lnTo>
                    <a:pt x="1120" y="994"/>
                  </a:lnTo>
                  <a:lnTo>
                    <a:pt x="1142" y="1000"/>
                  </a:lnTo>
                  <a:lnTo>
                    <a:pt x="1162" y="1008"/>
                  </a:lnTo>
                  <a:lnTo>
                    <a:pt x="1180" y="1018"/>
                  </a:lnTo>
                  <a:lnTo>
                    <a:pt x="1196" y="1028"/>
                  </a:lnTo>
                  <a:lnTo>
                    <a:pt x="1209" y="1039"/>
                  </a:lnTo>
                  <a:lnTo>
                    <a:pt x="1220" y="1052"/>
                  </a:lnTo>
                  <a:lnTo>
                    <a:pt x="1230" y="1065"/>
                  </a:lnTo>
                  <a:lnTo>
                    <a:pt x="1236" y="1079"/>
                  </a:lnTo>
                  <a:lnTo>
                    <a:pt x="1241" y="1094"/>
                  </a:lnTo>
                  <a:lnTo>
                    <a:pt x="1242" y="1108"/>
                  </a:lnTo>
                  <a:lnTo>
                    <a:pt x="1242" y="1124"/>
                  </a:lnTo>
                  <a:lnTo>
                    <a:pt x="1239" y="1140"/>
                  </a:lnTo>
                  <a:lnTo>
                    <a:pt x="1233" y="1156"/>
                  </a:lnTo>
                  <a:lnTo>
                    <a:pt x="1224" y="1172"/>
                  </a:lnTo>
                  <a:lnTo>
                    <a:pt x="1212" y="1187"/>
                  </a:lnTo>
                  <a:lnTo>
                    <a:pt x="1199" y="1204"/>
                  </a:lnTo>
                  <a:lnTo>
                    <a:pt x="1182" y="1219"/>
                  </a:lnTo>
                  <a:lnTo>
                    <a:pt x="1162" y="1234"/>
                  </a:lnTo>
                  <a:lnTo>
                    <a:pt x="1140" y="1250"/>
                  </a:lnTo>
                  <a:lnTo>
                    <a:pt x="1114" y="1264"/>
                  </a:lnTo>
                  <a:lnTo>
                    <a:pt x="1086" y="1277"/>
                  </a:lnTo>
                  <a:lnTo>
                    <a:pt x="1054" y="1290"/>
                  </a:lnTo>
                  <a:lnTo>
                    <a:pt x="1021" y="1301"/>
                  </a:lnTo>
                  <a:lnTo>
                    <a:pt x="983" y="1313"/>
                  </a:lnTo>
                  <a:lnTo>
                    <a:pt x="946" y="1322"/>
                  </a:lnTo>
                  <a:lnTo>
                    <a:pt x="912" y="1328"/>
                  </a:lnTo>
                  <a:lnTo>
                    <a:pt x="878" y="1332"/>
                  </a:lnTo>
                  <a:lnTo>
                    <a:pt x="847" y="1335"/>
                  </a:lnTo>
                  <a:lnTo>
                    <a:pt x="818" y="1335"/>
                  </a:lnTo>
                  <a:lnTo>
                    <a:pt x="789" y="1333"/>
                  </a:lnTo>
                  <a:lnTo>
                    <a:pt x="764" y="1330"/>
                  </a:lnTo>
                  <a:lnTo>
                    <a:pt x="740" y="1325"/>
                  </a:lnTo>
                  <a:lnTo>
                    <a:pt x="718" y="1319"/>
                  </a:lnTo>
                  <a:lnTo>
                    <a:pt x="698" y="1311"/>
                  </a:lnTo>
                  <a:lnTo>
                    <a:pt x="680" y="1301"/>
                  </a:lnTo>
                  <a:lnTo>
                    <a:pt x="664" y="1291"/>
                  </a:lnTo>
                  <a:lnTo>
                    <a:pt x="651" y="1280"/>
                  </a:lnTo>
                  <a:lnTo>
                    <a:pt x="640" y="1268"/>
                  </a:lnTo>
                  <a:lnTo>
                    <a:pt x="630" y="1255"/>
                  </a:lnTo>
                  <a:lnTo>
                    <a:pt x="623" y="1240"/>
                  </a:lnTo>
                  <a:lnTo>
                    <a:pt x="619" y="1225"/>
                  </a:lnTo>
                  <a:lnTo>
                    <a:pt x="617" y="1211"/>
                  </a:lnTo>
                  <a:lnTo>
                    <a:pt x="618" y="1195"/>
                  </a:lnTo>
                  <a:lnTo>
                    <a:pt x="621" y="1179"/>
                  </a:lnTo>
                  <a:lnTo>
                    <a:pt x="626" y="1163"/>
                  </a:lnTo>
                  <a:lnTo>
                    <a:pt x="636" y="1147"/>
                  </a:lnTo>
                  <a:lnTo>
                    <a:pt x="646" y="1130"/>
                  </a:lnTo>
                  <a:lnTo>
                    <a:pt x="660" y="1114"/>
                  </a:lnTo>
                  <a:lnTo>
                    <a:pt x="676" y="1099"/>
                  </a:lnTo>
                  <a:lnTo>
                    <a:pt x="696" y="1084"/>
                  </a:lnTo>
                  <a:lnTo>
                    <a:pt x="718" y="1068"/>
                  </a:lnTo>
                  <a:lnTo>
                    <a:pt x="744" y="1054"/>
                  </a:lnTo>
                  <a:lnTo>
                    <a:pt x="772" y="1041"/>
                  </a:lnTo>
                  <a:lnTo>
                    <a:pt x="804" y="1028"/>
                  </a:lnTo>
                  <a:lnTo>
                    <a:pt x="838" y="1016"/>
                  </a:lnTo>
                  <a:lnTo>
                    <a:pt x="876" y="1004"/>
                  </a:lnTo>
                  <a:close/>
                  <a:moveTo>
                    <a:pt x="639" y="630"/>
                  </a:moveTo>
                  <a:lnTo>
                    <a:pt x="668" y="607"/>
                  </a:lnTo>
                  <a:lnTo>
                    <a:pt x="698" y="585"/>
                  </a:lnTo>
                  <a:lnTo>
                    <a:pt x="727" y="567"/>
                  </a:lnTo>
                  <a:lnTo>
                    <a:pt x="755" y="551"/>
                  </a:lnTo>
                  <a:lnTo>
                    <a:pt x="782" y="537"/>
                  </a:lnTo>
                  <a:lnTo>
                    <a:pt x="808" y="527"/>
                  </a:lnTo>
                  <a:lnTo>
                    <a:pt x="833" y="518"/>
                  </a:lnTo>
                  <a:lnTo>
                    <a:pt x="858" y="512"/>
                  </a:lnTo>
                  <a:lnTo>
                    <a:pt x="880" y="509"/>
                  </a:lnTo>
                  <a:lnTo>
                    <a:pt x="901" y="507"/>
                  </a:lnTo>
                  <a:lnTo>
                    <a:pt x="921" y="507"/>
                  </a:lnTo>
                  <a:lnTo>
                    <a:pt x="940" y="509"/>
                  </a:lnTo>
                  <a:lnTo>
                    <a:pt x="957" y="514"/>
                  </a:lnTo>
                  <a:lnTo>
                    <a:pt x="972" y="520"/>
                  </a:lnTo>
                  <a:lnTo>
                    <a:pt x="985" y="527"/>
                  </a:lnTo>
                  <a:lnTo>
                    <a:pt x="997" y="537"/>
                  </a:lnTo>
                  <a:lnTo>
                    <a:pt x="1006" y="549"/>
                  </a:lnTo>
                  <a:lnTo>
                    <a:pt x="1015" y="561"/>
                  </a:lnTo>
                  <a:lnTo>
                    <a:pt x="1020" y="575"/>
                  </a:lnTo>
                  <a:lnTo>
                    <a:pt x="1023" y="590"/>
                  </a:lnTo>
                  <a:lnTo>
                    <a:pt x="1024" y="608"/>
                  </a:lnTo>
                  <a:lnTo>
                    <a:pt x="1023" y="626"/>
                  </a:lnTo>
                  <a:lnTo>
                    <a:pt x="1019" y="645"/>
                  </a:lnTo>
                  <a:lnTo>
                    <a:pt x="1013" y="666"/>
                  </a:lnTo>
                  <a:lnTo>
                    <a:pt x="1003" y="687"/>
                  </a:lnTo>
                  <a:lnTo>
                    <a:pt x="992" y="709"/>
                  </a:lnTo>
                  <a:lnTo>
                    <a:pt x="978" y="733"/>
                  </a:lnTo>
                  <a:lnTo>
                    <a:pt x="961" y="756"/>
                  </a:lnTo>
                  <a:lnTo>
                    <a:pt x="940" y="782"/>
                  </a:lnTo>
                  <a:lnTo>
                    <a:pt x="917" y="806"/>
                  </a:lnTo>
                  <a:lnTo>
                    <a:pt x="890" y="832"/>
                  </a:lnTo>
                  <a:lnTo>
                    <a:pt x="860" y="859"/>
                  </a:lnTo>
                  <a:lnTo>
                    <a:pt x="830" y="882"/>
                  </a:lnTo>
                  <a:lnTo>
                    <a:pt x="801" y="904"/>
                  </a:lnTo>
                  <a:lnTo>
                    <a:pt x="772" y="922"/>
                  </a:lnTo>
                  <a:lnTo>
                    <a:pt x="745" y="937"/>
                  </a:lnTo>
                  <a:lnTo>
                    <a:pt x="718" y="950"/>
                  </a:lnTo>
                  <a:lnTo>
                    <a:pt x="692" y="962"/>
                  </a:lnTo>
                  <a:lnTo>
                    <a:pt x="667" y="970"/>
                  </a:lnTo>
                  <a:lnTo>
                    <a:pt x="643" y="976"/>
                  </a:lnTo>
                  <a:lnTo>
                    <a:pt x="620" y="980"/>
                  </a:lnTo>
                  <a:lnTo>
                    <a:pt x="599" y="981"/>
                  </a:lnTo>
                  <a:lnTo>
                    <a:pt x="578" y="981"/>
                  </a:lnTo>
                  <a:lnTo>
                    <a:pt x="560" y="978"/>
                  </a:lnTo>
                  <a:lnTo>
                    <a:pt x="544" y="974"/>
                  </a:lnTo>
                  <a:lnTo>
                    <a:pt x="528" y="968"/>
                  </a:lnTo>
                  <a:lnTo>
                    <a:pt x="515" y="960"/>
                  </a:lnTo>
                  <a:lnTo>
                    <a:pt x="503" y="950"/>
                  </a:lnTo>
                  <a:lnTo>
                    <a:pt x="493" y="939"/>
                  </a:lnTo>
                  <a:lnTo>
                    <a:pt x="486" y="926"/>
                  </a:lnTo>
                  <a:lnTo>
                    <a:pt x="480" y="912"/>
                  </a:lnTo>
                  <a:lnTo>
                    <a:pt x="477" y="897"/>
                  </a:lnTo>
                  <a:lnTo>
                    <a:pt x="475" y="879"/>
                  </a:lnTo>
                  <a:lnTo>
                    <a:pt x="477" y="861"/>
                  </a:lnTo>
                  <a:lnTo>
                    <a:pt x="480" y="842"/>
                  </a:lnTo>
                  <a:lnTo>
                    <a:pt x="487" y="821"/>
                  </a:lnTo>
                  <a:lnTo>
                    <a:pt x="495" y="800"/>
                  </a:lnTo>
                  <a:lnTo>
                    <a:pt x="507" y="779"/>
                  </a:lnTo>
                  <a:lnTo>
                    <a:pt x="521" y="755"/>
                  </a:lnTo>
                  <a:lnTo>
                    <a:pt x="539" y="731"/>
                  </a:lnTo>
                  <a:lnTo>
                    <a:pt x="559" y="706"/>
                  </a:lnTo>
                  <a:lnTo>
                    <a:pt x="583" y="682"/>
                  </a:lnTo>
                  <a:lnTo>
                    <a:pt x="609" y="655"/>
                  </a:lnTo>
                  <a:lnTo>
                    <a:pt x="639" y="630"/>
                  </a:lnTo>
                  <a:close/>
                  <a:moveTo>
                    <a:pt x="342" y="334"/>
                  </a:moveTo>
                  <a:lnTo>
                    <a:pt x="361" y="307"/>
                  </a:lnTo>
                  <a:lnTo>
                    <a:pt x="380" y="283"/>
                  </a:lnTo>
                  <a:lnTo>
                    <a:pt x="399" y="261"/>
                  </a:lnTo>
                  <a:lnTo>
                    <a:pt x="418" y="241"/>
                  </a:lnTo>
                  <a:lnTo>
                    <a:pt x="438" y="224"/>
                  </a:lnTo>
                  <a:lnTo>
                    <a:pt x="456" y="210"/>
                  </a:lnTo>
                  <a:lnTo>
                    <a:pt x="475" y="197"/>
                  </a:lnTo>
                  <a:lnTo>
                    <a:pt x="494" y="187"/>
                  </a:lnTo>
                  <a:lnTo>
                    <a:pt x="511" y="178"/>
                  </a:lnTo>
                  <a:lnTo>
                    <a:pt x="528" y="173"/>
                  </a:lnTo>
                  <a:lnTo>
                    <a:pt x="545" y="169"/>
                  </a:lnTo>
                  <a:lnTo>
                    <a:pt x="561" y="167"/>
                  </a:lnTo>
                  <a:lnTo>
                    <a:pt x="575" y="167"/>
                  </a:lnTo>
                  <a:lnTo>
                    <a:pt x="590" y="169"/>
                  </a:lnTo>
                  <a:lnTo>
                    <a:pt x="603" y="173"/>
                  </a:lnTo>
                  <a:lnTo>
                    <a:pt x="615" y="179"/>
                  </a:lnTo>
                  <a:lnTo>
                    <a:pt x="625" y="187"/>
                  </a:lnTo>
                  <a:lnTo>
                    <a:pt x="634" y="196"/>
                  </a:lnTo>
                  <a:lnTo>
                    <a:pt x="643" y="207"/>
                  </a:lnTo>
                  <a:lnTo>
                    <a:pt x="650" y="219"/>
                  </a:lnTo>
                  <a:lnTo>
                    <a:pt x="654" y="233"/>
                  </a:lnTo>
                  <a:lnTo>
                    <a:pt x="658" y="250"/>
                  </a:lnTo>
                  <a:lnTo>
                    <a:pt x="659" y="267"/>
                  </a:lnTo>
                  <a:lnTo>
                    <a:pt x="659" y="285"/>
                  </a:lnTo>
                  <a:lnTo>
                    <a:pt x="657" y="306"/>
                  </a:lnTo>
                  <a:lnTo>
                    <a:pt x="653" y="327"/>
                  </a:lnTo>
                  <a:lnTo>
                    <a:pt x="646" y="349"/>
                  </a:lnTo>
                  <a:lnTo>
                    <a:pt x="638" y="373"/>
                  </a:lnTo>
                  <a:lnTo>
                    <a:pt x="626" y="398"/>
                  </a:lnTo>
                  <a:lnTo>
                    <a:pt x="613" y="425"/>
                  </a:lnTo>
                  <a:lnTo>
                    <a:pt x="598" y="452"/>
                  </a:lnTo>
                  <a:lnTo>
                    <a:pt x="579" y="479"/>
                  </a:lnTo>
                  <a:lnTo>
                    <a:pt x="560" y="506"/>
                  </a:lnTo>
                  <a:lnTo>
                    <a:pt x="541" y="530"/>
                  </a:lnTo>
                  <a:lnTo>
                    <a:pt x="521" y="552"/>
                  </a:lnTo>
                  <a:lnTo>
                    <a:pt x="502" y="571"/>
                  </a:lnTo>
                  <a:lnTo>
                    <a:pt x="484" y="588"/>
                  </a:lnTo>
                  <a:lnTo>
                    <a:pt x="464" y="603"/>
                  </a:lnTo>
                  <a:lnTo>
                    <a:pt x="446" y="615"/>
                  </a:lnTo>
                  <a:lnTo>
                    <a:pt x="428" y="625"/>
                  </a:lnTo>
                  <a:lnTo>
                    <a:pt x="409" y="633"/>
                  </a:lnTo>
                  <a:lnTo>
                    <a:pt x="393" y="639"/>
                  </a:lnTo>
                  <a:lnTo>
                    <a:pt x="376" y="643"/>
                  </a:lnTo>
                  <a:lnTo>
                    <a:pt x="360" y="645"/>
                  </a:lnTo>
                  <a:lnTo>
                    <a:pt x="345" y="645"/>
                  </a:lnTo>
                  <a:lnTo>
                    <a:pt x="331" y="643"/>
                  </a:lnTo>
                  <a:lnTo>
                    <a:pt x="319" y="639"/>
                  </a:lnTo>
                  <a:lnTo>
                    <a:pt x="306" y="633"/>
                  </a:lnTo>
                  <a:lnTo>
                    <a:pt x="295" y="626"/>
                  </a:lnTo>
                  <a:lnTo>
                    <a:pt x="286" y="617"/>
                  </a:lnTo>
                  <a:lnTo>
                    <a:pt x="278" y="606"/>
                  </a:lnTo>
                  <a:lnTo>
                    <a:pt x="272" y="593"/>
                  </a:lnTo>
                  <a:lnTo>
                    <a:pt x="267" y="579"/>
                  </a:lnTo>
                  <a:lnTo>
                    <a:pt x="264" y="564"/>
                  </a:lnTo>
                  <a:lnTo>
                    <a:pt x="261" y="547"/>
                  </a:lnTo>
                  <a:lnTo>
                    <a:pt x="263" y="528"/>
                  </a:lnTo>
                  <a:lnTo>
                    <a:pt x="265" y="508"/>
                  </a:lnTo>
                  <a:lnTo>
                    <a:pt x="269" y="487"/>
                  </a:lnTo>
                  <a:lnTo>
                    <a:pt x="275" y="464"/>
                  </a:lnTo>
                  <a:lnTo>
                    <a:pt x="284" y="441"/>
                  </a:lnTo>
                  <a:lnTo>
                    <a:pt x="294" y="415"/>
                  </a:lnTo>
                  <a:lnTo>
                    <a:pt x="307" y="390"/>
                  </a:lnTo>
                  <a:lnTo>
                    <a:pt x="324" y="363"/>
                  </a:lnTo>
                  <a:lnTo>
                    <a:pt x="342" y="3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4500563" y="3756025"/>
              <a:ext cx="15875" cy="20638"/>
            </a:xfrm>
            <a:custGeom>
              <a:avLst/>
              <a:gdLst/>
              <a:ahLst/>
              <a:cxnLst>
                <a:cxn ang="0">
                  <a:pos x="55" y="117"/>
                </a:cxn>
                <a:cxn ang="0">
                  <a:pos x="81" y="79"/>
                </a:cxn>
                <a:cxn ang="0">
                  <a:pos x="111" y="48"/>
                </a:cxn>
                <a:cxn ang="0">
                  <a:pos x="140" y="26"/>
                </a:cxn>
                <a:cxn ang="0">
                  <a:pos x="170" y="11"/>
                </a:cxn>
                <a:cxn ang="0">
                  <a:pos x="198" y="2"/>
                </a:cxn>
                <a:cxn ang="0">
                  <a:pos x="226" y="0"/>
                </a:cxn>
                <a:cxn ang="0">
                  <a:pos x="250" y="5"/>
                </a:cxn>
                <a:cxn ang="0">
                  <a:pos x="273" y="17"/>
                </a:cxn>
                <a:cxn ang="0">
                  <a:pos x="292" y="34"/>
                </a:cxn>
                <a:cxn ang="0">
                  <a:pos x="306" y="56"/>
                </a:cxn>
                <a:cxn ang="0">
                  <a:pos x="317" y="84"/>
                </a:cxn>
                <a:cxn ang="0">
                  <a:pos x="320" y="116"/>
                </a:cxn>
                <a:cxn ang="0">
                  <a:pos x="318" y="154"/>
                </a:cxn>
                <a:cxn ang="0">
                  <a:pos x="308" y="195"/>
                </a:cxn>
                <a:cxn ang="0">
                  <a:pos x="290" y="239"/>
                </a:cxn>
                <a:cxn ang="0">
                  <a:pos x="266" y="285"/>
                </a:cxn>
                <a:cxn ang="0">
                  <a:pos x="237" y="324"/>
                </a:cxn>
                <a:cxn ang="0">
                  <a:pos x="208" y="355"/>
                </a:cxn>
                <a:cxn ang="0">
                  <a:pos x="179" y="378"/>
                </a:cxn>
                <a:cxn ang="0">
                  <a:pos x="149" y="393"/>
                </a:cxn>
                <a:cxn ang="0">
                  <a:pos x="120" y="401"/>
                </a:cxn>
                <a:cxn ang="0">
                  <a:pos x="92" y="402"/>
                </a:cxn>
                <a:cxn ang="0">
                  <a:pos x="68" y="397"/>
                </a:cxn>
                <a:cxn ang="0">
                  <a:pos x="45" y="386"/>
                </a:cxn>
                <a:cxn ang="0">
                  <a:pos x="27" y="370"/>
                </a:cxn>
                <a:cxn ang="0">
                  <a:pos x="13" y="346"/>
                </a:cxn>
                <a:cxn ang="0">
                  <a:pos x="3" y="319"/>
                </a:cxn>
                <a:cxn ang="0">
                  <a:pos x="0" y="286"/>
                </a:cxn>
                <a:cxn ang="0">
                  <a:pos x="3" y="250"/>
                </a:cxn>
                <a:cxn ang="0">
                  <a:pos x="12" y="209"/>
                </a:cxn>
                <a:cxn ang="0">
                  <a:pos x="29" y="164"/>
                </a:cxn>
              </a:cxnLst>
              <a:rect l="0" t="0" r="r" b="b"/>
              <a:pathLst>
                <a:path w="320" h="403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4510088" y="3841750"/>
              <a:ext cx="20638" cy="12700"/>
            </a:xfrm>
            <a:custGeom>
              <a:avLst/>
              <a:gdLst/>
              <a:ahLst/>
              <a:cxnLst>
                <a:cxn ang="0">
                  <a:pos x="255" y="23"/>
                </a:cxn>
                <a:cxn ang="0">
                  <a:pos x="297" y="41"/>
                </a:cxn>
                <a:cxn ang="0">
                  <a:pos x="333" y="59"/>
                </a:cxn>
                <a:cxn ang="0">
                  <a:pos x="361" y="79"/>
                </a:cxn>
                <a:cxn ang="0">
                  <a:pos x="382" y="102"/>
                </a:cxn>
                <a:cxn ang="0">
                  <a:pos x="397" y="124"/>
                </a:cxn>
                <a:cxn ang="0">
                  <a:pos x="405" y="146"/>
                </a:cxn>
                <a:cxn ang="0">
                  <a:pos x="407" y="168"/>
                </a:cxn>
                <a:cxn ang="0">
                  <a:pos x="402" y="188"/>
                </a:cxn>
                <a:cxn ang="0">
                  <a:pos x="391" y="206"/>
                </a:cxn>
                <a:cxn ang="0">
                  <a:pos x="373" y="222"/>
                </a:cxn>
                <a:cxn ang="0">
                  <a:pos x="350" y="234"/>
                </a:cxn>
                <a:cxn ang="0">
                  <a:pos x="321" y="242"/>
                </a:cxn>
                <a:cxn ang="0">
                  <a:pos x="287" y="245"/>
                </a:cxn>
                <a:cxn ang="0">
                  <a:pos x="246" y="244"/>
                </a:cxn>
                <a:cxn ang="0">
                  <a:pos x="200" y="236"/>
                </a:cxn>
                <a:cxn ang="0">
                  <a:pos x="152" y="223"/>
                </a:cxn>
                <a:cxn ang="0">
                  <a:pos x="109" y="205"/>
                </a:cxn>
                <a:cxn ang="0">
                  <a:pos x="74" y="186"/>
                </a:cxn>
                <a:cxn ang="0">
                  <a:pos x="45" y="165"/>
                </a:cxn>
                <a:cxn ang="0">
                  <a:pos x="24" y="142"/>
                </a:cxn>
                <a:cxn ang="0">
                  <a:pos x="9" y="120"/>
                </a:cxn>
                <a:cxn ang="0">
                  <a:pos x="1" y="97"/>
                </a:cxn>
                <a:cxn ang="0">
                  <a:pos x="0" y="76"/>
                </a:cxn>
                <a:cxn ang="0">
                  <a:pos x="4" y="56"/>
                </a:cxn>
                <a:cxn ang="0">
                  <a:pos x="16" y="37"/>
                </a:cxn>
                <a:cxn ang="0">
                  <a:pos x="33" y="22"/>
                </a:cxn>
                <a:cxn ang="0">
                  <a:pos x="56" y="10"/>
                </a:cxn>
                <a:cxn ang="0">
                  <a:pos x="85" y="3"/>
                </a:cxn>
                <a:cxn ang="0">
                  <a:pos x="120" y="0"/>
                </a:cxn>
                <a:cxn ang="0">
                  <a:pos x="160" y="2"/>
                </a:cxn>
                <a:cxn ang="0">
                  <a:pos x="206" y="10"/>
                </a:cxn>
              </a:cxnLst>
              <a:rect l="0" t="0" r="r" b="b"/>
              <a:pathLst>
                <a:path w="407" h="245">
                  <a:moveTo>
                    <a:pt x="231" y="16"/>
                  </a:moveTo>
                  <a:lnTo>
                    <a:pt x="255" y="23"/>
                  </a:lnTo>
                  <a:lnTo>
                    <a:pt x="276" y="31"/>
                  </a:lnTo>
                  <a:lnTo>
                    <a:pt x="297" y="41"/>
                  </a:lnTo>
                  <a:lnTo>
                    <a:pt x="316" y="50"/>
                  </a:lnTo>
                  <a:lnTo>
                    <a:pt x="333" y="59"/>
                  </a:lnTo>
                  <a:lnTo>
                    <a:pt x="348" y="69"/>
                  </a:lnTo>
                  <a:lnTo>
                    <a:pt x="361" y="79"/>
                  </a:lnTo>
                  <a:lnTo>
                    <a:pt x="372" y="90"/>
                  </a:lnTo>
                  <a:lnTo>
                    <a:pt x="382" y="102"/>
                  </a:lnTo>
                  <a:lnTo>
                    <a:pt x="391" y="113"/>
                  </a:lnTo>
                  <a:lnTo>
                    <a:pt x="397" y="124"/>
                  </a:lnTo>
                  <a:lnTo>
                    <a:pt x="402" y="135"/>
                  </a:lnTo>
                  <a:lnTo>
                    <a:pt x="405" y="146"/>
                  </a:lnTo>
                  <a:lnTo>
                    <a:pt x="407" y="156"/>
                  </a:lnTo>
                  <a:lnTo>
                    <a:pt x="407" y="168"/>
                  </a:lnTo>
                  <a:lnTo>
                    <a:pt x="405" y="178"/>
                  </a:lnTo>
                  <a:lnTo>
                    <a:pt x="402" y="188"/>
                  </a:lnTo>
                  <a:lnTo>
                    <a:pt x="397" y="197"/>
                  </a:lnTo>
                  <a:lnTo>
                    <a:pt x="391" y="206"/>
                  </a:lnTo>
                  <a:lnTo>
                    <a:pt x="382" y="213"/>
                  </a:lnTo>
                  <a:lnTo>
                    <a:pt x="373" y="222"/>
                  </a:lnTo>
                  <a:lnTo>
                    <a:pt x="363" y="228"/>
                  </a:lnTo>
                  <a:lnTo>
                    <a:pt x="350" y="234"/>
                  </a:lnTo>
                  <a:lnTo>
                    <a:pt x="337" y="238"/>
                  </a:lnTo>
                  <a:lnTo>
                    <a:pt x="321" y="242"/>
                  </a:lnTo>
                  <a:lnTo>
                    <a:pt x="305" y="244"/>
                  </a:lnTo>
                  <a:lnTo>
                    <a:pt x="287" y="245"/>
                  </a:lnTo>
                  <a:lnTo>
                    <a:pt x="267" y="245"/>
                  </a:lnTo>
                  <a:lnTo>
                    <a:pt x="246" y="244"/>
                  </a:lnTo>
                  <a:lnTo>
                    <a:pt x="225" y="241"/>
                  </a:lnTo>
                  <a:lnTo>
                    <a:pt x="200" y="236"/>
                  </a:lnTo>
                  <a:lnTo>
                    <a:pt x="176" y="230"/>
                  </a:lnTo>
                  <a:lnTo>
                    <a:pt x="152" y="223"/>
                  </a:lnTo>
                  <a:lnTo>
                    <a:pt x="130" y="214"/>
                  </a:lnTo>
                  <a:lnTo>
                    <a:pt x="109" y="205"/>
                  </a:lnTo>
                  <a:lnTo>
                    <a:pt x="91" y="196"/>
                  </a:lnTo>
                  <a:lnTo>
                    <a:pt x="74" y="186"/>
                  </a:lnTo>
                  <a:lnTo>
                    <a:pt x="58" y="176"/>
                  </a:lnTo>
                  <a:lnTo>
                    <a:pt x="45" y="165"/>
                  </a:lnTo>
                  <a:lnTo>
                    <a:pt x="34" y="153"/>
                  </a:lnTo>
                  <a:lnTo>
                    <a:pt x="24" y="142"/>
                  </a:lnTo>
                  <a:lnTo>
                    <a:pt x="16" y="131"/>
                  </a:lnTo>
                  <a:lnTo>
                    <a:pt x="9" y="120"/>
                  </a:lnTo>
                  <a:lnTo>
                    <a:pt x="4" y="109"/>
                  </a:lnTo>
                  <a:lnTo>
                    <a:pt x="1" y="97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1" y="65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6" y="37"/>
                  </a:lnTo>
                  <a:lnTo>
                    <a:pt x="24" y="29"/>
                  </a:lnTo>
                  <a:lnTo>
                    <a:pt x="33" y="22"/>
                  </a:lnTo>
                  <a:lnTo>
                    <a:pt x="44" y="16"/>
                  </a:lnTo>
                  <a:lnTo>
                    <a:pt x="56" y="10"/>
                  </a:lnTo>
                  <a:lnTo>
                    <a:pt x="70" y="6"/>
                  </a:lnTo>
                  <a:lnTo>
                    <a:pt x="85" y="3"/>
                  </a:lnTo>
                  <a:lnTo>
                    <a:pt x="102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160" y="2"/>
                  </a:lnTo>
                  <a:lnTo>
                    <a:pt x="183" y="5"/>
                  </a:lnTo>
                  <a:lnTo>
                    <a:pt x="206" y="10"/>
                  </a:lnTo>
                  <a:lnTo>
                    <a:pt x="231" y="1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4524375" y="3829050"/>
              <a:ext cx="28575" cy="14288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345" y="2"/>
                </a:cxn>
                <a:cxn ang="0">
                  <a:pos x="397" y="11"/>
                </a:cxn>
                <a:cxn ang="0">
                  <a:pos x="441" y="25"/>
                </a:cxn>
                <a:cxn ang="0">
                  <a:pos x="478" y="43"/>
                </a:cxn>
                <a:cxn ang="0">
                  <a:pos x="507" y="66"/>
                </a:cxn>
                <a:cxn ang="0">
                  <a:pos x="528" y="90"/>
                </a:cxn>
                <a:cxn ang="0">
                  <a:pos x="542" y="116"/>
                </a:cxn>
                <a:cxn ang="0">
                  <a:pos x="546" y="144"/>
                </a:cxn>
                <a:cxn ang="0">
                  <a:pos x="542" y="171"/>
                </a:cxn>
                <a:cxn ang="0">
                  <a:pos x="529" y="199"/>
                </a:cxn>
                <a:cxn ang="0">
                  <a:pos x="508" y="224"/>
                </a:cxn>
                <a:cxn ang="0">
                  <a:pos x="476" y="248"/>
                </a:cxn>
                <a:cxn ang="0">
                  <a:pos x="437" y="267"/>
                </a:cxn>
                <a:cxn ang="0">
                  <a:pos x="387" y="283"/>
                </a:cxn>
                <a:cxn ang="0">
                  <a:pos x="327" y="294"/>
                </a:cxn>
                <a:cxn ang="0">
                  <a:pos x="261" y="298"/>
                </a:cxn>
                <a:cxn ang="0">
                  <a:pos x="202" y="297"/>
                </a:cxn>
                <a:cxn ang="0">
                  <a:pos x="150" y="289"/>
                </a:cxn>
                <a:cxn ang="0">
                  <a:pos x="105" y="275"/>
                </a:cxn>
                <a:cxn ang="0">
                  <a:pos x="69" y="257"/>
                </a:cxn>
                <a:cxn ang="0">
                  <a:pos x="39" y="235"/>
                </a:cxn>
                <a:cxn ang="0">
                  <a:pos x="18" y="210"/>
                </a:cxn>
                <a:cxn ang="0">
                  <a:pos x="6" y="184"/>
                </a:cxn>
                <a:cxn ang="0">
                  <a:pos x="0" y="156"/>
                </a:cxn>
                <a:cxn ang="0">
                  <a:pos x="5" y="129"/>
                </a:cxn>
                <a:cxn ang="0">
                  <a:pos x="18" y="101"/>
                </a:cxn>
                <a:cxn ang="0">
                  <a:pos x="39" y="75"/>
                </a:cxn>
                <a:cxn ang="0">
                  <a:pos x="70" y="51"/>
                </a:cxn>
                <a:cxn ang="0">
                  <a:pos x="111" y="32"/>
                </a:cxn>
                <a:cxn ang="0">
                  <a:pos x="160" y="16"/>
                </a:cxn>
                <a:cxn ang="0">
                  <a:pos x="220" y="4"/>
                </a:cxn>
              </a:cxnLst>
              <a:rect l="0" t="0" r="r" b="b"/>
              <a:pathLst>
                <a:path w="546" h="298">
                  <a:moveTo>
                    <a:pt x="253" y="1"/>
                  </a:moveTo>
                  <a:lnTo>
                    <a:pt x="286" y="0"/>
                  </a:lnTo>
                  <a:lnTo>
                    <a:pt x="316" y="0"/>
                  </a:lnTo>
                  <a:lnTo>
                    <a:pt x="345" y="2"/>
                  </a:lnTo>
                  <a:lnTo>
                    <a:pt x="371" y="7"/>
                  </a:lnTo>
                  <a:lnTo>
                    <a:pt x="397" y="11"/>
                  </a:lnTo>
                  <a:lnTo>
                    <a:pt x="419" y="18"/>
                  </a:lnTo>
                  <a:lnTo>
                    <a:pt x="441" y="25"/>
                  </a:lnTo>
                  <a:lnTo>
                    <a:pt x="460" y="34"/>
                  </a:lnTo>
                  <a:lnTo>
                    <a:pt x="478" y="43"/>
                  </a:lnTo>
                  <a:lnTo>
                    <a:pt x="494" y="54"/>
                  </a:lnTo>
                  <a:lnTo>
                    <a:pt x="507" y="66"/>
                  </a:lnTo>
                  <a:lnTo>
                    <a:pt x="519" y="77"/>
                  </a:lnTo>
                  <a:lnTo>
                    <a:pt x="528" y="90"/>
                  </a:lnTo>
                  <a:lnTo>
                    <a:pt x="535" y="103"/>
                  </a:lnTo>
                  <a:lnTo>
                    <a:pt x="542" y="116"/>
                  </a:lnTo>
                  <a:lnTo>
                    <a:pt x="545" y="130"/>
                  </a:lnTo>
                  <a:lnTo>
                    <a:pt x="546" y="144"/>
                  </a:lnTo>
                  <a:lnTo>
                    <a:pt x="545" y="158"/>
                  </a:lnTo>
                  <a:lnTo>
                    <a:pt x="542" y="171"/>
                  </a:lnTo>
                  <a:lnTo>
                    <a:pt x="537" y="186"/>
                  </a:lnTo>
                  <a:lnTo>
                    <a:pt x="529" y="199"/>
                  </a:lnTo>
                  <a:lnTo>
                    <a:pt x="519" y="212"/>
                  </a:lnTo>
                  <a:lnTo>
                    <a:pt x="508" y="224"/>
                  </a:lnTo>
                  <a:lnTo>
                    <a:pt x="494" y="236"/>
                  </a:lnTo>
                  <a:lnTo>
                    <a:pt x="476" y="248"/>
                  </a:lnTo>
                  <a:lnTo>
                    <a:pt x="458" y="258"/>
                  </a:lnTo>
                  <a:lnTo>
                    <a:pt x="437" y="267"/>
                  </a:lnTo>
                  <a:lnTo>
                    <a:pt x="412" y="276"/>
                  </a:lnTo>
                  <a:lnTo>
                    <a:pt x="387" y="283"/>
                  </a:lnTo>
                  <a:lnTo>
                    <a:pt x="358" y="289"/>
                  </a:lnTo>
                  <a:lnTo>
                    <a:pt x="327" y="294"/>
                  </a:lnTo>
                  <a:lnTo>
                    <a:pt x="293" y="297"/>
                  </a:lnTo>
                  <a:lnTo>
                    <a:pt x="261" y="298"/>
                  </a:lnTo>
                  <a:lnTo>
                    <a:pt x="231" y="298"/>
                  </a:lnTo>
                  <a:lnTo>
                    <a:pt x="202" y="297"/>
                  </a:lnTo>
                  <a:lnTo>
                    <a:pt x="175" y="293"/>
                  </a:lnTo>
                  <a:lnTo>
                    <a:pt x="150" y="289"/>
                  </a:lnTo>
                  <a:lnTo>
                    <a:pt x="127" y="282"/>
                  </a:lnTo>
                  <a:lnTo>
                    <a:pt x="105" y="275"/>
                  </a:lnTo>
                  <a:lnTo>
                    <a:pt x="86" y="267"/>
                  </a:lnTo>
                  <a:lnTo>
                    <a:pt x="69" y="257"/>
                  </a:lnTo>
                  <a:lnTo>
                    <a:pt x="53" y="247"/>
                  </a:lnTo>
                  <a:lnTo>
                    <a:pt x="39" y="235"/>
                  </a:lnTo>
                  <a:lnTo>
                    <a:pt x="28" y="223"/>
                  </a:lnTo>
                  <a:lnTo>
                    <a:pt x="18" y="210"/>
                  </a:lnTo>
                  <a:lnTo>
                    <a:pt x="11" y="198"/>
                  </a:lnTo>
                  <a:lnTo>
                    <a:pt x="6" y="184"/>
                  </a:lnTo>
                  <a:lnTo>
                    <a:pt x="1" y="170"/>
                  </a:lnTo>
                  <a:lnTo>
                    <a:pt x="0" y="156"/>
                  </a:lnTo>
                  <a:lnTo>
                    <a:pt x="1" y="142"/>
                  </a:lnTo>
                  <a:lnTo>
                    <a:pt x="5" y="129"/>
                  </a:lnTo>
                  <a:lnTo>
                    <a:pt x="10" y="114"/>
                  </a:lnTo>
                  <a:lnTo>
                    <a:pt x="18" y="101"/>
                  </a:lnTo>
                  <a:lnTo>
                    <a:pt x="27" y="88"/>
                  </a:lnTo>
                  <a:lnTo>
                    <a:pt x="39" y="75"/>
                  </a:lnTo>
                  <a:lnTo>
                    <a:pt x="53" y="63"/>
                  </a:lnTo>
                  <a:lnTo>
                    <a:pt x="70" y="51"/>
                  </a:lnTo>
                  <a:lnTo>
                    <a:pt x="89" y="41"/>
                  </a:lnTo>
                  <a:lnTo>
                    <a:pt x="111" y="32"/>
                  </a:lnTo>
                  <a:lnTo>
                    <a:pt x="134" y="23"/>
                  </a:lnTo>
                  <a:lnTo>
                    <a:pt x="160" y="16"/>
                  </a:lnTo>
                  <a:lnTo>
                    <a:pt x="189" y="10"/>
                  </a:lnTo>
                  <a:lnTo>
                    <a:pt x="220" y="4"/>
                  </a:lnTo>
                  <a:lnTo>
                    <a:pt x="253" y="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4532313" y="3806825"/>
              <a:ext cx="31750" cy="17463"/>
            </a:xfrm>
            <a:custGeom>
              <a:avLst/>
              <a:gdLst/>
              <a:ahLst/>
              <a:cxnLst>
                <a:cxn ang="0">
                  <a:pos x="296" y="12"/>
                </a:cxn>
                <a:cxn ang="0">
                  <a:pos x="364" y="2"/>
                </a:cxn>
                <a:cxn ang="0">
                  <a:pos x="425" y="0"/>
                </a:cxn>
                <a:cxn ang="0">
                  <a:pos x="479" y="5"/>
                </a:cxn>
                <a:cxn ang="0">
                  <a:pos x="525" y="16"/>
                </a:cxn>
                <a:cxn ang="0">
                  <a:pos x="563" y="34"/>
                </a:cxn>
                <a:cxn ang="0">
                  <a:pos x="592" y="55"/>
                </a:cxn>
                <a:cxn ang="0">
                  <a:pos x="613" y="81"/>
                </a:cxn>
                <a:cxn ang="0">
                  <a:pos x="624" y="110"/>
                </a:cxn>
                <a:cxn ang="0">
                  <a:pos x="625" y="140"/>
                </a:cxn>
                <a:cxn ang="0">
                  <a:pos x="616" y="172"/>
                </a:cxn>
                <a:cxn ang="0">
                  <a:pos x="595" y="203"/>
                </a:cxn>
                <a:cxn ang="0">
                  <a:pos x="565" y="235"/>
                </a:cxn>
                <a:cxn ang="0">
                  <a:pos x="523" y="266"/>
                </a:cxn>
                <a:cxn ang="0">
                  <a:pos x="469" y="293"/>
                </a:cxn>
                <a:cxn ang="0">
                  <a:pos x="404" y="317"/>
                </a:cxn>
                <a:cxn ang="0">
                  <a:pos x="329" y="338"/>
                </a:cxn>
                <a:cxn ang="0">
                  <a:pos x="261" y="348"/>
                </a:cxn>
                <a:cxn ang="0">
                  <a:pos x="201" y="351"/>
                </a:cxn>
                <a:cxn ang="0">
                  <a:pos x="147" y="346"/>
                </a:cxn>
                <a:cxn ang="0">
                  <a:pos x="101" y="335"/>
                </a:cxn>
                <a:cxn ang="0">
                  <a:pos x="63" y="317"/>
                </a:cxn>
                <a:cxn ang="0">
                  <a:pos x="34" y="296"/>
                </a:cxn>
                <a:cxn ang="0">
                  <a:pos x="13" y="271"/>
                </a:cxn>
                <a:cxn ang="0">
                  <a:pos x="2" y="241"/>
                </a:cxn>
                <a:cxn ang="0">
                  <a:pos x="1" y="211"/>
                </a:cxn>
                <a:cxn ang="0">
                  <a:pos x="9" y="179"/>
                </a:cxn>
                <a:cxn ang="0">
                  <a:pos x="29" y="146"/>
                </a:cxn>
                <a:cxn ang="0">
                  <a:pos x="59" y="115"/>
                </a:cxn>
                <a:cxn ang="0">
                  <a:pos x="101" y="84"/>
                </a:cxn>
                <a:cxn ang="0">
                  <a:pos x="155" y="57"/>
                </a:cxn>
                <a:cxn ang="0">
                  <a:pos x="221" y="32"/>
                </a:cxn>
              </a:cxnLst>
              <a:rect l="0" t="0" r="r" b="b"/>
              <a:pathLst>
                <a:path w="625" h="351">
                  <a:moveTo>
                    <a:pt x="259" y="20"/>
                  </a:moveTo>
                  <a:lnTo>
                    <a:pt x="296" y="12"/>
                  </a:lnTo>
                  <a:lnTo>
                    <a:pt x="330" y="6"/>
                  </a:lnTo>
                  <a:lnTo>
                    <a:pt x="364" y="2"/>
                  </a:lnTo>
                  <a:lnTo>
                    <a:pt x="396" y="0"/>
                  </a:lnTo>
                  <a:lnTo>
                    <a:pt x="425" y="0"/>
                  </a:lnTo>
                  <a:lnTo>
                    <a:pt x="453" y="2"/>
                  </a:lnTo>
                  <a:lnTo>
                    <a:pt x="479" y="5"/>
                  </a:lnTo>
                  <a:lnTo>
                    <a:pt x="503" y="10"/>
                  </a:lnTo>
                  <a:lnTo>
                    <a:pt x="525" y="16"/>
                  </a:lnTo>
                  <a:lnTo>
                    <a:pt x="545" y="24"/>
                  </a:lnTo>
                  <a:lnTo>
                    <a:pt x="563" y="34"/>
                  </a:lnTo>
                  <a:lnTo>
                    <a:pt x="579" y="44"/>
                  </a:lnTo>
                  <a:lnTo>
                    <a:pt x="592" y="55"/>
                  </a:lnTo>
                  <a:lnTo>
                    <a:pt x="603" y="68"/>
                  </a:lnTo>
                  <a:lnTo>
                    <a:pt x="613" y="81"/>
                  </a:lnTo>
                  <a:lnTo>
                    <a:pt x="619" y="95"/>
                  </a:lnTo>
                  <a:lnTo>
                    <a:pt x="624" y="110"/>
                  </a:lnTo>
                  <a:lnTo>
                    <a:pt x="625" y="124"/>
                  </a:lnTo>
                  <a:lnTo>
                    <a:pt x="625" y="140"/>
                  </a:lnTo>
                  <a:lnTo>
                    <a:pt x="622" y="156"/>
                  </a:lnTo>
                  <a:lnTo>
                    <a:pt x="616" y="172"/>
                  </a:lnTo>
                  <a:lnTo>
                    <a:pt x="607" y="188"/>
                  </a:lnTo>
                  <a:lnTo>
                    <a:pt x="595" y="203"/>
                  </a:lnTo>
                  <a:lnTo>
                    <a:pt x="582" y="220"/>
                  </a:lnTo>
                  <a:lnTo>
                    <a:pt x="565" y="235"/>
                  </a:lnTo>
                  <a:lnTo>
                    <a:pt x="545" y="250"/>
                  </a:lnTo>
                  <a:lnTo>
                    <a:pt x="523" y="266"/>
                  </a:lnTo>
                  <a:lnTo>
                    <a:pt x="497" y="280"/>
                  </a:lnTo>
                  <a:lnTo>
                    <a:pt x="469" y="293"/>
                  </a:lnTo>
                  <a:lnTo>
                    <a:pt x="437" y="306"/>
                  </a:lnTo>
                  <a:lnTo>
                    <a:pt x="404" y="317"/>
                  </a:lnTo>
                  <a:lnTo>
                    <a:pt x="366" y="329"/>
                  </a:lnTo>
                  <a:lnTo>
                    <a:pt x="329" y="338"/>
                  </a:lnTo>
                  <a:lnTo>
                    <a:pt x="295" y="344"/>
                  </a:lnTo>
                  <a:lnTo>
                    <a:pt x="261" y="348"/>
                  </a:lnTo>
                  <a:lnTo>
                    <a:pt x="230" y="351"/>
                  </a:lnTo>
                  <a:lnTo>
                    <a:pt x="201" y="351"/>
                  </a:lnTo>
                  <a:lnTo>
                    <a:pt x="172" y="349"/>
                  </a:lnTo>
                  <a:lnTo>
                    <a:pt x="147" y="346"/>
                  </a:lnTo>
                  <a:lnTo>
                    <a:pt x="123" y="341"/>
                  </a:lnTo>
                  <a:lnTo>
                    <a:pt x="101" y="335"/>
                  </a:lnTo>
                  <a:lnTo>
                    <a:pt x="81" y="327"/>
                  </a:lnTo>
                  <a:lnTo>
                    <a:pt x="63" y="317"/>
                  </a:lnTo>
                  <a:lnTo>
                    <a:pt x="47" y="307"/>
                  </a:lnTo>
                  <a:lnTo>
                    <a:pt x="34" y="296"/>
                  </a:lnTo>
                  <a:lnTo>
                    <a:pt x="23" y="284"/>
                  </a:lnTo>
                  <a:lnTo>
                    <a:pt x="13" y="271"/>
                  </a:lnTo>
                  <a:lnTo>
                    <a:pt x="6" y="256"/>
                  </a:lnTo>
                  <a:lnTo>
                    <a:pt x="2" y="241"/>
                  </a:lnTo>
                  <a:lnTo>
                    <a:pt x="0" y="227"/>
                  </a:lnTo>
                  <a:lnTo>
                    <a:pt x="1" y="211"/>
                  </a:lnTo>
                  <a:lnTo>
                    <a:pt x="4" y="195"/>
                  </a:lnTo>
                  <a:lnTo>
                    <a:pt x="9" y="179"/>
                  </a:lnTo>
                  <a:lnTo>
                    <a:pt x="19" y="163"/>
                  </a:lnTo>
                  <a:lnTo>
                    <a:pt x="29" y="146"/>
                  </a:lnTo>
                  <a:lnTo>
                    <a:pt x="43" y="130"/>
                  </a:lnTo>
                  <a:lnTo>
                    <a:pt x="59" y="115"/>
                  </a:lnTo>
                  <a:lnTo>
                    <a:pt x="79" y="100"/>
                  </a:lnTo>
                  <a:lnTo>
                    <a:pt x="101" y="84"/>
                  </a:lnTo>
                  <a:lnTo>
                    <a:pt x="127" y="70"/>
                  </a:lnTo>
                  <a:lnTo>
                    <a:pt x="155" y="57"/>
                  </a:lnTo>
                  <a:lnTo>
                    <a:pt x="187" y="44"/>
                  </a:lnTo>
                  <a:lnTo>
                    <a:pt x="221" y="32"/>
                  </a:lnTo>
                  <a:lnTo>
                    <a:pt x="259" y="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4524375" y="3781425"/>
              <a:ext cx="28575" cy="23813"/>
            </a:xfrm>
            <a:custGeom>
              <a:avLst/>
              <a:gdLst/>
              <a:ahLst/>
              <a:cxnLst>
                <a:cxn ang="0">
                  <a:pos x="193" y="100"/>
                </a:cxn>
                <a:cxn ang="0">
                  <a:pos x="252" y="60"/>
                </a:cxn>
                <a:cxn ang="0">
                  <a:pos x="307" y="30"/>
                </a:cxn>
                <a:cxn ang="0">
                  <a:pos x="358" y="11"/>
                </a:cxn>
                <a:cxn ang="0">
                  <a:pos x="405" y="2"/>
                </a:cxn>
                <a:cxn ang="0">
                  <a:pos x="446" y="0"/>
                </a:cxn>
                <a:cxn ang="0">
                  <a:pos x="482" y="7"/>
                </a:cxn>
                <a:cxn ang="0">
                  <a:pos x="510" y="20"/>
                </a:cxn>
                <a:cxn ang="0">
                  <a:pos x="531" y="42"/>
                </a:cxn>
                <a:cxn ang="0">
                  <a:pos x="545" y="68"/>
                </a:cxn>
                <a:cxn ang="0">
                  <a:pos x="549" y="101"/>
                </a:cxn>
                <a:cxn ang="0">
                  <a:pos x="544" y="138"/>
                </a:cxn>
                <a:cxn ang="0">
                  <a:pos x="528" y="180"/>
                </a:cxn>
                <a:cxn ang="0">
                  <a:pos x="503" y="226"/>
                </a:cxn>
                <a:cxn ang="0">
                  <a:pos x="465" y="275"/>
                </a:cxn>
                <a:cxn ang="0">
                  <a:pos x="415" y="325"/>
                </a:cxn>
                <a:cxn ang="0">
                  <a:pos x="355" y="375"/>
                </a:cxn>
                <a:cxn ang="0">
                  <a:pos x="297" y="415"/>
                </a:cxn>
                <a:cxn ang="0">
                  <a:pos x="243" y="443"/>
                </a:cxn>
                <a:cxn ang="0">
                  <a:pos x="192" y="463"/>
                </a:cxn>
                <a:cxn ang="0">
                  <a:pos x="145" y="473"/>
                </a:cxn>
                <a:cxn ang="0">
                  <a:pos x="103" y="474"/>
                </a:cxn>
                <a:cxn ang="0">
                  <a:pos x="69" y="467"/>
                </a:cxn>
                <a:cxn ang="0">
                  <a:pos x="40" y="453"/>
                </a:cxn>
                <a:cxn ang="0">
                  <a:pos x="18" y="432"/>
                </a:cxn>
                <a:cxn ang="0">
                  <a:pos x="5" y="405"/>
                </a:cxn>
                <a:cxn ang="0">
                  <a:pos x="0" y="372"/>
                </a:cxn>
                <a:cxn ang="0">
                  <a:pos x="5" y="335"/>
                </a:cxn>
                <a:cxn ang="0">
                  <a:pos x="20" y="293"/>
                </a:cxn>
                <a:cxn ang="0">
                  <a:pos x="46" y="248"/>
                </a:cxn>
                <a:cxn ang="0">
                  <a:pos x="84" y="199"/>
                </a:cxn>
                <a:cxn ang="0">
                  <a:pos x="134" y="148"/>
                </a:cxn>
              </a:cxnLst>
              <a:rect l="0" t="0" r="r" b="b"/>
              <a:pathLst>
                <a:path w="549" h="474">
                  <a:moveTo>
                    <a:pt x="164" y="123"/>
                  </a:moveTo>
                  <a:lnTo>
                    <a:pt x="193" y="100"/>
                  </a:lnTo>
                  <a:lnTo>
                    <a:pt x="223" y="78"/>
                  </a:lnTo>
                  <a:lnTo>
                    <a:pt x="252" y="60"/>
                  </a:lnTo>
                  <a:lnTo>
                    <a:pt x="280" y="44"/>
                  </a:lnTo>
                  <a:lnTo>
                    <a:pt x="307" y="30"/>
                  </a:lnTo>
                  <a:lnTo>
                    <a:pt x="333" y="20"/>
                  </a:lnTo>
                  <a:lnTo>
                    <a:pt x="358" y="11"/>
                  </a:lnTo>
                  <a:lnTo>
                    <a:pt x="383" y="5"/>
                  </a:lnTo>
                  <a:lnTo>
                    <a:pt x="405" y="2"/>
                  </a:lnTo>
                  <a:lnTo>
                    <a:pt x="426" y="0"/>
                  </a:lnTo>
                  <a:lnTo>
                    <a:pt x="446" y="0"/>
                  </a:lnTo>
                  <a:lnTo>
                    <a:pt x="465" y="2"/>
                  </a:lnTo>
                  <a:lnTo>
                    <a:pt x="482" y="7"/>
                  </a:lnTo>
                  <a:lnTo>
                    <a:pt x="497" y="13"/>
                  </a:lnTo>
                  <a:lnTo>
                    <a:pt x="510" y="20"/>
                  </a:lnTo>
                  <a:lnTo>
                    <a:pt x="522" y="30"/>
                  </a:lnTo>
                  <a:lnTo>
                    <a:pt x="531" y="42"/>
                  </a:lnTo>
                  <a:lnTo>
                    <a:pt x="540" y="54"/>
                  </a:lnTo>
                  <a:lnTo>
                    <a:pt x="545" y="68"/>
                  </a:lnTo>
                  <a:lnTo>
                    <a:pt x="548" y="83"/>
                  </a:lnTo>
                  <a:lnTo>
                    <a:pt x="549" y="101"/>
                  </a:lnTo>
                  <a:lnTo>
                    <a:pt x="548" y="119"/>
                  </a:lnTo>
                  <a:lnTo>
                    <a:pt x="544" y="138"/>
                  </a:lnTo>
                  <a:lnTo>
                    <a:pt x="538" y="159"/>
                  </a:lnTo>
                  <a:lnTo>
                    <a:pt x="528" y="180"/>
                  </a:lnTo>
                  <a:lnTo>
                    <a:pt x="517" y="202"/>
                  </a:lnTo>
                  <a:lnTo>
                    <a:pt x="503" y="226"/>
                  </a:lnTo>
                  <a:lnTo>
                    <a:pt x="486" y="249"/>
                  </a:lnTo>
                  <a:lnTo>
                    <a:pt x="465" y="275"/>
                  </a:lnTo>
                  <a:lnTo>
                    <a:pt x="442" y="299"/>
                  </a:lnTo>
                  <a:lnTo>
                    <a:pt x="415" y="325"/>
                  </a:lnTo>
                  <a:lnTo>
                    <a:pt x="385" y="352"/>
                  </a:lnTo>
                  <a:lnTo>
                    <a:pt x="355" y="375"/>
                  </a:lnTo>
                  <a:lnTo>
                    <a:pt x="326" y="397"/>
                  </a:lnTo>
                  <a:lnTo>
                    <a:pt x="297" y="415"/>
                  </a:lnTo>
                  <a:lnTo>
                    <a:pt x="270" y="430"/>
                  </a:lnTo>
                  <a:lnTo>
                    <a:pt x="243" y="443"/>
                  </a:lnTo>
                  <a:lnTo>
                    <a:pt x="217" y="455"/>
                  </a:lnTo>
                  <a:lnTo>
                    <a:pt x="192" y="463"/>
                  </a:lnTo>
                  <a:lnTo>
                    <a:pt x="168" y="469"/>
                  </a:lnTo>
                  <a:lnTo>
                    <a:pt x="145" y="473"/>
                  </a:lnTo>
                  <a:lnTo>
                    <a:pt x="124" y="474"/>
                  </a:lnTo>
                  <a:lnTo>
                    <a:pt x="103" y="474"/>
                  </a:lnTo>
                  <a:lnTo>
                    <a:pt x="85" y="471"/>
                  </a:lnTo>
                  <a:lnTo>
                    <a:pt x="69" y="467"/>
                  </a:lnTo>
                  <a:lnTo>
                    <a:pt x="53" y="461"/>
                  </a:lnTo>
                  <a:lnTo>
                    <a:pt x="40" y="453"/>
                  </a:lnTo>
                  <a:lnTo>
                    <a:pt x="28" y="443"/>
                  </a:lnTo>
                  <a:lnTo>
                    <a:pt x="18" y="432"/>
                  </a:lnTo>
                  <a:lnTo>
                    <a:pt x="11" y="419"/>
                  </a:lnTo>
                  <a:lnTo>
                    <a:pt x="5" y="405"/>
                  </a:lnTo>
                  <a:lnTo>
                    <a:pt x="2" y="390"/>
                  </a:lnTo>
                  <a:lnTo>
                    <a:pt x="0" y="372"/>
                  </a:lnTo>
                  <a:lnTo>
                    <a:pt x="2" y="354"/>
                  </a:lnTo>
                  <a:lnTo>
                    <a:pt x="5" y="335"/>
                  </a:lnTo>
                  <a:lnTo>
                    <a:pt x="12" y="314"/>
                  </a:lnTo>
                  <a:lnTo>
                    <a:pt x="20" y="293"/>
                  </a:lnTo>
                  <a:lnTo>
                    <a:pt x="32" y="272"/>
                  </a:lnTo>
                  <a:lnTo>
                    <a:pt x="46" y="248"/>
                  </a:lnTo>
                  <a:lnTo>
                    <a:pt x="64" y="224"/>
                  </a:lnTo>
                  <a:lnTo>
                    <a:pt x="84" y="199"/>
                  </a:lnTo>
                  <a:lnTo>
                    <a:pt x="108" y="175"/>
                  </a:lnTo>
                  <a:lnTo>
                    <a:pt x="134" y="148"/>
                  </a:lnTo>
                  <a:lnTo>
                    <a:pt x="164" y="12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4513263" y="3763963"/>
              <a:ext cx="20638" cy="25400"/>
            </a:xfrm>
            <a:custGeom>
              <a:avLst/>
              <a:gdLst/>
              <a:ahLst/>
              <a:cxnLst>
                <a:cxn ang="0">
                  <a:pos x="100" y="140"/>
                </a:cxn>
                <a:cxn ang="0">
                  <a:pos x="138" y="94"/>
                </a:cxn>
                <a:cxn ang="0">
                  <a:pos x="177" y="57"/>
                </a:cxn>
                <a:cxn ang="0">
                  <a:pos x="214" y="30"/>
                </a:cxn>
                <a:cxn ang="0">
                  <a:pos x="250" y="11"/>
                </a:cxn>
                <a:cxn ang="0">
                  <a:pos x="284" y="2"/>
                </a:cxn>
                <a:cxn ang="0">
                  <a:pos x="314" y="0"/>
                </a:cxn>
                <a:cxn ang="0">
                  <a:pos x="342" y="6"/>
                </a:cxn>
                <a:cxn ang="0">
                  <a:pos x="364" y="20"/>
                </a:cxn>
                <a:cxn ang="0">
                  <a:pos x="382" y="40"/>
                </a:cxn>
                <a:cxn ang="0">
                  <a:pos x="393" y="66"/>
                </a:cxn>
                <a:cxn ang="0">
                  <a:pos x="398" y="100"/>
                </a:cxn>
                <a:cxn ang="0">
                  <a:pos x="396" y="139"/>
                </a:cxn>
                <a:cxn ang="0">
                  <a:pos x="385" y="182"/>
                </a:cxn>
                <a:cxn ang="0">
                  <a:pos x="365" y="231"/>
                </a:cxn>
                <a:cxn ang="0">
                  <a:pos x="337" y="285"/>
                </a:cxn>
                <a:cxn ang="0">
                  <a:pos x="299" y="339"/>
                </a:cxn>
                <a:cxn ang="0">
                  <a:pos x="260" y="385"/>
                </a:cxn>
                <a:cxn ang="0">
                  <a:pos x="223" y="421"/>
                </a:cxn>
                <a:cxn ang="0">
                  <a:pos x="185" y="448"/>
                </a:cxn>
                <a:cxn ang="0">
                  <a:pos x="148" y="466"/>
                </a:cxn>
                <a:cxn ang="0">
                  <a:pos x="115" y="476"/>
                </a:cxn>
                <a:cxn ang="0">
                  <a:pos x="84" y="478"/>
                </a:cxn>
                <a:cxn ang="0">
                  <a:pos x="58" y="472"/>
                </a:cxn>
                <a:cxn ang="0">
                  <a:pos x="34" y="459"/>
                </a:cxn>
                <a:cxn ang="0">
                  <a:pos x="17" y="439"/>
                </a:cxn>
                <a:cxn ang="0">
                  <a:pos x="6" y="412"/>
                </a:cxn>
                <a:cxn ang="0">
                  <a:pos x="0" y="380"/>
                </a:cxn>
                <a:cxn ang="0">
                  <a:pos x="4" y="341"/>
                </a:cxn>
                <a:cxn ang="0">
                  <a:pos x="14" y="297"/>
                </a:cxn>
                <a:cxn ang="0">
                  <a:pos x="33" y="248"/>
                </a:cxn>
                <a:cxn ang="0">
                  <a:pos x="63" y="196"/>
                </a:cxn>
              </a:cxnLst>
              <a:rect l="0" t="0" r="r" b="b"/>
              <a:pathLst>
                <a:path w="398" h="478">
                  <a:moveTo>
                    <a:pt x="81" y="167"/>
                  </a:moveTo>
                  <a:lnTo>
                    <a:pt x="100" y="140"/>
                  </a:lnTo>
                  <a:lnTo>
                    <a:pt x="119" y="116"/>
                  </a:lnTo>
                  <a:lnTo>
                    <a:pt x="138" y="94"/>
                  </a:lnTo>
                  <a:lnTo>
                    <a:pt x="157" y="74"/>
                  </a:lnTo>
                  <a:lnTo>
                    <a:pt x="177" y="57"/>
                  </a:lnTo>
                  <a:lnTo>
                    <a:pt x="195" y="43"/>
                  </a:lnTo>
                  <a:lnTo>
                    <a:pt x="214" y="30"/>
                  </a:lnTo>
                  <a:lnTo>
                    <a:pt x="233" y="20"/>
                  </a:lnTo>
                  <a:lnTo>
                    <a:pt x="250" y="11"/>
                  </a:lnTo>
                  <a:lnTo>
                    <a:pt x="267" y="6"/>
                  </a:lnTo>
                  <a:lnTo>
                    <a:pt x="284" y="2"/>
                  </a:lnTo>
                  <a:lnTo>
                    <a:pt x="300" y="0"/>
                  </a:lnTo>
                  <a:lnTo>
                    <a:pt x="314" y="0"/>
                  </a:lnTo>
                  <a:lnTo>
                    <a:pt x="329" y="2"/>
                  </a:lnTo>
                  <a:lnTo>
                    <a:pt x="342" y="6"/>
                  </a:lnTo>
                  <a:lnTo>
                    <a:pt x="354" y="12"/>
                  </a:lnTo>
                  <a:lnTo>
                    <a:pt x="364" y="20"/>
                  </a:lnTo>
                  <a:lnTo>
                    <a:pt x="373" y="29"/>
                  </a:lnTo>
                  <a:lnTo>
                    <a:pt x="382" y="40"/>
                  </a:lnTo>
                  <a:lnTo>
                    <a:pt x="389" y="52"/>
                  </a:lnTo>
                  <a:lnTo>
                    <a:pt x="393" y="66"/>
                  </a:lnTo>
                  <a:lnTo>
                    <a:pt x="397" y="83"/>
                  </a:lnTo>
                  <a:lnTo>
                    <a:pt x="398" y="100"/>
                  </a:lnTo>
                  <a:lnTo>
                    <a:pt x="398" y="118"/>
                  </a:lnTo>
                  <a:lnTo>
                    <a:pt x="396" y="139"/>
                  </a:lnTo>
                  <a:lnTo>
                    <a:pt x="392" y="160"/>
                  </a:lnTo>
                  <a:lnTo>
                    <a:pt x="385" y="182"/>
                  </a:lnTo>
                  <a:lnTo>
                    <a:pt x="377" y="206"/>
                  </a:lnTo>
                  <a:lnTo>
                    <a:pt x="365" y="231"/>
                  </a:lnTo>
                  <a:lnTo>
                    <a:pt x="352" y="258"/>
                  </a:lnTo>
                  <a:lnTo>
                    <a:pt x="337" y="285"/>
                  </a:lnTo>
                  <a:lnTo>
                    <a:pt x="318" y="312"/>
                  </a:lnTo>
                  <a:lnTo>
                    <a:pt x="299" y="339"/>
                  </a:lnTo>
                  <a:lnTo>
                    <a:pt x="280" y="363"/>
                  </a:lnTo>
                  <a:lnTo>
                    <a:pt x="260" y="385"/>
                  </a:lnTo>
                  <a:lnTo>
                    <a:pt x="241" y="404"/>
                  </a:lnTo>
                  <a:lnTo>
                    <a:pt x="223" y="421"/>
                  </a:lnTo>
                  <a:lnTo>
                    <a:pt x="203" y="436"/>
                  </a:lnTo>
                  <a:lnTo>
                    <a:pt x="185" y="448"/>
                  </a:lnTo>
                  <a:lnTo>
                    <a:pt x="167" y="458"/>
                  </a:lnTo>
                  <a:lnTo>
                    <a:pt x="148" y="466"/>
                  </a:lnTo>
                  <a:lnTo>
                    <a:pt x="132" y="472"/>
                  </a:lnTo>
                  <a:lnTo>
                    <a:pt x="115" y="476"/>
                  </a:lnTo>
                  <a:lnTo>
                    <a:pt x="99" y="478"/>
                  </a:lnTo>
                  <a:lnTo>
                    <a:pt x="84" y="478"/>
                  </a:lnTo>
                  <a:lnTo>
                    <a:pt x="70" y="476"/>
                  </a:lnTo>
                  <a:lnTo>
                    <a:pt x="58" y="472"/>
                  </a:lnTo>
                  <a:lnTo>
                    <a:pt x="45" y="466"/>
                  </a:lnTo>
                  <a:lnTo>
                    <a:pt x="34" y="459"/>
                  </a:lnTo>
                  <a:lnTo>
                    <a:pt x="25" y="450"/>
                  </a:lnTo>
                  <a:lnTo>
                    <a:pt x="17" y="439"/>
                  </a:lnTo>
                  <a:lnTo>
                    <a:pt x="11" y="426"/>
                  </a:lnTo>
                  <a:lnTo>
                    <a:pt x="6" y="412"/>
                  </a:lnTo>
                  <a:lnTo>
                    <a:pt x="3" y="397"/>
                  </a:lnTo>
                  <a:lnTo>
                    <a:pt x="0" y="380"/>
                  </a:lnTo>
                  <a:lnTo>
                    <a:pt x="2" y="361"/>
                  </a:lnTo>
                  <a:lnTo>
                    <a:pt x="4" y="341"/>
                  </a:lnTo>
                  <a:lnTo>
                    <a:pt x="8" y="320"/>
                  </a:lnTo>
                  <a:lnTo>
                    <a:pt x="14" y="297"/>
                  </a:lnTo>
                  <a:lnTo>
                    <a:pt x="23" y="274"/>
                  </a:lnTo>
                  <a:lnTo>
                    <a:pt x="33" y="248"/>
                  </a:lnTo>
                  <a:lnTo>
                    <a:pt x="46" y="223"/>
                  </a:lnTo>
                  <a:lnTo>
                    <a:pt x="63" y="196"/>
                  </a:lnTo>
                  <a:lnTo>
                    <a:pt x="81" y="16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826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BDE212-E76B-4CCB-8579-F5AE533F1BB0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99B649-AC05-4FD4-8EDB-84F71C51D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rgbClr val="0081C4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6248400"/>
            <a:ext cx="9144000" cy="609600"/>
          </a:xfrm>
          <a:prstGeom prst="rect">
            <a:avLst/>
          </a:prstGeom>
          <a:gradFill>
            <a:gsLst>
              <a:gs pos="0">
                <a:srgbClr val="EFB42B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9" name="TextBox 118"/>
          <p:cNvSpPr txBox="1"/>
          <p:nvPr userDrawn="1"/>
        </p:nvSpPr>
        <p:spPr>
          <a:xfrm>
            <a:off x="7620000" y="6611938"/>
            <a:ext cx="15240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Gill Sans MT" pitchFamily="34" charset="0"/>
                <a:cs typeface="+mn-cs"/>
              </a:rPr>
              <a:t>www.jubcor.com</a:t>
            </a:r>
            <a:endParaRPr lang="en-US" sz="1000" b="1" dirty="0">
              <a:solidFill>
                <a:schemeClr val="bg1"/>
              </a:solidFill>
              <a:latin typeface="Gill Sans MT" pitchFamily="34" charset="0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16040"/>
            <a:ext cx="1540042" cy="365760"/>
          </a:xfrm>
          <a:prstGeom prst="rect">
            <a:avLst/>
          </a:prstGeom>
        </p:spPr>
      </p:pic>
      <p:sp>
        <p:nvSpPr>
          <p:cNvPr id="3" name="MSIPCMContentMarking" descr="{&quot;HashCode&quot;:1438093832,&quot;Placement&quot;:&quot;Header&quot;,&quot;Top&quot;:0.0,&quot;Left&quot;:0.0,&quot;SlideWidth&quot;:720,&quot;SlideHeight&quot;:540}"/>
          <p:cNvSpPr txBox="1"/>
          <p:nvPr userDrawn="1"/>
        </p:nvSpPr>
        <p:spPr>
          <a:xfrm>
            <a:off x="0" y="0"/>
            <a:ext cx="2441490" cy="234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A7A8AA"/>
                </a:solidFill>
                <a:latin typeface="SABIC Typeface Headline Light" panose="020B0303060202020204" pitchFamily="34" charset="0"/>
              </a:rPr>
              <a:t>Classification: General Business Use </a:t>
            </a:r>
            <a:endParaRPr lang="en-US" sz="1000">
              <a:solidFill>
                <a:srgbClr val="A7A8AA"/>
              </a:solidFill>
              <a:latin typeface="SABIC Typeface Headline Light" panose="020B030306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52500" y="2438400"/>
            <a:ext cx="7239000" cy="2743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Innovative FRP Clamp For failed ductile-Iron Butterfly Valve in Sea water System</a:t>
            </a: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Yousif Al-Dhafeery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 Equip. Engineer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KEMYA-SABIC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1"/>
            <a:ext cx="7315200" cy="2006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962400"/>
            <a:ext cx="1523524" cy="1142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6553200" cy="381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REPAIR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5181600"/>
          </a:xfrm>
        </p:spPr>
        <p:txBody>
          <a:bodyPr/>
          <a:lstStyle/>
          <a:p>
            <a:r>
              <a:rPr lang="en-US" sz="2400" dirty="0" smtClean="0"/>
              <a:t>DIRECT WRAPPING WITH FRP or CARBON FIBER </a:t>
            </a:r>
          </a:p>
          <a:p>
            <a:pPr lvl="1"/>
            <a:r>
              <a:rPr lang="en-US" sz="2400" dirty="0" smtClean="0"/>
              <a:t>Not Possible due to water leakage which prevents curing.</a:t>
            </a:r>
            <a:endParaRPr lang="en-US" sz="2400" dirty="0"/>
          </a:p>
          <a:p>
            <a:r>
              <a:rPr lang="en-US" sz="2400" dirty="0" smtClean="0"/>
              <a:t>METALLIC CLAMP</a:t>
            </a:r>
          </a:p>
          <a:p>
            <a:pPr lvl="1"/>
            <a:r>
              <a:rPr lang="en-US" sz="2400" dirty="0" smtClean="0"/>
              <a:t>Not </a:t>
            </a:r>
            <a:r>
              <a:rPr lang="en-US" sz="2400" dirty="0" smtClean="0"/>
              <a:t>applicable </a:t>
            </a:r>
            <a:r>
              <a:rPr lang="en-US" sz="2400" dirty="0" smtClean="0"/>
              <a:t>due </a:t>
            </a:r>
            <a:r>
              <a:rPr lang="en-US" sz="2400" dirty="0" smtClean="0"/>
              <a:t>to High pressure sealant </a:t>
            </a:r>
            <a:r>
              <a:rPr lang="en-US" sz="2400" dirty="0" smtClean="0"/>
              <a:t>injection </a:t>
            </a:r>
            <a:r>
              <a:rPr lang="en-US" sz="2400" dirty="0" smtClean="0"/>
              <a:t>that may </a:t>
            </a:r>
            <a:r>
              <a:rPr lang="en-US" sz="2400" dirty="0" smtClean="0"/>
              <a:t>crack FRP flanges.</a:t>
            </a:r>
            <a:endParaRPr lang="en-US" sz="2400" dirty="0"/>
          </a:p>
          <a:p>
            <a:r>
              <a:rPr lang="en-US" sz="2400" dirty="0" smtClean="0"/>
              <a:t>FRP CLAMP FOLLOWED BY FRP WRAPPING</a:t>
            </a:r>
          </a:p>
          <a:p>
            <a:pPr lvl="1"/>
            <a:r>
              <a:rPr lang="en-US" sz="2400" dirty="0" smtClean="0"/>
              <a:t>Feasible and a new design was developed for a clamp to meet line pressure criteria.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76" y="0"/>
            <a:ext cx="1523524" cy="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60851"/>
            <a:ext cx="3733800" cy="46314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FRP CLAMP DESIGN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2674402"/>
            <a:ext cx="6324600" cy="3632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221" y="1805295"/>
            <a:ext cx="8132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sz="2000" dirty="0"/>
              <a:t>Special  FRP clamp design was develop to resist </a:t>
            </a:r>
            <a:r>
              <a:rPr lang="en-US" sz="2000" dirty="0" smtClean="0"/>
              <a:t>pipeline </a:t>
            </a:r>
            <a:r>
              <a:rPr lang="en-US" sz="2000" dirty="0"/>
              <a:t>pressure and provide long-term service </a:t>
            </a:r>
            <a:r>
              <a:rPr lang="en-US" sz="2000" dirty="0" smtClean="0"/>
              <a:t>life till Turn-Around.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76" y="0"/>
            <a:ext cx="1523524" cy="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9" y="777985"/>
            <a:ext cx="5891755" cy="365569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FABRICATION OF FRP CLAMP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44167\Desktop\Sea\Clamp Fabrication Photos @ Vendor Shop\WhatsApp Image 2018-10-10 at 12.25.30 PM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7" t="10459" r="-4016" b="14865"/>
          <a:stretch/>
        </p:blipFill>
        <p:spPr bwMode="auto">
          <a:xfrm rot="5400000">
            <a:off x="341285" y="2275519"/>
            <a:ext cx="3712836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44167\Desktop\Sea\Clamp Fabrication Photos @ Vendor Shop\WhatsApp Image 2018-10-10 at 12.25.25 PM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8" t="4051" r="15855"/>
          <a:stretch/>
        </p:blipFill>
        <p:spPr bwMode="auto">
          <a:xfrm>
            <a:off x="4953000" y="2133600"/>
            <a:ext cx="34290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43948" y="1332501"/>
            <a:ext cx="2055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TOP PART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1298812"/>
            <a:ext cx="236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BOTTOM PART</a:t>
            </a:r>
          </a:p>
        </p:txBody>
      </p:sp>
      <p:sp>
        <p:nvSpPr>
          <p:cNvPr id="3" name="Left Arrow 2"/>
          <p:cNvSpPr/>
          <p:nvPr/>
        </p:nvSpPr>
        <p:spPr>
          <a:xfrm rot="2325837">
            <a:off x="1814927" y="3676109"/>
            <a:ext cx="484944" cy="224584"/>
          </a:xfrm>
          <a:prstGeom prst="left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83795" y="3788401"/>
            <a:ext cx="1524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Top enclosure to cover valve stem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9715466">
            <a:off x="6499873" y="3735808"/>
            <a:ext cx="484944" cy="224584"/>
          </a:xfrm>
          <a:prstGeom prst="left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3000" y="3568418"/>
            <a:ext cx="1524000" cy="120032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Drain connection @ bottom side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76" y="0"/>
            <a:ext cx="1523524" cy="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9248"/>
            <a:ext cx="5042565" cy="53340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PROCEDURE - 1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35" y="1600200"/>
            <a:ext cx="8014365" cy="3263504"/>
          </a:xfrm>
        </p:spPr>
        <p:txBody>
          <a:bodyPr/>
          <a:lstStyle/>
          <a:p>
            <a:r>
              <a:rPr lang="en-US" sz="2400" dirty="0"/>
              <a:t>Initially installed Neoprene rubber sheet. Secured by clamp.</a:t>
            </a:r>
          </a:p>
        </p:txBody>
      </p:sp>
      <p:pic>
        <p:nvPicPr>
          <p:cNvPr id="4" name="Picture 3" descr="C:\Users\44167\Desktop\Sea\Snaps during activity\Snaps during activity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64008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76" y="0"/>
            <a:ext cx="1523524" cy="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504" y="914400"/>
            <a:ext cx="5181600" cy="45720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PROCEDURE - 2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090565" cy="3263504"/>
          </a:xfrm>
        </p:spPr>
        <p:txBody>
          <a:bodyPr/>
          <a:lstStyle/>
          <a:p>
            <a:r>
              <a:rPr lang="en-US" sz="2400" dirty="0" smtClean="0"/>
              <a:t>Verification of clamp </a:t>
            </a:r>
            <a:r>
              <a:rPr lang="en-US" sz="2400" dirty="0"/>
              <a:t>alignment before applying FRP putty.</a:t>
            </a:r>
          </a:p>
        </p:txBody>
      </p:sp>
      <p:pic>
        <p:nvPicPr>
          <p:cNvPr id="5" name="Picture 4" descr="C:\Users\44167\Desktop\Sea\Snaps during activity\Snaps during activity\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685800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76" y="0"/>
            <a:ext cx="1523524" cy="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5118765" cy="512967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PROCEDURE - 3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35" y="1600200"/>
            <a:ext cx="7938165" cy="3263504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Initial Wrapping after putty </a:t>
            </a:r>
            <a:r>
              <a:rPr lang="en-US" sz="2400" dirty="0" smtClean="0"/>
              <a:t>application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 smtClean="0"/>
              <a:t>Hold time to ensure full-dryness to start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layer</a:t>
            </a:r>
            <a:r>
              <a:rPr lang="en-US" sz="2400" dirty="0"/>
              <a:t>.</a:t>
            </a:r>
          </a:p>
        </p:txBody>
      </p:sp>
      <p:pic>
        <p:nvPicPr>
          <p:cNvPr id="5" name="Picture 4" descr="C:\Users\44167\Desktop\Sea\Snaps during activity\Snaps during activity\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81916"/>
            <a:ext cx="5020597" cy="3618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76" y="0"/>
            <a:ext cx="1523524" cy="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5257799" cy="45720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PROCEDURE - 4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53" y="1524000"/>
            <a:ext cx="7716548" cy="3263504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Final Layer of FRP wrapping with covered Gear box removal area and securing drain at the bottom.</a:t>
            </a:r>
          </a:p>
        </p:txBody>
      </p:sp>
      <p:pic>
        <p:nvPicPr>
          <p:cNvPr id="4" name="Picture 3" descr="C:\Users\44167\Desktop\Sea\Snaps during activity\Snaps during activity\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5943599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76" y="0"/>
            <a:ext cx="1523524" cy="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5029200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PROCEDURE - 5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3429000" cy="3810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FRP WRAPING: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Total FRP4 layers, each layer thickness =3mm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Tot. thickness =12mm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Length : 800 mm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Hardness Test: Pass</a:t>
            </a:r>
          </a:p>
        </p:txBody>
      </p:sp>
      <p:pic>
        <p:nvPicPr>
          <p:cNvPr id="4" name="Picture 3" descr="C:\Users\44167\Desktop\Sea\Snaps during activity\Snaps during activity\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4953000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76" y="0"/>
            <a:ext cx="1523524" cy="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26" y="821824"/>
            <a:ext cx="6636026" cy="473576"/>
          </a:xfrm>
        </p:spPr>
        <p:txBody>
          <a:bodyPr/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Rootcause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Analysis: Historical Failure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382000" cy="3263504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Failure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during commissioning in 2015 ( 4 years before failure)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r="3123"/>
          <a:stretch/>
        </p:blipFill>
        <p:spPr>
          <a:xfrm>
            <a:off x="4572001" y="2547352"/>
            <a:ext cx="4305010" cy="3701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6" r="8224"/>
          <a:stretch/>
        </p:blipFill>
        <p:spPr>
          <a:xfrm>
            <a:off x="457200" y="2547352"/>
            <a:ext cx="3971004" cy="3610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76" y="0"/>
            <a:ext cx="1523524" cy="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" y="914400"/>
            <a:ext cx="6092687" cy="51867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CORROSION RATE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95365" cy="32635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Seawater is more corrosive than fresh water due to: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Higher conductivity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Penetrating power of the chloride ion through metal’s surface films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Corrosion Rate is controlled by the chloride content, oxygen availability, , temperature &amp; seawater flow.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Highest corrosion rates at turbulence areas within valve </a:t>
            </a:r>
            <a:r>
              <a:rPr lang="en-US" sz="2000" dirty="0" smtClean="0"/>
              <a:t>body</a:t>
            </a:r>
            <a:r>
              <a:rPr lang="en-US" sz="2000" dirty="0" smtClean="0"/>
              <a:t>, approximated Corrosion rate = 10 mm per year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14800"/>
            <a:ext cx="6248400" cy="244594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72200" y="4953001"/>
            <a:ext cx="1600200" cy="2285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76" y="0"/>
            <a:ext cx="1523524" cy="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04C55-B748-4211-A472-D2BC9407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5568"/>
            <a:ext cx="2133600" cy="4333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0325C-9946-4465-93EC-C086E4EF2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Helvetica" panose="020B0604020202030204" pitchFamily="34" charset="0"/>
              </a:rPr>
              <a:t>BACKGROUND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Helvetica" panose="020B0604020202030204" pitchFamily="34" charset="0"/>
              </a:rPr>
              <a:t>BUTTERFLY VALVE FAILURE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Helvetica" panose="020B0604020202030204" pitchFamily="34" charset="0"/>
              </a:rPr>
              <a:t>ANALYSIS OF REPAIR OPTIONS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Helvetica" panose="020B0604020202030204" pitchFamily="34" charset="0"/>
              </a:rPr>
              <a:t>FRP CLAMP SETUP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Helvetica" panose="020B0604020202030204" pitchFamily="34" charset="0"/>
              </a:rPr>
              <a:t>RCA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Helvetica" panose="020B0604020202030204" pitchFamily="34" charset="0"/>
              </a:rPr>
              <a:t>CONCLUSION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76" y="0"/>
            <a:ext cx="1523524" cy="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3124200" cy="45720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CONCLUSION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00600"/>
          </a:xfrm>
        </p:spPr>
        <p:txBody>
          <a:bodyPr/>
          <a:lstStyle/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 QA/QA &amp; Proper installation of rubber-lined valves is critical.</a:t>
            </a:r>
            <a:endParaRPr lang="en-US" sz="2400" dirty="0" smtClean="0"/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 Damage of </a:t>
            </a:r>
            <a:r>
              <a:rPr lang="en-US" sz="2400" dirty="0" smtClean="0"/>
              <a:t>Rubber-lined assets</a:t>
            </a:r>
            <a:r>
              <a:rPr lang="en-US" sz="2400" dirty="0" smtClean="0"/>
              <a:t> </a:t>
            </a:r>
            <a:r>
              <a:rPr lang="en-US" sz="2400" dirty="0" smtClean="0"/>
              <a:t>leads to high corrosion rates and rapid failures in seawater service.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 UT </a:t>
            </a:r>
            <a:r>
              <a:rPr lang="en-US" sz="2400" dirty="0" smtClean="0"/>
              <a:t>is </a:t>
            </a:r>
            <a:r>
              <a:rPr lang="en-US" sz="2400" dirty="0" smtClean="0"/>
              <a:t>a </a:t>
            </a:r>
            <a:r>
              <a:rPr lang="en-US" sz="2400" dirty="0" smtClean="0"/>
              <a:t>reliable qualitative NDE method </a:t>
            </a:r>
            <a:r>
              <a:rPr lang="en-US" sz="2400" dirty="0" smtClean="0"/>
              <a:t>to evaluate internal corrosion of </a:t>
            </a:r>
            <a:r>
              <a:rPr lang="en-US" sz="2400" dirty="0" smtClean="0"/>
              <a:t>cast-iron butterfly valves.</a:t>
            </a:r>
            <a:endParaRPr lang="en-US" sz="2400" dirty="0" smtClean="0"/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 FRP clamp is a feasible solution to avoid costly </a:t>
            </a:r>
            <a:r>
              <a:rPr lang="en-US" sz="2400" dirty="0" smtClean="0"/>
              <a:t>shut-downs.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 Inspection </a:t>
            </a:r>
            <a:r>
              <a:rPr lang="en-US" sz="2400" dirty="0" smtClean="0"/>
              <a:t>Strategy for seawater valves is crucial for proactive mitigations.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76" y="0"/>
            <a:ext cx="1523524" cy="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1447800"/>
            <a:ext cx="46323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Thank You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23067"/>
            <a:ext cx="7315200" cy="2006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76" y="0"/>
            <a:ext cx="1523524" cy="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04C55-B748-4211-A472-D2BC9407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3704"/>
            <a:ext cx="4953000" cy="433388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SEAWATER COOLING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0325C-9946-4465-93EC-C086E4EF2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Helvetica" panose="020B0604020202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382000" cy="483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76" y="0"/>
            <a:ext cx="1523524" cy="6992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09900" y="2983346"/>
            <a:ext cx="952500" cy="21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6417" y="4685144"/>
            <a:ext cx="1087583" cy="26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09899" y="3688548"/>
            <a:ext cx="952501" cy="759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Cooling Tower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</a:t>
            </a:r>
            <a:r>
              <a:rPr lang="en-US" sz="1200" b="1" dirty="0" err="1" smtClean="0">
                <a:solidFill>
                  <a:schemeClr val="tx1"/>
                </a:solidFill>
              </a:rPr>
              <a:t>SeaWater</a:t>
            </a:r>
            <a:r>
              <a:rPr lang="en-US" sz="1200" b="1" dirty="0" smtClean="0">
                <a:solidFill>
                  <a:schemeClr val="tx1"/>
                </a:solidFill>
              </a:rPr>
              <a:t>)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4685144"/>
            <a:ext cx="1371600" cy="1129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67234" y="5927437"/>
            <a:ext cx="714036" cy="198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8000" y="4685144"/>
            <a:ext cx="1752599" cy="160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15200" y="4343400"/>
            <a:ext cx="6937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Plants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33800" y="5814516"/>
            <a:ext cx="1371600" cy="189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87490" y="3796540"/>
            <a:ext cx="721490" cy="242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Utility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0" y="2666999"/>
            <a:ext cx="1524000" cy="47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86600" y="1600200"/>
            <a:ext cx="1124188" cy="36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Plant water collection drum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475" y="2876288"/>
            <a:ext cx="1142523" cy="591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Plant water pumps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76549" y="4373494"/>
            <a:ext cx="1322431" cy="39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07629" y="4745366"/>
            <a:ext cx="1371600" cy="415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heat exchangers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 ( PHE)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199" y="4267200"/>
            <a:ext cx="990601" cy="257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36417" y="3849256"/>
            <a:ext cx="1087583" cy="18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6417" y="3468256"/>
            <a:ext cx="1087583" cy="22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1" y="3380510"/>
            <a:ext cx="1295400" cy="15724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Chemical additives </a:t>
            </a: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Biocides,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Anti </a:t>
            </a:r>
            <a:r>
              <a:rPr lang="en-US" sz="1400" b="1" dirty="0" err="1" smtClean="0">
                <a:solidFill>
                  <a:schemeClr val="tx1"/>
                </a:solidFill>
              </a:rPr>
              <a:t>Scalant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5934" y="5173403"/>
            <a:ext cx="1219200" cy="360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Cooling Fans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6" name="Flowchart: Collate 25"/>
          <p:cNvSpPr/>
          <p:nvPr/>
        </p:nvSpPr>
        <p:spPr>
          <a:xfrm rot="16393193" flipH="1">
            <a:off x="5206619" y="4232019"/>
            <a:ext cx="261642" cy="101463"/>
          </a:xfrm>
          <a:prstGeom prst="flowChartCol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lowchart: Collate 26"/>
          <p:cNvSpPr/>
          <p:nvPr/>
        </p:nvSpPr>
        <p:spPr>
          <a:xfrm rot="16393193" flipH="1">
            <a:off x="5198964" y="4615058"/>
            <a:ext cx="276792" cy="100771"/>
          </a:xfrm>
          <a:prstGeom prst="flowChartCol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10148" y="5135699"/>
            <a:ext cx="1657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Butterfly Isolation Valves (inlet/outlet)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5367362" y="4927500"/>
            <a:ext cx="28078" cy="208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04799" y="2876288"/>
            <a:ext cx="1295401" cy="4765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SeaWater</a:t>
            </a:r>
            <a:r>
              <a:rPr lang="en-US" sz="1400" b="1" dirty="0" smtClean="0">
                <a:solidFill>
                  <a:schemeClr val="tx1"/>
                </a:solidFill>
              </a:rPr>
              <a:t> Makeup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3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04C55-B748-4211-A472-D2BC9407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7919"/>
            <a:ext cx="7010400" cy="457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BUTTERFLY VALVES (LUG) IN SW SERVICE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0325C-9946-4465-93EC-C086E4EF2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05000"/>
            <a:ext cx="5105400" cy="334289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BV connected to Sea Water Return header.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Ductile Iron body with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Hypalon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Pipe Class: FRP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Valve size: 24 inch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date :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54937"/>
            <a:ext cx="3598977" cy="4021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76" y="0"/>
            <a:ext cx="1523524" cy="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7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5915025" cy="409259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BUTTERFLY VALVE LEAK -BODY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0" y="2743200"/>
            <a:ext cx="4217042" cy="3162782"/>
          </a:xfrm>
        </p:spPr>
      </p:pic>
      <p:pic>
        <p:nvPicPr>
          <p:cNvPr id="1025" name="Picture 1" descr="IMG_41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743200"/>
            <a:ext cx="4036735" cy="31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820" y="1600200"/>
            <a:ext cx="7445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After 4 years in service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Butterfly </a:t>
            </a:r>
            <a:r>
              <a:rPr lang="en-US" dirty="0"/>
              <a:t>Valve body had ≈ 5 mm hole between middle lugs.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Line pressure 2 bar (back pressure after isolation)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76" y="0"/>
            <a:ext cx="1523524" cy="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" y="838200"/>
            <a:ext cx="6553200" cy="381000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BUTTERFLY VALVE LEAK – FLANGE GAP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5816600" cy="43624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76" y="0"/>
            <a:ext cx="1523524" cy="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006"/>
            <a:ext cx="4356821" cy="53468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TEMPORARY MITIGATION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264" y="1815286"/>
            <a:ext cx="8511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dirty="0">
                <a:latin typeface="SABIC Typeface Text Light" panose="020B0303060202020204" pitchFamily="34" charset="0"/>
                <a:ea typeface="Arial (body)"/>
              </a:rPr>
              <a:t> </a:t>
            </a:r>
            <a:r>
              <a:rPr lang="en-US" dirty="0" smtClean="0">
                <a:latin typeface="SABIC Typeface Text Light" panose="020B0303060202020204" pitchFamily="34" charset="0"/>
                <a:ea typeface="Arial (body)"/>
              </a:rPr>
              <a:t>Peg </a:t>
            </a:r>
            <a:r>
              <a:rPr lang="en-US" dirty="0" smtClean="0">
                <a:latin typeface="SABIC Typeface Text Light" panose="020B0303060202020204" pitchFamily="34" charset="0"/>
                <a:ea typeface="Arial (body)"/>
              </a:rPr>
              <a:t>installed </a:t>
            </a:r>
            <a:r>
              <a:rPr lang="en-US" dirty="0">
                <a:latin typeface="SABIC Typeface Text Light" panose="020B0303060202020204" pitchFamily="34" charset="0"/>
                <a:ea typeface="Arial (body)"/>
              </a:rPr>
              <a:t>with rubber sheet &amp; Jubilee clip to arrest leak.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89764"/>
            <a:ext cx="5867400" cy="3869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76" y="0"/>
            <a:ext cx="1523524" cy="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0" y="899080"/>
            <a:ext cx="4344219" cy="394142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581" y="1498060"/>
            <a:ext cx="8414522" cy="3638510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/>
              <a:t>Detail of thickness measurement locations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 flipV="1">
            <a:off x="3760049" y="2843135"/>
            <a:ext cx="2689064" cy="24982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4" idx="4"/>
            <a:endCxn id="4" idx="0"/>
          </p:cNvCxnSpPr>
          <p:nvPr/>
        </p:nvCxnSpPr>
        <p:spPr>
          <a:xfrm>
            <a:off x="5104581" y="2843135"/>
            <a:ext cx="0" cy="24982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60049" y="2070560"/>
            <a:ext cx="446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Sectionining</a:t>
            </a:r>
            <a:r>
              <a:rPr lang="en-US" u="sng" dirty="0" smtClean="0"/>
              <a:t> of valve </a:t>
            </a:r>
            <a:r>
              <a:rPr lang="en-US" u="sng" dirty="0"/>
              <a:t>body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2072" y="2575533"/>
            <a:ext cx="333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3455" y="2791469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1270" y="3151618"/>
            <a:ext cx="45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8235" y="3586517"/>
            <a:ext cx="34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5592" y="4035169"/>
            <a:ext cx="45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3422" y="4442885"/>
            <a:ext cx="52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0924" y="4785035"/>
            <a:ext cx="597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94468" y="5062039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9210" y="256613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4842" y="2796824"/>
            <a:ext cx="32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7399" y="3029636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8932" y="3554000"/>
            <a:ext cx="30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67893" y="4039322"/>
            <a:ext cx="40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88037" y="4487959"/>
            <a:ext cx="32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65151" y="4862315"/>
            <a:ext cx="42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36425" y="5155804"/>
            <a:ext cx="49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52173" y="2872225"/>
            <a:ext cx="911135" cy="24982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709174" y="3500291"/>
            <a:ext cx="95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North</a:t>
            </a:r>
            <a:endParaRPr lang="en-US" u="sng" dirty="0"/>
          </a:p>
        </p:txBody>
      </p:sp>
      <p:sp>
        <p:nvSpPr>
          <p:cNvPr id="28" name="Oval 27"/>
          <p:cNvSpPr/>
          <p:nvPr/>
        </p:nvSpPr>
        <p:spPr>
          <a:xfrm>
            <a:off x="1720854" y="2962065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029464" y="2960050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81994" y="2956492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727384" y="3203729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035995" y="3201714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388524" y="3198156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733915" y="3455189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042526" y="3453174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95055" y="3449616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30649" y="3755631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039259" y="3753617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391789" y="3750059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27382" y="4065875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035993" y="4063860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388522" y="4060302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733911" y="4395714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042522" y="4393699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395051" y="4390141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730646" y="4686363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039256" y="4684348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391786" y="4680790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727385" y="5202349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035995" y="5200335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388525" y="5196777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350468" y="2062168"/>
            <a:ext cx="138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Section view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652173" y="3120134"/>
            <a:ext cx="9111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52173" y="3378191"/>
            <a:ext cx="911135" cy="11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652173" y="3651822"/>
            <a:ext cx="911135" cy="7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652173" y="3974402"/>
            <a:ext cx="9111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652175" y="4294900"/>
            <a:ext cx="943241" cy="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652173" y="4581274"/>
            <a:ext cx="911135" cy="9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652173" y="5122715"/>
            <a:ext cx="911135" cy="4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652173" y="3090440"/>
            <a:ext cx="9111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650682" y="3335321"/>
            <a:ext cx="911135" cy="11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1678398" y="3599309"/>
            <a:ext cx="911135" cy="7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658804" y="3932103"/>
            <a:ext cx="9111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629412" y="4248152"/>
            <a:ext cx="9111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639115" y="4529209"/>
            <a:ext cx="911135" cy="9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650682" y="5145900"/>
            <a:ext cx="911135" cy="9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505335" y="5360979"/>
            <a:ext cx="28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57862" y="5355509"/>
            <a:ext cx="28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1639115" y="4872097"/>
            <a:ext cx="911135" cy="9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684929" y="4839061"/>
            <a:ext cx="911135" cy="9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1721980" y="4953360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030591" y="4951346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383120" y="4947788"/>
            <a:ext cx="97972" cy="10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160286" y="3467156"/>
            <a:ext cx="95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South</a:t>
            </a:r>
            <a:endParaRPr lang="en-US" u="sng" dirty="0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76" y="0"/>
            <a:ext cx="1523524" cy="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3352800" cy="381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VALVE UT REPORT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2400" dirty="0" smtClean="0"/>
              <a:t>Original Thickness 45 mm</a:t>
            </a:r>
          </a:p>
          <a:p>
            <a:r>
              <a:rPr lang="en-US" sz="2400" dirty="0" smtClean="0"/>
              <a:t>UT report indicate thinning at multiple locations.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39" t="12496" r="25656" b="33934"/>
          <a:stretch/>
        </p:blipFill>
        <p:spPr>
          <a:xfrm>
            <a:off x="381000" y="2590800"/>
            <a:ext cx="8504857" cy="3652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76" y="0"/>
            <a:ext cx="1523524" cy="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4673</TotalTime>
  <Words>560</Words>
  <Application>Microsoft Office PowerPoint</Application>
  <PresentationFormat>On-screen Show (4:3)</PresentationFormat>
  <Paragraphs>112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(body)</vt:lpstr>
      <vt:lpstr>Calibri</vt:lpstr>
      <vt:lpstr>Gill Sans MT</vt:lpstr>
      <vt:lpstr>Helvetica</vt:lpstr>
      <vt:lpstr>SABIC Typeface Headline Light</vt:lpstr>
      <vt:lpstr>SABIC Typeface Text Light</vt:lpstr>
      <vt:lpstr>Times New Roman</vt:lpstr>
      <vt:lpstr>Wingdings</vt:lpstr>
      <vt:lpstr>Office Theme</vt:lpstr>
      <vt:lpstr>PowerPoint Presentation</vt:lpstr>
      <vt:lpstr>OUTLINE</vt:lpstr>
      <vt:lpstr>SEAWATER COOLING SYSTEM</vt:lpstr>
      <vt:lpstr>BUTTERFLY VALVES (LUG) IN SW SERVICE </vt:lpstr>
      <vt:lpstr>BUTTERFLY VALVE LEAK -BODY</vt:lpstr>
      <vt:lpstr>BUTTERFLY VALVE LEAK – FLANGE GAP</vt:lpstr>
      <vt:lpstr>TEMPORARY MITIGATION</vt:lpstr>
      <vt:lpstr>THICKNESS ASSESSMENT</vt:lpstr>
      <vt:lpstr>VALVE UT REPORT </vt:lpstr>
      <vt:lpstr>ASSESSMENT OF REPAIR OPTIONS </vt:lpstr>
      <vt:lpstr>FRP CLAMP DESIGN</vt:lpstr>
      <vt:lpstr>FABRICATION OF FRP CLAMP</vt:lpstr>
      <vt:lpstr>INSTALLATION PROCEDURE - 1</vt:lpstr>
      <vt:lpstr>INSTALLATION PROCEDURE - 2</vt:lpstr>
      <vt:lpstr>INSTALLATION PROCEDURE - 3</vt:lpstr>
      <vt:lpstr>INSTALLATION PROCEDURE - 4</vt:lpstr>
      <vt:lpstr>INSTALLATION PROCEDURE - 5</vt:lpstr>
      <vt:lpstr>Rootcause Analysis: Historical Failure </vt:lpstr>
      <vt:lpstr>EVALUATION OF CORROSION RATE </vt:lpstr>
      <vt:lpstr> CONCLUSION</vt:lpstr>
      <vt:lpstr>PowerPoint Presentation</vt:lpstr>
    </vt:vector>
  </TitlesOfParts>
  <Company>SABIC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muhammadr</dc:creator>
  <cp:lastModifiedBy>Dhafeery-Al, Yousif Radhy</cp:lastModifiedBy>
  <cp:revision>150</cp:revision>
  <cp:lastPrinted>2022-02-17T05:06:43Z</cp:lastPrinted>
  <dcterms:created xsi:type="dcterms:W3CDTF">2009-10-28T07:50:07Z</dcterms:created>
  <dcterms:modified xsi:type="dcterms:W3CDTF">2022-02-19T18:29:08Z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321747-f206-4919-9520-29762f698e8e_Enabled">
    <vt:lpwstr>true</vt:lpwstr>
  </property>
  <property fmtid="{D5CDD505-2E9C-101B-9397-08002B2CF9AE}" pid="3" name="MSIP_Label_13321747-f206-4919-9520-29762f698e8e_SetDate">
    <vt:lpwstr>2022-02-19T18:29:08Z</vt:lpwstr>
  </property>
  <property fmtid="{D5CDD505-2E9C-101B-9397-08002B2CF9AE}" pid="4" name="MSIP_Label_13321747-f206-4919-9520-29762f698e8e_Method">
    <vt:lpwstr>Privileged</vt:lpwstr>
  </property>
  <property fmtid="{D5CDD505-2E9C-101B-9397-08002B2CF9AE}" pid="5" name="MSIP_Label_13321747-f206-4919-9520-29762f698e8e_Name">
    <vt:lpwstr>13321747-f206-4919-9520-29762f698e8e</vt:lpwstr>
  </property>
  <property fmtid="{D5CDD505-2E9C-101B-9397-08002B2CF9AE}" pid="6" name="MSIP_Label_13321747-f206-4919-9520-29762f698e8e_SiteId">
    <vt:lpwstr>a77c517c-e95e-435b-bbb4-cb17e462491f</vt:lpwstr>
  </property>
  <property fmtid="{D5CDD505-2E9C-101B-9397-08002B2CF9AE}" pid="7" name="MSIP_Label_13321747-f206-4919-9520-29762f698e8e_ActionId">
    <vt:lpwstr>df04ec41-78e9-487e-b014-a7d7898558c7</vt:lpwstr>
  </property>
  <property fmtid="{D5CDD505-2E9C-101B-9397-08002B2CF9AE}" pid="8" name="MSIP_Label_13321747-f206-4919-9520-29762f698e8e_ContentBits">
    <vt:lpwstr>1</vt:lpwstr>
  </property>
</Properties>
</file>