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5" r:id="rId3"/>
    <p:sldId id="294" r:id="rId4"/>
    <p:sldId id="296" r:id="rId5"/>
    <p:sldId id="301" r:id="rId6"/>
    <p:sldId id="302" r:id="rId7"/>
    <p:sldId id="300" r:id="rId8"/>
    <p:sldId id="297" r:id="rId9"/>
    <p:sldId id="298" r:id="rId10"/>
    <p:sldId id="299" r:id="rId11"/>
    <p:sldId id="304"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343" autoAdjust="0"/>
  </p:normalViewPr>
  <p:slideViewPr>
    <p:cSldViewPr>
      <p:cViewPr>
        <p:scale>
          <a:sx n="109" d="100"/>
          <a:sy n="109" d="100"/>
        </p:scale>
        <p:origin x="1998" y="8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19-Feb-22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19-Feb-22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50888"/>
            <a:ext cx="5003800" cy="3752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517AC-786D-44DF-96BE-F578D649EA28}" type="slidenum">
              <a:rPr lang="en-GB" smtClean="0"/>
              <a:pPr/>
              <a:t>3</a:t>
            </a:fld>
            <a:endParaRPr lang="en-GB" dirty="0"/>
          </a:p>
        </p:txBody>
      </p:sp>
    </p:spTree>
    <p:extLst>
      <p:ext uri="{BB962C8B-B14F-4D97-AF65-F5344CB8AC3E}">
        <p14:creationId xmlns:p14="http://schemas.microsoft.com/office/powerpoint/2010/main" val="288924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50888"/>
            <a:ext cx="5003800" cy="3752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517AC-786D-44DF-96BE-F578D649EA28}" type="slidenum">
              <a:rPr lang="en-GB" smtClean="0"/>
              <a:pPr/>
              <a:t>4</a:t>
            </a:fld>
            <a:endParaRPr lang="en-GB" dirty="0"/>
          </a:p>
        </p:txBody>
      </p:sp>
    </p:spTree>
    <p:extLst>
      <p:ext uri="{BB962C8B-B14F-4D97-AF65-F5344CB8AC3E}">
        <p14:creationId xmlns:p14="http://schemas.microsoft.com/office/powerpoint/2010/main" val="387235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B18B06-7CA6-4FA0-8778-2C9A396A99FF}" type="slidenum">
              <a:rPr lang="en-US" smtClean="0"/>
              <a:pPr/>
              <a:t>8</a:t>
            </a:fld>
            <a:endParaRPr lang="en-US"/>
          </a:p>
        </p:txBody>
      </p:sp>
      <p:sp>
        <p:nvSpPr>
          <p:cNvPr id="95234" name="Rectangle 2"/>
          <p:cNvSpPr>
            <a:spLocks noGrp="1" noRot="1" noChangeAspect="1" noChangeArrowheads="1" noTextEdit="1"/>
          </p:cNvSpPr>
          <p:nvPr>
            <p:ph type="sldImg"/>
          </p:nvPr>
        </p:nvSpPr>
        <p:spPr>
          <a:xfrm>
            <a:off x="895350" y="750888"/>
            <a:ext cx="5006975" cy="3754437"/>
          </a:xfrm>
          <a:ln/>
        </p:spPr>
      </p:sp>
      <p:sp>
        <p:nvSpPr>
          <p:cNvPr id="95235" name="Rectangle 3"/>
          <p:cNvSpPr>
            <a:spLocks noGrp="1" noChangeArrowheads="1"/>
          </p:cNvSpPr>
          <p:nvPr>
            <p:ph type="body" idx="1"/>
          </p:nvPr>
        </p:nvSpPr>
        <p:spPr>
          <a:xfrm>
            <a:off x="678837" y="4754635"/>
            <a:ext cx="5436829" cy="4502055"/>
          </a:xfrm>
          <a:ln/>
        </p:spPr>
        <p:txBody>
          <a:bodyPr/>
          <a:lstStyle/>
          <a:p>
            <a:endParaRPr lang="en-US"/>
          </a:p>
        </p:txBody>
      </p:sp>
    </p:spTree>
    <p:extLst>
      <p:ext uri="{BB962C8B-B14F-4D97-AF65-F5344CB8AC3E}">
        <p14:creationId xmlns:p14="http://schemas.microsoft.com/office/powerpoint/2010/main" val="296065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50888"/>
            <a:ext cx="5003800" cy="3752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517AC-786D-44DF-96BE-F578D649EA28}" type="slidenum">
              <a:rPr lang="en-GB" smtClean="0"/>
              <a:pPr/>
              <a:t>9</a:t>
            </a:fld>
            <a:endParaRPr lang="en-GB" dirty="0"/>
          </a:p>
        </p:txBody>
      </p:sp>
    </p:spTree>
    <p:extLst>
      <p:ext uri="{BB962C8B-B14F-4D97-AF65-F5344CB8AC3E}">
        <p14:creationId xmlns:p14="http://schemas.microsoft.com/office/powerpoint/2010/main" val="344074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50888"/>
            <a:ext cx="5003800" cy="3752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517AC-786D-44DF-96BE-F578D649EA28}" type="slidenum">
              <a:rPr lang="en-GB" smtClean="0"/>
              <a:pPr/>
              <a:t>10</a:t>
            </a:fld>
            <a:endParaRPr lang="en-GB" dirty="0"/>
          </a:p>
        </p:txBody>
      </p:sp>
    </p:spTree>
    <p:extLst>
      <p:ext uri="{BB962C8B-B14F-4D97-AF65-F5344CB8AC3E}">
        <p14:creationId xmlns:p14="http://schemas.microsoft.com/office/powerpoint/2010/main" val="15202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B4DDBCB9-F0E7-43E0-AA7A-97CFEDD122B4}" type="datetimeFigureOut">
              <a:rPr lang="en-US" smtClean="0"/>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22DEF9-0478-4A9B-B9FF-7AA4B89E91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smtClean="0"/>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smtClean="0"/>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310" y="1281018"/>
            <a:ext cx="8396130" cy="5026452"/>
          </a:xfrm>
          <a:prstGeom prst="rect">
            <a:avLst/>
          </a:prstGeom>
        </p:spPr>
        <p:txBody>
          <a:bodyPr/>
          <a:lstStyle>
            <a:lvl1pPr>
              <a:lnSpc>
                <a:spcPct val="120000"/>
              </a:lnSpc>
              <a:spcBef>
                <a:spcPts val="0"/>
              </a:spcBef>
              <a:defRPr sz="1200" b="0">
                <a:solidFill>
                  <a:schemeClr val="tx1"/>
                </a:solidFill>
              </a:defRPr>
            </a:lvl1pPr>
            <a:lvl2pPr>
              <a:lnSpc>
                <a:spcPct val="120000"/>
              </a:lnSpc>
              <a:spcBef>
                <a:spcPts val="0"/>
              </a:spcBef>
              <a:defRPr sz="1200">
                <a:solidFill>
                  <a:schemeClr val="tx1"/>
                </a:solidFill>
              </a:defRPr>
            </a:lvl2pPr>
            <a:lvl3pPr marL="411480" indent="-205740">
              <a:lnSpc>
                <a:spcPct val="120000"/>
              </a:lnSpc>
              <a:spcBef>
                <a:spcPts val="0"/>
              </a:spcBef>
              <a:defRPr sz="1200">
                <a:solidFill>
                  <a:schemeClr val="tx1"/>
                </a:solidFill>
              </a:defRPr>
            </a:lvl3pPr>
            <a:lvl4pPr marL="617220" indent="-205740">
              <a:lnSpc>
                <a:spcPct val="120000"/>
              </a:lnSpc>
              <a:spcBef>
                <a:spcPts val="0"/>
              </a:spcBef>
              <a:defRPr sz="1200">
                <a:solidFill>
                  <a:schemeClr val="tx1"/>
                </a:solidFill>
              </a:defRPr>
            </a:lvl4pPr>
            <a:lvl5pPr indent="-205740">
              <a:lnSpc>
                <a:spcPct val="120000"/>
              </a:lnSpc>
              <a:spcBef>
                <a:spcPts val="0"/>
              </a:spcBef>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367634" y="6522336"/>
            <a:ext cx="5458193" cy="130805"/>
          </a:xfrm>
          <a:prstGeom prst="rect">
            <a:avLst/>
          </a:prstGeom>
        </p:spPr>
        <p:txBody>
          <a:bodyPr wrap="square">
            <a:noAutofit/>
          </a:bodyPr>
          <a:lstStyle>
            <a:lvl1pPr>
              <a:defRPr sz="638" b="0" cap="none" baseline="0"/>
            </a:lvl1pPr>
          </a:lstStyle>
          <a:p>
            <a:pPr lvl="0"/>
            <a:r>
              <a:rPr lang="en-US" dirty="0" smtClean="0"/>
              <a:t>Footer: Information Source, Trademark attribution, Confidentiality Marks (8.5pts light)</a:t>
            </a:r>
          </a:p>
        </p:txBody>
      </p:sp>
      <p:sp>
        <p:nvSpPr>
          <p:cNvPr id="6" name="Text Placeholder 7"/>
          <p:cNvSpPr>
            <a:spLocks noGrp="1"/>
          </p:cNvSpPr>
          <p:nvPr>
            <p:ph type="body" sz="quarter" idx="13" hasCustomPrompt="1"/>
          </p:nvPr>
        </p:nvSpPr>
        <p:spPr>
          <a:xfrm>
            <a:off x="5895484" y="6522336"/>
            <a:ext cx="2457134" cy="130805"/>
          </a:xfrm>
          <a:prstGeom prst="rect">
            <a:avLst/>
          </a:prstGeom>
        </p:spPr>
        <p:txBody>
          <a:bodyPr wrap="square">
            <a:noAutofit/>
          </a:bodyPr>
          <a:lstStyle>
            <a:lvl1pPr algn="r">
              <a:defRPr sz="638"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1813282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310" y="1281018"/>
            <a:ext cx="8396130" cy="5026452"/>
          </a:xfrm>
          <a:prstGeom prst="rect">
            <a:avLst/>
          </a:prstGeom>
        </p:spPr>
        <p:txBody>
          <a:bodyPr/>
          <a:lstStyle>
            <a:lvl1pPr>
              <a:lnSpc>
                <a:spcPct val="120000"/>
              </a:lnSpc>
              <a:spcBef>
                <a:spcPts val="0"/>
              </a:spcBef>
              <a:defRPr sz="1200" b="0">
                <a:solidFill>
                  <a:schemeClr val="tx1"/>
                </a:solidFill>
              </a:defRPr>
            </a:lvl1pPr>
            <a:lvl2pPr>
              <a:lnSpc>
                <a:spcPct val="120000"/>
              </a:lnSpc>
              <a:spcBef>
                <a:spcPts val="0"/>
              </a:spcBef>
              <a:defRPr sz="1200">
                <a:solidFill>
                  <a:schemeClr val="tx1"/>
                </a:solidFill>
              </a:defRPr>
            </a:lvl2pPr>
            <a:lvl3pPr marL="411480" indent="-205740">
              <a:lnSpc>
                <a:spcPct val="120000"/>
              </a:lnSpc>
              <a:spcBef>
                <a:spcPts val="0"/>
              </a:spcBef>
              <a:defRPr sz="1200">
                <a:solidFill>
                  <a:schemeClr val="tx1"/>
                </a:solidFill>
              </a:defRPr>
            </a:lvl3pPr>
            <a:lvl4pPr marL="617220" indent="-205740">
              <a:lnSpc>
                <a:spcPct val="120000"/>
              </a:lnSpc>
              <a:spcBef>
                <a:spcPts val="0"/>
              </a:spcBef>
              <a:defRPr sz="1200">
                <a:solidFill>
                  <a:schemeClr val="tx1"/>
                </a:solidFill>
              </a:defRPr>
            </a:lvl4pPr>
            <a:lvl5pPr indent="-205740">
              <a:lnSpc>
                <a:spcPct val="120000"/>
              </a:lnSpc>
              <a:spcBef>
                <a:spcPts val="0"/>
              </a:spcBef>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367634" y="6522336"/>
            <a:ext cx="5458193" cy="130805"/>
          </a:xfrm>
          <a:prstGeom prst="rect">
            <a:avLst/>
          </a:prstGeom>
        </p:spPr>
        <p:txBody>
          <a:bodyPr wrap="square">
            <a:noAutofit/>
          </a:bodyPr>
          <a:lstStyle>
            <a:lvl1pPr>
              <a:defRPr sz="638" b="0" cap="none" baseline="0"/>
            </a:lvl1pPr>
          </a:lstStyle>
          <a:p>
            <a:pPr lvl="0"/>
            <a:r>
              <a:rPr lang="en-US" dirty="0" smtClean="0"/>
              <a:t>Footer: Information Source, Trademark attribution, Confidentiality Marks (8.5pts light)</a:t>
            </a:r>
          </a:p>
        </p:txBody>
      </p:sp>
      <p:sp>
        <p:nvSpPr>
          <p:cNvPr id="6" name="Text Placeholder 7"/>
          <p:cNvSpPr>
            <a:spLocks noGrp="1"/>
          </p:cNvSpPr>
          <p:nvPr>
            <p:ph type="body" sz="quarter" idx="13" hasCustomPrompt="1"/>
          </p:nvPr>
        </p:nvSpPr>
        <p:spPr>
          <a:xfrm>
            <a:off x="5895484" y="6522336"/>
            <a:ext cx="2457134" cy="130805"/>
          </a:xfrm>
          <a:prstGeom prst="rect">
            <a:avLst/>
          </a:prstGeom>
        </p:spPr>
        <p:txBody>
          <a:bodyPr wrap="square">
            <a:noAutofit/>
          </a:bodyPr>
          <a:lstStyle>
            <a:lvl1pPr algn="r">
              <a:defRPr sz="638"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232257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310" y="1281018"/>
            <a:ext cx="8396130" cy="5026452"/>
          </a:xfrm>
          <a:prstGeom prst="rect">
            <a:avLst/>
          </a:prstGeom>
        </p:spPr>
        <p:txBody>
          <a:bodyPr/>
          <a:lstStyle>
            <a:lvl1pPr>
              <a:lnSpc>
                <a:spcPct val="120000"/>
              </a:lnSpc>
              <a:spcBef>
                <a:spcPts val="0"/>
              </a:spcBef>
              <a:defRPr sz="1200" b="0">
                <a:solidFill>
                  <a:schemeClr val="tx1"/>
                </a:solidFill>
              </a:defRPr>
            </a:lvl1pPr>
            <a:lvl2pPr>
              <a:lnSpc>
                <a:spcPct val="120000"/>
              </a:lnSpc>
              <a:spcBef>
                <a:spcPts val="0"/>
              </a:spcBef>
              <a:defRPr sz="1200">
                <a:solidFill>
                  <a:schemeClr val="tx1"/>
                </a:solidFill>
              </a:defRPr>
            </a:lvl2pPr>
            <a:lvl3pPr marL="411480" indent="-205740">
              <a:lnSpc>
                <a:spcPct val="120000"/>
              </a:lnSpc>
              <a:spcBef>
                <a:spcPts val="0"/>
              </a:spcBef>
              <a:defRPr sz="1200">
                <a:solidFill>
                  <a:schemeClr val="tx1"/>
                </a:solidFill>
              </a:defRPr>
            </a:lvl3pPr>
            <a:lvl4pPr marL="617220" indent="-205740">
              <a:lnSpc>
                <a:spcPct val="120000"/>
              </a:lnSpc>
              <a:spcBef>
                <a:spcPts val="0"/>
              </a:spcBef>
              <a:defRPr sz="1200">
                <a:solidFill>
                  <a:schemeClr val="tx1"/>
                </a:solidFill>
              </a:defRPr>
            </a:lvl4pPr>
            <a:lvl5pPr indent="-205740">
              <a:lnSpc>
                <a:spcPct val="120000"/>
              </a:lnSpc>
              <a:spcBef>
                <a:spcPts val="0"/>
              </a:spcBef>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367634" y="6522336"/>
            <a:ext cx="5458193" cy="130805"/>
          </a:xfrm>
          <a:prstGeom prst="rect">
            <a:avLst/>
          </a:prstGeom>
        </p:spPr>
        <p:txBody>
          <a:bodyPr wrap="square">
            <a:noAutofit/>
          </a:bodyPr>
          <a:lstStyle>
            <a:lvl1pPr>
              <a:defRPr sz="638" b="0" cap="none" baseline="0"/>
            </a:lvl1pPr>
          </a:lstStyle>
          <a:p>
            <a:pPr lvl="0"/>
            <a:r>
              <a:rPr lang="en-US" dirty="0" smtClean="0"/>
              <a:t>Footer: Information Source, Trademark attribution, Confidentiality Marks (8.5pts light)</a:t>
            </a:r>
          </a:p>
        </p:txBody>
      </p:sp>
      <p:sp>
        <p:nvSpPr>
          <p:cNvPr id="6" name="Text Placeholder 7"/>
          <p:cNvSpPr>
            <a:spLocks noGrp="1"/>
          </p:cNvSpPr>
          <p:nvPr>
            <p:ph type="body" sz="quarter" idx="13" hasCustomPrompt="1"/>
          </p:nvPr>
        </p:nvSpPr>
        <p:spPr>
          <a:xfrm>
            <a:off x="5895484" y="6522336"/>
            <a:ext cx="2457134" cy="130805"/>
          </a:xfrm>
          <a:prstGeom prst="rect">
            <a:avLst/>
          </a:prstGeom>
        </p:spPr>
        <p:txBody>
          <a:bodyPr wrap="square">
            <a:noAutofit/>
          </a:bodyPr>
          <a:lstStyle>
            <a:lvl1pPr algn="r">
              <a:defRPr sz="638"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2757744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310" y="1281018"/>
            <a:ext cx="8396130" cy="5026452"/>
          </a:xfrm>
          <a:prstGeom prst="rect">
            <a:avLst/>
          </a:prstGeom>
        </p:spPr>
        <p:txBody>
          <a:bodyPr/>
          <a:lstStyle>
            <a:lvl1pPr>
              <a:lnSpc>
                <a:spcPct val="120000"/>
              </a:lnSpc>
              <a:spcBef>
                <a:spcPts val="0"/>
              </a:spcBef>
              <a:defRPr sz="1200" b="0">
                <a:solidFill>
                  <a:schemeClr val="tx1"/>
                </a:solidFill>
              </a:defRPr>
            </a:lvl1pPr>
            <a:lvl2pPr>
              <a:lnSpc>
                <a:spcPct val="120000"/>
              </a:lnSpc>
              <a:spcBef>
                <a:spcPts val="0"/>
              </a:spcBef>
              <a:defRPr sz="1200">
                <a:solidFill>
                  <a:schemeClr val="tx1"/>
                </a:solidFill>
              </a:defRPr>
            </a:lvl2pPr>
            <a:lvl3pPr marL="411480" indent="-205740">
              <a:lnSpc>
                <a:spcPct val="120000"/>
              </a:lnSpc>
              <a:spcBef>
                <a:spcPts val="0"/>
              </a:spcBef>
              <a:defRPr sz="1200">
                <a:solidFill>
                  <a:schemeClr val="tx1"/>
                </a:solidFill>
              </a:defRPr>
            </a:lvl3pPr>
            <a:lvl4pPr marL="617220" indent="-205740">
              <a:lnSpc>
                <a:spcPct val="120000"/>
              </a:lnSpc>
              <a:spcBef>
                <a:spcPts val="0"/>
              </a:spcBef>
              <a:defRPr sz="1200">
                <a:solidFill>
                  <a:schemeClr val="tx1"/>
                </a:solidFill>
              </a:defRPr>
            </a:lvl4pPr>
            <a:lvl5pPr indent="-205740">
              <a:lnSpc>
                <a:spcPct val="120000"/>
              </a:lnSpc>
              <a:spcBef>
                <a:spcPts val="0"/>
              </a:spcBef>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367634" y="6522336"/>
            <a:ext cx="5458193" cy="130805"/>
          </a:xfrm>
          <a:prstGeom prst="rect">
            <a:avLst/>
          </a:prstGeom>
        </p:spPr>
        <p:txBody>
          <a:bodyPr wrap="square">
            <a:noAutofit/>
          </a:bodyPr>
          <a:lstStyle>
            <a:lvl1pPr>
              <a:defRPr sz="638" b="0" cap="none" baseline="0"/>
            </a:lvl1pPr>
          </a:lstStyle>
          <a:p>
            <a:pPr lvl="0"/>
            <a:r>
              <a:rPr lang="en-US" dirty="0" smtClean="0"/>
              <a:t>Footer: Information Source, Trademark attribution, Confidentiality Marks (8.5pts light)</a:t>
            </a:r>
          </a:p>
        </p:txBody>
      </p:sp>
      <p:sp>
        <p:nvSpPr>
          <p:cNvPr id="6" name="Text Placeholder 7"/>
          <p:cNvSpPr>
            <a:spLocks noGrp="1"/>
          </p:cNvSpPr>
          <p:nvPr>
            <p:ph type="body" sz="quarter" idx="13" hasCustomPrompt="1"/>
          </p:nvPr>
        </p:nvSpPr>
        <p:spPr>
          <a:xfrm>
            <a:off x="5895484" y="6522336"/>
            <a:ext cx="2457134" cy="130805"/>
          </a:xfrm>
          <a:prstGeom prst="rect">
            <a:avLst/>
          </a:prstGeom>
        </p:spPr>
        <p:txBody>
          <a:bodyPr wrap="square">
            <a:noAutofit/>
          </a:bodyPr>
          <a:lstStyle>
            <a:lvl1pPr algn="r">
              <a:defRPr sz="638"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2304996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310" y="1281018"/>
            <a:ext cx="8396130" cy="5026452"/>
          </a:xfrm>
          <a:prstGeom prst="rect">
            <a:avLst/>
          </a:prstGeom>
        </p:spPr>
        <p:txBody>
          <a:bodyPr/>
          <a:lstStyle>
            <a:lvl1pPr>
              <a:lnSpc>
                <a:spcPct val="120000"/>
              </a:lnSpc>
              <a:spcBef>
                <a:spcPts val="0"/>
              </a:spcBef>
              <a:defRPr sz="1200" b="0">
                <a:solidFill>
                  <a:schemeClr val="tx1"/>
                </a:solidFill>
              </a:defRPr>
            </a:lvl1pPr>
            <a:lvl2pPr>
              <a:lnSpc>
                <a:spcPct val="120000"/>
              </a:lnSpc>
              <a:spcBef>
                <a:spcPts val="0"/>
              </a:spcBef>
              <a:defRPr sz="1200">
                <a:solidFill>
                  <a:schemeClr val="tx1"/>
                </a:solidFill>
              </a:defRPr>
            </a:lvl2pPr>
            <a:lvl3pPr marL="411480" indent="-205740">
              <a:lnSpc>
                <a:spcPct val="120000"/>
              </a:lnSpc>
              <a:spcBef>
                <a:spcPts val="0"/>
              </a:spcBef>
              <a:defRPr sz="1200">
                <a:solidFill>
                  <a:schemeClr val="tx1"/>
                </a:solidFill>
              </a:defRPr>
            </a:lvl3pPr>
            <a:lvl4pPr marL="617220" indent="-205740">
              <a:lnSpc>
                <a:spcPct val="120000"/>
              </a:lnSpc>
              <a:spcBef>
                <a:spcPts val="0"/>
              </a:spcBef>
              <a:defRPr sz="1200">
                <a:solidFill>
                  <a:schemeClr val="tx1"/>
                </a:solidFill>
              </a:defRPr>
            </a:lvl4pPr>
            <a:lvl5pPr indent="-205740">
              <a:lnSpc>
                <a:spcPct val="120000"/>
              </a:lnSpc>
              <a:spcBef>
                <a:spcPts val="0"/>
              </a:spcBef>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367634" y="6522336"/>
            <a:ext cx="5458193" cy="130805"/>
          </a:xfrm>
          <a:prstGeom prst="rect">
            <a:avLst/>
          </a:prstGeom>
        </p:spPr>
        <p:txBody>
          <a:bodyPr wrap="square">
            <a:noAutofit/>
          </a:bodyPr>
          <a:lstStyle>
            <a:lvl1pPr>
              <a:defRPr sz="638" b="0" cap="none" baseline="0"/>
            </a:lvl1pPr>
          </a:lstStyle>
          <a:p>
            <a:pPr lvl="0"/>
            <a:r>
              <a:rPr lang="en-US" dirty="0" smtClean="0"/>
              <a:t>Footer: Information Source, Trademark attribution, Confidentiality Marks (8.5pts light)</a:t>
            </a:r>
          </a:p>
        </p:txBody>
      </p:sp>
      <p:sp>
        <p:nvSpPr>
          <p:cNvPr id="6" name="Text Placeholder 7"/>
          <p:cNvSpPr>
            <a:spLocks noGrp="1"/>
          </p:cNvSpPr>
          <p:nvPr>
            <p:ph type="body" sz="quarter" idx="13" hasCustomPrompt="1"/>
          </p:nvPr>
        </p:nvSpPr>
        <p:spPr>
          <a:xfrm>
            <a:off x="5895484" y="6522336"/>
            <a:ext cx="2457134" cy="130805"/>
          </a:xfrm>
          <a:prstGeom prst="rect">
            <a:avLst/>
          </a:prstGeom>
        </p:spPr>
        <p:txBody>
          <a:bodyPr wrap="square">
            <a:noAutofit/>
          </a:bodyPr>
          <a:lstStyle>
            <a:lvl1pPr algn="r">
              <a:defRPr sz="638"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636027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smtClean="0"/>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smtClean="0"/>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smtClean="0"/>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smtClean="0"/>
              <a:pPr>
                <a:defRPr/>
              </a:pPr>
              <a:t>19-Feb-22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smtClean="0"/>
              <a:pPr>
                <a:defRPr/>
              </a:pPr>
              <a:t>19-Feb-22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smtClean="0"/>
              <a:pPr>
                <a:defRPr/>
              </a:pPr>
              <a:t>19-Feb-22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smtClean="0"/>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smtClean="0"/>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smtClean="0"/>
              <a:pPr>
                <a:defRPr/>
              </a:pPr>
              <a:t>19-Feb-22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www.nace-jubail.org</a:t>
            </a:r>
          </a:p>
        </p:txBody>
      </p:sp>
      <p:sp>
        <p:nvSpPr>
          <p:cNvPr id="3" name="MSIPCMContentMarking" descr="{&quot;HashCode&quot;:1951441951,&quot;Placement&quot;:&quot;Header&quot;,&quot;Top&quot;:0.0,&quot;Left&quot;:0.0,&quot;SlideWidth&quot;:720,&quot;SlideHeight&quot;:540}"/>
          <p:cNvSpPr txBox="1"/>
          <p:nvPr userDrawn="1"/>
        </p:nvSpPr>
        <p:spPr>
          <a:xfrm>
            <a:off x="0" y="0"/>
            <a:ext cx="1838494" cy="234315"/>
          </a:xfrm>
          <a:prstGeom prst="rect">
            <a:avLst/>
          </a:prstGeom>
          <a:noFill/>
        </p:spPr>
        <p:txBody>
          <a:bodyPr vert="horz" wrap="square" lIns="0" tIns="0" rIns="0" bIns="0" rtlCol="0" anchor="ctr" anchorCtr="1">
            <a:spAutoFit/>
          </a:bodyPr>
          <a:lstStyle/>
          <a:p>
            <a:pPr algn="l">
              <a:spcBef>
                <a:spcPct val="0"/>
              </a:spcBef>
              <a:spcAft>
                <a:spcPct val="0"/>
              </a:spcAft>
            </a:pPr>
            <a:r>
              <a:rPr lang="en-US" sz="1000" smtClean="0">
                <a:solidFill>
                  <a:srgbClr val="009FDF"/>
                </a:solidFill>
                <a:latin typeface="SABIC Typeface Headline Light" panose="020B0303060202020204" pitchFamily="34" charset="0"/>
              </a:rPr>
              <a:t>Classification: Internal Use</a:t>
            </a:r>
            <a:endParaRPr lang="en-US" sz="1000">
              <a:solidFill>
                <a:srgbClr val="009FDF"/>
              </a:solidFill>
              <a:latin typeface="SABIC Typeface Headline Light" panose="020B0303060202020204" pitchFamily="34" charset="0"/>
            </a:endParaRPr>
          </a:p>
        </p:txBody>
      </p:sp>
      <p:pic>
        <p:nvPicPr>
          <p:cNvPr id="98" name="Picture 9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 id="2147483734" r:id="rId13"/>
    <p:sldLayoutId id="2147483735" r:id="rId14"/>
    <p:sldLayoutId id="2147483736" r:id="rId15"/>
    <p:sldLayoutId id="2147483737" r:id="rId16"/>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6208" y="2438400"/>
            <a:ext cx="8077200" cy="2743200"/>
          </a:xfrm>
        </p:spPr>
        <p:txBody>
          <a:bodyPr/>
          <a:lstStyle/>
          <a:p>
            <a:r>
              <a:rPr lang="en-US" sz="3600" dirty="0" smtClean="0">
                <a:solidFill>
                  <a:schemeClr val="bg1">
                    <a:lumMod val="50000"/>
                  </a:schemeClr>
                </a:solidFill>
                <a:latin typeface="Bahnschrift SemiBold Condensed" panose="020B0502040204020203" pitchFamily="34" charset="0"/>
                <a:ea typeface="Verdana" panose="020B0604030504040204" pitchFamily="34" charset="0"/>
                <a:cs typeface="SABIC Typeface Text Light" panose="020B0303060202020204" pitchFamily="34" charset="0"/>
              </a:rPr>
              <a:t>CHLORIDE STRESS CORROSION CRACKING</a:t>
            </a:r>
          </a:p>
          <a:p>
            <a:pPr algn="l"/>
            <a:endParaRPr lang="en-US" sz="1400" dirty="0" smtClean="0"/>
          </a:p>
          <a:p>
            <a:pPr algn="l"/>
            <a:endParaRPr lang="en-US" sz="1400" dirty="0"/>
          </a:p>
          <a:p>
            <a:pPr algn="l"/>
            <a:endParaRPr lang="en-US" sz="1400" dirty="0" smtClean="0"/>
          </a:p>
          <a:p>
            <a:pPr algn="l"/>
            <a:endParaRPr lang="en-US" sz="1400" dirty="0" smtClean="0"/>
          </a:p>
          <a:p>
            <a:pPr algn="l"/>
            <a:r>
              <a:rPr lang="en-US" sz="1400" dirty="0" smtClean="0">
                <a:solidFill>
                  <a:schemeClr val="tx1"/>
                </a:solidFill>
              </a:rPr>
              <a:t>Author </a:t>
            </a:r>
            <a:r>
              <a:rPr lang="en-US" sz="1400" dirty="0">
                <a:solidFill>
                  <a:schemeClr val="tx1"/>
                </a:solidFill>
              </a:rPr>
              <a:t>: </a:t>
            </a:r>
            <a:r>
              <a:rPr lang="en-US" sz="1400" dirty="0" smtClean="0">
                <a:solidFill>
                  <a:schemeClr val="tx1"/>
                </a:solidFill>
              </a:rPr>
              <a:t>MOHAMMED ABDUL NAFAY</a:t>
            </a:r>
            <a:br>
              <a:rPr lang="en-US" sz="1400" dirty="0" smtClean="0">
                <a:solidFill>
                  <a:schemeClr val="tx1"/>
                </a:solidFill>
              </a:rPr>
            </a:br>
            <a:r>
              <a:rPr lang="en-US" sz="1400" dirty="0" smtClean="0">
                <a:solidFill>
                  <a:schemeClr val="tx1"/>
                </a:solidFill>
              </a:rPr>
              <a:t>Inspection Engineer</a:t>
            </a:r>
            <a:br>
              <a:rPr lang="en-US" sz="1400" dirty="0" smtClean="0">
                <a:solidFill>
                  <a:schemeClr val="tx1"/>
                </a:solidFill>
              </a:rPr>
            </a:br>
            <a:r>
              <a:rPr lang="en-US" sz="1400" dirty="0" smtClean="0">
                <a:solidFill>
                  <a:schemeClr val="tx1"/>
                </a:solidFill>
              </a:rPr>
              <a:t>SABIC </a:t>
            </a:r>
            <a:r>
              <a:rPr lang="en-US" sz="1400" dirty="0" err="1" smtClean="0">
                <a:solidFill>
                  <a:schemeClr val="tx1"/>
                </a:solidFill>
              </a:rPr>
              <a:t>Agri</a:t>
            </a:r>
            <a:r>
              <a:rPr lang="en-US" sz="1400" dirty="0" smtClean="0">
                <a:solidFill>
                  <a:schemeClr val="tx1"/>
                </a:solidFill>
              </a:rPr>
              <a:t>-Nutrients</a:t>
            </a:r>
            <a:endParaRPr lang="en-US" sz="1400" dirty="0">
              <a:solidFill>
                <a:schemeClr val="tx1"/>
              </a:solidFill>
            </a:endParaRPr>
          </a:p>
          <a:p>
            <a:pPr algn="l"/>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83" y="432262"/>
            <a:ext cx="7315200" cy="20061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3317"/>
            <a:ext cx="9144000" cy="433388"/>
          </a:xfrm>
        </p:spPr>
        <p:txBody>
          <a:bodyPr/>
          <a:lstStyle/>
          <a:p>
            <a:r>
              <a:rPr lang="en-US" dirty="0" err="1" smtClean="0"/>
              <a:t>Insitu-Metallagrophy</a:t>
            </a:r>
            <a:r>
              <a:rPr lang="en-US" dirty="0" smtClean="0"/>
              <a:t> </a:t>
            </a:r>
            <a:endParaRPr lang="en-GB" dirty="0"/>
          </a:p>
        </p:txBody>
      </p:sp>
      <p:pic>
        <p:nvPicPr>
          <p:cNvPr id="4" name="Picture 3"/>
          <p:cNvPicPr>
            <a:picLocks noChangeAspect="1"/>
          </p:cNvPicPr>
          <p:nvPr/>
        </p:nvPicPr>
        <p:blipFill rotWithShape="1">
          <a:blip r:embed="rId3"/>
          <a:srcRect l="7500" t="11603" r="18333" b="8397"/>
          <a:stretch/>
        </p:blipFill>
        <p:spPr>
          <a:xfrm>
            <a:off x="381000" y="1061663"/>
            <a:ext cx="8077200" cy="4577138"/>
          </a:xfrm>
          <a:prstGeom prst="rect">
            <a:avLst/>
          </a:prstGeom>
        </p:spPr>
      </p:pic>
    </p:spTree>
    <p:extLst>
      <p:ext uri="{BB962C8B-B14F-4D97-AF65-F5344CB8AC3E}">
        <p14:creationId xmlns:p14="http://schemas.microsoft.com/office/powerpoint/2010/main" val="2420287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a:xfrm>
            <a:off x="0" y="381000"/>
            <a:ext cx="9144000" cy="381000"/>
          </a:xfrm>
        </p:spPr>
        <p:txBody>
          <a:bodyPr/>
          <a:lstStyle/>
          <a:p>
            <a:r>
              <a:rPr lang="en-US" sz="1400" dirty="0" smtClean="0">
                <a:latin typeface="Arial-BoldMT"/>
              </a:rPr>
              <a:t/>
            </a:r>
            <a:br>
              <a:rPr lang="en-US" sz="1400" dirty="0" smtClean="0">
                <a:latin typeface="Arial-BoldMT"/>
              </a:rPr>
            </a:br>
            <a:r>
              <a:rPr lang="en-US" sz="1400" dirty="0" smtClean="0">
                <a:latin typeface="Arial-BoldMT"/>
              </a:rPr>
              <a:t>Prevention / Mitigation</a:t>
            </a:r>
            <a:r>
              <a:rPr lang="en-US" dirty="0">
                <a:solidFill>
                  <a:srgbClr val="000000"/>
                </a:solidFill>
                <a:latin typeface="Arial-BoldMT"/>
              </a:rPr>
              <a:t/>
            </a:r>
            <a:br>
              <a:rPr lang="en-US" dirty="0">
                <a:solidFill>
                  <a:srgbClr val="000000"/>
                </a:solidFill>
                <a:latin typeface="Arial-BoldMT"/>
              </a:rPr>
            </a:br>
            <a:endParaRPr lang="en-US" dirty="0"/>
          </a:p>
        </p:txBody>
      </p:sp>
      <p:sp>
        <p:nvSpPr>
          <p:cNvPr id="7" name="Rectangle 6"/>
          <p:cNvSpPr/>
          <p:nvPr/>
        </p:nvSpPr>
        <p:spPr>
          <a:xfrm>
            <a:off x="152400" y="990600"/>
            <a:ext cx="8839200" cy="4401205"/>
          </a:xfrm>
          <a:prstGeom prst="rect">
            <a:avLst/>
          </a:prstGeom>
        </p:spPr>
        <p:txBody>
          <a:bodyPr wrap="square">
            <a:spAutoFit/>
          </a:bodyPr>
          <a:lstStyle/>
          <a:p>
            <a:pPr marL="342900" indent="-342900">
              <a:buAutoNum type="alphaLcParenR"/>
            </a:pPr>
            <a:r>
              <a:rPr lang="en-US" sz="1400" dirty="0" smtClean="0">
                <a:solidFill>
                  <a:srgbClr val="000000"/>
                </a:solidFill>
                <a:latin typeface="ArialMT"/>
              </a:rPr>
              <a:t>Materials </a:t>
            </a:r>
            <a:r>
              <a:rPr lang="en-US" sz="1400" dirty="0">
                <a:solidFill>
                  <a:srgbClr val="000000"/>
                </a:solidFill>
                <a:latin typeface="ArialMT"/>
              </a:rPr>
              <a:t>of construction resistant to Cl</a:t>
            </a:r>
            <a:r>
              <a:rPr lang="en-US" sz="600" dirty="0">
                <a:solidFill>
                  <a:srgbClr val="000000"/>
                </a:solidFill>
                <a:latin typeface="ArialMT"/>
              </a:rPr>
              <a:t>− </a:t>
            </a:r>
            <a:r>
              <a:rPr lang="en-US" sz="1400" dirty="0">
                <a:solidFill>
                  <a:srgbClr val="000000"/>
                </a:solidFill>
                <a:latin typeface="ArialMT"/>
              </a:rPr>
              <a:t>SCC should be used. Carbon steels, low-alloy steels, and 400 </a:t>
            </a:r>
            <a:r>
              <a:rPr lang="en-US" sz="1400" dirty="0" smtClean="0">
                <a:solidFill>
                  <a:srgbClr val="000000"/>
                </a:solidFill>
                <a:latin typeface="ArialMT"/>
              </a:rPr>
              <a:t>series SS </a:t>
            </a:r>
            <a:r>
              <a:rPr lang="en-US" sz="1400" dirty="0">
                <a:solidFill>
                  <a:srgbClr val="000000"/>
                </a:solidFill>
                <a:latin typeface="ArialMT"/>
              </a:rPr>
              <a:t>are not susceptible to Cl</a:t>
            </a:r>
            <a:r>
              <a:rPr lang="en-US" sz="600" dirty="0">
                <a:solidFill>
                  <a:srgbClr val="000000"/>
                </a:solidFill>
                <a:latin typeface="ArialMT"/>
              </a:rPr>
              <a:t>− </a:t>
            </a:r>
            <a:r>
              <a:rPr lang="en-US" sz="1400" dirty="0">
                <a:solidFill>
                  <a:srgbClr val="000000"/>
                </a:solidFill>
                <a:latin typeface="ArialMT"/>
              </a:rPr>
              <a:t>SCC</a:t>
            </a:r>
            <a:r>
              <a:rPr lang="en-US" sz="1400" dirty="0" smtClean="0">
                <a:solidFill>
                  <a:srgbClr val="000000"/>
                </a:solidFill>
                <a:latin typeface="ArialMT"/>
              </a:rPr>
              <a:t>.</a:t>
            </a:r>
          </a:p>
          <a:p>
            <a:pPr marL="342900" indent="-342900">
              <a:buAutoNum type="alphaLcParenR"/>
            </a:pPr>
            <a:endParaRPr lang="en-US" sz="1400" dirty="0">
              <a:solidFill>
                <a:srgbClr val="000000"/>
              </a:solidFill>
              <a:latin typeface="ArialMT"/>
            </a:endParaRPr>
          </a:p>
          <a:p>
            <a:r>
              <a:rPr lang="en-US" sz="1400" dirty="0">
                <a:solidFill>
                  <a:srgbClr val="000000"/>
                </a:solidFill>
                <a:latin typeface="ArialMT"/>
              </a:rPr>
              <a:t>b) </a:t>
            </a:r>
            <a:r>
              <a:rPr lang="en-US" sz="1400" dirty="0" smtClean="0">
                <a:solidFill>
                  <a:srgbClr val="000000"/>
                </a:solidFill>
                <a:latin typeface="ArialMT"/>
              </a:rPr>
              <a:t>   When hydro testing</a:t>
            </a:r>
            <a:r>
              <a:rPr lang="en-US" sz="1400" dirty="0">
                <a:solidFill>
                  <a:srgbClr val="000000"/>
                </a:solidFill>
                <a:latin typeface="ArialMT"/>
              </a:rPr>
              <a:t>, low-chloride-content water should be used, followed quickly by thorough </a:t>
            </a:r>
            <a:r>
              <a:rPr lang="en-US" sz="1400" dirty="0" smtClean="0">
                <a:solidFill>
                  <a:srgbClr val="000000"/>
                </a:solidFill>
                <a:latin typeface="ArialMT"/>
              </a:rPr>
              <a:t>dry out.</a:t>
            </a:r>
          </a:p>
          <a:p>
            <a:endParaRPr lang="en-US" sz="1400" dirty="0">
              <a:solidFill>
                <a:srgbClr val="000000"/>
              </a:solidFill>
              <a:latin typeface="ArialMT"/>
            </a:endParaRPr>
          </a:p>
          <a:p>
            <a:r>
              <a:rPr lang="en-US" sz="1400" dirty="0">
                <a:solidFill>
                  <a:srgbClr val="000000"/>
                </a:solidFill>
                <a:latin typeface="ArialMT"/>
              </a:rPr>
              <a:t>c) A suitable coating should be applied to stainless steel piping and equipment prior to insulating.</a:t>
            </a:r>
          </a:p>
          <a:p>
            <a:r>
              <a:rPr lang="en-US" sz="1400" dirty="0">
                <a:solidFill>
                  <a:srgbClr val="000000"/>
                </a:solidFill>
                <a:latin typeface="ArialMT"/>
              </a:rPr>
              <a:t>Shrink-wrapped PVC labels, coatings, or label adhesives with high levels of chlorides or other halogen</a:t>
            </a:r>
          </a:p>
          <a:p>
            <a:r>
              <a:rPr lang="en-US" sz="1400" dirty="0">
                <a:solidFill>
                  <a:srgbClr val="000000"/>
                </a:solidFill>
                <a:latin typeface="ArialMT"/>
              </a:rPr>
              <a:t>ions should be avoided</a:t>
            </a:r>
            <a:r>
              <a:rPr lang="en-US" sz="1400" dirty="0" smtClean="0">
                <a:solidFill>
                  <a:srgbClr val="000000"/>
                </a:solidFill>
                <a:latin typeface="ArialMT"/>
              </a:rPr>
              <a:t>.</a:t>
            </a:r>
          </a:p>
          <a:p>
            <a:endParaRPr lang="en-US" sz="1400" dirty="0">
              <a:solidFill>
                <a:srgbClr val="000000"/>
              </a:solidFill>
              <a:latin typeface="ArialMT"/>
            </a:endParaRPr>
          </a:p>
          <a:p>
            <a:r>
              <a:rPr lang="en-US" sz="1400" dirty="0">
                <a:solidFill>
                  <a:srgbClr val="000000"/>
                </a:solidFill>
                <a:latin typeface="ArialMT"/>
              </a:rPr>
              <a:t>d) Avoid designs that create stagnant regions where chlorides can deposit or concentrate</a:t>
            </a:r>
            <a:r>
              <a:rPr lang="en-US" sz="1400" dirty="0" smtClean="0">
                <a:solidFill>
                  <a:srgbClr val="000000"/>
                </a:solidFill>
                <a:latin typeface="ArialMT"/>
              </a:rPr>
              <a:t>.</a:t>
            </a:r>
          </a:p>
          <a:p>
            <a:endParaRPr lang="en-US" sz="1400" dirty="0">
              <a:solidFill>
                <a:srgbClr val="000000"/>
              </a:solidFill>
              <a:latin typeface="ArialMT"/>
            </a:endParaRPr>
          </a:p>
          <a:p>
            <a:r>
              <a:rPr lang="en-US" sz="1400" dirty="0">
                <a:solidFill>
                  <a:srgbClr val="000000"/>
                </a:solidFill>
                <a:latin typeface="ArialMT"/>
              </a:rPr>
              <a:t>e) </a:t>
            </a:r>
            <a:r>
              <a:rPr lang="en-US" sz="1400" dirty="0" smtClean="0">
                <a:solidFill>
                  <a:srgbClr val="000000"/>
                </a:solidFill>
                <a:latin typeface="ArialMT"/>
              </a:rPr>
              <a:t> Although </a:t>
            </a:r>
            <a:r>
              <a:rPr lang="en-US" sz="1400" dirty="0">
                <a:solidFill>
                  <a:srgbClr val="000000"/>
                </a:solidFill>
                <a:latin typeface="ArialMT"/>
              </a:rPr>
              <a:t>not a standard or common refining industry practice, a suitable high-temperature stress relief of </a:t>
            </a:r>
            <a:r>
              <a:rPr lang="en-US" sz="1400" dirty="0" smtClean="0">
                <a:solidFill>
                  <a:srgbClr val="000000"/>
                </a:solidFill>
                <a:latin typeface="ArialMT"/>
              </a:rPr>
              <a:t>300 series </a:t>
            </a:r>
            <a:r>
              <a:rPr lang="en-US" sz="1400" dirty="0">
                <a:solidFill>
                  <a:srgbClr val="000000"/>
                </a:solidFill>
                <a:latin typeface="ArialMT"/>
              </a:rPr>
              <a:t>SS after fabrication will reduce residual stresses. However, consideration should be given to the</a:t>
            </a:r>
          </a:p>
          <a:p>
            <a:r>
              <a:rPr lang="en-US" sz="1400" dirty="0">
                <a:solidFill>
                  <a:srgbClr val="000000"/>
                </a:solidFill>
                <a:latin typeface="ArialMT"/>
              </a:rPr>
              <a:t>possible effects of sensitization that may occur, increasing susceptibility to PTA SCC </a:t>
            </a:r>
            <a:r>
              <a:rPr lang="en-US" sz="1400" dirty="0" smtClean="0">
                <a:solidFill>
                  <a:srgbClr val="000000"/>
                </a:solidFill>
                <a:latin typeface="ArialMT"/>
              </a:rPr>
              <a:t>possible</a:t>
            </a:r>
            <a:endParaRPr lang="en-US" sz="1400" dirty="0">
              <a:solidFill>
                <a:srgbClr val="000000"/>
              </a:solidFill>
              <a:latin typeface="ArialMT"/>
            </a:endParaRPr>
          </a:p>
          <a:p>
            <a:r>
              <a:rPr lang="en-US" sz="1400" dirty="0">
                <a:solidFill>
                  <a:srgbClr val="000000"/>
                </a:solidFill>
                <a:latin typeface="ArialMT"/>
              </a:rPr>
              <a:t>distortion problems, and the potential for stress relaxation cracking (SRC</a:t>
            </a:r>
            <a:r>
              <a:rPr lang="en-US" sz="1400" dirty="0" smtClean="0">
                <a:solidFill>
                  <a:srgbClr val="000000"/>
                </a:solidFill>
                <a:latin typeface="ArialMT"/>
              </a:rPr>
              <a:t>)</a:t>
            </a:r>
          </a:p>
          <a:p>
            <a:endParaRPr lang="en-US" sz="1400" dirty="0">
              <a:solidFill>
                <a:srgbClr val="000000"/>
              </a:solidFill>
              <a:latin typeface="ArialMT"/>
            </a:endParaRPr>
          </a:p>
          <a:p>
            <a:r>
              <a:rPr lang="en-US" sz="1400" dirty="0">
                <a:solidFill>
                  <a:srgbClr val="000000"/>
                </a:solidFill>
                <a:latin typeface="ArialMT"/>
              </a:rPr>
              <a:t>f) Avoid exchanger designs with 300 series SS steel tubes and a high delta T between the shell and tube side</a:t>
            </a:r>
          </a:p>
          <a:p>
            <a:r>
              <a:rPr lang="en-US" sz="1400" dirty="0">
                <a:solidFill>
                  <a:srgbClr val="000000"/>
                </a:solidFill>
                <a:latin typeface="ArialMT"/>
              </a:rPr>
              <a:t>where localized condensation can occur on or in the tubes</a:t>
            </a:r>
            <a:r>
              <a:rPr lang="en-US" sz="1400" dirty="0" smtClean="0">
                <a:solidFill>
                  <a:srgbClr val="000000"/>
                </a:solidFill>
                <a:latin typeface="ArialMT"/>
              </a:rPr>
              <a:t>.</a:t>
            </a:r>
          </a:p>
          <a:p>
            <a:endParaRPr lang="en-US" sz="1400" dirty="0">
              <a:solidFill>
                <a:srgbClr val="000000"/>
              </a:solidFill>
              <a:latin typeface="ArialMT"/>
            </a:endParaRPr>
          </a:p>
          <a:p>
            <a:r>
              <a:rPr lang="en-US" sz="1400" dirty="0">
                <a:solidFill>
                  <a:srgbClr val="000000"/>
                </a:solidFill>
                <a:latin typeface="ArialMT"/>
              </a:rPr>
              <a:t>g) Avoid contact with high-chloride water run-off that can occur with the use of salts for snow and ice melting.</a:t>
            </a:r>
            <a:endParaRPr lang="en-US" sz="1400" dirty="0"/>
          </a:p>
        </p:txBody>
      </p:sp>
    </p:spTree>
    <p:extLst>
      <p:ext uri="{BB962C8B-B14F-4D97-AF65-F5344CB8AC3E}">
        <p14:creationId xmlns:p14="http://schemas.microsoft.com/office/powerpoint/2010/main" val="1614561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28660"/>
            <a:ext cx="9144000" cy="381000"/>
          </a:xfrm>
        </p:spPr>
        <p:txBody>
          <a:bodyPr/>
          <a:lstStyle/>
          <a:p>
            <a:r>
              <a:rPr lang="en-US" sz="2400" dirty="0" smtClean="0">
                <a:latin typeface="+mn-lt"/>
              </a:rPr>
              <a:t>CONTENTS</a:t>
            </a:r>
            <a:endParaRPr lang="en-US" dirty="0">
              <a:latin typeface="+mn-lt"/>
            </a:endParaRPr>
          </a:p>
        </p:txBody>
      </p:sp>
      <p:sp>
        <p:nvSpPr>
          <p:cNvPr id="5" name="Content Placeholder 4"/>
          <p:cNvSpPr>
            <a:spLocks noGrp="1"/>
          </p:cNvSpPr>
          <p:nvPr>
            <p:ph idx="1"/>
          </p:nvPr>
        </p:nvSpPr>
        <p:spPr>
          <a:xfrm>
            <a:off x="533400" y="1295400"/>
            <a:ext cx="7696200" cy="4454107"/>
          </a:xfrm>
        </p:spPr>
        <p:txBody>
          <a:bodyPr/>
          <a:lstStyle/>
          <a:p>
            <a:r>
              <a:rPr lang="en-US" sz="2400" dirty="0" smtClean="0"/>
              <a:t>Definition and Morphology</a:t>
            </a:r>
            <a:endParaRPr lang="en-US" sz="2400" dirty="0"/>
          </a:p>
          <a:p>
            <a:r>
              <a:rPr lang="en-US" sz="2400" dirty="0" smtClean="0"/>
              <a:t>Overview</a:t>
            </a:r>
            <a:endParaRPr lang="en-US" sz="2400" dirty="0"/>
          </a:p>
          <a:p>
            <a:r>
              <a:rPr lang="en-US" sz="2400" dirty="0" smtClean="0"/>
              <a:t>Chloride Stress Corrosion Cracking (API-581)</a:t>
            </a:r>
          </a:p>
          <a:p>
            <a:r>
              <a:rPr lang="en-US" sz="2400" dirty="0" smtClean="0"/>
              <a:t>Susceptibility to Cracking (API-581)</a:t>
            </a:r>
          </a:p>
          <a:p>
            <a:r>
              <a:rPr lang="en-US" sz="2400" dirty="0" smtClean="0"/>
              <a:t>Flow chart for DF of Cl-SCC (API-581)</a:t>
            </a:r>
            <a:endParaRPr lang="en-US" sz="2400" dirty="0"/>
          </a:p>
          <a:p>
            <a:r>
              <a:rPr lang="en-US" sz="2400" dirty="0" smtClean="0"/>
              <a:t>Inspection Findings </a:t>
            </a:r>
            <a:endParaRPr lang="en-US" sz="2400" dirty="0"/>
          </a:p>
          <a:p>
            <a:r>
              <a:rPr lang="en-US" sz="2400" dirty="0" smtClean="0"/>
              <a:t>Prevention </a:t>
            </a:r>
            <a:r>
              <a:rPr lang="en-US" sz="2400" smtClean="0"/>
              <a:t>/ Mitigation</a:t>
            </a:r>
            <a:endParaRPr lang="en-US" sz="2400" dirty="0"/>
          </a:p>
          <a:p>
            <a:endParaRPr lang="en-US" dirty="0"/>
          </a:p>
        </p:txBody>
      </p:sp>
    </p:spTree>
    <p:extLst>
      <p:ext uri="{BB962C8B-B14F-4D97-AF65-F5344CB8AC3E}">
        <p14:creationId xmlns:p14="http://schemas.microsoft.com/office/powerpoint/2010/main" val="3288538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419"/>
            <a:ext cx="9144000" cy="433388"/>
          </a:xfrm>
        </p:spPr>
        <p:txBody>
          <a:bodyPr/>
          <a:lstStyle/>
          <a:p>
            <a:r>
              <a:rPr lang="en-US" sz="2400" dirty="0" smtClean="0">
                <a:latin typeface="+mn-lt"/>
              </a:rPr>
              <a:t>Definition &amp; Morphology</a:t>
            </a:r>
            <a:endParaRPr lang="en-GB" sz="2400" dirty="0">
              <a:latin typeface="+mn-lt"/>
            </a:endParaRPr>
          </a:p>
        </p:txBody>
      </p:sp>
      <p:sp>
        <p:nvSpPr>
          <p:cNvPr id="3" name="Rectangle 2"/>
          <p:cNvSpPr/>
          <p:nvPr/>
        </p:nvSpPr>
        <p:spPr>
          <a:xfrm>
            <a:off x="152400" y="1056329"/>
            <a:ext cx="8988425" cy="5386090"/>
          </a:xfrm>
          <a:prstGeom prst="rect">
            <a:avLst/>
          </a:prstGeom>
        </p:spPr>
        <p:txBody>
          <a:bodyPr wrap="square">
            <a:spAutoFit/>
          </a:bodyPr>
          <a:lstStyle/>
          <a:p>
            <a:r>
              <a:rPr lang="en-US" sz="1600" dirty="0"/>
              <a:t>Chloride stress corrosion cracking (CSCC) is a type of intergranular </a:t>
            </a:r>
            <a:r>
              <a:rPr lang="en-US" sz="1600" dirty="0" smtClean="0"/>
              <a:t>and </a:t>
            </a:r>
            <a:r>
              <a:rPr lang="en-US" sz="1600" dirty="0" err="1" smtClean="0"/>
              <a:t>transgranular</a:t>
            </a:r>
            <a:r>
              <a:rPr lang="en-US" sz="1600" dirty="0" smtClean="0"/>
              <a:t> corrosion</a:t>
            </a:r>
            <a:r>
              <a:rPr lang="en-US" sz="1600" dirty="0"/>
              <a:t>. Chloride stress corrosion involves selective attack of a metal along its grain boundaries. It occurs in austenitic stainless steel under tensile stress in the presence of oxygen, chloride ions and high temperature</a:t>
            </a:r>
            <a:r>
              <a:rPr lang="en-US" sz="1600" dirty="0" smtClean="0"/>
              <a:t>. </a:t>
            </a:r>
          </a:p>
          <a:p>
            <a:endParaRPr lang="en-US" dirty="0"/>
          </a:p>
          <a:p>
            <a:endParaRPr lang="en-US" dirty="0" smtClean="0"/>
          </a:p>
          <a:p>
            <a:r>
              <a:rPr lang="en-US" dirty="0" smtClean="0"/>
              <a:t>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endParaRPr lang="en-US" dirty="0"/>
          </a:p>
          <a:p>
            <a:pPr algn="ctr"/>
            <a:endParaRPr lang="en-US" sz="1600" dirty="0" smtClean="0"/>
          </a:p>
          <a:p>
            <a:pPr algn="ctr"/>
            <a:endParaRPr lang="en-US" sz="1600" dirty="0"/>
          </a:p>
          <a:p>
            <a:pPr algn="ctr"/>
            <a:endParaRPr lang="en-US" sz="1600" dirty="0" smtClean="0"/>
          </a:p>
          <a:p>
            <a:pPr algn="ctr"/>
            <a:r>
              <a:rPr lang="en-US" sz="1600" dirty="0" smtClean="0"/>
              <a:t>Typical Morphology </a:t>
            </a:r>
            <a:endParaRPr lang="en-US" sz="1600" dirty="0"/>
          </a:p>
        </p:txBody>
      </p:sp>
      <p:pic>
        <p:nvPicPr>
          <p:cNvPr id="1028" name="Picture 4" descr="Chloride stress corrosion cracking [CSCC] in stainless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3429000" cy="28419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Hendrix Group, Inc. &amp;gt; Archive &amp;gt; Corrosion Images &amp;gt; Chloride Stress  Corrosion Cracking"/>
          <p:cNvPicPr>
            <a:picLocks noChangeAspect="1" noChangeArrowheads="1"/>
          </p:cNvPicPr>
          <p:nvPr/>
        </p:nvPicPr>
        <p:blipFill rotWithShape="1">
          <a:blip r:embed="rId4">
            <a:extLst>
              <a:ext uri="{28A0092B-C50C-407E-A947-70E740481C1C}">
                <a14:useLocalDpi xmlns:a14="http://schemas.microsoft.com/office/drawing/2010/main" val="0"/>
              </a:ext>
            </a:extLst>
          </a:blip>
          <a:srcRect t="5280"/>
          <a:stretch/>
        </p:blipFill>
        <p:spPr bwMode="auto">
          <a:xfrm>
            <a:off x="4114800" y="2514600"/>
            <a:ext cx="4324350" cy="284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25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433388"/>
          </a:xfrm>
        </p:spPr>
        <p:txBody>
          <a:bodyPr/>
          <a:lstStyle/>
          <a:p>
            <a:r>
              <a:rPr lang="en-US" dirty="0" smtClean="0">
                <a:latin typeface="+mn-lt"/>
              </a:rPr>
              <a:t>Overview </a:t>
            </a:r>
            <a:endParaRPr lang="en-GB" dirty="0">
              <a:latin typeface="+mn-lt"/>
            </a:endParaRPr>
          </a:p>
        </p:txBody>
      </p:sp>
      <p:sp>
        <p:nvSpPr>
          <p:cNvPr id="3" name="Rectangle 2"/>
          <p:cNvSpPr/>
          <p:nvPr/>
        </p:nvSpPr>
        <p:spPr>
          <a:xfrm>
            <a:off x="76200" y="990600"/>
            <a:ext cx="8915399" cy="4801314"/>
          </a:xfrm>
          <a:prstGeom prst="rect">
            <a:avLst/>
          </a:prstGeom>
        </p:spPr>
        <p:txBody>
          <a:bodyPr wrap="square">
            <a:spAutoFit/>
          </a:bodyPr>
          <a:lstStyle/>
          <a:p>
            <a:r>
              <a:rPr lang="en-US" sz="1600" dirty="0">
                <a:solidFill>
                  <a:srgbClr val="424242"/>
                </a:solidFill>
                <a:latin typeface="Nunito Sans"/>
              </a:rPr>
              <a:t>CSCC can attack highly resistant austenitic stainless steel. In the formation of the steel, a chromium-rich carbide precipitates at the grain boundaries, leaving these areas low in protective chromium, and thereby, susceptible to attack. It has been found that this is closely associated with certain heat treatments resulting from welding. This can be minimized considerably by proper annealing processes.</a:t>
            </a:r>
          </a:p>
          <a:p>
            <a:endParaRPr lang="en-US" sz="1600" dirty="0">
              <a:solidFill>
                <a:srgbClr val="424242"/>
              </a:solidFill>
              <a:latin typeface="Nunito Sans"/>
            </a:endParaRPr>
          </a:p>
          <a:p>
            <a:r>
              <a:rPr lang="en-US" sz="1600" dirty="0">
                <a:solidFill>
                  <a:srgbClr val="424242"/>
                </a:solidFill>
                <a:latin typeface="Nunito Sans"/>
              </a:rPr>
              <a:t>A stainless steel that has been attacked by CSCC often has a web-like array of tiny surface cracks. In extreme cases, cracking is so pervasive that the metal can be broken off by hand. This pattern of corrosion occurs because the corrosion tends to follow the direction of highest residual tensile stress, but the actual cracking tends to locally relieve that stress</a:t>
            </a:r>
            <a:r>
              <a:rPr lang="en-US" sz="1600" dirty="0" smtClean="0">
                <a:solidFill>
                  <a:srgbClr val="424242"/>
                </a:solidFill>
                <a:latin typeface="Nunito Sans"/>
              </a:rPr>
              <a:t>.</a:t>
            </a:r>
          </a:p>
          <a:p>
            <a:endParaRPr lang="en-US" sz="1600" dirty="0">
              <a:solidFill>
                <a:srgbClr val="424242"/>
              </a:solidFill>
              <a:latin typeface="Nunito Sans"/>
            </a:endParaRPr>
          </a:p>
          <a:p>
            <a:r>
              <a:rPr lang="en-US" sz="1600" dirty="0">
                <a:solidFill>
                  <a:srgbClr val="424242"/>
                </a:solidFill>
                <a:latin typeface="Nunito Sans"/>
              </a:rPr>
              <a:t>CSCC can be controlled by maintaining low chloride ion and oxygen content in the environment and the use of low-carbon steels. Environments containing dissolved oxygen and chloride ions can readily be created in auxiliary water systems. </a:t>
            </a:r>
          </a:p>
          <a:p>
            <a:endParaRPr lang="en-US" sz="1600" dirty="0">
              <a:solidFill>
                <a:srgbClr val="424242"/>
              </a:solidFill>
              <a:latin typeface="Nunito Sans"/>
            </a:endParaRPr>
          </a:p>
          <a:p>
            <a:r>
              <a:rPr lang="en-US" sz="1600" dirty="0" smtClean="0">
                <a:solidFill>
                  <a:srgbClr val="424242"/>
                </a:solidFill>
                <a:latin typeface="Nunito Sans"/>
              </a:rPr>
              <a:t>Nickel </a:t>
            </a:r>
            <a:r>
              <a:rPr lang="en-US" sz="1600" dirty="0">
                <a:solidFill>
                  <a:srgbClr val="424242"/>
                </a:solidFill>
                <a:latin typeface="Nunito Sans"/>
              </a:rPr>
              <a:t>controls susceptibility to chloride stress corrosion cracking. Materials with little or no nickel (duplex stainless steels and </a:t>
            </a:r>
            <a:r>
              <a:rPr lang="en-US" sz="1600" dirty="0" err="1">
                <a:solidFill>
                  <a:srgbClr val="424242"/>
                </a:solidFill>
                <a:latin typeface="Nunito Sans"/>
              </a:rPr>
              <a:t>ferritic</a:t>
            </a:r>
            <a:r>
              <a:rPr lang="en-US" sz="1600" dirty="0">
                <a:solidFill>
                  <a:srgbClr val="424242"/>
                </a:solidFill>
                <a:latin typeface="Nunito Sans"/>
              </a:rPr>
              <a:t> stainless steels) and those with high nickel content (</a:t>
            </a:r>
            <a:r>
              <a:rPr lang="en-US" sz="1600" dirty="0" err="1">
                <a:solidFill>
                  <a:srgbClr val="424242"/>
                </a:solidFill>
                <a:latin typeface="Nunito Sans"/>
              </a:rPr>
              <a:t>superaustenitics</a:t>
            </a:r>
            <a:r>
              <a:rPr lang="en-US" sz="1600" dirty="0">
                <a:solidFill>
                  <a:srgbClr val="424242"/>
                </a:solidFill>
                <a:latin typeface="Nunito Sans"/>
              </a:rPr>
              <a:t> and nickel-base alloys) have significantly better resistance to stress cracking</a:t>
            </a:r>
          </a:p>
          <a:p>
            <a:pPr lvl="0" fontAlgn="base">
              <a:lnSpc>
                <a:spcPct val="150000"/>
              </a:lnSpc>
              <a:spcBef>
                <a:spcPct val="0"/>
              </a:spcBef>
              <a:spcAft>
                <a:spcPct val="0"/>
              </a:spcAft>
            </a:pPr>
            <a:endParaRPr lang="en-US" sz="1200" dirty="0">
              <a:solidFill>
                <a:srgbClr val="53565A">
                  <a:lumMod val="75000"/>
                </a:srgbClr>
              </a:solidFill>
              <a:latin typeface="SABIC Typeface Text Light" panose="020B0303060202020204" pitchFamily="34" charset="0"/>
              <a:ea typeface="Verdana" panose="020B0604030504040204" pitchFamily="34" charset="0"/>
              <a:cs typeface="SABIC Typeface Text Light" panose="020B0303060202020204" pitchFamily="34" charset="0"/>
            </a:endParaRPr>
          </a:p>
        </p:txBody>
      </p:sp>
    </p:spTree>
    <p:extLst>
      <p:ext uri="{BB962C8B-B14F-4D97-AF65-F5344CB8AC3E}">
        <p14:creationId xmlns:p14="http://schemas.microsoft.com/office/powerpoint/2010/main" val="334248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Chloride </a:t>
            </a:r>
            <a:r>
              <a:rPr lang="en-US" dirty="0" smtClean="0"/>
              <a:t>Stress Corrosion Cracking  </a:t>
            </a:r>
            <a:r>
              <a:rPr lang="en-US" dirty="0"/>
              <a:t>(API-581)</a:t>
            </a:r>
          </a:p>
        </p:txBody>
      </p:sp>
      <p:sp>
        <p:nvSpPr>
          <p:cNvPr id="7" name="Rectangle 6"/>
          <p:cNvSpPr/>
          <p:nvPr/>
        </p:nvSpPr>
        <p:spPr>
          <a:xfrm>
            <a:off x="76200" y="914400"/>
            <a:ext cx="8991600" cy="4278094"/>
          </a:xfrm>
          <a:prstGeom prst="rect">
            <a:avLst/>
          </a:prstGeom>
        </p:spPr>
        <p:txBody>
          <a:bodyPr wrap="square">
            <a:spAutoFit/>
          </a:bodyPr>
          <a:lstStyle/>
          <a:p>
            <a:r>
              <a:rPr lang="en-US" sz="1600" dirty="0" err="1">
                <a:solidFill>
                  <a:srgbClr val="000000"/>
                </a:solidFill>
                <a:latin typeface="ArialMT"/>
              </a:rPr>
              <a:t>ClSCC</a:t>
            </a:r>
            <a:r>
              <a:rPr lang="en-US" sz="1600" dirty="0">
                <a:solidFill>
                  <a:srgbClr val="000000"/>
                </a:solidFill>
                <a:latin typeface="ArialMT"/>
              </a:rPr>
              <a:t> of austenitic stainless steels can occur in a chloride-containing aqueous environment. </a:t>
            </a:r>
            <a:r>
              <a:rPr lang="en-US" sz="1600" dirty="0" smtClean="0">
                <a:solidFill>
                  <a:srgbClr val="000000"/>
                </a:solidFill>
                <a:latin typeface="ArialMT"/>
              </a:rPr>
              <a:t>The susceptibility </a:t>
            </a:r>
            <a:r>
              <a:rPr lang="en-US" sz="1600" dirty="0">
                <a:solidFill>
                  <a:srgbClr val="000000"/>
                </a:solidFill>
                <a:latin typeface="ArialMT"/>
              </a:rPr>
              <a:t>to </a:t>
            </a:r>
            <a:r>
              <a:rPr lang="en-US" sz="1600" dirty="0" err="1">
                <a:solidFill>
                  <a:srgbClr val="000000"/>
                </a:solidFill>
                <a:latin typeface="ArialMT"/>
              </a:rPr>
              <a:t>ClSCC</a:t>
            </a:r>
            <a:r>
              <a:rPr lang="en-US" sz="1600" dirty="0">
                <a:solidFill>
                  <a:srgbClr val="000000"/>
                </a:solidFill>
                <a:latin typeface="ArialMT"/>
              </a:rPr>
              <a:t> is dependent on the concentration of the chloride ions, the temperature, </a:t>
            </a:r>
            <a:r>
              <a:rPr lang="en-US" sz="1600" dirty="0" smtClean="0">
                <a:solidFill>
                  <a:srgbClr val="000000"/>
                </a:solidFill>
                <a:latin typeface="ArialMT"/>
              </a:rPr>
              <a:t>It </a:t>
            </a:r>
            <a:r>
              <a:rPr lang="en-US" sz="1600" dirty="0">
                <a:solidFill>
                  <a:srgbClr val="000000"/>
                </a:solidFill>
                <a:latin typeface="ArialMT"/>
              </a:rPr>
              <a:t>should be emphasized that the chloride concentration </a:t>
            </a:r>
            <a:r>
              <a:rPr lang="en-US" sz="1600" dirty="0" smtClean="0">
                <a:solidFill>
                  <a:srgbClr val="000000"/>
                </a:solidFill>
                <a:latin typeface="ArialMT"/>
              </a:rPr>
              <a:t>in water </a:t>
            </a:r>
            <a:r>
              <a:rPr lang="en-US" sz="1600" dirty="0">
                <a:solidFill>
                  <a:srgbClr val="000000"/>
                </a:solidFill>
                <a:latin typeface="ArialMT"/>
              </a:rPr>
              <a:t>within wetting and drying conditions can be higher than the concentration measured in the </a:t>
            </a:r>
            <a:r>
              <a:rPr lang="en-US" sz="1600" dirty="0" smtClean="0">
                <a:solidFill>
                  <a:srgbClr val="000000"/>
                </a:solidFill>
                <a:latin typeface="ArialMT"/>
              </a:rPr>
              <a:t>bulk solution </a:t>
            </a:r>
            <a:r>
              <a:rPr lang="en-US" sz="1600" dirty="0">
                <a:solidFill>
                  <a:srgbClr val="000000"/>
                </a:solidFill>
                <a:latin typeface="ArialMT"/>
              </a:rPr>
              <a:t>due to partial water vaporization. Such vaporization can increase </a:t>
            </a:r>
            <a:r>
              <a:rPr lang="en-US" sz="1600" dirty="0" err="1">
                <a:solidFill>
                  <a:srgbClr val="000000"/>
                </a:solidFill>
                <a:latin typeface="ArialMT"/>
              </a:rPr>
              <a:t>ClSCC</a:t>
            </a:r>
            <a:r>
              <a:rPr lang="en-US" sz="1600" dirty="0">
                <a:solidFill>
                  <a:srgbClr val="000000"/>
                </a:solidFill>
                <a:latin typeface="ArialMT"/>
              </a:rPr>
              <a:t> susceptibility. </a:t>
            </a:r>
            <a:r>
              <a:rPr lang="en-US" sz="1600" dirty="0" err="1">
                <a:solidFill>
                  <a:srgbClr val="000000"/>
                </a:solidFill>
                <a:latin typeface="ArialMT"/>
              </a:rPr>
              <a:t>ClSCC</a:t>
            </a:r>
            <a:r>
              <a:rPr lang="en-US" sz="1600" dirty="0">
                <a:solidFill>
                  <a:srgbClr val="000000"/>
                </a:solidFill>
                <a:latin typeface="ArialMT"/>
              </a:rPr>
              <a:t> </a:t>
            </a:r>
            <a:r>
              <a:rPr lang="en-US" sz="1600" dirty="0" smtClean="0">
                <a:solidFill>
                  <a:srgbClr val="000000"/>
                </a:solidFill>
                <a:latin typeface="ArialMT"/>
              </a:rPr>
              <a:t>is more </a:t>
            </a:r>
            <a:r>
              <a:rPr lang="en-US" sz="1600" dirty="0">
                <a:solidFill>
                  <a:srgbClr val="000000"/>
                </a:solidFill>
                <a:latin typeface="ArialMT"/>
              </a:rPr>
              <a:t>likely to occur at metal temperatures above 66 °C (150 °F).</a:t>
            </a:r>
          </a:p>
          <a:p>
            <a:endParaRPr lang="en-US" sz="1600" dirty="0" smtClean="0">
              <a:solidFill>
                <a:srgbClr val="000000"/>
              </a:solidFill>
              <a:latin typeface="ArialMT"/>
            </a:endParaRPr>
          </a:p>
          <a:p>
            <a:endParaRPr lang="en-US" sz="1600" dirty="0">
              <a:solidFill>
                <a:srgbClr val="000000"/>
              </a:solidFill>
              <a:latin typeface="ArialMT"/>
            </a:endParaRPr>
          </a:p>
          <a:p>
            <a:r>
              <a:rPr lang="en-US" sz="1600" dirty="0" smtClean="0">
                <a:solidFill>
                  <a:srgbClr val="000000"/>
                </a:solidFill>
                <a:latin typeface="ArialMT"/>
              </a:rPr>
              <a:t>Examples </a:t>
            </a:r>
            <a:r>
              <a:rPr lang="en-US" sz="1600" dirty="0">
                <a:solidFill>
                  <a:srgbClr val="000000"/>
                </a:solidFill>
                <a:latin typeface="ArialMT"/>
              </a:rPr>
              <a:t>of common sources of chlorides in refineries and petrochemical plants are as follows.</a:t>
            </a:r>
          </a:p>
          <a:p>
            <a:endParaRPr lang="en-US" sz="1600" dirty="0" smtClean="0">
              <a:solidFill>
                <a:srgbClr val="000000"/>
              </a:solidFill>
              <a:latin typeface="ArialMT"/>
            </a:endParaRPr>
          </a:p>
          <a:p>
            <a:r>
              <a:rPr lang="en-US" sz="1600" dirty="0" smtClean="0">
                <a:solidFill>
                  <a:srgbClr val="000000"/>
                </a:solidFill>
                <a:latin typeface="ArialMT"/>
              </a:rPr>
              <a:t>a</a:t>
            </a:r>
            <a:r>
              <a:rPr lang="en-US" sz="1600" dirty="0">
                <a:solidFill>
                  <a:srgbClr val="000000"/>
                </a:solidFill>
                <a:latin typeface="ArialMT"/>
              </a:rPr>
              <a:t>) Chloride salts from crude oil, produced water, and ballast water.</a:t>
            </a:r>
          </a:p>
          <a:p>
            <a:r>
              <a:rPr lang="en-US" sz="1600" dirty="0">
                <a:solidFill>
                  <a:srgbClr val="000000"/>
                </a:solidFill>
                <a:latin typeface="ArialMT"/>
              </a:rPr>
              <a:t>b) Water condensed from a process stream (process water).</a:t>
            </a:r>
          </a:p>
          <a:p>
            <a:r>
              <a:rPr lang="en-US" sz="1600" dirty="0">
                <a:solidFill>
                  <a:srgbClr val="000000"/>
                </a:solidFill>
                <a:latin typeface="ArialMT"/>
              </a:rPr>
              <a:t>c) Boiler feed water and stripping system.</a:t>
            </a:r>
          </a:p>
          <a:p>
            <a:r>
              <a:rPr lang="en-US" sz="1600" dirty="0">
                <a:solidFill>
                  <a:srgbClr val="000000"/>
                </a:solidFill>
                <a:latin typeface="ArialMT"/>
              </a:rPr>
              <a:t>d) Catalyst.</a:t>
            </a:r>
          </a:p>
          <a:p>
            <a:r>
              <a:rPr lang="en-US" sz="1600" dirty="0">
                <a:solidFill>
                  <a:srgbClr val="000000"/>
                </a:solidFill>
                <a:latin typeface="ArialMT"/>
              </a:rPr>
              <a:t>e) Insulation.</a:t>
            </a:r>
          </a:p>
          <a:p>
            <a:r>
              <a:rPr lang="en-US" sz="1600" dirty="0">
                <a:solidFill>
                  <a:srgbClr val="000000"/>
                </a:solidFill>
                <a:latin typeface="ArialMT"/>
              </a:rPr>
              <a:t>f) Residue from </a:t>
            </a:r>
            <a:r>
              <a:rPr lang="en-US" sz="1600" dirty="0" err="1">
                <a:solidFill>
                  <a:srgbClr val="000000"/>
                </a:solidFill>
                <a:latin typeface="ArialMT"/>
              </a:rPr>
              <a:t>hydrotest</a:t>
            </a:r>
            <a:r>
              <a:rPr lang="en-US" sz="1600" dirty="0">
                <a:solidFill>
                  <a:srgbClr val="000000"/>
                </a:solidFill>
                <a:latin typeface="ArialMT"/>
              </a:rPr>
              <a:t> water and other manufacturing operations.</a:t>
            </a:r>
          </a:p>
          <a:p>
            <a:r>
              <a:rPr lang="en-US" sz="1600" dirty="0">
                <a:solidFill>
                  <a:srgbClr val="000000"/>
                </a:solidFill>
                <a:latin typeface="ArialMT"/>
              </a:rPr>
              <a:t>g) Fumes from chemicals containing either organic or inorganic chlorides</a:t>
            </a:r>
            <a:endParaRPr lang="en-US" sz="1600" dirty="0"/>
          </a:p>
        </p:txBody>
      </p:sp>
    </p:spTree>
    <p:extLst>
      <p:ext uri="{BB962C8B-B14F-4D97-AF65-F5344CB8AC3E}">
        <p14:creationId xmlns:p14="http://schemas.microsoft.com/office/powerpoint/2010/main" val="20097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itle 4"/>
          <p:cNvSpPr>
            <a:spLocks noGrp="1"/>
          </p:cNvSpPr>
          <p:nvPr>
            <p:ph type="title"/>
          </p:nvPr>
        </p:nvSpPr>
        <p:spPr/>
        <p:txBody>
          <a:bodyPr/>
          <a:lstStyle/>
          <a:p>
            <a:r>
              <a:rPr lang="en-US" dirty="0" smtClean="0"/>
              <a:t>Susceptibility to Cracking</a:t>
            </a:r>
            <a:endParaRPr lang="en-US" dirty="0"/>
          </a:p>
        </p:txBody>
      </p:sp>
      <p:pic>
        <p:nvPicPr>
          <p:cNvPr id="6" name="Picture 5"/>
          <p:cNvPicPr>
            <a:picLocks noChangeAspect="1"/>
          </p:cNvPicPr>
          <p:nvPr/>
        </p:nvPicPr>
        <p:blipFill>
          <a:blip r:embed="rId2"/>
          <a:stretch>
            <a:fillRect/>
          </a:stretch>
        </p:blipFill>
        <p:spPr>
          <a:xfrm>
            <a:off x="990600" y="1295400"/>
            <a:ext cx="7205011" cy="3907683"/>
          </a:xfrm>
          <a:prstGeom prst="rect">
            <a:avLst/>
          </a:prstGeom>
        </p:spPr>
      </p:pic>
    </p:spTree>
    <p:extLst>
      <p:ext uri="{BB962C8B-B14F-4D97-AF65-F5344CB8AC3E}">
        <p14:creationId xmlns:p14="http://schemas.microsoft.com/office/powerpoint/2010/main" val="148249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Chloride stress corrosion cracking  (API-581)</a:t>
            </a:r>
            <a:endParaRPr lang="en-US" dirty="0"/>
          </a:p>
        </p:txBody>
      </p:sp>
      <p:pic>
        <p:nvPicPr>
          <p:cNvPr id="6" name="Picture 5"/>
          <p:cNvPicPr>
            <a:picLocks noChangeAspect="1"/>
          </p:cNvPicPr>
          <p:nvPr/>
        </p:nvPicPr>
        <p:blipFill rotWithShape="1">
          <a:blip r:embed="rId2"/>
          <a:srcRect l="32500" t="27655" r="30833" b="8642"/>
          <a:stretch/>
        </p:blipFill>
        <p:spPr>
          <a:xfrm>
            <a:off x="1981200" y="1066800"/>
            <a:ext cx="6477000" cy="5105400"/>
          </a:xfrm>
          <a:prstGeom prst="rect">
            <a:avLst/>
          </a:prstGeom>
        </p:spPr>
      </p:pic>
    </p:spTree>
    <p:extLst>
      <p:ext uri="{BB962C8B-B14F-4D97-AF65-F5344CB8AC3E}">
        <p14:creationId xmlns:p14="http://schemas.microsoft.com/office/powerpoint/2010/main" val="215566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Grp="1" noChangeArrowheads="1"/>
          </p:cNvSpPr>
          <p:nvPr>
            <p:ph type="title"/>
          </p:nvPr>
        </p:nvSpPr>
        <p:spPr/>
        <p:txBody>
          <a:bodyPr/>
          <a:lstStyle/>
          <a:p>
            <a:r>
              <a:rPr lang="en-US" dirty="0" smtClean="0"/>
              <a:t>Inspection findings </a:t>
            </a:r>
            <a:endParaRPr lang="en-US" dirty="0">
              <a:solidFill>
                <a:schemeClr val="accent1"/>
              </a:solidFill>
              <a:ea typeface="SimSun" pitchFamily="2" charset="-122"/>
            </a:endParaRPr>
          </a:p>
        </p:txBody>
      </p:sp>
      <p:sp>
        <p:nvSpPr>
          <p:cNvPr id="3" name="TextBox 2"/>
          <p:cNvSpPr txBox="1"/>
          <p:nvPr/>
        </p:nvSpPr>
        <p:spPr>
          <a:xfrm>
            <a:off x="152400" y="1143000"/>
            <a:ext cx="8763000" cy="4247317"/>
          </a:xfrm>
          <a:prstGeom prst="rect">
            <a:avLst/>
          </a:prstGeom>
          <a:noFill/>
        </p:spPr>
        <p:txBody>
          <a:bodyPr wrap="square" rtlCol="0">
            <a:spAutoFit/>
          </a:bodyPr>
          <a:lstStyle/>
          <a:p>
            <a:r>
              <a:rPr lang="en-US" dirty="0" smtClean="0"/>
              <a:t>Bottom plate was replaced as per the plan for Urea storage tank (SS 304 L) material and all the NDE were performed as per API-653. </a:t>
            </a:r>
          </a:p>
          <a:p>
            <a:endParaRPr lang="en-US" dirty="0"/>
          </a:p>
          <a:p>
            <a:r>
              <a:rPr lang="en-US" dirty="0" smtClean="0"/>
              <a:t>After </a:t>
            </a:r>
            <a:r>
              <a:rPr lang="en-US" dirty="0"/>
              <a:t>all the repairs and welding activities the tank was released for the fill test during the filling of the tank which was up to 5% of the tank  </a:t>
            </a:r>
            <a:r>
              <a:rPr lang="en-US" b="1" dirty="0"/>
              <a:t>Nine</a:t>
            </a:r>
            <a:r>
              <a:rPr lang="en-US" dirty="0"/>
              <a:t> minor leaks were observed on the first shell course around 40 mm to 50 mm above from the toe weld of corner weld joint</a:t>
            </a:r>
            <a:r>
              <a:rPr lang="en-US" dirty="0" smtClean="0"/>
              <a:t>.</a:t>
            </a:r>
          </a:p>
          <a:p>
            <a:endParaRPr lang="en-US" dirty="0" smtClean="0"/>
          </a:p>
          <a:p>
            <a:r>
              <a:rPr lang="en-US" dirty="0"/>
              <a:t>DPT carried out during Fill Test for the first shell course of the tank after complete buffing and cleaning activities </a:t>
            </a:r>
            <a:r>
              <a:rPr lang="en-US" b="1" dirty="0" smtClean="0"/>
              <a:t>and </a:t>
            </a:r>
            <a:r>
              <a:rPr lang="en-US" b="1" dirty="0"/>
              <a:t>09 minor cracks (leaking during fill test</a:t>
            </a:r>
            <a:r>
              <a:rPr lang="en-US" b="1" dirty="0" smtClean="0"/>
              <a:t>)</a:t>
            </a:r>
            <a:r>
              <a:rPr lang="en-US" dirty="0" smtClean="0"/>
              <a:t>,</a:t>
            </a:r>
          </a:p>
          <a:p>
            <a:endParaRPr lang="en-US" dirty="0"/>
          </a:p>
          <a:p>
            <a:endParaRPr lang="en-US" dirty="0" smtClean="0"/>
          </a:p>
          <a:p>
            <a:r>
              <a:rPr lang="en-US" dirty="0" smtClean="0"/>
              <a:t> </a:t>
            </a:r>
            <a:r>
              <a:rPr lang="en-US" dirty="0"/>
              <a:t>Fill test was increased to 80 % of height static head and no further leaks were observed</a:t>
            </a:r>
            <a:r>
              <a:rPr lang="en-US" dirty="0" smtClean="0"/>
              <a:t>.</a:t>
            </a:r>
            <a:endParaRPr lang="en-US" dirty="0"/>
          </a:p>
          <a:p>
            <a:endParaRPr lang="en-US" dirty="0"/>
          </a:p>
        </p:txBody>
      </p:sp>
    </p:spTree>
    <p:extLst>
      <p:ext uri="{BB962C8B-B14F-4D97-AF65-F5344CB8AC3E}">
        <p14:creationId xmlns:p14="http://schemas.microsoft.com/office/powerpoint/2010/main" val="30622539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6107"/>
            <a:ext cx="9144000" cy="433388"/>
          </a:xfrm>
        </p:spPr>
        <p:txBody>
          <a:bodyPr/>
          <a:lstStyle/>
          <a:p>
            <a:r>
              <a:rPr lang="en-US" dirty="0" smtClean="0"/>
              <a:t>DPT &amp; In-situ Metallography Images </a:t>
            </a:r>
            <a:endParaRPr lang="en-GB" dirty="0"/>
          </a:p>
        </p:txBody>
      </p:sp>
      <p:pic>
        <p:nvPicPr>
          <p:cNvPr id="5" name="Picture 4" descr="C:\Users\nafayma\Desktop\SF-III UREA RIP 2019\22-T302\IMG_237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103462"/>
            <a:ext cx="3657600" cy="2667000"/>
          </a:xfrm>
          <a:prstGeom prst="rect">
            <a:avLst/>
          </a:prstGeom>
          <a:noFill/>
          <a:ln>
            <a:noFill/>
          </a:ln>
        </p:spPr>
      </p:pic>
      <p:pic>
        <p:nvPicPr>
          <p:cNvPr id="6" name="Picture 5" descr="C:\Users\nafayma\Desktop\SF-III UREA RIP 2019\22-T302\IMG_237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253" y="3886200"/>
            <a:ext cx="3657600" cy="2630338"/>
          </a:xfrm>
          <a:prstGeom prst="rect">
            <a:avLst/>
          </a:prstGeom>
          <a:noFill/>
          <a:ln>
            <a:noFill/>
          </a:ln>
        </p:spPr>
      </p:pic>
      <p:pic>
        <p:nvPicPr>
          <p:cNvPr id="8" name="Picture 7"/>
          <p:cNvPicPr>
            <a:picLocks noChangeAspect="1"/>
          </p:cNvPicPr>
          <p:nvPr/>
        </p:nvPicPr>
        <p:blipFill>
          <a:blip r:embed="rId5"/>
          <a:stretch>
            <a:fillRect/>
          </a:stretch>
        </p:blipFill>
        <p:spPr>
          <a:xfrm>
            <a:off x="4334369" y="1169597"/>
            <a:ext cx="4319363" cy="3286104"/>
          </a:xfrm>
          <a:prstGeom prst="rect">
            <a:avLst/>
          </a:prstGeom>
        </p:spPr>
      </p:pic>
      <p:sp>
        <p:nvSpPr>
          <p:cNvPr id="9" name="Rectangle 8"/>
          <p:cNvSpPr/>
          <p:nvPr/>
        </p:nvSpPr>
        <p:spPr>
          <a:xfrm>
            <a:off x="4191000" y="4953000"/>
            <a:ext cx="4572000" cy="369332"/>
          </a:xfrm>
          <a:prstGeom prst="rect">
            <a:avLst/>
          </a:prstGeom>
        </p:spPr>
        <p:txBody>
          <a:bodyPr>
            <a:spAutoFit/>
          </a:bodyPr>
          <a:lstStyle/>
          <a:p>
            <a:pPr algn="ctr"/>
            <a:r>
              <a:rPr lang="en-US" sz="900" dirty="0" smtClean="0">
                <a:solidFill>
                  <a:srgbClr val="111111"/>
                </a:solidFill>
                <a:latin typeface="Roboto"/>
              </a:rPr>
              <a:t>Fig: The </a:t>
            </a:r>
            <a:r>
              <a:rPr lang="en-US" sz="900" dirty="0">
                <a:solidFill>
                  <a:srgbClr val="111111"/>
                </a:solidFill>
                <a:latin typeface="Roboto"/>
              </a:rPr>
              <a:t>microstructure consists of ferrite, </a:t>
            </a:r>
            <a:r>
              <a:rPr lang="en-US" sz="900" dirty="0" smtClean="0">
                <a:solidFill>
                  <a:srgbClr val="111111"/>
                </a:solidFill>
                <a:latin typeface="Roboto"/>
              </a:rPr>
              <a:t>pearlite. </a:t>
            </a:r>
            <a:r>
              <a:rPr lang="en-US" sz="900" dirty="0">
                <a:solidFill>
                  <a:srgbClr val="111111"/>
                </a:solidFill>
                <a:latin typeface="Roboto"/>
              </a:rPr>
              <a:t>Micro-and macro cracks observed under optical microscope. 4% natal </a:t>
            </a:r>
            <a:endParaRPr lang="en-US" sz="900" b="0" i="0" dirty="0">
              <a:solidFill>
                <a:srgbClr val="111111"/>
              </a:solidFill>
              <a:effectLst/>
              <a:latin typeface="Roboto"/>
            </a:endParaRPr>
          </a:p>
        </p:txBody>
      </p:sp>
    </p:spTree>
    <p:extLst>
      <p:ext uri="{BB962C8B-B14F-4D97-AF65-F5344CB8AC3E}">
        <p14:creationId xmlns:p14="http://schemas.microsoft.com/office/powerpoint/2010/main" val="463705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8553</TotalTime>
  <Words>890</Words>
  <Application>Microsoft Office PowerPoint</Application>
  <PresentationFormat>On-screen Show (4:3)</PresentationFormat>
  <Paragraphs>92</Paragraphs>
  <Slides>12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SimSun</vt:lpstr>
      <vt:lpstr>Arial</vt:lpstr>
      <vt:lpstr>Arial-BoldMT</vt:lpstr>
      <vt:lpstr>ArialMT</vt:lpstr>
      <vt:lpstr>Bahnschrift SemiBold Condensed</vt:lpstr>
      <vt:lpstr>Calibri</vt:lpstr>
      <vt:lpstr>Gill Sans MT</vt:lpstr>
      <vt:lpstr>Nunito Sans</vt:lpstr>
      <vt:lpstr>Roboto</vt:lpstr>
      <vt:lpstr>SABIC Typeface Headline Light</vt:lpstr>
      <vt:lpstr>SABIC Typeface Text Light</vt:lpstr>
      <vt:lpstr>Verdana</vt:lpstr>
      <vt:lpstr>Office Theme</vt:lpstr>
      <vt:lpstr>PowerPoint Presentation</vt:lpstr>
      <vt:lpstr>CONTENTS</vt:lpstr>
      <vt:lpstr>Definition &amp; Morphology</vt:lpstr>
      <vt:lpstr>Overview </vt:lpstr>
      <vt:lpstr>Chloride Stress Corrosion Cracking  (API-581)</vt:lpstr>
      <vt:lpstr>Susceptibility to Cracking</vt:lpstr>
      <vt:lpstr>Chloride stress corrosion cracking  (API-581)</vt:lpstr>
      <vt:lpstr>Inspection findings </vt:lpstr>
      <vt:lpstr>DPT &amp; In-situ Metallography Images </vt:lpstr>
      <vt:lpstr>Insitu-Metallagrophy </vt:lpstr>
      <vt:lpstr> Prevention / Mitigation </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Azad Ahmad</cp:lastModifiedBy>
  <cp:revision>185</cp:revision>
  <dcterms:created xsi:type="dcterms:W3CDTF">2009-10-28T07:50:07Z</dcterms:created>
  <dcterms:modified xsi:type="dcterms:W3CDTF">2022-02-19T11:47:57Z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etDate">
    <vt:lpwstr>2021-09-04T14:26:58Z</vt:lpwstr>
  </property>
  <property fmtid="{D5CDD505-2E9C-101B-9397-08002B2CF9AE}" pid="4" name="MSIP_Label_a7d50848-5462-4933-a6ae-3f5aa423884b_Method">
    <vt:lpwstr>Privileged</vt:lpwstr>
  </property>
  <property fmtid="{D5CDD505-2E9C-101B-9397-08002B2CF9AE}" pid="5" name="MSIP_Label_a7d50848-5462-4933-a6ae-3f5aa423884b_Name">
    <vt:lpwstr>a7d50848-5462-4933-a6ae-3f5aa423884b</vt:lpwstr>
  </property>
  <property fmtid="{D5CDD505-2E9C-101B-9397-08002B2CF9AE}" pid="6" name="MSIP_Label_a7d50848-5462-4933-a6ae-3f5aa423884b_SiteId">
    <vt:lpwstr>a77c517c-e95e-435b-bbb4-cb17e462491f</vt:lpwstr>
  </property>
  <property fmtid="{D5CDD505-2E9C-101B-9397-08002B2CF9AE}" pid="7" name="MSIP_Label_a7d50848-5462-4933-a6ae-3f5aa423884b_ActionId">
    <vt:lpwstr>89d8a49a-7e67-41aa-93ef-38d72b1ab6f9</vt:lpwstr>
  </property>
  <property fmtid="{D5CDD505-2E9C-101B-9397-08002B2CF9AE}" pid="8" name="MSIP_Label_a7d50848-5462-4933-a6ae-3f5aa423884b_ContentBits">
    <vt:lpwstr>1</vt:lpwstr>
  </property>
</Properties>
</file>