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94" r:id="rId4"/>
    <p:sldId id="295" r:id="rId5"/>
    <p:sldId id="296" r:id="rId6"/>
    <p:sldId id="297" r:id="rId7"/>
    <p:sldId id="298" r:id="rId8"/>
    <p:sldId id="299" r:id="rId9"/>
    <p:sldId id="27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343" autoAdjust="0"/>
  </p:normalViewPr>
  <p:slideViewPr>
    <p:cSldViewPr>
      <p:cViewPr varScale="1">
        <p:scale>
          <a:sx n="108" d="100"/>
          <a:sy n="108" d="100"/>
        </p:scale>
        <p:origin x="20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50888"/>
            <a:ext cx="5003800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17AC-786D-44DF-96BE-F578D649EA2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4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50888"/>
            <a:ext cx="5003800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17AC-786D-44DF-96BE-F578D649EA2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78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50888"/>
            <a:ext cx="5003800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17AC-786D-44DF-96BE-F578D649EA2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35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18B06-7CA6-4FA0-8778-2C9A396A99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50888"/>
            <a:ext cx="5006975" cy="375443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37" y="4754635"/>
            <a:ext cx="5436829" cy="4502055"/>
          </a:xfrm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50888"/>
            <a:ext cx="5003800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17AC-786D-44DF-96BE-F578D649EA2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74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50888"/>
            <a:ext cx="5003800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517AC-786D-44DF-96BE-F578D649EA2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BCB9-F0E7-43E0-AA7A-97CFEDD122B4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DEF9-0478-4A9B-B9FF-7AA4B89E9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310" y="1281018"/>
            <a:ext cx="8396130" cy="502645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41148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3pPr>
            <a:lvl4pPr marL="617220"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4pPr>
            <a:lvl5pPr indent="-205740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7634" y="6522336"/>
            <a:ext cx="5458193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638" b="0" cap="none" baseline="0"/>
            </a:lvl1pPr>
          </a:lstStyle>
          <a:p>
            <a:pPr lvl="0"/>
            <a:r>
              <a:rPr lang="en-US" dirty="0" smtClean="0"/>
              <a:t>Footer: Information Source, Trademark attribution, Confidentiality Marks (8.5pts light)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5484" y="6522336"/>
            <a:ext cx="2457134" cy="130805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638" b="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Confidential marks all caps (8.5pt light)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Headline in caps (20pt light)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www.nace-jubail.org</a:t>
            </a:r>
          </a:p>
        </p:txBody>
      </p:sp>
      <p:sp>
        <p:nvSpPr>
          <p:cNvPr id="3" name="MSIPCMContentMarking" descr="{&quot;HashCode&quot;:1951441951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1838494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9FDF"/>
                </a:solidFill>
                <a:latin typeface="SABIC Typeface Headline Light" panose="020B0303060202020204" pitchFamily="34" charset="0"/>
              </a:rPr>
              <a:t>Classification: Internal Use</a:t>
            </a:r>
            <a:endParaRPr lang="en-US" sz="1000">
              <a:solidFill>
                <a:srgbClr val="009FDF"/>
              </a:solidFill>
              <a:latin typeface="SABIC Typeface Headline Light" panose="020B0303060202020204" pitchFamily="34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6208" y="2438400"/>
            <a:ext cx="8077200" cy="2743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SABIC Typeface Text Light" panose="020B0303060202020204" pitchFamily="34" charset="0"/>
              </a:rPr>
              <a:t>INSPECTION &amp; REFURBISHMENT OF </a:t>
            </a:r>
            <a:endParaRPr lang="en-US" dirty="0" smtClean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SABIC Typeface Text Light" panose="020B0303060202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SABIC Typeface Text Light" panose="020B0303060202020204" pitchFamily="34" charset="0"/>
              </a:rPr>
              <a:t>SOIL-TO-AIR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SABIC Typeface Text Light" panose="020B0303060202020204" pitchFamily="34" charset="0"/>
              </a:rPr>
              <a:t>CONCRETE CYLINDER PIPE (CCP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SABIC Typeface Text Light" panose="020B0303060202020204" pitchFamily="34" charset="0"/>
              </a:rPr>
              <a:t>)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Author </a:t>
            </a:r>
            <a:r>
              <a:rPr lang="en-US" sz="1400" dirty="0"/>
              <a:t>: </a:t>
            </a:r>
            <a:r>
              <a:rPr lang="en-US" sz="1400" dirty="0" smtClean="0"/>
              <a:t>MOHAMMED IMTIYAZ ALI</a:t>
            </a:r>
            <a:br>
              <a:rPr lang="en-US" sz="1400" dirty="0" smtClean="0"/>
            </a:br>
            <a:r>
              <a:rPr lang="en-US" sz="1400" dirty="0" smtClean="0"/>
              <a:t>Inspection Engineer</a:t>
            </a:r>
            <a:br>
              <a:rPr lang="en-US" sz="1400" dirty="0" smtClean="0"/>
            </a:br>
            <a:r>
              <a:rPr lang="en-US" sz="1400" dirty="0" smtClean="0"/>
              <a:t>SABIC </a:t>
            </a:r>
            <a:r>
              <a:rPr lang="en-US" sz="1400" dirty="0" err="1" smtClean="0"/>
              <a:t>Agri</a:t>
            </a:r>
            <a:r>
              <a:rPr lang="en-US" sz="1400" dirty="0" smtClean="0"/>
              <a:t>-Nutrients</a:t>
            </a:r>
            <a:endParaRPr lang="en-US" sz="1400" dirty="0"/>
          </a:p>
          <a:p>
            <a:pPr algn="l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3" y="432262"/>
            <a:ext cx="7315200" cy="200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Cracks Soil-to-Air</a:t>
            </a:r>
            <a:endParaRPr lang="en-US" dirty="0"/>
          </a:p>
        </p:txBody>
      </p:sp>
      <p:pic>
        <p:nvPicPr>
          <p:cNvPr id="7" name="Content Placeholder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5" y="1005597"/>
            <a:ext cx="8462914" cy="4652254"/>
          </a:xfrm>
        </p:spPr>
      </p:pic>
    </p:spTree>
    <p:extLst>
      <p:ext uri="{BB962C8B-B14F-4D97-AF65-F5344CB8AC3E}">
        <p14:creationId xmlns:p14="http://schemas.microsoft.com/office/powerpoint/2010/main" val="8627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Cylinder  with Corrosion </a:t>
            </a:r>
            <a:endParaRPr lang="en-US" dirty="0"/>
          </a:p>
        </p:txBody>
      </p:sp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35" y="1984780"/>
            <a:ext cx="3907672" cy="349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16" y="1984780"/>
            <a:ext cx="4084124" cy="349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634" y="5749002"/>
            <a:ext cx="5458193" cy="98104"/>
          </a:xfrm>
        </p:spPr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5484" y="5749002"/>
            <a:ext cx="2457134" cy="98104"/>
          </a:xfrm>
        </p:spPr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</p:spTree>
    <p:extLst>
      <p:ext uri="{BB962C8B-B14F-4D97-AF65-F5344CB8AC3E}">
        <p14:creationId xmlns:p14="http://schemas.microsoft.com/office/powerpoint/2010/main" val="32369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45" y="1944758"/>
            <a:ext cx="4136102" cy="35234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027416" y="3612369"/>
            <a:ext cx="1006813" cy="103866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4" r="12545"/>
          <a:stretch/>
        </p:blipFill>
        <p:spPr>
          <a:xfrm>
            <a:off x="4954133" y="1944759"/>
            <a:ext cx="3786168" cy="3523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44" y="3585669"/>
            <a:ext cx="1037934" cy="1065368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67635" y="1162050"/>
            <a:ext cx="7456991" cy="433388"/>
          </a:xfrm>
        </p:spPr>
        <p:txBody>
          <a:bodyPr/>
          <a:lstStyle/>
          <a:p>
            <a:r>
              <a:rPr lang="en-US" dirty="0" smtClean="0"/>
              <a:t>Hole in Carbon Steel Cylinder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634" y="5749002"/>
            <a:ext cx="5458193" cy="98104"/>
          </a:xfrm>
        </p:spPr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5484" y="5749002"/>
            <a:ext cx="2457134" cy="98104"/>
          </a:xfrm>
        </p:spPr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</p:spTree>
    <p:extLst>
      <p:ext uri="{BB962C8B-B14F-4D97-AF65-F5344CB8AC3E}">
        <p14:creationId xmlns:p14="http://schemas.microsoft.com/office/powerpoint/2010/main" val="11634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2" t="20416"/>
          <a:stretch/>
        </p:blipFill>
        <p:spPr>
          <a:xfrm rot="5400000">
            <a:off x="417279" y="1704981"/>
            <a:ext cx="3910522" cy="4009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09" y="1754625"/>
            <a:ext cx="4265580" cy="391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67633" y="533400"/>
            <a:ext cx="7456991" cy="433388"/>
          </a:xfrm>
        </p:spPr>
        <p:txBody>
          <a:bodyPr/>
          <a:lstStyle/>
          <a:p>
            <a:r>
              <a:rPr lang="en-US" dirty="0" smtClean="0"/>
              <a:t>Internal Inspection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634" y="5749002"/>
            <a:ext cx="5458193" cy="98104"/>
          </a:xfrm>
        </p:spPr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5484" y="5749002"/>
            <a:ext cx="2457134" cy="98104"/>
          </a:xfrm>
        </p:spPr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</p:spTree>
    <p:extLst>
      <p:ext uri="{BB962C8B-B14F-4D97-AF65-F5344CB8AC3E}">
        <p14:creationId xmlns:p14="http://schemas.microsoft.com/office/powerpoint/2010/main" val="37670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35" y="1957162"/>
            <a:ext cx="3760936" cy="3518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833" y="1957162"/>
            <a:ext cx="4168510" cy="3518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67635" y="1162050"/>
            <a:ext cx="7456991" cy="433388"/>
          </a:xfrm>
        </p:spPr>
        <p:txBody>
          <a:bodyPr/>
          <a:lstStyle/>
          <a:p>
            <a:r>
              <a:rPr lang="en-US" dirty="0" smtClean="0"/>
              <a:t>Thickness Measurement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634" y="5749002"/>
            <a:ext cx="5458193" cy="98104"/>
          </a:xfrm>
        </p:spPr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5484" y="5749002"/>
            <a:ext cx="2457134" cy="98104"/>
          </a:xfrm>
        </p:spPr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</p:spTree>
    <p:extLst>
      <p:ext uri="{BB962C8B-B14F-4D97-AF65-F5344CB8AC3E}">
        <p14:creationId xmlns:p14="http://schemas.microsoft.com/office/powerpoint/2010/main" val="33033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r="7660"/>
          <a:stretch/>
        </p:blipFill>
        <p:spPr>
          <a:xfrm rot="5400000">
            <a:off x="4933334" y="1335515"/>
            <a:ext cx="3890354" cy="4003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r="15966"/>
          <a:stretch/>
        </p:blipFill>
        <p:spPr>
          <a:xfrm>
            <a:off x="533400" y="1375877"/>
            <a:ext cx="4158575" cy="3887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23153" y="457200"/>
            <a:ext cx="7456991" cy="433388"/>
          </a:xfrm>
        </p:spPr>
        <p:txBody>
          <a:bodyPr/>
          <a:lstStyle/>
          <a:p>
            <a:r>
              <a:rPr lang="en-US" dirty="0" smtClean="0"/>
              <a:t>CS surface Re-profiling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634" y="5749002"/>
            <a:ext cx="5458193" cy="98104"/>
          </a:xfrm>
        </p:spPr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5484" y="5749002"/>
            <a:ext cx="2457134" cy="98104"/>
          </a:xfrm>
        </p:spPr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</p:spTree>
    <p:extLst>
      <p:ext uri="{BB962C8B-B14F-4D97-AF65-F5344CB8AC3E}">
        <p14:creationId xmlns:p14="http://schemas.microsoft.com/office/powerpoint/2010/main" val="3220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r="16903"/>
          <a:stretch/>
        </p:blipFill>
        <p:spPr>
          <a:xfrm>
            <a:off x="1737943" y="1779395"/>
            <a:ext cx="5246933" cy="3893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635" y="1162050"/>
            <a:ext cx="7456991" cy="433388"/>
          </a:xfrm>
        </p:spPr>
        <p:txBody>
          <a:bodyPr/>
          <a:lstStyle/>
          <a:p>
            <a:r>
              <a:rPr lang="en-US" dirty="0" smtClean="0"/>
              <a:t>Patch Plate Weld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634" y="5749002"/>
            <a:ext cx="5458193" cy="98104"/>
          </a:xfrm>
        </p:spPr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5484" y="5749002"/>
            <a:ext cx="2457134" cy="98104"/>
          </a:xfrm>
        </p:spPr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</p:spTree>
    <p:extLst>
      <p:ext uri="{BB962C8B-B14F-4D97-AF65-F5344CB8AC3E}">
        <p14:creationId xmlns:p14="http://schemas.microsoft.com/office/powerpoint/2010/main" val="2236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r="41104"/>
          <a:stretch/>
        </p:blipFill>
        <p:spPr>
          <a:xfrm rot="5400000">
            <a:off x="584700" y="1528694"/>
            <a:ext cx="3852919" cy="4287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r="8960"/>
          <a:stretch/>
        </p:blipFill>
        <p:spPr>
          <a:xfrm>
            <a:off x="4749530" y="1745760"/>
            <a:ext cx="4027251" cy="3852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67635" y="1162050"/>
            <a:ext cx="7456991" cy="433388"/>
          </a:xfrm>
        </p:spPr>
        <p:txBody>
          <a:bodyPr/>
          <a:lstStyle/>
          <a:p>
            <a:r>
              <a:rPr lang="en-US" dirty="0" smtClean="0"/>
              <a:t>Crimped Wire Mesh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634" y="5749002"/>
            <a:ext cx="5458193" cy="98104"/>
          </a:xfrm>
        </p:spPr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5484" y="5749002"/>
            <a:ext cx="2457134" cy="98104"/>
          </a:xfrm>
        </p:spPr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</p:spTree>
    <p:extLst>
      <p:ext uri="{BB962C8B-B14F-4D97-AF65-F5344CB8AC3E}">
        <p14:creationId xmlns:p14="http://schemas.microsoft.com/office/powerpoint/2010/main" val="9688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r="3688" b="18633"/>
          <a:stretch/>
        </p:blipFill>
        <p:spPr>
          <a:xfrm>
            <a:off x="367635" y="1769218"/>
            <a:ext cx="2930042" cy="3895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r="5425" b="17432"/>
          <a:stretch/>
        </p:blipFill>
        <p:spPr>
          <a:xfrm>
            <a:off x="3422227" y="1769218"/>
            <a:ext cx="2677016" cy="3895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l="14570" t="34414" r="10268" b="15849"/>
          <a:stretch/>
        </p:blipFill>
        <p:spPr>
          <a:xfrm>
            <a:off x="6223793" y="1769218"/>
            <a:ext cx="2567580" cy="3895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67635" y="1162050"/>
            <a:ext cx="7456991" cy="433388"/>
          </a:xfrm>
        </p:spPr>
        <p:txBody>
          <a:bodyPr/>
          <a:lstStyle/>
          <a:p>
            <a:r>
              <a:rPr lang="en-US" dirty="0" smtClean="0"/>
              <a:t>Cement Lining and Curing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7634" y="5749002"/>
            <a:ext cx="5458193" cy="98104"/>
          </a:xfrm>
        </p:spPr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5484" y="5749002"/>
            <a:ext cx="2457134" cy="98104"/>
          </a:xfrm>
        </p:spPr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</p:spTree>
    <p:extLst>
      <p:ext uri="{BB962C8B-B14F-4D97-AF65-F5344CB8AC3E}">
        <p14:creationId xmlns:p14="http://schemas.microsoft.com/office/powerpoint/2010/main" val="28896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/>
          <a:stretch/>
        </p:blipFill>
        <p:spPr>
          <a:xfrm>
            <a:off x="178955" y="1768559"/>
            <a:ext cx="2808057" cy="387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Inspection </a:t>
            </a:r>
            <a:r>
              <a:rPr lang="en-US" dirty="0"/>
              <a:t>&amp; Refurbishment of Soil to Air CCP </a:t>
            </a:r>
            <a:r>
              <a:rPr lang="en-US" dirty="0" smtClean="0"/>
              <a:t>Stubs – SAFCO - 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Classification: General Business Use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44" y="1768559"/>
            <a:ext cx="2774820" cy="387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7" b="16490"/>
          <a:stretch/>
        </p:blipFill>
        <p:spPr>
          <a:xfrm>
            <a:off x="3096731" y="1768559"/>
            <a:ext cx="2824695" cy="387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04800" y="456094"/>
            <a:ext cx="7456991" cy="433388"/>
          </a:xfrm>
        </p:spPr>
        <p:txBody>
          <a:bodyPr/>
          <a:lstStyle/>
          <a:p>
            <a:r>
              <a:rPr lang="en-US" dirty="0" smtClean="0"/>
              <a:t>FRP </a:t>
            </a:r>
            <a:r>
              <a:rPr lang="en-US" dirty="0"/>
              <a:t>W</a:t>
            </a:r>
            <a:r>
              <a:rPr lang="en-US" dirty="0" smtClean="0"/>
              <a:t>rapping and Area Restoration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28660"/>
            <a:ext cx="9144000" cy="38100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CONTENTS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1893"/>
            <a:ext cx="6858000" cy="2286000"/>
          </a:xfrm>
        </p:spPr>
        <p:txBody>
          <a:bodyPr/>
          <a:lstStyle/>
          <a:p>
            <a:r>
              <a:rPr lang="en-US" sz="2400" dirty="0" smtClean="0"/>
              <a:t>BACKGROUND</a:t>
            </a:r>
            <a:endParaRPr lang="en-US" sz="2400" dirty="0"/>
          </a:p>
          <a:p>
            <a:r>
              <a:rPr lang="en-US" sz="2400" dirty="0"/>
              <a:t>PROBLEM </a:t>
            </a:r>
            <a:r>
              <a:rPr lang="en-US" sz="2400" dirty="0" smtClean="0"/>
              <a:t>STATEMENT</a:t>
            </a:r>
            <a:endParaRPr lang="en-US" sz="2400" dirty="0"/>
          </a:p>
          <a:p>
            <a:r>
              <a:rPr lang="en-US" sz="2400" dirty="0"/>
              <a:t>INSPECTION &amp;  </a:t>
            </a:r>
            <a:r>
              <a:rPr lang="en-US" sz="2400" dirty="0" smtClean="0"/>
              <a:t>FINDING</a:t>
            </a:r>
            <a:endParaRPr lang="en-US" sz="2400" dirty="0"/>
          </a:p>
          <a:p>
            <a:r>
              <a:rPr lang="en-US" sz="2400" dirty="0"/>
              <a:t>REFURBISHMENT  APPROACH  AND </a:t>
            </a:r>
            <a:r>
              <a:rPr lang="en-US" sz="2400" dirty="0" smtClean="0"/>
              <a:t>STAGES</a:t>
            </a:r>
            <a:endParaRPr lang="en-US" sz="2400" dirty="0"/>
          </a:p>
          <a:p>
            <a:r>
              <a:rPr lang="en-US" sz="2400" dirty="0"/>
              <a:t>ACHIEVEMENTS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7419"/>
            <a:ext cx="9144000" cy="433388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Background  of Seawater and Cooling water CCP Lines</a:t>
            </a:r>
            <a:endParaRPr lang="en-GB" sz="2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694" y="980128"/>
            <a:ext cx="8113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Constructed </a:t>
            </a:r>
            <a:r>
              <a:rPr lang="en-US" dirty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(</a:t>
            </a:r>
            <a:r>
              <a:rPr lang="en-US" dirty="0" smtClean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30+ </a:t>
            </a:r>
            <a:r>
              <a:rPr lang="en-US" dirty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years ago) </a:t>
            </a:r>
            <a:r>
              <a:rPr lang="en-US" dirty="0" smtClean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Plant </a:t>
            </a:r>
            <a:r>
              <a:rPr lang="en-US" dirty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Underground Seawater and Cooling water Network is of </a:t>
            </a:r>
            <a:r>
              <a:rPr lang="en-US" b="1" dirty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CONCRETE CYLINDRICAL PIPE (CCP)</a:t>
            </a:r>
            <a:r>
              <a:rPr lang="en-US" dirty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, </a:t>
            </a:r>
            <a:r>
              <a:rPr lang="en-US" dirty="0" smtClean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connected </a:t>
            </a:r>
            <a:r>
              <a:rPr lang="en-US" dirty="0">
                <a:solidFill>
                  <a:srgbClr val="53565A">
                    <a:lumMod val="75000"/>
                  </a:srgbClr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to above ground Equipment's for Supply &amp; Return system through Elbows &amp; TEE  components at Soil to Air Interface (below ground to above ground). These are Pipe </a:t>
            </a:r>
            <a:r>
              <a:rPr lang="en-US" b="1" dirty="0" smtClean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STUB’s</a:t>
            </a:r>
            <a:endParaRPr lang="en-US" dirty="0">
              <a:solidFill>
                <a:srgbClr val="53565A">
                  <a:lumMod val="75000"/>
                </a:srgbClr>
              </a:solidFill>
              <a:latin typeface="+mn-lt"/>
              <a:ea typeface="Verdana" panose="020B0604030504040204" pitchFamily="34" charset="0"/>
              <a:cs typeface="SABIC Typeface Text Light" panose="020B030306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05" y="2485262"/>
            <a:ext cx="4350536" cy="3251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31" descr="D:\TA 2011 REPORTS CIVIL\New REPORTS TO BE ISSUED\TA PHOTOS\20\DSC05592.JPG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3"/>
          <a:stretch/>
        </p:blipFill>
        <p:spPr bwMode="auto">
          <a:xfrm>
            <a:off x="5034844" y="2485262"/>
            <a:ext cx="3559229" cy="3251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298640" y="3851597"/>
            <a:ext cx="919264" cy="956485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39311" y="3841864"/>
            <a:ext cx="902246" cy="8806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45055" y="3040791"/>
            <a:ext cx="1738806" cy="227262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531"/>
            <a:ext cx="9144000" cy="43338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>
                <a:latin typeface="+mn-lt"/>
                <a:ea typeface="Verdana" panose="020B0604030504040204" pitchFamily="34" charset="0"/>
                <a:cs typeface="SABIC Typeface Text Light" panose="020B0303060202020204" pitchFamily="34" charset="0"/>
              </a:rPr>
              <a:t>PROBLEM STATEMENT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9108" y="986955"/>
            <a:ext cx="8491205" cy="167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Plants aging and the STUBs were in service from the commissioning of the plant in supplying the Sea Water and Cooling Water to plant Equipment's, </a:t>
            </a:r>
            <a:r>
              <a:rPr lang="en-US" sz="1400" b="1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over a period of time some of the STUBs transition zone (Soil to Air) were under severe external weathering effects</a:t>
            </a:r>
            <a:r>
              <a:rPr lang="en-US" sz="1400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, as a result developed </a:t>
            </a:r>
            <a:r>
              <a:rPr lang="en-US" sz="1400" dirty="0">
                <a:solidFill>
                  <a:srgbClr val="0070C0"/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deteriorations in external cement lining and caused the lining to crack and spall </a:t>
            </a:r>
            <a:r>
              <a:rPr lang="en-US" sz="1400" dirty="0">
                <a:solidFill>
                  <a:srgbClr val="FF0000"/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exposing the </a:t>
            </a:r>
            <a:r>
              <a:rPr lang="en-US" sz="1400" dirty="0" smtClean="0">
                <a:solidFill>
                  <a:srgbClr val="FF0000"/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CS </a:t>
            </a:r>
            <a:r>
              <a:rPr lang="en-US" sz="1400" dirty="0">
                <a:solidFill>
                  <a:srgbClr val="FF0000"/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cylindrical, </a:t>
            </a:r>
            <a:r>
              <a:rPr lang="en-US" sz="1400" dirty="0" smtClean="0">
                <a:solidFill>
                  <a:srgbClr val="FF0000"/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rusting and posing </a:t>
            </a:r>
            <a:r>
              <a:rPr lang="en-US" sz="1400" dirty="0">
                <a:solidFill>
                  <a:srgbClr val="FF0000"/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the risk of  </a:t>
            </a:r>
            <a:r>
              <a:rPr lang="en-US" sz="1400" b="1" dirty="0" smtClean="0">
                <a:solidFill>
                  <a:srgbClr val="FF0000"/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PIPE RUPTURE</a:t>
            </a:r>
            <a:r>
              <a:rPr lang="en-US" sz="1400" dirty="0" smtClean="0"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22" y="2911562"/>
            <a:ext cx="2731060" cy="2904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8" y="2895601"/>
            <a:ext cx="2818982" cy="2920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3"/>
          <a:stretch/>
        </p:blipFill>
        <p:spPr>
          <a:xfrm>
            <a:off x="3418561" y="2911562"/>
            <a:ext cx="2567170" cy="2904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028895" y="3895373"/>
            <a:ext cx="919113" cy="798922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648864" y="4290609"/>
            <a:ext cx="1315839" cy="134901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77543" y="3895373"/>
            <a:ext cx="1689377" cy="134901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43338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Inspection &amp;  Findings in Cement Lining of Stubs</a:t>
            </a:r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885" y="990600"/>
            <a:ext cx="83851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STUB’s </a:t>
            </a:r>
            <a:r>
              <a:rPr lang="en-US" sz="1400" b="1" u="sng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External Inspection </a:t>
            </a:r>
            <a:r>
              <a:rPr lang="en-US" sz="1400" b="1" u="sng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Strategy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rgbClr val="53565A">
                  <a:lumMod val="75000"/>
                </a:srgbClr>
              </a:solidFill>
              <a:latin typeface="SABIC Typeface Text Light" panose="020B0303060202020204" pitchFamily="34" charset="0"/>
              <a:ea typeface="Verdana" panose="020B0604030504040204" pitchFamily="34" charset="0"/>
              <a:cs typeface="SABIC Typeface Text Light" panose="020B030306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  <a:hlinkClick r:id="rId3" action="ppaction://hlinksldjump"/>
              </a:rPr>
              <a:t>Exposed </a:t>
            </a:r>
            <a:r>
              <a:rPr lang="en-US" sz="1400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  <a:hlinkClick r:id="rId3" action="ppaction://hlinksldjump"/>
              </a:rPr>
              <a:t>by excavation </a:t>
            </a:r>
            <a:r>
              <a:rPr lang="en-US" sz="1400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  <a:hlinkClick r:id="rId3" action="ppaction://hlinksldjump"/>
              </a:rPr>
              <a:t>800mm Pipe stub at Soil-to-Air Interface.</a:t>
            </a:r>
            <a:endParaRPr lang="en-US" sz="1400" dirty="0" smtClean="0">
              <a:solidFill>
                <a:srgbClr val="53565A">
                  <a:lumMod val="75000"/>
                </a:srgbClr>
              </a:solidFill>
              <a:latin typeface="SABIC Typeface Text Light" panose="020B0303060202020204" pitchFamily="34" charset="0"/>
              <a:ea typeface="Verdana" panose="020B0604030504040204" pitchFamily="34" charset="0"/>
              <a:cs typeface="SABIC Typeface Text Light" panose="020B030306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53565A">
                  <a:lumMod val="75000"/>
                </a:srgbClr>
              </a:solidFill>
              <a:latin typeface="SABIC Typeface Text Light" panose="020B0303060202020204" pitchFamily="34" charset="0"/>
              <a:ea typeface="Verdana" panose="020B0604030504040204" pitchFamily="34" charset="0"/>
              <a:cs typeface="SABIC Typeface Text Light" panose="020B030306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Conduct Hammer tap survey for surface Cement lining and mark cracks &amp; delamination.</a:t>
            </a:r>
            <a:endParaRPr lang="en-US" sz="1400" dirty="0">
              <a:solidFill>
                <a:srgbClr val="53565A">
                  <a:lumMod val="75000"/>
                </a:srgbClr>
              </a:solidFill>
              <a:latin typeface="SABIC Typeface Text Light" panose="020B0303060202020204" pitchFamily="34" charset="0"/>
              <a:ea typeface="Verdana" panose="020B0604030504040204" pitchFamily="34" charset="0"/>
              <a:cs typeface="SABIC Typeface Text Light" panose="020B030306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53565A">
                  <a:lumMod val="75000"/>
                </a:srgbClr>
              </a:solidFill>
              <a:latin typeface="SABIC Typeface Text Light" panose="020B0303060202020204" pitchFamily="34" charset="0"/>
              <a:ea typeface="Verdana" panose="020B0604030504040204" pitchFamily="34" charset="0"/>
              <a:cs typeface="SABIC Typeface Text Light" panose="020B0303060202020204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Chip-out </a:t>
            </a:r>
            <a:r>
              <a:rPr lang="en-US" sz="1400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to expose the Pipe CS </a:t>
            </a:r>
            <a:r>
              <a:rPr lang="en-US" sz="1400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cylinder of Delaminated Cement lining.</a:t>
            </a:r>
            <a:endParaRPr lang="en-US" sz="1400" dirty="0">
              <a:solidFill>
                <a:srgbClr val="53565A">
                  <a:lumMod val="75000"/>
                </a:srgbClr>
              </a:solidFill>
              <a:latin typeface="SABIC Typeface Text Light" panose="020B0303060202020204" pitchFamily="34" charset="0"/>
              <a:ea typeface="Verdana" panose="020B0604030504040204" pitchFamily="34" charset="0"/>
              <a:cs typeface="SABIC Typeface Text Light" panose="020B030306020202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3565A">
                  <a:lumMod val="75000"/>
                </a:srgbClr>
              </a:solidFill>
              <a:latin typeface="SABIC Typeface Text Light" panose="020B0303060202020204" pitchFamily="34" charset="0"/>
              <a:ea typeface="Verdana" panose="020B0604030504040204" pitchFamily="34" charset="0"/>
              <a:cs typeface="SABIC Typeface Text Light" panose="020B030306020202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Typical </a:t>
            </a:r>
            <a:r>
              <a:rPr lang="en-US" sz="1400" b="1" u="sng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Inspection </a:t>
            </a:r>
            <a:r>
              <a:rPr lang="en-US" sz="1400" b="1" u="sng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observations </a:t>
            </a:r>
            <a:r>
              <a:rPr lang="en-US" sz="1400" b="1" u="sng" dirty="0" smtClean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as </a:t>
            </a:r>
            <a:r>
              <a:rPr lang="en-US" sz="1400" b="1" u="sng" dirty="0">
                <a:solidFill>
                  <a:srgbClr val="53565A">
                    <a:lumMod val="75000"/>
                  </a:srgbClr>
                </a:solidFill>
                <a:latin typeface="SABIC Typeface Text Light" panose="020B0303060202020204" pitchFamily="34" charset="0"/>
                <a:ea typeface="Verdana" panose="020B0604030504040204" pitchFamily="34" charset="0"/>
                <a:cs typeface="SABIC Typeface Text Light" panose="020B0303060202020204" pitchFamily="34" charset="0"/>
              </a:rPr>
              <a:t>below.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dirty="0">
                <a:hlinkClick r:id="rId4" action="ppaction://hlinksldjump"/>
              </a:rPr>
              <a:t>E</a:t>
            </a:r>
            <a:r>
              <a:rPr lang="en-US" dirty="0" smtClean="0">
                <a:hlinkClick r:id="rId4" action="ppaction://hlinksldjump"/>
              </a:rPr>
              <a:t>xposed CS cylinder external surface observed Rusted. Corrosion extended </a:t>
            </a:r>
            <a:r>
              <a:rPr lang="en-US" dirty="0">
                <a:hlinkClick r:id="rId4" action="ppaction://hlinksldjump"/>
              </a:rPr>
              <a:t>below ground for a depth of 100-500 </a:t>
            </a:r>
            <a:r>
              <a:rPr lang="en-US" dirty="0" smtClean="0">
                <a:hlinkClick r:id="rId4" action="ppaction://hlinksldjump"/>
              </a:rPr>
              <a:t>mm and Carbon steel cylinder thickness loss</a:t>
            </a:r>
            <a:r>
              <a:rPr lang="en-US" dirty="0" smtClean="0"/>
              <a:t>.</a:t>
            </a:r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en-US" dirty="0"/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5" action="ppaction://hlinksldjump"/>
              </a:rPr>
              <a:t>STUBs Carbon steel cylinder were found </a:t>
            </a:r>
            <a:r>
              <a:rPr lang="en-US" dirty="0">
                <a:hlinkClick r:id="rId5" action="ppaction://hlinksldjump"/>
              </a:rPr>
              <a:t>with </a:t>
            </a:r>
            <a:r>
              <a:rPr lang="en-US" dirty="0" smtClean="0">
                <a:hlinkClick r:id="rId5" action="ppaction://hlinksldjump"/>
              </a:rPr>
              <a:t>holes large enough to Pipe Rupture.</a:t>
            </a:r>
            <a:endParaRPr lang="en-US" dirty="0" smtClean="0"/>
          </a:p>
          <a:p>
            <a:pPr marL="557213" lvl="1" indent="-214313">
              <a:buFont typeface="Wingdings" panose="05000000000000000000" pitchFamily="2" charset="2"/>
              <a:buChar char="Ø"/>
            </a:pPr>
            <a:endParaRPr lang="en-US" dirty="0"/>
          </a:p>
          <a:p>
            <a:pPr marL="557213" lvl="1" indent="-214313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6" action="ppaction://hlinksldjump"/>
              </a:rPr>
              <a:t>Further Internal Cement lining were found with cracks </a:t>
            </a:r>
            <a:r>
              <a:rPr lang="en-US" dirty="0">
                <a:hlinkClick r:id="rId6" action="ppaction://hlinksldjump"/>
              </a:rPr>
              <a:t>&amp; </a:t>
            </a:r>
            <a:r>
              <a:rPr lang="en-US" dirty="0" smtClean="0">
                <a:hlinkClick r:id="rId6" action="ppaction://hlinksldjump"/>
              </a:rPr>
              <a:t>pitting.</a:t>
            </a:r>
            <a:endParaRPr lang="en-US" dirty="0"/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3565A">
                  <a:lumMod val="75000"/>
                </a:srgbClr>
              </a:solidFill>
              <a:latin typeface="SABIC Typeface Text Light" panose="020B0303060202020204" pitchFamily="34" charset="0"/>
              <a:ea typeface="Verdana" panose="020B0604030504040204" pitchFamily="34" charset="0"/>
              <a:cs typeface="SABIC Typeface Text Light" panose="020B03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Refurbishment </a:t>
            </a:r>
            <a:r>
              <a:rPr lang="en-US" dirty="0" smtClean="0"/>
              <a:t>stages &amp; Methodology.</a:t>
            </a:r>
            <a:endParaRPr lang="en-US" dirty="0">
              <a:solidFill>
                <a:schemeClr val="accent1"/>
              </a:solidFill>
              <a:ea typeface="SimSun" pitchFamily="2" charset="-122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 rot="5400000">
            <a:off x="606731" y="1091894"/>
            <a:ext cx="492423" cy="944166"/>
          </a:xfrm>
          <a:prstGeom prst="homePlate">
            <a:avLst>
              <a:gd name="adj" fmla="val 15458"/>
            </a:avLst>
          </a:prstGeom>
          <a:solidFill>
            <a:srgbClr val="FFC000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/>
        </p:spPr>
        <p:txBody>
          <a:bodyPr rot="10800000" vert="eaVert" tIns="68580" bIns="68580" anchor="ctr"/>
          <a:lstStyle/>
          <a:p>
            <a:pPr lvl="0"/>
            <a:r>
              <a:rPr lang="en-US" dirty="0"/>
              <a:t>Step-1</a:t>
            </a:r>
          </a:p>
        </p:txBody>
      </p:sp>
      <p:sp>
        <p:nvSpPr>
          <p:cNvPr id="25" name="Freeform 24"/>
          <p:cNvSpPr/>
          <p:nvPr/>
        </p:nvSpPr>
        <p:spPr bwMode="auto">
          <a:xfrm>
            <a:off x="1385749" y="1314512"/>
            <a:ext cx="228254" cy="404813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45824" y="1316052"/>
            <a:ext cx="6828816" cy="500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dirty="0">
                <a:hlinkClick r:id="rId3" action="ppaction://hlinksldjump"/>
              </a:rPr>
              <a:t>Grit blast cleaned the exposed external Corban steel cylinder and perform CS Thickness measurement</a:t>
            </a:r>
            <a:endParaRPr lang="en-US" sz="1200" dirty="0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 rot="5400000">
            <a:off x="606731" y="1824400"/>
            <a:ext cx="492423" cy="944166"/>
          </a:xfrm>
          <a:prstGeom prst="homePlate">
            <a:avLst>
              <a:gd name="adj" fmla="val 15458"/>
            </a:avLst>
          </a:prstGeom>
          <a:solidFill>
            <a:schemeClr val="accent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/>
        </p:spPr>
        <p:txBody>
          <a:bodyPr rot="10800000" vert="eaVert" tIns="68580" bIns="68580" anchor="ctr"/>
          <a:lstStyle/>
          <a:p>
            <a:pPr lvl="0"/>
            <a:r>
              <a:rPr lang="en-US" dirty="0" smtClean="0"/>
              <a:t>Step-2</a:t>
            </a:r>
            <a:endParaRPr lang="en-US" dirty="0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 rot="5400000">
            <a:off x="606731" y="2637056"/>
            <a:ext cx="492423" cy="944166"/>
          </a:xfrm>
          <a:prstGeom prst="homePlate">
            <a:avLst>
              <a:gd name="adj" fmla="val 15458"/>
            </a:avLst>
          </a:prstGeom>
          <a:solidFill>
            <a:srgbClr val="FFC000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/>
        </p:spPr>
        <p:txBody>
          <a:bodyPr rot="10800000" vert="eaVert" tIns="68580" bIns="68580" anchor="ctr"/>
          <a:lstStyle/>
          <a:p>
            <a:pPr lvl="0"/>
            <a:r>
              <a:rPr lang="en-US" dirty="0" smtClean="0"/>
              <a:t>Step-3</a:t>
            </a:r>
            <a:endParaRPr lang="en-US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gray">
          <a:xfrm rot="5400000">
            <a:off x="593507" y="3394058"/>
            <a:ext cx="492423" cy="944166"/>
          </a:xfrm>
          <a:prstGeom prst="homePlate">
            <a:avLst>
              <a:gd name="adj" fmla="val 15458"/>
            </a:avLst>
          </a:prstGeom>
          <a:solidFill>
            <a:schemeClr val="accent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/>
        </p:spPr>
        <p:txBody>
          <a:bodyPr rot="10800000" vert="eaVert" tIns="68580" bIns="68580" anchor="ctr"/>
          <a:lstStyle/>
          <a:p>
            <a:pPr lvl="0"/>
            <a:r>
              <a:rPr lang="en-US" dirty="0" smtClean="0"/>
              <a:t>Step-4</a:t>
            </a:r>
            <a:endParaRPr lang="en-US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gray">
          <a:xfrm rot="5400000">
            <a:off x="606731" y="4115377"/>
            <a:ext cx="492423" cy="944166"/>
          </a:xfrm>
          <a:prstGeom prst="homePlate">
            <a:avLst>
              <a:gd name="adj" fmla="val 15458"/>
            </a:avLst>
          </a:prstGeom>
          <a:solidFill>
            <a:srgbClr val="FFC000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/>
        </p:spPr>
        <p:txBody>
          <a:bodyPr rot="10800000" vert="eaVert" tIns="68580" bIns="68580" anchor="ctr"/>
          <a:lstStyle/>
          <a:p>
            <a:pPr lvl="0"/>
            <a:r>
              <a:rPr lang="en-US" dirty="0" smtClean="0"/>
              <a:t>Step-5</a:t>
            </a:r>
            <a:endParaRPr 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 rot="5400000">
            <a:off x="593507" y="4892217"/>
            <a:ext cx="492423" cy="944166"/>
          </a:xfrm>
          <a:prstGeom prst="homePlate">
            <a:avLst>
              <a:gd name="adj" fmla="val 15458"/>
            </a:avLst>
          </a:prstGeom>
          <a:solidFill>
            <a:schemeClr val="accent1"/>
          </a:solidFill>
          <a:ln w="9525">
            <a:solidFill>
              <a:srgbClr val="C7C8CA"/>
            </a:solidFill>
            <a:miter lim="800000"/>
            <a:headEnd/>
            <a:tailEnd/>
          </a:ln>
          <a:effectLst/>
          <a:extLst/>
        </p:spPr>
        <p:txBody>
          <a:bodyPr rot="10800000" vert="eaVert" tIns="68580" bIns="68580" anchor="ctr"/>
          <a:lstStyle/>
          <a:p>
            <a:pPr lvl="0"/>
            <a:r>
              <a:rPr lang="en-US" dirty="0" smtClean="0"/>
              <a:t>Step-6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 bwMode="auto">
          <a:xfrm>
            <a:off x="1384896" y="2050272"/>
            <a:ext cx="213123" cy="404813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393314" y="2865676"/>
            <a:ext cx="213123" cy="404813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1384896" y="3626749"/>
            <a:ext cx="213123" cy="404813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1400880" y="4341090"/>
            <a:ext cx="213123" cy="404813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1400880" y="5118089"/>
            <a:ext cx="213123" cy="404813"/>
          </a:xfrm>
          <a:custGeom>
            <a:avLst/>
            <a:gdLst/>
            <a:ahLst/>
            <a:cxnLst/>
            <a:rect l="0" t="0" r="0" b="0"/>
            <a:pathLst>
              <a:path w="284164" h="539751">
                <a:moveTo>
                  <a:pt x="0" y="0"/>
                </a:moveTo>
                <a:lnTo>
                  <a:pt x="0" y="133350"/>
                </a:lnTo>
                <a:lnTo>
                  <a:pt x="138113" y="269875"/>
                </a:lnTo>
                <a:lnTo>
                  <a:pt x="0" y="412750"/>
                </a:lnTo>
                <a:lnTo>
                  <a:pt x="0" y="539750"/>
                </a:lnTo>
                <a:lnTo>
                  <a:pt x="284163" y="26987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845824" y="2064321"/>
            <a:ext cx="6828816" cy="500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dirty="0"/>
              <a:t> </a:t>
            </a:r>
            <a:r>
              <a:rPr lang="en-US" sz="1200" dirty="0">
                <a:hlinkClick r:id="rId4" action="ppaction://hlinksldjump"/>
              </a:rPr>
              <a:t>If CS thickness loss &gt;10% : Apply </a:t>
            </a:r>
            <a:r>
              <a:rPr lang="en-US" sz="1200" dirty="0" err="1">
                <a:hlinkClick r:id="rId4" action="ppaction://hlinksldjump"/>
              </a:rPr>
              <a:t>Ceramitech</a:t>
            </a:r>
            <a:r>
              <a:rPr lang="en-US" sz="1200" dirty="0">
                <a:hlinkClick r:id="rId4" action="ppaction://hlinksldjump"/>
              </a:rPr>
              <a:t> CR/HG putty or equivalent to re-profile CS cylinder external surface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845824" y="2815542"/>
            <a:ext cx="6828816" cy="500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dirty="0">
                <a:hlinkClick r:id="rId5" action="ppaction://hlinksldjump"/>
              </a:rPr>
              <a:t>If CS thickness total loss and created pinholes: Weld patch plate 4 mm thick extended up to health CS surface.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1845824" y="3599208"/>
            <a:ext cx="6828816" cy="500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dirty="0">
                <a:hlinkClick r:id="rId6" action="ppaction://hlinksldjump"/>
              </a:rPr>
              <a:t>Weld Crimped wire mesh (50X100X2.6mm) over the re-profiled Carbon steel cylinder</a:t>
            </a:r>
            <a:r>
              <a:rPr lang="en-US" sz="1200" dirty="0"/>
              <a:t>.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845824" y="4333658"/>
            <a:ext cx="6828816" cy="500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dirty="0">
                <a:hlinkClick r:id="rId7" action="ppaction://hlinksldjump"/>
              </a:rPr>
              <a:t>Apply 20-25 mm thick Cement mortar lining over external CS cylinder with welded mesh</a:t>
            </a:r>
            <a:r>
              <a:rPr lang="en-US" sz="1200" dirty="0">
                <a:hlinkClick r:id="rId6" action="ppaction://hlinksldjump"/>
              </a:rPr>
              <a:t>.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1845824" y="5097560"/>
            <a:ext cx="6828816" cy="5007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dirty="0">
                <a:hlinkClick r:id="rId8" action="ppaction://hlinksldjump"/>
              </a:rPr>
              <a:t>Apply  6mm thick FRP lamination after curing of Cement lining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225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107"/>
            <a:ext cx="9144000" cy="433388"/>
          </a:xfrm>
        </p:spPr>
        <p:txBody>
          <a:bodyPr/>
          <a:lstStyle/>
          <a:p>
            <a:r>
              <a:rPr lang="en-US" dirty="0" smtClean="0"/>
              <a:t>Achievements: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7634" y="937410"/>
            <a:ext cx="85477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Comprehensive Inspection provided </a:t>
            </a:r>
            <a:r>
              <a:rPr lang="en-US" dirty="0"/>
              <a:t>an </a:t>
            </a:r>
            <a:r>
              <a:rPr lang="en-US" dirty="0" smtClean="0"/>
              <a:t>overview </a:t>
            </a:r>
            <a:r>
              <a:rPr lang="en-US" dirty="0"/>
              <a:t>of the </a:t>
            </a:r>
            <a:r>
              <a:rPr lang="en-US" dirty="0" smtClean="0"/>
              <a:t>CCP Pipe </a:t>
            </a:r>
            <a:r>
              <a:rPr lang="en-US" dirty="0"/>
              <a:t>STUB condition. </a:t>
            </a: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Extensive repair of the Pipe STUB has extended the integrity.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Shared with SABIC-ATC as a part of Knowledge sharing at Civil-CP Domain meeting.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SABIC-ATC with concerned Affiliate Civil Engineers conducted workshop and developed a unified procedure</a:t>
            </a:r>
            <a:r>
              <a:rPr lang="en-US" dirty="0"/>
              <a:t> </a:t>
            </a:r>
            <a:r>
              <a:rPr lang="en-US" dirty="0" smtClean="0"/>
              <a:t>for Inspection and Repair of CCP STUB’s and Pipeline Pits in OFFLINE and ONLINE condition.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Developed Inspection </a:t>
            </a:r>
            <a:r>
              <a:rPr lang="en-US" dirty="0" smtClean="0"/>
              <a:t>&amp; repair procedure </a:t>
            </a:r>
            <a:r>
              <a:rPr lang="en-US" dirty="0"/>
              <a:t>for STUBs i</a:t>
            </a:r>
            <a:r>
              <a:rPr lang="en-US" dirty="0" smtClean="0"/>
              <a:t>s </a:t>
            </a:r>
            <a:r>
              <a:rPr lang="en-US" dirty="0"/>
              <a:t>implemented in </a:t>
            </a:r>
            <a:r>
              <a:rPr lang="en-US" dirty="0" smtClean="0"/>
              <a:t>every TA to </a:t>
            </a:r>
            <a:r>
              <a:rPr lang="en-US" dirty="0"/>
              <a:t>strengthening the plant Seawater Pipe Stubs integrity.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/>
              <a:t>Developed &amp; implement Inspection PM plan for STUB’s External and Internal Inspection every TA.</a:t>
            </a:r>
          </a:p>
        </p:txBody>
      </p:sp>
    </p:spTree>
    <p:extLst>
      <p:ext uri="{BB962C8B-B14F-4D97-AF65-F5344CB8AC3E}">
        <p14:creationId xmlns:p14="http://schemas.microsoft.com/office/powerpoint/2010/main" val="4637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63317"/>
            <a:ext cx="9144000" cy="43338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chievements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513661"/>
            <a:ext cx="4146299" cy="3366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528993"/>
            <a:ext cx="4172411" cy="33662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2001684" y="2281436"/>
            <a:ext cx="9120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kern="0" dirty="0">
                <a:solidFill>
                  <a:schemeClr val="accent6"/>
                </a:solidFill>
              </a:rPr>
              <a:t>    </a:t>
            </a:r>
            <a:r>
              <a:rPr lang="en-US" sz="1200" b="1" kern="0" dirty="0">
                <a:solidFill>
                  <a:srgbClr val="FF0000"/>
                </a:solidFill>
              </a:rPr>
              <a:t>BEFORE</a:t>
            </a:r>
            <a:r>
              <a:rPr lang="en-US" sz="1200" kern="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748626" y="2250773"/>
            <a:ext cx="61134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kern="0" dirty="0">
                <a:solidFill>
                  <a:srgbClr val="00B050"/>
                </a:solidFill>
              </a:rPr>
              <a:t>AFTER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74318" y="1190407"/>
            <a:ext cx="83953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kern="0" dirty="0" smtClean="0"/>
              <a:t>STUB </a:t>
            </a:r>
          </a:p>
          <a:p>
            <a:pPr algn="ctr"/>
            <a:r>
              <a:rPr lang="en-US" kern="0" dirty="0" smtClean="0"/>
              <a:t>from </a:t>
            </a:r>
            <a:r>
              <a:rPr lang="en-US" kern="0" dirty="0" smtClean="0">
                <a:solidFill>
                  <a:srgbClr val="FF0000"/>
                </a:solidFill>
              </a:rPr>
              <a:t>Risk </a:t>
            </a:r>
            <a:r>
              <a:rPr lang="en-US" kern="0" dirty="0">
                <a:solidFill>
                  <a:srgbClr val="FF0000"/>
                </a:solidFill>
              </a:rPr>
              <a:t>of </a:t>
            </a:r>
            <a:r>
              <a:rPr lang="en-US" kern="0" dirty="0" smtClean="0">
                <a:solidFill>
                  <a:srgbClr val="FF0000"/>
                </a:solidFill>
              </a:rPr>
              <a:t>Rupture </a:t>
            </a:r>
            <a:r>
              <a:rPr lang="en-US" kern="0" dirty="0"/>
              <a:t>to </a:t>
            </a:r>
            <a:r>
              <a:rPr lang="en-US" kern="0" dirty="0">
                <a:solidFill>
                  <a:srgbClr val="00B050"/>
                </a:solidFill>
              </a:rPr>
              <a:t>Reliable condition </a:t>
            </a:r>
            <a:endParaRPr lang="en-US" kern="0" dirty="0" smtClean="0">
              <a:solidFill>
                <a:srgbClr val="00B050"/>
              </a:solidFill>
            </a:endParaRPr>
          </a:p>
          <a:p>
            <a:pPr algn="ctr"/>
            <a:r>
              <a:rPr lang="en-US" kern="0" dirty="0" smtClean="0"/>
              <a:t>after </a:t>
            </a:r>
            <a:r>
              <a:rPr lang="en-US" kern="0" dirty="0"/>
              <a:t>Inspection &amp; Refurbishment </a:t>
            </a:r>
          </a:p>
        </p:txBody>
      </p:sp>
    </p:spTree>
    <p:extLst>
      <p:ext uri="{BB962C8B-B14F-4D97-AF65-F5344CB8AC3E}">
        <p14:creationId xmlns:p14="http://schemas.microsoft.com/office/powerpoint/2010/main" val="24202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2819400"/>
            <a:ext cx="4098958" cy="76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0"/>
            <a:ext cx="5486400" cy="19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708</Words>
  <Application>Microsoft Office PowerPoint</Application>
  <PresentationFormat>On-screen Show (4:3)</PresentationFormat>
  <Paragraphs>96</Paragraphs>
  <Slides>20</Slides>
  <Notes>6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SimSun</vt:lpstr>
      <vt:lpstr>Arial</vt:lpstr>
      <vt:lpstr>Calibri</vt:lpstr>
      <vt:lpstr>Gill Sans MT</vt:lpstr>
      <vt:lpstr>SABIC Typeface Headline Light</vt:lpstr>
      <vt:lpstr>SABIC Typeface Text Light</vt:lpstr>
      <vt:lpstr>Verdana</vt:lpstr>
      <vt:lpstr>Wingdings</vt:lpstr>
      <vt:lpstr>Office Theme</vt:lpstr>
      <vt:lpstr>PowerPoint Presentation</vt:lpstr>
      <vt:lpstr>CONTENTS</vt:lpstr>
      <vt:lpstr>Background  of Seawater and Cooling water CCP Lines</vt:lpstr>
      <vt:lpstr>PROBLEM STATEMENT</vt:lpstr>
      <vt:lpstr>Inspection &amp;  Findings in Cement Lining of Stubs</vt:lpstr>
      <vt:lpstr>Refurbishment stages &amp; Methodology.</vt:lpstr>
      <vt:lpstr>Achievements: </vt:lpstr>
      <vt:lpstr>Achievements</vt:lpstr>
      <vt:lpstr>PowerPoint Presentation</vt:lpstr>
      <vt:lpstr>External Cracks Soil-to-Air</vt:lpstr>
      <vt:lpstr>CS Cylinder  with Corrosion </vt:lpstr>
      <vt:lpstr>Hole in Carbon Steel Cylinder</vt:lpstr>
      <vt:lpstr>Internal Inspection</vt:lpstr>
      <vt:lpstr>Thickness Measurement</vt:lpstr>
      <vt:lpstr>CS surface Re-profiling</vt:lpstr>
      <vt:lpstr>Patch Plate Weld</vt:lpstr>
      <vt:lpstr>Crimped Wire Mesh</vt:lpstr>
      <vt:lpstr>Cement Lining and Curing</vt:lpstr>
      <vt:lpstr>FRP Wrapping and Area Restoration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Azad Ahmad</cp:lastModifiedBy>
  <cp:revision>173</cp:revision>
  <dcterms:created xsi:type="dcterms:W3CDTF">2009-10-28T07:50:07Z</dcterms:created>
  <dcterms:modified xsi:type="dcterms:W3CDTF">2022-02-19T11:48:23Z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d50848-5462-4933-a6ae-3f5aa423884b_Enabled">
    <vt:lpwstr>true</vt:lpwstr>
  </property>
  <property fmtid="{D5CDD505-2E9C-101B-9397-08002B2CF9AE}" pid="3" name="MSIP_Label_a7d50848-5462-4933-a6ae-3f5aa423884b_SetDate">
    <vt:lpwstr>2021-08-30T13:08:42Z</vt:lpwstr>
  </property>
  <property fmtid="{D5CDD505-2E9C-101B-9397-08002B2CF9AE}" pid="4" name="MSIP_Label_a7d50848-5462-4933-a6ae-3f5aa423884b_Method">
    <vt:lpwstr>Privileged</vt:lpwstr>
  </property>
  <property fmtid="{D5CDD505-2E9C-101B-9397-08002B2CF9AE}" pid="5" name="MSIP_Label_a7d50848-5462-4933-a6ae-3f5aa423884b_Name">
    <vt:lpwstr>a7d50848-5462-4933-a6ae-3f5aa423884b</vt:lpwstr>
  </property>
  <property fmtid="{D5CDD505-2E9C-101B-9397-08002B2CF9AE}" pid="6" name="MSIP_Label_a7d50848-5462-4933-a6ae-3f5aa423884b_SiteId">
    <vt:lpwstr>a77c517c-e95e-435b-bbb4-cb17e462491f</vt:lpwstr>
  </property>
  <property fmtid="{D5CDD505-2E9C-101B-9397-08002B2CF9AE}" pid="7" name="MSIP_Label_a7d50848-5462-4933-a6ae-3f5aa423884b_ActionId">
    <vt:lpwstr>89d8a49a-7e67-41aa-93ef-38d72b1ab6f9</vt:lpwstr>
  </property>
  <property fmtid="{D5CDD505-2E9C-101B-9397-08002B2CF9AE}" pid="8" name="MSIP_Label_a7d50848-5462-4933-a6ae-3f5aa423884b_ContentBits">
    <vt:lpwstr>1</vt:lpwstr>
  </property>
</Properties>
</file>