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81" r:id="rId3"/>
    <p:sldId id="280" r:id="rId4"/>
    <p:sldId id="285" r:id="rId5"/>
    <p:sldId id="284" r:id="rId6"/>
    <p:sldId id="287" r:id="rId7"/>
    <p:sldId id="283" r:id="rId8"/>
    <p:sldId id="289" r:id="rId9"/>
    <p:sldId id="288" r:id="rId10"/>
    <p:sldId id="27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1C4"/>
    <a:srgbClr val="EFB42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343" autoAdjust="0"/>
  </p:normalViewPr>
  <p:slideViewPr>
    <p:cSldViewPr>
      <p:cViewPr varScale="1">
        <p:scale>
          <a:sx n="111" d="100"/>
          <a:sy n="111" d="100"/>
        </p:scale>
        <p:origin x="1938" y="426"/>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notesViewPr>
    <p:cSldViewPr>
      <p:cViewPr varScale="1">
        <p:scale>
          <a:sx n="82" d="100"/>
          <a:sy n="82" d="100"/>
        </p:scale>
        <p:origin x="395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D9B2C-DB1A-45DB-89D3-BF6E01D3CF8D}" type="datetimeFigureOut">
              <a:rPr lang="en-US" smtClean="0"/>
              <a:t>2/20/2022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DC90FF-465D-41CD-BAB9-FF9BC5503069}" type="slidenum">
              <a:rPr lang="en-US" smtClean="0"/>
              <a:t>‹#›</a:t>
            </a:fld>
            <a:endParaRPr lang="en-US"/>
          </a:p>
        </p:txBody>
      </p:sp>
    </p:spTree>
    <p:extLst>
      <p:ext uri="{BB962C8B-B14F-4D97-AF65-F5344CB8AC3E}">
        <p14:creationId xmlns:p14="http://schemas.microsoft.com/office/powerpoint/2010/main" val="215712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A8EF8-2810-4103-A850-0BCFB6F6B819}" type="datetimeFigureOut">
              <a:rPr lang="en-US" smtClean="0"/>
              <a:t>2/20/2022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1DBC9-5137-4B74-B65F-84F644B5E96E}" type="slidenum">
              <a:rPr lang="en-US" smtClean="0"/>
              <a:t>‹#›</a:t>
            </a:fld>
            <a:endParaRPr lang="en-US"/>
          </a:p>
        </p:txBody>
      </p:sp>
    </p:spTree>
    <p:extLst>
      <p:ext uri="{BB962C8B-B14F-4D97-AF65-F5344CB8AC3E}">
        <p14:creationId xmlns:p14="http://schemas.microsoft.com/office/powerpoint/2010/main" val="345412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8" descr="Industry.png"/>
          <p:cNvPicPr>
            <a:picLocks noChangeAspect="1"/>
          </p:cNvPicPr>
          <p:nvPr userDrawn="1"/>
        </p:nvPicPr>
        <p:blipFill>
          <a:blip r:embed="rId2" cstate="print"/>
          <a:srcRect/>
          <a:stretch>
            <a:fillRect/>
          </a:stretch>
        </p:blipFill>
        <p:spPr bwMode="auto">
          <a:xfrm>
            <a:off x="4648200" y="3486150"/>
            <a:ext cx="4495800" cy="3371850"/>
          </a:xfrm>
          <a:prstGeom prst="rect">
            <a:avLst/>
          </a:prstGeom>
          <a:noFill/>
          <a:ln w="9525">
            <a:noFill/>
            <a:miter lim="800000"/>
            <a:headEnd/>
            <a:tailEnd/>
          </a:ln>
        </p:spPr>
      </p:pic>
      <p:sp>
        <p:nvSpPr>
          <p:cNvPr id="3" name="Subtitle 2"/>
          <p:cNvSpPr>
            <a:spLocks noGrp="1"/>
          </p:cNvSpPr>
          <p:nvPr>
            <p:ph type="subTitle" idx="1"/>
          </p:nvPr>
        </p:nvSpPr>
        <p:spPr>
          <a:xfrm>
            <a:off x="1905000" y="1752600"/>
            <a:ext cx="7239000" cy="2743200"/>
          </a:xfrm>
          <a:solidFill>
            <a:schemeClr val="bg1"/>
          </a:solidFill>
          <a:ln w="3175">
            <a:solidFill>
              <a:schemeClr val="tx1"/>
            </a:solidFill>
          </a:ln>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Title Placeholder 1"/>
          <p:cNvSpPr>
            <a:spLocks noGrp="1"/>
          </p:cNvSpPr>
          <p:nvPr>
            <p:ph type="title"/>
          </p:nvPr>
        </p:nvSpPr>
        <p:spPr>
          <a:xfrm>
            <a:off x="0" y="482224"/>
            <a:ext cx="9144000" cy="381000"/>
          </a:xfrm>
          <a:prstGeom prst="rect">
            <a:avLst/>
          </a:prstGeom>
          <a:solidFill>
            <a:schemeClr val="tx2">
              <a:lumMod val="75000"/>
            </a:schemeClr>
          </a:solidFill>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a:defRPr/>
            </a:pPr>
            <a:fld id="{30BDE212-E76B-4CCB-8579-F5AE533F1BB0}" type="datetimeFigureOut">
              <a:rPr lang="en-US" smtClean="0"/>
              <a:pPr>
                <a:defRPr/>
              </a:pPr>
              <a:t>2/20/2022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599B649-AC05-4FD4-8EDB-84F71C51DE25}"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F6D648-6C99-4EFE-9AEF-F5FAF1426C60}" type="datetimeFigureOut">
              <a:rPr lang="en-US"/>
              <a:pPr>
                <a:defRPr/>
              </a:pPr>
              <a:t>2/20/2022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EB0983-C61B-43B0-891B-E3692CFBF7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F82B97-D578-431B-8A21-2D6466AFEC27}" type="datetimeFigureOut">
              <a:rPr lang="en-US"/>
              <a:pPr>
                <a:defRPr/>
              </a:pPr>
              <a:t>2/20/2022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767C65-8669-41CA-8C1C-B93FB1086D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381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EA06C3-72D2-4BCE-B837-C7B7ECFA8D27}" type="datetimeFigureOut">
              <a:rPr lang="en-US"/>
              <a:pPr>
                <a:defRPr/>
              </a:pPr>
              <a:t>2/20/2022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EF82DC-FA80-4E51-B59F-D691F59EB93B}" type="slidenum">
              <a:rPr lang="en-US"/>
              <a:pPr>
                <a:defRPr/>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
            <a:ext cx="2167287" cy="59436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CAF99B-3833-4AAD-9941-55E691DF057D}" type="datetimeFigureOut">
              <a:rPr lang="en-US"/>
              <a:pPr>
                <a:defRPr/>
              </a:pPr>
              <a:t>2/20/2022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EFB03F-43DD-49A8-A138-0768B55696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1E6407-D231-4862-8DE2-0FF48B043046}" type="datetimeFigureOut">
              <a:rPr lang="en-US"/>
              <a:pPr>
                <a:defRPr/>
              </a:pPr>
              <a:t>2/20/2022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62B081-30AA-4D59-B8EA-32C3FAB9A1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2B06ECB-4B99-4BEC-B490-CAEFDCB7D91E}" type="datetimeFigureOut">
              <a:rPr lang="en-US"/>
              <a:pPr>
                <a:defRPr/>
              </a:pPr>
              <a:t>2/20/2022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9CA36AE-F888-46E0-B3D9-3EA520F32E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0BDBE1-5778-440C-A42E-ECFF6DEBCB43}" type="datetimeFigureOut">
              <a:rPr lang="en-US"/>
              <a:pPr>
                <a:defRPr/>
              </a:pPr>
              <a:t>2/20/2022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BD80E4-2FC6-4CA7-80AE-9DF85E9EAD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31ACB9-93DC-45F0-9EA9-256CF0DF87DB}" type="datetimeFigureOut">
              <a:rPr lang="en-US"/>
              <a:pPr>
                <a:defRPr/>
              </a:pPr>
              <a:t>2/20/2022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87749B0-F8ED-45BD-AD7F-BC9764771C8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7210DA-6340-441B-A512-6BDEBC5B207A}" type="datetimeFigureOut">
              <a:rPr lang="en-US"/>
              <a:pPr>
                <a:defRPr/>
              </a:pPr>
              <a:t>2/20/2022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5DC28-1179-43F2-84C4-051DBB6ED3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6DF63D-70F3-4BD2-ABD0-B62F7561EECA}" type="datetimeFigureOut">
              <a:rPr lang="en-US"/>
              <a:pPr>
                <a:defRPr/>
              </a:pPr>
              <a:t>2/20/2022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E01C2C-683D-480F-BD5D-B561F2DE8A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117"/>
          <p:cNvGrpSpPr/>
          <p:nvPr userDrawn="1"/>
        </p:nvGrpSpPr>
        <p:grpSpPr>
          <a:xfrm>
            <a:off x="-2514600" y="-914400"/>
            <a:ext cx="8574294" cy="7772400"/>
            <a:chOff x="4343400" y="3657600"/>
            <a:chExt cx="220663" cy="200026"/>
          </a:xfrm>
          <a:solidFill>
            <a:srgbClr val="F2F2F2">
              <a:alpha val="50196"/>
            </a:srgbClr>
          </a:solidFill>
        </p:grpSpPr>
        <p:sp>
          <p:nvSpPr>
            <p:cNvPr id="1033" name="Freeform 9"/>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4" name="Freeform 10"/>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5" name="Freeform 11"/>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6" name="Freeform 12"/>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7" name="Freeform 13"/>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8" name="Freeform 14"/>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9" name="Freeform 15"/>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0" name="Freeform 16"/>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1" name="Freeform 17"/>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2" name="Freeform 18"/>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3" name="Freeform 19"/>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4" name="Freeform 20"/>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5" name="Freeform 21"/>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6" name="Freeform 22"/>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7" name="Freeform 23"/>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8" name="Freeform 24"/>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9" name="Freeform 25"/>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0" name="Freeform 26"/>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1" name="Freeform 27"/>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2" name="Freeform 28"/>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3" name="Freeform 29"/>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4" name="Freeform 30"/>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5" name="Freeform 31"/>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6" name="Freeform 32"/>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7" name="Freeform 33"/>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8" name="Freeform 34"/>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9" name="Freeform 35"/>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0" name="Freeform 36"/>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1" name="Freeform 37"/>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2" name="Freeform 38"/>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3" name="Freeform 39"/>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4" name="Freeform 40"/>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5" name="Freeform 41"/>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6" name="Freeform 42"/>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7" name="Freeform 43"/>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8" name="Freeform 44"/>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9" name="Freeform 45"/>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0" name="Freeform 46"/>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1" name="Freeform 47"/>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2" name="Freeform 48"/>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3" name="Freeform 49"/>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4" name="Freeform 50"/>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5" name="Freeform 51"/>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6" name="Freeform 52"/>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7" name="Freeform 53"/>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8" name="Freeform 54"/>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9" name="Freeform 55"/>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0" name="Freeform 56"/>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1" name="Freeform 57"/>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2" name="Freeform 58"/>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3" name="Freeform 59"/>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4" name="Freeform 60"/>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5" name="Freeform 61"/>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6" name="Freeform 62"/>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7" name="Freeform 63"/>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8" name="Freeform 64"/>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9" name="Freeform 65"/>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0" name="Freeform 66"/>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1" name="Freeform 67"/>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2" name="Freeform 68"/>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3" name="Freeform 69"/>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4" name="Freeform 70"/>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5" name="Freeform 71"/>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6" name="Freeform 72"/>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7" name="Freeform 73"/>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8" name="Freeform 74"/>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9" name="Freeform 75"/>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0" name="Freeform 76"/>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1" name="Freeform 77"/>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2" name="Freeform 78"/>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3" name="Freeform 79"/>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4" name="Freeform 80"/>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5" name="Freeform 81"/>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6" name="Freeform 82"/>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7" name="Freeform 83"/>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8" name="Freeform 84"/>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9" name="Freeform 85"/>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0" name="Freeform 86"/>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1" name="Freeform 87"/>
            <p:cNvSpPr>
              <a:spLocks noEditPoints="1"/>
            </p:cNvSpPr>
            <p:nvPr/>
          </p:nvSpPr>
          <p:spPr bwMode="auto">
            <a:xfrm>
              <a:off x="4500563" y="3756025"/>
              <a:ext cx="63500" cy="98425"/>
            </a:xfrm>
            <a:custGeom>
              <a:avLst/>
              <a:gdLst/>
              <a:ahLst/>
              <a:cxnLst>
                <a:cxn ang="0">
                  <a:pos x="125" y="36"/>
                </a:cxn>
                <a:cxn ang="0">
                  <a:pos x="226" y="0"/>
                </a:cxn>
                <a:cxn ang="0">
                  <a:pos x="300" y="45"/>
                </a:cxn>
                <a:cxn ang="0">
                  <a:pos x="318" y="154"/>
                </a:cxn>
                <a:cxn ang="0">
                  <a:pos x="251" y="306"/>
                </a:cxn>
                <a:cxn ang="0">
                  <a:pos x="149" y="393"/>
                </a:cxn>
                <a:cxn ang="0">
                  <a:pos x="57" y="393"/>
                </a:cxn>
                <a:cxn ang="0">
                  <a:pos x="3" y="319"/>
                </a:cxn>
                <a:cxn ang="0">
                  <a:pos x="20" y="187"/>
                </a:cxn>
                <a:cxn ang="0">
                  <a:pos x="514" y="1733"/>
                </a:cxn>
                <a:cxn ang="0">
                  <a:pos x="595" y="1807"/>
                </a:cxn>
                <a:cxn ang="0">
                  <a:pos x="595" y="1880"/>
                </a:cxn>
                <a:cxn ang="0">
                  <a:pos x="519" y="1925"/>
                </a:cxn>
                <a:cxn ang="0">
                  <a:pos x="374" y="1913"/>
                </a:cxn>
                <a:cxn ang="0">
                  <a:pos x="243" y="1848"/>
                </a:cxn>
                <a:cxn ang="0">
                  <a:pos x="198" y="1769"/>
                </a:cxn>
                <a:cxn ang="0">
                  <a:pos x="231" y="1705"/>
                </a:cxn>
                <a:cxn ang="0">
                  <a:pos x="337" y="1683"/>
                </a:cxn>
                <a:cxn ang="0">
                  <a:pos x="788" y="1422"/>
                </a:cxn>
                <a:cxn ang="0">
                  <a:pos x="950" y="1465"/>
                </a:cxn>
                <a:cxn ang="0">
                  <a:pos x="1017" y="1552"/>
                </a:cxn>
                <a:cxn ang="0">
                  <a:pos x="980" y="1646"/>
                </a:cxn>
                <a:cxn ang="0">
                  <a:pos x="830" y="1711"/>
                </a:cxn>
                <a:cxn ang="0">
                  <a:pos x="622" y="1711"/>
                </a:cxn>
                <a:cxn ang="0">
                  <a:pos x="500" y="1645"/>
                </a:cxn>
                <a:cxn ang="0">
                  <a:pos x="477" y="1551"/>
                </a:cxn>
                <a:cxn ang="0">
                  <a:pos x="561" y="1463"/>
                </a:cxn>
                <a:cxn ang="0">
                  <a:pos x="876" y="1004"/>
                </a:cxn>
                <a:cxn ang="0">
                  <a:pos x="1096" y="989"/>
                </a:cxn>
                <a:cxn ang="0">
                  <a:pos x="1220" y="1052"/>
                </a:cxn>
                <a:cxn ang="0">
                  <a:pos x="1233" y="1156"/>
                </a:cxn>
                <a:cxn ang="0">
                  <a:pos x="1114" y="1264"/>
                </a:cxn>
                <a:cxn ang="0">
                  <a:pos x="878" y="1332"/>
                </a:cxn>
                <a:cxn ang="0">
                  <a:pos x="698" y="1311"/>
                </a:cxn>
                <a:cxn ang="0">
                  <a:pos x="619" y="1225"/>
                </a:cxn>
                <a:cxn ang="0">
                  <a:pos x="660" y="1114"/>
                </a:cxn>
                <a:cxn ang="0">
                  <a:pos x="838" y="1016"/>
                </a:cxn>
                <a:cxn ang="0">
                  <a:pos x="782" y="537"/>
                </a:cxn>
                <a:cxn ang="0">
                  <a:pos x="940" y="509"/>
                </a:cxn>
                <a:cxn ang="0">
                  <a:pos x="1020" y="575"/>
                </a:cxn>
                <a:cxn ang="0">
                  <a:pos x="992" y="709"/>
                </a:cxn>
                <a:cxn ang="0">
                  <a:pos x="830" y="882"/>
                </a:cxn>
                <a:cxn ang="0">
                  <a:pos x="643" y="976"/>
                </a:cxn>
                <a:cxn ang="0">
                  <a:pos x="515" y="960"/>
                </a:cxn>
                <a:cxn ang="0">
                  <a:pos x="477" y="861"/>
                </a:cxn>
                <a:cxn ang="0">
                  <a:pos x="559" y="706"/>
                </a:cxn>
                <a:cxn ang="0">
                  <a:pos x="399" y="261"/>
                </a:cxn>
                <a:cxn ang="0">
                  <a:pos x="528" y="173"/>
                </a:cxn>
                <a:cxn ang="0">
                  <a:pos x="625" y="187"/>
                </a:cxn>
                <a:cxn ang="0">
                  <a:pos x="659" y="285"/>
                </a:cxn>
                <a:cxn ang="0">
                  <a:pos x="598" y="452"/>
                </a:cxn>
                <a:cxn ang="0">
                  <a:pos x="464" y="603"/>
                </a:cxn>
                <a:cxn ang="0">
                  <a:pos x="345" y="645"/>
                </a:cxn>
                <a:cxn ang="0">
                  <a:pos x="272" y="593"/>
                </a:cxn>
                <a:cxn ang="0">
                  <a:pos x="275" y="464"/>
                </a:cxn>
              </a:cxnLst>
              <a:rect l="0" t="0" r="r" b="b"/>
              <a:pathLst>
                <a:path w="1242" h="1928">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close/>
                  <a:moveTo>
                    <a:pt x="429" y="1699"/>
                  </a:moveTo>
                  <a:lnTo>
                    <a:pt x="453" y="1706"/>
                  </a:lnTo>
                  <a:lnTo>
                    <a:pt x="474" y="1714"/>
                  </a:lnTo>
                  <a:lnTo>
                    <a:pt x="495" y="1724"/>
                  </a:lnTo>
                  <a:lnTo>
                    <a:pt x="514" y="1733"/>
                  </a:lnTo>
                  <a:lnTo>
                    <a:pt x="531" y="1742"/>
                  </a:lnTo>
                  <a:lnTo>
                    <a:pt x="546" y="1752"/>
                  </a:lnTo>
                  <a:lnTo>
                    <a:pt x="559" y="1762"/>
                  </a:lnTo>
                  <a:lnTo>
                    <a:pt x="570" y="1773"/>
                  </a:lnTo>
                  <a:lnTo>
                    <a:pt x="580" y="1785"/>
                  </a:lnTo>
                  <a:lnTo>
                    <a:pt x="589" y="1796"/>
                  </a:lnTo>
                  <a:lnTo>
                    <a:pt x="595" y="1807"/>
                  </a:lnTo>
                  <a:lnTo>
                    <a:pt x="600" y="1818"/>
                  </a:lnTo>
                  <a:lnTo>
                    <a:pt x="603" y="1829"/>
                  </a:lnTo>
                  <a:lnTo>
                    <a:pt x="605" y="1839"/>
                  </a:lnTo>
                  <a:lnTo>
                    <a:pt x="605" y="1851"/>
                  </a:lnTo>
                  <a:lnTo>
                    <a:pt x="603" y="1861"/>
                  </a:lnTo>
                  <a:lnTo>
                    <a:pt x="600" y="1871"/>
                  </a:lnTo>
                  <a:lnTo>
                    <a:pt x="595" y="1880"/>
                  </a:lnTo>
                  <a:lnTo>
                    <a:pt x="589" y="1889"/>
                  </a:lnTo>
                  <a:lnTo>
                    <a:pt x="580" y="1896"/>
                  </a:lnTo>
                  <a:lnTo>
                    <a:pt x="571" y="1905"/>
                  </a:lnTo>
                  <a:lnTo>
                    <a:pt x="561" y="1911"/>
                  </a:lnTo>
                  <a:lnTo>
                    <a:pt x="548" y="1917"/>
                  </a:lnTo>
                  <a:lnTo>
                    <a:pt x="535" y="1921"/>
                  </a:lnTo>
                  <a:lnTo>
                    <a:pt x="519" y="1925"/>
                  </a:lnTo>
                  <a:lnTo>
                    <a:pt x="503" y="1927"/>
                  </a:lnTo>
                  <a:lnTo>
                    <a:pt x="485" y="1928"/>
                  </a:lnTo>
                  <a:lnTo>
                    <a:pt x="465" y="1928"/>
                  </a:lnTo>
                  <a:lnTo>
                    <a:pt x="444" y="1927"/>
                  </a:lnTo>
                  <a:lnTo>
                    <a:pt x="423" y="1924"/>
                  </a:lnTo>
                  <a:lnTo>
                    <a:pt x="398" y="1919"/>
                  </a:lnTo>
                  <a:lnTo>
                    <a:pt x="374" y="1913"/>
                  </a:lnTo>
                  <a:lnTo>
                    <a:pt x="350" y="1906"/>
                  </a:lnTo>
                  <a:lnTo>
                    <a:pt x="328" y="1897"/>
                  </a:lnTo>
                  <a:lnTo>
                    <a:pt x="307" y="1888"/>
                  </a:lnTo>
                  <a:lnTo>
                    <a:pt x="289" y="1879"/>
                  </a:lnTo>
                  <a:lnTo>
                    <a:pt x="272" y="1869"/>
                  </a:lnTo>
                  <a:lnTo>
                    <a:pt x="256" y="1859"/>
                  </a:lnTo>
                  <a:lnTo>
                    <a:pt x="243" y="1848"/>
                  </a:lnTo>
                  <a:lnTo>
                    <a:pt x="232" y="1836"/>
                  </a:lnTo>
                  <a:lnTo>
                    <a:pt x="222" y="1825"/>
                  </a:lnTo>
                  <a:lnTo>
                    <a:pt x="214" y="1814"/>
                  </a:lnTo>
                  <a:lnTo>
                    <a:pt x="207" y="1803"/>
                  </a:lnTo>
                  <a:lnTo>
                    <a:pt x="202" y="1792"/>
                  </a:lnTo>
                  <a:lnTo>
                    <a:pt x="199" y="1780"/>
                  </a:lnTo>
                  <a:lnTo>
                    <a:pt x="198" y="1769"/>
                  </a:lnTo>
                  <a:lnTo>
                    <a:pt x="198" y="1759"/>
                  </a:lnTo>
                  <a:lnTo>
                    <a:pt x="199" y="1748"/>
                  </a:lnTo>
                  <a:lnTo>
                    <a:pt x="202" y="1739"/>
                  </a:lnTo>
                  <a:lnTo>
                    <a:pt x="207" y="1730"/>
                  </a:lnTo>
                  <a:lnTo>
                    <a:pt x="214" y="1720"/>
                  </a:lnTo>
                  <a:lnTo>
                    <a:pt x="222" y="1712"/>
                  </a:lnTo>
                  <a:lnTo>
                    <a:pt x="231" y="1705"/>
                  </a:lnTo>
                  <a:lnTo>
                    <a:pt x="242" y="1699"/>
                  </a:lnTo>
                  <a:lnTo>
                    <a:pt x="254" y="1693"/>
                  </a:lnTo>
                  <a:lnTo>
                    <a:pt x="268" y="1689"/>
                  </a:lnTo>
                  <a:lnTo>
                    <a:pt x="283" y="1686"/>
                  </a:lnTo>
                  <a:lnTo>
                    <a:pt x="300" y="1684"/>
                  </a:lnTo>
                  <a:lnTo>
                    <a:pt x="318" y="1683"/>
                  </a:lnTo>
                  <a:lnTo>
                    <a:pt x="337" y="1683"/>
                  </a:lnTo>
                  <a:lnTo>
                    <a:pt x="358" y="1685"/>
                  </a:lnTo>
                  <a:lnTo>
                    <a:pt x="381" y="1688"/>
                  </a:lnTo>
                  <a:lnTo>
                    <a:pt x="404" y="1693"/>
                  </a:lnTo>
                  <a:lnTo>
                    <a:pt x="429" y="1699"/>
                  </a:lnTo>
                  <a:close/>
                  <a:moveTo>
                    <a:pt x="725" y="1423"/>
                  </a:moveTo>
                  <a:lnTo>
                    <a:pt x="758" y="1422"/>
                  </a:lnTo>
                  <a:lnTo>
                    <a:pt x="788" y="1422"/>
                  </a:lnTo>
                  <a:lnTo>
                    <a:pt x="817" y="1424"/>
                  </a:lnTo>
                  <a:lnTo>
                    <a:pt x="843" y="1429"/>
                  </a:lnTo>
                  <a:lnTo>
                    <a:pt x="869" y="1433"/>
                  </a:lnTo>
                  <a:lnTo>
                    <a:pt x="891" y="1440"/>
                  </a:lnTo>
                  <a:lnTo>
                    <a:pt x="913" y="1447"/>
                  </a:lnTo>
                  <a:lnTo>
                    <a:pt x="932" y="1456"/>
                  </a:lnTo>
                  <a:lnTo>
                    <a:pt x="950" y="1465"/>
                  </a:lnTo>
                  <a:lnTo>
                    <a:pt x="966" y="1476"/>
                  </a:lnTo>
                  <a:lnTo>
                    <a:pt x="979" y="1488"/>
                  </a:lnTo>
                  <a:lnTo>
                    <a:pt x="991" y="1499"/>
                  </a:lnTo>
                  <a:lnTo>
                    <a:pt x="1000" y="1512"/>
                  </a:lnTo>
                  <a:lnTo>
                    <a:pt x="1007" y="1525"/>
                  </a:lnTo>
                  <a:lnTo>
                    <a:pt x="1014" y="1538"/>
                  </a:lnTo>
                  <a:lnTo>
                    <a:pt x="1017" y="1552"/>
                  </a:lnTo>
                  <a:lnTo>
                    <a:pt x="1018" y="1566"/>
                  </a:lnTo>
                  <a:lnTo>
                    <a:pt x="1017" y="1580"/>
                  </a:lnTo>
                  <a:lnTo>
                    <a:pt x="1014" y="1593"/>
                  </a:lnTo>
                  <a:lnTo>
                    <a:pt x="1009" y="1608"/>
                  </a:lnTo>
                  <a:lnTo>
                    <a:pt x="1001" y="1621"/>
                  </a:lnTo>
                  <a:lnTo>
                    <a:pt x="991" y="1634"/>
                  </a:lnTo>
                  <a:lnTo>
                    <a:pt x="980" y="1646"/>
                  </a:lnTo>
                  <a:lnTo>
                    <a:pt x="966" y="1658"/>
                  </a:lnTo>
                  <a:lnTo>
                    <a:pt x="948" y="1670"/>
                  </a:lnTo>
                  <a:lnTo>
                    <a:pt x="930" y="1680"/>
                  </a:lnTo>
                  <a:lnTo>
                    <a:pt x="909" y="1689"/>
                  </a:lnTo>
                  <a:lnTo>
                    <a:pt x="884" y="1698"/>
                  </a:lnTo>
                  <a:lnTo>
                    <a:pt x="859" y="1705"/>
                  </a:lnTo>
                  <a:lnTo>
                    <a:pt x="830" y="1711"/>
                  </a:lnTo>
                  <a:lnTo>
                    <a:pt x="799" y="1716"/>
                  </a:lnTo>
                  <a:lnTo>
                    <a:pt x="765" y="1719"/>
                  </a:lnTo>
                  <a:lnTo>
                    <a:pt x="733" y="1720"/>
                  </a:lnTo>
                  <a:lnTo>
                    <a:pt x="703" y="1720"/>
                  </a:lnTo>
                  <a:lnTo>
                    <a:pt x="674" y="1719"/>
                  </a:lnTo>
                  <a:lnTo>
                    <a:pt x="647" y="1715"/>
                  </a:lnTo>
                  <a:lnTo>
                    <a:pt x="622" y="1711"/>
                  </a:lnTo>
                  <a:lnTo>
                    <a:pt x="599" y="1704"/>
                  </a:lnTo>
                  <a:lnTo>
                    <a:pt x="577" y="1697"/>
                  </a:lnTo>
                  <a:lnTo>
                    <a:pt x="558" y="1689"/>
                  </a:lnTo>
                  <a:lnTo>
                    <a:pt x="541" y="1679"/>
                  </a:lnTo>
                  <a:lnTo>
                    <a:pt x="525" y="1669"/>
                  </a:lnTo>
                  <a:lnTo>
                    <a:pt x="511" y="1657"/>
                  </a:lnTo>
                  <a:lnTo>
                    <a:pt x="500" y="1645"/>
                  </a:lnTo>
                  <a:lnTo>
                    <a:pt x="490" y="1632"/>
                  </a:lnTo>
                  <a:lnTo>
                    <a:pt x="483" y="1620"/>
                  </a:lnTo>
                  <a:lnTo>
                    <a:pt x="478" y="1606"/>
                  </a:lnTo>
                  <a:lnTo>
                    <a:pt x="473" y="1592"/>
                  </a:lnTo>
                  <a:lnTo>
                    <a:pt x="472" y="1578"/>
                  </a:lnTo>
                  <a:lnTo>
                    <a:pt x="473" y="1564"/>
                  </a:lnTo>
                  <a:lnTo>
                    <a:pt x="477" y="1551"/>
                  </a:lnTo>
                  <a:lnTo>
                    <a:pt x="482" y="1536"/>
                  </a:lnTo>
                  <a:lnTo>
                    <a:pt x="490" y="1523"/>
                  </a:lnTo>
                  <a:lnTo>
                    <a:pt x="499" y="1510"/>
                  </a:lnTo>
                  <a:lnTo>
                    <a:pt x="511" y="1497"/>
                  </a:lnTo>
                  <a:lnTo>
                    <a:pt x="525" y="1485"/>
                  </a:lnTo>
                  <a:lnTo>
                    <a:pt x="542" y="1473"/>
                  </a:lnTo>
                  <a:lnTo>
                    <a:pt x="561" y="1463"/>
                  </a:lnTo>
                  <a:lnTo>
                    <a:pt x="583" y="1454"/>
                  </a:lnTo>
                  <a:lnTo>
                    <a:pt x="606" y="1445"/>
                  </a:lnTo>
                  <a:lnTo>
                    <a:pt x="632" y="1438"/>
                  </a:lnTo>
                  <a:lnTo>
                    <a:pt x="661" y="1432"/>
                  </a:lnTo>
                  <a:lnTo>
                    <a:pt x="692" y="1426"/>
                  </a:lnTo>
                  <a:lnTo>
                    <a:pt x="725" y="1423"/>
                  </a:lnTo>
                  <a:close/>
                  <a:moveTo>
                    <a:pt x="876" y="1004"/>
                  </a:moveTo>
                  <a:lnTo>
                    <a:pt x="913" y="996"/>
                  </a:lnTo>
                  <a:lnTo>
                    <a:pt x="947" y="990"/>
                  </a:lnTo>
                  <a:lnTo>
                    <a:pt x="981" y="986"/>
                  </a:lnTo>
                  <a:lnTo>
                    <a:pt x="1013" y="984"/>
                  </a:lnTo>
                  <a:lnTo>
                    <a:pt x="1042" y="984"/>
                  </a:lnTo>
                  <a:lnTo>
                    <a:pt x="1070" y="986"/>
                  </a:lnTo>
                  <a:lnTo>
                    <a:pt x="1096" y="989"/>
                  </a:lnTo>
                  <a:lnTo>
                    <a:pt x="1120" y="994"/>
                  </a:lnTo>
                  <a:lnTo>
                    <a:pt x="1142" y="1000"/>
                  </a:lnTo>
                  <a:lnTo>
                    <a:pt x="1162" y="1008"/>
                  </a:lnTo>
                  <a:lnTo>
                    <a:pt x="1180" y="1018"/>
                  </a:lnTo>
                  <a:lnTo>
                    <a:pt x="1196" y="1028"/>
                  </a:lnTo>
                  <a:lnTo>
                    <a:pt x="1209" y="1039"/>
                  </a:lnTo>
                  <a:lnTo>
                    <a:pt x="1220" y="1052"/>
                  </a:lnTo>
                  <a:lnTo>
                    <a:pt x="1230" y="1065"/>
                  </a:lnTo>
                  <a:lnTo>
                    <a:pt x="1236" y="1079"/>
                  </a:lnTo>
                  <a:lnTo>
                    <a:pt x="1241" y="1094"/>
                  </a:lnTo>
                  <a:lnTo>
                    <a:pt x="1242" y="1108"/>
                  </a:lnTo>
                  <a:lnTo>
                    <a:pt x="1242" y="1124"/>
                  </a:lnTo>
                  <a:lnTo>
                    <a:pt x="1239" y="1140"/>
                  </a:lnTo>
                  <a:lnTo>
                    <a:pt x="1233" y="1156"/>
                  </a:lnTo>
                  <a:lnTo>
                    <a:pt x="1224" y="1172"/>
                  </a:lnTo>
                  <a:lnTo>
                    <a:pt x="1212" y="1187"/>
                  </a:lnTo>
                  <a:lnTo>
                    <a:pt x="1199" y="1204"/>
                  </a:lnTo>
                  <a:lnTo>
                    <a:pt x="1182" y="1219"/>
                  </a:lnTo>
                  <a:lnTo>
                    <a:pt x="1162" y="1234"/>
                  </a:lnTo>
                  <a:lnTo>
                    <a:pt x="1140" y="1250"/>
                  </a:lnTo>
                  <a:lnTo>
                    <a:pt x="1114" y="1264"/>
                  </a:lnTo>
                  <a:lnTo>
                    <a:pt x="1086" y="1277"/>
                  </a:lnTo>
                  <a:lnTo>
                    <a:pt x="1054" y="1290"/>
                  </a:lnTo>
                  <a:lnTo>
                    <a:pt x="1021" y="1301"/>
                  </a:lnTo>
                  <a:lnTo>
                    <a:pt x="983" y="1313"/>
                  </a:lnTo>
                  <a:lnTo>
                    <a:pt x="946" y="1322"/>
                  </a:lnTo>
                  <a:lnTo>
                    <a:pt x="912" y="1328"/>
                  </a:lnTo>
                  <a:lnTo>
                    <a:pt x="878" y="1332"/>
                  </a:lnTo>
                  <a:lnTo>
                    <a:pt x="847" y="1335"/>
                  </a:lnTo>
                  <a:lnTo>
                    <a:pt x="818" y="1335"/>
                  </a:lnTo>
                  <a:lnTo>
                    <a:pt x="789" y="1333"/>
                  </a:lnTo>
                  <a:lnTo>
                    <a:pt x="764" y="1330"/>
                  </a:lnTo>
                  <a:lnTo>
                    <a:pt x="740" y="1325"/>
                  </a:lnTo>
                  <a:lnTo>
                    <a:pt x="718" y="1319"/>
                  </a:lnTo>
                  <a:lnTo>
                    <a:pt x="698" y="1311"/>
                  </a:lnTo>
                  <a:lnTo>
                    <a:pt x="680" y="1301"/>
                  </a:lnTo>
                  <a:lnTo>
                    <a:pt x="664" y="1291"/>
                  </a:lnTo>
                  <a:lnTo>
                    <a:pt x="651" y="1280"/>
                  </a:lnTo>
                  <a:lnTo>
                    <a:pt x="640" y="1268"/>
                  </a:lnTo>
                  <a:lnTo>
                    <a:pt x="630" y="1255"/>
                  </a:lnTo>
                  <a:lnTo>
                    <a:pt x="623" y="1240"/>
                  </a:lnTo>
                  <a:lnTo>
                    <a:pt x="619" y="1225"/>
                  </a:lnTo>
                  <a:lnTo>
                    <a:pt x="617" y="1211"/>
                  </a:lnTo>
                  <a:lnTo>
                    <a:pt x="618" y="1195"/>
                  </a:lnTo>
                  <a:lnTo>
                    <a:pt x="621" y="1179"/>
                  </a:lnTo>
                  <a:lnTo>
                    <a:pt x="626" y="1163"/>
                  </a:lnTo>
                  <a:lnTo>
                    <a:pt x="636" y="1147"/>
                  </a:lnTo>
                  <a:lnTo>
                    <a:pt x="646" y="1130"/>
                  </a:lnTo>
                  <a:lnTo>
                    <a:pt x="660" y="1114"/>
                  </a:lnTo>
                  <a:lnTo>
                    <a:pt x="676" y="1099"/>
                  </a:lnTo>
                  <a:lnTo>
                    <a:pt x="696" y="1084"/>
                  </a:lnTo>
                  <a:lnTo>
                    <a:pt x="718" y="1068"/>
                  </a:lnTo>
                  <a:lnTo>
                    <a:pt x="744" y="1054"/>
                  </a:lnTo>
                  <a:lnTo>
                    <a:pt x="772" y="1041"/>
                  </a:lnTo>
                  <a:lnTo>
                    <a:pt x="804" y="1028"/>
                  </a:lnTo>
                  <a:lnTo>
                    <a:pt x="838" y="1016"/>
                  </a:lnTo>
                  <a:lnTo>
                    <a:pt x="876" y="1004"/>
                  </a:lnTo>
                  <a:close/>
                  <a:moveTo>
                    <a:pt x="639" y="630"/>
                  </a:moveTo>
                  <a:lnTo>
                    <a:pt x="668" y="607"/>
                  </a:lnTo>
                  <a:lnTo>
                    <a:pt x="698" y="585"/>
                  </a:lnTo>
                  <a:lnTo>
                    <a:pt x="727" y="567"/>
                  </a:lnTo>
                  <a:lnTo>
                    <a:pt x="755" y="551"/>
                  </a:lnTo>
                  <a:lnTo>
                    <a:pt x="782" y="537"/>
                  </a:lnTo>
                  <a:lnTo>
                    <a:pt x="808" y="527"/>
                  </a:lnTo>
                  <a:lnTo>
                    <a:pt x="833" y="518"/>
                  </a:lnTo>
                  <a:lnTo>
                    <a:pt x="858" y="512"/>
                  </a:lnTo>
                  <a:lnTo>
                    <a:pt x="880" y="509"/>
                  </a:lnTo>
                  <a:lnTo>
                    <a:pt x="901" y="507"/>
                  </a:lnTo>
                  <a:lnTo>
                    <a:pt x="921" y="507"/>
                  </a:lnTo>
                  <a:lnTo>
                    <a:pt x="940" y="509"/>
                  </a:lnTo>
                  <a:lnTo>
                    <a:pt x="957" y="514"/>
                  </a:lnTo>
                  <a:lnTo>
                    <a:pt x="972" y="520"/>
                  </a:lnTo>
                  <a:lnTo>
                    <a:pt x="985" y="527"/>
                  </a:lnTo>
                  <a:lnTo>
                    <a:pt x="997" y="537"/>
                  </a:lnTo>
                  <a:lnTo>
                    <a:pt x="1006" y="549"/>
                  </a:lnTo>
                  <a:lnTo>
                    <a:pt x="1015" y="561"/>
                  </a:lnTo>
                  <a:lnTo>
                    <a:pt x="1020" y="575"/>
                  </a:lnTo>
                  <a:lnTo>
                    <a:pt x="1023" y="590"/>
                  </a:lnTo>
                  <a:lnTo>
                    <a:pt x="1024" y="608"/>
                  </a:lnTo>
                  <a:lnTo>
                    <a:pt x="1023" y="626"/>
                  </a:lnTo>
                  <a:lnTo>
                    <a:pt x="1019" y="645"/>
                  </a:lnTo>
                  <a:lnTo>
                    <a:pt x="1013" y="666"/>
                  </a:lnTo>
                  <a:lnTo>
                    <a:pt x="1003" y="687"/>
                  </a:lnTo>
                  <a:lnTo>
                    <a:pt x="992" y="709"/>
                  </a:lnTo>
                  <a:lnTo>
                    <a:pt x="978" y="733"/>
                  </a:lnTo>
                  <a:lnTo>
                    <a:pt x="961" y="756"/>
                  </a:lnTo>
                  <a:lnTo>
                    <a:pt x="940" y="782"/>
                  </a:lnTo>
                  <a:lnTo>
                    <a:pt x="917" y="806"/>
                  </a:lnTo>
                  <a:lnTo>
                    <a:pt x="890" y="832"/>
                  </a:lnTo>
                  <a:lnTo>
                    <a:pt x="860" y="859"/>
                  </a:lnTo>
                  <a:lnTo>
                    <a:pt x="830" y="882"/>
                  </a:lnTo>
                  <a:lnTo>
                    <a:pt x="801" y="904"/>
                  </a:lnTo>
                  <a:lnTo>
                    <a:pt x="772" y="922"/>
                  </a:lnTo>
                  <a:lnTo>
                    <a:pt x="745" y="937"/>
                  </a:lnTo>
                  <a:lnTo>
                    <a:pt x="718" y="950"/>
                  </a:lnTo>
                  <a:lnTo>
                    <a:pt x="692" y="962"/>
                  </a:lnTo>
                  <a:lnTo>
                    <a:pt x="667" y="970"/>
                  </a:lnTo>
                  <a:lnTo>
                    <a:pt x="643" y="976"/>
                  </a:lnTo>
                  <a:lnTo>
                    <a:pt x="620" y="980"/>
                  </a:lnTo>
                  <a:lnTo>
                    <a:pt x="599" y="981"/>
                  </a:lnTo>
                  <a:lnTo>
                    <a:pt x="578" y="981"/>
                  </a:lnTo>
                  <a:lnTo>
                    <a:pt x="560" y="978"/>
                  </a:lnTo>
                  <a:lnTo>
                    <a:pt x="544" y="974"/>
                  </a:lnTo>
                  <a:lnTo>
                    <a:pt x="528" y="968"/>
                  </a:lnTo>
                  <a:lnTo>
                    <a:pt x="515" y="960"/>
                  </a:lnTo>
                  <a:lnTo>
                    <a:pt x="503" y="950"/>
                  </a:lnTo>
                  <a:lnTo>
                    <a:pt x="493" y="939"/>
                  </a:lnTo>
                  <a:lnTo>
                    <a:pt x="486" y="926"/>
                  </a:lnTo>
                  <a:lnTo>
                    <a:pt x="480" y="912"/>
                  </a:lnTo>
                  <a:lnTo>
                    <a:pt x="477" y="897"/>
                  </a:lnTo>
                  <a:lnTo>
                    <a:pt x="475" y="879"/>
                  </a:lnTo>
                  <a:lnTo>
                    <a:pt x="477" y="861"/>
                  </a:lnTo>
                  <a:lnTo>
                    <a:pt x="480" y="842"/>
                  </a:lnTo>
                  <a:lnTo>
                    <a:pt x="487" y="821"/>
                  </a:lnTo>
                  <a:lnTo>
                    <a:pt x="495" y="800"/>
                  </a:lnTo>
                  <a:lnTo>
                    <a:pt x="507" y="779"/>
                  </a:lnTo>
                  <a:lnTo>
                    <a:pt x="521" y="755"/>
                  </a:lnTo>
                  <a:lnTo>
                    <a:pt x="539" y="731"/>
                  </a:lnTo>
                  <a:lnTo>
                    <a:pt x="559" y="706"/>
                  </a:lnTo>
                  <a:lnTo>
                    <a:pt x="583" y="682"/>
                  </a:lnTo>
                  <a:lnTo>
                    <a:pt x="609" y="655"/>
                  </a:lnTo>
                  <a:lnTo>
                    <a:pt x="639" y="630"/>
                  </a:lnTo>
                  <a:close/>
                  <a:moveTo>
                    <a:pt x="342" y="334"/>
                  </a:moveTo>
                  <a:lnTo>
                    <a:pt x="361" y="307"/>
                  </a:lnTo>
                  <a:lnTo>
                    <a:pt x="380" y="283"/>
                  </a:lnTo>
                  <a:lnTo>
                    <a:pt x="399" y="261"/>
                  </a:lnTo>
                  <a:lnTo>
                    <a:pt x="418" y="241"/>
                  </a:lnTo>
                  <a:lnTo>
                    <a:pt x="438" y="224"/>
                  </a:lnTo>
                  <a:lnTo>
                    <a:pt x="456" y="210"/>
                  </a:lnTo>
                  <a:lnTo>
                    <a:pt x="475" y="197"/>
                  </a:lnTo>
                  <a:lnTo>
                    <a:pt x="494" y="187"/>
                  </a:lnTo>
                  <a:lnTo>
                    <a:pt x="511" y="178"/>
                  </a:lnTo>
                  <a:lnTo>
                    <a:pt x="528" y="173"/>
                  </a:lnTo>
                  <a:lnTo>
                    <a:pt x="545" y="169"/>
                  </a:lnTo>
                  <a:lnTo>
                    <a:pt x="561" y="167"/>
                  </a:lnTo>
                  <a:lnTo>
                    <a:pt x="575" y="167"/>
                  </a:lnTo>
                  <a:lnTo>
                    <a:pt x="590" y="169"/>
                  </a:lnTo>
                  <a:lnTo>
                    <a:pt x="603" y="173"/>
                  </a:lnTo>
                  <a:lnTo>
                    <a:pt x="615" y="179"/>
                  </a:lnTo>
                  <a:lnTo>
                    <a:pt x="625" y="187"/>
                  </a:lnTo>
                  <a:lnTo>
                    <a:pt x="634" y="196"/>
                  </a:lnTo>
                  <a:lnTo>
                    <a:pt x="643" y="207"/>
                  </a:lnTo>
                  <a:lnTo>
                    <a:pt x="650" y="219"/>
                  </a:lnTo>
                  <a:lnTo>
                    <a:pt x="654" y="233"/>
                  </a:lnTo>
                  <a:lnTo>
                    <a:pt x="658" y="250"/>
                  </a:lnTo>
                  <a:lnTo>
                    <a:pt x="659" y="267"/>
                  </a:lnTo>
                  <a:lnTo>
                    <a:pt x="659" y="285"/>
                  </a:lnTo>
                  <a:lnTo>
                    <a:pt x="657" y="306"/>
                  </a:lnTo>
                  <a:lnTo>
                    <a:pt x="653" y="327"/>
                  </a:lnTo>
                  <a:lnTo>
                    <a:pt x="646" y="349"/>
                  </a:lnTo>
                  <a:lnTo>
                    <a:pt x="638" y="373"/>
                  </a:lnTo>
                  <a:lnTo>
                    <a:pt x="626" y="398"/>
                  </a:lnTo>
                  <a:lnTo>
                    <a:pt x="613" y="425"/>
                  </a:lnTo>
                  <a:lnTo>
                    <a:pt x="598" y="452"/>
                  </a:lnTo>
                  <a:lnTo>
                    <a:pt x="579" y="479"/>
                  </a:lnTo>
                  <a:lnTo>
                    <a:pt x="560" y="506"/>
                  </a:lnTo>
                  <a:lnTo>
                    <a:pt x="541" y="530"/>
                  </a:lnTo>
                  <a:lnTo>
                    <a:pt x="521" y="552"/>
                  </a:lnTo>
                  <a:lnTo>
                    <a:pt x="502" y="571"/>
                  </a:lnTo>
                  <a:lnTo>
                    <a:pt x="484" y="588"/>
                  </a:lnTo>
                  <a:lnTo>
                    <a:pt x="464" y="603"/>
                  </a:lnTo>
                  <a:lnTo>
                    <a:pt x="446" y="615"/>
                  </a:lnTo>
                  <a:lnTo>
                    <a:pt x="428" y="625"/>
                  </a:lnTo>
                  <a:lnTo>
                    <a:pt x="409" y="633"/>
                  </a:lnTo>
                  <a:lnTo>
                    <a:pt x="393" y="639"/>
                  </a:lnTo>
                  <a:lnTo>
                    <a:pt x="376" y="643"/>
                  </a:lnTo>
                  <a:lnTo>
                    <a:pt x="360" y="645"/>
                  </a:lnTo>
                  <a:lnTo>
                    <a:pt x="345" y="645"/>
                  </a:lnTo>
                  <a:lnTo>
                    <a:pt x="331" y="643"/>
                  </a:lnTo>
                  <a:lnTo>
                    <a:pt x="319" y="639"/>
                  </a:lnTo>
                  <a:lnTo>
                    <a:pt x="306" y="633"/>
                  </a:lnTo>
                  <a:lnTo>
                    <a:pt x="295" y="626"/>
                  </a:lnTo>
                  <a:lnTo>
                    <a:pt x="286" y="617"/>
                  </a:lnTo>
                  <a:lnTo>
                    <a:pt x="278" y="606"/>
                  </a:lnTo>
                  <a:lnTo>
                    <a:pt x="272" y="593"/>
                  </a:lnTo>
                  <a:lnTo>
                    <a:pt x="267" y="579"/>
                  </a:lnTo>
                  <a:lnTo>
                    <a:pt x="264" y="564"/>
                  </a:lnTo>
                  <a:lnTo>
                    <a:pt x="261" y="547"/>
                  </a:lnTo>
                  <a:lnTo>
                    <a:pt x="263" y="528"/>
                  </a:lnTo>
                  <a:lnTo>
                    <a:pt x="265" y="508"/>
                  </a:lnTo>
                  <a:lnTo>
                    <a:pt x="269" y="487"/>
                  </a:lnTo>
                  <a:lnTo>
                    <a:pt x="275" y="464"/>
                  </a:lnTo>
                  <a:lnTo>
                    <a:pt x="284" y="441"/>
                  </a:lnTo>
                  <a:lnTo>
                    <a:pt x="294" y="415"/>
                  </a:lnTo>
                  <a:lnTo>
                    <a:pt x="307" y="390"/>
                  </a:lnTo>
                  <a:lnTo>
                    <a:pt x="324" y="363"/>
                  </a:lnTo>
                  <a:lnTo>
                    <a:pt x="342" y="33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2" name="Freeform 88"/>
            <p:cNvSpPr>
              <a:spLocks/>
            </p:cNvSpPr>
            <p:nvPr/>
          </p:nvSpPr>
          <p:spPr bwMode="auto">
            <a:xfrm>
              <a:off x="4500563" y="3756025"/>
              <a:ext cx="15875" cy="20638"/>
            </a:xfrm>
            <a:custGeom>
              <a:avLst/>
              <a:gdLst/>
              <a:ahLst/>
              <a:cxnLst>
                <a:cxn ang="0">
                  <a:pos x="55" y="117"/>
                </a:cxn>
                <a:cxn ang="0">
                  <a:pos x="81" y="79"/>
                </a:cxn>
                <a:cxn ang="0">
                  <a:pos x="111" y="48"/>
                </a:cxn>
                <a:cxn ang="0">
                  <a:pos x="140" y="26"/>
                </a:cxn>
                <a:cxn ang="0">
                  <a:pos x="170" y="11"/>
                </a:cxn>
                <a:cxn ang="0">
                  <a:pos x="198" y="2"/>
                </a:cxn>
                <a:cxn ang="0">
                  <a:pos x="226" y="0"/>
                </a:cxn>
                <a:cxn ang="0">
                  <a:pos x="250" y="5"/>
                </a:cxn>
                <a:cxn ang="0">
                  <a:pos x="273" y="17"/>
                </a:cxn>
                <a:cxn ang="0">
                  <a:pos x="292" y="34"/>
                </a:cxn>
                <a:cxn ang="0">
                  <a:pos x="306" y="56"/>
                </a:cxn>
                <a:cxn ang="0">
                  <a:pos x="317" y="84"/>
                </a:cxn>
                <a:cxn ang="0">
                  <a:pos x="320" y="116"/>
                </a:cxn>
                <a:cxn ang="0">
                  <a:pos x="318" y="154"/>
                </a:cxn>
                <a:cxn ang="0">
                  <a:pos x="308" y="195"/>
                </a:cxn>
                <a:cxn ang="0">
                  <a:pos x="290" y="239"/>
                </a:cxn>
                <a:cxn ang="0">
                  <a:pos x="266" y="285"/>
                </a:cxn>
                <a:cxn ang="0">
                  <a:pos x="237" y="324"/>
                </a:cxn>
                <a:cxn ang="0">
                  <a:pos x="208" y="355"/>
                </a:cxn>
                <a:cxn ang="0">
                  <a:pos x="179" y="378"/>
                </a:cxn>
                <a:cxn ang="0">
                  <a:pos x="149" y="393"/>
                </a:cxn>
                <a:cxn ang="0">
                  <a:pos x="120" y="401"/>
                </a:cxn>
                <a:cxn ang="0">
                  <a:pos x="92" y="402"/>
                </a:cxn>
                <a:cxn ang="0">
                  <a:pos x="68" y="397"/>
                </a:cxn>
                <a:cxn ang="0">
                  <a:pos x="45" y="386"/>
                </a:cxn>
                <a:cxn ang="0">
                  <a:pos x="27" y="370"/>
                </a:cxn>
                <a:cxn ang="0">
                  <a:pos x="13" y="346"/>
                </a:cxn>
                <a:cxn ang="0">
                  <a:pos x="3" y="319"/>
                </a:cxn>
                <a:cxn ang="0">
                  <a:pos x="0" y="286"/>
                </a:cxn>
                <a:cxn ang="0">
                  <a:pos x="3" y="250"/>
                </a:cxn>
                <a:cxn ang="0">
                  <a:pos x="12" y="209"/>
                </a:cxn>
                <a:cxn ang="0">
                  <a:pos x="29" y="164"/>
                </a:cxn>
              </a:cxnLst>
              <a:rect l="0" t="0" r="r" b="b"/>
              <a:pathLst>
                <a:path w="320" h="403">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3" name="Freeform 89"/>
            <p:cNvSpPr>
              <a:spLocks/>
            </p:cNvSpPr>
            <p:nvPr/>
          </p:nvSpPr>
          <p:spPr bwMode="auto">
            <a:xfrm>
              <a:off x="4510088" y="3841750"/>
              <a:ext cx="20638" cy="12700"/>
            </a:xfrm>
            <a:custGeom>
              <a:avLst/>
              <a:gdLst/>
              <a:ahLst/>
              <a:cxnLst>
                <a:cxn ang="0">
                  <a:pos x="255" y="23"/>
                </a:cxn>
                <a:cxn ang="0">
                  <a:pos x="297" y="41"/>
                </a:cxn>
                <a:cxn ang="0">
                  <a:pos x="333" y="59"/>
                </a:cxn>
                <a:cxn ang="0">
                  <a:pos x="361" y="79"/>
                </a:cxn>
                <a:cxn ang="0">
                  <a:pos x="382" y="102"/>
                </a:cxn>
                <a:cxn ang="0">
                  <a:pos x="397" y="124"/>
                </a:cxn>
                <a:cxn ang="0">
                  <a:pos x="405" y="146"/>
                </a:cxn>
                <a:cxn ang="0">
                  <a:pos x="407" y="168"/>
                </a:cxn>
                <a:cxn ang="0">
                  <a:pos x="402" y="188"/>
                </a:cxn>
                <a:cxn ang="0">
                  <a:pos x="391" y="206"/>
                </a:cxn>
                <a:cxn ang="0">
                  <a:pos x="373" y="222"/>
                </a:cxn>
                <a:cxn ang="0">
                  <a:pos x="350" y="234"/>
                </a:cxn>
                <a:cxn ang="0">
                  <a:pos x="321" y="242"/>
                </a:cxn>
                <a:cxn ang="0">
                  <a:pos x="287" y="245"/>
                </a:cxn>
                <a:cxn ang="0">
                  <a:pos x="246" y="244"/>
                </a:cxn>
                <a:cxn ang="0">
                  <a:pos x="200" y="236"/>
                </a:cxn>
                <a:cxn ang="0">
                  <a:pos x="152" y="223"/>
                </a:cxn>
                <a:cxn ang="0">
                  <a:pos x="109" y="205"/>
                </a:cxn>
                <a:cxn ang="0">
                  <a:pos x="74" y="186"/>
                </a:cxn>
                <a:cxn ang="0">
                  <a:pos x="45" y="165"/>
                </a:cxn>
                <a:cxn ang="0">
                  <a:pos x="24" y="142"/>
                </a:cxn>
                <a:cxn ang="0">
                  <a:pos x="9" y="120"/>
                </a:cxn>
                <a:cxn ang="0">
                  <a:pos x="1" y="97"/>
                </a:cxn>
                <a:cxn ang="0">
                  <a:pos x="0" y="76"/>
                </a:cxn>
                <a:cxn ang="0">
                  <a:pos x="4" y="56"/>
                </a:cxn>
                <a:cxn ang="0">
                  <a:pos x="16" y="37"/>
                </a:cxn>
                <a:cxn ang="0">
                  <a:pos x="33" y="22"/>
                </a:cxn>
                <a:cxn ang="0">
                  <a:pos x="56" y="10"/>
                </a:cxn>
                <a:cxn ang="0">
                  <a:pos x="85" y="3"/>
                </a:cxn>
                <a:cxn ang="0">
                  <a:pos x="120" y="0"/>
                </a:cxn>
                <a:cxn ang="0">
                  <a:pos x="160" y="2"/>
                </a:cxn>
                <a:cxn ang="0">
                  <a:pos x="206" y="10"/>
                </a:cxn>
              </a:cxnLst>
              <a:rect l="0" t="0" r="r" b="b"/>
              <a:pathLst>
                <a:path w="407" h="245">
                  <a:moveTo>
                    <a:pt x="231" y="16"/>
                  </a:moveTo>
                  <a:lnTo>
                    <a:pt x="255" y="23"/>
                  </a:lnTo>
                  <a:lnTo>
                    <a:pt x="276" y="31"/>
                  </a:lnTo>
                  <a:lnTo>
                    <a:pt x="297" y="41"/>
                  </a:lnTo>
                  <a:lnTo>
                    <a:pt x="316" y="50"/>
                  </a:lnTo>
                  <a:lnTo>
                    <a:pt x="333" y="59"/>
                  </a:lnTo>
                  <a:lnTo>
                    <a:pt x="348" y="69"/>
                  </a:lnTo>
                  <a:lnTo>
                    <a:pt x="361" y="79"/>
                  </a:lnTo>
                  <a:lnTo>
                    <a:pt x="372" y="90"/>
                  </a:lnTo>
                  <a:lnTo>
                    <a:pt x="382" y="102"/>
                  </a:lnTo>
                  <a:lnTo>
                    <a:pt x="391" y="113"/>
                  </a:lnTo>
                  <a:lnTo>
                    <a:pt x="397" y="124"/>
                  </a:lnTo>
                  <a:lnTo>
                    <a:pt x="402" y="135"/>
                  </a:lnTo>
                  <a:lnTo>
                    <a:pt x="405" y="146"/>
                  </a:lnTo>
                  <a:lnTo>
                    <a:pt x="407" y="156"/>
                  </a:lnTo>
                  <a:lnTo>
                    <a:pt x="407" y="168"/>
                  </a:lnTo>
                  <a:lnTo>
                    <a:pt x="405" y="178"/>
                  </a:lnTo>
                  <a:lnTo>
                    <a:pt x="402" y="188"/>
                  </a:lnTo>
                  <a:lnTo>
                    <a:pt x="397" y="197"/>
                  </a:lnTo>
                  <a:lnTo>
                    <a:pt x="391" y="206"/>
                  </a:lnTo>
                  <a:lnTo>
                    <a:pt x="382" y="213"/>
                  </a:lnTo>
                  <a:lnTo>
                    <a:pt x="373" y="222"/>
                  </a:lnTo>
                  <a:lnTo>
                    <a:pt x="363" y="228"/>
                  </a:lnTo>
                  <a:lnTo>
                    <a:pt x="350" y="234"/>
                  </a:lnTo>
                  <a:lnTo>
                    <a:pt x="337" y="238"/>
                  </a:lnTo>
                  <a:lnTo>
                    <a:pt x="321" y="242"/>
                  </a:lnTo>
                  <a:lnTo>
                    <a:pt x="305" y="244"/>
                  </a:lnTo>
                  <a:lnTo>
                    <a:pt x="287" y="245"/>
                  </a:lnTo>
                  <a:lnTo>
                    <a:pt x="267" y="245"/>
                  </a:lnTo>
                  <a:lnTo>
                    <a:pt x="246" y="244"/>
                  </a:lnTo>
                  <a:lnTo>
                    <a:pt x="225" y="241"/>
                  </a:lnTo>
                  <a:lnTo>
                    <a:pt x="200" y="236"/>
                  </a:lnTo>
                  <a:lnTo>
                    <a:pt x="176" y="230"/>
                  </a:lnTo>
                  <a:lnTo>
                    <a:pt x="152" y="223"/>
                  </a:lnTo>
                  <a:lnTo>
                    <a:pt x="130" y="214"/>
                  </a:lnTo>
                  <a:lnTo>
                    <a:pt x="109" y="205"/>
                  </a:lnTo>
                  <a:lnTo>
                    <a:pt x="91" y="196"/>
                  </a:lnTo>
                  <a:lnTo>
                    <a:pt x="74" y="186"/>
                  </a:lnTo>
                  <a:lnTo>
                    <a:pt x="58" y="176"/>
                  </a:lnTo>
                  <a:lnTo>
                    <a:pt x="45" y="165"/>
                  </a:lnTo>
                  <a:lnTo>
                    <a:pt x="34" y="153"/>
                  </a:lnTo>
                  <a:lnTo>
                    <a:pt x="24" y="142"/>
                  </a:lnTo>
                  <a:lnTo>
                    <a:pt x="16" y="131"/>
                  </a:lnTo>
                  <a:lnTo>
                    <a:pt x="9" y="120"/>
                  </a:lnTo>
                  <a:lnTo>
                    <a:pt x="4" y="109"/>
                  </a:lnTo>
                  <a:lnTo>
                    <a:pt x="1" y="97"/>
                  </a:lnTo>
                  <a:lnTo>
                    <a:pt x="0" y="86"/>
                  </a:lnTo>
                  <a:lnTo>
                    <a:pt x="0" y="76"/>
                  </a:lnTo>
                  <a:lnTo>
                    <a:pt x="1" y="65"/>
                  </a:lnTo>
                  <a:lnTo>
                    <a:pt x="4" y="56"/>
                  </a:lnTo>
                  <a:lnTo>
                    <a:pt x="9" y="47"/>
                  </a:lnTo>
                  <a:lnTo>
                    <a:pt x="16" y="37"/>
                  </a:lnTo>
                  <a:lnTo>
                    <a:pt x="24" y="29"/>
                  </a:lnTo>
                  <a:lnTo>
                    <a:pt x="33" y="22"/>
                  </a:lnTo>
                  <a:lnTo>
                    <a:pt x="44" y="16"/>
                  </a:lnTo>
                  <a:lnTo>
                    <a:pt x="56" y="10"/>
                  </a:lnTo>
                  <a:lnTo>
                    <a:pt x="70" y="6"/>
                  </a:lnTo>
                  <a:lnTo>
                    <a:pt x="85" y="3"/>
                  </a:lnTo>
                  <a:lnTo>
                    <a:pt x="102" y="1"/>
                  </a:lnTo>
                  <a:lnTo>
                    <a:pt x="120" y="0"/>
                  </a:lnTo>
                  <a:lnTo>
                    <a:pt x="139" y="0"/>
                  </a:lnTo>
                  <a:lnTo>
                    <a:pt x="160" y="2"/>
                  </a:lnTo>
                  <a:lnTo>
                    <a:pt x="183" y="5"/>
                  </a:lnTo>
                  <a:lnTo>
                    <a:pt x="206" y="10"/>
                  </a:lnTo>
                  <a:lnTo>
                    <a:pt x="231" y="1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4" name="Freeform 90"/>
            <p:cNvSpPr>
              <a:spLocks/>
            </p:cNvSpPr>
            <p:nvPr/>
          </p:nvSpPr>
          <p:spPr bwMode="auto">
            <a:xfrm>
              <a:off x="4524375" y="3829050"/>
              <a:ext cx="28575" cy="14288"/>
            </a:xfrm>
            <a:custGeom>
              <a:avLst/>
              <a:gdLst/>
              <a:ahLst/>
              <a:cxnLst>
                <a:cxn ang="0">
                  <a:pos x="286" y="0"/>
                </a:cxn>
                <a:cxn ang="0">
                  <a:pos x="345" y="2"/>
                </a:cxn>
                <a:cxn ang="0">
                  <a:pos x="397" y="11"/>
                </a:cxn>
                <a:cxn ang="0">
                  <a:pos x="441" y="25"/>
                </a:cxn>
                <a:cxn ang="0">
                  <a:pos x="478" y="43"/>
                </a:cxn>
                <a:cxn ang="0">
                  <a:pos x="507" y="66"/>
                </a:cxn>
                <a:cxn ang="0">
                  <a:pos x="528" y="90"/>
                </a:cxn>
                <a:cxn ang="0">
                  <a:pos x="542" y="116"/>
                </a:cxn>
                <a:cxn ang="0">
                  <a:pos x="546" y="144"/>
                </a:cxn>
                <a:cxn ang="0">
                  <a:pos x="542" y="171"/>
                </a:cxn>
                <a:cxn ang="0">
                  <a:pos x="529" y="199"/>
                </a:cxn>
                <a:cxn ang="0">
                  <a:pos x="508" y="224"/>
                </a:cxn>
                <a:cxn ang="0">
                  <a:pos x="476" y="248"/>
                </a:cxn>
                <a:cxn ang="0">
                  <a:pos x="437" y="267"/>
                </a:cxn>
                <a:cxn ang="0">
                  <a:pos x="387" y="283"/>
                </a:cxn>
                <a:cxn ang="0">
                  <a:pos x="327" y="294"/>
                </a:cxn>
                <a:cxn ang="0">
                  <a:pos x="261" y="298"/>
                </a:cxn>
                <a:cxn ang="0">
                  <a:pos x="202" y="297"/>
                </a:cxn>
                <a:cxn ang="0">
                  <a:pos x="150" y="289"/>
                </a:cxn>
                <a:cxn ang="0">
                  <a:pos x="105" y="275"/>
                </a:cxn>
                <a:cxn ang="0">
                  <a:pos x="69" y="257"/>
                </a:cxn>
                <a:cxn ang="0">
                  <a:pos x="39" y="235"/>
                </a:cxn>
                <a:cxn ang="0">
                  <a:pos x="18" y="210"/>
                </a:cxn>
                <a:cxn ang="0">
                  <a:pos x="6" y="184"/>
                </a:cxn>
                <a:cxn ang="0">
                  <a:pos x="0" y="156"/>
                </a:cxn>
                <a:cxn ang="0">
                  <a:pos x="5" y="129"/>
                </a:cxn>
                <a:cxn ang="0">
                  <a:pos x="18" y="101"/>
                </a:cxn>
                <a:cxn ang="0">
                  <a:pos x="39" y="75"/>
                </a:cxn>
                <a:cxn ang="0">
                  <a:pos x="70" y="51"/>
                </a:cxn>
                <a:cxn ang="0">
                  <a:pos x="111" y="32"/>
                </a:cxn>
                <a:cxn ang="0">
                  <a:pos x="160" y="16"/>
                </a:cxn>
                <a:cxn ang="0">
                  <a:pos x="220" y="4"/>
                </a:cxn>
              </a:cxnLst>
              <a:rect l="0" t="0" r="r" b="b"/>
              <a:pathLst>
                <a:path w="546" h="298">
                  <a:moveTo>
                    <a:pt x="253" y="1"/>
                  </a:moveTo>
                  <a:lnTo>
                    <a:pt x="286" y="0"/>
                  </a:lnTo>
                  <a:lnTo>
                    <a:pt x="316" y="0"/>
                  </a:lnTo>
                  <a:lnTo>
                    <a:pt x="345" y="2"/>
                  </a:lnTo>
                  <a:lnTo>
                    <a:pt x="371" y="7"/>
                  </a:lnTo>
                  <a:lnTo>
                    <a:pt x="397" y="11"/>
                  </a:lnTo>
                  <a:lnTo>
                    <a:pt x="419" y="18"/>
                  </a:lnTo>
                  <a:lnTo>
                    <a:pt x="441" y="25"/>
                  </a:lnTo>
                  <a:lnTo>
                    <a:pt x="460" y="34"/>
                  </a:lnTo>
                  <a:lnTo>
                    <a:pt x="478" y="43"/>
                  </a:lnTo>
                  <a:lnTo>
                    <a:pt x="494" y="54"/>
                  </a:lnTo>
                  <a:lnTo>
                    <a:pt x="507" y="66"/>
                  </a:lnTo>
                  <a:lnTo>
                    <a:pt x="519" y="77"/>
                  </a:lnTo>
                  <a:lnTo>
                    <a:pt x="528" y="90"/>
                  </a:lnTo>
                  <a:lnTo>
                    <a:pt x="535" y="103"/>
                  </a:lnTo>
                  <a:lnTo>
                    <a:pt x="542" y="116"/>
                  </a:lnTo>
                  <a:lnTo>
                    <a:pt x="545" y="130"/>
                  </a:lnTo>
                  <a:lnTo>
                    <a:pt x="546" y="144"/>
                  </a:lnTo>
                  <a:lnTo>
                    <a:pt x="545" y="158"/>
                  </a:lnTo>
                  <a:lnTo>
                    <a:pt x="542" y="171"/>
                  </a:lnTo>
                  <a:lnTo>
                    <a:pt x="537" y="186"/>
                  </a:lnTo>
                  <a:lnTo>
                    <a:pt x="529" y="199"/>
                  </a:lnTo>
                  <a:lnTo>
                    <a:pt x="519" y="212"/>
                  </a:lnTo>
                  <a:lnTo>
                    <a:pt x="508" y="224"/>
                  </a:lnTo>
                  <a:lnTo>
                    <a:pt x="494" y="236"/>
                  </a:lnTo>
                  <a:lnTo>
                    <a:pt x="476" y="248"/>
                  </a:lnTo>
                  <a:lnTo>
                    <a:pt x="458" y="258"/>
                  </a:lnTo>
                  <a:lnTo>
                    <a:pt x="437" y="267"/>
                  </a:lnTo>
                  <a:lnTo>
                    <a:pt x="412" y="276"/>
                  </a:lnTo>
                  <a:lnTo>
                    <a:pt x="387" y="283"/>
                  </a:lnTo>
                  <a:lnTo>
                    <a:pt x="358" y="289"/>
                  </a:lnTo>
                  <a:lnTo>
                    <a:pt x="327" y="294"/>
                  </a:lnTo>
                  <a:lnTo>
                    <a:pt x="293" y="297"/>
                  </a:lnTo>
                  <a:lnTo>
                    <a:pt x="261" y="298"/>
                  </a:lnTo>
                  <a:lnTo>
                    <a:pt x="231" y="298"/>
                  </a:lnTo>
                  <a:lnTo>
                    <a:pt x="202" y="297"/>
                  </a:lnTo>
                  <a:lnTo>
                    <a:pt x="175" y="293"/>
                  </a:lnTo>
                  <a:lnTo>
                    <a:pt x="150" y="289"/>
                  </a:lnTo>
                  <a:lnTo>
                    <a:pt x="127" y="282"/>
                  </a:lnTo>
                  <a:lnTo>
                    <a:pt x="105" y="275"/>
                  </a:lnTo>
                  <a:lnTo>
                    <a:pt x="86" y="267"/>
                  </a:lnTo>
                  <a:lnTo>
                    <a:pt x="69" y="257"/>
                  </a:lnTo>
                  <a:lnTo>
                    <a:pt x="53" y="247"/>
                  </a:lnTo>
                  <a:lnTo>
                    <a:pt x="39" y="235"/>
                  </a:lnTo>
                  <a:lnTo>
                    <a:pt x="28" y="223"/>
                  </a:lnTo>
                  <a:lnTo>
                    <a:pt x="18" y="210"/>
                  </a:lnTo>
                  <a:lnTo>
                    <a:pt x="11" y="198"/>
                  </a:lnTo>
                  <a:lnTo>
                    <a:pt x="6" y="184"/>
                  </a:lnTo>
                  <a:lnTo>
                    <a:pt x="1" y="170"/>
                  </a:lnTo>
                  <a:lnTo>
                    <a:pt x="0" y="156"/>
                  </a:lnTo>
                  <a:lnTo>
                    <a:pt x="1" y="142"/>
                  </a:lnTo>
                  <a:lnTo>
                    <a:pt x="5" y="129"/>
                  </a:lnTo>
                  <a:lnTo>
                    <a:pt x="10" y="114"/>
                  </a:lnTo>
                  <a:lnTo>
                    <a:pt x="18" y="101"/>
                  </a:lnTo>
                  <a:lnTo>
                    <a:pt x="27" y="88"/>
                  </a:lnTo>
                  <a:lnTo>
                    <a:pt x="39" y="75"/>
                  </a:lnTo>
                  <a:lnTo>
                    <a:pt x="53" y="63"/>
                  </a:lnTo>
                  <a:lnTo>
                    <a:pt x="70" y="51"/>
                  </a:lnTo>
                  <a:lnTo>
                    <a:pt x="89" y="41"/>
                  </a:lnTo>
                  <a:lnTo>
                    <a:pt x="111" y="32"/>
                  </a:lnTo>
                  <a:lnTo>
                    <a:pt x="134" y="23"/>
                  </a:lnTo>
                  <a:lnTo>
                    <a:pt x="160" y="16"/>
                  </a:lnTo>
                  <a:lnTo>
                    <a:pt x="189" y="10"/>
                  </a:lnTo>
                  <a:lnTo>
                    <a:pt x="220" y="4"/>
                  </a:lnTo>
                  <a:lnTo>
                    <a:pt x="253" y="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5" name="Freeform 91"/>
            <p:cNvSpPr>
              <a:spLocks/>
            </p:cNvSpPr>
            <p:nvPr/>
          </p:nvSpPr>
          <p:spPr bwMode="auto">
            <a:xfrm>
              <a:off x="4532313" y="3806825"/>
              <a:ext cx="31750" cy="17463"/>
            </a:xfrm>
            <a:custGeom>
              <a:avLst/>
              <a:gdLst/>
              <a:ahLst/>
              <a:cxnLst>
                <a:cxn ang="0">
                  <a:pos x="296" y="12"/>
                </a:cxn>
                <a:cxn ang="0">
                  <a:pos x="364" y="2"/>
                </a:cxn>
                <a:cxn ang="0">
                  <a:pos x="425" y="0"/>
                </a:cxn>
                <a:cxn ang="0">
                  <a:pos x="479" y="5"/>
                </a:cxn>
                <a:cxn ang="0">
                  <a:pos x="525" y="16"/>
                </a:cxn>
                <a:cxn ang="0">
                  <a:pos x="563" y="34"/>
                </a:cxn>
                <a:cxn ang="0">
                  <a:pos x="592" y="55"/>
                </a:cxn>
                <a:cxn ang="0">
                  <a:pos x="613" y="81"/>
                </a:cxn>
                <a:cxn ang="0">
                  <a:pos x="624" y="110"/>
                </a:cxn>
                <a:cxn ang="0">
                  <a:pos x="625" y="140"/>
                </a:cxn>
                <a:cxn ang="0">
                  <a:pos x="616" y="172"/>
                </a:cxn>
                <a:cxn ang="0">
                  <a:pos x="595" y="203"/>
                </a:cxn>
                <a:cxn ang="0">
                  <a:pos x="565" y="235"/>
                </a:cxn>
                <a:cxn ang="0">
                  <a:pos x="523" y="266"/>
                </a:cxn>
                <a:cxn ang="0">
                  <a:pos x="469" y="293"/>
                </a:cxn>
                <a:cxn ang="0">
                  <a:pos x="404" y="317"/>
                </a:cxn>
                <a:cxn ang="0">
                  <a:pos x="329" y="338"/>
                </a:cxn>
                <a:cxn ang="0">
                  <a:pos x="261" y="348"/>
                </a:cxn>
                <a:cxn ang="0">
                  <a:pos x="201" y="351"/>
                </a:cxn>
                <a:cxn ang="0">
                  <a:pos x="147" y="346"/>
                </a:cxn>
                <a:cxn ang="0">
                  <a:pos x="101" y="335"/>
                </a:cxn>
                <a:cxn ang="0">
                  <a:pos x="63" y="317"/>
                </a:cxn>
                <a:cxn ang="0">
                  <a:pos x="34" y="296"/>
                </a:cxn>
                <a:cxn ang="0">
                  <a:pos x="13" y="271"/>
                </a:cxn>
                <a:cxn ang="0">
                  <a:pos x="2" y="241"/>
                </a:cxn>
                <a:cxn ang="0">
                  <a:pos x="1" y="211"/>
                </a:cxn>
                <a:cxn ang="0">
                  <a:pos x="9" y="179"/>
                </a:cxn>
                <a:cxn ang="0">
                  <a:pos x="29" y="146"/>
                </a:cxn>
                <a:cxn ang="0">
                  <a:pos x="59" y="115"/>
                </a:cxn>
                <a:cxn ang="0">
                  <a:pos x="101" y="84"/>
                </a:cxn>
                <a:cxn ang="0">
                  <a:pos x="155" y="57"/>
                </a:cxn>
                <a:cxn ang="0">
                  <a:pos x="221" y="32"/>
                </a:cxn>
              </a:cxnLst>
              <a:rect l="0" t="0" r="r" b="b"/>
              <a:pathLst>
                <a:path w="625" h="351">
                  <a:moveTo>
                    <a:pt x="259" y="20"/>
                  </a:moveTo>
                  <a:lnTo>
                    <a:pt x="296" y="12"/>
                  </a:lnTo>
                  <a:lnTo>
                    <a:pt x="330" y="6"/>
                  </a:lnTo>
                  <a:lnTo>
                    <a:pt x="364" y="2"/>
                  </a:lnTo>
                  <a:lnTo>
                    <a:pt x="396" y="0"/>
                  </a:lnTo>
                  <a:lnTo>
                    <a:pt x="425" y="0"/>
                  </a:lnTo>
                  <a:lnTo>
                    <a:pt x="453" y="2"/>
                  </a:lnTo>
                  <a:lnTo>
                    <a:pt x="479" y="5"/>
                  </a:lnTo>
                  <a:lnTo>
                    <a:pt x="503" y="10"/>
                  </a:lnTo>
                  <a:lnTo>
                    <a:pt x="525" y="16"/>
                  </a:lnTo>
                  <a:lnTo>
                    <a:pt x="545" y="24"/>
                  </a:lnTo>
                  <a:lnTo>
                    <a:pt x="563" y="34"/>
                  </a:lnTo>
                  <a:lnTo>
                    <a:pt x="579" y="44"/>
                  </a:lnTo>
                  <a:lnTo>
                    <a:pt x="592" y="55"/>
                  </a:lnTo>
                  <a:lnTo>
                    <a:pt x="603" y="68"/>
                  </a:lnTo>
                  <a:lnTo>
                    <a:pt x="613" y="81"/>
                  </a:lnTo>
                  <a:lnTo>
                    <a:pt x="619" y="95"/>
                  </a:lnTo>
                  <a:lnTo>
                    <a:pt x="624" y="110"/>
                  </a:lnTo>
                  <a:lnTo>
                    <a:pt x="625" y="124"/>
                  </a:lnTo>
                  <a:lnTo>
                    <a:pt x="625" y="140"/>
                  </a:lnTo>
                  <a:lnTo>
                    <a:pt x="622" y="156"/>
                  </a:lnTo>
                  <a:lnTo>
                    <a:pt x="616" y="172"/>
                  </a:lnTo>
                  <a:lnTo>
                    <a:pt x="607" y="188"/>
                  </a:lnTo>
                  <a:lnTo>
                    <a:pt x="595" y="203"/>
                  </a:lnTo>
                  <a:lnTo>
                    <a:pt x="582" y="220"/>
                  </a:lnTo>
                  <a:lnTo>
                    <a:pt x="565" y="235"/>
                  </a:lnTo>
                  <a:lnTo>
                    <a:pt x="545" y="250"/>
                  </a:lnTo>
                  <a:lnTo>
                    <a:pt x="523" y="266"/>
                  </a:lnTo>
                  <a:lnTo>
                    <a:pt x="497" y="280"/>
                  </a:lnTo>
                  <a:lnTo>
                    <a:pt x="469" y="293"/>
                  </a:lnTo>
                  <a:lnTo>
                    <a:pt x="437" y="306"/>
                  </a:lnTo>
                  <a:lnTo>
                    <a:pt x="404" y="317"/>
                  </a:lnTo>
                  <a:lnTo>
                    <a:pt x="366" y="329"/>
                  </a:lnTo>
                  <a:lnTo>
                    <a:pt x="329" y="338"/>
                  </a:lnTo>
                  <a:lnTo>
                    <a:pt x="295" y="344"/>
                  </a:lnTo>
                  <a:lnTo>
                    <a:pt x="261" y="348"/>
                  </a:lnTo>
                  <a:lnTo>
                    <a:pt x="230" y="351"/>
                  </a:lnTo>
                  <a:lnTo>
                    <a:pt x="201" y="351"/>
                  </a:lnTo>
                  <a:lnTo>
                    <a:pt x="172" y="349"/>
                  </a:lnTo>
                  <a:lnTo>
                    <a:pt x="147" y="346"/>
                  </a:lnTo>
                  <a:lnTo>
                    <a:pt x="123" y="341"/>
                  </a:lnTo>
                  <a:lnTo>
                    <a:pt x="101" y="335"/>
                  </a:lnTo>
                  <a:lnTo>
                    <a:pt x="81" y="327"/>
                  </a:lnTo>
                  <a:lnTo>
                    <a:pt x="63" y="317"/>
                  </a:lnTo>
                  <a:lnTo>
                    <a:pt x="47" y="307"/>
                  </a:lnTo>
                  <a:lnTo>
                    <a:pt x="34" y="296"/>
                  </a:lnTo>
                  <a:lnTo>
                    <a:pt x="23" y="284"/>
                  </a:lnTo>
                  <a:lnTo>
                    <a:pt x="13" y="271"/>
                  </a:lnTo>
                  <a:lnTo>
                    <a:pt x="6" y="256"/>
                  </a:lnTo>
                  <a:lnTo>
                    <a:pt x="2" y="241"/>
                  </a:lnTo>
                  <a:lnTo>
                    <a:pt x="0" y="227"/>
                  </a:lnTo>
                  <a:lnTo>
                    <a:pt x="1" y="211"/>
                  </a:lnTo>
                  <a:lnTo>
                    <a:pt x="4" y="195"/>
                  </a:lnTo>
                  <a:lnTo>
                    <a:pt x="9" y="179"/>
                  </a:lnTo>
                  <a:lnTo>
                    <a:pt x="19" y="163"/>
                  </a:lnTo>
                  <a:lnTo>
                    <a:pt x="29" y="146"/>
                  </a:lnTo>
                  <a:lnTo>
                    <a:pt x="43" y="130"/>
                  </a:lnTo>
                  <a:lnTo>
                    <a:pt x="59" y="115"/>
                  </a:lnTo>
                  <a:lnTo>
                    <a:pt x="79" y="100"/>
                  </a:lnTo>
                  <a:lnTo>
                    <a:pt x="101" y="84"/>
                  </a:lnTo>
                  <a:lnTo>
                    <a:pt x="127" y="70"/>
                  </a:lnTo>
                  <a:lnTo>
                    <a:pt x="155" y="57"/>
                  </a:lnTo>
                  <a:lnTo>
                    <a:pt x="187" y="44"/>
                  </a:lnTo>
                  <a:lnTo>
                    <a:pt x="221" y="32"/>
                  </a:lnTo>
                  <a:lnTo>
                    <a:pt x="259" y="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6" name="Freeform 92"/>
            <p:cNvSpPr>
              <a:spLocks/>
            </p:cNvSpPr>
            <p:nvPr/>
          </p:nvSpPr>
          <p:spPr bwMode="auto">
            <a:xfrm>
              <a:off x="4524375" y="3781425"/>
              <a:ext cx="28575" cy="23813"/>
            </a:xfrm>
            <a:custGeom>
              <a:avLst/>
              <a:gdLst/>
              <a:ahLst/>
              <a:cxnLst>
                <a:cxn ang="0">
                  <a:pos x="193" y="100"/>
                </a:cxn>
                <a:cxn ang="0">
                  <a:pos x="252" y="60"/>
                </a:cxn>
                <a:cxn ang="0">
                  <a:pos x="307" y="30"/>
                </a:cxn>
                <a:cxn ang="0">
                  <a:pos x="358" y="11"/>
                </a:cxn>
                <a:cxn ang="0">
                  <a:pos x="405" y="2"/>
                </a:cxn>
                <a:cxn ang="0">
                  <a:pos x="446" y="0"/>
                </a:cxn>
                <a:cxn ang="0">
                  <a:pos x="482" y="7"/>
                </a:cxn>
                <a:cxn ang="0">
                  <a:pos x="510" y="20"/>
                </a:cxn>
                <a:cxn ang="0">
                  <a:pos x="531" y="42"/>
                </a:cxn>
                <a:cxn ang="0">
                  <a:pos x="545" y="68"/>
                </a:cxn>
                <a:cxn ang="0">
                  <a:pos x="549" y="101"/>
                </a:cxn>
                <a:cxn ang="0">
                  <a:pos x="544" y="138"/>
                </a:cxn>
                <a:cxn ang="0">
                  <a:pos x="528" y="180"/>
                </a:cxn>
                <a:cxn ang="0">
                  <a:pos x="503" y="226"/>
                </a:cxn>
                <a:cxn ang="0">
                  <a:pos x="465" y="275"/>
                </a:cxn>
                <a:cxn ang="0">
                  <a:pos x="415" y="325"/>
                </a:cxn>
                <a:cxn ang="0">
                  <a:pos x="355" y="375"/>
                </a:cxn>
                <a:cxn ang="0">
                  <a:pos x="297" y="415"/>
                </a:cxn>
                <a:cxn ang="0">
                  <a:pos x="243" y="443"/>
                </a:cxn>
                <a:cxn ang="0">
                  <a:pos x="192" y="463"/>
                </a:cxn>
                <a:cxn ang="0">
                  <a:pos x="145" y="473"/>
                </a:cxn>
                <a:cxn ang="0">
                  <a:pos x="103" y="474"/>
                </a:cxn>
                <a:cxn ang="0">
                  <a:pos x="69" y="467"/>
                </a:cxn>
                <a:cxn ang="0">
                  <a:pos x="40" y="453"/>
                </a:cxn>
                <a:cxn ang="0">
                  <a:pos x="18" y="432"/>
                </a:cxn>
                <a:cxn ang="0">
                  <a:pos x="5" y="405"/>
                </a:cxn>
                <a:cxn ang="0">
                  <a:pos x="0" y="372"/>
                </a:cxn>
                <a:cxn ang="0">
                  <a:pos x="5" y="335"/>
                </a:cxn>
                <a:cxn ang="0">
                  <a:pos x="20" y="293"/>
                </a:cxn>
                <a:cxn ang="0">
                  <a:pos x="46" y="248"/>
                </a:cxn>
                <a:cxn ang="0">
                  <a:pos x="84" y="199"/>
                </a:cxn>
                <a:cxn ang="0">
                  <a:pos x="134" y="148"/>
                </a:cxn>
              </a:cxnLst>
              <a:rect l="0" t="0" r="r" b="b"/>
              <a:pathLst>
                <a:path w="549" h="474">
                  <a:moveTo>
                    <a:pt x="164" y="123"/>
                  </a:moveTo>
                  <a:lnTo>
                    <a:pt x="193" y="100"/>
                  </a:lnTo>
                  <a:lnTo>
                    <a:pt x="223" y="78"/>
                  </a:lnTo>
                  <a:lnTo>
                    <a:pt x="252" y="60"/>
                  </a:lnTo>
                  <a:lnTo>
                    <a:pt x="280" y="44"/>
                  </a:lnTo>
                  <a:lnTo>
                    <a:pt x="307" y="30"/>
                  </a:lnTo>
                  <a:lnTo>
                    <a:pt x="333" y="20"/>
                  </a:lnTo>
                  <a:lnTo>
                    <a:pt x="358" y="11"/>
                  </a:lnTo>
                  <a:lnTo>
                    <a:pt x="383" y="5"/>
                  </a:lnTo>
                  <a:lnTo>
                    <a:pt x="405" y="2"/>
                  </a:lnTo>
                  <a:lnTo>
                    <a:pt x="426" y="0"/>
                  </a:lnTo>
                  <a:lnTo>
                    <a:pt x="446" y="0"/>
                  </a:lnTo>
                  <a:lnTo>
                    <a:pt x="465" y="2"/>
                  </a:lnTo>
                  <a:lnTo>
                    <a:pt x="482" y="7"/>
                  </a:lnTo>
                  <a:lnTo>
                    <a:pt x="497" y="13"/>
                  </a:lnTo>
                  <a:lnTo>
                    <a:pt x="510" y="20"/>
                  </a:lnTo>
                  <a:lnTo>
                    <a:pt x="522" y="30"/>
                  </a:lnTo>
                  <a:lnTo>
                    <a:pt x="531" y="42"/>
                  </a:lnTo>
                  <a:lnTo>
                    <a:pt x="540" y="54"/>
                  </a:lnTo>
                  <a:lnTo>
                    <a:pt x="545" y="68"/>
                  </a:lnTo>
                  <a:lnTo>
                    <a:pt x="548" y="83"/>
                  </a:lnTo>
                  <a:lnTo>
                    <a:pt x="549" y="101"/>
                  </a:lnTo>
                  <a:lnTo>
                    <a:pt x="548" y="119"/>
                  </a:lnTo>
                  <a:lnTo>
                    <a:pt x="544" y="138"/>
                  </a:lnTo>
                  <a:lnTo>
                    <a:pt x="538" y="159"/>
                  </a:lnTo>
                  <a:lnTo>
                    <a:pt x="528" y="180"/>
                  </a:lnTo>
                  <a:lnTo>
                    <a:pt x="517" y="202"/>
                  </a:lnTo>
                  <a:lnTo>
                    <a:pt x="503" y="226"/>
                  </a:lnTo>
                  <a:lnTo>
                    <a:pt x="486" y="249"/>
                  </a:lnTo>
                  <a:lnTo>
                    <a:pt x="465" y="275"/>
                  </a:lnTo>
                  <a:lnTo>
                    <a:pt x="442" y="299"/>
                  </a:lnTo>
                  <a:lnTo>
                    <a:pt x="415" y="325"/>
                  </a:lnTo>
                  <a:lnTo>
                    <a:pt x="385" y="352"/>
                  </a:lnTo>
                  <a:lnTo>
                    <a:pt x="355" y="375"/>
                  </a:lnTo>
                  <a:lnTo>
                    <a:pt x="326" y="397"/>
                  </a:lnTo>
                  <a:lnTo>
                    <a:pt x="297" y="415"/>
                  </a:lnTo>
                  <a:lnTo>
                    <a:pt x="270" y="430"/>
                  </a:lnTo>
                  <a:lnTo>
                    <a:pt x="243" y="443"/>
                  </a:lnTo>
                  <a:lnTo>
                    <a:pt x="217" y="455"/>
                  </a:lnTo>
                  <a:lnTo>
                    <a:pt x="192" y="463"/>
                  </a:lnTo>
                  <a:lnTo>
                    <a:pt x="168" y="469"/>
                  </a:lnTo>
                  <a:lnTo>
                    <a:pt x="145" y="473"/>
                  </a:lnTo>
                  <a:lnTo>
                    <a:pt x="124" y="474"/>
                  </a:lnTo>
                  <a:lnTo>
                    <a:pt x="103" y="474"/>
                  </a:lnTo>
                  <a:lnTo>
                    <a:pt x="85" y="471"/>
                  </a:lnTo>
                  <a:lnTo>
                    <a:pt x="69" y="467"/>
                  </a:lnTo>
                  <a:lnTo>
                    <a:pt x="53" y="461"/>
                  </a:lnTo>
                  <a:lnTo>
                    <a:pt x="40" y="453"/>
                  </a:lnTo>
                  <a:lnTo>
                    <a:pt x="28" y="443"/>
                  </a:lnTo>
                  <a:lnTo>
                    <a:pt x="18" y="432"/>
                  </a:lnTo>
                  <a:lnTo>
                    <a:pt x="11" y="419"/>
                  </a:lnTo>
                  <a:lnTo>
                    <a:pt x="5" y="405"/>
                  </a:lnTo>
                  <a:lnTo>
                    <a:pt x="2" y="390"/>
                  </a:lnTo>
                  <a:lnTo>
                    <a:pt x="0" y="372"/>
                  </a:lnTo>
                  <a:lnTo>
                    <a:pt x="2" y="354"/>
                  </a:lnTo>
                  <a:lnTo>
                    <a:pt x="5" y="335"/>
                  </a:lnTo>
                  <a:lnTo>
                    <a:pt x="12" y="314"/>
                  </a:lnTo>
                  <a:lnTo>
                    <a:pt x="20" y="293"/>
                  </a:lnTo>
                  <a:lnTo>
                    <a:pt x="32" y="272"/>
                  </a:lnTo>
                  <a:lnTo>
                    <a:pt x="46" y="248"/>
                  </a:lnTo>
                  <a:lnTo>
                    <a:pt x="64" y="224"/>
                  </a:lnTo>
                  <a:lnTo>
                    <a:pt x="84" y="199"/>
                  </a:lnTo>
                  <a:lnTo>
                    <a:pt x="108" y="175"/>
                  </a:lnTo>
                  <a:lnTo>
                    <a:pt x="134" y="148"/>
                  </a:lnTo>
                  <a:lnTo>
                    <a:pt x="164" y="12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7" name="Freeform 93"/>
            <p:cNvSpPr>
              <a:spLocks/>
            </p:cNvSpPr>
            <p:nvPr/>
          </p:nvSpPr>
          <p:spPr bwMode="auto">
            <a:xfrm>
              <a:off x="4513263" y="3763963"/>
              <a:ext cx="20638" cy="25400"/>
            </a:xfrm>
            <a:custGeom>
              <a:avLst/>
              <a:gdLst/>
              <a:ahLst/>
              <a:cxnLst>
                <a:cxn ang="0">
                  <a:pos x="100" y="140"/>
                </a:cxn>
                <a:cxn ang="0">
                  <a:pos x="138" y="94"/>
                </a:cxn>
                <a:cxn ang="0">
                  <a:pos x="177" y="57"/>
                </a:cxn>
                <a:cxn ang="0">
                  <a:pos x="214" y="30"/>
                </a:cxn>
                <a:cxn ang="0">
                  <a:pos x="250" y="11"/>
                </a:cxn>
                <a:cxn ang="0">
                  <a:pos x="284" y="2"/>
                </a:cxn>
                <a:cxn ang="0">
                  <a:pos x="314" y="0"/>
                </a:cxn>
                <a:cxn ang="0">
                  <a:pos x="342" y="6"/>
                </a:cxn>
                <a:cxn ang="0">
                  <a:pos x="364" y="20"/>
                </a:cxn>
                <a:cxn ang="0">
                  <a:pos x="382" y="40"/>
                </a:cxn>
                <a:cxn ang="0">
                  <a:pos x="393" y="66"/>
                </a:cxn>
                <a:cxn ang="0">
                  <a:pos x="398" y="100"/>
                </a:cxn>
                <a:cxn ang="0">
                  <a:pos x="396" y="139"/>
                </a:cxn>
                <a:cxn ang="0">
                  <a:pos x="385" y="182"/>
                </a:cxn>
                <a:cxn ang="0">
                  <a:pos x="365" y="231"/>
                </a:cxn>
                <a:cxn ang="0">
                  <a:pos x="337" y="285"/>
                </a:cxn>
                <a:cxn ang="0">
                  <a:pos x="299" y="339"/>
                </a:cxn>
                <a:cxn ang="0">
                  <a:pos x="260" y="385"/>
                </a:cxn>
                <a:cxn ang="0">
                  <a:pos x="223" y="421"/>
                </a:cxn>
                <a:cxn ang="0">
                  <a:pos x="185" y="448"/>
                </a:cxn>
                <a:cxn ang="0">
                  <a:pos x="148" y="466"/>
                </a:cxn>
                <a:cxn ang="0">
                  <a:pos x="115" y="476"/>
                </a:cxn>
                <a:cxn ang="0">
                  <a:pos x="84" y="478"/>
                </a:cxn>
                <a:cxn ang="0">
                  <a:pos x="58" y="472"/>
                </a:cxn>
                <a:cxn ang="0">
                  <a:pos x="34" y="459"/>
                </a:cxn>
                <a:cxn ang="0">
                  <a:pos x="17" y="439"/>
                </a:cxn>
                <a:cxn ang="0">
                  <a:pos x="6" y="412"/>
                </a:cxn>
                <a:cxn ang="0">
                  <a:pos x="0" y="380"/>
                </a:cxn>
                <a:cxn ang="0">
                  <a:pos x="4" y="341"/>
                </a:cxn>
                <a:cxn ang="0">
                  <a:pos x="14" y="297"/>
                </a:cxn>
                <a:cxn ang="0">
                  <a:pos x="33" y="248"/>
                </a:cxn>
                <a:cxn ang="0">
                  <a:pos x="63" y="196"/>
                </a:cxn>
              </a:cxnLst>
              <a:rect l="0" t="0" r="r" b="b"/>
              <a:pathLst>
                <a:path w="398" h="478">
                  <a:moveTo>
                    <a:pt x="81" y="167"/>
                  </a:moveTo>
                  <a:lnTo>
                    <a:pt x="100" y="140"/>
                  </a:lnTo>
                  <a:lnTo>
                    <a:pt x="119" y="116"/>
                  </a:lnTo>
                  <a:lnTo>
                    <a:pt x="138" y="94"/>
                  </a:lnTo>
                  <a:lnTo>
                    <a:pt x="157" y="74"/>
                  </a:lnTo>
                  <a:lnTo>
                    <a:pt x="177" y="57"/>
                  </a:lnTo>
                  <a:lnTo>
                    <a:pt x="195" y="43"/>
                  </a:lnTo>
                  <a:lnTo>
                    <a:pt x="214" y="30"/>
                  </a:lnTo>
                  <a:lnTo>
                    <a:pt x="233" y="20"/>
                  </a:lnTo>
                  <a:lnTo>
                    <a:pt x="250" y="11"/>
                  </a:lnTo>
                  <a:lnTo>
                    <a:pt x="267" y="6"/>
                  </a:lnTo>
                  <a:lnTo>
                    <a:pt x="284" y="2"/>
                  </a:lnTo>
                  <a:lnTo>
                    <a:pt x="300" y="0"/>
                  </a:lnTo>
                  <a:lnTo>
                    <a:pt x="314" y="0"/>
                  </a:lnTo>
                  <a:lnTo>
                    <a:pt x="329" y="2"/>
                  </a:lnTo>
                  <a:lnTo>
                    <a:pt x="342" y="6"/>
                  </a:lnTo>
                  <a:lnTo>
                    <a:pt x="354" y="12"/>
                  </a:lnTo>
                  <a:lnTo>
                    <a:pt x="364" y="20"/>
                  </a:lnTo>
                  <a:lnTo>
                    <a:pt x="373" y="29"/>
                  </a:lnTo>
                  <a:lnTo>
                    <a:pt x="382" y="40"/>
                  </a:lnTo>
                  <a:lnTo>
                    <a:pt x="389" y="52"/>
                  </a:lnTo>
                  <a:lnTo>
                    <a:pt x="393" y="66"/>
                  </a:lnTo>
                  <a:lnTo>
                    <a:pt x="397" y="83"/>
                  </a:lnTo>
                  <a:lnTo>
                    <a:pt x="398" y="100"/>
                  </a:lnTo>
                  <a:lnTo>
                    <a:pt x="398" y="118"/>
                  </a:lnTo>
                  <a:lnTo>
                    <a:pt x="396" y="139"/>
                  </a:lnTo>
                  <a:lnTo>
                    <a:pt x="392" y="160"/>
                  </a:lnTo>
                  <a:lnTo>
                    <a:pt x="385" y="182"/>
                  </a:lnTo>
                  <a:lnTo>
                    <a:pt x="377" y="206"/>
                  </a:lnTo>
                  <a:lnTo>
                    <a:pt x="365" y="231"/>
                  </a:lnTo>
                  <a:lnTo>
                    <a:pt x="352" y="258"/>
                  </a:lnTo>
                  <a:lnTo>
                    <a:pt x="337" y="285"/>
                  </a:lnTo>
                  <a:lnTo>
                    <a:pt x="318" y="312"/>
                  </a:lnTo>
                  <a:lnTo>
                    <a:pt x="299" y="339"/>
                  </a:lnTo>
                  <a:lnTo>
                    <a:pt x="280" y="363"/>
                  </a:lnTo>
                  <a:lnTo>
                    <a:pt x="260" y="385"/>
                  </a:lnTo>
                  <a:lnTo>
                    <a:pt x="241" y="404"/>
                  </a:lnTo>
                  <a:lnTo>
                    <a:pt x="223" y="421"/>
                  </a:lnTo>
                  <a:lnTo>
                    <a:pt x="203" y="436"/>
                  </a:lnTo>
                  <a:lnTo>
                    <a:pt x="185" y="448"/>
                  </a:lnTo>
                  <a:lnTo>
                    <a:pt x="167" y="458"/>
                  </a:lnTo>
                  <a:lnTo>
                    <a:pt x="148" y="466"/>
                  </a:lnTo>
                  <a:lnTo>
                    <a:pt x="132" y="472"/>
                  </a:lnTo>
                  <a:lnTo>
                    <a:pt x="115" y="476"/>
                  </a:lnTo>
                  <a:lnTo>
                    <a:pt x="99" y="478"/>
                  </a:lnTo>
                  <a:lnTo>
                    <a:pt x="84" y="478"/>
                  </a:lnTo>
                  <a:lnTo>
                    <a:pt x="70" y="476"/>
                  </a:lnTo>
                  <a:lnTo>
                    <a:pt x="58" y="472"/>
                  </a:lnTo>
                  <a:lnTo>
                    <a:pt x="45" y="466"/>
                  </a:lnTo>
                  <a:lnTo>
                    <a:pt x="34" y="459"/>
                  </a:lnTo>
                  <a:lnTo>
                    <a:pt x="25" y="450"/>
                  </a:lnTo>
                  <a:lnTo>
                    <a:pt x="17" y="439"/>
                  </a:lnTo>
                  <a:lnTo>
                    <a:pt x="11" y="426"/>
                  </a:lnTo>
                  <a:lnTo>
                    <a:pt x="6" y="412"/>
                  </a:lnTo>
                  <a:lnTo>
                    <a:pt x="3" y="397"/>
                  </a:lnTo>
                  <a:lnTo>
                    <a:pt x="0" y="380"/>
                  </a:lnTo>
                  <a:lnTo>
                    <a:pt x="2" y="361"/>
                  </a:lnTo>
                  <a:lnTo>
                    <a:pt x="4" y="341"/>
                  </a:lnTo>
                  <a:lnTo>
                    <a:pt x="8" y="320"/>
                  </a:lnTo>
                  <a:lnTo>
                    <a:pt x="14" y="297"/>
                  </a:lnTo>
                  <a:lnTo>
                    <a:pt x="23" y="274"/>
                  </a:lnTo>
                  <a:lnTo>
                    <a:pt x="33" y="248"/>
                  </a:lnTo>
                  <a:lnTo>
                    <a:pt x="46" y="223"/>
                  </a:lnTo>
                  <a:lnTo>
                    <a:pt x="63" y="196"/>
                  </a:lnTo>
                  <a:lnTo>
                    <a:pt x="81" y="167"/>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Placeholder 1"/>
          <p:cNvSpPr>
            <a:spLocks noGrp="1"/>
          </p:cNvSpPr>
          <p:nvPr>
            <p:ph type="title"/>
          </p:nvPr>
        </p:nvSpPr>
        <p:spPr>
          <a:xfrm>
            <a:off x="0" y="482600"/>
            <a:ext cx="9144000" cy="381000"/>
          </a:xfrm>
          <a:prstGeom prst="rect">
            <a:avLst/>
          </a:prstGeom>
          <a:solidFill>
            <a:schemeClr val="tx2">
              <a:lumMod val="75000"/>
            </a:schemeClr>
          </a:solidFill>
        </p:spPr>
        <p:txBody>
          <a:bodyPr vert="horz" lIns="91440" tIns="45720" rIns="91440" bIns="45720" rtlCol="0" anchor="ctr">
            <a:noAutofit/>
          </a:bodyPr>
          <a:lstStyle/>
          <a:p>
            <a:r>
              <a:rPr lang="en-US" smtClean="0"/>
              <a:t>Click to edit Master title style</a:t>
            </a:r>
            <a:endParaRPr lang="en-US"/>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BDE212-E76B-4CCB-8579-F5AE533F1BB0}" type="datetimeFigureOut">
              <a:rPr lang="en-US"/>
              <a:pPr>
                <a:defRPr/>
              </a:pPr>
              <a:t>2/20/2022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599B649-AC05-4FD4-8EDB-84F71C51DE25}" type="slidenum">
              <a:rPr lang="en-US"/>
              <a:pPr>
                <a:defRPr/>
              </a:pPr>
              <a:t>‹#›</a:t>
            </a:fld>
            <a:endParaRPr lang="en-US" dirty="0"/>
          </a:p>
        </p:txBody>
      </p:sp>
      <p:sp>
        <p:nvSpPr>
          <p:cNvPr id="7" name="Rectangle 6"/>
          <p:cNvSpPr/>
          <p:nvPr userDrawn="1"/>
        </p:nvSpPr>
        <p:spPr>
          <a:xfrm>
            <a:off x="0" y="0"/>
            <a:ext cx="9144000" cy="609600"/>
          </a:xfrm>
          <a:prstGeom prst="rect">
            <a:avLst/>
          </a:prstGeom>
          <a:gradFill>
            <a:gsLst>
              <a:gs pos="0">
                <a:srgbClr val="0081C4"/>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rot="10800000">
            <a:off x="0" y="6248400"/>
            <a:ext cx="9144000" cy="609600"/>
          </a:xfrm>
          <a:prstGeom prst="rect">
            <a:avLst/>
          </a:prstGeom>
          <a:gradFill>
            <a:gsLst>
              <a:gs pos="0">
                <a:srgbClr val="EFB42B"/>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9" name="TextBox 118"/>
          <p:cNvSpPr txBox="1"/>
          <p:nvPr userDrawn="1"/>
        </p:nvSpPr>
        <p:spPr>
          <a:xfrm>
            <a:off x="7620000" y="6611938"/>
            <a:ext cx="1524000" cy="246062"/>
          </a:xfrm>
          <a:prstGeom prst="rect">
            <a:avLst/>
          </a:prstGeom>
          <a:noFill/>
        </p:spPr>
        <p:txBody>
          <a:bodyPr>
            <a:spAutoFit/>
          </a:bodyPr>
          <a:lstStyle/>
          <a:p>
            <a:pPr algn="ctr" fontAlgn="auto">
              <a:spcBef>
                <a:spcPts val="0"/>
              </a:spcBef>
              <a:spcAft>
                <a:spcPts val="0"/>
              </a:spcAft>
              <a:defRPr/>
            </a:pPr>
            <a:r>
              <a:rPr lang="en-US" sz="1000" b="1" dirty="0" smtClean="0">
                <a:solidFill>
                  <a:schemeClr val="bg1"/>
                </a:solidFill>
                <a:latin typeface="Gill Sans MT" pitchFamily="34" charset="0"/>
                <a:cs typeface="+mn-cs"/>
              </a:rPr>
              <a:t>www.jubcor.com</a:t>
            </a:r>
            <a:endParaRPr lang="en-US" sz="1000" b="1" dirty="0">
              <a:solidFill>
                <a:schemeClr val="bg1"/>
              </a:solidFill>
              <a:latin typeface="Gill Sans MT" pitchFamily="34" charset="0"/>
              <a:cs typeface="+mn-cs"/>
            </a:endParaRP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416040"/>
            <a:ext cx="1540042" cy="365760"/>
          </a:xfrm>
          <a:prstGeom prst="rect">
            <a:avLst/>
          </a:prstGeom>
        </p:spPr>
      </p:pic>
      <p:sp>
        <p:nvSpPr>
          <p:cNvPr id="3" name="MSIPCMContentMarking" descr="{&quot;HashCode&quot;:1438093832,&quot;Placement&quot;:&quot;Header&quot;,&quot;Top&quot;:0.0,&quot;Left&quot;:0.0,&quot;SlideWidth&quot;:720,&quot;SlideHeight&quot;:540}"/>
          <p:cNvSpPr txBox="1"/>
          <p:nvPr userDrawn="1"/>
        </p:nvSpPr>
        <p:spPr>
          <a:xfrm>
            <a:off x="0" y="0"/>
            <a:ext cx="2441490" cy="234315"/>
          </a:xfrm>
          <a:prstGeom prst="rect">
            <a:avLst/>
          </a:prstGeom>
          <a:noFill/>
        </p:spPr>
        <p:txBody>
          <a:bodyPr vert="horz" wrap="square" lIns="0" tIns="0" rIns="0" bIns="0" rtlCol="0" anchor="ctr" anchorCtr="1">
            <a:spAutoFit/>
          </a:bodyPr>
          <a:lstStyle/>
          <a:p>
            <a:pPr algn="l">
              <a:spcBef>
                <a:spcPct val="0"/>
              </a:spcBef>
              <a:spcAft>
                <a:spcPct val="0"/>
              </a:spcAft>
            </a:pPr>
            <a:r>
              <a:rPr lang="en-US" sz="1000" smtClean="0">
                <a:solidFill>
                  <a:srgbClr val="A7A8AA"/>
                </a:solidFill>
                <a:latin typeface="SABIC Typeface Headline Light" panose="020B0303060202020204" pitchFamily="34" charset="0"/>
              </a:rPr>
              <a:t>Classification: General Business Use </a:t>
            </a:r>
            <a:endParaRPr lang="en-US" sz="1000">
              <a:solidFill>
                <a:srgbClr val="A7A8AA"/>
              </a:solidFill>
              <a:latin typeface="SABIC Typeface Headline Light" panose="020B0303060202020204"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b="1" kern="1200">
          <a:solidFill>
            <a:schemeClr val="bg1"/>
          </a:solidFill>
          <a:latin typeface="Gill Sans MT" pitchFamily="34" charset="0"/>
          <a:ea typeface="+mj-ea"/>
          <a:cs typeface="+mj-cs"/>
        </a:defRPr>
      </a:lvl1pPr>
      <a:lvl2pPr algn="l" rtl="0" eaLnBrk="0" fontAlgn="base" hangingPunct="0">
        <a:spcBef>
          <a:spcPct val="0"/>
        </a:spcBef>
        <a:spcAft>
          <a:spcPct val="0"/>
        </a:spcAft>
        <a:defRPr b="1">
          <a:solidFill>
            <a:schemeClr val="bg1"/>
          </a:solidFill>
          <a:latin typeface="Gill Sans MT" pitchFamily="34" charset="0"/>
        </a:defRPr>
      </a:lvl2pPr>
      <a:lvl3pPr algn="l" rtl="0" eaLnBrk="0" fontAlgn="base" hangingPunct="0">
        <a:spcBef>
          <a:spcPct val="0"/>
        </a:spcBef>
        <a:spcAft>
          <a:spcPct val="0"/>
        </a:spcAft>
        <a:defRPr b="1">
          <a:solidFill>
            <a:schemeClr val="bg1"/>
          </a:solidFill>
          <a:latin typeface="Gill Sans MT" pitchFamily="34" charset="0"/>
        </a:defRPr>
      </a:lvl3pPr>
      <a:lvl4pPr algn="l" rtl="0" eaLnBrk="0" fontAlgn="base" hangingPunct="0">
        <a:spcBef>
          <a:spcPct val="0"/>
        </a:spcBef>
        <a:spcAft>
          <a:spcPct val="0"/>
        </a:spcAft>
        <a:defRPr b="1">
          <a:solidFill>
            <a:schemeClr val="bg1"/>
          </a:solidFill>
          <a:latin typeface="Gill Sans MT" pitchFamily="34" charset="0"/>
        </a:defRPr>
      </a:lvl4pPr>
      <a:lvl5pPr algn="l" rtl="0" eaLnBrk="0" fontAlgn="base" hangingPunct="0">
        <a:spcBef>
          <a:spcPct val="0"/>
        </a:spcBef>
        <a:spcAft>
          <a:spcPct val="0"/>
        </a:spcAft>
        <a:defRPr b="1">
          <a:solidFill>
            <a:schemeClr val="bg1"/>
          </a:solidFill>
          <a:latin typeface="Gill Sans MT" pitchFamily="34" charset="0"/>
        </a:defRPr>
      </a:lvl5pPr>
      <a:lvl6pPr marL="457200" algn="l" rtl="0" fontAlgn="base">
        <a:spcBef>
          <a:spcPct val="0"/>
        </a:spcBef>
        <a:spcAft>
          <a:spcPct val="0"/>
        </a:spcAft>
        <a:defRPr b="1">
          <a:solidFill>
            <a:schemeClr val="bg1"/>
          </a:solidFill>
          <a:latin typeface="Gill Sans MT" pitchFamily="34" charset="0"/>
        </a:defRPr>
      </a:lvl6pPr>
      <a:lvl7pPr marL="914400" algn="l" rtl="0" fontAlgn="base">
        <a:spcBef>
          <a:spcPct val="0"/>
        </a:spcBef>
        <a:spcAft>
          <a:spcPct val="0"/>
        </a:spcAft>
        <a:defRPr b="1">
          <a:solidFill>
            <a:schemeClr val="bg1"/>
          </a:solidFill>
          <a:latin typeface="Gill Sans MT" pitchFamily="34" charset="0"/>
        </a:defRPr>
      </a:lvl7pPr>
      <a:lvl8pPr marL="1371600" algn="l" rtl="0" fontAlgn="base">
        <a:spcBef>
          <a:spcPct val="0"/>
        </a:spcBef>
        <a:spcAft>
          <a:spcPct val="0"/>
        </a:spcAft>
        <a:defRPr b="1">
          <a:solidFill>
            <a:schemeClr val="bg1"/>
          </a:solidFill>
          <a:latin typeface="Gill Sans MT" pitchFamily="34" charset="0"/>
        </a:defRPr>
      </a:lvl8pPr>
      <a:lvl9pPr marL="1828800" algn="l" rtl="0" fontAlgn="base">
        <a:spcBef>
          <a:spcPct val="0"/>
        </a:spcBef>
        <a:spcAft>
          <a:spcPct val="0"/>
        </a:spcAft>
        <a:defRPr b="1">
          <a:solidFill>
            <a:schemeClr val="bg1"/>
          </a:solidFill>
          <a:latin typeface="Gill Sans M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1001"/>
            <a:ext cx="7315200" cy="2006138"/>
          </a:xfrm>
          <a:prstGeom prst="rect">
            <a:avLst/>
          </a:prstGeom>
        </p:spPr>
      </p:pic>
      <p:sp>
        <p:nvSpPr>
          <p:cNvPr id="5" name="Subtitle 1"/>
          <p:cNvSpPr>
            <a:spLocks noGrp="1"/>
          </p:cNvSpPr>
          <p:nvPr>
            <p:ph type="subTitle" idx="1"/>
          </p:nvPr>
        </p:nvSpPr>
        <p:spPr>
          <a:xfrm>
            <a:off x="952500" y="2438400"/>
            <a:ext cx="7239000" cy="2819400"/>
          </a:xfrm>
        </p:spPr>
        <p:txBody>
          <a:bodyPr/>
          <a:lstStyle/>
          <a:p>
            <a:r>
              <a:rPr lang="en-US" b="1" kern="0" cap="all" dirty="0">
                <a:solidFill>
                  <a:srgbClr val="939598"/>
                </a:solidFill>
                <a:latin typeface="SABIC Typeface Headline Light"/>
                <a:cs typeface="SABIC Typeface Text Light"/>
              </a:rPr>
              <a:t>Corrosion control of post indicator valve - buried portion</a:t>
            </a:r>
          </a:p>
          <a:p>
            <a:pPr algn="l"/>
            <a:r>
              <a:rPr lang="en-US" dirty="0" smtClean="0"/>
              <a:t>          Mohammed Riyaz Hasainar </a:t>
            </a:r>
            <a:endParaRPr lang="en-US" sz="2000" dirty="0" smtClean="0"/>
          </a:p>
          <a:p>
            <a:r>
              <a:rPr lang="en-US" sz="2000" dirty="0" smtClean="0"/>
              <a:t>Static Equipment Engineer</a:t>
            </a:r>
          </a:p>
          <a:p>
            <a:r>
              <a:rPr lang="en-US" sz="2000" dirty="0" smtClean="0"/>
              <a:t>SABIC</a:t>
            </a: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3962400"/>
            <a:ext cx="1523524" cy="11426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1447800"/>
            <a:ext cx="4632358" cy="1200329"/>
          </a:xfrm>
          <a:prstGeom prst="rect">
            <a:avLst/>
          </a:prstGeom>
          <a:noFill/>
        </p:spPr>
        <p:txBody>
          <a:bodyPr wrap="none" lIns="91440" tIns="45720" rIns="91440" bIns="45720">
            <a:spAutoFit/>
          </a:bodyPr>
          <a:lstStyle/>
          <a:p>
            <a:pPr algn="ctr"/>
            <a:r>
              <a:rPr lang="en-US" sz="7200" b="1" dirty="0" smtClean="0">
                <a:solidFill>
                  <a:schemeClr val="tx1">
                    <a:lumMod val="75000"/>
                    <a:lumOff val="25000"/>
                  </a:schemeClr>
                </a:solidFill>
                <a:effectLst>
                  <a:outerShdw blurRad="38100" dist="38100" dir="2700000" algn="tl">
                    <a:srgbClr val="000000">
                      <a:alpha val="43137"/>
                    </a:srgbClr>
                  </a:outerShdw>
                </a:effectLst>
                <a:latin typeface="Gill Sans MT" pitchFamily="34" charset="0"/>
              </a:rPr>
              <a:t>Thank You</a:t>
            </a:r>
            <a:endParaRPr lang="en-US" sz="7200" b="1" dirty="0">
              <a:solidFill>
                <a:schemeClr val="tx1">
                  <a:lumMod val="75000"/>
                  <a:lumOff val="25000"/>
                </a:schemeClr>
              </a:solidFill>
              <a:effectLst>
                <a:outerShdw blurRad="38100" dist="38100" dir="2700000" algn="tl">
                  <a:srgbClr val="000000">
                    <a:alpha val="43137"/>
                  </a:srgbClr>
                </a:outerShdw>
              </a:effectLst>
              <a:latin typeface="Gill Sans MT"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23067"/>
            <a:ext cx="7315200" cy="2006133"/>
          </a:xfrm>
          <a:prstGeom prst="rect">
            <a:avLst/>
          </a:prstGeom>
        </p:spPr>
      </p:pic>
    </p:spTree>
    <p:extLst>
      <p:ext uri="{BB962C8B-B14F-4D97-AF65-F5344CB8AC3E}">
        <p14:creationId xmlns:p14="http://schemas.microsoft.com/office/powerpoint/2010/main" val="1202445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7" name="Content Placeholder 2"/>
          <p:cNvSpPr>
            <a:spLocks noGrp="1"/>
          </p:cNvSpPr>
          <p:nvPr>
            <p:ph idx="1"/>
          </p:nvPr>
        </p:nvSpPr>
        <p:spPr>
          <a:xfrm>
            <a:off x="228600" y="1066800"/>
            <a:ext cx="8763000" cy="5257800"/>
          </a:xfrm>
        </p:spPr>
        <p:txBody>
          <a:bodyPr/>
          <a:lstStyle/>
          <a:p>
            <a:pPr marL="0" indent="0">
              <a:spcAft>
                <a:spcPts val="0"/>
              </a:spcAft>
              <a:buNone/>
            </a:pPr>
            <a:r>
              <a:rPr lang="en-US" sz="2000" b="1" dirty="0" smtClean="0">
                <a:solidFill>
                  <a:schemeClr val="accent1"/>
                </a:solidFill>
                <a:latin typeface="SABIC Typeface Text" panose="020B0603060202020204" pitchFamily="34" charset="0"/>
                <a:cs typeface="+mj-cs"/>
              </a:rPr>
              <a:t>CONTENT</a:t>
            </a:r>
            <a:endParaRPr lang="en-US" sz="2000" b="1" dirty="0">
              <a:solidFill>
                <a:schemeClr val="accent1"/>
              </a:solidFill>
              <a:latin typeface="SABIC Typeface Text" panose="020B0603060202020204" pitchFamily="34" charset="0"/>
              <a:cs typeface="+mj-cs"/>
            </a:endParaRP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INTRODUCTION</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CORROSION PREVENTION</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POST INDICATOR VALVES – CP SYSTEM</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FIELD OBSERVATIONS/FINDINGS</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ANALYSIS OF FAILURE</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CONTROL OF MEASUREMENT</a:t>
            </a:r>
          </a:p>
          <a:p>
            <a:pPr>
              <a:lnSpc>
                <a:spcPct val="150000"/>
              </a:lnSpc>
              <a:spcAft>
                <a:spcPts val="0"/>
              </a:spcAft>
              <a:buFont typeface="Wingdings" panose="05000000000000000000" pitchFamily="2" charset="2"/>
              <a:buChar char="v"/>
            </a:pPr>
            <a:r>
              <a:rPr lang="en-US" sz="1600" dirty="0" smtClean="0">
                <a:cs typeface="SABIC Typeface Headline Light" panose="020B0303060202020204" pitchFamily="34" charset="0"/>
              </a:rPr>
              <a:t>RESOLUTION</a:t>
            </a:r>
          </a:p>
          <a:p>
            <a:pPr marL="0" indent="0">
              <a:lnSpc>
                <a:spcPct val="150000"/>
              </a:lnSpc>
              <a:spcAft>
                <a:spcPts val="0"/>
              </a:spcAft>
              <a:buNone/>
            </a:pPr>
            <a:endParaRPr lang="en-US" sz="1600" dirty="0" smtClean="0">
              <a:cs typeface="SABIC Typeface Headline Light" panose="020B0303060202020204" pitchFamily="34" charset="0"/>
            </a:endParaRPr>
          </a:p>
          <a:p>
            <a:pPr>
              <a:spcAft>
                <a:spcPts val="0"/>
              </a:spcAft>
            </a:pPr>
            <a:endParaRPr lang="en-US" sz="1400" dirty="0" smtClean="0">
              <a:cs typeface="SABIC Typeface Headline Light" panose="020B0303060202020204" pitchFamily="34" charset="0"/>
            </a:endParaRPr>
          </a:p>
          <a:p>
            <a:pPr>
              <a:spcAft>
                <a:spcPts val="0"/>
              </a:spcAft>
            </a:pPr>
            <a:endParaRPr lang="en-US" sz="1400" dirty="0" smtClean="0">
              <a:cs typeface="SABIC Typeface Headline Light" panose="020B0303060202020204" pitchFamily="34" charset="0"/>
            </a:endParaRPr>
          </a:p>
          <a:p>
            <a:pPr marL="0" indent="0">
              <a:spcAft>
                <a:spcPts val="0"/>
              </a:spcAft>
              <a:buNone/>
            </a:pPr>
            <a:endParaRPr lang="en-US" sz="1400" dirty="0" smtClean="0">
              <a:cs typeface="SABIC Typeface Headline Light" panose="020B0303060202020204" pitchFamily="34" charset="0"/>
            </a:endParaRPr>
          </a:p>
        </p:txBody>
      </p:sp>
    </p:spTree>
    <p:extLst>
      <p:ext uri="{BB962C8B-B14F-4D97-AF65-F5344CB8AC3E}">
        <p14:creationId xmlns:p14="http://schemas.microsoft.com/office/powerpoint/2010/main" val="364410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7" name="Content Placeholder 2"/>
          <p:cNvSpPr>
            <a:spLocks noGrp="1"/>
          </p:cNvSpPr>
          <p:nvPr>
            <p:ph idx="1"/>
          </p:nvPr>
        </p:nvSpPr>
        <p:spPr>
          <a:xfrm>
            <a:off x="228600" y="1066800"/>
            <a:ext cx="8763000" cy="5257800"/>
          </a:xfrm>
        </p:spPr>
        <p:txBody>
          <a:bodyPr/>
          <a:lstStyle/>
          <a:p>
            <a:pPr marL="0" indent="0">
              <a:spcAft>
                <a:spcPts val="0"/>
              </a:spcAft>
              <a:buNone/>
            </a:pPr>
            <a:r>
              <a:rPr lang="en-US" sz="1600" dirty="0" smtClean="0">
                <a:solidFill>
                  <a:schemeClr val="accent1"/>
                </a:solidFill>
                <a:latin typeface="SABIC Typeface Text" panose="020B0603060202020204" pitchFamily="34" charset="0"/>
                <a:cs typeface="+mj-cs"/>
              </a:rPr>
              <a:t>What </a:t>
            </a:r>
            <a:r>
              <a:rPr lang="en-US" sz="1600" dirty="0">
                <a:solidFill>
                  <a:schemeClr val="accent1"/>
                </a:solidFill>
                <a:latin typeface="SABIC Typeface Text" panose="020B0603060202020204" pitchFamily="34" charset="0"/>
                <a:cs typeface="+mj-cs"/>
              </a:rPr>
              <a:t>Is Corrosion </a:t>
            </a:r>
            <a:r>
              <a:rPr lang="en-US" sz="1600" dirty="0" smtClean="0">
                <a:solidFill>
                  <a:schemeClr val="accent1"/>
                </a:solidFill>
                <a:latin typeface="SABIC Typeface Text" panose="020B0603060202020204" pitchFamily="34" charset="0"/>
                <a:cs typeface="+mj-cs"/>
              </a:rPr>
              <a:t>? </a:t>
            </a:r>
            <a:endParaRPr lang="en-US" sz="1600" dirty="0">
              <a:solidFill>
                <a:schemeClr val="accent1"/>
              </a:solidFill>
              <a:latin typeface="SABIC Typeface Text" panose="020B0603060202020204" pitchFamily="34" charset="0"/>
              <a:cs typeface="+mj-cs"/>
            </a:endParaRPr>
          </a:p>
          <a:p>
            <a:pPr>
              <a:spcAft>
                <a:spcPts val="0"/>
              </a:spcAft>
            </a:pPr>
            <a:r>
              <a:rPr lang="en-US" sz="1400" dirty="0" smtClean="0">
                <a:cs typeface="SABIC Typeface Headline Light" panose="020B0303060202020204" pitchFamily="34" charset="0"/>
              </a:rPr>
              <a:t>Corrosion </a:t>
            </a:r>
            <a:r>
              <a:rPr lang="en-US" sz="1400" dirty="0">
                <a:cs typeface="SABIC Typeface Headline Light" panose="020B0303060202020204" pitchFamily="34" charset="0"/>
              </a:rPr>
              <a:t>is an electrochemical process involving the flow of electrons and ions</a:t>
            </a:r>
            <a:r>
              <a:rPr lang="en-US" sz="1400" dirty="0" smtClean="0">
                <a:cs typeface="SABIC Typeface Headline Light" panose="020B0303060202020204" pitchFamily="34" charset="0"/>
              </a:rPr>
              <a:t>. In general we can say deterioration of substance or its properties as a result of an undesirable reaction with the environment.</a:t>
            </a:r>
          </a:p>
          <a:p>
            <a:pPr>
              <a:spcAft>
                <a:spcPts val="0"/>
              </a:spcAft>
            </a:pPr>
            <a:r>
              <a:rPr lang="en-ZA" sz="1400" dirty="0">
                <a:cs typeface="SABIC Typeface Headline Light" panose="020B0303060202020204" pitchFamily="34" charset="0"/>
              </a:rPr>
              <a:t>Most metals occur naturally in the form of oxides and are usually chemically stable. When exposed to oxygen and other oxidizing agents, the refined metal will try to revert to its natural oxide state. In the case of iron, the oxides will be in the form of ferrous or ferric oxide, commonly known as rust. </a:t>
            </a:r>
            <a:endParaRPr lang="en-ZA" sz="1400" dirty="0" smtClean="0">
              <a:cs typeface="SABIC Typeface Headline Light" panose="020B0303060202020204" pitchFamily="34" charset="0"/>
            </a:endParaRPr>
          </a:p>
          <a:p>
            <a:pPr marL="0" indent="0">
              <a:spcAft>
                <a:spcPts val="0"/>
              </a:spcAft>
              <a:buNone/>
            </a:pPr>
            <a:endParaRPr lang="en-US" sz="1400" dirty="0">
              <a:cs typeface="SABIC Typeface Headline Light" panose="020B0303060202020204" pitchFamily="34" charset="0"/>
            </a:endParaRPr>
          </a:p>
          <a:p>
            <a:pPr marL="0" indent="0">
              <a:spcAft>
                <a:spcPts val="0"/>
              </a:spcAft>
              <a:buNone/>
            </a:pPr>
            <a:r>
              <a:rPr lang="en-US" sz="1600" dirty="0">
                <a:solidFill>
                  <a:schemeClr val="accent1"/>
                </a:solidFill>
                <a:latin typeface="SABIC Typeface Text" panose="020B0603060202020204" pitchFamily="34" charset="0"/>
                <a:cs typeface="+mj-cs"/>
              </a:rPr>
              <a:t>How to prevent corrosion ?</a:t>
            </a:r>
          </a:p>
          <a:p>
            <a:pPr marL="0" indent="0">
              <a:spcAft>
                <a:spcPts val="0"/>
              </a:spcAft>
              <a:buNone/>
            </a:pPr>
            <a:r>
              <a:rPr lang="en-US" sz="1400" dirty="0">
                <a:cs typeface="SABIC Typeface Headline Light" panose="020B0303060202020204" pitchFamily="34" charset="0"/>
              </a:rPr>
              <a:t>Corrosion can be prevented with the following </a:t>
            </a:r>
            <a:r>
              <a:rPr lang="en-US" sz="1400" dirty="0" smtClean="0">
                <a:cs typeface="SABIC Typeface Headline Light" panose="020B0303060202020204" pitchFamily="34" charset="0"/>
              </a:rPr>
              <a:t>methods,</a:t>
            </a:r>
            <a:endParaRPr lang="en-US" sz="1400" dirty="0">
              <a:cs typeface="SABIC Typeface Headline Light" panose="020B0303060202020204" pitchFamily="34" charset="0"/>
            </a:endParaRPr>
          </a:p>
          <a:p>
            <a:pPr marL="0" indent="0">
              <a:buNone/>
            </a:pPr>
            <a:r>
              <a:rPr lang="en-US" sz="1400" b="1" dirty="0">
                <a:cs typeface="SABIC Typeface Headline Light" panose="020B0303060202020204" pitchFamily="34" charset="0"/>
              </a:rPr>
              <a:t>1. Coatings</a:t>
            </a:r>
          </a:p>
          <a:p>
            <a:pPr>
              <a:spcAft>
                <a:spcPts val="0"/>
              </a:spcAft>
            </a:pPr>
            <a:r>
              <a:rPr lang="en-US" sz="1400" dirty="0">
                <a:cs typeface="SABIC Typeface Headline Light" panose="020B0303060202020204" pitchFamily="34" charset="0"/>
              </a:rPr>
              <a:t>Covering the surface of an object, to prevent contact with </a:t>
            </a:r>
            <a:r>
              <a:rPr lang="en-US" sz="1400" dirty="0" smtClean="0">
                <a:cs typeface="SABIC Typeface Headline Light" panose="020B0303060202020204" pitchFamily="34" charset="0"/>
              </a:rPr>
              <a:t>environment.</a:t>
            </a:r>
          </a:p>
          <a:p>
            <a:pPr marL="0" indent="0">
              <a:spcAft>
                <a:spcPts val="0"/>
              </a:spcAft>
              <a:buNone/>
            </a:pPr>
            <a:endParaRPr lang="en-US" sz="1400" b="1" dirty="0">
              <a:latin typeface="SABIC Typeface Headline"/>
            </a:endParaRPr>
          </a:p>
          <a:p>
            <a:pPr marL="0" indent="0">
              <a:buNone/>
            </a:pPr>
            <a:r>
              <a:rPr lang="en-US" sz="1400" b="1" dirty="0">
                <a:cs typeface="SABIC Typeface Headline Light" panose="020B0303060202020204" pitchFamily="34" charset="0"/>
              </a:rPr>
              <a:t>2. Corrosion inhibitors</a:t>
            </a:r>
          </a:p>
          <a:p>
            <a:pPr>
              <a:spcAft>
                <a:spcPts val="0"/>
              </a:spcAft>
            </a:pPr>
            <a:r>
              <a:rPr lang="en-US" sz="1400" dirty="0" smtClean="0">
                <a:cs typeface="SABIC Typeface Headline Light" panose="020B0303060202020204" pitchFamily="34" charset="0"/>
              </a:rPr>
              <a:t>Its </a:t>
            </a:r>
            <a:r>
              <a:rPr lang="en-US" sz="1400" dirty="0">
                <a:cs typeface="SABIC Typeface Headline Light" panose="020B0303060202020204" pitchFamily="34" charset="0"/>
              </a:rPr>
              <a:t>an chemical compound that, when added to a liquid or gas, decreases the corrosion rate of a </a:t>
            </a:r>
            <a:r>
              <a:rPr lang="en-US" sz="1400" dirty="0" smtClean="0">
                <a:cs typeface="SABIC Typeface Headline Light" panose="020B0303060202020204" pitchFamily="34" charset="0"/>
              </a:rPr>
              <a:t>material.</a:t>
            </a:r>
            <a:endParaRPr lang="en-US" sz="1400" dirty="0">
              <a:cs typeface="SABIC Typeface Headline Light" panose="020B0303060202020204" pitchFamily="34" charset="0"/>
            </a:endParaRPr>
          </a:p>
          <a:p>
            <a:pPr marL="0" indent="0">
              <a:buNone/>
            </a:pPr>
            <a:endParaRPr lang="en-US" sz="1400" b="1" dirty="0">
              <a:latin typeface="SABIC Typeface Headline"/>
            </a:endParaRPr>
          </a:p>
          <a:p>
            <a:pPr marL="0" indent="0">
              <a:buNone/>
            </a:pPr>
            <a:r>
              <a:rPr lang="en-US" sz="1400" b="1" dirty="0">
                <a:cs typeface="SABIC Typeface Headline Light" panose="020B0303060202020204" pitchFamily="34" charset="0"/>
              </a:rPr>
              <a:t>3. Cathodic protection.</a:t>
            </a:r>
          </a:p>
          <a:p>
            <a:pPr>
              <a:spcAft>
                <a:spcPts val="0"/>
              </a:spcAft>
            </a:pPr>
            <a:r>
              <a:rPr lang="en-US" sz="1400" dirty="0" smtClean="0">
                <a:cs typeface="SABIC Typeface Headline Light" panose="020B0303060202020204" pitchFamily="34" charset="0"/>
              </a:rPr>
              <a:t>Cathodic </a:t>
            </a:r>
            <a:r>
              <a:rPr lang="en-US" sz="1400" dirty="0">
                <a:cs typeface="SABIC Typeface Headline Light" panose="020B0303060202020204" pitchFamily="34" charset="0"/>
              </a:rPr>
              <a:t>protection is a technique used to control the corrosion of a metal surface by making it the cathode of an electrochemical cell</a:t>
            </a:r>
            <a:r>
              <a:rPr lang="en-US" sz="1400" dirty="0" smtClean="0">
                <a:cs typeface="SABIC Typeface Headline Light" panose="020B0303060202020204" pitchFamily="34" charset="0"/>
              </a:rPr>
              <a:t>. Types of Cathodic Protections are</a:t>
            </a:r>
            <a:endParaRPr lang="en-US" sz="1400" dirty="0">
              <a:cs typeface="SABIC Typeface Headline Light" panose="020B0303060202020204" pitchFamily="34" charset="0"/>
            </a:endParaRPr>
          </a:p>
          <a:p>
            <a:pPr marL="285750" indent="-285750">
              <a:spcAft>
                <a:spcPts val="0"/>
              </a:spcAft>
              <a:buFont typeface="Wingdings" panose="05000000000000000000" pitchFamily="2" charset="2"/>
              <a:buChar char="Ø"/>
            </a:pPr>
            <a:r>
              <a:rPr lang="en-US" sz="1400" dirty="0">
                <a:cs typeface="SABIC Typeface Headline Light" panose="020B0303060202020204" pitchFamily="34" charset="0"/>
              </a:rPr>
              <a:t>Sacrificial (Galvanic) Anodes Cathodic </a:t>
            </a:r>
            <a:r>
              <a:rPr lang="en-US" sz="1400" dirty="0" smtClean="0">
                <a:cs typeface="SABIC Typeface Headline Light" panose="020B0303060202020204" pitchFamily="34" charset="0"/>
              </a:rPr>
              <a:t>Protection (SACP). </a:t>
            </a:r>
          </a:p>
          <a:p>
            <a:pPr marL="285750" indent="-285750">
              <a:spcAft>
                <a:spcPts val="0"/>
              </a:spcAft>
              <a:buFont typeface="Wingdings" panose="05000000000000000000" pitchFamily="2" charset="2"/>
              <a:buChar char="Ø"/>
            </a:pPr>
            <a:r>
              <a:rPr lang="en-US" sz="1400" dirty="0" smtClean="0">
                <a:cs typeface="SABIC Typeface Headline Light" panose="020B0303060202020204" pitchFamily="34" charset="0"/>
              </a:rPr>
              <a:t>Impressed </a:t>
            </a:r>
            <a:r>
              <a:rPr lang="en-US" sz="1400" dirty="0">
                <a:cs typeface="SABIC Typeface Headline Light" panose="020B0303060202020204" pitchFamily="34" charset="0"/>
              </a:rPr>
              <a:t>Current Cathodic Protection System (ICCP)</a:t>
            </a:r>
          </a:p>
          <a:p>
            <a:endParaRPr lang="en-US" dirty="0" smtClean="0"/>
          </a:p>
        </p:txBody>
      </p:sp>
    </p:spTree>
    <p:extLst>
      <p:ext uri="{BB962C8B-B14F-4D97-AF65-F5344CB8AC3E}">
        <p14:creationId xmlns:p14="http://schemas.microsoft.com/office/powerpoint/2010/main" val="172658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103" name="Content Placeholder 1"/>
          <p:cNvSpPr>
            <a:spLocks noGrp="1"/>
          </p:cNvSpPr>
          <p:nvPr>
            <p:ph idx="1"/>
          </p:nvPr>
        </p:nvSpPr>
        <p:spPr>
          <a:xfrm>
            <a:off x="178600" y="1076850"/>
            <a:ext cx="7777967" cy="287920"/>
          </a:xfrm>
        </p:spPr>
        <p:txBody>
          <a:bodyPr/>
          <a:lstStyle/>
          <a:p>
            <a:pPr marL="0" indent="0">
              <a:spcAft>
                <a:spcPts val="0"/>
              </a:spcAft>
              <a:buNone/>
            </a:pPr>
            <a:r>
              <a:rPr lang="en-US" sz="1600" dirty="0">
                <a:solidFill>
                  <a:schemeClr val="accent1"/>
                </a:solidFill>
                <a:latin typeface="SABIC Typeface Text" panose="020B0603060202020204" pitchFamily="34" charset="0"/>
                <a:cs typeface="+mj-cs"/>
              </a:rPr>
              <a:t>Post Indicator Valves - Sacrificial Anodes Cathodic Protection (SACP). </a:t>
            </a:r>
          </a:p>
          <a:p>
            <a:endParaRPr lang="en-US" sz="1200" dirty="0" smtClean="0">
              <a:latin typeface="SABIC Typeface Headline Light" panose="020B0303060202020204" pitchFamily="34" charset="0"/>
              <a:cs typeface="SABIC Typeface Headline Light" panose="020B0303060202020204" pitchFamily="34" charset="0"/>
            </a:endParaRPr>
          </a:p>
          <a:p>
            <a:endParaRPr lang="en-US" sz="1200" dirty="0">
              <a:latin typeface="SABIC Typeface Headline Light" panose="020B0303060202020204" pitchFamily="34" charset="0"/>
              <a:cs typeface="SABIC Typeface Headline Light" panose="020B0303060202020204" pitchFamily="34" charset="0"/>
            </a:endParaRPr>
          </a:p>
          <a:p>
            <a:endParaRPr lang="en-US" dirty="0" smtClean="0"/>
          </a:p>
          <a:p>
            <a:endParaRPr lang="en-US" dirty="0"/>
          </a:p>
        </p:txBody>
      </p:sp>
      <p:sp>
        <p:nvSpPr>
          <p:cNvPr id="104" name="Content Placeholder 2"/>
          <p:cNvSpPr txBox="1">
            <a:spLocks/>
          </p:cNvSpPr>
          <p:nvPr/>
        </p:nvSpPr>
        <p:spPr bwMode="auto">
          <a:xfrm>
            <a:off x="5236234" y="1341230"/>
            <a:ext cx="3831566" cy="497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buClr>
                <a:schemeClr val="bg1"/>
              </a:buClr>
              <a:buFont typeface="Arial" panose="020B0604020202020204" pitchFamily="34" charset="0"/>
              <a:defRPr sz="1600">
                <a:solidFill>
                  <a:schemeClr val="tx1"/>
                </a:solidFill>
                <a:latin typeface="+mn-lt"/>
                <a:ea typeface="+mn-ea"/>
                <a:cs typeface="+mn-cs"/>
              </a:defRPr>
            </a:lvl1pPr>
            <a:lvl2pPr marL="323850" indent="-196850" algn="l" rtl="0" eaLnBrk="0" fontAlgn="base" hangingPunct="0">
              <a:spcBef>
                <a:spcPct val="30000"/>
              </a:spcBef>
              <a:spcAft>
                <a:spcPct val="0"/>
              </a:spcAft>
              <a:buChar char="•"/>
              <a:defRPr sz="1600">
                <a:solidFill>
                  <a:schemeClr val="tx1"/>
                </a:solidFill>
                <a:latin typeface="+mn-lt"/>
              </a:defRPr>
            </a:lvl2pPr>
            <a:lvl3pPr marL="538163" indent="-177800" algn="l" rtl="0" eaLnBrk="0" fontAlgn="base" hangingPunct="0">
              <a:spcBef>
                <a:spcPct val="30000"/>
              </a:spcBef>
              <a:spcAft>
                <a:spcPct val="0"/>
              </a:spcAft>
              <a:buChar char="•"/>
              <a:defRPr sz="1600">
                <a:solidFill>
                  <a:schemeClr val="tx1"/>
                </a:solidFill>
                <a:latin typeface="+mn-lt"/>
              </a:defRPr>
            </a:lvl3pPr>
            <a:lvl4pPr marL="812800" indent="-188913" algn="l" rtl="0" eaLnBrk="0" fontAlgn="base" hangingPunct="0">
              <a:spcBef>
                <a:spcPct val="30000"/>
              </a:spcBef>
              <a:spcAft>
                <a:spcPct val="0"/>
              </a:spcAft>
              <a:buChar char="•"/>
              <a:defRPr sz="1600">
                <a:solidFill>
                  <a:schemeClr val="tx1"/>
                </a:solidFill>
                <a:latin typeface="+mn-lt"/>
              </a:defRPr>
            </a:lvl4pPr>
            <a:lvl5pPr marL="1098550" indent="-190500" algn="l" rtl="0" eaLnBrk="0" fontAlgn="base" hangingPunct="0">
              <a:spcBef>
                <a:spcPct val="30000"/>
              </a:spcBef>
              <a:spcAft>
                <a:spcPct val="0"/>
              </a:spcAft>
              <a:buChar char="•"/>
              <a:defRPr sz="1600">
                <a:solidFill>
                  <a:schemeClr val="tx1"/>
                </a:solidFill>
                <a:latin typeface="+mn-lt"/>
              </a:defRPr>
            </a:lvl5pPr>
            <a:lvl6pPr marL="1555750" indent="-190500" algn="l" rtl="0" eaLnBrk="1" fontAlgn="base" hangingPunct="1">
              <a:spcBef>
                <a:spcPct val="30000"/>
              </a:spcBef>
              <a:spcAft>
                <a:spcPct val="0"/>
              </a:spcAft>
              <a:buChar char="•"/>
              <a:defRPr>
                <a:solidFill>
                  <a:srgbClr val="808080"/>
                </a:solidFill>
                <a:latin typeface="+mn-lt"/>
              </a:defRPr>
            </a:lvl6pPr>
            <a:lvl7pPr marL="2012950" indent="-190500" algn="l" rtl="0" eaLnBrk="1" fontAlgn="base" hangingPunct="1">
              <a:spcBef>
                <a:spcPct val="30000"/>
              </a:spcBef>
              <a:spcAft>
                <a:spcPct val="0"/>
              </a:spcAft>
              <a:buChar char="•"/>
              <a:defRPr>
                <a:solidFill>
                  <a:srgbClr val="808080"/>
                </a:solidFill>
                <a:latin typeface="+mn-lt"/>
              </a:defRPr>
            </a:lvl7pPr>
            <a:lvl8pPr marL="2470150" indent="-190500" algn="l" rtl="0" eaLnBrk="1" fontAlgn="base" hangingPunct="1">
              <a:spcBef>
                <a:spcPct val="30000"/>
              </a:spcBef>
              <a:spcAft>
                <a:spcPct val="0"/>
              </a:spcAft>
              <a:buChar char="•"/>
              <a:defRPr>
                <a:solidFill>
                  <a:srgbClr val="808080"/>
                </a:solidFill>
                <a:latin typeface="+mn-lt"/>
              </a:defRPr>
            </a:lvl8pPr>
            <a:lvl9pPr marL="2927350" indent="-190500" algn="l" rtl="0" eaLnBrk="1" fontAlgn="base" hangingPunct="1">
              <a:spcBef>
                <a:spcPct val="30000"/>
              </a:spcBef>
              <a:spcAft>
                <a:spcPct val="0"/>
              </a:spcAft>
              <a:buChar char="•"/>
              <a:defRPr>
                <a:solidFill>
                  <a:srgbClr val="808080"/>
                </a:solidFill>
                <a:latin typeface="+mn-lt"/>
              </a:defRPr>
            </a:lvl9pPr>
          </a:lstStyle>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600" b="0"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r>
              <a:rPr kumimoji="0" lang="en-US" sz="1800" b="1" i="0" u="none" strike="noStrike" kern="0" cap="none" spc="0" normalizeH="0" baseline="0" noProof="0" dirty="0" smtClean="0">
                <a:ln>
                  <a:noFill/>
                </a:ln>
                <a:solidFill>
                  <a:srgbClr val="53565A"/>
                </a:solidFill>
                <a:effectLst/>
                <a:uLnTx/>
                <a:uFillTx/>
                <a:latin typeface="Arial"/>
                <a:ea typeface="+mn-ea"/>
                <a:cs typeface="+mn-cs"/>
              </a:rPr>
              <a:t>                </a:t>
            </a:r>
            <a:r>
              <a:rPr lang="en-US" sz="1800" b="1" kern="0" dirty="0" smtClean="0">
                <a:solidFill>
                  <a:srgbClr val="53565A"/>
                </a:solidFill>
                <a:latin typeface="+mj-lt"/>
              </a:rPr>
              <a:t>PIV</a:t>
            </a:r>
            <a:r>
              <a:rPr kumimoji="0" lang="en-US" sz="1800" b="1" i="0" u="none" strike="noStrike" kern="0" cap="none" spc="0" normalizeH="0" baseline="0" noProof="0" dirty="0" smtClean="0">
                <a:ln>
                  <a:noFill/>
                </a:ln>
                <a:solidFill>
                  <a:srgbClr val="53565A"/>
                </a:solidFill>
                <a:effectLst/>
                <a:uLnTx/>
                <a:uFillTx/>
                <a:latin typeface="Arial"/>
                <a:ea typeface="+mn-ea"/>
                <a:cs typeface="+mn-cs"/>
              </a:rPr>
              <a:t>                      </a:t>
            </a:r>
            <a:r>
              <a:rPr kumimoji="0" lang="en-US" sz="1800" b="1" i="0" u="none" strike="noStrike" kern="0" cap="none" spc="0" normalizeH="0" noProof="0" dirty="0" smtClean="0">
                <a:ln>
                  <a:noFill/>
                </a:ln>
                <a:solidFill>
                  <a:srgbClr val="53565A"/>
                </a:solidFill>
                <a:effectLst/>
                <a:uLnTx/>
                <a:uFillTx/>
                <a:latin typeface="Arial"/>
                <a:ea typeface="+mn-ea"/>
                <a:cs typeface="+mn-cs"/>
              </a:rPr>
              <a:t>   </a:t>
            </a:r>
            <a:r>
              <a:rPr kumimoji="0" lang="en-US" sz="1800" b="1" i="0" u="none" strike="noStrike" kern="0" cap="none" spc="0" normalizeH="0" baseline="0" noProof="0" dirty="0" smtClean="0">
                <a:ln>
                  <a:noFill/>
                </a:ln>
                <a:solidFill>
                  <a:srgbClr val="53565A"/>
                </a:solidFill>
                <a:effectLst/>
                <a:uLnTx/>
                <a:uFillTx/>
                <a:latin typeface="+mj-lt"/>
                <a:ea typeface="+mn-ea"/>
                <a:cs typeface="+mn-cs"/>
              </a:rPr>
              <a:t>Switch</a:t>
            </a: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800" b="1"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800" b="1"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800" b="1"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800" b="1"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endParaRPr kumimoji="0" lang="en-US" sz="1800" b="1" i="0" u="none" strike="noStrike" kern="0" cap="none" spc="0" normalizeH="0" baseline="0" noProof="0" dirty="0" smtClean="0">
              <a:ln>
                <a:noFill/>
              </a:ln>
              <a:solidFill>
                <a:srgbClr val="53565A"/>
              </a:solidFill>
              <a:effectLst/>
              <a:uLnTx/>
              <a:uFillTx/>
              <a:latin typeface="Arial"/>
              <a:ea typeface="+mn-ea"/>
              <a:cs typeface="+mn-cs"/>
            </a:endParaRPr>
          </a:p>
          <a:p>
            <a:pPr>
              <a:buClr>
                <a:srgbClr val="FFFFFF"/>
              </a:buClr>
            </a:pPr>
            <a:r>
              <a:rPr kumimoji="0" lang="en-US" sz="1800" b="1" i="0" u="none" strike="noStrike" kern="0" cap="none" spc="0" normalizeH="0" baseline="0" noProof="0" dirty="0" smtClean="0">
                <a:ln>
                  <a:noFill/>
                </a:ln>
                <a:solidFill>
                  <a:srgbClr val="53565A"/>
                </a:solidFill>
                <a:effectLst/>
                <a:uLnTx/>
                <a:uFillTx/>
                <a:latin typeface="Arial"/>
                <a:ea typeface="+mn-ea"/>
                <a:cs typeface="+mn-cs"/>
              </a:rPr>
              <a:t>         			</a:t>
            </a:r>
            <a:endParaRPr kumimoji="0" lang="en-US" sz="1600" b="0" i="0" u="none" strike="noStrike" kern="0" cap="none" spc="0" normalizeH="0" baseline="0" noProof="0" dirty="0" smtClean="0">
              <a:ln>
                <a:noFill/>
              </a:ln>
              <a:solidFill>
                <a:srgbClr val="53565A"/>
              </a:solidFill>
              <a:effectLst/>
              <a:uLnTx/>
              <a:uFillTx/>
              <a:latin typeface="Arial"/>
              <a:ea typeface="+mn-ea"/>
              <a:cs typeface="+mn-cs"/>
            </a:endParaRPr>
          </a:p>
          <a:p>
            <a:pPr marL="0" marR="0" lvl="0" indent="0" algn="l" defTabSz="914400" eaLnBrk="0" fontAlgn="base" latinLnBrk="0" hangingPunct="0">
              <a:lnSpc>
                <a:spcPct val="100000"/>
              </a:lnSpc>
              <a:spcBef>
                <a:spcPct val="0"/>
              </a:spcBef>
              <a:spcAft>
                <a:spcPct val="0"/>
              </a:spcAft>
              <a:buClr>
                <a:srgbClr val="FFFFFF"/>
              </a:buClr>
              <a:buSzTx/>
              <a:buFont typeface="Arial" panose="020B0604020202020204" pitchFamily="34" charset="0"/>
              <a:buNone/>
              <a:tabLst/>
              <a:defRPr/>
            </a:pPr>
            <a:r>
              <a:rPr kumimoji="0" lang="en-US" sz="1800" b="1" i="0" u="none" strike="noStrike" kern="0" cap="none" spc="0" normalizeH="0" baseline="0" noProof="0" dirty="0" smtClean="0">
                <a:ln>
                  <a:noFill/>
                </a:ln>
                <a:solidFill>
                  <a:srgbClr val="53565A"/>
                </a:solidFill>
                <a:effectLst/>
                <a:uLnTx/>
                <a:uFillTx/>
                <a:latin typeface="Arial"/>
                <a:ea typeface="+mn-ea"/>
                <a:cs typeface="+mn-cs"/>
              </a:rPr>
              <a:t>																																																					</a:t>
            </a:r>
            <a:endParaRPr kumimoji="0" lang="en-US" sz="1600" b="1" i="0" u="none" strike="noStrike" kern="0" cap="none" spc="0" normalizeH="0" baseline="0" noProof="0" dirty="0">
              <a:ln>
                <a:noFill/>
              </a:ln>
              <a:solidFill>
                <a:srgbClr val="53565A"/>
              </a:solidFill>
              <a:effectLst/>
              <a:uLnTx/>
              <a:uFillTx/>
              <a:latin typeface="Arial"/>
              <a:ea typeface="+mn-ea"/>
              <a:cs typeface="+mn-cs"/>
            </a:endParaRPr>
          </a:p>
        </p:txBody>
      </p:sp>
      <p:cxnSp>
        <p:nvCxnSpPr>
          <p:cNvPr id="109" name="Straight Connector 108"/>
          <p:cNvCxnSpPr/>
          <p:nvPr/>
        </p:nvCxnSpPr>
        <p:spPr bwMode="auto">
          <a:xfrm flipV="1">
            <a:off x="6021735" y="3199364"/>
            <a:ext cx="1565031" cy="2028092"/>
          </a:xfrm>
          <a:prstGeom prst="line">
            <a:avLst/>
          </a:prstGeom>
          <a:solidFill>
            <a:srgbClr val="FFFFFF"/>
          </a:solidFill>
          <a:ln w="28575" cap="flat" cmpd="sng" algn="ctr">
            <a:solidFill>
              <a:srgbClr val="5356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Elbow Connector 109"/>
          <p:cNvCxnSpPr/>
          <p:nvPr/>
        </p:nvCxnSpPr>
        <p:spPr bwMode="auto">
          <a:xfrm rot="10800000" flipV="1">
            <a:off x="5808995" y="3682611"/>
            <a:ext cx="1892783" cy="1372068"/>
          </a:xfrm>
          <a:prstGeom prst="bentConnector3">
            <a:avLst>
              <a:gd name="adj1" fmla="val 136593"/>
            </a:avLst>
          </a:prstGeom>
          <a:solidFill>
            <a:srgbClr val="FFFFFF"/>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Elbow Connector 110"/>
          <p:cNvCxnSpPr/>
          <p:nvPr/>
        </p:nvCxnSpPr>
        <p:spPr bwMode="auto">
          <a:xfrm flipV="1">
            <a:off x="6021735" y="3199364"/>
            <a:ext cx="1987062" cy="2028092"/>
          </a:xfrm>
          <a:prstGeom prst="bentConnector3">
            <a:avLst>
              <a:gd name="adj1" fmla="val 122566"/>
            </a:avLst>
          </a:prstGeom>
          <a:solidFill>
            <a:srgbClr val="FFFFFF"/>
          </a:solidFill>
          <a:ln w="38100" cap="flat" cmpd="sng" algn="ctr">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rot="18703770">
            <a:off x="6071451" y="3857228"/>
            <a:ext cx="1274776" cy="283816"/>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b="1" kern="0" dirty="0">
                <a:solidFill>
                  <a:srgbClr val="53565A"/>
                </a:solidFill>
                <a:latin typeface="+mj-lt"/>
              </a:rPr>
              <a:t>Structure (S)</a:t>
            </a:r>
          </a:p>
        </p:txBody>
      </p:sp>
      <p:sp>
        <p:nvSpPr>
          <p:cNvPr id="113" name="TextBox 112"/>
          <p:cNvSpPr txBox="1"/>
          <p:nvPr/>
        </p:nvSpPr>
        <p:spPr>
          <a:xfrm>
            <a:off x="7762249" y="5340330"/>
            <a:ext cx="1000752" cy="293077"/>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sz="1200" b="1" kern="0" dirty="0">
                <a:solidFill>
                  <a:srgbClr val="53565A"/>
                </a:solidFill>
                <a:latin typeface="+mj-lt"/>
              </a:rPr>
              <a:t>Test Cable (T)</a:t>
            </a:r>
          </a:p>
        </p:txBody>
      </p:sp>
      <p:sp>
        <p:nvSpPr>
          <p:cNvPr id="114" name="Content Placeholder 1"/>
          <p:cNvSpPr txBox="1">
            <a:spLocks/>
          </p:cNvSpPr>
          <p:nvPr/>
        </p:nvSpPr>
        <p:spPr>
          <a:xfrm>
            <a:off x="232076" y="1471497"/>
            <a:ext cx="4559732" cy="4561202"/>
          </a:xfrm>
          <a:prstGeom prst="rect">
            <a:avLst/>
          </a:prstGeom>
        </p:spPr>
        <p:txBody>
          <a:bodyPr vert="horz" lIns="0" tIns="0" rIns="0" bIns="0" rtlCol="0">
            <a:noAutofit/>
          </a:bodyPr>
          <a:lstStyle>
            <a:lvl1pPr marL="0" indent="0" algn="l" rtl="0" eaLnBrk="1" fontAlgn="base" hangingPunct="1">
              <a:lnSpc>
                <a:spcPct val="120000"/>
              </a:lnSpc>
              <a:spcBef>
                <a:spcPts val="0"/>
              </a:spcBef>
              <a:spcAft>
                <a:spcPct val="0"/>
              </a:spcAft>
              <a:buClr>
                <a:schemeClr val="tx1"/>
              </a:buClr>
              <a:buFont typeface="Arial" pitchFamily="34" charset="0"/>
              <a:buNone/>
              <a:defRPr sz="1600" b="0">
                <a:solidFill>
                  <a:schemeClr val="tx1"/>
                </a:solidFill>
                <a:latin typeface="+mn-lt"/>
                <a:ea typeface="+mn-ea"/>
                <a:cs typeface="+mn-cs"/>
              </a:defRPr>
            </a:lvl1pPr>
            <a:lvl2pPr marL="27432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2pPr>
            <a:lvl3pPr marL="54864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3pPr>
            <a:lvl4pPr marL="82296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4pPr>
            <a:lvl5pPr marL="109728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5pPr>
            <a:lvl6pPr marL="1975181" indent="-241859" algn="l" rtl="0" eaLnBrk="1" fontAlgn="base" hangingPunct="1">
              <a:spcBef>
                <a:spcPct val="30000"/>
              </a:spcBef>
              <a:spcAft>
                <a:spcPct val="0"/>
              </a:spcAft>
              <a:buChar char="•"/>
              <a:defRPr>
                <a:solidFill>
                  <a:srgbClr val="808080"/>
                </a:solidFill>
                <a:latin typeface="+mn-lt"/>
              </a:defRPr>
            </a:lvl6pPr>
            <a:lvl7pPr marL="2555643" indent="-241859" algn="l" rtl="0" eaLnBrk="1" fontAlgn="base" hangingPunct="1">
              <a:spcBef>
                <a:spcPct val="30000"/>
              </a:spcBef>
              <a:spcAft>
                <a:spcPct val="0"/>
              </a:spcAft>
              <a:buChar char="•"/>
              <a:defRPr>
                <a:solidFill>
                  <a:srgbClr val="808080"/>
                </a:solidFill>
                <a:latin typeface="+mn-lt"/>
              </a:defRPr>
            </a:lvl7pPr>
            <a:lvl8pPr marL="3136104" indent="-241859" algn="l" rtl="0" eaLnBrk="1" fontAlgn="base" hangingPunct="1">
              <a:spcBef>
                <a:spcPct val="30000"/>
              </a:spcBef>
              <a:spcAft>
                <a:spcPct val="0"/>
              </a:spcAft>
              <a:buChar char="•"/>
              <a:defRPr>
                <a:solidFill>
                  <a:srgbClr val="808080"/>
                </a:solidFill>
                <a:latin typeface="+mn-lt"/>
              </a:defRPr>
            </a:lvl8pPr>
            <a:lvl9pPr marL="3716566" indent="-241859" algn="l" rtl="0" eaLnBrk="1" fontAlgn="base" hangingPunct="1">
              <a:spcBef>
                <a:spcPct val="30000"/>
              </a:spcBef>
              <a:spcAft>
                <a:spcPct val="0"/>
              </a:spcAft>
              <a:buChar char="•"/>
              <a:defRPr>
                <a:solidFill>
                  <a:srgbClr val="808080"/>
                </a:solidFill>
                <a:latin typeface="+mn-lt"/>
              </a:defRPr>
            </a:lvl9pPr>
          </a:lstStyle>
          <a:p>
            <a:pPr>
              <a:spcAft>
                <a:spcPts val="0"/>
              </a:spcAft>
            </a:pPr>
            <a:r>
              <a:rPr lang="en-ZA" sz="1400" dirty="0" smtClean="0">
                <a:cs typeface="SABIC Typeface Headline Light" panose="020B0303060202020204" pitchFamily="34" charset="0"/>
              </a:rPr>
              <a:t>Sacrificial </a:t>
            </a:r>
            <a:r>
              <a:rPr lang="en-ZA" sz="1400" dirty="0">
                <a:cs typeface="SABIC Typeface Headline Light" panose="020B0303060202020204" pitchFamily="34" charset="0"/>
              </a:rPr>
              <a:t>Anode Cathodic Protection (SACP): </a:t>
            </a:r>
            <a:endParaRPr lang="en-ZA" sz="1400" dirty="0" smtClean="0">
              <a:cs typeface="SABIC Typeface Headline Light" panose="020B0303060202020204" pitchFamily="34" charset="0"/>
            </a:endParaRPr>
          </a:p>
          <a:p>
            <a:pPr>
              <a:spcAft>
                <a:spcPts val="0"/>
              </a:spcAft>
            </a:pPr>
            <a:r>
              <a:rPr lang="en-ZA" sz="1400" dirty="0" smtClean="0">
                <a:cs typeface="SABIC Typeface Headline Light" panose="020B0303060202020204" pitchFamily="34" charset="0"/>
              </a:rPr>
              <a:t>A Cathodic </a:t>
            </a:r>
            <a:r>
              <a:rPr lang="en-ZA" sz="1400" dirty="0">
                <a:cs typeface="SABIC Typeface Headline Light" panose="020B0303060202020204" pitchFamily="34" charset="0"/>
              </a:rPr>
              <a:t>protection system in which the external electromotive force is supplied by a galvanic anode.</a:t>
            </a:r>
            <a:endParaRPr lang="en-US" sz="1400" dirty="0">
              <a:cs typeface="SABIC Typeface Headline Light" panose="020B0303060202020204" pitchFamily="34" charset="0"/>
            </a:endParaRPr>
          </a:p>
          <a:p>
            <a:pPr>
              <a:spcAft>
                <a:spcPts val="0"/>
              </a:spcAft>
            </a:pPr>
            <a:endParaRPr lang="en-US" sz="1400" dirty="0" smtClean="0">
              <a:cs typeface="SABIC Typeface Headline Light" panose="020B0303060202020204" pitchFamily="34" charset="0"/>
            </a:endParaRPr>
          </a:p>
          <a:p>
            <a:r>
              <a:rPr lang="en-US" sz="1400" dirty="0" smtClean="0">
                <a:cs typeface="SABIC Typeface Headline Light" panose="020B0303060202020204" pitchFamily="34" charset="0"/>
              </a:rPr>
              <a:t>In the application of passive Cathodic protection, a galvanic anode, a piece of a more electrochemically "active" metal (more negative electrode </a:t>
            </a:r>
            <a:r>
              <a:rPr lang="en-US" sz="1400" dirty="0" err="1" smtClean="0">
                <a:cs typeface="SABIC Typeface Headline Light" panose="020B0303060202020204" pitchFamily="34" charset="0"/>
              </a:rPr>
              <a:t>potentail</a:t>
            </a:r>
            <a:r>
              <a:rPr lang="en-US" sz="1400" dirty="0" smtClean="0">
                <a:cs typeface="SABIC Typeface Headline Light" panose="020B0303060202020204" pitchFamily="34" charset="0"/>
              </a:rPr>
              <a:t>), is </a:t>
            </a:r>
            <a:r>
              <a:rPr lang="en-US" sz="1400" dirty="0">
                <a:cs typeface="SABIC Typeface Headline Light" panose="020B0303060202020204" pitchFamily="34" charset="0"/>
              </a:rPr>
              <a:t>attached to the vulnerable metal surface </a:t>
            </a:r>
            <a:r>
              <a:rPr lang="en-US" sz="1400" dirty="0" smtClean="0">
                <a:cs typeface="SABIC Typeface Headline Light" panose="020B0303060202020204" pitchFamily="34" charset="0"/>
              </a:rPr>
              <a:t>where </a:t>
            </a:r>
            <a:r>
              <a:rPr lang="en-US" sz="1400" dirty="0">
                <a:cs typeface="SABIC Typeface Headline Light" panose="020B0303060202020204" pitchFamily="34" charset="0"/>
              </a:rPr>
              <a:t>it is exposed to an electrolyte. Galvanic anodes are selected because they have a more "active" voltage than the metal of the target structure (typically steel). </a:t>
            </a:r>
          </a:p>
          <a:p>
            <a:endParaRPr lang="en-US" sz="1200" kern="0" dirty="0" smtClean="0">
              <a:latin typeface="SABIC Typeface Headline Light" panose="020B0303060202020204" pitchFamily="34" charset="0"/>
              <a:cs typeface="SABIC Typeface Headline Light" panose="020B0303060202020204" pitchFamily="34" charset="0"/>
            </a:endParaRPr>
          </a:p>
          <a:p>
            <a:pPr>
              <a:spcAft>
                <a:spcPts val="0"/>
              </a:spcAft>
            </a:pPr>
            <a:r>
              <a:rPr lang="en-US" sz="1400" dirty="0">
                <a:cs typeface="SABIC Typeface Headline Light" panose="020B0303060202020204" pitchFamily="34" charset="0"/>
              </a:rPr>
              <a:t>There are four basic components of a galvanic anode Cathodic protection system:</a:t>
            </a:r>
          </a:p>
          <a:p>
            <a:pPr>
              <a:spcAft>
                <a:spcPts val="0"/>
              </a:spcAft>
            </a:pPr>
            <a:r>
              <a:rPr lang="en-US" sz="1400" dirty="0">
                <a:cs typeface="SABIC Typeface Headline Light" panose="020B0303060202020204" pitchFamily="34" charset="0"/>
              </a:rPr>
              <a:t>(1) the anode,(2) the anode backfill, (3) a means of connecting the anode to the structure, (4) and the structure.</a:t>
            </a:r>
          </a:p>
          <a:p>
            <a:endParaRPr lang="en-US" sz="1200" kern="0" dirty="0" smtClean="0">
              <a:latin typeface="SABIC Typeface Headline Light" panose="020B0303060202020204" pitchFamily="34" charset="0"/>
              <a:cs typeface="SABIC Typeface Headline Light" panose="020B0303060202020204" pitchFamily="34" charset="0"/>
            </a:endParaRPr>
          </a:p>
          <a:p>
            <a:endParaRPr lang="en-US" kern="0" dirty="0" smtClean="0"/>
          </a:p>
          <a:p>
            <a:endParaRPr lang="en-US" kern="0" dirty="0"/>
          </a:p>
        </p:txBody>
      </p:sp>
      <p:sp>
        <p:nvSpPr>
          <p:cNvPr id="115" name="TextBox 114"/>
          <p:cNvSpPr txBox="1"/>
          <p:nvPr/>
        </p:nvSpPr>
        <p:spPr>
          <a:xfrm>
            <a:off x="4067584" y="6103587"/>
            <a:ext cx="1302982" cy="222300"/>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sz="1200" b="1" kern="0" dirty="0">
                <a:solidFill>
                  <a:srgbClr val="53565A"/>
                </a:solidFill>
                <a:latin typeface="+mj-lt"/>
              </a:rPr>
              <a:t>RTR/FRP Piping</a:t>
            </a:r>
          </a:p>
        </p:txBody>
      </p:sp>
      <p:cxnSp>
        <p:nvCxnSpPr>
          <p:cNvPr id="116" name="Straight Arrow Connector 115"/>
          <p:cNvCxnSpPr/>
          <p:nvPr/>
        </p:nvCxnSpPr>
        <p:spPr bwMode="auto">
          <a:xfrm flipV="1">
            <a:off x="5032069" y="5547811"/>
            <a:ext cx="667054" cy="591615"/>
          </a:xfrm>
          <a:prstGeom prst="straightConnector1">
            <a:avLst/>
          </a:prstGeom>
          <a:solidFill>
            <a:schemeClr val="bg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Box 116"/>
          <p:cNvSpPr txBox="1"/>
          <p:nvPr/>
        </p:nvSpPr>
        <p:spPr>
          <a:xfrm>
            <a:off x="6615771" y="6039359"/>
            <a:ext cx="1161258" cy="169029"/>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sz="1200" b="1" kern="0" dirty="0" smtClean="0">
                <a:solidFill>
                  <a:srgbClr val="53565A"/>
                </a:solidFill>
                <a:latin typeface="+mj-lt"/>
              </a:rPr>
              <a:t>Anode (A1)</a:t>
            </a:r>
            <a:endParaRPr lang="en-US" sz="2000" b="1" kern="0" dirty="0">
              <a:solidFill>
                <a:srgbClr val="53565A"/>
              </a:solidFill>
              <a:latin typeface="+mj-lt"/>
            </a:endParaRPr>
          </a:p>
        </p:txBody>
      </p:sp>
      <p:sp>
        <p:nvSpPr>
          <p:cNvPr id="118" name="TextBox 117"/>
          <p:cNvSpPr txBox="1"/>
          <p:nvPr/>
        </p:nvSpPr>
        <p:spPr>
          <a:xfrm>
            <a:off x="5181757" y="4856606"/>
            <a:ext cx="1161258" cy="112451"/>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sz="1100" b="1" kern="0" dirty="0" smtClean="0">
                <a:solidFill>
                  <a:srgbClr val="53565A"/>
                </a:solidFill>
                <a:latin typeface="+mj-lt"/>
              </a:rPr>
              <a:t>Anode (A2)</a:t>
            </a:r>
            <a:endParaRPr lang="en-US" b="1" kern="0" dirty="0">
              <a:solidFill>
                <a:srgbClr val="53565A"/>
              </a:solidFill>
              <a:latin typeface="+mj-lt"/>
            </a:endParaRPr>
          </a:p>
        </p:txBody>
      </p:sp>
      <p:cxnSp>
        <p:nvCxnSpPr>
          <p:cNvPr id="119" name="Elbow Connector 118"/>
          <p:cNvCxnSpPr/>
          <p:nvPr/>
        </p:nvCxnSpPr>
        <p:spPr bwMode="auto">
          <a:xfrm rot="5400000">
            <a:off x="5977613" y="4279418"/>
            <a:ext cx="2333310" cy="1127005"/>
          </a:xfrm>
          <a:prstGeom prst="bentConnector3">
            <a:avLst>
              <a:gd name="adj1" fmla="val 50000"/>
            </a:avLst>
          </a:prstGeom>
          <a:solidFill>
            <a:srgbClr val="FFFFFF"/>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Elbow Connector 119"/>
          <p:cNvCxnSpPr/>
          <p:nvPr/>
        </p:nvCxnSpPr>
        <p:spPr bwMode="auto">
          <a:xfrm rot="5400000" flipH="1" flipV="1">
            <a:off x="7363568" y="2747337"/>
            <a:ext cx="646408" cy="200014"/>
          </a:xfrm>
          <a:prstGeom prst="bentConnector3">
            <a:avLst>
              <a:gd name="adj1" fmla="val 100780"/>
            </a:avLst>
          </a:prstGeom>
          <a:solidFill>
            <a:srgbClr val="FFFFFF"/>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Elbow Connector 120"/>
          <p:cNvCxnSpPr/>
          <p:nvPr/>
        </p:nvCxnSpPr>
        <p:spPr bwMode="auto">
          <a:xfrm rot="5400000" flipH="1" flipV="1">
            <a:off x="7698294" y="2799474"/>
            <a:ext cx="1144148" cy="523142"/>
          </a:xfrm>
          <a:prstGeom prst="bentConnector3">
            <a:avLst>
              <a:gd name="adj1" fmla="val -1231"/>
            </a:avLst>
          </a:prstGeom>
          <a:solidFill>
            <a:srgbClr val="FFFFFF"/>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a:off x="7883495" y="2482616"/>
            <a:ext cx="648445" cy="983"/>
          </a:xfrm>
          <a:prstGeom prst="line">
            <a:avLst/>
          </a:prstGeom>
          <a:solidFill>
            <a:srgbClr val="FFFFFF"/>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TextBox 122"/>
          <p:cNvSpPr txBox="1"/>
          <p:nvPr/>
        </p:nvSpPr>
        <p:spPr>
          <a:xfrm>
            <a:off x="7884165" y="2660124"/>
            <a:ext cx="694080" cy="175710"/>
          </a:xfrm>
          <a:prstGeom prst="rect">
            <a:avLst/>
          </a:prstGeom>
          <a:noFill/>
        </p:spPr>
        <p:txBody>
          <a:bodyPr wrap="square" lIns="0" tIns="0" rIns="36000" bIns="0" rtlCol="0">
            <a:noAutofit/>
          </a:bodyPr>
          <a:lstStyle/>
          <a:p>
            <a:pPr eaLnBrk="0" fontAlgn="base" hangingPunct="0">
              <a:spcBef>
                <a:spcPct val="0"/>
              </a:spcBef>
              <a:spcAft>
                <a:spcPct val="0"/>
              </a:spcAft>
              <a:buClr>
                <a:srgbClr val="FFFFFF"/>
              </a:buClr>
            </a:pPr>
            <a:r>
              <a:rPr lang="en-US" sz="1200" b="1" kern="0" dirty="0" smtClean="0">
                <a:solidFill>
                  <a:srgbClr val="53565A"/>
                </a:solidFill>
                <a:latin typeface="+mj-lt"/>
              </a:rPr>
              <a:t>Big Finks</a:t>
            </a:r>
            <a:endParaRPr lang="en-US" sz="2000" b="1" kern="0" dirty="0">
              <a:solidFill>
                <a:srgbClr val="53565A"/>
              </a:solidFill>
              <a:latin typeface="+mj-lt"/>
            </a:endParaRPr>
          </a:p>
        </p:txBody>
      </p:sp>
      <p:sp>
        <p:nvSpPr>
          <p:cNvPr id="2" name="Flowchart: Process 1"/>
          <p:cNvSpPr/>
          <p:nvPr/>
        </p:nvSpPr>
        <p:spPr>
          <a:xfrm>
            <a:off x="5806422" y="1871391"/>
            <a:ext cx="375752" cy="2773848"/>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a:off x="5790694" y="4645238"/>
            <a:ext cx="403764" cy="323929"/>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apezoid 4"/>
          <p:cNvSpPr/>
          <p:nvPr/>
        </p:nvSpPr>
        <p:spPr>
          <a:xfrm>
            <a:off x="5838286" y="4969167"/>
            <a:ext cx="296172" cy="304800"/>
          </a:xfrm>
          <a:prstGeom prst="trapezoi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p:cNvSpPr/>
          <p:nvPr/>
        </p:nvSpPr>
        <p:spPr>
          <a:xfrm>
            <a:off x="5661665" y="5268960"/>
            <a:ext cx="605062" cy="482576"/>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Process 7"/>
          <p:cNvSpPr/>
          <p:nvPr/>
        </p:nvSpPr>
        <p:spPr>
          <a:xfrm>
            <a:off x="5624962" y="5181365"/>
            <a:ext cx="71146" cy="686035"/>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Process 29"/>
          <p:cNvSpPr/>
          <p:nvPr/>
        </p:nvSpPr>
        <p:spPr>
          <a:xfrm>
            <a:off x="6253560" y="5181365"/>
            <a:ext cx="71146" cy="686035"/>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Process 33"/>
          <p:cNvSpPr/>
          <p:nvPr/>
        </p:nvSpPr>
        <p:spPr>
          <a:xfrm>
            <a:off x="5490958" y="5268960"/>
            <a:ext cx="124832" cy="514942"/>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Process 34"/>
          <p:cNvSpPr/>
          <p:nvPr/>
        </p:nvSpPr>
        <p:spPr>
          <a:xfrm>
            <a:off x="6352168" y="5249607"/>
            <a:ext cx="124832" cy="514942"/>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9889112">
            <a:off x="5871412" y="6124473"/>
            <a:ext cx="770036" cy="1182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rot="20476611">
            <a:off x="4972729" y="5112624"/>
            <a:ext cx="827413" cy="14093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391400" y="2895600"/>
            <a:ext cx="734282" cy="1707599"/>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7542382" y="3591079"/>
            <a:ext cx="138874" cy="17688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7839885" y="3591078"/>
            <a:ext cx="138874" cy="17688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Connector 41"/>
          <p:cNvSpPr/>
          <p:nvPr/>
        </p:nvSpPr>
        <p:spPr>
          <a:xfrm>
            <a:off x="7511875" y="3094701"/>
            <a:ext cx="138874" cy="17688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7862126" y="3094700"/>
            <a:ext cx="138874" cy="17688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7698939" y="3317031"/>
            <a:ext cx="106949" cy="139859"/>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7645879" y="3633119"/>
            <a:ext cx="4870" cy="4816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919442" y="3654843"/>
            <a:ext cx="10424" cy="4326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7617718" y="4098785"/>
            <a:ext cx="341639" cy="2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lowchart: Predefined Process 23"/>
          <p:cNvSpPr/>
          <p:nvPr/>
        </p:nvSpPr>
        <p:spPr>
          <a:xfrm>
            <a:off x="7657661" y="1981200"/>
            <a:ext cx="267139" cy="381000"/>
          </a:xfrm>
          <a:prstGeom prst="flowChartPredefined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flipH="1">
            <a:off x="7771073" y="2352660"/>
            <a:ext cx="3361" cy="1619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7847273" y="2352660"/>
            <a:ext cx="3361" cy="1619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Flowchart: Magnetic Disk 30"/>
          <p:cNvSpPr/>
          <p:nvPr/>
        </p:nvSpPr>
        <p:spPr>
          <a:xfrm>
            <a:off x="7650123" y="1792243"/>
            <a:ext cx="274677" cy="199936"/>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7229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2724"/>
          <a:stretch/>
        </p:blipFill>
        <p:spPr>
          <a:xfrm>
            <a:off x="152400" y="1600200"/>
            <a:ext cx="2721278" cy="2651760"/>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b="13097"/>
          <a:stretch/>
        </p:blipFill>
        <p:spPr>
          <a:xfrm>
            <a:off x="3177213" y="1600200"/>
            <a:ext cx="2817049" cy="2651760"/>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r="50052" b="52311"/>
          <a:stretch/>
        </p:blipFill>
        <p:spPr>
          <a:xfrm>
            <a:off x="6297797" y="1600200"/>
            <a:ext cx="2682087" cy="2651760"/>
          </a:xfrm>
          <a:prstGeom prst="rect">
            <a:avLst/>
          </a:prstGeom>
        </p:spPr>
      </p:pic>
      <p:sp>
        <p:nvSpPr>
          <p:cNvPr id="9" name="Text Box 4"/>
          <p:cNvSpPr txBox="1"/>
          <p:nvPr/>
        </p:nvSpPr>
        <p:spPr>
          <a:xfrm>
            <a:off x="4168505" y="4614109"/>
            <a:ext cx="3651513" cy="371605"/>
          </a:xfrm>
          <a:prstGeom prst="rect">
            <a:avLst/>
          </a:prstGeom>
          <a:no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200" b="1" dirty="0" smtClean="0">
                <a:solidFill>
                  <a:schemeClr val="accent4"/>
                </a:solidFill>
                <a:latin typeface="SABIC Typeface Headline Light" panose="020B0303060202020204" pitchFamily="34" charset="0"/>
                <a:cs typeface="SABIC Typeface Headline Light" panose="020B0303060202020204" pitchFamily="34" charset="0"/>
              </a:rPr>
              <a:t>PIV to Piping Flange Bolts found with corrosion</a:t>
            </a:r>
            <a:endParaRPr lang="en-US" sz="1200" b="1" dirty="0">
              <a:solidFill>
                <a:schemeClr val="accent4"/>
              </a:solidFill>
              <a:latin typeface="SABIC Typeface Headline Light" panose="020B0303060202020204" pitchFamily="34" charset="0"/>
              <a:cs typeface="SABIC Typeface Headline Light" panose="020B0303060202020204" pitchFamily="34" charset="0"/>
            </a:endParaRPr>
          </a:p>
        </p:txBody>
      </p:sp>
      <p:sp>
        <p:nvSpPr>
          <p:cNvPr id="10" name="Text Box 4"/>
          <p:cNvSpPr txBox="1"/>
          <p:nvPr/>
        </p:nvSpPr>
        <p:spPr>
          <a:xfrm>
            <a:off x="152400" y="4614109"/>
            <a:ext cx="2202611" cy="491291"/>
          </a:xfrm>
          <a:prstGeom prst="rect">
            <a:avLst/>
          </a:prstGeom>
          <a:no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altLang="en-US" sz="1200" b="1" dirty="0" smtClean="0">
                <a:solidFill>
                  <a:schemeClr val="accent4"/>
                </a:solidFill>
                <a:latin typeface="SABIC Typeface Headline Light" panose="020B0303060202020204" pitchFamily="34" charset="0"/>
                <a:cs typeface="SABIC Typeface Headline Light" panose="020B0303060202020204" pitchFamily="34" charset="0"/>
              </a:rPr>
              <a:t>No </a:t>
            </a:r>
            <a:r>
              <a:rPr lang="en-US" altLang="en-US" sz="1200" b="1" dirty="0">
                <a:solidFill>
                  <a:schemeClr val="accent4"/>
                </a:solidFill>
                <a:latin typeface="SABIC Typeface Headline Light" panose="020B0303060202020204" pitchFamily="34" charset="0"/>
                <a:cs typeface="SABIC Typeface Headline Light" panose="020B0303060202020204" pitchFamily="34" charset="0"/>
              </a:rPr>
              <a:t>E</a:t>
            </a:r>
            <a:r>
              <a:rPr lang="en-US" altLang="en-US" sz="1200" b="1" dirty="0" smtClean="0">
                <a:solidFill>
                  <a:schemeClr val="accent4"/>
                </a:solidFill>
                <a:latin typeface="SABIC Typeface Headline Light" panose="020B0303060202020204" pitchFamily="34" charset="0"/>
                <a:cs typeface="SABIC Typeface Headline Light" panose="020B0303060202020204" pitchFamily="34" charset="0"/>
              </a:rPr>
              <a:t>lectrical </a:t>
            </a:r>
            <a:r>
              <a:rPr lang="en-US" altLang="en-US" sz="1200" b="1" dirty="0">
                <a:solidFill>
                  <a:schemeClr val="accent4"/>
                </a:solidFill>
                <a:latin typeface="SABIC Typeface Headline Light" panose="020B0303060202020204" pitchFamily="34" charset="0"/>
                <a:cs typeface="SABIC Typeface Headline Light" panose="020B0303060202020204" pitchFamily="34" charset="0"/>
              </a:rPr>
              <a:t>Continuity b/w PIV’s </a:t>
            </a:r>
            <a:r>
              <a:rPr lang="en-US" altLang="en-US" sz="1200" b="1" dirty="0" smtClean="0">
                <a:solidFill>
                  <a:schemeClr val="accent4"/>
                </a:solidFill>
                <a:latin typeface="SABIC Typeface Headline Light" panose="020B0303060202020204" pitchFamily="34" charset="0"/>
                <a:cs typeface="SABIC Typeface Headline Light" panose="020B0303060202020204" pitchFamily="34" charset="0"/>
              </a:rPr>
              <a:t>body, bolts </a:t>
            </a:r>
            <a:r>
              <a:rPr lang="en-US" altLang="en-US" sz="1200" b="1" dirty="0">
                <a:solidFill>
                  <a:schemeClr val="accent4"/>
                </a:solidFill>
                <a:latin typeface="SABIC Typeface Headline Light" panose="020B0303060202020204" pitchFamily="34" charset="0"/>
                <a:cs typeface="SABIC Typeface Headline Light" panose="020B0303060202020204" pitchFamily="34" charset="0"/>
              </a:rPr>
              <a:t>&amp; nuts.</a:t>
            </a:r>
          </a:p>
        </p:txBody>
      </p:sp>
      <p:sp>
        <p:nvSpPr>
          <p:cNvPr id="11" name="Content Placeholder 1"/>
          <p:cNvSpPr>
            <a:spLocks noGrp="1"/>
          </p:cNvSpPr>
          <p:nvPr>
            <p:ph idx="1"/>
          </p:nvPr>
        </p:nvSpPr>
        <p:spPr>
          <a:xfrm>
            <a:off x="80151" y="1074354"/>
            <a:ext cx="7777967" cy="287920"/>
          </a:xfrm>
        </p:spPr>
        <p:txBody>
          <a:bodyPr/>
          <a:lstStyle/>
          <a:p>
            <a:pPr marL="0" indent="0">
              <a:spcAft>
                <a:spcPts val="0"/>
              </a:spcAft>
              <a:buNone/>
            </a:pPr>
            <a:r>
              <a:rPr lang="en-US" sz="1600" dirty="0" smtClean="0">
                <a:solidFill>
                  <a:schemeClr val="accent1"/>
                </a:solidFill>
                <a:latin typeface="SABIC Typeface Text" panose="020B0603060202020204" pitchFamily="34" charset="0"/>
                <a:cs typeface="+mj-cs"/>
              </a:rPr>
              <a:t>PIV’s Investigation Findings</a:t>
            </a:r>
            <a:endParaRPr lang="en-US" sz="1600" dirty="0">
              <a:solidFill>
                <a:schemeClr val="accent1"/>
              </a:solidFill>
              <a:latin typeface="SABIC Typeface Text" panose="020B0603060202020204" pitchFamily="34" charset="0"/>
              <a:cs typeface="+mj-cs"/>
            </a:endParaRPr>
          </a:p>
          <a:p>
            <a:endParaRPr lang="en-US" sz="1200" dirty="0" smtClean="0">
              <a:latin typeface="SABIC Typeface Headline Light" panose="020B0303060202020204" pitchFamily="34" charset="0"/>
              <a:cs typeface="SABIC Typeface Headline Light" panose="020B0303060202020204" pitchFamily="34" charset="0"/>
            </a:endParaRPr>
          </a:p>
          <a:p>
            <a:endParaRPr lang="en-US" sz="1200" dirty="0">
              <a:latin typeface="SABIC Typeface Headline Light" panose="020B0303060202020204" pitchFamily="34" charset="0"/>
              <a:cs typeface="SABIC Typeface Headline Light" panose="020B0303060202020204" pitchFamily="34" charset="0"/>
            </a:endParaRPr>
          </a:p>
          <a:p>
            <a:endParaRPr lang="en-US" dirty="0" smtClean="0"/>
          </a:p>
          <a:p>
            <a:endParaRPr lang="en-US" dirty="0"/>
          </a:p>
        </p:txBody>
      </p:sp>
    </p:spTree>
    <p:extLst>
      <p:ext uri="{BB962C8B-B14F-4D97-AF65-F5344CB8AC3E}">
        <p14:creationId xmlns:p14="http://schemas.microsoft.com/office/powerpoint/2010/main" val="356214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5" name="Content Placeholder 1"/>
          <p:cNvSpPr>
            <a:spLocks noGrp="1"/>
          </p:cNvSpPr>
          <p:nvPr>
            <p:ph idx="1"/>
          </p:nvPr>
        </p:nvSpPr>
        <p:spPr>
          <a:xfrm>
            <a:off x="219076" y="1180743"/>
            <a:ext cx="8686800" cy="5029200"/>
          </a:xfrm>
        </p:spPr>
        <p:txBody>
          <a:bodyPr/>
          <a:lstStyle/>
          <a:p>
            <a:pPr marL="0" indent="0">
              <a:spcAft>
                <a:spcPts val="0"/>
              </a:spcAft>
              <a:buNone/>
            </a:pPr>
            <a:r>
              <a:rPr lang="en-US" sz="1600" dirty="0">
                <a:solidFill>
                  <a:schemeClr val="accent1"/>
                </a:solidFill>
                <a:latin typeface="SABIC Typeface Text" panose="020B0603060202020204" pitchFamily="34" charset="0"/>
                <a:cs typeface="+mj-cs"/>
              </a:rPr>
              <a:t>ANALYSIS: </a:t>
            </a:r>
          </a:p>
          <a:p>
            <a:pPr marL="0" indent="0">
              <a:spcAft>
                <a:spcPts val="0"/>
              </a:spcAft>
              <a:buNone/>
            </a:pPr>
            <a:r>
              <a:rPr lang="en-US" sz="1600" dirty="0" smtClean="0">
                <a:cs typeface="SABIC Typeface Headline Light" panose="020B0303060202020204" pitchFamily="34" charset="0"/>
              </a:rPr>
              <a:t>During </a:t>
            </a:r>
            <a:r>
              <a:rPr lang="en-US" sz="1600" dirty="0">
                <a:cs typeface="SABIC Typeface Headline Light" panose="020B0303060202020204" pitchFamily="34" charset="0"/>
              </a:rPr>
              <a:t>the underground </a:t>
            </a:r>
            <a:r>
              <a:rPr lang="en-US" sz="1600" dirty="0" smtClean="0">
                <a:cs typeface="SABIC Typeface Headline Light" panose="020B0303060202020204" pitchFamily="34" charset="0"/>
              </a:rPr>
              <a:t>FRP piping leak repair, </a:t>
            </a:r>
            <a:r>
              <a:rPr lang="en-US" sz="1600" dirty="0">
                <a:cs typeface="SABIC Typeface Headline Light" panose="020B0303060202020204" pitchFamily="34" charset="0"/>
              </a:rPr>
              <a:t>we </a:t>
            </a:r>
            <a:r>
              <a:rPr lang="en-US" sz="1600" dirty="0" smtClean="0">
                <a:cs typeface="SABIC Typeface Headline Light" panose="020B0303060202020204" pitchFamily="34" charset="0"/>
              </a:rPr>
              <a:t>also inspected the post indicator valve to confirm the mechanical integrity. The Post Indicator Valve was protected by SACP system. As per visual inspection it was observed </a:t>
            </a:r>
            <a:r>
              <a:rPr lang="en-US" sz="1600" dirty="0">
                <a:cs typeface="SABIC Typeface Headline Light" panose="020B0303060202020204" pitchFamily="34" charset="0"/>
              </a:rPr>
              <a:t>that </a:t>
            </a:r>
            <a:r>
              <a:rPr lang="en-US" sz="1600" dirty="0" smtClean="0">
                <a:cs typeface="SABIC Typeface Headline Light" panose="020B0303060202020204" pitchFamily="34" charset="0"/>
              </a:rPr>
              <a:t>the near by post indicator valves flange bolts and nuts (buried portion) were severely corroded and checked electrical </a:t>
            </a:r>
            <a:r>
              <a:rPr lang="en-US" sz="1600" dirty="0">
                <a:cs typeface="SABIC Typeface Headline Light" panose="020B0303060202020204" pitchFamily="34" charset="0"/>
              </a:rPr>
              <a:t>continuity between the valve </a:t>
            </a:r>
            <a:r>
              <a:rPr lang="en-US" sz="1600" dirty="0" smtClean="0">
                <a:cs typeface="SABIC Typeface Headline Light" panose="020B0303060202020204" pitchFamily="34" charset="0"/>
              </a:rPr>
              <a:t>body flange and fasteners found there is no continuity. </a:t>
            </a:r>
            <a:endParaRPr lang="en-US" sz="1600" dirty="0">
              <a:cs typeface="SABIC Typeface Headline Light" panose="020B0303060202020204" pitchFamily="34" charset="0"/>
            </a:endParaRPr>
          </a:p>
          <a:p>
            <a:endParaRPr lang="en-US" u="sng" dirty="0" smtClean="0">
              <a:latin typeface="SABIC Typeface Headline" charset="0"/>
              <a:cs typeface="SABIC Typeface Headline" charset="0"/>
            </a:endParaRPr>
          </a:p>
          <a:p>
            <a:endParaRPr lang="en-US" u="sng" dirty="0">
              <a:latin typeface="SABIC Typeface Headline" charset="0"/>
              <a:cs typeface="SABIC Typeface Headline" charset="0"/>
            </a:endParaRPr>
          </a:p>
          <a:p>
            <a:pPr marL="0" indent="0">
              <a:buNone/>
            </a:pPr>
            <a:r>
              <a:rPr lang="en-US" dirty="0" smtClean="0">
                <a:latin typeface="SABIC Typeface Headline" charset="0"/>
                <a:cs typeface="SABIC Typeface Headline" charset="0"/>
              </a:rPr>
              <a:t> </a:t>
            </a:r>
          </a:p>
          <a:p>
            <a:pPr marL="285750" indent="-285750">
              <a:buFont typeface="Wingdings" panose="05000000000000000000" pitchFamily="2" charset="2"/>
              <a:buChar char="q"/>
            </a:pPr>
            <a:endParaRPr lang="en-US" dirty="0" smtClean="0">
              <a:latin typeface="SABIC Typeface Headline" charset="0"/>
              <a:cs typeface="SABIC Typeface Headline" charset="0"/>
            </a:endParaRPr>
          </a:p>
          <a:p>
            <a:pPr marL="285750" indent="-285750">
              <a:buFont typeface="Wingdings" panose="05000000000000000000" pitchFamily="2" charset="2"/>
              <a:buChar char="q"/>
            </a:pPr>
            <a:endParaRPr lang="en-US" dirty="0">
              <a:latin typeface="SABIC Typeface Headline" charset="0"/>
              <a:cs typeface="SABIC Typeface Headline" charset="0"/>
            </a:endParaRP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0" b="11890"/>
          <a:stretch/>
        </p:blipFill>
        <p:spPr bwMode="auto">
          <a:xfrm>
            <a:off x="219076" y="2886075"/>
            <a:ext cx="2885601"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b="13280"/>
          <a:stretch/>
        </p:blipFill>
        <p:spPr bwMode="auto">
          <a:xfrm rot="5400000">
            <a:off x="6301740" y="2886076"/>
            <a:ext cx="2651758"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rotWithShape="1">
          <a:blip r:embed="rId5">
            <a:extLst>
              <a:ext uri="{28A0092B-C50C-407E-A947-70E740481C1C}">
                <a14:useLocalDpi xmlns:a14="http://schemas.microsoft.com/office/drawing/2010/main" val="0"/>
              </a:ext>
            </a:extLst>
          </a:blip>
          <a:srcRect b="13097"/>
          <a:stretch/>
        </p:blipFill>
        <p:spPr>
          <a:xfrm>
            <a:off x="3247788" y="2886075"/>
            <a:ext cx="2876576" cy="2651760"/>
          </a:xfrm>
          <a:prstGeom prst="rect">
            <a:avLst/>
          </a:prstGeom>
        </p:spPr>
      </p:pic>
    </p:spTree>
    <p:extLst>
      <p:ext uri="{BB962C8B-B14F-4D97-AF65-F5344CB8AC3E}">
        <p14:creationId xmlns:p14="http://schemas.microsoft.com/office/powerpoint/2010/main" val="353760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5" name="Content Placeholder 1"/>
          <p:cNvSpPr>
            <a:spLocks noGrp="1"/>
          </p:cNvSpPr>
          <p:nvPr>
            <p:ph idx="1"/>
          </p:nvPr>
        </p:nvSpPr>
        <p:spPr>
          <a:xfrm>
            <a:off x="161701" y="1146936"/>
            <a:ext cx="8896798" cy="1046189"/>
          </a:xfrm>
        </p:spPr>
        <p:txBody>
          <a:bodyPr/>
          <a:lstStyle/>
          <a:p>
            <a:pPr>
              <a:buFont typeface="Wingdings" panose="05000000000000000000" pitchFamily="2" charset="2"/>
              <a:buChar char="q"/>
            </a:pPr>
            <a:r>
              <a:rPr lang="en-US" sz="1400" dirty="0">
                <a:cs typeface="SABIC Typeface Headline Light" panose="020B0303060202020204" pitchFamily="34" charset="0"/>
              </a:rPr>
              <a:t>Post Indicator </a:t>
            </a:r>
            <a:r>
              <a:rPr lang="en-US" sz="1400" dirty="0" smtClean="0">
                <a:cs typeface="SABIC Typeface Headline Light" panose="020B0303060202020204" pitchFamily="34" charset="0"/>
              </a:rPr>
              <a:t>Valves </a:t>
            </a:r>
            <a:r>
              <a:rPr lang="en-US" sz="1400" dirty="0">
                <a:cs typeface="SABIC Typeface Headline Light" panose="020B0303060202020204" pitchFamily="34" charset="0"/>
              </a:rPr>
              <a:t>plays very major role in the plant safety in terms of EHSS . Failure of post indicator valve impact plant safety. Consequence </a:t>
            </a:r>
            <a:r>
              <a:rPr lang="en-US" sz="1400" dirty="0" smtClean="0">
                <a:cs typeface="SABIC Typeface Headline Light" panose="020B0303060202020204" pitchFamily="34" charset="0"/>
              </a:rPr>
              <a:t>of underground </a:t>
            </a:r>
            <a:r>
              <a:rPr lang="en-US" sz="1400" dirty="0">
                <a:cs typeface="SABIC Typeface Headline Light" panose="020B0303060202020204" pitchFamily="34" charset="0"/>
              </a:rPr>
              <a:t>flange leak will have huge impact for the repair in terms of cost . </a:t>
            </a:r>
            <a:endParaRPr lang="en-US" sz="1400" dirty="0" smtClean="0">
              <a:cs typeface="SABIC Typeface Headline Light" panose="020B0303060202020204" pitchFamily="34" charset="0"/>
            </a:endParaRPr>
          </a:p>
          <a:p>
            <a:pPr>
              <a:buFont typeface="Wingdings" panose="05000000000000000000" pitchFamily="2" charset="2"/>
              <a:buChar char="q"/>
            </a:pPr>
            <a:r>
              <a:rPr lang="en-US" sz="1400" dirty="0" smtClean="0">
                <a:cs typeface="SABIC Typeface Headline Light" panose="020B0303060202020204" pitchFamily="34" charset="0"/>
              </a:rPr>
              <a:t>Post Indicator Valves failure results in  both EHSS and Business consequence.</a:t>
            </a:r>
          </a:p>
          <a:p>
            <a:pPr>
              <a:buFont typeface="Wingdings" panose="05000000000000000000" pitchFamily="2" charset="2"/>
              <a:buChar char="q"/>
            </a:pPr>
            <a:r>
              <a:rPr lang="en-US" sz="1400" dirty="0" smtClean="0">
                <a:cs typeface="SABIC Typeface Headline Light" panose="020B0303060202020204" pitchFamily="34" charset="0"/>
              </a:rPr>
              <a:t>Rectification</a:t>
            </a:r>
            <a:r>
              <a:rPr lang="en-US" sz="1400" dirty="0">
                <a:cs typeface="SABIC Typeface Headline Light" panose="020B0303060202020204" pitchFamily="34" charset="0"/>
              </a:rPr>
              <a:t>:  its takes &gt;1 month due to excavation, piping and CP repair.  </a:t>
            </a:r>
          </a:p>
          <a:p>
            <a:pPr marL="0" indent="0">
              <a:buNone/>
            </a:pPr>
            <a:endParaRPr lang="en-US" dirty="0" smtClean="0"/>
          </a:p>
          <a:p>
            <a:endParaRPr lang="en-US" dirty="0"/>
          </a:p>
        </p:txBody>
      </p:sp>
      <p:sp>
        <p:nvSpPr>
          <p:cNvPr id="7" name="Content Placeholder 1"/>
          <p:cNvSpPr txBox="1">
            <a:spLocks/>
          </p:cNvSpPr>
          <p:nvPr/>
        </p:nvSpPr>
        <p:spPr>
          <a:xfrm>
            <a:off x="276001" y="2285768"/>
            <a:ext cx="8744398" cy="1278313"/>
          </a:xfrm>
          <a:prstGeom prst="rect">
            <a:avLst/>
          </a:prstGeom>
        </p:spPr>
        <p:txBody>
          <a:bodyPr vert="horz" lIns="0" tIns="0" rIns="0" bIns="0" rtlCol="0">
            <a:noAutofit/>
          </a:bodyPr>
          <a:lstStyle>
            <a:lvl1pPr marL="0" indent="0" algn="l" rtl="0" eaLnBrk="1" fontAlgn="base" hangingPunct="1">
              <a:lnSpc>
                <a:spcPct val="120000"/>
              </a:lnSpc>
              <a:spcBef>
                <a:spcPts val="0"/>
              </a:spcBef>
              <a:spcAft>
                <a:spcPct val="0"/>
              </a:spcAft>
              <a:buClr>
                <a:schemeClr val="tx1"/>
              </a:buClr>
              <a:buFont typeface="Arial" pitchFamily="34" charset="0"/>
              <a:buNone/>
              <a:defRPr sz="1600" b="0">
                <a:solidFill>
                  <a:schemeClr val="tx1"/>
                </a:solidFill>
                <a:latin typeface="+mn-lt"/>
                <a:ea typeface="+mn-ea"/>
                <a:cs typeface="+mn-cs"/>
              </a:defRPr>
            </a:lvl1pPr>
            <a:lvl2pPr marL="27432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2pPr>
            <a:lvl3pPr marL="54864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3pPr>
            <a:lvl4pPr marL="82296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4pPr>
            <a:lvl5pPr marL="1097280" indent="-274320" algn="l" rtl="0" eaLnBrk="1" fontAlgn="base" hangingPunct="1">
              <a:lnSpc>
                <a:spcPct val="120000"/>
              </a:lnSpc>
              <a:spcBef>
                <a:spcPts val="0"/>
              </a:spcBef>
              <a:spcAft>
                <a:spcPct val="0"/>
              </a:spcAft>
              <a:buClr>
                <a:schemeClr val="tx1"/>
              </a:buClr>
              <a:buChar char="•"/>
              <a:defRPr sz="1600">
                <a:solidFill>
                  <a:schemeClr val="tx1"/>
                </a:solidFill>
                <a:latin typeface="+mn-lt"/>
              </a:defRPr>
            </a:lvl5pPr>
            <a:lvl6pPr marL="1975181" indent="-241859" algn="l" rtl="0" eaLnBrk="1" fontAlgn="base" hangingPunct="1">
              <a:spcBef>
                <a:spcPct val="30000"/>
              </a:spcBef>
              <a:spcAft>
                <a:spcPct val="0"/>
              </a:spcAft>
              <a:buChar char="•"/>
              <a:defRPr>
                <a:solidFill>
                  <a:srgbClr val="808080"/>
                </a:solidFill>
                <a:latin typeface="+mn-lt"/>
              </a:defRPr>
            </a:lvl6pPr>
            <a:lvl7pPr marL="2555643" indent="-241859" algn="l" rtl="0" eaLnBrk="1" fontAlgn="base" hangingPunct="1">
              <a:spcBef>
                <a:spcPct val="30000"/>
              </a:spcBef>
              <a:spcAft>
                <a:spcPct val="0"/>
              </a:spcAft>
              <a:buChar char="•"/>
              <a:defRPr>
                <a:solidFill>
                  <a:srgbClr val="808080"/>
                </a:solidFill>
                <a:latin typeface="+mn-lt"/>
              </a:defRPr>
            </a:lvl7pPr>
            <a:lvl8pPr marL="3136104" indent="-241859" algn="l" rtl="0" eaLnBrk="1" fontAlgn="base" hangingPunct="1">
              <a:spcBef>
                <a:spcPct val="30000"/>
              </a:spcBef>
              <a:spcAft>
                <a:spcPct val="0"/>
              </a:spcAft>
              <a:buChar char="•"/>
              <a:defRPr>
                <a:solidFill>
                  <a:srgbClr val="808080"/>
                </a:solidFill>
                <a:latin typeface="+mn-lt"/>
              </a:defRPr>
            </a:lvl8pPr>
            <a:lvl9pPr marL="3716566" indent="-241859" algn="l" rtl="0" eaLnBrk="1" fontAlgn="base" hangingPunct="1">
              <a:spcBef>
                <a:spcPct val="30000"/>
              </a:spcBef>
              <a:spcAft>
                <a:spcPct val="0"/>
              </a:spcAft>
              <a:buChar char="•"/>
              <a:defRPr>
                <a:solidFill>
                  <a:srgbClr val="808080"/>
                </a:solidFill>
                <a:latin typeface="+mn-lt"/>
              </a:defRPr>
            </a:lvl9pPr>
          </a:lstStyle>
          <a:p>
            <a:r>
              <a:rPr lang="en-US" u="sng" dirty="0">
                <a:solidFill>
                  <a:schemeClr val="accent1"/>
                </a:solidFill>
                <a:latin typeface="SABIC Typeface Text" panose="020B0603060202020204" pitchFamily="34" charset="0"/>
                <a:cs typeface="+mj-cs"/>
              </a:rPr>
              <a:t>Reason For Failure :</a:t>
            </a:r>
          </a:p>
          <a:p>
            <a:pPr marL="285750" indent="-285750">
              <a:lnSpc>
                <a:spcPct val="200000"/>
              </a:lnSpc>
              <a:buFont typeface="Wingdings" panose="05000000000000000000" pitchFamily="2" charset="2"/>
              <a:buChar char="q"/>
            </a:pPr>
            <a:r>
              <a:rPr lang="en-US" sz="1400" dirty="0" smtClean="0">
                <a:cs typeface="SABIC Typeface Headline Light" panose="020B0303060202020204" pitchFamily="34" charset="0"/>
              </a:rPr>
              <a:t>Improper </a:t>
            </a:r>
            <a:r>
              <a:rPr lang="en-US" sz="1400" dirty="0">
                <a:cs typeface="SABIC Typeface Headline Light" panose="020B0303060202020204" pitchFamily="34" charset="0"/>
              </a:rPr>
              <a:t>electrical continuity between the flanges , Bolt &amp; Nuts.</a:t>
            </a:r>
          </a:p>
          <a:p>
            <a:pPr marL="285750" indent="-285750">
              <a:lnSpc>
                <a:spcPct val="200000"/>
              </a:lnSpc>
              <a:buFont typeface="Wingdings" panose="05000000000000000000" pitchFamily="2" charset="2"/>
              <a:buChar char="q"/>
            </a:pPr>
            <a:r>
              <a:rPr lang="en-US" sz="1400" dirty="0" smtClean="0">
                <a:cs typeface="SABIC Typeface Headline Light" panose="020B0303060202020204" pitchFamily="34" charset="0"/>
              </a:rPr>
              <a:t>Bolt </a:t>
            </a:r>
            <a:r>
              <a:rPr lang="en-US" sz="1400" dirty="0">
                <a:cs typeface="SABIC Typeface Headline Light" panose="020B0303060202020204" pitchFamily="34" charset="0"/>
              </a:rPr>
              <a:t>and </a:t>
            </a:r>
            <a:r>
              <a:rPr lang="en-US" sz="1400" dirty="0" smtClean="0">
                <a:cs typeface="SABIC Typeface Headline Light" panose="020B0303060202020204" pitchFamily="34" charset="0"/>
              </a:rPr>
              <a:t>nuts </a:t>
            </a:r>
            <a:r>
              <a:rPr lang="en-US" sz="1400" dirty="0">
                <a:cs typeface="SABIC Typeface Headline Light" panose="020B0303060202020204" pitchFamily="34" charset="0"/>
              </a:rPr>
              <a:t>coating </a:t>
            </a:r>
            <a:r>
              <a:rPr lang="en-US" sz="1400" dirty="0" smtClean="0">
                <a:cs typeface="SABIC Typeface Headline Light" panose="020B0303060202020204" pitchFamily="34" charset="0"/>
              </a:rPr>
              <a:t>had premature failure </a:t>
            </a:r>
            <a:r>
              <a:rPr lang="en-US" sz="1400" dirty="0">
                <a:cs typeface="SABIC Typeface Headline Light" panose="020B0303060202020204" pitchFamily="34" charset="0"/>
              </a:rPr>
              <a:t>due to poor </a:t>
            </a:r>
            <a:r>
              <a:rPr lang="en-US" sz="1400" dirty="0" smtClean="0">
                <a:cs typeface="SABIC Typeface Headline Light" panose="020B0303060202020204" pitchFamily="34" charset="0"/>
              </a:rPr>
              <a:t>manufacturing/installation.</a:t>
            </a:r>
          </a:p>
          <a:p>
            <a:pPr>
              <a:lnSpc>
                <a:spcPct val="200000"/>
              </a:lnSpc>
            </a:pPr>
            <a:endParaRPr lang="en-US" sz="1400" dirty="0">
              <a:cs typeface="SABIC Typeface Headline Light" panose="020B0303060202020204" pitchFamily="34" charset="0"/>
            </a:endParaRPr>
          </a:p>
        </p:txBody>
      </p:sp>
      <p:sp>
        <p:nvSpPr>
          <p:cNvPr id="8" name="Rectangle 7"/>
          <p:cNvSpPr/>
          <p:nvPr/>
        </p:nvSpPr>
        <p:spPr>
          <a:xfrm>
            <a:off x="199801" y="3564081"/>
            <a:ext cx="8820598" cy="1613583"/>
          </a:xfrm>
          <a:prstGeom prst="rect">
            <a:avLst/>
          </a:prstGeom>
        </p:spPr>
        <p:txBody>
          <a:bodyPr wrap="square">
            <a:spAutoFit/>
          </a:bodyPr>
          <a:lstStyle/>
          <a:p>
            <a:pPr fontAlgn="base">
              <a:lnSpc>
                <a:spcPct val="120000"/>
              </a:lnSpc>
              <a:spcAft>
                <a:spcPct val="0"/>
              </a:spcAft>
              <a:buClr>
                <a:schemeClr val="tx1"/>
              </a:buClr>
            </a:pPr>
            <a:r>
              <a:rPr lang="en-US" sz="1600" u="sng" dirty="0">
                <a:solidFill>
                  <a:schemeClr val="accent1"/>
                </a:solidFill>
                <a:latin typeface="SABIC Typeface Text" panose="020B0603060202020204" pitchFamily="34" charset="0"/>
                <a:cs typeface="+mj-cs"/>
              </a:rPr>
              <a:t>Control Measurement </a:t>
            </a:r>
            <a:r>
              <a:rPr lang="en-US" sz="1600" u="sng" dirty="0" smtClean="0">
                <a:solidFill>
                  <a:schemeClr val="accent1"/>
                </a:solidFill>
                <a:latin typeface="SABIC Typeface Text" panose="020B0603060202020204" pitchFamily="34" charset="0"/>
                <a:cs typeface="+mj-cs"/>
              </a:rPr>
              <a:t>:</a:t>
            </a:r>
            <a:endParaRPr lang="en-US" dirty="0"/>
          </a:p>
          <a:p>
            <a:pPr marL="285750" indent="-285750" fontAlgn="base">
              <a:lnSpc>
                <a:spcPct val="200000"/>
              </a:lnSpc>
              <a:spcAft>
                <a:spcPct val="0"/>
              </a:spcAft>
              <a:buClr>
                <a:schemeClr val="tx1"/>
              </a:buClr>
              <a:buFont typeface="Wingdings" panose="05000000000000000000" pitchFamily="2" charset="2"/>
              <a:buChar char="q"/>
            </a:pPr>
            <a:r>
              <a:rPr lang="en-US" sz="1400" dirty="0">
                <a:cs typeface="SABIC Typeface Headline Light" panose="020B0303060202020204" pitchFamily="34" charset="0"/>
              </a:rPr>
              <a:t>Material Grade has to be same as Flange specification / SES# </a:t>
            </a:r>
            <a:r>
              <a:rPr lang="en-US" sz="1400" dirty="0" smtClean="0">
                <a:cs typeface="SABIC Typeface Headline Light" panose="020B0303060202020204" pitchFamily="34" charset="0"/>
              </a:rPr>
              <a:t>P04-S01</a:t>
            </a:r>
            <a:endParaRPr lang="en-US" sz="1400" dirty="0">
              <a:cs typeface="SABIC Typeface Headline Light" panose="020B0303060202020204" pitchFamily="34" charset="0"/>
            </a:endParaRPr>
          </a:p>
          <a:p>
            <a:pPr marL="285750" indent="-285750" fontAlgn="base">
              <a:lnSpc>
                <a:spcPct val="200000"/>
              </a:lnSpc>
              <a:spcAft>
                <a:spcPct val="0"/>
              </a:spcAft>
              <a:buClr>
                <a:schemeClr val="tx1"/>
              </a:buClr>
              <a:buFont typeface="Wingdings" panose="05000000000000000000" pitchFamily="2" charset="2"/>
              <a:buChar char="q"/>
            </a:pPr>
            <a:r>
              <a:rPr lang="en-US" sz="1400" dirty="0">
                <a:cs typeface="SABIC Typeface Headline Light" panose="020B0303060202020204" pitchFamily="34" charset="0"/>
              </a:rPr>
              <a:t>Proper electrical continuity between Flange, bolt &amp; nuts</a:t>
            </a:r>
            <a:r>
              <a:rPr lang="en-US" sz="1400" dirty="0" smtClean="0">
                <a:cs typeface="SABIC Typeface Headline Light" panose="020B0303060202020204" pitchFamily="34" charset="0"/>
              </a:rPr>
              <a:t>.</a:t>
            </a:r>
            <a:endParaRPr lang="en-US" sz="1400" dirty="0">
              <a:cs typeface="SABIC Typeface Headline Light" panose="020B0303060202020204" pitchFamily="34" charset="0"/>
            </a:endParaRPr>
          </a:p>
          <a:p>
            <a:pPr marL="285750" indent="-285750" fontAlgn="base">
              <a:lnSpc>
                <a:spcPct val="200000"/>
              </a:lnSpc>
              <a:spcAft>
                <a:spcPct val="0"/>
              </a:spcAft>
              <a:buClr>
                <a:schemeClr val="tx1"/>
              </a:buClr>
              <a:buFont typeface="Wingdings" panose="05000000000000000000" pitchFamily="2" charset="2"/>
              <a:buChar char="q"/>
            </a:pPr>
            <a:r>
              <a:rPr lang="en-US" sz="1400" dirty="0">
                <a:cs typeface="SABIC Typeface Headline Light" panose="020B0303060202020204" pitchFamily="34" charset="0"/>
              </a:rPr>
              <a:t>Don’t use zinc coated bolt &amp; nuts. Zinc will act has a anode.</a:t>
            </a:r>
          </a:p>
        </p:txBody>
      </p:sp>
      <p:sp>
        <p:nvSpPr>
          <p:cNvPr id="9" name="Rectangle 8"/>
          <p:cNvSpPr/>
          <p:nvPr/>
        </p:nvSpPr>
        <p:spPr>
          <a:xfrm>
            <a:off x="146736" y="5334000"/>
            <a:ext cx="8911539" cy="844142"/>
          </a:xfrm>
          <a:prstGeom prst="rect">
            <a:avLst/>
          </a:prstGeom>
        </p:spPr>
        <p:txBody>
          <a:bodyPr wrap="square">
            <a:spAutoFit/>
          </a:bodyPr>
          <a:lstStyle/>
          <a:p>
            <a:pPr fontAlgn="base">
              <a:lnSpc>
                <a:spcPct val="120000"/>
              </a:lnSpc>
              <a:spcAft>
                <a:spcPct val="0"/>
              </a:spcAft>
              <a:buClr>
                <a:schemeClr val="tx1"/>
              </a:buClr>
            </a:pPr>
            <a:r>
              <a:rPr lang="en-US" sz="1400" dirty="0">
                <a:cs typeface="SABIC Typeface Headline Light" panose="020B0303060202020204" pitchFamily="34" charset="0"/>
              </a:rPr>
              <a:t>As a PIV’s Cathodic Protection enhancement, For proper electrical connection, Required separate electrical cable from the valve to post body flange</a:t>
            </a:r>
            <a:r>
              <a:rPr lang="en-US" sz="1400" dirty="0" smtClean="0">
                <a:cs typeface="SABIC Typeface Headline Light" panose="020B0303060202020204" pitchFamily="34" charset="0"/>
              </a:rPr>
              <a:t>.</a:t>
            </a:r>
            <a:r>
              <a:rPr lang="en-US" sz="1400" dirty="0"/>
              <a:t> </a:t>
            </a:r>
            <a:r>
              <a:rPr lang="en-US" sz="1400" dirty="0" smtClean="0"/>
              <a:t>Bolts/nuts </a:t>
            </a:r>
            <a:r>
              <a:rPr lang="en-US" sz="1400" dirty="0"/>
              <a:t>Cathodic protection, Separate circular metallic plate throughout the bolt circumference and connected with main valve body through electrical cable</a:t>
            </a:r>
            <a:r>
              <a:rPr lang="en-US" sz="1400" dirty="0" smtClean="0"/>
              <a:t>.</a:t>
            </a:r>
            <a:endParaRPr lang="en-US" sz="1400" dirty="0"/>
          </a:p>
        </p:txBody>
      </p:sp>
    </p:spTree>
    <p:extLst>
      <p:ext uri="{BB962C8B-B14F-4D97-AF65-F5344CB8AC3E}">
        <p14:creationId xmlns:p14="http://schemas.microsoft.com/office/powerpoint/2010/main" val="421504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5" name="Rectangle 4"/>
          <p:cNvSpPr/>
          <p:nvPr/>
        </p:nvSpPr>
        <p:spPr>
          <a:xfrm>
            <a:off x="228601" y="5670790"/>
            <a:ext cx="8733674" cy="646331"/>
          </a:xfrm>
          <a:prstGeom prst="rect">
            <a:avLst/>
          </a:prstGeom>
        </p:spPr>
        <p:txBody>
          <a:bodyPr wrap="square">
            <a:spAutoFit/>
          </a:bodyPr>
          <a:lstStyle/>
          <a:p>
            <a:r>
              <a:rPr lang="en-US" dirty="0" smtClean="0"/>
              <a:t>Bolts/nuts </a:t>
            </a:r>
            <a:r>
              <a:rPr lang="en-US" dirty="0"/>
              <a:t>Cathodic </a:t>
            </a:r>
            <a:r>
              <a:rPr lang="en-US" dirty="0" smtClean="0"/>
              <a:t>protection by circular </a:t>
            </a:r>
            <a:r>
              <a:rPr lang="en-US" dirty="0"/>
              <a:t>metallic plate throughout the </a:t>
            </a:r>
            <a:r>
              <a:rPr lang="en-US" dirty="0" smtClean="0"/>
              <a:t>bolt hole  </a:t>
            </a:r>
            <a:r>
              <a:rPr lang="en-US" dirty="0"/>
              <a:t>circumference and connected with main valve body through electrical cable</a:t>
            </a:r>
          </a:p>
        </p:txBody>
      </p:sp>
      <p:sp>
        <p:nvSpPr>
          <p:cNvPr id="7" name="Rectangle 6"/>
          <p:cNvSpPr/>
          <p:nvPr/>
        </p:nvSpPr>
        <p:spPr>
          <a:xfrm>
            <a:off x="228600" y="1143000"/>
            <a:ext cx="5410200" cy="363626"/>
          </a:xfrm>
          <a:prstGeom prst="rect">
            <a:avLst/>
          </a:prstGeom>
        </p:spPr>
        <p:txBody>
          <a:bodyPr wrap="square">
            <a:spAutoFit/>
          </a:bodyPr>
          <a:lstStyle/>
          <a:p>
            <a:pPr>
              <a:lnSpc>
                <a:spcPct val="120000"/>
              </a:lnSpc>
              <a:buClr>
                <a:schemeClr val="tx1"/>
              </a:buClr>
            </a:pPr>
            <a:r>
              <a:rPr lang="en-US" sz="1600" u="sng" dirty="0">
                <a:solidFill>
                  <a:schemeClr val="accent1"/>
                </a:solidFill>
                <a:latin typeface="SABIC Typeface Text" panose="020B0603060202020204" pitchFamily="34" charset="0"/>
                <a:cs typeface="+mj-cs"/>
              </a:rPr>
              <a:t>Resolution - Bolts / Nuts </a:t>
            </a:r>
            <a:r>
              <a:rPr lang="en-US" sz="1600" u="sng" dirty="0" smtClean="0">
                <a:solidFill>
                  <a:schemeClr val="accent1"/>
                </a:solidFill>
                <a:latin typeface="SABIC Typeface Text" panose="020B0603060202020204" pitchFamily="34" charset="0"/>
                <a:cs typeface="+mj-cs"/>
              </a:rPr>
              <a:t>with electrical continuity:</a:t>
            </a:r>
            <a:endParaRPr lang="en-US" sz="1600" u="sng" dirty="0">
              <a:solidFill>
                <a:schemeClr val="accent1"/>
              </a:solidFill>
              <a:latin typeface="SABIC Typeface Text" panose="020B0603060202020204" pitchFamily="34" charset="0"/>
              <a:cs typeface="+mj-cs"/>
            </a:endParaRPr>
          </a:p>
        </p:txBody>
      </p:sp>
      <p:pic>
        <p:nvPicPr>
          <p:cNvPr id="8" name="Picture 3"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4275" y="1543497"/>
            <a:ext cx="6503370" cy="3960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25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Corrosion Control of Post Indicator Valve - Buried Portion</a:t>
            </a:r>
            <a:r>
              <a:rPr lang="en-US" kern="0" dirty="0">
                <a:solidFill>
                  <a:schemeClr val="tx2"/>
                </a:solidFill>
              </a:rPr>
              <a:t>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38457"/>
            <a:ext cx="1294924" cy="571143"/>
          </a:xfrm>
          <a:prstGeom prst="rect">
            <a:avLst/>
          </a:prstGeom>
        </p:spPr>
      </p:pic>
      <p:sp>
        <p:nvSpPr>
          <p:cNvPr id="5" name="Content Placeholder 2"/>
          <p:cNvSpPr>
            <a:spLocks noGrp="1"/>
          </p:cNvSpPr>
          <p:nvPr>
            <p:ph sz="half" idx="1"/>
          </p:nvPr>
        </p:nvSpPr>
        <p:spPr>
          <a:xfrm>
            <a:off x="457200" y="3810000"/>
            <a:ext cx="8364835" cy="2165153"/>
          </a:xfrm>
        </p:spPr>
        <p:txBody>
          <a:bodyPr/>
          <a:lstStyle/>
          <a:p>
            <a:pPr marL="0" indent="0">
              <a:lnSpc>
                <a:spcPct val="120000"/>
              </a:lnSpc>
              <a:spcBef>
                <a:spcPct val="0"/>
              </a:spcBef>
              <a:buClr>
                <a:schemeClr val="tx1"/>
              </a:buClr>
              <a:buNone/>
            </a:pPr>
            <a:r>
              <a:rPr lang="en-US" sz="1600" u="sng" dirty="0">
                <a:solidFill>
                  <a:schemeClr val="accent1"/>
                </a:solidFill>
                <a:latin typeface="SABIC Typeface Text" panose="020B0603060202020204" pitchFamily="34" charset="0"/>
                <a:cs typeface="+mj-cs"/>
              </a:rPr>
              <a:t>Advantages :</a:t>
            </a:r>
          </a:p>
          <a:p>
            <a:pPr marL="285750" indent="-285750">
              <a:lnSpc>
                <a:spcPct val="120000"/>
              </a:lnSpc>
              <a:spcBef>
                <a:spcPct val="0"/>
              </a:spcBef>
              <a:buClr>
                <a:schemeClr val="tx1"/>
              </a:buClr>
              <a:buFont typeface="Wingdings" panose="05000000000000000000" pitchFamily="2" charset="2"/>
              <a:buChar char="§"/>
            </a:pPr>
            <a:r>
              <a:rPr lang="en-US" sz="1600" dirty="0">
                <a:latin typeface="Arial" charset="0"/>
                <a:cs typeface="Arial" charset="0"/>
              </a:rPr>
              <a:t>Elimination of EHSS incidents</a:t>
            </a:r>
          </a:p>
          <a:p>
            <a:pPr marL="285750" indent="-285750">
              <a:lnSpc>
                <a:spcPct val="120000"/>
              </a:lnSpc>
              <a:spcBef>
                <a:spcPct val="0"/>
              </a:spcBef>
              <a:buClr>
                <a:schemeClr val="tx1"/>
              </a:buClr>
              <a:buFont typeface="Wingdings" panose="05000000000000000000" pitchFamily="2" charset="2"/>
              <a:buChar char="§"/>
            </a:pPr>
            <a:r>
              <a:rPr lang="en-US" sz="1600" dirty="0">
                <a:latin typeface="Arial" charset="0"/>
                <a:cs typeface="Arial" charset="0"/>
              </a:rPr>
              <a:t>Extended PIV’s reliability </a:t>
            </a:r>
          </a:p>
          <a:p>
            <a:pPr marL="285750" indent="-285750">
              <a:lnSpc>
                <a:spcPct val="120000"/>
              </a:lnSpc>
              <a:spcBef>
                <a:spcPct val="0"/>
              </a:spcBef>
              <a:buClr>
                <a:schemeClr val="tx1"/>
              </a:buClr>
              <a:buFont typeface="Wingdings" panose="05000000000000000000" pitchFamily="2" charset="2"/>
              <a:buChar char="§"/>
            </a:pPr>
            <a:r>
              <a:rPr lang="en-US" sz="1600" dirty="0">
                <a:latin typeface="Arial" charset="0"/>
                <a:cs typeface="Arial" charset="0"/>
              </a:rPr>
              <a:t>Reduction in business impact: Benefit to cost ratio is satisfying the study. </a:t>
            </a:r>
          </a:p>
          <a:p>
            <a:pPr marL="285750" indent="-285750">
              <a:lnSpc>
                <a:spcPct val="120000"/>
              </a:lnSpc>
              <a:spcBef>
                <a:spcPct val="0"/>
              </a:spcBef>
              <a:buClr>
                <a:schemeClr val="tx1"/>
              </a:buClr>
              <a:buFont typeface="Wingdings" panose="05000000000000000000" pitchFamily="2" charset="2"/>
              <a:buChar char="§"/>
            </a:pPr>
            <a:r>
              <a:rPr lang="en-US" sz="1600" dirty="0">
                <a:latin typeface="Arial" charset="0"/>
                <a:cs typeface="Arial" charset="0"/>
              </a:rPr>
              <a:t>Low maintainability cost (if any) </a:t>
            </a:r>
          </a:p>
          <a:p>
            <a:pPr marL="285750" indent="-285750">
              <a:lnSpc>
                <a:spcPct val="120000"/>
              </a:lnSpc>
              <a:spcBef>
                <a:spcPct val="0"/>
              </a:spcBef>
              <a:buClr>
                <a:schemeClr val="tx1"/>
              </a:buClr>
              <a:buFont typeface="Wingdings" panose="05000000000000000000" pitchFamily="2" charset="2"/>
              <a:buChar char="§"/>
            </a:pPr>
            <a:r>
              <a:rPr lang="en-US" sz="1600" dirty="0">
                <a:latin typeface="Arial" charset="0"/>
                <a:cs typeface="Arial" charset="0"/>
              </a:rPr>
              <a:t>High reliability and operability of plant.  </a:t>
            </a:r>
          </a:p>
          <a:p>
            <a:endParaRPr lang="en-US" dirty="0"/>
          </a:p>
        </p:txBody>
      </p:sp>
      <p:sp>
        <p:nvSpPr>
          <p:cNvPr id="7" name="Rectangle 6"/>
          <p:cNvSpPr/>
          <p:nvPr/>
        </p:nvSpPr>
        <p:spPr>
          <a:xfrm>
            <a:off x="381000" y="1125343"/>
            <a:ext cx="8220678" cy="2456057"/>
          </a:xfrm>
          <a:prstGeom prst="rect">
            <a:avLst/>
          </a:prstGeom>
        </p:spPr>
        <p:txBody>
          <a:bodyPr wrap="square">
            <a:spAutoFit/>
          </a:bodyPr>
          <a:lstStyle/>
          <a:p>
            <a:pPr fontAlgn="base">
              <a:lnSpc>
                <a:spcPct val="120000"/>
              </a:lnSpc>
              <a:spcAft>
                <a:spcPct val="0"/>
              </a:spcAft>
              <a:buClr>
                <a:schemeClr val="tx1"/>
              </a:buClr>
            </a:pPr>
            <a:r>
              <a:rPr lang="en-US" sz="1600" u="sng" dirty="0">
                <a:solidFill>
                  <a:schemeClr val="accent1"/>
                </a:solidFill>
                <a:latin typeface="SABIC Typeface Text" panose="020B0603060202020204" pitchFamily="34" charset="0"/>
                <a:cs typeface="+mj-cs"/>
              </a:rPr>
              <a:t>How to prevent corrosion of PIV</a:t>
            </a:r>
          </a:p>
          <a:p>
            <a:pPr marL="285750" marR="0" lvl="0" indent="-285750" fontAlgn="base">
              <a:lnSpc>
                <a:spcPct val="120000"/>
              </a:lnSpc>
              <a:spcAft>
                <a:spcPct val="0"/>
              </a:spcAft>
              <a:buClr>
                <a:schemeClr val="tx1"/>
              </a:buClr>
              <a:buFont typeface="Wingdings" panose="05000000000000000000" pitchFamily="2" charset="2"/>
              <a:buChar char="§"/>
            </a:pPr>
            <a:r>
              <a:rPr lang="en-US" sz="1600" dirty="0"/>
              <a:t>Ensure that all buried metallic parts (valves, piping, bolts &amp; nuts are all electrical continues and in contact (common electrolyte and common cathode connection) with the CP system</a:t>
            </a:r>
            <a:r>
              <a:rPr lang="en-US" sz="1600" dirty="0" smtClean="0"/>
              <a:t>.</a:t>
            </a:r>
            <a:endParaRPr lang="en-US" sz="1600" dirty="0"/>
          </a:p>
          <a:p>
            <a:pPr marL="285750" marR="0" lvl="0" indent="-285750" fontAlgn="base">
              <a:lnSpc>
                <a:spcPct val="120000"/>
              </a:lnSpc>
              <a:spcAft>
                <a:spcPct val="0"/>
              </a:spcAft>
              <a:buClr>
                <a:schemeClr val="tx1"/>
              </a:buClr>
              <a:buFont typeface="Wingdings" panose="05000000000000000000" pitchFamily="2" charset="2"/>
              <a:buChar char="§"/>
            </a:pPr>
            <a:r>
              <a:rPr lang="en-US" sz="1600" dirty="0"/>
              <a:t>Check the resistivity of soil and use anode materials and quantity appropriate for the soil (in most cases magnesium anodes are the best choice</a:t>
            </a:r>
            <a:r>
              <a:rPr lang="en-US" sz="1600" dirty="0" smtClean="0"/>
              <a:t>)</a:t>
            </a:r>
            <a:endParaRPr lang="en-US" sz="1600" dirty="0"/>
          </a:p>
          <a:p>
            <a:pPr marL="285750" marR="0" lvl="0" indent="-285750" fontAlgn="base">
              <a:lnSpc>
                <a:spcPct val="120000"/>
              </a:lnSpc>
              <a:spcAft>
                <a:spcPct val="0"/>
              </a:spcAft>
              <a:buClr>
                <a:schemeClr val="tx1"/>
              </a:buClr>
              <a:buFont typeface="Wingdings" panose="05000000000000000000" pitchFamily="2" charset="2"/>
              <a:buChar char="§"/>
            </a:pPr>
            <a:r>
              <a:rPr lang="en-US" sz="1600" dirty="0"/>
              <a:t>Use bolts that are corrosion resistant and are coated  (for example Fluro </a:t>
            </a:r>
            <a:r>
              <a:rPr lang="en-US" sz="1600" dirty="0" smtClean="0"/>
              <a:t>polymer / Teflon  </a:t>
            </a:r>
            <a:r>
              <a:rPr lang="en-US" sz="1600" dirty="0"/>
              <a:t>coated)</a:t>
            </a:r>
          </a:p>
        </p:txBody>
      </p:sp>
    </p:spTree>
    <p:extLst>
      <p:ext uri="{BB962C8B-B14F-4D97-AF65-F5344CB8AC3E}">
        <p14:creationId xmlns:p14="http://schemas.microsoft.com/office/powerpoint/2010/main" val="124836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853</TotalTime>
  <Words>985</Words>
  <Application>Microsoft Office PowerPoint</Application>
  <PresentationFormat>On-screen Show (4:3)</PresentationFormat>
  <Paragraphs>98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Gill Sans MT</vt:lpstr>
      <vt:lpstr>SABIC Typeface Headline</vt:lpstr>
      <vt:lpstr>SABIC Typeface Headline Light</vt:lpstr>
      <vt:lpstr>SABIC Typeface Text</vt:lpstr>
      <vt:lpstr>SABIC Typeface Text Light</vt:lpstr>
      <vt:lpstr>Wingdings</vt:lpstr>
      <vt:lpstr>Office Theme</vt:lpstr>
      <vt:lpstr>PowerPoint Presentation</vt:lpstr>
      <vt:lpstr>Corrosion Control of Post Indicator Valve - Buried Portion </vt:lpstr>
      <vt:lpstr>Corrosion Control of Post Indicator Valve - Buried Portion </vt:lpstr>
      <vt:lpstr>Corrosion Control of Post Indicator Valve - Buried Portion </vt:lpstr>
      <vt:lpstr>Corrosion Control of Post Indicator Valve - Buried Portion </vt:lpstr>
      <vt:lpstr>Corrosion Control of Post Indicator Valve - Buried Portion </vt:lpstr>
      <vt:lpstr>Corrosion Control of Post Indicator Valve - Buried Portion </vt:lpstr>
      <vt:lpstr>Corrosion Control of Post Indicator Valve - Buried Portion </vt:lpstr>
      <vt:lpstr>Corrosion Control of Post Indicator Valve - Buried Portion </vt:lpstr>
      <vt:lpstr>PowerPoint Presentation</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muhammadr</dc:creator>
  <cp:lastModifiedBy>Hasainar, Mohammed Riyaz.</cp:lastModifiedBy>
  <cp:revision>157</cp:revision>
  <dcterms:created xsi:type="dcterms:W3CDTF">2009-10-28T07:50:07Z</dcterms:created>
  <dcterms:modified xsi:type="dcterms:W3CDTF">2022-02-20T06:29:55Z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321747-f206-4919-9520-29762f698e8e_Enabled">
    <vt:lpwstr>true</vt:lpwstr>
  </property>
  <property fmtid="{D5CDD505-2E9C-101B-9397-08002B2CF9AE}" pid="3" name="MSIP_Label_13321747-f206-4919-9520-29762f698e8e_SetDate">
    <vt:lpwstr>2022-02-20T06:29:55Z</vt:lpwstr>
  </property>
  <property fmtid="{D5CDD505-2E9C-101B-9397-08002B2CF9AE}" pid="4" name="MSIP_Label_13321747-f206-4919-9520-29762f698e8e_Method">
    <vt:lpwstr>Privileged</vt:lpwstr>
  </property>
  <property fmtid="{D5CDD505-2E9C-101B-9397-08002B2CF9AE}" pid="5" name="MSIP_Label_13321747-f206-4919-9520-29762f698e8e_Name">
    <vt:lpwstr>13321747-f206-4919-9520-29762f698e8e</vt:lpwstr>
  </property>
  <property fmtid="{D5CDD505-2E9C-101B-9397-08002B2CF9AE}" pid="6" name="MSIP_Label_13321747-f206-4919-9520-29762f698e8e_SiteId">
    <vt:lpwstr>a77c517c-e95e-435b-bbb4-cb17e462491f</vt:lpwstr>
  </property>
  <property fmtid="{D5CDD505-2E9C-101B-9397-08002B2CF9AE}" pid="7" name="MSIP_Label_13321747-f206-4919-9520-29762f698e8e_ActionId">
    <vt:lpwstr>233c6877-f441-4934-846c-68a8a9bb2f08</vt:lpwstr>
  </property>
  <property fmtid="{D5CDD505-2E9C-101B-9397-08002B2CF9AE}" pid="8" name="MSIP_Label_13321747-f206-4919-9520-29762f698e8e_ContentBits">
    <vt:lpwstr>1</vt:lpwstr>
  </property>
</Properties>
</file>