
<file path=[Content_Types].xml><?xml version="1.0" encoding="utf-8"?>
<Types xmlns="http://schemas.openxmlformats.org/package/2006/content-types">
  <Default Extension="60EA2340" ContentType="image/jpeg"/>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1159" r:id="rId3"/>
    <p:sldId id="1149" r:id="rId4"/>
    <p:sldId id="1119" r:id="rId5"/>
    <p:sldId id="1163" r:id="rId6"/>
    <p:sldId id="1154" r:id="rId7"/>
    <p:sldId id="1153" r:id="rId8"/>
    <p:sldId id="1164" r:id="rId9"/>
    <p:sldId id="1165" r:id="rId10"/>
    <p:sldId id="1166" r:id="rId11"/>
    <p:sldId id="259" r:id="rId12"/>
    <p:sldId id="1155" r:id="rId13"/>
    <p:sldId id="1088" r:id="rId14"/>
    <p:sldId id="1114" r:id="rId15"/>
    <p:sldId id="367" r:id="rId16"/>
    <p:sldId id="1092" r:id="rId17"/>
    <p:sldId id="932" r:id="rId18"/>
    <p:sldId id="1157" r:id="rId19"/>
    <p:sldId id="1158" r:id="rId20"/>
    <p:sldId id="276"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81C4"/>
    <a:srgbClr val="EFB42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343" autoAdjust="0"/>
  </p:normalViewPr>
  <p:slideViewPr>
    <p:cSldViewPr>
      <p:cViewPr varScale="1">
        <p:scale>
          <a:sx n="72" d="100"/>
          <a:sy n="72" d="100"/>
        </p:scale>
        <p:origin x="1554" y="72"/>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0"/>
    </p:cViewPr>
  </p:sorterViewPr>
  <p:notesViewPr>
    <p:cSldViewPr>
      <p:cViewPr varScale="1">
        <p:scale>
          <a:sx n="82" d="100"/>
          <a:sy n="82" d="100"/>
        </p:scale>
        <p:origin x="395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custT="1"/>
      <dgm:spPr>
        <a:solidFill>
          <a:schemeClr val="accent1"/>
        </a:solidFill>
        <a:ln>
          <a:solidFill>
            <a:schemeClr val="accent1"/>
          </a:solidFill>
        </a:ln>
      </dgm:spPr>
      <dgm:t>
        <a:bodyPr/>
        <a:lstStyle/>
        <a:p>
          <a:pPr marL="0" lvl="0" indent="0" algn="ctr" defTabSz="666750">
            <a:lnSpc>
              <a:spcPct val="90000"/>
            </a:lnSpc>
            <a:spcBef>
              <a:spcPct val="0"/>
            </a:spcBef>
            <a:spcAft>
              <a:spcPct val="35000"/>
            </a:spcAft>
            <a:buNone/>
          </a:pPr>
          <a:r>
            <a:rPr lang="en-US" sz="1500" b="1" kern="1200" dirty="0">
              <a:solidFill>
                <a:prstClr val="white"/>
              </a:solidFill>
              <a:effectLst>
                <a:outerShdw blurRad="50800" dist="38100" dir="2700000" algn="tl" rotWithShape="0">
                  <a:prstClr val="black">
                    <a:alpha val="50000"/>
                  </a:prstClr>
                </a:outerShdw>
              </a:effectLst>
              <a:latin typeface="Calibri"/>
              <a:ea typeface="+mn-ea"/>
              <a:cs typeface="+mn-cs"/>
            </a:rPr>
            <a:t>Department of Environmental Protection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ctr" anchorCtr="0"/>
        <a:lstStyle/>
        <a:p>
          <a:pPr>
            <a:lnSpc>
              <a:spcPts val="1500"/>
            </a:lnSpc>
            <a:spcAft>
              <a:spcPts val="0"/>
            </a:spcAft>
          </a:pPr>
          <a:r>
            <a:rPr lang="en-US" sz="1200" dirty="0">
              <a:solidFill>
                <a:schemeClr val="tx2"/>
              </a:solidFill>
            </a:rPr>
            <a:t>Department of Environmental Protection in Florida approved the use of VpCI in 2003 for tanks where CP retrofit is rather infeasible.</a:t>
          </a: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ctr" anchorCtr="0"/>
        <a:lstStyle/>
        <a:p>
          <a:pPr>
            <a:lnSpc>
              <a:spcPts val="1500"/>
            </a:lnSpc>
          </a:pPr>
          <a:r>
            <a:rPr lang="en-US" sz="1200" dirty="0">
              <a:solidFill>
                <a:schemeClr val="tx2"/>
              </a:solidFill>
            </a:rPr>
            <a:t>The State of Florida has identified that VCI can be used in tandem with CP or a standalone solution, for more than 6 years.</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dirty="0">
              <a:effectLst>
                <a:outerShdw blurRad="50800" dist="38100" dir="2700000" algn="tl" rotWithShape="0">
                  <a:schemeClr val="tx1">
                    <a:alpha val="50000"/>
                  </a:schemeClr>
                </a:outerShdw>
              </a:effectLst>
              <a:latin typeface="+mj-lt"/>
            </a:rPr>
            <a:t>API 2610</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ctr" anchorCtr="0"/>
        <a:lstStyle/>
        <a:p>
          <a:pPr>
            <a:lnSpc>
              <a:spcPts val="1500"/>
            </a:lnSpc>
          </a:pPr>
          <a:r>
            <a:rPr lang="en-US" sz="1200" dirty="0">
              <a:solidFill>
                <a:schemeClr val="tx2"/>
              </a:solidFill>
            </a:rPr>
            <a:t>“Design, Construction, Operation, Maintenance, and Inspection of Terminal and Tank. outlines the use of VpCI in section 12.5</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chemeClr val="accent2"/>
        </a:solidFill>
        <a:ln>
          <a:solidFill>
            <a:schemeClr val="accent2"/>
          </a:solidFill>
        </a:ln>
      </dgm:spPr>
      <dgm:t>
        <a:bodyPr/>
        <a:lstStyle/>
        <a:p>
          <a:r>
            <a:rPr lang="en-US" b="1" dirty="0">
              <a:effectLst>
                <a:outerShdw blurRad="50800" dist="38100" dir="2700000" algn="tl" rotWithShape="0">
                  <a:schemeClr val="tx1">
                    <a:alpha val="50000"/>
                  </a:schemeClr>
                </a:outerShdw>
              </a:effectLst>
              <a:latin typeface="+mj-lt"/>
            </a:rPr>
            <a:t>State of Florida</a:t>
          </a: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chemeClr val="accent4"/>
        </a:solidFill>
        <a:ln>
          <a:solidFill>
            <a:schemeClr val="accent4"/>
          </a:solidFill>
        </a:ln>
      </dgm:spPr>
      <dgm:t>
        <a:bodyPr/>
        <a:lstStyle/>
        <a:p>
          <a:r>
            <a:rPr lang="en-US" b="1" dirty="0">
              <a:effectLst>
                <a:outerShdw blurRad="50800" dist="38100" dir="2700000" algn="tl" rotWithShape="0">
                  <a:schemeClr val="tx1">
                    <a:alpha val="50000"/>
                  </a:schemeClr>
                </a:outerShdw>
              </a:effectLst>
              <a:latin typeface="+mj-lt"/>
            </a:rPr>
            <a:t>API TR 655</a:t>
          </a:r>
          <a:endParaRPr lang="ru-RU" b="1" dirty="0">
            <a:effectLst>
              <a:outerShdw blurRad="50800" dist="38100" dir="2700000" algn="tl" rotWithShape="0">
                <a:schemeClr val="tx1">
                  <a:alpha val="50000"/>
                </a:schemeClr>
              </a:outerShdw>
            </a:effectLst>
            <a:latin typeface="+mj-lt"/>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5"/>
        </a:solidFill>
        <a:ln>
          <a:solidFill>
            <a:schemeClr val="accent5"/>
          </a:solidFill>
        </a:ln>
      </dgm:spPr>
      <dgm:t>
        <a:bodyPr/>
        <a:lstStyle/>
        <a:p>
          <a:r>
            <a:rPr lang="en-US" b="1" dirty="0">
              <a:effectLst>
                <a:outerShdw blurRad="50800" dist="38100" dir="2700000" algn="tl" rotWithShape="0">
                  <a:schemeClr val="tx1">
                    <a:alpha val="50000"/>
                  </a:schemeClr>
                </a:outerShdw>
              </a:effectLst>
              <a:latin typeface="+mj-lt"/>
            </a:rPr>
            <a:t>NACE STG 543</a:t>
          </a:r>
          <a:endParaRPr lang="ru-RU" b="1" dirty="0">
            <a:effectLst>
              <a:outerShdw blurRad="50800" dist="38100" dir="2700000" algn="tl" rotWithShape="0">
                <a:schemeClr val="tx1">
                  <a:alpha val="50000"/>
                </a:schemeClr>
              </a:outerShdw>
            </a:effectLst>
            <a:latin typeface="+mj-lt"/>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ctr" anchorCtr="0"/>
        <a:lstStyle/>
        <a:p>
          <a:pPr marL="0" lvl="0" indent="0" algn="l" defTabSz="533400">
            <a:lnSpc>
              <a:spcPts val="1500"/>
            </a:lnSpc>
            <a:spcBef>
              <a:spcPct val="0"/>
            </a:spcBef>
            <a:spcAft>
              <a:spcPts val="0"/>
            </a:spcAft>
            <a:buNone/>
          </a:pPr>
          <a:r>
            <a:rPr lang="en-US" sz="1200" kern="1200" dirty="0">
              <a:solidFill>
                <a:srgbClr val="1F497D"/>
              </a:solidFill>
              <a:latin typeface="Calibri"/>
              <a:ea typeface="+mn-ea"/>
              <a:cs typeface="+mn-cs"/>
            </a:rPr>
            <a:t>Technical Report on the use of vapor phase corrosion inhibitors on storage tank bottoms</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ctr" anchorCtr="0"/>
        <a:lstStyle/>
        <a:p>
          <a:pPr marL="0" lvl="0" indent="0" algn="l" defTabSz="533400">
            <a:lnSpc>
              <a:spcPts val="1500"/>
            </a:lnSpc>
            <a:spcBef>
              <a:spcPct val="0"/>
            </a:spcBef>
            <a:spcAft>
              <a:spcPts val="0"/>
            </a:spcAft>
            <a:buNone/>
          </a:pPr>
          <a:r>
            <a:rPr lang="en-US" sz="1200" kern="1200" dirty="0">
              <a:solidFill>
                <a:srgbClr val="1F497D"/>
              </a:solidFill>
              <a:latin typeface="Calibri"/>
              <a:ea typeface="+mn-ea"/>
              <a:cs typeface="+mn-cs"/>
            </a:rPr>
            <a:t>Standard for External Corrosion Control of On-Grade Carbon Steel Storage Tank Bottoms will be </a:t>
          </a:r>
          <a:r>
            <a:rPr lang="en-US" sz="1200" kern="1200">
              <a:solidFill>
                <a:srgbClr val="1F497D"/>
              </a:solidFill>
              <a:latin typeface="Calibri"/>
              <a:ea typeface="+mn-ea"/>
              <a:cs typeface="+mn-cs"/>
            </a:rPr>
            <a:t>out in 2022</a:t>
          </a:r>
          <a:endParaRPr lang="en-US" sz="1200" kern="1200" dirty="0">
            <a:solidFill>
              <a:srgbClr val="1F497D"/>
            </a:solidFill>
            <a:latin typeface="Calibri"/>
            <a:ea typeface="+mn-ea"/>
            <a:cs typeface="+mn-cs"/>
          </a:endParaRP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7E3579A9-4877-46A8-AFF3-7FC5B3769B7C}">
      <dgm:prSet custT="1"/>
      <dgm:spPr/>
      <dgm:t>
        <a:bodyPr anchor="ctr"/>
        <a:lstStyle/>
        <a:p>
          <a:pPr>
            <a:lnSpc>
              <a:spcPts val="1500"/>
            </a:lnSpc>
            <a:spcAft>
              <a:spcPts val="0"/>
            </a:spcAft>
          </a:pPr>
          <a:endParaRPr lang="en-US" sz="1200" dirty="0">
            <a:solidFill>
              <a:schemeClr val="tx2"/>
            </a:solidFill>
          </a:endParaRPr>
        </a:p>
      </dgm:t>
    </dgm:pt>
    <dgm:pt modelId="{C00F6AC7-1E67-4041-B2E9-3E7B3BFB98A0}" type="parTrans" cxnId="{1CD6B6E7-FFD7-43DB-AC86-CE84F9FB53CF}">
      <dgm:prSet/>
      <dgm:spPr/>
      <dgm:t>
        <a:bodyPr/>
        <a:lstStyle/>
        <a:p>
          <a:endParaRPr lang="en-US"/>
        </a:p>
      </dgm:t>
    </dgm:pt>
    <dgm:pt modelId="{CF391F40-0966-4136-83BF-3C9654EE253C}" type="sibTrans" cxnId="{1CD6B6E7-FFD7-43DB-AC86-CE84F9FB53CF}">
      <dgm:prSet/>
      <dgm:spPr/>
      <dgm:t>
        <a:bodyPr/>
        <a:lstStyle/>
        <a:p>
          <a:endParaRPr lang="en-US"/>
        </a:p>
      </dgm:t>
    </dgm:pt>
    <dgm:pt modelId="{340277BC-2D13-44C5-9097-3DA97BFF7A40}">
      <dgm:prSet custT="1"/>
      <dgm:spPr/>
      <dgm:t>
        <a:bodyPr anchor="ctr"/>
        <a:lstStyle/>
        <a:p>
          <a:pPr>
            <a:lnSpc>
              <a:spcPts val="1500"/>
            </a:lnSpc>
          </a:pPr>
          <a:endParaRPr lang="en-US" sz="1200" dirty="0">
            <a:solidFill>
              <a:schemeClr val="tx2"/>
            </a:solidFill>
          </a:endParaRPr>
        </a:p>
      </dgm:t>
    </dgm:pt>
    <dgm:pt modelId="{48F3C86F-E65A-4473-8D1A-6B4600DDB3BE}" type="parTrans" cxnId="{72D340A4-8454-471D-A4A8-6B666E65652F}">
      <dgm:prSet/>
      <dgm:spPr/>
      <dgm:t>
        <a:bodyPr/>
        <a:lstStyle/>
        <a:p>
          <a:endParaRPr lang="en-US"/>
        </a:p>
      </dgm:t>
    </dgm:pt>
    <dgm:pt modelId="{A0003171-8BBC-485E-827C-A4FDA577C5AE}" type="sibTrans" cxnId="{72D340A4-8454-471D-A4A8-6B666E65652F}">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custLinFactNeighborX="146">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72D340A4-8454-471D-A4A8-6B666E65652F}" srcId="{D07AD3FD-84FF-467E-9693-752776549C61}" destId="{340277BC-2D13-44C5-9097-3DA97BFF7A40}" srcOrd="1" destOrd="0" parTransId="{48F3C86F-E65A-4473-8D1A-6B4600DDB3BE}" sibTransId="{A0003171-8BBC-485E-827C-A4FDA577C5AE}"/>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57D01EB5-9892-47B4-B4E5-83E49D69112C}" type="presOf" srcId="{7E3579A9-4877-46A8-AFF3-7FC5B3769B7C}" destId="{810D7AA7-A541-4507-BE7F-36CCF210089F}" srcOrd="0" destOrd="1"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40FAFE6-5950-492B-A760-F8B097AB9899}" type="presOf" srcId="{340277BC-2D13-44C5-9097-3DA97BFF7A40}" destId="{5E07F9E4-149C-4A89-848F-4ABDD305F0C5}" srcOrd="0" destOrd="1" presId="urn:microsoft.com/office/officeart/2016/7/layout/AccentHomeChevronProcess"/>
    <dgm:cxn modelId="{1CD6B6E7-FFD7-43DB-AC86-CE84F9FB53CF}" srcId="{AACEAFD5-63CF-4AFC-B46F-BE086C5D447C}" destId="{7E3579A9-4877-46A8-AFF3-7FC5B3769B7C}" srcOrd="1" destOrd="0" parTransId="{C00F6AC7-1E67-4041-B2E9-3E7B3BFB98A0}" sibTransId="{CF391F40-0966-4136-83BF-3C9654EE253C}"/>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083192" y="2112501"/>
          <a:ext cx="2312186" cy="142461"/>
        </a:xfrm>
        <a:prstGeom prst="corner">
          <a:avLst>
            <a:gd name="adj1" fmla="val 1000"/>
            <a:gd name="adj2" fmla="val 1000"/>
          </a:avLst>
        </a:prstGeom>
        <a:solidFill>
          <a:schemeClr val="l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670" y="3339825"/>
          <a:ext cx="1780773" cy="770728"/>
        </a:xfrm>
        <a:prstGeom prst="homePlate">
          <a:avLst>
            <a:gd name="adj" fmla="val 25000"/>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prstClr val="white"/>
              </a:solidFill>
              <a:effectLst>
                <a:outerShdw blurRad="50800" dist="38100" dir="2700000" algn="tl" rotWithShape="0">
                  <a:prstClr val="black">
                    <a:alpha val="50000"/>
                  </a:prstClr>
                </a:outerShdw>
              </a:effectLst>
              <a:latin typeface="Calibri"/>
              <a:ea typeface="+mn-ea"/>
              <a:cs typeface="+mn-cs"/>
            </a:rPr>
            <a:t>Department of Environmental Protection</a:t>
          </a:r>
        </a:p>
      </dsp:txBody>
      <dsp:txXfrm>
        <a:off x="1670" y="3339825"/>
        <a:ext cx="1684432" cy="770728"/>
      </dsp:txXfrm>
    </dsp:sp>
    <dsp:sp modelId="{810D7AA7-A541-4507-BE7F-36CCF210089F}">
      <dsp:nvSpPr>
        <dsp:cNvPr id="0" name=""/>
        <dsp:cNvSpPr/>
      </dsp:nvSpPr>
      <dsp:spPr>
        <a:xfrm>
          <a:off x="144132" y="1113115"/>
          <a:ext cx="1445988" cy="1816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ctr" anchorCtr="0">
          <a:noAutofit/>
        </a:bodyPr>
        <a:lstStyle/>
        <a:p>
          <a:pPr marL="0" lvl="0" indent="0" algn="l" defTabSz="533400">
            <a:lnSpc>
              <a:spcPts val="1500"/>
            </a:lnSpc>
            <a:spcBef>
              <a:spcPct val="0"/>
            </a:spcBef>
            <a:spcAft>
              <a:spcPts val="0"/>
            </a:spcAft>
            <a:buNone/>
          </a:pPr>
          <a:r>
            <a:rPr lang="en-US" sz="1200" kern="1200" dirty="0">
              <a:solidFill>
                <a:schemeClr val="tx2"/>
              </a:solidFill>
            </a:rPr>
            <a:t>Department of Environmental Protection in Florida approved the use of VpCI in 2003 for tanks where CP retrofit is rather infeasible.</a:t>
          </a:r>
        </a:p>
        <a:p>
          <a:pPr marL="0" lvl="0" indent="0" algn="l" defTabSz="533400">
            <a:lnSpc>
              <a:spcPts val="1500"/>
            </a:lnSpc>
            <a:spcBef>
              <a:spcPct val="0"/>
            </a:spcBef>
            <a:spcAft>
              <a:spcPts val="0"/>
            </a:spcAft>
            <a:buNone/>
          </a:pPr>
          <a:endParaRPr lang="en-US" sz="1200" kern="1200" dirty="0">
            <a:solidFill>
              <a:schemeClr val="tx2"/>
            </a:solidFill>
          </a:endParaRPr>
        </a:p>
      </dsp:txBody>
      <dsp:txXfrm>
        <a:off x="144132" y="1113115"/>
        <a:ext cx="1445988" cy="1816259"/>
      </dsp:txXfrm>
    </dsp:sp>
    <dsp:sp modelId="{E41E7729-FD3F-426D-804C-45BD60BD762D}">
      <dsp:nvSpPr>
        <dsp:cNvPr id="0" name=""/>
        <dsp:cNvSpPr/>
      </dsp:nvSpPr>
      <dsp:spPr>
        <a:xfrm rot="5400000">
          <a:off x="608542" y="2112501"/>
          <a:ext cx="2312186" cy="142461"/>
        </a:xfrm>
        <a:prstGeom prst="corner">
          <a:avLst>
            <a:gd name="adj1" fmla="val 1000"/>
            <a:gd name="adj2" fmla="val 1000"/>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693405" y="3339825"/>
          <a:ext cx="1780773" cy="770728"/>
        </a:xfrm>
        <a:prstGeom prst="chevron">
          <a:avLst>
            <a:gd name="adj" fmla="val 25000"/>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50800" dist="38100" dir="2700000" algn="tl" rotWithShape="0">
                  <a:schemeClr val="tx1">
                    <a:alpha val="50000"/>
                  </a:schemeClr>
                </a:outerShdw>
              </a:effectLst>
              <a:latin typeface="+mj-lt"/>
            </a:rPr>
            <a:t>State of Florida</a:t>
          </a:r>
        </a:p>
      </dsp:txBody>
      <dsp:txXfrm>
        <a:off x="1886087" y="3339825"/>
        <a:ext cx="1395409" cy="770728"/>
      </dsp:txXfrm>
    </dsp:sp>
    <dsp:sp modelId="{5E07F9E4-149C-4A89-848F-4ABDD305F0C5}">
      <dsp:nvSpPr>
        <dsp:cNvPr id="0" name=""/>
        <dsp:cNvSpPr/>
      </dsp:nvSpPr>
      <dsp:spPr>
        <a:xfrm>
          <a:off x="1835867" y="1113115"/>
          <a:ext cx="1445988" cy="1816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ctr" anchorCtr="0">
          <a:noAutofit/>
        </a:bodyPr>
        <a:lstStyle/>
        <a:p>
          <a:pPr marL="0" lvl="0" indent="0" algn="l" defTabSz="533400">
            <a:lnSpc>
              <a:spcPts val="1500"/>
            </a:lnSpc>
            <a:spcBef>
              <a:spcPct val="0"/>
            </a:spcBef>
            <a:spcAft>
              <a:spcPct val="35000"/>
            </a:spcAft>
            <a:buNone/>
          </a:pPr>
          <a:r>
            <a:rPr lang="en-US" sz="1200" kern="1200" dirty="0">
              <a:solidFill>
                <a:schemeClr val="tx2"/>
              </a:solidFill>
            </a:rPr>
            <a:t>The State of Florida has identified that VCI can be used in tandem with CP or a standalone solution, for more than 6 years.</a:t>
          </a:r>
        </a:p>
        <a:p>
          <a:pPr marL="0" lvl="0" indent="0" algn="l" defTabSz="533400">
            <a:lnSpc>
              <a:spcPts val="1500"/>
            </a:lnSpc>
            <a:spcBef>
              <a:spcPct val="0"/>
            </a:spcBef>
            <a:spcAft>
              <a:spcPct val="35000"/>
            </a:spcAft>
            <a:buNone/>
          </a:pPr>
          <a:endParaRPr lang="en-US" sz="1200" kern="1200" dirty="0">
            <a:solidFill>
              <a:schemeClr val="tx2"/>
            </a:solidFill>
          </a:endParaRPr>
        </a:p>
      </dsp:txBody>
      <dsp:txXfrm>
        <a:off x="1835867" y="1113115"/>
        <a:ext cx="1445988" cy="1816259"/>
      </dsp:txXfrm>
    </dsp:sp>
    <dsp:sp modelId="{473F2067-7126-4D56-A328-5A8CFD3D8D52}">
      <dsp:nvSpPr>
        <dsp:cNvPr id="0" name=""/>
        <dsp:cNvSpPr/>
      </dsp:nvSpPr>
      <dsp:spPr>
        <a:xfrm rot="5400000">
          <a:off x="2302877" y="2112501"/>
          <a:ext cx="2312186" cy="142461"/>
        </a:xfrm>
        <a:prstGeom prst="corner">
          <a:avLst>
            <a:gd name="adj1" fmla="val 1000"/>
            <a:gd name="adj2" fmla="val 1000"/>
          </a:avLst>
        </a:prstGeom>
        <a:solidFill>
          <a:schemeClr val="l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3387740" y="3339825"/>
          <a:ext cx="1780773" cy="770728"/>
        </a:xfrm>
        <a:prstGeom prst="chevron">
          <a:avLst>
            <a:gd name="adj" fmla="val 2500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50800" dist="38100" dir="2700000" algn="tl" rotWithShape="0">
                  <a:schemeClr val="tx1">
                    <a:alpha val="50000"/>
                  </a:schemeClr>
                </a:outerShdw>
              </a:effectLst>
              <a:latin typeface="+mj-lt"/>
            </a:rPr>
            <a:t>API 2610</a:t>
          </a:r>
        </a:p>
      </dsp:txBody>
      <dsp:txXfrm>
        <a:off x="3580422" y="3339825"/>
        <a:ext cx="1395409" cy="770728"/>
      </dsp:txXfrm>
    </dsp:sp>
    <dsp:sp modelId="{FD7B29F2-0D66-4B4B-BC8A-82DA23575305}">
      <dsp:nvSpPr>
        <dsp:cNvPr id="0" name=""/>
        <dsp:cNvSpPr/>
      </dsp:nvSpPr>
      <dsp:spPr>
        <a:xfrm>
          <a:off x="3530201" y="1113115"/>
          <a:ext cx="1445988" cy="1816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ctr" anchorCtr="0">
          <a:noAutofit/>
        </a:bodyPr>
        <a:lstStyle/>
        <a:p>
          <a:pPr marL="0" lvl="0" indent="0" algn="l" defTabSz="533400">
            <a:lnSpc>
              <a:spcPts val="1500"/>
            </a:lnSpc>
            <a:spcBef>
              <a:spcPct val="0"/>
            </a:spcBef>
            <a:spcAft>
              <a:spcPct val="35000"/>
            </a:spcAft>
            <a:buNone/>
          </a:pPr>
          <a:r>
            <a:rPr lang="en-US" sz="1200" kern="1200" dirty="0">
              <a:solidFill>
                <a:schemeClr val="tx2"/>
              </a:solidFill>
            </a:rPr>
            <a:t>“Design, Construction, Operation, Maintenance, and Inspection of Terminal and Tank. outlines the use of VpCI in section 12.5</a:t>
          </a:r>
        </a:p>
      </dsp:txBody>
      <dsp:txXfrm>
        <a:off x="3530201" y="1113115"/>
        <a:ext cx="1445988" cy="1816259"/>
      </dsp:txXfrm>
    </dsp:sp>
    <dsp:sp modelId="{7BF6E820-C6E3-4E2C-BB23-ADF9AD641C6B}">
      <dsp:nvSpPr>
        <dsp:cNvPr id="0" name=""/>
        <dsp:cNvSpPr/>
      </dsp:nvSpPr>
      <dsp:spPr>
        <a:xfrm rot="5400000">
          <a:off x="3992012" y="2112501"/>
          <a:ext cx="2312186" cy="142461"/>
        </a:xfrm>
        <a:prstGeom prst="corner">
          <a:avLst>
            <a:gd name="adj1" fmla="val 1000"/>
            <a:gd name="adj2" fmla="val 1000"/>
          </a:avLst>
        </a:prstGeom>
        <a:solidFill>
          <a:schemeClr val="l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5076875" y="3339825"/>
          <a:ext cx="1780773" cy="770728"/>
        </a:xfrm>
        <a:prstGeom prst="chevron">
          <a:avLst>
            <a:gd name="adj" fmla="val 25000"/>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50800" dist="38100" dir="2700000" algn="tl" rotWithShape="0">
                  <a:schemeClr val="tx1">
                    <a:alpha val="50000"/>
                  </a:schemeClr>
                </a:outerShdw>
              </a:effectLst>
              <a:latin typeface="+mj-lt"/>
            </a:rPr>
            <a:t>API TR 655</a:t>
          </a:r>
          <a:endParaRPr lang="ru-RU" sz="1500" b="1" kern="1200" dirty="0">
            <a:effectLst>
              <a:outerShdw blurRad="50800" dist="38100" dir="2700000" algn="tl" rotWithShape="0">
                <a:schemeClr val="tx1">
                  <a:alpha val="50000"/>
                </a:schemeClr>
              </a:outerShdw>
            </a:effectLst>
            <a:latin typeface="+mj-lt"/>
          </a:endParaRPr>
        </a:p>
      </dsp:txBody>
      <dsp:txXfrm>
        <a:off x="5269557" y="3339825"/>
        <a:ext cx="1395409" cy="770728"/>
      </dsp:txXfrm>
    </dsp:sp>
    <dsp:sp modelId="{1D84544C-5924-422B-9546-A86AE4927E4C}">
      <dsp:nvSpPr>
        <dsp:cNvPr id="0" name=""/>
        <dsp:cNvSpPr/>
      </dsp:nvSpPr>
      <dsp:spPr>
        <a:xfrm>
          <a:off x="5219337" y="1113115"/>
          <a:ext cx="1445988" cy="1816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ctr" anchorCtr="0">
          <a:noAutofit/>
        </a:bodyPr>
        <a:lstStyle/>
        <a:p>
          <a:pPr marL="0" lvl="0" indent="0" algn="l" defTabSz="533400">
            <a:lnSpc>
              <a:spcPts val="1500"/>
            </a:lnSpc>
            <a:spcBef>
              <a:spcPct val="0"/>
            </a:spcBef>
            <a:spcAft>
              <a:spcPts val="0"/>
            </a:spcAft>
            <a:buNone/>
          </a:pPr>
          <a:r>
            <a:rPr lang="en-US" sz="1200" kern="1200" dirty="0">
              <a:solidFill>
                <a:srgbClr val="1F497D"/>
              </a:solidFill>
              <a:latin typeface="Calibri"/>
              <a:ea typeface="+mn-ea"/>
              <a:cs typeface="+mn-cs"/>
            </a:rPr>
            <a:t>Technical Report on the use of vapor phase corrosion inhibitors on storage tank bottoms</a:t>
          </a:r>
        </a:p>
      </dsp:txBody>
      <dsp:txXfrm>
        <a:off x="5219337" y="1113115"/>
        <a:ext cx="1445988" cy="1816259"/>
      </dsp:txXfrm>
    </dsp:sp>
    <dsp:sp modelId="{0EE416CF-D8AE-41BD-BF35-9148040E1274}">
      <dsp:nvSpPr>
        <dsp:cNvPr id="0" name=""/>
        <dsp:cNvSpPr/>
      </dsp:nvSpPr>
      <dsp:spPr>
        <a:xfrm rot="5400000">
          <a:off x="5683747" y="2112501"/>
          <a:ext cx="2312186" cy="142461"/>
        </a:xfrm>
        <a:prstGeom prst="corner">
          <a:avLst>
            <a:gd name="adj1" fmla="val 1000"/>
            <a:gd name="adj2" fmla="val 1000"/>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6768610" y="3339825"/>
          <a:ext cx="1780773" cy="770728"/>
        </a:xfrm>
        <a:prstGeom prst="chevron">
          <a:avLst>
            <a:gd name="adj" fmla="val 25000"/>
          </a:avLst>
        </a:prstGeom>
        <a:solidFill>
          <a:schemeClr val="accent5"/>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50800" dist="38100" dir="2700000" algn="tl" rotWithShape="0">
                  <a:schemeClr val="tx1">
                    <a:alpha val="50000"/>
                  </a:schemeClr>
                </a:outerShdw>
              </a:effectLst>
              <a:latin typeface="+mj-lt"/>
            </a:rPr>
            <a:t>NACE STG 543</a:t>
          </a:r>
          <a:endParaRPr lang="ru-RU" sz="1500" b="1" kern="1200" dirty="0">
            <a:effectLst>
              <a:outerShdw blurRad="50800" dist="38100" dir="2700000" algn="tl" rotWithShape="0">
                <a:schemeClr val="tx1">
                  <a:alpha val="50000"/>
                </a:schemeClr>
              </a:outerShdw>
            </a:effectLst>
            <a:latin typeface="+mj-lt"/>
          </a:endParaRPr>
        </a:p>
      </dsp:txBody>
      <dsp:txXfrm>
        <a:off x="6961292" y="3339825"/>
        <a:ext cx="1395409" cy="770728"/>
      </dsp:txXfrm>
    </dsp:sp>
    <dsp:sp modelId="{7F54B493-FCA8-4A1F-A2B1-FCB26CA9C396}">
      <dsp:nvSpPr>
        <dsp:cNvPr id="0" name=""/>
        <dsp:cNvSpPr/>
      </dsp:nvSpPr>
      <dsp:spPr>
        <a:xfrm>
          <a:off x="6911072" y="1113115"/>
          <a:ext cx="1445988" cy="1816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ctr" anchorCtr="0">
          <a:noAutofit/>
        </a:bodyPr>
        <a:lstStyle/>
        <a:p>
          <a:pPr marL="0" lvl="0" indent="0" algn="l" defTabSz="533400">
            <a:lnSpc>
              <a:spcPts val="1500"/>
            </a:lnSpc>
            <a:spcBef>
              <a:spcPct val="0"/>
            </a:spcBef>
            <a:spcAft>
              <a:spcPts val="0"/>
            </a:spcAft>
            <a:buNone/>
          </a:pPr>
          <a:r>
            <a:rPr lang="en-US" sz="1200" kern="1200" dirty="0">
              <a:solidFill>
                <a:srgbClr val="1F497D"/>
              </a:solidFill>
              <a:latin typeface="Calibri"/>
              <a:ea typeface="+mn-ea"/>
              <a:cs typeface="+mn-cs"/>
            </a:rPr>
            <a:t>Standard for External Corrosion Control of On-Grade Carbon Steel Storage Tank Bottoms will be </a:t>
          </a:r>
          <a:r>
            <a:rPr lang="en-US" sz="1200" kern="1200">
              <a:solidFill>
                <a:srgbClr val="1F497D"/>
              </a:solidFill>
              <a:latin typeface="Calibri"/>
              <a:ea typeface="+mn-ea"/>
              <a:cs typeface="+mn-cs"/>
            </a:rPr>
            <a:t>out in 2022</a:t>
          </a:r>
          <a:endParaRPr lang="en-US" sz="1200" kern="1200" dirty="0">
            <a:solidFill>
              <a:srgbClr val="1F497D"/>
            </a:solidFill>
            <a:latin typeface="Calibri"/>
            <a:ea typeface="+mn-ea"/>
            <a:cs typeface="+mn-cs"/>
          </a:endParaRPr>
        </a:p>
      </dsp:txBody>
      <dsp:txXfrm>
        <a:off x="6911072" y="1113115"/>
        <a:ext cx="1445988" cy="1816259"/>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D9B2C-DB1A-45DB-89D3-BF6E01D3CF8D}" type="datetimeFigureOut">
              <a:rPr lang="en-US" smtClean="0"/>
              <a:t>2/20/2022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DC90FF-465D-41CD-BAB9-FF9BC5503069}" type="slidenum">
              <a:rPr lang="en-US" smtClean="0"/>
              <a:t>‹#›</a:t>
            </a:fld>
            <a:endParaRPr lang="en-US"/>
          </a:p>
        </p:txBody>
      </p:sp>
    </p:spTree>
    <p:extLst>
      <p:ext uri="{BB962C8B-B14F-4D97-AF65-F5344CB8AC3E}">
        <p14:creationId xmlns:p14="http://schemas.microsoft.com/office/powerpoint/2010/main" val="2157127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A8EF8-2810-4103-A850-0BCFB6F6B819}" type="datetimeFigureOut">
              <a:rPr lang="en-US" smtClean="0"/>
              <a:t>2/20/2022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B1DBC9-5137-4B74-B65F-84F644B5E96E}" type="slidenum">
              <a:rPr lang="en-US" smtClean="0"/>
              <a:t>‹#›</a:t>
            </a:fld>
            <a:endParaRPr lang="en-US"/>
          </a:p>
        </p:txBody>
      </p:sp>
    </p:spTree>
    <p:extLst>
      <p:ext uri="{BB962C8B-B14F-4D97-AF65-F5344CB8AC3E}">
        <p14:creationId xmlns:p14="http://schemas.microsoft.com/office/powerpoint/2010/main" val="345412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I am excited today to take you through part two of Mastering CorroLogic AST training series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4E1C4-546E-4C97-B81E-CE8D55986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253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11</a:t>
            </a:fld>
            <a:endParaRPr lang="en-US"/>
          </a:p>
        </p:txBody>
      </p:sp>
    </p:spTree>
    <p:extLst>
      <p:ext uri="{BB962C8B-B14F-4D97-AF65-F5344CB8AC3E}">
        <p14:creationId xmlns:p14="http://schemas.microsoft.com/office/powerpoint/2010/main" val="127045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12</a:t>
            </a:fld>
            <a:endParaRPr lang="en-US"/>
          </a:p>
        </p:txBody>
      </p:sp>
    </p:spTree>
    <p:extLst>
      <p:ext uri="{BB962C8B-B14F-4D97-AF65-F5344CB8AC3E}">
        <p14:creationId xmlns:p14="http://schemas.microsoft.com/office/powerpoint/2010/main" val="242407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13</a:t>
            </a:fld>
            <a:endParaRPr lang="en-US"/>
          </a:p>
        </p:txBody>
      </p:sp>
    </p:spTree>
    <p:extLst>
      <p:ext uri="{BB962C8B-B14F-4D97-AF65-F5344CB8AC3E}">
        <p14:creationId xmlns:p14="http://schemas.microsoft.com/office/powerpoint/2010/main" val="3366590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14</a:t>
            </a:fld>
            <a:endParaRPr lang="en-US"/>
          </a:p>
        </p:txBody>
      </p:sp>
    </p:spTree>
    <p:extLst>
      <p:ext uri="{BB962C8B-B14F-4D97-AF65-F5344CB8AC3E}">
        <p14:creationId xmlns:p14="http://schemas.microsoft.com/office/powerpoint/2010/main" val="1566197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15</a:t>
            </a:fld>
            <a:endParaRPr lang="en-US"/>
          </a:p>
        </p:txBody>
      </p:sp>
    </p:spTree>
    <p:extLst>
      <p:ext uri="{BB962C8B-B14F-4D97-AF65-F5344CB8AC3E}">
        <p14:creationId xmlns:p14="http://schemas.microsoft.com/office/powerpoint/2010/main" val="4219279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16</a:t>
            </a:fld>
            <a:endParaRPr lang="en-US"/>
          </a:p>
        </p:txBody>
      </p:sp>
    </p:spTree>
    <p:extLst>
      <p:ext uri="{BB962C8B-B14F-4D97-AF65-F5344CB8AC3E}">
        <p14:creationId xmlns:p14="http://schemas.microsoft.com/office/powerpoint/2010/main" val="57235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17</a:t>
            </a:fld>
            <a:endParaRPr lang="en-US"/>
          </a:p>
        </p:txBody>
      </p:sp>
    </p:spTree>
    <p:extLst>
      <p:ext uri="{BB962C8B-B14F-4D97-AF65-F5344CB8AC3E}">
        <p14:creationId xmlns:p14="http://schemas.microsoft.com/office/powerpoint/2010/main" val="179130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3</a:t>
            </a:fld>
            <a:endParaRPr lang="en-US"/>
          </a:p>
        </p:txBody>
      </p:sp>
    </p:spTree>
    <p:extLst>
      <p:ext uri="{BB962C8B-B14F-4D97-AF65-F5344CB8AC3E}">
        <p14:creationId xmlns:p14="http://schemas.microsoft.com/office/powerpoint/2010/main" val="128243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Before we start to learn about CorroLogic AST solution, it is important to recognize the significance of the problem that we are trying to solve.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Soil-side corrosion is a principal cause of storage tank failure as it leads to plate thickness loss, holes in the tank floor and eventually leaks which impose a major environmental risks operational challenges to tank owners and operators who aim to find and an effective control method for this type of corrosion during the complete life cycle of the tank.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4E1C4-546E-4C97-B81E-CE8D55986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6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Before we start to learn about CorroLogic AST solution, it is important to recognize the significance of the problem that we are trying to solve.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Soil-side corrosion is a principal cause of storage tank failure as it leads to plate thickness loss, holes in the tank floor and eventually leaks which impose a major environmental risks operational challenges to tank owners and operators who aim to find and an effective control method for this type of corrosion during the complete life cycle of the tank.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4E1C4-546E-4C97-B81E-CE8D55986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943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4E1C4-546E-4C97-B81E-CE8D55986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925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7</a:t>
            </a:fld>
            <a:endParaRPr lang="en-US"/>
          </a:p>
        </p:txBody>
      </p:sp>
    </p:spTree>
    <p:extLst>
      <p:ext uri="{BB962C8B-B14F-4D97-AF65-F5344CB8AC3E}">
        <p14:creationId xmlns:p14="http://schemas.microsoft.com/office/powerpoint/2010/main" val="1899357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8</a:t>
            </a:fld>
            <a:endParaRPr lang="en-US"/>
          </a:p>
        </p:txBody>
      </p:sp>
    </p:spTree>
    <p:extLst>
      <p:ext uri="{BB962C8B-B14F-4D97-AF65-F5344CB8AC3E}">
        <p14:creationId xmlns:p14="http://schemas.microsoft.com/office/powerpoint/2010/main" val="3255124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9</a:t>
            </a:fld>
            <a:endParaRPr lang="en-US"/>
          </a:p>
        </p:txBody>
      </p:sp>
    </p:spTree>
    <p:extLst>
      <p:ext uri="{BB962C8B-B14F-4D97-AF65-F5344CB8AC3E}">
        <p14:creationId xmlns:p14="http://schemas.microsoft.com/office/powerpoint/2010/main" val="124983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4E1C4-546E-4C97-B81E-CE8D55986A17}" type="slidenum">
              <a:rPr lang="en-US" smtClean="0"/>
              <a:t>10</a:t>
            </a:fld>
            <a:endParaRPr lang="en-US"/>
          </a:p>
        </p:txBody>
      </p:sp>
    </p:spTree>
    <p:extLst>
      <p:ext uri="{BB962C8B-B14F-4D97-AF65-F5344CB8AC3E}">
        <p14:creationId xmlns:p14="http://schemas.microsoft.com/office/powerpoint/2010/main" val="2871172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8" descr="Industry.png"/>
          <p:cNvPicPr>
            <a:picLocks noChangeAspect="1"/>
          </p:cNvPicPr>
          <p:nvPr userDrawn="1"/>
        </p:nvPicPr>
        <p:blipFill>
          <a:blip r:embed="rId2" cstate="print"/>
          <a:srcRect/>
          <a:stretch>
            <a:fillRect/>
          </a:stretch>
        </p:blipFill>
        <p:spPr bwMode="auto">
          <a:xfrm>
            <a:off x="4648200" y="3486150"/>
            <a:ext cx="4495800" cy="3371850"/>
          </a:xfrm>
          <a:prstGeom prst="rect">
            <a:avLst/>
          </a:prstGeom>
          <a:noFill/>
          <a:ln w="9525">
            <a:noFill/>
            <a:miter lim="800000"/>
            <a:headEnd/>
            <a:tailEnd/>
          </a:ln>
        </p:spPr>
      </p:pic>
      <p:sp>
        <p:nvSpPr>
          <p:cNvPr id="3" name="Subtitle 2"/>
          <p:cNvSpPr>
            <a:spLocks noGrp="1"/>
          </p:cNvSpPr>
          <p:nvPr>
            <p:ph type="subTitle" idx="1"/>
          </p:nvPr>
        </p:nvSpPr>
        <p:spPr>
          <a:xfrm>
            <a:off x="1905000" y="1752600"/>
            <a:ext cx="7239000" cy="2743200"/>
          </a:xfrm>
          <a:solidFill>
            <a:schemeClr val="bg1"/>
          </a:solidFill>
          <a:ln w="3175">
            <a:solidFill>
              <a:schemeClr val="tx1"/>
            </a:solidFill>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itle Placeholder 1"/>
          <p:cNvSpPr>
            <a:spLocks noGrp="1"/>
          </p:cNvSpPr>
          <p:nvPr>
            <p:ph type="title"/>
          </p:nvPr>
        </p:nvSpPr>
        <p:spPr>
          <a:xfrm>
            <a:off x="0" y="482224"/>
            <a:ext cx="9144000" cy="381000"/>
          </a:xfrm>
          <a:prstGeom prst="rect">
            <a:avLst/>
          </a:prstGeom>
          <a:solidFill>
            <a:schemeClr val="tx2">
              <a:lumMod val="75000"/>
            </a:schemeClr>
          </a:solidFill>
        </p:spPr>
        <p:txBody>
          <a:bodyPr/>
          <a:lstStyle/>
          <a:p>
            <a:r>
              <a:rPr lang="en-US"/>
              <a:t>Click to edit Master title style</a:t>
            </a:r>
          </a:p>
        </p:txBody>
      </p:sp>
      <p:sp>
        <p:nvSpPr>
          <p:cNvPr id="2" name="Date Placeholder 1"/>
          <p:cNvSpPr>
            <a:spLocks noGrp="1"/>
          </p:cNvSpPr>
          <p:nvPr>
            <p:ph type="dt" sz="half" idx="10"/>
          </p:nvPr>
        </p:nvSpPr>
        <p:spPr/>
        <p:txBody>
          <a:bodyPr/>
          <a:lstStyle/>
          <a:p>
            <a:pPr>
              <a:defRPr/>
            </a:pPr>
            <a:fld id="{30BDE212-E76B-4CCB-8579-F5AE533F1BB0}" type="datetimeFigureOut">
              <a:rPr lang="en-US" smtClean="0"/>
              <a:pPr>
                <a:defRPr/>
              </a:pPr>
              <a:t>2/20/2022</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2599B649-AC05-4FD4-8EDB-84F71C51DE25}"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F6D648-6C99-4EFE-9AEF-F5FAF1426C60}" type="datetimeFigureOut">
              <a:rPr lang="en-US"/>
              <a:pPr>
                <a:defRPr/>
              </a:pPr>
              <a:t>2/20/2022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1EB0983-C61B-43B0-891B-E3692CFBF78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F82B97-D578-431B-8A21-2D6466AFEC27}" type="datetimeFigureOut">
              <a:rPr lang="en-US"/>
              <a:pPr>
                <a:defRPr/>
              </a:pPr>
              <a:t>2/20/2022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8767C65-8669-41CA-8C1C-B93FB1086D1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2728754" y="5310000"/>
            <a:ext cx="3402000" cy="1548000"/>
          </a:xfrm>
          <a:solidFill>
            <a:schemeClr val="bg1">
              <a:lumMod val="85000"/>
              <a:alpha val="80000"/>
            </a:schemeClr>
          </a:solidFill>
        </p:spPr>
        <p:txBody>
          <a:bodyPr lIns="288000" tIns="252000"/>
          <a:lstStyle>
            <a:lvl1pPr marL="0" indent="0">
              <a:spcBef>
                <a:spcPts val="375"/>
              </a:spcBef>
              <a:buNone/>
              <a:defRPr sz="975" b="1">
                <a:solidFill>
                  <a:schemeClr val="tx2"/>
                </a:solidFill>
                <a:latin typeface="+mj-lt"/>
              </a:defRPr>
            </a:lvl1pPr>
            <a:lvl2pPr marL="0" indent="0">
              <a:spcBef>
                <a:spcPts val="375"/>
              </a:spcBef>
              <a:buNone/>
              <a:defRPr sz="75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590687" y="5310000"/>
            <a:ext cx="2083853" cy="1548000"/>
          </a:xfrm>
          <a:solidFill>
            <a:schemeClr val="bg1">
              <a:lumMod val="95000"/>
            </a:schemeClr>
          </a:solidFill>
        </p:spPr>
        <p:txBody>
          <a:bodyPr lIns="288000" tIns="252000"/>
          <a:lstStyle>
            <a:lvl1pPr marL="0" indent="0">
              <a:spcBef>
                <a:spcPts val="375"/>
              </a:spcBef>
              <a:buNone/>
              <a:defRPr sz="975" b="1">
                <a:solidFill>
                  <a:schemeClr val="tx2"/>
                </a:solidFill>
                <a:latin typeface="+mj-lt"/>
              </a:defRPr>
            </a:lvl1pPr>
            <a:lvl2pPr marL="0" indent="0">
              <a:spcBef>
                <a:spcPts val="375"/>
              </a:spcBef>
              <a:buNone/>
              <a:defRPr sz="75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510266" y="197122"/>
            <a:ext cx="8033659" cy="1325563"/>
          </a:xfrm>
        </p:spPr>
        <p:txBody>
          <a:bodyPr>
            <a:normAutofit/>
          </a:bodyPr>
          <a:lstStyle>
            <a:lvl1pPr>
              <a:defRPr sz="225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510266" y="1786437"/>
            <a:ext cx="8033659"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6184970" y="5310000"/>
            <a:ext cx="2327400" cy="1548000"/>
          </a:xfrm>
          <a:solidFill>
            <a:schemeClr val="bg1">
              <a:lumMod val="95000"/>
            </a:schemeClr>
          </a:solidFill>
        </p:spPr>
        <p:txBody>
          <a:bodyPr lIns="288000" tIns="252000"/>
          <a:lstStyle>
            <a:lvl1pPr marL="0" indent="0">
              <a:spcBef>
                <a:spcPts val="375"/>
              </a:spcBef>
              <a:buNone/>
              <a:defRPr sz="975" b="1">
                <a:solidFill>
                  <a:schemeClr val="tx2"/>
                </a:solidFill>
                <a:latin typeface="+mj-lt"/>
              </a:defRPr>
            </a:lvl1pPr>
            <a:lvl2pPr marL="0" indent="0">
              <a:spcBef>
                <a:spcPts val="375"/>
              </a:spcBef>
              <a:buNone/>
              <a:defRPr sz="75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590687" y="1181100"/>
            <a:ext cx="216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312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81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EA06C3-72D2-4BCE-B837-C7B7ECFA8D27}" type="datetimeFigureOut">
              <a:rPr lang="en-US"/>
              <a:pPr>
                <a:defRPr/>
              </a:pPr>
              <a:t>2/20/2022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6EF82DC-FA80-4E51-B59F-D691F59EB93B}" type="slidenum">
              <a:rPr lang="en-US"/>
              <a:pPr>
                <a:defRPr/>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5240"/>
            <a:ext cx="2167287" cy="5943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9CAF99B-3833-4AAD-9941-55E691DF057D}" type="datetimeFigureOut">
              <a:rPr lang="en-US"/>
              <a:pPr>
                <a:defRPr/>
              </a:pPr>
              <a:t>2/20/2022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EFB03F-43DD-49A8-A138-0768B55696A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01E6407-D231-4862-8DE2-0FF48B043046}" type="datetimeFigureOut">
              <a:rPr lang="en-US"/>
              <a:pPr>
                <a:defRPr/>
              </a:pPr>
              <a:t>2/20/2022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A62B081-30AA-4D59-B8EA-32C3FAB9A1D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2B06ECB-4B99-4BEC-B490-CAEFDCB7D91E}" type="datetimeFigureOut">
              <a:rPr lang="en-US"/>
              <a:pPr>
                <a:defRPr/>
              </a:pPr>
              <a:t>2/20/2022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9CA36AE-F888-46E0-B3D9-3EA520F32E9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B0BDBE1-5778-440C-A42E-ECFF6DEBCB43}" type="datetimeFigureOut">
              <a:rPr lang="en-US"/>
              <a:pPr>
                <a:defRPr/>
              </a:pPr>
              <a:t>2/20/2022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6BD80E4-2FC6-4CA7-80AE-9DF85E9EAD2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31ACB9-93DC-45F0-9EA9-256CF0DF87DB}" type="datetimeFigureOut">
              <a:rPr lang="en-US"/>
              <a:pPr>
                <a:defRPr/>
              </a:pPr>
              <a:t>2/20/2022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87749B0-F8ED-45BD-AD7F-BC9764771C8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27210DA-6340-441B-A512-6BDEBC5B207A}" type="datetimeFigureOut">
              <a:rPr lang="en-US"/>
              <a:pPr>
                <a:defRPr/>
              </a:pPr>
              <a:t>2/20/2022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465DC28-1179-43F2-84C4-051DBB6ED38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06DF63D-70F3-4BD2-ABD0-B62F7561EECA}" type="datetimeFigureOut">
              <a:rPr lang="en-US"/>
              <a:pPr>
                <a:defRPr/>
              </a:pPr>
              <a:t>2/20/2022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DE01C2C-683D-480F-BD5D-B561F2DE8A2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117"/>
          <p:cNvGrpSpPr/>
          <p:nvPr userDrawn="1"/>
        </p:nvGrpSpPr>
        <p:grpSpPr>
          <a:xfrm>
            <a:off x="-2514600" y="-914400"/>
            <a:ext cx="8574294" cy="7772400"/>
            <a:chOff x="4343400" y="3657600"/>
            <a:chExt cx="220663" cy="200026"/>
          </a:xfrm>
          <a:solidFill>
            <a:srgbClr val="F2F2F2">
              <a:alpha val="50196"/>
            </a:srgbClr>
          </a:solidFill>
        </p:grpSpPr>
        <p:sp>
          <p:nvSpPr>
            <p:cNvPr id="1033" name="Freeform 9"/>
            <p:cNvSpPr>
              <a:spLocks/>
            </p:cNvSpPr>
            <p:nvPr/>
          </p:nvSpPr>
          <p:spPr bwMode="auto">
            <a:xfrm>
              <a:off x="4505325" y="3694113"/>
              <a:ext cx="7938" cy="15875"/>
            </a:xfrm>
            <a:custGeom>
              <a:avLst/>
              <a:gdLst/>
              <a:ahLst/>
              <a:cxnLst>
                <a:cxn ang="0">
                  <a:pos x="158" y="186"/>
                </a:cxn>
                <a:cxn ang="0">
                  <a:pos x="151" y="221"/>
                </a:cxn>
                <a:cxn ang="0">
                  <a:pos x="142" y="249"/>
                </a:cxn>
                <a:cxn ang="0">
                  <a:pos x="131" y="273"/>
                </a:cxn>
                <a:cxn ang="0">
                  <a:pos x="117" y="291"/>
                </a:cxn>
                <a:cxn ang="0">
                  <a:pos x="103" y="303"/>
                </a:cxn>
                <a:cxn ang="0">
                  <a:pos x="88" y="311"/>
                </a:cxn>
                <a:cxn ang="0">
                  <a:pos x="72" y="314"/>
                </a:cxn>
                <a:cxn ang="0">
                  <a:pos x="57" y="313"/>
                </a:cxn>
                <a:cxn ang="0">
                  <a:pos x="43" y="306"/>
                </a:cxn>
                <a:cxn ang="0">
                  <a:pos x="30" y="295"/>
                </a:cxn>
                <a:cxn ang="0">
                  <a:pos x="18" y="279"/>
                </a:cxn>
                <a:cxn ang="0">
                  <a:pos x="9" y="257"/>
                </a:cxn>
                <a:cxn ang="0">
                  <a:pos x="3" y="232"/>
                </a:cxn>
                <a:cxn ang="0">
                  <a:pos x="0" y="201"/>
                </a:cxn>
                <a:cxn ang="0">
                  <a:pos x="0" y="167"/>
                </a:cxn>
                <a:cxn ang="0">
                  <a:pos x="4" y="129"/>
                </a:cxn>
                <a:cxn ang="0">
                  <a:pos x="11" y="95"/>
                </a:cxn>
                <a:cxn ang="0">
                  <a:pos x="20" y="66"/>
                </a:cxn>
                <a:cxn ang="0">
                  <a:pos x="32" y="43"/>
                </a:cxn>
                <a:cxn ang="0">
                  <a:pos x="45" y="24"/>
                </a:cxn>
                <a:cxn ang="0">
                  <a:pos x="59" y="11"/>
                </a:cxn>
                <a:cxn ang="0">
                  <a:pos x="74" y="3"/>
                </a:cxn>
                <a:cxn ang="0">
                  <a:pos x="90" y="0"/>
                </a:cxn>
                <a:cxn ang="0">
                  <a:pos x="105" y="2"/>
                </a:cxn>
                <a:cxn ang="0">
                  <a:pos x="119" y="9"/>
                </a:cxn>
                <a:cxn ang="0">
                  <a:pos x="132" y="20"/>
                </a:cxn>
                <a:cxn ang="0">
                  <a:pos x="144" y="37"/>
                </a:cxn>
                <a:cxn ang="0">
                  <a:pos x="152" y="58"/>
                </a:cxn>
                <a:cxn ang="0">
                  <a:pos x="159" y="83"/>
                </a:cxn>
                <a:cxn ang="0">
                  <a:pos x="162" y="114"/>
                </a:cxn>
                <a:cxn ang="0">
                  <a:pos x="162" y="148"/>
                </a:cxn>
              </a:cxnLst>
              <a:rect l="0" t="0" r="r" b="b"/>
              <a:pathLst>
                <a:path w="162" h="314">
                  <a:moveTo>
                    <a:pt x="160" y="168"/>
                  </a:moveTo>
                  <a:lnTo>
                    <a:pt x="158" y="186"/>
                  </a:lnTo>
                  <a:lnTo>
                    <a:pt x="155" y="203"/>
                  </a:lnTo>
                  <a:lnTo>
                    <a:pt x="151" y="221"/>
                  </a:lnTo>
                  <a:lnTo>
                    <a:pt x="147" y="235"/>
                  </a:lnTo>
                  <a:lnTo>
                    <a:pt x="142" y="249"/>
                  </a:lnTo>
                  <a:lnTo>
                    <a:pt x="136" y="261"/>
                  </a:lnTo>
                  <a:lnTo>
                    <a:pt x="131" y="273"/>
                  </a:lnTo>
                  <a:lnTo>
                    <a:pt x="123" y="282"/>
                  </a:lnTo>
                  <a:lnTo>
                    <a:pt x="117" y="291"/>
                  </a:lnTo>
                  <a:lnTo>
                    <a:pt x="110" y="298"/>
                  </a:lnTo>
                  <a:lnTo>
                    <a:pt x="103" y="303"/>
                  </a:lnTo>
                  <a:lnTo>
                    <a:pt x="95" y="308"/>
                  </a:lnTo>
                  <a:lnTo>
                    <a:pt x="88" y="311"/>
                  </a:lnTo>
                  <a:lnTo>
                    <a:pt x="80" y="314"/>
                  </a:lnTo>
                  <a:lnTo>
                    <a:pt x="72" y="314"/>
                  </a:lnTo>
                  <a:lnTo>
                    <a:pt x="64" y="314"/>
                  </a:lnTo>
                  <a:lnTo>
                    <a:pt x="57" y="313"/>
                  </a:lnTo>
                  <a:lnTo>
                    <a:pt x="50" y="310"/>
                  </a:lnTo>
                  <a:lnTo>
                    <a:pt x="43" y="306"/>
                  </a:lnTo>
                  <a:lnTo>
                    <a:pt x="37" y="301"/>
                  </a:lnTo>
                  <a:lnTo>
                    <a:pt x="30" y="295"/>
                  </a:lnTo>
                  <a:lnTo>
                    <a:pt x="25" y="287"/>
                  </a:lnTo>
                  <a:lnTo>
                    <a:pt x="18" y="279"/>
                  </a:lnTo>
                  <a:lnTo>
                    <a:pt x="14" y="268"/>
                  </a:lnTo>
                  <a:lnTo>
                    <a:pt x="9" y="257"/>
                  </a:lnTo>
                  <a:lnTo>
                    <a:pt x="6" y="245"/>
                  </a:lnTo>
                  <a:lnTo>
                    <a:pt x="3" y="232"/>
                  </a:lnTo>
                  <a:lnTo>
                    <a:pt x="1" y="217"/>
                  </a:lnTo>
                  <a:lnTo>
                    <a:pt x="0" y="201"/>
                  </a:lnTo>
                  <a:lnTo>
                    <a:pt x="0" y="185"/>
                  </a:lnTo>
                  <a:lnTo>
                    <a:pt x="0" y="167"/>
                  </a:lnTo>
                  <a:lnTo>
                    <a:pt x="2" y="147"/>
                  </a:lnTo>
                  <a:lnTo>
                    <a:pt x="4" y="129"/>
                  </a:lnTo>
                  <a:lnTo>
                    <a:pt x="7" y="111"/>
                  </a:lnTo>
                  <a:lnTo>
                    <a:pt x="11" y="95"/>
                  </a:lnTo>
                  <a:lnTo>
                    <a:pt x="15" y="80"/>
                  </a:lnTo>
                  <a:lnTo>
                    <a:pt x="20" y="66"/>
                  </a:lnTo>
                  <a:lnTo>
                    <a:pt x="26" y="54"/>
                  </a:lnTo>
                  <a:lnTo>
                    <a:pt x="32" y="43"/>
                  </a:lnTo>
                  <a:lnTo>
                    <a:pt x="39" y="33"/>
                  </a:lnTo>
                  <a:lnTo>
                    <a:pt x="45" y="24"/>
                  </a:lnTo>
                  <a:lnTo>
                    <a:pt x="52" y="17"/>
                  </a:lnTo>
                  <a:lnTo>
                    <a:pt x="59" y="11"/>
                  </a:lnTo>
                  <a:lnTo>
                    <a:pt x="67" y="7"/>
                  </a:lnTo>
                  <a:lnTo>
                    <a:pt x="74" y="3"/>
                  </a:lnTo>
                  <a:lnTo>
                    <a:pt x="82" y="1"/>
                  </a:lnTo>
                  <a:lnTo>
                    <a:pt x="90" y="0"/>
                  </a:lnTo>
                  <a:lnTo>
                    <a:pt x="97" y="1"/>
                  </a:lnTo>
                  <a:lnTo>
                    <a:pt x="105" y="2"/>
                  </a:lnTo>
                  <a:lnTo>
                    <a:pt x="112" y="5"/>
                  </a:lnTo>
                  <a:lnTo>
                    <a:pt x="119" y="9"/>
                  </a:lnTo>
                  <a:lnTo>
                    <a:pt x="125" y="14"/>
                  </a:lnTo>
                  <a:lnTo>
                    <a:pt x="132" y="20"/>
                  </a:lnTo>
                  <a:lnTo>
                    <a:pt x="138" y="28"/>
                  </a:lnTo>
                  <a:lnTo>
                    <a:pt x="144" y="37"/>
                  </a:lnTo>
                  <a:lnTo>
                    <a:pt x="148" y="47"/>
                  </a:lnTo>
                  <a:lnTo>
                    <a:pt x="152" y="58"/>
                  </a:lnTo>
                  <a:lnTo>
                    <a:pt x="156" y="70"/>
                  </a:lnTo>
                  <a:lnTo>
                    <a:pt x="159" y="83"/>
                  </a:lnTo>
                  <a:lnTo>
                    <a:pt x="161" y="98"/>
                  </a:lnTo>
                  <a:lnTo>
                    <a:pt x="162" y="114"/>
                  </a:lnTo>
                  <a:lnTo>
                    <a:pt x="162" y="130"/>
                  </a:lnTo>
                  <a:lnTo>
                    <a:pt x="162" y="148"/>
                  </a:lnTo>
                  <a:lnTo>
                    <a:pt x="160" y="16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4" name="Freeform 10"/>
            <p:cNvSpPr>
              <a:spLocks/>
            </p:cNvSpPr>
            <p:nvPr/>
          </p:nvSpPr>
          <p:spPr bwMode="auto">
            <a:xfrm>
              <a:off x="4505325" y="3694113"/>
              <a:ext cx="7938" cy="15875"/>
            </a:xfrm>
            <a:custGeom>
              <a:avLst/>
              <a:gdLst/>
              <a:ahLst/>
              <a:cxnLst>
                <a:cxn ang="0">
                  <a:pos x="158" y="186"/>
                </a:cxn>
                <a:cxn ang="0">
                  <a:pos x="151" y="221"/>
                </a:cxn>
                <a:cxn ang="0">
                  <a:pos x="142" y="249"/>
                </a:cxn>
                <a:cxn ang="0">
                  <a:pos x="131" y="273"/>
                </a:cxn>
                <a:cxn ang="0">
                  <a:pos x="117" y="291"/>
                </a:cxn>
                <a:cxn ang="0">
                  <a:pos x="103" y="303"/>
                </a:cxn>
                <a:cxn ang="0">
                  <a:pos x="88" y="311"/>
                </a:cxn>
                <a:cxn ang="0">
                  <a:pos x="72" y="314"/>
                </a:cxn>
                <a:cxn ang="0">
                  <a:pos x="57" y="313"/>
                </a:cxn>
                <a:cxn ang="0">
                  <a:pos x="43" y="306"/>
                </a:cxn>
                <a:cxn ang="0">
                  <a:pos x="30" y="295"/>
                </a:cxn>
                <a:cxn ang="0">
                  <a:pos x="18" y="279"/>
                </a:cxn>
                <a:cxn ang="0">
                  <a:pos x="9" y="257"/>
                </a:cxn>
                <a:cxn ang="0">
                  <a:pos x="3" y="232"/>
                </a:cxn>
                <a:cxn ang="0">
                  <a:pos x="0" y="201"/>
                </a:cxn>
                <a:cxn ang="0">
                  <a:pos x="0" y="167"/>
                </a:cxn>
                <a:cxn ang="0">
                  <a:pos x="4" y="129"/>
                </a:cxn>
                <a:cxn ang="0">
                  <a:pos x="11" y="95"/>
                </a:cxn>
                <a:cxn ang="0">
                  <a:pos x="20" y="66"/>
                </a:cxn>
                <a:cxn ang="0">
                  <a:pos x="32" y="43"/>
                </a:cxn>
                <a:cxn ang="0">
                  <a:pos x="45" y="24"/>
                </a:cxn>
                <a:cxn ang="0">
                  <a:pos x="59" y="11"/>
                </a:cxn>
                <a:cxn ang="0">
                  <a:pos x="74" y="3"/>
                </a:cxn>
                <a:cxn ang="0">
                  <a:pos x="90" y="0"/>
                </a:cxn>
                <a:cxn ang="0">
                  <a:pos x="105" y="2"/>
                </a:cxn>
                <a:cxn ang="0">
                  <a:pos x="119" y="9"/>
                </a:cxn>
                <a:cxn ang="0">
                  <a:pos x="132" y="20"/>
                </a:cxn>
                <a:cxn ang="0">
                  <a:pos x="144" y="37"/>
                </a:cxn>
                <a:cxn ang="0">
                  <a:pos x="152" y="58"/>
                </a:cxn>
                <a:cxn ang="0">
                  <a:pos x="159" y="83"/>
                </a:cxn>
                <a:cxn ang="0">
                  <a:pos x="162" y="114"/>
                </a:cxn>
                <a:cxn ang="0">
                  <a:pos x="162" y="148"/>
                </a:cxn>
              </a:cxnLst>
              <a:rect l="0" t="0" r="r" b="b"/>
              <a:pathLst>
                <a:path w="162" h="314">
                  <a:moveTo>
                    <a:pt x="160" y="168"/>
                  </a:moveTo>
                  <a:lnTo>
                    <a:pt x="158" y="186"/>
                  </a:lnTo>
                  <a:lnTo>
                    <a:pt x="155" y="203"/>
                  </a:lnTo>
                  <a:lnTo>
                    <a:pt x="151" y="221"/>
                  </a:lnTo>
                  <a:lnTo>
                    <a:pt x="147" y="235"/>
                  </a:lnTo>
                  <a:lnTo>
                    <a:pt x="142" y="249"/>
                  </a:lnTo>
                  <a:lnTo>
                    <a:pt x="136" y="261"/>
                  </a:lnTo>
                  <a:lnTo>
                    <a:pt x="131" y="273"/>
                  </a:lnTo>
                  <a:lnTo>
                    <a:pt x="123" y="282"/>
                  </a:lnTo>
                  <a:lnTo>
                    <a:pt x="117" y="291"/>
                  </a:lnTo>
                  <a:lnTo>
                    <a:pt x="110" y="298"/>
                  </a:lnTo>
                  <a:lnTo>
                    <a:pt x="103" y="303"/>
                  </a:lnTo>
                  <a:lnTo>
                    <a:pt x="95" y="308"/>
                  </a:lnTo>
                  <a:lnTo>
                    <a:pt x="88" y="311"/>
                  </a:lnTo>
                  <a:lnTo>
                    <a:pt x="80" y="314"/>
                  </a:lnTo>
                  <a:lnTo>
                    <a:pt x="72" y="314"/>
                  </a:lnTo>
                  <a:lnTo>
                    <a:pt x="64" y="314"/>
                  </a:lnTo>
                  <a:lnTo>
                    <a:pt x="57" y="313"/>
                  </a:lnTo>
                  <a:lnTo>
                    <a:pt x="50" y="310"/>
                  </a:lnTo>
                  <a:lnTo>
                    <a:pt x="43" y="306"/>
                  </a:lnTo>
                  <a:lnTo>
                    <a:pt x="37" y="301"/>
                  </a:lnTo>
                  <a:lnTo>
                    <a:pt x="30" y="295"/>
                  </a:lnTo>
                  <a:lnTo>
                    <a:pt x="25" y="287"/>
                  </a:lnTo>
                  <a:lnTo>
                    <a:pt x="18" y="279"/>
                  </a:lnTo>
                  <a:lnTo>
                    <a:pt x="14" y="268"/>
                  </a:lnTo>
                  <a:lnTo>
                    <a:pt x="9" y="257"/>
                  </a:lnTo>
                  <a:lnTo>
                    <a:pt x="6" y="245"/>
                  </a:lnTo>
                  <a:lnTo>
                    <a:pt x="3" y="232"/>
                  </a:lnTo>
                  <a:lnTo>
                    <a:pt x="1" y="217"/>
                  </a:lnTo>
                  <a:lnTo>
                    <a:pt x="0" y="201"/>
                  </a:lnTo>
                  <a:lnTo>
                    <a:pt x="0" y="185"/>
                  </a:lnTo>
                  <a:lnTo>
                    <a:pt x="0" y="167"/>
                  </a:lnTo>
                  <a:lnTo>
                    <a:pt x="2" y="147"/>
                  </a:lnTo>
                  <a:lnTo>
                    <a:pt x="4" y="129"/>
                  </a:lnTo>
                  <a:lnTo>
                    <a:pt x="7" y="111"/>
                  </a:lnTo>
                  <a:lnTo>
                    <a:pt x="11" y="95"/>
                  </a:lnTo>
                  <a:lnTo>
                    <a:pt x="15" y="80"/>
                  </a:lnTo>
                  <a:lnTo>
                    <a:pt x="20" y="66"/>
                  </a:lnTo>
                  <a:lnTo>
                    <a:pt x="26" y="54"/>
                  </a:lnTo>
                  <a:lnTo>
                    <a:pt x="32" y="43"/>
                  </a:lnTo>
                  <a:lnTo>
                    <a:pt x="39" y="33"/>
                  </a:lnTo>
                  <a:lnTo>
                    <a:pt x="45" y="24"/>
                  </a:lnTo>
                  <a:lnTo>
                    <a:pt x="52" y="17"/>
                  </a:lnTo>
                  <a:lnTo>
                    <a:pt x="59" y="11"/>
                  </a:lnTo>
                  <a:lnTo>
                    <a:pt x="67" y="7"/>
                  </a:lnTo>
                  <a:lnTo>
                    <a:pt x="74" y="3"/>
                  </a:lnTo>
                  <a:lnTo>
                    <a:pt x="82" y="1"/>
                  </a:lnTo>
                  <a:lnTo>
                    <a:pt x="90" y="0"/>
                  </a:lnTo>
                  <a:lnTo>
                    <a:pt x="97" y="1"/>
                  </a:lnTo>
                  <a:lnTo>
                    <a:pt x="105" y="2"/>
                  </a:lnTo>
                  <a:lnTo>
                    <a:pt x="112" y="5"/>
                  </a:lnTo>
                  <a:lnTo>
                    <a:pt x="119" y="9"/>
                  </a:lnTo>
                  <a:lnTo>
                    <a:pt x="125" y="14"/>
                  </a:lnTo>
                  <a:lnTo>
                    <a:pt x="132" y="20"/>
                  </a:lnTo>
                  <a:lnTo>
                    <a:pt x="138" y="28"/>
                  </a:lnTo>
                  <a:lnTo>
                    <a:pt x="144" y="37"/>
                  </a:lnTo>
                  <a:lnTo>
                    <a:pt x="148" y="47"/>
                  </a:lnTo>
                  <a:lnTo>
                    <a:pt x="152" y="58"/>
                  </a:lnTo>
                  <a:lnTo>
                    <a:pt x="156" y="70"/>
                  </a:lnTo>
                  <a:lnTo>
                    <a:pt x="159" y="83"/>
                  </a:lnTo>
                  <a:lnTo>
                    <a:pt x="161" y="98"/>
                  </a:lnTo>
                  <a:lnTo>
                    <a:pt x="162" y="114"/>
                  </a:lnTo>
                  <a:lnTo>
                    <a:pt x="162" y="130"/>
                  </a:lnTo>
                  <a:lnTo>
                    <a:pt x="162" y="148"/>
                  </a:lnTo>
                  <a:lnTo>
                    <a:pt x="160" y="16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5" name="Freeform 11"/>
            <p:cNvSpPr>
              <a:spLocks/>
            </p:cNvSpPr>
            <p:nvPr/>
          </p:nvSpPr>
          <p:spPr bwMode="auto">
            <a:xfrm>
              <a:off x="4487863" y="3675063"/>
              <a:ext cx="12700" cy="20638"/>
            </a:xfrm>
            <a:custGeom>
              <a:avLst/>
              <a:gdLst/>
              <a:ahLst/>
              <a:cxnLst>
                <a:cxn ang="0">
                  <a:pos x="7" y="207"/>
                </a:cxn>
                <a:cxn ang="0">
                  <a:pos x="1" y="161"/>
                </a:cxn>
                <a:cxn ang="0">
                  <a:pos x="0" y="122"/>
                </a:cxn>
                <a:cxn ang="0">
                  <a:pos x="4" y="86"/>
                </a:cxn>
                <a:cxn ang="0">
                  <a:pos x="12" y="58"/>
                </a:cxn>
                <a:cxn ang="0">
                  <a:pos x="24" y="34"/>
                </a:cxn>
                <a:cxn ang="0">
                  <a:pos x="38" y="16"/>
                </a:cxn>
                <a:cxn ang="0">
                  <a:pos x="55" y="5"/>
                </a:cxn>
                <a:cxn ang="0">
                  <a:pos x="74" y="0"/>
                </a:cxn>
                <a:cxn ang="0">
                  <a:pos x="94" y="1"/>
                </a:cxn>
                <a:cxn ang="0">
                  <a:pos x="114" y="9"/>
                </a:cxn>
                <a:cxn ang="0">
                  <a:pos x="135" y="24"/>
                </a:cxn>
                <a:cxn ang="0">
                  <a:pos x="155" y="45"/>
                </a:cxn>
                <a:cxn ang="0">
                  <a:pos x="174" y="75"/>
                </a:cxn>
                <a:cxn ang="0">
                  <a:pos x="192" y="112"/>
                </a:cxn>
                <a:cxn ang="0">
                  <a:pos x="207" y="155"/>
                </a:cxn>
                <a:cxn ang="0">
                  <a:pos x="219" y="204"/>
                </a:cxn>
                <a:cxn ang="0">
                  <a:pos x="225" y="250"/>
                </a:cxn>
                <a:cxn ang="0">
                  <a:pos x="226" y="291"/>
                </a:cxn>
                <a:cxn ang="0">
                  <a:pos x="222" y="325"/>
                </a:cxn>
                <a:cxn ang="0">
                  <a:pos x="214" y="354"/>
                </a:cxn>
                <a:cxn ang="0">
                  <a:pos x="203" y="378"/>
                </a:cxn>
                <a:cxn ang="0">
                  <a:pos x="188" y="395"/>
                </a:cxn>
                <a:cxn ang="0">
                  <a:pos x="171" y="407"/>
                </a:cxn>
                <a:cxn ang="0">
                  <a:pos x="153" y="412"/>
                </a:cxn>
                <a:cxn ang="0">
                  <a:pos x="133" y="411"/>
                </a:cxn>
                <a:cxn ang="0">
                  <a:pos x="112" y="403"/>
                </a:cxn>
                <a:cxn ang="0">
                  <a:pos x="91" y="387"/>
                </a:cxn>
                <a:cxn ang="0">
                  <a:pos x="71" y="366"/>
                </a:cxn>
                <a:cxn ang="0">
                  <a:pos x="52" y="336"/>
                </a:cxn>
                <a:cxn ang="0">
                  <a:pos x="35" y="301"/>
                </a:cxn>
                <a:cxn ang="0">
                  <a:pos x="20" y="256"/>
                </a:cxn>
              </a:cxnLst>
              <a:rect l="0" t="0" r="r" b="b"/>
              <a:pathLst>
                <a:path w="226" h="412">
                  <a:moveTo>
                    <a:pt x="12" y="232"/>
                  </a:moveTo>
                  <a:lnTo>
                    <a:pt x="7" y="207"/>
                  </a:lnTo>
                  <a:lnTo>
                    <a:pt x="3" y="184"/>
                  </a:lnTo>
                  <a:lnTo>
                    <a:pt x="1" y="161"/>
                  </a:lnTo>
                  <a:lnTo>
                    <a:pt x="0" y="141"/>
                  </a:lnTo>
                  <a:lnTo>
                    <a:pt x="0" y="122"/>
                  </a:lnTo>
                  <a:lnTo>
                    <a:pt x="2" y="103"/>
                  </a:lnTo>
                  <a:lnTo>
                    <a:pt x="4" y="86"/>
                  </a:lnTo>
                  <a:lnTo>
                    <a:pt x="7" y="71"/>
                  </a:lnTo>
                  <a:lnTo>
                    <a:pt x="12" y="58"/>
                  </a:lnTo>
                  <a:lnTo>
                    <a:pt x="17" y="44"/>
                  </a:lnTo>
                  <a:lnTo>
                    <a:pt x="24" y="34"/>
                  </a:lnTo>
                  <a:lnTo>
                    <a:pt x="31" y="24"/>
                  </a:lnTo>
                  <a:lnTo>
                    <a:pt x="38" y="16"/>
                  </a:lnTo>
                  <a:lnTo>
                    <a:pt x="46" y="10"/>
                  </a:lnTo>
                  <a:lnTo>
                    <a:pt x="55" y="5"/>
                  </a:lnTo>
                  <a:lnTo>
                    <a:pt x="64" y="2"/>
                  </a:lnTo>
                  <a:lnTo>
                    <a:pt x="74" y="0"/>
                  </a:lnTo>
                  <a:lnTo>
                    <a:pt x="84" y="0"/>
                  </a:lnTo>
                  <a:lnTo>
                    <a:pt x="94" y="1"/>
                  </a:lnTo>
                  <a:lnTo>
                    <a:pt x="104" y="4"/>
                  </a:lnTo>
                  <a:lnTo>
                    <a:pt x="114" y="9"/>
                  </a:lnTo>
                  <a:lnTo>
                    <a:pt x="124" y="16"/>
                  </a:lnTo>
                  <a:lnTo>
                    <a:pt x="135" y="24"/>
                  </a:lnTo>
                  <a:lnTo>
                    <a:pt x="145" y="34"/>
                  </a:lnTo>
                  <a:lnTo>
                    <a:pt x="155" y="45"/>
                  </a:lnTo>
                  <a:lnTo>
                    <a:pt x="165" y="60"/>
                  </a:lnTo>
                  <a:lnTo>
                    <a:pt x="174" y="75"/>
                  </a:lnTo>
                  <a:lnTo>
                    <a:pt x="184" y="92"/>
                  </a:lnTo>
                  <a:lnTo>
                    <a:pt x="192" y="112"/>
                  </a:lnTo>
                  <a:lnTo>
                    <a:pt x="200" y="132"/>
                  </a:lnTo>
                  <a:lnTo>
                    <a:pt x="207" y="155"/>
                  </a:lnTo>
                  <a:lnTo>
                    <a:pt x="214" y="180"/>
                  </a:lnTo>
                  <a:lnTo>
                    <a:pt x="219" y="204"/>
                  </a:lnTo>
                  <a:lnTo>
                    <a:pt x="223" y="228"/>
                  </a:lnTo>
                  <a:lnTo>
                    <a:pt x="225" y="250"/>
                  </a:lnTo>
                  <a:lnTo>
                    <a:pt x="226" y="270"/>
                  </a:lnTo>
                  <a:lnTo>
                    <a:pt x="226" y="291"/>
                  </a:lnTo>
                  <a:lnTo>
                    <a:pt x="224" y="308"/>
                  </a:lnTo>
                  <a:lnTo>
                    <a:pt x="222" y="325"/>
                  </a:lnTo>
                  <a:lnTo>
                    <a:pt x="218" y="340"/>
                  </a:lnTo>
                  <a:lnTo>
                    <a:pt x="214" y="354"/>
                  </a:lnTo>
                  <a:lnTo>
                    <a:pt x="209" y="367"/>
                  </a:lnTo>
                  <a:lnTo>
                    <a:pt x="203" y="378"/>
                  </a:lnTo>
                  <a:lnTo>
                    <a:pt x="196" y="387"/>
                  </a:lnTo>
                  <a:lnTo>
                    <a:pt x="188" y="395"/>
                  </a:lnTo>
                  <a:lnTo>
                    <a:pt x="180" y="401"/>
                  </a:lnTo>
                  <a:lnTo>
                    <a:pt x="171" y="407"/>
                  </a:lnTo>
                  <a:lnTo>
                    <a:pt x="162" y="410"/>
                  </a:lnTo>
                  <a:lnTo>
                    <a:pt x="153" y="412"/>
                  </a:lnTo>
                  <a:lnTo>
                    <a:pt x="143" y="412"/>
                  </a:lnTo>
                  <a:lnTo>
                    <a:pt x="133" y="411"/>
                  </a:lnTo>
                  <a:lnTo>
                    <a:pt x="122" y="408"/>
                  </a:lnTo>
                  <a:lnTo>
                    <a:pt x="112" y="403"/>
                  </a:lnTo>
                  <a:lnTo>
                    <a:pt x="102" y="396"/>
                  </a:lnTo>
                  <a:lnTo>
                    <a:pt x="91" y="387"/>
                  </a:lnTo>
                  <a:lnTo>
                    <a:pt x="82" y="378"/>
                  </a:lnTo>
                  <a:lnTo>
                    <a:pt x="71" y="366"/>
                  </a:lnTo>
                  <a:lnTo>
                    <a:pt x="61" y="353"/>
                  </a:lnTo>
                  <a:lnTo>
                    <a:pt x="52" y="336"/>
                  </a:lnTo>
                  <a:lnTo>
                    <a:pt x="43" y="319"/>
                  </a:lnTo>
                  <a:lnTo>
                    <a:pt x="35" y="301"/>
                  </a:lnTo>
                  <a:lnTo>
                    <a:pt x="27" y="279"/>
                  </a:lnTo>
                  <a:lnTo>
                    <a:pt x="20" y="256"/>
                  </a:lnTo>
                  <a:lnTo>
                    <a:pt x="12" y="23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6" name="Freeform 12"/>
            <p:cNvSpPr>
              <a:spLocks/>
            </p:cNvSpPr>
            <p:nvPr/>
          </p:nvSpPr>
          <p:spPr bwMode="auto">
            <a:xfrm>
              <a:off x="4487863" y="3675063"/>
              <a:ext cx="12700" cy="20638"/>
            </a:xfrm>
            <a:custGeom>
              <a:avLst/>
              <a:gdLst/>
              <a:ahLst/>
              <a:cxnLst>
                <a:cxn ang="0">
                  <a:pos x="7" y="207"/>
                </a:cxn>
                <a:cxn ang="0">
                  <a:pos x="1" y="161"/>
                </a:cxn>
                <a:cxn ang="0">
                  <a:pos x="0" y="122"/>
                </a:cxn>
                <a:cxn ang="0">
                  <a:pos x="4" y="86"/>
                </a:cxn>
                <a:cxn ang="0">
                  <a:pos x="12" y="58"/>
                </a:cxn>
                <a:cxn ang="0">
                  <a:pos x="24" y="34"/>
                </a:cxn>
                <a:cxn ang="0">
                  <a:pos x="38" y="16"/>
                </a:cxn>
                <a:cxn ang="0">
                  <a:pos x="55" y="5"/>
                </a:cxn>
                <a:cxn ang="0">
                  <a:pos x="74" y="0"/>
                </a:cxn>
                <a:cxn ang="0">
                  <a:pos x="94" y="1"/>
                </a:cxn>
                <a:cxn ang="0">
                  <a:pos x="114" y="9"/>
                </a:cxn>
                <a:cxn ang="0">
                  <a:pos x="135" y="24"/>
                </a:cxn>
                <a:cxn ang="0">
                  <a:pos x="155" y="45"/>
                </a:cxn>
                <a:cxn ang="0">
                  <a:pos x="174" y="75"/>
                </a:cxn>
                <a:cxn ang="0">
                  <a:pos x="192" y="112"/>
                </a:cxn>
                <a:cxn ang="0">
                  <a:pos x="207" y="155"/>
                </a:cxn>
                <a:cxn ang="0">
                  <a:pos x="219" y="204"/>
                </a:cxn>
                <a:cxn ang="0">
                  <a:pos x="225" y="250"/>
                </a:cxn>
                <a:cxn ang="0">
                  <a:pos x="226" y="291"/>
                </a:cxn>
                <a:cxn ang="0">
                  <a:pos x="222" y="325"/>
                </a:cxn>
                <a:cxn ang="0">
                  <a:pos x="214" y="354"/>
                </a:cxn>
                <a:cxn ang="0">
                  <a:pos x="203" y="378"/>
                </a:cxn>
                <a:cxn ang="0">
                  <a:pos x="188" y="395"/>
                </a:cxn>
                <a:cxn ang="0">
                  <a:pos x="171" y="407"/>
                </a:cxn>
                <a:cxn ang="0">
                  <a:pos x="153" y="412"/>
                </a:cxn>
                <a:cxn ang="0">
                  <a:pos x="133" y="411"/>
                </a:cxn>
                <a:cxn ang="0">
                  <a:pos x="112" y="403"/>
                </a:cxn>
                <a:cxn ang="0">
                  <a:pos x="91" y="387"/>
                </a:cxn>
                <a:cxn ang="0">
                  <a:pos x="71" y="366"/>
                </a:cxn>
                <a:cxn ang="0">
                  <a:pos x="52" y="336"/>
                </a:cxn>
                <a:cxn ang="0">
                  <a:pos x="35" y="301"/>
                </a:cxn>
                <a:cxn ang="0">
                  <a:pos x="20" y="256"/>
                </a:cxn>
              </a:cxnLst>
              <a:rect l="0" t="0" r="r" b="b"/>
              <a:pathLst>
                <a:path w="226" h="412">
                  <a:moveTo>
                    <a:pt x="12" y="232"/>
                  </a:moveTo>
                  <a:lnTo>
                    <a:pt x="7" y="207"/>
                  </a:lnTo>
                  <a:lnTo>
                    <a:pt x="3" y="184"/>
                  </a:lnTo>
                  <a:lnTo>
                    <a:pt x="1" y="161"/>
                  </a:lnTo>
                  <a:lnTo>
                    <a:pt x="0" y="141"/>
                  </a:lnTo>
                  <a:lnTo>
                    <a:pt x="0" y="122"/>
                  </a:lnTo>
                  <a:lnTo>
                    <a:pt x="2" y="103"/>
                  </a:lnTo>
                  <a:lnTo>
                    <a:pt x="4" y="86"/>
                  </a:lnTo>
                  <a:lnTo>
                    <a:pt x="7" y="71"/>
                  </a:lnTo>
                  <a:lnTo>
                    <a:pt x="12" y="58"/>
                  </a:lnTo>
                  <a:lnTo>
                    <a:pt x="17" y="44"/>
                  </a:lnTo>
                  <a:lnTo>
                    <a:pt x="24" y="34"/>
                  </a:lnTo>
                  <a:lnTo>
                    <a:pt x="31" y="24"/>
                  </a:lnTo>
                  <a:lnTo>
                    <a:pt x="38" y="16"/>
                  </a:lnTo>
                  <a:lnTo>
                    <a:pt x="46" y="10"/>
                  </a:lnTo>
                  <a:lnTo>
                    <a:pt x="55" y="5"/>
                  </a:lnTo>
                  <a:lnTo>
                    <a:pt x="64" y="2"/>
                  </a:lnTo>
                  <a:lnTo>
                    <a:pt x="74" y="0"/>
                  </a:lnTo>
                  <a:lnTo>
                    <a:pt x="84" y="0"/>
                  </a:lnTo>
                  <a:lnTo>
                    <a:pt x="94" y="1"/>
                  </a:lnTo>
                  <a:lnTo>
                    <a:pt x="104" y="4"/>
                  </a:lnTo>
                  <a:lnTo>
                    <a:pt x="114" y="9"/>
                  </a:lnTo>
                  <a:lnTo>
                    <a:pt x="124" y="16"/>
                  </a:lnTo>
                  <a:lnTo>
                    <a:pt x="135" y="24"/>
                  </a:lnTo>
                  <a:lnTo>
                    <a:pt x="145" y="34"/>
                  </a:lnTo>
                  <a:lnTo>
                    <a:pt x="155" y="45"/>
                  </a:lnTo>
                  <a:lnTo>
                    <a:pt x="165" y="60"/>
                  </a:lnTo>
                  <a:lnTo>
                    <a:pt x="174" y="75"/>
                  </a:lnTo>
                  <a:lnTo>
                    <a:pt x="184" y="92"/>
                  </a:lnTo>
                  <a:lnTo>
                    <a:pt x="192" y="112"/>
                  </a:lnTo>
                  <a:lnTo>
                    <a:pt x="200" y="132"/>
                  </a:lnTo>
                  <a:lnTo>
                    <a:pt x="207" y="155"/>
                  </a:lnTo>
                  <a:lnTo>
                    <a:pt x="214" y="180"/>
                  </a:lnTo>
                  <a:lnTo>
                    <a:pt x="219" y="204"/>
                  </a:lnTo>
                  <a:lnTo>
                    <a:pt x="223" y="228"/>
                  </a:lnTo>
                  <a:lnTo>
                    <a:pt x="225" y="250"/>
                  </a:lnTo>
                  <a:lnTo>
                    <a:pt x="226" y="270"/>
                  </a:lnTo>
                  <a:lnTo>
                    <a:pt x="226" y="291"/>
                  </a:lnTo>
                  <a:lnTo>
                    <a:pt x="224" y="308"/>
                  </a:lnTo>
                  <a:lnTo>
                    <a:pt x="222" y="325"/>
                  </a:lnTo>
                  <a:lnTo>
                    <a:pt x="218" y="340"/>
                  </a:lnTo>
                  <a:lnTo>
                    <a:pt x="214" y="354"/>
                  </a:lnTo>
                  <a:lnTo>
                    <a:pt x="209" y="367"/>
                  </a:lnTo>
                  <a:lnTo>
                    <a:pt x="203" y="378"/>
                  </a:lnTo>
                  <a:lnTo>
                    <a:pt x="196" y="387"/>
                  </a:lnTo>
                  <a:lnTo>
                    <a:pt x="188" y="395"/>
                  </a:lnTo>
                  <a:lnTo>
                    <a:pt x="180" y="401"/>
                  </a:lnTo>
                  <a:lnTo>
                    <a:pt x="171" y="407"/>
                  </a:lnTo>
                  <a:lnTo>
                    <a:pt x="162" y="410"/>
                  </a:lnTo>
                  <a:lnTo>
                    <a:pt x="153" y="412"/>
                  </a:lnTo>
                  <a:lnTo>
                    <a:pt x="143" y="412"/>
                  </a:lnTo>
                  <a:lnTo>
                    <a:pt x="133" y="411"/>
                  </a:lnTo>
                  <a:lnTo>
                    <a:pt x="122" y="408"/>
                  </a:lnTo>
                  <a:lnTo>
                    <a:pt x="112" y="403"/>
                  </a:lnTo>
                  <a:lnTo>
                    <a:pt x="102" y="396"/>
                  </a:lnTo>
                  <a:lnTo>
                    <a:pt x="91" y="387"/>
                  </a:lnTo>
                  <a:lnTo>
                    <a:pt x="82" y="378"/>
                  </a:lnTo>
                  <a:lnTo>
                    <a:pt x="71" y="366"/>
                  </a:lnTo>
                  <a:lnTo>
                    <a:pt x="61" y="353"/>
                  </a:lnTo>
                  <a:lnTo>
                    <a:pt x="52" y="336"/>
                  </a:lnTo>
                  <a:lnTo>
                    <a:pt x="43" y="319"/>
                  </a:lnTo>
                  <a:lnTo>
                    <a:pt x="35" y="301"/>
                  </a:lnTo>
                  <a:lnTo>
                    <a:pt x="27" y="279"/>
                  </a:lnTo>
                  <a:lnTo>
                    <a:pt x="20" y="256"/>
                  </a:lnTo>
                  <a:lnTo>
                    <a:pt x="12" y="23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7" name="Freeform 13"/>
            <p:cNvSpPr>
              <a:spLocks/>
            </p:cNvSpPr>
            <p:nvPr/>
          </p:nvSpPr>
          <p:spPr bwMode="auto">
            <a:xfrm>
              <a:off x="4462463" y="3660775"/>
              <a:ext cx="19050" cy="25400"/>
            </a:xfrm>
            <a:custGeom>
              <a:avLst/>
              <a:gdLst/>
              <a:ahLst/>
              <a:cxnLst>
                <a:cxn ang="0">
                  <a:pos x="38" y="302"/>
                </a:cxn>
                <a:cxn ang="0">
                  <a:pos x="17" y="248"/>
                </a:cxn>
                <a:cxn ang="0">
                  <a:pos x="5" y="197"/>
                </a:cxn>
                <a:cxn ang="0">
                  <a:pos x="0" y="153"/>
                </a:cxn>
                <a:cxn ang="0">
                  <a:pos x="3" y="112"/>
                </a:cxn>
                <a:cxn ang="0">
                  <a:pos x="12" y="76"/>
                </a:cxn>
                <a:cxn ang="0">
                  <a:pos x="27" y="47"/>
                </a:cxn>
                <a:cxn ang="0">
                  <a:pos x="48" y="25"/>
                </a:cxn>
                <a:cxn ang="0">
                  <a:pos x="72" y="9"/>
                </a:cxn>
                <a:cxn ang="0">
                  <a:pos x="101" y="1"/>
                </a:cxn>
                <a:cxn ang="0">
                  <a:pos x="131" y="1"/>
                </a:cxn>
                <a:cxn ang="0">
                  <a:pos x="164" y="10"/>
                </a:cxn>
                <a:cxn ang="0">
                  <a:pos x="198" y="28"/>
                </a:cxn>
                <a:cxn ang="0">
                  <a:pos x="232" y="55"/>
                </a:cxn>
                <a:cxn ang="0">
                  <a:pos x="267" y="93"/>
                </a:cxn>
                <a:cxn ang="0">
                  <a:pos x="300" y="140"/>
                </a:cxn>
                <a:cxn ang="0">
                  <a:pos x="331" y="197"/>
                </a:cxn>
                <a:cxn ang="0">
                  <a:pos x="351" y="251"/>
                </a:cxn>
                <a:cxn ang="0">
                  <a:pos x="364" y="301"/>
                </a:cxn>
                <a:cxn ang="0">
                  <a:pos x="368" y="347"/>
                </a:cxn>
                <a:cxn ang="0">
                  <a:pos x="366" y="388"/>
                </a:cxn>
                <a:cxn ang="0">
                  <a:pos x="355" y="422"/>
                </a:cxn>
                <a:cxn ang="0">
                  <a:pos x="340" y="452"/>
                </a:cxn>
                <a:cxn ang="0">
                  <a:pos x="321" y="474"/>
                </a:cxn>
                <a:cxn ang="0">
                  <a:pos x="296" y="489"/>
                </a:cxn>
                <a:cxn ang="0">
                  <a:pos x="268" y="496"/>
                </a:cxn>
                <a:cxn ang="0">
                  <a:pos x="237" y="496"/>
                </a:cxn>
                <a:cxn ang="0">
                  <a:pos x="205" y="488"/>
                </a:cxn>
                <a:cxn ang="0">
                  <a:pos x="170" y="470"/>
                </a:cxn>
                <a:cxn ang="0">
                  <a:pos x="135" y="444"/>
                </a:cxn>
                <a:cxn ang="0">
                  <a:pos x="102" y="406"/>
                </a:cxn>
                <a:cxn ang="0">
                  <a:pos x="68" y="358"/>
                </a:cxn>
              </a:cxnLst>
              <a:rect l="0" t="0" r="r" b="b"/>
              <a:pathLst>
                <a:path w="368" h="498">
                  <a:moveTo>
                    <a:pt x="52" y="331"/>
                  </a:moveTo>
                  <a:lnTo>
                    <a:pt x="38" y="302"/>
                  </a:lnTo>
                  <a:lnTo>
                    <a:pt x="26" y="275"/>
                  </a:lnTo>
                  <a:lnTo>
                    <a:pt x="17" y="248"/>
                  </a:lnTo>
                  <a:lnTo>
                    <a:pt x="10" y="223"/>
                  </a:lnTo>
                  <a:lnTo>
                    <a:pt x="5" y="197"/>
                  </a:lnTo>
                  <a:lnTo>
                    <a:pt x="1" y="174"/>
                  </a:lnTo>
                  <a:lnTo>
                    <a:pt x="0" y="153"/>
                  </a:lnTo>
                  <a:lnTo>
                    <a:pt x="1" y="131"/>
                  </a:lnTo>
                  <a:lnTo>
                    <a:pt x="3" y="112"/>
                  </a:lnTo>
                  <a:lnTo>
                    <a:pt x="7" y="94"/>
                  </a:lnTo>
                  <a:lnTo>
                    <a:pt x="12" y="76"/>
                  </a:lnTo>
                  <a:lnTo>
                    <a:pt x="19" y="61"/>
                  </a:lnTo>
                  <a:lnTo>
                    <a:pt x="27" y="47"/>
                  </a:lnTo>
                  <a:lnTo>
                    <a:pt x="38" y="35"/>
                  </a:lnTo>
                  <a:lnTo>
                    <a:pt x="48" y="25"/>
                  </a:lnTo>
                  <a:lnTo>
                    <a:pt x="60" y="16"/>
                  </a:lnTo>
                  <a:lnTo>
                    <a:pt x="72" y="9"/>
                  </a:lnTo>
                  <a:lnTo>
                    <a:pt x="85" y="4"/>
                  </a:lnTo>
                  <a:lnTo>
                    <a:pt x="101" y="1"/>
                  </a:lnTo>
                  <a:lnTo>
                    <a:pt x="115" y="0"/>
                  </a:lnTo>
                  <a:lnTo>
                    <a:pt x="131" y="1"/>
                  </a:lnTo>
                  <a:lnTo>
                    <a:pt x="148" y="4"/>
                  </a:lnTo>
                  <a:lnTo>
                    <a:pt x="164" y="10"/>
                  </a:lnTo>
                  <a:lnTo>
                    <a:pt x="181" y="17"/>
                  </a:lnTo>
                  <a:lnTo>
                    <a:pt x="198" y="28"/>
                  </a:lnTo>
                  <a:lnTo>
                    <a:pt x="215" y="40"/>
                  </a:lnTo>
                  <a:lnTo>
                    <a:pt x="232" y="55"/>
                  </a:lnTo>
                  <a:lnTo>
                    <a:pt x="249" y="72"/>
                  </a:lnTo>
                  <a:lnTo>
                    <a:pt x="267" y="93"/>
                  </a:lnTo>
                  <a:lnTo>
                    <a:pt x="284" y="115"/>
                  </a:lnTo>
                  <a:lnTo>
                    <a:pt x="300" y="140"/>
                  </a:lnTo>
                  <a:lnTo>
                    <a:pt x="317" y="169"/>
                  </a:lnTo>
                  <a:lnTo>
                    <a:pt x="331" y="197"/>
                  </a:lnTo>
                  <a:lnTo>
                    <a:pt x="342" y="225"/>
                  </a:lnTo>
                  <a:lnTo>
                    <a:pt x="351" y="251"/>
                  </a:lnTo>
                  <a:lnTo>
                    <a:pt x="359" y="277"/>
                  </a:lnTo>
                  <a:lnTo>
                    <a:pt x="364" y="301"/>
                  </a:lnTo>
                  <a:lnTo>
                    <a:pt x="367" y="325"/>
                  </a:lnTo>
                  <a:lnTo>
                    <a:pt x="368" y="347"/>
                  </a:lnTo>
                  <a:lnTo>
                    <a:pt x="368" y="368"/>
                  </a:lnTo>
                  <a:lnTo>
                    <a:pt x="366" y="388"/>
                  </a:lnTo>
                  <a:lnTo>
                    <a:pt x="362" y="406"/>
                  </a:lnTo>
                  <a:lnTo>
                    <a:pt x="355" y="422"/>
                  </a:lnTo>
                  <a:lnTo>
                    <a:pt x="349" y="437"/>
                  </a:lnTo>
                  <a:lnTo>
                    <a:pt x="340" y="452"/>
                  </a:lnTo>
                  <a:lnTo>
                    <a:pt x="331" y="463"/>
                  </a:lnTo>
                  <a:lnTo>
                    <a:pt x="321" y="474"/>
                  </a:lnTo>
                  <a:lnTo>
                    <a:pt x="309" y="482"/>
                  </a:lnTo>
                  <a:lnTo>
                    <a:pt x="296" y="489"/>
                  </a:lnTo>
                  <a:lnTo>
                    <a:pt x="282" y="493"/>
                  </a:lnTo>
                  <a:lnTo>
                    <a:pt x="268" y="496"/>
                  </a:lnTo>
                  <a:lnTo>
                    <a:pt x="253" y="498"/>
                  </a:lnTo>
                  <a:lnTo>
                    <a:pt x="237" y="496"/>
                  </a:lnTo>
                  <a:lnTo>
                    <a:pt x="221" y="493"/>
                  </a:lnTo>
                  <a:lnTo>
                    <a:pt x="205" y="488"/>
                  </a:lnTo>
                  <a:lnTo>
                    <a:pt x="187" y="480"/>
                  </a:lnTo>
                  <a:lnTo>
                    <a:pt x="170" y="470"/>
                  </a:lnTo>
                  <a:lnTo>
                    <a:pt x="153" y="458"/>
                  </a:lnTo>
                  <a:lnTo>
                    <a:pt x="135" y="444"/>
                  </a:lnTo>
                  <a:lnTo>
                    <a:pt x="118" y="426"/>
                  </a:lnTo>
                  <a:lnTo>
                    <a:pt x="102" y="406"/>
                  </a:lnTo>
                  <a:lnTo>
                    <a:pt x="84" y="384"/>
                  </a:lnTo>
                  <a:lnTo>
                    <a:pt x="68" y="358"/>
                  </a:lnTo>
                  <a:lnTo>
                    <a:pt x="52" y="33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8" name="Freeform 14"/>
            <p:cNvSpPr>
              <a:spLocks/>
            </p:cNvSpPr>
            <p:nvPr/>
          </p:nvSpPr>
          <p:spPr bwMode="auto">
            <a:xfrm>
              <a:off x="4462463" y="3660775"/>
              <a:ext cx="19050" cy="25400"/>
            </a:xfrm>
            <a:custGeom>
              <a:avLst/>
              <a:gdLst/>
              <a:ahLst/>
              <a:cxnLst>
                <a:cxn ang="0">
                  <a:pos x="38" y="302"/>
                </a:cxn>
                <a:cxn ang="0">
                  <a:pos x="17" y="248"/>
                </a:cxn>
                <a:cxn ang="0">
                  <a:pos x="5" y="197"/>
                </a:cxn>
                <a:cxn ang="0">
                  <a:pos x="0" y="153"/>
                </a:cxn>
                <a:cxn ang="0">
                  <a:pos x="3" y="112"/>
                </a:cxn>
                <a:cxn ang="0">
                  <a:pos x="12" y="76"/>
                </a:cxn>
                <a:cxn ang="0">
                  <a:pos x="27" y="47"/>
                </a:cxn>
                <a:cxn ang="0">
                  <a:pos x="48" y="25"/>
                </a:cxn>
                <a:cxn ang="0">
                  <a:pos x="72" y="9"/>
                </a:cxn>
                <a:cxn ang="0">
                  <a:pos x="101" y="1"/>
                </a:cxn>
                <a:cxn ang="0">
                  <a:pos x="131" y="1"/>
                </a:cxn>
                <a:cxn ang="0">
                  <a:pos x="164" y="10"/>
                </a:cxn>
                <a:cxn ang="0">
                  <a:pos x="198" y="28"/>
                </a:cxn>
                <a:cxn ang="0">
                  <a:pos x="232" y="55"/>
                </a:cxn>
                <a:cxn ang="0">
                  <a:pos x="267" y="93"/>
                </a:cxn>
                <a:cxn ang="0">
                  <a:pos x="300" y="140"/>
                </a:cxn>
                <a:cxn ang="0">
                  <a:pos x="331" y="197"/>
                </a:cxn>
                <a:cxn ang="0">
                  <a:pos x="351" y="251"/>
                </a:cxn>
                <a:cxn ang="0">
                  <a:pos x="364" y="301"/>
                </a:cxn>
                <a:cxn ang="0">
                  <a:pos x="368" y="347"/>
                </a:cxn>
                <a:cxn ang="0">
                  <a:pos x="366" y="388"/>
                </a:cxn>
                <a:cxn ang="0">
                  <a:pos x="355" y="422"/>
                </a:cxn>
                <a:cxn ang="0">
                  <a:pos x="340" y="452"/>
                </a:cxn>
                <a:cxn ang="0">
                  <a:pos x="321" y="474"/>
                </a:cxn>
                <a:cxn ang="0">
                  <a:pos x="296" y="489"/>
                </a:cxn>
                <a:cxn ang="0">
                  <a:pos x="268" y="496"/>
                </a:cxn>
                <a:cxn ang="0">
                  <a:pos x="237" y="496"/>
                </a:cxn>
                <a:cxn ang="0">
                  <a:pos x="205" y="488"/>
                </a:cxn>
                <a:cxn ang="0">
                  <a:pos x="170" y="470"/>
                </a:cxn>
                <a:cxn ang="0">
                  <a:pos x="135" y="444"/>
                </a:cxn>
                <a:cxn ang="0">
                  <a:pos x="102" y="406"/>
                </a:cxn>
                <a:cxn ang="0">
                  <a:pos x="68" y="358"/>
                </a:cxn>
              </a:cxnLst>
              <a:rect l="0" t="0" r="r" b="b"/>
              <a:pathLst>
                <a:path w="368" h="498">
                  <a:moveTo>
                    <a:pt x="52" y="331"/>
                  </a:moveTo>
                  <a:lnTo>
                    <a:pt x="38" y="302"/>
                  </a:lnTo>
                  <a:lnTo>
                    <a:pt x="26" y="275"/>
                  </a:lnTo>
                  <a:lnTo>
                    <a:pt x="17" y="248"/>
                  </a:lnTo>
                  <a:lnTo>
                    <a:pt x="10" y="223"/>
                  </a:lnTo>
                  <a:lnTo>
                    <a:pt x="5" y="197"/>
                  </a:lnTo>
                  <a:lnTo>
                    <a:pt x="1" y="174"/>
                  </a:lnTo>
                  <a:lnTo>
                    <a:pt x="0" y="153"/>
                  </a:lnTo>
                  <a:lnTo>
                    <a:pt x="1" y="131"/>
                  </a:lnTo>
                  <a:lnTo>
                    <a:pt x="3" y="112"/>
                  </a:lnTo>
                  <a:lnTo>
                    <a:pt x="7" y="94"/>
                  </a:lnTo>
                  <a:lnTo>
                    <a:pt x="12" y="76"/>
                  </a:lnTo>
                  <a:lnTo>
                    <a:pt x="19" y="61"/>
                  </a:lnTo>
                  <a:lnTo>
                    <a:pt x="27" y="47"/>
                  </a:lnTo>
                  <a:lnTo>
                    <a:pt x="38" y="35"/>
                  </a:lnTo>
                  <a:lnTo>
                    <a:pt x="48" y="25"/>
                  </a:lnTo>
                  <a:lnTo>
                    <a:pt x="60" y="16"/>
                  </a:lnTo>
                  <a:lnTo>
                    <a:pt x="72" y="9"/>
                  </a:lnTo>
                  <a:lnTo>
                    <a:pt x="85" y="4"/>
                  </a:lnTo>
                  <a:lnTo>
                    <a:pt x="101" y="1"/>
                  </a:lnTo>
                  <a:lnTo>
                    <a:pt x="115" y="0"/>
                  </a:lnTo>
                  <a:lnTo>
                    <a:pt x="131" y="1"/>
                  </a:lnTo>
                  <a:lnTo>
                    <a:pt x="148" y="4"/>
                  </a:lnTo>
                  <a:lnTo>
                    <a:pt x="164" y="10"/>
                  </a:lnTo>
                  <a:lnTo>
                    <a:pt x="181" y="17"/>
                  </a:lnTo>
                  <a:lnTo>
                    <a:pt x="198" y="28"/>
                  </a:lnTo>
                  <a:lnTo>
                    <a:pt x="215" y="40"/>
                  </a:lnTo>
                  <a:lnTo>
                    <a:pt x="232" y="55"/>
                  </a:lnTo>
                  <a:lnTo>
                    <a:pt x="249" y="72"/>
                  </a:lnTo>
                  <a:lnTo>
                    <a:pt x="267" y="93"/>
                  </a:lnTo>
                  <a:lnTo>
                    <a:pt x="284" y="115"/>
                  </a:lnTo>
                  <a:lnTo>
                    <a:pt x="300" y="140"/>
                  </a:lnTo>
                  <a:lnTo>
                    <a:pt x="317" y="169"/>
                  </a:lnTo>
                  <a:lnTo>
                    <a:pt x="331" y="197"/>
                  </a:lnTo>
                  <a:lnTo>
                    <a:pt x="342" y="225"/>
                  </a:lnTo>
                  <a:lnTo>
                    <a:pt x="351" y="251"/>
                  </a:lnTo>
                  <a:lnTo>
                    <a:pt x="359" y="277"/>
                  </a:lnTo>
                  <a:lnTo>
                    <a:pt x="364" y="301"/>
                  </a:lnTo>
                  <a:lnTo>
                    <a:pt x="367" y="325"/>
                  </a:lnTo>
                  <a:lnTo>
                    <a:pt x="368" y="347"/>
                  </a:lnTo>
                  <a:lnTo>
                    <a:pt x="368" y="368"/>
                  </a:lnTo>
                  <a:lnTo>
                    <a:pt x="366" y="388"/>
                  </a:lnTo>
                  <a:lnTo>
                    <a:pt x="362" y="406"/>
                  </a:lnTo>
                  <a:lnTo>
                    <a:pt x="355" y="422"/>
                  </a:lnTo>
                  <a:lnTo>
                    <a:pt x="349" y="437"/>
                  </a:lnTo>
                  <a:lnTo>
                    <a:pt x="340" y="452"/>
                  </a:lnTo>
                  <a:lnTo>
                    <a:pt x="331" y="463"/>
                  </a:lnTo>
                  <a:lnTo>
                    <a:pt x="321" y="474"/>
                  </a:lnTo>
                  <a:lnTo>
                    <a:pt x="309" y="482"/>
                  </a:lnTo>
                  <a:lnTo>
                    <a:pt x="296" y="489"/>
                  </a:lnTo>
                  <a:lnTo>
                    <a:pt x="282" y="493"/>
                  </a:lnTo>
                  <a:lnTo>
                    <a:pt x="268" y="496"/>
                  </a:lnTo>
                  <a:lnTo>
                    <a:pt x="253" y="498"/>
                  </a:lnTo>
                  <a:lnTo>
                    <a:pt x="237" y="496"/>
                  </a:lnTo>
                  <a:lnTo>
                    <a:pt x="221" y="493"/>
                  </a:lnTo>
                  <a:lnTo>
                    <a:pt x="205" y="488"/>
                  </a:lnTo>
                  <a:lnTo>
                    <a:pt x="187" y="480"/>
                  </a:lnTo>
                  <a:lnTo>
                    <a:pt x="170" y="470"/>
                  </a:lnTo>
                  <a:lnTo>
                    <a:pt x="153" y="458"/>
                  </a:lnTo>
                  <a:lnTo>
                    <a:pt x="135" y="444"/>
                  </a:lnTo>
                  <a:lnTo>
                    <a:pt x="118" y="426"/>
                  </a:lnTo>
                  <a:lnTo>
                    <a:pt x="102" y="406"/>
                  </a:lnTo>
                  <a:lnTo>
                    <a:pt x="84" y="384"/>
                  </a:lnTo>
                  <a:lnTo>
                    <a:pt x="68" y="358"/>
                  </a:lnTo>
                  <a:lnTo>
                    <a:pt x="52" y="33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9" name="Freeform 15"/>
            <p:cNvSpPr>
              <a:spLocks/>
            </p:cNvSpPr>
            <p:nvPr/>
          </p:nvSpPr>
          <p:spPr bwMode="auto">
            <a:xfrm>
              <a:off x="4437063" y="3657600"/>
              <a:ext cx="23813" cy="28575"/>
            </a:xfrm>
            <a:custGeom>
              <a:avLst/>
              <a:gdLst/>
              <a:ahLst/>
              <a:cxnLst>
                <a:cxn ang="0">
                  <a:pos x="91" y="358"/>
                </a:cxn>
                <a:cxn ang="0">
                  <a:pos x="53" y="299"/>
                </a:cxn>
                <a:cxn ang="0">
                  <a:pos x="27" y="244"/>
                </a:cxn>
                <a:cxn ang="0">
                  <a:pos x="10" y="193"/>
                </a:cxn>
                <a:cxn ang="0">
                  <a:pos x="1" y="147"/>
                </a:cxn>
                <a:cxn ang="0">
                  <a:pos x="1" y="105"/>
                </a:cxn>
                <a:cxn ang="0">
                  <a:pos x="10" y="69"/>
                </a:cxn>
                <a:cxn ang="0">
                  <a:pos x="25" y="40"/>
                </a:cxn>
                <a:cxn ang="0">
                  <a:pos x="47" y="18"/>
                </a:cxn>
                <a:cxn ang="0">
                  <a:pos x="74" y="5"/>
                </a:cxn>
                <a:cxn ang="0">
                  <a:pos x="107" y="0"/>
                </a:cxn>
                <a:cxn ang="0">
                  <a:pos x="144" y="5"/>
                </a:cxn>
                <a:cxn ang="0">
                  <a:pos x="186" y="19"/>
                </a:cxn>
                <a:cxn ang="0">
                  <a:pos x="230" y="46"/>
                </a:cxn>
                <a:cxn ang="0">
                  <a:pos x="277" y="83"/>
                </a:cxn>
                <a:cxn ang="0">
                  <a:pos x="325" y="133"/>
                </a:cxn>
                <a:cxn ang="0">
                  <a:pos x="373" y="192"/>
                </a:cxn>
                <a:cxn ang="0">
                  <a:pos x="411" y="250"/>
                </a:cxn>
                <a:cxn ang="0">
                  <a:pos x="439" y="305"/>
                </a:cxn>
                <a:cxn ang="0">
                  <a:pos x="456" y="356"/>
                </a:cxn>
                <a:cxn ang="0">
                  <a:pos x="464" y="403"/>
                </a:cxn>
                <a:cxn ang="0">
                  <a:pos x="464" y="445"/>
                </a:cxn>
                <a:cxn ang="0">
                  <a:pos x="456" y="480"/>
                </a:cxn>
                <a:cxn ang="0">
                  <a:pos x="441" y="509"/>
                </a:cxn>
                <a:cxn ang="0">
                  <a:pos x="419" y="531"/>
                </a:cxn>
                <a:cxn ang="0">
                  <a:pos x="392" y="544"/>
                </a:cxn>
                <a:cxn ang="0">
                  <a:pos x="359" y="549"/>
                </a:cxn>
                <a:cxn ang="0">
                  <a:pos x="322" y="545"/>
                </a:cxn>
                <a:cxn ang="0">
                  <a:pos x="281" y="530"/>
                </a:cxn>
                <a:cxn ang="0">
                  <a:pos x="236" y="505"/>
                </a:cxn>
                <a:cxn ang="0">
                  <a:pos x="189" y="467"/>
                </a:cxn>
                <a:cxn ang="0">
                  <a:pos x="139" y="417"/>
                </a:cxn>
              </a:cxnLst>
              <a:rect l="0" t="0" r="r" b="b"/>
              <a:pathLst>
                <a:path w="465" h="549">
                  <a:moveTo>
                    <a:pt x="113" y="388"/>
                  </a:moveTo>
                  <a:lnTo>
                    <a:pt x="91" y="358"/>
                  </a:lnTo>
                  <a:lnTo>
                    <a:pt x="71" y="329"/>
                  </a:lnTo>
                  <a:lnTo>
                    <a:pt x="53" y="299"/>
                  </a:lnTo>
                  <a:lnTo>
                    <a:pt x="39" y="272"/>
                  </a:lnTo>
                  <a:lnTo>
                    <a:pt x="27" y="244"/>
                  </a:lnTo>
                  <a:lnTo>
                    <a:pt x="17" y="218"/>
                  </a:lnTo>
                  <a:lnTo>
                    <a:pt x="10" y="193"/>
                  </a:lnTo>
                  <a:lnTo>
                    <a:pt x="4" y="169"/>
                  </a:lnTo>
                  <a:lnTo>
                    <a:pt x="1" y="147"/>
                  </a:lnTo>
                  <a:lnTo>
                    <a:pt x="0" y="124"/>
                  </a:lnTo>
                  <a:lnTo>
                    <a:pt x="1" y="105"/>
                  </a:lnTo>
                  <a:lnTo>
                    <a:pt x="5" y="86"/>
                  </a:lnTo>
                  <a:lnTo>
                    <a:pt x="10" y="69"/>
                  </a:lnTo>
                  <a:lnTo>
                    <a:pt x="17" y="54"/>
                  </a:lnTo>
                  <a:lnTo>
                    <a:pt x="25" y="40"/>
                  </a:lnTo>
                  <a:lnTo>
                    <a:pt x="35" y="29"/>
                  </a:lnTo>
                  <a:lnTo>
                    <a:pt x="47" y="18"/>
                  </a:lnTo>
                  <a:lnTo>
                    <a:pt x="59" y="10"/>
                  </a:lnTo>
                  <a:lnTo>
                    <a:pt x="74" y="5"/>
                  </a:lnTo>
                  <a:lnTo>
                    <a:pt x="90" y="1"/>
                  </a:lnTo>
                  <a:lnTo>
                    <a:pt x="107" y="0"/>
                  </a:lnTo>
                  <a:lnTo>
                    <a:pt x="125" y="1"/>
                  </a:lnTo>
                  <a:lnTo>
                    <a:pt x="144" y="5"/>
                  </a:lnTo>
                  <a:lnTo>
                    <a:pt x="164" y="11"/>
                  </a:lnTo>
                  <a:lnTo>
                    <a:pt x="186" y="19"/>
                  </a:lnTo>
                  <a:lnTo>
                    <a:pt x="207" y="32"/>
                  </a:lnTo>
                  <a:lnTo>
                    <a:pt x="230" y="46"/>
                  </a:lnTo>
                  <a:lnTo>
                    <a:pt x="253" y="63"/>
                  </a:lnTo>
                  <a:lnTo>
                    <a:pt x="277" y="83"/>
                  </a:lnTo>
                  <a:lnTo>
                    <a:pt x="301" y="107"/>
                  </a:lnTo>
                  <a:lnTo>
                    <a:pt x="325" y="133"/>
                  </a:lnTo>
                  <a:lnTo>
                    <a:pt x="351" y="163"/>
                  </a:lnTo>
                  <a:lnTo>
                    <a:pt x="373" y="192"/>
                  </a:lnTo>
                  <a:lnTo>
                    <a:pt x="394" y="222"/>
                  </a:lnTo>
                  <a:lnTo>
                    <a:pt x="411" y="250"/>
                  </a:lnTo>
                  <a:lnTo>
                    <a:pt x="425" y="278"/>
                  </a:lnTo>
                  <a:lnTo>
                    <a:pt x="439" y="305"/>
                  </a:lnTo>
                  <a:lnTo>
                    <a:pt x="448" y="331"/>
                  </a:lnTo>
                  <a:lnTo>
                    <a:pt x="456" y="356"/>
                  </a:lnTo>
                  <a:lnTo>
                    <a:pt x="461" y="379"/>
                  </a:lnTo>
                  <a:lnTo>
                    <a:pt x="464" y="403"/>
                  </a:lnTo>
                  <a:lnTo>
                    <a:pt x="465" y="424"/>
                  </a:lnTo>
                  <a:lnTo>
                    <a:pt x="464" y="445"/>
                  </a:lnTo>
                  <a:lnTo>
                    <a:pt x="461" y="463"/>
                  </a:lnTo>
                  <a:lnTo>
                    <a:pt x="456" y="480"/>
                  </a:lnTo>
                  <a:lnTo>
                    <a:pt x="450" y="495"/>
                  </a:lnTo>
                  <a:lnTo>
                    <a:pt x="441" y="509"/>
                  </a:lnTo>
                  <a:lnTo>
                    <a:pt x="431" y="521"/>
                  </a:lnTo>
                  <a:lnTo>
                    <a:pt x="419" y="531"/>
                  </a:lnTo>
                  <a:lnTo>
                    <a:pt x="407" y="539"/>
                  </a:lnTo>
                  <a:lnTo>
                    <a:pt x="392" y="544"/>
                  </a:lnTo>
                  <a:lnTo>
                    <a:pt x="376" y="548"/>
                  </a:lnTo>
                  <a:lnTo>
                    <a:pt x="359" y="549"/>
                  </a:lnTo>
                  <a:lnTo>
                    <a:pt x="342" y="548"/>
                  </a:lnTo>
                  <a:lnTo>
                    <a:pt x="322" y="545"/>
                  </a:lnTo>
                  <a:lnTo>
                    <a:pt x="302" y="539"/>
                  </a:lnTo>
                  <a:lnTo>
                    <a:pt x="281" y="530"/>
                  </a:lnTo>
                  <a:lnTo>
                    <a:pt x="259" y="519"/>
                  </a:lnTo>
                  <a:lnTo>
                    <a:pt x="236" y="505"/>
                  </a:lnTo>
                  <a:lnTo>
                    <a:pt x="212" y="487"/>
                  </a:lnTo>
                  <a:lnTo>
                    <a:pt x="189" y="467"/>
                  </a:lnTo>
                  <a:lnTo>
                    <a:pt x="164" y="444"/>
                  </a:lnTo>
                  <a:lnTo>
                    <a:pt x="139" y="417"/>
                  </a:lnTo>
                  <a:lnTo>
                    <a:pt x="113" y="38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0" name="Freeform 16"/>
            <p:cNvSpPr>
              <a:spLocks/>
            </p:cNvSpPr>
            <p:nvPr/>
          </p:nvSpPr>
          <p:spPr bwMode="auto">
            <a:xfrm>
              <a:off x="4437063" y="3657600"/>
              <a:ext cx="23813" cy="28575"/>
            </a:xfrm>
            <a:custGeom>
              <a:avLst/>
              <a:gdLst/>
              <a:ahLst/>
              <a:cxnLst>
                <a:cxn ang="0">
                  <a:pos x="91" y="358"/>
                </a:cxn>
                <a:cxn ang="0">
                  <a:pos x="53" y="299"/>
                </a:cxn>
                <a:cxn ang="0">
                  <a:pos x="27" y="244"/>
                </a:cxn>
                <a:cxn ang="0">
                  <a:pos x="10" y="193"/>
                </a:cxn>
                <a:cxn ang="0">
                  <a:pos x="1" y="147"/>
                </a:cxn>
                <a:cxn ang="0">
                  <a:pos x="1" y="105"/>
                </a:cxn>
                <a:cxn ang="0">
                  <a:pos x="10" y="69"/>
                </a:cxn>
                <a:cxn ang="0">
                  <a:pos x="25" y="40"/>
                </a:cxn>
                <a:cxn ang="0">
                  <a:pos x="47" y="18"/>
                </a:cxn>
                <a:cxn ang="0">
                  <a:pos x="74" y="5"/>
                </a:cxn>
                <a:cxn ang="0">
                  <a:pos x="107" y="0"/>
                </a:cxn>
                <a:cxn ang="0">
                  <a:pos x="144" y="5"/>
                </a:cxn>
                <a:cxn ang="0">
                  <a:pos x="186" y="19"/>
                </a:cxn>
                <a:cxn ang="0">
                  <a:pos x="230" y="46"/>
                </a:cxn>
                <a:cxn ang="0">
                  <a:pos x="277" y="83"/>
                </a:cxn>
                <a:cxn ang="0">
                  <a:pos x="325" y="133"/>
                </a:cxn>
                <a:cxn ang="0">
                  <a:pos x="373" y="192"/>
                </a:cxn>
                <a:cxn ang="0">
                  <a:pos x="411" y="250"/>
                </a:cxn>
                <a:cxn ang="0">
                  <a:pos x="439" y="305"/>
                </a:cxn>
                <a:cxn ang="0">
                  <a:pos x="456" y="356"/>
                </a:cxn>
                <a:cxn ang="0">
                  <a:pos x="464" y="403"/>
                </a:cxn>
                <a:cxn ang="0">
                  <a:pos x="464" y="445"/>
                </a:cxn>
                <a:cxn ang="0">
                  <a:pos x="456" y="480"/>
                </a:cxn>
                <a:cxn ang="0">
                  <a:pos x="441" y="509"/>
                </a:cxn>
                <a:cxn ang="0">
                  <a:pos x="419" y="531"/>
                </a:cxn>
                <a:cxn ang="0">
                  <a:pos x="392" y="544"/>
                </a:cxn>
                <a:cxn ang="0">
                  <a:pos x="359" y="549"/>
                </a:cxn>
                <a:cxn ang="0">
                  <a:pos x="322" y="545"/>
                </a:cxn>
                <a:cxn ang="0">
                  <a:pos x="281" y="530"/>
                </a:cxn>
                <a:cxn ang="0">
                  <a:pos x="236" y="505"/>
                </a:cxn>
                <a:cxn ang="0">
                  <a:pos x="189" y="467"/>
                </a:cxn>
                <a:cxn ang="0">
                  <a:pos x="139" y="417"/>
                </a:cxn>
              </a:cxnLst>
              <a:rect l="0" t="0" r="r" b="b"/>
              <a:pathLst>
                <a:path w="465" h="549">
                  <a:moveTo>
                    <a:pt x="113" y="388"/>
                  </a:moveTo>
                  <a:lnTo>
                    <a:pt x="91" y="358"/>
                  </a:lnTo>
                  <a:lnTo>
                    <a:pt x="71" y="329"/>
                  </a:lnTo>
                  <a:lnTo>
                    <a:pt x="53" y="299"/>
                  </a:lnTo>
                  <a:lnTo>
                    <a:pt x="39" y="272"/>
                  </a:lnTo>
                  <a:lnTo>
                    <a:pt x="27" y="244"/>
                  </a:lnTo>
                  <a:lnTo>
                    <a:pt x="17" y="218"/>
                  </a:lnTo>
                  <a:lnTo>
                    <a:pt x="10" y="193"/>
                  </a:lnTo>
                  <a:lnTo>
                    <a:pt x="4" y="169"/>
                  </a:lnTo>
                  <a:lnTo>
                    <a:pt x="1" y="147"/>
                  </a:lnTo>
                  <a:lnTo>
                    <a:pt x="0" y="124"/>
                  </a:lnTo>
                  <a:lnTo>
                    <a:pt x="1" y="105"/>
                  </a:lnTo>
                  <a:lnTo>
                    <a:pt x="5" y="86"/>
                  </a:lnTo>
                  <a:lnTo>
                    <a:pt x="10" y="69"/>
                  </a:lnTo>
                  <a:lnTo>
                    <a:pt x="17" y="54"/>
                  </a:lnTo>
                  <a:lnTo>
                    <a:pt x="25" y="40"/>
                  </a:lnTo>
                  <a:lnTo>
                    <a:pt x="35" y="29"/>
                  </a:lnTo>
                  <a:lnTo>
                    <a:pt x="47" y="18"/>
                  </a:lnTo>
                  <a:lnTo>
                    <a:pt x="59" y="10"/>
                  </a:lnTo>
                  <a:lnTo>
                    <a:pt x="74" y="5"/>
                  </a:lnTo>
                  <a:lnTo>
                    <a:pt x="90" y="1"/>
                  </a:lnTo>
                  <a:lnTo>
                    <a:pt x="107" y="0"/>
                  </a:lnTo>
                  <a:lnTo>
                    <a:pt x="125" y="1"/>
                  </a:lnTo>
                  <a:lnTo>
                    <a:pt x="144" y="5"/>
                  </a:lnTo>
                  <a:lnTo>
                    <a:pt x="164" y="11"/>
                  </a:lnTo>
                  <a:lnTo>
                    <a:pt x="186" y="19"/>
                  </a:lnTo>
                  <a:lnTo>
                    <a:pt x="207" y="32"/>
                  </a:lnTo>
                  <a:lnTo>
                    <a:pt x="230" y="46"/>
                  </a:lnTo>
                  <a:lnTo>
                    <a:pt x="253" y="63"/>
                  </a:lnTo>
                  <a:lnTo>
                    <a:pt x="277" y="83"/>
                  </a:lnTo>
                  <a:lnTo>
                    <a:pt x="301" y="107"/>
                  </a:lnTo>
                  <a:lnTo>
                    <a:pt x="325" y="133"/>
                  </a:lnTo>
                  <a:lnTo>
                    <a:pt x="351" y="163"/>
                  </a:lnTo>
                  <a:lnTo>
                    <a:pt x="373" y="192"/>
                  </a:lnTo>
                  <a:lnTo>
                    <a:pt x="394" y="222"/>
                  </a:lnTo>
                  <a:lnTo>
                    <a:pt x="411" y="250"/>
                  </a:lnTo>
                  <a:lnTo>
                    <a:pt x="425" y="278"/>
                  </a:lnTo>
                  <a:lnTo>
                    <a:pt x="439" y="305"/>
                  </a:lnTo>
                  <a:lnTo>
                    <a:pt x="448" y="331"/>
                  </a:lnTo>
                  <a:lnTo>
                    <a:pt x="456" y="356"/>
                  </a:lnTo>
                  <a:lnTo>
                    <a:pt x="461" y="379"/>
                  </a:lnTo>
                  <a:lnTo>
                    <a:pt x="464" y="403"/>
                  </a:lnTo>
                  <a:lnTo>
                    <a:pt x="465" y="424"/>
                  </a:lnTo>
                  <a:lnTo>
                    <a:pt x="464" y="445"/>
                  </a:lnTo>
                  <a:lnTo>
                    <a:pt x="461" y="463"/>
                  </a:lnTo>
                  <a:lnTo>
                    <a:pt x="456" y="480"/>
                  </a:lnTo>
                  <a:lnTo>
                    <a:pt x="450" y="495"/>
                  </a:lnTo>
                  <a:lnTo>
                    <a:pt x="441" y="509"/>
                  </a:lnTo>
                  <a:lnTo>
                    <a:pt x="431" y="521"/>
                  </a:lnTo>
                  <a:lnTo>
                    <a:pt x="419" y="531"/>
                  </a:lnTo>
                  <a:lnTo>
                    <a:pt x="407" y="539"/>
                  </a:lnTo>
                  <a:lnTo>
                    <a:pt x="392" y="544"/>
                  </a:lnTo>
                  <a:lnTo>
                    <a:pt x="376" y="548"/>
                  </a:lnTo>
                  <a:lnTo>
                    <a:pt x="359" y="549"/>
                  </a:lnTo>
                  <a:lnTo>
                    <a:pt x="342" y="548"/>
                  </a:lnTo>
                  <a:lnTo>
                    <a:pt x="322" y="545"/>
                  </a:lnTo>
                  <a:lnTo>
                    <a:pt x="302" y="539"/>
                  </a:lnTo>
                  <a:lnTo>
                    <a:pt x="281" y="530"/>
                  </a:lnTo>
                  <a:lnTo>
                    <a:pt x="259" y="519"/>
                  </a:lnTo>
                  <a:lnTo>
                    <a:pt x="236" y="505"/>
                  </a:lnTo>
                  <a:lnTo>
                    <a:pt x="212" y="487"/>
                  </a:lnTo>
                  <a:lnTo>
                    <a:pt x="189" y="467"/>
                  </a:lnTo>
                  <a:lnTo>
                    <a:pt x="164" y="444"/>
                  </a:lnTo>
                  <a:lnTo>
                    <a:pt x="139" y="417"/>
                  </a:lnTo>
                  <a:lnTo>
                    <a:pt x="113" y="38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1" name="Freeform 17"/>
            <p:cNvSpPr>
              <a:spLocks/>
            </p:cNvSpPr>
            <p:nvPr/>
          </p:nvSpPr>
          <p:spPr bwMode="auto">
            <a:xfrm>
              <a:off x="4418013" y="3678238"/>
              <a:ext cx="30163" cy="20638"/>
            </a:xfrm>
            <a:custGeom>
              <a:avLst/>
              <a:gdLst/>
              <a:ahLst/>
              <a:cxnLst>
                <a:cxn ang="0">
                  <a:pos x="197" y="346"/>
                </a:cxn>
                <a:cxn ang="0">
                  <a:pos x="138" y="309"/>
                </a:cxn>
                <a:cxn ang="0">
                  <a:pos x="90" y="270"/>
                </a:cxn>
                <a:cxn ang="0">
                  <a:pos x="53" y="232"/>
                </a:cxn>
                <a:cxn ang="0">
                  <a:pos x="26" y="193"/>
                </a:cxn>
                <a:cxn ang="0">
                  <a:pos x="9" y="155"/>
                </a:cxn>
                <a:cxn ang="0">
                  <a:pos x="0" y="120"/>
                </a:cxn>
                <a:cxn ang="0">
                  <a:pos x="3" y="87"/>
                </a:cxn>
                <a:cxn ang="0">
                  <a:pos x="13" y="58"/>
                </a:cxn>
                <a:cxn ang="0">
                  <a:pos x="32" y="34"/>
                </a:cxn>
                <a:cxn ang="0">
                  <a:pos x="60" y="16"/>
                </a:cxn>
                <a:cxn ang="0">
                  <a:pos x="95" y="4"/>
                </a:cxn>
                <a:cxn ang="0">
                  <a:pos x="139" y="0"/>
                </a:cxn>
                <a:cxn ang="0">
                  <a:pos x="190" y="5"/>
                </a:cxn>
                <a:cxn ang="0">
                  <a:pos x="249" y="18"/>
                </a:cxn>
                <a:cxn ang="0">
                  <a:pos x="314" y="42"/>
                </a:cxn>
                <a:cxn ang="0">
                  <a:pos x="383" y="76"/>
                </a:cxn>
                <a:cxn ang="0">
                  <a:pos x="442" y="113"/>
                </a:cxn>
                <a:cxn ang="0">
                  <a:pos x="490" y="151"/>
                </a:cxn>
                <a:cxn ang="0">
                  <a:pos x="526" y="190"/>
                </a:cxn>
                <a:cxn ang="0">
                  <a:pos x="554" y="229"/>
                </a:cxn>
                <a:cxn ang="0">
                  <a:pos x="571" y="266"/>
                </a:cxn>
                <a:cxn ang="0">
                  <a:pos x="579" y="301"/>
                </a:cxn>
                <a:cxn ang="0">
                  <a:pos x="577" y="333"/>
                </a:cxn>
                <a:cxn ang="0">
                  <a:pos x="567" y="363"/>
                </a:cxn>
                <a:cxn ang="0">
                  <a:pos x="548" y="386"/>
                </a:cxn>
                <a:cxn ang="0">
                  <a:pos x="520" y="405"/>
                </a:cxn>
                <a:cxn ang="0">
                  <a:pos x="484" y="416"/>
                </a:cxn>
                <a:cxn ang="0">
                  <a:pos x="441" y="420"/>
                </a:cxn>
                <a:cxn ang="0">
                  <a:pos x="390" y="416"/>
                </a:cxn>
                <a:cxn ang="0">
                  <a:pos x="331" y="402"/>
                </a:cxn>
                <a:cxn ang="0">
                  <a:pos x="265" y="379"/>
                </a:cxn>
              </a:cxnLst>
              <a:rect l="0" t="0" r="r" b="b"/>
              <a:pathLst>
                <a:path w="579" h="420">
                  <a:moveTo>
                    <a:pt x="231" y="363"/>
                  </a:moveTo>
                  <a:lnTo>
                    <a:pt x="197" y="346"/>
                  </a:lnTo>
                  <a:lnTo>
                    <a:pt x="167" y="327"/>
                  </a:lnTo>
                  <a:lnTo>
                    <a:pt x="138" y="309"/>
                  </a:lnTo>
                  <a:lnTo>
                    <a:pt x="114" y="290"/>
                  </a:lnTo>
                  <a:lnTo>
                    <a:pt x="90" y="270"/>
                  </a:lnTo>
                  <a:lnTo>
                    <a:pt x="71" y="251"/>
                  </a:lnTo>
                  <a:lnTo>
                    <a:pt x="53" y="232"/>
                  </a:lnTo>
                  <a:lnTo>
                    <a:pt x="38" y="212"/>
                  </a:lnTo>
                  <a:lnTo>
                    <a:pt x="26" y="193"/>
                  </a:lnTo>
                  <a:lnTo>
                    <a:pt x="16" y="174"/>
                  </a:lnTo>
                  <a:lnTo>
                    <a:pt x="9" y="155"/>
                  </a:lnTo>
                  <a:lnTo>
                    <a:pt x="4" y="137"/>
                  </a:lnTo>
                  <a:lnTo>
                    <a:pt x="0" y="120"/>
                  </a:lnTo>
                  <a:lnTo>
                    <a:pt x="0" y="102"/>
                  </a:lnTo>
                  <a:lnTo>
                    <a:pt x="3" y="87"/>
                  </a:lnTo>
                  <a:lnTo>
                    <a:pt x="7" y="72"/>
                  </a:lnTo>
                  <a:lnTo>
                    <a:pt x="13" y="58"/>
                  </a:lnTo>
                  <a:lnTo>
                    <a:pt x="22" y="45"/>
                  </a:lnTo>
                  <a:lnTo>
                    <a:pt x="32" y="34"/>
                  </a:lnTo>
                  <a:lnTo>
                    <a:pt x="45" y="24"/>
                  </a:lnTo>
                  <a:lnTo>
                    <a:pt x="60" y="16"/>
                  </a:lnTo>
                  <a:lnTo>
                    <a:pt x="77" y="9"/>
                  </a:lnTo>
                  <a:lnTo>
                    <a:pt x="95" y="4"/>
                  </a:lnTo>
                  <a:lnTo>
                    <a:pt x="117" y="1"/>
                  </a:lnTo>
                  <a:lnTo>
                    <a:pt x="139" y="0"/>
                  </a:lnTo>
                  <a:lnTo>
                    <a:pt x="164" y="1"/>
                  </a:lnTo>
                  <a:lnTo>
                    <a:pt x="190" y="5"/>
                  </a:lnTo>
                  <a:lnTo>
                    <a:pt x="219" y="10"/>
                  </a:lnTo>
                  <a:lnTo>
                    <a:pt x="249" y="18"/>
                  </a:lnTo>
                  <a:lnTo>
                    <a:pt x="281" y="29"/>
                  </a:lnTo>
                  <a:lnTo>
                    <a:pt x="314" y="42"/>
                  </a:lnTo>
                  <a:lnTo>
                    <a:pt x="349" y="59"/>
                  </a:lnTo>
                  <a:lnTo>
                    <a:pt x="383" y="76"/>
                  </a:lnTo>
                  <a:lnTo>
                    <a:pt x="413" y="94"/>
                  </a:lnTo>
                  <a:lnTo>
                    <a:pt x="442" y="113"/>
                  </a:lnTo>
                  <a:lnTo>
                    <a:pt x="466" y="132"/>
                  </a:lnTo>
                  <a:lnTo>
                    <a:pt x="490" y="151"/>
                  </a:lnTo>
                  <a:lnTo>
                    <a:pt x="509" y="171"/>
                  </a:lnTo>
                  <a:lnTo>
                    <a:pt x="526" y="190"/>
                  </a:lnTo>
                  <a:lnTo>
                    <a:pt x="542" y="209"/>
                  </a:lnTo>
                  <a:lnTo>
                    <a:pt x="554" y="229"/>
                  </a:lnTo>
                  <a:lnTo>
                    <a:pt x="564" y="247"/>
                  </a:lnTo>
                  <a:lnTo>
                    <a:pt x="571" y="266"/>
                  </a:lnTo>
                  <a:lnTo>
                    <a:pt x="576" y="283"/>
                  </a:lnTo>
                  <a:lnTo>
                    <a:pt x="579" y="301"/>
                  </a:lnTo>
                  <a:lnTo>
                    <a:pt x="579" y="318"/>
                  </a:lnTo>
                  <a:lnTo>
                    <a:pt x="577" y="333"/>
                  </a:lnTo>
                  <a:lnTo>
                    <a:pt x="573" y="349"/>
                  </a:lnTo>
                  <a:lnTo>
                    <a:pt x="567" y="363"/>
                  </a:lnTo>
                  <a:lnTo>
                    <a:pt x="558" y="375"/>
                  </a:lnTo>
                  <a:lnTo>
                    <a:pt x="548" y="386"/>
                  </a:lnTo>
                  <a:lnTo>
                    <a:pt x="534" y="396"/>
                  </a:lnTo>
                  <a:lnTo>
                    <a:pt x="520" y="405"/>
                  </a:lnTo>
                  <a:lnTo>
                    <a:pt x="503" y="412"/>
                  </a:lnTo>
                  <a:lnTo>
                    <a:pt x="484" y="416"/>
                  </a:lnTo>
                  <a:lnTo>
                    <a:pt x="463" y="419"/>
                  </a:lnTo>
                  <a:lnTo>
                    <a:pt x="441" y="420"/>
                  </a:lnTo>
                  <a:lnTo>
                    <a:pt x="416" y="419"/>
                  </a:lnTo>
                  <a:lnTo>
                    <a:pt x="390" y="416"/>
                  </a:lnTo>
                  <a:lnTo>
                    <a:pt x="361" y="411"/>
                  </a:lnTo>
                  <a:lnTo>
                    <a:pt x="331" y="402"/>
                  </a:lnTo>
                  <a:lnTo>
                    <a:pt x="299" y="392"/>
                  </a:lnTo>
                  <a:lnTo>
                    <a:pt x="265" y="379"/>
                  </a:lnTo>
                  <a:lnTo>
                    <a:pt x="231" y="36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2" name="Freeform 18"/>
            <p:cNvSpPr>
              <a:spLocks/>
            </p:cNvSpPr>
            <p:nvPr/>
          </p:nvSpPr>
          <p:spPr bwMode="auto">
            <a:xfrm>
              <a:off x="4418013" y="3678238"/>
              <a:ext cx="30163" cy="20638"/>
            </a:xfrm>
            <a:custGeom>
              <a:avLst/>
              <a:gdLst/>
              <a:ahLst/>
              <a:cxnLst>
                <a:cxn ang="0">
                  <a:pos x="197" y="346"/>
                </a:cxn>
                <a:cxn ang="0">
                  <a:pos x="138" y="309"/>
                </a:cxn>
                <a:cxn ang="0">
                  <a:pos x="90" y="270"/>
                </a:cxn>
                <a:cxn ang="0">
                  <a:pos x="53" y="232"/>
                </a:cxn>
                <a:cxn ang="0">
                  <a:pos x="26" y="193"/>
                </a:cxn>
                <a:cxn ang="0">
                  <a:pos x="9" y="155"/>
                </a:cxn>
                <a:cxn ang="0">
                  <a:pos x="0" y="120"/>
                </a:cxn>
                <a:cxn ang="0">
                  <a:pos x="3" y="87"/>
                </a:cxn>
                <a:cxn ang="0">
                  <a:pos x="13" y="58"/>
                </a:cxn>
                <a:cxn ang="0">
                  <a:pos x="32" y="34"/>
                </a:cxn>
                <a:cxn ang="0">
                  <a:pos x="60" y="16"/>
                </a:cxn>
                <a:cxn ang="0">
                  <a:pos x="95" y="4"/>
                </a:cxn>
                <a:cxn ang="0">
                  <a:pos x="139" y="0"/>
                </a:cxn>
                <a:cxn ang="0">
                  <a:pos x="190" y="5"/>
                </a:cxn>
                <a:cxn ang="0">
                  <a:pos x="249" y="18"/>
                </a:cxn>
                <a:cxn ang="0">
                  <a:pos x="314" y="42"/>
                </a:cxn>
                <a:cxn ang="0">
                  <a:pos x="383" y="76"/>
                </a:cxn>
                <a:cxn ang="0">
                  <a:pos x="442" y="113"/>
                </a:cxn>
                <a:cxn ang="0">
                  <a:pos x="490" y="151"/>
                </a:cxn>
                <a:cxn ang="0">
                  <a:pos x="526" y="190"/>
                </a:cxn>
                <a:cxn ang="0">
                  <a:pos x="554" y="229"/>
                </a:cxn>
                <a:cxn ang="0">
                  <a:pos x="571" y="266"/>
                </a:cxn>
                <a:cxn ang="0">
                  <a:pos x="579" y="301"/>
                </a:cxn>
                <a:cxn ang="0">
                  <a:pos x="577" y="333"/>
                </a:cxn>
                <a:cxn ang="0">
                  <a:pos x="567" y="363"/>
                </a:cxn>
                <a:cxn ang="0">
                  <a:pos x="548" y="386"/>
                </a:cxn>
                <a:cxn ang="0">
                  <a:pos x="520" y="405"/>
                </a:cxn>
                <a:cxn ang="0">
                  <a:pos x="484" y="416"/>
                </a:cxn>
                <a:cxn ang="0">
                  <a:pos x="441" y="420"/>
                </a:cxn>
                <a:cxn ang="0">
                  <a:pos x="390" y="416"/>
                </a:cxn>
                <a:cxn ang="0">
                  <a:pos x="331" y="402"/>
                </a:cxn>
                <a:cxn ang="0">
                  <a:pos x="265" y="379"/>
                </a:cxn>
              </a:cxnLst>
              <a:rect l="0" t="0" r="r" b="b"/>
              <a:pathLst>
                <a:path w="579" h="420">
                  <a:moveTo>
                    <a:pt x="231" y="363"/>
                  </a:moveTo>
                  <a:lnTo>
                    <a:pt x="197" y="346"/>
                  </a:lnTo>
                  <a:lnTo>
                    <a:pt x="167" y="327"/>
                  </a:lnTo>
                  <a:lnTo>
                    <a:pt x="138" y="309"/>
                  </a:lnTo>
                  <a:lnTo>
                    <a:pt x="114" y="290"/>
                  </a:lnTo>
                  <a:lnTo>
                    <a:pt x="90" y="270"/>
                  </a:lnTo>
                  <a:lnTo>
                    <a:pt x="71" y="251"/>
                  </a:lnTo>
                  <a:lnTo>
                    <a:pt x="53" y="232"/>
                  </a:lnTo>
                  <a:lnTo>
                    <a:pt x="38" y="212"/>
                  </a:lnTo>
                  <a:lnTo>
                    <a:pt x="26" y="193"/>
                  </a:lnTo>
                  <a:lnTo>
                    <a:pt x="16" y="174"/>
                  </a:lnTo>
                  <a:lnTo>
                    <a:pt x="9" y="155"/>
                  </a:lnTo>
                  <a:lnTo>
                    <a:pt x="4" y="137"/>
                  </a:lnTo>
                  <a:lnTo>
                    <a:pt x="0" y="120"/>
                  </a:lnTo>
                  <a:lnTo>
                    <a:pt x="0" y="102"/>
                  </a:lnTo>
                  <a:lnTo>
                    <a:pt x="3" y="87"/>
                  </a:lnTo>
                  <a:lnTo>
                    <a:pt x="7" y="72"/>
                  </a:lnTo>
                  <a:lnTo>
                    <a:pt x="13" y="58"/>
                  </a:lnTo>
                  <a:lnTo>
                    <a:pt x="22" y="45"/>
                  </a:lnTo>
                  <a:lnTo>
                    <a:pt x="32" y="34"/>
                  </a:lnTo>
                  <a:lnTo>
                    <a:pt x="45" y="24"/>
                  </a:lnTo>
                  <a:lnTo>
                    <a:pt x="60" y="16"/>
                  </a:lnTo>
                  <a:lnTo>
                    <a:pt x="77" y="9"/>
                  </a:lnTo>
                  <a:lnTo>
                    <a:pt x="95" y="4"/>
                  </a:lnTo>
                  <a:lnTo>
                    <a:pt x="117" y="1"/>
                  </a:lnTo>
                  <a:lnTo>
                    <a:pt x="139" y="0"/>
                  </a:lnTo>
                  <a:lnTo>
                    <a:pt x="164" y="1"/>
                  </a:lnTo>
                  <a:lnTo>
                    <a:pt x="190" y="5"/>
                  </a:lnTo>
                  <a:lnTo>
                    <a:pt x="219" y="10"/>
                  </a:lnTo>
                  <a:lnTo>
                    <a:pt x="249" y="18"/>
                  </a:lnTo>
                  <a:lnTo>
                    <a:pt x="281" y="29"/>
                  </a:lnTo>
                  <a:lnTo>
                    <a:pt x="314" y="42"/>
                  </a:lnTo>
                  <a:lnTo>
                    <a:pt x="349" y="59"/>
                  </a:lnTo>
                  <a:lnTo>
                    <a:pt x="383" y="76"/>
                  </a:lnTo>
                  <a:lnTo>
                    <a:pt x="413" y="94"/>
                  </a:lnTo>
                  <a:lnTo>
                    <a:pt x="442" y="113"/>
                  </a:lnTo>
                  <a:lnTo>
                    <a:pt x="466" y="132"/>
                  </a:lnTo>
                  <a:lnTo>
                    <a:pt x="490" y="151"/>
                  </a:lnTo>
                  <a:lnTo>
                    <a:pt x="509" y="171"/>
                  </a:lnTo>
                  <a:lnTo>
                    <a:pt x="526" y="190"/>
                  </a:lnTo>
                  <a:lnTo>
                    <a:pt x="542" y="209"/>
                  </a:lnTo>
                  <a:lnTo>
                    <a:pt x="554" y="229"/>
                  </a:lnTo>
                  <a:lnTo>
                    <a:pt x="564" y="247"/>
                  </a:lnTo>
                  <a:lnTo>
                    <a:pt x="571" y="266"/>
                  </a:lnTo>
                  <a:lnTo>
                    <a:pt x="576" y="283"/>
                  </a:lnTo>
                  <a:lnTo>
                    <a:pt x="579" y="301"/>
                  </a:lnTo>
                  <a:lnTo>
                    <a:pt x="579" y="318"/>
                  </a:lnTo>
                  <a:lnTo>
                    <a:pt x="577" y="333"/>
                  </a:lnTo>
                  <a:lnTo>
                    <a:pt x="573" y="349"/>
                  </a:lnTo>
                  <a:lnTo>
                    <a:pt x="567" y="363"/>
                  </a:lnTo>
                  <a:lnTo>
                    <a:pt x="558" y="375"/>
                  </a:lnTo>
                  <a:lnTo>
                    <a:pt x="548" y="386"/>
                  </a:lnTo>
                  <a:lnTo>
                    <a:pt x="534" y="396"/>
                  </a:lnTo>
                  <a:lnTo>
                    <a:pt x="520" y="405"/>
                  </a:lnTo>
                  <a:lnTo>
                    <a:pt x="503" y="412"/>
                  </a:lnTo>
                  <a:lnTo>
                    <a:pt x="484" y="416"/>
                  </a:lnTo>
                  <a:lnTo>
                    <a:pt x="463" y="419"/>
                  </a:lnTo>
                  <a:lnTo>
                    <a:pt x="441" y="420"/>
                  </a:lnTo>
                  <a:lnTo>
                    <a:pt x="416" y="419"/>
                  </a:lnTo>
                  <a:lnTo>
                    <a:pt x="390" y="416"/>
                  </a:lnTo>
                  <a:lnTo>
                    <a:pt x="361" y="411"/>
                  </a:lnTo>
                  <a:lnTo>
                    <a:pt x="331" y="402"/>
                  </a:lnTo>
                  <a:lnTo>
                    <a:pt x="299" y="392"/>
                  </a:lnTo>
                  <a:lnTo>
                    <a:pt x="265" y="379"/>
                  </a:lnTo>
                  <a:lnTo>
                    <a:pt x="231" y="36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3" name="Freeform 19"/>
            <p:cNvSpPr>
              <a:spLocks/>
            </p:cNvSpPr>
            <p:nvPr/>
          </p:nvSpPr>
          <p:spPr bwMode="auto">
            <a:xfrm>
              <a:off x="4408488" y="3702050"/>
              <a:ext cx="28575" cy="14288"/>
            </a:xfrm>
            <a:custGeom>
              <a:avLst/>
              <a:gdLst/>
              <a:ahLst/>
              <a:cxnLst>
                <a:cxn ang="0">
                  <a:pos x="220" y="279"/>
                </a:cxn>
                <a:cxn ang="0">
                  <a:pos x="162" y="263"/>
                </a:cxn>
                <a:cxn ang="0">
                  <a:pos x="113" y="242"/>
                </a:cxn>
                <a:cxn ang="0">
                  <a:pos x="73" y="218"/>
                </a:cxn>
                <a:cxn ang="0">
                  <a:pos x="42" y="193"/>
                </a:cxn>
                <a:cxn ang="0">
                  <a:pos x="19" y="165"/>
                </a:cxn>
                <a:cxn ang="0">
                  <a:pos x="6" y="138"/>
                </a:cxn>
                <a:cxn ang="0">
                  <a:pos x="0" y="111"/>
                </a:cxn>
                <a:cxn ang="0">
                  <a:pos x="3" y="85"/>
                </a:cxn>
                <a:cxn ang="0">
                  <a:pos x="15" y="62"/>
                </a:cxn>
                <a:cxn ang="0">
                  <a:pos x="35" y="40"/>
                </a:cxn>
                <a:cxn ang="0">
                  <a:pos x="63" y="23"/>
                </a:cxn>
                <a:cxn ang="0">
                  <a:pos x="100" y="10"/>
                </a:cxn>
                <a:cxn ang="0">
                  <a:pos x="145" y="2"/>
                </a:cxn>
                <a:cxn ang="0">
                  <a:pos x="198" y="0"/>
                </a:cxn>
                <a:cxn ang="0">
                  <a:pos x="259" y="5"/>
                </a:cxn>
                <a:cxn ang="0">
                  <a:pos x="324" y="17"/>
                </a:cxn>
                <a:cxn ang="0">
                  <a:pos x="381" y="33"/>
                </a:cxn>
                <a:cxn ang="0">
                  <a:pos x="429" y="53"/>
                </a:cxn>
                <a:cxn ang="0">
                  <a:pos x="470" y="77"/>
                </a:cxn>
                <a:cxn ang="0">
                  <a:pos x="500" y="102"/>
                </a:cxn>
                <a:cxn ang="0">
                  <a:pos x="523" y="129"/>
                </a:cxn>
                <a:cxn ang="0">
                  <a:pos x="537" y="156"/>
                </a:cxn>
                <a:cxn ang="0">
                  <a:pos x="542" y="183"/>
                </a:cxn>
                <a:cxn ang="0">
                  <a:pos x="539" y="209"/>
                </a:cxn>
                <a:cxn ang="0">
                  <a:pos x="528" y="233"/>
                </a:cxn>
                <a:cxn ang="0">
                  <a:pos x="509" y="254"/>
                </a:cxn>
                <a:cxn ang="0">
                  <a:pos x="480" y="272"/>
                </a:cxn>
                <a:cxn ang="0">
                  <a:pos x="444" y="285"/>
                </a:cxn>
                <a:cxn ang="0">
                  <a:pos x="399" y="294"/>
                </a:cxn>
                <a:cxn ang="0">
                  <a:pos x="347" y="296"/>
                </a:cxn>
                <a:cxn ang="0">
                  <a:pos x="286" y="292"/>
                </a:cxn>
              </a:cxnLst>
              <a:rect l="0" t="0" r="r" b="b"/>
              <a:pathLst>
                <a:path w="542" h="296">
                  <a:moveTo>
                    <a:pt x="253" y="286"/>
                  </a:moveTo>
                  <a:lnTo>
                    <a:pt x="220" y="279"/>
                  </a:lnTo>
                  <a:lnTo>
                    <a:pt x="191" y="272"/>
                  </a:lnTo>
                  <a:lnTo>
                    <a:pt x="162" y="263"/>
                  </a:lnTo>
                  <a:lnTo>
                    <a:pt x="137" y="253"/>
                  </a:lnTo>
                  <a:lnTo>
                    <a:pt x="113" y="242"/>
                  </a:lnTo>
                  <a:lnTo>
                    <a:pt x="93" y="230"/>
                  </a:lnTo>
                  <a:lnTo>
                    <a:pt x="73" y="218"/>
                  </a:lnTo>
                  <a:lnTo>
                    <a:pt x="57" y="206"/>
                  </a:lnTo>
                  <a:lnTo>
                    <a:pt x="42" y="193"/>
                  </a:lnTo>
                  <a:lnTo>
                    <a:pt x="30" y="180"/>
                  </a:lnTo>
                  <a:lnTo>
                    <a:pt x="19" y="165"/>
                  </a:lnTo>
                  <a:lnTo>
                    <a:pt x="11" y="152"/>
                  </a:lnTo>
                  <a:lnTo>
                    <a:pt x="6" y="138"/>
                  </a:lnTo>
                  <a:lnTo>
                    <a:pt x="2" y="125"/>
                  </a:lnTo>
                  <a:lnTo>
                    <a:pt x="0" y="111"/>
                  </a:lnTo>
                  <a:lnTo>
                    <a:pt x="1" y="98"/>
                  </a:lnTo>
                  <a:lnTo>
                    <a:pt x="3" y="85"/>
                  </a:lnTo>
                  <a:lnTo>
                    <a:pt x="8" y="73"/>
                  </a:lnTo>
                  <a:lnTo>
                    <a:pt x="15" y="62"/>
                  </a:lnTo>
                  <a:lnTo>
                    <a:pt x="24" y="50"/>
                  </a:lnTo>
                  <a:lnTo>
                    <a:pt x="35" y="40"/>
                  </a:lnTo>
                  <a:lnTo>
                    <a:pt x="48" y="31"/>
                  </a:lnTo>
                  <a:lnTo>
                    <a:pt x="63" y="23"/>
                  </a:lnTo>
                  <a:lnTo>
                    <a:pt x="81" y="16"/>
                  </a:lnTo>
                  <a:lnTo>
                    <a:pt x="100" y="10"/>
                  </a:lnTo>
                  <a:lnTo>
                    <a:pt x="121" y="6"/>
                  </a:lnTo>
                  <a:lnTo>
                    <a:pt x="145" y="2"/>
                  </a:lnTo>
                  <a:lnTo>
                    <a:pt x="170" y="1"/>
                  </a:lnTo>
                  <a:lnTo>
                    <a:pt x="198" y="0"/>
                  </a:lnTo>
                  <a:lnTo>
                    <a:pt x="227" y="2"/>
                  </a:lnTo>
                  <a:lnTo>
                    <a:pt x="259" y="5"/>
                  </a:lnTo>
                  <a:lnTo>
                    <a:pt x="292" y="11"/>
                  </a:lnTo>
                  <a:lnTo>
                    <a:pt x="324" y="17"/>
                  </a:lnTo>
                  <a:lnTo>
                    <a:pt x="354" y="25"/>
                  </a:lnTo>
                  <a:lnTo>
                    <a:pt x="381" y="33"/>
                  </a:lnTo>
                  <a:lnTo>
                    <a:pt x="407" y="43"/>
                  </a:lnTo>
                  <a:lnTo>
                    <a:pt x="429" y="53"/>
                  </a:lnTo>
                  <a:lnTo>
                    <a:pt x="450" y="65"/>
                  </a:lnTo>
                  <a:lnTo>
                    <a:pt x="470" y="77"/>
                  </a:lnTo>
                  <a:lnTo>
                    <a:pt x="486" y="89"/>
                  </a:lnTo>
                  <a:lnTo>
                    <a:pt x="500" y="102"/>
                  </a:lnTo>
                  <a:lnTo>
                    <a:pt x="513" y="116"/>
                  </a:lnTo>
                  <a:lnTo>
                    <a:pt x="523" y="129"/>
                  </a:lnTo>
                  <a:lnTo>
                    <a:pt x="531" y="142"/>
                  </a:lnTo>
                  <a:lnTo>
                    <a:pt x="537" y="156"/>
                  </a:lnTo>
                  <a:lnTo>
                    <a:pt x="541" y="169"/>
                  </a:lnTo>
                  <a:lnTo>
                    <a:pt x="542" y="183"/>
                  </a:lnTo>
                  <a:lnTo>
                    <a:pt x="542" y="196"/>
                  </a:lnTo>
                  <a:lnTo>
                    <a:pt x="539" y="209"/>
                  </a:lnTo>
                  <a:lnTo>
                    <a:pt x="535" y="221"/>
                  </a:lnTo>
                  <a:lnTo>
                    <a:pt x="528" y="233"/>
                  </a:lnTo>
                  <a:lnTo>
                    <a:pt x="520" y="244"/>
                  </a:lnTo>
                  <a:lnTo>
                    <a:pt x="509" y="254"/>
                  </a:lnTo>
                  <a:lnTo>
                    <a:pt x="495" y="263"/>
                  </a:lnTo>
                  <a:lnTo>
                    <a:pt x="480" y="272"/>
                  </a:lnTo>
                  <a:lnTo>
                    <a:pt x="464" y="279"/>
                  </a:lnTo>
                  <a:lnTo>
                    <a:pt x="444" y="285"/>
                  </a:lnTo>
                  <a:lnTo>
                    <a:pt x="423" y="289"/>
                  </a:lnTo>
                  <a:lnTo>
                    <a:pt x="399" y="294"/>
                  </a:lnTo>
                  <a:lnTo>
                    <a:pt x="374" y="296"/>
                  </a:lnTo>
                  <a:lnTo>
                    <a:pt x="347" y="296"/>
                  </a:lnTo>
                  <a:lnTo>
                    <a:pt x="317" y="295"/>
                  </a:lnTo>
                  <a:lnTo>
                    <a:pt x="286" y="292"/>
                  </a:lnTo>
                  <a:lnTo>
                    <a:pt x="253" y="28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4" name="Freeform 20"/>
            <p:cNvSpPr>
              <a:spLocks/>
            </p:cNvSpPr>
            <p:nvPr/>
          </p:nvSpPr>
          <p:spPr bwMode="auto">
            <a:xfrm>
              <a:off x="4408488" y="3702050"/>
              <a:ext cx="28575" cy="14288"/>
            </a:xfrm>
            <a:custGeom>
              <a:avLst/>
              <a:gdLst/>
              <a:ahLst/>
              <a:cxnLst>
                <a:cxn ang="0">
                  <a:pos x="220" y="279"/>
                </a:cxn>
                <a:cxn ang="0">
                  <a:pos x="162" y="263"/>
                </a:cxn>
                <a:cxn ang="0">
                  <a:pos x="113" y="242"/>
                </a:cxn>
                <a:cxn ang="0">
                  <a:pos x="73" y="218"/>
                </a:cxn>
                <a:cxn ang="0">
                  <a:pos x="42" y="193"/>
                </a:cxn>
                <a:cxn ang="0">
                  <a:pos x="19" y="165"/>
                </a:cxn>
                <a:cxn ang="0">
                  <a:pos x="6" y="138"/>
                </a:cxn>
                <a:cxn ang="0">
                  <a:pos x="0" y="111"/>
                </a:cxn>
                <a:cxn ang="0">
                  <a:pos x="3" y="85"/>
                </a:cxn>
                <a:cxn ang="0">
                  <a:pos x="15" y="62"/>
                </a:cxn>
                <a:cxn ang="0">
                  <a:pos x="35" y="40"/>
                </a:cxn>
                <a:cxn ang="0">
                  <a:pos x="63" y="23"/>
                </a:cxn>
                <a:cxn ang="0">
                  <a:pos x="100" y="10"/>
                </a:cxn>
                <a:cxn ang="0">
                  <a:pos x="145" y="2"/>
                </a:cxn>
                <a:cxn ang="0">
                  <a:pos x="198" y="0"/>
                </a:cxn>
                <a:cxn ang="0">
                  <a:pos x="259" y="5"/>
                </a:cxn>
                <a:cxn ang="0">
                  <a:pos x="324" y="17"/>
                </a:cxn>
                <a:cxn ang="0">
                  <a:pos x="381" y="33"/>
                </a:cxn>
                <a:cxn ang="0">
                  <a:pos x="429" y="53"/>
                </a:cxn>
                <a:cxn ang="0">
                  <a:pos x="470" y="77"/>
                </a:cxn>
                <a:cxn ang="0">
                  <a:pos x="500" y="102"/>
                </a:cxn>
                <a:cxn ang="0">
                  <a:pos x="523" y="129"/>
                </a:cxn>
                <a:cxn ang="0">
                  <a:pos x="537" y="156"/>
                </a:cxn>
                <a:cxn ang="0">
                  <a:pos x="542" y="183"/>
                </a:cxn>
                <a:cxn ang="0">
                  <a:pos x="539" y="209"/>
                </a:cxn>
                <a:cxn ang="0">
                  <a:pos x="528" y="233"/>
                </a:cxn>
                <a:cxn ang="0">
                  <a:pos x="509" y="254"/>
                </a:cxn>
                <a:cxn ang="0">
                  <a:pos x="480" y="272"/>
                </a:cxn>
                <a:cxn ang="0">
                  <a:pos x="444" y="285"/>
                </a:cxn>
                <a:cxn ang="0">
                  <a:pos x="399" y="294"/>
                </a:cxn>
                <a:cxn ang="0">
                  <a:pos x="347" y="296"/>
                </a:cxn>
                <a:cxn ang="0">
                  <a:pos x="286" y="292"/>
                </a:cxn>
              </a:cxnLst>
              <a:rect l="0" t="0" r="r" b="b"/>
              <a:pathLst>
                <a:path w="542" h="296">
                  <a:moveTo>
                    <a:pt x="253" y="286"/>
                  </a:moveTo>
                  <a:lnTo>
                    <a:pt x="220" y="279"/>
                  </a:lnTo>
                  <a:lnTo>
                    <a:pt x="191" y="272"/>
                  </a:lnTo>
                  <a:lnTo>
                    <a:pt x="162" y="263"/>
                  </a:lnTo>
                  <a:lnTo>
                    <a:pt x="137" y="253"/>
                  </a:lnTo>
                  <a:lnTo>
                    <a:pt x="113" y="242"/>
                  </a:lnTo>
                  <a:lnTo>
                    <a:pt x="93" y="230"/>
                  </a:lnTo>
                  <a:lnTo>
                    <a:pt x="73" y="218"/>
                  </a:lnTo>
                  <a:lnTo>
                    <a:pt x="57" y="206"/>
                  </a:lnTo>
                  <a:lnTo>
                    <a:pt x="42" y="193"/>
                  </a:lnTo>
                  <a:lnTo>
                    <a:pt x="30" y="180"/>
                  </a:lnTo>
                  <a:lnTo>
                    <a:pt x="19" y="165"/>
                  </a:lnTo>
                  <a:lnTo>
                    <a:pt x="11" y="152"/>
                  </a:lnTo>
                  <a:lnTo>
                    <a:pt x="6" y="138"/>
                  </a:lnTo>
                  <a:lnTo>
                    <a:pt x="2" y="125"/>
                  </a:lnTo>
                  <a:lnTo>
                    <a:pt x="0" y="111"/>
                  </a:lnTo>
                  <a:lnTo>
                    <a:pt x="1" y="98"/>
                  </a:lnTo>
                  <a:lnTo>
                    <a:pt x="3" y="85"/>
                  </a:lnTo>
                  <a:lnTo>
                    <a:pt x="8" y="73"/>
                  </a:lnTo>
                  <a:lnTo>
                    <a:pt x="15" y="62"/>
                  </a:lnTo>
                  <a:lnTo>
                    <a:pt x="24" y="50"/>
                  </a:lnTo>
                  <a:lnTo>
                    <a:pt x="35" y="40"/>
                  </a:lnTo>
                  <a:lnTo>
                    <a:pt x="48" y="31"/>
                  </a:lnTo>
                  <a:lnTo>
                    <a:pt x="63" y="23"/>
                  </a:lnTo>
                  <a:lnTo>
                    <a:pt x="81" y="16"/>
                  </a:lnTo>
                  <a:lnTo>
                    <a:pt x="100" y="10"/>
                  </a:lnTo>
                  <a:lnTo>
                    <a:pt x="121" y="6"/>
                  </a:lnTo>
                  <a:lnTo>
                    <a:pt x="145" y="2"/>
                  </a:lnTo>
                  <a:lnTo>
                    <a:pt x="170" y="1"/>
                  </a:lnTo>
                  <a:lnTo>
                    <a:pt x="198" y="0"/>
                  </a:lnTo>
                  <a:lnTo>
                    <a:pt x="227" y="2"/>
                  </a:lnTo>
                  <a:lnTo>
                    <a:pt x="259" y="5"/>
                  </a:lnTo>
                  <a:lnTo>
                    <a:pt x="292" y="11"/>
                  </a:lnTo>
                  <a:lnTo>
                    <a:pt x="324" y="17"/>
                  </a:lnTo>
                  <a:lnTo>
                    <a:pt x="354" y="25"/>
                  </a:lnTo>
                  <a:lnTo>
                    <a:pt x="381" y="33"/>
                  </a:lnTo>
                  <a:lnTo>
                    <a:pt x="407" y="43"/>
                  </a:lnTo>
                  <a:lnTo>
                    <a:pt x="429" y="53"/>
                  </a:lnTo>
                  <a:lnTo>
                    <a:pt x="450" y="65"/>
                  </a:lnTo>
                  <a:lnTo>
                    <a:pt x="470" y="77"/>
                  </a:lnTo>
                  <a:lnTo>
                    <a:pt x="486" y="89"/>
                  </a:lnTo>
                  <a:lnTo>
                    <a:pt x="500" y="102"/>
                  </a:lnTo>
                  <a:lnTo>
                    <a:pt x="513" y="116"/>
                  </a:lnTo>
                  <a:lnTo>
                    <a:pt x="523" y="129"/>
                  </a:lnTo>
                  <a:lnTo>
                    <a:pt x="531" y="142"/>
                  </a:lnTo>
                  <a:lnTo>
                    <a:pt x="537" y="156"/>
                  </a:lnTo>
                  <a:lnTo>
                    <a:pt x="541" y="169"/>
                  </a:lnTo>
                  <a:lnTo>
                    <a:pt x="542" y="183"/>
                  </a:lnTo>
                  <a:lnTo>
                    <a:pt x="542" y="196"/>
                  </a:lnTo>
                  <a:lnTo>
                    <a:pt x="539" y="209"/>
                  </a:lnTo>
                  <a:lnTo>
                    <a:pt x="535" y="221"/>
                  </a:lnTo>
                  <a:lnTo>
                    <a:pt x="528" y="233"/>
                  </a:lnTo>
                  <a:lnTo>
                    <a:pt x="520" y="244"/>
                  </a:lnTo>
                  <a:lnTo>
                    <a:pt x="509" y="254"/>
                  </a:lnTo>
                  <a:lnTo>
                    <a:pt x="495" y="263"/>
                  </a:lnTo>
                  <a:lnTo>
                    <a:pt x="480" y="272"/>
                  </a:lnTo>
                  <a:lnTo>
                    <a:pt x="464" y="279"/>
                  </a:lnTo>
                  <a:lnTo>
                    <a:pt x="444" y="285"/>
                  </a:lnTo>
                  <a:lnTo>
                    <a:pt x="423" y="289"/>
                  </a:lnTo>
                  <a:lnTo>
                    <a:pt x="399" y="294"/>
                  </a:lnTo>
                  <a:lnTo>
                    <a:pt x="374" y="296"/>
                  </a:lnTo>
                  <a:lnTo>
                    <a:pt x="347" y="296"/>
                  </a:lnTo>
                  <a:lnTo>
                    <a:pt x="317" y="295"/>
                  </a:lnTo>
                  <a:lnTo>
                    <a:pt x="286" y="292"/>
                  </a:lnTo>
                  <a:lnTo>
                    <a:pt x="253" y="28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5" name="Freeform 21"/>
            <p:cNvSpPr>
              <a:spLocks/>
            </p:cNvSpPr>
            <p:nvPr/>
          </p:nvSpPr>
          <p:spPr bwMode="auto">
            <a:xfrm>
              <a:off x="4406900" y="3721100"/>
              <a:ext cx="22225" cy="14288"/>
            </a:xfrm>
            <a:custGeom>
              <a:avLst/>
              <a:gdLst/>
              <a:ahLst/>
              <a:cxnLst>
                <a:cxn ang="0">
                  <a:pos x="182" y="263"/>
                </a:cxn>
                <a:cxn ang="0">
                  <a:pos x="135" y="254"/>
                </a:cxn>
                <a:cxn ang="0">
                  <a:pos x="95" y="241"/>
                </a:cxn>
                <a:cxn ang="0">
                  <a:pos x="63" y="223"/>
                </a:cxn>
                <a:cxn ang="0">
                  <a:pos x="37" y="202"/>
                </a:cxn>
                <a:cxn ang="0">
                  <a:pos x="18" y="179"/>
                </a:cxn>
                <a:cxn ang="0">
                  <a:pos x="6" y="155"/>
                </a:cxn>
                <a:cxn ang="0">
                  <a:pos x="0" y="130"/>
                </a:cxn>
                <a:cxn ang="0">
                  <a:pos x="2" y="105"/>
                </a:cxn>
                <a:cxn ang="0">
                  <a:pos x="11" y="81"/>
                </a:cxn>
                <a:cxn ang="0">
                  <a:pos x="25" y="59"/>
                </a:cxn>
                <a:cxn ang="0">
                  <a:pos x="47" y="39"/>
                </a:cxn>
                <a:cxn ang="0">
                  <a:pos x="76" y="22"/>
                </a:cxn>
                <a:cxn ang="0">
                  <a:pos x="111" y="10"/>
                </a:cxn>
                <a:cxn ang="0">
                  <a:pos x="152" y="2"/>
                </a:cxn>
                <a:cxn ang="0">
                  <a:pos x="200" y="0"/>
                </a:cxn>
                <a:cxn ang="0">
                  <a:pos x="253" y="4"/>
                </a:cxn>
                <a:cxn ang="0">
                  <a:pos x="299" y="13"/>
                </a:cxn>
                <a:cxn ang="0">
                  <a:pos x="339" y="26"/>
                </a:cxn>
                <a:cxn ang="0">
                  <a:pos x="371" y="45"/>
                </a:cxn>
                <a:cxn ang="0">
                  <a:pos x="397" y="65"/>
                </a:cxn>
                <a:cxn ang="0">
                  <a:pos x="416" y="88"/>
                </a:cxn>
                <a:cxn ang="0">
                  <a:pos x="428" y="113"/>
                </a:cxn>
                <a:cxn ang="0">
                  <a:pos x="434" y="137"/>
                </a:cxn>
                <a:cxn ang="0">
                  <a:pos x="433" y="163"/>
                </a:cxn>
                <a:cxn ang="0">
                  <a:pos x="423" y="186"/>
                </a:cxn>
                <a:cxn ang="0">
                  <a:pos x="409" y="208"/>
                </a:cxn>
                <a:cxn ang="0">
                  <a:pos x="388" y="229"/>
                </a:cxn>
                <a:cxn ang="0">
                  <a:pos x="359" y="245"/>
                </a:cxn>
                <a:cxn ang="0">
                  <a:pos x="324" y="257"/>
                </a:cxn>
                <a:cxn ang="0">
                  <a:pos x="282" y="265"/>
                </a:cxn>
                <a:cxn ang="0">
                  <a:pos x="234" y="267"/>
                </a:cxn>
              </a:cxnLst>
              <a:rect l="0" t="0" r="r" b="b"/>
              <a:pathLst>
                <a:path w="434" h="267">
                  <a:moveTo>
                    <a:pt x="207" y="265"/>
                  </a:moveTo>
                  <a:lnTo>
                    <a:pt x="182" y="263"/>
                  </a:lnTo>
                  <a:lnTo>
                    <a:pt x="157" y="259"/>
                  </a:lnTo>
                  <a:lnTo>
                    <a:pt x="135" y="254"/>
                  </a:lnTo>
                  <a:lnTo>
                    <a:pt x="115" y="248"/>
                  </a:lnTo>
                  <a:lnTo>
                    <a:pt x="95" y="241"/>
                  </a:lnTo>
                  <a:lnTo>
                    <a:pt x="78" y="232"/>
                  </a:lnTo>
                  <a:lnTo>
                    <a:pt x="63" y="223"/>
                  </a:lnTo>
                  <a:lnTo>
                    <a:pt x="49" y="213"/>
                  </a:lnTo>
                  <a:lnTo>
                    <a:pt x="37" y="202"/>
                  </a:lnTo>
                  <a:lnTo>
                    <a:pt x="27" y="191"/>
                  </a:lnTo>
                  <a:lnTo>
                    <a:pt x="18" y="179"/>
                  </a:lnTo>
                  <a:lnTo>
                    <a:pt x="12" y="168"/>
                  </a:lnTo>
                  <a:lnTo>
                    <a:pt x="6" y="155"/>
                  </a:lnTo>
                  <a:lnTo>
                    <a:pt x="2" y="142"/>
                  </a:lnTo>
                  <a:lnTo>
                    <a:pt x="0" y="130"/>
                  </a:lnTo>
                  <a:lnTo>
                    <a:pt x="0" y="117"/>
                  </a:lnTo>
                  <a:lnTo>
                    <a:pt x="2" y="105"/>
                  </a:lnTo>
                  <a:lnTo>
                    <a:pt x="6" y="92"/>
                  </a:lnTo>
                  <a:lnTo>
                    <a:pt x="11" y="81"/>
                  </a:lnTo>
                  <a:lnTo>
                    <a:pt x="17" y="69"/>
                  </a:lnTo>
                  <a:lnTo>
                    <a:pt x="25" y="59"/>
                  </a:lnTo>
                  <a:lnTo>
                    <a:pt x="35" y="49"/>
                  </a:lnTo>
                  <a:lnTo>
                    <a:pt x="47" y="39"/>
                  </a:lnTo>
                  <a:lnTo>
                    <a:pt x="61" y="29"/>
                  </a:lnTo>
                  <a:lnTo>
                    <a:pt x="76" y="22"/>
                  </a:lnTo>
                  <a:lnTo>
                    <a:pt x="92" y="15"/>
                  </a:lnTo>
                  <a:lnTo>
                    <a:pt x="111" y="10"/>
                  </a:lnTo>
                  <a:lnTo>
                    <a:pt x="131" y="5"/>
                  </a:lnTo>
                  <a:lnTo>
                    <a:pt x="152" y="2"/>
                  </a:lnTo>
                  <a:lnTo>
                    <a:pt x="176" y="0"/>
                  </a:lnTo>
                  <a:lnTo>
                    <a:pt x="200" y="0"/>
                  </a:lnTo>
                  <a:lnTo>
                    <a:pt x="227" y="1"/>
                  </a:lnTo>
                  <a:lnTo>
                    <a:pt x="253" y="4"/>
                  </a:lnTo>
                  <a:lnTo>
                    <a:pt x="277" y="8"/>
                  </a:lnTo>
                  <a:lnTo>
                    <a:pt x="299" y="13"/>
                  </a:lnTo>
                  <a:lnTo>
                    <a:pt x="320" y="19"/>
                  </a:lnTo>
                  <a:lnTo>
                    <a:pt x="339" y="26"/>
                  </a:lnTo>
                  <a:lnTo>
                    <a:pt x="356" y="36"/>
                  </a:lnTo>
                  <a:lnTo>
                    <a:pt x="371" y="45"/>
                  </a:lnTo>
                  <a:lnTo>
                    <a:pt x="386" y="55"/>
                  </a:lnTo>
                  <a:lnTo>
                    <a:pt x="397" y="65"/>
                  </a:lnTo>
                  <a:lnTo>
                    <a:pt x="408" y="76"/>
                  </a:lnTo>
                  <a:lnTo>
                    <a:pt x="416" y="88"/>
                  </a:lnTo>
                  <a:lnTo>
                    <a:pt x="423" y="100"/>
                  </a:lnTo>
                  <a:lnTo>
                    <a:pt x="428" y="113"/>
                  </a:lnTo>
                  <a:lnTo>
                    <a:pt x="432" y="125"/>
                  </a:lnTo>
                  <a:lnTo>
                    <a:pt x="434" y="137"/>
                  </a:lnTo>
                  <a:lnTo>
                    <a:pt x="434" y="149"/>
                  </a:lnTo>
                  <a:lnTo>
                    <a:pt x="433" y="163"/>
                  </a:lnTo>
                  <a:lnTo>
                    <a:pt x="428" y="175"/>
                  </a:lnTo>
                  <a:lnTo>
                    <a:pt x="423" y="186"/>
                  </a:lnTo>
                  <a:lnTo>
                    <a:pt x="417" y="198"/>
                  </a:lnTo>
                  <a:lnTo>
                    <a:pt x="409" y="208"/>
                  </a:lnTo>
                  <a:lnTo>
                    <a:pt x="399" y="219"/>
                  </a:lnTo>
                  <a:lnTo>
                    <a:pt x="388" y="229"/>
                  </a:lnTo>
                  <a:lnTo>
                    <a:pt x="373" y="237"/>
                  </a:lnTo>
                  <a:lnTo>
                    <a:pt x="359" y="245"/>
                  </a:lnTo>
                  <a:lnTo>
                    <a:pt x="342" y="252"/>
                  </a:lnTo>
                  <a:lnTo>
                    <a:pt x="324" y="257"/>
                  </a:lnTo>
                  <a:lnTo>
                    <a:pt x="304" y="262"/>
                  </a:lnTo>
                  <a:lnTo>
                    <a:pt x="282" y="265"/>
                  </a:lnTo>
                  <a:lnTo>
                    <a:pt x="259" y="267"/>
                  </a:lnTo>
                  <a:lnTo>
                    <a:pt x="234" y="267"/>
                  </a:lnTo>
                  <a:lnTo>
                    <a:pt x="207" y="26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6" name="Freeform 22"/>
            <p:cNvSpPr>
              <a:spLocks/>
            </p:cNvSpPr>
            <p:nvPr/>
          </p:nvSpPr>
          <p:spPr bwMode="auto">
            <a:xfrm>
              <a:off x="4406900" y="3721100"/>
              <a:ext cx="22225" cy="14288"/>
            </a:xfrm>
            <a:custGeom>
              <a:avLst/>
              <a:gdLst/>
              <a:ahLst/>
              <a:cxnLst>
                <a:cxn ang="0">
                  <a:pos x="182" y="263"/>
                </a:cxn>
                <a:cxn ang="0">
                  <a:pos x="135" y="254"/>
                </a:cxn>
                <a:cxn ang="0">
                  <a:pos x="95" y="241"/>
                </a:cxn>
                <a:cxn ang="0">
                  <a:pos x="63" y="223"/>
                </a:cxn>
                <a:cxn ang="0">
                  <a:pos x="37" y="202"/>
                </a:cxn>
                <a:cxn ang="0">
                  <a:pos x="18" y="179"/>
                </a:cxn>
                <a:cxn ang="0">
                  <a:pos x="6" y="155"/>
                </a:cxn>
                <a:cxn ang="0">
                  <a:pos x="0" y="130"/>
                </a:cxn>
                <a:cxn ang="0">
                  <a:pos x="2" y="105"/>
                </a:cxn>
                <a:cxn ang="0">
                  <a:pos x="11" y="81"/>
                </a:cxn>
                <a:cxn ang="0">
                  <a:pos x="25" y="59"/>
                </a:cxn>
                <a:cxn ang="0">
                  <a:pos x="47" y="39"/>
                </a:cxn>
                <a:cxn ang="0">
                  <a:pos x="76" y="22"/>
                </a:cxn>
                <a:cxn ang="0">
                  <a:pos x="111" y="10"/>
                </a:cxn>
                <a:cxn ang="0">
                  <a:pos x="152" y="2"/>
                </a:cxn>
                <a:cxn ang="0">
                  <a:pos x="200" y="0"/>
                </a:cxn>
                <a:cxn ang="0">
                  <a:pos x="253" y="4"/>
                </a:cxn>
                <a:cxn ang="0">
                  <a:pos x="299" y="13"/>
                </a:cxn>
                <a:cxn ang="0">
                  <a:pos x="339" y="26"/>
                </a:cxn>
                <a:cxn ang="0">
                  <a:pos x="371" y="45"/>
                </a:cxn>
                <a:cxn ang="0">
                  <a:pos x="397" y="65"/>
                </a:cxn>
                <a:cxn ang="0">
                  <a:pos x="416" y="88"/>
                </a:cxn>
                <a:cxn ang="0">
                  <a:pos x="428" y="113"/>
                </a:cxn>
                <a:cxn ang="0">
                  <a:pos x="434" y="137"/>
                </a:cxn>
                <a:cxn ang="0">
                  <a:pos x="433" y="163"/>
                </a:cxn>
                <a:cxn ang="0">
                  <a:pos x="423" y="186"/>
                </a:cxn>
                <a:cxn ang="0">
                  <a:pos x="409" y="208"/>
                </a:cxn>
                <a:cxn ang="0">
                  <a:pos x="388" y="229"/>
                </a:cxn>
                <a:cxn ang="0">
                  <a:pos x="359" y="245"/>
                </a:cxn>
                <a:cxn ang="0">
                  <a:pos x="324" y="257"/>
                </a:cxn>
                <a:cxn ang="0">
                  <a:pos x="282" y="265"/>
                </a:cxn>
                <a:cxn ang="0">
                  <a:pos x="234" y="267"/>
                </a:cxn>
              </a:cxnLst>
              <a:rect l="0" t="0" r="r" b="b"/>
              <a:pathLst>
                <a:path w="434" h="267">
                  <a:moveTo>
                    <a:pt x="207" y="265"/>
                  </a:moveTo>
                  <a:lnTo>
                    <a:pt x="182" y="263"/>
                  </a:lnTo>
                  <a:lnTo>
                    <a:pt x="157" y="259"/>
                  </a:lnTo>
                  <a:lnTo>
                    <a:pt x="135" y="254"/>
                  </a:lnTo>
                  <a:lnTo>
                    <a:pt x="115" y="248"/>
                  </a:lnTo>
                  <a:lnTo>
                    <a:pt x="95" y="241"/>
                  </a:lnTo>
                  <a:lnTo>
                    <a:pt x="78" y="232"/>
                  </a:lnTo>
                  <a:lnTo>
                    <a:pt x="63" y="223"/>
                  </a:lnTo>
                  <a:lnTo>
                    <a:pt x="49" y="213"/>
                  </a:lnTo>
                  <a:lnTo>
                    <a:pt x="37" y="202"/>
                  </a:lnTo>
                  <a:lnTo>
                    <a:pt x="27" y="191"/>
                  </a:lnTo>
                  <a:lnTo>
                    <a:pt x="18" y="179"/>
                  </a:lnTo>
                  <a:lnTo>
                    <a:pt x="12" y="168"/>
                  </a:lnTo>
                  <a:lnTo>
                    <a:pt x="6" y="155"/>
                  </a:lnTo>
                  <a:lnTo>
                    <a:pt x="2" y="142"/>
                  </a:lnTo>
                  <a:lnTo>
                    <a:pt x="0" y="130"/>
                  </a:lnTo>
                  <a:lnTo>
                    <a:pt x="0" y="117"/>
                  </a:lnTo>
                  <a:lnTo>
                    <a:pt x="2" y="105"/>
                  </a:lnTo>
                  <a:lnTo>
                    <a:pt x="6" y="92"/>
                  </a:lnTo>
                  <a:lnTo>
                    <a:pt x="11" y="81"/>
                  </a:lnTo>
                  <a:lnTo>
                    <a:pt x="17" y="69"/>
                  </a:lnTo>
                  <a:lnTo>
                    <a:pt x="25" y="59"/>
                  </a:lnTo>
                  <a:lnTo>
                    <a:pt x="35" y="49"/>
                  </a:lnTo>
                  <a:lnTo>
                    <a:pt x="47" y="39"/>
                  </a:lnTo>
                  <a:lnTo>
                    <a:pt x="61" y="29"/>
                  </a:lnTo>
                  <a:lnTo>
                    <a:pt x="76" y="22"/>
                  </a:lnTo>
                  <a:lnTo>
                    <a:pt x="92" y="15"/>
                  </a:lnTo>
                  <a:lnTo>
                    <a:pt x="111" y="10"/>
                  </a:lnTo>
                  <a:lnTo>
                    <a:pt x="131" y="5"/>
                  </a:lnTo>
                  <a:lnTo>
                    <a:pt x="152" y="2"/>
                  </a:lnTo>
                  <a:lnTo>
                    <a:pt x="176" y="0"/>
                  </a:lnTo>
                  <a:lnTo>
                    <a:pt x="200" y="0"/>
                  </a:lnTo>
                  <a:lnTo>
                    <a:pt x="227" y="1"/>
                  </a:lnTo>
                  <a:lnTo>
                    <a:pt x="253" y="4"/>
                  </a:lnTo>
                  <a:lnTo>
                    <a:pt x="277" y="8"/>
                  </a:lnTo>
                  <a:lnTo>
                    <a:pt x="299" y="13"/>
                  </a:lnTo>
                  <a:lnTo>
                    <a:pt x="320" y="19"/>
                  </a:lnTo>
                  <a:lnTo>
                    <a:pt x="339" y="26"/>
                  </a:lnTo>
                  <a:lnTo>
                    <a:pt x="356" y="36"/>
                  </a:lnTo>
                  <a:lnTo>
                    <a:pt x="371" y="45"/>
                  </a:lnTo>
                  <a:lnTo>
                    <a:pt x="386" y="55"/>
                  </a:lnTo>
                  <a:lnTo>
                    <a:pt x="397" y="65"/>
                  </a:lnTo>
                  <a:lnTo>
                    <a:pt x="408" y="76"/>
                  </a:lnTo>
                  <a:lnTo>
                    <a:pt x="416" y="88"/>
                  </a:lnTo>
                  <a:lnTo>
                    <a:pt x="423" y="100"/>
                  </a:lnTo>
                  <a:lnTo>
                    <a:pt x="428" y="113"/>
                  </a:lnTo>
                  <a:lnTo>
                    <a:pt x="432" y="125"/>
                  </a:lnTo>
                  <a:lnTo>
                    <a:pt x="434" y="137"/>
                  </a:lnTo>
                  <a:lnTo>
                    <a:pt x="434" y="149"/>
                  </a:lnTo>
                  <a:lnTo>
                    <a:pt x="433" y="163"/>
                  </a:lnTo>
                  <a:lnTo>
                    <a:pt x="428" y="175"/>
                  </a:lnTo>
                  <a:lnTo>
                    <a:pt x="423" y="186"/>
                  </a:lnTo>
                  <a:lnTo>
                    <a:pt x="417" y="198"/>
                  </a:lnTo>
                  <a:lnTo>
                    <a:pt x="409" y="208"/>
                  </a:lnTo>
                  <a:lnTo>
                    <a:pt x="399" y="219"/>
                  </a:lnTo>
                  <a:lnTo>
                    <a:pt x="388" y="229"/>
                  </a:lnTo>
                  <a:lnTo>
                    <a:pt x="373" y="237"/>
                  </a:lnTo>
                  <a:lnTo>
                    <a:pt x="359" y="245"/>
                  </a:lnTo>
                  <a:lnTo>
                    <a:pt x="342" y="252"/>
                  </a:lnTo>
                  <a:lnTo>
                    <a:pt x="324" y="257"/>
                  </a:lnTo>
                  <a:lnTo>
                    <a:pt x="304" y="262"/>
                  </a:lnTo>
                  <a:lnTo>
                    <a:pt x="282" y="265"/>
                  </a:lnTo>
                  <a:lnTo>
                    <a:pt x="259" y="267"/>
                  </a:lnTo>
                  <a:lnTo>
                    <a:pt x="234" y="267"/>
                  </a:lnTo>
                  <a:lnTo>
                    <a:pt x="207" y="26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7" name="Freeform 23"/>
            <p:cNvSpPr>
              <a:spLocks/>
            </p:cNvSpPr>
            <p:nvPr/>
          </p:nvSpPr>
          <p:spPr bwMode="auto">
            <a:xfrm>
              <a:off x="4406900" y="3740150"/>
              <a:ext cx="19050" cy="11113"/>
            </a:xfrm>
            <a:custGeom>
              <a:avLst/>
              <a:gdLst/>
              <a:ahLst/>
              <a:cxnLst>
                <a:cxn ang="0">
                  <a:pos x="177" y="213"/>
                </a:cxn>
                <a:cxn ang="0">
                  <a:pos x="135" y="217"/>
                </a:cxn>
                <a:cxn ang="0">
                  <a:pos x="99" y="217"/>
                </a:cxn>
                <a:cxn ang="0">
                  <a:pos x="69" y="212"/>
                </a:cxn>
                <a:cxn ang="0">
                  <a:pos x="43" y="203"/>
                </a:cxn>
                <a:cxn ang="0">
                  <a:pos x="24" y="191"/>
                </a:cxn>
                <a:cxn ang="0">
                  <a:pos x="10" y="176"/>
                </a:cxn>
                <a:cxn ang="0">
                  <a:pos x="2" y="159"/>
                </a:cxn>
                <a:cxn ang="0">
                  <a:pos x="0" y="140"/>
                </a:cxn>
                <a:cxn ang="0">
                  <a:pos x="3" y="120"/>
                </a:cxn>
                <a:cxn ang="0">
                  <a:pos x="12" y="101"/>
                </a:cxn>
                <a:cxn ang="0">
                  <a:pos x="26" y="81"/>
                </a:cxn>
                <a:cxn ang="0">
                  <a:pos x="47" y="62"/>
                </a:cxn>
                <a:cxn ang="0">
                  <a:pos x="74" y="44"/>
                </a:cxn>
                <a:cxn ang="0">
                  <a:pos x="107" y="29"/>
                </a:cxn>
                <a:cxn ang="0">
                  <a:pos x="146" y="17"/>
                </a:cxn>
                <a:cxn ang="0">
                  <a:pos x="190" y="7"/>
                </a:cxn>
                <a:cxn ang="0">
                  <a:pos x="232" y="1"/>
                </a:cxn>
                <a:cxn ang="0">
                  <a:pos x="268" y="0"/>
                </a:cxn>
                <a:cxn ang="0">
                  <a:pos x="298" y="6"/>
                </a:cxn>
                <a:cxn ang="0">
                  <a:pos x="324" y="14"/>
                </a:cxn>
                <a:cxn ang="0">
                  <a:pos x="343" y="26"/>
                </a:cxn>
                <a:cxn ang="0">
                  <a:pos x="357" y="41"/>
                </a:cxn>
                <a:cxn ang="0">
                  <a:pos x="365" y="57"/>
                </a:cxn>
                <a:cxn ang="0">
                  <a:pos x="368" y="77"/>
                </a:cxn>
                <a:cxn ang="0">
                  <a:pos x="364" y="96"/>
                </a:cxn>
                <a:cxn ang="0">
                  <a:pos x="356" y="116"/>
                </a:cxn>
                <a:cxn ang="0">
                  <a:pos x="341" y="137"/>
                </a:cxn>
                <a:cxn ang="0">
                  <a:pos x="320" y="155"/>
                </a:cxn>
                <a:cxn ang="0">
                  <a:pos x="293" y="173"/>
                </a:cxn>
                <a:cxn ang="0">
                  <a:pos x="260" y="190"/>
                </a:cxn>
                <a:cxn ang="0">
                  <a:pos x="222" y="203"/>
                </a:cxn>
              </a:cxnLst>
              <a:rect l="0" t="0" r="r" b="b"/>
              <a:pathLst>
                <a:path w="368" h="218">
                  <a:moveTo>
                    <a:pt x="199" y="208"/>
                  </a:moveTo>
                  <a:lnTo>
                    <a:pt x="177" y="213"/>
                  </a:lnTo>
                  <a:lnTo>
                    <a:pt x="155" y="216"/>
                  </a:lnTo>
                  <a:lnTo>
                    <a:pt x="135" y="217"/>
                  </a:lnTo>
                  <a:lnTo>
                    <a:pt x="117" y="218"/>
                  </a:lnTo>
                  <a:lnTo>
                    <a:pt x="99" y="217"/>
                  </a:lnTo>
                  <a:lnTo>
                    <a:pt x="83" y="215"/>
                  </a:lnTo>
                  <a:lnTo>
                    <a:pt x="69" y="212"/>
                  </a:lnTo>
                  <a:lnTo>
                    <a:pt x="56" y="208"/>
                  </a:lnTo>
                  <a:lnTo>
                    <a:pt x="43" y="203"/>
                  </a:lnTo>
                  <a:lnTo>
                    <a:pt x="33" y="198"/>
                  </a:lnTo>
                  <a:lnTo>
                    <a:pt x="24" y="191"/>
                  </a:lnTo>
                  <a:lnTo>
                    <a:pt x="16" y="184"/>
                  </a:lnTo>
                  <a:lnTo>
                    <a:pt x="10" y="176"/>
                  </a:lnTo>
                  <a:lnTo>
                    <a:pt x="5" y="167"/>
                  </a:lnTo>
                  <a:lnTo>
                    <a:pt x="2" y="159"/>
                  </a:lnTo>
                  <a:lnTo>
                    <a:pt x="0" y="150"/>
                  </a:lnTo>
                  <a:lnTo>
                    <a:pt x="0" y="140"/>
                  </a:lnTo>
                  <a:lnTo>
                    <a:pt x="0" y="131"/>
                  </a:lnTo>
                  <a:lnTo>
                    <a:pt x="3" y="120"/>
                  </a:lnTo>
                  <a:lnTo>
                    <a:pt x="6" y="110"/>
                  </a:lnTo>
                  <a:lnTo>
                    <a:pt x="12" y="101"/>
                  </a:lnTo>
                  <a:lnTo>
                    <a:pt x="18" y="91"/>
                  </a:lnTo>
                  <a:lnTo>
                    <a:pt x="26" y="81"/>
                  </a:lnTo>
                  <a:lnTo>
                    <a:pt x="36" y="72"/>
                  </a:lnTo>
                  <a:lnTo>
                    <a:pt x="47" y="62"/>
                  </a:lnTo>
                  <a:lnTo>
                    <a:pt x="60" y="53"/>
                  </a:lnTo>
                  <a:lnTo>
                    <a:pt x="74" y="44"/>
                  </a:lnTo>
                  <a:lnTo>
                    <a:pt x="89" y="37"/>
                  </a:lnTo>
                  <a:lnTo>
                    <a:pt x="107" y="29"/>
                  </a:lnTo>
                  <a:lnTo>
                    <a:pt x="126" y="23"/>
                  </a:lnTo>
                  <a:lnTo>
                    <a:pt x="146" y="17"/>
                  </a:lnTo>
                  <a:lnTo>
                    <a:pt x="168" y="11"/>
                  </a:lnTo>
                  <a:lnTo>
                    <a:pt x="190" y="7"/>
                  </a:lnTo>
                  <a:lnTo>
                    <a:pt x="211" y="2"/>
                  </a:lnTo>
                  <a:lnTo>
                    <a:pt x="232" y="1"/>
                  </a:lnTo>
                  <a:lnTo>
                    <a:pt x="250" y="0"/>
                  </a:lnTo>
                  <a:lnTo>
                    <a:pt x="268" y="0"/>
                  </a:lnTo>
                  <a:lnTo>
                    <a:pt x="284" y="2"/>
                  </a:lnTo>
                  <a:lnTo>
                    <a:pt x="298" y="6"/>
                  </a:lnTo>
                  <a:lnTo>
                    <a:pt x="311" y="10"/>
                  </a:lnTo>
                  <a:lnTo>
                    <a:pt x="324" y="14"/>
                  </a:lnTo>
                  <a:lnTo>
                    <a:pt x="334" y="20"/>
                  </a:lnTo>
                  <a:lnTo>
                    <a:pt x="343" y="26"/>
                  </a:lnTo>
                  <a:lnTo>
                    <a:pt x="351" y="33"/>
                  </a:lnTo>
                  <a:lnTo>
                    <a:pt x="357" y="41"/>
                  </a:lnTo>
                  <a:lnTo>
                    <a:pt x="362" y="49"/>
                  </a:lnTo>
                  <a:lnTo>
                    <a:pt x="365" y="57"/>
                  </a:lnTo>
                  <a:lnTo>
                    <a:pt x="367" y="67"/>
                  </a:lnTo>
                  <a:lnTo>
                    <a:pt x="368" y="77"/>
                  </a:lnTo>
                  <a:lnTo>
                    <a:pt x="367" y="86"/>
                  </a:lnTo>
                  <a:lnTo>
                    <a:pt x="364" y="96"/>
                  </a:lnTo>
                  <a:lnTo>
                    <a:pt x="361" y="106"/>
                  </a:lnTo>
                  <a:lnTo>
                    <a:pt x="356" y="116"/>
                  </a:lnTo>
                  <a:lnTo>
                    <a:pt x="349" y="127"/>
                  </a:lnTo>
                  <a:lnTo>
                    <a:pt x="341" y="137"/>
                  </a:lnTo>
                  <a:lnTo>
                    <a:pt x="331" y="146"/>
                  </a:lnTo>
                  <a:lnTo>
                    <a:pt x="320" y="155"/>
                  </a:lnTo>
                  <a:lnTo>
                    <a:pt x="307" y="164"/>
                  </a:lnTo>
                  <a:lnTo>
                    <a:pt x="293" y="173"/>
                  </a:lnTo>
                  <a:lnTo>
                    <a:pt x="278" y="182"/>
                  </a:lnTo>
                  <a:lnTo>
                    <a:pt x="260" y="190"/>
                  </a:lnTo>
                  <a:lnTo>
                    <a:pt x="241" y="197"/>
                  </a:lnTo>
                  <a:lnTo>
                    <a:pt x="222" y="203"/>
                  </a:lnTo>
                  <a:lnTo>
                    <a:pt x="199" y="20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8" name="Freeform 24"/>
            <p:cNvSpPr>
              <a:spLocks/>
            </p:cNvSpPr>
            <p:nvPr/>
          </p:nvSpPr>
          <p:spPr bwMode="auto">
            <a:xfrm>
              <a:off x="4406900" y="3740150"/>
              <a:ext cx="19050" cy="11113"/>
            </a:xfrm>
            <a:custGeom>
              <a:avLst/>
              <a:gdLst/>
              <a:ahLst/>
              <a:cxnLst>
                <a:cxn ang="0">
                  <a:pos x="177" y="213"/>
                </a:cxn>
                <a:cxn ang="0">
                  <a:pos x="135" y="217"/>
                </a:cxn>
                <a:cxn ang="0">
                  <a:pos x="99" y="217"/>
                </a:cxn>
                <a:cxn ang="0">
                  <a:pos x="69" y="212"/>
                </a:cxn>
                <a:cxn ang="0">
                  <a:pos x="43" y="203"/>
                </a:cxn>
                <a:cxn ang="0">
                  <a:pos x="24" y="191"/>
                </a:cxn>
                <a:cxn ang="0">
                  <a:pos x="10" y="176"/>
                </a:cxn>
                <a:cxn ang="0">
                  <a:pos x="2" y="159"/>
                </a:cxn>
                <a:cxn ang="0">
                  <a:pos x="0" y="140"/>
                </a:cxn>
                <a:cxn ang="0">
                  <a:pos x="3" y="120"/>
                </a:cxn>
                <a:cxn ang="0">
                  <a:pos x="12" y="101"/>
                </a:cxn>
                <a:cxn ang="0">
                  <a:pos x="26" y="81"/>
                </a:cxn>
                <a:cxn ang="0">
                  <a:pos x="47" y="62"/>
                </a:cxn>
                <a:cxn ang="0">
                  <a:pos x="74" y="44"/>
                </a:cxn>
                <a:cxn ang="0">
                  <a:pos x="107" y="29"/>
                </a:cxn>
                <a:cxn ang="0">
                  <a:pos x="146" y="17"/>
                </a:cxn>
                <a:cxn ang="0">
                  <a:pos x="190" y="7"/>
                </a:cxn>
                <a:cxn ang="0">
                  <a:pos x="232" y="1"/>
                </a:cxn>
                <a:cxn ang="0">
                  <a:pos x="268" y="0"/>
                </a:cxn>
                <a:cxn ang="0">
                  <a:pos x="298" y="6"/>
                </a:cxn>
                <a:cxn ang="0">
                  <a:pos x="324" y="14"/>
                </a:cxn>
                <a:cxn ang="0">
                  <a:pos x="343" y="26"/>
                </a:cxn>
                <a:cxn ang="0">
                  <a:pos x="357" y="41"/>
                </a:cxn>
                <a:cxn ang="0">
                  <a:pos x="365" y="57"/>
                </a:cxn>
                <a:cxn ang="0">
                  <a:pos x="368" y="77"/>
                </a:cxn>
                <a:cxn ang="0">
                  <a:pos x="364" y="96"/>
                </a:cxn>
                <a:cxn ang="0">
                  <a:pos x="356" y="116"/>
                </a:cxn>
                <a:cxn ang="0">
                  <a:pos x="341" y="137"/>
                </a:cxn>
                <a:cxn ang="0">
                  <a:pos x="320" y="155"/>
                </a:cxn>
                <a:cxn ang="0">
                  <a:pos x="293" y="173"/>
                </a:cxn>
                <a:cxn ang="0">
                  <a:pos x="260" y="190"/>
                </a:cxn>
                <a:cxn ang="0">
                  <a:pos x="222" y="203"/>
                </a:cxn>
              </a:cxnLst>
              <a:rect l="0" t="0" r="r" b="b"/>
              <a:pathLst>
                <a:path w="368" h="218">
                  <a:moveTo>
                    <a:pt x="199" y="208"/>
                  </a:moveTo>
                  <a:lnTo>
                    <a:pt x="177" y="213"/>
                  </a:lnTo>
                  <a:lnTo>
                    <a:pt x="155" y="216"/>
                  </a:lnTo>
                  <a:lnTo>
                    <a:pt x="135" y="217"/>
                  </a:lnTo>
                  <a:lnTo>
                    <a:pt x="117" y="218"/>
                  </a:lnTo>
                  <a:lnTo>
                    <a:pt x="99" y="217"/>
                  </a:lnTo>
                  <a:lnTo>
                    <a:pt x="83" y="215"/>
                  </a:lnTo>
                  <a:lnTo>
                    <a:pt x="69" y="212"/>
                  </a:lnTo>
                  <a:lnTo>
                    <a:pt x="56" y="208"/>
                  </a:lnTo>
                  <a:lnTo>
                    <a:pt x="43" y="203"/>
                  </a:lnTo>
                  <a:lnTo>
                    <a:pt x="33" y="198"/>
                  </a:lnTo>
                  <a:lnTo>
                    <a:pt x="24" y="191"/>
                  </a:lnTo>
                  <a:lnTo>
                    <a:pt x="16" y="184"/>
                  </a:lnTo>
                  <a:lnTo>
                    <a:pt x="10" y="176"/>
                  </a:lnTo>
                  <a:lnTo>
                    <a:pt x="5" y="167"/>
                  </a:lnTo>
                  <a:lnTo>
                    <a:pt x="2" y="159"/>
                  </a:lnTo>
                  <a:lnTo>
                    <a:pt x="0" y="150"/>
                  </a:lnTo>
                  <a:lnTo>
                    <a:pt x="0" y="140"/>
                  </a:lnTo>
                  <a:lnTo>
                    <a:pt x="0" y="131"/>
                  </a:lnTo>
                  <a:lnTo>
                    <a:pt x="3" y="120"/>
                  </a:lnTo>
                  <a:lnTo>
                    <a:pt x="6" y="110"/>
                  </a:lnTo>
                  <a:lnTo>
                    <a:pt x="12" y="101"/>
                  </a:lnTo>
                  <a:lnTo>
                    <a:pt x="18" y="91"/>
                  </a:lnTo>
                  <a:lnTo>
                    <a:pt x="26" y="81"/>
                  </a:lnTo>
                  <a:lnTo>
                    <a:pt x="36" y="72"/>
                  </a:lnTo>
                  <a:lnTo>
                    <a:pt x="47" y="62"/>
                  </a:lnTo>
                  <a:lnTo>
                    <a:pt x="60" y="53"/>
                  </a:lnTo>
                  <a:lnTo>
                    <a:pt x="74" y="44"/>
                  </a:lnTo>
                  <a:lnTo>
                    <a:pt x="89" y="37"/>
                  </a:lnTo>
                  <a:lnTo>
                    <a:pt x="107" y="29"/>
                  </a:lnTo>
                  <a:lnTo>
                    <a:pt x="126" y="23"/>
                  </a:lnTo>
                  <a:lnTo>
                    <a:pt x="146" y="17"/>
                  </a:lnTo>
                  <a:lnTo>
                    <a:pt x="168" y="11"/>
                  </a:lnTo>
                  <a:lnTo>
                    <a:pt x="190" y="7"/>
                  </a:lnTo>
                  <a:lnTo>
                    <a:pt x="211" y="2"/>
                  </a:lnTo>
                  <a:lnTo>
                    <a:pt x="232" y="1"/>
                  </a:lnTo>
                  <a:lnTo>
                    <a:pt x="250" y="0"/>
                  </a:lnTo>
                  <a:lnTo>
                    <a:pt x="268" y="0"/>
                  </a:lnTo>
                  <a:lnTo>
                    <a:pt x="284" y="2"/>
                  </a:lnTo>
                  <a:lnTo>
                    <a:pt x="298" y="6"/>
                  </a:lnTo>
                  <a:lnTo>
                    <a:pt x="311" y="10"/>
                  </a:lnTo>
                  <a:lnTo>
                    <a:pt x="324" y="14"/>
                  </a:lnTo>
                  <a:lnTo>
                    <a:pt x="334" y="20"/>
                  </a:lnTo>
                  <a:lnTo>
                    <a:pt x="343" y="26"/>
                  </a:lnTo>
                  <a:lnTo>
                    <a:pt x="351" y="33"/>
                  </a:lnTo>
                  <a:lnTo>
                    <a:pt x="357" y="41"/>
                  </a:lnTo>
                  <a:lnTo>
                    <a:pt x="362" y="49"/>
                  </a:lnTo>
                  <a:lnTo>
                    <a:pt x="365" y="57"/>
                  </a:lnTo>
                  <a:lnTo>
                    <a:pt x="367" y="67"/>
                  </a:lnTo>
                  <a:lnTo>
                    <a:pt x="368" y="77"/>
                  </a:lnTo>
                  <a:lnTo>
                    <a:pt x="367" y="86"/>
                  </a:lnTo>
                  <a:lnTo>
                    <a:pt x="364" y="96"/>
                  </a:lnTo>
                  <a:lnTo>
                    <a:pt x="361" y="106"/>
                  </a:lnTo>
                  <a:lnTo>
                    <a:pt x="356" y="116"/>
                  </a:lnTo>
                  <a:lnTo>
                    <a:pt x="349" y="127"/>
                  </a:lnTo>
                  <a:lnTo>
                    <a:pt x="341" y="137"/>
                  </a:lnTo>
                  <a:lnTo>
                    <a:pt x="331" y="146"/>
                  </a:lnTo>
                  <a:lnTo>
                    <a:pt x="320" y="155"/>
                  </a:lnTo>
                  <a:lnTo>
                    <a:pt x="307" y="164"/>
                  </a:lnTo>
                  <a:lnTo>
                    <a:pt x="293" y="173"/>
                  </a:lnTo>
                  <a:lnTo>
                    <a:pt x="278" y="182"/>
                  </a:lnTo>
                  <a:lnTo>
                    <a:pt x="260" y="190"/>
                  </a:lnTo>
                  <a:lnTo>
                    <a:pt x="241" y="197"/>
                  </a:lnTo>
                  <a:lnTo>
                    <a:pt x="222" y="203"/>
                  </a:lnTo>
                  <a:lnTo>
                    <a:pt x="199" y="20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9" name="Freeform 25"/>
            <p:cNvSpPr>
              <a:spLocks/>
            </p:cNvSpPr>
            <p:nvPr/>
          </p:nvSpPr>
          <p:spPr bwMode="auto">
            <a:xfrm>
              <a:off x="4410075" y="3757613"/>
              <a:ext cx="15875" cy="12700"/>
            </a:xfrm>
            <a:custGeom>
              <a:avLst/>
              <a:gdLst/>
              <a:ahLst/>
              <a:cxnLst>
                <a:cxn ang="0">
                  <a:pos x="173" y="228"/>
                </a:cxn>
                <a:cxn ang="0">
                  <a:pos x="137" y="238"/>
                </a:cxn>
                <a:cxn ang="0">
                  <a:pos x="105" y="243"/>
                </a:cxn>
                <a:cxn ang="0">
                  <a:pos x="77" y="242"/>
                </a:cxn>
                <a:cxn ang="0">
                  <a:pos x="53" y="237"/>
                </a:cxn>
                <a:cxn ang="0">
                  <a:pos x="34" y="227"/>
                </a:cxn>
                <a:cxn ang="0">
                  <a:pos x="19" y="213"/>
                </a:cxn>
                <a:cxn ang="0">
                  <a:pos x="7" y="197"/>
                </a:cxn>
                <a:cxn ang="0">
                  <a:pos x="1" y="179"/>
                </a:cxn>
                <a:cxn ang="0">
                  <a:pos x="0" y="158"/>
                </a:cxn>
                <a:cxn ang="0">
                  <a:pos x="4" y="136"/>
                </a:cxn>
                <a:cxn ang="0">
                  <a:pos x="14" y="114"/>
                </a:cxn>
                <a:cxn ang="0">
                  <a:pos x="29" y="91"/>
                </a:cxn>
                <a:cxn ang="0">
                  <a:pos x="49" y="70"/>
                </a:cxn>
                <a:cxn ang="0">
                  <a:pos x="75" y="50"/>
                </a:cxn>
                <a:cxn ang="0">
                  <a:pos x="106" y="31"/>
                </a:cxn>
                <a:cxn ang="0">
                  <a:pos x="144" y="15"/>
                </a:cxn>
                <a:cxn ang="0">
                  <a:pos x="180" y="5"/>
                </a:cxn>
                <a:cxn ang="0">
                  <a:pos x="211" y="0"/>
                </a:cxn>
                <a:cxn ang="0">
                  <a:pos x="240" y="1"/>
                </a:cxn>
                <a:cxn ang="0">
                  <a:pos x="263" y="6"/>
                </a:cxn>
                <a:cxn ang="0">
                  <a:pos x="283" y="16"/>
                </a:cxn>
                <a:cxn ang="0">
                  <a:pos x="298" y="29"/>
                </a:cxn>
                <a:cxn ang="0">
                  <a:pos x="309" y="46"/>
                </a:cxn>
                <a:cxn ang="0">
                  <a:pos x="315" y="64"/>
                </a:cxn>
                <a:cxn ang="0">
                  <a:pos x="316" y="85"/>
                </a:cxn>
                <a:cxn ang="0">
                  <a:pos x="312" y="107"/>
                </a:cxn>
                <a:cxn ang="0">
                  <a:pos x="303" y="129"/>
                </a:cxn>
                <a:cxn ang="0">
                  <a:pos x="288" y="151"/>
                </a:cxn>
                <a:cxn ang="0">
                  <a:pos x="267" y="173"/>
                </a:cxn>
                <a:cxn ang="0">
                  <a:pos x="242" y="193"/>
                </a:cxn>
                <a:cxn ang="0">
                  <a:pos x="210" y="211"/>
                </a:cxn>
              </a:cxnLst>
              <a:rect l="0" t="0" r="r" b="b"/>
              <a:pathLst>
                <a:path w="316" h="243">
                  <a:moveTo>
                    <a:pt x="192" y="220"/>
                  </a:moveTo>
                  <a:lnTo>
                    <a:pt x="173" y="228"/>
                  </a:lnTo>
                  <a:lnTo>
                    <a:pt x="154" y="234"/>
                  </a:lnTo>
                  <a:lnTo>
                    <a:pt x="137" y="238"/>
                  </a:lnTo>
                  <a:lnTo>
                    <a:pt x="121" y="241"/>
                  </a:lnTo>
                  <a:lnTo>
                    <a:pt x="105" y="243"/>
                  </a:lnTo>
                  <a:lnTo>
                    <a:pt x="91" y="243"/>
                  </a:lnTo>
                  <a:lnTo>
                    <a:pt x="77" y="242"/>
                  </a:lnTo>
                  <a:lnTo>
                    <a:pt x="65" y="240"/>
                  </a:lnTo>
                  <a:lnTo>
                    <a:pt x="53" y="237"/>
                  </a:lnTo>
                  <a:lnTo>
                    <a:pt x="43" y="232"/>
                  </a:lnTo>
                  <a:lnTo>
                    <a:pt x="34" y="227"/>
                  </a:lnTo>
                  <a:lnTo>
                    <a:pt x="26" y="221"/>
                  </a:lnTo>
                  <a:lnTo>
                    <a:pt x="19" y="213"/>
                  </a:lnTo>
                  <a:lnTo>
                    <a:pt x="13" y="205"/>
                  </a:lnTo>
                  <a:lnTo>
                    <a:pt x="7" y="197"/>
                  </a:lnTo>
                  <a:lnTo>
                    <a:pt x="4" y="188"/>
                  </a:lnTo>
                  <a:lnTo>
                    <a:pt x="1" y="179"/>
                  </a:lnTo>
                  <a:lnTo>
                    <a:pt x="0" y="169"/>
                  </a:lnTo>
                  <a:lnTo>
                    <a:pt x="0" y="158"/>
                  </a:lnTo>
                  <a:lnTo>
                    <a:pt x="2" y="147"/>
                  </a:lnTo>
                  <a:lnTo>
                    <a:pt x="4" y="136"/>
                  </a:lnTo>
                  <a:lnTo>
                    <a:pt x="8" y="125"/>
                  </a:lnTo>
                  <a:lnTo>
                    <a:pt x="14" y="114"/>
                  </a:lnTo>
                  <a:lnTo>
                    <a:pt x="21" y="103"/>
                  </a:lnTo>
                  <a:lnTo>
                    <a:pt x="29" y="91"/>
                  </a:lnTo>
                  <a:lnTo>
                    <a:pt x="38" y="81"/>
                  </a:lnTo>
                  <a:lnTo>
                    <a:pt x="49" y="70"/>
                  </a:lnTo>
                  <a:lnTo>
                    <a:pt x="61" y="60"/>
                  </a:lnTo>
                  <a:lnTo>
                    <a:pt x="75" y="50"/>
                  </a:lnTo>
                  <a:lnTo>
                    <a:pt x="90" y="41"/>
                  </a:lnTo>
                  <a:lnTo>
                    <a:pt x="106" y="31"/>
                  </a:lnTo>
                  <a:lnTo>
                    <a:pt x="125" y="22"/>
                  </a:lnTo>
                  <a:lnTo>
                    <a:pt x="144" y="15"/>
                  </a:lnTo>
                  <a:lnTo>
                    <a:pt x="162" y="9"/>
                  </a:lnTo>
                  <a:lnTo>
                    <a:pt x="180" y="5"/>
                  </a:lnTo>
                  <a:lnTo>
                    <a:pt x="196" y="2"/>
                  </a:lnTo>
                  <a:lnTo>
                    <a:pt x="211" y="0"/>
                  </a:lnTo>
                  <a:lnTo>
                    <a:pt x="226" y="0"/>
                  </a:lnTo>
                  <a:lnTo>
                    <a:pt x="240" y="1"/>
                  </a:lnTo>
                  <a:lnTo>
                    <a:pt x="252" y="3"/>
                  </a:lnTo>
                  <a:lnTo>
                    <a:pt x="263" y="6"/>
                  </a:lnTo>
                  <a:lnTo>
                    <a:pt x="273" y="11"/>
                  </a:lnTo>
                  <a:lnTo>
                    <a:pt x="283" y="16"/>
                  </a:lnTo>
                  <a:lnTo>
                    <a:pt x="291" y="22"/>
                  </a:lnTo>
                  <a:lnTo>
                    <a:pt x="298" y="29"/>
                  </a:lnTo>
                  <a:lnTo>
                    <a:pt x="304" y="37"/>
                  </a:lnTo>
                  <a:lnTo>
                    <a:pt x="309" y="46"/>
                  </a:lnTo>
                  <a:lnTo>
                    <a:pt x="312" y="55"/>
                  </a:lnTo>
                  <a:lnTo>
                    <a:pt x="315" y="64"/>
                  </a:lnTo>
                  <a:lnTo>
                    <a:pt x="316" y="74"/>
                  </a:lnTo>
                  <a:lnTo>
                    <a:pt x="316" y="85"/>
                  </a:lnTo>
                  <a:lnTo>
                    <a:pt x="314" y="95"/>
                  </a:lnTo>
                  <a:lnTo>
                    <a:pt x="312" y="107"/>
                  </a:lnTo>
                  <a:lnTo>
                    <a:pt x="308" y="118"/>
                  </a:lnTo>
                  <a:lnTo>
                    <a:pt x="303" y="129"/>
                  </a:lnTo>
                  <a:lnTo>
                    <a:pt x="296" y="140"/>
                  </a:lnTo>
                  <a:lnTo>
                    <a:pt x="288" y="151"/>
                  </a:lnTo>
                  <a:lnTo>
                    <a:pt x="279" y="162"/>
                  </a:lnTo>
                  <a:lnTo>
                    <a:pt x="267" y="173"/>
                  </a:lnTo>
                  <a:lnTo>
                    <a:pt x="255" y="183"/>
                  </a:lnTo>
                  <a:lnTo>
                    <a:pt x="242" y="193"/>
                  </a:lnTo>
                  <a:lnTo>
                    <a:pt x="227" y="202"/>
                  </a:lnTo>
                  <a:lnTo>
                    <a:pt x="210" y="211"/>
                  </a:lnTo>
                  <a:lnTo>
                    <a:pt x="192" y="22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0" name="Freeform 26"/>
            <p:cNvSpPr>
              <a:spLocks/>
            </p:cNvSpPr>
            <p:nvPr/>
          </p:nvSpPr>
          <p:spPr bwMode="auto">
            <a:xfrm>
              <a:off x="4410075" y="3757613"/>
              <a:ext cx="15875" cy="12700"/>
            </a:xfrm>
            <a:custGeom>
              <a:avLst/>
              <a:gdLst/>
              <a:ahLst/>
              <a:cxnLst>
                <a:cxn ang="0">
                  <a:pos x="173" y="228"/>
                </a:cxn>
                <a:cxn ang="0">
                  <a:pos x="137" y="238"/>
                </a:cxn>
                <a:cxn ang="0">
                  <a:pos x="105" y="243"/>
                </a:cxn>
                <a:cxn ang="0">
                  <a:pos x="77" y="242"/>
                </a:cxn>
                <a:cxn ang="0">
                  <a:pos x="53" y="237"/>
                </a:cxn>
                <a:cxn ang="0">
                  <a:pos x="34" y="227"/>
                </a:cxn>
                <a:cxn ang="0">
                  <a:pos x="19" y="213"/>
                </a:cxn>
                <a:cxn ang="0">
                  <a:pos x="7" y="197"/>
                </a:cxn>
                <a:cxn ang="0">
                  <a:pos x="1" y="179"/>
                </a:cxn>
                <a:cxn ang="0">
                  <a:pos x="0" y="158"/>
                </a:cxn>
                <a:cxn ang="0">
                  <a:pos x="4" y="136"/>
                </a:cxn>
                <a:cxn ang="0">
                  <a:pos x="14" y="114"/>
                </a:cxn>
                <a:cxn ang="0">
                  <a:pos x="29" y="91"/>
                </a:cxn>
                <a:cxn ang="0">
                  <a:pos x="49" y="70"/>
                </a:cxn>
                <a:cxn ang="0">
                  <a:pos x="75" y="50"/>
                </a:cxn>
                <a:cxn ang="0">
                  <a:pos x="106" y="31"/>
                </a:cxn>
                <a:cxn ang="0">
                  <a:pos x="144" y="15"/>
                </a:cxn>
                <a:cxn ang="0">
                  <a:pos x="180" y="5"/>
                </a:cxn>
                <a:cxn ang="0">
                  <a:pos x="211" y="0"/>
                </a:cxn>
                <a:cxn ang="0">
                  <a:pos x="240" y="1"/>
                </a:cxn>
                <a:cxn ang="0">
                  <a:pos x="263" y="6"/>
                </a:cxn>
                <a:cxn ang="0">
                  <a:pos x="283" y="16"/>
                </a:cxn>
                <a:cxn ang="0">
                  <a:pos x="298" y="29"/>
                </a:cxn>
                <a:cxn ang="0">
                  <a:pos x="309" y="46"/>
                </a:cxn>
                <a:cxn ang="0">
                  <a:pos x="315" y="64"/>
                </a:cxn>
                <a:cxn ang="0">
                  <a:pos x="316" y="85"/>
                </a:cxn>
                <a:cxn ang="0">
                  <a:pos x="312" y="107"/>
                </a:cxn>
                <a:cxn ang="0">
                  <a:pos x="303" y="129"/>
                </a:cxn>
                <a:cxn ang="0">
                  <a:pos x="288" y="151"/>
                </a:cxn>
                <a:cxn ang="0">
                  <a:pos x="267" y="173"/>
                </a:cxn>
                <a:cxn ang="0">
                  <a:pos x="242" y="193"/>
                </a:cxn>
                <a:cxn ang="0">
                  <a:pos x="210" y="211"/>
                </a:cxn>
              </a:cxnLst>
              <a:rect l="0" t="0" r="r" b="b"/>
              <a:pathLst>
                <a:path w="316" h="243">
                  <a:moveTo>
                    <a:pt x="192" y="220"/>
                  </a:moveTo>
                  <a:lnTo>
                    <a:pt x="173" y="228"/>
                  </a:lnTo>
                  <a:lnTo>
                    <a:pt x="154" y="234"/>
                  </a:lnTo>
                  <a:lnTo>
                    <a:pt x="137" y="238"/>
                  </a:lnTo>
                  <a:lnTo>
                    <a:pt x="121" y="241"/>
                  </a:lnTo>
                  <a:lnTo>
                    <a:pt x="105" y="243"/>
                  </a:lnTo>
                  <a:lnTo>
                    <a:pt x="91" y="243"/>
                  </a:lnTo>
                  <a:lnTo>
                    <a:pt x="77" y="242"/>
                  </a:lnTo>
                  <a:lnTo>
                    <a:pt x="65" y="240"/>
                  </a:lnTo>
                  <a:lnTo>
                    <a:pt x="53" y="237"/>
                  </a:lnTo>
                  <a:lnTo>
                    <a:pt x="43" y="232"/>
                  </a:lnTo>
                  <a:lnTo>
                    <a:pt x="34" y="227"/>
                  </a:lnTo>
                  <a:lnTo>
                    <a:pt x="26" y="221"/>
                  </a:lnTo>
                  <a:lnTo>
                    <a:pt x="19" y="213"/>
                  </a:lnTo>
                  <a:lnTo>
                    <a:pt x="13" y="205"/>
                  </a:lnTo>
                  <a:lnTo>
                    <a:pt x="7" y="197"/>
                  </a:lnTo>
                  <a:lnTo>
                    <a:pt x="4" y="188"/>
                  </a:lnTo>
                  <a:lnTo>
                    <a:pt x="1" y="179"/>
                  </a:lnTo>
                  <a:lnTo>
                    <a:pt x="0" y="169"/>
                  </a:lnTo>
                  <a:lnTo>
                    <a:pt x="0" y="158"/>
                  </a:lnTo>
                  <a:lnTo>
                    <a:pt x="2" y="147"/>
                  </a:lnTo>
                  <a:lnTo>
                    <a:pt x="4" y="136"/>
                  </a:lnTo>
                  <a:lnTo>
                    <a:pt x="8" y="125"/>
                  </a:lnTo>
                  <a:lnTo>
                    <a:pt x="14" y="114"/>
                  </a:lnTo>
                  <a:lnTo>
                    <a:pt x="21" y="103"/>
                  </a:lnTo>
                  <a:lnTo>
                    <a:pt x="29" y="91"/>
                  </a:lnTo>
                  <a:lnTo>
                    <a:pt x="38" y="81"/>
                  </a:lnTo>
                  <a:lnTo>
                    <a:pt x="49" y="70"/>
                  </a:lnTo>
                  <a:lnTo>
                    <a:pt x="61" y="60"/>
                  </a:lnTo>
                  <a:lnTo>
                    <a:pt x="75" y="50"/>
                  </a:lnTo>
                  <a:lnTo>
                    <a:pt x="90" y="41"/>
                  </a:lnTo>
                  <a:lnTo>
                    <a:pt x="106" y="31"/>
                  </a:lnTo>
                  <a:lnTo>
                    <a:pt x="125" y="22"/>
                  </a:lnTo>
                  <a:lnTo>
                    <a:pt x="144" y="15"/>
                  </a:lnTo>
                  <a:lnTo>
                    <a:pt x="162" y="9"/>
                  </a:lnTo>
                  <a:lnTo>
                    <a:pt x="180" y="5"/>
                  </a:lnTo>
                  <a:lnTo>
                    <a:pt x="196" y="2"/>
                  </a:lnTo>
                  <a:lnTo>
                    <a:pt x="211" y="0"/>
                  </a:lnTo>
                  <a:lnTo>
                    <a:pt x="226" y="0"/>
                  </a:lnTo>
                  <a:lnTo>
                    <a:pt x="240" y="1"/>
                  </a:lnTo>
                  <a:lnTo>
                    <a:pt x="252" y="3"/>
                  </a:lnTo>
                  <a:lnTo>
                    <a:pt x="263" y="6"/>
                  </a:lnTo>
                  <a:lnTo>
                    <a:pt x="273" y="11"/>
                  </a:lnTo>
                  <a:lnTo>
                    <a:pt x="283" y="16"/>
                  </a:lnTo>
                  <a:lnTo>
                    <a:pt x="291" y="22"/>
                  </a:lnTo>
                  <a:lnTo>
                    <a:pt x="298" y="29"/>
                  </a:lnTo>
                  <a:lnTo>
                    <a:pt x="304" y="37"/>
                  </a:lnTo>
                  <a:lnTo>
                    <a:pt x="309" y="46"/>
                  </a:lnTo>
                  <a:lnTo>
                    <a:pt x="312" y="55"/>
                  </a:lnTo>
                  <a:lnTo>
                    <a:pt x="315" y="64"/>
                  </a:lnTo>
                  <a:lnTo>
                    <a:pt x="316" y="74"/>
                  </a:lnTo>
                  <a:lnTo>
                    <a:pt x="316" y="85"/>
                  </a:lnTo>
                  <a:lnTo>
                    <a:pt x="314" y="95"/>
                  </a:lnTo>
                  <a:lnTo>
                    <a:pt x="312" y="107"/>
                  </a:lnTo>
                  <a:lnTo>
                    <a:pt x="308" y="118"/>
                  </a:lnTo>
                  <a:lnTo>
                    <a:pt x="303" y="129"/>
                  </a:lnTo>
                  <a:lnTo>
                    <a:pt x="296" y="140"/>
                  </a:lnTo>
                  <a:lnTo>
                    <a:pt x="288" y="151"/>
                  </a:lnTo>
                  <a:lnTo>
                    <a:pt x="279" y="162"/>
                  </a:lnTo>
                  <a:lnTo>
                    <a:pt x="267" y="173"/>
                  </a:lnTo>
                  <a:lnTo>
                    <a:pt x="255" y="183"/>
                  </a:lnTo>
                  <a:lnTo>
                    <a:pt x="242" y="193"/>
                  </a:lnTo>
                  <a:lnTo>
                    <a:pt x="227" y="202"/>
                  </a:lnTo>
                  <a:lnTo>
                    <a:pt x="210" y="211"/>
                  </a:lnTo>
                  <a:lnTo>
                    <a:pt x="192" y="22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1" name="Freeform 27"/>
            <p:cNvSpPr>
              <a:spLocks/>
            </p:cNvSpPr>
            <p:nvPr/>
          </p:nvSpPr>
          <p:spPr bwMode="auto">
            <a:xfrm>
              <a:off x="4413250" y="3773488"/>
              <a:ext cx="14288" cy="14288"/>
            </a:xfrm>
            <a:custGeom>
              <a:avLst/>
              <a:gdLst/>
              <a:ahLst/>
              <a:cxnLst>
                <a:cxn ang="0">
                  <a:pos x="179" y="237"/>
                </a:cxn>
                <a:cxn ang="0">
                  <a:pos x="149" y="256"/>
                </a:cxn>
                <a:cxn ang="0">
                  <a:pos x="121" y="267"/>
                </a:cxn>
                <a:cxn ang="0">
                  <a:pos x="95" y="272"/>
                </a:cxn>
                <a:cxn ang="0">
                  <a:pos x="72" y="272"/>
                </a:cxn>
                <a:cxn ang="0">
                  <a:pos x="52" y="267"/>
                </a:cxn>
                <a:cxn ang="0">
                  <a:pos x="33" y="258"/>
                </a:cxn>
                <a:cxn ang="0">
                  <a:pos x="19" y="243"/>
                </a:cxn>
                <a:cxn ang="0">
                  <a:pos x="9" y="227"/>
                </a:cxn>
                <a:cxn ang="0">
                  <a:pos x="3" y="208"/>
                </a:cxn>
                <a:cxn ang="0">
                  <a:pos x="0" y="185"/>
                </a:cxn>
                <a:cxn ang="0">
                  <a:pos x="3" y="162"/>
                </a:cxn>
                <a:cxn ang="0">
                  <a:pos x="10" y="137"/>
                </a:cxn>
                <a:cxn ang="0">
                  <a:pos x="22" y="111"/>
                </a:cxn>
                <a:cxn ang="0">
                  <a:pos x="40" y="86"/>
                </a:cxn>
                <a:cxn ang="0">
                  <a:pos x="65" y="60"/>
                </a:cxn>
                <a:cxn ang="0">
                  <a:pos x="95" y="36"/>
                </a:cxn>
                <a:cxn ang="0">
                  <a:pos x="125" y="19"/>
                </a:cxn>
                <a:cxn ang="0">
                  <a:pos x="153" y="6"/>
                </a:cxn>
                <a:cxn ang="0">
                  <a:pos x="180" y="1"/>
                </a:cxn>
                <a:cxn ang="0">
                  <a:pos x="203" y="1"/>
                </a:cxn>
                <a:cxn ang="0">
                  <a:pos x="224" y="6"/>
                </a:cxn>
                <a:cxn ang="0">
                  <a:pos x="241" y="17"/>
                </a:cxn>
                <a:cxn ang="0">
                  <a:pos x="255" y="30"/>
                </a:cxn>
                <a:cxn ang="0">
                  <a:pos x="266" y="46"/>
                </a:cxn>
                <a:cxn ang="0">
                  <a:pos x="273" y="66"/>
                </a:cxn>
                <a:cxn ang="0">
                  <a:pos x="275" y="88"/>
                </a:cxn>
                <a:cxn ang="0">
                  <a:pos x="272" y="111"/>
                </a:cxn>
                <a:cxn ang="0">
                  <a:pos x="264" y="137"/>
                </a:cxn>
                <a:cxn ang="0">
                  <a:pos x="251" y="162"/>
                </a:cxn>
                <a:cxn ang="0">
                  <a:pos x="233" y="188"/>
                </a:cxn>
                <a:cxn ang="0">
                  <a:pos x="209" y="213"/>
                </a:cxn>
              </a:cxnLst>
              <a:rect l="0" t="0" r="r" b="b"/>
              <a:pathLst>
                <a:path w="275" h="273">
                  <a:moveTo>
                    <a:pt x="194" y="225"/>
                  </a:moveTo>
                  <a:lnTo>
                    <a:pt x="179" y="237"/>
                  </a:lnTo>
                  <a:lnTo>
                    <a:pt x="164" y="248"/>
                  </a:lnTo>
                  <a:lnTo>
                    <a:pt x="149" y="256"/>
                  </a:lnTo>
                  <a:lnTo>
                    <a:pt x="135" y="262"/>
                  </a:lnTo>
                  <a:lnTo>
                    <a:pt x="121" y="267"/>
                  </a:lnTo>
                  <a:lnTo>
                    <a:pt x="108" y="270"/>
                  </a:lnTo>
                  <a:lnTo>
                    <a:pt x="95" y="272"/>
                  </a:lnTo>
                  <a:lnTo>
                    <a:pt x="83" y="273"/>
                  </a:lnTo>
                  <a:lnTo>
                    <a:pt x="72" y="272"/>
                  </a:lnTo>
                  <a:lnTo>
                    <a:pt x="61" y="270"/>
                  </a:lnTo>
                  <a:lnTo>
                    <a:pt x="52" y="267"/>
                  </a:lnTo>
                  <a:lnTo>
                    <a:pt x="42" y="263"/>
                  </a:lnTo>
                  <a:lnTo>
                    <a:pt x="33" y="258"/>
                  </a:lnTo>
                  <a:lnTo>
                    <a:pt x="26" y="252"/>
                  </a:lnTo>
                  <a:lnTo>
                    <a:pt x="19" y="243"/>
                  </a:lnTo>
                  <a:lnTo>
                    <a:pt x="14" y="236"/>
                  </a:lnTo>
                  <a:lnTo>
                    <a:pt x="9" y="227"/>
                  </a:lnTo>
                  <a:lnTo>
                    <a:pt x="5" y="218"/>
                  </a:lnTo>
                  <a:lnTo>
                    <a:pt x="3" y="208"/>
                  </a:lnTo>
                  <a:lnTo>
                    <a:pt x="1" y="197"/>
                  </a:lnTo>
                  <a:lnTo>
                    <a:pt x="0" y="185"/>
                  </a:lnTo>
                  <a:lnTo>
                    <a:pt x="1" y="174"/>
                  </a:lnTo>
                  <a:lnTo>
                    <a:pt x="3" y="162"/>
                  </a:lnTo>
                  <a:lnTo>
                    <a:pt x="6" y="150"/>
                  </a:lnTo>
                  <a:lnTo>
                    <a:pt x="10" y="137"/>
                  </a:lnTo>
                  <a:lnTo>
                    <a:pt x="16" y="124"/>
                  </a:lnTo>
                  <a:lnTo>
                    <a:pt x="22" y="111"/>
                  </a:lnTo>
                  <a:lnTo>
                    <a:pt x="31" y="98"/>
                  </a:lnTo>
                  <a:lnTo>
                    <a:pt x="40" y="86"/>
                  </a:lnTo>
                  <a:lnTo>
                    <a:pt x="53" y="73"/>
                  </a:lnTo>
                  <a:lnTo>
                    <a:pt x="65" y="60"/>
                  </a:lnTo>
                  <a:lnTo>
                    <a:pt x="79" y="48"/>
                  </a:lnTo>
                  <a:lnTo>
                    <a:pt x="95" y="36"/>
                  </a:lnTo>
                  <a:lnTo>
                    <a:pt x="111" y="27"/>
                  </a:lnTo>
                  <a:lnTo>
                    <a:pt x="125" y="19"/>
                  </a:lnTo>
                  <a:lnTo>
                    <a:pt x="140" y="12"/>
                  </a:lnTo>
                  <a:lnTo>
                    <a:pt x="153" y="6"/>
                  </a:lnTo>
                  <a:lnTo>
                    <a:pt x="167" y="3"/>
                  </a:lnTo>
                  <a:lnTo>
                    <a:pt x="180" y="1"/>
                  </a:lnTo>
                  <a:lnTo>
                    <a:pt x="192" y="0"/>
                  </a:lnTo>
                  <a:lnTo>
                    <a:pt x="203" y="1"/>
                  </a:lnTo>
                  <a:lnTo>
                    <a:pt x="214" y="3"/>
                  </a:lnTo>
                  <a:lnTo>
                    <a:pt x="224" y="6"/>
                  </a:lnTo>
                  <a:lnTo>
                    <a:pt x="233" y="11"/>
                  </a:lnTo>
                  <a:lnTo>
                    <a:pt x="241" y="17"/>
                  </a:lnTo>
                  <a:lnTo>
                    <a:pt x="249" y="23"/>
                  </a:lnTo>
                  <a:lnTo>
                    <a:pt x="255" y="30"/>
                  </a:lnTo>
                  <a:lnTo>
                    <a:pt x="262" y="38"/>
                  </a:lnTo>
                  <a:lnTo>
                    <a:pt x="266" y="46"/>
                  </a:lnTo>
                  <a:lnTo>
                    <a:pt x="270" y="56"/>
                  </a:lnTo>
                  <a:lnTo>
                    <a:pt x="273" y="66"/>
                  </a:lnTo>
                  <a:lnTo>
                    <a:pt x="274" y="77"/>
                  </a:lnTo>
                  <a:lnTo>
                    <a:pt x="275" y="88"/>
                  </a:lnTo>
                  <a:lnTo>
                    <a:pt x="274" y="100"/>
                  </a:lnTo>
                  <a:lnTo>
                    <a:pt x="272" y="111"/>
                  </a:lnTo>
                  <a:lnTo>
                    <a:pt x="269" y="124"/>
                  </a:lnTo>
                  <a:lnTo>
                    <a:pt x="264" y="137"/>
                  </a:lnTo>
                  <a:lnTo>
                    <a:pt x="258" y="149"/>
                  </a:lnTo>
                  <a:lnTo>
                    <a:pt x="251" y="162"/>
                  </a:lnTo>
                  <a:lnTo>
                    <a:pt x="243" y="175"/>
                  </a:lnTo>
                  <a:lnTo>
                    <a:pt x="233" y="188"/>
                  </a:lnTo>
                  <a:lnTo>
                    <a:pt x="222" y="201"/>
                  </a:lnTo>
                  <a:lnTo>
                    <a:pt x="209" y="213"/>
                  </a:lnTo>
                  <a:lnTo>
                    <a:pt x="194" y="22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2" name="Freeform 28"/>
            <p:cNvSpPr>
              <a:spLocks/>
            </p:cNvSpPr>
            <p:nvPr/>
          </p:nvSpPr>
          <p:spPr bwMode="auto">
            <a:xfrm>
              <a:off x="4413250" y="3773488"/>
              <a:ext cx="14288" cy="14288"/>
            </a:xfrm>
            <a:custGeom>
              <a:avLst/>
              <a:gdLst/>
              <a:ahLst/>
              <a:cxnLst>
                <a:cxn ang="0">
                  <a:pos x="179" y="237"/>
                </a:cxn>
                <a:cxn ang="0">
                  <a:pos x="149" y="256"/>
                </a:cxn>
                <a:cxn ang="0">
                  <a:pos x="121" y="267"/>
                </a:cxn>
                <a:cxn ang="0">
                  <a:pos x="95" y="272"/>
                </a:cxn>
                <a:cxn ang="0">
                  <a:pos x="72" y="272"/>
                </a:cxn>
                <a:cxn ang="0">
                  <a:pos x="52" y="267"/>
                </a:cxn>
                <a:cxn ang="0">
                  <a:pos x="33" y="258"/>
                </a:cxn>
                <a:cxn ang="0">
                  <a:pos x="19" y="243"/>
                </a:cxn>
                <a:cxn ang="0">
                  <a:pos x="9" y="227"/>
                </a:cxn>
                <a:cxn ang="0">
                  <a:pos x="3" y="208"/>
                </a:cxn>
                <a:cxn ang="0">
                  <a:pos x="0" y="185"/>
                </a:cxn>
                <a:cxn ang="0">
                  <a:pos x="3" y="162"/>
                </a:cxn>
                <a:cxn ang="0">
                  <a:pos x="10" y="137"/>
                </a:cxn>
                <a:cxn ang="0">
                  <a:pos x="22" y="111"/>
                </a:cxn>
                <a:cxn ang="0">
                  <a:pos x="40" y="86"/>
                </a:cxn>
                <a:cxn ang="0">
                  <a:pos x="65" y="60"/>
                </a:cxn>
                <a:cxn ang="0">
                  <a:pos x="95" y="36"/>
                </a:cxn>
                <a:cxn ang="0">
                  <a:pos x="125" y="19"/>
                </a:cxn>
                <a:cxn ang="0">
                  <a:pos x="153" y="6"/>
                </a:cxn>
                <a:cxn ang="0">
                  <a:pos x="180" y="1"/>
                </a:cxn>
                <a:cxn ang="0">
                  <a:pos x="203" y="1"/>
                </a:cxn>
                <a:cxn ang="0">
                  <a:pos x="224" y="6"/>
                </a:cxn>
                <a:cxn ang="0">
                  <a:pos x="241" y="17"/>
                </a:cxn>
                <a:cxn ang="0">
                  <a:pos x="255" y="30"/>
                </a:cxn>
                <a:cxn ang="0">
                  <a:pos x="266" y="46"/>
                </a:cxn>
                <a:cxn ang="0">
                  <a:pos x="273" y="66"/>
                </a:cxn>
                <a:cxn ang="0">
                  <a:pos x="275" y="88"/>
                </a:cxn>
                <a:cxn ang="0">
                  <a:pos x="272" y="111"/>
                </a:cxn>
                <a:cxn ang="0">
                  <a:pos x="264" y="137"/>
                </a:cxn>
                <a:cxn ang="0">
                  <a:pos x="251" y="162"/>
                </a:cxn>
                <a:cxn ang="0">
                  <a:pos x="233" y="188"/>
                </a:cxn>
                <a:cxn ang="0">
                  <a:pos x="209" y="213"/>
                </a:cxn>
              </a:cxnLst>
              <a:rect l="0" t="0" r="r" b="b"/>
              <a:pathLst>
                <a:path w="275" h="273">
                  <a:moveTo>
                    <a:pt x="194" y="225"/>
                  </a:moveTo>
                  <a:lnTo>
                    <a:pt x="179" y="237"/>
                  </a:lnTo>
                  <a:lnTo>
                    <a:pt x="164" y="248"/>
                  </a:lnTo>
                  <a:lnTo>
                    <a:pt x="149" y="256"/>
                  </a:lnTo>
                  <a:lnTo>
                    <a:pt x="135" y="262"/>
                  </a:lnTo>
                  <a:lnTo>
                    <a:pt x="121" y="267"/>
                  </a:lnTo>
                  <a:lnTo>
                    <a:pt x="108" y="270"/>
                  </a:lnTo>
                  <a:lnTo>
                    <a:pt x="95" y="272"/>
                  </a:lnTo>
                  <a:lnTo>
                    <a:pt x="83" y="273"/>
                  </a:lnTo>
                  <a:lnTo>
                    <a:pt x="72" y="272"/>
                  </a:lnTo>
                  <a:lnTo>
                    <a:pt x="61" y="270"/>
                  </a:lnTo>
                  <a:lnTo>
                    <a:pt x="52" y="267"/>
                  </a:lnTo>
                  <a:lnTo>
                    <a:pt x="42" y="263"/>
                  </a:lnTo>
                  <a:lnTo>
                    <a:pt x="33" y="258"/>
                  </a:lnTo>
                  <a:lnTo>
                    <a:pt x="26" y="252"/>
                  </a:lnTo>
                  <a:lnTo>
                    <a:pt x="19" y="243"/>
                  </a:lnTo>
                  <a:lnTo>
                    <a:pt x="14" y="236"/>
                  </a:lnTo>
                  <a:lnTo>
                    <a:pt x="9" y="227"/>
                  </a:lnTo>
                  <a:lnTo>
                    <a:pt x="5" y="218"/>
                  </a:lnTo>
                  <a:lnTo>
                    <a:pt x="3" y="208"/>
                  </a:lnTo>
                  <a:lnTo>
                    <a:pt x="1" y="197"/>
                  </a:lnTo>
                  <a:lnTo>
                    <a:pt x="0" y="185"/>
                  </a:lnTo>
                  <a:lnTo>
                    <a:pt x="1" y="174"/>
                  </a:lnTo>
                  <a:lnTo>
                    <a:pt x="3" y="162"/>
                  </a:lnTo>
                  <a:lnTo>
                    <a:pt x="6" y="150"/>
                  </a:lnTo>
                  <a:lnTo>
                    <a:pt x="10" y="137"/>
                  </a:lnTo>
                  <a:lnTo>
                    <a:pt x="16" y="124"/>
                  </a:lnTo>
                  <a:lnTo>
                    <a:pt x="22" y="111"/>
                  </a:lnTo>
                  <a:lnTo>
                    <a:pt x="31" y="98"/>
                  </a:lnTo>
                  <a:lnTo>
                    <a:pt x="40" y="86"/>
                  </a:lnTo>
                  <a:lnTo>
                    <a:pt x="53" y="73"/>
                  </a:lnTo>
                  <a:lnTo>
                    <a:pt x="65" y="60"/>
                  </a:lnTo>
                  <a:lnTo>
                    <a:pt x="79" y="48"/>
                  </a:lnTo>
                  <a:lnTo>
                    <a:pt x="95" y="36"/>
                  </a:lnTo>
                  <a:lnTo>
                    <a:pt x="111" y="27"/>
                  </a:lnTo>
                  <a:lnTo>
                    <a:pt x="125" y="19"/>
                  </a:lnTo>
                  <a:lnTo>
                    <a:pt x="140" y="12"/>
                  </a:lnTo>
                  <a:lnTo>
                    <a:pt x="153" y="6"/>
                  </a:lnTo>
                  <a:lnTo>
                    <a:pt x="167" y="3"/>
                  </a:lnTo>
                  <a:lnTo>
                    <a:pt x="180" y="1"/>
                  </a:lnTo>
                  <a:lnTo>
                    <a:pt x="192" y="0"/>
                  </a:lnTo>
                  <a:lnTo>
                    <a:pt x="203" y="1"/>
                  </a:lnTo>
                  <a:lnTo>
                    <a:pt x="214" y="3"/>
                  </a:lnTo>
                  <a:lnTo>
                    <a:pt x="224" y="6"/>
                  </a:lnTo>
                  <a:lnTo>
                    <a:pt x="233" y="11"/>
                  </a:lnTo>
                  <a:lnTo>
                    <a:pt x="241" y="17"/>
                  </a:lnTo>
                  <a:lnTo>
                    <a:pt x="249" y="23"/>
                  </a:lnTo>
                  <a:lnTo>
                    <a:pt x="255" y="30"/>
                  </a:lnTo>
                  <a:lnTo>
                    <a:pt x="262" y="38"/>
                  </a:lnTo>
                  <a:lnTo>
                    <a:pt x="266" y="46"/>
                  </a:lnTo>
                  <a:lnTo>
                    <a:pt x="270" y="56"/>
                  </a:lnTo>
                  <a:lnTo>
                    <a:pt x="273" y="66"/>
                  </a:lnTo>
                  <a:lnTo>
                    <a:pt x="274" y="77"/>
                  </a:lnTo>
                  <a:lnTo>
                    <a:pt x="275" y="88"/>
                  </a:lnTo>
                  <a:lnTo>
                    <a:pt x="274" y="100"/>
                  </a:lnTo>
                  <a:lnTo>
                    <a:pt x="272" y="111"/>
                  </a:lnTo>
                  <a:lnTo>
                    <a:pt x="269" y="124"/>
                  </a:lnTo>
                  <a:lnTo>
                    <a:pt x="264" y="137"/>
                  </a:lnTo>
                  <a:lnTo>
                    <a:pt x="258" y="149"/>
                  </a:lnTo>
                  <a:lnTo>
                    <a:pt x="251" y="162"/>
                  </a:lnTo>
                  <a:lnTo>
                    <a:pt x="243" y="175"/>
                  </a:lnTo>
                  <a:lnTo>
                    <a:pt x="233" y="188"/>
                  </a:lnTo>
                  <a:lnTo>
                    <a:pt x="222" y="201"/>
                  </a:lnTo>
                  <a:lnTo>
                    <a:pt x="209" y="213"/>
                  </a:lnTo>
                  <a:lnTo>
                    <a:pt x="194" y="22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3" name="Freeform 29"/>
            <p:cNvSpPr>
              <a:spLocks/>
            </p:cNvSpPr>
            <p:nvPr/>
          </p:nvSpPr>
          <p:spPr bwMode="auto">
            <a:xfrm>
              <a:off x="4421188" y="3787775"/>
              <a:ext cx="11113" cy="14288"/>
            </a:xfrm>
            <a:custGeom>
              <a:avLst/>
              <a:gdLst/>
              <a:ahLst/>
              <a:cxnLst>
                <a:cxn ang="0">
                  <a:pos x="167" y="207"/>
                </a:cxn>
                <a:cxn ang="0">
                  <a:pos x="145" y="230"/>
                </a:cxn>
                <a:cxn ang="0">
                  <a:pos x="125" y="246"/>
                </a:cxn>
                <a:cxn ang="0">
                  <a:pos x="104" y="257"/>
                </a:cxn>
                <a:cxn ang="0">
                  <a:pos x="83" y="263"/>
                </a:cxn>
                <a:cxn ang="0">
                  <a:pos x="65" y="264"/>
                </a:cxn>
                <a:cxn ang="0">
                  <a:pos x="48" y="260"/>
                </a:cxn>
                <a:cxn ang="0">
                  <a:pos x="32" y="253"/>
                </a:cxn>
                <a:cxn ang="0">
                  <a:pos x="20" y="241"/>
                </a:cxn>
                <a:cxn ang="0">
                  <a:pos x="10" y="227"/>
                </a:cxn>
                <a:cxn ang="0">
                  <a:pos x="3" y="208"/>
                </a:cxn>
                <a:cxn ang="0">
                  <a:pos x="0" y="188"/>
                </a:cxn>
                <a:cxn ang="0">
                  <a:pos x="1" y="165"/>
                </a:cxn>
                <a:cxn ang="0">
                  <a:pos x="7" y="140"/>
                </a:cxn>
                <a:cxn ang="0">
                  <a:pos x="17" y="113"/>
                </a:cxn>
                <a:cxn ang="0">
                  <a:pos x="33" y="85"/>
                </a:cxn>
                <a:cxn ang="0">
                  <a:pos x="54" y="57"/>
                </a:cxn>
                <a:cxn ang="0">
                  <a:pos x="75" y="35"/>
                </a:cxn>
                <a:cxn ang="0">
                  <a:pos x="95" y="18"/>
                </a:cxn>
                <a:cxn ang="0">
                  <a:pos x="117" y="7"/>
                </a:cxn>
                <a:cxn ang="0">
                  <a:pos x="136" y="1"/>
                </a:cxn>
                <a:cxn ang="0">
                  <a:pos x="156" y="0"/>
                </a:cxn>
                <a:cxn ang="0">
                  <a:pos x="173" y="4"/>
                </a:cxn>
                <a:cxn ang="0">
                  <a:pos x="188" y="11"/>
                </a:cxn>
                <a:cxn ang="0">
                  <a:pos x="200" y="23"/>
                </a:cxn>
                <a:cxn ang="0">
                  <a:pos x="211" y="38"/>
                </a:cxn>
                <a:cxn ang="0">
                  <a:pos x="218" y="56"/>
                </a:cxn>
                <a:cxn ang="0">
                  <a:pos x="221" y="76"/>
                </a:cxn>
                <a:cxn ang="0">
                  <a:pos x="220" y="100"/>
                </a:cxn>
                <a:cxn ang="0">
                  <a:pos x="214" y="124"/>
                </a:cxn>
                <a:cxn ang="0">
                  <a:pos x="203" y="152"/>
                </a:cxn>
                <a:cxn ang="0">
                  <a:pos x="187" y="179"/>
                </a:cxn>
              </a:cxnLst>
              <a:rect l="0" t="0" r="r" b="b"/>
              <a:pathLst>
                <a:path w="221" h="264">
                  <a:moveTo>
                    <a:pt x="177" y="193"/>
                  </a:moveTo>
                  <a:lnTo>
                    <a:pt x="167" y="207"/>
                  </a:lnTo>
                  <a:lnTo>
                    <a:pt x="157" y="219"/>
                  </a:lnTo>
                  <a:lnTo>
                    <a:pt x="145" y="230"/>
                  </a:lnTo>
                  <a:lnTo>
                    <a:pt x="135" y="239"/>
                  </a:lnTo>
                  <a:lnTo>
                    <a:pt x="125" y="246"/>
                  </a:lnTo>
                  <a:lnTo>
                    <a:pt x="114" y="252"/>
                  </a:lnTo>
                  <a:lnTo>
                    <a:pt x="104" y="257"/>
                  </a:lnTo>
                  <a:lnTo>
                    <a:pt x="93" y="260"/>
                  </a:lnTo>
                  <a:lnTo>
                    <a:pt x="83" y="263"/>
                  </a:lnTo>
                  <a:lnTo>
                    <a:pt x="74" y="264"/>
                  </a:lnTo>
                  <a:lnTo>
                    <a:pt x="65" y="264"/>
                  </a:lnTo>
                  <a:lnTo>
                    <a:pt x="56" y="262"/>
                  </a:lnTo>
                  <a:lnTo>
                    <a:pt x="48" y="260"/>
                  </a:lnTo>
                  <a:lnTo>
                    <a:pt x="39" y="257"/>
                  </a:lnTo>
                  <a:lnTo>
                    <a:pt x="32" y="253"/>
                  </a:lnTo>
                  <a:lnTo>
                    <a:pt x="26" y="247"/>
                  </a:lnTo>
                  <a:lnTo>
                    <a:pt x="20" y="241"/>
                  </a:lnTo>
                  <a:lnTo>
                    <a:pt x="14" y="235"/>
                  </a:lnTo>
                  <a:lnTo>
                    <a:pt x="10" y="227"/>
                  </a:lnTo>
                  <a:lnTo>
                    <a:pt x="6" y="218"/>
                  </a:lnTo>
                  <a:lnTo>
                    <a:pt x="3" y="208"/>
                  </a:lnTo>
                  <a:lnTo>
                    <a:pt x="1" y="198"/>
                  </a:lnTo>
                  <a:lnTo>
                    <a:pt x="0" y="188"/>
                  </a:lnTo>
                  <a:lnTo>
                    <a:pt x="0" y="177"/>
                  </a:lnTo>
                  <a:lnTo>
                    <a:pt x="1" y="165"/>
                  </a:lnTo>
                  <a:lnTo>
                    <a:pt x="4" y="153"/>
                  </a:lnTo>
                  <a:lnTo>
                    <a:pt x="7" y="140"/>
                  </a:lnTo>
                  <a:lnTo>
                    <a:pt x="11" y="127"/>
                  </a:lnTo>
                  <a:lnTo>
                    <a:pt x="17" y="113"/>
                  </a:lnTo>
                  <a:lnTo>
                    <a:pt x="24" y="100"/>
                  </a:lnTo>
                  <a:lnTo>
                    <a:pt x="33" y="85"/>
                  </a:lnTo>
                  <a:lnTo>
                    <a:pt x="43" y="71"/>
                  </a:lnTo>
                  <a:lnTo>
                    <a:pt x="54" y="57"/>
                  </a:lnTo>
                  <a:lnTo>
                    <a:pt x="64" y="46"/>
                  </a:lnTo>
                  <a:lnTo>
                    <a:pt x="75" y="35"/>
                  </a:lnTo>
                  <a:lnTo>
                    <a:pt x="85" y="25"/>
                  </a:lnTo>
                  <a:lnTo>
                    <a:pt x="95" y="18"/>
                  </a:lnTo>
                  <a:lnTo>
                    <a:pt x="107" y="12"/>
                  </a:lnTo>
                  <a:lnTo>
                    <a:pt x="117" y="7"/>
                  </a:lnTo>
                  <a:lnTo>
                    <a:pt x="127" y="3"/>
                  </a:lnTo>
                  <a:lnTo>
                    <a:pt x="136" y="1"/>
                  </a:lnTo>
                  <a:lnTo>
                    <a:pt x="146" y="0"/>
                  </a:lnTo>
                  <a:lnTo>
                    <a:pt x="156" y="0"/>
                  </a:lnTo>
                  <a:lnTo>
                    <a:pt x="165" y="2"/>
                  </a:lnTo>
                  <a:lnTo>
                    <a:pt x="173" y="4"/>
                  </a:lnTo>
                  <a:lnTo>
                    <a:pt x="181" y="7"/>
                  </a:lnTo>
                  <a:lnTo>
                    <a:pt x="188" y="11"/>
                  </a:lnTo>
                  <a:lnTo>
                    <a:pt x="194" y="16"/>
                  </a:lnTo>
                  <a:lnTo>
                    <a:pt x="200" y="23"/>
                  </a:lnTo>
                  <a:lnTo>
                    <a:pt x="207" y="29"/>
                  </a:lnTo>
                  <a:lnTo>
                    <a:pt x="211" y="38"/>
                  </a:lnTo>
                  <a:lnTo>
                    <a:pt x="215" y="47"/>
                  </a:lnTo>
                  <a:lnTo>
                    <a:pt x="218" y="56"/>
                  </a:lnTo>
                  <a:lnTo>
                    <a:pt x="220" y="66"/>
                  </a:lnTo>
                  <a:lnTo>
                    <a:pt x="221" y="76"/>
                  </a:lnTo>
                  <a:lnTo>
                    <a:pt x="221" y="87"/>
                  </a:lnTo>
                  <a:lnTo>
                    <a:pt x="220" y="100"/>
                  </a:lnTo>
                  <a:lnTo>
                    <a:pt x="217" y="112"/>
                  </a:lnTo>
                  <a:lnTo>
                    <a:pt x="214" y="124"/>
                  </a:lnTo>
                  <a:lnTo>
                    <a:pt x="210" y="137"/>
                  </a:lnTo>
                  <a:lnTo>
                    <a:pt x="203" y="152"/>
                  </a:lnTo>
                  <a:lnTo>
                    <a:pt x="196" y="165"/>
                  </a:lnTo>
                  <a:lnTo>
                    <a:pt x="187" y="179"/>
                  </a:lnTo>
                  <a:lnTo>
                    <a:pt x="177" y="19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4" name="Freeform 30"/>
            <p:cNvSpPr>
              <a:spLocks/>
            </p:cNvSpPr>
            <p:nvPr/>
          </p:nvSpPr>
          <p:spPr bwMode="auto">
            <a:xfrm>
              <a:off x="4421188" y="3787775"/>
              <a:ext cx="11113" cy="14288"/>
            </a:xfrm>
            <a:custGeom>
              <a:avLst/>
              <a:gdLst/>
              <a:ahLst/>
              <a:cxnLst>
                <a:cxn ang="0">
                  <a:pos x="167" y="207"/>
                </a:cxn>
                <a:cxn ang="0">
                  <a:pos x="145" y="230"/>
                </a:cxn>
                <a:cxn ang="0">
                  <a:pos x="125" y="246"/>
                </a:cxn>
                <a:cxn ang="0">
                  <a:pos x="104" y="257"/>
                </a:cxn>
                <a:cxn ang="0">
                  <a:pos x="83" y="263"/>
                </a:cxn>
                <a:cxn ang="0">
                  <a:pos x="65" y="264"/>
                </a:cxn>
                <a:cxn ang="0">
                  <a:pos x="48" y="260"/>
                </a:cxn>
                <a:cxn ang="0">
                  <a:pos x="32" y="253"/>
                </a:cxn>
                <a:cxn ang="0">
                  <a:pos x="20" y="241"/>
                </a:cxn>
                <a:cxn ang="0">
                  <a:pos x="10" y="227"/>
                </a:cxn>
                <a:cxn ang="0">
                  <a:pos x="3" y="208"/>
                </a:cxn>
                <a:cxn ang="0">
                  <a:pos x="0" y="188"/>
                </a:cxn>
                <a:cxn ang="0">
                  <a:pos x="1" y="165"/>
                </a:cxn>
                <a:cxn ang="0">
                  <a:pos x="7" y="140"/>
                </a:cxn>
                <a:cxn ang="0">
                  <a:pos x="17" y="113"/>
                </a:cxn>
                <a:cxn ang="0">
                  <a:pos x="33" y="85"/>
                </a:cxn>
                <a:cxn ang="0">
                  <a:pos x="54" y="57"/>
                </a:cxn>
                <a:cxn ang="0">
                  <a:pos x="75" y="35"/>
                </a:cxn>
                <a:cxn ang="0">
                  <a:pos x="95" y="18"/>
                </a:cxn>
                <a:cxn ang="0">
                  <a:pos x="117" y="7"/>
                </a:cxn>
                <a:cxn ang="0">
                  <a:pos x="136" y="1"/>
                </a:cxn>
                <a:cxn ang="0">
                  <a:pos x="156" y="0"/>
                </a:cxn>
                <a:cxn ang="0">
                  <a:pos x="173" y="4"/>
                </a:cxn>
                <a:cxn ang="0">
                  <a:pos x="188" y="11"/>
                </a:cxn>
                <a:cxn ang="0">
                  <a:pos x="200" y="23"/>
                </a:cxn>
                <a:cxn ang="0">
                  <a:pos x="211" y="38"/>
                </a:cxn>
                <a:cxn ang="0">
                  <a:pos x="218" y="56"/>
                </a:cxn>
                <a:cxn ang="0">
                  <a:pos x="221" y="76"/>
                </a:cxn>
                <a:cxn ang="0">
                  <a:pos x="220" y="100"/>
                </a:cxn>
                <a:cxn ang="0">
                  <a:pos x="214" y="124"/>
                </a:cxn>
                <a:cxn ang="0">
                  <a:pos x="203" y="152"/>
                </a:cxn>
                <a:cxn ang="0">
                  <a:pos x="187" y="179"/>
                </a:cxn>
              </a:cxnLst>
              <a:rect l="0" t="0" r="r" b="b"/>
              <a:pathLst>
                <a:path w="221" h="264">
                  <a:moveTo>
                    <a:pt x="177" y="193"/>
                  </a:moveTo>
                  <a:lnTo>
                    <a:pt x="167" y="207"/>
                  </a:lnTo>
                  <a:lnTo>
                    <a:pt x="157" y="219"/>
                  </a:lnTo>
                  <a:lnTo>
                    <a:pt x="145" y="230"/>
                  </a:lnTo>
                  <a:lnTo>
                    <a:pt x="135" y="239"/>
                  </a:lnTo>
                  <a:lnTo>
                    <a:pt x="125" y="246"/>
                  </a:lnTo>
                  <a:lnTo>
                    <a:pt x="114" y="252"/>
                  </a:lnTo>
                  <a:lnTo>
                    <a:pt x="104" y="257"/>
                  </a:lnTo>
                  <a:lnTo>
                    <a:pt x="93" y="260"/>
                  </a:lnTo>
                  <a:lnTo>
                    <a:pt x="83" y="263"/>
                  </a:lnTo>
                  <a:lnTo>
                    <a:pt x="74" y="264"/>
                  </a:lnTo>
                  <a:lnTo>
                    <a:pt x="65" y="264"/>
                  </a:lnTo>
                  <a:lnTo>
                    <a:pt x="56" y="262"/>
                  </a:lnTo>
                  <a:lnTo>
                    <a:pt x="48" y="260"/>
                  </a:lnTo>
                  <a:lnTo>
                    <a:pt x="39" y="257"/>
                  </a:lnTo>
                  <a:lnTo>
                    <a:pt x="32" y="253"/>
                  </a:lnTo>
                  <a:lnTo>
                    <a:pt x="26" y="247"/>
                  </a:lnTo>
                  <a:lnTo>
                    <a:pt x="20" y="241"/>
                  </a:lnTo>
                  <a:lnTo>
                    <a:pt x="14" y="235"/>
                  </a:lnTo>
                  <a:lnTo>
                    <a:pt x="10" y="227"/>
                  </a:lnTo>
                  <a:lnTo>
                    <a:pt x="6" y="218"/>
                  </a:lnTo>
                  <a:lnTo>
                    <a:pt x="3" y="208"/>
                  </a:lnTo>
                  <a:lnTo>
                    <a:pt x="1" y="198"/>
                  </a:lnTo>
                  <a:lnTo>
                    <a:pt x="0" y="188"/>
                  </a:lnTo>
                  <a:lnTo>
                    <a:pt x="0" y="177"/>
                  </a:lnTo>
                  <a:lnTo>
                    <a:pt x="1" y="165"/>
                  </a:lnTo>
                  <a:lnTo>
                    <a:pt x="4" y="153"/>
                  </a:lnTo>
                  <a:lnTo>
                    <a:pt x="7" y="140"/>
                  </a:lnTo>
                  <a:lnTo>
                    <a:pt x="11" y="127"/>
                  </a:lnTo>
                  <a:lnTo>
                    <a:pt x="17" y="113"/>
                  </a:lnTo>
                  <a:lnTo>
                    <a:pt x="24" y="100"/>
                  </a:lnTo>
                  <a:lnTo>
                    <a:pt x="33" y="85"/>
                  </a:lnTo>
                  <a:lnTo>
                    <a:pt x="43" y="71"/>
                  </a:lnTo>
                  <a:lnTo>
                    <a:pt x="54" y="57"/>
                  </a:lnTo>
                  <a:lnTo>
                    <a:pt x="64" y="46"/>
                  </a:lnTo>
                  <a:lnTo>
                    <a:pt x="75" y="35"/>
                  </a:lnTo>
                  <a:lnTo>
                    <a:pt x="85" y="25"/>
                  </a:lnTo>
                  <a:lnTo>
                    <a:pt x="95" y="18"/>
                  </a:lnTo>
                  <a:lnTo>
                    <a:pt x="107" y="12"/>
                  </a:lnTo>
                  <a:lnTo>
                    <a:pt x="117" y="7"/>
                  </a:lnTo>
                  <a:lnTo>
                    <a:pt x="127" y="3"/>
                  </a:lnTo>
                  <a:lnTo>
                    <a:pt x="136" y="1"/>
                  </a:lnTo>
                  <a:lnTo>
                    <a:pt x="146" y="0"/>
                  </a:lnTo>
                  <a:lnTo>
                    <a:pt x="156" y="0"/>
                  </a:lnTo>
                  <a:lnTo>
                    <a:pt x="165" y="2"/>
                  </a:lnTo>
                  <a:lnTo>
                    <a:pt x="173" y="4"/>
                  </a:lnTo>
                  <a:lnTo>
                    <a:pt x="181" y="7"/>
                  </a:lnTo>
                  <a:lnTo>
                    <a:pt x="188" y="11"/>
                  </a:lnTo>
                  <a:lnTo>
                    <a:pt x="194" y="16"/>
                  </a:lnTo>
                  <a:lnTo>
                    <a:pt x="200" y="23"/>
                  </a:lnTo>
                  <a:lnTo>
                    <a:pt x="207" y="29"/>
                  </a:lnTo>
                  <a:lnTo>
                    <a:pt x="211" y="38"/>
                  </a:lnTo>
                  <a:lnTo>
                    <a:pt x="215" y="47"/>
                  </a:lnTo>
                  <a:lnTo>
                    <a:pt x="218" y="56"/>
                  </a:lnTo>
                  <a:lnTo>
                    <a:pt x="220" y="66"/>
                  </a:lnTo>
                  <a:lnTo>
                    <a:pt x="221" y="76"/>
                  </a:lnTo>
                  <a:lnTo>
                    <a:pt x="221" y="87"/>
                  </a:lnTo>
                  <a:lnTo>
                    <a:pt x="220" y="100"/>
                  </a:lnTo>
                  <a:lnTo>
                    <a:pt x="217" y="112"/>
                  </a:lnTo>
                  <a:lnTo>
                    <a:pt x="214" y="124"/>
                  </a:lnTo>
                  <a:lnTo>
                    <a:pt x="210" y="137"/>
                  </a:lnTo>
                  <a:lnTo>
                    <a:pt x="203" y="152"/>
                  </a:lnTo>
                  <a:lnTo>
                    <a:pt x="196" y="165"/>
                  </a:lnTo>
                  <a:lnTo>
                    <a:pt x="187" y="179"/>
                  </a:lnTo>
                  <a:lnTo>
                    <a:pt x="177" y="19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5" name="Freeform 31"/>
            <p:cNvSpPr>
              <a:spLocks/>
            </p:cNvSpPr>
            <p:nvPr/>
          </p:nvSpPr>
          <p:spPr bwMode="auto">
            <a:xfrm>
              <a:off x="4429125" y="3800475"/>
              <a:ext cx="7938" cy="11113"/>
            </a:xfrm>
            <a:custGeom>
              <a:avLst/>
              <a:gdLst/>
              <a:ahLst/>
              <a:cxnLst>
                <a:cxn ang="0">
                  <a:pos x="142" y="157"/>
                </a:cxn>
                <a:cxn ang="0">
                  <a:pos x="128" y="176"/>
                </a:cxn>
                <a:cxn ang="0">
                  <a:pos x="114" y="190"/>
                </a:cxn>
                <a:cxn ang="0">
                  <a:pos x="98" y="202"/>
                </a:cxn>
                <a:cxn ang="0">
                  <a:pos x="83" y="208"/>
                </a:cxn>
                <a:cxn ang="0">
                  <a:pos x="68" y="211"/>
                </a:cxn>
                <a:cxn ang="0">
                  <a:pos x="53" y="210"/>
                </a:cxn>
                <a:cxn ang="0">
                  <a:pos x="40" y="205"/>
                </a:cxn>
                <a:cxn ang="0">
                  <a:pos x="28" y="197"/>
                </a:cxn>
                <a:cxn ang="0">
                  <a:pos x="18" y="187"/>
                </a:cxn>
                <a:cxn ang="0">
                  <a:pos x="10" y="174"/>
                </a:cxn>
                <a:cxn ang="0">
                  <a:pos x="3" y="158"/>
                </a:cxn>
                <a:cxn ang="0">
                  <a:pos x="0" y="141"/>
                </a:cxn>
                <a:cxn ang="0">
                  <a:pos x="1" y="121"/>
                </a:cxn>
                <a:cxn ang="0">
                  <a:pos x="4" y="100"/>
                </a:cxn>
                <a:cxn ang="0">
                  <a:pos x="13" y="77"/>
                </a:cxn>
                <a:cxn ang="0">
                  <a:pos x="24" y="54"/>
                </a:cxn>
                <a:cxn ang="0">
                  <a:pos x="38" y="35"/>
                </a:cxn>
                <a:cxn ang="0">
                  <a:pos x="52" y="19"/>
                </a:cxn>
                <a:cxn ang="0">
                  <a:pos x="68" y="9"/>
                </a:cxn>
                <a:cxn ang="0">
                  <a:pos x="83" y="3"/>
                </a:cxn>
                <a:cxn ang="0">
                  <a:pos x="98" y="0"/>
                </a:cxn>
                <a:cxn ang="0">
                  <a:pos x="112" y="1"/>
                </a:cxn>
                <a:cxn ang="0">
                  <a:pos x="126" y="5"/>
                </a:cxn>
                <a:cxn ang="0">
                  <a:pos x="138" y="13"/>
                </a:cxn>
                <a:cxn ang="0">
                  <a:pos x="148" y="24"/>
                </a:cxn>
                <a:cxn ang="0">
                  <a:pos x="156" y="37"/>
                </a:cxn>
                <a:cxn ang="0">
                  <a:pos x="162" y="52"/>
                </a:cxn>
                <a:cxn ang="0">
                  <a:pos x="165" y="70"/>
                </a:cxn>
                <a:cxn ang="0">
                  <a:pos x="164" y="90"/>
                </a:cxn>
                <a:cxn ang="0">
                  <a:pos x="161" y="110"/>
                </a:cxn>
                <a:cxn ang="0">
                  <a:pos x="153" y="133"/>
                </a:cxn>
              </a:cxnLst>
              <a:rect l="0" t="0" r="r" b="b"/>
              <a:pathLst>
                <a:path w="165" h="211">
                  <a:moveTo>
                    <a:pt x="148" y="145"/>
                  </a:moveTo>
                  <a:lnTo>
                    <a:pt x="142" y="157"/>
                  </a:lnTo>
                  <a:lnTo>
                    <a:pt x="135" y="167"/>
                  </a:lnTo>
                  <a:lnTo>
                    <a:pt x="128" y="176"/>
                  </a:lnTo>
                  <a:lnTo>
                    <a:pt x="121" y="184"/>
                  </a:lnTo>
                  <a:lnTo>
                    <a:pt x="114" y="190"/>
                  </a:lnTo>
                  <a:lnTo>
                    <a:pt x="105" y="196"/>
                  </a:lnTo>
                  <a:lnTo>
                    <a:pt x="98" y="202"/>
                  </a:lnTo>
                  <a:lnTo>
                    <a:pt x="90" y="205"/>
                  </a:lnTo>
                  <a:lnTo>
                    <a:pt x="83" y="208"/>
                  </a:lnTo>
                  <a:lnTo>
                    <a:pt x="76" y="210"/>
                  </a:lnTo>
                  <a:lnTo>
                    <a:pt x="68" y="211"/>
                  </a:lnTo>
                  <a:lnTo>
                    <a:pt x="61" y="211"/>
                  </a:lnTo>
                  <a:lnTo>
                    <a:pt x="53" y="210"/>
                  </a:lnTo>
                  <a:lnTo>
                    <a:pt x="46" y="208"/>
                  </a:lnTo>
                  <a:lnTo>
                    <a:pt x="40" y="205"/>
                  </a:lnTo>
                  <a:lnTo>
                    <a:pt x="34" y="202"/>
                  </a:lnTo>
                  <a:lnTo>
                    <a:pt x="28" y="197"/>
                  </a:lnTo>
                  <a:lnTo>
                    <a:pt x="23" y="192"/>
                  </a:lnTo>
                  <a:lnTo>
                    <a:pt x="18" y="187"/>
                  </a:lnTo>
                  <a:lnTo>
                    <a:pt x="14" y="180"/>
                  </a:lnTo>
                  <a:lnTo>
                    <a:pt x="10" y="174"/>
                  </a:lnTo>
                  <a:lnTo>
                    <a:pt x="6" y="166"/>
                  </a:lnTo>
                  <a:lnTo>
                    <a:pt x="3" y="158"/>
                  </a:lnTo>
                  <a:lnTo>
                    <a:pt x="2" y="150"/>
                  </a:lnTo>
                  <a:lnTo>
                    <a:pt x="0" y="141"/>
                  </a:lnTo>
                  <a:lnTo>
                    <a:pt x="0" y="131"/>
                  </a:lnTo>
                  <a:lnTo>
                    <a:pt x="1" y="121"/>
                  </a:lnTo>
                  <a:lnTo>
                    <a:pt x="2" y="111"/>
                  </a:lnTo>
                  <a:lnTo>
                    <a:pt x="4" y="100"/>
                  </a:lnTo>
                  <a:lnTo>
                    <a:pt x="8" y="89"/>
                  </a:lnTo>
                  <a:lnTo>
                    <a:pt x="13" y="77"/>
                  </a:lnTo>
                  <a:lnTo>
                    <a:pt x="18" y="65"/>
                  </a:lnTo>
                  <a:lnTo>
                    <a:pt x="24" y="54"/>
                  </a:lnTo>
                  <a:lnTo>
                    <a:pt x="31" y="44"/>
                  </a:lnTo>
                  <a:lnTo>
                    <a:pt x="38" y="35"/>
                  </a:lnTo>
                  <a:lnTo>
                    <a:pt x="45" y="27"/>
                  </a:lnTo>
                  <a:lnTo>
                    <a:pt x="52" y="19"/>
                  </a:lnTo>
                  <a:lnTo>
                    <a:pt x="61" y="14"/>
                  </a:lnTo>
                  <a:lnTo>
                    <a:pt x="68" y="9"/>
                  </a:lnTo>
                  <a:lnTo>
                    <a:pt x="75" y="5"/>
                  </a:lnTo>
                  <a:lnTo>
                    <a:pt x="83" y="3"/>
                  </a:lnTo>
                  <a:lnTo>
                    <a:pt x="90" y="1"/>
                  </a:lnTo>
                  <a:lnTo>
                    <a:pt x="98" y="0"/>
                  </a:lnTo>
                  <a:lnTo>
                    <a:pt x="105" y="0"/>
                  </a:lnTo>
                  <a:lnTo>
                    <a:pt x="112" y="1"/>
                  </a:lnTo>
                  <a:lnTo>
                    <a:pt x="119" y="3"/>
                  </a:lnTo>
                  <a:lnTo>
                    <a:pt x="126" y="5"/>
                  </a:lnTo>
                  <a:lnTo>
                    <a:pt x="132" y="9"/>
                  </a:lnTo>
                  <a:lnTo>
                    <a:pt x="138" y="13"/>
                  </a:lnTo>
                  <a:lnTo>
                    <a:pt x="143" y="18"/>
                  </a:lnTo>
                  <a:lnTo>
                    <a:pt x="148" y="24"/>
                  </a:lnTo>
                  <a:lnTo>
                    <a:pt x="152" y="30"/>
                  </a:lnTo>
                  <a:lnTo>
                    <a:pt x="156" y="37"/>
                  </a:lnTo>
                  <a:lnTo>
                    <a:pt x="159" y="44"/>
                  </a:lnTo>
                  <a:lnTo>
                    <a:pt x="162" y="52"/>
                  </a:lnTo>
                  <a:lnTo>
                    <a:pt x="163" y="61"/>
                  </a:lnTo>
                  <a:lnTo>
                    <a:pt x="165" y="70"/>
                  </a:lnTo>
                  <a:lnTo>
                    <a:pt x="165" y="79"/>
                  </a:lnTo>
                  <a:lnTo>
                    <a:pt x="164" y="90"/>
                  </a:lnTo>
                  <a:lnTo>
                    <a:pt x="163" y="100"/>
                  </a:lnTo>
                  <a:lnTo>
                    <a:pt x="161" y="110"/>
                  </a:lnTo>
                  <a:lnTo>
                    <a:pt x="158" y="121"/>
                  </a:lnTo>
                  <a:lnTo>
                    <a:pt x="153" y="133"/>
                  </a:lnTo>
                  <a:lnTo>
                    <a:pt x="148" y="14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6" name="Freeform 32"/>
            <p:cNvSpPr>
              <a:spLocks/>
            </p:cNvSpPr>
            <p:nvPr/>
          </p:nvSpPr>
          <p:spPr bwMode="auto">
            <a:xfrm>
              <a:off x="4429125" y="3800475"/>
              <a:ext cx="7938" cy="11113"/>
            </a:xfrm>
            <a:custGeom>
              <a:avLst/>
              <a:gdLst/>
              <a:ahLst/>
              <a:cxnLst>
                <a:cxn ang="0">
                  <a:pos x="142" y="157"/>
                </a:cxn>
                <a:cxn ang="0">
                  <a:pos x="128" y="176"/>
                </a:cxn>
                <a:cxn ang="0">
                  <a:pos x="114" y="190"/>
                </a:cxn>
                <a:cxn ang="0">
                  <a:pos x="98" y="202"/>
                </a:cxn>
                <a:cxn ang="0">
                  <a:pos x="83" y="208"/>
                </a:cxn>
                <a:cxn ang="0">
                  <a:pos x="68" y="211"/>
                </a:cxn>
                <a:cxn ang="0">
                  <a:pos x="53" y="210"/>
                </a:cxn>
                <a:cxn ang="0">
                  <a:pos x="40" y="205"/>
                </a:cxn>
                <a:cxn ang="0">
                  <a:pos x="28" y="197"/>
                </a:cxn>
                <a:cxn ang="0">
                  <a:pos x="18" y="187"/>
                </a:cxn>
                <a:cxn ang="0">
                  <a:pos x="10" y="174"/>
                </a:cxn>
                <a:cxn ang="0">
                  <a:pos x="3" y="158"/>
                </a:cxn>
                <a:cxn ang="0">
                  <a:pos x="0" y="141"/>
                </a:cxn>
                <a:cxn ang="0">
                  <a:pos x="1" y="121"/>
                </a:cxn>
                <a:cxn ang="0">
                  <a:pos x="4" y="100"/>
                </a:cxn>
                <a:cxn ang="0">
                  <a:pos x="13" y="77"/>
                </a:cxn>
                <a:cxn ang="0">
                  <a:pos x="24" y="54"/>
                </a:cxn>
                <a:cxn ang="0">
                  <a:pos x="38" y="35"/>
                </a:cxn>
                <a:cxn ang="0">
                  <a:pos x="52" y="19"/>
                </a:cxn>
                <a:cxn ang="0">
                  <a:pos x="68" y="9"/>
                </a:cxn>
                <a:cxn ang="0">
                  <a:pos x="83" y="3"/>
                </a:cxn>
                <a:cxn ang="0">
                  <a:pos x="98" y="0"/>
                </a:cxn>
                <a:cxn ang="0">
                  <a:pos x="112" y="1"/>
                </a:cxn>
                <a:cxn ang="0">
                  <a:pos x="126" y="5"/>
                </a:cxn>
                <a:cxn ang="0">
                  <a:pos x="138" y="13"/>
                </a:cxn>
                <a:cxn ang="0">
                  <a:pos x="148" y="24"/>
                </a:cxn>
                <a:cxn ang="0">
                  <a:pos x="156" y="37"/>
                </a:cxn>
                <a:cxn ang="0">
                  <a:pos x="162" y="52"/>
                </a:cxn>
                <a:cxn ang="0">
                  <a:pos x="165" y="70"/>
                </a:cxn>
                <a:cxn ang="0">
                  <a:pos x="164" y="90"/>
                </a:cxn>
                <a:cxn ang="0">
                  <a:pos x="161" y="110"/>
                </a:cxn>
                <a:cxn ang="0">
                  <a:pos x="153" y="133"/>
                </a:cxn>
              </a:cxnLst>
              <a:rect l="0" t="0" r="r" b="b"/>
              <a:pathLst>
                <a:path w="165" h="211">
                  <a:moveTo>
                    <a:pt x="148" y="145"/>
                  </a:moveTo>
                  <a:lnTo>
                    <a:pt x="142" y="157"/>
                  </a:lnTo>
                  <a:lnTo>
                    <a:pt x="135" y="167"/>
                  </a:lnTo>
                  <a:lnTo>
                    <a:pt x="128" y="176"/>
                  </a:lnTo>
                  <a:lnTo>
                    <a:pt x="121" y="184"/>
                  </a:lnTo>
                  <a:lnTo>
                    <a:pt x="114" y="190"/>
                  </a:lnTo>
                  <a:lnTo>
                    <a:pt x="105" y="196"/>
                  </a:lnTo>
                  <a:lnTo>
                    <a:pt x="98" y="202"/>
                  </a:lnTo>
                  <a:lnTo>
                    <a:pt x="90" y="205"/>
                  </a:lnTo>
                  <a:lnTo>
                    <a:pt x="83" y="208"/>
                  </a:lnTo>
                  <a:lnTo>
                    <a:pt x="76" y="210"/>
                  </a:lnTo>
                  <a:lnTo>
                    <a:pt x="68" y="211"/>
                  </a:lnTo>
                  <a:lnTo>
                    <a:pt x="61" y="211"/>
                  </a:lnTo>
                  <a:lnTo>
                    <a:pt x="53" y="210"/>
                  </a:lnTo>
                  <a:lnTo>
                    <a:pt x="46" y="208"/>
                  </a:lnTo>
                  <a:lnTo>
                    <a:pt x="40" y="205"/>
                  </a:lnTo>
                  <a:lnTo>
                    <a:pt x="34" y="202"/>
                  </a:lnTo>
                  <a:lnTo>
                    <a:pt x="28" y="197"/>
                  </a:lnTo>
                  <a:lnTo>
                    <a:pt x="23" y="192"/>
                  </a:lnTo>
                  <a:lnTo>
                    <a:pt x="18" y="187"/>
                  </a:lnTo>
                  <a:lnTo>
                    <a:pt x="14" y="180"/>
                  </a:lnTo>
                  <a:lnTo>
                    <a:pt x="10" y="174"/>
                  </a:lnTo>
                  <a:lnTo>
                    <a:pt x="6" y="166"/>
                  </a:lnTo>
                  <a:lnTo>
                    <a:pt x="3" y="158"/>
                  </a:lnTo>
                  <a:lnTo>
                    <a:pt x="2" y="150"/>
                  </a:lnTo>
                  <a:lnTo>
                    <a:pt x="0" y="141"/>
                  </a:lnTo>
                  <a:lnTo>
                    <a:pt x="0" y="131"/>
                  </a:lnTo>
                  <a:lnTo>
                    <a:pt x="1" y="121"/>
                  </a:lnTo>
                  <a:lnTo>
                    <a:pt x="2" y="111"/>
                  </a:lnTo>
                  <a:lnTo>
                    <a:pt x="4" y="100"/>
                  </a:lnTo>
                  <a:lnTo>
                    <a:pt x="8" y="89"/>
                  </a:lnTo>
                  <a:lnTo>
                    <a:pt x="13" y="77"/>
                  </a:lnTo>
                  <a:lnTo>
                    <a:pt x="18" y="65"/>
                  </a:lnTo>
                  <a:lnTo>
                    <a:pt x="24" y="54"/>
                  </a:lnTo>
                  <a:lnTo>
                    <a:pt x="31" y="44"/>
                  </a:lnTo>
                  <a:lnTo>
                    <a:pt x="38" y="35"/>
                  </a:lnTo>
                  <a:lnTo>
                    <a:pt x="45" y="27"/>
                  </a:lnTo>
                  <a:lnTo>
                    <a:pt x="52" y="19"/>
                  </a:lnTo>
                  <a:lnTo>
                    <a:pt x="61" y="14"/>
                  </a:lnTo>
                  <a:lnTo>
                    <a:pt x="68" y="9"/>
                  </a:lnTo>
                  <a:lnTo>
                    <a:pt x="75" y="5"/>
                  </a:lnTo>
                  <a:lnTo>
                    <a:pt x="83" y="3"/>
                  </a:lnTo>
                  <a:lnTo>
                    <a:pt x="90" y="1"/>
                  </a:lnTo>
                  <a:lnTo>
                    <a:pt x="98" y="0"/>
                  </a:lnTo>
                  <a:lnTo>
                    <a:pt x="105" y="0"/>
                  </a:lnTo>
                  <a:lnTo>
                    <a:pt x="112" y="1"/>
                  </a:lnTo>
                  <a:lnTo>
                    <a:pt x="119" y="3"/>
                  </a:lnTo>
                  <a:lnTo>
                    <a:pt x="126" y="5"/>
                  </a:lnTo>
                  <a:lnTo>
                    <a:pt x="132" y="9"/>
                  </a:lnTo>
                  <a:lnTo>
                    <a:pt x="138" y="13"/>
                  </a:lnTo>
                  <a:lnTo>
                    <a:pt x="143" y="18"/>
                  </a:lnTo>
                  <a:lnTo>
                    <a:pt x="148" y="24"/>
                  </a:lnTo>
                  <a:lnTo>
                    <a:pt x="152" y="30"/>
                  </a:lnTo>
                  <a:lnTo>
                    <a:pt x="156" y="37"/>
                  </a:lnTo>
                  <a:lnTo>
                    <a:pt x="159" y="44"/>
                  </a:lnTo>
                  <a:lnTo>
                    <a:pt x="162" y="52"/>
                  </a:lnTo>
                  <a:lnTo>
                    <a:pt x="163" y="61"/>
                  </a:lnTo>
                  <a:lnTo>
                    <a:pt x="165" y="70"/>
                  </a:lnTo>
                  <a:lnTo>
                    <a:pt x="165" y="79"/>
                  </a:lnTo>
                  <a:lnTo>
                    <a:pt x="164" y="90"/>
                  </a:lnTo>
                  <a:lnTo>
                    <a:pt x="163" y="100"/>
                  </a:lnTo>
                  <a:lnTo>
                    <a:pt x="161" y="110"/>
                  </a:lnTo>
                  <a:lnTo>
                    <a:pt x="158" y="121"/>
                  </a:lnTo>
                  <a:lnTo>
                    <a:pt x="153" y="133"/>
                  </a:lnTo>
                  <a:lnTo>
                    <a:pt x="148" y="14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7" name="Freeform 33"/>
            <p:cNvSpPr>
              <a:spLocks/>
            </p:cNvSpPr>
            <p:nvPr/>
          </p:nvSpPr>
          <p:spPr bwMode="auto">
            <a:xfrm>
              <a:off x="4510088" y="3714750"/>
              <a:ext cx="7938" cy="11113"/>
            </a:xfrm>
            <a:custGeom>
              <a:avLst/>
              <a:gdLst/>
              <a:ahLst/>
              <a:cxnLst>
                <a:cxn ang="0">
                  <a:pos x="26" y="71"/>
                </a:cxn>
                <a:cxn ang="0">
                  <a:pos x="40" y="47"/>
                </a:cxn>
                <a:cxn ang="0">
                  <a:pos x="54" y="29"/>
                </a:cxn>
                <a:cxn ang="0">
                  <a:pos x="68" y="15"/>
                </a:cxn>
                <a:cxn ang="0">
                  <a:pos x="83" y="6"/>
                </a:cxn>
                <a:cxn ang="0">
                  <a:pos x="98" y="1"/>
                </a:cxn>
                <a:cxn ang="0">
                  <a:pos x="111" y="0"/>
                </a:cxn>
                <a:cxn ang="0">
                  <a:pos x="123" y="2"/>
                </a:cxn>
                <a:cxn ang="0">
                  <a:pos x="134" y="8"/>
                </a:cxn>
                <a:cxn ang="0">
                  <a:pos x="144" y="18"/>
                </a:cxn>
                <a:cxn ang="0">
                  <a:pos x="152" y="30"/>
                </a:cxn>
                <a:cxn ang="0">
                  <a:pos x="156" y="45"/>
                </a:cxn>
                <a:cxn ang="0">
                  <a:pos x="158" y="64"/>
                </a:cxn>
                <a:cxn ang="0">
                  <a:pos x="157" y="85"/>
                </a:cxn>
                <a:cxn ang="0">
                  <a:pos x="153" y="109"/>
                </a:cxn>
                <a:cxn ang="0">
                  <a:pos x="144" y="134"/>
                </a:cxn>
                <a:cxn ang="0">
                  <a:pos x="131" y="161"/>
                </a:cxn>
                <a:cxn ang="0">
                  <a:pos x="118" y="185"/>
                </a:cxn>
                <a:cxn ang="0">
                  <a:pos x="104" y="203"/>
                </a:cxn>
                <a:cxn ang="0">
                  <a:pos x="90" y="217"/>
                </a:cxn>
                <a:cxn ang="0">
                  <a:pos x="74" y="228"/>
                </a:cxn>
                <a:cxn ang="0">
                  <a:pos x="60" y="233"/>
                </a:cxn>
                <a:cxn ang="0">
                  <a:pos x="47" y="234"/>
                </a:cxn>
                <a:cxn ang="0">
                  <a:pos x="35" y="231"/>
                </a:cxn>
                <a:cxn ang="0">
                  <a:pos x="23" y="224"/>
                </a:cxn>
                <a:cxn ang="0">
                  <a:pos x="14" y="215"/>
                </a:cxn>
                <a:cxn ang="0">
                  <a:pos x="6" y="202"/>
                </a:cxn>
                <a:cxn ang="0">
                  <a:pos x="2" y="186"/>
                </a:cxn>
                <a:cxn ang="0">
                  <a:pos x="0" y="168"/>
                </a:cxn>
                <a:cxn ang="0">
                  <a:pos x="1" y="146"/>
                </a:cxn>
                <a:cxn ang="0">
                  <a:pos x="5" y="123"/>
                </a:cxn>
                <a:cxn ang="0">
                  <a:pos x="14" y="97"/>
                </a:cxn>
              </a:cxnLst>
              <a:rect l="0" t="0" r="r" b="b"/>
              <a:pathLst>
                <a:path w="158" h="234">
                  <a:moveTo>
                    <a:pt x="19" y="84"/>
                  </a:moveTo>
                  <a:lnTo>
                    <a:pt x="26" y="71"/>
                  </a:lnTo>
                  <a:lnTo>
                    <a:pt x="32" y="59"/>
                  </a:lnTo>
                  <a:lnTo>
                    <a:pt x="40" y="47"/>
                  </a:lnTo>
                  <a:lnTo>
                    <a:pt x="47" y="37"/>
                  </a:lnTo>
                  <a:lnTo>
                    <a:pt x="54" y="29"/>
                  </a:lnTo>
                  <a:lnTo>
                    <a:pt x="61" y="22"/>
                  </a:lnTo>
                  <a:lnTo>
                    <a:pt x="68" y="15"/>
                  </a:lnTo>
                  <a:lnTo>
                    <a:pt x="76" y="10"/>
                  </a:lnTo>
                  <a:lnTo>
                    <a:pt x="83" y="6"/>
                  </a:lnTo>
                  <a:lnTo>
                    <a:pt x="91" y="3"/>
                  </a:lnTo>
                  <a:lnTo>
                    <a:pt x="98" y="1"/>
                  </a:lnTo>
                  <a:lnTo>
                    <a:pt x="105" y="0"/>
                  </a:lnTo>
                  <a:lnTo>
                    <a:pt x="111" y="0"/>
                  </a:lnTo>
                  <a:lnTo>
                    <a:pt x="117" y="1"/>
                  </a:lnTo>
                  <a:lnTo>
                    <a:pt x="123" y="2"/>
                  </a:lnTo>
                  <a:lnTo>
                    <a:pt x="129" y="5"/>
                  </a:lnTo>
                  <a:lnTo>
                    <a:pt x="134" y="8"/>
                  </a:lnTo>
                  <a:lnTo>
                    <a:pt x="139" y="13"/>
                  </a:lnTo>
                  <a:lnTo>
                    <a:pt x="144" y="18"/>
                  </a:lnTo>
                  <a:lnTo>
                    <a:pt x="148" y="23"/>
                  </a:lnTo>
                  <a:lnTo>
                    <a:pt x="152" y="30"/>
                  </a:lnTo>
                  <a:lnTo>
                    <a:pt x="154" y="37"/>
                  </a:lnTo>
                  <a:lnTo>
                    <a:pt x="156" y="45"/>
                  </a:lnTo>
                  <a:lnTo>
                    <a:pt x="158" y="55"/>
                  </a:lnTo>
                  <a:lnTo>
                    <a:pt x="158" y="64"/>
                  </a:lnTo>
                  <a:lnTo>
                    <a:pt x="158" y="74"/>
                  </a:lnTo>
                  <a:lnTo>
                    <a:pt x="157" y="85"/>
                  </a:lnTo>
                  <a:lnTo>
                    <a:pt x="155" y="96"/>
                  </a:lnTo>
                  <a:lnTo>
                    <a:pt x="153" y="109"/>
                  </a:lnTo>
                  <a:lnTo>
                    <a:pt x="149" y="121"/>
                  </a:lnTo>
                  <a:lnTo>
                    <a:pt x="144" y="134"/>
                  </a:lnTo>
                  <a:lnTo>
                    <a:pt x="138" y="147"/>
                  </a:lnTo>
                  <a:lnTo>
                    <a:pt x="131" y="161"/>
                  </a:lnTo>
                  <a:lnTo>
                    <a:pt x="125" y="174"/>
                  </a:lnTo>
                  <a:lnTo>
                    <a:pt x="118" y="185"/>
                  </a:lnTo>
                  <a:lnTo>
                    <a:pt x="111" y="195"/>
                  </a:lnTo>
                  <a:lnTo>
                    <a:pt x="104" y="203"/>
                  </a:lnTo>
                  <a:lnTo>
                    <a:pt x="97" y="211"/>
                  </a:lnTo>
                  <a:lnTo>
                    <a:pt x="90" y="217"/>
                  </a:lnTo>
                  <a:lnTo>
                    <a:pt x="81" y="222"/>
                  </a:lnTo>
                  <a:lnTo>
                    <a:pt x="74" y="228"/>
                  </a:lnTo>
                  <a:lnTo>
                    <a:pt x="67" y="231"/>
                  </a:lnTo>
                  <a:lnTo>
                    <a:pt x="60" y="233"/>
                  </a:lnTo>
                  <a:lnTo>
                    <a:pt x="54" y="234"/>
                  </a:lnTo>
                  <a:lnTo>
                    <a:pt x="47" y="234"/>
                  </a:lnTo>
                  <a:lnTo>
                    <a:pt x="41" y="233"/>
                  </a:lnTo>
                  <a:lnTo>
                    <a:pt x="35" y="231"/>
                  </a:lnTo>
                  <a:lnTo>
                    <a:pt x="28" y="229"/>
                  </a:lnTo>
                  <a:lnTo>
                    <a:pt x="23" y="224"/>
                  </a:lnTo>
                  <a:lnTo>
                    <a:pt x="18" y="220"/>
                  </a:lnTo>
                  <a:lnTo>
                    <a:pt x="14" y="215"/>
                  </a:lnTo>
                  <a:lnTo>
                    <a:pt x="10" y="209"/>
                  </a:lnTo>
                  <a:lnTo>
                    <a:pt x="6" y="202"/>
                  </a:lnTo>
                  <a:lnTo>
                    <a:pt x="4" y="195"/>
                  </a:lnTo>
                  <a:lnTo>
                    <a:pt x="2" y="186"/>
                  </a:lnTo>
                  <a:lnTo>
                    <a:pt x="0" y="178"/>
                  </a:lnTo>
                  <a:lnTo>
                    <a:pt x="0" y="168"/>
                  </a:lnTo>
                  <a:lnTo>
                    <a:pt x="0" y="157"/>
                  </a:lnTo>
                  <a:lnTo>
                    <a:pt x="1" y="146"/>
                  </a:lnTo>
                  <a:lnTo>
                    <a:pt x="3" y="135"/>
                  </a:lnTo>
                  <a:lnTo>
                    <a:pt x="5" y="123"/>
                  </a:lnTo>
                  <a:lnTo>
                    <a:pt x="9" y="111"/>
                  </a:lnTo>
                  <a:lnTo>
                    <a:pt x="14" y="97"/>
                  </a:lnTo>
                  <a:lnTo>
                    <a:pt x="19" y="8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8" name="Freeform 34"/>
            <p:cNvSpPr>
              <a:spLocks/>
            </p:cNvSpPr>
            <p:nvPr/>
          </p:nvSpPr>
          <p:spPr bwMode="auto">
            <a:xfrm>
              <a:off x="4510088" y="3714750"/>
              <a:ext cx="7938" cy="11113"/>
            </a:xfrm>
            <a:custGeom>
              <a:avLst/>
              <a:gdLst/>
              <a:ahLst/>
              <a:cxnLst>
                <a:cxn ang="0">
                  <a:pos x="26" y="71"/>
                </a:cxn>
                <a:cxn ang="0">
                  <a:pos x="40" y="47"/>
                </a:cxn>
                <a:cxn ang="0">
                  <a:pos x="54" y="29"/>
                </a:cxn>
                <a:cxn ang="0">
                  <a:pos x="68" y="15"/>
                </a:cxn>
                <a:cxn ang="0">
                  <a:pos x="83" y="6"/>
                </a:cxn>
                <a:cxn ang="0">
                  <a:pos x="98" y="1"/>
                </a:cxn>
                <a:cxn ang="0">
                  <a:pos x="111" y="0"/>
                </a:cxn>
                <a:cxn ang="0">
                  <a:pos x="123" y="2"/>
                </a:cxn>
                <a:cxn ang="0">
                  <a:pos x="134" y="8"/>
                </a:cxn>
                <a:cxn ang="0">
                  <a:pos x="144" y="18"/>
                </a:cxn>
                <a:cxn ang="0">
                  <a:pos x="152" y="30"/>
                </a:cxn>
                <a:cxn ang="0">
                  <a:pos x="156" y="45"/>
                </a:cxn>
                <a:cxn ang="0">
                  <a:pos x="158" y="64"/>
                </a:cxn>
                <a:cxn ang="0">
                  <a:pos x="157" y="85"/>
                </a:cxn>
                <a:cxn ang="0">
                  <a:pos x="153" y="109"/>
                </a:cxn>
                <a:cxn ang="0">
                  <a:pos x="144" y="134"/>
                </a:cxn>
                <a:cxn ang="0">
                  <a:pos x="131" y="161"/>
                </a:cxn>
                <a:cxn ang="0">
                  <a:pos x="118" y="185"/>
                </a:cxn>
                <a:cxn ang="0">
                  <a:pos x="104" y="203"/>
                </a:cxn>
                <a:cxn ang="0">
                  <a:pos x="90" y="217"/>
                </a:cxn>
                <a:cxn ang="0">
                  <a:pos x="74" y="228"/>
                </a:cxn>
                <a:cxn ang="0">
                  <a:pos x="60" y="233"/>
                </a:cxn>
                <a:cxn ang="0">
                  <a:pos x="47" y="234"/>
                </a:cxn>
                <a:cxn ang="0">
                  <a:pos x="35" y="231"/>
                </a:cxn>
                <a:cxn ang="0">
                  <a:pos x="23" y="224"/>
                </a:cxn>
                <a:cxn ang="0">
                  <a:pos x="14" y="215"/>
                </a:cxn>
                <a:cxn ang="0">
                  <a:pos x="6" y="202"/>
                </a:cxn>
                <a:cxn ang="0">
                  <a:pos x="2" y="186"/>
                </a:cxn>
                <a:cxn ang="0">
                  <a:pos x="0" y="168"/>
                </a:cxn>
                <a:cxn ang="0">
                  <a:pos x="1" y="146"/>
                </a:cxn>
                <a:cxn ang="0">
                  <a:pos x="5" y="123"/>
                </a:cxn>
                <a:cxn ang="0">
                  <a:pos x="14" y="97"/>
                </a:cxn>
              </a:cxnLst>
              <a:rect l="0" t="0" r="r" b="b"/>
              <a:pathLst>
                <a:path w="158" h="234">
                  <a:moveTo>
                    <a:pt x="19" y="84"/>
                  </a:moveTo>
                  <a:lnTo>
                    <a:pt x="26" y="71"/>
                  </a:lnTo>
                  <a:lnTo>
                    <a:pt x="32" y="59"/>
                  </a:lnTo>
                  <a:lnTo>
                    <a:pt x="40" y="47"/>
                  </a:lnTo>
                  <a:lnTo>
                    <a:pt x="47" y="37"/>
                  </a:lnTo>
                  <a:lnTo>
                    <a:pt x="54" y="29"/>
                  </a:lnTo>
                  <a:lnTo>
                    <a:pt x="61" y="22"/>
                  </a:lnTo>
                  <a:lnTo>
                    <a:pt x="68" y="15"/>
                  </a:lnTo>
                  <a:lnTo>
                    <a:pt x="76" y="10"/>
                  </a:lnTo>
                  <a:lnTo>
                    <a:pt x="83" y="6"/>
                  </a:lnTo>
                  <a:lnTo>
                    <a:pt x="91" y="3"/>
                  </a:lnTo>
                  <a:lnTo>
                    <a:pt x="98" y="1"/>
                  </a:lnTo>
                  <a:lnTo>
                    <a:pt x="105" y="0"/>
                  </a:lnTo>
                  <a:lnTo>
                    <a:pt x="111" y="0"/>
                  </a:lnTo>
                  <a:lnTo>
                    <a:pt x="117" y="1"/>
                  </a:lnTo>
                  <a:lnTo>
                    <a:pt x="123" y="2"/>
                  </a:lnTo>
                  <a:lnTo>
                    <a:pt x="129" y="5"/>
                  </a:lnTo>
                  <a:lnTo>
                    <a:pt x="134" y="8"/>
                  </a:lnTo>
                  <a:lnTo>
                    <a:pt x="139" y="13"/>
                  </a:lnTo>
                  <a:lnTo>
                    <a:pt x="144" y="18"/>
                  </a:lnTo>
                  <a:lnTo>
                    <a:pt x="148" y="23"/>
                  </a:lnTo>
                  <a:lnTo>
                    <a:pt x="152" y="30"/>
                  </a:lnTo>
                  <a:lnTo>
                    <a:pt x="154" y="37"/>
                  </a:lnTo>
                  <a:lnTo>
                    <a:pt x="156" y="45"/>
                  </a:lnTo>
                  <a:lnTo>
                    <a:pt x="158" y="55"/>
                  </a:lnTo>
                  <a:lnTo>
                    <a:pt x="158" y="64"/>
                  </a:lnTo>
                  <a:lnTo>
                    <a:pt x="158" y="74"/>
                  </a:lnTo>
                  <a:lnTo>
                    <a:pt x="157" y="85"/>
                  </a:lnTo>
                  <a:lnTo>
                    <a:pt x="155" y="96"/>
                  </a:lnTo>
                  <a:lnTo>
                    <a:pt x="153" y="109"/>
                  </a:lnTo>
                  <a:lnTo>
                    <a:pt x="149" y="121"/>
                  </a:lnTo>
                  <a:lnTo>
                    <a:pt x="144" y="134"/>
                  </a:lnTo>
                  <a:lnTo>
                    <a:pt x="138" y="147"/>
                  </a:lnTo>
                  <a:lnTo>
                    <a:pt x="131" y="161"/>
                  </a:lnTo>
                  <a:lnTo>
                    <a:pt x="125" y="174"/>
                  </a:lnTo>
                  <a:lnTo>
                    <a:pt x="118" y="185"/>
                  </a:lnTo>
                  <a:lnTo>
                    <a:pt x="111" y="195"/>
                  </a:lnTo>
                  <a:lnTo>
                    <a:pt x="104" y="203"/>
                  </a:lnTo>
                  <a:lnTo>
                    <a:pt x="97" y="211"/>
                  </a:lnTo>
                  <a:lnTo>
                    <a:pt x="90" y="217"/>
                  </a:lnTo>
                  <a:lnTo>
                    <a:pt x="81" y="222"/>
                  </a:lnTo>
                  <a:lnTo>
                    <a:pt x="74" y="228"/>
                  </a:lnTo>
                  <a:lnTo>
                    <a:pt x="67" y="231"/>
                  </a:lnTo>
                  <a:lnTo>
                    <a:pt x="60" y="233"/>
                  </a:lnTo>
                  <a:lnTo>
                    <a:pt x="54" y="234"/>
                  </a:lnTo>
                  <a:lnTo>
                    <a:pt x="47" y="234"/>
                  </a:lnTo>
                  <a:lnTo>
                    <a:pt x="41" y="233"/>
                  </a:lnTo>
                  <a:lnTo>
                    <a:pt x="35" y="231"/>
                  </a:lnTo>
                  <a:lnTo>
                    <a:pt x="28" y="229"/>
                  </a:lnTo>
                  <a:lnTo>
                    <a:pt x="23" y="224"/>
                  </a:lnTo>
                  <a:lnTo>
                    <a:pt x="18" y="220"/>
                  </a:lnTo>
                  <a:lnTo>
                    <a:pt x="14" y="215"/>
                  </a:lnTo>
                  <a:lnTo>
                    <a:pt x="10" y="209"/>
                  </a:lnTo>
                  <a:lnTo>
                    <a:pt x="6" y="202"/>
                  </a:lnTo>
                  <a:lnTo>
                    <a:pt x="4" y="195"/>
                  </a:lnTo>
                  <a:lnTo>
                    <a:pt x="2" y="186"/>
                  </a:lnTo>
                  <a:lnTo>
                    <a:pt x="0" y="178"/>
                  </a:lnTo>
                  <a:lnTo>
                    <a:pt x="0" y="168"/>
                  </a:lnTo>
                  <a:lnTo>
                    <a:pt x="0" y="157"/>
                  </a:lnTo>
                  <a:lnTo>
                    <a:pt x="1" y="146"/>
                  </a:lnTo>
                  <a:lnTo>
                    <a:pt x="3" y="135"/>
                  </a:lnTo>
                  <a:lnTo>
                    <a:pt x="5" y="123"/>
                  </a:lnTo>
                  <a:lnTo>
                    <a:pt x="9" y="111"/>
                  </a:lnTo>
                  <a:lnTo>
                    <a:pt x="14" y="97"/>
                  </a:lnTo>
                  <a:lnTo>
                    <a:pt x="19" y="8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9" name="Freeform 35"/>
            <p:cNvSpPr>
              <a:spLocks/>
            </p:cNvSpPr>
            <p:nvPr/>
          </p:nvSpPr>
          <p:spPr bwMode="auto">
            <a:xfrm>
              <a:off x="4513263" y="3729038"/>
              <a:ext cx="6350" cy="9525"/>
            </a:xfrm>
            <a:custGeom>
              <a:avLst/>
              <a:gdLst/>
              <a:ahLst/>
              <a:cxnLst>
                <a:cxn ang="0">
                  <a:pos x="19" y="57"/>
                </a:cxn>
                <a:cxn ang="0">
                  <a:pos x="32" y="37"/>
                </a:cxn>
                <a:cxn ang="0">
                  <a:pos x="44" y="22"/>
                </a:cxn>
                <a:cxn ang="0">
                  <a:pos x="57" y="11"/>
                </a:cxn>
                <a:cxn ang="0">
                  <a:pos x="70" y="4"/>
                </a:cxn>
                <a:cxn ang="0">
                  <a:pos x="84" y="0"/>
                </a:cxn>
                <a:cxn ang="0">
                  <a:pos x="96" y="0"/>
                </a:cxn>
                <a:cxn ang="0">
                  <a:pos x="107" y="3"/>
                </a:cxn>
                <a:cxn ang="0">
                  <a:pos x="117" y="9"/>
                </a:cxn>
                <a:cxn ang="0">
                  <a:pos x="126" y="17"/>
                </a:cxn>
                <a:cxn ang="0">
                  <a:pos x="134" y="28"/>
                </a:cxn>
                <a:cxn ang="0">
                  <a:pos x="139" y="42"/>
                </a:cxn>
                <a:cxn ang="0">
                  <a:pos x="142" y="58"/>
                </a:cxn>
                <a:cxn ang="0">
                  <a:pos x="142" y="76"/>
                </a:cxn>
                <a:cxn ang="0">
                  <a:pos x="139" y="95"/>
                </a:cxn>
                <a:cxn ang="0">
                  <a:pos x="133" y="116"/>
                </a:cxn>
                <a:cxn ang="0">
                  <a:pos x="123" y="138"/>
                </a:cxn>
                <a:cxn ang="0">
                  <a:pos x="111" y="157"/>
                </a:cxn>
                <a:cxn ang="0">
                  <a:pos x="98" y="172"/>
                </a:cxn>
                <a:cxn ang="0">
                  <a:pos x="85" y="184"/>
                </a:cxn>
                <a:cxn ang="0">
                  <a:pos x="71" y="191"/>
                </a:cxn>
                <a:cxn ang="0">
                  <a:pos x="59" y="194"/>
                </a:cxn>
                <a:cxn ang="0">
                  <a:pos x="47" y="195"/>
                </a:cxn>
                <a:cxn ang="0">
                  <a:pos x="35" y="192"/>
                </a:cxn>
                <a:cxn ang="0">
                  <a:pos x="25" y="186"/>
                </a:cxn>
                <a:cxn ang="0">
                  <a:pos x="15" y="177"/>
                </a:cxn>
                <a:cxn ang="0">
                  <a:pos x="8" y="165"/>
                </a:cxn>
                <a:cxn ang="0">
                  <a:pos x="3" y="152"/>
                </a:cxn>
                <a:cxn ang="0">
                  <a:pos x="1" y="136"/>
                </a:cxn>
                <a:cxn ang="0">
                  <a:pos x="0" y="119"/>
                </a:cxn>
                <a:cxn ang="0">
                  <a:pos x="3" y="99"/>
                </a:cxn>
                <a:cxn ang="0">
                  <a:pos x="9" y="79"/>
                </a:cxn>
              </a:cxnLst>
              <a:rect l="0" t="0" r="r" b="b"/>
              <a:pathLst>
                <a:path w="142" h="195">
                  <a:moveTo>
                    <a:pt x="14" y="68"/>
                  </a:moveTo>
                  <a:lnTo>
                    <a:pt x="19" y="57"/>
                  </a:lnTo>
                  <a:lnTo>
                    <a:pt x="26" y="46"/>
                  </a:lnTo>
                  <a:lnTo>
                    <a:pt x="32" y="37"/>
                  </a:lnTo>
                  <a:lnTo>
                    <a:pt x="38" y="29"/>
                  </a:lnTo>
                  <a:lnTo>
                    <a:pt x="44" y="22"/>
                  </a:lnTo>
                  <a:lnTo>
                    <a:pt x="51" y="16"/>
                  </a:lnTo>
                  <a:lnTo>
                    <a:pt x="57" y="11"/>
                  </a:lnTo>
                  <a:lnTo>
                    <a:pt x="64" y="7"/>
                  </a:lnTo>
                  <a:lnTo>
                    <a:pt x="70" y="4"/>
                  </a:lnTo>
                  <a:lnTo>
                    <a:pt x="78" y="2"/>
                  </a:lnTo>
                  <a:lnTo>
                    <a:pt x="84" y="0"/>
                  </a:lnTo>
                  <a:lnTo>
                    <a:pt x="90" y="0"/>
                  </a:lnTo>
                  <a:lnTo>
                    <a:pt x="96" y="0"/>
                  </a:lnTo>
                  <a:lnTo>
                    <a:pt x="102" y="1"/>
                  </a:lnTo>
                  <a:lnTo>
                    <a:pt x="107" y="3"/>
                  </a:lnTo>
                  <a:lnTo>
                    <a:pt x="113" y="6"/>
                  </a:lnTo>
                  <a:lnTo>
                    <a:pt x="117" y="9"/>
                  </a:lnTo>
                  <a:lnTo>
                    <a:pt x="122" y="13"/>
                  </a:lnTo>
                  <a:lnTo>
                    <a:pt x="126" y="17"/>
                  </a:lnTo>
                  <a:lnTo>
                    <a:pt x="131" y="23"/>
                  </a:lnTo>
                  <a:lnTo>
                    <a:pt x="134" y="28"/>
                  </a:lnTo>
                  <a:lnTo>
                    <a:pt x="137" y="35"/>
                  </a:lnTo>
                  <a:lnTo>
                    <a:pt x="139" y="42"/>
                  </a:lnTo>
                  <a:lnTo>
                    <a:pt x="141" y="49"/>
                  </a:lnTo>
                  <a:lnTo>
                    <a:pt x="142" y="58"/>
                  </a:lnTo>
                  <a:lnTo>
                    <a:pt x="142" y="67"/>
                  </a:lnTo>
                  <a:lnTo>
                    <a:pt x="142" y="76"/>
                  </a:lnTo>
                  <a:lnTo>
                    <a:pt x="141" y="85"/>
                  </a:lnTo>
                  <a:lnTo>
                    <a:pt x="139" y="95"/>
                  </a:lnTo>
                  <a:lnTo>
                    <a:pt x="137" y="105"/>
                  </a:lnTo>
                  <a:lnTo>
                    <a:pt x="133" y="116"/>
                  </a:lnTo>
                  <a:lnTo>
                    <a:pt x="129" y="127"/>
                  </a:lnTo>
                  <a:lnTo>
                    <a:pt x="123" y="138"/>
                  </a:lnTo>
                  <a:lnTo>
                    <a:pt x="117" y="148"/>
                  </a:lnTo>
                  <a:lnTo>
                    <a:pt x="111" y="157"/>
                  </a:lnTo>
                  <a:lnTo>
                    <a:pt x="104" y="165"/>
                  </a:lnTo>
                  <a:lnTo>
                    <a:pt x="98" y="172"/>
                  </a:lnTo>
                  <a:lnTo>
                    <a:pt x="92" y="179"/>
                  </a:lnTo>
                  <a:lnTo>
                    <a:pt x="85" y="184"/>
                  </a:lnTo>
                  <a:lnTo>
                    <a:pt x="79" y="188"/>
                  </a:lnTo>
                  <a:lnTo>
                    <a:pt x="71" y="191"/>
                  </a:lnTo>
                  <a:lnTo>
                    <a:pt x="65" y="193"/>
                  </a:lnTo>
                  <a:lnTo>
                    <a:pt x="59" y="194"/>
                  </a:lnTo>
                  <a:lnTo>
                    <a:pt x="53" y="195"/>
                  </a:lnTo>
                  <a:lnTo>
                    <a:pt x="47" y="195"/>
                  </a:lnTo>
                  <a:lnTo>
                    <a:pt x="41" y="193"/>
                  </a:lnTo>
                  <a:lnTo>
                    <a:pt x="35" y="192"/>
                  </a:lnTo>
                  <a:lnTo>
                    <a:pt x="30" y="189"/>
                  </a:lnTo>
                  <a:lnTo>
                    <a:pt x="25" y="186"/>
                  </a:lnTo>
                  <a:lnTo>
                    <a:pt x="20" y="182"/>
                  </a:lnTo>
                  <a:lnTo>
                    <a:pt x="15" y="177"/>
                  </a:lnTo>
                  <a:lnTo>
                    <a:pt x="12" y="171"/>
                  </a:lnTo>
                  <a:lnTo>
                    <a:pt x="8" y="165"/>
                  </a:lnTo>
                  <a:lnTo>
                    <a:pt x="6" y="159"/>
                  </a:lnTo>
                  <a:lnTo>
                    <a:pt x="3" y="152"/>
                  </a:lnTo>
                  <a:lnTo>
                    <a:pt x="2" y="144"/>
                  </a:lnTo>
                  <a:lnTo>
                    <a:pt x="1" y="136"/>
                  </a:lnTo>
                  <a:lnTo>
                    <a:pt x="0" y="128"/>
                  </a:lnTo>
                  <a:lnTo>
                    <a:pt x="0" y="119"/>
                  </a:lnTo>
                  <a:lnTo>
                    <a:pt x="2" y="109"/>
                  </a:lnTo>
                  <a:lnTo>
                    <a:pt x="3" y="99"/>
                  </a:lnTo>
                  <a:lnTo>
                    <a:pt x="6" y="89"/>
                  </a:lnTo>
                  <a:lnTo>
                    <a:pt x="9" y="79"/>
                  </a:lnTo>
                  <a:lnTo>
                    <a:pt x="14" y="6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0" name="Freeform 36"/>
            <p:cNvSpPr>
              <a:spLocks/>
            </p:cNvSpPr>
            <p:nvPr/>
          </p:nvSpPr>
          <p:spPr bwMode="auto">
            <a:xfrm>
              <a:off x="4513263" y="3729038"/>
              <a:ext cx="6350" cy="9525"/>
            </a:xfrm>
            <a:custGeom>
              <a:avLst/>
              <a:gdLst/>
              <a:ahLst/>
              <a:cxnLst>
                <a:cxn ang="0">
                  <a:pos x="19" y="57"/>
                </a:cxn>
                <a:cxn ang="0">
                  <a:pos x="32" y="37"/>
                </a:cxn>
                <a:cxn ang="0">
                  <a:pos x="44" y="22"/>
                </a:cxn>
                <a:cxn ang="0">
                  <a:pos x="57" y="11"/>
                </a:cxn>
                <a:cxn ang="0">
                  <a:pos x="70" y="4"/>
                </a:cxn>
                <a:cxn ang="0">
                  <a:pos x="84" y="0"/>
                </a:cxn>
                <a:cxn ang="0">
                  <a:pos x="96" y="0"/>
                </a:cxn>
                <a:cxn ang="0">
                  <a:pos x="107" y="3"/>
                </a:cxn>
                <a:cxn ang="0">
                  <a:pos x="117" y="9"/>
                </a:cxn>
                <a:cxn ang="0">
                  <a:pos x="126" y="17"/>
                </a:cxn>
                <a:cxn ang="0">
                  <a:pos x="134" y="28"/>
                </a:cxn>
                <a:cxn ang="0">
                  <a:pos x="139" y="42"/>
                </a:cxn>
                <a:cxn ang="0">
                  <a:pos x="142" y="58"/>
                </a:cxn>
                <a:cxn ang="0">
                  <a:pos x="142" y="76"/>
                </a:cxn>
                <a:cxn ang="0">
                  <a:pos x="139" y="95"/>
                </a:cxn>
                <a:cxn ang="0">
                  <a:pos x="133" y="116"/>
                </a:cxn>
                <a:cxn ang="0">
                  <a:pos x="123" y="138"/>
                </a:cxn>
                <a:cxn ang="0">
                  <a:pos x="111" y="157"/>
                </a:cxn>
                <a:cxn ang="0">
                  <a:pos x="98" y="172"/>
                </a:cxn>
                <a:cxn ang="0">
                  <a:pos x="85" y="184"/>
                </a:cxn>
                <a:cxn ang="0">
                  <a:pos x="71" y="191"/>
                </a:cxn>
                <a:cxn ang="0">
                  <a:pos x="59" y="194"/>
                </a:cxn>
                <a:cxn ang="0">
                  <a:pos x="47" y="195"/>
                </a:cxn>
                <a:cxn ang="0">
                  <a:pos x="35" y="192"/>
                </a:cxn>
                <a:cxn ang="0">
                  <a:pos x="25" y="186"/>
                </a:cxn>
                <a:cxn ang="0">
                  <a:pos x="15" y="177"/>
                </a:cxn>
                <a:cxn ang="0">
                  <a:pos x="8" y="165"/>
                </a:cxn>
                <a:cxn ang="0">
                  <a:pos x="3" y="152"/>
                </a:cxn>
                <a:cxn ang="0">
                  <a:pos x="1" y="136"/>
                </a:cxn>
                <a:cxn ang="0">
                  <a:pos x="0" y="119"/>
                </a:cxn>
                <a:cxn ang="0">
                  <a:pos x="3" y="99"/>
                </a:cxn>
                <a:cxn ang="0">
                  <a:pos x="9" y="79"/>
                </a:cxn>
              </a:cxnLst>
              <a:rect l="0" t="0" r="r" b="b"/>
              <a:pathLst>
                <a:path w="142" h="195">
                  <a:moveTo>
                    <a:pt x="14" y="68"/>
                  </a:moveTo>
                  <a:lnTo>
                    <a:pt x="19" y="57"/>
                  </a:lnTo>
                  <a:lnTo>
                    <a:pt x="26" y="46"/>
                  </a:lnTo>
                  <a:lnTo>
                    <a:pt x="32" y="37"/>
                  </a:lnTo>
                  <a:lnTo>
                    <a:pt x="38" y="29"/>
                  </a:lnTo>
                  <a:lnTo>
                    <a:pt x="44" y="22"/>
                  </a:lnTo>
                  <a:lnTo>
                    <a:pt x="51" y="16"/>
                  </a:lnTo>
                  <a:lnTo>
                    <a:pt x="57" y="11"/>
                  </a:lnTo>
                  <a:lnTo>
                    <a:pt x="64" y="7"/>
                  </a:lnTo>
                  <a:lnTo>
                    <a:pt x="70" y="4"/>
                  </a:lnTo>
                  <a:lnTo>
                    <a:pt x="78" y="2"/>
                  </a:lnTo>
                  <a:lnTo>
                    <a:pt x="84" y="0"/>
                  </a:lnTo>
                  <a:lnTo>
                    <a:pt x="90" y="0"/>
                  </a:lnTo>
                  <a:lnTo>
                    <a:pt x="96" y="0"/>
                  </a:lnTo>
                  <a:lnTo>
                    <a:pt x="102" y="1"/>
                  </a:lnTo>
                  <a:lnTo>
                    <a:pt x="107" y="3"/>
                  </a:lnTo>
                  <a:lnTo>
                    <a:pt x="113" y="6"/>
                  </a:lnTo>
                  <a:lnTo>
                    <a:pt x="117" y="9"/>
                  </a:lnTo>
                  <a:lnTo>
                    <a:pt x="122" y="13"/>
                  </a:lnTo>
                  <a:lnTo>
                    <a:pt x="126" y="17"/>
                  </a:lnTo>
                  <a:lnTo>
                    <a:pt x="131" y="23"/>
                  </a:lnTo>
                  <a:lnTo>
                    <a:pt x="134" y="28"/>
                  </a:lnTo>
                  <a:lnTo>
                    <a:pt x="137" y="35"/>
                  </a:lnTo>
                  <a:lnTo>
                    <a:pt x="139" y="42"/>
                  </a:lnTo>
                  <a:lnTo>
                    <a:pt x="141" y="49"/>
                  </a:lnTo>
                  <a:lnTo>
                    <a:pt x="142" y="58"/>
                  </a:lnTo>
                  <a:lnTo>
                    <a:pt x="142" y="67"/>
                  </a:lnTo>
                  <a:lnTo>
                    <a:pt x="142" y="76"/>
                  </a:lnTo>
                  <a:lnTo>
                    <a:pt x="141" y="85"/>
                  </a:lnTo>
                  <a:lnTo>
                    <a:pt x="139" y="95"/>
                  </a:lnTo>
                  <a:lnTo>
                    <a:pt x="137" y="105"/>
                  </a:lnTo>
                  <a:lnTo>
                    <a:pt x="133" y="116"/>
                  </a:lnTo>
                  <a:lnTo>
                    <a:pt x="129" y="127"/>
                  </a:lnTo>
                  <a:lnTo>
                    <a:pt x="123" y="138"/>
                  </a:lnTo>
                  <a:lnTo>
                    <a:pt x="117" y="148"/>
                  </a:lnTo>
                  <a:lnTo>
                    <a:pt x="111" y="157"/>
                  </a:lnTo>
                  <a:lnTo>
                    <a:pt x="104" y="165"/>
                  </a:lnTo>
                  <a:lnTo>
                    <a:pt x="98" y="172"/>
                  </a:lnTo>
                  <a:lnTo>
                    <a:pt x="92" y="179"/>
                  </a:lnTo>
                  <a:lnTo>
                    <a:pt x="85" y="184"/>
                  </a:lnTo>
                  <a:lnTo>
                    <a:pt x="79" y="188"/>
                  </a:lnTo>
                  <a:lnTo>
                    <a:pt x="71" y="191"/>
                  </a:lnTo>
                  <a:lnTo>
                    <a:pt x="65" y="193"/>
                  </a:lnTo>
                  <a:lnTo>
                    <a:pt x="59" y="194"/>
                  </a:lnTo>
                  <a:lnTo>
                    <a:pt x="53" y="195"/>
                  </a:lnTo>
                  <a:lnTo>
                    <a:pt x="47" y="195"/>
                  </a:lnTo>
                  <a:lnTo>
                    <a:pt x="41" y="193"/>
                  </a:lnTo>
                  <a:lnTo>
                    <a:pt x="35" y="192"/>
                  </a:lnTo>
                  <a:lnTo>
                    <a:pt x="30" y="189"/>
                  </a:lnTo>
                  <a:lnTo>
                    <a:pt x="25" y="186"/>
                  </a:lnTo>
                  <a:lnTo>
                    <a:pt x="20" y="182"/>
                  </a:lnTo>
                  <a:lnTo>
                    <a:pt x="15" y="177"/>
                  </a:lnTo>
                  <a:lnTo>
                    <a:pt x="12" y="171"/>
                  </a:lnTo>
                  <a:lnTo>
                    <a:pt x="8" y="165"/>
                  </a:lnTo>
                  <a:lnTo>
                    <a:pt x="6" y="159"/>
                  </a:lnTo>
                  <a:lnTo>
                    <a:pt x="3" y="152"/>
                  </a:lnTo>
                  <a:lnTo>
                    <a:pt x="2" y="144"/>
                  </a:lnTo>
                  <a:lnTo>
                    <a:pt x="1" y="136"/>
                  </a:lnTo>
                  <a:lnTo>
                    <a:pt x="0" y="128"/>
                  </a:lnTo>
                  <a:lnTo>
                    <a:pt x="0" y="119"/>
                  </a:lnTo>
                  <a:lnTo>
                    <a:pt x="2" y="109"/>
                  </a:lnTo>
                  <a:lnTo>
                    <a:pt x="3" y="99"/>
                  </a:lnTo>
                  <a:lnTo>
                    <a:pt x="6" y="89"/>
                  </a:lnTo>
                  <a:lnTo>
                    <a:pt x="9" y="79"/>
                  </a:lnTo>
                  <a:lnTo>
                    <a:pt x="14" y="6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1" name="Freeform 37"/>
            <p:cNvSpPr>
              <a:spLocks/>
            </p:cNvSpPr>
            <p:nvPr/>
          </p:nvSpPr>
          <p:spPr bwMode="auto">
            <a:xfrm>
              <a:off x="4511675" y="3741738"/>
              <a:ext cx="6350" cy="9525"/>
            </a:xfrm>
            <a:custGeom>
              <a:avLst/>
              <a:gdLst/>
              <a:ahLst/>
              <a:cxnLst>
                <a:cxn ang="0">
                  <a:pos x="28" y="36"/>
                </a:cxn>
                <a:cxn ang="0">
                  <a:pos x="40" y="21"/>
                </a:cxn>
                <a:cxn ang="0">
                  <a:pos x="53" y="11"/>
                </a:cxn>
                <a:cxn ang="0">
                  <a:pos x="65" y="4"/>
                </a:cxn>
                <a:cxn ang="0">
                  <a:pos x="77" y="0"/>
                </a:cxn>
                <a:cxn ang="0">
                  <a:pos x="87" y="0"/>
                </a:cxn>
                <a:cxn ang="0">
                  <a:pos x="97" y="1"/>
                </a:cxn>
                <a:cxn ang="0">
                  <a:pos x="107" y="6"/>
                </a:cxn>
                <a:cxn ang="0">
                  <a:pos x="115" y="12"/>
                </a:cxn>
                <a:cxn ang="0">
                  <a:pos x="121" y="21"/>
                </a:cxn>
                <a:cxn ang="0">
                  <a:pos x="125" y="32"/>
                </a:cxn>
                <a:cxn ang="0">
                  <a:pos x="128" y="44"/>
                </a:cxn>
                <a:cxn ang="0">
                  <a:pos x="127" y="58"/>
                </a:cxn>
                <a:cxn ang="0">
                  <a:pos x="125" y="73"/>
                </a:cxn>
                <a:cxn ang="0">
                  <a:pos x="119" y="90"/>
                </a:cxn>
                <a:cxn ang="0">
                  <a:pos x="111" y="107"/>
                </a:cxn>
                <a:cxn ang="0">
                  <a:pos x="99" y="124"/>
                </a:cxn>
                <a:cxn ang="0">
                  <a:pos x="87" y="137"/>
                </a:cxn>
                <a:cxn ang="0">
                  <a:pos x="75" y="149"/>
                </a:cxn>
                <a:cxn ang="0">
                  <a:pos x="63" y="155"/>
                </a:cxn>
                <a:cxn ang="0">
                  <a:pos x="51" y="159"/>
                </a:cxn>
                <a:cxn ang="0">
                  <a:pos x="39" y="160"/>
                </a:cxn>
                <a:cxn ang="0">
                  <a:pos x="29" y="159"/>
                </a:cxn>
                <a:cxn ang="0">
                  <a:pos x="20" y="154"/>
                </a:cxn>
                <a:cxn ang="0">
                  <a:pos x="13" y="148"/>
                </a:cxn>
                <a:cxn ang="0">
                  <a:pos x="7" y="138"/>
                </a:cxn>
                <a:cxn ang="0">
                  <a:pos x="2" y="128"/>
                </a:cxn>
                <a:cxn ang="0">
                  <a:pos x="0" y="115"/>
                </a:cxn>
                <a:cxn ang="0">
                  <a:pos x="0" y="102"/>
                </a:cxn>
                <a:cxn ang="0">
                  <a:pos x="3" y="86"/>
                </a:cxn>
                <a:cxn ang="0">
                  <a:pos x="8" y="70"/>
                </a:cxn>
                <a:cxn ang="0">
                  <a:pos x="17" y="53"/>
                </a:cxn>
              </a:cxnLst>
              <a:rect l="0" t="0" r="r" b="b"/>
              <a:pathLst>
                <a:path w="128" h="160">
                  <a:moveTo>
                    <a:pt x="22" y="44"/>
                  </a:moveTo>
                  <a:lnTo>
                    <a:pt x="28" y="36"/>
                  </a:lnTo>
                  <a:lnTo>
                    <a:pt x="34" y="28"/>
                  </a:lnTo>
                  <a:lnTo>
                    <a:pt x="40" y="21"/>
                  </a:lnTo>
                  <a:lnTo>
                    <a:pt x="46" y="16"/>
                  </a:lnTo>
                  <a:lnTo>
                    <a:pt x="53" y="11"/>
                  </a:lnTo>
                  <a:lnTo>
                    <a:pt x="59" y="7"/>
                  </a:lnTo>
                  <a:lnTo>
                    <a:pt x="65" y="4"/>
                  </a:lnTo>
                  <a:lnTo>
                    <a:pt x="71" y="2"/>
                  </a:lnTo>
                  <a:lnTo>
                    <a:pt x="77" y="0"/>
                  </a:lnTo>
                  <a:lnTo>
                    <a:pt x="82" y="0"/>
                  </a:lnTo>
                  <a:lnTo>
                    <a:pt x="87" y="0"/>
                  </a:lnTo>
                  <a:lnTo>
                    <a:pt x="93" y="0"/>
                  </a:lnTo>
                  <a:lnTo>
                    <a:pt x="97" y="1"/>
                  </a:lnTo>
                  <a:lnTo>
                    <a:pt x="102" y="3"/>
                  </a:lnTo>
                  <a:lnTo>
                    <a:pt x="107" y="6"/>
                  </a:lnTo>
                  <a:lnTo>
                    <a:pt x="111" y="9"/>
                  </a:lnTo>
                  <a:lnTo>
                    <a:pt x="115" y="12"/>
                  </a:lnTo>
                  <a:lnTo>
                    <a:pt x="118" y="16"/>
                  </a:lnTo>
                  <a:lnTo>
                    <a:pt x="121" y="21"/>
                  </a:lnTo>
                  <a:lnTo>
                    <a:pt x="124" y="26"/>
                  </a:lnTo>
                  <a:lnTo>
                    <a:pt x="125" y="32"/>
                  </a:lnTo>
                  <a:lnTo>
                    <a:pt x="127" y="38"/>
                  </a:lnTo>
                  <a:lnTo>
                    <a:pt x="128" y="44"/>
                  </a:lnTo>
                  <a:lnTo>
                    <a:pt x="128" y="51"/>
                  </a:lnTo>
                  <a:lnTo>
                    <a:pt x="127" y="58"/>
                  </a:lnTo>
                  <a:lnTo>
                    <a:pt x="127" y="65"/>
                  </a:lnTo>
                  <a:lnTo>
                    <a:pt x="125" y="73"/>
                  </a:lnTo>
                  <a:lnTo>
                    <a:pt x="123" y="81"/>
                  </a:lnTo>
                  <a:lnTo>
                    <a:pt x="119" y="90"/>
                  </a:lnTo>
                  <a:lnTo>
                    <a:pt x="116" y="98"/>
                  </a:lnTo>
                  <a:lnTo>
                    <a:pt x="111" y="107"/>
                  </a:lnTo>
                  <a:lnTo>
                    <a:pt x="106" y="115"/>
                  </a:lnTo>
                  <a:lnTo>
                    <a:pt x="99" y="124"/>
                  </a:lnTo>
                  <a:lnTo>
                    <a:pt x="93" y="131"/>
                  </a:lnTo>
                  <a:lnTo>
                    <a:pt x="87" y="137"/>
                  </a:lnTo>
                  <a:lnTo>
                    <a:pt x="81" y="143"/>
                  </a:lnTo>
                  <a:lnTo>
                    <a:pt x="75" y="149"/>
                  </a:lnTo>
                  <a:lnTo>
                    <a:pt x="69" y="152"/>
                  </a:lnTo>
                  <a:lnTo>
                    <a:pt x="63" y="155"/>
                  </a:lnTo>
                  <a:lnTo>
                    <a:pt x="57" y="158"/>
                  </a:lnTo>
                  <a:lnTo>
                    <a:pt x="51" y="159"/>
                  </a:lnTo>
                  <a:lnTo>
                    <a:pt x="45" y="160"/>
                  </a:lnTo>
                  <a:lnTo>
                    <a:pt x="39" y="160"/>
                  </a:lnTo>
                  <a:lnTo>
                    <a:pt x="34" y="160"/>
                  </a:lnTo>
                  <a:lnTo>
                    <a:pt x="29" y="159"/>
                  </a:lnTo>
                  <a:lnTo>
                    <a:pt x="25" y="157"/>
                  </a:lnTo>
                  <a:lnTo>
                    <a:pt x="20" y="154"/>
                  </a:lnTo>
                  <a:lnTo>
                    <a:pt x="16" y="151"/>
                  </a:lnTo>
                  <a:lnTo>
                    <a:pt x="13" y="148"/>
                  </a:lnTo>
                  <a:lnTo>
                    <a:pt x="9" y="143"/>
                  </a:lnTo>
                  <a:lnTo>
                    <a:pt x="7" y="138"/>
                  </a:lnTo>
                  <a:lnTo>
                    <a:pt x="4" y="133"/>
                  </a:lnTo>
                  <a:lnTo>
                    <a:pt x="2" y="128"/>
                  </a:lnTo>
                  <a:lnTo>
                    <a:pt x="1" y="122"/>
                  </a:lnTo>
                  <a:lnTo>
                    <a:pt x="0" y="115"/>
                  </a:lnTo>
                  <a:lnTo>
                    <a:pt x="0" y="109"/>
                  </a:lnTo>
                  <a:lnTo>
                    <a:pt x="0" y="102"/>
                  </a:lnTo>
                  <a:lnTo>
                    <a:pt x="1" y="94"/>
                  </a:lnTo>
                  <a:lnTo>
                    <a:pt x="3" y="86"/>
                  </a:lnTo>
                  <a:lnTo>
                    <a:pt x="5" y="78"/>
                  </a:lnTo>
                  <a:lnTo>
                    <a:pt x="8" y="70"/>
                  </a:lnTo>
                  <a:lnTo>
                    <a:pt x="12" y="62"/>
                  </a:lnTo>
                  <a:lnTo>
                    <a:pt x="17" y="53"/>
                  </a:lnTo>
                  <a:lnTo>
                    <a:pt x="22" y="4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2" name="Freeform 38"/>
            <p:cNvSpPr>
              <a:spLocks/>
            </p:cNvSpPr>
            <p:nvPr/>
          </p:nvSpPr>
          <p:spPr bwMode="auto">
            <a:xfrm>
              <a:off x="4511675" y="3741738"/>
              <a:ext cx="6350" cy="9525"/>
            </a:xfrm>
            <a:custGeom>
              <a:avLst/>
              <a:gdLst/>
              <a:ahLst/>
              <a:cxnLst>
                <a:cxn ang="0">
                  <a:pos x="28" y="36"/>
                </a:cxn>
                <a:cxn ang="0">
                  <a:pos x="40" y="21"/>
                </a:cxn>
                <a:cxn ang="0">
                  <a:pos x="53" y="11"/>
                </a:cxn>
                <a:cxn ang="0">
                  <a:pos x="65" y="4"/>
                </a:cxn>
                <a:cxn ang="0">
                  <a:pos x="77" y="0"/>
                </a:cxn>
                <a:cxn ang="0">
                  <a:pos x="87" y="0"/>
                </a:cxn>
                <a:cxn ang="0">
                  <a:pos x="97" y="1"/>
                </a:cxn>
                <a:cxn ang="0">
                  <a:pos x="107" y="6"/>
                </a:cxn>
                <a:cxn ang="0">
                  <a:pos x="115" y="12"/>
                </a:cxn>
                <a:cxn ang="0">
                  <a:pos x="121" y="21"/>
                </a:cxn>
                <a:cxn ang="0">
                  <a:pos x="125" y="32"/>
                </a:cxn>
                <a:cxn ang="0">
                  <a:pos x="128" y="44"/>
                </a:cxn>
                <a:cxn ang="0">
                  <a:pos x="127" y="58"/>
                </a:cxn>
                <a:cxn ang="0">
                  <a:pos x="125" y="73"/>
                </a:cxn>
                <a:cxn ang="0">
                  <a:pos x="119" y="90"/>
                </a:cxn>
                <a:cxn ang="0">
                  <a:pos x="111" y="107"/>
                </a:cxn>
                <a:cxn ang="0">
                  <a:pos x="99" y="124"/>
                </a:cxn>
                <a:cxn ang="0">
                  <a:pos x="87" y="137"/>
                </a:cxn>
                <a:cxn ang="0">
                  <a:pos x="75" y="149"/>
                </a:cxn>
                <a:cxn ang="0">
                  <a:pos x="63" y="155"/>
                </a:cxn>
                <a:cxn ang="0">
                  <a:pos x="51" y="159"/>
                </a:cxn>
                <a:cxn ang="0">
                  <a:pos x="39" y="160"/>
                </a:cxn>
                <a:cxn ang="0">
                  <a:pos x="29" y="159"/>
                </a:cxn>
                <a:cxn ang="0">
                  <a:pos x="20" y="154"/>
                </a:cxn>
                <a:cxn ang="0">
                  <a:pos x="13" y="148"/>
                </a:cxn>
                <a:cxn ang="0">
                  <a:pos x="7" y="138"/>
                </a:cxn>
                <a:cxn ang="0">
                  <a:pos x="2" y="128"/>
                </a:cxn>
                <a:cxn ang="0">
                  <a:pos x="0" y="115"/>
                </a:cxn>
                <a:cxn ang="0">
                  <a:pos x="0" y="102"/>
                </a:cxn>
                <a:cxn ang="0">
                  <a:pos x="3" y="86"/>
                </a:cxn>
                <a:cxn ang="0">
                  <a:pos x="8" y="70"/>
                </a:cxn>
                <a:cxn ang="0">
                  <a:pos x="17" y="53"/>
                </a:cxn>
              </a:cxnLst>
              <a:rect l="0" t="0" r="r" b="b"/>
              <a:pathLst>
                <a:path w="128" h="160">
                  <a:moveTo>
                    <a:pt x="22" y="44"/>
                  </a:moveTo>
                  <a:lnTo>
                    <a:pt x="28" y="36"/>
                  </a:lnTo>
                  <a:lnTo>
                    <a:pt x="34" y="28"/>
                  </a:lnTo>
                  <a:lnTo>
                    <a:pt x="40" y="21"/>
                  </a:lnTo>
                  <a:lnTo>
                    <a:pt x="46" y="16"/>
                  </a:lnTo>
                  <a:lnTo>
                    <a:pt x="53" y="11"/>
                  </a:lnTo>
                  <a:lnTo>
                    <a:pt x="59" y="7"/>
                  </a:lnTo>
                  <a:lnTo>
                    <a:pt x="65" y="4"/>
                  </a:lnTo>
                  <a:lnTo>
                    <a:pt x="71" y="2"/>
                  </a:lnTo>
                  <a:lnTo>
                    <a:pt x="77" y="0"/>
                  </a:lnTo>
                  <a:lnTo>
                    <a:pt x="82" y="0"/>
                  </a:lnTo>
                  <a:lnTo>
                    <a:pt x="87" y="0"/>
                  </a:lnTo>
                  <a:lnTo>
                    <a:pt x="93" y="0"/>
                  </a:lnTo>
                  <a:lnTo>
                    <a:pt x="97" y="1"/>
                  </a:lnTo>
                  <a:lnTo>
                    <a:pt x="102" y="3"/>
                  </a:lnTo>
                  <a:lnTo>
                    <a:pt x="107" y="6"/>
                  </a:lnTo>
                  <a:lnTo>
                    <a:pt x="111" y="9"/>
                  </a:lnTo>
                  <a:lnTo>
                    <a:pt x="115" y="12"/>
                  </a:lnTo>
                  <a:lnTo>
                    <a:pt x="118" y="16"/>
                  </a:lnTo>
                  <a:lnTo>
                    <a:pt x="121" y="21"/>
                  </a:lnTo>
                  <a:lnTo>
                    <a:pt x="124" y="26"/>
                  </a:lnTo>
                  <a:lnTo>
                    <a:pt x="125" y="32"/>
                  </a:lnTo>
                  <a:lnTo>
                    <a:pt x="127" y="38"/>
                  </a:lnTo>
                  <a:lnTo>
                    <a:pt x="128" y="44"/>
                  </a:lnTo>
                  <a:lnTo>
                    <a:pt x="128" y="51"/>
                  </a:lnTo>
                  <a:lnTo>
                    <a:pt x="127" y="58"/>
                  </a:lnTo>
                  <a:lnTo>
                    <a:pt x="127" y="65"/>
                  </a:lnTo>
                  <a:lnTo>
                    <a:pt x="125" y="73"/>
                  </a:lnTo>
                  <a:lnTo>
                    <a:pt x="123" y="81"/>
                  </a:lnTo>
                  <a:lnTo>
                    <a:pt x="119" y="90"/>
                  </a:lnTo>
                  <a:lnTo>
                    <a:pt x="116" y="98"/>
                  </a:lnTo>
                  <a:lnTo>
                    <a:pt x="111" y="107"/>
                  </a:lnTo>
                  <a:lnTo>
                    <a:pt x="106" y="115"/>
                  </a:lnTo>
                  <a:lnTo>
                    <a:pt x="99" y="124"/>
                  </a:lnTo>
                  <a:lnTo>
                    <a:pt x="93" y="131"/>
                  </a:lnTo>
                  <a:lnTo>
                    <a:pt x="87" y="137"/>
                  </a:lnTo>
                  <a:lnTo>
                    <a:pt x="81" y="143"/>
                  </a:lnTo>
                  <a:lnTo>
                    <a:pt x="75" y="149"/>
                  </a:lnTo>
                  <a:lnTo>
                    <a:pt x="69" y="152"/>
                  </a:lnTo>
                  <a:lnTo>
                    <a:pt x="63" y="155"/>
                  </a:lnTo>
                  <a:lnTo>
                    <a:pt x="57" y="158"/>
                  </a:lnTo>
                  <a:lnTo>
                    <a:pt x="51" y="159"/>
                  </a:lnTo>
                  <a:lnTo>
                    <a:pt x="45" y="160"/>
                  </a:lnTo>
                  <a:lnTo>
                    <a:pt x="39" y="160"/>
                  </a:lnTo>
                  <a:lnTo>
                    <a:pt x="34" y="160"/>
                  </a:lnTo>
                  <a:lnTo>
                    <a:pt x="29" y="159"/>
                  </a:lnTo>
                  <a:lnTo>
                    <a:pt x="25" y="157"/>
                  </a:lnTo>
                  <a:lnTo>
                    <a:pt x="20" y="154"/>
                  </a:lnTo>
                  <a:lnTo>
                    <a:pt x="16" y="151"/>
                  </a:lnTo>
                  <a:lnTo>
                    <a:pt x="13" y="148"/>
                  </a:lnTo>
                  <a:lnTo>
                    <a:pt x="9" y="143"/>
                  </a:lnTo>
                  <a:lnTo>
                    <a:pt x="7" y="138"/>
                  </a:lnTo>
                  <a:lnTo>
                    <a:pt x="4" y="133"/>
                  </a:lnTo>
                  <a:lnTo>
                    <a:pt x="2" y="128"/>
                  </a:lnTo>
                  <a:lnTo>
                    <a:pt x="1" y="122"/>
                  </a:lnTo>
                  <a:lnTo>
                    <a:pt x="0" y="115"/>
                  </a:lnTo>
                  <a:lnTo>
                    <a:pt x="0" y="109"/>
                  </a:lnTo>
                  <a:lnTo>
                    <a:pt x="0" y="102"/>
                  </a:lnTo>
                  <a:lnTo>
                    <a:pt x="1" y="94"/>
                  </a:lnTo>
                  <a:lnTo>
                    <a:pt x="3" y="86"/>
                  </a:lnTo>
                  <a:lnTo>
                    <a:pt x="5" y="78"/>
                  </a:lnTo>
                  <a:lnTo>
                    <a:pt x="8" y="70"/>
                  </a:lnTo>
                  <a:lnTo>
                    <a:pt x="12" y="62"/>
                  </a:lnTo>
                  <a:lnTo>
                    <a:pt x="17" y="53"/>
                  </a:lnTo>
                  <a:lnTo>
                    <a:pt x="22" y="4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3" name="Freeform 39"/>
            <p:cNvSpPr>
              <a:spLocks/>
            </p:cNvSpPr>
            <p:nvPr/>
          </p:nvSpPr>
          <p:spPr bwMode="auto">
            <a:xfrm>
              <a:off x="4356100" y="3771900"/>
              <a:ext cx="14288" cy="11113"/>
            </a:xfrm>
            <a:custGeom>
              <a:avLst/>
              <a:gdLst/>
              <a:ahLst/>
              <a:cxnLst>
                <a:cxn ang="0">
                  <a:pos x="120" y="25"/>
                </a:cxn>
                <a:cxn ang="0">
                  <a:pos x="152" y="11"/>
                </a:cxn>
                <a:cxn ang="0">
                  <a:pos x="180" y="3"/>
                </a:cxn>
                <a:cxn ang="0">
                  <a:pos x="207" y="0"/>
                </a:cxn>
                <a:cxn ang="0">
                  <a:pos x="229" y="1"/>
                </a:cxn>
                <a:cxn ang="0">
                  <a:pos x="248" y="6"/>
                </a:cxn>
                <a:cxn ang="0">
                  <a:pos x="265" y="15"/>
                </a:cxn>
                <a:cxn ang="0">
                  <a:pos x="276" y="26"/>
                </a:cxn>
                <a:cxn ang="0">
                  <a:pos x="284" y="40"/>
                </a:cxn>
                <a:cxn ang="0">
                  <a:pos x="287" y="57"/>
                </a:cxn>
                <a:cxn ang="0">
                  <a:pos x="286" y="75"/>
                </a:cxn>
                <a:cxn ang="0">
                  <a:pos x="280" y="94"/>
                </a:cxn>
                <a:cxn ang="0">
                  <a:pos x="269" y="115"/>
                </a:cxn>
                <a:cxn ang="0">
                  <a:pos x="253" y="135"/>
                </a:cxn>
                <a:cxn ang="0">
                  <a:pos x="230" y="154"/>
                </a:cxn>
                <a:cxn ang="0">
                  <a:pos x="203" y="175"/>
                </a:cxn>
                <a:cxn ang="0">
                  <a:pos x="169" y="193"/>
                </a:cxn>
                <a:cxn ang="0">
                  <a:pos x="136" y="206"/>
                </a:cxn>
                <a:cxn ang="0">
                  <a:pos x="107" y="214"/>
                </a:cxn>
                <a:cxn ang="0">
                  <a:pos x="81" y="217"/>
                </a:cxn>
                <a:cxn ang="0">
                  <a:pos x="58" y="217"/>
                </a:cxn>
                <a:cxn ang="0">
                  <a:pos x="38" y="212"/>
                </a:cxn>
                <a:cxn ang="0">
                  <a:pos x="22" y="204"/>
                </a:cxn>
                <a:cxn ang="0">
                  <a:pos x="11" y="192"/>
                </a:cxn>
                <a:cxn ang="0">
                  <a:pos x="3" y="179"/>
                </a:cxn>
                <a:cxn ang="0">
                  <a:pos x="0" y="162"/>
                </a:cxn>
                <a:cxn ang="0">
                  <a:pos x="2" y="144"/>
                </a:cxn>
                <a:cxn ang="0">
                  <a:pos x="8" y="125"/>
                </a:cxn>
                <a:cxn ang="0">
                  <a:pos x="19" y="104"/>
                </a:cxn>
                <a:cxn ang="0">
                  <a:pos x="36" y="84"/>
                </a:cxn>
                <a:cxn ang="0">
                  <a:pos x="59" y="64"/>
                </a:cxn>
                <a:cxn ang="0">
                  <a:pos x="86" y="43"/>
                </a:cxn>
              </a:cxnLst>
              <a:rect l="0" t="0" r="r" b="b"/>
              <a:pathLst>
                <a:path w="287" h="218">
                  <a:moveTo>
                    <a:pt x="103" y="33"/>
                  </a:moveTo>
                  <a:lnTo>
                    <a:pt x="120" y="25"/>
                  </a:lnTo>
                  <a:lnTo>
                    <a:pt x="136" y="17"/>
                  </a:lnTo>
                  <a:lnTo>
                    <a:pt x="152" y="11"/>
                  </a:lnTo>
                  <a:lnTo>
                    <a:pt x="166" y="7"/>
                  </a:lnTo>
                  <a:lnTo>
                    <a:pt x="180" y="3"/>
                  </a:lnTo>
                  <a:lnTo>
                    <a:pt x="193" y="1"/>
                  </a:lnTo>
                  <a:lnTo>
                    <a:pt x="207" y="0"/>
                  </a:lnTo>
                  <a:lnTo>
                    <a:pt x="218" y="0"/>
                  </a:lnTo>
                  <a:lnTo>
                    <a:pt x="229" y="1"/>
                  </a:lnTo>
                  <a:lnTo>
                    <a:pt x="239" y="3"/>
                  </a:lnTo>
                  <a:lnTo>
                    <a:pt x="248" y="6"/>
                  </a:lnTo>
                  <a:lnTo>
                    <a:pt x="258" y="10"/>
                  </a:lnTo>
                  <a:lnTo>
                    <a:pt x="265" y="15"/>
                  </a:lnTo>
                  <a:lnTo>
                    <a:pt x="271" y="20"/>
                  </a:lnTo>
                  <a:lnTo>
                    <a:pt x="276" y="26"/>
                  </a:lnTo>
                  <a:lnTo>
                    <a:pt x="281" y="33"/>
                  </a:lnTo>
                  <a:lnTo>
                    <a:pt x="284" y="40"/>
                  </a:lnTo>
                  <a:lnTo>
                    <a:pt x="286" y="49"/>
                  </a:lnTo>
                  <a:lnTo>
                    <a:pt x="287" y="57"/>
                  </a:lnTo>
                  <a:lnTo>
                    <a:pt x="287" y="66"/>
                  </a:lnTo>
                  <a:lnTo>
                    <a:pt x="286" y="75"/>
                  </a:lnTo>
                  <a:lnTo>
                    <a:pt x="284" y="84"/>
                  </a:lnTo>
                  <a:lnTo>
                    <a:pt x="280" y="94"/>
                  </a:lnTo>
                  <a:lnTo>
                    <a:pt x="275" y="104"/>
                  </a:lnTo>
                  <a:lnTo>
                    <a:pt x="269" y="115"/>
                  </a:lnTo>
                  <a:lnTo>
                    <a:pt x="262" y="125"/>
                  </a:lnTo>
                  <a:lnTo>
                    <a:pt x="253" y="135"/>
                  </a:lnTo>
                  <a:lnTo>
                    <a:pt x="242" y="144"/>
                  </a:lnTo>
                  <a:lnTo>
                    <a:pt x="230" y="154"/>
                  </a:lnTo>
                  <a:lnTo>
                    <a:pt x="217" y="165"/>
                  </a:lnTo>
                  <a:lnTo>
                    <a:pt x="203" y="175"/>
                  </a:lnTo>
                  <a:lnTo>
                    <a:pt x="186" y="184"/>
                  </a:lnTo>
                  <a:lnTo>
                    <a:pt x="169" y="193"/>
                  </a:lnTo>
                  <a:lnTo>
                    <a:pt x="153" y="200"/>
                  </a:lnTo>
                  <a:lnTo>
                    <a:pt x="136" y="206"/>
                  </a:lnTo>
                  <a:lnTo>
                    <a:pt x="122" y="211"/>
                  </a:lnTo>
                  <a:lnTo>
                    <a:pt x="107" y="214"/>
                  </a:lnTo>
                  <a:lnTo>
                    <a:pt x="94" y="216"/>
                  </a:lnTo>
                  <a:lnTo>
                    <a:pt x="81" y="217"/>
                  </a:lnTo>
                  <a:lnTo>
                    <a:pt x="69" y="218"/>
                  </a:lnTo>
                  <a:lnTo>
                    <a:pt x="58" y="217"/>
                  </a:lnTo>
                  <a:lnTo>
                    <a:pt x="48" y="215"/>
                  </a:lnTo>
                  <a:lnTo>
                    <a:pt x="38" y="212"/>
                  </a:lnTo>
                  <a:lnTo>
                    <a:pt x="30" y="208"/>
                  </a:lnTo>
                  <a:lnTo>
                    <a:pt x="22" y="204"/>
                  </a:lnTo>
                  <a:lnTo>
                    <a:pt x="16" y="198"/>
                  </a:lnTo>
                  <a:lnTo>
                    <a:pt x="11" y="192"/>
                  </a:lnTo>
                  <a:lnTo>
                    <a:pt x="7" y="186"/>
                  </a:lnTo>
                  <a:lnTo>
                    <a:pt x="3" y="179"/>
                  </a:lnTo>
                  <a:lnTo>
                    <a:pt x="1" y="171"/>
                  </a:lnTo>
                  <a:lnTo>
                    <a:pt x="0" y="162"/>
                  </a:lnTo>
                  <a:lnTo>
                    <a:pt x="0" y="153"/>
                  </a:lnTo>
                  <a:lnTo>
                    <a:pt x="2" y="144"/>
                  </a:lnTo>
                  <a:lnTo>
                    <a:pt x="4" y="135"/>
                  </a:lnTo>
                  <a:lnTo>
                    <a:pt x="8" y="125"/>
                  </a:lnTo>
                  <a:lnTo>
                    <a:pt x="13" y="115"/>
                  </a:lnTo>
                  <a:lnTo>
                    <a:pt x="19" y="104"/>
                  </a:lnTo>
                  <a:lnTo>
                    <a:pt x="27" y="94"/>
                  </a:lnTo>
                  <a:lnTo>
                    <a:pt x="36" y="84"/>
                  </a:lnTo>
                  <a:lnTo>
                    <a:pt x="47" y="74"/>
                  </a:lnTo>
                  <a:lnTo>
                    <a:pt x="59" y="64"/>
                  </a:lnTo>
                  <a:lnTo>
                    <a:pt x="72" y="54"/>
                  </a:lnTo>
                  <a:lnTo>
                    <a:pt x="86" y="43"/>
                  </a:lnTo>
                  <a:lnTo>
                    <a:pt x="103" y="3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4" name="Freeform 40"/>
            <p:cNvSpPr>
              <a:spLocks/>
            </p:cNvSpPr>
            <p:nvPr/>
          </p:nvSpPr>
          <p:spPr bwMode="auto">
            <a:xfrm>
              <a:off x="4356100" y="3771900"/>
              <a:ext cx="14288" cy="11113"/>
            </a:xfrm>
            <a:custGeom>
              <a:avLst/>
              <a:gdLst/>
              <a:ahLst/>
              <a:cxnLst>
                <a:cxn ang="0">
                  <a:pos x="120" y="25"/>
                </a:cxn>
                <a:cxn ang="0">
                  <a:pos x="152" y="11"/>
                </a:cxn>
                <a:cxn ang="0">
                  <a:pos x="180" y="3"/>
                </a:cxn>
                <a:cxn ang="0">
                  <a:pos x="207" y="0"/>
                </a:cxn>
                <a:cxn ang="0">
                  <a:pos x="229" y="1"/>
                </a:cxn>
                <a:cxn ang="0">
                  <a:pos x="248" y="6"/>
                </a:cxn>
                <a:cxn ang="0">
                  <a:pos x="265" y="15"/>
                </a:cxn>
                <a:cxn ang="0">
                  <a:pos x="276" y="26"/>
                </a:cxn>
                <a:cxn ang="0">
                  <a:pos x="284" y="40"/>
                </a:cxn>
                <a:cxn ang="0">
                  <a:pos x="287" y="57"/>
                </a:cxn>
                <a:cxn ang="0">
                  <a:pos x="286" y="75"/>
                </a:cxn>
                <a:cxn ang="0">
                  <a:pos x="280" y="94"/>
                </a:cxn>
                <a:cxn ang="0">
                  <a:pos x="269" y="115"/>
                </a:cxn>
                <a:cxn ang="0">
                  <a:pos x="253" y="135"/>
                </a:cxn>
                <a:cxn ang="0">
                  <a:pos x="230" y="154"/>
                </a:cxn>
                <a:cxn ang="0">
                  <a:pos x="203" y="175"/>
                </a:cxn>
                <a:cxn ang="0">
                  <a:pos x="169" y="193"/>
                </a:cxn>
                <a:cxn ang="0">
                  <a:pos x="136" y="206"/>
                </a:cxn>
                <a:cxn ang="0">
                  <a:pos x="107" y="214"/>
                </a:cxn>
                <a:cxn ang="0">
                  <a:pos x="81" y="217"/>
                </a:cxn>
                <a:cxn ang="0">
                  <a:pos x="58" y="217"/>
                </a:cxn>
                <a:cxn ang="0">
                  <a:pos x="38" y="212"/>
                </a:cxn>
                <a:cxn ang="0">
                  <a:pos x="22" y="204"/>
                </a:cxn>
                <a:cxn ang="0">
                  <a:pos x="11" y="192"/>
                </a:cxn>
                <a:cxn ang="0">
                  <a:pos x="3" y="179"/>
                </a:cxn>
                <a:cxn ang="0">
                  <a:pos x="0" y="162"/>
                </a:cxn>
                <a:cxn ang="0">
                  <a:pos x="2" y="144"/>
                </a:cxn>
                <a:cxn ang="0">
                  <a:pos x="8" y="125"/>
                </a:cxn>
                <a:cxn ang="0">
                  <a:pos x="19" y="104"/>
                </a:cxn>
                <a:cxn ang="0">
                  <a:pos x="36" y="84"/>
                </a:cxn>
                <a:cxn ang="0">
                  <a:pos x="59" y="64"/>
                </a:cxn>
                <a:cxn ang="0">
                  <a:pos x="86" y="43"/>
                </a:cxn>
              </a:cxnLst>
              <a:rect l="0" t="0" r="r" b="b"/>
              <a:pathLst>
                <a:path w="287" h="218">
                  <a:moveTo>
                    <a:pt x="103" y="33"/>
                  </a:moveTo>
                  <a:lnTo>
                    <a:pt x="120" y="25"/>
                  </a:lnTo>
                  <a:lnTo>
                    <a:pt x="136" y="17"/>
                  </a:lnTo>
                  <a:lnTo>
                    <a:pt x="152" y="11"/>
                  </a:lnTo>
                  <a:lnTo>
                    <a:pt x="166" y="7"/>
                  </a:lnTo>
                  <a:lnTo>
                    <a:pt x="180" y="3"/>
                  </a:lnTo>
                  <a:lnTo>
                    <a:pt x="193" y="1"/>
                  </a:lnTo>
                  <a:lnTo>
                    <a:pt x="207" y="0"/>
                  </a:lnTo>
                  <a:lnTo>
                    <a:pt x="218" y="0"/>
                  </a:lnTo>
                  <a:lnTo>
                    <a:pt x="229" y="1"/>
                  </a:lnTo>
                  <a:lnTo>
                    <a:pt x="239" y="3"/>
                  </a:lnTo>
                  <a:lnTo>
                    <a:pt x="248" y="6"/>
                  </a:lnTo>
                  <a:lnTo>
                    <a:pt x="258" y="10"/>
                  </a:lnTo>
                  <a:lnTo>
                    <a:pt x="265" y="15"/>
                  </a:lnTo>
                  <a:lnTo>
                    <a:pt x="271" y="20"/>
                  </a:lnTo>
                  <a:lnTo>
                    <a:pt x="276" y="26"/>
                  </a:lnTo>
                  <a:lnTo>
                    <a:pt x="281" y="33"/>
                  </a:lnTo>
                  <a:lnTo>
                    <a:pt x="284" y="40"/>
                  </a:lnTo>
                  <a:lnTo>
                    <a:pt x="286" y="49"/>
                  </a:lnTo>
                  <a:lnTo>
                    <a:pt x="287" y="57"/>
                  </a:lnTo>
                  <a:lnTo>
                    <a:pt x="287" y="66"/>
                  </a:lnTo>
                  <a:lnTo>
                    <a:pt x="286" y="75"/>
                  </a:lnTo>
                  <a:lnTo>
                    <a:pt x="284" y="84"/>
                  </a:lnTo>
                  <a:lnTo>
                    <a:pt x="280" y="94"/>
                  </a:lnTo>
                  <a:lnTo>
                    <a:pt x="275" y="104"/>
                  </a:lnTo>
                  <a:lnTo>
                    <a:pt x="269" y="115"/>
                  </a:lnTo>
                  <a:lnTo>
                    <a:pt x="262" y="125"/>
                  </a:lnTo>
                  <a:lnTo>
                    <a:pt x="253" y="135"/>
                  </a:lnTo>
                  <a:lnTo>
                    <a:pt x="242" y="144"/>
                  </a:lnTo>
                  <a:lnTo>
                    <a:pt x="230" y="154"/>
                  </a:lnTo>
                  <a:lnTo>
                    <a:pt x="217" y="165"/>
                  </a:lnTo>
                  <a:lnTo>
                    <a:pt x="203" y="175"/>
                  </a:lnTo>
                  <a:lnTo>
                    <a:pt x="186" y="184"/>
                  </a:lnTo>
                  <a:lnTo>
                    <a:pt x="169" y="193"/>
                  </a:lnTo>
                  <a:lnTo>
                    <a:pt x="153" y="200"/>
                  </a:lnTo>
                  <a:lnTo>
                    <a:pt x="136" y="206"/>
                  </a:lnTo>
                  <a:lnTo>
                    <a:pt x="122" y="211"/>
                  </a:lnTo>
                  <a:lnTo>
                    <a:pt x="107" y="214"/>
                  </a:lnTo>
                  <a:lnTo>
                    <a:pt x="94" y="216"/>
                  </a:lnTo>
                  <a:lnTo>
                    <a:pt x="81" y="217"/>
                  </a:lnTo>
                  <a:lnTo>
                    <a:pt x="69" y="218"/>
                  </a:lnTo>
                  <a:lnTo>
                    <a:pt x="58" y="217"/>
                  </a:lnTo>
                  <a:lnTo>
                    <a:pt x="48" y="215"/>
                  </a:lnTo>
                  <a:lnTo>
                    <a:pt x="38" y="212"/>
                  </a:lnTo>
                  <a:lnTo>
                    <a:pt x="30" y="208"/>
                  </a:lnTo>
                  <a:lnTo>
                    <a:pt x="22" y="204"/>
                  </a:lnTo>
                  <a:lnTo>
                    <a:pt x="16" y="198"/>
                  </a:lnTo>
                  <a:lnTo>
                    <a:pt x="11" y="192"/>
                  </a:lnTo>
                  <a:lnTo>
                    <a:pt x="7" y="186"/>
                  </a:lnTo>
                  <a:lnTo>
                    <a:pt x="3" y="179"/>
                  </a:lnTo>
                  <a:lnTo>
                    <a:pt x="1" y="171"/>
                  </a:lnTo>
                  <a:lnTo>
                    <a:pt x="0" y="162"/>
                  </a:lnTo>
                  <a:lnTo>
                    <a:pt x="0" y="153"/>
                  </a:lnTo>
                  <a:lnTo>
                    <a:pt x="2" y="144"/>
                  </a:lnTo>
                  <a:lnTo>
                    <a:pt x="4" y="135"/>
                  </a:lnTo>
                  <a:lnTo>
                    <a:pt x="8" y="125"/>
                  </a:lnTo>
                  <a:lnTo>
                    <a:pt x="13" y="115"/>
                  </a:lnTo>
                  <a:lnTo>
                    <a:pt x="19" y="104"/>
                  </a:lnTo>
                  <a:lnTo>
                    <a:pt x="27" y="94"/>
                  </a:lnTo>
                  <a:lnTo>
                    <a:pt x="36" y="84"/>
                  </a:lnTo>
                  <a:lnTo>
                    <a:pt x="47" y="74"/>
                  </a:lnTo>
                  <a:lnTo>
                    <a:pt x="59" y="64"/>
                  </a:lnTo>
                  <a:lnTo>
                    <a:pt x="72" y="54"/>
                  </a:lnTo>
                  <a:lnTo>
                    <a:pt x="86" y="43"/>
                  </a:lnTo>
                  <a:lnTo>
                    <a:pt x="103" y="3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5" name="Freeform 41"/>
            <p:cNvSpPr>
              <a:spLocks/>
            </p:cNvSpPr>
            <p:nvPr/>
          </p:nvSpPr>
          <p:spPr bwMode="auto">
            <a:xfrm>
              <a:off x="4344988" y="3786188"/>
              <a:ext cx="17463" cy="17463"/>
            </a:xfrm>
            <a:custGeom>
              <a:avLst/>
              <a:gdLst/>
              <a:ahLst/>
              <a:cxnLst>
                <a:cxn ang="0">
                  <a:pos x="238" y="265"/>
                </a:cxn>
                <a:cxn ang="0">
                  <a:pos x="200" y="293"/>
                </a:cxn>
                <a:cxn ang="0">
                  <a:pos x="165" y="315"/>
                </a:cxn>
                <a:cxn ang="0">
                  <a:pos x="132" y="328"/>
                </a:cxn>
                <a:cxn ang="0">
                  <a:pos x="100" y="335"/>
                </a:cxn>
                <a:cxn ang="0">
                  <a:pos x="74" y="336"/>
                </a:cxn>
                <a:cxn ang="0">
                  <a:pos x="49" y="332"/>
                </a:cxn>
                <a:cxn ang="0">
                  <a:pos x="30" y="322"/>
                </a:cxn>
                <a:cxn ang="0">
                  <a:pos x="15" y="308"/>
                </a:cxn>
                <a:cxn ang="0">
                  <a:pos x="6" y="288"/>
                </a:cxn>
                <a:cxn ang="0">
                  <a:pos x="0" y="266"/>
                </a:cxn>
                <a:cxn ang="0">
                  <a:pos x="3" y="240"/>
                </a:cxn>
                <a:cxn ang="0">
                  <a:pos x="11" y="210"/>
                </a:cxn>
                <a:cxn ang="0">
                  <a:pos x="26" y="179"/>
                </a:cxn>
                <a:cxn ang="0">
                  <a:pos x="49" y="144"/>
                </a:cxn>
                <a:cxn ang="0">
                  <a:pos x="80" y="108"/>
                </a:cxn>
                <a:cxn ang="0">
                  <a:pos x="118" y="73"/>
                </a:cxn>
                <a:cxn ang="0">
                  <a:pos x="156" y="43"/>
                </a:cxn>
                <a:cxn ang="0">
                  <a:pos x="192" y="23"/>
                </a:cxn>
                <a:cxn ang="0">
                  <a:pos x="226" y="9"/>
                </a:cxn>
                <a:cxn ang="0">
                  <a:pos x="257" y="1"/>
                </a:cxn>
                <a:cxn ang="0">
                  <a:pos x="285" y="0"/>
                </a:cxn>
                <a:cxn ang="0">
                  <a:pos x="308" y="5"/>
                </a:cxn>
                <a:cxn ang="0">
                  <a:pos x="329" y="14"/>
                </a:cxn>
                <a:cxn ang="0">
                  <a:pos x="343" y="29"/>
                </a:cxn>
                <a:cxn ang="0">
                  <a:pos x="353" y="48"/>
                </a:cxn>
                <a:cxn ang="0">
                  <a:pos x="357" y="72"/>
                </a:cxn>
                <a:cxn ang="0">
                  <a:pos x="355" y="98"/>
                </a:cxn>
                <a:cxn ang="0">
                  <a:pos x="346" y="128"/>
                </a:cxn>
                <a:cxn ang="0">
                  <a:pos x="331" y="159"/>
                </a:cxn>
                <a:cxn ang="0">
                  <a:pos x="307" y="194"/>
                </a:cxn>
                <a:cxn ang="0">
                  <a:pos x="276" y="229"/>
                </a:cxn>
              </a:cxnLst>
              <a:rect l="0" t="0" r="r" b="b"/>
              <a:pathLst>
                <a:path w="357" h="337">
                  <a:moveTo>
                    <a:pt x="257" y="248"/>
                  </a:moveTo>
                  <a:lnTo>
                    <a:pt x="238" y="265"/>
                  </a:lnTo>
                  <a:lnTo>
                    <a:pt x="219" y="280"/>
                  </a:lnTo>
                  <a:lnTo>
                    <a:pt x="200" y="293"/>
                  </a:lnTo>
                  <a:lnTo>
                    <a:pt x="182" y="305"/>
                  </a:lnTo>
                  <a:lnTo>
                    <a:pt x="165" y="315"/>
                  </a:lnTo>
                  <a:lnTo>
                    <a:pt x="148" y="322"/>
                  </a:lnTo>
                  <a:lnTo>
                    <a:pt x="132" y="328"/>
                  </a:lnTo>
                  <a:lnTo>
                    <a:pt x="116" y="333"/>
                  </a:lnTo>
                  <a:lnTo>
                    <a:pt x="100" y="335"/>
                  </a:lnTo>
                  <a:lnTo>
                    <a:pt x="87" y="337"/>
                  </a:lnTo>
                  <a:lnTo>
                    <a:pt x="74" y="336"/>
                  </a:lnTo>
                  <a:lnTo>
                    <a:pt x="61" y="335"/>
                  </a:lnTo>
                  <a:lnTo>
                    <a:pt x="49" y="332"/>
                  </a:lnTo>
                  <a:lnTo>
                    <a:pt x="39" y="328"/>
                  </a:lnTo>
                  <a:lnTo>
                    <a:pt x="30" y="322"/>
                  </a:lnTo>
                  <a:lnTo>
                    <a:pt x="22" y="316"/>
                  </a:lnTo>
                  <a:lnTo>
                    <a:pt x="15" y="308"/>
                  </a:lnTo>
                  <a:lnTo>
                    <a:pt x="10" y="299"/>
                  </a:lnTo>
                  <a:lnTo>
                    <a:pt x="6" y="288"/>
                  </a:lnTo>
                  <a:lnTo>
                    <a:pt x="3" y="278"/>
                  </a:lnTo>
                  <a:lnTo>
                    <a:pt x="0" y="266"/>
                  </a:lnTo>
                  <a:lnTo>
                    <a:pt x="0" y="253"/>
                  </a:lnTo>
                  <a:lnTo>
                    <a:pt x="3" y="240"/>
                  </a:lnTo>
                  <a:lnTo>
                    <a:pt x="6" y="225"/>
                  </a:lnTo>
                  <a:lnTo>
                    <a:pt x="11" y="210"/>
                  </a:lnTo>
                  <a:lnTo>
                    <a:pt x="18" y="195"/>
                  </a:lnTo>
                  <a:lnTo>
                    <a:pt x="26" y="179"/>
                  </a:lnTo>
                  <a:lnTo>
                    <a:pt x="37" y="161"/>
                  </a:lnTo>
                  <a:lnTo>
                    <a:pt x="49" y="144"/>
                  </a:lnTo>
                  <a:lnTo>
                    <a:pt x="64" y="127"/>
                  </a:lnTo>
                  <a:lnTo>
                    <a:pt x="80" y="108"/>
                  </a:lnTo>
                  <a:lnTo>
                    <a:pt x="98" y="90"/>
                  </a:lnTo>
                  <a:lnTo>
                    <a:pt x="118" y="73"/>
                  </a:lnTo>
                  <a:lnTo>
                    <a:pt x="137" y="57"/>
                  </a:lnTo>
                  <a:lnTo>
                    <a:pt x="156" y="43"/>
                  </a:lnTo>
                  <a:lnTo>
                    <a:pt x="175" y="32"/>
                  </a:lnTo>
                  <a:lnTo>
                    <a:pt x="192" y="23"/>
                  </a:lnTo>
                  <a:lnTo>
                    <a:pt x="209" y="15"/>
                  </a:lnTo>
                  <a:lnTo>
                    <a:pt x="226" y="9"/>
                  </a:lnTo>
                  <a:lnTo>
                    <a:pt x="242" y="4"/>
                  </a:lnTo>
                  <a:lnTo>
                    <a:pt x="257" y="1"/>
                  </a:lnTo>
                  <a:lnTo>
                    <a:pt x="272" y="0"/>
                  </a:lnTo>
                  <a:lnTo>
                    <a:pt x="285" y="0"/>
                  </a:lnTo>
                  <a:lnTo>
                    <a:pt x="297" y="2"/>
                  </a:lnTo>
                  <a:lnTo>
                    <a:pt x="308" y="5"/>
                  </a:lnTo>
                  <a:lnTo>
                    <a:pt x="318" y="9"/>
                  </a:lnTo>
                  <a:lnTo>
                    <a:pt x="329" y="14"/>
                  </a:lnTo>
                  <a:lnTo>
                    <a:pt x="337" y="21"/>
                  </a:lnTo>
                  <a:lnTo>
                    <a:pt x="343" y="29"/>
                  </a:lnTo>
                  <a:lnTo>
                    <a:pt x="349" y="38"/>
                  </a:lnTo>
                  <a:lnTo>
                    <a:pt x="353" y="48"/>
                  </a:lnTo>
                  <a:lnTo>
                    <a:pt x="356" y="60"/>
                  </a:lnTo>
                  <a:lnTo>
                    <a:pt x="357" y="72"/>
                  </a:lnTo>
                  <a:lnTo>
                    <a:pt x="357" y="84"/>
                  </a:lnTo>
                  <a:lnTo>
                    <a:pt x="355" y="98"/>
                  </a:lnTo>
                  <a:lnTo>
                    <a:pt x="352" y="112"/>
                  </a:lnTo>
                  <a:lnTo>
                    <a:pt x="346" y="128"/>
                  </a:lnTo>
                  <a:lnTo>
                    <a:pt x="340" y="143"/>
                  </a:lnTo>
                  <a:lnTo>
                    <a:pt x="331" y="159"/>
                  </a:lnTo>
                  <a:lnTo>
                    <a:pt x="319" y="176"/>
                  </a:lnTo>
                  <a:lnTo>
                    <a:pt x="307" y="194"/>
                  </a:lnTo>
                  <a:lnTo>
                    <a:pt x="293" y="211"/>
                  </a:lnTo>
                  <a:lnTo>
                    <a:pt x="276" y="229"/>
                  </a:lnTo>
                  <a:lnTo>
                    <a:pt x="257" y="24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6" name="Freeform 42"/>
            <p:cNvSpPr>
              <a:spLocks/>
            </p:cNvSpPr>
            <p:nvPr/>
          </p:nvSpPr>
          <p:spPr bwMode="auto">
            <a:xfrm>
              <a:off x="4344988" y="3786188"/>
              <a:ext cx="17463" cy="17463"/>
            </a:xfrm>
            <a:custGeom>
              <a:avLst/>
              <a:gdLst/>
              <a:ahLst/>
              <a:cxnLst>
                <a:cxn ang="0">
                  <a:pos x="238" y="265"/>
                </a:cxn>
                <a:cxn ang="0">
                  <a:pos x="200" y="293"/>
                </a:cxn>
                <a:cxn ang="0">
                  <a:pos x="165" y="315"/>
                </a:cxn>
                <a:cxn ang="0">
                  <a:pos x="132" y="328"/>
                </a:cxn>
                <a:cxn ang="0">
                  <a:pos x="100" y="335"/>
                </a:cxn>
                <a:cxn ang="0">
                  <a:pos x="74" y="336"/>
                </a:cxn>
                <a:cxn ang="0">
                  <a:pos x="49" y="332"/>
                </a:cxn>
                <a:cxn ang="0">
                  <a:pos x="30" y="322"/>
                </a:cxn>
                <a:cxn ang="0">
                  <a:pos x="15" y="308"/>
                </a:cxn>
                <a:cxn ang="0">
                  <a:pos x="6" y="288"/>
                </a:cxn>
                <a:cxn ang="0">
                  <a:pos x="0" y="266"/>
                </a:cxn>
                <a:cxn ang="0">
                  <a:pos x="3" y="240"/>
                </a:cxn>
                <a:cxn ang="0">
                  <a:pos x="11" y="210"/>
                </a:cxn>
                <a:cxn ang="0">
                  <a:pos x="26" y="179"/>
                </a:cxn>
                <a:cxn ang="0">
                  <a:pos x="49" y="144"/>
                </a:cxn>
                <a:cxn ang="0">
                  <a:pos x="80" y="108"/>
                </a:cxn>
                <a:cxn ang="0">
                  <a:pos x="118" y="73"/>
                </a:cxn>
                <a:cxn ang="0">
                  <a:pos x="156" y="43"/>
                </a:cxn>
                <a:cxn ang="0">
                  <a:pos x="192" y="23"/>
                </a:cxn>
                <a:cxn ang="0">
                  <a:pos x="226" y="9"/>
                </a:cxn>
                <a:cxn ang="0">
                  <a:pos x="257" y="1"/>
                </a:cxn>
                <a:cxn ang="0">
                  <a:pos x="285" y="0"/>
                </a:cxn>
                <a:cxn ang="0">
                  <a:pos x="308" y="5"/>
                </a:cxn>
                <a:cxn ang="0">
                  <a:pos x="329" y="14"/>
                </a:cxn>
                <a:cxn ang="0">
                  <a:pos x="343" y="29"/>
                </a:cxn>
                <a:cxn ang="0">
                  <a:pos x="353" y="48"/>
                </a:cxn>
                <a:cxn ang="0">
                  <a:pos x="357" y="72"/>
                </a:cxn>
                <a:cxn ang="0">
                  <a:pos x="355" y="98"/>
                </a:cxn>
                <a:cxn ang="0">
                  <a:pos x="346" y="128"/>
                </a:cxn>
                <a:cxn ang="0">
                  <a:pos x="331" y="159"/>
                </a:cxn>
                <a:cxn ang="0">
                  <a:pos x="307" y="194"/>
                </a:cxn>
                <a:cxn ang="0">
                  <a:pos x="276" y="229"/>
                </a:cxn>
              </a:cxnLst>
              <a:rect l="0" t="0" r="r" b="b"/>
              <a:pathLst>
                <a:path w="357" h="337">
                  <a:moveTo>
                    <a:pt x="257" y="248"/>
                  </a:moveTo>
                  <a:lnTo>
                    <a:pt x="238" y="265"/>
                  </a:lnTo>
                  <a:lnTo>
                    <a:pt x="219" y="280"/>
                  </a:lnTo>
                  <a:lnTo>
                    <a:pt x="200" y="293"/>
                  </a:lnTo>
                  <a:lnTo>
                    <a:pt x="182" y="305"/>
                  </a:lnTo>
                  <a:lnTo>
                    <a:pt x="165" y="315"/>
                  </a:lnTo>
                  <a:lnTo>
                    <a:pt x="148" y="322"/>
                  </a:lnTo>
                  <a:lnTo>
                    <a:pt x="132" y="328"/>
                  </a:lnTo>
                  <a:lnTo>
                    <a:pt x="116" y="333"/>
                  </a:lnTo>
                  <a:lnTo>
                    <a:pt x="100" y="335"/>
                  </a:lnTo>
                  <a:lnTo>
                    <a:pt x="87" y="337"/>
                  </a:lnTo>
                  <a:lnTo>
                    <a:pt x="74" y="336"/>
                  </a:lnTo>
                  <a:lnTo>
                    <a:pt x="61" y="335"/>
                  </a:lnTo>
                  <a:lnTo>
                    <a:pt x="49" y="332"/>
                  </a:lnTo>
                  <a:lnTo>
                    <a:pt x="39" y="328"/>
                  </a:lnTo>
                  <a:lnTo>
                    <a:pt x="30" y="322"/>
                  </a:lnTo>
                  <a:lnTo>
                    <a:pt x="22" y="316"/>
                  </a:lnTo>
                  <a:lnTo>
                    <a:pt x="15" y="308"/>
                  </a:lnTo>
                  <a:lnTo>
                    <a:pt x="10" y="299"/>
                  </a:lnTo>
                  <a:lnTo>
                    <a:pt x="6" y="288"/>
                  </a:lnTo>
                  <a:lnTo>
                    <a:pt x="3" y="278"/>
                  </a:lnTo>
                  <a:lnTo>
                    <a:pt x="0" y="266"/>
                  </a:lnTo>
                  <a:lnTo>
                    <a:pt x="0" y="253"/>
                  </a:lnTo>
                  <a:lnTo>
                    <a:pt x="3" y="240"/>
                  </a:lnTo>
                  <a:lnTo>
                    <a:pt x="6" y="225"/>
                  </a:lnTo>
                  <a:lnTo>
                    <a:pt x="11" y="210"/>
                  </a:lnTo>
                  <a:lnTo>
                    <a:pt x="18" y="195"/>
                  </a:lnTo>
                  <a:lnTo>
                    <a:pt x="26" y="179"/>
                  </a:lnTo>
                  <a:lnTo>
                    <a:pt x="37" y="161"/>
                  </a:lnTo>
                  <a:lnTo>
                    <a:pt x="49" y="144"/>
                  </a:lnTo>
                  <a:lnTo>
                    <a:pt x="64" y="127"/>
                  </a:lnTo>
                  <a:lnTo>
                    <a:pt x="80" y="108"/>
                  </a:lnTo>
                  <a:lnTo>
                    <a:pt x="98" y="90"/>
                  </a:lnTo>
                  <a:lnTo>
                    <a:pt x="118" y="73"/>
                  </a:lnTo>
                  <a:lnTo>
                    <a:pt x="137" y="57"/>
                  </a:lnTo>
                  <a:lnTo>
                    <a:pt x="156" y="43"/>
                  </a:lnTo>
                  <a:lnTo>
                    <a:pt x="175" y="32"/>
                  </a:lnTo>
                  <a:lnTo>
                    <a:pt x="192" y="23"/>
                  </a:lnTo>
                  <a:lnTo>
                    <a:pt x="209" y="15"/>
                  </a:lnTo>
                  <a:lnTo>
                    <a:pt x="226" y="9"/>
                  </a:lnTo>
                  <a:lnTo>
                    <a:pt x="242" y="4"/>
                  </a:lnTo>
                  <a:lnTo>
                    <a:pt x="257" y="1"/>
                  </a:lnTo>
                  <a:lnTo>
                    <a:pt x="272" y="0"/>
                  </a:lnTo>
                  <a:lnTo>
                    <a:pt x="285" y="0"/>
                  </a:lnTo>
                  <a:lnTo>
                    <a:pt x="297" y="2"/>
                  </a:lnTo>
                  <a:lnTo>
                    <a:pt x="308" y="5"/>
                  </a:lnTo>
                  <a:lnTo>
                    <a:pt x="318" y="9"/>
                  </a:lnTo>
                  <a:lnTo>
                    <a:pt x="329" y="14"/>
                  </a:lnTo>
                  <a:lnTo>
                    <a:pt x="337" y="21"/>
                  </a:lnTo>
                  <a:lnTo>
                    <a:pt x="343" y="29"/>
                  </a:lnTo>
                  <a:lnTo>
                    <a:pt x="349" y="38"/>
                  </a:lnTo>
                  <a:lnTo>
                    <a:pt x="353" y="48"/>
                  </a:lnTo>
                  <a:lnTo>
                    <a:pt x="356" y="60"/>
                  </a:lnTo>
                  <a:lnTo>
                    <a:pt x="357" y="72"/>
                  </a:lnTo>
                  <a:lnTo>
                    <a:pt x="357" y="84"/>
                  </a:lnTo>
                  <a:lnTo>
                    <a:pt x="355" y="98"/>
                  </a:lnTo>
                  <a:lnTo>
                    <a:pt x="352" y="112"/>
                  </a:lnTo>
                  <a:lnTo>
                    <a:pt x="346" y="128"/>
                  </a:lnTo>
                  <a:lnTo>
                    <a:pt x="340" y="143"/>
                  </a:lnTo>
                  <a:lnTo>
                    <a:pt x="331" y="159"/>
                  </a:lnTo>
                  <a:lnTo>
                    <a:pt x="319" y="176"/>
                  </a:lnTo>
                  <a:lnTo>
                    <a:pt x="307" y="194"/>
                  </a:lnTo>
                  <a:lnTo>
                    <a:pt x="293" y="211"/>
                  </a:lnTo>
                  <a:lnTo>
                    <a:pt x="276" y="229"/>
                  </a:lnTo>
                  <a:lnTo>
                    <a:pt x="257" y="24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7" name="Freeform 43"/>
            <p:cNvSpPr>
              <a:spLocks/>
            </p:cNvSpPr>
            <p:nvPr/>
          </p:nvSpPr>
          <p:spPr bwMode="auto">
            <a:xfrm>
              <a:off x="4343400" y="3803650"/>
              <a:ext cx="20638" cy="25400"/>
            </a:xfrm>
            <a:custGeom>
              <a:avLst/>
              <a:gdLst/>
              <a:ahLst/>
              <a:cxnLst>
                <a:cxn ang="0">
                  <a:pos x="307" y="336"/>
                </a:cxn>
                <a:cxn ang="0">
                  <a:pos x="270" y="383"/>
                </a:cxn>
                <a:cxn ang="0">
                  <a:pos x="233" y="420"/>
                </a:cxn>
                <a:cxn ang="0">
                  <a:pos x="196" y="449"/>
                </a:cxn>
                <a:cxn ang="0">
                  <a:pos x="160" y="469"/>
                </a:cxn>
                <a:cxn ang="0">
                  <a:pos x="125" y="480"/>
                </a:cxn>
                <a:cxn ang="0">
                  <a:pos x="94" y="483"/>
                </a:cxn>
                <a:cxn ang="0">
                  <a:pos x="65" y="479"/>
                </a:cxn>
                <a:cxn ang="0">
                  <a:pos x="41" y="467"/>
                </a:cxn>
                <a:cxn ang="0">
                  <a:pos x="21" y="448"/>
                </a:cxn>
                <a:cxn ang="0">
                  <a:pos x="8" y="422"/>
                </a:cxn>
                <a:cxn ang="0">
                  <a:pos x="1" y="390"/>
                </a:cxn>
                <a:cxn ang="0">
                  <a:pos x="1" y="351"/>
                </a:cxn>
                <a:cxn ang="0">
                  <a:pos x="8" y="307"/>
                </a:cxn>
                <a:cxn ang="0">
                  <a:pos x="26" y="258"/>
                </a:cxn>
                <a:cxn ang="0">
                  <a:pos x="51" y="204"/>
                </a:cxn>
                <a:cxn ang="0">
                  <a:pos x="86" y="147"/>
                </a:cxn>
                <a:cxn ang="0">
                  <a:pos x="123" y="100"/>
                </a:cxn>
                <a:cxn ang="0">
                  <a:pos x="160" y="62"/>
                </a:cxn>
                <a:cxn ang="0">
                  <a:pos x="198" y="34"/>
                </a:cxn>
                <a:cxn ang="0">
                  <a:pos x="233" y="15"/>
                </a:cxn>
                <a:cxn ang="0">
                  <a:pos x="268" y="3"/>
                </a:cxn>
                <a:cxn ang="0">
                  <a:pos x="300" y="0"/>
                </a:cxn>
                <a:cxn ang="0">
                  <a:pos x="328" y="5"/>
                </a:cxn>
                <a:cxn ang="0">
                  <a:pos x="352" y="18"/>
                </a:cxn>
                <a:cxn ang="0">
                  <a:pos x="371" y="37"/>
                </a:cxn>
                <a:cxn ang="0">
                  <a:pos x="385" y="62"/>
                </a:cxn>
                <a:cxn ang="0">
                  <a:pos x="392" y="95"/>
                </a:cxn>
                <a:cxn ang="0">
                  <a:pos x="392" y="134"/>
                </a:cxn>
                <a:cxn ang="0">
                  <a:pos x="384" y="177"/>
                </a:cxn>
                <a:cxn ang="0">
                  <a:pos x="368" y="226"/>
                </a:cxn>
                <a:cxn ang="0">
                  <a:pos x="343" y="280"/>
                </a:cxn>
              </a:cxnLst>
              <a:rect l="0" t="0" r="r" b="b"/>
              <a:pathLst>
                <a:path w="393" h="483">
                  <a:moveTo>
                    <a:pt x="325" y="309"/>
                  </a:moveTo>
                  <a:lnTo>
                    <a:pt x="307" y="336"/>
                  </a:lnTo>
                  <a:lnTo>
                    <a:pt x="288" y="360"/>
                  </a:lnTo>
                  <a:lnTo>
                    <a:pt x="270" y="383"/>
                  </a:lnTo>
                  <a:lnTo>
                    <a:pt x="252" y="403"/>
                  </a:lnTo>
                  <a:lnTo>
                    <a:pt x="233" y="420"/>
                  </a:lnTo>
                  <a:lnTo>
                    <a:pt x="214" y="436"/>
                  </a:lnTo>
                  <a:lnTo>
                    <a:pt x="196" y="449"/>
                  </a:lnTo>
                  <a:lnTo>
                    <a:pt x="177" y="460"/>
                  </a:lnTo>
                  <a:lnTo>
                    <a:pt x="160" y="469"/>
                  </a:lnTo>
                  <a:lnTo>
                    <a:pt x="143" y="475"/>
                  </a:lnTo>
                  <a:lnTo>
                    <a:pt x="125" y="480"/>
                  </a:lnTo>
                  <a:lnTo>
                    <a:pt x="109" y="483"/>
                  </a:lnTo>
                  <a:lnTo>
                    <a:pt x="94" y="483"/>
                  </a:lnTo>
                  <a:lnTo>
                    <a:pt x="80" y="482"/>
                  </a:lnTo>
                  <a:lnTo>
                    <a:pt x="65" y="479"/>
                  </a:lnTo>
                  <a:lnTo>
                    <a:pt x="53" y="474"/>
                  </a:lnTo>
                  <a:lnTo>
                    <a:pt x="41" y="467"/>
                  </a:lnTo>
                  <a:lnTo>
                    <a:pt x="31" y="458"/>
                  </a:lnTo>
                  <a:lnTo>
                    <a:pt x="21" y="448"/>
                  </a:lnTo>
                  <a:lnTo>
                    <a:pt x="14" y="436"/>
                  </a:lnTo>
                  <a:lnTo>
                    <a:pt x="8" y="422"/>
                  </a:lnTo>
                  <a:lnTo>
                    <a:pt x="4" y="406"/>
                  </a:lnTo>
                  <a:lnTo>
                    <a:pt x="1" y="390"/>
                  </a:lnTo>
                  <a:lnTo>
                    <a:pt x="0" y="372"/>
                  </a:lnTo>
                  <a:lnTo>
                    <a:pt x="1" y="351"/>
                  </a:lnTo>
                  <a:lnTo>
                    <a:pt x="3" y="330"/>
                  </a:lnTo>
                  <a:lnTo>
                    <a:pt x="8" y="307"/>
                  </a:lnTo>
                  <a:lnTo>
                    <a:pt x="15" y="283"/>
                  </a:lnTo>
                  <a:lnTo>
                    <a:pt x="26" y="258"/>
                  </a:lnTo>
                  <a:lnTo>
                    <a:pt x="37" y="231"/>
                  </a:lnTo>
                  <a:lnTo>
                    <a:pt x="51" y="204"/>
                  </a:lnTo>
                  <a:lnTo>
                    <a:pt x="68" y="174"/>
                  </a:lnTo>
                  <a:lnTo>
                    <a:pt x="86" y="147"/>
                  </a:lnTo>
                  <a:lnTo>
                    <a:pt x="104" y="122"/>
                  </a:lnTo>
                  <a:lnTo>
                    <a:pt x="123" y="100"/>
                  </a:lnTo>
                  <a:lnTo>
                    <a:pt x="142" y="80"/>
                  </a:lnTo>
                  <a:lnTo>
                    <a:pt x="160" y="62"/>
                  </a:lnTo>
                  <a:lnTo>
                    <a:pt x="179" y="47"/>
                  </a:lnTo>
                  <a:lnTo>
                    <a:pt x="198" y="34"/>
                  </a:lnTo>
                  <a:lnTo>
                    <a:pt x="216" y="24"/>
                  </a:lnTo>
                  <a:lnTo>
                    <a:pt x="233" y="15"/>
                  </a:lnTo>
                  <a:lnTo>
                    <a:pt x="251" y="8"/>
                  </a:lnTo>
                  <a:lnTo>
                    <a:pt x="268" y="3"/>
                  </a:lnTo>
                  <a:lnTo>
                    <a:pt x="284" y="1"/>
                  </a:lnTo>
                  <a:lnTo>
                    <a:pt x="300" y="0"/>
                  </a:lnTo>
                  <a:lnTo>
                    <a:pt x="314" y="2"/>
                  </a:lnTo>
                  <a:lnTo>
                    <a:pt x="328" y="5"/>
                  </a:lnTo>
                  <a:lnTo>
                    <a:pt x="340" y="10"/>
                  </a:lnTo>
                  <a:lnTo>
                    <a:pt x="352" y="18"/>
                  </a:lnTo>
                  <a:lnTo>
                    <a:pt x="363" y="27"/>
                  </a:lnTo>
                  <a:lnTo>
                    <a:pt x="371" y="37"/>
                  </a:lnTo>
                  <a:lnTo>
                    <a:pt x="379" y="49"/>
                  </a:lnTo>
                  <a:lnTo>
                    <a:pt x="385" y="62"/>
                  </a:lnTo>
                  <a:lnTo>
                    <a:pt x="389" y="78"/>
                  </a:lnTo>
                  <a:lnTo>
                    <a:pt x="392" y="95"/>
                  </a:lnTo>
                  <a:lnTo>
                    <a:pt x="393" y="113"/>
                  </a:lnTo>
                  <a:lnTo>
                    <a:pt x="392" y="134"/>
                  </a:lnTo>
                  <a:lnTo>
                    <a:pt x="389" y="154"/>
                  </a:lnTo>
                  <a:lnTo>
                    <a:pt x="384" y="177"/>
                  </a:lnTo>
                  <a:lnTo>
                    <a:pt x="377" y="201"/>
                  </a:lnTo>
                  <a:lnTo>
                    <a:pt x="368" y="226"/>
                  </a:lnTo>
                  <a:lnTo>
                    <a:pt x="357" y="253"/>
                  </a:lnTo>
                  <a:lnTo>
                    <a:pt x="343" y="280"/>
                  </a:lnTo>
                  <a:lnTo>
                    <a:pt x="325" y="309"/>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8" name="Freeform 44"/>
            <p:cNvSpPr>
              <a:spLocks/>
            </p:cNvSpPr>
            <p:nvPr/>
          </p:nvSpPr>
          <p:spPr bwMode="auto">
            <a:xfrm>
              <a:off x="4343400" y="3803650"/>
              <a:ext cx="20638" cy="25400"/>
            </a:xfrm>
            <a:custGeom>
              <a:avLst/>
              <a:gdLst/>
              <a:ahLst/>
              <a:cxnLst>
                <a:cxn ang="0">
                  <a:pos x="307" y="336"/>
                </a:cxn>
                <a:cxn ang="0">
                  <a:pos x="270" y="383"/>
                </a:cxn>
                <a:cxn ang="0">
                  <a:pos x="233" y="420"/>
                </a:cxn>
                <a:cxn ang="0">
                  <a:pos x="196" y="449"/>
                </a:cxn>
                <a:cxn ang="0">
                  <a:pos x="160" y="469"/>
                </a:cxn>
                <a:cxn ang="0">
                  <a:pos x="125" y="480"/>
                </a:cxn>
                <a:cxn ang="0">
                  <a:pos x="94" y="483"/>
                </a:cxn>
                <a:cxn ang="0">
                  <a:pos x="65" y="479"/>
                </a:cxn>
                <a:cxn ang="0">
                  <a:pos x="41" y="467"/>
                </a:cxn>
                <a:cxn ang="0">
                  <a:pos x="21" y="448"/>
                </a:cxn>
                <a:cxn ang="0">
                  <a:pos x="8" y="422"/>
                </a:cxn>
                <a:cxn ang="0">
                  <a:pos x="1" y="390"/>
                </a:cxn>
                <a:cxn ang="0">
                  <a:pos x="1" y="351"/>
                </a:cxn>
                <a:cxn ang="0">
                  <a:pos x="8" y="307"/>
                </a:cxn>
                <a:cxn ang="0">
                  <a:pos x="26" y="258"/>
                </a:cxn>
                <a:cxn ang="0">
                  <a:pos x="51" y="204"/>
                </a:cxn>
                <a:cxn ang="0">
                  <a:pos x="86" y="147"/>
                </a:cxn>
                <a:cxn ang="0">
                  <a:pos x="123" y="100"/>
                </a:cxn>
                <a:cxn ang="0">
                  <a:pos x="160" y="62"/>
                </a:cxn>
                <a:cxn ang="0">
                  <a:pos x="198" y="34"/>
                </a:cxn>
                <a:cxn ang="0">
                  <a:pos x="233" y="15"/>
                </a:cxn>
                <a:cxn ang="0">
                  <a:pos x="268" y="3"/>
                </a:cxn>
                <a:cxn ang="0">
                  <a:pos x="300" y="0"/>
                </a:cxn>
                <a:cxn ang="0">
                  <a:pos x="328" y="5"/>
                </a:cxn>
                <a:cxn ang="0">
                  <a:pos x="352" y="18"/>
                </a:cxn>
                <a:cxn ang="0">
                  <a:pos x="371" y="37"/>
                </a:cxn>
                <a:cxn ang="0">
                  <a:pos x="385" y="62"/>
                </a:cxn>
                <a:cxn ang="0">
                  <a:pos x="392" y="95"/>
                </a:cxn>
                <a:cxn ang="0">
                  <a:pos x="392" y="134"/>
                </a:cxn>
                <a:cxn ang="0">
                  <a:pos x="384" y="177"/>
                </a:cxn>
                <a:cxn ang="0">
                  <a:pos x="368" y="226"/>
                </a:cxn>
                <a:cxn ang="0">
                  <a:pos x="343" y="280"/>
                </a:cxn>
              </a:cxnLst>
              <a:rect l="0" t="0" r="r" b="b"/>
              <a:pathLst>
                <a:path w="393" h="483">
                  <a:moveTo>
                    <a:pt x="325" y="309"/>
                  </a:moveTo>
                  <a:lnTo>
                    <a:pt x="307" y="336"/>
                  </a:lnTo>
                  <a:lnTo>
                    <a:pt x="288" y="360"/>
                  </a:lnTo>
                  <a:lnTo>
                    <a:pt x="270" y="383"/>
                  </a:lnTo>
                  <a:lnTo>
                    <a:pt x="252" y="403"/>
                  </a:lnTo>
                  <a:lnTo>
                    <a:pt x="233" y="420"/>
                  </a:lnTo>
                  <a:lnTo>
                    <a:pt x="214" y="436"/>
                  </a:lnTo>
                  <a:lnTo>
                    <a:pt x="196" y="449"/>
                  </a:lnTo>
                  <a:lnTo>
                    <a:pt x="177" y="460"/>
                  </a:lnTo>
                  <a:lnTo>
                    <a:pt x="160" y="469"/>
                  </a:lnTo>
                  <a:lnTo>
                    <a:pt x="143" y="475"/>
                  </a:lnTo>
                  <a:lnTo>
                    <a:pt x="125" y="480"/>
                  </a:lnTo>
                  <a:lnTo>
                    <a:pt x="109" y="483"/>
                  </a:lnTo>
                  <a:lnTo>
                    <a:pt x="94" y="483"/>
                  </a:lnTo>
                  <a:lnTo>
                    <a:pt x="80" y="482"/>
                  </a:lnTo>
                  <a:lnTo>
                    <a:pt x="65" y="479"/>
                  </a:lnTo>
                  <a:lnTo>
                    <a:pt x="53" y="474"/>
                  </a:lnTo>
                  <a:lnTo>
                    <a:pt x="41" y="467"/>
                  </a:lnTo>
                  <a:lnTo>
                    <a:pt x="31" y="458"/>
                  </a:lnTo>
                  <a:lnTo>
                    <a:pt x="21" y="448"/>
                  </a:lnTo>
                  <a:lnTo>
                    <a:pt x="14" y="436"/>
                  </a:lnTo>
                  <a:lnTo>
                    <a:pt x="8" y="422"/>
                  </a:lnTo>
                  <a:lnTo>
                    <a:pt x="4" y="406"/>
                  </a:lnTo>
                  <a:lnTo>
                    <a:pt x="1" y="390"/>
                  </a:lnTo>
                  <a:lnTo>
                    <a:pt x="0" y="372"/>
                  </a:lnTo>
                  <a:lnTo>
                    <a:pt x="1" y="351"/>
                  </a:lnTo>
                  <a:lnTo>
                    <a:pt x="3" y="330"/>
                  </a:lnTo>
                  <a:lnTo>
                    <a:pt x="8" y="307"/>
                  </a:lnTo>
                  <a:lnTo>
                    <a:pt x="15" y="283"/>
                  </a:lnTo>
                  <a:lnTo>
                    <a:pt x="26" y="258"/>
                  </a:lnTo>
                  <a:lnTo>
                    <a:pt x="37" y="231"/>
                  </a:lnTo>
                  <a:lnTo>
                    <a:pt x="51" y="204"/>
                  </a:lnTo>
                  <a:lnTo>
                    <a:pt x="68" y="174"/>
                  </a:lnTo>
                  <a:lnTo>
                    <a:pt x="86" y="147"/>
                  </a:lnTo>
                  <a:lnTo>
                    <a:pt x="104" y="122"/>
                  </a:lnTo>
                  <a:lnTo>
                    <a:pt x="123" y="100"/>
                  </a:lnTo>
                  <a:lnTo>
                    <a:pt x="142" y="80"/>
                  </a:lnTo>
                  <a:lnTo>
                    <a:pt x="160" y="62"/>
                  </a:lnTo>
                  <a:lnTo>
                    <a:pt x="179" y="47"/>
                  </a:lnTo>
                  <a:lnTo>
                    <a:pt x="198" y="34"/>
                  </a:lnTo>
                  <a:lnTo>
                    <a:pt x="216" y="24"/>
                  </a:lnTo>
                  <a:lnTo>
                    <a:pt x="233" y="15"/>
                  </a:lnTo>
                  <a:lnTo>
                    <a:pt x="251" y="8"/>
                  </a:lnTo>
                  <a:lnTo>
                    <a:pt x="268" y="3"/>
                  </a:lnTo>
                  <a:lnTo>
                    <a:pt x="284" y="1"/>
                  </a:lnTo>
                  <a:lnTo>
                    <a:pt x="300" y="0"/>
                  </a:lnTo>
                  <a:lnTo>
                    <a:pt x="314" y="2"/>
                  </a:lnTo>
                  <a:lnTo>
                    <a:pt x="328" y="5"/>
                  </a:lnTo>
                  <a:lnTo>
                    <a:pt x="340" y="10"/>
                  </a:lnTo>
                  <a:lnTo>
                    <a:pt x="352" y="18"/>
                  </a:lnTo>
                  <a:lnTo>
                    <a:pt x="363" y="27"/>
                  </a:lnTo>
                  <a:lnTo>
                    <a:pt x="371" y="37"/>
                  </a:lnTo>
                  <a:lnTo>
                    <a:pt x="379" y="49"/>
                  </a:lnTo>
                  <a:lnTo>
                    <a:pt x="385" y="62"/>
                  </a:lnTo>
                  <a:lnTo>
                    <a:pt x="389" y="78"/>
                  </a:lnTo>
                  <a:lnTo>
                    <a:pt x="392" y="95"/>
                  </a:lnTo>
                  <a:lnTo>
                    <a:pt x="393" y="113"/>
                  </a:lnTo>
                  <a:lnTo>
                    <a:pt x="392" y="134"/>
                  </a:lnTo>
                  <a:lnTo>
                    <a:pt x="389" y="154"/>
                  </a:lnTo>
                  <a:lnTo>
                    <a:pt x="384" y="177"/>
                  </a:lnTo>
                  <a:lnTo>
                    <a:pt x="377" y="201"/>
                  </a:lnTo>
                  <a:lnTo>
                    <a:pt x="368" y="226"/>
                  </a:lnTo>
                  <a:lnTo>
                    <a:pt x="357" y="253"/>
                  </a:lnTo>
                  <a:lnTo>
                    <a:pt x="343" y="280"/>
                  </a:lnTo>
                  <a:lnTo>
                    <a:pt x="325" y="309"/>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9" name="Freeform 45"/>
            <p:cNvSpPr>
              <a:spLocks/>
            </p:cNvSpPr>
            <p:nvPr/>
          </p:nvSpPr>
          <p:spPr bwMode="auto">
            <a:xfrm>
              <a:off x="4354513" y="3821113"/>
              <a:ext cx="20638" cy="30163"/>
            </a:xfrm>
            <a:custGeom>
              <a:avLst/>
              <a:gdLst/>
              <a:ahLst/>
              <a:cxnLst>
                <a:cxn ang="0">
                  <a:pos x="340" y="379"/>
                </a:cxn>
                <a:cxn ang="0">
                  <a:pos x="308" y="440"/>
                </a:cxn>
                <a:cxn ang="0">
                  <a:pos x="274" y="491"/>
                </a:cxn>
                <a:cxn ang="0">
                  <a:pos x="239" y="531"/>
                </a:cxn>
                <a:cxn ang="0">
                  <a:pos x="202" y="562"/>
                </a:cxn>
                <a:cxn ang="0">
                  <a:pos x="166" y="583"/>
                </a:cxn>
                <a:cxn ang="0">
                  <a:pos x="132" y="593"/>
                </a:cxn>
                <a:cxn ang="0">
                  <a:pos x="99" y="595"/>
                </a:cxn>
                <a:cxn ang="0">
                  <a:pos x="70" y="587"/>
                </a:cxn>
                <a:cxn ang="0">
                  <a:pos x="44" y="571"/>
                </a:cxn>
                <a:cxn ang="0">
                  <a:pos x="24" y="544"/>
                </a:cxn>
                <a:cxn ang="0">
                  <a:pos x="9" y="511"/>
                </a:cxn>
                <a:cxn ang="0">
                  <a:pos x="1" y="468"/>
                </a:cxn>
                <a:cxn ang="0">
                  <a:pos x="1" y="416"/>
                </a:cxn>
                <a:cxn ang="0">
                  <a:pos x="10" y="357"/>
                </a:cxn>
                <a:cxn ang="0">
                  <a:pos x="29" y="290"/>
                </a:cxn>
                <a:cxn ang="0">
                  <a:pos x="56" y="219"/>
                </a:cxn>
                <a:cxn ang="0">
                  <a:pos x="88" y="157"/>
                </a:cxn>
                <a:cxn ang="0">
                  <a:pos x="123" y="106"/>
                </a:cxn>
                <a:cxn ang="0">
                  <a:pos x="158" y="65"/>
                </a:cxn>
                <a:cxn ang="0">
                  <a:pos x="195" y="34"/>
                </a:cxn>
                <a:cxn ang="0">
                  <a:pos x="231" y="13"/>
                </a:cxn>
                <a:cxn ang="0">
                  <a:pos x="266" y="2"/>
                </a:cxn>
                <a:cxn ang="0">
                  <a:pos x="299" y="0"/>
                </a:cxn>
                <a:cxn ang="0">
                  <a:pos x="328" y="8"/>
                </a:cxn>
                <a:cxn ang="0">
                  <a:pos x="354" y="25"/>
                </a:cxn>
                <a:cxn ang="0">
                  <a:pos x="374" y="51"/>
                </a:cxn>
                <a:cxn ang="0">
                  <a:pos x="388" y="85"/>
                </a:cxn>
                <a:cxn ang="0">
                  <a:pos x="397" y="129"/>
                </a:cxn>
                <a:cxn ang="0">
                  <a:pos x="396" y="180"/>
                </a:cxn>
                <a:cxn ang="0">
                  <a:pos x="386" y="240"/>
                </a:cxn>
                <a:cxn ang="0">
                  <a:pos x="368" y="308"/>
                </a:cxn>
              </a:cxnLst>
              <a:rect l="0" t="0" r="r" b="b"/>
              <a:pathLst>
                <a:path w="397" h="595">
                  <a:moveTo>
                    <a:pt x="355" y="345"/>
                  </a:moveTo>
                  <a:lnTo>
                    <a:pt x="340" y="379"/>
                  </a:lnTo>
                  <a:lnTo>
                    <a:pt x="324" y="411"/>
                  </a:lnTo>
                  <a:lnTo>
                    <a:pt x="308" y="440"/>
                  </a:lnTo>
                  <a:lnTo>
                    <a:pt x="292" y="467"/>
                  </a:lnTo>
                  <a:lnTo>
                    <a:pt x="274" y="491"/>
                  </a:lnTo>
                  <a:lnTo>
                    <a:pt x="256" y="513"/>
                  </a:lnTo>
                  <a:lnTo>
                    <a:pt x="239" y="531"/>
                  </a:lnTo>
                  <a:lnTo>
                    <a:pt x="220" y="548"/>
                  </a:lnTo>
                  <a:lnTo>
                    <a:pt x="202" y="562"/>
                  </a:lnTo>
                  <a:lnTo>
                    <a:pt x="185" y="574"/>
                  </a:lnTo>
                  <a:lnTo>
                    <a:pt x="166" y="583"/>
                  </a:lnTo>
                  <a:lnTo>
                    <a:pt x="149" y="589"/>
                  </a:lnTo>
                  <a:lnTo>
                    <a:pt x="132" y="593"/>
                  </a:lnTo>
                  <a:lnTo>
                    <a:pt x="115" y="595"/>
                  </a:lnTo>
                  <a:lnTo>
                    <a:pt x="99" y="595"/>
                  </a:lnTo>
                  <a:lnTo>
                    <a:pt x="84" y="592"/>
                  </a:lnTo>
                  <a:lnTo>
                    <a:pt x="70" y="587"/>
                  </a:lnTo>
                  <a:lnTo>
                    <a:pt x="56" y="580"/>
                  </a:lnTo>
                  <a:lnTo>
                    <a:pt x="44" y="571"/>
                  </a:lnTo>
                  <a:lnTo>
                    <a:pt x="34" y="558"/>
                  </a:lnTo>
                  <a:lnTo>
                    <a:pt x="24" y="544"/>
                  </a:lnTo>
                  <a:lnTo>
                    <a:pt x="15" y="529"/>
                  </a:lnTo>
                  <a:lnTo>
                    <a:pt x="9" y="511"/>
                  </a:lnTo>
                  <a:lnTo>
                    <a:pt x="4" y="490"/>
                  </a:lnTo>
                  <a:lnTo>
                    <a:pt x="1" y="468"/>
                  </a:lnTo>
                  <a:lnTo>
                    <a:pt x="0" y="442"/>
                  </a:lnTo>
                  <a:lnTo>
                    <a:pt x="1" y="416"/>
                  </a:lnTo>
                  <a:lnTo>
                    <a:pt x="5" y="388"/>
                  </a:lnTo>
                  <a:lnTo>
                    <a:pt x="10" y="357"/>
                  </a:lnTo>
                  <a:lnTo>
                    <a:pt x="19" y="325"/>
                  </a:lnTo>
                  <a:lnTo>
                    <a:pt x="29" y="290"/>
                  </a:lnTo>
                  <a:lnTo>
                    <a:pt x="42" y="253"/>
                  </a:lnTo>
                  <a:lnTo>
                    <a:pt x="56" y="219"/>
                  </a:lnTo>
                  <a:lnTo>
                    <a:pt x="72" y="186"/>
                  </a:lnTo>
                  <a:lnTo>
                    <a:pt x="88" y="157"/>
                  </a:lnTo>
                  <a:lnTo>
                    <a:pt x="105" y="130"/>
                  </a:lnTo>
                  <a:lnTo>
                    <a:pt x="123" y="106"/>
                  </a:lnTo>
                  <a:lnTo>
                    <a:pt x="140" y="84"/>
                  </a:lnTo>
                  <a:lnTo>
                    <a:pt x="158" y="65"/>
                  </a:lnTo>
                  <a:lnTo>
                    <a:pt x="177" y="48"/>
                  </a:lnTo>
                  <a:lnTo>
                    <a:pt x="195" y="34"/>
                  </a:lnTo>
                  <a:lnTo>
                    <a:pt x="213" y="22"/>
                  </a:lnTo>
                  <a:lnTo>
                    <a:pt x="231" y="13"/>
                  </a:lnTo>
                  <a:lnTo>
                    <a:pt x="249" y="6"/>
                  </a:lnTo>
                  <a:lnTo>
                    <a:pt x="266" y="2"/>
                  </a:lnTo>
                  <a:lnTo>
                    <a:pt x="283" y="0"/>
                  </a:lnTo>
                  <a:lnTo>
                    <a:pt x="299" y="0"/>
                  </a:lnTo>
                  <a:lnTo>
                    <a:pt x="314" y="3"/>
                  </a:lnTo>
                  <a:lnTo>
                    <a:pt x="328" y="8"/>
                  </a:lnTo>
                  <a:lnTo>
                    <a:pt x="342" y="15"/>
                  </a:lnTo>
                  <a:lnTo>
                    <a:pt x="354" y="25"/>
                  </a:lnTo>
                  <a:lnTo>
                    <a:pt x="365" y="37"/>
                  </a:lnTo>
                  <a:lnTo>
                    <a:pt x="374" y="51"/>
                  </a:lnTo>
                  <a:lnTo>
                    <a:pt x="382" y="67"/>
                  </a:lnTo>
                  <a:lnTo>
                    <a:pt x="388" y="85"/>
                  </a:lnTo>
                  <a:lnTo>
                    <a:pt x="394" y="106"/>
                  </a:lnTo>
                  <a:lnTo>
                    <a:pt x="397" y="129"/>
                  </a:lnTo>
                  <a:lnTo>
                    <a:pt x="397" y="154"/>
                  </a:lnTo>
                  <a:lnTo>
                    <a:pt x="396" y="180"/>
                  </a:lnTo>
                  <a:lnTo>
                    <a:pt x="393" y="210"/>
                  </a:lnTo>
                  <a:lnTo>
                    <a:pt x="386" y="240"/>
                  </a:lnTo>
                  <a:lnTo>
                    <a:pt x="378" y="273"/>
                  </a:lnTo>
                  <a:lnTo>
                    <a:pt x="368" y="308"/>
                  </a:lnTo>
                  <a:lnTo>
                    <a:pt x="355" y="34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0" name="Freeform 46"/>
            <p:cNvSpPr>
              <a:spLocks/>
            </p:cNvSpPr>
            <p:nvPr/>
          </p:nvSpPr>
          <p:spPr bwMode="auto">
            <a:xfrm>
              <a:off x="4354513" y="3821113"/>
              <a:ext cx="20638" cy="30163"/>
            </a:xfrm>
            <a:custGeom>
              <a:avLst/>
              <a:gdLst/>
              <a:ahLst/>
              <a:cxnLst>
                <a:cxn ang="0">
                  <a:pos x="340" y="379"/>
                </a:cxn>
                <a:cxn ang="0">
                  <a:pos x="308" y="440"/>
                </a:cxn>
                <a:cxn ang="0">
                  <a:pos x="274" y="491"/>
                </a:cxn>
                <a:cxn ang="0">
                  <a:pos x="239" y="531"/>
                </a:cxn>
                <a:cxn ang="0">
                  <a:pos x="202" y="562"/>
                </a:cxn>
                <a:cxn ang="0">
                  <a:pos x="166" y="583"/>
                </a:cxn>
                <a:cxn ang="0">
                  <a:pos x="132" y="593"/>
                </a:cxn>
                <a:cxn ang="0">
                  <a:pos x="99" y="595"/>
                </a:cxn>
                <a:cxn ang="0">
                  <a:pos x="70" y="587"/>
                </a:cxn>
                <a:cxn ang="0">
                  <a:pos x="44" y="571"/>
                </a:cxn>
                <a:cxn ang="0">
                  <a:pos x="24" y="544"/>
                </a:cxn>
                <a:cxn ang="0">
                  <a:pos x="9" y="511"/>
                </a:cxn>
                <a:cxn ang="0">
                  <a:pos x="1" y="468"/>
                </a:cxn>
                <a:cxn ang="0">
                  <a:pos x="1" y="416"/>
                </a:cxn>
                <a:cxn ang="0">
                  <a:pos x="10" y="357"/>
                </a:cxn>
                <a:cxn ang="0">
                  <a:pos x="29" y="290"/>
                </a:cxn>
                <a:cxn ang="0">
                  <a:pos x="56" y="219"/>
                </a:cxn>
                <a:cxn ang="0">
                  <a:pos x="88" y="157"/>
                </a:cxn>
                <a:cxn ang="0">
                  <a:pos x="123" y="106"/>
                </a:cxn>
                <a:cxn ang="0">
                  <a:pos x="158" y="65"/>
                </a:cxn>
                <a:cxn ang="0">
                  <a:pos x="195" y="34"/>
                </a:cxn>
                <a:cxn ang="0">
                  <a:pos x="231" y="13"/>
                </a:cxn>
                <a:cxn ang="0">
                  <a:pos x="266" y="2"/>
                </a:cxn>
                <a:cxn ang="0">
                  <a:pos x="299" y="0"/>
                </a:cxn>
                <a:cxn ang="0">
                  <a:pos x="328" y="8"/>
                </a:cxn>
                <a:cxn ang="0">
                  <a:pos x="354" y="25"/>
                </a:cxn>
                <a:cxn ang="0">
                  <a:pos x="374" y="51"/>
                </a:cxn>
                <a:cxn ang="0">
                  <a:pos x="388" y="85"/>
                </a:cxn>
                <a:cxn ang="0">
                  <a:pos x="397" y="129"/>
                </a:cxn>
                <a:cxn ang="0">
                  <a:pos x="396" y="180"/>
                </a:cxn>
                <a:cxn ang="0">
                  <a:pos x="386" y="240"/>
                </a:cxn>
                <a:cxn ang="0">
                  <a:pos x="368" y="308"/>
                </a:cxn>
              </a:cxnLst>
              <a:rect l="0" t="0" r="r" b="b"/>
              <a:pathLst>
                <a:path w="397" h="595">
                  <a:moveTo>
                    <a:pt x="355" y="345"/>
                  </a:moveTo>
                  <a:lnTo>
                    <a:pt x="340" y="379"/>
                  </a:lnTo>
                  <a:lnTo>
                    <a:pt x="324" y="411"/>
                  </a:lnTo>
                  <a:lnTo>
                    <a:pt x="308" y="440"/>
                  </a:lnTo>
                  <a:lnTo>
                    <a:pt x="292" y="467"/>
                  </a:lnTo>
                  <a:lnTo>
                    <a:pt x="274" y="491"/>
                  </a:lnTo>
                  <a:lnTo>
                    <a:pt x="256" y="513"/>
                  </a:lnTo>
                  <a:lnTo>
                    <a:pt x="239" y="531"/>
                  </a:lnTo>
                  <a:lnTo>
                    <a:pt x="220" y="548"/>
                  </a:lnTo>
                  <a:lnTo>
                    <a:pt x="202" y="562"/>
                  </a:lnTo>
                  <a:lnTo>
                    <a:pt x="185" y="574"/>
                  </a:lnTo>
                  <a:lnTo>
                    <a:pt x="166" y="583"/>
                  </a:lnTo>
                  <a:lnTo>
                    <a:pt x="149" y="589"/>
                  </a:lnTo>
                  <a:lnTo>
                    <a:pt x="132" y="593"/>
                  </a:lnTo>
                  <a:lnTo>
                    <a:pt x="115" y="595"/>
                  </a:lnTo>
                  <a:lnTo>
                    <a:pt x="99" y="595"/>
                  </a:lnTo>
                  <a:lnTo>
                    <a:pt x="84" y="592"/>
                  </a:lnTo>
                  <a:lnTo>
                    <a:pt x="70" y="587"/>
                  </a:lnTo>
                  <a:lnTo>
                    <a:pt x="56" y="580"/>
                  </a:lnTo>
                  <a:lnTo>
                    <a:pt x="44" y="571"/>
                  </a:lnTo>
                  <a:lnTo>
                    <a:pt x="34" y="558"/>
                  </a:lnTo>
                  <a:lnTo>
                    <a:pt x="24" y="544"/>
                  </a:lnTo>
                  <a:lnTo>
                    <a:pt x="15" y="529"/>
                  </a:lnTo>
                  <a:lnTo>
                    <a:pt x="9" y="511"/>
                  </a:lnTo>
                  <a:lnTo>
                    <a:pt x="4" y="490"/>
                  </a:lnTo>
                  <a:lnTo>
                    <a:pt x="1" y="468"/>
                  </a:lnTo>
                  <a:lnTo>
                    <a:pt x="0" y="442"/>
                  </a:lnTo>
                  <a:lnTo>
                    <a:pt x="1" y="416"/>
                  </a:lnTo>
                  <a:lnTo>
                    <a:pt x="5" y="388"/>
                  </a:lnTo>
                  <a:lnTo>
                    <a:pt x="10" y="357"/>
                  </a:lnTo>
                  <a:lnTo>
                    <a:pt x="19" y="325"/>
                  </a:lnTo>
                  <a:lnTo>
                    <a:pt x="29" y="290"/>
                  </a:lnTo>
                  <a:lnTo>
                    <a:pt x="42" y="253"/>
                  </a:lnTo>
                  <a:lnTo>
                    <a:pt x="56" y="219"/>
                  </a:lnTo>
                  <a:lnTo>
                    <a:pt x="72" y="186"/>
                  </a:lnTo>
                  <a:lnTo>
                    <a:pt x="88" y="157"/>
                  </a:lnTo>
                  <a:lnTo>
                    <a:pt x="105" y="130"/>
                  </a:lnTo>
                  <a:lnTo>
                    <a:pt x="123" y="106"/>
                  </a:lnTo>
                  <a:lnTo>
                    <a:pt x="140" y="84"/>
                  </a:lnTo>
                  <a:lnTo>
                    <a:pt x="158" y="65"/>
                  </a:lnTo>
                  <a:lnTo>
                    <a:pt x="177" y="48"/>
                  </a:lnTo>
                  <a:lnTo>
                    <a:pt x="195" y="34"/>
                  </a:lnTo>
                  <a:lnTo>
                    <a:pt x="213" y="22"/>
                  </a:lnTo>
                  <a:lnTo>
                    <a:pt x="231" y="13"/>
                  </a:lnTo>
                  <a:lnTo>
                    <a:pt x="249" y="6"/>
                  </a:lnTo>
                  <a:lnTo>
                    <a:pt x="266" y="2"/>
                  </a:lnTo>
                  <a:lnTo>
                    <a:pt x="283" y="0"/>
                  </a:lnTo>
                  <a:lnTo>
                    <a:pt x="299" y="0"/>
                  </a:lnTo>
                  <a:lnTo>
                    <a:pt x="314" y="3"/>
                  </a:lnTo>
                  <a:lnTo>
                    <a:pt x="328" y="8"/>
                  </a:lnTo>
                  <a:lnTo>
                    <a:pt x="342" y="15"/>
                  </a:lnTo>
                  <a:lnTo>
                    <a:pt x="354" y="25"/>
                  </a:lnTo>
                  <a:lnTo>
                    <a:pt x="365" y="37"/>
                  </a:lnTo>
                  <a:lnTo>
                    <a:pt x="374" y="51"/>
                  </a:lnTo>
                  <a:lnTo>
                    <a:pt x="382" y="67"/>
                  </a:lnTo>
                  <a:lnTo>
                    <a:pt x="388" y="85"/>
                  </a:lnTo>
                  <a:lnTo>
                    <a:pt x="394" y="106"/>
                  </a:lnTo>
                  <a:lnTo>
                    <a:pt x="397" y="129"/>
                  </a:lnTo>
                  <a:lnTo>
                    <a:pt x="397" y="154"/>
                  </a:lnTo>
                  <a:lnTo>
                    <a:pt x="396" y="180"/>
                  </a:lnTo>
                  <a:lnTo>
                    <a:pt x="393" y="210"/>
                  </a:lnTo>
                  <a:lnTo>
                    <a:pt x="386" y="240"/>
                  </a:lnTo>
                  <a:lnTo>
                    <a:pt x="378" y="273"/>
                  </a:lnTo>
                  <a:lnTo>
                    <a:pt x="368" y="308"/>
                  </a:lnTo>
                  <a:lnTo>
                    <a:pt x="355" y="34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1" name="Freeform 47"/>
            <p:cNvSpPr>
              <a:spLocks/>
            </p:cNvSpPr>
            <p:nvPr/>
          </p:nvSpPr>
          <p:spPr bwMode="auto">
            <a:xfrm>
              <a:off x="4379913" y="3824288"/>
              <a:ext cx="15875" cy="33338"/>
            </a:xfrm>
            <a:custGeom>
              <a:avLst/>
              <a:gdLst/>
              <a:ahLst/>
              <a:cxnLst>
                <a:cxn ang="0">
                  <a:pos x="323" y="329"/>
                </a:cxn>
                <a:cxn ang="0">
                  <a:pos x="321" y="398"/>
                </a:cxn>
                <a:cxn ang="0">
                  <a:pos x="312" y="458"/>
                </a:cxn>
                <a:cxn ang="0">
                  <a:pos x="297" y="510"/>
                </a:cxn>
                <a:cxn ang="0">
                  <a:pos x="277" y="553"/>
                </a:cxn>
                <a:cxn ang="0">
                  <a:pos x="253" y="586"/>
                </a:cxn>
                <a:cxn ang="0">
                  <a:pos x="227" y="611"/>
                </a:cxn>
                <a:cxn ang="0">
                  <a:pos x="198" y="625"/>
                </a:cxn>
                <a:cxn ang="0">
                  <a:pos x="167" y="630"/>
                </a:cxn>
                <a:cxn ang="0">
                  <a:pos x="138" y="626"/>
                </a:cxn>
                <a:cxn ang="0">
                  <a:pos x="108" y="611"/>
                </a:cxn>
                <a:cxn ang="0">
                  <a:pos x="81" y="585"/>
                </a:cxn>
                <a:cxn ang="0">
                  <a:pos x="55" y="549"/>
                </a:cxn>
                <a:cxn ang="0">
                  <a:pos x="34" y="504"/>
                </a:cxn>
                <a:cxn ang="0">
                  <a:pos x="17" y="446"/>
                </a:cxn>
                <a:cxn ang="0">
                  <a:pos x="5" y="378"/>
                </a:cxn>
                <a:cxn ang="0">
                  <a:pos x="0" y="301"/>
                </a:cxn>
                <a:cxn ang="0">
                  <a:pos x="2" y="232"/>
                </a:cxn>
                <a:cxn ang="0">
                  <a:pos x="11" y="172"/>
                </a:cxn>
                <a:cxn ang="0">
                  <a:pos x="27" y="120"/>
                </a:cxn>
                <a:cxn ang="0">
                  <a:pos x="47" y="77"/>
                </a:cxn>
                <a:cxn ang="0">
                  <a:pos x="71" y="44"/>
                </a:cxn>
                <a:cxn ang="0">
                  <a:pos x="97" y="20"/>
                </a:cxn>
                <a:cxn ang="0">
                  <a:pos x="127" y="5"/>
                </a:cxn>
                <a:cxn ang="0">
                  <a:pos x="156" y="0"/>
                </a:cxn>
                <a:cxn ang="0">
                  <a:pos x="187" y="4"/>
                </a:cxn>
                <a:cxn ang="0">
                  <a:pos x="216" y="20"/>
                </a:cxn>
                <a:cxn ang="0">
                  <a:pos x="244" y="45"/>
                </a:cxn>
                <a:cxn ang="0">
                  <a:pos x="268" y="81"/>
                </a:cxn>
                <a:cxn ang="0">
                  <a:pos x="291" y="126"/>
                </a:cxn>
                <a:cxn ang="0">
                  <a:pos x="307" y="184"/>
                </a:cxn>
                <a:cxn ang="0">
                  <a:pos x="319" y="252"/>
                </a:cxn>
              </a:cxnLst>
              <a:rect l="0" t="0" r="r" b="b"/>
              <a:pathLst>
                <a:path w="323" h="630">
                  <a:moveTo>
                    <a:pt x="322" y="291"/>
                  </a:moveTo>
                  <a:lnTo>
                    <a:pt x="323" y="329"/>
                  </a:lnTo>
                  <a:lnTo>
                    <a:pt x="323" y="364"/>
                  </a:lnTo>
                  <a:lnTo>
                    <a:pt x="321" y="398"/>
                  </a:lnTo>
                  <a:lnTo>
                    <a:pt x="317" y="428"/>
                  </a:lnTo>
                  <a:lnTo>
                    <a:pt x="312" y="458"/>
                  </a:lnTo>
                  <a:lnTo>
                    <a:pt x="305" y="484"/>
                  </a:lnTo>
                  <a:lnTo>
                    <a:pt x="297" y="510"/>
                  </a:lnTo>
                  <a:lnTo>
                    <a:pt x="288" y="532"/>
                  </a:lnTo>
                  <a:lnTo>
                    <a:pt x="277" y="553"/>
                  </a:lnTo>
                  <a:lnTo>
                    <a:pt x="265" y="570"/>
                  </a:lnTo>
                  <a:lnTo>
                    <a:pt x="253" y="586"/>
                  </a:lnTo>
                  <a:lnTo>
                    <a:pt x="241" y="599"/>
                  </a:lnTo>
                  <a:lnTo>
                    <a:pt x="227" y="611"/>
                  </a:lnTo>
                  <a:lnTo>
                    <a:pt x="212" y="619"/>
                  </a:lnTo>
                  <a:lnTo>
                    <a:pt x="198" y="625"/>
                  </a:lnTo>
                  <a:lnTo>
                    <a:pt x="183" y="629"/>
                  </a:lnTo>
                  <a:lnTo>
                    <a:pt x="167" y="630"/>
                  </a:lnTo>
                  <a:lnTo>
                    <a:pt x="152" y="629"/>
                  </a:lnTo>
                  <a:lnTo>
                    <a:pt x="138" y="626"/>
                  </a:lnTo>
                  <a:lnTo>
                    <a:pt x="123" y="620"/>
                  </a:lnTo>
                  <a:lnTo>
                    <a:pt x="108" y="611"/>
                  </a:lnTo>
                  <a:lnTo>
                    <a:pt x="94" y="599"/>
                  </a:lnTo>
                  <a:lnTo>
                    <a:pt x="81" y="585"/>
                  </a:lnTo>
                  <a:lnTo>
                    <a:pt x="68" y="569"/>
                  </a:lnTo>
                  <a:lnTo>
                    <a:pt x="55" y="549"/>
                  </a:lnTo>
                  <a:lnTo>
                    <a:pt x="44" y="528"/>
                  </a:lnTo>
                  <a:lnTo>
                    <a:pt x="34" y="504"/>
                  </a:lnTo>
                  <a:lnTo>
                    <a:pt x="25" y="476"/>
                  </a:lnTo>
                  <a:lnTo>
                    <a:pt x="17" y="446"/>
                  </a:lnTo>
                  <a:lnTo>
                    <a:pt x="10" y="413"/>
                  </a:lnTo>
                  <a:lnTo>
                    <a:pt x="5" y="378"/>
                  </a:lnTo>
                  <a:lnTo>
                    <a:pt x="2" y="339"/>
                  </a:lnTo>
                  <a:lnTo>
                    <a:pt x="0" y="301"/>
                  </a:lnTo>
                  <a:lnTo>
                    <a:pt x="0" y="266"/>
                  </a:lnTo>
                  <a:lnTo>
                    <a:pt x="2" y="232"/>
                  </a:lnTo>
                  <a:lnTo>
                    <a:pt x="6" y="202"/>
                  </a:lnTo>
                  <a:lnTo>
                    <a:pt x="11" y="172"/>
                  </a:lnTo>
                  <a:lnTo>
                    <a:pt x="19" y="146"/>
                  </a:lnTo>
                  <a:lnTo>
                    <a:pt x="27" y="120"/>
                  </a:lnTo>
                  <a:lnTo>
                    <a:pt x="36" y="98"/>
                  </a:lnTo>
                  <a:lnTo>
                    <a:pt x="47" y="77"/>
                  </a:lnTo>
                  <a:lnTo>
                    <a:pt x="58" y="60"/>
                  </a:lnTo>
                  <a:lnTo>
                    <a:pt x="71" y="44"/>
                  </a:lnTo>
                  <a:lnTo>
                    <a:pt x="84" y="31"/>
                  </a:lnTo>
                  <a:lnTo>
                    <a:pt x="97" y="20"/>
                  </a:lnTo>
                  <a:lnTo>
                    <a:pt x="111" y="11"/>
                  </a:lnTo>
                  <a:lnTo>
                    <a:pt x="127" y="5"/>
                  </a:lnTo>
                  <a:lnTo>
                    <a:pt x="141" y="1"/>
                  </a:lnTo>
                  <a:lnTo>
                    <a:pt x="156" y="0"/>
                  </a:lnTo>
                  <a:lnTo>
                    <a:pt x="171" y="1"/>
                  </a:lnTo>
                  <a:lnTo>
                    <a:pt x="187" y="4"/>
                  </a:lnTo>
                  <a:lnTo>
                    <a:pt x="201" y="10"/>
                  </a:lnTo>
                  <a:lnTo>
                    <a:pt x="216" y="20"/>
                  </a:lnTo>
                  <a:lnTo>
                    <a:pt x="230" y="31"/>
                  </a:lnTo>
                  <a:lnTo>
                    <a:pt x="244" y="45"/>
                  </a:lnTo>
                  <a:lnTo>
                    <a:pt x="257" y="61"/>
                  </a:lnTo>
                  <a:lnTo>
                    <a:pt x="268" y="81"/>
                  </a:lnTo>
                  <a:lnTo>
                    <a:pt x="280" y="102"/>
                  </a:lnTo>
                  <a:lnTo>
                    <a:pt x="291" y="126"/>
                  </a:lnTo>
                  <a:lnTo>
                    <a:pt x="299" y="154"/>
                  </a:lnTo>
                  <a:lnTo>
                    <a:pt x="307" y="184"/>
                  </a:lnTo>
                  <a:lnTo>
                    <a:pt x="314" y="217"/>
                  </a:lnTo>
                  <a:lnTo>
                    <a:pt x="319" y="252"/>
                  </a:lnTo>
                  <a:lnTo>
                    <a:pt x="322" y="29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2" name="Freeform 48"/>
            <p:cNvSpPr>
              <a:spLocks/>
            </p:cNvSpPr>
            <p:nvPr/>
          </p:nvSpPr>
          <p:spPr bwMode="auto">
            <a:xfrm>
              <a:off x="4379913" y="3824288"/>
              <a:ext cx="15875" cy="33338"/>
            </a:xfrm>
            <a:custGeom>
              <a:avLst/>
              <a:gdLst/>
              <a:ahLst/>
              <a:cxnLst>
                <a:cxn ang="0">
                  <a:pos x="323" y="329"/>
                </a:cxn>
                <a:cxn ang="0">
                  <a:pos x="321" y="398"/>
                </a:cxn>
                <a:cxn ang="0">
                  <a:pos x="312" y="458"/>
                </a:cxn>
                <a:cxn ang="0">
                  <a:pos x="297" y="510"/>
                </a:cxn>
                <a:cxn ang="0">
                  <a:pos x="277" y="553"/>
                </a:cxn>
                <a:cxn ang="0">
                  <a:pos x="253" y="586"/>
                </a:cxn>
                <a:cxn ang="0">
                  <a:pos x="227" y="611"/>
                </a:cxn>
                <a:cxn ang="0">
                  <a:pos x="198" y="625"/>
                </a:cxn>
                <a:cxn ang="0">
                  <a:pos x="167" y="630"/>
                </a:cxn>
                <a:cxn ang="0">
                  <a:pos x="138" y="626"/>
                </a:cxn>
                <a:cxn ang="0">
                  <a:pos x="108" y="611"/>
                </a:cxn>
                <a:cxn ang="0">
                  <a:pos x="81" y="585"/>
                </a:cxn>
                <a:cxn ang="0">
                  <a:pos x="55" y="549"/>
                </a:cxn>
                <a:cxn ang="0">
                  <a:pos x="34" y="504"/>
                </a:cxn>
                <a:cxn ang="0">
                  <a:pos x="17" y="446"/>
                </a:cxn>
                <a:cxn ang="0">
                  <a:pos x="5" y="378"/>
                </a:cxn>
                <a:cxn ang="0">
                  <a:pos x="0" y="301"/>
                </a:cxn>
                <a:cxn ang="0">
                  <a:pos x="2" y="232"/>
                </a:cxn>
                <a:cxn ang="0">
                  <a:pos x="11" y="172"/>
                </a:cxn>
                <a:cxn ang="0">
                  <a:pos x="27" y="120"/>
                </a:cxn>
                <a:cxn ang="0">
                  <a:pos x="47" y="77"/>
                </a:cxn>
                <a:cxn ang="0">
                  <a:pos x="71" y="44"/>
                </a:cxn>
                <a:cxn ang="0">
                  <a:pos x="97" y="20"/>
                </a:cxn>
                <a:cxn ang="0">
                  <a:pos x="127" y="5"/>
                </a:cxn>
                <a:cxn ang="0">
                  <a:pos x="156" y="0"/>
                </a:cxn>
                <a:cxn ang="0">
                  <a:pos x="187" y="4"/>
                </a:cxn>
                <a:cxn ang="0">
                  <a:pos x="216" y="20"/>
                </a:cxn>
                <a:cxn ang="0">
                  <a:pos x="244" y="45"/>
                </a:cxn>
                <a:cxn ang="0">
                  <a:pos x="268" y="81"/>
                </a:cxn>
                <a:cxn ang="0">
                  <a:pos x="291" y="126"/>
                </a:cxn>
                <a:cxn ang="0">
                  <a:pos x="307" y="184"/>
                </a:cxn>
                <a:cxn ang="0">
                  <a:pos x="319" y="252"/>
                </a:cxn>
              </a:cxnLst>
              <a:rect l="0" t="0" r="r" b="b"/>
              <a:pathLst>
                <a:path w="323" h="630">
                  <a:moveTo>
                    <a:pt x="322" y="291"/>
                  </a:moveTo>
                  <a:lnTo>
                    <a:pt x="323" y="329"/>
                  </a:lnTo>
                  <a:lnTo>
                    <a:pt x="323" y="364"/>
                  </a:lnTo>
                  <a:lnTo>
                    <a:pt x="321" y="398"/>
                  </a:lnTo>
                  <a:lnTo>
                    <a:pt x="317" y="428"/>
                  </a:lnTo>
                  <a:lnTo>
                    <a:pt x="312" y="458"/>
                  </a:lnTo>
                  <a:lnTo>
                    <a:pt x="305" y="484"/>
                  </a:lnTo>
                  <a:lnTo>
                    <a:pt x="297" y="510"/>
                  </a:lnTo>
                  <a:lnTo>
                    <a:pt x="288" y="532"/>
                  </a:lnTo>
                  <a:lnTo>
                    <a:pt x="277" y="553"/>
                  </a:lnTo>
                  <a:lnTo>
                    <a:pt x="265" y="570"/>
                  </a:lnTo>
                  <a:lnTo>
                    <a:pt x="253" y="586"/>
                  </a:lnTo>
                  <a:lnTo>
                    <a:pt x="241" y="599"/>
                  </a:lnTo>
                  <a:lnTo>
                    <a:pt x="227" y="611"/>
                  </a:lnTo>
                  <a:lnTo>
                    <a:pt x="212" y="619"/>
                  </a:lnTo>
                  <a:lnTo>
                    <a:pt x="198" y="625"/>
                  </a:lnTo>
                  <a:lnTo>
                    <a:pt x="183" y="629"/>
                  </a:lnTo>
                  <a:lnTo>
                    <a:pt x="167" y="630"/>
                  </a:lnTo>
                  <a:lnTo>
                    <a:pt x="152" y="629"/>
                  </a:lnTo>
                  <a:lnTo>
                    <a:pt x="138" y="626"/>
                  </a:lnTo>
                  <a:lnTo>
                    <a:pt x="123" y="620"/>
                  </a:lnTo>
                  <a:lnTo>
                    <a:pt x="108" y="611"/>
                  </a:lnTo>
                  <a:lnTo>
                    <a:pt x="94" y="599"/>
                  </a:lnTo>
                  <a:lnTo>
                    <a:pt x="81" y="585"/>
                  </a:lnTo>
                  <a:lnTo>
                    <a:pt x="68" y="569"/>
                  </a:lnTo>
                  <a:lnTo>
                    <a:pt x="55" y="549"/>
                  </a:lnTo>
                  <a:lnTo>
                    <a:pt x="44" y="528"/>
                  </a:lnTo>
                  <a:lnTo>
                    <a:pt x="34" y="504"/>
                  </a:lnTo>
                  <a:lnTo>
                    <a:pt x="25" y="476"/>
                  </a:lnTo>
                  <a:lnTo>
                    <a:pt x="17" y="446"/>
                  </a:lnTo>
                  <a:lnTo>
                    <a:pt x="10" y="413"/>
                  </a:lnTo>
                  <a:lnTo>
                    <a:pt x="5" y="378"/>
                  </a:lnTo>
                  <a:lnTo>
                    <a:pt x="2" y="339"/>
                  </a:lnTo>
                  <a:lnTo>
                    <a:pt x="0" y="301"/>
                  </a:lnTo>
                  <a:lnTo>
                    <a:pt x="0" y="266"/>
                  </a:lnTo>
                  <a:lnTo>
                    <a:pt x="2" y="232"/>
                  </a:lnTo>
                  <a:lnTo>
                    <a:pt x="6" y="202"/>
                  </a:lnTo>
                  <a:lnTo>
                    <a:pt x="11" y="172"/>
                  </a:lnTo>
                  <a:lnTo>
                    <a:pt x="19" y="146"/>
                  </a:lnTo>
                  <a:lnTo>
                    <a:pt x="27" y="120"/>
                  </a:lnTo>
                  <a:lnTo>
                    <a:pt x="36" y="98"/>
                  </a:lnTo>
                  <a:lnTo>
                    <a:pt x="47" y="77"/>
                  </a:lnTo>
                  <a:lnTo>
                    <a:pt x="58" y="60"/>
                  </a:lnTo>
                  <a:lnTo>
                    <a:pt x="71" y="44"/>
                  </a:lnTo>
                  <a:lnTo>
                    <a:pt x="84" y="31"/>
                  </a:lnTo>
                  <a:lnTo>
                    <a:pt x="97" y="20"/>
                  </a:lnTo>
                  <a:lnTo>
                    <a:pt x="111" y="11"/>
                  </a:lnTo>
                  <a:lnTo>
                    <a:pt x="127" y="5"/>
                  </a:lnTo>
                  <a:lnTo>
                    <a:pt x="141" y="1"/>
                  </a:lnTo>
                  <a:lnTo>
                    <a:pt x="156" y="0"/>
                  </a:lnTo>
                  <a:lnTo>
                    <a:pt x="171" y="1"/>
                  </a:lnTo>
                  <a:lnTo>
                    <a:pt x="187" y="4"/>
                  </a:lnTo>
                  <a:lnTo>
                    <a:pt x="201" y="10"/>
                  </a:lnTo>
                  <a:lnTo>
                    <a:pt x="216" y="20"/>
                  </a:lnTo>
                  <a:lnTo>
                    <a:pt x="230" y="31"/>
                  </a:lnTo>
                  <a:lnTo>
                    <a:pt x="244" y="45"/>
                  </a:lnTo>
                  <a:lnTo>
                    <a:pt x="257" y="61"/>
                  </a:lnTo>
                  <a:lnTo>
                    <a:pt x="268" y="81"/>
                  </a:lnTo>
                  <a:lnTo>
                    <a:pt x="280" y="102"/>
                  </a:lnTo>
                  <a:lnTo>
                    <a:pt x="291" y="126"/>
                  </a:lnTo>
                  <a:lnTo>
                    <a:pt x="299" y="154"/>
                  </a:lnTo>
                  <a:lnTo>
                    <a:pt x="307" y="184"/>
                  </a:lnTo>
                  <a:lnTo>
                    <a:pt x="314" y="217"/>
                  </a:lnTo>
                  <a:lnTo>
                    <a:pt x="319" y="252"/>
                  </a:lnTo>
                  <a:lnTo>
                    <a:pt x="322" y="29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3" name="Freeform 49"/>
            <p:cNvSpPr>
              <a:spLocks/>
            </p:cNvSpPr>
            <p:nvPr/>
          </p:nvSpPr>
          <p:spPr bwMode="auto">
            <a:xfrm>
              <a:off x="4402138" y="3825875"/>
              <a:ext cx="17463" cy="26988"/>
            </a:xfrm>
            <a:custGeom>
              <a:avLst/>
              <a:gdLst/>
              <a:ahLst/>
              <a:cxnLst>
                <a:cxn ang="0">
                  <a:pos x="299" y="242"/>
                </a:cxn>
                <a:cxn ang="0">
                  <a:pos x="315" y="301"/>
                </a:cxn>
                <a:cxn ang="0">
                  <a:pos x="321" y="354"/>
                </a:cxn>
                <a:cxn ang="0">
                  <a:pos x="321" y="401"/>
                </a:cxn>
                <a:cxn ang="0">
                  <a:pos x="315" y="441"/>
                </a:cxn>
                <a:cxn ang="0">
                  <a:pos x="302" y="473"/>
                </a:cxn>
                <a:cxn ang="0">
                  <a:pos x="285" y="499"/>
                </a:cxn>
                <a:cxn ang="0">
                  <a:pos x="265" y="517"/>
                </a:cxn>
                <a:cxn ang="0">
                  <a:pos x="240" y="526"/>
                </a:cxn>
                <a:cxn ang="0">
                  <a:pos x="214" y="528"/>
                </a:cxn>
                <a:cxn ang="0">
                  <a:pos x="185" y="521"/>
                </a:cxn>
                <a:cxn ang="0">
                  <a:pos x="157" y="505"/>
                </a:cxn>
                <a:cxn ang="0">
                  <a:pos x="127" y="480"/>
                </a:cxn>
                <a:cxn ang="0">
                  <a:pos x="98" y="446"/>
                </a:cxn>
                <a:cxn ang="0">
                  <a:pos x="70" y="402"/>
                </a:cxn>
                <a:cxn ang="0">
                  <a:pos x="45" y="348"/>
                </a:cxn>
                <a:cxn ang="0">
                  <a:pos x="22" y="285"/>
                </a:cxn>
                <a:cxn ang="0">
                  <a:pos x="8" y="227"/>
                </a:cxn>
                <a:cxn ang="0">
                  <a:pos x="1" y="174"/>
                </a:cxn>
                <a:cxn ang="0">
                  <a:pos x="1" y="127"/>
                </a:cxn>
                <a:cxn ang="0">
                  <a:pos x="8" y="88"/>
                </a:cxn>
                <a:cxn ang="0">
                  <a:pos x="19" y="55"/>
                </a:cxn>
                <a:cxn ang="0">
                  <a:pos x="36" y="30"/>
                </a:cxn>
                <a:cxn ang="0">
                  <a:pos x="57" y="12"/>
                </a:cxn>
                <a:cxn ang="0">
                  <a:pos x="81" y="2"/>
                </a:cxn>
                <a:cxn ang="0">
                  <a:pos x="108" y="0"/>
                </a:cxn>
                <a:cxn ang="0">
                  <a:pos x="136" y="7"/>
                </a:cxn>
                <a:cxn ang="0">
                  <a:pos x="166" y="23"/>
                </a:cxn>
                <a:cxn ang="0">
                  <a:pos x="195" y="47"/>
                </a:cxn>
                <a:cxn ang="0">
                  <a:pos x="224" y="82"/>
                </a:cxn>
                <a:cxn ang="0">
                  <a:pos x="251" y="125"/>
                </a:cxn>
                <a:cxn ang="0">
                  <a:pos x="278" y="179"/>
                </a:cxn>
              </a:cxnLst>
              <a:rect l="0" t="0" r="r" b="b"/>
              <a:pathLst>
                <a:path w="322" h="528">
                  <a:moveTo>
                    <a:pt x="289" y="210"/>
                  </a:moveTo>
                  <a:lnTo>
                    <a:pt x="299" y="242"/>
                  </a:lnTo>
                  <a:lnTo>
                    <a:pt x="309" y="273"/>
                  </a:lnTo>
                  <a:lnTo>
                    <a:pt x="315" y="301"/>
                  </a:lnTo>
                  <a:lnTo>
                    <a:pt x="319" y="329"/>
                  </a:lnTo>
                  <a:lnTo>
                    <a:pt x="321" y="354"/>
                  </a:lnTo>
                  <a:lnTo>
                    <a:pt x="322" y="379"/>
                  </a:lnTo>
                  <a:lnTo>
                    <a:pt x="321" y="401"/>
                  </a:lnTo>
                  <a:lnTo>
                    <a:pt x="318" y="421"/>
                  </a:lnTo>
                  <a:lnTo>
                    <a:pt x="315" y="441"/>
                  </a:lnTo>
                  <a:lnTo>
                    <a:pt x="309" y="458"/>
                  </a:lnTo>
                  <a:lnTo>
                    <a:pt x="302" y="473"/>
                  </a:lnTo>
                  <a:lnTo>
                    <a:pt x="294" y="488"/>
                  </a:lnTo>
                  <a:lnTo>
                    <a:pt x="285" y="499"/>
                  </a:lnTo>
                  <a:lnTo>
                    <a:pt x="275" y="509"/>
                  </a:lnTo>
                  <a:lnTo>
                    <a:pt x="265" y="517"/>
                  </a:lnTo>
                  <a:lnTo>
                    <a:pt x="252" y="523"/>
                  </a:lnTo>
                  <a:lnTo>
                    <a:pt x="240" y="526"/>
                  </a:lnTo>
                  <a:lnTo>
                    <a:pt x="227" y="528"/>
                  </a:lnTo>
                  <a:lnTo>
                    <a:pt x="214" y="528"/>
                  </a:lnTo>
                  <a:lnTo>
                    <a:pt x="199" y="526"/>
                  </a:lnTo>
                  <a:lnTo>
                    <a:pt x="185" y="521"/>
                  </a:lnTo>
                  <a:lnTo>
                    <a:pt x="171" y="514"/>
                  </a:lnTo>
                  <a:lnTo>
                    <a:pt x="157" y="505"/>
                  </a:lnTo>
                  <a:lnTo>
                    <a:pt x="141" y="494"/>
                  </a:lnTo>
                  <a:lnTo>
                    <a:pt x="127" y="480"/>
                  </a:lnTo>
                  <a:lnTo>
                    <a:pt x="112" y="464"/>
                  </a:lnTo>
                  <a:lnTo>
                    <a:pt x="98" y="446"/>
                  </a:lnTo>
                  <a:lnTo>
                    <a:pt x="83" y="425"/>
                  </a:lnTo>
                  <a:lnTo>
                    <a:pt x="70" y="402"/>
                  </a:lnTo>
                  <a:lnTo>
                    <a:pt x="57" y="376"/>
                  </a:lnTo>
                  <a:lnTo>
                    <a:pt x="45" y="348"/>
                  </a:lnTo>
                  <a:lnTo>
                    <a:pt x="32" y="317"/>
                  </a:lnTo>
                  <a:lnTo>
                    <a:pt x="22" y="285"/>
                  </a:lnTo>
                  <a:lnTo>
                    <a:pt x="14" y="256"/>
                  </a:lnTo>
                  <a:lnTo>
                    <a:pt x="8" y="227"/>
                  </a:lnTo>
                  <a:lnTo>
                    <a:pt x="3" y="200"/>
                  </a:lnTo>
                  <a:lnTo>
                    <a:pt x="1" y="174"/>
                  </a:lnTo>
                  <a:lnTo>
                    <a:pt x="0" y="150"/>
                  </a:lnTo>
                  <a:lnTo>
                    <a:pt x="1" y="127"/>
                  </a:lnTo>
                  <a:lnTo>
                    <a:pt x="4" y="107"/>
                  </a:lnTo>
                  <a:lnTo>
                    <a:pt x="8" y="88"/>
                  </a:lnTo>
                  <a:lnTo>
                    <a:pt x="13" y="70"/>
                  </a:lnTo>
                  <a:lnTo>
                    <a:pt x="19" y="55"/>
                  </a:lnTo>
                  <a:lnTo>
                    <a:pt x="27" y="42"/>
                  </a:lnTo>
                  <a:lnTo>
                    <a:pt x="36" y="30"/>
                  </a:lnTo>
                  <a:lnTo>
                    <a:pt x="47" y="20"/>
                  </a:lnTo>
                  <a:lnTo>
                    <a:pt x="57" y="12"/>
                  </a:lnTo>
                  <a:lnTo>
                    <a:pt x="69" y="6"/>
                  </a:lnTo>
                  <a:lnTo>
                    <a:pt x="81" y="2"/>
                  </a:lnTo>
                  <a:lnTo>
                    <a:pt x="95" y="0"/>
                  </a:lnTo>
                  <a:lnTo>
                    <a:pt x="108" y="0"/>
                  </a:lnTo>
                  <a:lnTo>
                    <a:pt x="122" y="2"/>
                  </a:lnTo>
                  <a:lnTo>
                    <a:pt x="136" y="7"/>
                  </a:lnTo>
                  <a:lnTo>
                    <a:pt x="151" y="14"/>
                  </a:lnTo>
                  <a:lnTo>
                    <a:pt x="166" y="23"/>
                  </a:lnTo>
                  <a:lnTo>
                    <a:pt x="180" y="34"/>
                  </a:lnTo>
                  <a:lnTo>
                    <a:pt x="195" y="47"/>
                  </a:lnTo>
                  <a:lnTo>
                    <a:pt x="210" y="63"/>
                  </a:lnTo>
                  <a:lnTo>
                    <a:pt x="224" y="82"/>
                  </a:lnTo>
                  <a:lnTo>
                    <a:pt x="238" y="102"/>
                  </a:lnTo>
                  <a:lnTo>
                    <a:pt x="251" y="125"/>
                  </a:lnTo>
                  <a:lnTo>
                    <a:pt x="265" y="151"/>
                  </a:lnTo>
                  <a:lnTo>
                    <a:pt x="278" y="179"/>
                  </a:lnTo>
                  <a:lnTo>
                    <a:pt x="289" y="21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4" name="Freeform 50"/>
            <p:cNvSpPr>
              <a:spLocks/>
            </p:cNvSpPr>
            <p:nvPr/>
          </p:nvSpPr>
          <p:spPr bwMode="auto">
            <a:xfrm>
              <a:off x="4402138" y="3825875"/>
              <a:ext cx="17463" cy="26988"/>
            </a:xfrm>
            <a:custGeom>
              <a:avLst/>
              <a:gdLst/>
              <a:ahLst/>
              <a:cxnLst>
                <a:cxn ang="0">
                  <a:pos x="299" y="242"/>
                </a:cxn>
                <a:cxn ang="0">
                  <a:pos x="315" y="301"/>
                </a:cxn>
                <a:cxn ang="0">
                  <a:pos x="321" y="354"/>
                </a:cxn>
                <a:cxn ang="0">
                  <a:pos x="321" y="401"/>
                </a:cxn>
                <a:cxn ang="0">
                  <a:pos x="315" y="441"/>
                </a:cxn>
                <a:cxn ang="0">
                  <a:pos x="302" y="473"/>
                </a:cxn>
                <a:cxn ang="0">
                  <a:pos x="285" y="499"/>
                </a:cxn>
                <a:cxn ang="0">
                  <a:pos x="265" y="517"/>
                </a:cxn>
                <a:cxn ang="0">
                  <a:pos x="240" y="526"/>
                </a:cxn>
                <a:cxn ang="0">
                  <a:pos x="214" y="528"/>
                </a:cxn>
                <a:cxn ang="0">
                  <a:pos x="185" y="521"/>
                </a:cxn>
                <a:cxn ang="0">
                  <a:pos x="157" y="505"/>
                </a:cxn>
                <a:cxn ang="0">
                  <a:pos x="127" y="480"/>
                </a:cxn>
                <a:cxn ang="0">
                  <a:pos x="98" y="446"/>
                </a:cxn>
                <a:cxn ang="0">
                  <a:pos x="70" y="402"/>
                </a:cxn>
                <a:cxn ang="0">
                  <a:pos x="45" y="348"/>
                </a:cxn>
                <a:cxn ang="0">
                  <a:pos x="22" y="285"/>
                </a:cxn>
                <a:cxn ang="0">
                  <a:pos x="8" y="227"/>
                </a:cxn>
                <a:cxn ang="0">
                  <a:pos x="1" y="174"/>
                </a:cxn>
                <a:cxn ang="0">
                  <a:pos x="1" y="127"/>
                </a:cxn>
                <a:cxn ang="0">
                  <a:pos x="8" y="88"/>
                </a:cxn>
                <a:cxn ang="0">
                  <a:pos x="19" y="55"/>
                </a:cxn>
                <a:cxn ang="0">
                  <a:pos x="36" y="30"/>
                </a:cxn>
                <a:cxn ang="0">
                  <a:pos x="57" y="12"/>
                </a:cxn>
                <a:cxn ang="0">
                  <a:pos x="81" y="2"/>
                </a:cxn>
                <a:cxn ang="0">
                  <a:pos x="108" y="0"/>
                </a:cxn>
                <a:cxn ang="0">
                  <a:pos x="136" y="7"/>
                </a:cxn>
                <a:cxn ang="0">
                  <a:pos x="166" y="23"/>
                </a:cxn>
                <a:cxn ang="0">
                  <a:pos x="195" y="47"/>
                </a:cxn>
                <a:cxn ang="0">
                  <a:pos x="224" y="82"/>
                </a:cxn>
                <a:cxn ang="0">
                  <a:pos x="251" y="125"/>
                </a:cxn>
                <a:cxn ang="0">
                  <a:pos x="278" y="179"/>
                </a:cxn>
              </a:cxnLst>
              <a:rect l="0" t="0" r="r" b="b"/>
              <a:pathLst>
                <a:path w="322" h="528">
                  <a:moveTo>
                    <a:pt x="289" y="210"/>
                  </a:moveTo>
                  <a:lnTo>
                    <a:pt x="299" y="242"/>
                  </a:lnTo>
                  <a:lnTo>
                    <a:pt x="309" y="273"/>
                  </a:lnTo>
                  <a:lnTo>
                    <a:pt x="315" y="301"/>
                  </a:lnTo>
                  <a:lnTo>
                    <a:pt x="319" y="329"/>
                  </a:lnTo>
                  <a:lnTo>
                    <a:pt x="321" y="354"/>
                  </a:lnTo>
                  <a:lnTo>
                    <a:pt x="322" y="379"/>
                  </a:lnTo>
                  <a:lnTo>
                    <a:pt x="321" y="401"/>
                  </a:lnTo>
                  <a:lnTo>
                    <a:pt x="318" y="421"/>
                  </a:lnTo>
                  <a:lnTo>
                    <a:pt x="315" y="441"/>
                  </a:lnTo>
                  <a:lnTo>
                    <a:pt x="309" y="458"/>
                  </a:lnTo>
                  <a:lnTo>
                    <a:pt x="302" y="473"/>
                  </a:lnTo>
                  <a:lnTo>
                    <a:pt x="294" y="488"/>
                  </a:lnTo>
                  <a:lnTo>
                    <a:pt x="285" y="499"/>
                  </a:lnTo>
                  <a:lnTo>
                    <a:pt x="275" y="509"/>
                  </a:lnTo>
                  <a:lnTo>
                    <a:pt x="265" y="517"/>
                  </a:lnTo>
                  <a:lnTo>
                    <a:pt x="252" y="523"/>
                  </a:lnTo>
                  <a:lnTo>
                    <a:pt x="240" y="526"/>
                  </a:lnTo>
                  <a:lnTo>
                    <a:pt x="227" y="528"/>
                  </a:lnTo>
                  <a:lnTo>
                    <a:pt x="214" y="528"/>
                  </a:lnTo>
                  <a:lnTo>
                    <a:pt x="199" y="526"/>
                  </a:lnTo>
                  <a:lnTo>
                    <a:pt x="185" y="521"/>
                  </a:lnTo>
                  <a:lnTo>
                    <a:pt x="171" y="514"/>
                  </a:lnTo>
                  <a:lnTo>
                    <a:pt x="157" y="505"/>
                  </a:lnTo>
                  <a:lnTo>
                    <a:pt x="141" y="494"/>
                  </a:lnTo>
                  <a:lnTo>
                    <a:pt x="127" y="480"/>
                  </a:lnTo>
                  <a:lnTo>
                    <a:pt x="112" y="464"/>
                  </a:lnTo>
                  <a:lnTo>
                    <a:pt x="98" y="446"/>
                  </a:lnTo>
                  <a:lnTo>
                    <a:pt x="83" y="425"/>
                  </a:lnTo>
                  <a:lnTo>
                    <a:pt x="70" y="402"/>
                  </a:lnTo>
                  <a:lnTo>
                    <a:pt x="57" y="376"/>
                  </a:lnTo>
                  <a:lnTo>
                    <a:pt x="45" y="348"/>
                  </a:lnTo>
                  <a:lnTo>
                    <a:pt x="32" y="317"/>
                  </a:lnTo>
                  <a:lnTo>
                    <a:pt x="22" y="285"/>
                  </a:lnTo>
                  <a:lnTo>
                    <a:pt x="14" y="256"/>
                  </a:lnTo>
                  <a:lnTo>
                    <a:pt x="8" y="227"/>
                  </a:lnTo>
                  <a:lnTo>
                    <a:pt x="3" y="200"/>
                  </a:lnTo>
                  <a:lnTo>
                    <a:pt x="1" y="174"/>
                  </a:lnTo>
                  <a:lnTo>
                    <a:pt x="0" y="150"/>
                  </a:lnTo>
                  <a:lnTo>
                    <a:pt x="1" y="127"/>
                  </a:lnTo>
                  <a:lnTo>
                    <a:pt x="4" y="107"/>
                  </a:lnTo>
                  <a:lnTo>
                    <a:pt x="8" y="88"/>
                  </a:lnTo>
                  <a:lnTo>
                    <a:pt x="13" y="70"/>
                  </a:lnTo>
                  <a:lnTo>
                    <a:pt x="19" y="55"/>
                  </a:lnTo>
                  <a:lnTo>
                    <a:pt x="27" y="42"/>
                  </a:lnTo>
                  <a:lnTo>
                    <a:pt x="36" y="30"/>
                  </a:lnTo>
                  <a:lnTo>
                    <a:pt x="47" y="20"/>
                  </a:lnTo>
                  <a:lnTo>
                    <a:pt x="57" y="12"/>
                  </a:lnTo>
                  <a:lnTo>
                    <a:pt x="69" y="6"/>
                  </a:lnTo>
                  <a:lnTo>
                    <a:pt x="81" y="2"/>
                  </a:lnTo>
                  <a:lnTo>
                    <a:pt x="95" y="0"/>
                  </a:lnTo>
                  <a:lnTo>
                    <a:pt x="108" y="0"/>
                  </a:lnTo>
                  <a:lnTo>
                    <a:pt x="122" y="2"/>
                  </a:lnTo>
                  <a:lnTo>
                    <a:pt x="136" y="7"/>
                  </a:lnTo>
                  <a:lnTo>
                    <a:pt x="151" y="14"/>
                  </a:lnTo>
                  <a:lnTo>
                    <a:pt x="166" y="23"/>
                  </a:lnTo>
                  <a:lnTo>
                    <a:pt x="180" y="34"/>
                  </a:lnTo>
                  <a:lnTo>
                    <a:pt x="195" y="47"/>
                  </a:lnTo>
                  <a:lnTo>
                    <a:pt x="210" y="63"/>
                  </a:lnTo>
                  <a:lnTo>
                    <a:pt x="224" y="82"/>
                  </a:lnTo>
                  <a:lnTo>
                    <a:pt x="238" y="102"/>
                  </a:lnTo>
                  <a:lnTo>
                    <a:pt x="251" y="125"/>
                  </a:lnTo>
                  <a:lnTo>
                    <a:pt x="265" y="151"/>
                  </a:lnTo>
                  <a:lnTo>
                    <a:pt x="278" y="179"/>
                  </a:lnTo>
                  <a:lnTo>
                    <a:pt x="289" y="21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5" name="Freeform 51"/>
            <p:cNvSpPr>
              <a:spLocks/>
            </p:cNvSpPr>
            <p:nvPr/>
          </p:nvSpPr>
          <p:spPr bwMode="auto">
            <a:xfrm>
              <a:off x="4419600" y="3821113"/>
              <a:ext cx="17463" cy="22225"/>
            </a:xfrm>
            <a:custGeom>
              <a:avLst/>
              <a:gdLst/>
              <a:ahLst/>
              <a:cxnLst>
                <a:cxn ang="0">
                  <a:pos x="298" y="155"/>
                </a:cxn>
                <a:cxn ang="0">
                  <a:pos x="316" y="200"/>
                </a:cxn>
                <a:cxn ang="0">
                  <a:pos x="327" y="240"/>
                </a:cxn>
                <a:cxn ang="0">
                  <a:pos x="330" y="277"/>
                </a:cxn>
                <a:cxn ang="0">
                  <a:pos x="327" y="310"/>
                </a:cxn>
                <a:cxn ang="0">
                  <a:pos x="319" y="339"/>
                </a:cxn>
                <a:cxn ang="0">
                  <a:pos x="305" y="363"/>
                </a:cxn>
                <a:cxn ang="0">
                  <a:pos x="286" y="383"/>
                </a:cxn>
                <a:cxn ang="0">
                  <a:pos x="264" y="396"/>
                </a:cxn>
                <a:cxn ang="0">
                  <a:pos x="238" y="403"/>
                </a:cxn>
                <a:cxn ang="0">
                  <a:pos x="211" y="404"/>
                </a:cxn>
                <a:cxn ang="0">
                  <a:pos x="181" y="398"/>
                </a:cxn>
                <a:cxn ang="0">
                  <a:pos x="152" y="385"/>
                </a:cxn>
                <a:cxn ang="0">
                  <a:pos x="121" y="363"/>
                </a:cxn>
                <a:cxn ang="0">
                  <a:pos x="91" y="334"/>
                </a:cxn>
                <a:cxn ang="0">
                  <a:pos x="61" y="296"/>
                </a:cxn>
                <a:cxn ang="0">
                  <a:pos x="35" y="251"/>
                </a:cxn>
                <a:cxn ang="0">
                  <a:pos x="15" y="208"/>
                </a:cxn>
                <a:cxn ang="0">
                  <a:pos x="4" y="166"/>
                </a:cxn>
                <a:cxn ang="0">
                  <a:pos x="0" y="129"/>
                </a:cxn>
                <a:cxn ang="0">
                  <a:pos x="3" y="96"/>
                </a:cxn>
                <a:cxn ang="0">
                  <a:pos x="11" y="66"/>
                </a:cxn>
                <a:cxn ang="0">
                  <a:pos x="25" y="42"/>
                </a:cxn>
                <a:cxn ang="0">
                  <a:pos x="44" y="23"/>
                </a:cxn>
                <a:cxn ang="0">
                  <a:pos x="66" y="9"/>
                </a:cxn>
                <a:cxn ang="0">
                  <a:pos x="92" y="2"/>
                </a:cxn>
                <a:cxn ang="0">
                  <a:pos x="120" y="1"/>
                </a:cxn>
                <a:cxn ang="0">
                  <a:pos x="150" y="7"/>
                </a:cxn>
                <a:cxn ang="0">
                  <a:pos x="180" y="21"/>
                </a:cxn>
                <a:cxn ang="0">
                  <a:pos x="211" y="42"/>
                </a:cxn>
                <a:cxn ang="0">
                  <a:pos x="242" y="71"/>
                </a:cxn>
                <a:cxn ang="0">
                  <a:pos x="271" y="110"/>
                </a:cxn>
              </a:cxnLst>
              <a:rect l="0" t="0" r="r" b="b"/>
              <a:pathLst>
                <a:path w="330" h="404">
                  <a:moveTo>
                    <a:pt x="284" y="132"/>
                  </a:moveTo>
                  <a:lnTo>
                    <a:pt x="298" y="155"/>
                  </a:lnTo>
                  <a:lnTo>
                    <a:pt x="308" y="177"/>
                  </a:lnTo>
                  <a:lnTo>
                    <a:pt x="316" y="200"/>
                  </a:lnTo>
                  <a:lnTo>
                    <a:pt x="322" y="220"/>
                  </a:lnTo>
                  <a:lnTo>
                    <a:pt x="327" y="240"/>
                  </a:lnTo>
                  <a:lnTo>
                    <a:pt x="329" y="259"/>
                  </a:lnTo>
                  <a:lnTo>
                    <a:pt x="330" y="277"/>
                  </a:lnTo>
                  <a:lnTo>
                    <a:pt x="330" y="294"/>
                  </a:lnTo>
                  <a:lnTo>
                    <a:pt x="327" y="310"/>
                  </a:lnTo>
                  <a:lnTo>
                    <a:pt x="324" y="326"/>
                  </a:lnTo>
                  <a:lnTo>
                    <a:pt x="319" y="339"/>
                  </a:lnTo>
                  <a:lnTo>
                    <a:pt x="313" y="352"/>
                  </a:lnTo>
                  <a:lnTo>
                    <a:pt x="305" y="363"/>
                  </a:lnTo>
                  <a:lnTo>
                    <a:pt x="297" y="374"/>
                  </a:lnTo>
                  <a:lnTo>
                    <a:pt x="286" y="383"/>
                  </a:lnTo>
                  <a:lnTo>
                    <a:pt x="276" y="390"/>
                  </a:lnTo>
                  <a:lnTo>
                    <a:pt x="264" y="396"/>
                  </a:lnTo>
                  <a:lnTo>
                    <a:pt x="252" y="400"/>
                  </a:lnTo>
                  <a:lnTo>
                    <a:pt x="238" y="403"/>
                  </a:lnTo>
                  <a:lnTo>
                    <a:pt x="225" y="404"/>
                  </a:lnTo>
                  <a:lnTo>
                    <a:pt x="211" y="404"/>
                  </a:lnTo>
                  <a:lnTo>
                    <a:pt x="197" y="402"/>
                  </a:lnTo>
                  <a:lnTo>
                    <a:pt x="181" y="398"/>
                  </a:lnTo>
                  <a:lnTo>
                    <a:pt x="167" y="392"/>
                  </a:lnTo>
                  <a:lnTo>
                    <a:pt x="152" y="385"/>
                  </a:lnTo>
                  <a:lnTo>
                    <a:pt x="137" y="375"/>
                  </a:lnTo>
                  <a:lnTo>
                    <a:pt x="121" y="363"/>
                  </a:lnTo>
                  <a:lnTo>
                    <a:pt x="106" y="350"/>
                  </a:lnTo>
                  <a:lnTo>
                    <a:pt x="91" y="334"/>
                  </a:lnTo>
                  <a:lnTo>
                    <a:pt x="75" y="317"/>
                  </a:lnTo>
                  <a:lnTo>
                    <a:pt x="61" y="296"/>
                  </a:lnTo>
                  <a:lnTo>
                    <a:pt x="48" y="274"/>
                  </a:lnTo>
                  <a:lnTo>
                    <a:pt x="35" y="251"/>
                  </a:lnTo>
                  <a:lnTo>
                    <a:pt x="23" y="229"/>
                  </a:lnTo>
                  <a:lnTo>
                    <a:pt x="15" y="208"/>
                  </a:lnTo>
                  <a:lnTo>
                    <a:pt x="8" y="186"/>
                  </a:lnTo>
                  <a:lnTo>
                    <a:pt x="4" y="166"/>
                  </a:lnTo>
                  <a:lnTo>
                    <a:pt x="1" y="148"/>
                  </a:lnTo>
                  <a:lnTo>
                    <a:pt x="0" y="129"/>
                  </a:lnTo>
                  <a:lnTo>
                    <a:pt x="0" y="112"/>
                  </a:lnTo>
                  <a:lnTo>
                    <a:pt x="3" y="96"/>
                  </a:lnTo>
                  <a:lnTo>
                    <a:pt x="6" y="81"/>
                  </a:lnTo>
                  <a:lnTo>
                    <a:pt x="11" y="66"/>
                  </a:lnTo>
                  <a:lnTo>
                    <a:pt x="17" y="53"/>
                  </a:lnTo>
                  <a:lnTo>
                    <a:pt x="25" y="42"/>
                  </a:lnTo>
                  <a:lnTo>
                    <a:pt x="35" y="32"/>
                  </a:lnTo>
                  <a:lnTo>
                    <a:pt x="44" y="23"/>
                  </a:lnTo>
                  <a:lnTo>
                    <a:pt x="55" y="15"/>
                  </a:lnTo>
                  <a:lnTo>
                    <a:pt x="66" y="9"/>
                  </a:lnTo>
                  <a:lnTo>
                    <a:pt x="78" y="5"/>
                  </a:lnTo>
                  <a:lnTo>
                    <a:pt x="92" y="2"/>
                  </a:lnTo>
                  <a:lnTo>
                    <a:pt x="106" y="0"/>
                  </a:lnTo>
                  <a:lnTo>
                    <a:pt x="120" y="1"/>
                  </a:lnTo>
                  <a:lnTo>
                    <a:pt x="135" y="3"/>
                  </a:lnTo>
                  <a:lnTo>
                    <a:pt x="150" y="7"/>
                  </a:lnTo>
                  <a:lnTo>
                    <a:pt x="165" y="12"/>
                  </a:lnTo>
                  <a:lnTo>
                    <a:pt x="180" y="21"/>
                  </a:lnTo>
                  <a:lnTo>
                    <a:pt x="196" y="31"/>
                  </a:lnTo>
                  <a:lnTo>
                    <a:pt x="211" y="42"/>
                  </a:lnTo>
                  <a:lnTo>
                    <a:pt x="226" y="55"/>
                  </a:lnTo>
                  <a:lnTo>
                    <a:pt x="242" y="71"/>
                  </a:lnTo>
                  <a:lnTo>
                    <a:pt x="256" y="90"/>
                  </a:lnTo>
                  <a:lnTo>
                    <a:pt x="271" y="110"/>
                  </a:lnTo>
                  <a:lnTo>
                    <a:pt x="284" y="13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6" name="Freeform 52"/>
            <p:cNvSpPr>
              <a:spLocks/>
            </p:cNvSpPr>
            <p:nvPr/>
          </p:nvSpPr>
          <p:spPr bwMode="auto">
            <a:xfrm>
              <a:off x="4419600" y="3821113"/>
              <a:ext cx="17463" cy="22225"/>
            </a:xfrm>
            <a:custGeom>
              <a:avLst/>
              <a:gdLst/>
              <a:ahLst/>
              <a:cxnLst>
                <a:cxn ang="0">
                  <a:pos x="298" y="155"/>
                </a:cxn>
                <a:cxn ang="0">
                  <a:pos x="316" y="200"/>
                </a:cxn>
                <a:cxn ang="0">
                  <a:pos x="327" y="240"/>
                </a:cxn>
                <a:cxn ang="0">
                  <a:pos x="330" y="277"/>
                </a:cxn>
                <a:cxn ang="0">
                  <a:pos x="327" y="310"/>
                </a:cxn>
                <a:cxn ang="0">
                  <a:pos x="319" y="339"/>
                </a:cxn>
                <a:cxn ang="0">
                  <a:pos x="305" y="363"/>
                </a:cxn>
                <a:cxn ang="0">
                  <a:pos x="286" y="383"/>
                </a:cxn>
                <a:cxn ang="0">
                  <a:pos x="264" y="396"/>
                </a:cxn>
                <a:cxn ang="0">
                  <a:pos x="238" y="403"/>
                </a:cxn>
                <a:cxn ang="0">
                  <a:pos x="211" y="404"/>
                </a:cxn>
                <a:cxn ang="0">
                  <a:pos x="181" y="398"/>
                </a:cxn>
                <a:cxn ang="0">
                  <a:pos x="152" y="385"/>
                </a:cxn>
                <a:cxn ang="0">
                  <a:pos x="121" y="363"/>
                </a:cxn>
                <a:cxn ang="0">
                  <a:pos x="91" y="334"/>
                </a:cxn>
                <a:cxn ang="0">
                  <a:pos x="61" y="296"/>
                </a:cxn>
                <a:cxn ang="0">
                  <a:pos x="35" y="251"/>
                </a:cxn>
                <a:cxn ang="0">
                  <a:pos x="15" y="208"/>
                </a:cxn>
                <a:cxn ang="0">
                  <a:pos x="4" y="166"/>
                </a:cxn>
                <a:cxn ang="0">
                  <a:pos x="0" y="129"/>
                </a:cxn>
                <a:cxn ang="0">
                  <a:pos x="3" y="96"/>
                </a:cxn>
                <a:cxn ang="0">
                  <a:pos x="11" y="66"/>
                </a:cxn>
                <a:cxn ang="0">
                  <a:pos x="25" y="42"/>
                </a:cxn>
                <a:cxn ang="0">
                  <a:pos x="44" y="23"/>
                </a:cxn>
                <a:cxn ang="0">
                  <a:pos x="66" y="9"/>
                </a:cxn>
                <a:cxn ang="0">
                  <a:pos x="92" y="2"/>
                </a:cxn>
                <a:cxn ang="0">
                  <a:pos x="120" y="1"/>
                </a:cxn>
                <a:cxn ang="0">
                  <a:pos x="150" y="7"/>
                </a:cxn>
                <a:cxn ang="0">
                  <a:pos x="180" y="21"/>
                </a:cxn>
                <a:cxn ang="0">
                  <a:pos x="211" y="42"/>
                </a:cxn>
                <a:cxn ang="0">
                  <a:pos x="242" y="71"/>
                </a:cxn>
                <a:cxn ang="0">
                  <a:pos x="271" y="110"/>
                </a:cxn>
              </a:cxnLst>
              <a:rect l="0" t="0" r="r" b="b"/>
              <a:pathLst>
                <a:path w="330" h="404">
                  <a:moveTo>
                    <a:pt x="284" y="132"/>
                  </a:moveTo>
                  <a:lnTo>
                    <a:pt x="298" y="155"/>
                  </a:lnTo>
                  <a:lnTo>
                    <a:pt x="308" y="177"/>
                  </a:lnTo>
                  <a:lnTo>
                    <a:pt x="316" y="200"/>
                  </a:lnTo>
                  <a:lnTo>
                    <a:pt x="322" y="220"/>
                  </a:lnTo>
                  <a:lnTo>
                    <a:pt x="327" y="240"/>
                  </a:lnTo>
                  <a:lnTo>
                    <a:pt x="329" y="259"/>
                  </a:lnTo>
                  <a:lnTo>
                    <a:pt x="330" y="277"/>
                  </a:lnTo>
                  <a:lnTo>
                    <a:pt x="330" y="294"/>
                  </a:lnTo>
                  <a:lnTo>
                    <a:pt x="327" y="310"/>
                  </a:lnTo>
                  <a:lnTo>
                    <a:pt x="324" y="326"/>
                  </a:lnTo>
                  <a:lnTo>
                    <a:pt x="319" y="339"/>
                  </a:lnTo>
                  <a:lnTo>
                    <a:pt x="313" y="352"/>
                  </a:lnTo>
                  <a:lnTo>
                    <a:pt x="305" y="363"/>
                  </a:lnTo>
                  <a:lnTo>
                    <a:pt x="297" y="374"/>
                  </a:lnTo>
                  <a:lnTo>
                    <a:pt x="286" y="383"/>
                  </a:lnTo>
                  <a:lnTo>
                    <a:pt x="276" y="390"/>
                  </a:lnTo>
                  <a:lnTo>
                    <a:pt x="264" y="396"/>
                  </a:lnTo>
                  <a:lnTo>
                    <a:pt x="252" y="400"/>
                  </a:lnTo>
                  <a:lnTo>
                    <a:pt x="238" y="403"/>
                  </a:lnTo>
                  <a:lnTo>
                    <a:pt x="225" y="404"/>
                  </a:lnTo>
                  <a:lnTo>
                    <a:pt x="211" y="404"/>
                  </a:lnTo>
                  <a:lnTo>
                    <a:pt x="197" y="402"/>
                  </a:lnTo>
                  <a:lnTo>
                    <a:pt x="181" y="398"/>
                  </a:lnTo>
                  <a:lnTo>
                    <a:pt x="167" y="392"/>
                  </a:lnTo>
                  <a:lnTo>
                    <a:pt x="152" y="385"/>
                  </a:lnTo>
                  <a:lnTo>
                    <a:pt x="137" y="375"/>
                  </a:lnTo>
                  <a:lnTo>
                    <a:pt x="121" y="363"/>
                  </a:lnTo>
                  <a:lnTo>
                    <a:pt x="106" y="350"/>
                  </a:lnTo>
                  <a:lnTo>
                    <a:pt x="91" y="334"/>
                  </a:lnTo>
                  <a:lnTo>
                    <a:pt x="75" y="317"/>
                  </a:lnTo>
                  <a:lnTo>
                    <a:pt x="61" y="296"/>
                  </a:lnTo>
                  <a:lnTo>
                    <a:pt x="48" y="274"/>
                  </a:lnTo>
                  <a:lnTo>
                    <a:pt x="35" y="251"/>
                  </a:lnTo>
                  <a:lnTo>
                    <a:pt x="23" y="229"/>
                  </a:lnTo>
                  <a:lnTo>
                    <a:pt x="15" y="208"/>
                  </a:lnTo>
                  <a:lnTo>
                    <a:pt x="8" y="186"/>
                  </a:lnTo>
                  <a:lnTo>
                    <a:pt x="4" y="166"/>
                  </a:lnTo>
                  <a:lnTo>
                    <a:pt x="1" y="148"/>
                  </a:lnTo>
                  <a:lnTo>
                    <a:pt x="0" y="129"/>
                  </a:lnTo>
                  <a:lnTo>
                    <a:pt x="0" y="112"/>
                  </a:lnTo>
                  <a:lnTo>
                    <a:pt x="3" y="96"/>
                  </a:lnTo>
                  <a:lnTo>
                    <a:pt x="6" y="81"/>
                  </a:lnTo>
                  <a:lnTo>
                    <a:pt x="11" y="66"/>
                  </a:lnTo>
                  <a:lnTo>
                    <a:pt x="17" y="53"/>
                  </a:lnTo>
                  <a:lnTo>
                    <a:pt x="25" y="42"/>
                  </a:lnTo>
                  <a:lnTo>
                    <a:pt x="35" y="32"/>
                  </a:lnTo>
                  <a:lnTo>
                    <a:pt x="44" y="23"/>
                  </a:lnTo>
                  <a:lnTo>
                    <a:pt x="55" y="15"/>
                  </a:lnTo>
                  <a:lnTo>
                    <a:pt x="66" y="9"/>
                  </a:lnTo>
                  <a:lnTo>
                    <a:pt x="78" y="5"/>
                  </a:lnTo>
                  <a:lnTo>
                    <a:pt x="92" y="2"/>
                  </a:lnTo>
                  <a:lnTo>
                    <a:pt x="106" y="0"/>
                  </a:lnTo>
                  <a:lnTo>
                    <a:pt x="120" y="1"/>
                  </a:lnTo>
                  <a:lnTo>
                    <a:pt x="135" y="3"/>
                  </a:lnTo>
                  <a:lnTo>
                    <a:pt x="150" y="7"/>
                  </a:lnTo>
                  <a:lnTo>
                    <a:pt x="165" y="12"/>
                  </a:lnTo>
                  <a:lnTo>
                    <a:pt x="180" y="21"/>
                  </a:lnTo>
                  <a:lnTo>
                    <a:pt x="196" y="31"/>
                  </a:lnTo>
                  <a:lnTo>
                    <a:pt x="211" y="42"/>
                  </a:lnTo>
                  <a:lnTo>
                    <a:pt x="226" y="55"/>
                  </a:lnTo>
                  <a:lnTo>
                    <a:pt x="242" y="71"/>
                  </a:lnTo>
                  <a:lnTo>
                    <a:pt x="256" y="90"/>
                  </a:lnTo>
                  <a:lnTo>
                    <a:pt x="271" y="110"/>
                  </a:lnTo>
                  <a:lnTo>
                    <a:pt x="284" y="13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7" name="Freeform 53"/>
            <p:cNvSpPr>
              <a:spLocks/>
            </p:cNvSpPr>
            <p:nvPr/>
          </p:nvSpPr>
          <p:spPr bwMode="auto">
            <a:xfrm>
              <a:off x="4437063" y="3816350"/>
              <a:ext cx="15875" cy="14288"/>
            </a:xfrm>
            <a:custGeom>
              <a:avLst/>
              <a:gdLst/>
              <a:ahLst/>
              <a:cxnLst>
                <a:cxn ang="0">
                  <a:pos x="250" y="103"/>
                </a:cxn>
                <a:cxn ang="0">
                  <a:pos x="274" y="135"/>
                </a:cxn>
                <a:cxn ang="0">
                  <a:pos x="292" y="167"/>
                </a:cxn>
                <a:cxn ang="0">
                  <a:pos x="302" y="197"/>
                </a:cxn>
                <a:cxn ang="0">
                  <a:pos x="307" y="223"/>
                </a:cxn>
                <a:cxn ang="0">
                  <a:pos x="305" y="246"/>
                </a:cxn>
                <a:cxn ang="0">
                  <a:pos x="298" y="266"/>
                </a:cxn>
                <a:cxn ang="0">
                  <a:pos x="287" y="282"/>
                </a:cxn>
                <a:cxn ang="0">
                  <a:pos x="271" y="294"/>
                </a:cxn>
                <a:cxn ang="0">
                  <a:pos x="252" y="302"/>
                </a:cxn>
                <a:cxn ang="0">
                  <a:pos x="229" y="305"/>
                </a:cxn>
                <a:cxn ang="0">
                  <a:pos x="204" y="303"/>
                </a:cxn>
                <a:cxn ang="0">
                  <a:pos x="177" y="295"/>
                </a:cxn>
                <a:cxn ang="0">
                  <a:pos x="148" y="282"/>
                </a:cxn>
                <a:cxn ang="0">
                  <a:pos x="117" y="262"/>
                </a:cxn>
                <a:cxn ang="0">
                  <a:pos x="88" y="235"/>
                </a:cxn>
                <a:cxn ang="0">
                  <a:pos x="57" y="203"/>
                </a:cxn>
                <a:cxn ang="0">
                  <a:pos x="32" y="169"/>
                </a:cxn>
                <a:cxn ang="0">
                  <a:pos x="15" y="138"/>
                </a:cxn>
                <a:cxn ang="0">
                  <a:pos x="4" y="109"/>
                </a:cxn>
                <a:cxn ang="0">
                  <a:pos x="0" y="83"/>
                </a:cxn>
                <a:cxn ang="0">
                  <a:pos x="1" y="59"/>
                </a:cxn>
                <a:cxn ang="0">
                  <a:pos x="8" y="39"/>
                </a:cxn>
                <a:cxn ang="0">
                  <a:pos x="20" y="23"/>
                </a:cxn>
                <a:cxn ang="0">
                  <a:pos x="36" y="10"/>
                </a:cxn>
                <a:cxn ang="0">
                  <a:pos x="55" y="3"/>
                </a:cxn>
                <a:cxn ang="0">
                  <a:pos x="78" y="0"/>
                </a:cxn>
                <a:cxn ang="0">
                  <a:pos x="103" y="2"/>
                </a:cxn>
                <a:cxn ang="0">
                  <a:pos x="130" y="10"/>
                </a:cxn>
                <a:cxn ang="0">
                  <a:pos x="159" y="24"/>
                </a:cxn>
                <a:cxn ang="0">
                  <a:pos x="189" y="43"/>
                </a:cxn>
                <a:cxn ang="0">
                  <a:pos x="219" y="69"/>
                </a:cxn>
              </a:cxnLst>
              <a:rect l="0" t="0" r="r" b="b"/>
              <a:pathLst>
                <a:path w="307" h="305">
                  <a:moveTo>
                    <a:pt x="235" y="86"/>
                  </a:moveTo>
                  <a:lnTo>
                    <a:pt x="250" y="103"/>
                  </a:lnTo>
                  <a:lnTo>
                    <a:pt x="263" y="119"/>
                  </a:lnTo>
                  <a:lnTo>
                    <a:pt x="274" y="135"/>
                  </a:lnTo>
                  <a:lnTo>
                    <a:pt x="284" y="152"/>
                  </a:lnTo>
                  <a:lnTo>
                    <a:pt x="292" y="167"/>
                  </a:lnTo>
                  <a:lnTo>
                    <a:pt x="298" y="182"/>
                  </a:lnTo>
                  <a:lnTo>
                    <a:pt x="302" y="197"/>
                  </a:lnTo>
                  <a:lnTo>
                    <a:pt x="305" y="210"/>
                  </a:lnTo>
                  <a:lnTo>
                    <a:pt x="307" y="223"/>
                  </a:lnTo>
                  <a:lnTo>
                    <a:pt x="306" y="234"/>
                  </a:lnTo>
                  <a:lnTo>
                    <a:pt x="305" y="246"/>
                  </a:lnTo>
                  <a:lnTo>
                    <a:pt x="302" y="257"/>
                  </a:lnTo>
                  <a:lnTo>
                    <a:pt x="298" y="266"/>
                  </a:lnTo>
                  <a:lnTo>
                    <a:pt x="293" y="275"/>
                  </a:lnTo>
                  <a:lnTo>
                    <a:pt x="287" y="282"/>
                  </a:lnTo>
                  <a:lnTo>
                    <a:pt x="280" y="289"/>
                  </a:lnTo>
                  <a:lnTo>
                    <a:pt x="271" y="294"/>
                  </a:lnTo>
                  <a:lnTo>
                    <a:pt x="262" y="299"/>
                  </a:lnTo>
                  <a:lnTo>
                    <a:pt x="252" y="302"/>
                  </a:lnTo>
                  <a:lnTo>
                    <a:pt x="241" y="304"/>
                  </a:lnTo>
                  <a:lnTo>
                    <a:pt x="229" y="305"/>
                  </a:lnTo>
                  <a:lnTo>
                    <a:pt x="216" y="304"/>
                  </a:lnTo>
                  <a:lnTo>
                    <a:pt x="204" y="303"/>
                  </a:lnTo>
                  <a:lnTo>
                    <a:pt x="191" y="299"/>
                  </a:lnTo>
                  <a:lnTo>
                    <a:pt x="177" y="295"/>
                  </a:lnTo>
                  <a:lnTo>
                    <a:pt x="162" y="289"/>
                  </a:lnTo>
                  <a:lnTo>
                    <a:pt x="148" y="282"/>
                  </a:lnTo>
                  <a:lnTo>
                    <a:pt x="133" y="273"/>
                  </a:lnTo>
                  <a:lnTo>
                    <a:pt x="117" y="262"/>
                  </a:lnTo>
                  <a:lnTo>
                    <a:pt x="102" y="249"/>
                  </a:lnTo>
                  <a:lnTo>
                    <a:pt x="88" y="235"/>
                  </a:lnTo>
                  <a:lnTo>
                    <a:pt x="73" y="220"/>
                  </a:lnTo>
                  <a:lnTo>
                    <a:pt x="57" y="203"/>
                  </a:lnTo>
                  <a:lnTo>
                    <a:pt x="43" y="185"/>
                  </a:lnTo>
                  <a:lnTo>
                    <a:pt x="32" y="169"/>
                  </a:lnTo>
                  <a:lnTo>
                    <a:pt x="23" y="154"/>
                  </a:lnTo>
                  <a:lnTo>
                    <a:pt x="15" y="138"/>
                  </a:lnTo>
                  <a:lnTo>
                    <a:pt x="8" y="123"/>
                  </a:lnTo>
                  <a:lnTo>
                    <a:pt x="4" y="109"/>
                  </a:lnTo>
                  <a:lnTo>
                    <a:pt x="1" y="96"/>
                  </a:lnTo>
                  <a:lnTo>
                    <a:pt x="0" y="83"/>
                  </a:lnTo>
                  <a:lnTo>
                    <a:pt x="0" y="70"/>
                  </a:lnTo>
                  <a:lnTo>
                    <a:pt x="1" y="59"/>
                  </a:lnTo>
                  <a:lnTo>
                    <a:pt x="4" y="49"/>
                  </a:lnTo>
                  <a:lnTo>
                    <a:pt x="8" y="39"/>
                  </a:lnTo>
                  <a:lnTo>
                    <a:pt x="14" y="31"/>
                  </a:lnTo>
                  <a:lnTo>
                    <a:pt x="20" y="23"/>
                  </a:lnTo>
                  <a:lnTo>
                    <a:pt x="27" y="16"/>
                  </a:lnTo>
                  <a:lnTo>
                    <a:pt x="36" y="10"/>
                  </a:lnTo>
                  <a:lnTo>
                    <a:pt x="45" y="6"/>
                  </a:lnTo>
                  <a:lnTo>
                    <a:pt x="55" y="3"/>
                  </a:lnTo>
                  <a:lnTo>
                    <a:pt x="66" y="1"/>
                  </a:lnTo>
                  <a:lnTo>
                    <a:pt x="78" y="0"/>
                  </a:lnTo>
                  <a:lnTo>
                    <a:pt x="90" y="0"/>
                  </a:lnTo>
                  <a:lnTo>
                    <a:pt x="103" y="2"/>
                  </a:lnTo>
                  <a:lnTo>
                    <a:pt x="116" y="5"/>
                  </a:lnTo>
                  <a:lnTo>
                    <a:pt x="130" y="10"/>
                  </a:lnTo>
                  <a:lnTo>
                    <a:pt x="144" y="16"/>
                  </a:lnTo>
                  <a:lnTo>
                    <a:pt x="159" y="24"/>
                  </a:lnTo>
                  <a:lnTo>
                    <a:pt x="174" y="33"/>
                  </a:lnTo>
                  <a:lnTo>
                    <a:pt x="189" y="43"/>
                  </a:lnTo>
                  <a:lnTo>
                    <a:pt x="204" y="56"/>
                  </a:lnTo>
                  <a:lnTo>
                    <a:pt x="219" y="69"/>
                  </a:lnTo>
                  <a:lnTo>
                    <a:pt x="235" y="8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8" name="Freeform 54"/>
            <p:cNvSpPr>
              <a:spLocks/>
            </p:cNvSpPr>
            <p:nvPr/>
          </p:nvSpPr>
          <p:spPr bwMode="auto">
            <a:xfrm>
              <a:off x="4437063" y="3816350"/>
              <a:ext cx="15875" cy="14288"/>
            </a:xfrm>
            <a:custGeom>
              <a:avLst/>
              <a:gdLst/>
              <a:ahLst/>
              <a:cxnLst>
                <a:cxn ang="0">
                  <a:pos x="250" y="103"/>
                </a:cxn>
                <a:cxn ang="0">
                  <a:pos x="274" y="135"/>
                </a:cxn>
                <a:cxn ang="0">
                  <a:pos x="292" y="167"/>
                </a:cxn>
                <a:cxn ang="0">
                  <a:pos x="302" y="197"/>
                </a:cxn>
                <a:cxn ang="0">
                  <a:pos x="307" y="223"/>
                </a:cxn>
                <a:cxn ang="0">
                  <a:pos x="305" y="246"/>
                </a:cxn>
                <a:cxn ang="0">
                  <a:pos x="298" y="266"/>
                </a:cxn>
                <a:cxn ang="0">
                  <a:pos x="287" y="282"/>
                </a:cxn>
                <a:cxn ang="0">
                  <a:pos x="271" y="294"/>
                </a:cxn>
                <a:cxn ang="0">
                  <a:pos x="252" y="302"/>
                </a:cxn>
                <a:cxn ang="0">
                  <a:pos x="229" y="305"/>
                </a:cxn>
                <a:cxn ang="0">
                  <a:pos x="204" y="303"/>
                </a:cxn>
                <a:cxn ang="0">
                  <a:pos x="177" y="295"/>
                </a:cxn>
                <a:cxn ang="0">
                  <a:pos x="148" y="282"/>
                </a:cxn>
                <a:cxn ang="0">
                  <a:pos x="117" y="262"/>
                </a:cxn>
                <a:cxn ang="0">
                  <a:pos x="88" y="235"/>
                </a:cxn>
                <a:cxn ang="0">
                  <a:pos x="57" y="203"/>
                </a:cxn>
                <a:cxn ang="0">
                  <a:pos x="32" y="169"/>
                </a:cxn>
                <a:cxn ang="0">
                  <a:pos x="15" y="138"/>
                </a:cxn>
                <a:cxn ang="0">
                  <a:pos x="4" y="109"/>
                </a:cxn>
                <a:cxn ang="0">
                  <a:pos x="0" y="83"/>
                </a:cxn>
                <a:cxn ang="0">
                  <a:pos x="1" y="59"/>
                </a:cxn>
                <a:cxn ang="0">
                  <a:pos x="8" y="39"/>
                </a:cxn>
                <a:cxn ang="0">
                  <a:pos x="20" y="23"/>
                </a:cxn>
                <a:cxn ang="0">
                  <a:pos x="36" y="10"/>
                </a:cxn>
                <a:cxn ang="0">
                  <a:pos x="55" y="3"/>
                </a:cxn>
                <a:cxn ang="0">
                  <a:pos x="78" y="0"/>
                </a:cxn>
                <a:cxn ang="0">
                  <a:pos x="103" y="2"/>
                </a:cxn>
                <a:cxn ang="0">
                  <a:pos x="130" y="10"/>
                </a:cxn>
                <a:cxn ang="0">
                  <a:pos x="159" y="24"/>
                </a:cxn>
                <a:cxn ang="0">
                  <a:pos x="189" y="43"/>
                </a:cxn>
                <a:cxn ang="0">
                  <a:pos x="219" y="69"/>
                </a:cxn>
              </a:cxnLst>
              <a:rect l="0" t="0" r="r" b="b"/>
              <a:pathLst>
                <a:path w="307" h="305">
                  <a:moveTo>
                    <a:pt x="235" y="86"/>
                  </a:moveTo>
                  <a:lnTo>
                    <a:pt x="250" y="103"/>
                  </a:lnTo>
                  <a:lnTo>
                    <a:pt x="263" y="119"/>
                  </a:lnTo>
                  <a:lnTo>
                    <a:pt x="274" y="135"/>
                  </a:lnTo>
                  <a:lnTo>
                    <a:pt x="284" y="152"/>
                  </a:lnTo>
                  <a:lnTo>
                    <a:pt x="292" y="167"/>
                  </a:lnTo>
                  <a:lnTo>
                    <a:pt x="298" y="182"/>
                  </a:lnTo>
                  <a:lnTo>
                    <a:pt x="302" y="197"/>
                  </a:lnTo>
                  <a:lnTo>
                    <a:pt x="305" y="210"/>
                  </a:lnTo>
                  <a:lnTo>
                    <a:pt x="307" y="223"/>
                  </a:lnTo>
                  <a:lnTo>
                    <a:pt x="306" y="234"/>
                  </a:lnTo>
                  <a:lnTo>
                    <a:pt x="305" y="246"/>
                  </a:lnTo>
                  <a:lnTo>
                    <a:pt x="302" y="257"/>
                  </a:lnTo>
                  <a:lnTo>
                    <a:pt x="298" y="266"/>
                  </a:lnTo>
                  <a:lnTo>
                    <a:pt x="293" y="275"/>
                  </a:lnTo>
                  <a:lnTo>
                    <a:pt x="287" y="282"/>
                  </a:lnTo>
                  <a:lnTo>
                    <a:pt x="280" y="289"/>
                  </a:lnTo>
                  <a:lnTo>
                    <a:pt x="271" y="294"/>
                  </a:lnTo>
                  <a:lnTo>
                    <a:pt x="262" y="299"/>
                  </a:lnTo>
                  <a:lnTo>
                    <a:pt x="252" y="302"/>
                  </a:lnTo>
                  <a:lnTo>
                    <a:pt x="241" y="304"/>
                  </a:lnTo>
                  <a:lnTo>
                    <a:pt x="229" y="305"/>
                  </a:lnTo>
                  <a:lnTo>
                    <a:pt x="216" y="304"/>
                  </a:lnTo>
                  <a:lnTo>
                    <a:pt x="204" y="303"/>
                  </a:lnTo>
                  <a:lnTo>
                    <a:pt x="191" y="299"/>
                  </a:lnTo>
                  <a:lnTo>
                    <a:pt x="177" y="295"/>
                  </a:lnTo>
                  <a:lnTo>
                    <a:pt x="162" y="289"/>
                  </a:lnTo>
                  <a:lnTo>
                    <a:pt x="148" y="282"/>
                  </a:lnTo>
                  <a:lnTo>
                    <a:pt x="133" y="273"/>
                  </a:lnTo>
                  <a:lnTo>
                    <a:pt x="117" y="262"/>
                  </a:lnTo>
                  <a:lnTo>
                    <a:pt x="102" y="249"/>
                  </a:lnTo>
                  <a:lnTo>
                    <a:pt x="88" y="235"/>
                  </a:lnTo>
                  <a:lnTo>
                    <a:pt x="73" y="220"/>
                  </a:lnTo>
                  <a:lnTo>
                    <a:pt x="57" y="203"/>
                  </a:lnTo>
                  <a:lnTo>
                    <a:pt x="43" y="185"/>
                  </a:lnTo>
                  <a:lnTo>
                    <a:pt x="32" y="169"/>
                  </a:lnTo>
                  <a:lnTo>
                    <a:pt x="23" y="154"/>
                  </a:lnTo>
                  <a:lnTo>
                    <a:pt x="15" y="138"/>
                  </a:lnTo>
                  <a:lnTo>
                    <a:pt x="8" y="123"/>
                  </a:lnTo>
                  <a:lnTo>
                    <a:pt x="4" y="109"/>
                  </a:lnTo>
                  <a:lnTo>
                    <a:pt x="1" y="96"/>
                  </a:lnTo>
                  <a:lnTo>
                    <a:pt x="0" y="83"/>
                  </a:lnTo>
                  <a:lnTo>
                    <a:pt x="0" y="70"/>
                  </a:lnTo>
                  <a:lnTo>
                    <a:pt x="1" y="59"/>
                  </a:lnTo>
                  <a:lnTo>
                    <a:pt x="4" y="49"/>
                  </a:lnTo>
                  <a:lnTo>
                    <a:pt x="8" y="39"/>
                  </a:lnTo>
                  <a:lnTo>
                    <a:pt x="14" y="31"/>
                  </a:lnTo>
                  <a:lnTo>
                    <a:pt x="20" y="23"/>
                  </a:lnTo>
                  <a:lnTo>
                    <a:pt x="27" y="16"/>
                  </a:lnTo>
                  <a:lnTo>
                    <a:pt x="36" y="10"/>
                  </a:lnTo>
                  <a:lnTo>
                    <a:pt x="45" y="6"/>
                  </a:lnTo>
                  <a:lnTo>
                    <a:pt x="55" y="3"/>
                  </a:lnTo>
                  <a:lnTo>
                    <a:pt x="66" y="1"/>
                  </a:lnTo>
                  <a:lnTo>
                    <a:pt x="78" y="0"/>
                  </a:lnTo>
                  <a:lnTo>
                    <a:pt x="90" y="0"/>
                  </a:lnTo>
                  <a:lnTo>
                    <a:pt x="103" y="2"/>
                  </a:lnTo>
                  <a:lnTo>
                    <a:pt x="116" y="5"/>
                  </a:lnTo>
                  <a:lnTo>
                    <a:pt x="130" y="10"/>
                  </a:lnTo>
                  <a:lnTo>
                    <a:pt x="144" y="16"/>
                  </a:lnTo>
                  <a:lnTo>
                    <a:pt x="159" y="24"/>
                  </a:lnTo>
                  <a:lnTo>
                    <a:pt x="174" y="33"/>
                  </a:lnTo>
                  <a:lnTo>
                    <a:pt x="189" y="43"/>
                  </a:lnTo>
                  <a:lnTo>
                    <a:pt x="204" y="56"/>
                  </a:lnTo>
                  <a:lnTo>
                    <a:pt x="219" y="69"/>
                  </a:lnTo>
                  <a:lnTo>
                    <a:pt x="235" y="8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9" name="Freeform 55"/>
            <p:cNvSpPr>
              <a:spLocks/>
            </p:cNvSpPr>
            <p:nvPr/>
          </p:nvSpPr>
          <p:spPr bwMode="auto">
            <a:xfrm>
              <a:off x="4452938" y="3808413"/>
              <a:ext cx="17463" cy="12700"/>
            </a:xfrm>
            <a:custGeom>
              <a:avLst/>
              <a:gdLst/>
              <a:ahLst/>
              <a:cxnLst>
                <a:cxn ang="0">
                  <a:pos x="240" y="38"/>
                </a:cxn>
                <a:cxn ang="0">
                  <a:pos x="271" y="60"/>
                </a:cxn>
                <a:cxn ang="0">
                  <a:pos x="296" y="82"/>
                </a:cxn>
                <a:cxn ang="0">
                  <a:pos x="313" y="106"/>
                </a:cxn>
                <a:cxn ang="0">
                  <a:pos x="324" y="129"/>
                </a:cxn>
                <a:cxn ang="0">
                  <a:pos x="328" y="151"/>
                </a:cxn>
                <a:cxn ang="0">
                  <a:pos x="327" y="173"/>
                </a:cxn>
                <a:cxn ang="0">
                  <a:pos x="321" y="193"/>
                </a:cxn>
                <a:cxn ang="0">
                  <a:pos x="310" y="210"/>
                </a:cxn>
                <a:cxn ang="0">
                  <a:pos x="295" y="226"/>
                </a:cxn>
                <a:cxn ang="0">
                  <a:pos x="274" y="238"/>
                </a:cxn>
                <a:cxn ang="0">
                  <a:pos x="251" y="245"/>
                </a:cxn>
                <a:cxn ang="0">
                  <a:pos x="223" y="249"/>
                </a:cxn>
                <a:cxn ang="0">
                  <a:pos x="193" y="248"/>
                </a:cxn>
                <a:cxn ang="0">
                  <a:pos x="160" y="242"/>
                </a:cxn>
                <a:cxn ang="0">
                  <a:pos x="124" y="230"/>
                </a:cxn>
                <a:cxn ang="0">
                  <a:pos x="88" y="211"/>
                </a:cxn>
                <a:cxn ang="0">
                  <a:pos x="57" y="190"/>
                </a:cxn>
                <a:cxn ang="0">
                  <a:pos x="33" y="168"/>
                </a:cxn>
                <a:cxn ang="0">
                  <a:pos x="15" y="144"/>
                </a:cxn>
                <a:cxn ang="0">
                  <a:pos x="5" y="121"/>
                </a:cxn>
                <a:cxn ang="0">
                  <a:pos x="0" y="98"/>
                </a:cxn>
                <a:cxn ang="0">
                  <a:pos x="1" y="77"/>
                </a:cxn>
                <a:cxn ang="0">
                  <a:pos x="7" y="57"/>
                </a:cxn>
                <a:cxn ang="0">
                  <a:pos x="18" y="39"/>
                </a:cxn>
                <a:cxn ang="0">
                  <a:pos x="34" y="24"/>
                </a:cxn>
                <a:cxn ang="0">
                  <a:pos x="54" y="12"/>
                </a:cxn>
                <a:cxn ang="0">
                  <a:pos x="78" y="4"/>
                </a:cxn>
                <a:cxn ang="0">
                  <a:pos x="105" y="1"/>
                </a:cxn>
                <a:cxn ang="0">
                  <a:pos x="135" y="1"/>
                </a:cxn>
                <a:cxn ang="0">
                  <a:pos x="167" y="8"/>
                </a:cxn>
                <a:cxn ang="0">
                  <a:pos x="203" y="20"/>
                </a:cxn>
              </a:cxnLst>
              <a:rect l="0" t="0" r="r" b="b"/>
              <a:pathLst>
                <a:path w="329" h="249">
                  <a:moveTo>
                    <a:pt x="221" y="28"/>
                  </a:moveTo>
                  <a:lnTo>
                    <a:pt x="240" y="38"/>
                  </a:lnTo>
                  <a:lnTo>
                    <a:pt x="256" y="49"/>
                  </a:lnTo>
                  <a:lnTo>
                    <a:pt x="271" y="60"/>
                  </a:lnTo>
                  <a:lnTo>
                    <a:pt x="284" y="71"/>
                  </a:lnTo>
                  <a:lnTo>
                    <a:pt x="296" y="82"/>
                  </a:lnTo>
                  <a:lnTo>
                    <a:pt x="305" y="94"/>
                  </a:lnTo>
                  <a:lnTo>
                    <a:pt x="313" y="106"/>
                  </a:lnTo>
                  <a:lnTo>
                    <a:pt x="319" y="117"/>
                  </a:lnTo>
                  <a:lnTo>
                    <a:pt x="324" y="129"/>
                  </a:lnTo>
                  <a:lnTo>
                    <a:pt x="327" y="140"/>
                  </a:lnTo>
                  <a:lnTo>
                    <a:pt x="328" y="151"/>
                  </a:lnTo>
                  <a:lnTo>
                    <a:pt x="329" y="163"/>
                  </a:lnTo>
                  <a:lnTo>
                    <a:pt x="327" y="173"/>
                  </a:lnTo>
                  <a:lnTo>
                    <a:pt x="325" y="183"/>
                  </a:lnTo>
                  <a:lnTo>
                    <a:pt x="321" y="193"/>
                  </a:lnTo>
                  <a:lnTo>
                    <a:pt x="316" y="202"/>
                  </a:lnTo>
                  <a:lnTo>
                    <a:pt x="310" y="210"/>
                  </a:lnTo>
                  <a:lnTo>
                    <a:pt x="303" y="219"/>
                  </a:lnTo>
                  <a:lnTo>
                    <a:pt x="295" y="226"/>
                  </a:lnTo>
                  <a:lnTo>
                    <a:pt x="284" y="232"/>
                  </a:lnTo>
                  <a:lnTo>
                    <a:pt x="274" y="238"/>
                  </a:lnTo>
                  <a:lnTo>
                    <a:pt x="263" y="242"/>
                  </a:lnTo>
                  <a:lnTo>
                    <a:pt x="251" y="245"/>
                  </a:lnTo>
                  <a:lnTo>
                    <a:pt x="238" y="248"/>
                  </a:lnTo>
                  <a:lnTo>
                    <a:pt x="223" y="249"/>
                  </a:lnTo>
                  <a:lnTo>
                    <a:pt x="208" y="249"/>
                  </a:lnTo>
                  <a:lnTo>
                    <a:pt x="193" y="248"/>
                  </a:lnTo>
                  <a:lnTo>
                    <a:pt x="176" y="246"/>
                  </a:lnTo>
                  <a:lnTo>
                    <a:pt x="160" y="242"/>
                  </a:lnTo>
                  <a:lnTo>
                    <a:pt x="143" y="237"/>
                  </a:lnTo>
                  <a:lnTo>
                    <a:pt x="124" y="230"/>
                  </a:lnTo>
                  <a:lnTo>
                    <a:pt x="106" y="222"/>
                  </a:lnTo>
                  <a:lnTo>
                    <a:pt x="88" y="211"/>
                  </a:lnTo>
                  <a:lnTo>
                    <a:pt x="71" y="200"/>
                  </a:lnTo>
                  <a:lnTo>
                    <a:pt x="57" y="190"/>
                  </a:lnTo>
                  <a:lnTo>
                    <a:pt x="44" y="179"/>
                  </a:lnTo>
                  <a:lnTo>
                    <a:pt x="33" y="168"/>
                  </a:lnTo>
                  <a:lnTo>
                    <a:pt x="24" y="155"/>
                  </a:lnTo>
                  <a:lnTo>
                    <a:pt x="15" y="144"/>
                  </a:lnTo>
                  <a:lnTo>
                    <a:pt x="9" y="132"/>
                  </a:lnTo>
                  <a:lnTo>
                    <a:pt x="5" y="121"/>
                  </a:lnTo>
                  <a:lnTo>
                    <a:pt x="2" y="110"/>
                  </a:lnTo>
                  <a:lnTo>
                    <a:pt x="0" y="98"/>
                  </a:lnTo>
                  <a:lnTo>
                    <a:pt x="0" y="87"/>
                  </a:lnTo>
                  <a:lnTo>
                    <a:pt x="1" y="77"/>
                  </a:lnTo>
                  <a:lnTo>
                    <a:pt x="3" y="67"/>
                  </a:lnTo>
                  <a:lnTo>
                    <a:pt x="7" y="57"/>
                  </a:lnTo>
                  <a:lnTo>
                    <a:pt x="12" y="48"/>
                  </a:lnTo>
                  <a:lnTo>
                    <a:pt x="18" y="39"/>
                  </a:lnTo>
                  <a:lnTo>
                    <a:pt x="26" y="31"/>
                  </a:lnTo>
                  <a:lnTo>
                    <a:pt x="34" y="24"/>
                  </a:lnTo>
                  <a:lnTo>
                    <a:pt x="44" y="18"/>
                  </a:lnTo>
                  <a:lnTo>
                    <a:pt x="54" y="12"/>
                  </a:lnTo>
                  <a:lnTo>
                    <a:pt x="65" y="8"/>
                  </a:lnTo>
                  <a:lnTo>
                    <a:pt x="78" y="4"/>
                  </a:lnTo>
                  <a:lnTo>
                    <a:pt x="91" y="2"/>
                  </a:lnTo>
                  <a:lnTo>
                    <a:pt x="105" y="1"/>
                  </a:lnTo>
                  <a:lnTo>
                    <a:pt x="119" y="0"/>
                  </a:lnTo>
                  <a:lnTo>
                    <a:pt x="135" y="1"/>
                  </a:lnTo>
                  <a:lnTo>
                    <a:pt x="151" y="4"/>
                  </a:lnTo>
                  <a:lnTo>
                    <a:pt x="167" y="8"/>
                  </a:lnTo>
                  <a:lnTo>
                    <a:pt x="185" y="13"/>
                  </a:lnTo>
                  <a:lnTo>
                    <a:pt x="203" y="20"/>
                  </a:lnTo>
                  <a:lnTo>
                    <a:pt x="221" y="2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0" name="Freeform 56"/>
            <p:cNvSpPr>
              <a:spLocks/>
            </p:cNvSpPr>
            <p:nvPr/>
          </p:nvSpPr>
          <p:spPr bwMode="auto">
            <a:xfrm>
              <a:off x="4452938" y="3808413"/>
              <a:ext cx="17463" cy="12700"/>
            </a:xfrm>
            <a:custGeom>
              <a:avLst/>
              <a:gdLst/>
              <a:ahLst/>
              <a:cxnLst>
                <a:cxn ang="0">
                  <a:pos x="240" y="38"/>
                </a:cxn>
                <a:cxn ang="0">
                  <a:pos x="271" y="60"/>
                </a:cxn>
                <a:cxn ang="0">
                  <a:pos x="296" y="82"/>
                </a:cxn>
                <a:cxn ang="0">
                  <a:pos x="313" y="106"/>
                </a:cxn>
                <a:cxn ang="0">
                  <a:pos x="324" y="129"/>
                </a:cxn>
                <a:cxn ang="0">
                  <a:pos x="328" y="151"/>
                </a:cxn>
                <a:cxn ang="0">
                  <a:pos x="327" y="173"/>
                </a:cxn>
                <a:cxn ang="0">
                  <a:pos x="321" y="193"/>
                </a:cxn>
                <a:cxn ang="0">
                  <a:pos x="310" y="210"/>
                </a:cxn>
                <a:cxn ang="0">
                  <a:pos x="295" y="226"/>
                </a:cxn>
                <a:cxn ang="0">
                  <a:pos x="274" y="238"/>
                </a:cxn>
                <a:cxn ang="0">
                  <a:pos x="251" y="245"/>
                </a:cxn>
                <a:cxn ang="0">
                  <a:pos x="223" y="249"/>
                </a:cxn>
                <a:cxn ang="0">
                  <a:pos x="193" y="248"/>
                </a:cxn>
                <a:cxn ang="0">
                  <a:pos x="160" y="242"/>
                </a:cxn>
                <a:cxn ang="0">
                  <a:pos x="124" y="230"/>
                </a:cxn>
                <a:cxn ang="0">
                  <a:pos x="88" y="211"/>
                </a:cxn>
                <a:cxn ang="0">
                  <a:pos x="57" y="190"/>
                </a:cxn>
                <a:cxn ang="0">
                  <a:pos x="33" y="168"/>
                </a:cxn>
                <a:cxn ang="0">
                  <a:pos x="15" y="144"/>
                </a:cxn>
                <a:cxn ang="0">
                  <a:pos x="5" y="121"/>
                </a:cxn>
                <a:cxn ang="0">
                  <a:pos x="0" y="98"/>
                </a:cxn>
                <a:cxn ang="0">
                  <a:pos x="1" y="77"/>
                </a:cxn>
                <a:cxn ang="0">
                  <a:pos x="7" y="57"/>
                </a:cxn>
                <a:cxn ang="0">
                  <a:pos x="18" y="39"/>
                </a:cxn>
                <a:cxn ang="0">
                  <a:pos x="34" y="24"/>
                </a:cxn>
                <a:cxn ang="0">
                  <a:pos x="54" y="12"/>
                </a:cxn>
                <a:cxn ang="0">
                  <a:pos x="78" y="4"/>
                </a:cxn>
                <a:cxn ang="0">
                  <a:pos x="105" y="1"/>
                </a:cxn>
                <a:cxn ang="0">
                  <a:pos x="135" y="1"/>
                </a:cxn>
                <a:cxn ang="0">
                  <a:pos x="167" y="8"/>
                </a:cxn>
                <a:cxn ang="0">
                  <a:pos x="203" y="20"/>
                </a:cxn>
              </a:cxnLst>
              <a:rect l="0" t="0" r="r" b="b"/>
              <a:pathLst>
                <a:path w="329" h="249">
                  <a:moveTo>
                    <a:pt x="221" y="28"/>
                  </a:moveTo>
                  <a:lnTo>
                    <a:pt x="240" y="38"/>
                  </a:lnTo>
                  <a:lnTo>
                    <a:pt x="256" y="49"/>
                  </a:lnTo>
                  <a:lnTo>
                    <a:pt x="271" y="60"/>
                  </a:lnTo>
                  <a:lnTo>
                    <a:pt x="284" y="71"/>
                  </a:lnTo>
                  <a:lnTo>
                    <a:pt x="296" y="82"/>
                  </a:lnTo>
                  <a:lnTo>
                    <a:pt x="305" y="94"/>
                  </a:lnTo>
                  <a:lnTo>
                    <a:pt x="313" y="106"/>
                  </a:lnTo>
                  <a:lnTo>
                    <a:pt x="319" y="117"/>
                  </a:lnTo>
                  <a:lnTo>
                    <a:pt x="324" y="129"/>
                  </a:lnTo>
                  <a:lnTo>
                    <a:pt x="327" y="140"/>
                  </a:lnTo>
                  <a:lnTo>
                    <a:pt x="328" y="151"/>
                  </a:lnTo>
                  <a:lnTo>
                    <a:pt x="329" y="163"/>
                  </a:lnTo>
                  <a:lnTo>
                    <a:pt x="327" y="173"/>
                  </a:lnTo>
                  <a:lnTo>
                    <a:pt x="325" y="183"/>
                  </a:lnTo>
                  <a:lnTo>
                    <a:pt x="321" y="193"/>
                  </a:lnTo>
                  <a:lnTo>
                    <a:pt x="316" y="202"/>
                  </a:lnTo>
                  <a:lnTo>
                    <a:pt x="310" y="210"/>
                  </a:lnTo>
                  <a:lnTo>
                    <a:pt x="303" y="219"/>
                  </a:lnTo>
                  <a:lnTo>
                    <a:pt x="295" y="226"/>
                  </a:lnTo>
                  <a:lnTo>
                    <a:pt x="284" y="232"/>
                  </a:lnTo>
                  <a:lnTo>
                    <a:pt x="274" y="238"/>
                  </a:lnTo>
                  <a:lnTo>
                    <a:pt x="263" y="242"/>
                  </a:lnTo>
                  <a:lnTo>
                    <a:pt x="251" y="245"/>
                  </a:lnTo>
                  <a:lnTo>
                    <a:pt x="238" y="248"/>
                  </a:lnTo>
                  <a:lnTo>
                    <a:pt x="223" y="249"/>
                  </a:lnTo>
                  <a:lnTo>
                    <a:pt x="208" y="249"/>
                  </a:lnTo>
                  <a:lnTo>
                    <a:pt x="193" y="248"/>
                  </a:lnTo>
                  <a:lnTo>
                    <a:pt x="176" y="246"/>
                  </a:lnTo>
                  <a:lnTo>
                    <a:pt x="160" y="242"/>
                  </a:lnTo>
                  <a:lnTo>
                    <a:pt x="143" y="237"/>
                  </a:lnTo>
                  <a:lnTo>
                    <a:pt x="124" y="230"/>
                  </a:lnTo>
                  <a:lnTo>
                    <a:pt x="106" y="222"/>
                  </a:lnTo>
                  <a:lnTo>
                    <a:pt x="88" y="211"/>
                  </a:lnTo>
                  <a:lnTo>
                    <a:pt x="71" y="200"/>
                  </a:lnTo>
                  <a:lnTo>
                    <a:pt x="57" y="190"/>
                  </a:lnTo>
                  <a:lnTo>
                    <a:pt x="44" y="179"/>
                  </a:lnTo>
                  <a:lnTo>
                    <a:pt x="33" y="168"/>
                  </a:lnTo>
                  <a:lnTo>
                    <a:pt x="24" y="155"/>
                  </a:lnTo>
                  <a:lnTo>
                    <a:pt x="15" y="144"/>
                  </a:lnTo>
                  <a:lnTo>
                    <a:pt x="9" y="132"/>
                  </a:lnTo>
                  <a:lnTo>
                    <a:pt x="5" y="121"/>
                  </a:lnTo>
                  <a:lnTo>
                    <a:pt x="2" y="110"/>
                  </a:lnTo>
                  <a:lnTo>
                    <a:pt x="0" y="98"/>
                  </a:lnTo>
                  <a:lnTo>
                    <a:pt x="0" y="87"/>
                  </a:lnTo>
                  <a:lnTo>
                    <a:pt x="1" y="77"/>
                  </a:lnTo>
                  <a:lnTo>
                    <a:pt x="3" y="67"/>
                  </a:lnTo>
                  <a:lnTo>
                    <a:pt x="7" y="57"/>
                  </a:lnTo>
                  <a:lnTo>
                    <a:pt x="12" y="48"/>
                  </a:lnTo>
                  <a:lnTo>
                    <a:pt x="18" y="39"/>
                  </a:lnTo>
                  <a:lnTo>
                    <a:pt x="26" y="31"/>
                  </a:lnTo>
                  <a:lnTo>
                    <a:pt x="34" y="24"/>
                  </a:lnTo>
                  <a:lnTo>
                    <a:pt x="44" y="18"/>
                  </a:lnTo>
                  <a:lnTo>
                    <a:pt x="54" y="12"/>
                  </a:lnTo>
                  <a:lnTo>
                    <a:pt x="65" y="8"/>
                  </a:lnTo>
                  <a:lnTo>
                    <a:pt x="78" y="4"/>
                  </a:lnTo>
                  <a:lnTo>
                    <a:pt x="91" y="2"/>
                  </a:lnTo>
                  <a:lnTo>
                    <a:pt x="105" y="1"/>
                  </a:lnTo>
                  <a:lnTo>
                    <a:pt x="119" y="0"/>
                  </a:lnTo>
                  <a:lnTo>
                    <a:pt x="135" y="1"/>
                  </a:lnTo>
                  <a:lnTo>
                    <a:pt x="151" y="4"/>
                  </a:lnTo>
                  <a:lnTo>
                    <a:pt x="167" y="8"/>
                  </a:lnTo>
                  <a:lnTo>
                    <a:pt x="185" y="13"/>
                  </a:lnTo>
                  <a:lnTo>
                    <a:pt x="203" y="20"/>
                  </a:lnTo>
                  <a:lnTo>
                    <a:pt x="221" y="2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1" name="Freeform 57"/>
            <p:cNvSpPr>
              <a:spLocks/>
            </p:cNvSpPr>
            <p:nvPr/>
          </p:nvSpPr>
          <p:spPr bwMode="auto">
            <a:xfrm>
              <a:off x="4467225" y="3798888"/>
              <a:ext cx="15875" cy="11113"/>
            </a:xfrm>
            <a:custGeom>
              <a:avLst/>
              <a:gdLst/>
              <a:ahLst/>
              <a:cxnLst>
                <a:cxn ang="0">
                  <a:pos x="216" y="16"/>
                </a:cxn>
                <a:cxn ang="0">
                  <a:pos x="248" y="30"/>
                </a:cxn>
                <a:cxn ang="0">
                  <a:pos x="274" y="47"/>
                </a:cxn>
                <a:cxn ang="0">
                  <a:pos x="293" y="65"/>
                </a:cxn>
                <a:cxn ang="0">
                  <a:pos x="307" y="84"/>
                </a:cxn>
                <a:cxn ang="0">
                  <a:pos x="314" y="104"/>
                </a:cxn>
                <a:cxn ang="0">
                  <a:pos x="317" y="123"/>
                </a:cxn>
                <a:cxn ang="0">
                  <a:pos x="314" y="142"/>
                </a:cxn>
                <a:cxn ang="0">
                  <a:pos x="307" y="161"/>
                </a:cxn>
                <a:cxn ang="0">
                  <a:pos x="295" y="177"/>
                </a:cxn>
                <a:cxn ang="0">
                  <a:pos x="278" y="191"/>
                </a:cxn>
                <a:cxn ang="0">
                  <a:pos x="257" y="202"/>
                </a:cxn>
                <a:cxn ang="0">
                  <a:pos x="233" y="210"/>
                </a:cxn>
                <a:cxn ang="0">
                  <a:pos x="204" y="214"/>
                </a:cxn>
                <a:cxn ang="0">
                  <a:pos x="173" y="214"/>
                </a:cxn>
                <a:cxn ang="0">
                  <a:pos x="137" y="209"/>
                </a:cxn>
                <a:cxn ang="0">
                  <a:pos x="100" y="198"/>
                </a:cxn>
                <a:cxn ang="0">
                  <a:pos x="69" y="183"/>
                </a:cxn>
                <a:cxn ang="0">
                  <a:pos x="43" y="167"/>
                </a:cxn>
                <a:cxn ang="0">
                  <a:pos x="24" y="148"/>
                </a:cxn>
                <a:cxn ang="0">
                  <a:pos x="11" y="129"/>
                </a:cxn>
                <a:cxn ang="0">
                  <a:pos x="3" y="110"/>
                </a:cxn>
                <a:cxn ang="0">
                  <a:pos x="0" y="89"/>
                </a:cxn>
                <a:cxn ang="0">
                  <a:pos x="3" y="71"/>
                </a:cxn>
                <a:cxn ang="0">
                  <a:pos x="12" y="53"/>
                </a:cxn>
                <a:cxn ang="0">
                  <a:pos x="24" y="36"/>
                </a:cxn>
                <a:cxn ang="0">
                  <a:pos x="40" y="22"/>
                </a:cxn>
                <a:cxn ang="0">
                  <a:pos x="62" y="11"/>
                </a:cxn>
                <a:cxn ang="0">
                  <a:pos x="86" y="4"/>
                </a:cxn>
                <a:cxn ang="0">
                  <a:pos x="115" y="0"/>
                </a:cxn>
                <a:cxn ang="0">
                  <a:pos x="145" y="0"/>
                </a:cxn>
                <a:cxn ang="0">
                  <a:pos x="180" y="6"/>
                </a:cxn>
              </a:cxnLst>
              <a:rect l="0" t="0" r="r" b="b"/>
              <a:pathLst>
                <a:path w="317" h="215">
                  <a:moveTo>
                    <a:pt x="198" y="11"/>
                  </a:moveTo>
                  <a:lnTo>
                    <a:pt x="216" y="16"/>
                  </a:lnTo>
                  <a:lnTo>
                    <a:pt x="233" y="23"/>
                  </a:lnTo>
                  <a:lnTo>
                    <a:pt x="248" y="30"/>
                  </a:lnTo>
                  <a:lnTo>
                    <a:pt x="262" y="39"/>
                  </a:lnTo>
                  <a:lnTo>
                    <a:pt x="274" y="47"/>
                  </a:lnTo>
                  <a:lnTo>
                    <a:pt x="285" y="56"/>
                  </a:lnTo>
                  <a:lnTo>
                    <a:pt x="293" y="65"/>
                  </a:lnTo>
                  <a:lnTo>
                    <a:pt x="301" y="74"/>
                  </a:lnTo>
                  <a:lnTo>
                    <a:pt x="307" y="84"/>
                  </a:lnTo>
                  <a:lnTo>
                    <a:pt x="311" y="93"/>
                  </a:lnTo>
                  <a:lnTo>
                    <a:pt x="314" y="104"/>
                  </a:lnTo>
                  <a:lnTo>
                    <a:pt x="316" y="114"/>
                  </a:lnTo>
                  <a:lnTo>
                    <a:pt x="317" y="123"/>
                  </a:lnTo>
                  <a:lnTo>
                    <a:pt x="316" y="133"/>
                  </a:lnTo>
                  <a:lnTo>
                    <a:pt x="314" y="142"/>
                  </a:lnTo>
                  <a:lnTo>
                    <a:pt x="311" y="151"/>
                  </a:lnTo>
                  <a:lnTo>
                    <a:pt x="307" y="161"/>
                  </a:lnTo>
                  <a:lnTo>
                    <a:pt x="301" y="169"/>
                  </a:lnTo>
                  <a:lnTo>
                    <a:pt x="295" y="177"/>
                  </a:lnTo>
                  <a:lnTo>
                    <a:pt x="287" y="185"/>
                  </a:lnTo>
                  <a:lnTo>
                    <a:pt x="278" y="191"/>
                  </a:lnTo>
                  <a:lnTo>
                    <a:pt x="268" y="197"/>
                  </a:lnTo>
                  <a:lnTo>
                    <a:pt x="257" y="202"/>
                  </a:lnTo>
                  <a:lnTo>
                    <a:pt x="245" y="207"/>
                  </a:lnTo>
                  <a:lnTo>
                    <a:pt x="233" y="210"/>
                  </a:lnTo>
                  <a:lnTo>
                    <a:pt x="219" y="213"/>
                  </a:lnTo>
                  <a:lnTo>
                    <a:pt x="204" y="214"/>
                  </a:lnTo>
                  <a:lnTo>
                    <a:pt x="189" y="215"/>
                  </a:lnTo>
                  <a:lnTo>
                    <a:pt x="173" y="214"/>
                  </a:lnTo>
                  <a:lnTo>
                    <a:pt x="155" y="212"/>
                  </a:lnTo>
                  <a:lnTo>
                    <a:pt x="137" y="209"/>
                  </a:lnTo>
                  <a:lnTo>
                    <a:pt x="119" y="204"/>
                  </a:lnTo>
                  <a:lnTo>
                    <a:pt x="100" y="198"/>
                  </a:lnTo>
                  <a:lnTo>
                    <a:pt x="84" y="191"/>
                  </a:lnTo>
                  <a:lnTo>
                    <a:pt x="69" y="183"/>
                  </a:lnTo>
                  <a:lnTo>
                    <a:pt x="55" y="175"/>
                  </a:lnTo>
                  <a:lnTo>
                    <a:pt x="43" y="167"/>
                  </a:lnTo>
                  <a:lnTo>
                    <a:pt x="33" y="158"/>
                  </a:lnTo>
                  <a:lnTo>
                    <a:pt x="24" y="148"/>
                  </a:lnTo>
                  <a:lnTo>
                    <a:pt x="17" y="139"/>
                  </a:lnTo>
                  <a:lnTo>
                    <a:pt x="11" y="129"/>
                  </a:lnTo>
                  <a:lnTo>
                    <a:pt x="7" y="119"/>
                  </a:lnTo>
                  <a:lnTo>
                    <a:pt x="3" y="110"/>
                  </a:lnTo>
                  <a:lnTo>
                    <a:pt x="1" y="100"/>
                  </a:lnTo>
                  <a:lnTo>
                    <a:pt x="0" y="89"/>
                  </a:lnTo>
                  <a:lnTo>
                    <a:pt x="1" y="80"/>
                  </a:lnTo>
                  <a:lnTo>
                    <a:pt x="3" y="71"/>
                  </a:lnTo>
                  <a:lnTo>
                    <a:pt x="8" y="62"/>
                  </a:lnTo>
                  <a:lnTo>
                    <a:pt x="12" y="53"/>
                  </a:lnTo>
                  <a:lnTo>
                    <a:pt x="17" y="45"/>
                  </a:lnTo>
                  <a:lnTo>
                    <a:pt x="24" y="36"/>
                  </a:lnTo>
                  <a:lnTo>
                    <a:pt x="32" y="29"/>
                  </a:lnTo>
                  <a:lnTo>
                    <a:pt x="40" y="22"/>
                  </a:lnTo>
                  <a:lnTo>
                    <a:pt x="50" y="17"/>
                  </a:lnTo>
                  <a:lnTo>
                    <a:pt x="62" y="11"/>
                  </a:lnTo>
                  <a:lnTo>
                    <a:pt x="73" y="7"/>
                  </a:lnTo>
                  <a:lnTo>
                    <a:pt x="86" y="4"/>
                  </a:lnTo>
                  <a:lnTo>
                    <a:pt x="99" y="1"/>
                  </a:lnTo>
                  <a:lnTo>
                    <a:pt x="115" y="0"/>
                  </a:lnTo>
                  <a:lnTo>
                    <a:pt x="130" y="0"/>
                  </a:lnTo>
                  <a:lnTo>
                    <a:pt x="145" y="0"/>
                  </a:lnTo>
                  <a:lnTo>
                    <a:pt x="162" y="3"/>
                  </a:lnTo>
                  <a:lnTo>
                    <a:pt x="180" y="6"/>
                  </a:lnTo>
                  <a:lnTo>
                    <a:pt x="198" y="1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2" name="Freeform 58"/>
            <p:cNvSpPr>
              <a:spLocks/>
            </p:cNvSpPr>
            <p:nvPr/>
          </p:nvSpPr>
          <p:spPr bwMode="auto">
            <a:xfrm>
              <a:off x="4467225" y="3798888"/>
              <a:ext cx="15875" cy="11113"/>
            </a:xfrm>
            <a:custGeom>
              <a:avLst/>
              <a:gdLst/>
              <a:ahLst/>
              <a:cxnLst>
                <a:cxn ang="0">
                  <a:pos x="216" y="16"/>
                </a:cxn>
                <a:cxn ang="0">
                  <a:pos x="248" y="30"/>
                </a:cxn>
                <a:cxn ang="0">
                  <a:pos x="274" y="47"/>
                </a:cxn>
                <a:cxn ang="0">
                  <a:pos x="293" y="65"/>
                </a:cxn>
                <a:cxn ang="0">
                  <a:pos x="307" y="84"/>
                </a:cxn>
                <a:cxn ang="0">
                  <a:pos x="314" y="104"/>
                </a:cxn>
                <a:cxn ang="0">
                  <a:pos x="317" y="123"/>
                </a:cxn>
                <a:cxn ang="0">
                  <a:pos x="314" y="142"/>
                </a:cxn>
                <a:cxn ang="0">
                  <a:pos x="307" y="161"/>
                </a:cxn>
                <a:cxn ang="0">
                  <a:pos x="295" y="177"/>
                </a:cxn>
                <a:cxn ang="0">
                  <a:pos x="278" y="191"/>
                </a:cxn>
                <a:cxn ang="0">
                  <a:pos x="257" y="202"/>
                </a:cxn>
                <a:cxn ang="0">
                  <a:pos x="233" y="210"/>
                </a:cxn>
                <a:cxn ang="0">
                  <a:pos x="204" y="214"/>
                </a:cxn>
                <a:cxn ang="0">
                  <a:pos x="173" y="214"/>
                </a:cxn>
                <a:cxn ang="0">
                  <a:pos x="137" y="209"/>
                </a:cxn>
                <a:cxn ang="0">
                  <a:pos x="100" y="198"/>
                </a:cxn>
                <a:cxn ang="0">
                  <a:pos x="69" y="183"/>
                </a:cxn>
                <a:cxn ang="0">
                  <a:pos x="43" y="167"/>
                </a:cxn>
                <a:cxn ang="0">
                  <a:pos x="24" y="148"/>
                </a:cxn>
                <a:cxn ang="0">
                  <a:pos x="11" y="129"/>
                </a:cxn>
                <a:cxn ang="0">
                  <a:pos x="3" y="110"/>
                </a:cxn>
                <a:cxn ang="0">
                  <a:pos x="0" y="89"/>
                </a:cxn>
                <a:cxn ang="0">
                  <a:pos x="3" y="71"/>
                </a:cxn>
                <a:cxn ang="0">
                  <a:pos x="12" y="53"/>
                </a:cxn>
                <a:cxn ang="0">
                  <a:pos x="24" y="36"/>
                </a:cxn>
                <a:cxn ang="0">
                  <a:pos x="40" y="22"/>
                </a:cxn>
                <a:cxn ang="0">
                  <a:pos x="62" y="11"/>
                </a:cxn>
                <a:cxn ang="0">
                  <a:pos x="86" y="4"/>
                </a:cxn>
                <a:cxn ang="0">
                  <a:pos x="115" y="0"/>
                </a:cxn>
                <a:cxn ang="0">
                  <a:pos x="145" y="0"/>
                </a:cxn>
                <a:cxn ang="0">
                  <a:pos x="180" y="6"/>
                </a:cxn>
              </a:cxnLst>
              <a:rect l="0" t="0" r="r" b="b"/>
              <a:pathLst>
                <a:path w="317" h="215">
                  <a:moveTo>
                    <a:pt x="198" y="11"/>
                  </a:moveTo>
                  <a:lnTo>
                    <a:pt x="216" y="16"/>
                  </a:lnTo>
                  <a:lnTo>
                    <a:pt x="233" y="23"/>
                  </a:lnTo>
                  <a:lnTo>
                    <a:pt x="248" y="30"/>
                  </a:lnTo>
                  <a:lnTo>
                    <a:pt x="262" y="39"/>
                  </a:lnTo>
                  <a:lnTo>
                    <a:pt x="274" y="47"/>
                  </a:lnTo>
                  <a:lnTo>
                    <a:pt x="285" y="56"/>
                  </a:lnTo>
                  <a:lnTo>
                    <a:pt x="293" y="65"/>
                  </a:lnTo>
                  <a:lnTo>
                    <a:pt x="301" y="74"/>
                  </a:lnTo>
                  <a:lnTo>
                    <a:pt x="307" y="84"/>
                  </a:lnTo>
                  <a:lnTo>
                    <a:pt x="311" y="93"/>
                  </a:lnTo>
                  <a:lnTo>
                    <a:pt x="314" y="104"/>
                  </a:lnTo>
                  <a:lnTo>
                    <a:pt x="316" y="114"/>
                  </a:lnTo>
                  <a:lnTo>
                    <a:pt x="317" y="123"/>
                  </a:lnTo>
                  <a:lnTo>
                    <a:pt x="316" y="133"/>
                  </a:lnTo>
                  <a:lnTo>
                    <a:pt x="314" y="142"/>
                  </a:lnTo>
                  <a:lnTo>
                    <a:pt x="311" y="151"/>
                  </a:lnTo>
                  <a:lnTo>
                    <a:pt x="307" y="161"/>
                  </a:lnTo>
                  <a:lnTo>
                    <a:pt x="301" y="169"/>
                  </a:lnTo>
                  <a:lnTo>
                    <a:pt x="295" y="177"/>
                  </a:lnTo>
                  <a:lnTo>
                    <a:pt x="287" y="185"/>
                  </a:lnTo>
                  <a:lnTo>
                    <a:pt x="278" y="191"/>
                  </a:lnTo>
                  <a:lnTo>
                    <a:pt x="268" y="197"/>
                  </a:lnTo>
                  <a:lnTo>
                    <a:pt x="257" y="202"/>
                  </a:lnTo>
                  <a:lnTo>
                    <a:pt x="245" y="207"/>
                  </a:lnTo>
                  <a:lnTo>
                    <a:pt x="233" y="210"/>
                  </a:lnTo>
                  <a:lnTo>
                    <a:pt x="219" y="213"/>
                  </a:lnTo>
                  <a:lnTo>
                    <a:pt x="204" y="214"/>
                  </a:lnTo>
                  <a:lnTo>
                    <a:pt x="189" y="215"/>
                  </a:lnTo>
                  <a:lnTo>
                    <a:pt x="173" y="214"/>
                  </a:lnTo>
                  <a:lnTo>
                    <a:pt x="155" y="212"/>
                  </a:lnTo>
                  <a:lnTo>
                    <a:pt x="137" y="209"/>
                  </a:lnTo>
                  <a:lnTo>
                    <a:pt x="119" y="204"/>
                  </a:lnTo>
                  <a:lnTo>
                    <a:pt x="100" y="198"/>
                  </a:lnTo>
                  <a:lnTo>
                    <a:pt x="84" y="191"/>
                  </a:lnTo>
                  <a:lnTo>
                    <a:pt x="69" y="183"/>
                  </a:lnTo>
                  <a:lnTo>
                    <a:pt x="55" y="175"/>
                  </a:lnTo>
                  <a:lnTo>
                    <a:pt x="43" y="167"/>
                  </a:lnTo>
                  <a:lnTo>
                    <a:pt x="33" y="158"/>
                  </a:lnTo>
                  <a:lnTo>
                    <a:pt x="24" y="148"/>
                  </a:lnTo>
                  <a:lnTo>
                    <a:pt x="17" y="139"/>
                  </a:lnTo>
                  <a:lnTo>
                    <a:pt x="11" y="129"/>
                  </a:lnTo>
                  <a:lnTo>
                    <a:pt x="7" y="119"/>
                  </a:lnTo>
                  <a:lnTo>
                    <a:pt x="3" y="110"/>
                  </a:lnTo>
                  <a:lnTo>
                    <a:pt x="1" y="100"/>
                  </a:lnTo>
                  <a:lnTo>
                    <a:pt x="0" y="89"/>
                  </a:lnTo>
                  <a:lnTo>
                    <a:pt x="1" y="80"/>
                  </a:lnTo>
                  <a:lnTo>
                    <a:pt x="3" y="71"/>
                  </a:lnTo>
                  <a:lnTo>
                    <a:pt x="8" y="62"/>
                  </a:lnTo>
                  <a:lnTo>
                    <a:pt x="12" y="53"/>
                  </a:lnTo>
                  <a:lnTo>
                    <a:pt x="17" y="45"/>
                  </a:lnTo>
                  <a:lnTo>
                    <a:pt x="24" y="36"/>
                  </a:lnTo>
                  <a:lnTo>
                    <a:pt x="32" y="29"/>
                  </a:lnTo>
                  <a:lnTo>
                    <a:pt x="40" y="22"/>
                  </a:lnTo>
                  <a:lnTo>
                    <a:pt x="50" y="17"/>
                  </a:lnTo>
                  <a:lnTo>
                    <a:pt x="62" y="11"/>
                  </a:lnTo>
                  <a:lnTo>
                    <a:pt x="73" y="7"/>
                  </a:lnTo>
                  <a:lnTo>
                    <a:pt x="86" y="4"/>
                  </a:lnTo>
                  <a:lnTo>
                    <a:pt x="99" y="1"/>
                  </a:lnTo>
                  <a:lnTo>
                    <a:pt x="115" y="0"/>
                  </a:lnTo>
                  <a:lnTo>
                    <a:pt x="130" y="0"/>
                  </a:lnTo>
                  <a:lnTo>
                    <a:pt x="145" y="0"/>
                  </a:lnTo>
                  <a:lnTo>
                    <a:pt x="162" y="3"/>
                  </a:lnTo>
                  <a:lnTo>
                    <a:pt x="180" y="6"/>
                  </a:lnTo>
                  <a:lnTo>
                    <a:pt x="198" y="1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3" name="Freeform 59"/>
            <p:cNvSpPr>
              <a:spLocks/>
            </p:cNvSpPr>
            <p:nvPr/>
          </p:nvSpPr>
          <p:spPr bwMode="auto">
            <a:xfrm>
              <a:off x="4481513" y="3789363"/>
              <a:ext cx="14288" cy="9525"/>
            </a:xfrm>
            <a:custGeom>
              <a:avLst/>
              <a:gdLst/>
              <a:ahLst/>
              <a:cxnLst>
                <a:cxn ang="0">
                  <a:pos x="185" y="10"/>
                </a:cxn>
                <a:cxn ang="0">
                  <a:pos x="215" y="20"/>
                </a:cxn>
                <a:cxn ang="0">
                  <a:pos x="240" y="32"/>
                </a:cxn>
                <a:cxn ang="0">
                  <a:pos x="258" y="47"/>
                </a:cxn>
                <a:cxn ang="0">
                  <a:pos x="273" y="63"/>
                </a:cxn>
                <a:cxn ang="0">
                  <a:pos x="281" y="80"/>
                </a:cxn>
                <a:cxn ang="0">
                  <a:pos x="285" y="97"/>
                </a:cxn>
                <a:cxn ang="0">
                  <a:pos x="284" y="114"/>
                </a:cxn>
                <a:cxn ang="0">
                  <a:pos x="279" y="131"/>
                </a:cxn>
                <a:cxn ang="0">
                  <a:pos x="270" y="146"/>
                </a:cxn>
                <a:cxn ang="0">
                  <a:pos x="256" y="159"/>
                </a:cxn>
                <a:cxn ang="0">
                  <a:pos x="238" y="171"/>
                </a:cxn>
                <a:cxn ang="0">
                  <a:pos x="218" y="180"/>
                </a:cxn>
                <a:cxn ang="0">
                  <a:pos x="193" y="186"/>
                </a:cxn>
                <a:cxn ang="0">
                  <a:pos x="165" y="188"/>
                </a:cxn>
                <a:cxn ang="0">
                  <a:pos x="134" y="186"/>
                </a:cxn>
                <a:cxn ang="0">
                  <a:pos x="99" y="178"/>
                </a:cxn>
                <a:cxn ang="0">
                  <a:pos x="70" y="168"/>
                </a:cxn>
                <a:cxn ang="0">
                  <a:pos x="45" y="156"/>
                </a:cxn>
                <a:cxn ang="0">
                  <a:pos x="27" y="142"/>
                </a:cxn>
                <a:cxn ang="0">
                  <a:pos x="13" y="126"/>
                </a:cxn>
                <a:cxn ang="0">
                  <a:pos x="5" y="108"/>
                </a:cxn>
                <a:cxn ang="0">
                  <a:pos x="0" y="92"/>
                </a:cxn>
                <a:cxn ang="0">
                  <a:pos x="1" y="75"/>
                </a:cxn>
                <a:cxn ang="0">
                  <a:pos x="7" y="58"/>
                </a:cxn>
                <a:cxn ang="0">
                  <a:pos x="16" y="43"/>
                </a:cxn>
                <a:cxn ang="0">
                  <a:pos x="29" y="29"/>
                </a:cxn>
                <a:cxn ang="0">
                  <a:pos x="46" y="18"/>
                </a:cxn>
                <a:cxn ang="0">
                  <a:pos x="68" y="9"/>
                </a:cxn>
                <a:cxn ang="0">
                  <a:pos x="92" y="3"/>
                </a:cxn>
                <a:cxn ang="0">
                  <a:pos x="121" y="0"/>
                </a:cxn>
                <a:cxn ang="0">
                  <a:pos x="151" y="3"/>
                </a:cxn>
              </a:cxnLst>
              <a:rect l="0" t="0" r="r" b="b"/>
              <a:pathLst>
                <a:path w="285" h="188">
                  <a:moveTo>
                    <a:pt x="169" y="6"/>
                  </a:moveTo>
                  <a:lnTo>
                    <a:pt x="185" y="10"/>
                  </a:lnTo>
                  <a:lnTo>
                    <a:pt x="201" y="15"/>
                  </a:lnTo>
                  <a:lnTo>
                    <a:pt x="215" y="20"/>
                  </a:lnTo>
                  <a:lnTo>
                    <a:pt x="228" y="26"/>
                  </a:lnTo>
                  <a:lnTo>
                    <a:pt x="240" y="32"/>
                  </a:lnTo>
                  <a:lnTo>
                    <a:pt x="249" y="39"/>
                  </a:lnTo>
                  <a:lnTo>
                    <a:pt x="258" y="47"/>
                  </a:lnTo>
                  <a:lnTo>
                    <a:pt x="265" y="54"/>
                  </a:lnTo>
                  <a:lnTo>
                    <a:pt x="273" y="63"/>
                  </a:lnTo>
                  <a:lnTo>
                    <a:pt x="277" y="72"/>
                  </a:lnTo>
                  <a:lnTo>
                    <a:pt x="281" y="80"/>
                  </a:lnTo>
                  <a:lnTo>
                    <a:pt x="284" y="88"/>
                  </a:lnTo>
                  <a:lnTo>
                    <a:pt x="285" y="97"/>
                  </a:lnTo>
                  <a:lnTo>
                    <a:pt x="285" y="105"/>
                  </a:lnTo>
                  <a:lnTo>
                    <a:pt x="284" y="114"/>
                  </a:lnTo>
                  <a:lnTo>
                    <a:pt x="282" y="123"/>
                  </a:lnTo>
                  <a:lnTo>
                    <a:pt x="279" y="131"/>
                  </a:lnTo>
                  <a:lnTo>
                    <a:pt x="275" y="139"/>
                  </a:lnTo>
                  <a:lnTo>
                    <a:pt x="270" y="146"/>
                  </a:lnTo>
                  <a:lnTo>
                    <a:pt x="263" y="153"/>
                  </a:lnTo>
                  <a:lnTo>
                    <a:pt x="256" y="159"/>
                  </a:lnTo>
                  <a:lnTo>
                    <a:pt x="248" y="165"/>
                  </a:lnTo>
                  <a:lnTo>
                    <a:pt x="238" y="171"/>
                  </a:lnTo>
                  <a:lnTo>
                    <a:pt x="229" y="175"/>
                  </a:lnTo>
                  <a:lnTo>
                    <a:pt x="218" y="180"/>
                  </a:lnTo>
                  <a:lnTo>
                    <a:pt x="205" y="184"/>
                  </a:lnTo>
                  <a:lnTo>
                    <a:pt x="193" y="186"/>
                  </a:lnTo>
                  <a:lnTo>
                    <a:pt x="179" y="188"/>
                  </a:lnTo>
                  <a:lnTo>
                    <a:pt x="165" y="188"/>
                  </a:lnTo>
                  <a:lnTo>
                    <a:pt x="149" y="188"/>
                  </a:lnTo>
                  <a:lnTo>
                    <a:pt x="134" y="186"/>
                  </a:lnTo>
                  <a:lnTo>
                    <a:pt x="117" y="183"/>
                  </a:lnTo>
                  <a:lnTo>
                    <a:pt x="99" y="178"/>
                  </a:lnTo>
                  <a:lnTo>
                    <a:pt x="84" y="174"/>
                  </a:lnTo>
                  <a:lnTo>
                    <a:pt x="70" y="168"/>
                  </a:lnTo>
                  <a:lnTo>
                    <a:pt x="58" y="162"/>
                  </a:lnTo>
                  <a:lnTo>
                    <a:pt x="45" y="156"/>
                  </a:lnTo>
                  <a:lnTo>
                    <a:pt x="35" y="149"/>
                  </a:lnTo>
                  <a:lnTo>
                    <a:pt x="27" y="142"/>
                  </a:lnTo>
                  <a:lnTo>
                    <a:pt x="19" y="134"/>
                  </a:lnTo>
                  <a:lnTo>
                    <a:pt x="13" y="126"/>
                  </a:lnTo>
                  <a:lnTo>
                    <a:pt x="8" y="117"/>
                  </a:lnTo>
                  <a:lnTo>
                    <a:pt x="5" y="108"/>
                  </a:lnTo>
                  <a:lnTo>
                    <a:pt x="1" y="100"/>
                  </a:lnTo>
                  <a:lnTo>
                    <a:pt x="0" y="92"/>
                  </a:lnTo>
                  <a:lnTo>
                    <a:pt x="0" y="83"/>
                  </a:lnTo>
                  <a:lnTo>
                    <a:pt x="1" y="75"/>
                  </a:lnTo>
                  <a:lnTo>
                    <a:pt x="4" y="67"/>
                  </a:lnTo>
                  <a:lnTo>
                    <a:pt x="7" y="58"/>
                  </a:lnTo>
                  <a:lnTo>
                    <a:pt x="11" y="50"/>
                  </a:lnTo>
                  <a:lnTo>
                    <a:pt x="16" y="43"/>
                  </a:lnTo>
                  <a:lnTo>
                    <a:pt x="22" y="36"/>
                  </a:lnTo>
                  <a:lnTo>
                    <a:pt x="29" y="29"/>
                  </a:lnTo>
                  <a:lnTo>
                    <a:pt x="37" y="23"/>
                  </a:lnTo>
                  <a:lnTo>
                    <a:pt x="46" y="18"/>
                  </a:lnTo>
                  <a:lnTo>
                    <a:pt x="57" y="13"/>
                  </a:lnTo>
                  <a:lnTo>
                    <a:pt x="68" y="9"/>
                  </a:lnTo>
                  <a:lnTo>
                    <a:pt x="80" y="6"/>
                  </a:lnTo>
                  <a:lnTo>
                    <a:pt x="92" y="3"/>
                  </a:lnTo>
                  <a:lnTo>
                    <a:pt x="106" y="2"/>
                  </a:lnTo>
                  <a:lnTo>
                    <a:pt x="121" y="0"/>
                  </a:lnTo>
                  <a:lnTo>
                    <a:pt x="136" y="2"/>
                  </a:lnTo>
                  <a:lnTo>
                    <a:pt x="151" y="3"/>
                  </a:lnTo>
                  <a:lnTo>
                    <a:pt x="169" y="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4" name="Freeform 60"/>
            <p:cNvSpPr>
              <a:spLocks/>
            </p:cNvSpPr>
            <p:nvPr/>
          </p:nvSpPr>
          <p:spPr bwMode="auto">
            <a:xfrm>
              <a:off x="4481513" y="3789363"/>
              <a:ext cx="14288" cy="9525"/>
            </a:xfrm>
            <a:custGeom>
              <a:avLst/>
              <a:gdLst/>
              <a:ahLst/>
              <a:cxnLst>
                <a:cxn ang="0">
                  <a:pos x="185" y="10"/>
                </a:cxn>
                <a:cxn ang="0">
                  <a:pos x="215" y="20"/>
                </a:cxn>
                <a:cxn ang="0">
                  <a:pos x="240" y="32"/>
                </a:cxn>
                <a:cxn ang="0">
                  <a:pos x="258" y="47"/>
                </a:cxn>
                <a:cxn ang="0">
                  <a:pos x="273" y="63"/>
                </a:cxn>
                <a:cxn ang="0">
                  <a:pos x="281" y="80"/>
                </a:cxn>
                <a:cxn ang="0">
                  <a:pos x="285" y="97"/>
                </a:cxn>
                <a:cxn ang="0">
                  <a:pos x="284" y="114"/>
                </a:cxn>
                <a:cxn ang="0">
                  <a:pos x="279" y="131"/>
                </a:cxn>
                <a:cxn ang="0">
                  <a:pos x="270" y="146"/>
                </a:cxn>
                <a:cxn ang="0">
                  <a:pos x="256" y="159"/>
                </a:cxn>
                <a:cxn ang="0">
                  <a:pos x="238" y="171"/>
                </a:cxn>
                <a:cxn ang="0">
                  <a:pos x="218" y="180"/>
                </a:cxn>
                <a:cxn ang="0">
                  <a:pos x="193" y="186"/>
                </a:cxn>
                <a:cxn ang="0">
                  <a:pos x="165" y="188"/>
                </a:cxn>
                <a:cxn ang="0">
                  <a:pos x="134" y="186"/>
                </a:cxn>
                <a:cxn ang="0">
                  <a:pos x="99" y="178"/>
                </a:cxn>
                <a:cxn ang="0">
                  <a:pos x="70" y="168"/>
                </a:cxn>
                <a:cxn ang="0">
                  <a:pos x="45" y="156"/>
                </a:cxn>
                <a:cxn ang="0">
                  <a:pos x="27" y="142"/>
                </a:cxn>
                <a:cxn ang="0">
                  <a:pos x="13" y="126"/>
                </a:cxn>
                <a:cxn ang="0">
                  <a:pos x="5" y="108"/>
                </a:cxn>
                <a:cxn ang="0">
                  <a:pos x="0" y="92"/>
                </a:cxn>
                <a:cxn ang="0">
                  <a:pos x="1" y="75"/>
                </a:cxn>
                <a:cxn ang="0">
                  <a:pos x="7" y="58"/>
                </a:cxn>
                <a:cxn ang="0">
                  <a:pos x="16" y="43"/>
                </a:cxn>
                <a:cxn ang="0">
                  <a:pos x="29" y="29"/>
                </a:cxn>
                <a:cxn ang="0">
                  <a:pos x="46" y="18"/>
                </a:cxn>
                <a:cxn ang="0">
                  <a:pos x="68" y="9"/>
                </a:cxn>
                <a:cxn ang="0">
                  <a:pos x="92" y="3"/>
                </a:cxn>
                <a:cxn ang="0">
                  <a:pos x="121" y="0"/>
                </a:cxn>
                <a:cxn ang="0">
                  <a:pos x="151" y="3"/>
                </a:cxn>
              </a:cxnLst>
              <a:rect l="0" t="0" r="r" b="b"/>
              <a:pathLst>
                <a:path w="285" h="188">
                  <a:moveTo>
                    <a:pt x="169" y="6"/>
                  </a:moveTo>
                  <a:lnTo>
                    <a:pt x="185" y="10"/>
                  </a:lnTo>
                  <a:lnTo>
                    <a:pt x="201" y="15"/>
                  </a:lnTo>
                  <a:lnTo>
                    <a:pt x="215" y="20"/>
                  </a:lnTo>
                  <a:lnTo>
                    <a:pt x="228" y="26"/>
                  </a:lnTo>
                  <a:lnTo>
                    <a:pt x="240" y="32"/>
                  </a:lnTo>
                  <a:lnTo>
                    <a:pt x="249" y="39"/>
                  </a:lnTo>
                  <a:lnTo>
                    <a:pt x="258" y="47"/>
                  </a:lnTo>
                  <a:lnTo>
                    <a:pt x="265" y="54"/>
                  </a:lnTo>
                  <a:lnTo>
                    <a:pt x="273" y="63"/>
                  </a:lnTo>
                  <a:lnTo>
                    <a:pt x="277" y="72"/>
                  </a:lnTo>
                  <a:lnTo>
                    <a:pt x="281" y="80"/>
                  </a:lnTo>
                  <a:lnTo>
                    <a:pt x="284" y="88"/>
                  </a:lnTo>
                  <a:lnTo>
                    <a:pt x="285" y="97"/>
                  </a:lnTo>
                  <a:lnTo>
                    <a:pt x="285" y="105"/>
                  </a:lnTo>
                  <a:lnTo>
                    <a:pt x="284" y="114"/>
                  </a:lnTo>
                  <a:lnTo>
                    <a:pt x="282" y="123"/>
                  </a:lnTo>
                  <a:lnTo>
                    <a:pt x="279" y="131"/>
                  </a:lnTo>
                  <a:lnTo>
                    <a:pt x="275" y="139"/>
                  </a:lnTo>
                  <a:lnTo>
                    <a:pt x="270" y="146"/>
                  </a:lnTo>
                  <a:lnTo>
                    <a:pt x="263" y="153"/>
                  </a:lnTo>
                  <a:lnTo>
                    <a:pt x="256" y="159"/>
                  </a:lnTo>
                  <a:lnTo>
                    <a:pt x="248" y="165"/>
                  </a:lnTo>
                  <a:lnTo>
                    <a:pt x="238" y="171"/>
                  </a:lnTo>
                  <a:lnTo>
                    <a:pt x="229" y="175"/>
                  </a:lnTo>
                  <a:lnTo>
                    <a:pt x="218" y="180"/>
                  </a:lnTo>
                  <a:lnTo>
                    <a:pt x="205" y="184"/>
                  </a:lnTo>
                  <a:lnTo>
                    <a:pt x="193" y="186"/>
                  </a:lnTo>
                  <a:lnTo>
                    <a:pt x="179" y="188"/>
                  </a:lnTo>
                  <a:lnTo>
                    <a:pt x="165" y="188"/>
                  </a:lnTo>
                  <a:lnTo>
                    <a:pt x="149" y="188"/>
                  </a:lnTo>
                  <a:lnTo>
                    <a:pt x="134" y="186"/>
                  </a:lnTo>
                  <a:lnTo>
                    <a:pt x="117" y="183"/>
                  </a:lnTo>
                  <a:lnTo>
                    <a:pt x="99" y="178"/>
                  </a:lnTo>
                  <a:lnTo>
                    <a:pt x="84" y="174"/>
                  </a:lnTo>
                  <a:lnTo>
                    <a:pt x="70" y="168"/>
                  </a:lnTo>
                  <a:lnTo>
                    <a:pt x="58" y="162"/>
                  </a:lnTo>
                  <a:lnTo>
                    <a:pt x="45" y="156"/>
                  </a:lnTo>
                  <a:lnTo>
                    <a:pt x="35" y="149"/>
                  </a:lnTo>
                  <a:lnTo>
                    <a:pt x="27" y="142"/>
                  </a:lnTo>
                  <a:lnTo>
                    <a:pt x="19" y="134"/>
                  </a:lnTo>
                  <a:lnTo>
                    <a:pt x="13" y="126"/>
                  </a:lnTo>
                  <a:lnTo>
                    <a:pt x="8" y="117"/>
                  </a:lnTo>
                  <a:lnTo>
                    <a:pt x="5" y="108"/>
                  </a:lnTo>
                  <a:lnTo>
                    <a:pt x="1" y="100"/>
                  </a:lnTo>
                  <a:lnTo>
                    <a:pt x="0" y="92"/>
                  </a:lnTo>
                  <a:lnTo>
                    <a:pt x="0" y="83"/>
                  </a:lnTo>
                  <a:lnTo>
                    <a:pt x="1" y="75"/>
                  </a:lnTo>
                  <a:lnTo>
                    <a:pt x="4" y="67"/>
                  </a:lnTo>
                  <a:lnTo>
                    <a:pt x="7" y="58"/>
                  </a:lnTo>
                  <a:lnTo>
                    <a:pt x="11" y="50"/>
                  </a:lnTo>
                  <a:lnTo>
                    <a:pt x="16" y="43"/>
                  </a:lnTo>
                  <a:lnTo>
                    <a:pt x="22" y="36"/>
                  </a:lnTo>
                  <a:lnTo>
                    <a:pt x="29" y="29"/>
                  </a:lnTo>
                  <a:lnTo>
                    <a:pt x="37" y="23"/>
                  </a:lnTo>
                  <a:lnTo>
                    <a:pt x="46" y="18"/>
                  </a:lnTo>
                  <a:lnTo>
                    <a:pt x="57" y="13"/>
                  </a:lnTo>
                  <a:lnTo>
                    <a:pt x="68" y="9"/>
                  </a:lnTo>
                  <a:lnTo>
                    <a:pt x="80" y="6"/>
                  </a:lnTo>
                  <a:lnTo>
                    <a:pt x="92" y="3"/>
                  </a:lnTo>
                  <a:lnTo>
                    <a:pt x="106" y="2"/>
                  </a:lnTo>
                  <a:lnTo>
                    <a:pt x="121" y="0"/>
                  </a:lnTo>
                  <a:lnTo>
                    <a:pt x="136" y="2"/>
                  </a:lnTo>
                  <a:lnTo>
                    <a:pt x="151" y="3"/>
                  </a:lnTo>
                  <a:lnTo>
                    <a:pt x="169" y="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5" name="Freeform 61"/>
            <p:cNvSpPr>
              <a:spLocks/>
            </p:cNvSpPr>
            <p:nvPr/>
          </p:nvSpPr>
          <p:spPr bwMode="auto">
            <a:xfrm>
              <a:off x="4494213" y="3778250"/>
              <a:ext cx="11113" cy="7938"/>
            </a:xfrm>
            <a:custGeom>
              <a:avLst/>
              <a:gdLst/>
              <a:ahLst/>
              <a:cxnLst>
                <a:cxn ang="0">
                  <a:pos x="128" y="1"/>
                </a:cxn>
                <a:cxn ang="0">
                  <a:pos x="153" y="5"/>
                </a:cxn>
                <a:cxn ang="0">
                  <a:pos x="173" y="11"/>
                </a:cxn>
                <a:cxn ang="0">
                  <a:pos x="190" y="20"/>
                </a:cxn>
                <a:cxn ang="0">
                  <a:pos x="202" y="32"/>
                </a:cxn>
                <a:cxn ang="0">
                  <a:pos x="211" y="44"/>
                </a:cxn>
                <a:cxn ang="0">
                  <a:pos x="216" y="57"/>
                </a:cxn>
                <a:cxn ang="0">
                  <a:pos x="217" y="71"/>
                </a:cxn>
                <a:cxn ang="0">
                  <a:pos x="215" y="85"/>
                </a:cxn>
                <a:cxn ang="0">
                  <a:pos x="210" y="99"/>
                </a:cxn>
                <a:cxn ang="0">
                  <a:pos x="202" y="112"/>
                </a:cxn>
                <a:cxn ang="0">
                  <a:pos x="190" y="124"/>
                </a:cxn>
                <a:cxn ang="0">
                  <a:pos x="175" y="134"/>
                </a:cxn>
                <a:cxn ang="0">
                  <a:pos x="157" y="142"/>
                </a:cxn>
                <a:cxn ang="0">
                  <a:pos x="137" y="148"/>
                </a:cxn>
                <a:cxn ang="0">
                  <a:pos x="112" y="151"/>
                </a:cxn>
                <a:cxn ang="0">
                  <a:pos x="86" y="150"/>
                </a:cxn>
                <a:cxn ang="0">
                  <a:pos x="62" y="144"/>
                </a:cxn>
                <a:cxn ang="0">
                  <a:pos x="43" y="137"/>
                </a:cxn>
                <a:cxn ang="0">
                  <a:pos x="28" y="128"/>
                </a:cxn>
                <a:cxn ang="0">
                  <a:pos x="15" y="117"/>
                </a:cxn>
                <a:cxn ang="0">
                  <a:pos x="6" y="105"/>
                </a:cxn>
                <a:cxn ang="0">
                  <a:pos x="1" y="92"/>
                </a:cxn>
                <a:cxn ang="0">
                  <a:pos x="0" y="77"/>
                </a:cxn>
                <a:cxn ang="0">
                  <a:pos x="2" y="64"/>
                </a:cxn>
                <a:cxn ang="0">
                  <a:pos x="7" y="51"/>
                </a:cxn>
                <a:cxn ang="0">
                  <a:pos x="15" y="38"/>
                </a:cxn>
                <a:cxn ang="0">
                  <a:pos x="27" y="26"/>
                </a:cxn>
                <a:cxn ang="0">
                  <a:pos x="42" y="16"/>
                </a:cxn>
                <a:cxn ang="0">
                  <a:pos x="59" y="8"/>
                </a:cxn>
                <a:cxn ang="0">
                  <a:pos x="79" y="3"/>
                </a:cxn>
                <a:cxn ang="0">
                  <a:pos x="103" y="0"/>
                </a:cxn>
              </a:cxnLst>
              <a:rect l="0" t="0" r="r" b="b"/>
              <a:pathLst>
                <a:path w="217" h="151">
                  <a:moveTo>
                    <a:pt x="115" y="0"/>
                  </a:moveTo>
                  <a:lnTo>
                    <a:pt x="128" y="1"/>
                  </a:lnTo>
                  <a:lnTo>
                    <a:pt x="142" y="3"/>
                  </a:lnTo>
                  <a:lnTo>
                    <a:pt x="153" y="5"/>
                  </a:lnTo>
                  <a:lnTo>
                    <a:pt x="163" y="8"/>
                  </a:lnTo>
                  <a:lnTo>
                    <a:pt x="173" y="11"/>
                  </a:lnTo>
                  <a:lnTo>
                    <a:pt x="181" y="16"/>
                  </a:lnTo>
                  <a:lnTo>
                    <a:pt x="190" y="20"/>
                  </a:lnTo>
                  <a:lnTo>
                    <a:pt x="196" y="25"/>
                  </a:lnTo>
                  <a:lnTo>
                    <a:pt x="202" y="32"/>
                  </a:lnTo>
                  <a:lnTo>
                    <a:pt x="207" y="38"/>
                  </a:lnTo>
                  <a:lnTo>
                    <a:pt x="211" y="44"/>
                  </a:lnTo>
                  <a:lnTo>
                    <a:pt x="214" y="51"/>
                  </a:lnTo>
                  <a:lnTo>
                    <a:pt x="216" y="57"/>
                  </a:lnTo>
                  <a:lnTo>
                    <a:pt x="217" y="64"/>
                  </a:lnTo>
                  <a:lnTo>
                    <a:pt x="217" y="71"/>
                  </a:lnTo>
                  <a:lnTo>
                    <a:pt x="217" y="78"/>
                  </a:lnTo>
                  <a:lnTo>
                    <a:pt x="215" y="85"/>
                  </a:lnTo>
                  <a:lnTo>
                    <a:pt x="213" y="93"/>
                  </a:lnTo>
                  <a:lnTo>
                    <a:pt x="210" y="99"/>
                  </a:lnTo>
                  <a:lnTo>
                    <a:pt x="207" y="106"/>
                  </a:lnTo>
                  <a:lnTo>
                    <a:pt x="202" y="112"/>
                  </a:lnTo>
                  <a:lnTo>
                    <a:pt x="197" y="118"/>
                  </a:lnTo>
                  <a:lnTo>
                    <a:pt x="190" y="124"/>
                  </a:lnTo>
                  <a:lnTo>
                    <a:pt x="183" y="129"/>
                  </a:lnTo>
                  <a:lnTo>
                    <a:pt x="175" y="134"/>
                  </a:lnTo>
                  <a:lnTo>
                    <a:pt x="166" y="138"/>
                  </a:lnTo>
                  <a:lnTo>
                    <a:pt x="157" y="142"/>
                  </a:lnTo>
                  <a:lnTo>
                    <a:pt x="147" y="145"/>
                  </a:lnTo>
                  <a:lnTo>
                    <a:pt x="137" y="148"/>
                  </a:lnTo>
                  <a:lnTo>
                    <a:pt x="124" y="150"/>
                  </a:lnTo>
                  <a:lnTo>
                    <a:pt x="112" y="151"/>
                  </a:lnTo>
                  <a:lnTo>
                    <a:pt x="99" y="151"/>
                  </a:lnTo>
                  <a:lnTo>
                    <a:pt x="86" y="150"/>
                  </a:lnTo>
                  <a:lnTo>
                    <a:pt x="73" y="148"/>
                  </a:lnTo>
                  <a:lnTo>
                    <a:pt x="62" y="144"/>
                  </a:lnTo>
                  <a:lnTo>
                    <a:pt x="52" y="141"/>
                  </a:lnTo>
                  <a:lnTo>
                    <a:pt x="43" y="137"/>
                  </a:lnTo>
                  <a:lnTo>
                    <a:pt x="35" y="133"/>
                  </a:lnTo>
                  <a:lnTo>
                    <a:pt x="28" y="128"/>
                  </a:lnTo>
                  <a:lnTo>
                    <a:pt x="20" y="123"/>
                  </a:lnTo>
                  <a:lnTo>
                    <a:pt x="15" y="117"/>
                  </a:lnTo>
                  <a:lnTo>
                    <a:pt x="10" y="111"/>
                  </a:lnTo>
                  <a:lnTo>
                    <a:pt x="6" y="105"/>
                  </a:lnTo>
                  <a:lnTo>
                    <a:pt x="3" y="99"/>
                  </a:lnTo>
                  <a:lnTo>
                    <a:pt x="1" y="92"/>
                  </a:lnTo>
                  <a:lnTo>
                    <a:pt x="0" y="84"/>
                  </a:lnTo>
                  <a:lnTo>
                    <a:pt x="0" y="77"/>
                  </a:lnTo>
                  <a:lnTo>
                    <a:pt x="0" y="71"/>
                  </a:lnTo>
                  <a:lnTo>
                    <a:pt x="2" y="64"/>
                  </a:lnTo>
                  <a:lnTo>
                    <a:pt x="4" y="57"/>
                  </a:lnTo>
                  <a:lnTo>
                    <a:pt x="7" y="51"/>
                  </a:lnTo>
                  <a:lnTo>
                    <a:pt x="10" y="44"/>
                  </a:lnTo>
                  <a:lnTo>
                    <a:pt x="15" y="38"/>
                  </a:lnTo>
                  <a:lnTo>
                    <a:pt x="20" y="32"/>
                  </a:lnTo>
                  <a:lnTo>
                    <a:pt x="27" y="26"/>
                  </a:lnTo>
                  <a:lnTo>
                    <a:pt x="34" y="21"/>
                  </a:lnTo>
                  <a:lnTo>
                    <a:pt x="42" y="16"/>
                  </a:lnTo>
                  <a:lnTo>
                    <a:pt x="50" y="12"/>
                  </a:lnTo>
                  <a:lnTo>
                    <a:pt x="59" y="8"/>
                  </a:lnTo>
                  <a:lnTo>
                    <a:pt x="68" y="5"/>
                  </a:lnTo>
                  <a:lnTo>
                    <a:pt x="79" y="3"/>
                  </a:lnTo>
                  <a:lnTo>
                    <a:pt x="91" y="1"/>
                  </a:lnTo>
                  <a:lnTo>
                    <a:pt x="103" y="0"/>
                  </a:lnTo>
                  <a:lnTo>
                    <a:pt x="115" y="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6" name="Freeform 62"/>
            <p:cNvSpPr>
              <a:spLocks/>
            </p:cNvSpPr>
            <p:nvPr/>
          </p:nvSpPr>
          <p:spPr bwMode="auto">
            <a:xfrm>
              <a:off x="4494213" y="3778250"/>
              <a:ext cx="11113" cy="7938"/>
            </a:xfrm>
            <a:custGeom>
              <a:avLst/>
              <a:gdLst/>
              <a:ahLst/>
              <a:cxnLst>
                <a:cxn ang="0">
                  <a:pos x="128" y="1"/>
                </a:cxn>
                <a:cxn ang="0">
                  <a:pos x="153" y="5"/>
                </a:cxn>
                <a:cxn ang="0">
                  <a:pos x="173" y="11"/>
                </a:cxn>
                <a:cxn ang="0">
                  <a:pos x="190" y="20"/>
                </a:cxn>
                <a:cxn ang="0">
                  <a:pos x="202" y="32"/>
                </a:cxn>
                <a:cxn ang="0">
                  <a:pos x="211" y="44"/>
                </a:cxn>
                <a:cxn ang="0">
                  <a:pos x="216" y="57"/>
                </a:cxn>
                <a:cxn ang="0">
                  <a:pos x="217" y="71"/>
                </a:cxn>
                <a:cxn ang="0">
                  <a:pos x="215" y="85"/>
                </a:cxn>
                <a:cxn ang="0">
                  <a:pos x="210" y="99"/>
                </a:cxn>
                <a:cxn ang="0">
                  <a:pos x="202" y="112"/>
                </a:cxn>
                <a:cxn ang="0">
                  <a:pos x="190" y="124"/>
                </a:cxn>
                <a:cxn ang="0">
                  <a:pos x="175" y="134"/>
                </a:cxn>
                <a:cxn ang="0">
                  <a:pos x="157" y="142"/>
                </a:cxn>
                <a:cxn ang="0">
                  <a:pos x="137" y="148"/>
                </a:cxn>
                <a:cxn ang="0">
                  <a:pos x="112" y="151"/>
                </a:cxn>
                <a:cxn ang="0">
                  <a:pos x="86" y="150"/>
                </a:cxn>
                <a:cxn ang="0">
                  <a:pos x="62" y="144"/>
                </a:cxn>
                <a:cxn ang="0">
                  <a:pos x="43" y="137"/>
                </a:cxn>
                <a:cxn ang="0">
                  <a:pos x="28" y="128"/>
                </a:cxn>
                <a:cxn ang="0">
                  <a:pos x="15" y="117"/>
                </a:cxn>
                <a:cxn ang="0">
                  <a:pos x="6" y="105"/>
                </a:cxn>
                <a:cxn ang="0">
                  <a:pos x="1" y="92"/>
                </a:cxn>
                <a:cxn ang="0">
                  <a:pos x="0" y="77"/>
                </a:cxn>
                <a:cxn ang="0">
                  <a:pos x="2" y="64"/>
                </a:cxn>
                <a:cxn ang="0">
                  <a:pos x="7" y="51"/>
                </a:cxn>
                <a:cxn ang="0">
                  <a:pos x="15" y="38"/>
                </a:cxn>
                <a:cxn ang="0">
                  <a:pos x="27" y="26"/>
                </a:cxn>
                <a:cxn ang="0">
                  <a:pos x="42" y="16"/>
                </a:cxn>
                <a:cxn ang="0">
                  <a:pos x="59" y="8"/>
                </a:cxn>
                <a:cxn ang="0">
                  <a:pos x="79" y="3"/>
                </a:cxn>
                <a:cxn ang="0">
                  <a:pos x="103" y="0"/>
                </a:cxn>
              </a:cxnLst>
              <a:rect l="0" t="0" r="r" b="b"/>
              <a:pathLst>
                <a:path w="217" h="151">
                  <a:moveTo>
                    <a:pt x="115" y="0"/>
                  </a:moveTo>
                  <a:lnTo>
                    <a:pt x="128" y="1"/>
                  </a:lnTo>
                  <a:lnTo>
                    <a:pt x="142" y="3"/>
                  </a:lnTo>
                  <a:lnTo>
                    <a:pt x="153" y="5"/>
                  </a:lnTo>
                  <a:lnTo>
                    <a:pt x="163" y="8"/>
                  </a:lnTo>
                  <a:lnTo>
                    <a:pt x="173" y="11"/>
                  </a:lnTo>
                  <a:lnTo>
                    <a:pt x="181" y="16"/>
                  </a:lnTo>
                  <a:lnTo>
                    <a:pt x="190" y="20"/>
                  </a:lnTo>
                  <a:lnTo>
                    <a:pt x="196" y="25"/>
                  </a:lnTo>
                  <a:lnTo>
                    <a:pt x="202" y="32"/>
                  </a:lnTo>
                  <a:lnTo>
                    <a:pt x="207" y="38"/>
                  </a:lnTo>
                  <a:lnTo>
                    <a:pt x="211" y="44"/>
                  </a:lnTo>
                  <a:lnTo>
                    <a:pt x="214" y="51"/>
                  </a:lnTo>
                  <a:lnTo>
                    <a:pt x="216" y="57"/>
                  </a:lnTo>
                  <a:lnTo>
                    <a:pt x="217" y="64"/>
                  </a:lnTo>
                  <a:lnTo>
                    <a:pt x="217" y="71"/>
                  </a:lnTo>
                  <a:lnTo>
                    <a:pt x="217" y="78"/>
                  </a:lnTo>
                  <a:lnTo>
                    <a:pt x="215" y="85"/>
                  </a:lnTo>
                  <a:lnTo>
                    <a:pt x="213" y="93"/>
                  </a:lnTo>
                  <a:lnTo>
                    <a:pt x="210" y="99"/>
                  </a:lnTo>
                  <a:lnTo>
                    <a:pt x="207" y="106"/>
                  </a:lnTo>
                  <a:lnTo>
                    <a:pt x="202" y="112"/>
                  </a:lnTo>
                  <a:lnTo>
                    <a:pt x="197" y="118"/>
                  </a:lnTo>
                  <a:lnTo>
                    <a:pt x="190" y="124"/>
                  </a:lnTo>
                  <a:lnTo>
                    <a:pt x="183" y="129"/>
                  </a:lnTo>
                  <a:lnTo>
                    <a:pt x="175" y="134"/>
                  </a:lnTo>
                  <a:lnTo>
                    <a:pt x="166" y="138"/>
                  </a:lnTo>
                  <a:lnTo>
                    <a:pt x="157" y="142"/>
                  </a:lnTo>
                  <a:lnTo>
                    <a:pt x="147" y="145"/>
                  </a:lnTo>
                  <a:lnTo>
                    <a:pt x="137" y="148"/>
                  </a:lnTo>
                  <a:lnTo>
                    <a:pt x="124" y="150"/>
                  </a:lnTo>
                  <a:lnTo>
                    <a:pt x="112" y="151"/>
                  </a:lnTo>
                  <a:lnTo>
                    <a:pt x="99" y="151"/>
                  </a:lnTo>
                  <a:lnTo>
                    <a:pt x="86" y="150"/>
                  </a:lnTo>
                  <a:lnTo>
                    <a:pt x="73" y="148"/>
                  </a:lnTo>
                  <a:lnTo>
                    <a:pt x="62" y="144"/>
                  </a:lnTo>
                  <a:lnTo>
                    <a:pt x="52" y="141"/>
                  </a:lnTo>
                  <a:lnTo>
                    <a:pt x="43" y="137"/>
                  </a:lnTo>
                  <a:lnTo>
                    <a:pt x="35" y="133"/>
                  </a:lnTo>
                  <a:lnTo>
                    <a:pt x="28" y="128"/>
                  </a:lnTo>
                  <a:lnTo>
                    <a:pt x="20" y="123"/>
                  </a:lnTo>
                  <a:lnTo>
                    <a:pt x="15" y="117"/>
                  </a:lnTo>
                  <a:lnTo>
                    <a:pt x="10" y="111"/>
                  </a:lnTo>
                  <a:lnTo>
                    <a:pt x="6" y="105"/>
                  </a:lnTo>
                  <a:lnTo>
                    <a:pt x="3" y="99"/>
                  </a:lnTo>
                  <a:lnTo>
                    <a:pt x="1" y="92"/>
                  </a:lnTo>
                  <a:lnTo>
                    <a:pt x="0" y="84"/>
                  </a:lnTo>
                  <a:lnTo>
                    <a:pt x="0" y="77"/>
                  </a:lnTo>
                  <a:lnTo>
                    <a:pt x="0" y="71"/>
                  </a:lnTo>
                  <a:lnTo>
                    <a:pt x="2" y="64"/>
                  </a:lnTo>
                  <a:lnTo>
                    <a:pt x="4" y="57"/>
                  </a:lnTo>
                  <a:lnTo>
                    <a:pt x="7" y="51"/>
                  </a:lnTo>
                  <a:lnTo>
                    <a:pt x="10" y="44"/>
                  </a:lnTo>
                  <a:lnTo>
                    <a:pt x="15" y="38"/>
                  </a:lnTo>
                  <a:lnTo>
                    <a:pt x="20" y="32"/>
                  </a:lnTo>
                  <a:lnTo>
                    <a:pt x="27" y="26"/>
                  </a:lnTo>
                  <a:lnTo>
                    <a:pt x="34" y="21"/>
                  </a:lnTo>
                  <a:lnTo>
                    <a:pt x="42" y="16"/>
                  </a:lnTo>
                  <a:lnTo>
                    <a:pt x="50" y="12"/>
                  </a:lnTo>
                  <a:lnTo>
                    <a:pt x="59" y="8"/>
                  </a:lnTo>
                  <a:lnTo>
                    <a:pt x="68" y="5"/>
                  </a:lnTo>
                  <a:lnTo>
                    <a:pt x="79" y="3"/>
                  </a:lnTo>
                  <a:lnTo>
                    <a:pt x="91" y="1"/>
                  </a:lnTo>
                  <a:lnTo>
                    <a:pt x="103" y="0"/>
                  </a:lnTo>
                  <a:lnTo>
                    <a:pt x="115" y="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7" name="Freeform 63"/>
            <p:cNvSpPr>
              <a:spLocks/>
            </p:cNvSpPr>
            <p:nvPr/>
          </p:nvSpPr>
          <p:spPr bwMode="auto">
            <a:xfrm>
              <a:off x="4370388" y="3762375"/>
              <a:ext cx="11113" cy="6350"/>
            </a:xfrm>
            <a:custGeom>
              <a:avLst/>
              <a:gdLst/>
              <a:ahLst/>
              <a:cxnLst>
                <a:cxn ang="0">
                  <a:pos x="115" y="142"/>
                </a:cxn>
                <a:cxn ang="0">
                  <a:pos x="87" y="145"/>
                </a:cxn>
                <a:cxn ang="0">
                  <a:pos x="64" y="143"/>
                </a:cxn>
                <a:cxn ang="0">
                  <a:pos x="43" y="139"/>
                </a:cxn>
                <a:cxn ang="0">
                  <a:pos x="27" y="133"/>
                </a:cxn>
                <a:cxn ang="0">
                  <a:pos x="15" y="124"/>
                </a:cxn>
                <a:cxn ang="0">
                  <a:pos x="6" y="113"/>
                </a:cxn>
                <a:cxn ang="0">
                  <a:pos x="2" y="101"/>
                </a:cxn>
                <a:cxn ang="0">
                  <a:pos x="0" y="89"/>
                </a:cxn>
                <a:cxn ang="0">
                  <a:pos x="3" y="75"/>
                </a:cxn>
                <a:cxn ang="0">
                  <a:pos x="9" y="62"/>
                </a:cxn>
                <a:cxn ang="0">
                  <a:pos x="20" y="49"/>
                </a:cxn>
                <a:cxn ang="0">
                  <a:pos x="34" y="37"/>
                </a:cxn>
                <a:cxn ang="0">
                  <a:pos x="52" y="26"/>
                </a:cxn>
                <a:cxn ang="0">
                  <a:pos x="74" y="16"/>
                </a:cxn>
                <a:cxn ang="0">
                  <a:pos x="99" y="9"/>
                </a:cxn>
                <a:cxn ang="0">
                  <a:pos x="129" y="4"/>
                </a:cxn>
                <a:cxn ang="0">
                  <a:pos x="156" y="0"/>
                </a:cxn>
                <a:cxn ang="0">
                  <a:pos x="179" y="3"/>
                </a:cxn>
                <a:cxn ang="0">
                  <a:pos x="198" y="7"/>
                </a:cxn>
                <a:cxn ang="0">
                  <a:pos x="215" y="13"/>
                </a:cxn>
                <a:cxn ang="0">
                  <a:pos x="227" y="22"/>
                </a:cxn>
                <a:cxn ang="0">
                  <a:pos x="236" y="32"/>
                </a:cxn>
                <a:cxn ang="0">
                  <a:pos x="241" y="44"/>
                </a:cxn>
                <a:cxn ang="0">
                  <a:pos x="242" y="57"/>
                </a:cxn>
                <a:cxn ang="0">
                  <a:pos x="239" y="71"/>
                </a:cxn>
                <a:cxn ang="0">
                  <a:pos x="233" y="84"/>
                </a:cxn>
                <a:cxn ang="0">
                  <a:pos x="223" y="96"/>
                </a:cxn>
                <a:cxn ang="0">
                  <a:pos x="210" y="108"/>
                </a:cxn>
                <a:cxn ang="0">
                  <a:pos x="191" y="119"/>
                </a:cxn>
                <a:cxn ang="0">
                  <a:pos x="170" y="130"/>
                </a:cxn>
                <a:cxn ang="0">
                  <a:pos x="144" y="137"/>
                </a:cxn>
              </a:cxnLst>
              <a:rect l="0" t="0" r="r" b="b"/>
              <a:pathLst>
                <a:path w="242" h="145">
                  <a:moveTo>
                    <a:pt x="130" y="140"/>
                  </a:moveTo>
                  <a:lnTo>
                    <a:pt x="115" y="142"/>
                  </a:lnTo>
                  <a:lnTo>
                    <a:pt x="100" y="144"/>
                  </a:lnTo>
                  <a:lnTo>
                    <a:pt x="87" y="145"/>
                  </a:lnTo>
                  <a:lnTo>
                    <a:pt x="75" y="144"/>
                  </a:lnTo>
                  <a:lnTo>
                    <a:pt x="64" y="143"/>
                  </a:lnTo>
                  <a:lnTo>
                    <a:pt x="53" y="142"/>
                  </a:lnTo>
                  <a:lnTo>
                    <a:pt x="43" y="139"/>
                  </a:lnTo>
                  <a:lnTo>
                    <a:pt x="35" y="136"/>
                  </a:lnTo>
                  <a:lnTo>
                    <a:pt x="27" y="133"/>
                  </a:lnTo>
                  <a:lnTo>
                    <a:pt x="21" y="129"/>
                  </a:lnTo>
                  <a:lnTo>
                    <a:pt x="15" y="124"/>
                  </a:lnTo>
                  <a:lnTo>
                    <a:pt x="10" y="118"/>
                  </a:lnTo>
                  <a:lnTo>
                    <a:pt x="6" y="113"/>
                  </a:lnTo>
                  <a:lnTo>
                    <a:pt x="3" y="107"/>
                  </a:lnTo>
                  <a:lnTo>
                    <a:pt x="2" y="101"/>
                  </a:lnTo>
                  <a:lnTo>
                    <a:pt x="1" y="95"/>
                  </a:lnTo>
                  <a:lnTo>
                    <a:pt x="0" y="89"/>
                  </a:lnTo>
                  <a:lnTo>
                    <a:pt x="1" y="82"/>
                  </a:lnTo>
                  <a:lnTo>
                    <a:pt x="3" y="75"/>
                  </a:lnTo>
                  <a:lnTo>
                    <a:pt x="6" y="69"/>
                  </a:lnTo>
                  <a:lnTo>
                    <a:pt x="9" y="62"/>
                  </a:lnTo>
                  <a:lnTo>
                    <a:pt x="14" y="55"/>
                  </a:lnTo>
                  <a:lnTo>
                    <a:pt x="20" y="49"/>
                  </a:lnTo>
                  <a:lnTo>
                    <a:pt x="26" y="42"/>
                  </a:lnTo>
                  <a:lnTo>
                    <a:pt x="34" y="37"/>
                  </a:lnTo>
                  <a:lnTo>
                    <a:pt x="42" y="31"/>
                  </a:lnTo>
                  <a:lnTo>
                    <a:pt x="52" y="26"/>
                  </a:lnTo>
                  <a:lnTo>
                    <a:pt x="63" y="21"/>
                  </a:lnTo>
                  <a:lnTo>
                    <a:pt x="74" y="16"/>
                  </a:lnTo>
                  <a:lnTo>
                    <a:pt x="86" y="12"/>
                  </a:lnTo>
                  <a:lnTo>
                    <a:pt x="99" y="9"/>
                  </a:lnTo>
                  <a:lnTo>
                    <a:pt x="114" y="6"/>
                  </a:lnTo>
                  <a:lnTo>
                    <a:pt x="129" y="4"/>
                  </a:lnTo>
                  <a:lnTo>
                    <a:pt x="142" y="1"/>
                  </a:lnTo>
                  <a:lnTo>
                    <a:pt x="156" y="0"/>
                  </a:lnTo>
                  <a:lnTo>
                    <a:pt x="168" y="1"/>
                  </a:lnTo>
                  <a:lnTo>
                    <a:pt x="179" y="3"/>
                  </a:lnTo>
                  <a:lnTo>
                    <a:pt x="189" y="4"/>
                  </a:lnTo>
                  <a:lnTo>
                    <a:pt x="198" y="7"/>
                  </a:lnTo>
                  <a:lnTo>
                    <a:pt x="206" y="10"/>
                  </a:lnTo>
                  <a:lnTo>
                    <a:pt x="215" y="13"/>
                  </a:lnTo>
                  <a:lnTo>
                    <a:pt x="221" y="17"/>
                  </a:lnTo>
                  <a:lnTo>
                    <a:pt x="227" y="22"/>
                  </a:lnTo>
                  <a:lnTo>
                    <a:pt x="232" y="27"/>
                  </a:lnTo>
                  <a:lnTo>
                    <a:pt x="236" y="32"/>
                  </a:lnTo>
                  <a:lnTo>
                    <a:pt x="239" y="38"/>
                  </a:lnTo>
                  <a:lnTo>
                    <a:pt x="241" y="44"/>
                  </a:lnTo>
                  <a:lnTo>
                    <a:pt x="242" y="50"/>
                  </a:lnTo>
                  <a:lnTo>
                    <a:pt x="242" y="57"/>
                  </a:lnTo>
                  <a:lnTo>
                    <a:pt x="241" y="64"/>
                  </a:lnTo>
                  <a:lnTo>
                    <a:pt x="239" y="71"/>
                  </a:lnTo>
                  <a:lnTo>
                    <a:pt x="237" y="77"/>
                  </a:lnTo>
                  <a:lnTo>
                    <a:pt x="233" y="84"/>
                  </a:lnTo>
                  <a:lnTo>
                    <a:pt x="229" y="90"/>
                  </a:lnTo>
                  <a:lnTo>
                    <a:pt x="223" y="96"/>
                  </a:lnTo>
                  <a:lnTo>
                    <a:pt x="217" y="103"/>
                  </a:lnTo>
                  <a:lnTo>
                    <a:pt x="210" y="108"/>
                  </a:lnTo>
                  <a:lnTo>
                    <a:pt x="200" y="114"/>
                  </a:lnTo>
                  <a:lnTo>
                    <a:pt x="191" y="119"/>
                  </a:lnTo>
                  <a:lnTo>
                    <a:pt x="181" y="125"/>
                  </a:lnTo>
                  <a:lnTo>
                    <a:pt x="170" y="130"/>
                  </a:lnTo>
                  <a:lnTo>
                    <a:pt x="158" y="134"/>
                  </a:lnTo>
                  <a:lnTo>
                    <a:pt x="144" y="137"/>
                  </a:lnTo>
                  <a:lnTo>
                    <a:pt x="130" y="14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8" name="Freeform 64"/>
            <p:cNvSpPr>
              <a:spLocks/>
            </p:cNvSpPr>
            <p:nvPr/>
          </p:nvSpPr>
          <p:spPr bwMode="auto">
            <a:xfrm>
              <a:off x="4370388" y="3762375"/>
              <a:ext cx="11113" cy="6350"/>
            </a:xfrm>
            <a:custGeom>
              <a:avLst/>
              <a:gdLst/>
              <a:ahLst/>
              <a:cxnLst>
                <a:cxn ang="0">
                  <a:pos x="115" y="142"/>
                </a:cxn>
                <a:cxn ang="0">
                  <a:pos x="87" y="145"/>
                </a:cxn>
                <a:cxn ang="0">
                  <a:pos x="64" y="143"/>
                </a:cxn>
                <a:cxn ang="0">
                  <a:pos x="43" y="139"/>
                </a:cxn>
                <a:cxn ang="0">
                  <a:pos x="27" y="133"/>
                </a:cxn>
                <a:cxn ang="0">
                  <a:pos x="15" y="124"/>
                </a:cxn>
                <a:cxn ang="0">
                  <a:pos x="6" y="113"/>
                </a:cxn>
                <a:cxn ang="0">
                  <a:pos x="2" y="101"/>
                </a:cxn>
                <a:cxn ang="0">
                  <a:pos x="0" y="89"/>
                </a:cxn>
                <a:cxn ang="0">
                  <a:pos x="3" y="75"/>
                </a:cxn>
                <a:cxn ang="0">
                  <a:pos x="9" y="62"/>
                </a:cxn>
                <a:cxn ang="0">
                  <a:pos x="20" y="49"/>
                </a:cxn>
                <a:cxn ang="0">
                  <a:pos x="34" y="37"/>
                </a:cxn>
                <a:cxn ang="0">
                  <a:pos x="52" y="26"/>
                </a:cxn>
                <a:cxn ang="0">
                  <a:pos x="74" y="16"/>
                </a:cxn>
                <a:cxn ang="0">
                  <a:pos x="99" y="9"/>
                </a:cxn>
                <a:cxn ang="0">
                  <a:pos x="129" y="4"/>
                </a:cxn>
                <a:cxn ang="0">
                  <a:pos x="156" y="0"/>
                </a:cxn>
                <a:cxn ang="0">
                  <a:pos x="179" y="3"/>
                </a:cxn>
                <a:cxn ang="0">
                  <a:pos x="198" y="7"/>
                </a:cxn>
                <a:cxn ang="0">
                  <a:pos x="215" y="13"/>
                </a:cxn>
                <a:cxn ang="0">
                  <a:pos x="227" y="22"/>
                </a:cxn>
                <a:cxn ang="0">
                  <a:pos x="236" y="32"/>
                </a:cxn>
                <a:cxn ang="0">
                  <a:pos x="241" y="44"/>
                </a:cxn>
                <a:cxn ang="0">
                  <a:pos x="242" y="57"/>
                </a:cxn>
                <a:cxn ang="0">
                  <a:pos x="239" y="71"/>
                </a:cxn>
                <a:cxn ang="0">
                  <a:pos x="233" y="84"/>
                </a:cxn>
                <a:cxn ang="0">
                  <a:pos x="223" y="96"/>
                </a:cxn>
                <a:cxn ang="0">
                  <a:pos x="210" y="108"/>
                </a:cxn>
                <a:cxn ang="0">
                  <a:pos x="191" y="119"/>
                </a:cxn>
                <a:cxn ang="0">
                  <a:pos x="170" y="130"/>
                </a:cxn>
                <a:cxn ang="0">
                  <a:pos x="144" y="137"/>
                </a:cxn>
              </a:cxnLst>
              <a:rect l="0" t="0" r="r" b="b"/>
              <a:pathLst>
                <a:path w="242" h="145">
                  <a:moveTo>
                    <a:pt x="130" y="140"/>
                  </a:moveTo>
                  <a:lnTo>
                    <a:pt x="115" y="142"/>
                  </a:lnTo>
                  <a:lnTo>
                    <a:pt x="100" y="144"/>
                  </a:lnTo>
                  <a:lnTo>
                    <a:pt x="87" y="145"/>
                  </a:lnTo>
                  <a:lnTo>
                    <a:pt x="75" y="144"/>
                  </a:lnTo>
                  <a:lnTo>
                    <a:pt x="64" y="143"/>
                  </a:lnTo>
                  <a:lnTo>
                    <a:pt x="53" y="142"/>
                  </a:lnTo>
                  <a:lnTo>
                    <a:pt x="43" y="139"/>
                  </a:lnTo>
                  <a:lnTo>
                    <a:pt x="35" y="136"/>
                  </a:lnTo>
                  <a:lnTo>
                    <a:pt x="27" y="133"/>
                  </a:lnTo>
                  <a:lnTo>
                    <a:pt x="21" y="129"/>
                  </a:lnTo>
                  <a:lnTo>
                    <a:pt x="15" y="124"/>
                  </a:lnTo>
                  <a:lnTo>
                    <a:pt x="10" y="118"/>
                  </a:lnTo>
                  <a:lnTo>
                    <a:pt x="6" y="113"/>
                  </a:lnTo>
                  <a:lnTo>
                    <a:pt x="3" y="107"/>
                  </a:lnTo>
                  <a:lnTo>
                    <a:pt x="2" y="101"/>
                  </a:lnTo>
                  <a:lnTo>
                    <a:pt x="1" y="95"/>
                  </a:lnTo>
                  <a:lnTo>
                    <a:pt x="0" y="89"/>
                  </a:lnTo>
                  <a:lnTo>
                    <a:pt x="1" y="82"/>
                  </a:lnTo>
                  <a:lnTo>
                    <a:pt x="3" y="75"/>
                  </a:lnTo>
                  <a:lnTo>
                    <a:pt x="6" y="69"/>
                  </a:lnTo>
                  <a:lnTo>
                    <a:pt x="9" y="62"/>
                  </a:lnTo>
                  <a:lnTo>
                    <a:pt x="14" y="55"/>
                  </a:lnTo>
                  <a:lnTo>
                    <a:pt x="20" y="49"/>
                  </a:lnTo>
                  <a:lnTo>
                    <a:pt x="26" y="42"/>
                  </a:lnTo>
                  <a:lnTo>
                    <a:pt x="34" y="37"/>
                  </a:lnTo>
                  <a:lnTo>
                    <a:pt x="42" y="31"/>
                  </a:lnTo>
                  <a:lnTo>
                    <a:pt x="52" y="26"/>
                  </a:lnTo>
                  <a:lnTo>
                    <a:pt x="63" y="21"/>
                  </a:lnTo>
                  <a:lnTo>
                    <a:pt x="74" y="16"/>
                  </a:lnTo>
                  <a:lnTo>
                    <a:pt x="86" y="12"/>
                  </a:lnTo>
                  <a:lnTo>
                    <a:pt x="99" y="9"/>
                  </a:lnTo>
                  <a:lnTo>
                    <a:pt x="114" y="6"/>
                  </a:lnTo>
                  <a:lnTo>
                    <a:pt x="129" y="4"/>
                  </a:lnTo>
                  <a:lnTo>
                    <a:pt x="142" y="1"/>
                  </a:lnTo>
                  <a:lnTo>
                    <a:pt x="156" y="0"/>
                  </a:lnTo>
                  <a:lnTo>
                    <a:pt x="168" y="1"/>
                  </a:lnTo>
                  <a:lnTo>
                    <a:pt x="179" y="3"/>
                  </a:lnTo>
                  <a:lnTo>
                    <a:pt x="189" y="4"/>
                  </a:lnTo>
                  <a:lnTo>
                    <a:pt x="198" y="7"/>
                  </a:lnTo>
                  <a:lnTo>
                    <a:pt x="206" y="10"/>
                  </a:lnTo>
                  <a:lnTo>
                    <a:pt x="215" y="13"/>
                  </a:lnTo>
                  <a:lnTo>
                    <a:pt x="221" y="17"/>
                  </a:lnTo>
                  <a:lnTo>
                    <a:pt x="227" y="22"/>
                  </a:lnTo>
                  <a:lnTo>
                    <a:pt x="232" y="27"/>
                  </a:lnTo>
                  <a:lnTo>
                    <a:pt x="236" y="32"/>
                  </a:lnTo>
                  <a:lnTo>
                    <a:pt x="239" y="38"/>
                  </a:lnTo>
                  <a:lnTo>
                    <a:pt x="241" y="44"/>
                  </a:lnTo>
                  <a:lnTo>
                    <a:pt x="242" y="50"/>
                  </a:lnTo>
                  <a:lnTo>
                    <a:pt x="242" y="57"/>
                  </a:lnTo>
                  <a:lnTo>
                    <a:pt x="241" y="64"/>
                  </a:lnTo>
                  <a:lnTo>
                    <a:pt x="239" y="71"/>
                  </a:lnTo>
                  <a:lnTo>
                    <a:pt x="237" y="77"/>
                  </a:lnTo>
                  <a:lnTo>
                    <a:pt x="233" y="84"/>
                  </a:lnTo>
                  <a:lnTo>
                    <a:pt x="229" y="90"/>
                  </a:lnTo>
                  <a:lnTo>
                    <a:pt x="223" y="96"/>
                  </a:lnTo>
                  <a:lnTo>
                    <a:pt x="217" y="103"/>
                  </a:lnTo>
                  <a:lnTo>
                    <a:pt x="210" y="108"/>
                  </a:lnTo>
                  <a:lnTo>
                    <a:pt x="200" y="114"/>
                  </a:lnTo>
                  <a:lnTo>
                    <a:pt x="191" y="119"/>
                  </a:lnTo>
                  <a:lnTo>
                    <a:pt x="181" y="125"/>
                  </a:lnTo>
                  <a:lnTo>
                    <a:pt x="170" y="130"/>
                  </a:lnTo>
                  <a:lnTo>
                    <a:pt x="158" y="134"/>
                  </a:lnTo>
                  <a:lnTo>
                    <a:pt x="144" y="137"/>
                  </a:lnTo>
                  <a:lnTo>
                    <a:pt x="130" y="14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9" name="Freeform 65"/>
            <p:cNvSpPr>
              <a:spLocks/>
            </p:cNvSpPr>
            <p:nvPr/>
          </p:nvSpPr>
          <p:spPr bwMode="auto">
            <a:xfrm>
              <a:off x="4383088" y="3754438"/>
              <a:ext cx="9525" cy="6350"/>
            </a:xfrm>
            <a:custGeom>
              <a:avLst/>
              <a:gdLst/>
              <a:ahLst/>
              <a:cxnLst>
                <a:cxn ang="0">
                  <a:pos x="85" y="126"/>
                </a:cxn>
                <a:cxn ang="0">
                  <a:pos x="62" y="123"/>
                </a:cxn>
                <a:cxn ang="0">
                  <a:pos x="43" y="118"/>
                </a:cxn>
                <a:cxn ang="0">
                  <a:pos x="28" y="111"/>
                </a:cxn>
                <a:cxn ang="0">
                  <a:pos x="16" y="102"/>
                </a:cxn>
                <a:cxn ang="0">
                  <a:pos x="7" y="91"/>
                </a:cxn>
                <a:cxn ang="0">
                  <a:pos x="2" y="80"/>
                </a:cxn>
                <a:cxn ang="0">
                  <a:pos x="0" y="69"/>
                </a:cxn>
                <a:cxn ang="0">
                  <a:pos x="1" y="57"/>
                </a:cxn>
                <a:cxn ang="0">
                  <a:pos x="5" y="46"/>
                </a:cxn>
                <a:cxn ang="0">
                  <a:pos x="13" y="34"/>
                </a:cxn>
                <a:cxn ang="0">
                  <a:pos x="23" y="24"/>
                </a:cxn>
                <a:cxn ang="0">
                  <a:pos x="36" y="15"/>
                </a:cxn>
                <a:cxn ang="0">
                  <a:pos x="52" y="8"/>
                </a:cxn>
                <a:cxn ang="0">
                  <a:pos x="72" y="3"/>
                </a:cxn>
                <a:cxn ang="0">
                  <a:pos x="93" y="0"/>
                </a:cxn>
                <a:cxn ang="0">
                  <a:pos x="118" y="0"/>
                </a:cxn>
                <a:cxn ang="0">
                  <a:pos x="140" y="2"/>
                </a:cxn>
                <a:cxn ang="0">
                  <a:pos x="159" y="6"/>
                </a:cxn>
                <a:cxn ang="0">
                  <a:pos x="175" y="13"/>
                </a:cxn>
                <a:cxn ang="0">
                  <a:pos x="187" y="21"/>
                </a:cxn>
                <a:cxn ang="0">
                  <a:pos x="196" y="31"/>
                </a:cxn>
                <a:cxn ang="0">
                  <a:pos x="201" y="43"/>
                </a:cxn>
                <a:cxn ang="0">
                  <a:pos x="203" y="54"/>
                </a:cxn>
                <a:cxn ang="0">
                  <a:pos x="202" y="66"/>
                </a:cxn>
                <a:cxn ang="0">
                  <a:pos x="198" y="77"/>
                </a:cxn>
                <a:cxn ang="0">
                  <a:pos x="191" y="88"/>
                </a:cxn>
                <a:cxn ang="0">
                  <a:pos x="181" y="100"/>
                </a:cxn>
                <a:cxn ang="0">
                  <a:pos x="167" y="109"/>
                </a:cxn>
                <a:cxn ang="0">
                  <a:pos x="151" y="116"/>
                </a:cxn>
                <a:cxn ang="0">
                  <a:pos x="132" y="122"/>
                </a:cxn>
                <a:cxn ang="0">
                  <a:pos x="109" y="125"/>
                </a:cxn>
              </a:cxnLst>
              <a:rect l="0" t="0" r="r" b="b"/>
              <a:pathLst>
                <a:path w="203" h="126">
                  <a:moveTo>
                    <a:pt x="97" y="126"/>
                  </a:moveTo>
                  <a:lnTo>
                    <a:pt x="85" y="126"/>
                  </a:lnTo>
                  <a:lnTo>
                    <a:pt x="73" y="125"/>
                  </a:lnTo>
                  <a:lnTo>
                    <a:pt x="62" y="123"/>
                  </a:lnTo>
                  <a:lnTo>
                    <a:pt x="52" y="121"/>
                  </a:lnTo>
                  <a:lnTo>
                    <a:pt x="43" y="118"/>
                  </a:lnTo>
                  <a:lnTo>
                    <a:pt x="35" y="115"/>
                  </a:lnTo>
                  <a:lnTo>
                    <a:pt x="28" y="111"/>
                  </a:lnTo>
                  <a:lnTo>
                    <a:pt x="22" y="107"/>
                  </a:lnTo>
                  <a:lnTo>
                    <a:pt x="16" y="102"/>
                  </a:lnTo>
                  <a:lnTo>
                    <a:pt x="12" y="97"/>
                  </a:lnTo>
                  <a:lnTo>
                    <a:pt x="7" y="91"/>
                  </a:lnTo>
                  <a:lnTo>
                    <a:pt x="4" y="86"/>
                  </a:lnTo>
                  <a:lnTo>
                    <a:pt x="2" y="80"/>
                  </a:lnTo>
                  <a:lnTo>
                    <a:pt x="0" y="74"/>
                  </a:lnTo>
                  <a:lnTo>
                    <a:pt x="0" y="69"/>
                  </a:lnTo>
                  <a:lnTo>
                    <a:pt x="0" y="63"/>
                  </a:lnTo>
                  <a:lnTo>
                    <a:pt x="1" y="57"/>
                  </a:lnTo>
                  <a:lnTo>
                    <a:pt x="3" y="51"/>
                  </a:lnTo>
                  <a:lnTo>
                    <a:pt x="5" y="46"/>
                  </a:lnTo>
                  <a:lnTo>
                    <a:pt x="8" y="40"/>
                  </a:lnTo>
                  <a:lnTo>
                    <a:pt x="13" y="34"/>
                  </a:lnTo>
                  <a:lnTo>
                    <a:pt x="18" y="29"/>
                  </a:lnTo>
                  <a:lnTo>
                    <a:pt x="23" y="24"/>
                  </a:lnTo>
                  <a:lnTo>
                    <a:pt x="29" y="19"/>
                  </a:lnTo>
                  <a:lnTo>
                    <a:pt x="36" y="15"/>
                  </a:lnTo>
                  <a:lnTo>
                    <a:pt x="44" y="11"/>
                  </a:lnTo>
                  <a:lnTo>
                    <a:pt x="52" y="8"/>
                  </a:lnTo>
                  <a:lnTo>
                    <a:pt x="61" y="5"/>
                  </a:lnTo>
                  <a:lnTo>
                    <a:pt x="72" y="3"/>
                  </a:lnTo>
                  <a:lnTo>
                    <a:pt x="82" y="1"/>
                  </a:lnTo>
                  <a:lnTo>
                    <a:pt x="93" y="0"/>
                  </a:lnTo>
                  <a:lnTo>
                    <a:pt x="105" y="0"/>
                  </a:lnTo>
                  <a:lnTo>
                    <a:pt x="118" y="0"/>
                  </a:lnTo>
                  <a:lnTo>
                    <a:pt x="130" y="1"/>
                  </a:lnTo>
                  <a:lnTo>
                    <a:pt x="140" y="2"/>
                  </a:lnTo>
                  <a:lnTo>
                    <a:pt x="150" y="4"/>
                  </a:lnTo>
                  <a:lnTo>
                    <a:pt x="159" y="6"/>
                  </a:lnTo>
                  <a:lnTo>
                    <a:pt x="167" y="10"/>
                  </a:lnTo>
                  <a:lnTo>
                    <a:pt x="175" y="13"/>
                  </a:lnTo>
                  <a:lnTo>
                    <a:pt x="181" y="17"/>
                  </a:lnTo>
                  <a:lnTo>
                    <a:pt x="187" y="21"/>
                  </a:lnTo>
                  <a:lnTo>
                    <a:pt x="192" y="26"/>
                  </a:lnTo>
                  <a:lnTo>
                    <a:pt x="196" y="31"/>
                  </a:lnTo>
                  <a:lnTo>
                    <a:pt x="199" y="37"/>
                  </a:lnTo>
                  <a:lnTo>
                    <a:pt x="201" y="43"/>
                  </a:lnTo>
                  <a:lnTo>
                    <a:pt x="203" y="48"/>
                  </a:lnTo>
                  <a:lnTo>
                    <a:pt x="203" y="54"/>
                  </a:lnTo>
                  <a:lnTo>
                    <a:pt x="203" y="60"/>
                  </a:lnTo>
                  <a:lnTo>
                    <a:pt x="202" y="66"/>
                  </a:lnTo>
                  <a:lnTo>
                    <a:pt x="201" y="72"/>
                  </a:lnTo>
                  <a:lnTo>
                    <a:pt x="198" y="77"/>
                  </a:lnTo>
                  <a:lnTo>
                    <a:pt x="195" y="83"/>
                  </a:lnTo>
                  <a:lnTo>
                    <a:pt x="191" y="88"/>
                  </a:lnTo>
                  <a:lnTo>
                    <a:pt x="187" y="94"/>
                  </a:lnTo>
                  <a:lnTo>
                    <a:pt x="181" y="100"/>
                  </a:lnTo>
                  <a:lnTo>
                    <a:pt x="175" y="104"/>
                  </a:lnTo>
                  <a:lnTo>
                    <a:pt x="167" y="109"/>
                  </a:lnTo>
                  <a:lnTo>
                    <a:pt x="159" y="113"/>
                  </a:lnTo>
                  <a:lnTo>
                    <a:pt x="151" y="116"/>
                  </a:lnTo>
                  <a:lnTo>
                    <a:pt x="142" y="119"/>
                  </a:lnTo>
                  <a:lnTo>
                    <a:pt x="132" y="122"/>
                  </a:lnTo>
                  <a:lnTo>
                    <a:pt x="121" y="124"/>
                  </a:lnTo>
                  <a:lnTo>
                    <a:pt x="109" y="125"/>
                  </a:lnTo>
                  <a:lnTo>
                    <a:pt x="97" y="12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0" name="Freeform 66"/>
            <p:cNvSpPr>
              <a:spLocks/>
            </p:cNvSpPr>
            <p:nvPr/>
          </p:nvSpPr>
          <p:spPr bwMode="auto">
            <a:xfrm>
              <a:off x="4383088" y="3754438"/>
              <a:ext cx="9525" cy="6350"/>
            </a:xfrm>
            <a:custGeom>
              <a:avLst/>
              <a:gdLst/>
              <a:ahLst/>
              <a:cxnLst>
                <a:cxn ang="0">
                  <a:pos x="85" y="126"/>
                </a:cxn>
                <a:cxn ang="0">
                  <a:pos x="62" y="123"/>
                </a:cxn>
                <a:cxn ang="0">
                  <a:pos x="43" y="118"/>
                </a:cxn>
                <a:cxn ang="0">
                  <a:pos x="28" y="111"/>
                </a:cxn>
                <a:cxn ang="0">
                  <a:pos x="16" y="102"/>
                </a:cxn>
                <a:cxn ang="0">
                  <a:pos x="7" y="91"/>
                </a:cxn>
                <a:cxn ang="0">
                  <a:pos x="2" y="80"/>
                </a:cxn>
                <a:cxn ang="0">
                  <a:pos x="0" y="69"/>
                </a:cxn>
                <a:cxn ang="0">
                  <a:pos x="1" y="57"/>
                </a:cxn>
                <a:cxn ang="0">
                  <a:pos x="5" y="46"/>
                </a:cxn>
                <a:cxn ang="0">
                  <a:pos x="13" y="34"/>
                </a:cxn>
                <a:cxn ang="0">
                  <a:pos x="23" y="24"/>
                </a:cxn>
                <a:cxn ang="0">
                  <a:pos x="36" y="15"/>
                </a:cxn>
                <a:cxn ang="0">
                  <a:pos x="52" y="8"/>
                </a:cxn>
                <a:cxn ang="0">
                  <a:pos x="72" y="3"/>
                </a:cxn>
                <a:cxn ang="0">
                  <a:pos x="93" y="0"/>
                </a:cxn>
                <a:cxn ang="0">
                  <a:pos x="118" y="0"/>
                </a:cxn>
                <a:cxn ang="0">
                  <a:pos x="140" y="2"/>
                </a:cxn>
                <a:cxn ang="0">
                  <a:pos x="159" y="6"/>
                </a:cxn>
                <a:cxn ang="0">
                  <a:pos x="175" y="13"/>
                </a:cxn>
                <a:cxn ang="0">
                  <a:pos x="187" y="21"/>
                </a:cxn>
                <a:cxn ang="0">
                  <a:pos x="196" y="31"/>
                </a:cxn>
                <a:cxn ang="0">
                  <a:pos x="201" y="43"/>
                </a:cxn>
                <a:cxn ang="0">
                  <a:pos x="203" y="54"/>
                </a:cxn>
                <a:cxn ang="0">
                  <a:pos x="202" y="66"/>
                </a:cxn>
                <a:cxn ang="0">
                  <a:pos x="198" y="77"/>
                </a:cxn>
                <a:cxn ang="0">
                  <a:pos x="191" y="88"/>
                </a:cxn>
                <a:cxn ang="0">
                  <a:pos x="181" y="100"/>
                </a:cxn>
                <a:cxn ang="0">
                  <a:pos x="167" y="109"/>
                </a:cxn>
                <a:cxn ang="0">
                  <a:pos x="151" y="116"/>
                </a:cxn>
                <a:cxn ang="0">
                  <a:pos x="132" y="122"/>
                </a:cxn>
                <a:cxn ang="0">
                  <a:pos x="109" y="125"/>
                </a:cxn>
              </a:cxnLst>
              <a:rect l="0" t="0" r="r" b="b"/>
              <a:pathLst>
                <a:path w="203" h="126">
                  <a:moveTo>
                    <a:pt x="97" y="126"/>
                  </a:moveTo>
                  <a:lnTo>
                    <a:pt x="85" y="126"/>
                  </a:lnTo>
                  <a:lnTo>
                    <a:pt x="73" y="125"/>
                  </a:lnTo>
                  <a:lnTo>
                    <a:pt x="62" y="123"/>
                  </a:lnTo>
                  <a:lnTo>
                    <a:pt x="52" y="121"/>
                  </a:lnTo>
                  <a:lnTo>
                    <a:pt x="43" y="118"/>
                  </a:lnTo>
                  <a:lnTo>
                    <a:pt x="35" y="115"/>
                  </a:lnTo>
                  <a:lnTo>
                    <a:pt x="28" y="111"/>
                  </a:lnTo>
                  <a:lnTo>
                    <a:pt x="22" y="107"/>
                  </a:lnTo>
                  <a:lnTo>
                    <a:pt x="16" y="102"/>
                  </a:lnTo>
                  <a:lnTo>
                    <a:pt x="12" y="97"/>
                  </a:lnTo>
                  <a:lnTo>
                    <a:pt x="7" y="91"/>
                  </a:lnTo>
                  <a:lnTo>
                    <a:pt x="4" y="86"/>
                  </a:lnTo>
                  <a:lnTo>
                    <a:pt x="2" y="80"/>
                  </a:lnTo>
                  <a:lnTo>
                    <a:pt x="0" y="74"/>
                  </a:lnTo>
                  <a:lnTo>
                    <a:pt x="0" y="69"/>
                  </a:lnTo>
                  <a:lnTo>
                    <a:pt x="0" y="63"/>
                  </a:lnTo>
                  <a:lnTo>
                    <a:pt x="1" y="57"/>
                  </a:lnTo>
                  <a:lnTo>
                    <a:pt x="3" y="51"/>
                  </a:lnTo>
                  <a:lnTo>
                    <a:pt x="5" y="46"/>
                  </a:lnTo>
                  <a:lnTo>
                    <a:pt x="8" y="40"/>
                  </a:lnTo>
                  <a:lnTo>
                    <a:pt x="13" y="34"/>
                  </a:lnTo>
                  <a:lnTo>
                    <a:pt x="18" y="29"/>
                  </a:lnTo>
                  <a:lnTo>
                    <a:pt x="23" y="24"/>
                  </a:lnTo>
                  <a:lnTo>
                    <a:pt x="29" y="19"/>
                  </a:lnTo>
                  <a:lnTo>
                    <a:pt x="36" y="15"/>
                  </a:lnTo>
                  <a:lnTo>
                    <a:pt x="44" y="11"/>
                  </a:lnTo>
                  <a:lnTo>
                    <a:pt x="52" y="8"/>
                  </a:lnTo>
                  <a:lnTo>
                    <a:pt x="61" y="5"/>
                  </a:lnTo>
                  <a:lnTo>
                    <a:pt x="72" y="3"/>
                  </a:lnTo>
                  <a:lnTo>
                    <a:pt x="82" y="1"/>
                  </a:lnTo>
                  <a:lnTo>
                    <a:pt x="93" y="0"/>
                  </a:lnTo>
                  <a:lnTo>
                    <a:pt x="105" y="0"/>
                  </a:lnTo>
                  <a:lnTo>
                    <a:pt x="118" y="0"/>
                  </a:lnTo>
                  <a:lnTo>
                    <a:pt x="130" y="1"/>
                  </a:lnTo>
                  <a:lnTo>
                    <a:pt x="140" y="2"/>
                  </a:lnTo>
                  <a:lnTo>
                    <a:pt x="150" y="4"/>
                  </a:lnTo>
                  <a:lnTo>
                    <a:pt x="159" y="6"/>
                  </a:lnTo>
                  <a:lnTo>
                    <a:pt x="167" y="10"/>
                  </a:lnTo>
                  <a:lnTo>
                    <a:pt x="175" y="13"/>
                  </a:lnTo>
                  <a:lnTo>
                    <a:pt x="181" y="17"/>
                  </a:lnTo>
                  <a:lnTo>
                    <a:pt x="187" y="21"/>
                  </a:lnTo>
                  <a:lnTo>
                    <a:pt x="192" y="26"/>
                  </a:lnTo>
                  <a:lnTo>
                    <a:pt x="196" y="31"/>
                  </a:lnTo>
                  <a:lnTo>
                    <a:pt x="199" y="37"/>
                  </a:lnTo>
                  <a:lnTo>
                    <a:pt x="201" y="43"/>
                  </a:lnTo>
                  <a:lnTo>
                    <a:pt x="203" y="48"/>
                  </a:lnTo>
                  <a:lnTo>
                    <a:pt x="203" y="54"/>
                  </a:lnTo>
                  <a:lnTo>
                    <a:pt x="203" y="60"/>
                  </a:lnTo>
                  <a:lnTo>
                    <a:pt x="202" y="66"/>
                  </a:lnTo>
                  <a:lnTo>
                    <a:pt x="201" y="72"/>
                  </a:lnTo>
                  <a:lnTo>
                    <a:pt x="198" y="77"/>
                  </a:lnTo>
                  <a:lnTo>
                    <a:pt x="195" y="83"/>
                  </a:lnTo>
                  <a:lnTo>
                    <a:pt x="191" y="88"/>
                  </a:lnTo>
                  <a:lnTo>
                    <a:pt x="187" y="94"/>
                  </a:lnTo>
                  <a:lnTo>
                    <a:pt x="181" y="100"/>
                  </a:lnTo>
                  <a:lnTo>
                    <a:pt x="175" y="104"/>
                  </a:lnTo>
                  <a:lnTo>
                    <a:pt x="167" y="109"/>
                  </a:lnTo>
                  <a:lnTo>
                    <a:pt x="159" y="113"/>
                  </a:lnTo>
                  <a:lnTo>
                    <a:pt x="151" y="116"/>
                  </a:lnTo>
                  <a:lnTo>
                    <a:pt x="142" y="119"/>
                  </a:lnTo>
                  <a:lnTo>
                    <a:pt x="132" y="122"/>
                  </a:lnTo>
                  <a:lnTo>
                    <a:pt x="121" y="124"/>
                  </a:lnTo>
                  <a:lnTo>
                    <a:pt x="109" y="125"/>
                  </a:lnTo>
                  <a:lnTo>
                    <a:pt x="97" y="12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1" name="Freeform 67"/>
            <p:cNvSpPr>
              <a:spLocks/>
            </p:cNvSpPr>
            <p:nvPr/>
          </p:nvSpPr>
          <p:spPr bwMode="auto">
            <a:xfrm>
              <a:off x="4394200" y="3748088"/>
              <a:ext cx="9525" cy="6350"/>
            </a:xfrm>
            <a:custGeom>
              <a:avLst/>
              <a:gdLst/>
              <a:ahLst/>
              <a:cxnLst>
                <a:cxn ang="0">
                  <a:pos x="64" y="122"/>
                </a:cxn>
                <a:cxn ang="0">
                  <a:pos x="45" y="116"/>
                </a:cxn>
                <a:cxn ang="0">
                  <a:pos x="30" y="109"/>
                </a:cxn>
                <a:cxn ang="0">
                  <a:pos x="18" y="99"/>
                </a:cxn>
                <a:cxn ang="0">
                  <a:pos x="9" y="89"/>
                </a:cxn>
                <a:cxn ang="0">
                  <a:pos x="3" y="78"/>
                </a:cxn>
                <a:cxn ang="0">
                  <a:pos x="1" y="67"/>
                </a:cxn>
                <a:cxn ang="0">
                  <a:pos x="1" y="55"/>
                </a:cxn>
                <a:cxn ang="0">
                  <a:pos x="4" y="43"/>
                </a:cxn>
                <a:cxn ang="0">
                  <a:pos x="9" y="33"/>
                </a:cxn>
                <a:cxn ang="0">
                  <a:pos x="18" y="23"/>
                </a:cxn>
                <a:cxn ang="0">
                  <a:pos x="28" y="15"/>
                </a:cxn>
                <a:cxn ang="0">
                  <a:pos x="41" y="8"/>
                </a:cxn>
                <a:cxn ang="0">
                  <a:pos x="58" y="3"/>
                </a:cxn>
                <a:cxn ang="0">
                  <a:pos x="75" y="1"/>
                </a:cxn>
                <a:cxn ang="0">
                  <a:pos x="95" y="1"/>
                </a:cxn>
                <a:cxn ang="0">
                  <a:pos x="117" y="4"/>
                </a:cxn>
                <a:cxn ang="0">
                  <a:pos x="136" y="10"/>
                </a:cxn>
                <a:cxn ang="0">
                  <a:pos x="151" y="17"/>
                </a:cxn>
                <a:cxn ang="0">
                  <a:pos x="163" y="26"/>
                </a:cxn>
                <a:cxn ang="0">
                  <a:pos x="172" y="36"/>
                </a:cxn>
                <a:cxn ang="0">
                  <a:pos x="177" y="47"/>
                </a:cxn>
                <a:cxn ang="0">
                  <a:pos x="180" y="59"/>
                </a:cxn>
                <a:cxn ang="0">
                  <a:pos x="179" y="70"/>
                </a:cxn>
                <a:cxn ang="0">
                  <a:pos x="176" y="82"/>
                </a:cxn>
                <a:cxn ang="0">
                  <a:pos x="171" y="92"/>
                </a:cxn>
                <a:cxn ang="0">
                  <a:pos x="162" y="102"/>
                </a:cxn>
                <a:cxn ang="0">
                  <a:pos x="151" y="111"/>
                </a:cxn>
                <a:cxn ang="0">
                  <a:pos x="138" y="118"/>
                </a:cxn>
                <a:cxn ang="0">
                  <a:pos x="123" y="123"/>
                </a:cxn>
                <a:cxn ang="0">
                  <a:pos x="105" y="125"/>
                </a:cxn>
                <a:cxn ang="0">
                  <a:pos x="85" y="125"/>
                </a:cxn>
              </a:cxnLst>
              <a:rect l="0" t="0" r="r" b="b"/>
              <a:pathLst>
                <a:path w="180" h="125">
                  <a:moveTo>
                    <a:pt x="75" y="124"/>
                  </a:moveTo>
                  <a:lnTo>
                    <a:pt x="64" y="122"/>
                  </a:lnTo>
                  <a:lnTo>
                    <a:pt x="55" y="119"/>
                  </a:lnTo>
                  <a:lnTo>
                    <a:pt x="45" y="116"/>
                  </a:lnTo>
                  <a:lnTo>
                    <a:pt x="37" y="113"/>
                  </a:lnTo>
                  <a:lnTo>
                    <a:pt x="30" y="109"/>
                  </a:lnTo>
                  <a:lnTo>
                    <a:pt x="23" y="103"/>
                  </a:lnTo>
                  <a:lnTo>
                    <a:pt x="18" y="99"/>
                  </a:lnTo>
                  <a:lnTo>
                    <a:pt x="13" y="94"/>
                  </a:lnTo>
                  <a:lnTo>
                    <a:pt x="9" y="89"/>
                  </a:lnTo>
                  <a:lnTo>
                    <a:pt x="6" y="83"/>
                  </a:lnTo>
                  <a:lnTo>
                    <a:pt x="3" y="78"/>
                  </a:lnTo>
                  <a:lnTo>
                    <a:pt x="2" y="72"/>
                  </a:lnTo>
                  <a:lnTo>
                    <a:pt x="1" y="67"/>
                  </a:lnTo>
                  <a:lnTo>
                    <a:pt x="0" y="61"/>
                  </a:lnTo>
                  <a:lnTo>
                    <a:pt x="1" y="55"/>
                  </a:lnTo>
                  <a:lnTo>
                    <a:pt x="2" y="50"/>
                  </a:lnTo>
                  <a:lnTo>
                    <a:pt x="4" y="43"/>
                  </a:lnTo>
                  <a:lnTo>
                    <a:pt x="6" y="38"/>
                  </a:lnTo>
                  <a:lnTo>
                    <a:pt x="9" y="33"/>
                  </a:lnTo>
                  <a:lnTo>
                    <a:pt x="13" y="28"/>
                  </a:lnTo>
                  <a:lnTo>
                    <a:pt x="18" y="23"/>
                  </a:lnTo>
                  <a:lnTo>
                    <a:pt x="23" y="19"/>
                  </a:lnTo>
                  <a:lnTo>
                    <a:pt x="28" y="15"/>
                  </a:lnTo>
                  <a:lnTo>
                    <a:pt x="35" y="11"/>
                  </a:lnTo>
                  <a:lnTo>
                    <a:pt x="41" y="8"/>
                  </a:lnTo>
                  <a:lnTo>
                    <a:pt x="50" y="5"/>
                  </a:lnTo>
                  <a:lnTo>
                    <a:pt x="58" y="3"/>
                  </a:lnTo>
                  <a:lnTo>
                    <a:pt x="66" y="2"/>
                  </a:lnTo>
                  <a:lnTo>
                    <a:pt x="75" y="1"/>
                  </a:lnTo>
                  <a:lnTo>
                    <a:pt x="85" y="0"/>
                  </a:lnTo>
                  <a:lnTo>
                    <a:pt x="95" y="1"/>
                  </a:lnTo>
                  <a:lnTo>
                    <a:pt x="107" y="2"/>
                  </a:lnTo>
                  <a:lnTo>
                    <a:pt x="117" y="4"/>
                  </a:lnTo>
                  <a:lnTo>
                    <a:pt x="127" y="6"/>
                  </a:lnTo>
                  <a:lnTo>
                    <a:pt x="136" y="10"/>
                  </a:lnTo>
                  <a:lnTo>
                    <a:pt x="144" y="13"/>
                  </a:lnTo>
                  <a:lnTo>
                    <a:pt x="151" y="17"/>
                  </a:lnTo>
                  <a:lnTo>
                    <a:pt x="158" y="21"/>
                  </a:lnTo>
                  <a:lnTo>
                    <a:pt x="163" y="26"/>
                  </a:lnTo>
                  <a:lnTo>
                    <a:pt x="168" y="31"/>
                  </a:lnTo>
                  <a:lnTo>
                    <a:pt x="172" y="36"/>
                  </a:lnTo>
                  <a:lnTo>
                    <a:pt x="175" y="41"/>
                  </a:lnTo>
                  <a:lnTo>
                    <a:pt x="177" y="47"/>
                  </a:lnTo>
                  <a:lnTo>
                    <a:pt x="179" y="53"/>
                  </a:lnTo>
                  <a:lnTo>
                    <a:pt x="180" y="59"/>
                  </a:lnTo>
                  <a:lnTo>
                    <a:pt x="180" y="65"/>
                  </a:lnTo>
                  <a:lnTo>
                    <a:pt x="179" y="70"/>
                  </a:lnTo>
                  <a:lnTo>
                    <a:pt x="178" y="76"/>
                  </a:lnTo>
                  <a:lnTo>
                    <a:pt x="176" y="82"/>
                  </a:lnTo>
                  <a:lnTo>
                    <a:pt x="174" y="87"/>
                  </a:lnTo>
                  <a:lnTo>
                    <a:pt x="171" y="92"/>
                  </a:lnTo>
                  <a:lnTo>
                    <a:pt x="167" y="97"/>
                  </a:lnTo>
                  <a:lnTo>
                    <a:pt x="162" y="102"/>
                  </a:lnTo>
                  <a:lnTo>
                    <a:pt x="157" y="106"/>
                  </a:lnTo>
                  <a:lnTo>
                    <a:pt x="151" y="111"/>
                  </a:lnTo>
                  <a:lnTo>
                    <a:pt x="145" y="115"/>
                  </a:lnTo>
                  <a:lnTo>
                    <a:pt x="138" y="118"/>
                  </a:lnTo>
                  <a:lnTo>
                    <a:pt x="130" y="120"/>
                  </a:lnTo>
                  <a:lnTo>
                    <a:pt x="123" y="123"/>
                  </a:lnTo>
                  <a:lnTo>
                    <a:pt x="114" y="124"/>
                  </a:lnTo>
                  <a:lnTo>
                    <a:pt x="105" y="125"/>
                  </a:lnTo>
                  <a:lnTo>
                    <a:pt x="95" y="125"/>
                  </a:lnTo>
                  <a:lnTo>
                    <a:pt x="85" y="125"/>
                  </a:lnTo>
                  <a:lnTo>
                    <a:pt x="75" y="12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2" name="Freeform 68"/>
            <p:cNvSpPr>
              <a:spLocks/>
            </p:cNvSpPr>
            <p:nvPr/>
          </p:nvSpPr>
          <p:spPr bwMode="auto">
            <a:xfrm>
              <a:off x="4394200" y="3748088"/>
              <a:ext cx="9525" cy="6350"/>
            </a:xfrm>
            <a:custGeom>
              <a:avLst/>
              <a:gdLst/>
              <a:ahLst/>
              <a:cxnLst>
                <a:cxn ang="0">
                  <a:pos x="64" y="122"/>
                </a:cxn>
                <a:cxn ang="0">
                  <a:pos x="45" y="116"/>
                </a:cxn>
                <a:cxn ang="0">
                  <a:pos x="30" y="109"/>
                </a:cxn>
                <a:cxn ang="0">
                  <a:pos x="18" y="99"/>
                </a:cxn>
                <a:cxn ang="0">
                  <a:pos x="9" y="89"/>
                </a:cxn>
                <a:cxn ang="0">
                  <a:pos x="3" y="78"/>
                </a:cxn>
                <a:cxn ang="0">
                  <a:pos x="1" y="67"/>
                </a:cxn>
                <a:cxn ang="0">
                  <a:pos x="1" y="55"/>
                </a:cxn>
                <a:cxn ang="0">
                  <a:pos x="4" y="43"/>
                </a:cxn>
                <a:cxn ang="0">
                  <a:pos x="9" y="33"/>
                </a:cxn>
                <a:cxn ang="0">
                  <a:pos x="18" y="23"/>
                </a:cxn>
                <a:cxn ang="0">
                  <a:pos x="28" y="15"/>
                </a:cxn>
                <a:cxn ang="0">
                  <a:pos x="41" y="8"/>
                </a:cxn>
                <a:cxn ang="0">
                  <a:pos x="58" y="3"/>
                </a:cxn>
                <a:cxn ang="0">
                  <a:pos x="75" y="1"/>
                </a:cxn>
                <a:cxn ang="0">
                  <a:pos x="95" y="1"/>
                </a:cxn>
                <a:cxn ang="0">
                  <a:pos x="117" y="4"/>
                </a:cxn>
                <a:cxn ang="0">
                  <a:pos x="136" y="10"/>
                </a:cxn>
                <a:cxn ang="0">
                  <a:pos x="151" y="17"/>
                </a:cxn>
                <a:cxn ang="0">
                  <a:pos x="163" y="26"/>
                </a:cxn>
                <a:cxn ang="0">
                  <a:pos x="172" y="36"/>
                </a:cxn>
                <a:cxn ang="0">
                  <a:pos x="177" y="47"/>
                </a:cxn>
                <a:cxn ang="0">
                  <a:pos x="180" y="59"/>
                </a:cxn>
                <a:cxn ang="0">
                  <a:pos x="179" y="70"/>
                </a:cxn>
                <a:cxn ang="0">
                  <a:pos x="176" y="82"/>
                </a:cxn>
                <a:cxn ang="0">
                  <a:pos x="171" y="92"/>
                </a:cxn>
                <a:cxn ang="0">
                  <a:pos x="162" y="102"/>
                </a:cxn>
                <a:cxn ang="0">
                  <a:pos x="151" y="111"/>
                </a:cxn>
                <a:cxn ang="0">
                  <a:pos x="138" y="118"/>
                </a:cxn>
                <a:cxn ang="0">
                  <a:pos x="123" y="123"/>
                </a:cxn>
                <a:cxn ang="0">
                  <a:pos x="105" y="125"/>
                </a:cxn>
                <a:cxn ang="0">
                  <a:pos x="85" y="125"/>
                </a:cxn>
              </a:cxnLst>
              <a:rect l="0" t="0" r="r" b="b"/>
              <a:pathLst>
                <a:path w="180" h="125">
                  <a:moveTo>
                    <a:pt x="75" y="124"/>
                  </a:moveTo>
                  <a:lnTo>
                    <a:pt x="64" y="122"/>
                  </a:lnTo>
                  <a:lnTo>
                    <a:pt x="55" y="119"/>
                  </a:lnTo>
                  <a:lnTo>
                    <a:pt x="45" y="116"/>
                  </a:lnTo>
                  <a:lnTo>
                    <a:pt x="37" y="113"/>
                  </a:lnTo>
                  <a:lnTo>
                    <a:pt x="30" y="109"/>
                  </a:lnTo>
                  <a:lnTo>
                    <a:pt x="23" y="103"/>
                  </a:lnTo>
                  <a:lnTo>
                    <a:pt x="18" y="99"/>
                  </a:lnTo>
                  <a:lnTo>
                    <a:pt x="13" y="94"/>
                  </a:lnTo>
                  <a:lnTo>
                    <a:pt x="9" y="89"/>
                  </a:lnTo>
                  <a:lnTo>
                    <a:pt x="6" y="83"/>
                  </a:lnTo>
                  <a:lnTo>
                    <a:pt x="3" y="78"/>
                  </a:lnTo>
                  <a:lnTo>
                    <a:pt x="2" y="72"/>
                  </a:lnTo>
                  <a:lnTo>
                    <a:pt x="1" y="67"/>
                  </a:lnTo>
                  <a:lnTo>
                    <a:pt x="0" y="61"/>
                  </a:lnTo>
                  <a:lnTo>
                    <a:pt x="1" y="55"/>
                  </a:lnTo>
                  <a:lnTo>
                    <a:pt x="2" y="50"/>
                  </a:lnTo>
                  <a:lnTo>
                    <a:pt x="4" y="43"/>
                  </a:lnTo>
                  <a:lnTo>
                    <a:pt x="6" y="38"/>
                  </a:lnTo>
                  <a:lnTo>
                    <a:pt x="9" y="33"/>
                  </a:lnTo>
                  <a:lnTo>
                    <a:pt x="13" y="28"/>
                  </a:lnTo>
                  <a:lnTo>
                    <a:pt x="18" y="23"/>
                  </a:lnTo>
                  <a:lnTo>
                    <a:pt x="23" y="19"/>
                  </a:lnTo>
                  <a:lnTo>
                    <a:pt x="28" y="15"/>
                  </a:lnTo>
                  <a:lnTo>
                    <a:pt x="35" y="11"/>
                  </a:lnTo>
                  <a:lnTo>
                    <a:pt x="41" y="8"/>
                  </a:lnTo>
                  <a:lnTo>
                    <a:pt x="50" y="5"/>
                  </a:lnTo>
                  <a:lnTo>
                    <a:pt x="58" y="3"/>
                  </a:lnTo>
                  <a:lnTo>
                    <a:pt x="66" y="2"/>
                  </a:lnTo>
                  <a:lnTo>
                    <a:pt x="75" y="1"/>
                  </a:lnTo>
                  <a:lnTo>
                    <a:pt x="85" y="0"/>
                  </a:lnTo>
                  <a:lnTo>
                    <a:pt x="95" y="1"/>
                  </a:lnTo>
                  <a:lnTo>
                    <a:pt x="107" y="2"/>
                  </a:lnTo>
                  <a:lnTo>
                    <a:pt x="117" y="4"/>
                  </a:lnTo>
                  <a:lnTo>
                    <a:pt x="127" y="6"/>
                  </a:lnTo>
                  <a:lnTo>
                    <a:pt x="136" y="10"/>
                  </a:lnTo>
                  <a:lnTo>
                    <a:pt x="144" y="13"/>
                  </a:lnTo>
                  <a:lnTo>
                    <a:pt x="151" y="17"/>
                  </a:lnTo>
                  <a:lnTo>
                    <a:pt x="158" y="21"/>
                  </a:lnTo>
                  <a:lnTo>
                    <a:pt x="163" y="26"/>
                  </a:lnTo>
                  <a:lnTo>
                    <a:pt x="168" y="31"/>
                  </a:lnTo>
                  <a:lnTo>
                    <a:pt x="172" y="36"/>
                  </a:lnTo>
                  <a:lnTo>
                    <a:pt x="175" y="41"/>
                  </a:lnTo>
                  <a:lnTo>
                    <a:pt x="177" y="47"/>
                  </a:lnTo>
                  <a:lnTo>
                    <a:pt x="179" y="53"/>
                  </a:lnTo>
                  <a:lnTo>
                    <a:pt x="180" y="59"/>
                  </a:lnTo>
                  <a:lnTo>
                    <a:pt x="180" y="65"/>
                  </a:lnTo>
                  <a:lnTo>
                    <a:pt x="179" y="70"/>
                  </a:lnTo>
                  <a:lnTo>
                    <a:pt x="178" y="76"/>
                  </a:lnTo>
                  <a:lnTo>
                    <a:pt x="176" y="82"/>
                  </a:lnTo>
                  <a:lnTo>
                    <a:pt x="174" y="87"/>
                  </a:lnTo>
                  <a:lnTo>
                    <a:pt x="171" y="92"/>
                  </a:lnTo>
                  <a:lnTo>
                    <a:pt x="167" y="97"/>
                  </a:lnTo>
                  <a:lnTo>
                    <a:pt x="162" y="102"/>
                  </a:lnTo>
                  <a:lnTo>
                    <a:pt x="157" y="106"/>
                  </a:lnTo>
                  <a:lnTo>
                    <a:pt x="151" y="111"/>
                  </a:lnTo>
                  <a:lnTo>
                    <a:pt x="145" y="115"/>
                  </a:lnTo>
                  <a:lnTo>
                    <a:pt x="138" y="118"/>
                  </a:lnTo>
                  <a:lnTo>
                    <a:pt x="130" y="120"/>
                  </a:lnTo>
                  <a:lnTo>
                    <a:pt x="123" y="123"/>
                  </a:lnTo>
                  <a:lnTo>
                    <a:pt x="114" y="124"/>
                  </a:lnTo>
                  <a:lnTo>
                    <a:pt x="105" y="125"/>
                  </a:lnTo>
                  <a:lnTo>
                    <a:pt x="95" y="125"/>
                  </a:lnTo>
                  <a:lnTo>
                    <a:pt x="85" y="125"/>
                  </a:lnTo>
                  <a:lnTo>
                    <a:pt x="75" y="12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3" name="Freeform 69"/>
            <p:cNvSpPr>
              <a:spLocks/>
            </p:cNvSpPr>
            <p:nvPr/>
          </p:nvSpPr>
          <p:spPr bwMode="auto">
            <a:xfrm>
              <a:off x="4492625" y="3844925"/>
              <a:ext cx="15875" cy="11113"/>
            </a:xfrm>
            <a:custGeom>
              <a:avLst/>
              <a:gdLst/>
              <a:ahLst/>
              <a:cxnLst>
                <a:cxn ang="0">
                  <a:pos x="90" y="182"/>
                </a:cxn>
                <a:cxn ang="0">
                  <a:pos x="60" y="160"/>
                </a:cxn>
                <a:cxn ang="0">
                  <a:pos x="37" y="139"/>
                </a:cxn>
                <a:cxn ang="0">
                  <a:pos x="19" y="118"/>
                </a:cxn>
                <a:cxn ang="0">
                  <a:pos x="8" y="96"/>
                </a:cxn>
                <a:cxn ang="0">
                  <a:pos x="2" y="77"/>
                </a:cxn>
                <a:cxn ang="0">
                  <a:pos x="0" y="58"/>
                </a:cxn>
                <a:cxn ang="0">
                  <a:pos x="4" y="41"/>
                </a:cxn>
                <a:cxn ang="0">
                  <a:pos x="12" y="26"/>
                </a:cxn>
                <a:cxn ang="0">
                  <a:pos x="24" y="15"/>
                </a:cxn>
                <a:cxn ang="0">
                  <a:pos x="41" y="6"/>
                </a:cxn>
                <a:cxn ang="0">
                  <a:pos x="61" y="1"/>
                </a:cxn>
                <a:cxn ang="0">
                  <a:pos x="85" y="1"/>
                </a:cxn>
                <a:cxn ang="0">
                  <a:pos x="112" y="5"/>
                </a:cxn>
                <a:cxn ang="0">
                  <a:pos x="143" y="14"/>
                </a:cxn>
                <a:cxn ang="0">
                  <a:pos x="176" y="28"/>
                </a:cxn>
                <a:cxn ang="0">
                  <a:pos x="210" y="47"/>
                </a:cxn>
                <a:cxn ang="0">
                  <a:pos x="239" y="69"/>
                </a:cxn>
                <a:cxn ang="0">
                  <a:pos x="263" y="90"/>
                </a:cxn>
                <a:cxn ang="0">
                  <a:pos x="280" y="111"/>
                </a:cxn>
                <a:cxn ang="0">
                  <a:pos x="291" y="133"/>
                </a:cxn>
                <a:cxn ang="0">
                  <a:pos x="297" y="153"/>
                </a:cxn>
                <a:cxn ang="0">
                  <a:pos x="299" y="172"/>
                </a:cxn>
                <a:cxn ang="0">
                  <a:pos x="295" y="189"/>
                </a:cxn>
                <a:cxn ang="0">
                  <a:pos x="287" y="203"/>
                </a:cxn>
                <a:cxn ang="0">
                  <a:pos x="275" y="215"/>
                </a:cxn>
                <a:cxn ang="0">
                  <a:pos x="259" y="223"/>
                </a:cxn>
                <a:cxn ang="0">
                  <a:pos x="238" y="228"/>
                </a:cxn>
                <a:cxn ang="0">
                  <a:pos x="214" y="228"/>
                </a:cxn>
                <a:cxn ang="0">
                  <a:pos x="187" y="225"/>
                </a:cxn>
                <a:cxn ang="0">
                  <a:pos x="157" y="216"/>
                </a:cxn>
                <a:cxn ang="0">
                  <a:pos x="124" y="201"/>
                </a:cxn>
              </a:cxnLst>
              <a:rect l="0" t="0" r="r" b="b"/>
              <a:pathLst>
                <a:path w="299" h="229">
                  <a:moveTo>
                    <a:pt x="106" y="192"/>
                  </a:moveTo>
                  <a:lnTo>
                    <a:pt x="90" y="182"/>
                  </a:lnTo>
                  <a:lnTo>
                    <a:pt x="74" y="172"/>
                  </a:lnTo>
                  <a:lnTo>
                    <a:pt x="60" y="160"/>
                  </a:lnTo>
                  <a:lnTo>
                    <a:pt x="48" y="150"/>
                  </a:lnTo>
                  <a:lnTo>
                    <a:pt x="37" y="139"/>
                  </a:lnTo>
                  <a:lnTo>
                    <a:pt x="27" y="129"/>
                  </a:lnTo>
                  <a:lnTo>
                    <a:pt x="19" y="118"/>
                  </a:lnTo>
                  <a:lnTo>
                    <a:pt x="13" y="107"/>
                  </a:lnTo>
                  <a:lnTo>
                    <a:pt x="8" y="96"/>
                  </a:lnTo>
                  <a:lnTo>
                    <a:pt x="4" y="86"/>
                  </a:lnTo>
                  <a:lnTo>
                    <a:pt x="2" y="77"/>
                  </a:lnTo>
                  <a:lnTo>
                    <a:pt x="0" y="67"/>
                  </a:lnTo>
                  <a:lnTo>
                    <a:pt x="0" y="58"/>
                  </a:lnTo>
                  <a:lnTo>
                    <a:pt x="2" y="49"/>
                  </a:lnTo>
                  <a:lnTo>
                    <a:pt x="4" y="41"/>
                  </a:lnTo>
                  <a:lnTo>
                    <a:pt x="7" y="33"/>
                  </a:lnTo>
                  <a:lnTo>
                    <a:pt x="12" y="26"/>
                  </a:lnTo>
                  <a:lnTo>
                    <a:pt x="18" y="20"/>
                  </a:lnTo>
                  <a:lnTo>
                    <a:pt x="24" y="15"/>
                  </a:lnTo>
                  <a:lnTo>
                    <a:pt x="32" y="10"/>
                  </a:lnTo>
                  <a:lnTo>
                    <a:pt x="41" y="6"/>
                  </a:lnTo>
                  <a:lnTo>
                    <a:pt x="51" y="3"/>
                  </a:lnTo>
                  <a:lnTo>
                    <a:pt x="61" y="1"/>
                  </a:lnTo>
                  <a:lnTo>
                    <a:pt x="73" y="0"/>
                  </a:lnTo>
                  <a:lnTo>
                    <a:pt x="85" y="1"/>
                  </a:lnTo>
                  <a:lnTo>
                    <a:pt x="99" y="2"/>
                  </a:lnTo>
                  <a:lnTo>
                    <a:pt x="112" y="5"/>
                  </a:lnTo>
                  <a:lnTo>
                    <a:pt x="127" y="8"/>
                  </a:lnTo>
                  <a:lnTo>
                    <a:pt x="143" y="14"/>
                  </a:lnTo>
                  <a:lnTo>
                    <a:pt x="159" y="20"/>
                  </a:lnTo>
                  <a:lnTo>
                    <a:pt x="176" y="28"/>
                  </a:lnTo>
                  <a:lnTo>
                    <a:pt x="194" y="37"/>
                  </a:lnTo>
                  <a:lnTo>
                    <a:pt x="210" y="47"/>
                  </a:lnTo>
                  <a:lnTo>
                    <a:pt x="226" y="59"/>
                  </a:lnTo>
                  <a:lnTo>
                    <a:pt x="239" y="69"/>
                  </a:lnTo>
                  <a:lnTo>
                    <a:pt x="252" y="79"/>
                  </a:lnTo>
                  <a:lnTo>
                    <a:pt x="263" y="90"/>
                  </a:lnTo>
                  <a:lnTo>
                    <a:pt x="272" y="101"/>
                  </a:lnTo>
                  <a:lnTo>
                    <a:pt x="280" y="111"/>
                  </a:lnTo>
                  <a:lnTo>
                    <a:pt x="286" y="123"/>
                  </a:lnTo>
                  <a:lnTo>
                    <a:pt x="291" y="133"/>
                  </a:lnTo>
                  <a:lnTo>
                    <a:pt x="295" y="143"/>
                  </a:lnTo>
                  <a:lnTo>
                    <a:pt x="297" y="153"/>
                  </a:lnTo>
                  <a:lnTo>
                    <a:pt x="299" y="162"/>
                  </a:lnTo>
                  <a:lnTo>
                    <a:pt x="299" y="172"/>
                  </a:lnTo>
                  <a:lnTo>
                    <a:pt x="298" y="181"/>
                  </a:lnTo>
                  <a:lnTo>
                    <a:pt x="295" y="189"/>
                  </a:lnTo>
                  <a:lnTo>
                    <a:pt x="292" y="196"/>
                  </a:lnTo>
                  <a:lnTo>
                    <a:pt x="287" y="203"/>
                  </a:lnTo>
                  <a:lnTo>
                    <a:pt x="282" y="209"/>
                  </a:lnTo>
                  <a:lnTo>
                    <a:pt x="275" y="215"/>
                  </a:lnTo>
                  <a:lnTo>
                    <a:pt x="267" y="219"/>
                  </a:lnTo>
                  <a:lnTo>
                    <a:pt x="259" y="223"/>
                  </a:lnTo>
                  <a:lnTo>
                    <a:pt x="249" y="226"/>
                  </a:lnTo>
                  <a:lnTo>
                    <a:pt x="238" y="228"/>
                  </a:lnTo>
                  <a:lnTo>
                    <a:pt x="227" y="229"/>
                  </a:lnTo>
                  <a:lnTo>
                    <a:pt x="214" y="228"/>
                  </a:lnTo>
                  <a:lnTo>
                    <a:pt x="201" y="227"/>
                  </a:lnTo>
                  <a:lnTo>
                    <a:pt x="187" y="225"/>
                  </a:lnTo>
                  <a:lnTo>
                    <a:pt x="172" y="221"/>
                  </a:lnTo>
                  <a:lnTo>
                    <a:pt x="157" y="216"/>
                  </a:lnTo>
                  <a:lnTo>
                    <a:pt x="141" y="209"/>
                  </a:lnTo>
                  <a:lnTo>
                    <a:pt x="124" y="201"/>
                  </a:lnTo>
                  <a:lnTo>
                    <a:pt x="106" y="19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4" name="Freeform 70"/>
            <p:cNvSpPr>
              <a:spLocks/>
            </p:cNvSpPr>
            <p:nvPr/>
          </p:nvSpPr>
          <p:spPr bwMode="auto">
            <a:xfrm>
              <a:off x="4492625" y="3844925"/>
              <a:ext cx="15875" cy="11113"/>
            </a:xfrm>
            <a:custGeom>
              <a:avLst/>
              <a:gdLst/>
              <a:ahLst/>
              <a:cxnLst>
                <a:cxn ang="0">
                  <a:pos x="90" y="182"/>
                </a:cxn>
                <a:cxn ang="0">
                  <a:pos x="60" y="160"/>
                </a:cxn>
                <a:cxn ang="0">
                  <a:pos x="37" y="139"/>
                </a:cxn>
                <a:cxn ang="0">
                  <a:pos x="19" y="118"/>
                </a:cxn>
                <a:cxn ang="0">
                  <a:pos x="8" y="96"/>
                </a:cxn>
                <a:cxn ang="0">
                  <a:pos x="2" y="77"/>
                </a:cxn>
                <a:cxn ang="0">
                  <a:pos x="0" y="58"/>
                </a:cxn>
                <a:cxn ang="0">
                  <a:pos x="4" y="41"/>
                </a:cxn>
                <a:cxn ang="0">
                  <a:pos x="12" y="26"/>
                </a:cxn>
                <a:cxn ang="0">
                  <a:pos x="24" y="15"/>
                </a:cxn>
                <a:cxn ang="0">
                  <a:pos x="41" y="6"/>
                </a:cxn>
                <a:cxn ang="0">
                  <a:pos x="61" y="1"/>
                </a:cxn>
                <a:cxn ang="0">
                  <a:pos x="85" y="1"/>
                </a:cxn>
                <a:cxn ang="0">
                  <a:pos x="112" y="5"/>
                </a:cxn>
                <a:cxn ang="0">
                  <a:pos x="143" y="14"/>
                </a:cxn>
                <a:cxn ang="0">
                  <a:pos x="176" y="28"/>
                </a:cxn>
                <a:cxn ang="0">
                  <a:pos x="210" y="47"/>
                </a:cxn>
                <a:cxn ang="0">
                  <a:pos x="239" y="69"/>
                </a:cxn>
                <a:cxn ang="0">
                  <a:pos x="263" y="90"/>
                </a:cxn>
                <a:cxn ang="0">
                  <a:pos x="280" y="111"/>
                </a:cxn>
                <a:cxn ang="0">
                  <a:pos x="291" y="133"/>
                </a:cxn>
                <a:cxn ang="0">
                  <a:pos x="297" y="153"/>
                </a:cxn>
                <a:cxn ang="0">
                  <a:pos x="299" y="172"/>
                </a:cxn>
                <a:cxn ang="0">
                  <a:pos x="295" y="189"/>
                </a:cxn>
                <a:cxn ang="0">
                  <a:pos x="287" y="203"/>
                </a:cxn>
                <a:cxn ang="0">
                  <a:pos x="275" y="215"/>
                </a:cxn>
                <a:cxn ang="0">
                  <a:pos x="259" y="223"/>
                </a:cxn>
                <a:cxn ang="0">
                  <a:pos x="238" y="228"/>
                </a:cxn>
                <a:cxn ang="0">
                  <a:pos x="214" y="228"/>
                </a:cxn>
                <a:cxn ang="0">
                  <a:pos x="187" y="225"/>
                </a:cxn>
                <a:cxn ang="0">
                  <a:pos x="157" y="216"/>
                </a:cxn>
                <a:cxn ang="0">
                  <a:pos x="124" y="201"/>
                </a:cxn>
              </a:cxnLst>
              <a:rect l="0" t="0" r="r" b="b"/>
              <a:pathLst>
                <a:path w="299" h="229">
                  <a:moveTo>
                    <a:pt x="106" y="192"/>
                  </a:moveTo>
                  <a:lnTo>
                    <a:pt x="90" y="182"/>
                  </a:lnTo>
                  <a:lnTo>
                    <a:pt x="74" y="172"/>
                  </a:lnTo>
                  <a:lnTo>
                    <a:pt x="60" y="160"/>
                  </a:lnTo>
                  <a:lnTo>
                    <a:pt x="48" y="150"/>
                  </a:lnTo>
                  <a:lnTo>
                    <a:pt x="37" y="139"/>
                  </a:lnTo>
                  <a:lnTo>
                    <a:pt x="27" y="129"/>
                  </a:lnTo>
                  <a:lnTo>
                    <a:pt x="19" y="118"/>
                  </a:lnTo>
                  <a:lnTo>
                    <a:pt x="13" y="107"/>
                  </a:lnTo>
                  <a:lnTo>
                    <a:pt x="8" y="96"/>
                  </a:lnTo>
                  <a:lnTo>
                    <a:pt x="4" y="86"/>
                  </a:lnTo>
                  <a:lnTo>
                    <a:pt x="2" y="77"/>
                  </a:lnTo>
                  <a:lnTo>
                    <a:pt x="0" y="67"/>
                  </a:lnTo>
                  <a:lnTo>
                    <a:pt x="0" y="58"/>
                  </a:lnTo>
                  <a:lnTo>
                    <a:pt x="2" y="49"/>
                  </a:lnTo>
                  <a:lnTo>
                    <a:pt x="4" y="41"/>
                  </a:lnTo>
                  <a:lnTo>
                    <a:pt x="7" y="33"/>
                  </a:lnTo>
                  <a:lnTo>
                    <a:pt x="12" y="26"/>
                  </a:lnTo>
                  <a:lnTo>
                    <a:pt x="18" y="20"/>
                  </a:lnTo>
                  <a:lnTo>
                    <a:pt x="24" y="15"/>
                  </a:lnTo>
                  <a:lnTo>
                    <a:pt x="32" y="10"/>
                  </a:lnTo>
                  <a:lnTo>
                    <a:pt x="41" y="6"/>
                  </a:lnTo>
                  <a:lnTo>
                    <a:pt x="51" y="3"/>
                  </a:lnTo>
                  <a:lnTo>
                    <a:pt x="61" y="1"/>
                  </a:lnTo>
                  <a:lnTo>
                    <a:pt x="73" y="0"/>
                  </a:lnTo>
                  <a:lnTo>
                    <a:pt x="85" y="1"/>
                  </a:lnTo>
                  <a:lnTo>
                    <a:pt x="99" y="2"/>
                  </a:lnTo>
                  <a:lnTo>
                    <a:pt x="112" y="5"/>
                  </a:lnTo>
                  <a:lnTo>
                    <a:pt x="127" y="8"/>
                  </a:lnTo>
                  <a:lnTo>
                    <a:pt x="143" y="14"/>
                  </a:lnTo>
                  <a:lnTo>
                    <a:pt x="159" y="20"/>
                  </a:lnTo>
                  <a:lnTo>
                    <a:pt x="176" y="28"/>
                  </a:lnTo>
                  <a:lnTo>
                    <a:pt x="194" y="37"/>
                  </a:lnTo>
                  <a:lnTo>
                    <a:pt x="210" y="47"/>
                  </a:lnTo>
                  <a:lnTo>
                    <a:pt x="226" y="59"/>
                  </a:lnTo>
                  <a:lnTo>
                    <a:pt x="239" y="69"/>
                  </a:lnTo>
                  <a:lnTo>
                    <a:pt x="252" y="79"/>
                  </a:lnTo>
                  <a:lnTo>
                    <a:pt x="263" y="90"/>
                  </a:lnTo>
                  <a:lnTo>
                    <a:pt x="272" y="101"/>
                  </a:lnTo>
                  <a:lnTo>
                    <a:pt x="280" y="111"/>
                  </a:lnTo>
                  <a:lnTo>
                    <a:pt x="286" y="123"/>
                  </a:lnTo>
                  <a:lnTo>
                    <a:pt x="291" y="133"/>
                  </a:lnTo>
                  <a:lnTo>
                    <a:pt x="295" y="143"/>
                  </a:lnTo>
                  <a:lnTo>
                    <a:pt x="297" y="153"/>
                  </a:lnTo>
                  <a:lnTo>
                    <a:pt x="299" y="162"/>
                  </a:lnTo>
                  <a:lnTo>
                    <a:pt x="299" y="172"/>
                  </a:lnTo>
                  <a:lnTo>
                    <a:pt x="298" y="181"/>
                  </a:lnTo>
                  <a:lnTo>
                    <a:pt x="295" y="189"/>
                  </a:lnTo>
                  <a:lnTo>
                    <a:pt x="292" y="196"/>
                  </a:lnTo>
                  <a:lnTo>
                    <a:pt x="287" y="203"/>
                  </a:lnTo>
                  <a:lnTo>
                    <a:pt x="282" y="209"/>
                  </a:lnTo>
                  <a:lnTo>
                    <a:pt x="275" y="215"/>
                  </a:lnTo>
                  <a:lnTo>
                    <a:pt x="267" y="219"/>
                  </a:lnTo>
                  <a:lnTo>
                    <a:pt x="259" y="223"/>
                  </a:lnTo>
                  <a:lnTo>
                    <a:pt x="249" y="226"/>
                  </a:lnTo>
                  <a:lnTo>
                    <a:pt x="238" y="228"/>
                  </a:lnTo>
                  <a:lnTo>
                    <a:pt x="227" y="229"/>
                  </a:lnTo>
                  <a:lnTo>
                    <a:pt x="214" y="228"/>
                  </a:lnTo>
                  <a:lnTo>
                    <a:pt x="201" y="227"/>
                  </a:lnTo>
                  <a:lnTo>
                    <a:pt x="187" y="225"/>
                  </a:lnTo>
                  <a:lnTo>
                    <a:pt x="172" y="221"/>
                  </a:lnTo>
                  <a:lnTo>
                    <a:pt x="157" y="216"/>
                  </a:lnTo>
                  <a:lnTo>
                    <a:pt x="141" y="209"/>
                  </a:lnTo>
                  <a:lnTo>
                    <a:pt x="124" y="201"/>
                  </a:lnTo>
                  <a:lnTo>
                    <a:pt x="106" y="19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5" name="Freeform 71"/>
            <p:cNvSpPr>
              <a:spLocks/>
            </p:cNvSpPr>
            <p:nvPr/>
          </p:nvSpPr>
          <p:spPr bwMode="auto">
            <a:xfrm>
              <a:off x="4486275" y="3746500"/>
              <a:ext cx="9525" cy="20638"/>
            </a:xfrm>
            <a:custGeom>
              <a:avLst/>
              <a:gdLst/>
              <a:ahLst/>
              <a:cxnLst>
                <a:cxn ang="0">
                  <a:pos x="14" y="147"/>
                </a:cxn>
                <a:cxn ang="0">
                  <a:pos x="28" y="105"/>
                </a:cxn>
                <a:cxn ang="0">
                  <a:pos x="43" y="71"/>
                </a:cxn>
                <a:cxn ang="0">
                  <a:pos x="60" y="43"/>
                </a:cxn>
                <a:cxn ang="0">
                  <a:pos x="79" y="22"/>
                </a:cxn>
                <a:cxn ang="0">
                  <a:pos x="97" y="9"/>
                </a:cxn>
                <a:cxn ang="0">
                  <a:pos x="116" y="1"/>
                </a:cxn>
                <a:cxn ang="0">
                  <a:pos x="135" y="0"/>
                </a:cxn>
                <a:cxn ang="0">
                  <a:pos x="153" y="5"/>
                </a:cxn>
                <a:cxn ang="0">
                  <a:pos x="168" y="16"/>
                </a:cxn>
                <a:cxn ang="0">
                  <a:pos x="183" y="33"/>
                </a:cxn>
                <a:cxn ang="0">
                  <a:pos x="194" y="55"/>
                </a:cxn>
                <a:cxn ang="0">
                  <a:pos x="202" y="84"/>
                </a:cxn>
                <a:cxn ang="0">
                  <a:pos x="207" y="118"/>
                </a:cxn>
                <a:cxn ang="0">
                  <a:pos x="207" y="156"/>
                </a:cxn>
                <a:cxn ang="0">
                  <a:pos x="203" y="199"/>
                </a:cxn>
                <a:cxn ang="0">
                  <a:pos x="193" y="247"/>
                </a:cxn>
                <a:cxn ang="0">
                  <a:pos x="181" y="288"/>
                </a:cxn>
                <a:cxn ang="0">
                  <a:pos x="164" y="323"/>
                </a:cxn>
                <a:cxn ang="0">
                  <a:pos x="148" y="351"/>
                </a:cxn>
                <a:cxn ang="0">
                  <a:pos x="130" y="372"/>
                </a:cxn>
                <a:cxn ang="0">
                  <a:pos x="110" y="386"/>
                </a:cxn>
                <a:cxn ang="0">
                  <a:pos x="91" y="393"/>
                </a:cxn>
                <a:cxn ang="0">
                  <a:pos x="73" y="394"/>
                </a:cxn>
                <a:cxn ang="0">
                  <a:pos x="55" y="389"/>
                </a:cxn>
                <a:cxn ang="0">
                  <a:pos x="39" y="378"/>
                </a:cxn>
                <a:cxn ang="0">
                  <a:pos x="26" y="361"/>
                </a:cxn>
                <a:cxn ang="0">
                  <a:pos x="13" y="338"/>
                </a:cxn>
                <a:cxn ang="0">
                  <a:pos x="5" y="310"/>
                </a:cxn>
                <a:cxn ang="0">
                  <a:pos x="1" y="276"/>
                </a:cxn>
                <a:cxn ang="0">
                  <a:pos x="0" y="239"/>
                </a:cxn>
                <a:cxn ang="0">
                  <a:pos x="5" y="195"/>
                </a:cxn>
              </a:cxnLst>
              <a:rect l="0" t="0" r="r" b="b"/>
              <a:pathLst>
                <a:path w="208" h="394">
                  <a:moveTo>
                    <a:pt x="9" y="171"/>
                  </a:moveTo>
                  <a:lnTo>
                    <a:pt x="14" y="147"/>
                  </a:lnTo>
                  <a:lnTo>
                    <a:pt x="21" y="126"/>
                  </a:lnTo>
                  <a:lnTo>
                    <a:pt x="28" y="105"/>
                  </a:lnTo>
                  <a:lnTo>
                    <a:pt x="35" y="87"/>
                  </a:lnTo>
                  <a:lnTo>
                    <a:pt x="43" y="71"/>
                  </a:lnTo>
                  <a:lnTo>
                    <a:pt x="51" y="55"/>
                  </a:lnTo>
                  <a:lnTo>
                    <a:pt x="60" y="43"/>
                  </a:lnTo>
                  <a:lnTo>
                    <a:pt x="69" y="32"/>
                  </a:lnTo>
                  <a:lnTo>
                    <a:pt x="79" y="22"/>
                  </a:lnTo>
                  <a:lnTo>
                    <a:pt x="88" y="15"/>
                  </a:lnTo>
                  <a:lnTo>
                    <a:pt x="97" y="9"/>
                  </a:lnTo>
                  <a:lnTo>
                    <a:pt x="107" y="4"/>
                  </a:lnTo>
                  <a:lnTo>
                    <a:pt x="116" y="1"/>
                  </a:lnTo>
                  <a:lnTo>
                    <a:pt x="126" y="0"/>
                  </a:lnTo>
                  <a:lnTo>
                    <a:pt x="135" y="0"/>
                  </a:lnTo>
                  <a:lnTo>
                    <a:pt x="144" y="2"/>
                  </a:lnTo>
                  <a:lnTo>
                    <a:pt x="153" y="5"/>
                  </a:lnTo>
                  <a:lnTo>
                    <a:pt x="161" y="10"/>
                  </a:lnTo>
                  <a:lnTo>
                    <a:pt x="168" y="16"/>
                  </a:lnTo>
                  <a:lnTo>
                    <a:pt x="175" y="24"/>
                  </a:lnTo>
                  <a:lnTo>
                    <a:pt x="183" y="33"/>
                  </a:lnTo>
                  <a:lnTo>
                    <a:pt x="189" y="44"/>
                  </a:lnTo>
                  <a:lnTo>
                    <a:pt x="194" y="55"/>
                  </a:lnTo>
                  <a:lnTo>
                    <a:pt x="199" y="69"/>
                  </a:lnTo>
                  <a:lnTo>
                    <a:pt x="202" y="84"/>
                  </a:lnTo>
                  <a:lnTo>
                    <a:pt x="205" y="100"/>
                  </a:lnTo>
                  <a:lnTo>
                    <a:pt x="207" y="118"/>
                  </a:lnTo>
                  <a:lnTo>
                    <a:pt x="208" y="136"/>
                  </a:lnTo>
                  <a:lnTo>
                    <a:pt x="207" y="156"/>
                  </a:lnTo>
                  <a:lnTo>
                    <a:pt x="206" y="177"/>
                  </a:lnTo>
                  <a:lnTo>
                    <a:pt x="203" y="199"/>
                  </a:lnTo>
                  <a:lnTo>
                    <a:pt x="199" y="222"/>
                  </a:lnTo>
                  <a:lnTo>
                    <a:pt x="193" y="247"/>
                  </a:lnTo>
                  <a:lnTo>
                    <a:pt x="187" y="268"/>
                  </a:lnTo>
                  <a:lnTo>
                    <a:pt x="181" y="288"/>
                  </a:lnTo>
                  <a:lnTo>
                    <a:pt x="172" y="307"/>
                  </a:lnTo>
                  <a:lnTo>
                    <a:pt x="164" y="323"/>
                  </a:lnTo>
                  <a:lnTo>
                    <a:pt x="156" y="338"/>
                  </a:lnTo>
                  <a:lnTo>
                    <a:pt x="148" y="351"/>
                  </a:lnTo>
                  <a:lnTo>
                    <a:pt x="139" y="363"/>
                  </a:lnTo>
                  <a:lnTo>
                    <a:pt x="130" y="372"/>
                  </a:lnTo>
                  <a:lnTo>
                    <a:pt x="119" y="380"/>
                  </a:lnTo>
                  <a:lnTo>
                    <a:pt x="110" y="386"/>
                  </a:lnTo>
                  <a:lnTo>
                    <a:pt x="101" y="390"/>
                  </a:lnTo>
                  <a:lnTo>
                    <a:pt x="91" y="393"/>
                  </a:lnTo>
                  <a:lnTo>
                    <a:pt x="82" y="394"/>
                  </a:lnTo>
                  <a:lnTo>
                    <a:pt x="73" y="394"/>
                  </a:lnTo>
                  <a:lnTo>
                    <a:pt x="64" y="392"/>
                  </a:lnTo>
                  <a:lnTo>
                    <a:pt x="55" y="389"/>
                  </a:lnTo>
                  <a:lnTo>
                    <a:pt x="47" y="384"/>
                  </a:lnTo>
                  <a:lnTo>
                    <a:pt x="39" y="378"/>
                  </a:lnTo>
                  <a:lnTo>
                    <a:pt x="32" y="370"/>
                  </a:lnTo>
                  <a:lnTo>
                    <a:pt x="26" y="361"/>
                  </a:lnTo>
                  <a:lnTo>
                    <a:pt x="20" y="350"/>
                  </a:lnTo>
                  <a:lnTo>
                    <a:pt x="13" y="338"/>
                  </a:lnTo>
                  <a:lnTo>
                    <a:pt x="9" y="325"/>
                  </a:lnTo>
                  <a:lnTo>
                    <a:pt x="5" y="310"/>
                  </a:lnTo>
                  <a:lnTo>
                    <a:pt x="2" y="293"/>
                  </a:lnTo>
                  <a:lnTo>
                    <a:pt x="1" y="276"/>
                  </a:lnTo>
                  <a:lnTo>
                    <a:pt x="0" y="258"/>
                  </a:lnTo>
                  <a:lnTo>
                    <a:pt x="0" y="239"/>
                  </a:lnTo>
                  <a:lnTo>
                    <a:pt x="2" y="217"/>
                  </a:lnTo>
                  <a:lnTo>
                    <a:pt x="5" y="195"/>
                  </a:lnTo>
                  <a:lnTo>
                    <a:pt x="9" y="17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6" name="Freeform 72"/>
            <p:cNvSpPr>
              <a:spLocks/>
            </p:cNvSpPr>
            <p:nvPr/>
          </p:nvSpPr>
          <p:spPr bwMode="auto">
            <a:xfrm>
              <a:off x="4486275" y="3746500"/>
              <a:ext cx="9525" cy="20638"/>
            </a:xfrm>
            <a:custGeom>
              <a:avLst/>
              <a:gdLst/>
              <a:ahLst/>
              <a:cxnLst>
                <a:cxn ang="0">
                  <a:pos x="14" y="147"/>
                </a:cxn>
                <a:cxn ang="0">
                  <a:pos x="28" y="105"/>
                </a:cxn>
                <a:cxn ang="0">
                  <a:pos x="43" y="71"/>
                </a:cxn>
                <a:cxn ang="0">
                  <a:pos x="60" y="43"/>
                </a:cxn>
                <a:cxn ang="0">
                  <a:pos x="79" y="22"/>
                </a:cxn>
                <a:cxn ang="0">
                  <a:pos x="97" y="9"/>
                </a:cxn>
                <a:cxn ang="0">
                  <a:pos x="116" y="1"/>
                </a:cxn>
                <a:cxn ang="0">
                  <a:pos x="135" y="0"/>
                </a:cxn>
                <a:cxn ang="0">
                  <a:pos x="153" y="5"/>
                </a:cxn>
                <a:cxn ang="0">
                  <a:pos x="168" y="16"/>
                </a:cxn>
                <a:cxn ang="0">
                  <a:pos x="183" y="33"/>
                </a:cxn>
                <a:cxn ang="0">
                  <a:pos x="194" y="55"/>
                </a:cxn>
                <a:cxn ang="0">
                  <a:pos x="202" y="84"/>
                </a:cxn>
                <a:cxn ang="0">
                  <a:pos x="207" y="118"/>
                </a:cxn>
                <a:cxn ang="0">
                  <a:pos x="207" y="156"/>
                </a:cxn>
                <a:cxn ang="0">
                  <a:pos x="203" y="199"/>
                </a:cxn>
                <a:cxn ang="0">
                  <a:pos x="193" y="247"/>
                </a:cxn>
                <a:cxn ang="0">
                  <a:pos x="181" y="288"/>
                </a:cxn>
                <a:cxn ang="0">
                  <a:pos x="164" y="323"/>
                </a:cxn>
                <a:cxn ang="0">
                  <a:pos x="148" y="351"/>
                </a:cxn>
                <a:cxn ang="0">
                  <a:pos x="130" y="372"/>
                </a:cxn>
                <a:cxn ang="0">
                  <a:pos x="110" y="386"/>
                </a:cxn>
                <a:cxn ang="0">
                  <a:pos x="91" y="393"/>
                </a:cxn>
                <a:cxn ang="0">
                  <a:pos x="73" y="394"/>
                </a:cxn>
                <a:cxn ang="0">
                  <a:pos x="55" y="389"/>
                </a:cxn>
                <a:cxn ang="0">
                  <a:pos x="39" y="378"/>
                </a:cxn>
                <a:cxn ang="0">
                  <a:pos x="26" y="361"/>
                </a:cxn>
                <a:cxn ang="0">
                  <a:pos x="13" y="338"/>
                </a:cxn>
                <a:cxn ang="0">
                  <a:pos x="5" y="310"/>
                </a:cxn>
                <a:cxn ang="0">
                  <a:pos x="1" y="276"/>
                </a:cxn>
                <a:cxn ang="0">
                  <a:pos x="0" y="239"/>
                </a:cxn>
                <a:cxn ang="0">
                  <a:pos x="5" y="195"/>
                </a:cxn>
              </a:cxnLst>
              <a:rect l="0" t="0" r="r" b="b"/>
              <a:pathLst>
                <a:path w="208" h="394">
                  <a:moveTo>
                    <a:pt x="9" y="171"/>
                  </a:moveTo>
                  <a:lnTo>
                    <a:pt x="14" y="147"/>
                  </a:lnTo>
                  <a:lnTo>
                    <a:pt x="21" y="126"/>
                  </a:lnTo>
                  <a:lnTo>
                    <a:pt x="28" y="105"/>
                  </a:lnTo>
                  <a:lnTo>
                    <a:pt x="35" y="87"/>
                  </a:lnTo>
                  <a:lnTo>
                    <a:pt x="43" y="71"/>
                  </a:lnTo>
                  <a:lnTo>
                    <a:pt x="51" y="55"/>
                  </a:lnTo>
                  <a:lnTo>
                    <a:pt x="60" y="43"/>
                  </a:lnTo>
                  <a:lnTo>
                    <a:pt x="69" y="32"/>
                  </a:lnTo>
                  <a:lnTo>
                    <a:pt x="79" y="22"/>
                  </a:lnTo>
                  <a:lnTo>
                    <a:pt x="88" y="15"/>
                  </a:lnTo>
                  <a:lnTo>
                    <a:pt x="97" y="9"/>
                  </a:lnTo>
                  <a:lnTo>
                    <a:pt x="107" y="4"/>
                  </a:lnTo>
                  <a:lnTo>
                    <a:pt x="116" y="1"/>
                  </a:lnTo>
                  <a:lnTo>
                    <a:pt x="126" y="0"/>
                  </a:lnTo>
                  <a:lnTo>
                    <a:pt x="135" y="0"/>
                  </a:lnTo>
                  <a:lnTo>
                    <a:pt x="144" y="2"/>
                  </a:lnTo>
                  <a:lnTo>
                    <a:pt x="153" y="5"/>
                  </a:lnTo>
                  <a:lnTo>
                    <a:pt x="161" y="10"/>
                  </a:lnTo>
                  <a:lnTo>
                    <a:pt x="168" y="16"/>
                  </a:lnTo>
                  <a:lnTo>
                    <a:pt x="175" y="24"/>
                  </a:lnTo>
                  <a:lnTo>
                    <a:pt x="183" y="33"/>
                  </a:lnTo>
                  <a:lnTo>
                    <a:pt x="189" y="44"/>
                  </a:lnTo>
                  <a:lnTo>
                    <a:pt x="194" y="55"/>
                  </a:lnTo>
                  <a:lnTo>
                    <a:pt x="199" y="69"/>
                  </a:lnTo>
                  <a:lnTo>
                    <a:pt x="202" y="84"/>
                  </a:lnTo>
                  <a:lnTo>
                    <a:pt x="205" y="100"/>
                  </a:lnTo>
                  <a:lnTo>
                    <a:pt x="207" y="118"/>
                  </a:lnTo>
                  <a:lnTo>
                    <a:pt x="208" y="136"/>
                  </a:lnTo>
                  <a:lnTo>
                    <a:pt x="207" y="156"/>
                  </a:lnTo>
                  <a:lnTo>
                    <a:pt x="206" y="177"/>
                  </a:lnTo>
                  <a:lnTo>
                    <a:pt x="203" y="199"/>
                  </a:lnTo>
                  <a:lnTo>
                    <a:pt x="199" y="222"/>
                  </a:lnTo>
                  <a:lnTo>
                    <a:pt x="193" y="247"/>
                  </a:lnTo>
                  <a:lnTo>
                    <a:pt x="187" y="268"/>
                  </a:lnTo>
                  <a:lnTo>
                    <a:pt x="181" y="288"/>
                  </a:lnTo>
                  <a:lnTo>
                    <a:pt x="172" y="307"/>
                  </a:lnTo>
                  <a:lnTo>
                    <a:pt x="164" y="323"/>
                  </a:lnTo>
                  <a:lnTo>
                    <a:pt x="156" y="338"/>
                  </a:lnTo>
                  <a:lnTo>
                    <a:pt x="148" y="351"/>
                  </a:lnTo>
                  <a:lnTo>
                    <a:pt x="139" y="363"/>
                  </a:lnTo>
                  <a:lnTo>
                    <a:pt x="130" y="372"/>
                  </a:lnTo>
                  <a:lnTo>
                    <a:pt x="119" y="380"/>
                  </a:lnTo>
                  <a:lnTo>
                    <a:pt x="110" y="386"/>
                  </a:lnTo>
                  <a:lnTo>
                    <a:pt x="101" y="390"/>
                  </a:lnTo>
                  <a:lnTo>
                    <a:pt x="91" y="393"/>
                  </a:lnTo>
                  <a:lnTo>
                    <a:pt x="82" y="394"/>
                  </a:lnTo>
                  <a:lnTo>
                    <a:pt x="73" y="394"/>
                  </a:lnTo>
                  <a:lnTo>
                    <a:pt x="64" y="392"/>
                  </a:lnTo>
                  <a:lnTo>
                    <a:pt x="55" y="389"/>
                  </a:lnTo>
                  <a:lnTo>
                    <a:pt x="47" y="384"/>
                  </a:lnTo>
                  <a:lnTo>
                    <a:pt x="39" y="378"/>
                  </a:lnTo>
                  <a:lnTo>
                    <a:pt x="32" y="370"/>
                  </a:lnTo>
                  <a:lnTo>
                    <a:pt x="26" y="361"/>
                  </a:lnTo>
                  <a:lnTo>
                    <a:pt x="20" y="350"/>
                  </a:lnTo>
                  <a:lnTo>
                    <a:pt x="13" y="338"/>
                  </a:lnTo>
                  <a:lnTo>
                    <a:pt x="9" y="325"/>
                  </a:lnTo>
                  <a:lnTo>
                    <a:pt x="5" y="310"/>
                  </a:lnTo>
                  <a:lnTo>
                    <a:pt x="2" y="293"/>
                  </a:lnTo>
                  <a:lnTo>
                    <a:pt x="1" y="276"/>
                  </a:lnTo>
                  <a:lnTo>
                    <a:pt x="0" y="258"/>
                  </a:lnTo>
                  <a:lnTo>
                    <a:pt x="0" y="239"/>
                  </a:lnTo>
                  <a:lnTo>
                    <a:pt x="2" y="217"/>
                  </a:lnTo>
                  <a:lnTo>
                    <a:pt x="5" y="195"/>
                  </a:lnTo>
                  <a:lnTo>
                    <a:pt x="9" y="17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7" name="Freeform 73"/>
            <p:cNvSpPr>
              <a:spLocks/>
            </p:cNvSpPr>
            <p:nvPr/>
          </p:nvSpPr>
          <p:spPr bwMode="auto">
            <a:xfrm>
              <a:off x="4470400" y="3743325"/>
              <a:ext cx="11113" cy="17463"/>
            </a:xfrm>
            <a:custGeom>
              <a:avLst/>
              <a:gdLst/>
              <a:ahLst/>
              <a:cxnLst>
                <a:cxn ang="0">
                  <a:pos x="10" y="121"/>
                </a:cxn>
                <a:cxn ang="0">
                  <a:pos x="22" y="85"/>
                </a:cxn>
                <a:cxn ang="0">
                  <a:pos x="36" y="55"/>
                </a:cxn>
                <a:cxn ang="0">
                  <a:pos x="52" y="33"/>
                </a:cxn>
                <a:cxn ang="0">
                  <a:pos x="71" y="16"/>
                </a:cxn>
                <a:cxn ang="0">
                  <a:pos x="90" y="6"/>
                </a:cxn>
                <a:cxn ang="0">
                  <a:pos x="111" y="1"/>
                </a:cxn>
                <a:cxn ang="0">
                  <a:pos x="130" y="1"/>
                </a:cxn>
                <a:cxn ang="0">
                  <a:pos x="149" y="6"/>
                </a:cxn>
                <a:cxn ang="0">
                  <a:pos x="167" y="17"/>
                </a:cxn>
                <a:cxn ang="0">
                  <a:pos x="183" y="32"/>
                </a:cxn>
                <a:cxn ang="0">
                  <a:pos x="196" y="52"/>
                </a:cxn>
                <a:cxn ang="0">
                  <a:pos x="206" y="77"/>
                </a:cxn>
                <a:cxn ang="0">
                  <a:pos x="213" y="106"/>
                </a:cxn>
                <a:cxn ang="0">
                  <a:pos x="217" y="139"/>
                </a:cxn>
                <a:cxn ang="0">
                  <a:pos x="214" y="175"/>
                </a:cxn>
                <a:cxn ang="0">
                  <a:pos x="206" y="215"/>
                </a:cxn>
                <a:cxn ang="0">
                  <a:pos x="195" y="251"/>
                </a:cxn>
                <a:cxn ang="0">
                  <a:pos x="181" y="279"/>
                </a:cxn>
                <a:cxn ang="0">
                  <a:pos x="165" y="302"/>
                </a:cxn>
                <a:cxn ang="0">
                  <a:pos x="146" y="318"/>
                </a:cxn>
                <a:cxn ang="0">
                  <a:pos x="127" y="328"/>
                </a:cxn>
                <a:cxn ang="0">
                  <a:pos x="106" y="333"/>
                </a:cxn>
                <a:cxn ang="0">
                  <a:pos x="87" y="333"/>
                </a:cxn>
                <a:cxn ang="0">
                  <a:pos x="68" y="327"/>
                </a:cxn>
                <a:cxn ang="0">
                  <a:pos x="50" y="317"/>
                </a:cxn>
                <a:cxn ang="0">
                  <a:pos x="34" y="302"/>
                </a:cxn>
                <a:cxn ang="0">
                  <a:pos x="21" y="282"/>
                </a:cxn>
                <a:cxn ang="0">
                  <a:pos x="10" y="258"/>
                </a:cxn>
                <a:cxn ang="0">
                  <a:pos x="4" y="229"/>
                </a:cxn>
                <a:cxn ang="0">
                  <a:pos x="0" y="197"/>
                </a:cxn>
                <a:cxn ang="0">
                  <a:pos x="2" y="160"/>
                </a:cxn>
              </a:cxnLst>
              <a:rect l="0" t="0" r="r" b="b"/>
              <a:pathLst>
                <a:path w="217" h="334">
                  <a:moveTo>
                    <a:pt x="6" y="141"/>
                  </a:moveTo>
                  <a:lnTo>
                    <a:pt x="10" y="121"/>
                  </a:lnTo>
                  <a:lnTo>
                    <a:pt x="16" y="101"/>
                  </a:lnTo>
                  <a:lnTo>
                    <a:pt x="22" y="85"/>
                  </a:lnTo>
                  <a:lnTo>
                    <a:pt x="29" y="70"/>
                  </a:lnTo>
                  <a:lnTo>
                    <a:pt x="36" y="55"/>
                  </a:lnTo>
                  <a:lnTo>
                    <a:pt x="44" y="43"/>
                  </a:lnTo>
                  <a:lnTo>
                    <a:pt x="52" y="33"/>
                  </a:lnTo>
                  <a:lnTo>
                    <a:pt x="62" y="24"/>
                  </a:lnTo>
                  <a:lnTo>
                    <a:pt x="71" y="16"/>
                  </a:lnTo>
                  <a:lnTo>
                    <a:pt x="81" y="10"/>
                  </a:lnTo>
                  <a:lnTo>
                    <a:pt x="90" y="6"/>
                  </a:lnTo>
                  <a:lnTo>
                    <a:pt x="100" y="2"/>
                  </a:lnTo>
                  <a:lnTo>
                    <a:pt x="111" y="1"/>
                  </a:lnTo>
                  <a:lnTo>
                    <a:pt x="120" y="0"/>
                  </a:lnTo>
                  <a:lnTo>
                    <a:pt x="130" y="1"/>
                  </a:lnTo>
                  <a:lnTo>
                    <a:pt x="139" y="3"/>
                  </a:lnTo>
                  <a:lnTo>
                    <a:pt x="149" y="6"/>
                  </a:lnTo>
                  <a:lnTo>
                    <a:pt x="158" y="11"/>
                  </a:lnTo>
                  <a:lnTo>
                    <a:pt x="167" y="17"/>
                  </a:lnTo>
                  <a:lnTo>
                    <a:pt x="175" y="24"/>
                  </a:lnTo>
                  <a:lnTo>
                    <a:pt x="183" y="32"/>
                  </a:lnTo>
                  <a:lnTo>
                    <a:pt x="190" y="41"/>
                  </a:lnTo>
                  <a:lnTo>
                    <a:pt x="196" y="52"/>
                  </a:lnTo>
                  <a:lnTo>
                    <a:pt x="202" y="64"/>
                  </a:lnTo>
                  <a:lnTo>
                    <a:pt x="206" y="77"/>
                  </a:lnTo>
                  <a:lnTo>
                    <a:pt x="210" y="91"/>
                  </a:lnTo>
                  <a:lnTo>
                    <a:pt x="213" y="106"/>
                  </a:lnTo>
                  <a:lnTo>
                    <a:pt x="215" y="122"/>
                  </a:lnTo>
                  <a:lnTo>
                    <a:pt x="217" y="139"/>
                  </a:lnTo>
                  <a:lnTo>
                    <a:pt x="215" y="157"/>
                  </a:lnTo>
                  <a:lnTo>
                    <a:pt x="214" y="175"/>
                  </a:lnTo>
                  <a:lnTo>
                    <a:pt x="211" y="196"/>
                  </a:lnTo>
                  <a:lnTo>
                    <a:pt x="206" y="215"/>
                  </a:lnTo>
                  <a:lnTo>
                    <a:pt x="201" y="233"/>
                  </a:lnTo>
                  <a:lnTo>
                    <a:pt x="195" y="251"/>
                  </a:lnTo>
                  <a:lnTo>
                    <a:pt x="188" y="266"/>
                  </a:lnTo>
                  <a:lnTo>
                    <a:pt x="181" y="279"/>
                  </a:lnTo>
                  <a:lnTo>
                    <a:pt x="173" y="291"/>
                  </a:lnTo>
                  <a:lnTo>
                    <a:pt x="165" y="302"/>
                  </a:lnTo>
                  <a:lnTo>
                    <a:pt x="155" y="311"/>
                  </a:lnTo>
                  <a:lnTo>
                    <a:pt x="146" y="318"/>
                  </a:lnTo>
                  <a:lnTo>
                    <a:pt x="136" y="324"/>
                  </a:lnTo>
                  <a:lnTo>
                    <a:pt x="127" y="328"/>
                  </a:lnTo>
                  <a:lnTo>
                    <a:pt x="117" y="331"/>
                  </a:lnTo>
                  <a:lnTo>
                    <a:pt x="106" y="333"/>
                  </a:lnTo>
                  <a:lnTo>
                    <a:pt x="96" y="334"/>
                  </a:lnTo>
                  <a:lnTo>
                    <a:pt x="87" y="333"/>
                  </a:lnTo>
                  <a:lnTo>
                    <a:pt x="77" y="331"/>
                  </a:lnTo>
                  <a:lnTo>
                    <a:pt x="68" y="327"/>
                  </a:lnTo>
                  <a:lnTo>
                    <a:pt x="59" y="323"/>
                  </a:lnTo>
                  <a:lnTo>
                    <a:pt x="50" y="317"/>
                  </a:lnTo>
                  <a:lnTo>
                    <a:pt x="42" y="310"/>
                  </a:lnTo>
                  <a:lnTo>
                    <a:pt x="34" y="302"/>
                  </a:lnTo>
                  <a:lnTo>
                    <a:pt x="27" y="292"/>
                  </a:lnTo>
                  <a:lnTo>
                    <a:pt x="21" y="282"/>
                  </a:lnTo>
                  <a:lnTo>
                    <a:pt x="15" y="270"/>
                  </a:lnTo>
                  <a:lnTo>
                    <a:pt x="10" y="258"/>
                  </a:lnTo>
                  <a:lnTo>
                    <a:pt x="7" y="244"/>
                  </a:lnTo>
                  <a:lnTo>
                    <a:pt x="4" y="229"/>
                  </a:lnTo>
                  <a:lnTo>
                    <a:pt x="1" y="213"/>
                  </a:lnTo>
                  <a:lnTo>
                    <a:pt x="0" y="197"/>
                  </a:lnTo>
                  <a:lnTo>
                    <a:pt x="0" y="179"/>
                  </a:lnTo>
                  <a:lnTo>
                    <a:pt x="2" y="160"/>
                  </a:lnTo>
                  <a:lnTo>
                    <a:pt x="6" y="14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8" name="Freeform 74"/>
            <p:cNvSpPr>
              <a:spLocks/>
            </p:cNvSpPr>
            <p:nvPr/>
          </p:nvSpPr>
          <p:spPr bwMode="auto">
            <a:xfrm>
              <a:off x="4470400" y="3743325"/>
              <a:ext cx="11113" cy="17463"/>
            </a:xfrm>
            <a:custGeom>
              <a:avLst/>
              <a:gdLst/>
              <a:ahLst/>
              <a:cxnLst>
                <a:cxn ang="0">
                  <a:pos x="10" y="121"/>
                </a:cxn>
                <a:cxn ang="0">
                  <a:pos x="22" y="85"/>
                </a:cxn>
                <a:cxn ang="0">
                  <a:pos x="36" y="55"/>
                </a:cxn>
                <a:cxn ang="0">
                  <a:pos x="52" y="33"/>
                </a:cxn>
                <a:cxn ang="0">
                  <a:pos x="71" y="16"/>
                </a:cxn>
                <a:cxn ang="0">
                  <a:pos x="90" y="6"/>
                </a:cxn>
                <a:cxn ang="0">
                  <a:pos x="111" y="1"/>
                </a:cxn>
                <a:cxn ang="0">
                  <a:pos x="130" y="1"/>
                </a:cxn>
                <a:cxn ang="0">
                  <a:pos x="149" y="6"/>
                </a:cxn>
                <a:cxn ang="0">
                  <a:pos x="167" y="17"/>
                </a:cxn>
                <a:cxn ang="0">
                  <a:pos x="183" y="32"/>
                </a:cxn>
                <a:cxn ang="0">
                  <a:pos x="196" y="52"/>
                </a:cxn>
                <a:cxn ang="0">
                  <a:pos x="206" y="77"/>
                </a:cxn>
                <a:cxn ang="0">
                  <a:pos x="213" y="106"/>
                </a:cxn>
                <a:cxn ang="0">
                  <a:pos x="217" y="139"/>
                </a:cxn>
                <a:cxn ang="0">
                  <a:pos x="214" y="175"/>
                </a:cxn>
                <a:cxn ang="0">
                  <a:pos x="206" y="215"/>
                </a:cxn>
                <a:cxn ang="0">
                  <a:pos x="195" y="251"/>
                </a:cxn>
                <a:cxn ang="0">
                  <a:pos x="181" y="279"/>
                </a:cxn>
                <a:cxn ang="0">
                  <a:pos x="165" y="302"/>
                </a:cxn>
                <a:cxn ang="0">
                  <a:pos x="146" y="318"/>
                </a:cxn>
                <a:cxn ang="0">
                  <a:pos x="127" y="328"/>
                </a:cxn>
                <a:cxn ang="0">
                  <a:pos x="106" y="333"/>
                </a:cxn>
                <a:cxn ang="0">
                  <a:pos x="87" y="333"/>
                </a:cxn>
                <a:cxn ang="0">
                  <a:pos x="68" y="327"/>
                </a:cxn>
                <a:cxn ang="0">
                  <a:pos x="50" y="317"/>
                </a:cxn>
                <a:cxn ang="0">
                  <a:pos x="34" y="302"/>
                </a:cxn>
                <a:cxn ang="0">
                  <a:pos x="21" y="282"/>
                </a:cxn>
                <a:cxn ang="0">
                  <a:pos x="10" y="258"/>
                </a:cxn>
                <a:cxn ang="0">
                  <a:pos x="4" y="229"/>
                </a:cxn>
                <a:cxn ang="0">
                  <a:pos x="0" y="197"/>
                </a:cxn>
                <a:cxn ang="0">
                  <a:pos x="2" y="160"/>
                </a:cxn>
              </a:cxnLst>
              <a:rect l="0" t="0" r="r" b="b"/>
              <a:pathLst>
                <a:path w="217" h="334">
                  <a:moveTo>
                    <a:pt x="6" y="141"/>
                  </a:moveTo>
                  <a:lnTo>
                    <a:pt x="10" y="121"/>
                  </a:lnTo>
                  <a:lnTo>
                    <a:pt x="16" y="101"/>
                  </a:lnTo>
                  <a:lnTo>
                    <a:pt x="22" y="85"/>
                  </a:lnTo>
                  <a:lnTo>
                    <a:pt x="29" y="70"/>
                  </a:lnTo>
                  <a:lnTo>
                    <a:pt x="36" y="55"/>
                  </a:lnTo>
                  <a:lnTo>
                    <a:pt x="44" y="43"/>
                  </a:lnTo>
                  <a:lnTo>
                    <a:pt x="52" y="33"/>
                  </a:lnTo>
                  <a:lnTo>
                    <a:pt x="62" y="24"/>
                  </a:lnTo>
                  <a:lnTo>
                    <a:pt x="71" y="16"/>
                  </a:lnTo>
                  <a:lnTo>
                    <a:pt x="81" y="10"/>
                  </a:lnTo>
                  <a:lnTo>
                    <a:pt x="90" y="6"/>
                  </a:lnTo>
                  <a:lnTo>
                    <a:pt x="100" y="2"/>
                  </a:lnTo>
                  <a:lnTo>
                    <a:pt x="111" y="1"/>
                  </a:lnTo>
                  <a:lnTo>
                    <a:pt x="120" y="0"/>
                  </a:lnTo>
                  <a:lnTo>
                    <a:pt x="130" y="1"/>
                  </a:lnTo>
                  <a:lnTo>
                    <a:pt x="139" y="3"/>
                  </a:lnTo>
                  <a:lnTo>
                    <a:pt x="149" y="6"/>
                  </a:lnTo>
                  <a:lnTo>
                    <a:pt x="158" y="11"/>
                  </a:lnTo>
                  <a:lnTo>
                    <a:pt x="167" y="17"/>
                  </a:lnTo>
                  <a:lnTo>
                    <a:pt x="175" y="24"/>
                  </a:lnTo>
                  <a:lnTo>
                    <a:pt x="183" y="32"/>
                  </a:lnTo>
                  <a:lnTo>
                    <a:pt x="190" y="41"/>
                  </a:lnTo>
                  <a:lnTo>
                    <a:pt x="196" y="52"/>
                  </a:lnTo>
                  <a:lnTo>
                    <a:pt x="202" y="64"/>
                  </a:lnTo>
                  <a:lnTo>
                    <a:pt x="206" y="77"/>
                  </a:lnTo>
                  <a:lnTo>
                    <a:pt x="210" y="91"/>
                  </a:lnTo>
                  <a:lnTo>
                    <a:pt x="213" y="106"/>
                  </a:lnTo>
                  <a:lnTo>
                    <a:pt x="215" y="122"/>
                  </a:lnTo>
                  <a:lnTo>
                    <a:pt x="217" y="139"/>
                  </a:lnTo>
                  <a:lnTo>
                    <a:pt x="215" y="157"/>
                  </a:lnTo>
                  <a:lnTo>
                    <a:pt x="214" y="175"/>
                  </a:lnTo>
                  <a:lnTo>
                    <a:pt x="211" y="196"/>
                  </a:lnTo>
                  <a:lnTo>
                    <a:pt x="206" y="215"/>
                  </a:lnTo>
                  <a:lnTo>
                    <a:pt x="201" y="233"/>
                  </a:lnTo>
                  <a:lnTo>
                    <a:pt x="195" y="251"/>
                  </a:lnTo>
                  <a:lnTo>
                    <a:pt x="188" y="266"/>
                  </a:lnTo>
                  <a:lnTo>
                    <a:pt x="181" y="279"/>
                  </a:lnTo>
                  <a:lnTo>
                    <a:pt x="173" y="291"/>
                  </a:lnTo>
                  <a:lnTo>
                    <a:pt x="165" y="302"/>
                  </a:lnTo>
                  <a:lnTo>
                    <a:pt x="155" y="311"/>
                  </a:lnTo>
                  <a:lnTo>
                    <a:pt x="146" y="318"/>
                  </a:lnTo>
                  <a:lnTo>
                    <a:pt x="136" y="324"/>
                  </a:lnTo>
                  <a:lnTo>
                    <a:pt x="127" y="328"/>
                  </a:lnTo>
                  <a:lnTo>
                    <a:pt x="117" y="331"/>
                  </a:lnTo>
                  <a:lnTo>
                    <a:pt x="106" y="333"/>
                  </a:lnTo>
                  <a:lnTo>
                    <a:pt x="96" y="334"/>
                  </a:lnTo>
                  <a:lnTo>
                    <a:pt x="87" y="333"/>
                  </a:lnTo>
                  <a:lnTo>
                    <a:pt x="77" y="331"/>
                  </a:lnTo>
                  <a:lnTo>
                    <a:pt x="68" y="327"/>
                  </a:lnTo>
                  <a:lnTo>
                    <a:pt x="59" y="323"/>
                  </a:lnTo>
                  <a:lnTo>
                    <a:pt x="50" y="317"/>
                  </a:lnTo>
                  <a:lnTo>
                    <a:pt x="42" y="310"/>
                  </a:lnTo>
                  <a:lnTo>
                    <a:pt x="34" y="302"/>
                  </a:lnTo>
                  <a:lnTo>
                    <a:pt x="27" y="292"/>
                  </a:lnTo>
                  <a:lnTo>
                    <a:pt x="21" y="282"/>
                  </a:lnTo>
                  <a:lnTo>
                    <a:pt x="15" y="270"/>
                  </a:lnTo>
                  <a:lnTo>
                    <a:pt x="10" y="258"/>
                  </a:lnTo>
                  <a:lnTo>
                    <a:pt x="7" y="244"/>
                  </a:lnTo>
                  <a:lnTo>
                    <a:pt x="4" y="229"/>
                  </a:lnTo>
                  <a:lnTo>
                    <a:pt x="1" y="213"/>
                  </a:lnTo>
                  <a:lnTo>
                    <a:pt x="0" y="197"/>
                  </a:lnTo>
                  <a:lnTo>
                    <a:pt x="0" y="179"/>
                  </a:lnTo>
                  <a:lnTo>
                    <a:pt x="2" y="160"/>
                  </a:lnTo>
                  <a:lnTo>
                    <a:pt x="6" y="14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9" name="Freeform 75"/>
            <p:cNvSpPr>
              <a:spLocks/>
            </p:cNvSpPr>
            <p:nvPr/>
          </p:nvSpPr>
          <p:spPr bwMode="auto">
            <a:xfrm>
              <a:off x="4457700" y="3741738"/>
              <a:ext cx="9525" cy="15875"/>
            </a:xfrm>
            <a:custGeom>
              <a:avLst/>
              <a:gdLst/>
              <a:ahLst/>
              <a:cxnLst>
                <a:cxn ang="0">
                  <a:pos x="0" y="137"/>
                </a:cxn>
                <a:cxn ang="0">
                  <a:pos x="1" y="102"/>
                </a:cxn>
                <a:cxn ang="0">
                  <a:pos x="7" y="73"/>
                </a:cxn>
                <a:cxn ang="0">
                  <a:pos x="17" y="47"/>
                </a:cxn>
                <a:cxn ang="0">
                  <a:pos x="29" y="28"/>
                </a:cxn>
                <a:cxn ang="0">
                  <a:pos x="45" y="14"/>
                </a:cxn>
                <a:cxn ang="0">
                  <a:pos x="63" y="5"/>
                </a:cxn>
                <a:cxn ang="0">
                  <a:pos x="82" y="0"/>
                </a:cxn>
                <a:cxn ang="0">
                  <a:pos x="102" y="1"/>
                </a:cxn>
                <a:cxn ang="0">
                  <a:pos x="122" y="6"/>
                </a:cxn>
                <a:cxn ang="0">
                  <a:pos x="141" y="17"/>
                </a:cxn>
                <a:cxn ang="0">
                  <a:pos x="160" y="32"/>
                </a:cxn>
                <a:cxn ang="0">
                  <a:pos x="176" y="51"/>
                </a:cxn>
                <a:cxn ang="0">
                  <a:pos x="190" y="77"/>
                </a:cxn>
                <a:cxn ang="0">
                  <a:pos x="200" y="106"/>
                </a:cxn>
                <a:cxn ang="0">
                  <a:pos x="209" y="141"/>
                </a:cxn>
                <a:cxn ang="0">
                  <a:pos x="211" y="180"/>
                </a:cxn>
                <a:cxn ang="0">
                  <a:pos x="209" y="214"/>
                </a:cxn>
                <a:cxn ang="0">
                  <a:pos x="202" y="244"/>
                </a:cxn>
                <a:cxn ang="0">
                  <a:pos x="192" y="268"/>
                </a:cxn>
                <a:cxn ang="0">
                  <a:pos x="179" y="287"/>
                </a:cxn>
                <a:cxn ang="0">
                  <a:pos x="164" y="302"/>
                </a:cxn>
                <a:cxn ang="0">
                  <a:pos x="146" y="311"/>
                </a:cxn>
                <a:cxn ang="0">
                  <a:pos x="127" y="315"/>
                </a:cxn>
                <a:cxn ang="0">
                  <a:pos x="108" y="314"/>
                </a:cxn>
                <a:cxn ang="0">
                  <a:pos x="87" y="309"/>
                </a:cxn>
                <a:cxn ang="0">
                  <a:pos x="69" y="298"/>
                </a:cxn>
                <a:cxn ang="0">
                  <a:pos x="51" y="282"/>
                </a:cxn>
                <a:cxn ang="0">
                  <a:pos x="34" y="263"/>
                </a:cxn>
                <a:cxn ang="0">
                  <a:pos x="20" y="238"/>
                </a:cxn>
                <a:cxn ang="0">
                  <a:pos x="10" y="209"/>
                </a:cxn>
                <a:cxn ang="0">
                  <a:pos x="3" y="174"/>
                </a:cxn>
              </a:cxnLst>
              <a:rect l="0" t="0" r="r" b="b"/>
              <a:pathLst>
                <a:path w="211" h="315">
                  <a:moveTo>
                    <a:pt x="1" y="156"/>
                  </a:moveTo>
                  <a:lnTo>
                    <a:pt x="0" y="137"/>
                  </a:lnTo>
                  <a:lnTo>
                    <a:pt x="0" y="119"/>
                  </a:lnTo>
                  <a:lnTo>
                    <a:pt x="1" y="102"/>
                  </a:lnTo>
                  <a:lnTo>
                    <a:pt x="4" y="87"/>
                  </a:lnTo>
                  <a:lnTo>
                    <a:pt x="7" y="73"/>
                  </a:lnTo>
                  <a:lnTo>
                    <a:pt x="11" y="60"/>
                  </a:lnTo>
                  <a:lnTo>
                    <a:pt x="17" y="47"/>
                  </a:lnTo>
                  <a:lnTo>
                    <a:pt x="23" y="37"/>
                  </a:lnTo>
                  <a:lnTo>
                    <a:pt x="29" y="28"/>
                  </a:lnTo>
                  <a:lnTo>
                    <a:pt x="37" y="21"/>
                  </a:lnTo>
                  <a:lnTo>
                    <a:pt x="45" y="14"/>
                  </a:lnTo>
                  <a:lnTo>
                    <a:pt x="54" y="9"/>
                  </a:lnTo>
                  <a:lnTo>
                    <a:pt x="63" y="5"/>
                  </a:lnTo>
                  <a:lnTo>
                    <a:pt x="72" y="2"/>
                  </a:lnTo>
                  <a:lnTo>
                    <a:pt x="82" y="0"/>
                  </a:lnTo>
                  <a:lnTo>
                    <a:pt x="92" y="0"/>
                  </a:lnTo>
                  <a:lnTo>
                    <a:pt x="102" y="1"/>
                  </a:lnTo>
                  <a:lnTo>
                    <a:pt x="112" y="3"/>
                  </a:lnTo>
                  <a:lnTo>
                    <a:pt x="122" y="6"/>
                  </a:lnTo>
                  <a:lnTo>
                    <a:pt x="132" y="11"/>
                  </a:lnTo>
                  <a:lnTo>
                    <a:pt x="141" y="17"/>
                  </a:lnTo>
                  <a:lnTo>
                    <a:pt x="150" y="24"/>
                  </a:lnTo>
                  <a:lnTo>
                    <a:pt x="160" y="32"/>
                  </a:lnTo>
                  <a:lnTo>
                    <a:pt x="168" y="41"/>
                  </a:lnTo>
                  <a:lnTo>
                    <a:pt x="176" y="51"/>
                  </a:lnTo>
                  <a:lnTo>
                    <a:pt x="183" y="64"/>
                  </a:lnTo>
                  <a:lnTo>
                    <a:pt x="190" y="77"/>
                  </a:lnTo>
                  <a:lnTo>
                    <a:pt x="196" y="91"/>
                  </a:lnTo>
                  <a:lnTo>
                    <a:pt x="200" y="106"/>
                  </a:lnTo>
                  <a:lnTo>
                    <a:pt x="204" y="124"/>
                  </a:lnTo>
                  <a:lnTo>
                    <a:pt x="209" y="141"/>
                  </a:lnTo>
                  <a:lnTo>
                    <a:pt x="211" y="160"/>
                  </a:lnTo>
                  <a:lnTo>
                    <a:pt x="211" y="180"/>
                  </a:lnTo>
                  <a:lnTo>
                    <a:pt x="211" y="198"/>
                  </a:lnTo>
                  <a:lnTo>
                    <a:pt x="209" y="214"/>
                  </a:lnTo>
                  <a:lnTo>
                    <a:pt x="207" y="229"/>
                  </a:lnTo>
                  <a:lnTo>
                    <a:pt x="202" y="244"/>
                  </a:lnTo>
                  <a:lnTo>
                    <a:pt x="198" y="257"/>
                  </a:lnTo>
                  <a:lnTo>
                    <a:pt x="192" y="268"/>
                  </a:lnTo>
                  <a:lnTo>
                    <a:pt x="186" y="278"/>
                  </a:lnTo>
                  <a:lnTo>
                    <a:pt x="179" y="287"/>
                  </a:lnTo>
                  <a:lnTo>
                    <a:pt x="172" y="295"/>
                  </a:lnTo>
                  <a:lnTo>
                    <a:pt x="164" y="302"/>
                  </a:lnTo>
                  <a:lnTo>
                    <a:pt x="155" y="307"/>
                  </a:lnTo>
                  <a:lnTo>
                    <a:pt x="146" y="311"/>
                  </a:lnTo>
                  <a:lnTo>
                    <a:pt x="136" y="313"/>
                  </a:lnTo>
                  <a:lnTo>
                    <a:pt x="127" y="315"/>
                  </a:lnTo>
                  <a:lnTo>
                    <a:pt x="117" y="315"/>
                  </a:lnTo>
                  <a:lnTo>
                    <a:pt x="108" y="314"/>
                  </a:lnTo>
                  <a:lnTo>
                    <a:pt x="97" y="312"/>
                  </a:lnTo>
                  <a:lnTo>
                    <a:pt x="87" y="309"/>
                  </a:lnTo>
                  <a:lnTo>
                    <a:pt x="78" y="304"/>
                  </a:lnTo>
                  <a:lnTo>
                    <a:pt x="69" y="298"/>
                  </a:lnTo>
                  <a:lnTo>
                    <a:pt x="60" y="290"/>
                  </a:lnTo>
                  <a:lnTo>
                    <a:pt x="51" y="282"/>
                  </a:lnTo>
                  <a:lnTo>
                    <a:pt x="42" y="273"/>
                  </a:lnTo>
                  <a:lnTo>
                    <a:pt x="34" y="263"/>
                  </a:lnTo>
                  <a:lnTo>
                    <a:pt x="27" y="251"/>
                  </a:lnTo>
                  <a:lnTo>
                    <a:pt x="20" y="238"/>
                  </a:lnTo>
                  <a:lnTo>
                    <a:pt x="15" y="224"/>
                  </a:lnTo>
                  <a:lnTo>
                    <a:pt x="10" y="209"/>
                  </a:lnTo>
                  <a:lnTo>
                    <a:pt x="6" y="193"/>
                  </a:lnTo>
                  <a:lnTo>
                    <a:pt x="3" y="174"/>
                  </a:lnTo>
                  <a:lnTo>
                    <a:pt x="1" y="15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0" name="Freeform 76"/>
            <p:cNvSpPr>
              <a:spLocks/>
            </p:cNvSpPr>
            <p:nvPr/>
          </p:nvSpPr>
          <p:spPr bwMode="auto">
            <a:xfrm>
              <a:off x="4457700" y="3741738"/>
              <a:ext cx="9525" cy="15875"/>
            </a:xfrm>
            <a:custGeom>
              <a:avLst/>
              <a:gdLst/>
              <a:ahLst/>
              <a:cxnLst>
                <a:cxn ang="0">
                  <a:pos x="0" y="137"/>
                </a:cxn>
                <a:cxn ang="0">
                  <a:pos x="1" y="102"/>
                </a:cxn>
                <a:cxn ang="0">
                  <a:pos x="7" y="73"/>
                </a:cxn>
                <a:cxn ang="0">
                  <a:pos x="17" y="47"/>
                </a:cxn>
                <a:cxn ang="0">
                  <a:pos x="29" y="28"/>
                </a:cxn>
                <a:cxn ang="0">
                  <a:pos x="45" y="14"/>
                </a:cxn>
                <a:cxn ang="0">
                  <a:pos x="63" y="5"/>
                </a:cxn>
                <a:cxn ang="0">
                  <a:pos x="82" y="0"/>
                </a:cxn>
                <a:cxn ang="0">
                  <a:pos x="102" y="1"/>
                </a:cxn>
                <a:cxn ang="0">
                  <a:pos x="122" y="6"/>
                </a:cxn>
                <a:cxn ang="0">
                  <a:pos x="141" y="17"/>
                </a:cxn>
                <a:cxn ang="0">
                  <a:pos x="160" y="32"/>
                </a:cxn>
                <a:cxn ang="0">
                  <a:pos x="176" y="51"/>
                </a:cxn>
                <a:cxn ang="0">
                  <a:pos x="190" y="77"/>
                </a:cxn>
                <a:cxn ang="0">
                  <a:pos x="200" y="106"/>
                </a:cxn>
                <a:cxn ang="0">
                  <a:pos x="209" y="141"/>
                </a:cxn>
                <a:cxn ang="0">
                  <a:pos x="211" y="180"/>
                </a:cxn>
                <a:cxn ang="0">
                  <a:pos x="209" y="214"/>
                </a:cxn>
                <a:cxn ang="0">
                  <a:pos x="202" y="244"/>
                </a:cxn>
                <a:cxn ang="0">
                  <a:pos x="192" y="268"/>
                </a:cxn>
                <a:cxn ang="0">
                  <a:pos x="179" y="287"/>
                </a:cxn>
                <a:cxn ang="0">
                  <a:pos x="164" y="302"/>
                </a:cxn>
                <a:cxn ang="0">
                  <a:pos x="146" y="311"/>
                </a:cxn>
                <a:cxn ang="0">
                  <a:pos x="127" y="315"/>
                </a:cxn>
                <a:cxn ang="0">
                  <a:pos x="108" y="314"/>
                </a:cxn>
                <a:cxn ang="0">
                  <a:pos x="87" y="309"/>
                </a:cxn>
                <a:cxn ang="0">
                  <a:pos x="69" y="298"/>
                </a:cxn>
                <a:cxn ang="0">
                  <a:pos x="51" y="282"/>
                </a:cxn>
                <a:cxn ang="0">
                  <a:pos x="34" y="263"/>
                </a:cxn>
                <a:cxn ang="0">
                  <a:pos x="20" y="238"/>
                </a:cxn>
                <a:cxn ang="0">
                  <a:pos x="10" y="209"/>
                </a:cxn>
                <a:cxn ang="0">
                  <a:pos x="3" y="174"/>
                </a:cxn>
              </a:cxnLst>
              <a:rect l="0" t="0" r="r" b="b"/>
              <a:pathLst>
                <a:path w="211" h="315">
                  <a:moveTo>
                    <a:pt x="1" y="156"/>
                  </a:moveTo>
                  <a:lnTo>
                    <a:pt x="0" y="137"/>
                  </a:lnTo>
                  <a:lnTo>
                    <a:pt x="0" y="119"/>
                  </a:lnTo>
                  <a:lnTo>
                    <a:pt x="1" y="102"/>
                  </a:lnTo>
                  <a:lnTo>
                    <a:pt x="4" y="87"/>
                  </a:lnTo>
                  <a:lnTo>
                    <a:pt x="7" y="73"/>
                  </a:lnTo>
                  <a:lnTo>
                    <a:pt x="11" y="60"/>
                  </a:lnTo>
                  <a:lnTo>
                    <a:pt x="17" y="47"/>
                  </a:lnTo>
                  <a:lnTo>
                    <a:pt x="23" y="37"/>
                  </a:lnTo>
                  <a:lnTo>
                    <a:pt x="29" y="28"/>
                  </a:lnTo>
                  <a:lnTo>
                    <a:pt x="37" y="21"/>
                  </a:lnTo>
                  <a:lnTo>
                    <a:pt x="45" y="14"/>
                  </a:lnTo>
                  <a:lnTo>
                    <a:pt x="54" y="9"/>
                  </a:lnTo>
                  <a:lnTo>
                    <a:pt x="63" y="5"/>
                  </a:lnTo>
                  <a:lnTo>
                    <a:pt x="72" y="2"/>
                  </a:lnTo>
                  <a:lnTo>
                    <a:pt x="82" y="0"/>
                  </a:lnTo>
                  <a:lnTo>
                    <a:pt x="92" y="0"/>
                  </a:lnTo>
                  <a:lnTo>
                    <a:pt x="102" y="1"/>
                  </a:lnTo>
                  <a:lnTo>
                    <a:pt x="112" y="3"/>
                  </a:lnTo>
                  <a:lnTo>
                    <a:pt x="122" y="6"/>
                  </a:lnTo>
                  <a:lnTo>
                    <a:pt x="132" y="11"/>
                  </a:lnTo>
                  <a:lnTo>
                    <a:pt x="141" y="17"/>
                  </a:lnTo>
                  <a:lnTo>
                    <a:pt x="150" y="24"/>
                  </a:lnTo>
                  <a:lnTo>
                    <a:pt x="160" y="32"/>
                  </a:lnTo>
                  <a:lnTo>
                    <a:pt x="168" y="41"/>
                  </a:lnTo>
                  <a:lnTo>
                    <a:pt x="176" y="51"/>
                  </a:lnTo>
                  <a:lnTo>
                    <a:pt x="183" y="64"/>
                  </a:lnTo>
                  <a:lnTo>
                    <a:pt x="190" y="77"/>
                  </a:lnTo>
                  <a:lnTo>
                    <a:pt x="196" y="91"/>
                  </a:lnTo>
                  <a:lnTo>
                    <a:pt x="200" y="106"/>
                  </a:lnTo>
                  <a:lnTo>
                    <a:pt x="204" y="124"/>
                  </a:lnTo>
                  <a:lnTo>
                    <a:pt x="209" y="141"/>
                  </a:lnTo>
                  <a:lnTo>
                    <a:pt x="211" y="160"/>
                  </a:lnTo>
                  <a:lnTo>
                    <a:pt x="211" y="180"/>
                  </a:lnTo>
                  <a:lnTo>
                    <a:pt x="211" y="198"/>
                  </a:lnTo>
                  <a:lnTo>
                    <a:pt x="209" y="214"/>
                  </a:lnTo>
                  <a:lnTo>
                    <a:pt x="207" y="229"/>
                  </a:lnTo>
                  <a:lnTo>
                    <a:pt x="202" y="244"/>
                  </a:lnTo>
                  <a:lnTo>
                    <a:pt x="198" y="257"/>
                  </a:lnTo>
                  <a:lnTo>
                    <a:pt x="192" y="268"/>
                  </a:lnTo>
                  <a:lnTo>
                    <a:pt x="186" y="278"/>
                  </a:lnTo>
                  <a:lnTo>
                    <a:pt x="179" y="287"/>
                  </a:lnTo>
                  <a:lnTo>
                    <a:pt x="172" y="295"/>
                  </a:lnTo>
                  <a:lnTo>
                    <a:pt x="164" y="302"/>
                  </a:lnTo>
                  <a:lnTo>
                    <a:pt x="155" y="307"/>
                  </a:lnTo>
                  <a:lnTo>
                    <a:pt x="146" y="311"/>
                  </a:lnTo>
                  <a:lnTo>
                    <a:pt x="136" y="313"/>
                  </a:lnTo>
                  <a:lnTo>
                    <a:pt x="127" y="315"/>
                  </a:lnTo>
                  <a:lnTo>
                    <a:pt x="117" y="315"/>
                  </a:lnTo>
                  <a:lnTo>
                    <a:pt x="108" y="314"/>
                  </a:lnTo>
                  <a:lnTo>
                    <a:pt x="97" y="312"/>
                  </a:lnTo>
                  <a:lnTo>
                    <a:pt x="87" y="309"/>
                  </a:lnTo>
                  <a:lnTo>
                    <a:pt x="78" y="304"/>
                  </a:lnTo>
                  <a:lnTo>
                    <a:pt x="69" y="298"/>
                  </a:lnTo>
                  <a:lnTo>
                    <a:pt x="60" y="290"/>
                  </a:lnTo>
                  <a:lnTo>
                    <a:pt x="51" y="282"/>
                  </a:lnTo>
                  <a:lnTo>
                    <a:pt x="42" y="273"/>
                  </a:lnTo>
                  <a:lnTo>
                    <a:pt x="34" y="263"/>
                  </a:lnTo>
                  <a:lnTo>
                    <a:pt x="27" y="251"/>
                  </a:lnTo>
                  <a:lnTo>
                    <a:pt x="20" y="238"/>
                  </a:lnTo>
                  <a:lnTo>
                    <a:pt x="15" y="224"/>
                  </a:lnTo>
                  <a:lnTo>
                    <a:pt x="10" y="209"/>
                  </a:lnTo>
                  <a:lnTo>
                    <a:pt x="6" y="193"/>
                  </a:lnTo>
                  <a:lnTo>
                    <a:pt x="3" y="174"/>
                  </a:lnTo>
                  <a:lnTo>
                    <a:pt x="1" y="15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1" name="Freeform 77"/>
            <p:cNvSpPr>
              <a:spLocks/>
            </p:cNvSpPr>
            <p:nvPr/>
          </p:nvSpPr>
          <p:spPr bwMode="auto">
            <a:xfrm>
              <a:off x="4443413" y="3740150"/>
              <a:ext cx="9525" cy="14288"/>
            </a:xfrm>
            <a:custGeom>
              <a:avLst/>
              <a:gdLst/>
              <a:ahLst/>
              <a:cxnLst>
                <a:cxn ang="0">
                  <a:pos x="9" y="146"/>
                </a:cxn>
                <a:cxn ang="0">
                  <a:pos x="2" y="114"/>
                </a:cxn>
                <a:cxn ang="0">
                  <a:pos x="0" y="87"/>
                </a:cxn>
                <a:cxn ang="0">
                  <a:pos x="3" y="62"/>
                </a:cxn>
                <a:cxn ang="0">
                  <a:pos x="9" y="42"/>
                </a:cxn>
                <a:cxn ang="0">
                  <a:pos x="18" y="26"/>
                </a:cxn>
                <a:cxn ang="0">
                  <a:pos x="31" y="13"/>
                </a:cxn>
                <a:cxn ang="0">
                  <a:pos x="45" y="5"/>
                </a:cxn>
                <a:cxn ang="0">
                  <a:pos x="63" y="1"/>
                </a:cxn>
                <a:cxn ang="0">
                  <a:pos x="80" y="1"/>
                </a:cxn>
                <a:cxn ang="0">
                  <a:pos x="99" y="6"/>
                </a:cxn>
                <a:cxn ang="0">
                  <a:pos x="118" y="15"/>
                </a:cxn>
                <a:cxn ang="0">
                  <a:pos x="136" y="29"/>
                </a:cxn>
                <a:cxn ang="0">
                  <a:pos x="153" y="47"/>
                </a:cxn>
                <a:cxn ang="0">
                  <a:pos x="169" y="70"/>
                </a:cxn>
                <a:cxn ang="0">
                  <a:pos x="183" y="99"/>
                </a:cxn>
                <a:cxn ang="0">
                  <a:pos x="194" y="131"/>
                </a:cxn>
                <a:cxn ang="0">
                  <a:pos x="200" y="162"/>
                </a:cxn>
                <a:cxn ang="0">
                  <a:pos x="201" y="189"/>
                </a:cxn>
                <a:cxn ang="0">
                  <a:pos x="199" y="213"/>
                </a:cxn>
                <a:cxn ang="0">
                  <a:pos x="192" y="233"/>
                </a:cxn>
                <a:cxn ang="0">
                  <a:pos x="183" y="248"/>
                </a:cxn>
                <a:cxn ang="0">
                  <a:pos x="171" y="261"/>
                </a:cxn>
                <a:cxn ang="0">
                  <a:pos x="155" y="269"/>
                </a:cxn>
                <a:cxn ang="0">
                  <a:pos x="139" y="273"/>
                </a:cxn>
                <a:cxn ang="0">
                  <a:pos x="122" y="273"/>
                </a:cxn>
                <a:cxn ang="0">
                  <a:pos x="103" y="269"/>
                </a:cxn>
                <a:cxn ang="0">
                  <a:pos x="85" y="260"/>
                </a:cxn>
                <a:cxn ang="0">
                  <a:pos x="67" y="246"/>
                </a:cxn>
                <a:cxn ang="0">
                  <a:pos x="49" y="228"/>
                </a:cxn>
                <a:cxn ang="0">
                  <a:pos x="34" y="206"/>
                </a:cxn>
                <a:cxn ang="0">
                  <a:pos x="20" y="178"/>
                </a:cxn>
              </a:cxnLst>
              <a:rect l="0" t="0" r="r" b="b"/>
              <a:pathLst>
                <a:path w="201" h="274">
                  <a:moveTo>
                    <a:pt x="15" y="162"/>
                  </a:moveTo>
                  <a:lnTo>
                    <a:pt x="9" y="146"/>
                  </a:lnTo>
                  <a:lnTo>
                    <a:pt x="5" y="129"/>
                  </a:lnTo>
                  <a:lnTo>
                    <a:pt x="2" y="114"/>
                  </a:lnTo>
                  <a:lnTo>
                    <a:pt x="1" y="100"/>
                  </a:lnTo>
                  <a:lnTo>
                    <a:pt x="0" y="87"/>
                  </a:lnTo>
                  <a:lnTo>
                    <a:pt x="1" y="73"/>
                  </a:lnTo>
                  <a:lnTo>
                    <a:pt x="3" y="62"/>
                  </a:lnTo>
                  <a:lnTo>
                    <a:pt x="5" y="52"/>
                  </a:lnTo>
                  <a:lnTo>
                    <a:pt x="9" y="42"/>
                  </a:lnTo>
                  <a:lnTo>
                    <a:pt x="13" y="34"/>
                  </a:lnTo>
                  <a:lnTo>
                    <a:pt x="18" y="26"/>
                  </a:lnTo>
                  <a:lnTo>
                    <a:pt x="24" y="19"/>
                  </a:lnTo>
                  <a:lnTo>
                    <a:pt x="31" y="13"/>
                  </a:lnTo>
                  <a:lnTo>
                    <a:pt x="38" y="8"/>
                  </a:lnTo>
                  <a:lnTo>
                    <a:pt x="45" y="5"/>
                  </a:lnTo>
                  <a:lnTo>
                    <a:pt x="54" y="2"/>
                  </a:lnTo>
                  <a:lnTo>
                    <a:pt x="63" y="1"/>
                  </a:lnTo>
                  <a:lnTo>
                    <a:pt x="71" y="0"/>
                  </a:lnTo>
                  <a:lnTo>
                    <a:pt x="80" y="1"/>
                  </a:lnTo>
                  <a:lnTo>
                    <a:pt x="89" y="3"/>
                  </a:lnTo>
                  <a:lnTo>
                    <a:pt x="99" y="6"/>
                  </a:lnTo>
                  <a:lnTo>
                    <a:pt x="109" y="9"/>
                  </a:lnTo>
                  <a:lnTo>
                    <a:pt x="118" y="15"/>
                  </a:lnTo>
                  <a:lnTo>
                    <a:pt x="127" y="22"/>
                  </a:lnTo>
                  <a:lnTo>
                    <a:pt x="136" y="29"/>
                  </a:lnTo>
                  <a:lnTo>
                    <a:pt x="144" y="38"/>
                  </a:lnTo>
                  <a:lnTo>
                    <a:pt x="153" y="47"/>
                  </a:lnTo>
                  <a:lnTo>
                    <a:pt x="162" y="58"/>
                  </a:lnTo>
                  <a:lnTo>
                    <a:pt x="169" y="70"/>
                  </a:lnTo>
                  <a:lnTo>
                    <a:pt x="176" y="84"/>
                  </a:lnTo>
                  <a:lnTo>
                    <a:pt x="183" y="99"/>
                  </a:lnTo>
                  <a:lnTo>
                    <a:pt x="188" y="115"/>
                  </a:lnTo>
                  <a:lnTo>
                    <a:pt x="194" y="131"/>
                  </a:lnTo>
                  <a:lnTo>
                    <a:pt x="197" y="148"/>
                  </a:lnTo>
                  <a:lnTo>
                    <a:pt x="200" y="162"/>
                  </a:lnTo>
                  <a:lnTo>
                    <a:pt x="201" y="176"/>
                  </a:lnTo>
                  <a:lnTo>
                    <a:pt x="201" y="189"/>
                  </a:lnTo>
                  <a:lnTo>
                    <a:pt x="201" y="202"/>
                  </a:lnTo>
                  <a:lnTo>
                    <a:pt x="199" y="213"/>
                  </a:lnTo>
                  <a:lnTo>
                    <a:pt x="196" y="223"/>
                  </a:lnTo>
                  <a:lnTo>
                    <a:pt x="192" y="233"/>
                  </a:lnTo>
                  <a:lnTo>
                    <a:pt x="188" y="241"/>
                  </a:lnTo>
                  <a:lnTo>
                    <a:pt x="183" y="248"/>
                  </a:lnTo>
                  <a:lnTo>
                    <a:pt x="177" y="256"/>
                  </a:lnTo>
                  <a:lnTo>
                    <a:pt x="171" y="261"/>
                  </a:lnTo>
                  <a:lnTo>
                    <a:pt x="164" y="266"/>
                  </a:lnTo>
                  <a:lnTo>
                    <a:pt x="155" y="269"/>
                  </a:lnTo>
                  <a:lnTo>
                    <a:pt x="147" y="272"/>
                  </a:lnTo>
                  <a:lnTo>
                    <a:pt x="139" y="273"/>
                  </a:lnTo>
                  <a:lnTo>
                    <a:pt x="130" y="274"/>
                  </a:lnTo>
                  <a:lnTo>
                    <a:pt x="122" y="273"/>
                  </a:lnTo>
                  <a:lnTo>
                    <a:pt x="113" y="272"/>
                  </a:lnTo>
                  <a:lnTo>
                    <a:pt x="103" y="269"/>
                  </a:lnTo>
                  <a:lnTo>
                    <a:pt x="94" y="265"/>
                  </a:lnTo>
                  <a:lnTo>
                    <a:pt x="85" y="260"/>
                  </a:lnTo>
                  <a:lnTo>
                    <a:pt x="76" y="254"/>
                  </a:lnTo>
                  <a:lnTo>
                    <a:pt x="67" y="246"/>
                  </a:lnTo>
                  <a:lnTo>
                    <a:pt x="58" y="238"/>
                  </a:lnTo>
                  <a:lnTo>
                    <a:pt x="49" y="228"/>
                  </a:lnTo>
                  <a:lnTo>
                    <a:pt x="41" y="218"/>
                  </a:lnTo>
                  <a:lnTo>
                    <a:pt x="34" y="206"/>
                  </a:lnTo>
                  <a:lnTo>
                    <a:pt x="27" y="192"/>
                  </a:lnTo>
                  <a:lnTo>
                    <a:pt x="20" y="178"/>
                  </a:lnTo>
                  <a:lnTo>
                    <a:pt x="15" y="16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2" name="Freeform 78"/>
            <p:cNvSpPr>
              <a:spLocks/>
            </p:cNvSpPr>
            <p:nvPr/>
          </p:nvSpPr>
          <p:spPr bwMode="auto">
            <a:xfrm>
              <a:off x="4443413" y="3740150"/>
              <a:ext cx="9525" cy="14288"/>
            </a:xfrm>
            <a:custGeom>
              <a:avLst/>
              <a:gdLst/>
              <a:ahLst/>
              <a:cxnLst>
                <a:cxn ang="0">
                  <a:pos x="9" y="146"/>
                </a:cxn>
                <a:cxn ang="0">
                  <a:pos x="2" y="114"/>
                </a:cxn>
                <a:cxn ang="0">
                  <a:pos x="0" y="87"/>
                </a:cxn>
                <a:cxn ang="0">
                  <a:pos x="3" y="62"/>
                </a:cxn>
                <a:cxn ang="0">
                  <a:pos x="9" y="42"/>
                </a:cxn>
                <a:cxn ang="0">
                  <a:pos x="18" y="26"/>
                </a:cxn>
                <a:cxn ang="0">
                  <a:pos x="31" y="13"/>
                </a:cxn>
                <a:cxn ang="0">
                  <a:pos x="45" y="5"/>
                </a:cxn>
                <a:cxn ang="0">
                  <a:pos x="63" y="1"/>
                </a:cxn>
                <a:cxn ang="0">
                  <a:pos x="80" y="1"/>
                </a:cxn>
                <a:cxn ang="0">
                  <a:pos x="99" y="6"/>
                </a:cxn>
                <a:cxn ang="0">
                  <a:pos x="118" y="15"/>
                </a:cxn>
                <a:cxn ang="0">
                  <a:pos x="136" y="29"/>
                </a:cxn>
                <a:cxn ang="0">
                  <a:pos x="153" y="47"/>
                </a:cxn>
                <a:cxn ang="0">
                  <a:pos x="169" y="70"/>
                </a:cxn>
                <a:cxn ang="0">
                  <a:pos x="183" y="99"/>
                </a:cxn>
                <a:cxn ang="0">
                  <a:pos x="194" y="131"/>
                </a:cxn>
                <a:cxn ang="0">
                  <a:pos x="200" y="162"/>
                </a:cxn>
                <a:cxn ang="0">
                  <a:pos x="201" y="189"/>
                </a:cxn>
                <a:cxn ang="0">
                  <a:pos x="199" y="213"/>
                </a:cxn>
                <a:cxn ang="0">
                  <a:pos x="192" y="233"/>
                </a:cxn>
                <a:cxn ang="0">
                  <a:pos x="183" y="248"/>
                </a:cxn>
                <a:cxn ang="0">
                  <a:pos x="171" y="261"/>
                </a:cxn>
                <a:cxn ang="0">
                  <a:pos x="155" y="269"/>
                </a:cxn>
                <a:cxn ang="0">
                  <a:pos x="139" y="273"/>
                </a:cxn>
                <a:cxn ang="0">
                  <a:pos x="122" y="273"/>
                </a:cxn>
                <a:cxn ang="0">
                  <a:pos x="103" y="269"/>
                </a:cxn>
                <a:cxn ang="0">
                  <a:pos x="85" y="260"/>
                </a:cxn>
                <a:cxn ang="0">
                  <a:pos x="67" y="246"/>
                </a:cxn>
                <a:cxn ang="0">
                  <a:pos x="49" y="228"/>
                </a:cxn>
                <a:cxn ang="0">
                  <a:pos x="34" y="206"/>
                </a:cxn>
                <a:cxn ang="0">
                  <a:pos x="20" y="178"/>
                </a:cxn>
              </a:cxnLst>
              <a:rect l="0" t="0" r="r" b="b"/>
              <a:pathLst>
                <a:path w="201" h="274">
                  <a:moveTo>
                    <a:pt x="15" y="162"/>
                  </a:moveTo>
                  <a:lnTo>
                    <a:pt x="9" y="146"/>
                  </a:lnTo>
                  <a:lnTo>
                    <a:pt x="5" y="129"/>
                  </a:lnTo>
                  <a:lnTo>
                    <a:pt x="2" y="114"/>
                  </a:lnTo>
                  <a:lnTo>
                    <a:pt x="1" y="100"/>
                  </a:lnTo>
                  <a:lnTo>
                    <a:pt x="0" y="87"/>
                  </a:lnTo>
                  <a:lnTo>
                    <a:pt x="1" y="73"/>
                  </a:lnTo>
                  <a:lnTo>
                    <a:pt x="3" y="62"/>
                  </a:lnTo>
                  <a:lnTo>
                    <a:pt x="5" y="52"/>
                  </a:lnTo>
                  <a:lnTo>
                    <a:pt x="9" y="42"/>
                  </a:lnTo>
                  <a:lnTo>
                    <a:pt x="13" y="34"/>
                  </a:lnTo>
                  <a:lnTo>
                    <a:pt x="18" y="26"/>
                  </a:lnTo>
                  <a:lnTo>
                    <a:pt x="24" y="19"/>
                  </a:lnTo>
                  <a:lnTo>
                    <a:pt x="31" y="13"/>
                  </a:lnTo>
                  <a:lnTo>
                    <a:pt x="38" y="8"/>
                  </a:lnTo>
                  <a:lnTo>
                    <a:pt x="45" y="5"/>
                  </a:lnTo>
                  <a:lnTo>
                    <a:pt x="54" y="2"/>
                  </a:lnTo>
                  <a:lnTo>
                    <a:pt x="63" y="1"/>
                  </a:lnTo>
                  <a:lnTo>
                    <a:pt x="71" y="0"/>
                  </a:lnTo>
                  <a:lnTo>
                    <a:pt x="80" y="1"/>
                  </a:lnTo>
                  <a:lnTo>
                    <a:pt x="89" y="3"/>
                  </a:lnTo>
                  <a:lnTo>
                    <a:pt x="99" y="6"/>
                  </a:lnTo>
                  <a:lnTo>
                    <a:pt x="109" y="9"/>
                  </a:lnTo>
                  <a:lnTo>
                    <a:pt x="118" y="15"/>
                  </a:lnTo>
                  <a:lnTo>
                    <a:pt x="127" y="22"/>
                  </a:lnTo>
                  <a:lnTo>
                    <a:pt x="136" y="29"/>
                  </a:lnTo>
                  <a:lnTo>
                    <a:pt x="144" y="38"/>
                  </a:lnTo>
                  <a:lnTo>
                    <a:pt x="153" y="47"/>
                  </a:lnTo>
                  <a:lnTo>
                    <a:pt x="162" y="58"/>
                  </a:lnTo>
                  <a:lnTo>
                    <a:pt x="169" y="70"/>
                  </a:lnTo>
                  <a:lnTo>
                    <a:pt x="176" y="84"/>
                  </a:lnTo>
                  <a:lnTo>
                    <a:pt x="183" y="99"/>
                  </a:lnTo>
                  <a:lnTo>
                    <a:pt x="188" y="115"/>
                  </a:lnTo>
                  <a:lnTo>
                    <a:pt x="194" y="131"/>
                  </a:lnTo>
                  <a:lnTo>
                    <a:pt x="197" y="148"/>
                  </a:lnTo>
                  <a:lnTo>
                    <a:pt x="200" y="162"/>
                  </a:lnTo>
                  <a:lnTo>
                    <a:pt x="201" y="176"/>
                  </a:lnTo>
                  <a:lnTo>
                    <a:pt x="201" y="189"/>
                  </a:lnTo>
                  <a:lnTo>
                    <a:pt x="201" y="202"/>
                  </a:lnTo>
                  <a:lnTo>
                    <a:pt x="199" y="213"/>
                  </a:lnTo>
                  <a:lnTo>
                    <a:pt x="196" y="223"/>
                  </a:lnTo>
                  <a:lnTo>
                    <a:pt x="192" y="233"/>
                  </a:lnTo>
                  <a:lnTo>
                    <a:pt x="188" y="241"/>
                  </a:lnTo>
                  <a:lnTo>
                    <a:pt x="183" y="248"/>
                  </a:lnTo>
                  <a:lnTo>
                    <a:pt x="177" y="256"/>
                  </a:lnTo>
                  <a:lnTo>
                    <a:pt x="171" y="261"/>
                  </a:lnTo>
                  <a:lnTo>
                    <a:pt x="164" y="266"/>
                  </a:lnTo>
                  <a:lnTo>
                    <a:pt x="155" y="269"/>
                  </a:lnTo>
                  <a:lnTo>
                    <a:pt x="147" y="272"/>
                  </a:lnTo>
                  <a:lnTo>
                    <a:pt x="139" y="273"/>
                  </a:lnTo>
                  <a:lnTo>
                    <a:pt x="130" y="274"/>
                  </a:lnTo>
                  <a:lnTo>
                    <a:pt x="122" y="273"/>
                  </a:lnTo>
                  <a:lnTo>
                    <a:pt x="113" y="272"/>
                  </a:lnTo>
                  <a:lnTo>
                    <a:pt x="103" y="269"/>
                  </a:lnTo>
                  <a:lnTo>
                    <a:pt x="94" y="265"/>
                  </a:lnTo>
                  <a:lnTo>
                    <a:pt x="85" y="260"/>
                  </a:lnTo>
                  <a:lnTo>
                    <a:pt x="76" y="254"/>
                  </a:lnTo>
                  <a:lnTo>
                    <a:pt x="67" y="246"/>
                  </a:lnTo>
                  <a:lnTo>
                    <a:pt x="58" y="238"/>
                  </a:lnTo>
                  <a:lnTo>
                    <a:pt x="49" y="228"/>
                  </a:lnTo>
                  <a:lnTo>
                    <a:pt x="41" y="218"/>
                  </a:lnTo>
                  <a:lnTo>
                    <a:pt x="34" y="206"/>
                  </a:lnTo>
                  <a:lnTo>
                    <a:pt x="27" y="192"/>
                  </a:lnTo>
                  <a:lnTo>
                    <a:pt x="20" y="178"/>
                  </a:lnTo>
                  <a:lnTo>
                    <a:pt x="15" y="16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3" name="Freeform 79"/>
            <p:cNvSpPr>
              <a:spLocks/>
            </p:cNvSpPr>
            <p:nvPr/>
          </p:nvSpPr>
          <p:spPr bwMode="auto">
            <a:xfrm>
              <a:off x="4430713" y="3740150"/>
              <a:ext cx="9525" cy="11113"/>
            </a:xfrm>
            <a:custGeom>
              <a:avLst/>
              <a:gdLst/>
              <a:ahLst/>
              <a:cxnLst>
                <a:cxn ang="0">
                  <a:pos x="14" y="118"/>
                </a:cxn>
                <a:cxn ang="0">
                  <a:pos x="5" y="97"/>
                </a:cxn>
                <a:cxn ang="0">
                  <a:pos x="1" y="77"/>
                </a:cxn>
                <a:cxn ang="0">
                  <a:pos x="1" y="58"/>
                </a:cxn>
                <a:cxn ang="0">
                  <a:pos x="4" y="42"/>
                </a:cxn>
                <a:cxn ang="0">
                  <a:pos x="10" y="29"/>
                </a:cxn>
                <a:cxn ang="0">
                  <a:pos x="18" y="18"/>
                </a:cxn>
                <a:cxn ang="0">
                  <a:pos x="30" y="9"/>
                </a:cxn>
                <a:cxn ang="0">
                  <a:pos x="43" y="3"/>
                </a:cxn>
                <a:cxn ang="0">
                  <a:pos x="57" y="0"/>
                </a:cxn>
                <a:cxn ang="0">
                  <a:pos x="72" y="1"/>
                </a:cxn>
                <a:cxn ang="0">
                  <a:pos x="89" y="5"/>
                </a:cxn>
                <a:cxn ang="0">
                  <a:pos x="105" y="12"/>
                </a:cxn>
                <a:cxn ang="0">
                  <a:pos x="121" y="23"/>
                </a:cxn>
                <a:cxn ang="0">
                  <a:pos x="137" y="38"/>
                </a:cxn>
                <a:cxn ang="0">
                  <a:pos x="152" y="56"/>
                </a:cxn>
                <a:cxn ang="0">
                  <a:pos x="165" y="80"/>
                </a:cxn>
                <a:cxn ang="0">
                  <a:pos x="173" y="102"/>
                </a:cxn>
                <a:cxn ang="0">
                  <a:pos x="177" y="122"/>
                </a:cxn>
                <a:cxn ang="0">
                  <a:pos x="177" y="141"/>
                </a:cxn>
                <a:cxn ang="0">
                  <a:pos x="174" y="157"/>
                </a:cxn>
                <a:cxn ang="0">
                  <a:pos x="168" y="171"/>
                </a:cxn>
                <a:cxn ang="0">
                  <a:pos x="159" y="183"/>
                </a:cxn>
                <a:cxn ang="0">
                  <a:pos x="148" y="191"/>
                </a:cxn>
                <a:cxn ang="0">
                  <a:pos x="135" y="196"/>
                </a:cxn>
                <a:cxn ang="0">
                  <a:pos x="120" y="199"/>
                </a:cxn>
                <a:cxn ang="0">
                  <a:pos x="104" y="198"/>
                </a:cxn>
                <a:cxn ang="0">
                  <a:pos x="89" y="194"/>
                </a:cxn>
                <a:cxn ang="0">
                  <a:pos x="72" y="187"/>
                </a:cxn>
                <a:cxn ang="0">
                  <a:pos x="56" y="175"/>
                </a:cxn>
                <a:cxn ang="0">
                  <a:pos x="41" y="160"/>
                </a:cxn>
                <a:cxn ang="0">
                  <a:pos x="26" y="142"/>
                </a:cxn>
              </a:cxnLst>
              <a:rect l="0" t="0" r="r" b="b"/>
              <a:pathLst>
                <a:path w="178" h="199">
                  <a:moveTo>
                    <a:pt x="20" y="131"/>
                  </a:moveTo>
                  <a:lnTo>
                    <a:pt x="14" y="118"/>
                  </a:lnTo>
                  <a:lnTo>
                    <a:pt x="9" y="107"/>
                  </a:lnTo>
                  <a:lnTo>
                    <a:pt x="5" y="97"/>
                  </a:lnTo>
                  <a:lnTo>
                    <a:pt x="3" y="87"/>
                  </a:lnTo>
                  <a:lnTo>
                    <a:pt x="1" y="77"/>
                  </a:lnTo>
                  <a:lnTo>
                    <a:pt x="0" y="68"/>
                  </a:lnTo>
                  <a:lnTo>
                    <a:pt x="1" y="58"/>
                  </a:lnTo>
                  <a:lnTo>
                    <a:pt x="2" y="50"/>
                  </a:lnTo>
                  <a:lnTo>
                    <a:pt x="4" y="42"/>
                  </a:lnTo>
                  <a:lnTo>
                    <a:pt x="6" y="35"/>
                  </a:lnTo>
                  <a:lnTo>
                    <a:pt x="10" y="29"/>
                  </a:lnTo>
                  <a:lnTo>
                    <a:pt x="14" y="23"/>
                  </a:lnTo>
                  <a:lnTo>
                    <a:pt x="18" y="18"/>
                  </a:lnTo>
                  <a:lnTo>
                    <a:pt x="24" y="13"/>
                  </a:lnTo>
                  <a:lnTo>
                    <a:pt x="30" y="9"/>
                  </a:lnTo>
                  <a:lnTo>
                    <a:pt x="36" y="6"/>
                  </a:lnTo>
                  <a:lnTo>
                    <a:pt x="43" y="3"/>
                  </a:lnTo>
                  <a:lnTo>
                    <a:pt x="50" y="1"/>
                  </a:lnTo>
                  <a:lnTo>
                    <a:pt x="57" y="0"/>
                  </a:lnTo>
                  <a:lnTo>
                    <a:pt x="65" y="0"/>
                  </a:lnTo>
                  <a:lnTo>
                    <a:pt x="72" y="1"/>
                  </a:lnTo>
                  <a:lnTo>
                    <a:pt x="81" y="2"/>
                  </a:lnTo>
                  <a:lnTo>
                    <a:pt x="89" y="5"/>
                  </a:lnTo>
                  <a:lnTo>
                    <a:pt x="97" y="8"/>
                  </a:lnTo>
                  <a:lnTo>
                    <a:pt x="105" y="12"/>
                  </a:lnTo>
                  <a:lnTo>
                    <a:pt x="113" y="17"/>
                  </a:lnTo>
                  <a:lnTo>
                    <a:pt x="121" y="23"/>
                  </a:lnTo>
                  <a:lnTo>
                    <a:pt x="129" y="30"/>
                  </a:lnTo>
                  <a:lnTo>
                    <a:pt x="137" y="38"/>
                  </a:lnTo>
                  <a:lnTo>
                    <a:pt x="145" y="46"/>
                  </a:lnTo>
                  <a:lnTo>
                    <a:pt x="152" y="56"/>
                  </a:lnTo>
                  <a:lnTo>
                    <a:pt x="159" y="68"/>
                  </a:lnTo>
                  <a:lnTo>
                    <a:pt x="165" y="80"/>
                  </a:lnTo>
                  <a:lnTo>
                    <a:pt x="169" y="91"/>
                  </a:lnTo>
                  <a:lnTo>
                    <a:pt x="173" y="102"/>
                  </a:lnTo>
                  <a:lnTo>
                    <a:pt x="176" y="112"/>
                  </a:lnTo>
                  <a:lnTo>
                    <a:pt x="177" y="122"/>
                  </a:lnTo>
                  <a:lnTo>
                    <a:pt x="178" y="132"/>
                  </a:lnTo>
                  <a:lnTo>
                    <a:pt x="177" y="141"/>
                  </a:lnTo>
                  <a:lnTo>
                    <a:pt x="176" y="149"/>
                  </a:lnTo>
                  <a:lnTo>
                    <a:pt x="174" y="157"/>
                  </a:lnTo>
                  <a:lnTo>
                    <a:pt x="171" y="164"/>
                  </a:lnTo>
                  <a:lnTo>
                    <a:pt x="168" y="171"/>
                  </a:lnTo>
                  <a:lnTo>
                    <a:pt x="164" y="176"/>
                  </a:lnTo>
                  <a:lnTo>
                    <a:pt x="159" y="183"/>
                  </a:lnTo>
                  <a:lnTo>
                    <a:pt x="154" y="187"/>
                  </a:lnTo>
                  <a:lnTo>
                    <a:pt x="148" y="191"/>
                  </a:lnTo>
                  <a:lnTo>
                    <a:pt x="142" y="194"/>
                  </a:lnTo>
                  <a:lnTo>
                    <a:pt x="135" y="196"/>
                  </a:lnTo>
                  <a:lnTo>
                    <a:pt x="127" y="198"/>
                  </a:lnTo>
                  <a:lnTo>
                    <a:pt x="120" y="199"/>
                  </a:lnTo>
                  <a:lnTo>
                    <a:pt x="112" y="199"/>
                  </a:lnTo>
                  <a:lnTo>
                    <a:pt x="104" y="198"/>
                  </a:lnTo>
                  <a:lnTo>
                    <a:pt x="97" y="197"/>
                  </a:lnTo>
                  <a:lnTo>
                    <a:pt x="89" y="194"/>
                  </a:lnTo>
                  <a:lnTo>
                    <a:pt x="81" y="191"/>
                  </a:lnTo>
                  <a:lnTo>
                    <a:pt x="72" y="187"/>
                  </a:lnTo>
                  <a:lnTo>
                    <a:pt x="64" y="181"/>
                  </a:lnTo>
                  <a:lnTo>
                    <a:pt x="56" y="175"/>
                  </a:lnTo>
                  <a:lnTo>
                    <a:pt x="48" y="168"/>
                  </a:lnTo>
                  <a:lnTo>
                    <a:pt x="41" y="160"/>
                  </a:lnTo>
                  <a:lnTo>
                    <a:pt x="34" y="151"/>
                  </a:lnTo>
                  <a:lnTo>
                    <a:pt x="26" y="142"/>
                  </a:lnTo>
                  <a:lnTo>
                    <a:pt x="20" y="13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4" name="Freeform 80"/>
            <p:cNvSpPr>
              <a:spLocks/>
            </p:cNvSpPr>
            <p:nvPr/>
          </p:nvSpPr>
          <p:spPr bwMode="auto">
            <a:xfrm>
              <a:off x="4430713" y="3740150"/>
              <a:ext cx="9525" cy="11113"/>
            </a:xfrm>
            <a:custGeom>
              <a:avLst/>
              <a:gdLst/>
              <a:ahLst/>
              <a:cxnLst>
                <a:cxn ang="0">
                  <a:pos x="14" y="118"/>
                </a:cxn>
                <a:cxn ang="0">
                  <a:pos x="5" y="97"/>
                </a:cxn>
                <a:cxn ang="0">
                  <a:pos x="1" y="77"/>
                </a:cxn>
                <a:cxn ang="0">
                  <a:pos x="1" y="58"/>
                </a:cxn>
                <a:cxn ang="0">
                  <a:pos x="4" y="42"/>
                </a:cxn>
                <a:cxn ang="0">
                  <a:pos x="10" y="29"/>
                </a:cxn>
                <a:cxn ang="0">
                  <a:pos x="18" y="18"/>
                </a:cxn>
                <a:cxn ang="0">
                  <a:pos x="30" y="9"/>
                </a:cxn>
                <a:cxn ang="0">
                  <a:pos x="43" y="3"/>
                </a:cxn>
                <a:cxn ang="0">
                  <a:pos x="57" y="0"/>
                </a:cxn>
                <a:cxn ang="0">
                  <a:pos x="72" y="1"/>
                </a:cxn>
                <a:cxn ang="0">
                  <a:pos x="89" y="5"/>
                </a:cxn>
                <a:cxn ang="0">
                  <a:pos x="105" y="12"/>
                </a:cxn>
                <a:cxn ang="0">
                  <a:pos x="121" y="23"/>
                </a:cxn>
                <a:cxn ang="0">
                  <a:pos x="137" y="38"/>
                </a:cxn>
                <a:cxn ang="0">
                  <a:pos x="152" y="56"/>
                </a:cxn>
                <a:cxn ang="0">
                  <a:pos x="165" y="80"/>
                </a:cxn>
                <a:cxn ang="0">
                  <a:pos x="173" y="102"/>
                </a:cxn>
                <a:cxn ang="0">
                  <a:pos x="177" y="122"/>
                </a:cxn>
                <a:cxn ang="0">
                  <a:pos x="177" y="141"/>
                </a:cxn>
                <a:cxn ang="0">
                  <a:pos x="174" y="157"/>
                </a:cxn>
                <a:cxn ang="0">
                  <a:pos x="168" y="171"/>
                </a:cxn>
                <a:cxn ang="0">
                  <a:pos x="159" y="183"/>
                </a:cxn>
                <a:cxn ang="0">
                  <a:pos x="148" y="191"/>
                </a:cxn>
                <a:cxn ang="0">
                  <a:pos x="135" y="196"/>
                </a:cxn>
                <a:cxn ang="0">
                  <a:pos x="120" y="199"/>
                </a:cxn>
                <a:cxn ang="0">
                  <a:pos x="104" y="198"/>
                </a:cxn>
                <a:cxn ang="0">
                  <a:pos x="89" y="194"/>
                </a:cxn>
                <a:cxn ang="0">
                  <a:pos x="72" y="187"/>
                </a:cxn>
                <a:cxn ang="0">
                  <a:pos x="56" y="175"/>
                </a:cxn>
                <a:cxn ang="0">
                  <a:pos x="41" y="160"/>
                </a:cxn>
                <a:cxn ang="0">
                  <a:pos x="26" y="142"/>
                </a:cxn>
              </a:cxnLst>
              <a:rect l="0" t="0" r="r" b="b"/>
              <a:pathLst>
                <a:path w="178" h="199">
                  <a:moveTo>
                    <a:pt x="20" y="131"/>
                  </a:moveTo>
                  <a:lnTo>
                    <a:pt x="14" y="118"/>
                  </a:lnTo>
                  <a:lnTo>
                    <a:pt x="9" y="107"/>
                  </a:lnTo>
                  <a:lnTo>
                    <a:pt x="5" y="97"/>
                  </a:lnTo>
                  <a:lnTo>
                    <a:pt x="3" y="87"/>
                  </a:lnTo>
                  <a:lnTo>
                    <a:pt x="1" y="77"/>
                  </a:lnTo>
                  <a:lnTo>
                    <a:pt x="0" y="68"/>
                  </a:lnTo>
                  <a:lnTo>
                    <a:pt x="1" y="58"/>
                  </a:lnTo>
                  <a:lnTo>
                    <a:pt x="2" y="50"/>
                  </a:lnTo>
                  <a:lnTo>
                    <a:pt x="4" y="42"/>
                  </a:lnTo>
                  <a:lnTo>
                    <a:pt x="6" y="35"/>
                  </a:lnTo>
                  <a:lnTo>
                    <a:pt x="10" y="29"/>
                  </a:lnTo>
                  <a:lnTo>
                    <a:pt x="14" y="23"/>
                  </a:lnTo>
                  <a:lnTo>
                    <a:pt x="18" y="18"/>
                  </a:lnTo>
                  <a:lnTo>
                    <a:pt x="24" y="13"/>
                  </a:lnTo>
                  <a:lnTo>
                    <a:pt x="30" y="9"/>
                  </a:lnTo>
                  <a:lnTo>
                    <a:pt x="36" y="6"/>
                  </a:lnTo>
                  <a:lnTo>
                    <a:pt x="43" y="3"/>
                  </a:lnTo>
                  <a:lnTo>
                    <a:pt x="50" y="1"/>
                  </a:lnTo>
                  <a:lnTo>
                    <a:pt x="57" y="0"/>
                  </a:lnTo>
                  <a:lnTo>
                    <a:pt x="65" y="0"/>
                  </a:lnTo>
                  <a:lnTo>
                    <a:pt x="72" y="1"/>
                  </a:lnTo>
                  <a:lnTo>
                    <a:pt x="81" y="2"/>
                  </a:lnTo>
                  <a:lnTo>
                    <a:pt x="89" y="5"/>
                  </a:lnTo>
                  <a:lnTo>
                    <a:pt x="97" y="8"/>
                  </a:lnTo>
                  <a:lnTo>
                    <a:pt x="105" y="12"/>
                  </a:lnTo>
                  <a:lnTo>
                    <a:pt x="113" y="17"/>
                  </a:lnTo>
                  <a:lnTo>
                    <a:pt x="121" y="23"/>
                  </a:lnTo>
                  <a:lnTo>
                    <a:pt x="129" y="30"/>
                  </a:lnTo>
                  <a:lnTo>
                    <a:pt x="137" y="38"/>
                  </a:lnTo>
                  <a:lnTo>
                    <a:pt x="145" y="46"/>
                  </a:lnTo>
                  <a:lnTo>
                    <a:pt x="152" y="56"/>
                  </a:lnTo>
                  <a:lnTo>
                    <a:pt x="159" y="68"/>
                  </a:lnTo>
                  <a:lnTo>
                    <a:pt x="165" y="80"/>
                  </a:lnTo>
                  <a:lnTo>
                    <a:pt x="169" y="91"/>
                  </a:lnTo>
                  <a:lnTo>
                    <a:pt x="173" y="102"/>
                  </a:lnTo>
                  <a:lnTo>
                    <a:pt x="176" y="112"/>
                  </a:lnTo>
                  <a:lnTo>
                    <a:pt x="177" y="122"/>
                  </a:lnTo>
                  <a:lnTo>
                    <a:pt x="178" y="132"/>
                  </a:lnTo>
                  <a:lnTo>
                    <a:pt x="177" y="141"/>
                  </a:lnTo>
                  <a:lnTo>
                    <a:pt x="176" y="149"/>
                  </a:lnTo>
                  <a:lnTo>
                    <a:pt x="174" y="157"/>
                  </a:lnTo>
                  <a:lnTo>
                    <a:pt x="171" y="164"/>
                  </a:lnTo>
                  <a:lnTo>
                    <a:pt x="168" y="171"/>
                  </a:lnTo>
                  <a:lnTo>
                    <a:pt x="164" y="176"/>
                  </a:lnTo>
                  <a:lnTo>
                    <a:pt x="159" y="183"/>
                  </a:lnTo>
                  <a:lnTo>
                    <a:pt x="154" y="187"/>
                  </a:lnTo>
                  <a:lnTo>
                    <a:pt x="148" y="191"/>
                  </a:lnTo>
                  <a:lnTo>
                    <a:pt x="142" y="194"/>
                  </a:lnTo>
                  <a:lnTo>
                    <a:pt x="135" y="196"/>
                  </a:lnTo>
                  <a:lnTo>
                    <a:pt x="127" y="198"/>
                  </a:lnTo>
                  <a:lnTo>
                    <a:pt x="120" y="199"/>
                  </a:lnTo>
                  <a:lnTo>
                    <a:pt x="112" y="199"/>
                  </a:lnTo>
                  <a:lnTo>
                    <a:pt x="104" y="198"/>
                  </a:lnTo>
                  <a:lnTo>
                    <a:pt x="97" y="197"/>
                  </a:lnTo>
                  <a:lnTo>
                    <a:pt x="89" y="194"/>
                  </a:lnTo>
                  <a:lnTo>
                    <a:pt x="81" y="191"/>
                  </a:lnTo>
                  <a:lnTo>
                    <a:pt x="72" y="187"/>
                  </a:lnTo>
                  <a:lnTo>
                    <a:pt x="64" y="181"/>
                  </a:lnTo>
                  <a:lnTo>
                    <a:pt x="56" y="175"/>
                  </a:lnTo>
                  <a:lnTo>
                    <a:pt x="48" y="168"/>
                  </a:lnTo>
                  <a:lnTo>
                    <a:pt x="41" y="160"/>
                  </a:lnTo>
                  <a:lnTo>
                    <a:pt x="34" y="151"/>
                  </a:lnTo>
                  <a:lnTo>
                    <a:pt x="26" y="142"/>
                  </a:lnTo>
                  <a:lnTo>
                    <a:pt x="20" y="13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5" name="Freeform 81"/>
            <p:cNvSpPr>
              <a:spLocks/>
            </p:cNvSpPr>
            <p:nvPr/>
          </p:nvSpPr>
          <p:spPr bwMode="auto">
            <a:xfrm>
              <a:off x="4478338" y="3841750"/>
              <a:ext cx="11113" cy="11113"/>
            </a:xfrm>
            <a:custGeom>
              <a:avLst/>
              <a:gdLst/>
              <a:ahLst/>
              <a:cxnLst>
                <a:cxn ang="0">
                  <a:pos x="176" y="63"/>
                </a:cxn>
                <a:cxn ang="0">
                  <a:pos x="195" y="85"/>
                </a:cxn>
                <a:cxn ang="0">
                  <a:pos x="209" y="106"/>
                </a:cxn>
                <a:cxn ang="0">
                  <a:pos x="218" y="126"/>
                </a:cxn>
                <a:cxn ang="0">
                  <a:pos x="222" y="144"/>
                </a:cxn>
                <a:cxn ang="0">
                  <a:pos x="222" y="162"/>
                </a:cxn>
                <a:cxn ang="0">
                  <a:pos x="219" y="176"/>
                </a:cxn>
                <a:cxn ang="0">
                  <a:pos x="212" y="188"/>
                </a:cxn>
                <a:cxn ang="0">
                  <a:pos x="200" y="197"/>
                </a:cxn>
                <a:cxn ang="0">
                  <a:pos x="187" y="203"/>
                </a:cxn>
                <a:cxn ang="0">
                  <a:pos x="172" y="207"/>
                </a:cxn>
                <a:cxn ang="0">
                  <a:pos x="155" y="206"/>
                </a:cxn>
                <a:cxn ang="0">
                  <a:pos x="135" y="202"/>
                </a:cxn>
                <a:cxn ang="0">
                  <a:pos x="114" y="194"/>
                </a:cxn>
                <a:cxn ang="0">
                  <a:pos x="92" y="182"/>
                </a:cxn>
                <a:cxn ang="0">
                  <a:pos x="70" y="165"/>
                </a:cxn>
                <a:cxn ang="0">
                  <a:pos x="46" y="142"/>
                </a:cxn>
                <a:cxn ang="0">
                  <a:pos x="27" y="120"/>
                </a:cxn>
                <a:cxn ang="0">
                  <a:pos x="14" y="99"/>
                </a:cxn>
                <a:cxn ang="0">
                  <a:pos x="5" y="79"/>
                </a:cxn>
                <a:cxn ang="0">
                  <a:pos x="1" y="61"/>
                </a:cxn>
                <a:cxn ang="0">
                  <a:pos x="0" y="45"/>
                </a:cxn>
                <a:cxn ang="0">
                  <a:pos x="4" y="30"/>
                </a:cxn>
                <a:cxn ang="0">
                  <a:pos x="10" y="18"/>
                </a:cxn>
                <a:cxn ang="0">
                  <a:pos x="20" y="9"/>
                </a:cxn>
                <a:cxn ang="0">
                  <a:pos x="33" y="3"/>
                </a:cxn>
                <a:cxn ang="0">
                  <a:pos x="49" y="0"/>
                </a:cxn>
                <a:cxn ang="0">
                  <a:pos x="67" y="0"/>
                </a:cxn>
                <a:cxn ang="0">
                  <a:pos x="86" y="4"/>
                </a:cxn>
                <a:cxn ang="0">
                  <a:pos x="108" y="12"/>
                </a:cxn>
                <a:cxn ang="0">
                  <a:pos x="130" y="24"/>
                </a:cxn>
                <a:cxn ang="0">
                  <a:pos x="153" y="41"/>
                </a:cxn>
              </a:cxnLst>
              <a:rect l="0" t="0" r="r" b="b"/>
              <a:pathLst>
                <a:path w="223" h="207">
                  <a:moveTo>
                    <a:pt x="165" y="51"/>
                  </a:moveTo>
                  <a:lnTo>
                    <a:pt x="176" y="63"/>
                  </a:lnTo>
                  <a:lnTo>
                    <a:pt x="186" y="74"/>
                  </a:lnTo>
                  <a:lnTo>
                    <a:pt x="195" y="85"/>
                  </a:lnTo>
                  <a:lnTo>
                    <a:pt x="202" y="95"/>
                  </a:lnTo>
                  <a:lnTo>
                    <a:pt x="209" y="106"/>
                  </a:lnTo>
                  <a:lnTo>
                    <a:pt x="214" y="116"/>
                  </a:lnTo>
                  <a:lnTo>
                    <a:pt x="218" y="126"/>
                  </a:lnTo>
                  <a:lnTo>
                    <a:pt x="221" y="135"/>
                  </a:lnTo>
                  <a:lnTo>
                    <a:pt x="222" y="144"/>
                  </a:lnTo>
                  <a:lnTo>
                    <a:pt x="223" y="153"/>
                  </a:lnTo>
                  <a:lnTo>
                    <a:pt x="222" y="162"/>
                  </a:lnTo>
                  <a:lnTo>
                    <a:pt x="221" y="169"/>
                  </a:lnTo>
                  <a:lnTo>
                    <a:pt x="219" y="176"/>
                  </a:lnTo>
                  <a:lnTo>
                    <a:pt x="215" y="182"/>
                  </a:lnTo>
                  <a:lnTo>
                    <a:pt x="212" y="188"/>
                  </a:lnTo>
                  <a:lnTo>
                    <a:pt x="206" y="193"/>
                  </a:lnTo>
                  <a:lnTo>
                    <a:pt x="200" y="197"/>
                  </a:lnTo>
                  <a:lnTo>
                    <a:pt x="194" y="201"/>
                  </a:lnTo>
                  <a:lnTo>
                    <a:pt x="187" y="203"/>
                  </a:lnTo>
                  <a:lnTo>
                    <a:pt x="180" y="205"/>
                  </a:lnTo>
                  <a:lnTo>
                    <a:pt x="172" y="207"/>
                  </a:lnTo>
                  <a:lnTo>
                    <a:pt x="164" y="207"/>
                  </a:lnTo>
                  <a:lnTo>
                    <a:pt x="155" y="206"/>
                  </a:lnTo>
                  <a:lnTo>
                    <a:pt x="144" y="205"/>
                  </a:lnTo>
                  <a:lnTo>
                    <a:pt x="135" y="202"/>
                  </a:lnTo>
                  <a:lnTo>
                    <a:pt x="125" y="199"/>
                  </a:lnTo>
                  <a:lnTo>
                    <a:pt x="114" y="194"/>
                  </a:lnTo>
                  <a:lnTo>
                    <a:pt x="104" y="188"/>
                  </a:lnTo>
                  <a:lnTo>
                    <a:pt x="92" y="182"/>
                  </a:lnTo>
                  <a:lnTo>
                    <a:pt x="81" y="174"/>
                  </a:lnTo>
                  <a:lnTo>
                    <a:pt x="70" y="165"/>
                  </a:lnTo>
                  <a:lnTo>
                    <a:pt x="58" y="153"/>
                  </a:lnTo>
                  <a:lnTo>
                    <a:pt x="46" y="142"/>
                  </a:lnTo>
                  <a:lnTo>
                    <a:pt x="36" y="131"/>
                  </a:lnTo>
                  <a:lnTo>
                    <a:pt x="27" y="120"/>
                  </a:lnTo>
                  <a:lnTo>
                    <a:pt x="20" y="110"/>
                  </a:lnTo>
                  <a:lnTo>
                    <a:pt x="14" y="99"/>
                  </a:lnTo>
                  <a:lnTo>
                    <a:pt x="9" y="89"/>
                  </a:lnTo>
                  <a:lnTo>
                    <a:pt x="5" y="79"/>
                  </a:lnTo>
                  <a:lnTo>
                    <a:pt x="2" y="70"/>
                  </a:lnTo>
                  <a:lnTo>
                    <a:pt x="1" y="61"/>
                  </a:lnTo>
                  <a:lnTo>
                    <a:pt x="0" y="53"/>
                  </a:lnTo>
                  <a:lnTo>
                    <a:pt x="0" y="45"/>
                  </a:lnTo>
                  <a:lnTo>
                    <a:pt x="1" y="37"/>
                  </a:lnTo>
                  <a:lnTo>
                    <a:pt x="4" y="30"/>
                  </a:lnTo>
                  <a:lnTo>
                    <a:pt x="7" y="24"/>
                  </a:lnTo>
                  <a:lnTo>
                    <a:pt x="10" y="18"/>
                  </a:lnTo>
                  <a:lnTo>
                    <a:pt x="15" y="14"/>
                  </a:lnTo>
                  <a:lnTo>
                    <a:pt x="20" y="9"/>
                  </a:lnTo>
                  <a:lnTo>
                    <a:pt x="27" y="6"/>
                  </a:lnTo>
                  <a:lnTo>
                    <a:pt x="33" y="3"/>
                  </a:lnTo>
                  <a:lnTo>
                    <a:pt x="41" y="1"/>
                  </a:lnTo>
                  <a:lnTo>
                    <a:pt x="49" y="0"/>
                  </a:lnTo>
                  <a:lnTo>
                    <a:pt x="58" y="0"/>
                  </a:lnTo>
                  <a:lnTo>
                    <a:pt x="67" y="0"/>
                  </a:lnTo>
                  <a:lnTo>
                    <a:pt x="76" y="2"/>
                  </a:lnTo>
                  <a:lnTo>
                    <a:pt x="86" y="4"/>
                  </a:lnTo>
                  <a:lnTo>
                    <a:pt x="96" y="8"/>
                  </a:lnTo>
                  <a:lnTo>
                    <a:pt x="108" y="12"/>
                  </a:lnTo>
                  <a:lnTo>
                    <a:pt x="119" y="18"/>
                  </a:lnTo>
                  <a:lnTo>
                    <a:pt x="130" y="24"/>
                  </a:lnTo>
                  <a:lnTo>
                    <a:pt x="141" y="32"/>
                  </a:lnTo>
                  <a:lnTo>
                    <a:pt x="153" y="41"/>
                  </a:lnTo>
                  <a:lnTo>
                    <a:pt x="165" y="5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6" name="Freeform 82"/>
            <p:cNvSpPr>
              <a:spLocks/>
            </p:cNvSpPr>
            <p:nvPr/>
          </p:nvSpPr>
          <p:spPr bwMode="auto">
            <a:xfrm>
              <a:off x="4478338" y="3841750"/>
              <a:ext cx="11113" cy="11113"/>
            </a:xfrm>
            <a:custGeom>
              <a:avLst/>
              <a:gdLst/>
              <a:ahLst/>
              <a:cxnLst>
                <a:cxn ang="0">
                  <a:pos x="176" y="63"/>
                </a:cxn>
                <a:cxn ang="0">
                  <a:pos x="195" y="85"/>
                </a:cxn>
                <a:cxn ang="0">
                  <a:pos x="209" y="106"/>
                </a:cxn>
                <a:cxn ang="0">
                  <a:pos x="218" y="126"/>
                </a:cxn>
                <a:cxn ang="0">
                  <a:pos x="222" y="144"/>
                </a:cxn>
                <a:cxn ang="0">
                  <a:pos x="222" y="162"/>
                </a:cxn>
                <a:cxn ang="0">
                  <a:pos x="219" y="176"/>
                </a:cxn>
                <a:cxn ang="0">
                  <a:pos x="212" y="188"/>
                </a:cxn>
                <a:cxn ang="0">
                  <a:pos x="200" y="197"/>
                </a:cxn>
                <a:cxn ang="0">
                  <a:pos x="187" y="203"/>
                </a:cxn>
                <a:cxn ang="0">
                  <a:pos x="172" y="207"/>
                </a:cxn>
                <a:cxn ang="0">
                  <a:pos x="155" y="206"/>
                </a:cxn>
                <a:cxn ang="0">
                  <a:pos x="135" y="202"/>
                </a:cxn>
                <a:cxn ang="0">
                  <a:pos x="114" y="194"/>
                </a:cxn>
                <a:cxn ang="0">
                  <a:pos x="92" y="182"/>
                </a:cxn>
                <a:cxn ang="0">
                  <a:pos x="70" y="165"/>
                </a:cxn>
                <a:cxn ang="0">
                  <a:pos x="46" y="142"/>
                </a:cxn>
                <a:cxn ang="0">
                  <a:pos x="27" y="120"/>
                </a:cxn>
                <a:cxn ang="0">
                  <a:pos x="14" y="99"/>
                </a:cxn>
                <a:cxn ang="0">
                  <a:pos x="5" y="79"/>
                </a:cxn>
                <a:cxn ang="0">
                  <a:pos x="1" y="61"/>
                </a:cxn>
                <a:cxn ang="0">
                  <a:pos x="0" y="45"/>
                </a:cxn>
                <a:cxn ang="0">
                  <a:pos x="4" y="30"/>
                </a:cxn>
                <a:cxn ang="0">
                  <a:pos x="10" y="18"/>
                </a:cxn>
                <a:cxn ang="0">
                  <a:pos x="20" y="9"/>
                </a:cxn>
                <a:cxn ang="0">
                  <a:pos x="33" y="3"/>
                </a:cxn>
                <a:cxn ang="0">
                  <a:pos x="49" y="0"/>
                </a:cxn>
                <a:cxn ang="0">
                  <a:pos x="67" y="0"/>
                </a:cxn>
                <a:cxn ang="0">
                  <a:pos x="86" y="4"/>
                </a:cxn>
                <a:cxn ang="0">
                  <a:pos x="108" y="12"/>
                </a:cxn>
                <a:cxn ang="0">
                  <a:pos x="130" y="24"/>
                </a:cxn>
                <a:cxn ang="0">
                  <a:pos x="153" y="41"/>
                </a:cxn>
              </a:cxnLst>
              <a:rect l="0" t="0" r="r" b="b"/>
              <a:pathLst>
                <a:path w="223" h="207">
                  <a:moveTo>
                    <a:pt x="165" y="51"/>
                  </a:moveTo>
                  <a:lnTo>
                    <a:pt x="176" y="63"/>
                  </a:lnTo>
                  <a:lnTo>
                    <a:pt x="186" y="74"/>
                  </a:lnTo>
                  <a:lnTo>
                    <a:pt x="195" y="85"/>
                  </a:lnTo>
                  <a:lnTo>
                    <a:pt x="202" y="95"/>
                  </a:lnTo>
                  <a:lnTo>
                    <a:pt x="209" y="106"/>
                  </a:lnTo>
                  <a:lnTo>
                    <a:pt x="214" y="116"/>
                  </a:lnTo>
                  <a:lnTo>
                    <a:pt x="218" y="126"/>
                  </a:lnTo>
                  <a:lnTo>
                    <a:pt x="221" y="135"/>
                  </a:lnTo>
                  <a:lnTo>
                    <a:pt x="222" y="144"/>
                  </a:lnTo>
                  <a:lnTo>
                    <a:pt x="223" y="153"/>
                  </a:lnTo>
                  <a:lnTo>
                    <a:pt x="222" y="162"/>
                  </a:lnTo>
                  <a:lnTo>
                    <a:pt x="221" y="169"/>
                  </a:lnTo>
                  <a:lnTo>
                    <a:pt x="219" y="176"/>
                  </a:lnTo>
                  <a:lnTo>
                    <a:pt x="215" y="182"/>
                  </a:lnTo>
                  <a:lnTo>
                    <a:pt x="212" y="188"/>
                  </a:lnTo>
                  <a:lnTo>
                    <a:pt x="206" y="193"/>
                  </a:lnTo>
                  <a:lnTo>
                    <a:pt x="200" y="197"/>
                  </a:lnTo>
                  <a:lnTo>
                    <a:pt x="194" y="201"/>
                  </a:lnTo>
                  <a:lnTo>
                    <a:pt x="187" y="203"/>
                  </a:lnTo>
                  <a:lnTo>
                    <a:pt x="180" y="205"/>
                  </a:lnTo>
                  <a:lnTo>
                    <a:pt x="172" y="207"/>
                  </a:lnTo>
                  <a:lnTo>
                    <a:pt x="164" y="207"/>
                  </a:lnTo>
                  <a:lnTo>
                    <a:pt x="155" y="206"/>
                  </a:lnTo>
                  <a:lnTo>
                    <a:pt x="144" y="205"/>
                  </a:lnTo>
                  <a:lnTo>
                    <a:pt x="135" y="202"/>
                  </a:lnTo>
                  <a:lnTo>
                    <a:pt x="125" y="199"/>
                  </a:lnTo>
                  <a:lnTo>
                    <a:pt x="114" y="194"/>
                  </a:lnTo>
                  <a:lnTo>
                    <a:pt x="104" y="188"/>
                  </a:lnTo>
                  <a:lnTo>
                    <a:pt x="92" y="182"/>
                  </a:lnTo>
                  <a:lnTo>
                    <a:pt x="81" y="174"/>
                  </a:lnTo>
                  <a:lnTo>
                    <a:pt x="70" y="165"/>
                  </a:lnTo>
                  <a:lnTo>
                    <a:pt x="58" y="153"/>
                  </a:lnTo>
                  <a:lnTo>
                    <a:pt x="46" y="142"/>
                  </a:lnTo>
                  <a:lnTo>
                    <a:pt x="36" y="131"/>
                  </a:lnTo>
                  <a:lnTo>
                    <a:pt x="27" y="120"/>
                  </a:lnTo>
                  <a:lnTo>
                    <a:pt x="20" y="110"/>
                  </a:lnTo>
                  <a:lnTo>
                    <a:pt x="14" y="99"/>
                  </a:lnTo>
                  <a:lnTo>
                    <a:pt x="9" y="89"/>
                  </a:lnTo>
                  <a:lnTo>
                    <a:pt x="5" y="79"/>
                  </a:lnTo>
                  <a:lnTo>
                    <a:pt x="2" y="70"/>
                  </a:lnTo>
                  <a:lnTo>
                    <a:pt x="1" y="61"/>
                  </a:lnTo>
                  <a:lnTo>
                    <a:pt x="0" y="53"/>
                  </a:lnTo>
                  <a:lnTo>
                    <a:pt x="0" y="45"/>
                  </a:lnTo>
                  <a:lnTo>
                    <a:pt x="1" y="37"/>
                  </a:lnTo>
                  <a:lnTo>
                    <a:pt x="4" y="30"/>
                  </a:lnTo>
                  <a:lnTo>
                    <a:pt x="7" y="24"/>
                  </a:lnTo>
                  <a:lnTo>
                    <a:pt x="10" y="18"/>
                  </a:lnTo>
                  <a:lnTo>
                    <a:pt x="15" y="14"/>
                  </a:lnTo>
                  <a:lnTo>
                    <a:pt x="20" y="9"/>
                  </a:lnTo>
                  <a:lnTo>
                    <a:pt x="27" y="6"/>
                  </a:lnTo>
                  <a:lnTo>
                    <a:pt x="33" y="3"/>
                  </a:lnTo>
                  <a:lnTo>
                    <a:pt x="41" y="1"/>
                  </a:lnTo>
                  <a:lnTo>
                    <a:pt x="49" y="0"/>
                  </a:lnTo>
                  <a:lnTo>
                    <a:pt x="58" y="0"/>
                  </a:lnTo>
                  <a:lnTo>
                    <a:pt x="67" y="0"/>
                  </a:lnTo>
                  <a:lnTo>
                    <a:pt x="76" y="2"/>
                  </a:lnTo>
                  <a:lnTo>
                    <a:pt x="86" y="4"/>
                  </a:lnTo>
                  <a:lnTo>
                    <a:pt x="96" y="8"/>
                  </a:lnTo>
                  <a:lnTo>
                    <a:pt x="108" y="12"/>
                  </a:lnTo>
                  <a:lnTo>
                    <a:pt x="119" y="18"/>
                  </a:lnTo>
                  <a:lnTo>
                    <a:pt x="130" y="24"/>
                  </a:lnTo>
                  <a:lnTo>
                    <a:pt x="141" y="32"/>
                  </a:lnTo>
                  <a:lnTo>
                    <a:pt x="153" y="41"/>
                  </a:lnTo>
                  <a:lnTo>
                    <a:pt x="165" y="5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7" name="Freeform 83"/>
            <p:cNvSpPr>
              <a:spLocks/>
            </p:cNvSpPr>
            <p:nvPr/>
          </p:nvSpPr>
          <p:spPr bwMode="auto">
            <a:xfrm>
              <a:off x="4465638" y="3836988"/>
              <a:ext cx="9525" cy="9525"/>
            </a:xfrm>
            <a:custGeom>
              <a:avLst/>
              <a:gdLst/>
              <a:ahLst/>
              <a:cxnLst>
                <a:cxn ang="0">
                  <a:pos x="144" y="65"/>
                </a:cxn>
                <a:cxn ang="0">
                  <a:pos x="155" y="85"/>
                </a:cxn>
                <a:cxn ang="0">
                  <a:pos x="163" y="103"/>
                </a:cxn>
                <a:cxn ang="0">
                  <a:pos x="166" y="120"/>
                </a:cxn>
                <a:cxn ang="0">
                  <a:pos x="167" y="136"/>
                </a:cxn>
                <a:cxn ang="0">
                  <a:pos x="164" y="149"/>
                </a:cxn>
                <a:cxn ang="0">
                  <a:pos x="158" y="160"/>
                </a:cxn>
                <a:cxn ang="0">
                  <a:pos x="150" y="168"/>
                </a:cxn>
                <a:cxn ang="0">
                  <a:pos x="140" y="175"/>
                </a:cxn>
                <a:cxn ang="0">
                  <a:pos x="127" y="179"/>
                </a:cxn>
                <a:cxn ang="0">
                  <a:pos x="114" y="179"/>
                </a:cxn>
                <a:cxn ang="0">
                  <a:pos x="99" y="177"/>
                </a:cxn>
                <a:cxn ang="0">
                  <a:pos x="84" y="172"/>
                </a:cxn>
                <a:cxn ang="0">
                  <a:pos x="68" y="164"/>
                </a:cxn>
                <a:cxn ang="0">
                  <a:pos x="52" y="152"/>
                </a:cxn>
                <a:cxn ang="0">
                  <a:pos x="37" y="136"/>
                </a:cxn>
                <a:cxn ang="0">
                  <a:pos x="22" y="115"/>
                </a:cxn>
                <a:cxn ang="0">
                  <a:pos x="10" y="96"/>
                </a:cxn>
                <a:cxn ang="0">
                  <a:pos x="3" y="77"/>
                </a:cxn>
                <a:cxn ang="0">
                  <a:pos x="0" y="59"/>
                </a:cxn>
                <a:cxn ang="0">
                  <a:pos x="0" y="44"/>
                </a:cxn>
                <a:cxn ang="0">
                  <a:pos x="3" y="31"/>
                </a:cxn>
                <a:cxn ang="0">
                  <a:pos x="9" y="20"/>
                </a:cxn>
                <a:cxn ang="0">
                  <a:pos x="17" y="12"/>
                </a:cxn>
                <a:cxn ang="0">
                  <a:pos x="28" y="5"/>
                </a:cxn>
                <a:cxn ang="0">
                  <a:pos x="39" y="1"/>
                </a:cxn>
                <a:cxn ang="0">
                  <a:pos x="52" y="0"/>
                </a:cxn>
                <a:cxn ang="0">
                  <a:pos x="66" y="3"/>
                </a:cxn>
                <a:cxn ang="0">
                  <a:pos x="82" y="9"/>
                </a:cxn>
                <a:cxn ang="0">
                  <a:pos x="98" y="18"/>
                </a:cxn>
                <a:cxn ang="0">
                  <a:pos x="113" y="30"/>
                </a:cxn>
                <a:cxn ang="0">
                  <a:pos x="128" y="46"/>
                </a:cxn>
              </a:cxnLst>
              <a:rect l="0" t="0" r="r" b="b"/>
              <a:pathLst>
                <a:path w="167" h="179">
                  <a:moveTo>
                    <a:pt x="136" y="55"/>
                  </a:moveTo>
                  <a:lnTo>
                    <a:pt x="144" y="65"/>
                  </a:lnTo>
                  <a:lnTo>
                    <a:pt x="150" y="76"/>
                  </a:lnTo>
                  <a:lnTo>
                    <a:pt x="155" y="85"/>
                  </a:lnTo>
                  <a:lnTo>
                    <a:pt x="160" y="94"/>
                  </a:lnTo>
                  <a:lnTo>
                    <a:pt x="163" y="103"/>
                  </a:lnTo>
                  <a:lnTo>
                    <a:pt x="165" y="112"/>
                  </a:lnTo>
                  <a:lnTo>
                    <a:pt x="166" y="120"/>
                  </a:lnTo>
                  <a:lnTo>
                    <a:pt x="167" y="128"/>
                  </a:lnTo>
                  <a:lnTo>
                    <a:pt x="167" y="136"/>
                  </a:lnTo>
                  <a:lnTo>
                    <a:pt x="165" y="142"/>
                  </a:lnTo>
                  <a:lnTo>
                    <a:pt x="164" y="149"/>
                  </a:lnTo>
                  <a:lnTo>
                    <a:pt x="161" y="154"/>
                  </a:lnTo>
                  <a:lnTo>
                    <a:pt x="158" y="160"/>
                  </a:lnTo>
                  <a:lnTo>
                    <a:pt x="154" y="164"/>
                  </a:lnTo>
                  <a:lnTo>
                    <a:pt x="150" y="168"/>
                  </a:lnTo>
                  <a:lnTo>
                    <a:pt x="145" y="172"/>
                  </a:lnTo>
                  <a:lnTo>
                    <a:pt x="140" y="175"/>
                  </a:lnTo>
                  <a:lnTo>
                    <a:pt x="134" y="177"/>
                  </a:lnTo>
                  <a:lnTo>
                    <a:pt x="127" y="179"/>
                  </a:lnTo>
                  <a:lnTo>
                    <a:pt x="120" y="179"/>
                  </a:lnTo>
                  <a:lnTo>
                    <a:pt x="114" y="179"/>
                  </a:lnTo>
                  <a:lnTo>
                    <a:pt x="106" y="179"/>
                  </a:lnTo>
                  <a:lnTo>
                    <a:pt x="99" y="177"/>
                  </a:lnTo>
                  <a:lnTo>
                    <a:pt x="92" y="175"/>
                  </a:lnTo>
                  <a:lnTo>
                    <a:pt x="84" y="172"/>
                  </a:lnTo>
                  <a:lnTo>
                    <a:pt x="75" y="169"/>
                  </a:lnTo>
                  <a:lnTo>
                    <a:pt x="68" y="164"/>
                  </a:lnTo>
                  <a:lnTo>
                    <a:pt x="60" y="158"/>
                  </a:lnTo>
                  <a:lnTo>
                    <a:pt x="52" y="152"/>
                  </a:lnTo>
                  <a:lnTo>
                    <a:pt x="44" y="144"/>
                  </a:lnTo>
                  <a:lnTo>
                    <a:pt x="37" y="136"/>
                  </a:lnTo>
                  <a:lnTo>
                    <a:pt x="30" y="127"/>
                  </a:lnTo>
                  <a:lnTo>
                    <a:pt x="22" y="115"/>
                  </a:lnTo>
                  <a:lnTo>
                    <a:pt x="15" y="105"/>
                  </a:lnTo>
                  <a:lnTo>
                    <a:pt x="10" y="96"/>
                  </a:lnTo>
                  <a:lnTo>
                    <a:pt x="7" y="86"/>
                  </a:lnTo>
                  <a:lnTo>
                    <a:pt x="3" y="77"/>
                  </a:lnTo>
                  <a:lnTo>
                    <a:pt x="1" y="69"/>
                  </a:lnTo>
                  <a:lnTo>
                    <a:pt x="0" y="59"/>
                  </a:lnTo>
                  <a:lnTo>
                    <a:pt x="0" y="52"/>
                  </a:lnTo>
                  <a:lnTo>
                    <a:pt x="0" y="44"/>
                  </a:lnTo>
                  <a:lnTo>
                    <a:pt x="1" y="38"/>
                  </a:lnTo>
                  <a:lnTo>
                    <a:pt x="3" y="31"/>
                  </a:lnTo>
                  <a:lnTo>
                    <a:pt x="5" y="26"/>
                  </a:lnTo>
                  <a:lnTo>
                    <a:pt x="9" y="20"/>
                  </a:lnTo>
                  <a:lnTo>
                    <a:pt x="12" y="16"/>
                  </a:lnTo>
                  <a:lnTo>
                    <a:pt x="17" y="12"/>
                  </a:lnTo>
                  <a:lnTo>
                    <a:pt x="21" y="8"/>
                  </a:lnTo>
                  <a:lnTo>
                    <a:pt x="28" y="5"/>
                  </a:lnTo>
                  <a:lnTo>
                    <a:pt x="33" y="2"/>
                  </a:lnTo>
                  <a:lnTo>
                    <a:pt x="39" y="1"/>
                  </a:lnTo>
                  <a:lnTo>
                    <a:pt x="46" y="0"/>
                  </a:lnTo>
                  <a:lnTo>
                    <a:pt x="52" y="0"/>
                  </a:lnTo>
                  <a:lnTo>
                    <a:pt x="59" y="1"/>
                  </a:lnTo>
                  <a:lnTo>
                    <a:pt x="66" y="3"/>
                  </a:lnTo>
                  <a:lnTo>
                    <a:pt x="74" y="5"/>
                  </a:lnTo>
                  <a:lnTo>
                    <a:pt x="82" y="9"/>
                  </a:lnTo>
                  <a:lnTo>
                    <a:pt x="90" y="13"/>
                  </a:lnTo>
                  <a:lnTo>
                    <a:pt x="98" y="18"/>
                  </a:lnTo>
                  <a:lnTo>
                    <a:pt x="105" y="23"/>
                  </a:lnTo>
                  <a:lnTo>
                    <a:pt x="113" y="30"/>
                  </a:lnTo>
                  <a:lnTo>
                    <a:pt x="120" y="37"/>
                  </a:lnTo>
                  <a:lnTo>
                    <a:pt x="128" y="46"/>
                  </a:lnTo>
                  <a:lnTo>
                    <a:pt x="136" y="5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8" name="Freeform 84"/>
            <p:cNvSpPr>
              <a:spLocks/>
            </p:cNvSpPr>
            <p:nvPr/>
          </p:nvSpPr>
          <p:spPr bwMode="auto">
            <a:xfrm>
              <a:off x="4465638" y="3836988"/>
              <a:ext cx="9525" cy="9525"/>
            </a:xfrm>
            <a:custGeom>
              <a:avLst/>
              <a:gdLst/>
              <a:ahLst/>
              <a:cxnLst>
                <a:cxn ang="0">
                  <a:pos x="144" y="65"/>
                </a:cxn>
                <a:cxn ang="0">
                  <a:pos x="155" y="85"/>
                </a:cxn>
                <a:cxn ang="0">
                  <a:pos x="163" y="103"/>
                </a:cxn>
                <a:cxn ang="0">
                  <a:pos x="166" y="120"/>
                </a:cxn>
                <a:cxn ang="0">
                  <a:pos x="167" y="136"/>
                </a:cxn>
                <a:cxn ang="0">
                  <a:pos x="164" y="149"/>
                </a:cxn>
                <a:cxn ang="0">
                  <a:pos x="158" y="160"/>
                </a:cxn>
                <a:cxn ang="0">
                  <a:pos x="150" y="168"/>
                </a:cxn>
                <a:cxn ang="0">
                  <a:pos x="140" y="175"/>
                </a:cxn>
                <a:cxn ang="0">
                  <a:pos x="127" y="179"/>
                </a:cxn>
                <a:cxn ang="0">
                  <a:pos x="114" y="179"/>
                </a:cxn>
                <a:cxn ang="0">
                  <a:pos x="99" y="177"/>
                </a:cxn>
                <a:cxn ang="0">
                  <a:pos x="84" y="172"/>
                </a:cxn>
                <a:cxn ang="0">
                  <a:pos x="68" y="164"/>
                </a:cxn>
                <a:cxn ang="0">
                  <a:pos x="52" y="152"/>
                </a:cxn>
                <a:cxn ang="0">
                  <a:pos x="37" y="136"/>
                </a:cxn>
                <a:cxn ang="0">
                  <a:pos x="22" y="115"/>
                </a:cxn>
                <a:cxn ang="0">
                  <a:pos x="10" y="96"/>
                </a:cxn>
                <a:cxn ang="0">
                  <a:pos x="3" y="77"/>
                </a:cxn>
                <a:cxn ang="0">
                  <a:pos x="0" y="59"/>
                </a:cxn>
                <a:cxn ang="0">
                  <a:pos x="0" y="44"/>
                </a:cxn>
                <a:cxn ang="0">
                  <a:pos x="3" y="31"/>
                </a:cxn>
                <a:cxn ang="0">
                  <a:pos x="9" y="20"/>
                </a:cxn>
                <a:cxn ang="0">
                  <a:pos x="17" y="12"/>
                </a:cxn>
                <a:cxn ang="0">
                  <a:pos x="28" y="5"/>
                </a:cxn>
                <a:cxn ang="0">
                  <a:pos x="39" y="1"/>
                </a:cxn>
                <a:cxn ang="0">
                  <a:pos x="52" y="0"/>
                </a:cxn>
                <a:cxn ang="0">
                  <a:pos x="66" y="3"/>
                </a:cxn>
                <a:cxn ang="0">
                  <a:pos x="82" y="9"/>
                </a:cxn>
                <a:cxn ang="0">
                  <a:pos x="98" y="18"/>
                </a:cxn>
                <a:cxn ang="0">
                  <a:pos x="113" y="30"/>
                </a:cxn>
                <a:cxn ang="0">
                  <a:pos x="128" y="46"/>
                </a:cxn>
              </a:cxnLst>
              <a:rect l="0" t="0" r="r" b="b"/>
              <a:pathLst>
                <a:path w="167" h="179">
                  <a:moveTo>
                    <a:pt x="136" y="55"/>
                  </a:moveTo>
                  <a:lnTo>
                    <a:pt x="144" y="65"/>
                  </a:lnTo>
                  <a:lnTo>
                    <a:pt x="150" y="76"/>
                  </a:lnTo>
                  <a:lnTo>
                    <a:pt x="155" y="85"/>
                  </a:lnTo>
                  <a:lnTo>
                    <a:pt x="160" y="94"/>
                  </a:lnTo>
                  <a:lnTo>
                    <a:pt x="163" y="103"/>
                  </a:lnTo>
                  <a:lnTo>
                    <a:pt x="165" y="112"/>
                  </a:lnTo>
                  <a:lnTo>
                    <a:pt x="166" y="120"/>
                  </a:lnTo>
                  <a:lnTo>
                    <a:pt x="167" y="128"/>
                  </a:lnTo>
                  <a:lnTo>
                    <a:pt x="167" y="136"/>
                  </a:lnTo>
                  <a:lnTo>
                    <a:pt x="165" y="142"/>
                  </a:lnTo>
                  <a:lnTo>
                    <a:pt x="164" y="149"/>
                  </a:lnTo>
                  <a:lnTo>
                    <a:pt x="161" y="154"/>
                  </a:lnTo>
                  <a:lnTo>
                    <a:pt x="158" y="160"/>
                  </a:lnTo>
                  <a:lnTo>
                    <a:pt x="154" y="164"/>
                  </a:lnTo>
                  <a:lnTo>
                    <a:pt x="150" y="168"/>
                  </a:lnTo>
                  <a:lnTo>
                    <a:pt x="145" y="172"/>
                  </a:lnTo>
                  <a:lnTo>
                    <a:pt x="140" y="175"/>
                  </a:lnTo>
                  <a:lnTo>
                    <a:pt x="134" y="177"/>
                  </a:lnTo>
                  <a:lnTo>
                    <a:pt x="127" y="179"/>
                  </a:lnTo>
                  <a:lnTo>
                    <a:pt x="120" y="179"/>
                  </a:lnTo>
                  <a:lnTo>
                    <a:pt x="114" y="179"/>
                  </a:lnTo>
                  <a:lnTo>
                    <a:pt x="106" y="179"/>
                  </a:lnTo>
                  <a:lnTo>
                    <a:pt x="99" y="177"/>
                  </a:lnTo>
                  <a:lnTo>
                    <a:pt x="92" y="175"/>
                  </a:lnTo>
                  <a:lnTo>
                    <a:pt x="84" y="172"/>
                  </a:lnTo>
                  <a:lnTo>
                    <a:pt x="75" y="169"/>
                  </a:lnTo>
                  <a:lnTo>
                    <a:pt x="68" y="164"/>
                  </a:lnTo>
                  <a:lnTo>
                    <a:pt x="60" y="158"/>
                  </a:lnTo>
                  <a:lnTo>
                    <a:pt x="52" y="152"/>
                  </a:lnTo>
                  <a:lnTo>
                    <a:pt x="44" y="144"/>
                  </a:lnTo>
                  <a:lnTo>
                    <a:pt x="37" y="136"/>
                  </a:lnTo>
                  <a:lnTo>
                    <a:pt x="30" y="127"/>
                  </a:lnTo>
                  <a:lnTo>
                    <a:pt x="22" y="115"/>
                  </a:lnTo>
                  <a:lnTo>
                    <a:pt x="15" y="105"/>
                  </a:lnTo>
                  <a:lnTo>
                    <a:pt x="10" y="96"/>
                  </a:lnTo>
                  <a:lnTo>
                    <a:pt x="7" y="86"/>
                  </a:lnTo>
                  <a:lnTo>
                    <a:pt x="3" y="77"/>
                  </a:lnTo>
                  <a:lnTo>
                    <a:pt x="1" y="69"/>
                  </a:lnTo>
                  <a:lnTo>
                    <a:pt x="0" y="59"/>
                  </a:lnTo>
                  <a:lnTo>
                    <a:pt x="0" y="52"/>
                  </a:lnTo>
                  <a:lnTo>
                    <a:pt x="0" y="44"/>
                  </a:lnTo>
                  <a:lnTo>
                    <a:pt x="1" y="38"/>
                  </a:lnTo>
                  <a:lnTo>
                    <a:pt x="3" y="31"/>
                  </a:lnTo>
                  <a:lnTo>
                    <a:pt x="5" y="26"/>
                  </a:lnTo>
                  <a:lnTo>
                    <a:pt x="9" y="20"/>
                  </a:lnTo>
                  <a:lnTo>
                    <a:pt x="12" y="16"/>
                  </a:lnTo>
                  <a:lnTo>
                    <a:pt x="17" y="12"/>
                  </a:lnTo>
                  <a:lnTo>
                    <a:pt x="21" y="8"/>
                  </a:lnTo>
                  <a:lnTo>
                    <a:pt x="28" y="5"/>
                  </a:lnTo>
                  <a:lnTo>
                    <a:pt x="33" y="2"/>
                  </a:lnTo>
                  <a:lnTo>
                    <a:pt x="39" y="1"/>
                  </a:lnTo>
                  <a:lnTo>
                    <a:pt x="46" y="0"/>
                  </a:lnTo>
                  <a:lnTo>
                    <a:pt x="52" y="0"/>
                  </a:lnTo>
                  <a:lnTo>
                    <a:pt x="59" y="1"/>
                  </a:lnTo>
                  <a:lnTo>
                    <a:pt x="66" y="3"/>
                  </a:lnTo>
                  <a:lnTo>
                    <a:pt x="74" y="5"/>
                  </a:lnTo>
                  <a:lnTo>
                    <a:pt x="82" y="9"/>
                  </a:lnTo>
                  <a:lnTo>
                    <a:pt x="90" y="13"/>
                  </a:lnTo>
                  <a:lnTo>
                    <a:pt x="98" y="18"/>
                  </a:lnTo>
                  <a:lnTo>
                    <a:pt x="105" y="23"/>
                  </a:lnTo>
                  <a:lnTo>
                    <a:pt x="113" y="30"/>
                  </a:lnTo>
                  <a:lnTo>
                    <a:pt x="120" y="37"/>
                  </a:lnTo>
                  <a:lnTo>
                    <a:pt x="128" y="46"/>
                  </a:lnTo>
                  <a:lnTo>
                    <a:pt x="136" y="5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9" name="Freeform 85"/>
            <p:cNvSpPr>
              <a:spLocks/>
            </p:cNvSpPr>
            <p:nvPr/>
          </p:nvSpPr>
          <p:spPr bwMode="auto">
            <a:xfrm>
              <a:off x="4454525" y="3832225"/>
              <a:ext cx="7938" cy="7938"/>
            </a:xfrm>
            <a:custGeom>
              <a:avLst/>
              <a:gdLst/>
              <a:ahLst/>
              <a:cxnLst>
                <a:cxn ang="0">
                  <a:pos x="123" y="68"/>
                </a:cxn>
                <a:cxn ang="0">
                  <a:pos x="129" y="85"/>
                </a:cxn>
                <a:cxn ang="0">
                  <a:pos x="132" y="101"/>
                </a:cxn>
                <a:cxn ang="0">
                  <a:pos x="132" y="116"/>
                </a:cxn>
                <a:cxn ang="0">
                  <a:pos x="129" y="128"/>
                </a:cxn>
                <a:cxn ang="0">
                  <a:pos x="125" y="138"/>
                </a:cxn>
                <a:cxn ang="0">
                  <a:pos x="118" y="146"/>
                </a:cxn>
                <a:cxn ang="0">
                  <a:pos x="110" y="151"/>
                </a:cxn>
                <a:cxn ang="0">
                  <a:pos x="101" y="155"/>
                </a:cxn>
                <a:cxn ang="0">
                  <a:pos x="90" y="156"/>
                </a:cxn>
                <a:cxn ang="0">
                  <a:pos x="78" y="155"/>
                </a:cxn>
                <a:cxn ang="0">
                  <a:pos x="67" y="151"/>
                </a:cxn>
                <a:cxn ang="0">
                  <a:pos x="55" y="144"/>
                </a:cxn>
                <a:cxn ang="0">
                  <a:pos x="43" y="135"/>
                </a:cxn>
                <a:cxn ang="0">
                  <a:pos x="32" y="122"/>
                </a:cxn>
                <a:cxn ang="0">
                  <a:pos x="20" y="107"/>
                </a:cxn>
                <a:cxn ang="0">
                  <a:pos x="11" y="88"/>
                </a:cxn>
                <a:cxn ang="0">
                  <a:pos x="4" y="71"/>
                </a:cxn>
                <a:cxn ang="0">
                  <a:pos x="1" y="55"/>
                </a:cxn>
                <a:cxn ang="0">
                  <a:pos x="0" y="41"/>
                </a:cxn>
                <a:cxn ang="0">
                  <a:pos x="3" y="29"/>
                </a:cxn>
                <a:cxn ang="0">
                  <a:pos x="7" y="19"/>
                </a:cxn>
                <a:cxn ang="0">
                  <a:pos x="14" y="11"/>
                </a:cxn>
                <a:cxn ang="0">
                  <a:pos x="22" y="5"/>
                </a:cxn>
                <a:cxn ang="0">
                  <a:pos x="33" y="2"/>
                </a:cxn>
                <a:cxn ang="0">
                  <a:pos x="43" y="0"/>
                </a:cxn>
                <a:cxn ang="0">
                  <a:pos x="55" y="2"/>
                </a:cxn>
                <a:cxn ang="0">
                  <a:pos x="67" y="6"/>
                </a:cxn>
                <a:cxn ang="0">
                  <a:pos x="79" y="12"/>
                </a:cxn>
                <a:cxn ang="0">
                  <a:pos x="92" y="22"/>
                </a:cxn>
                <a:cxn ang="0">
                  <a:pos x="103" y="34"/>
                </a:cxn>
                <a:cxn ang="0">
                  <a:pos x="113" y="50"/>
                </a:cxn>
              </a:cxnLst>
              <a:rect l="0" t="0" r="r" b="b"/>
              <a:pathLst>
                <a:path w="132" h="156">
                  <a:moveTo>
                    <a:pt x="118" y="59"/>
                  </a:moveTo>
                  <a:lnTo>
                    <a:pt x="123" y="68"/>
                  </a:lnTo>
                  <a:lnTo>
                    <a:pt x="126" y="77"/>
                  </a:lnTo>
                  <a:lnTo>
                    <a:pt x="129" y="85"/>
                  </a:lnTo>
                  <a:lnTo>
                    <a:pt x="131" y="93"/>
                  </a:lnTo>
                  <a:lnTo>
                    <a:pt x="132" y="101"/>
                  </a:lnTo>
                  <a:lnTo>
                    <a:pt x="132" y="109"/>
                  </a:lnTo>
                  <a:lnTo>
                    <a:pt x="132" y="116"/>
                  </a:lnTo>
                  <a:lnTo>
                    <a:pt x="131" y="122"/>
                  </a:lnTo>
                  <a:lnTo>
                    <a:pt x="129" y="128"/>
                  </a:lnTo>
                  <a:lnTo>
                    <a:pt x="127" y="133"/>
                  </a:lnTo>
                  <a:lnTo>
                    <a:pt x="125" y="138"/>
                  </a:lnTo>
                  <a:lnTo>
                    <a:pt x="122" y="142"/>
                  </a:lnTo>
                  <a:lnTo>
                    <a:pt x="118" y="146"/>
                  </a:lnTo>
                  <a:lnTo>
                    <a:pt x="115" y="149"/>
                  </a:lnTo>
                  <a:lnTo>
                    <a:pt x="110" y="151"/>
                  </a:lnTo>
                  <a:lnTo>
                    <a:pt x="106" y="153"/>
                  </a:lnTo>
                  <a:lnTo>
                    <a:pt x="101" y="155"/>
                  </a:lnTo>
                  <a:lnTo>
                    <a:pt x="96" y="156"/>
                  </a:lnTo>
                  <a:lnTo>
                    <a:pt x="90" y="156"/>
                  </a:lnTo>
                  <a:lnTo>
                    <a:pt x="85" y="155"/>
                  </a:lnTo>
                  <a:lnTo>
                    <a:pt x="78" y="155"/>
                  </a:lnTo>
                  <a:lnTo>
                    <a:pt x="72" y="153"/>
                  </a:lnTo>
                  <a:lnTo>
                    <a:pt x="67" y="151"/>
                  </a:lnTo>
                  <a:lnTo>
                    <a:pt x="61" y="148"/>
                  </a:lnTo>
                  <a:lnTo>
                    <a:pt x="55" y="144"/>
                  </a:lnTo>
                  <a:lnTo>
                    <a:pt x="49" y="140"/>
                  </a:lnTo>
                  <a:lnTo>
                    <a:pt x="43" y="135"/>
                  </a:lnTo>
                  <a:lnTo>
                    <a:pt x="37" y="129"/>
                  </a:lnTo>
                  <a:lnTo>
                    <a:pt x="32" y="122"/>
                  </a:lnTo>
                  <a:lnTo>
                    <a:pt x="26" y="115"/>
                  </a:lnTo>
                  <a:lnTo>
                    <a:pt x="20" y="107"/>
                  </a:lnTo>
                  <a:lnTo>
                    <a:pt x="16" y="98"/>
                  </a:lnTo>
                  <a:lnTo>
                    <a:pt x="11" y="88"/>
                  </a:lnTo>
                  <a:lnTo>
                    <a:pt x="7" y="79"/>
                  </a:lnTo>
                  <a:lnTo>
                    <a:pt x="4" y="71"/>
                  </a:lnTo>
                  <a:lnTo>
                    <a:pt x="2" y="63"/>
                  </a:lnTo>
                  <a:lnTo>
                    <a:pt x="1" y="55"/>
                  </a:lnTo>
                  <a:lnTo>
                    <a:pt x="0" y="48"/>
                  </a:lnTo>
                  <a:lnTo>
                    <a:pt x="0" y="41"/>
                  </a:lnTo>
                  <a:lnTo>
                    <a:pt x="1" y="34"/>
                  </a:lnTo>
                  <a:lnTo>
                    <a:pt x="3" y="29"/>
                  </a:lnTo>
                  <a:lnTo>
                    <a:pt x="5" y="23"/>
                  </a:lnTo>
                  <a:lnTo>
                    <a:pt x="7" y="19"/>
                  </a:lnTo>
                  <a:lnTo>
                    <a:pt x="10" y="14"/>
                  </a:lnTo>
                  <a:lnTo>
                    <a:pt x="14" y="11"/>
                  </a:lnTo>
                  <a:lnTo>
                    <a:pt x="18" y="8"/>
                  </a:lnTo>
                  <a:lnTo>
                    <a:pt x="22" y="5"/>
                  </a:lnTo>
                  <a:lnTo>
                    <a:pt x="28" y="3"/>
                  </a:lnTo>
                  <a:lnTo>
                    <a:pt x="33" y="2"/>
                  </a:lnTo>
                  <a:lnTo>
                    <a:pt x="38" y="1"/>
                  </a:lnTo>
                  <a:lnTo>
                    <a:pt x="43" y="0"/>
                  </a:lnTo>
                  <a:lnTo>
                    <a:pt x="49" y="1"/>
                  </a:lnTo>
                  <a:lnTo>
                    <a:pt x="55" y="2"/>
                  </a:lnTo>
                  <a:lnTo>
                    <a:pt x="61" y="3"/>
                  </a:lnTo>
                  <a:lnTo>
                    <a:pt x="67" y="6"/>
                  </a:lnTo>
                  <a:lnTo>
                    <a:pt x="73" y="9"/>
                  </a:lnTo>
                  <a:lnTo>
                    <a:pt x="79" y="12"/>
                  </a:lnTo>
                  <a:lnTo>
                    <a:pt x="86" y="17"/>
                  </a:lnTo>
                  <a:lnTo>
                    <a:pt x="92" y="22"/>
                  </a:lnTo>
                  <a:lnTo>
                    <a:pt x="97" y="27"/>
                  </a:lnTo>
                  <a:lnTo>
                    <a:pt x="103" y="34"/>
                  </a:lnTo>
                  <a:lnTo>
                    <a:pt x="108" y="41"/>
                  </a:lnTo>
                  <a:lnTo>
                    <a:pt x="113" y="50"/>
                  </a:lnTo>
                  <a:lnTo>
                    <a:pt x="118" y="59"/>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10" name="Freeform 86"/>
            <p:cNvSpPr>
              <a:spLocks/>
            </p:cNvSpPr>
            <p:nvPr/>
          </p:nvSpPr>
          <p:spPr bwMode="auto">
            <a:xfrm>
              <a:off x="4454525" y="3832225"/>
              <a:ext cx="7938" cy="7938"/>
            </a:xfrm>
            <a:custGeom>
              <a:avLst/>
              <a:gdLst/>
              <a:ahLst/>
              <a:cxnLst>
                <a:cxn ang="0">
                  <a:pos x="123" y="68"/>
                </a:cxn>
                <a:cxn ang="0">
                  <a:pos x="129" y="85"/>
                </a:cxn>
                <a:cxn ang="0">
                  <a:pos x="132" y="101"/>
                </a:cxn>
                <a:cxn ang="0">
                  <a:pos x="132" y="116"/>
                </a:cxn>
                <a:cxn ang="0">
                  <a:pos x="129" y="128"/>
                </a:cxn>
                <a:cxn ang="0">
                  <a:pos x="125" y="138"/>
                </a:cxn>
                <a:cxn ang="0">
                  <a:pos x="118" y="146"/>
                </a:cxn>
                <a:cxn ang="0">
                  <a:pos x="110" y="151"/>
                </a:cxn>
                <a:cxn ang="0">
                  <a:pos x="101" y="155"/>
                </a:cxn>
                <a:cxn ang="0">
                  <a:pos x="90" y="156"/>
                </a:cxn>
                <a:cxn ang="0">
                  <a:pos x="78" y="155"/>
                </a:cxn>
                <a:cxn ang="0">
                  <a:pos x="67" y="151"/>
                </a:cxn>
                <a:cxn ang="0">
                  <a:pos x="55" y="144"/>
                </a:cxn>
                <a:cxn ang="0">
                  <a:pos x="43" y="135"/>
                </a:cxn>
                <a:cxn ang="0">
                  <a:pos x="32" y="122"/>
                </a:cxn>
                <a:cxn ang="0">
                  <a:pos x="20" y="107"/>
                </a:cxn>
                <a:cxn ang="0">
                  <a:pos x="11" y="88"/>
                </a:cxn>
                <a:cxn ang="0">
                  <a:pos x="4" y="71"/>
                </a:cxn>
                <a:cxn ang="0">
                  <a:pos x="1" y="55"/>
                </a:cxn>
                <a:cxn ang="0">
                  <a:pos x="0" y="41"/>
                </a:cxn>
                <a:cxn ang="0">
                  <a:pos x="3" y="29"/>
                </a:cxn>
                <a:cxn ang="0">
                  <a:pos x="7" y="19"/>
                </a:cxn>
                <a:cxn ang="0">
                  <a:pos x="14" y="11"/>
                </a:cxn>
                <a:cxn ang="0">
                  <a:pos x="22" y="5"/>
                </a:cxn>
                <a:cxn ang="0">
                  <a:pos x="33" y="2"/>
                </a:cxn>
                <a:cxn ang="0">
                  <a:pos x="43" y="0"/>
                </a:cxn>
                <a:cxn ang="0">
                  <a:pos x="55" y="2"/>
                </a:cxn>
                <a:cxn ang="0">
                  <a:pos x="67" y="6"/>
                </a:cxn>
                <a:cxn ang="0">
                  <a:pos x="79" y="12"/>
                </a:cxn>
                <a:cxn ang="0">
                  <a:pos x="92" y="22"/>
                </a:cxn>
                <a:cxn ang="0">
                  <a:pos x="103" y="34"/>
                </a:cxn>
                <a:cxn ang="0">
                  <a:pos x="113" y="50"/>
                </a:cxn>
              </a:cxnLst>
              <a:rect l="0" t="0" r="r" b="b"/>
              <a:pathLst>
                <a:path w="132" h="156">
                  <a:moveTo>
                    <a:pt x="118" y="59"/>
                  </a:moveTo>
                  <a:lnTo>
                    <a:pt x="123" y="68"/>
                  </a:lnTo>
                  <a:lnTo>
                    <a:pt x="126" y="77"/>
                  </a:lnTo>
                  <a:lnTo>
                    <a:pt x="129" y="85"/>
                  </a:lnTo>
                  <a:lnTo>
                    <a:pt x="131" y="93"/>
                  </a:lnTo>
                  <a:lnTo>
                    <a:pt x="132" y="101"/>
                  </a:lnTo>
                  <a:lnTo>
                    <a:pt x="132" y="109"/>
                  </a:lnTo>
                  <a:lnTo>
                    <a:pt x="132" y="116"/>
                  </a:lnTo>
                  <a:lnTo>
                    <a:pt x="131" y="122"/>
                  </a:lnTo>
                  <a:lnTo>
                    <a:pt x="129" y="128"/>
                  </a:lnTo>
                  <a:lnTo>
                    <a:pt x="127" y="133"/>
                  </a:lnTo>
                  <a:lnTo>
                    <a:pt x="125" y="138"/>
                  </a:lnTo>
                  <a:lnTo>
                    <a:pt x="122" y="142"/>
                  </a:lnTo>
                  <a:lnTo>
                    <a:pt x="118" y="146"/>
                  </a:lnTo>
                  <a:lnTo>
                    <a:pt x="115" y="149"/>
                  </a:lnTo>
                  <a:lnTo>
                    <a:pt x="110" y="151"/>
                  </a:lnTo>
                  <a:lnTo>
                    <a:pt x="106" y="153"/>
                  </a:lnTo>
                  <a:lnTo>
                    <a:pt x="101" y="155"/>
                  </a:lnTo>
                  <a:lnTo>
                    <a:pt x="96" y="156"/>
                  </a:lnTo>
                  <a:lnTo>
                    <a:pt x="90" y="156"/>
                  </a:lnTo>
                  <a:lnTo>
                    <a:pt x="85" y="155"/>
                  </a:lnTo>
                  <a:lnTo>
                    <a:pt x="78" y="155"/>
                  </a:lnTo>
                  <a:lnTo>
                    <a:pt x="72" y="153"/>
                  </a:lnTo>
                  <a:lnTo>
                    <a:pt x="67" y="151"/>
                  </a:lnTo>
                  <a:lnTo>
                    <a:pt x="61" y="148"/>
                  </a:lnTo>
                  <a:lnTo>
                    <a:pt x="55" y="144"/>
                  </a:lnTo>
                  <a:lnTo>
                    <a:pt x="49" y="140"/>
                  </a:lnTo>
                  <a:lnTo>
                    <a:pt x="43" y="135"/>
                  </a:lnTo>
                  <a:lnTo>
                    <a:pt x="37" y="129"/>
                  </a:lnTo>
                  <a:lnTo>
                    <a:pt x="32" y="122"/>
                  </a:lnTo>
                  <a:lnTo>
                    <a:pt x="26" y="115"/>
                  </a:lnTo>
                  <a:lnTo>
                    <a:pt x="20" y="107"/>
                  </a:lnTo>
                  <a:lnTo>
                    <a:pt x="16" y="98"/>
                  </a:lnTo>
                  <a:lnTo>
                    <a:pt x="11" y="88"/>
                  </a:lnTo>
                  <a:lnTo>
                    <a:pt x="7" y="79"/>
                  </a:lnTo>
                  <a:lnTo>
                    <a:pt x="4" y="71"/>
                  </a:lnTo>
                  <a:lnTo>
                    <a:pt x="2" y="63"/>
                  </a:lnTo>
                  <a:lnTo>
                    <a:pt x="1" y="55"/>
                  </a:lnTo>
                  <a:lnTo>
                    <a:pt x="0" y="48"/>
                  </a:lnTo>
                  <a:lnTo>
                    <a:pt x="0" y="41"/>
                  </a:lnTo>
                  <a:lnTo>
                    <a:pt x="1" y="34"/>
                  </a:lnTo>
                  <a:lnTo>
                    <a:pt x="3" y="29"/>
                  </a:lnTo>
                  <a:lnTo>
                    <a:pt x="5" y="23"/>
                  </a:lnTo>
                  <a:lnTo>
                    <a:pt x="7" y="19"/>
                  </a:lnTo>
                  <a:lnTo>
                    <a:pt x="10" y="14"/>
                  </a:lnTo>
                  <a:lnTo>
                    <a:pt x="14" y="11"/>
                  </a:lnTo>
                  <a:lnTo>
                    <a:pt x="18" y="8"/>
                  </a:lnTo>
                  <a:lnTo>
                    <a:pt x="22" y="5"/>
                  </a:lnTo>
                  <a:lnTo>
                    <a:pt x="28" y="3"/>
                  </a:lnTo>
                  <a:lnTo>
                    <a:pt x="33" y="2"/>
                  </a:lnTo>
                  <a:lnTo>
                    <a:pt x="38" y="1"/>
                  </a:lnTo>
                  <a:lnTo>
                    <a:pt x="43" y="0"/>
                  </a:lnTo>
                  <a:lnTo>
                    <a:pt x="49" y="1"/>
                  </a:lnTo>
                  <a:lnTo>
                    <a:pt x="55" y="2"/>
                  </a:lnTo>
                  <a:lnTo>
                    <a:pt x="61" y="3"/>
                  </a:lnTo>
                  <a:lnTo>
                    <a:pt x="67" y="6"/>
                  </a:lnTo>
                  <a:lnTo>
                    <a:pt x="73" y="9"/>
                  </a:lnTo>
                  <a:lnTo>
                    <a:pt x="79" y="12"/>
                  </a:lnTo>
                  <a:lnTo>
                    <a:pt x="86" y="17"/>
                  </a:lnTo>
                  <a:lnTo>
                    <a:pt x="92" y="22"/>
                  </a:lnTo>
                  <a:lnTo>
                    <a:pt x="97" y="27"/>
                  </a:lnTo>
                  <a:lnTo>
                    <a:pt x="103" y="34"/>
                  </a:lnTo>
                  <a:lnTo>
                    <a:pt x="108" y="41"/>
                  </a:lnTo>
                  <a:lnTo>
                    <a:pt x="113" y="50"/>
                  </a:lnTo>
                  <a:lnTo>
                    <a:pt x="118" y="59"/>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1" name="Freeform 87"/>
            <p:cNvSpPr>
              <a:spLocks noEditPoints="1"/>
            </p:cNvSpPr>
            <p:nvPr/>
          </p:nvSpPr>
          <p:spPr bwMode="auto">
            <a:xfrm>
              <a:off x="4500563" y="3756025"/>
              <a:ext cx="63500" cy="98425"/>
            </a:xfrm>
            <a:custGeom>
              <a:avLst/>
              <a:gdLst/>
              <a:ahLst/>
              <a:cxnLst>
                <a:cxn ang="0">
                  <a:pos x="125" y="36"/>
                </a:cxn>
                <a:cxn ang="0">
                  <a:pos x="226" y="0"/>
                </a:cxn>
                <a:cxn ang="0">
                  <a:pos x="300" y="45"/>
                </a:cxn>
                <a:cxn ang="0">
                  <a:pos x="318" y="154"/>
                </a:cxn>
                <a:cxn ang="0">
                  <a:pos x="251" y="306"/>
                </a:cxn>
                <a:cxn ang="0">
                  <a:pos x="149" y="393"/>
                </a:cxn>
                <a:cxn ang="0">
                  <a:pos x="57" y="393"/>
                </a:cxn>
                <a:cxn ang="0">
                  <a:pos x="3" y="319"/>
                </a:cxn>
                <a:cxn ang="0">
                  <a:pos x="20" y="187"/>
                </a:cxn>
                <a:cxn ang="0">
                  <a:pos x="514" y="1733"/>
                </a:cxn>
                <a:cxn ang="0">
                  <a:pos x="595" y="1807"/>
                </a:cxn>
                <a:cxn ang="0">
                  <a:pos x="595" y="1880"/>
                </a:cxn>
                <a:cxn ang="0">
                  <a:pos x="519" y="1925"/>
                </a:cxn>
                <a:cxn ang="0">
                  <a:pos x="374" y="1913"/>
                </a:cxn>
                <a:cxn ang="0">
                  <a:pos x="243" y="1848"/>
                </a:cxn>
                <a:cxn ang="0">
                  <a:pos x="198" y="1769"/>
                </a:cxn>
                <a:cxn ang="0">
                  <a:pos x="231" y="1705"/>
                </a:cxn>
                <a:cxn ang="0">
                  <a:pos x="337" y="1683"/>
                </a:cxn>
                <a:cxn ang="0">
                  <a:pos x="788" y="1422"/>
                </a:cxn>
                <a:cxn ang="0">
                  <a:pos x="950" y="1465"/>
                </a:cxn>
                <a:cxn ang="0">
                  <a:pos x="1017" y="1552"/>
                </a:cxn>
                <a:cxn ang="0">
                  <a:pos x="980" y="1646"/>
                </a:cxn>
                <a:cxn ang="0">
                  <a:pos x="830" y="1711"/>
                </a:cxn>
                <a:cxn ang="0">
                  <a:pos x="622" y="1711"/>
                </a:cxn>
                <a:cxn ang="0">
                  <a:pos x="500" y="1645"/>
                </a:cxn>
                <a:cxn ang="0">
                  <a:pos x="477" y="1551"/>
                </a:cxn>
                <a:cxn ang="0">
                  <a:pos x="561" y="1463"/>
                </a:cxn>
                <a:cxn ang="0">
                  <a:pos x="876" y="1004"/>
                </a:cxn>
                <a:cxn ang="0">
                  <a:pos x="1096" y="989"/>
                </a:cxn>
                <a:cxn ang="0">
                  <a:pos x="1220" y="1052"/>
                </a:cxn>
                <a:cxn ang="0">
                  <a:pos x="1233" y="1156"/>
                </a:cxn>
                <a:cxn ang="0">
                  <a:pos x="1114" y="1264"/>
                </a:cxn>
                <a:cxn ang="0">
                  <a:pos x="878" y="1332"/>
                </a:cxn>
                <a:cxn ang="0">
                  <a:pos x="698" y="1311"/>
                </a:cxn>
                <a:cxn ang="0">
                  <a:pos x="619" y="1225"/>
                </a:cxn>
                <a:cxn ang="0">
                  <a:pos x="660" y="1114"/>
                </a:cxn>
                <a:cxn ang="0">
                  <a:pos x="838" y="1016"/>
                </a:cxn>
                <a:cxn ang="0">
                  <a:pos x="782" y="537"/>
                </a:cxn>
                <a:cxn ang="0">
                  <a:pos x="940" y="509"/>
                </a:cxn>
                <a:cxn ang="0">
                  <a:pos x="1020" y="575"/>
                </a:cxn>
                <a:cxn ang="0">
                  <a:pos x="992" y="709"/>
                </a:cxn>
                <a:cxn ang="0">
                  <a:pos x="830" y="882"/>
                </a:cxn>
                <a:cxn ang="0">
                  <a:pos x="643" y="976"/>
                </a:cxn>
                <a:cxn ang="0">
                  <a:pos x="515" y="960"/>
                </a:cxn>
                <a:cxn ang="0">
                  <a:pos x="477" y="861"/>
                </a:cxn>
                <a:cxn ang="0">
                  <a:pos x="559" y="706"/>
                </a:cxn>
                <a:cxn ang="0">
                  <a:pos x="399" y="261"/>
                </a:cxn>
                <a:cxn ang="0">
                  <a:pos x="528" y="173"/>
                </a:cxn>
                <a:cxn ang="0">
                  <a:pos x="625" y="187"/>
                </a:cxn>
                <a:cxn ang="0">
                  <a:pos x="659" y="285"/>
                </a:cxn>
                <a:cxn ang="0">
                  <a:pos x="598" y="452"/>
                </a:cxn>
                <a:cxn ang="0">
                  <a:pos x="464" y="603"/>
                </a:cxn>
                <a:cxn ang="0">
                  <a:pos x="345" y="645"/>
                </a:cxn>
                <a:cxn ang="0">
                  <a:pos x="272" y="593"/>
                </a:cxn>
                <a:cxn ang="0">
                  <a:pos x="275" y="464"/>
                </a:cxn>
              </a:cxnLst>
              <a:rect l="0" t="0" r="r" b="b"/>
              <a:pathLst>
                <a:path w="1242" h="1928">
                  <a:moveTo>
                    <a:pt x="41" y="141"/>
                  </a:moveTo>
                  <a:lnTo>
                    <a:pt x="55" y="117"/>
                  </a:lnTo>
                  <a:lnTo>
                    <a:pt x="68" y="97"/>
                  </a:lnTo>
                  <a:lnTo>
                    <a:pt x="81" y="79"/>
                  </a:lnTo>
                  <a:lnTo>
                    <a:pt x="95" y="62"/>
                  </a:lnTo>
                  <a:lnTo>
                    <a:pt x="111" y="48"/>
                  </a:lnTo>
                  <a:lnTo>
                    <a:pt x="125" y="36"/>
                  </a:lnTo>
                  <a:lnTo>
                    <a:pt x="140" y="26"/>
                  </a:lnTo>
                  <a:lnTo>
                    <a:pt x="154" y="17"/>
                  </a:lnTo>
                  <a:lnTo>
                    <a:pt x="170" y="11"/>
                  </a:lnTo>
                  <a:lnTo>
                    <a:pt x="184" y="5"/>
                  </a:lnTo>
                  <a:lnTo>
                    <a:pt x="198" y="2"/>
                  </a:lnTo>
                  <a:lnTo>
                    <a:pt x="212" y="0"/>
                  </a:lnTo>
                  <a:lnTo>
                    <a:pt x="226" y="0"/>
                  </a:lnTo>
                  <a:lnTo>
                    <a:pt x="238" y="2"/>
                  </a:lnTo>
                  <a:lnTo>
                    <a:pt x="250" y="5"/>
                  </a:lnTo>
                  <a:lnTo>
                    <a:pt x="263" y="11"/>
                  </a:lnTo>
                  <a:lnTo>
                    <a:pt x="273" y="17"/>
                  </a:lnTo>
                  <a:lnTo>
                    <a:pt x="283" y="25"/>
                  </a:lnTo>
                  <a:lnTo>
                    <a:pt x="292" y="34"/>
                  </a:lnTo>
                  <a:lnTo>
                    <a:pt x="300" y="45"/>
                  </a:lnTo>
                  <a:lnTo>
                    <a:pt x="306" y="56"/>
                  </a:lnTo>
                  <a:lnTo>
                    <a:pt x="312" y="70"/>
                  </a:lnTo>
                  <a:lnTo>
                    <a:pt x="317" y="84"/>
                  </a:lnTo>
                  <a:lnTo>
                    <a:pt x="319" y="100"/>
                  </a:lnTo>
                  <a:lnTo>
                    <a:pt x="320" y="116"/>
                  </a:lnTo>
                  <a:lnTo>
                    <a:pt x="320" y="135"/>
                  </a:lnTo>
                  <a:lnTo>
                    <a:pt x="318" y="154"/>
                  </a:lnTo>
                  <a:lnTo>
                    <a:pt x="313" y="173"/>
                  </a:lnTo>
                  <a:lnTo>
                    <a:pt x="308" y="195"/>
                  </a:lnTo>
                  <a:lnTo>
                    <a:pt x="300" y="216"/>
                  </a:lnTo>
                  <a:lnTo>
                    <a:pt x="290" y="239"/>
                  </a:lnTo>
                  <a:lnTo>
                    <a:pt x="279" y="263"/>
                  </a:lnTo>
                  <a:lnTo>
                    <a:pt x="266" y="285"/>
                  </a:lnTo>
                  <a:lnTo>
                    <a:pt x="251" y="306"/>
                  </a:lnTo>
                  <a:lnTo>
                    <a:pt x="237" y="324"/>
                  </a:lnTo>
                  <a:lnTo>
                    <a:pt x="223" y="340"/>
                  </a:lnTo>
                  <a:lnTo>
                    <a:pt x="208" y="355"/>
                  </a:lnTo>
                  <a:lnTo>
                    <a:pt x="193" y="368"/>
                  </a:lnTo>
                  <a:lnTo>
                    <a:pt x="179" y="378"/>
                  </a:lnTo>
                  <a:lnTo>
                    <a:pt x="164" y="386"/>
                  </a:lnTo>
                  <a:lnTo>
                    <a:pt x="149" y="393"/>
                  </a:lnTo>
                  <a:lnTo>
                    <a:pt x="134" y="398"/>
                  </a:lnTo>
                  <a:lnTo>
                    <a:pt x="120" y="401"/>
                  </a:lnTo>
                  <a:lnTo>
                    <a:pt x="107" y="403"/>
                  </a:lnTo>
                  <a:lnTo>
                    <a:pt x="92" y="402"/>
                  </a:lnTo>
                  <a:lnTo>
                    <a:pt x="80" y="401"/>
                  </a:lnTo>
                  <a:lnTo>
                    <a:pt x="68" y="397"/>
                  </a:lnTo>
                  <a:lnTo>
                    <a:pt x="57" y="393"/>
                  </a:lnTo>
                  <a:lnTo>
                    <a:pt x="45" y="386"/>
                  </a:lnTo>
                  <a:lnTo>
                    <a:pt x="35" y="379"/>
                  </a:lnTo>
                  <a:lnTo>
                    <a:pt x="27" y="370"/>
                  </a:lnTo>
                  <a:lnTo>
                    <a:pt x="19" y="358"/>
                  </a:lnTo>
                  <a:lnTo>
                    <a:pt x="13" y="346"/>
                  </a:lnTo>
                  <a:lnTo>
                    <a:pt x="7" y="333"/>
                  </a:lnTo>
                  <a:lnTo>
                    <a:pt x="3" y="319"/>
                  </a:lnTo>
                  <a:lnTo>
                    <a:pt x="1" y="304"/>
                  </a:lnTo>
                  <a:lnTo>
                    <a:pt x="0" y="286"/>
                  </a:lnTo>
                  <a:lnTo>
                    <a:pt x="0" y="269"/>
                  </a:lnTo>
                  <a:lnTo>
                    <a:pt x="3" y="250"/>
                  </a:lnTo>
                  <a:lnTo>
                    <a:pt x="6" y="229"/>
                  </a:lnTo>
                  <a:lnTo>
                    <a:pt x="12" y="209"/>
                  </a:lnTo>
                  <a:lnTo>
                    <a:pt x="20" y="187"/>
                  </a:lnTo>
                  <a:lnTo>
                    <a:pt x="29" y="164"/>
                  </a:lnTo>
                  <a:lnTo>
                    <a:pt x="41" y="141"/>
                  </a:lnTo>
                  <a:close/>
                  <a:moveTo>
                    <a:pt x="429" y="1699"/>
                  </a:moveTo>
                  <a:lnTo>
                    <a:pt x="453" y="1706"/>
                  </a:lnTo>
                  <a:lnTo>
                    <a:pt x="474" y="1714"/>
                  </a:lnTo>
                  <a:lnTo>
                    <a:pt x="495" y="1724"/>
                  </a:lnTo>
                  <a:lnTo>
                    <a:pt x="514" y="1733"/>
                  </a:lnTo>
                  <a:lnTo>
                    <a:pt x="531" y="1742"/>
                  </a:lnTo>
                  <a:lnTo>
                    <a:pt x="546" y="1752"/>
                  </a:lnTo>
                  <a:lnTo>
                    <a:pt x="559" y="1762"/>
                  </a:lnTo>
                  <a:lnTo>
                    <a:pt x="570" y="1773"/>
                  </a:lnTo>
                  <a:lnTo>
                    <a:pt x="580" y="1785"/>
                  </a:lnTo>
                  <a:lnTo>
                    <a:pt x="589" y="1796"/>
                  </a:lnTo>
                  <a:lnTo>
                    <a:pt x="595" y="1807"/>
                  </a:lnTo>
                  <a:lnTo>
                    <a:pt x="600" y="1818"/>
                  </a:lnTo>
                  <a:lnTo>
                    <a:pt x="603" y="1829"/>
                  </a:lnTo>
                  <a:lnTo>
                    <a:pt x="605" y="1839"/>
                  </a:lnTo>
                  <a:lnTo>
                    <a:pt x="605" y="1851"/>
                  </a:lnTo>
                  <a:lnTo>
                    <a:pt x="603" y="1861"/>
                  </a:lnTo>
                  <a:lnTo>
                    <a:pt x="600" y="1871"/>
                  </a:lnTo>
                  <a:lnTo>
                    <a:pt x="595" y="1880"/>
                  </a:lnTo>
                  <a:lnTo>
                    <a:pt x="589" y="1889"/>
                  </a:lnTo>
                  <a:lnTo>
                    <a:pt x="580" y="1896"/>
                  </a:lnTo>
                  <a:lnTo>
                    <a:pt x="571" y="1905"/>
                  </a:lnTo>
                  <a:lnTo>
                    <a:pt x="561" y="1911"/>
                  </a:lnTo>
                  <a:lnTo>
                    <a:pt x="548" y="1917"/>
                  </a:lnTo>
                  <a:lnTo>
                    <a:pt x="535" y="1921"/>
                  </a:lnTo>
                  <a:lnTo>
                    <a:pt x="519" y="1925"/>
                  </a:lnTo>
                  <a:lnTo>
                    <a:pt x="503" y="1927"/>
                  </a:lnTo>
                  <a:lnTo>
                    <a:pt x="485" y="1928"/>
                  </a:lnTo>
                  <a:lnTo>
                    <a:pt x="465" y="1928"/>
                  </a:lnTo>
                  <a:lnTo>
                    <a:pt x="444" y="1927"/>
                  </a:lnTo>
                  <a:lnTo>
                    <a:pt x="423" y="1924"/>
                  </a:lnTo>
                  <a:lnTo>
                    <a:pt x="398" y="1919"/>
                  </a:lnTo>
                  <a:lnTo>
                    <a:pt x="374" y="1913"/>
                  </a:lnTo>
                  <a:lnTo>
                    <a:pt x="350" y="1906"/>
                  </a:lnTo>
                  <a:lnTo>
                    <a:pt x="328" y="1897"/>
                  </a:lnTo>
                  <a:lnTo>
                    <a:pt x="307" y="1888"/>
                  </a:lnTo>
                  <a:lnTo>
                    <a:pt x="289" y="1879"/>
                  </a:lnTo>
                  <a:lnTo>
                    <a:pt x="272" y="1869"/>
                  </a:lnTo>
                  <a:lnTo>
                    <a:pt x="256" y="1859"/>
                  </a:lnTo>
                  <a:lnTo>
                    <a:pt x="243" y="1848"/>
                  </a:lnTo>
                  <a:lnTo>
                    <a:pt x="232" y="1836"/>
                  </a:lnTo>
                  <a:lnTo>
                    <a:pt x="222" y="1825"/>
                  </a:lnTo>
                  <a:lnTo>
                    <a:pt x="214" y="1814"/>
                  </a:lnTo>
                  <a:lnTo>
                    <a:pt x="207" y="1803"/>
                  </a:lnTo>
                  <a:lnTo>
                    <a:pt x="202" y="1792"/>
                  </a:lnTo>
                  <a:lnTo>
                    <a:pt x="199" y="1780"/>
                  </a:lnTo>
                  <a:lnTo>
                    <a:pt x="198" y="1769"/>
                  </a:lnTo>
                  <a:lnTo>
                    <a:pt x="198" y="1759"/>
                  </a:lnTo>
                  <a:lnTo>
                    <a:pt x="199" y="1748"/>
                  </a:lnTo>
                  <a:lnTo>
                    <a:pt x="202" y="1739"/>
                  </a:lnTo>
                  <a:lnTo>
                    <a:pt x="207" y="1730"/>
                  </a:lnTo>
                  <a:lnTo>
                    <a:pt x="214" y="1720"/>
                  </a:lnTo>
                  <a:lnTo>
                    <a:pt x="222" y="1712"/>
                  </a:lnTo>
                  <a:lnTo>
                    <a:pt x="231" y="1705"/>
                  </a:lnTo>
                  <a:lnTo>
                    <a:pt x="242" y="1699"/>
                  </a:lnTo>
                  <a:lnTo>
                    <a:pt x="254" y="1693"/>
                  </a:lnTo>
                  <a:lnTo>
                    <a:pt x="268" y="1689"/>
                  </a:lnTo>
                  <a:lnTo>
                    <a:pt x="283" y="1686"/>
                  </a:lnTo>
                  <a:lnTo>
                    <a:pt x="300" y="1684"/>
                  </a:lnTo>
                  <a:lnTo>
                    <a:pt x="318" y="1683"/>
                  </a:lnTo>
                  <a:lnTo>
                    <a:pt x="337" y="1683"/>
                  </a:lnTo>
                  <a:lnTo>
                    <a:pt x="358" y="1685"/>
                  </a:lnTo>
                  <a:lnTo>
                    <a:pt x="381" y="1688"/>
                  </a:lnTo>
                  <a:lnTo>
                    <a:pt x="404" y="1693"/>
                  </a:lnTo>
                  <a:lnTo>
                    <a:pt x="429" y="1699"/>
                  </a:lnTo>
                  <a:close/>
                  <a:moveTo>
                    <a:pt x="725" y="1423"/>
                  </a:moveTo>
                  <a:lnTo>
                    <a:pt x="758" y="1422"/>
                  </a:lnTo>
                  <a:lnTo>
                    <a:pt x="788" y="1422"/>
                  </a:lnTo>
                  <a:lnTo>
                    <a:pt x="817" y="1424"/>
                  </a:lnTo>
                  <a:lnTo>
                    <a:pt x="843" y="1429"/>
                  </a:lnTo>
                  <a:lnTo>
                    <a:pt x="869" y="1433"/>
                  </a:lnTo>
                  <a:lnTo>
                    <a:pt x="891" y="1440"/>
                  </a:lnTo>
                  <a:lnTo>
                    <a:pt x="913" y="1447"/>
                  </a:lnTo>
                  <a:lnTo>
                    <a:pt x="932" y="1456"/>
                  </a:lnTo>
                  <a:lnTo>
                    <a:pt x="950" y="1465"/>
                  </a:lnTo>
                  <a:lnTo>
                    <a:pt x="966" y="1476"/>
                  </a:lnTo>
                  <a:lnTo>
                    <a:pt x="979" y="1488"/>
                  </a:lnTo>
                  <a:lnTo>
                    <a:pt x="991" y="1499"/>
                  </a:lnTo>
                  <a:lnTo>
                    <a:pt x="1000" y="1512"/>
                  </a:lnTo>
                  <a:lnTo>
                    <a:pt x="1007" y="1525"/>
                  </a:lnTo>
                  <a:lnTo>
                    <a:pt x="1014" y="1538"/>
                  </a:lnTo>
                  <a:lnTo>
                    <a:pt x="1017" y="1552"/>
                  </a:lnTo>
                  <a:lnTo>
                    <a:pt x="1018" y="1566"/>
                  </a:lnTo>
                  <a:lnTo>
                    <a:pt x="1017" y="1580"/>
                  </a:lnTo>
                  <a:lnTo>
                    <a:pt x="1014" y="1593"/>
                  </a:lnTo>
                  <a:lnTo>
                    <a:pt x="1009" y="1608"/>
                  </a:lnTo>
                  <a:lnTo>
                    <a:pt x="1001" y="1621"/>
                  </a:lnTo>
                  <a:lnTo>
                    <a:pt x="991" y="1634"/>
                  </a:lnTo>
                  <a:lnTo>
                    <a:pt x="980" y="1646"/>
                  </a:lnTo>
                  <a:lnTo>
                    <a:pt x="966" y="1658"/>
                  </a:lnTo>
                  <a:lnTo>
                    <a:pt x="948" y="1670"/>
                  </a:lnTo>
                  <a:lnTo>
                    <a:pt x="930" y="1680"/>
                  </a:lnTo>
                  <a:lnTo>
                    <a:pt x="909" y="1689"/>
                  </a:lnTo>
                  <a:lnTo>
                    <a:pt x="884" y="1698"/>
                  </a:lnTo>
                  <a:lnTo>
                    <a:pt x="859" y="1705"/>
                  </a:lnTo>
                  <a:lnTo>
                    <a:pt x="830" y="1711"/>
                  </a:lnTo>
                  <a:lnTo>
                    <a:pt x="799" y="1716"/>
                  </a:lnTo>
                  <a:lnTo>
                    <a:pt x="765" y="1719"/>
                  </a:lnTo>
                  <a:lnTo>
                    <a:pt x="733" y="1720"/>
                  </a:lnTo>
                  <a:lnTo>
                    <a:pt x="703" y="1720"/>
                  </a:lnTo>
                  <a:lnTo>
                    <a:pt x="674" y="1719"/>
                  </a:lnTo>
                  <a:lnTo>
                    <a:pt x="647" y="1715"/>
                  </a:lnTo>
                  <a:lnTo>
                    <a:pt x="622" y="1711"/>
                  </a:lnTo>
                  <a:lnTo>
                    <a:pt x="599" y="1704"/>
                  </a:lnTo>
                  <a:lnTo>
                    <a:pt x="577" y="1697"/>
                  </a:lnTo>
                  <a:lnTo>
                    <a:pt x="558" y="1689"/>
                  </a:lnTo>
                  <a:lnTo>
                    <a:pt x="541" y="1679"/>
                  </a:lnTo>
                  <a:lnTo>
                    <a:pt x="525" y="1669"/>
                  </a:lnTo>
                  <a:lnTo>
                    <a:pt x="511" y="1657"/>
                  </a:lnTo>
                  <a:lnTo>
                    <a:pt x="500" y="1645"/>
                  </a:lnTo>
                  <a:lnTo>
                    <a:pt x="490" y="1632"/>
                  </a:lnTo>
                  <a:lnTo>
                    <a:pt x="483" y="1620"/>
                  </a:lnTo>
                  <a:lnTo>
                    <a:pt x="478" y="1606"/>
                  </a:lnTo>
                  <a:lnTo>
                    <a:pt x="473" y="1592"/>
                  </a:lnTo>
                  <a:lnTo>
                    <a:pt x="472" y="1578"/>
                  </a:lnTo>
                  <a:lnTo>
                    <a:pt x="473" y="1564"/>
                  </a:lnTo>
                  <a:lnTo>
                    <a:pt x="477" y="1551"/>
                  </a:lnTo>
                  <a:lnTo>
                    <a:pt x="482" y="1536"/>
                  </a:lnTo>
                  <a:lnTo>
                    <a:pt x="490" y="1523"/>
                  </a:lnTo>
                  <a:lnTo>
                    <a:pt x="499" y="1510"/>
                  </a:lnTo>
                  <a:lnTo>
                    <a:pt x="511" y="1497"/>
                  </a:lnTo>
                  <a:lnTo>
                    <a:pt x="525" y="1485"/>
                  </a:lnTo>
                  <a:lnTo>
                    <a:pt x="542" y="1473"/>
                  </a:lnTo>
                  <a:lnTo>
                    <a:pt x="561" y="1463"/>
                  </a:lnTo>
                  <a:lnTo>
                    <a:pt x="583" y="1454"/>
                  </a:lnTo>
                  <a:lnTo>
                    <a:pt x="606" y="1445"/>
                  </a:lnTo>
                  <a:lnTo>
                    <a:pt x="632" y="1438"/>
                  </a:lnTo>
                  <a:lnTo>
                    <a:pt x="661" y="1432"/>
                  </a:lnTo>
                  <a:lnTo>
                    <a:pt x="692" y="1426"/>
                  </a:lnTo>
                  <a:lnTo>
                    <a:pt x="725" y="1423"/>
                  </a:lnTo>
                  <a:close/>
                  <a:moveTo>
                    <a:pt x="876" y="1004"/>
                  </a:moveTo>
                  <a:lnTo>
                    <a:pt x="913" y="996"/>
                  </a:lnTo>
                  <a:lnTo>
                    <a:pt x="947" y="990"/>
                  </a:lnTo>
                  <a:lnTo>
                    <a:pt x="981" y="986"/>
                  </a:lnTo>
                  <a:lnTo>
                    <a:pt x="1013" y="984"/>
                  </a:lnTo>
                  <a:lnTo>
                    <a:pt x="1042" y="984"/>
                  </a:lnTo>
                  <a:lnTo>
                    <a:pt x="1070" y="986"/>
                  </a:lnTo>
                  <a:lnTo>
                    <a:pt x="1096" y="989"/>
                  </a:lnTo>
                  <a:lnTo>
                    <a:pt x="1120" y="994"/>
                  </a:lnTo>
                  <a:lnTo>
                    <a:pt x="1142" y="1000"/>
                  </a:lnTo>
                  <a:lnTo>
                    <a:pt x="1162" y="1008"/>
                  </a:lnTo>
                  <a:lnTo>
                    <a:pt x="1180" y="1018"/>
                  </a:lnTo>
                  <a:lnTo>
                    <a:pt x="1196" y="1028"/>
                  </a:lnTo>
                  <a:lnTo>
                    <a:pt x="1209" y="1039"/>
                  </a:lnTo>
                  <a:lnTo>
                    <a:pt x="1220" y="1052"/>
                  </a:lnTo>
                  <a:lnTo>
                    <a:pt x="1230" y="1065"/>
                  </a:lnTo>
                  <a:lnTo>
                    <a:pt x="1236" y="1079"/>
                  </a:lnTo>
                  <a:lnTo>
                    <a:pt x="1241" y="1094"/>
                  </a:lnTo>
                  <a:lnTo>
                    <a:pt x="1242" y="1108"/>
                  </a:lnTo>
                  <a:lnTo>
                    <a:pt x="1242" y="1124"/>
                  </a:lnTo>
                  <a:lnTo>
                    <a:pt x="1239" y="1140"/>
                  </a:lnTo>
                  <a:lnTo>
                    <a:pt x="1233" y="1156"/>
                  </a:lnTo>
                  <a:lnTo>
                    <a:pt x="1224" y="1172"/>
                  </a:lnTo>
                  <a:lnTo>
                    <a:pt x="1212" y="1187"/>
                  </a:lnTo>
                  <a:lnTo>
                    <a:pt x="1199" y="1204"/>
                  </a:lnTo>
                  <a:lnTo>
                    <a:pt x="1182" y="1219"/>
                  </a:lnTo>
                  <a:lnTo>
                    <a:pt x="1162" y="1234"/>
                  </a:lnTo>
                  <a:lnTo>
                    <a:pt x="1140" y="1250"/>
                  </a:lnTo>
                  <a:lnTo>
                    <a:pt x="1114" y="1264"/>
                  </a:lnTo>
                  <a:lnTo>
                    <a:pt x="1086" y="1277"/>
                  </a:lnTo>
                  <a:lnTo>
                    <a:pt x="1054" y="1290"/>
                  </a:lnTo>
                  <a:lnTo>
                    <a:pt x="1021" y="1301"/>
                  </a:lnTo>
                  <a:lnTo>
                    <a:pt x="983" y="1313"/>
                  </a:lnTo>
                  <a:lnTo>
                    <a:pt x="946" y="1322"/>
                  </a:lnTo>
                  <a:lnTo>
                    <a:pt x="912" y="1328"/>
                  </a:lnTo>
                  <a:lnTo>
                    <a:pt x="878" y="1332"/>
                  </a:lnTo>
                  <a:lnTo>
                    <a:pt x="847" y="1335"/>
                  </a:lnTo>
                  <a:lnTo>
                    <a:pt x="818" y="1335"/>
                  </a:lnTo>
                  <a:lnTo>
                    <a:pt x="789" y="1333"/>
                  </a:lnTo>
                  <a:lnTo>
                    <a:pt x="764" y="1330"/>
                  </a:lnTo>
                  <a:lnTo>
                    <a:pt x="740" y="1325"/>
                  </a:lnTo>
                  <a:lnTo>
                    <a:pt x="718" y="1319"/>
                  </a:lnTo>
                  <a:lnTo>
                    <a:pt x="698" y="1311"/>
                  </a:lnTo>
                  <a:lnTo>
                    <a:pt x="680" y="1301"/>
                  </a:lnTo>
                  <a:lnTo>
                    <a:pt x="664" y="1291"/>
                  </a:lnTo>
                  <a:lnTo>
                    <a:pt x="651" y="1280"/>
                  </a:lnTo>
                  <a:lnTo>
                    <a:pt x="640" y="1268"/>
                  </a:lnTo>
                  <a:lnTo>
                    <a:pt x="630" y="1255"/>
                  </a:lnTo>
                  <a:lnTo>
                    <a:pt x="623" y="1240"/>
                  </a:lnTo>
                  <a:lnTo>
                    <a:pt x="619" y="1225"/>
                  </a:lnTo>
                  <a:lnTo>
                    <a:pt x="617" y="1211"/>
                  </a:lnTo>
                  <a:lnTo>
                    <a:pt x="618" y="1195"/>
                  </a:lnTo>
                  <a:lnTo>
                    <a:pt x="621" y="1179"/>
                  </a:lnTo>
                  <a:lnTo>
                    <a:pt x="626" y="1163"/>
                  </a:lnTo>
                  <a:lnTo>
                    <a:pt x="636" y="1147"/>
                  </a:lnTo>
                  <a:lnTo>
                    <a:pt x="646" y="1130"/>
                  </a:lnTo>
                  <a:lnTo>
                    <a:pt x="660" y="1114"/>
                  </a:lnTo>
                  <a:lnTo>
                    <a:pt x="676" y="1099"/>
                  </a:lnTo>
                  <a:lnTo>
                    <a:pt x="696" y="1084"/>
                  </a:lnTo>
                  <a:lnTo>
                    <a:pt x="718" y="1068"/>
                  </a:lnTo>
                  <a:lnTo>
                    <a:pt x="744" y="1054"/>
                  </a:lnTo>
                  <a:lnTo>
                    <a:pt x="772" y="1041"/>
                  </a:lnTo>
                  <a:lnTo>
                    <a:pt x="804" y="1028"/>
                  </a:lnTo>
                  <a:lnTo>
                    <a:pt x="838" y="1016"/>
                  </a:lnTo>
                  <a:lnTo>
                    <a:pt x="876" y="1004"/>
                  </a:lnTo>
                  <a:close/>
                  <a:moveTo>
                    <a:pt x="639" y="630"/>
                  </a:moveTo>
                  <a:lnTo>
                    <a:pt x="668" y="607"/>
                  </a:lnTo>
                  <a:lnTo>
                    <a:pt x="698" y="585"/>
                  </a:lnTo>
                  <a:lnTo>
                    <a:pt x="727" y="567"/>
                  </a:lnTo>
                  <a:lnTo>
                    <a:pt x="755" y="551"/>
                  </a:lnTo>
                  <a:lnTo>
                    <a:pt x="782" y="537"/>
                  </a:lnTo>
                  <a:lnTo>
                    <a:pt x="808" y="527"/>
                  </a:lnTo>
                  <a:lnTo>
                    <a:pt x="833" y="518"/>
                  </a:lnTo>
                  <a:lnTo>
                    <a:pt x="858" y="512"/>
                  </a:lnTo>
                  <a:lnTo>
                    <a:pt x="880" y="509"/>
                  </a:lnTo>
                  <a:lnTo>
                    <a:pt x="901" y="507"/>
                  </a:lnTo>
                  <a:lnTo>
                    <a:pt x="921" y="507"/>
                  </a:lnTo>
                  <a:lnTo>
                    <a:pt x="940" y="509"/>
                  </a:lnTo>
                  <a:lnTo>
                    <a:pt x="957" y="514"/>
                  </a:lnTo>
                  <a:lnTo>
                    <a:pt x="972" y="520"/>
                  </a:lnTo>
                  <a:lnTo>
                    <a:pt x="985" y="527"/>
                  </a:lnTo>
                  <a:lnTo>
                    <a:pt x="997" y="537"/>
                  </a:lnTo>
                  <a:lnTo>
                    <a:pt x="1006" y="549"/>
                  </a:lnTo>
                  <a:lnTo>
                    <a:pt x="1015" y="561"/>
                  </a:lnTo>
                  <a:lnTo>
                    <a:pt x="1020" y="575"/>
                  </a:lnTo>
                  <a:lnTo>
                    <a:pt x="1023" y="590"/>
                  </a:lnTo>
                  <a:lnTo>
                    <a:pt x="1024" y="608"/>
                  </a:lnTo>
                  <a:lnTo>
                    <a:pt x="1023" y="626"/>
                  </a:lnTo>
                  <a:lnTo>
                    <a:pt x="1019" y="645"/>
                  </a:lnTo>
                  <a:lnTo>
                    <a:pt x="1013" y="666"/>
                  </a:lnTo>
                  <a:lnTo>
                    <a:pt x="1003" y="687"/>
                  </a:lnTo>
                  <a:lnTo>
                    <a:pt x="992" y="709"/>
                  </a:lnTo>
                  <a:lnTo>
                    <a:pt x="978" y="733"/>
                  </a:lnTo>
                  <a:lnTo>
                    <a:pt x="961" y="756"/>
                  </a:lnTo>
                  <a:lnTo>
                    <a:pt x="940" y="782"/>
                  </a:lnTo>
                  <a:lnTo>
                    <a:pt x="917" y="806"/>
                  </a:lnTo>
                  <a:lnTo>
                    <a:pt x="890" y="832"/>
                  </a:lnTo>
                  <a:lnTo>
                    <a:pt x="860" y="859"/>
                  </a:lnTo>
                  <a:lnTo>
                    <a:pt x="830" y="882"/>
                  </a:lnTo>
                  <a:lnTo>
                    <a:pt x="801" y="904"/>
                  </a:lnTo>
                  <a:lnTo>
                    <a:pt x="772" y="922"/>
                  </a:lnTo>
                  <a:lnTo>
                    <a:pt x="745" y="937"/>
                  </a:lnTo>
                  <a:lnTo>
                    <a:pt x="718" y="950"/>
                  </a:lnTo>
                  <a:lnTo>
                    <a:pt x="692" y="962"/>
                  </a:lnTo>
                  <a:lnTo>
                    <a:pt x="667" y="970"/>
                  </a:lnTo>
                  <a:lnTo>
                    <a:pt x="643" y="976"/>
                  </a:lnTo>
                  <a:lnTo>
                    <a:pt x="620" y="980"/>
                  </a:lnTo>
                  <a:lnTo>
                    <a:pt x="599" y="981"/>
                  </a:lnTo>
                  <a:lnTo>
                    <a:pt x="578" y="981"/>
                  </a:lnTo>
                  <a:lnTo>
                    <a:pt x="560" y="978"/>
                  </a:lnTo>
                  <a:lnTo>
                    <a:pt x="544" y="974"/>
                  </a:lnTo>
                  <a:lnTo>
                    <a:pt x="528" y="968"/>
                  </a:lnTo>
                  <a:lnTo>
                    <a:pt x="515" y="960"/>
                  </a:lnTo>
                  <a:lnTo>
                    <a:pt x="503" y="950"/>
                  </a:lnTo>
                  <a:lnTo>
                    <a:pt x="493" y="939"/>
                  </a:lnTo>
                  <a:lnTo>
                    <a:pt x="486" y="926"/>
                  </a:lnTo>
                  <a:lnTo>
                    <a:pt x="480" y="912"/>
                  </a:lnTo>
                  <a:lnTo>
                    <a:pt x="477" y="897"/>
                  </a:lnTo>
                  <a:lnTo>
                    <a:pt x="475" y="879"/>
                  </a:lnTo>
                  <a:lnTo>
                    <a:pt x="477" y="861"/>
                  </a:lnTo>
                  <a:lnTo>
                    <a:pt x="480" y="842"/>
                  </a:lnTo>
                  <a:lnTo>
                    <a:pt x="487" y="821"/>
                  </a:lnTo>
                  <a:lnTo>
                    <a:pt x="495" y="800"/>
                  </a:lnTo>
                  <a:lnTo>
                    <a:pt x="507" y="779"/>
                  </a:lnTo>
                  <a:lnTo>
                    <a:pt x="521" y="755"/>
                  </a:lnTo>
                  <a:lnTo>
                    <a:pt x="539" y="731"/>
                  </a:lnTo>
                  <a:lnTo>
                    <a:pt x="559" y="706"/>
                  </a:lnTo>
                  <a:lnTo>
                    <a:pt x="583" y="682"/>
                  </a:lnTo>
                  <a:lnTo>
                    <a:pt x="609" y="655"/>
                  </a:lnTo>
                  <a:lnTo>
                    <a:pt x="639" y="630"/>
                  </a:lnTo>
                  <a:close/>
                  <a:moveTo>
                    <a:pt x="342" y="334"/>
                  </a:moveTo>
                  <a:lnTo>
                    <a:pt x="361" y="307"/>
                  </a:lnTo>
                  <a:lnTo>
                    <a:pt x="380" y="283"/>
                  </a:lnTo>
                  <a:lnTo>
                    <a:pt x="399" y="261"/>
                  </a:lnTo>
                  <a:lnTo>
                    <a:pt x="418" y="241"/>
                  </a:lnTo>
                  <a:lnTo>
                    <a:pt x="438" y="224"/>
                  </a:lnTo>
                  <a:lnTo>
                    <a:pt x="456" y="210"/>
                  </a:lnTo>
                  <a:lnTo>
                    <a:pt x="475" y="197"/>
                  </a:lnTo>
                  <a:lnTo>
                    <a:pt x="494" y="187"/>
                  </a:lnTo>
                  <a:lnTo>
                    <a:pt x="511" y="178"/>
                  </a:lnTo>
                  <a:lnTo>
                    <a:pt x="528" y="173"/>
                  </a:lnTo>
                  <a:lnTo>
                    <a:pt x="545" y="169"/>
                  </a:lnTo>
                  <a:lnTo>
                    <a:pt x="561" y="167"/>
                  </a:lnTo>
                  <a:lnTo>
                    <a:pt x="575" y="167"/>
                  </a:lnTo>
                  <a:lnTo>
                    <a:pt x="590" y="169"/>
                  </a:lnTo>
                  <a:lnTo>
                    <a:pt x="603" y="173"/>
                  </a:lnTo>
                  <a:lnTo>
                    <a:pt x="615" y="179"/>
                  </a:lnTo>
                  <a:lnTo>
                    <a:pt x="625" y="187"/>
                  </a:lnTo>
                  <a:lnTo>
                    <a:pt x="634" y="196"/>
                  </a:lnTo>
                  <a:lnTo>
                    <a:pt x="643" y="207"/>
                  </a:lnTo>
                  <a:lnTo>
                    <a:pt x="650" y="219"/>
                  </a:lnTo>
                  <a:lnTo>
                    <a:pt x="654" y="233"/>
                  </a:lnTo>
                  <a:lnTo>
                    <a:pt x="658" y="250"/>
                  </a:lnTo>
                  <a:lnTo>
                    <a:pt x="659" y="267"/>
                  </a:lnTo>
                  <a:lnTo>
                    <a:pt x="659" y="285"/>
                  </a:lnTo>
                  <a:lnTo>
                    <a:pt x="657" y="306"/>
                  </a:lnTo>
                  <a:lnTo>
                    <a:pt x="653" y="327"/>
                  </a:lnTo>
                  <a:lnTo>
                    <a:pt x="646" y="349"/>
                  </a:lnTo>
                  <a:lnTo>
                    <a:pt x="638" y="373"/>
                  </a:lnTo>
                  <a:lnTo>
                    <a:pt x="626" y="398"/>
                  </a:lnTo>
                  <a:lnTo>
                    <a:pt x="613" y="425"/>
                  </a:lnTo>
                  <a:lnTo>
                    <a:pt x="598" y="452"/>
                  </a:lnTo>
                  <a:lnTo>
                    <a:pt x="579" y="479"/>
                  </a:lnTo>
                  <a:lnTo>
                    <a:pt x="560" y="506"/>
                  </a:lnTo>
                  <a:lnTo>
                    <a:pt x="541" y="530"/>
                  </a:lnTo>
                  <a:lnTo>
                    <a:pt x="521" y="552"/>
                  </a:lnTo>
                  <a:lnTo>
                    <a:pt x="502" y="571"/>
                  </a:lnTo>
                  <a:lnTo>
                    <a:pt x="484" y="588"/>
                  </a:lnTo>
                  <a:lnTo>
                    <a:pt x="464" y="603"/>
                  </a:lnTo>
                  <a:lnTo>
                    <a:pt x="446" y="615"/>
                  </a:lnTo>
                  <a:lnTo>
                    <a:pt x="428" y="625"/>
                  </a:lnTo>
                  <a:lnTo>
                    <a:pt x="409" y="633"/>
                  </a:lnTo>
                  <a:lnTo>
                    <a:pt x="393" y="639"/>
                  </a:lnTo>
                  <a:lnTo>
                    <a:pt x="376" y="643"/>
                  </a:lnTo>
                  <a:lnTo>
                    <a:pt x="360" y="645"/>
                  </a:lnTo>
                  <a:lnTo>
                    <a:pt x="345" y="645"/>
                  </a:lnTo>
                  <a:lnTo>
                    <a:pt x="331" y="643"/>
                  </a:lnTo>
                  <a:lnTo>
                    <a:pt x="319" y="639"/>
                  </a:lnTo>
                  <a:lnTo>
                    <a:pt x="306" y="633"/>
                  </a:lnTo>
                  <a:lnTo>
                    <a:pt x="295" y="626"/>
                  </a:lnTo>
                  <a:lnTo>
                    <a:pt x="286" y="617"/>
                  </a:lnTo>
                  <a:lnTo>
                    <a:pt x="278" y="606"/>
                  </a:lnTo>
                  <a:lnTo>
                    <a:pt x="272" y="593"/>
                  </a:lnTo>
                  <a:lnTo>
                    <a:pt x="267" y="579"/>
                  </a:lnTo>
                  <a:lnTo>
                    <a:pt x="264" y="564"/>
                  </a:lnTo>
                  <a:lnTo>
                    <a:pt x="261" y="547"/>
                  </a:lnTo>
                  <a:lnTo>
                    <a:pt x="263" y="528"/>
                  </a:lnTo>
                  <a:lnTo>
                    <a:pt x="265" y="508"/>
                  </a:lnTo>
                  <a:lnTo>
                    <a:pt x="269" y="487"/>
                  </a:lnTo>
                  <a:lnTo>
                    <a:pt x="275" y="464"/>
                  </a:lnTo>
                  <a:lnTo>
                    <a:pt x="284" y="441"/>
                  </a:lnTo>
                  <a:lnTo>
                    <a:pt x="294" y="415"/>
                  </a:lnTo>
                  <a:lnTo>
                    <a:pt x="307" y="390"/>
                  </a:lnTo>
                  <a:lnTo>
                    <a:pt x="324" y="363"/>
                  </a:lnTo>
                  <a:lnTo>
                    <a:pt x="342" y="33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12" name="Freeform 88"/>
            <p:cNvSpPr>
              <a:spLocks/>
            </p:cNvSpPr>
            <p:nvPr/>
          </p:nvSpPr>
          <p:spPr bwMode="auto">
            <a:xfrm>
              <a:off x="4500563" y="3756025"/>
              <a:ext cx="15875" cy="20638"/>
            </a:xfrm>
            <a:custGeom>
              <a:avLst/>
              <a:gdLst/>
              <a:ahLst/>
              <a:cxnLst>
                <a:cxn ang="0">
                  <a:pos x="55" y="117"/>
                </a:cxn>
                <a:cxn ang="0">
                  <a:pos x="81" y="79"/>
                </a:cxn>
                <a:cxn ang="0">
                  <a:pos x="111" y="48"/>
                </a:cxn>
                <a:cxn ang="0">
                  <a:pos x="140" y="26"/>
                </a:cxn>
                <a:cxn ang="0">
                  <a:pos x="170" y="11"/>
                </a:cxn>
                <a:cxn ang="0">
                  <a:pos x="198" y="2"/>
                </a:cxn>
                <a:cxn ang="0">
                  <a:pos x="226" y="0"/>
                </a:cxn>
                <a:cxn ang="0">
                  <a:pos x="250" y="5"/>
                </a:cxn>
                <a:cxn ang="0">
                  <a:pos x="273" y="17"/>
                </a:cxn>
                <a:cxn ang="0">
                  <a:pos x="292" y="34"/>
                </a:cxn>
                <a:cxn ang="0">
                  <a:pos x="306" y="56"/>
                </a:cxn>
                <a:cxn ang="0">
                  <a:pos x="317" y="84"/>
                </a:cxn>
                <a:cxn ang="0">
                  <a:pos x="320" y="116"/>
                </a:cxn>
                <a:cxn ang="0">
                  <a:pos x="318" y="154"/>
                </a:cxn>
                <a:cxn ang="0">
                  <a:pos x="308" y="195"/>
                </a:cxn>
                <a:cxn ang="0">
                  <a:pos x="290" y="239"/>
                </a:cxn>
                <a:cxn ang="0">
                  <a:pos x="266" y="285"/>
                </a:cxn>
                <a:cxn ang="0">
                  <a:pos x="237" y="324"/>
                </a:cxn>
                <a:cxn ang="0">
                  <a:pos x="208" y="355"/>
                </a:cxn>
                <a:cxn ang="0">
                  <a:pos x="179" y="378"/>
                </a:cxn>
                <a:cxn ang="0">
                  <a:pos x="149" y="393"/>
                </a:cxn>
                <a:cxn ang="0">
                  <a:pos x="120" y="401"/>
                </a:cxn>
                <a:cxn ang="0">
                  <a:pos x="92" y="402"/>
                </a:cxn>
                <a:cxn ang="0">
                  <a:pos x="68" y="397"/>
                </a:cxn>
                <a:cxn ang="0">
                  <a:pos x="45" y="386"/>
                </a:cxn>
                <a:cxn ang="0">
                  <a:pos x="27" y="370"/>
                </a:cxn>
                <a:cxn ang="0">
                  <a:pos x="13" y="346"/>
                </a:cxn>
                <a:cxn ang="0">
                  <a:pos x="3" y="319"/>
                </a:cxn>
                <a:cxn ang="0">
                  <a:pos x="0" y="286"/>
                </a:cxn>
                <a:cxn ang="0">
                  <a:pos x="3" y="250"/>
                </a:cxn>
                <a:cxn ang="0">
                  <a:pos x="12" y="209"/>
                </a:cxn>
                <a:cxn ang="0">
                  <a:pos x="29" y="164"/>
                </a:cxn>
              </a:cxnLst>
              <a:rect l="0" t="0" r="r" b="b"/>
              <a:pathLst>
                <a:path w="320" h="403">
                  <a:moveTo>
                    <a:pt x="41" y="141"/>
                  </a:moveTo>
                  <a:lnTo>
                    <a:pt x="55" y="117"/>
                  </a:lnTo>
                  <a:lnTo>
                    <a:pt x="68" y="97"/>
                  </a:lnTo>
                  <a:lnTo>
                    <a:pt x="81" y="79"/>
                  </a:lnTo>
                  <a:lnTo>
                    <a:pt x="95" y="62"/>
                  </a:lnTo>
                  <a:lnTo>
                    <a:pt x="111" y="48"/>
                  </a:lnTo>
                  <a:lnTo>
                    <a:pt x="125" y="36"/>
                  </a:lnTo>
                  <a:lnTo>
                    <a:pt x="140" y="26"/>
                  </a:lnTo>
                  <a:lnTo>
                    <a:pt x="154" y="17"/>
                  </a:lnTo>
                  <a:lnTo>
                    <a:pt x="170" y="11"/>
                  </a:lnTo>
                  <a:lnTo>
                    <a:pt x="184" y="5"/>
                  </a:lnTo>
                  <a:lnTo>
                    <a:pt x="198" y="2"/>
                  </a:lnTo>
                  <a:lnTo>
                    <a:pt x="212" y="0"/>
                  </a:lnTo>
                  <a:lnTo>
                    <a:pt x="226" y="0"/>
                  </a:lnTo>
                  <a:lnTo>
                    <a:pt x="238" y="2"/>
                  </a:lnTo>
                  <a:lnTo>
                    <a:pt x="250" y="5"/>
                  </a:lnTo>
                  <a:lnTo>
                    <a:pt x="263" y="11"/>
                  </a:lnTo>
                  <a:lnTo>
                    <a:pt x="273" y="17"/>
                  </a:lnTo>
                  <a:lnTo>
                    <a:pt x="283" y="25"/>
                  </a:lnTo>
                  <a:lnTo>
                    <a:pt x="292" y="34"/>
                  </a:lnTo>
                  <a:lnTo>
                    <a:pt x="300" y="45"/>
                  </a:lnTo>
                  <a:lnTo>
                    <a:pt x="306" y="56"/>
                  </a:lnTo>
                  <a:lnTo>
                    <a:pt x="312" y="70"/>
                  </a:lnTo>
                  <a:lnTo>
                    <a:pt x="317" y="84"/>
                  </a:lnTo>
                  <a:lnTo>
                    <a:pt x="319" y="100"/>
                  </a:lnTo>
                  <a:lnTo>
                    <a:pt x="320" y="116"/>
                  </a:lnTo>
                  <a:lnTo>
                    <a:pt x="320" y="135"/>
                  </a:lnTo>
                  <a:lnTo>
                    <a:pt x="318" y="154"/>
                  </a:lnTo>
                  <a:lnTo>
                    <a:pt x="313" y="173"/>
                  </a:lnTo>
                  <a:lnTo>
                    <a:pt x="308" y="195"/>
                  </a:lnTo>
                  <a:lnTo>
                    <a:pt x="300" y="216"/>
                  </a:lnTo>
                  <a:lnTo>
                    <a:pt x="290" y="239"/>
                  </a:lnTo>
                  <a:lnTo>
                    <a:pt x="279" y="263"/>
                  </a:lnTo>
                  <a:lnTo>
                    <a:pt x="266" y="285"/>
                  </a:lnTo>
                  <a:lnTo>
                    <a:pt x="251" y="306"/>
                  </a:lnTo>
                  <a:lnTo>
                    <a:pt x="237" y="324"/>
                  </a:lnTo>
                  <a:lnTo>
                    <a:pt x="223" y="340"/>
                  </a:lnTo>
                  <a:lnTo>
                    <a:pt x="208" y="355"/>
                  </a:lnTo>
                  <a:lnTo>
                    <a:pt x="193" y="368"/>
                  </a:lnTo>
                  <a:lnTo>
                    <a:pt x="179" y="378"/>
                  </a:lnTo>
                  <a:lnTo>
                    <a:pt x="164" y="386"/>
                  </a:lnTo>
                  <a:lnTo>
                    <a:pt x="149" y="393"/>
                  </a:lnTo>
                  <a:lnTo>
                    <a:pt x="134" y="398"/>
                  </a:lnTo>
                  <a:lnTo>
                    <a:pt x="120" y="401"/>
                  </a:lnTo>
                  <a:lnTo>
                    <a:pt x="107" y="403"/>
                  </a:lnTo>
                  <a:lnTo>
                    <a:pt x="92" y="402"/>
                  </a:lnTo>
                  <a:lnTo>
                    <a:pt x="80" y="401"/>
                  </a:lnTo>
                  <a:lnTo>
                    <a:pt x="68" y="397"/>
                  </a:lnTo>
                  <a:lnTo>
                    <a:pt x="57" y="393"/>
                  </a:lnTo>
                  <a:lnTo>
                    <a:pt x="45" y="386"/>
                  </a:lnTo>
                  <a:lnTo>
                    <a:pt x="35" y="379"/>
                  </a:lnTo>
                  <a:lnTo>
                    <a:pt x="27" y="370"/>
                  </a:lnTo>
                  <a:lnTo>
                    <a:pt x="19" y="358"/>
                  </a:lnTo>
                  <a:lnTo>
                    <a:pt x="13" y="346"/>
                  </a:lnTo>
                  <a:lnTo>
                    <a:pt x="7" y="333"/>
                  </a:lnTo>
                  <a:lnTo>
                    <a:pt x="3" y="319"/>
                  </a:lnTo>
                  <a:lnTo>
                    <a:pt x="1" y="304"/>
                  </a:lnTo>
                  <a:lnTo>
                    <a:pt x="0" y="286"/>
                  </a:lnTo>
                  <a:lnTo>
                    <a:pt x="0" y="269"/>
                  </a:lnTo>
                  <a:lnTo>
                    <a:pt x="3" y="250"/>
                  </a:lnTo>
                  <a:lnTo>
                    <a:pt x="6" y="229"/>
                  </a:lnTo>
                  <a:lnTo>
                    <a:pt x="12" y="209"/>
                  </a:lnTo>
                  <a:lnTo>
                    <a:pt x="20" y="187"/>
                  </a:lnTo>
                  <a:lnTo>
                    <a:pt x="29" y="164"/>
                  </a:lnTo>
                  <a:lnTo>
                    <a:pt x="41" y="14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3" name="Freeform 89"/>
            <p:cNvSpPr>
              <a:spLocks/>
            </p:cNvSpPr>
            <p:nvPr/>
          </p:nvSpPr>
          <p:spPr bwMode="auto">
            <a:xfrm>
              <a:off x="4510088" y="3841750"/>
              <a:ext cx="20638" cy="12700"/>
            </a:xfrm>
            <a:custGeom>
              <a:avLst/>
              <a:gdLst/>
              <a:ahLst/>
              <a:cxnLst>
                <a:cxn ang="0">
                  <a:pos x="255" y="23"/>
                </a:cxn>
                <a:cxn ang="0">
                  <a:pos x="297" y="41"/>
                </a:cxn>
                <a:cxn ang="0">
                  <a:pos x="333" y="59"/>
                </a:cxn>
                <a:cxn ang="0">
                  <a:pos x="361" y="79"/>
                </a:cxn>
                <a:cxn ang="0">
                  <a:pos x="382" y="102"/>
                </a:cxn>
                <a:cxn ang="0">
                  <a:pos x="397" y="124"/>
                </a:cxn>
                <a:cxn ang="0">
                  <a:pos x="405" y="146"/>
                </a:cxn>
                <a:cxn ang="0">
                  <a:pos x="407" y="168"/>
                </a:cxn>
                <a:cxn ang="0">
                  <a:pos x="402" y="188"/>
                </a:cxn>
                <a:cxn ang="0">
                  <a:pos x="391" y="206"/>
                </a:cxn>
                <a:cxn ang="0">
                  <a:pos x="373" y="222"/>
                </a:cxn>
                <a:cxn ang="0">
                  <a:pos x="350" y="234"/>
                </a:cxn>
                <a:cxn ang="0">
                  <a:pos x="321" y="242"/>
                </a:cxn>
                <a:cxn ang="0">
                  <a:pos x="287" y="245"/>
                </a:cxn>
                <a:cxn ang="0">
                  <a:pos x="246" y="244"/>
                </a:cxn>
                <a:cxn ang="0">
                  <a:pos x="200" y="236"/>
                </a:cxn>
                <a:cxn ang="0">
                  <a:pos x="152" y="223"/>
                </a:cxn>
                <a:cxn ang="0">
                  <a:pos x="109" y="205"/>
                </a:cxn>
                <a:cxn ang="0">
                  <a:pos x="74" y="186"/>
                </a:cxn>
                <a:cxn ang="0">
                  <a:pos x="45" y="165"/>
                </a:cxn>
                <a:cxn ang="0">
                  <a:pos x="24" y="142"/>
                </a:cxn>
                <a:cxn ang="0">
                  <a:pos x="9" y="120"/>
                </a:cxn>
                <a:cxn ang="0">
                  <a:pos x="1" y="97"/>
                </a:cxn>
                <a:cxn ang="0">
                  <a:pos x="0" y="76"/>
                </a:cxn>
                <a:cxn ang="0">
                  <a:pos x="4" y="56"/>
                </a:cxn>
                <a:cxn ang="0">
                  <a:pos x="16" y="37"/>
                </a:cxn>
                <a:cxn ang="0">
                  <a:pos x="33" y="22"/>
                </a:cxn>
                <a:cxn ang="0">
                  <a:pos x="56" y="10"/>
                </a:cxn>
                <a:cxn ang="0">
                  <a:pos x="85" y="3"/>
                </a:cxn>
                <a:cxn ang="0">
                  <a:pos x="120" y="0"/>
                </a:cxn>
                <a:cxn ang="0">
                  <a:pos x="160" y="2"/>
                </a:cxn>
                <a:cxn ang="0">
                  <a:pos x="206" y="10"/>
                </a:cxn>
              </a:cxnLst>
              <a:rect l="0" t="0" r="r" b="b"/>
              <a:pathLst>
                <a:path w="407" h="245">
                  <a:moveTo>
                    <a:pt x="231" y="16"/>
                  </a:moveTo>
                  <a:lnTo>
                    <a:pt x="255" y="23"/>
                  </a:lnTo>
                  <a:lnTo>
                    <a:pt x="276" y="31"/>
                  </a:lnTo>
                  <a:lnTo>
                    <a:pt x="297" y="41"/>
                  </a:lnTo>
                  <a:lnTo>
                    <a:pt x="316" y="50"/>
                  </a:lnTo>
                  <a:lnTo>
                    <a:pt x="333" y="59"/>
                  </a:lnTo>
                  <a:lnTo>
                    <a:pt x="348" y="69"/>
                  </a:lnTo>
                  <a:lnTo>
                    <a:pt x="361" y="79"/>
                  </a:lnTo>
                  <a:lnTo>
                    <a:pt x="372" y="90"/>
                  </a:lnTo>
                  <a:lnTo>
                    <a:pt x="382" y="102"/>
                  </a:lnTo>
                  <a:lnTo>
                    <a:pt x="391" y="113"/>
                  </a:lnTo>
                  <a:lnTo>
                    <a:pt x="397" y="124"/>
                  </a:lnTo>
                  <a:lnTo>
                    <a:pt x="402" y="135"/>
                  </a:lnTo>
                  <a:lnTo>
                    <a:pt x="405" y="146"/>
                  </a:lnTo>
                  <a:lnTo>
                    <a:pt x="407" y="156"/>
                  </a:lnTo>
                  <a:lnTo>
                    <a:pt x="407" y="168"/>
                  </a:lnTo>
                  <a:lnTo>
                    <a:pt x="405" y="178"/>
                  </a:lnTo>
                  <a:lnTo>
                    <a:pt x="402" y="188"/>
                  </a:lnTo>
                  <a:lnTo>
                    <a:pt x="397" y="197"/>
                  </a:lnTo>
                  <a:lnTo>
                    <a:pt x="391" y="206"/>
                  </a:lnTo>
                  <a:lnTo>
                    <a:pt x="382" y="213"/>
                  </a:lnTo>
                  <a:lnTo>
                    <a:pt x="373" y="222"/>
                  </a:lnTo>
                  <a:lnTo>
                    <a:pt x="363" y="228"/>
                  </a:lnTo>
                  <a:lnTo>
                    <a:pt x="350" y="234"/>
                  </a:lnTo>
                  <a:lnTo>
                    <a:pt x="337" y="238"/>
                  </a:lnTo>
                  <a:lnTo>
                    <a:pt x="321" y="242"/>
                  </a:lnTo>
                  <a:lnTo>
                    <a:pt x="305" y="244"/>
                  </a:lnTo>
                  <a:lnTo>
                    <a:pt x="287" y="245"/>
                  </a:lnTo>
                  <a:lnTo>
                    <a:pt x="267" y="245"/>
                  </a:lnTo>
                  <a:lnTo>
                    <a:pt x="246" y="244"/>
                  </a:lnTo>
                  <a:lnTo>
                    <a:pt x="225" y="241"/>
                  </a:lnTo>
                  <a:lnTo>
                    <a:pt x="200" y="236"/>
                  </a:lnTo>
                  <a:lnTo>
                    <a:pt x="176" y="230"/>
                  </a:lnTo>
                  <a:lnTo>
                    <a:pt x="152" y="223"/>
                  </a:lnTo>
                  <a:lnTo>
                    <a:pt x="130" y="214"/>
                  </a:lnTo>
                  <a:lnTo>
                    <a:pt x="109" y="205"/>
                  </a:lnTo>
                  <a:lnTo>
                    <a:pt x="91" y="196"/>
                  </a:lnTo>
                  <a:lnTo>
                    <a:pt x="74" y="186"/>
                  </a:lnTo>
                  <a:lnTo>
                    <a:pt x="58" y="176"/>
                  </a:lnTo>
                  <a:lnTo>
                    <a:pt x="45" y="165"/>
                  </a:lnTo>
                  <a:lnTo>
                    <a:pt x="34" y="153"/>
                  </a:lnTo>
                  <a:lnTo>
                    <a:pt x="24" y="142"/>
                  </a:lnTo>
                  <a:lnTo>
                    <a:pt x="16" y="131"/>
                  </a:lnTo>
                  <a:lnTo>
                    <a:pt x="9" y="120"/>
                  </a:lnTo>
                  <a:lnTo>
                    <a:pt x="4" y="109"/>
                  </a:lnTo>
                  <a:lnTo>
                    <a:pt x="1" y="97"/>
                  </a:lnTo>
                  <a:lnTo>
                    <a:pt x="0" y="86"/>
                  </a:lnTo>
                  <a:lnTo>
                    <a:pt x="0" y="76"/>
                  </a:lnTo>
                  <a:lnTo>
                    <a:pt x="1" y="65"/>
                  </a:lnTo>
                  <a:lnTo>
                    <a:pt x="4" y="56"/>
                  </a:lnTo>
                  <a:lnTo>
                    <a:pt x="9" y="47"/>
                  </a:lnTo>
                  <a:lnTo>
                    <a:pt x="16" y="37"/>
                  </a:lnTo>
                  <a:lnTo>
                    <a:pt x="24" y="29"/>
                  </a:lnTo>
                  <a:lnTo>
                    <a:pt x="33" y="22"/>
                  </a:lnTo>
                  <a:lnTo>
                    <a:pt x="44" y="16"/>
                  </a:lnTo>
                  <a:lnTo>
                    <a:pt x="56" y="10"/>
                  </a:lnTo>
                  <a:lnTo>
                    <a:pt x="70" y="6"/>
                  </a:lnTo>
                  <a:lnTo>
                    <a:pt x="85" y="3"/>
                  </a:lnTo>
                  <a:lnTo>
                    <a:pt x="102" y="1"/>
                  </a:lnTo>
                  <a:lnTo>
                    <a:pt x="120" y="0"/>
                  </a:lnTo>
                  <a:lnTo>
                    <a:pt x="139" y="0"/>
                  </a:lnTo>
                  <a:lnTo>
                    <a:pt x="160" y="2"/>
                  </a:lnTo>
                  <a:lnTo>
                    <a:pt x="183" y="5"/>
                  </a:lnTo>
                  <a:lnTo>
                    <a:pt x="206" y="10"/>
                  </a:lnTo>
                  <a:lnTo>
                    <a:pt x="231" y="1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4" name="Freeform 90"/>
            <p:cNvSpPr>
              <a:spLocks/>
            </p:cNvSpPr>
            <p:nvPr/>
          </p:nvSpPr>
          <p:spPr bwMode="auto">
            <a:xfrm>
              <a:off x="4524375" y="3829050"/>
              <a:ext cx="28575" cy="14288"/>
            </a:xfrm>
            <a:custGeom>
              <a:avLst/>
              <a:gdLst/>
              <a:ahLst/>
              <a:cxnLst>
                <a:cxn ang="0">
                  <a:pos x="286" y="0"/>
                </a:cxn>
                <a:cxn ang="0">
                  <a:pos x="345" y="2"/>
                </a:cxn>
                <a:cxn ang="0">
                  <a:pos x="397" y="11"/>
                </a:cxn>
                <a:cxn ang="0">
                  <a:pos x="441" y="25"/>
                </a:cxn>
                <a:cxn ang="0">
                  <a:pos x="478" y="43"/>
                </a:cxn>
                <a:cxn ang="0">
                  <a:pos x="507" y="66"/>
                </a:cxn>
                <a:cxn ang="0">
                  <a:pos x="528" y="90"/>
                </a:cxn>
                <a:cxn ang="0">
                  <a:pos x="542" y="116"/>
                </a:cxn>
                <a:cxn ang="0">
                  <a:pos x="546" y="144"/>
                </a:cxn>
                <a:cxn ang="0">
                  <a:pos x="542" y="171"/>
                </a:cxn>
                <a:cxn ang="0">
                  <a:pos x="529" y="199"/>
                </a:cxn>
                <a:cxn ang="0">
                  <a:pos x="508" y="224"/>
                </a:cxn>
                <a:cxn ang="0">
                  <a:pos x="476" y="248"/>
                </a:cxn>
                <a:cxn ang="0">
                  <a:pos x="437" y="267"/>
                </a:cxn>
                <a:cxn ang="0">
                  <a:pos x="387" y="283"/>
                </a:cxn>
                <a:cxn ang="0">
                  <a:pos x="327" y="294"/>
                </a:cxn>
                <a:cxn ang="0">
                  <a:pos x="261" y="298"/>
                </a:cxn>
                <a:cxn ang="0">
                  <a:pos x="202" y="297"/>
                </a:cxn>
                <a:cxn ang="0">
                  <a:pos x="150" y="289"/>
                </a:cxn>
                <a:cxn ang="0">
                  <a:pos x="105" y="275"/>
                </a:cxn>
                <a:cxn ang="0">
                  <a:pos x="69" y="257"/>
                </a:cxn>
                <a:cxn ang="0">
                  <a:pos x="39" y="235"/>
                </a:cxn>
                <a:cxn ang="0">
                  <a:pos x="18" y="210"/>
                </a:cxn>
                <a:cxn ang="0">
                  <a:pos x="6" y="184"/>
                </a:cxn>
                <a:cxn ang="0">
                  <a:pos x="0" y="156"/>
                </a:cxn>
                <a:cxn ang="0">
                  <a:pos x="5" y="129"/>
                </a:cxn>
                <a:cxn ang="0">
                  <a:pos x="18" y="101"/>
                </a:cxn>
                <a:cxn ang="0">
                  <a:pos x="39" y="75"/>
                </a:cxn>
                <a:cxn ang="0">
                  <a:pos x="70" y="51"/>
                </a:cxn>
                <a:cxn ang="0">
                  <a:pos x="111" y="32"/>
                </a:cxn>
                <a:cxn ang="0">
                  <a:pos x="160" y="16"/>
                </a:cxn>
                <a:cxn ang="0">
                  <a:pos x="220" y="4"/>
                </a:cxn>
              </a:cxnLst>
              <a:rect l="0" t="0" r="r" b="b"/>
              <a:pathLst>
                <a:path w="546" h="298">
                  <a:moveTo>
                    <a:pt x="253" y="1"/>
                  </a:moveTo>
                  <a:lnTo>
                    <a:pt x="286" y="0"/>
                  </a:lnTo>
                  <a:lnTo>
                    <a:pt x="316" y="0"/>
                  </a:lnTo>
                  <a:lnTo>
                    <a:pt x="345" y="2"/>
                  </a:lnTo>
                  <a:lnTo>
                    <a:pt x="371" y="7"/>
                  </a:lnTo>
                  <a:lnTo>
                    <a:pt x="397" y="11"/>
                  </a:lnTo>
                  <a:lnTo>
                    <a:pt x="419" y="18"/>
                  </a:lnTo>
                  <a:lnTo>
                    <a:pt x="441" y="25"/>
                  </a:lnTo>
                  <a:lnTo>
                    <a:pt x="460" y="34"/>
                  </a:lnTo>
                  <a:lnTo>
                    <a:pt x="478" y="43"/>
                  </a:lnTo>
                  <a:lnTo>
                    <a:pt x="494" y="54"/>
                  </a:lnTo>
                  <a:lnTo>
                    <a:pt x="507" y="66"/>
                  </a:lnTo>
                  <a:lnTo>
                    <a:pt x="519" y="77"/>
                  </a:lnTo>
                  <a:lnTo>
                    <a:pt x="528" y="90"/>
                  </a:lnTo>
                  <a:lnTo>
                    <a:pt x="535" y="103"/>
                  </a:lnTo>
                  <a:lnTo>
                    <a:pt x="542" y="116"/>
                  </a:lnTo>
                  <a:lnTo>
                    <a:pt x="545" y="130"/>
                  </a:lnTo>
                  <a:lnTo>
                    <a:pt x="546" y="144"/>
                  </a:lnTo>
                  <a:lnTo>
                    <a:pt x="545" y="158"/>
                  </a:lnTo>
                  <a:lnTo>
                    <a:pt x="542" y="171"/>
                  </a:lnTo>
                  <a:lnTo>
                    <a:pt x="537" y="186"/>
                  </a:lnTo>
                  <a:lnTo>
                    <a:pt x="529" y="199"/>
                  </a:lnTo>
                  <a:lnTo>
                    <a:pt x="519" y="212"/>
                  </a:lnTo>
                  <a:lnTo>
                    <a:pt x="508" y="224"/>
                  </a:lnTo>
                  <a:lnTo>
                    <a:pt x="494" y="236"/>
                  </a:lnTo>
                  <a:lnTo>
                    <a:pt x="476" y="248"/>
                  </a:lnTo>
                  <a:lnTo>
                    <a:pt x="458" y="258"/>
                  </a:lnTo>
                  <a:lnTo>
                    <a:pt x="437" y="267"/>
                  </a:lnTo>
                  <a:lnTo>
                    <a:pt x="412" y="276"/>
                  </a:lnTo>
                  <a:lnTo>
                    <a:pt x="387" y="283"/>
                  </a:lnTo>
                  <a:lnTo>
                    <a:pt x="358" y="289"/>
                  </a:lnTo>
                  <a:lnTo>
                    <a:pt x="327" y="294"/>
                  </a:lnTo>
                  <a:lnTo>
                    <a:pt x="293" y="297"/>
                  </a:lnTo>
                  <a:lnTo>
                    <a:pt x="261" y="298"/>
                  </a:lnTo>
                  <a:lnTo>
                    <a:pt x="231" y="298"/>
                  </a:lnTo>
                  <a:lnTo>
                    <a:pt x="202" y="297"/>
                  </a:lnTo>
                  <a:lnTo>
                    <a:pt x="175" y="293"/>
                  </a:lnTo>
                  <a:lnTo>
                    <a:pt x="150" y="289"/>
                  </a:lnTo>
                  <a:lnTo>
                    <a:pt x="127" y="282"/>
                  </a:lnTo>
                  <a:lnTo>
                    <a:pt x="105" y="275"/>
                  </a:lnTo>
                  <a:lnTo>
                    <a:pt x="86" y="267"/>
                  </a:lnTo>
                  <a:lnTo>
                    <a:pt x="69" y="257"/>
                  </a:lnTo>
                  <a:lnTo>
                    <a:pt x="53" y="247"/>
                  </a:lnTo>
                  <a:lnTo>
                    <a:pt x="39" y="235"/>
                  </a:lnTo>
                  <a:lnTo>
                    <a:pt x="28" y="223"/>
                  </a:lnTo>
                  <a:lnTo>
                    <a:pt x="18" y="210"/>
                  </a:lnTo>
                  <a:lnTo>
                    <a:pt x="11" y="198"/>
                  </a:lnTo>
                  <a:lnTo>
                    <a:pt x="6" y="184"/>
                  </a:lnTo>
                  <a:lnTo>
                    <a:pt x="1" y="170"/>
                  </a:lnTo>
                  <a:lnTo>
                    <a:pt x="0" y="156"/>
                  </a:lnTo>
                  <a:lnTo>
                    <a:pt x="1" y="142"/>
                  </a:lnTo>
                  <a:lnTo>
                    <a:pt x="5" y="129"/>
                  </a:lnTo>
                  <a:lnTo>
                    <a:pt x="10" y="114"/>
                  </a:lnTo>
                  <a:lnTo>
                    <a:pt x="18" y="101"/>
                  </a:lnTo>
                  <a:lnTo>
                    <a:pt x="27" y="88"/>
                  </a:lnTo>
                  <a:lnTo>
                    <a:pt x="39" y="75"/>
                  </a:lnTo>
                  <a:lnTo>
                    <a:pt x="53" y="63"/>
                  </a:lnTo>
                  <a:lnTo>
                    <a:pt x="70" y="51"/>
                  </a:lnTo>
                  <a:lnTo>
                    <a:pt x="89" y="41"/>
                  </a:lnTo>
                  <a:lnTo>
                    <a:pt x="111" y="32"/>
                  </a:lnTo>
                  <a:lnTo>
                    <a:pt x="134" y="23"/>
                  </a:lnTo>
                  <a:lnTo>
                    <a:pt x="160" y="16"/>
                  </a:lnTo>
                  <a:lnTo>
                    <a:pt x="189" y="10"/>
                  </a:lnTo>
                  <a:lnTo>
                    <a:pt x="220" y="4"/>
                  </a:lnTo>
                  <a:lnTo>
                    <a:pt x="253" y="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5" name="Freeform 91"/>
            <p:cNvSpPr>
              <a:spLocks/>
            </p:cNvSpPr>
            <p:nvPr/>
          </p:nvSpPr>
          <p:spPr bwMode="auto">
            <a:xfrm>
              <a:off x="4532313" y="3806825"/>
              <a:ext cx="31750" cy="17463"/>
            </a:xfrm>
            <a:custGeom>
              <a:avLst/>
              <a:gdLst/>
              <a:ahLst/>
              <a:cxnLst>
                <a:cxn ang="0">
                  <a:pos x="296" y="12"/>
                </a:cxn>
                <a:cxn ang="0">
                  <a:pos x="364" y="2"/>
                </a:cxn>
                <a:cxn ang="0">
                  <a:pos x="425" y="0"/>
                </a:cxn>
                <a:cxn ang="0">
                  <a:pos x="479" y="5"/>
                </a:cxn>
                <a:cxn ang="0">
                  <a:pos x="525" y="16"/>
                </a:cxn>
                <a:cxn ang="0">
                  <a:pos x="563" y="34"/>
                </a:cxn>
                <a:cxn ang="0">
                  <a:pos x="592" y="55"/>
                </a:cxn>
                <a:cxn ang="0">
                  <a:pos x="613" y="81"/>
                </a:cxn>
                <a:cxn ang="0">
                  <a:pos x="624" y="110"/>
                </a:cxn>
                <a:cxn ang="0">
                  <a:pos x="625" y="140"/>
                </a:cxn>
                <a:cxn ang="0">
                  <a:pos x="616" y="172"/>
                </a:cxn>
                <a:cxn ang="0">
                  <a:pos x="595" y="203"/>
                </a:cxn>
                <a:cxn ang="0">
                  <a:pos x="565" y="235"/>
                </a:cxn>
                <a:cxn ang="0">
                  <a:pos x="523" y="266"/>
                </a:cxn>
                <a:cxn ang="0">
                  <a:pos x="469" y="293"/>
                </a:cxn>
                <a:cxn ang="0">
                  <a:pos x="404" y="317"/>
                </a:cxn>
                <a:cxn ang="0">
                  <a:pos x="329" y="338"/>
                </a:cxn>
                <a:cxn ang="0">
                  <a:pos x="261" y="348"/>
                </a:cxn>
                <a:cxn ang="0">
                  <a:pos x="201" y="351"/>
                </a:cxn>
                <a:cxn ang="0">
                  <a:pos x="147" y="346"/>
                </a:cxn>
                <a:cxn ang="0">
                  <a:pos x="101" y="335"/>
                </a:cxn>
                <a:cxn ang="0">
                  <a:pos x="63" y="317"/>
                </a:cxn>
                <a:cxn ang="0">
                  <a:pos x="34" y="296"/>
                </a:cxn>
                <a:cxn ang="0">
                  <a:pos x="13" y="271"/>
                </a:cxn>
                <a:cxn ang="0">
                  <a:pos x="2" y="241"/>
                </a:cxn>
                <a:cxn ang="0">
                  <a:pos x="1" y="211"/>
                </a:cxn>
                <a:cxn ang="0">
                  <a:pos x="9" y="179"/>
                </a:cxn>
                <a:cxn ang="0">
                  <a:pos x="29" y="146"/>
                </a:cxn>
                <a:cxn ang="0">
                  <a:pos x="59" y="115"/>
                </a:cxn>
                <a:cxn ang="0">
                  <a:pos x="101" y="84"/>
                </a:cxn>
                <a:cxn ang="0">
                  <a:pos x="155" y="57"/>
                </a:cxn>
                <a:cxn ang="0">
                  <a:pos x="221" y="32"/>
                </a:cxn>
              </a:cxnLst>
              <a:rect l="0" t="0" r="r" b="b"/>
              <a:pathLst>
                <a:path w="625" h="351">
                  <a:moveTo>
                    <a:pt x="259" y="20"/>
                  </a:moveTo>
                  <a:lnTo>
                    <a:pt x="296" y="12"/>
                  </a:lnTo>
                  <a:lnTo>
                    <a:pt x="330" y="6"/>
                  </a:lnTo>
                  <a:lnTo>
                    <a:pt x="364" y="2"/>
                  </a:lnTo>
                  <a:lnTo>
                    <a:pt x="396" y="0"/>
                  </a:lnTo>
                  <a:lnTo>
                    <a:pt x="425" y="0"/>
                  </a:lnTo>
                  <a:lnTo>
                    <a:pt x="453" y="2"/>
                  </a:lnTo>
                  <a:lnTo>
                    <a:pt x="479" y="5"/>
                  </a:lnTo>
                  <a:lnTo>
                    <a:pt x="503" y="10"/>
                  </a:lnTo>
                  <a:lnTo>
                    <a:pt x="525" y="16"/>
                  </a:lnTo>
                  <a:lnTo>
                    <a:pt x="545" y="24"/>
                  </a:lnTo>
                  <a:lnTo>
                    <a:pt x="563" y="34"/>
                  </a:lnTo>
                  <a:lnTo>
                    <a:pt x="579" y="44"/>
                  </a:lnTo>
                  <a:lnTo>
                    <a:pt x="592" y="55"/>
                  </a:lnTo>
                  <a:lnTo>
                    <a:pt x="603" y="68"/>
                  </a:lnTo>
                  <a:lnTo>
                    <a:pt x="613" y="81"/>
                  </a:lnTo>
                  <a:lnTo>
                    <a:pt x="619" y="95"/>
                  </a:lnTo>
                  <a:lnTo>
                    <a:pt x="624" y="110"/>
                  </a:lnTo>
                  <a:lnTo>
                    <a:pt x="625" y="124"/>
                  </a:lnTo>
                  <a:lnTo>
                    <a:pt x="625" y="140"/>
                  </a:lnTo>
                  <a:lnTo>
                    <a:pt x="622" y="156"/>
                  </a:lnTo>
                  <a:lnTo>
                    <a:pt x="616" y="172"/>
                  </a:lnTo>
                  <a:lnTo>
                    <a:pt x="607" y="188"/>
                  </a:lnTo>
                  <a:lnTo>
                    <a:pt x="595" y="203"/>
                  </a:lnTo>
                  <a:lnTo>
                    <a:pt x="582" y="220"/>
                  </a:lnTo>
                  <a:lnTo>
                    <a:pt x="565" y="235"/>
                  </a:lnTo>
                  <a:lnTo>
                    <a:pt x="545" y="250"/>
                  </a:lnTo>
                  <a:lnTo>
                    <a:pt x="523" y="266"/>
                  </a:lnTo>
                  <a:lnTo>
                    <a:pt x="497" y="280"/>
                  </a:lnTo>
                  <a:lnTo>
                    <a:pt x="469" y="293"/>
                  </a:lnTo>
                  <a:lnTo>
                    <a:pt x="437" y="306"/>
                  </a:lnTo>
                  <a:lnTo>
                    <a:pt x="404" y="317"/>
                  </a:lnTo>
                  <a:lnTo>
                    <a:pt x="366" y="329"/>
                  </a:lnTo>
                  <a:lnTo>
                    <a:pt x="329" y="338"/>
                  </a:lnTo>
                  <a:lnTo>
                    <a:pt x="295" y="344"/>
                  </a:lnTo>
                  <a:lnTo>
                    <a:pt x="261" y="348"/>
                  </a:lnTo>
                  <a:lnTo>
                    <a:pt x="230" y="351"/>
                  </a:lnTo>
                  <a:lnTo>
                    <a:pt x="201" y="351"/>
                  </a:lnTo>
                  <a:lnTo>
                    <a:pt x="172" y="349"/>
                  </a:lnTo>
                  <a:lnTo>
                    <a:pt x="147" y="346"/>
                  </a:lnTo>
                  <a:lnTo>
                    <a:pt x="123" y="341"/>
                  </a:lnTo>
                  <a:lnTo>
                    <a:pt x="101" y="335"/>
                  </a:lnTo>
                  <a:lnTo>
                    <a:pt x="81" y="327"/>
                  </a:lnTo>
                  <a:lnTo>
                    <a:pt x="63" y="317"/>
                  </a:lnTo>
                  <a:lnTo>
                    <a:pt x="47" y="307"/>
                  </a:lnTo>
                  <a:lnTo>
                    <a:pt x="34" y="296"/>
                  </a:lnTo>
                  <a:lnTo>
                    <a:pt x="23" y="284"/>
                  </a:lnTo>
                  <a:lnTo>
                    <a:pt x="13" y="271"/>
                  </a:lnTo>
                  <a:lnTo>
                    <a:pt x="6" y="256"/>
                  </a:lnTo>
                  <a:lnTo>
                    <a:pt x="2" y="241"/>
                  </a:lnTo>
                  <a:lnTo>
                    <a:pt x="0" y="227"/>
                  </a:lnTo>
                  <a:lnTo>
                    <a:pt x="1" y="211"/>
                  </a:lnTo>
                  <a:lnTo>
                    <a:pt x="4" y="195"/>
                  </a:lnTo>
                  <a:lnTo>
                    <a:pt x="9" y="179"/>
                  </a:lnTo>
                  <a:lnTo>
                    <a:pt x="19" y="163"/>
                  </a:lnTo>
                  <a:lnTo>
                    <a:pt x="29" y="146"/>
                  </a:lnTo>
                  <a:lnTo>
                    <a:pt x="43" y="130"/>
                  </a:lnTo>
                  <a:lnTo>
                    <a:pt x="59" y="115"/>
                  </a:lnTo>
                  <a:lnTo>
                    <a:pt x="79" y="100"/>
                  </a:lnTo>
                  <a:lnTo>
                    <a:pt x="101" y="84"/>
                  </a:lnTo>
                  <a:lnTo>
                    <a:pt x="127" y="70"/>
                  </a:lnTo>
                  <a:lnTo>
                    <a:pt x="155" y="57"/>
                  </a:lnTo>
                  <a:lnTo>
                    <a:pt x="187" y="44"/>
                  </a:lnTo>
                  <a:lnTo>
                    <a:pt x="221" y="32"/>
                  </a:lnTo>
                  <a:lnTo>
                    <a:pt x="259" y="2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6" name="Freeform 92"/>
            <p:cNvSpPr>
              <a:spLocks/>
            </p:cNvSpPr>
            <p:nvPr/>
          </p:nvSpPr>
          <p:spPr bwMode="auto">
            <a:xfrm>
              <a:off x="4524375" y="3781425"/>
              <a:ext cx="28575" cy="23813"/>
            </a:xfrm>
            <a:custGeom>
              <a:avLst/>
              <a:gdLst/>
              <a:ahLst/>
              <a:cxnLst>
                <a:cxn ang="0">
                  <a:pos x="193" y="100"/>
                </a:cxn>
                <a:cxn ang="0">
                  <a:pos x="252" y="60"/>
                </a:cxn>
                <a:cxn ang="0">
                  <a:pos x="307" y="30"/>
                </a:cxn>
                <a:cxn ang="0">
                  <a:pos x="358" y="11"/>
                </a:cxn>
                <a:cxn ang="0">
                  <a:pos x="405" y="2"/>
                </a:cxn>
                <a:cxn ang="0">
                  <a:pos x="446" y="0"/>
                </a:cxn>
                <a:cxn ang="0">
                  <a:pos x="482" y="7"/>
                </a:cxn>
                <a:cxn ang="0">
                  <a:pos x="510" y="20"/>
                </a:cxn>
                <a:cxn ang="0">
                  <a:pos x="531" y="42"/>
                </a:cxn>
                <a:cxn ang="0">
                  <a:pos x="545" y="68"/>
                </a:cxn>
                <a:cxn ang="0">
                  <a:pos x="549" y="101"/>
                </a:cxn>
                <a:cxn ang="0">
                  <a:pos x="544" y="138"/>
                </a:cxn>
                <a:cxn ang="0">
                  <a:pos x="528" y="180"/>
                </a:cxn>
                <a:cxn ang="0">
                  <a:pos x="503" y="226"/>
                </a:cxn>
                <a:cxn ang="0">
                  <a:pos x="465" y="275"/>
                </a:cxn>
                <a:cxn ang="0">
                  <a:pos x="415" y="325"/>
                </a:cxn>
                <a:cxn ang="0">
                  <a:pos x="355" y="375"/>
                </a:cxn>
                <a:cxn ang="0">
                  <a:pos x="297" y="415"/>
                </a:cxn>
                <a:cxn ang="0">
                  <a:pos x="243" y="443"/>
                </a:cxn>
                <a:cxn ang="0">
                  <a:pos x="192" y="463"/>
                </a:cxn>
                <a:cxn ang="0">
                  <a:pos x="145" y="473"/>
                </a:cxn>
                <a:cxn ang="0">
                  <a:pos x="103" y="474"/>
                </a:cxn>
                <a:cxn ang="0">
                  <a:pos x="69" y="467"/>
                </a:cxn>
                <a:cxn ang="0">
                  <a:pos x="40" y="453"/>
                </a:cxn>
                <a:cxn ang="0">
                  <a:pos x="18" y="432"/>
                </a:cxn>
                <a:cxn ang="0">
                  <a:pos x="5" y="405"/>
                </a:cxn>
                <a:cxn ang="0">
                  <a:pos x="0" y="372"/>
                </a:cxn>
                <a:cxn ang="0">
                  <a:pos x="5" y="335"/>
                </a:cxn>
                <a:cxn ang="0">
                  <a:pos x="20" y="293"/>
                </a:cxn>
                <a:cxn ang="0">
                  <a:pos x="46" y="248"/>
                </a:cxn>
                <a:cxn ang="0">
                  <a:pos x="84" y="199"/>
                </a:cxn>
                <a:cxn ang="0">
                  <a:pos x="134" y="148"/>
                </a:cxn>
              </a:cxnLst>
              <a:rect l="0" t="0" r="r" b="b"/>
              <a:pathLst>
                <a:path w="549" h="474">
                  <a:moveTo>
                    <a:pt x="164" y="123"/>
                  </a:moveTo>
                  <a:lnTo>
                    <a:pt x="193" y="100"/>
                  </a:lnTo>
                  <a:lnTo>
                    <a:pt x="223" y="78"/>
                  </a:lnTo>
                  <a:lnTo>
                    <a:pt x="252" y="60"/>
                  </a:lnTo>
                  <a:lnTo>
                    <a:pt x="280" y="44"/>
                  </a:lnTo>
                  <a:lnTo>
                    <a:pt x="307" y="30"/>
                  </a:lnTo>
                  <a:lnTo>
                    <a:pt x="333" y="20"/>
                  </a:lnTo>
                  <a:lnTo>
                    <a:pt x="358" y="11"/>
                  </a:lnTo>
                  <a:lnTo>
                    <a:pt x="383" y="5"/>
                  </a:lnTo>
                  <a:lnTo>
                    <a:pt x="405" y="2"/>
                  </a:lnTo>
                  <a:lnTo>
                    <a:pt x="426" y="0"/>
                  </a:lnTo>
                  <a:lnTo>
                    <a:pt x="446" y="0"/>
                  </a:lnTo>
                  <a:lnTo>
                    <a:pt x="465" y="2"/>
                  </a:lnTo>
                  <a:lnTo>
                    <a:pt x="482" y="7"/>
                  </a:lnTo>
                  <a:lnTo>
                    <a:pt x="497" y="13"/>
                  </a:lnTo>
                  <a:lnTo>
                    <a:pt x="510" y="20"/>
                  </a:lnTo>
                  <a:lnTo>
                    <a:pt x="522" y="30"/>
                  </a:lnTo>
                  <a:lnTo>
                    <a:pt x="531" y="42"/>
                  </a:lnTo>
                  <a:lnTo>
                    <a:pt x="540" y="54"/>
                  </a:lnTo>
                  <a:lnTo>
                    <a:pt x="545" y="68"/>
                  </a:lnTo>
                  <a:lnTo>
                    <a:pt x="548" y="83"/>
                  </a:lnTo>
                  <a:lnTo>
                    <a:pt x="549" y="101"/>
                  </a:lnTo>
                  <a:lnTo>
                    <a:pt x="548" y="119"/>
                  </a:lnTo>
                  <a:lnTo>
                    <a:pt x="544" y="138"/>
                  </a:lnTo>
                  <a:lnTo>
                    <a:pt x="538" y="159"/>
                  </a:lnTo>
                  <a:lnTo>
                    <a:pt x="528" y="180"/>
                  </a:lnTo>
                  <a:lnTo>
                    <a:pt x="517" y="202"/>
                  </a:lnTo>
                  <a:lnTo>
                    <a:pt x="503" y="226"/>
                  </a:lnTo>
                  <a:lnTo>
                    <a:pt x="486" y="249"/>
                  </a:lnTo>
                  <a:lnTo>
                    <a:pt x="465" y="275"/>
                  </a:lnTo>
                  <a:lnTo>
                    <a:pt x="442" y="299"/>
                  </a:lnTo>
                  <a:lnTo>
                    <a:pt x="415" y="325"/>
                  </a:lnTo>
                  <a:lnTo>
                    <a:pt x="385" y="352"/>
                  </a:lnTo>
                  <a:lnTo>
                    <a:pt x="355" y="375"/>
                  </a:lnTo>
                  <a:lnTo>
                    <a:pt x="326" y="397"/>
                  </a:lnTo>
                  <a:lnTo>
                    <a:pt x="297" y="415"/>
                  </a:lnTo>
                  <a:lnTo>
                    <a:pt x="270" y="430"/>
                  </a:lnTo>
                  <a:lnTo>
                    <a:pt x="243" y="443"/>
                  </a:lnTo>
                  <a:lnTo>
                    <a:pt x="217" y="455"/>
                  </a:lnTo>
                  <a:lnTo>
                    <a:pt x="192" y="463"/>
                  </a:lnTo>
                  <a:lnTo>
                    <a:pt x="168" y="469"/>
                  </a:lnTo>
                  <a:lnTo>
                    <a:pt x="145" y="473"/>
                  </a:lnTo>
                  <a:lnTo>
                    <a:pt x="124" y="474"/>
                  </a:lnTo>
                  <a:lnTo>
                    <a:pt x="103" y="474"/>
                  </a:lnTo>
                  <a:lnTo>
                    <a:pt x="85" y="471"/>
                  </a:lnTo>
                  <a:lnTo>
                    <a:pt x="69" y="467"/>
                  </a:lnTo>
                  <a:lnTo>
                    <a:pt x="53" y="461"/>
                  </a:lnTo>
                  <a:lnTo>
                    <a:pt x="40" y="453"/>
                  </a:lnTo>
                  <a:lnTo>
                    <a:pt x="28" y="443"/>
                  </a:lnTo>
                  <a:lnTo>
                    <a:pt x="18" y="432"/>
                  </a:lnTo>
                  <a:lnTo>
                    <a:pt x="11" y="419"/>
                  </a:lnTo>
                  <a:lnTo>
                    <a:pt x="5" y="405"/>
                  </a:lnTo>
                  <a:lnTo>
                    <a:pt x="2" y="390"/>
                  </a:lnTo>
                  <a:lnTo>
                    <a:pt x="0" y="372"/>
                  </a:lnTo>
                  <a:lnTo>
                    <a:pt x="2" y="354"/>
                  </a:lnTo>
                  <a:lnTo>
                    <a:pt x="5" y="335"/>
                  </a:lnTo>
                  <a:lnTo>
                    <a:pt x="12" y="314"/>
                  </a:lnTo>
                  <a:lnTo>
                    <a:pt x="20" y="293"/>
                  </a:lnTo>
                  <a:lnTo>
                    <a:pt x="32" y="272"/>
                  </a:lnTo>
                  <a:lnTo>
                    <a:pt x="46" y="248"/>
                  </a:lnTo>
                  <a:lnTo>
                    <a:pt x="64" y="224"/>
                  </a:lnTo>
                  <a:lnTo>
                    <a:pt x="84" y="199"/>
                  </a:lnTo>
                  <a:lnTo>
                    <a:pt x="108" y="175"/>
                  </a:lnTo>
                  <a:lnTo>
                    <a:pt x="134" y="148"/>
                  </a:lnTo>
                  <a:lnTo>
                    <a:pt x="164" y="12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7" name="Freeform 93"/>
            <p:cNvSpPr>
              <a:spLocks/>
            </p:cNvSpPr>
            <p:nvPr/>
          </p:nvSpPr>
          <p:spPr bwMode="auto">
            <a:xfrm>
              <a:off x="4513263" y="3763963"/>
              <a:ext cx="20638" cy="25400"/>
            </a:xfrm>
            <a:custGeom>
              <a:avLst/>
              <a:gdLst/>
              <a:ahLst/>
              <a:cxnLst>
                <a:cxn ang="0">
                  <a:pos x="100" y="140"/>
                </a:cxn>
                <a:cxn ang="0">
                  <a:pos x="138" y="94"/>
                </a:cxn>
                <a:cxn ang="0">
                  <a:pos x="177" y="57"/>
                </a:cxn>
                <a:cxn ang="0">
                  <a:pos x="214" y="30"/>
                </a:cxn>
                <a:cxn ang="0">
                  <a:pos x="250" y="11"/>
                </a:cxn>
                <a:cxn ang="0">
                  <a:pos x="284" y="2"/>
                </a:cxn>
                <a:cxn ang="0">
                  <a:pos x="314" y="0"/>
                </a:cxn>
                <a:cxn ang="0">
                  <a:pos x="342" y="6"/>
                </a:cxn>
                <a:cxn ang="0">
                  <a:pos x="364" y="20"/>
                </a:cxn>
                <a:cxn ang="0">
                  <a:pos x="382" y="40"/>
                </a:cxn>
                <a:cxn ang="0">
                  <a:pos x="393" y="66"/>
                </a:cxn>
                <a:cxn ang="0">
                  <a:pos x="398" y="100"/>
                </a:cxn>
                <a:cxn ang="0">
                  <a:pos x="396" y="139"/>
                </a:cxn>
                <a:cxn ang="0">
                  <a:pos x="385" y="182"/>
                </a:cxn>
                <a:cxn ang="0">
                  <a:pos x="365" y="231"/>
                </a:cxn>
                <a:cxn ang="0">
                  <a:pos x="337" y="285"/>
                </a:cxn>
                <a:cxn ang="0">
                  <a:pos x="299" y="339"/>
                </a:cxn>
                <a:cxn ang="0">
                  <a:pos x="260" y="385"/>
                </a:cxn>
                <a:cxn ang="0">
                  <a:pos x="223" y="421"/>
                </a:cxn>
                <a:cxn ang="0">
                  <a:pos x="185" y="448"/>
                </a:cxn>
                <a:cxn ang="0">
                  <a:pos x="148" y="466"/>
                </a:cxn>
                <a:cxn ang="0">
                  <a:pos x="115" y="476"/>
                </a:cxn>
                <a:cxn ang="0">
                  <a:pos x="84" y="478"/>
                </a:cxn>
                <a:cxn ang="0">
                  <a:pos x="58" y="472"/>
                </a:cxn>
                <a:cxn ang="0">
                  <a:pos x="34" y="459"/>
                </a:cxn>
                <a:cxn ang="0">
                  <a:pos x="17" y="439"/>
                </a:cxn>
                <a:cxn ang="0">
                  <a:pos x="6" y="412"/>
                </a:cxn>
                <a:cxn ang="0">
                  <a:pos x="0" y="380"/>
                </a:cxn>
                <a:cxn ang="0">
                  <a:pos x="4" y="341"/>
                </a:cxn>
                <a:cxn ang="0">
                  <a:pos x="14" y="297"/>
                </a:cxn>
                <a:cxn ang="0">
                  <a:pos x="33" y="248"/>
                </a:cxn>
                <a:cxn ang="0">
                  <a:pos x="63" y="196"/>
                </a:cxn>
              </a:cxnLst>
              <a:rect l="0" t="0" r="r" b="b"/>
              <a:pathLst>
                <a:path w="398" h="478">
                  <a:moveTo>
                    <a:pt x="81" y="167"/>
                  </a:moveTo>
                  <a:lnTo>
                    <a:pt x="100" y="140"/>
                  </a:lnTo>
                  <a:lnTo>
                    <a:pt x="119" y="116"/>
                  </a:lnTo>
                  <a:lnTo>
                    <a:pt x="138" y="94"/>
                  </a:lnTo>
                  <a:lnTo>
                    <a:pt x="157" y="74"/>
                  </a:lnTo>
                  <a:lnTo>
                    <a:pt x="177" y="57"/>
                  </a:lnTo>
                  <a:lnTo>
                    <a:pt x="195" y="43"/>
                  </a:lnTo>
                  <a:lnTo>
                    <a:pt x="214" y="30"/>
                  </a:lnTo>
                  <a:lnTo>
                    <a:pt x="233" y="20"/>
                  </a:lnTo>
                  <a:lnTo>
                    <a:pt x="250" y="11"/>
                  </a:lnTo>
                  <a:lnTo>
                    <a:pt x="267" y="6"/>
                  </a:lnTo>
                  <a:lnTo>
                    <a:pt x="284" y="2"/>
                  </a:lnTo>
                  <a:lnTo>
                    <a:pt x="300" y="0"/>
                  </a:lnTo>
                  <a:lnTo>
                    <a:pt x="314" y="0"/>
                  </a:lnTo>
                  <a:lnTo>
                    <a:pt x="329" y="2"/>
                  </a:lnTo>
                  <a:lnTo>
                    <a:pt x="342" y="6"/>
                  </a:lnTo>
                  <a:lnTo>
                    <a:pt x="354" y="12"/>
                  </a:lnTo>
                  <a:lnTo>
                    <a:pt x="364" y="20"/>
                  </a:lnTo>
                  <a:lnTo>
                    <a:pt x="373" y="29"/>
                  </a:lnTo>
                  <a:lnTo>
                    <a:pt x="382" y="40"/>
                  </a:lnTo>
                  <a:lnTo>
                    <a:pt x="389" y="52"/>
                  </a:lnTo>
                  <a:lnTo>
                    <a:pt x="393" y="66"/>
                  </a:lnTo>
                  <a:lnTo>
                    <a:pt x="397" y="83"/>
                  </a:lnTo>
                  <a:lnTo>
                    <a:pt x="398" y="100"/>
                  </a:lnTo>
                  <a:lnTo>
                    <a:pt x="398" y="118"/>
                  </a:lnTo>
                  <a:lnTo>
                    <a:pt x="396" y="139"/>
                  </a:lnTo>
                  <a:lnTo>
                    <a:pt x="392" y="160"/>
                  </a:lnTo>
                  <a:lnTo>
                    <a:pt x="385" y="182"/>
                  </a:lnTo>
                  <a:lnTo>
                    <a:pt x="377" y="206"/>
                  </a:lnTo>
                  <a:lnTo>
                    <a:pt x="365" y="231"/>
                  </a:lnTo>
                  <a:lnTo>
                    <a:pt x="352" y="258"/>
                  </a:lnTo>
                  <a:lnTo>
                    <a:pt x="337" y="285"/>
                  </a:lnTo>
                  <a:lnTo>
                    <a:pt x="318" y="312"/>
                  </a:lnTo>
                  <a:lnTo>
                    <a:pt x="299" y="339"/>
                  </a:lnTo>
                  <a:lnTo>
                    <a:pt x="280" y="363"/>
                  </a:lnTo>
                  <a:lnTo>
                    <a:pt x="260" y="385"/>
                  </a:lnTo>
                  <a:lnTo>
                    <a:pt x="241" y="404"/>
                  </a:lnTo>
                  <a:lnTo>
                    <a:pt x="223" y="421"/>
                  </a:lnTo>
                  <a:lnTo>
                    <a:pt x="203" y="436"/>
                  </a:lnTo>
                  <a:lnTo>
                    <a:pt x="185" y="448"/>
                  </a:lnTo>
                  <a:lnTo>
                    <a:pt x="167" y="458"/>
                  </a:lnTo>
                  <a:lnTo>
                    <a:pt x="148" y="466"/>
                  </a:lnTo>
                  <a:lnTo>
                    <a:pt x="132" y="472"/>
                  </a:lnTo>
                  <a:lnTo>
                    <a:pt x="115" y="476"/>
                  </a:lnTo>
                  <a:lnTo>
                    <a:pt x="99" y="478"/>
                  </a:lnTo>
                  <a:lnTo>
                    <a:pt x="84" y="478"/>
                  </a:lnTo>
                  <a:lnTo>
                    <a:pt x="70" y="476"/>
                  </a:lnTo>
                  <a:lnTo>
                    <a:pt x="58" y="472"/>
                  </a:lnTo>
                  <a:lnTo>
                    <a:pt x="45" y="466"/>
                  </a:lnTo>
                  <a:lnTo>
                    <a:pt x="34" y="459"/>
                  </a:lnTo>
                  <a:lnTo>
                    <a:pt x="25" y="450"/>
                  </a:lnTo>
                  <a:lnTo>
                    <a:pt x="17" y="439"/>
                  </a:lnTo>
                  <a:lnTo>
                    <a:pt x="11" y="426"/>
                  </a:lnTo>
                  <a:lnTo>
                    <a:pt x="6" y="412"/>
                  </a:lnTo>
                  <a:lnTo>
                    <a:pt x="3" y="397"/>
                  </a:lnTo>
                  <a:lnTo>
                    <a:pt x="0" y="380"/>
                  </a:lnTo>
                  <a:lnTo>
                    <a:pt x="2" y="361"/>
                  </a:lnTo>
                  <a:lnTo>
                    <a:pt x="4" y="341"/>
                  </a:lnTo>
                  <a:lnTo>
                    <a:pt x="8" y="320"/>
                  </a:lnTo>
                  <a:lnTo>
                    <a:pt x="14" y="297"/>
                  </a:lnTo>
                  <a:lnTo>
                    <a:pt x="23" y="274"/>
                  </a:lnTo>
                  <a:lnTo>
                    <a:pt x="33" y="248"/>
                  </a:lnTo>
                  <a:lnTo>
                    <a:pt x="46" y="223"/>
                  </a:lnTo>
                  <a:lnTo>
                    <a:pt x="63" y="196"/>
                  </a:lnTo>
                  <a:lnTo>
                    <a:pt x="81" y="167"/>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grpSp>
      <p:sp>
        <p:nvSpPr>
          <p:cNvPr id="2" name="Title Placeholder 1"/>
          <p:cNvSpPr>
            <a:spLocks noGrp="1"/>
          </p:cNvSpPr>
          <p:nvPr>
            <p:ph type="title"/>
          </p:nvPr>
        </p:nvSpPr>
        <p:spPr>
          <a:xfrm>
            <a:off x="0" y="482600"/>
            <a:ext cx="9144000" cy="381000"/>
          </a:xfrm>
          <a:prstGeom prst="rect">
            <a:avLst/>
          </a:prstGeom>
          <a:solidFill>
            <a:schemeClr val="tx2">
              <a:lumMod val="75000"/>
            </a:schemeClr>
          </a:solidFill>
        </p:spPr>
        <p:txBody>
          <a:bodyPr vert="horz" lIns="91440" tIns="45720" rIns="91440" bIns="45720" rtlCol="0" anchor="ctr">
            <a:noAutofit/>
          </a:bodyPr>
          <a:lstStyle/>
          <a:p>
            <a:r>
              <a:rPr 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0BDE212-E76B-4CCB-8579-F5AE533F1BB0}" type="datetimeFigureOut">
              <a:rPr lang="en-US"/>
              <a:pPr>
                <a:defRPr/>
              </a:pPr>
              <a:t>2/20/2022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599B649-AC05-4FD4-8EDB-84F71C51DE25}" type="slidenum">
              <a:rPr lang="en-US"/>
              <a:pPr>
                <a:defRPr/>
              </a:pPr>
              <a:t>‹#›</a:t>
            </a:fld>
            <a:endParaRPr lang="en-US" dirty="0"/>
          </a:p>
        </p:txBody>
      </p:sp>
      <p:sp>
        <p:nvSpPr>
          <p:cNvPr id="7" name="Rectangle 6"/>
          <p:cNvSpPr/>
          <p:nvPr userDrawn="1"/>
        </p:nvSpPr>
        <p:spPr>
          <a:xfrm>
            <a:off x="0" y="0"/>
            <a:ext cx="9144000" cy="609600"/>
          </a:xfrm>
          <a:prstGeom prst="rect">
            <a:avLst/>
          </a:prstGeom>
          <a:gradFill>
            <a:gsLst>
              <a:gs pos="0">
                <a:srgbClr val="0081C4"/>
              </a:gs>
              <a:gs pos="100000">
                <a:schemeClr val="bg1">
                  <a:alpha val="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rot="10800000">
            <a:off x="0" y="6248400"/>
            <a:ext cx="9144000" cy="609600"/>
          </a:xfrm>
          <a:prstGeom prst="rect">
            <a:avLst/>
          </a:prstGeom>
          <a:gradFill>
            <a:gsLst>
              <a:gs pos="0">
                <a:srgbClr val="EFB42B"/>
              </a:gs>
              <a:gs pos="100000">
                <a:schemeClr val="bg1">
                  <a:alpha val="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9" name="TextBox 118"/>
          <p:cNvSpPr txBox="1"/>
          <p:nvPr userDrawn="1"/>
        </p:nvSpPr>
        <p:spPr>
          <a:xfrm>
            <a:off x="7620000" y="6611938"/>
            <a:ext cx="1524000" cy="246062"/>
          </a:xfrm>
          <a:prstGeom prst="rect">
            <a:avLst/>
          </a:prstGeom>
          <a:noFill/>
        </p:spPr>
        <p:txBody>
          <a:bodyPr>
            <a:spAutoFit/>
          </a:bodyPr>
          <a:lstStyle/>
          <a:p>
            <a:pPr algn="ctr" fontAlgn="auto">
              <a:spcBef>
                <a:spcPts val="0"/>
              </a:spcBef>
              <a:spcAft>
                <a:spcPts val="0"/>
              </a:spcAft>
              <a:defRPr/>
            </a:pPr>
            <a:r>
              <a:rPr lang="en-US" sz="1000" b="1" dirty="0">
                <a:solidFill>
                  <a:schemeClr val="bg1"/>
                </a:solidFill>
                <a:latin typeface="Gill Sans MT" pitchFamily="34" charset="0"/>
                <a:cs typeface="+mn-cs"/>
              </a:rPr>
              <a:t>www.jubcor.com</a:t>
            </a:r>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 y="6416040"/>
            <a:ext cx="1540042" cy="365760"/>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2" r:id="rId12"/>
  </p:sldLayoutIdLst>
  <p:txStyles>
    <p:titleStyle>
      <a:lvl1pPr algn="l" rtl="0" eaLnBrk="0" fontAlgn="base" hangingPunct="0">
        <a:spcBef>
          <a:spcPct val="0"/>
        </a:spcBef>
        <a:spcAft>
          <a:spcPct val="0"/>
        </a:spcAft>
        <a:defRPr b="1" kern="1200">
          <a:solidFill>
            <a:schemeClr val="bg1"/>
          </a:solidFill>
          <a:latin typeface="Gill Sans MT" pitchFamily="34" charset="0"/>
          <a:ea typeface="+mj-ea"/>
          <a:cs typeface="+mj-cs"/>
        </a:defRPr>
      </a:lvl1pPr>
      <a:lvl2pPr algn="l" rtl="0" eaLnBrk="0" fontAlgn="base" hangingPunct="0">
        <a:spcBef>
          <a:spcPct val="0"/>
        </a:spcBef>
        <a:spcAft>
          <a:spcPct val="0"/>
        </a:spcAft>
        <a:defRPr b="1">
          <a:solidFill>
            <a:schemeClr val="bg1"/>
          </a:solidFill>
          <a:latin typeface="Gill Sans MT" pitchFamily="34" charset="0"/>
        </a:defRPr>
      </a:lvl2pPr>
      <a:lvl3pPr algn="l" rtl="0" eaLnBrk="0" fontAlgn="base" hangingPunct="0">
        <a:spcBef>
          <a:spcPct val="0"/>
        </a:spcBef>
        <a:spcAft>
          <a:spcPct val="0"/>
        </a:spcAft>
        <a:defRPr b="1">
          <a:solidFill>
            <a:schemeClr val="bg1"/>
          </a:solidFill>
          <a:latin typeface="Gill Sans MT" pitchFamily="34" charset="0"/>
        </a:defRPr>
      </a:lvl3pPr>
      <a:lvl4pPr algn="l" rtl="0" eaLnBrk="0" fontAlgn="base" hangingPunct="0">
        <a:spcBef>
          <a:spcPct val="0"/>
        </a:spcBef>
        <a:spcAft>
          <a:spcPct val="0"/>
        </a:spcAft>
        <a:defRPr b="1">
          <a:solidFill>
            <a:schemeClr val="bg1"/>
          </a:solidFill>
          <a:latin typeface="Gill Sans MT" pitchFamily="34" charset="0"/>
        </a:defRPr>
      </a:lvl4pPr>
      <a:lvl5pPr algn="l" rtl="0" eaLnBrk="0" fontAlgn="base" hangingPunct="0">
        <a:spcBef>
          <a:spcPct val="0"/>
        </a:spcBef>
        <a:spcAft>
          <a:spcPct val="0"/>
        </a:spcAft>
        <a:defRPr b="1">
          <a:solidFill>
            <a:schemeClr val="bg1"/>
          </a:solidFill>
          <a:latin typeface="Gill Sans MT" pitchFamily="34" charset="0"/>
        </a:defRPr>
      </a:lvl5pPr>
      <a:lvl6pPr marL="457200" algn="l" rtl="0" fontAlgn="base">
        <a:spcBef>
          <a:spcPct val="0"/>
        </a:spcBef>
        <a:spcAft>
          <a:spcPct val="0"/>
        </a:spcAft>
        <a:defRPr b="1">
          <a:solidFill>
            <a:schemeClr val="bg1"/>
          </a:solidFill>
          <a:latin typeface="Gill Sans MT" pitchFamily="34" charset="0"/>
        </a:defRPr>
      </a:lvl6pPr>
      <a:lvl7pPr marL="914400" algn="l" rtl="0" fontAlgn="base">
        <a:spcBef>
          <a:spcPct val="0"/>
        </a:spcBef>
        <a:spcAft>
          <a:spcPct val="0"/>
        </a:spcAft>
        <a:defRPr b="1">
          <a:solidFill>
            <a:schemeClr val="bg1"/>
          </a:solidFill>
          <a:latin typeface="Gill Sans MT" pitchFamily="34" charset="0"/>
        </a:defRPr>
      </a:lvl7pPr>
      <a:lvl8pPr marL="1371600" algn="l" rtl="0" fontAlgn="base">
        <a:spcBef>
          <a:spcPct val="0"/>
        </a:spcBef>
        <a:spcAft>
          <a:spcPct val="0"/>
        </a:spcAft>
        <a:defRPr b="1">
          <a:solidFill>
            <a:schemeClr val="bg1"/>
          </a:solidFill>
          <a:latin typeface="Gill Sans MT" pitchFamily="34" charset="0"/>
        </a:defRPr>
      </a:lvl8pPr>
      <a:lvl9pPr marL="1828800" algn="l" rtl="0" fontAlgn="base">
        <a:spcBef>
          <a:spcPct val="0"/>
        </a:spcBef>
        <a:spcAft>
          <a:spcPct val="0"/>
        </a:spcAft>
        <a:defRPr b="1">
          <a:solidFill>
            <a:schemeClr val="bg1"/>
          </a:solidFill>
          <a:latin typeface="Gill Sans MT"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abalwi@cortec-me.com" TargetMode="External"/><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60EA2340"/></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21026" y="2387138"/>
            <a:ext cx="7581900" cy="3099261"/>
          </a:xfrm>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Tank Floor Integrity Assurance Using </a:t>
            </a:r>
            <a:r>
              <a:rPr lang="en-US" sz="1800" b="1" dirty="0" err="1">
                <a:effectLst/>
                <a:latin typeface="Calibri" panose="020F0502020204030204" pitchFamily="34" charset="0"/>
                <a:ea typeface="Calibri" panose="020F0502020204030204" pitchFamily="34" charset="0"/>
                <a:cs typeface="Arial" panose="020B0604020202020204" pitchFamily="34" charset="0"/>
              </a:rPr>
              <a:t>VpCI</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Highlight the significance of soil-side corrosion and most common challenges contributing to soil-side corrosion in the GCC &amp; Middle East.</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Briefly introduce Vapor Phase </a:t>
            </a:r>
            <a:r>
              <a:rPr lang="en-US" sz="1800" dirty="0">
                <a:latin typeface="Calibri" panose="020F0502020204030204" pitchFamily="34" charset="0"/>
                <a:ea typeface="Calibri" panose="020F0502020204030204" pitchFamily="34" charset="0"/>
                <a:cs typeface="Arial" panose="020B0604020202020204" pitchFamily="34" charset="0"/>
              </a:rPr>
              <a:t>C</a:t>
            </a:r>
            <a:r>
              <a:rPr lang="en-US" sz="1800" dirty="0">
                <a:effectLst/>
                <a:latin typeface="Calibri" panose="020F0502020204030204" pitchFamily="34" charset="0"/>
                <a:ea typeface="Calibri" panose="020F0502020204030204" pitchFamily="34" charset="0"/>
                <a:cs typeface="Arial" panose="020B0604020202020204" pitchFamily="34" charset="0"/>
              </a:rPr>
              <a:t>orrosion Inhibitors working mechanism and typical application methodologies.</a:t>
            </a:r>
          </a:p>
          <a:p>
            <a:pPr marL="0" marR="0" algn="l">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Arial" panose="020B0604020202020204" pitchFamily="34" charset="0"/>
              </a:rPr>
              <a:t>L</a:t>
            </a:r>
            <a:r>
              <a:rPr lang="en-US" sz="1800" dirty="0">
                <a:effectLst/>
                <a:latin typeface="Calibri" panose="020F0502020204030204" pitchFamily="34" charset="0"/>
                <a:ea typeface="Calibri" panose="020F0502020204030204" pitchFamily="34" charset="0"/>
                <a:cs typeface="Arial" panose="020B0604020202020204" pitchFamily="34" charset="0"/>
              </a:rPr>
              <a:t>atest progress and updates with international standards related to this technology.</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Share some of the long-term performance assessment case studies related to this technology and introduce some examples of cost benefit analysis.</a:t>
            </a:r>
          </a:p>
          <a:p>
            <a:pPr algn="l"/>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A58D32-DB5A-43CD-99CD-43F08DD3D2C3}"/>
              </a:ext>
            </a:extLst>
          </p:cNvPr>
          <p:cNvSpPr>
            <a:spLocks noGrp="1"/>
          </p:cNvSpPr>
          <p:nvPr>
            <p:ph type="title"/>
          </p:nvPr>
        </p:nvSpPr>
        <p:spPr>
          <a:xfrm>
            <a:off x="0" y="609600"/>
            <a:ext cx="9144000" cy="510436"/>
          </a:xfrm>
        </p:spPr>
        <p:txBody>
          <a:bodyPr>
            <a:normAutofit fontScale="90000"/>
          </a:bodyPr>
          <a:lstStyle/>
          <a:p>
            <a:r>
              <a:rPr lang="en-US" sz="2800" dirty="0"/>
              <a:t>Application Methodologies </a:t>
            </a:r>
            <a:r>
              <a:rPr lang="en-US" sz="1800" dirty="0"/>
              <a:t>Integrated Dispensing System (New tanks)</a:t>
            </a:r>
            <a:endParaRPr lang="en-US" sz="2800" dirty="0"/>
          </a:p>
        </p:txBody>
      </p:sp>
      <p:pic>
        <p:nvPicPr>
          <p:cNvPr id="12" name="Picture 11">
            <a:extLst>
              <a:ext uri="{FF2B5EF4-FFF2-40B4-BE49-F238E27FC236}">
                <a16:creationId xmlns:a16="http://schemas.microsoft.com/office/drawing/2014/main" id="{408FB252-FD68-4E78-90EA-22A87E31F3B8}"/>
              </a:ext>
            </a:extLst>
          </p:cNvPr>
          <p:cNvPicPr>
            <a:picLocks noChangeAspect="1"/>
          </p:cNvPicPr>
          <p:nvPr/>
        </p:nvPicPr>
        <p:blipFill rotWithShape="1">
          <a:blip r:embed="rId4"/>
          <a:srcRect r="5778"/>
          <a:stretch/>
        </p:blipFill>
        <p:spPr>
          <a:xfrm>
            <a:off x="1197217" y="1676400"/>
            <a:ext cx="6749566" cy="4152686"/>
          </a:xfrm>
          <a:prstGeom prst="rect">
            <a:avLst/>
          </a:prstGeom>
        </p:spPr>
      </p:pic>
    </p:spTree>
    <p:custDataLst>
      <p:tags r:id="rId1"/>
    </p:custDataLst>
    <p:extLst>
      <p:ext uri="{BB962C8B-B14F-4D97-AF65-F5344CB8AC3E}">
        <p14:creationId xmlns:p14="http://schemas.microsoft.com/office/powerpoint/2010/main" val="1102361084"/>
      </p:ext>
    </p:extLst>
  </p:cSld>
  <p:clrMapOvr>
    <a:masterClrMapping/>
  </p:clrMapOvr>
  <mc:AlternateContent xmlns:mc="http://schemas.openxmlformats.org/markup-compatibility/2006" xmlns:p14="http://schemas.microsoft.com/office/powerpoint/2010/main">
    <mc:Choice Requires="p14">
      <p:transition spd="slow" p14:dur="2000" advTm="43658"/>
    </mc:Choice>
    <mc:Fallback xmlns="">
      <p:transition spd="slow" advTm="43658"/>
    </mc:Fallback>
  </mc:AlternateContent>
  <p:extLst>
    <p:ext uri="{E180D4A7-C9FB-4DFB-919C-405C955672EB}">
      <p14:showEvtLst xmlns:p14="http://schemas.microsoft.com/office/powerpoint/2010/main">
        <p14:playEvt time="1712" objId="8"/>
        <p14:triggerEvt type="onClick" time="1712" objId="8"/>
        <p14:stopEvt time="27362"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extLst>
              <p:ext uri="{D42A27DB-BD31-4B8C-83A1-F6EECF244321}">
                <p14:modId xmlns:p14="http://schemas.microsoft.com/office/powerpoint/2010/main" val="2475169458"/>
              </p:ext>
            </p:extLst>
          </p:nvPr>
        </p:nvGraphicFramePr>
        <p:xfrm>
          <a:off x="592946" y="1522685"/>
          <a:ext cx="8551054" cy="513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descr="Red square">
            <a:extLst>
              <a:ext uri="{FF2B5EF4-FFF2-40B4-BE49-F238E27FC236}">
                <a16:creationId xmlns:a16="http://schemas.microsoft.com/office/drawing/2014/main" id="{A12CC26A-5315-4976-ADC0-5433567BBAE9}"/>
              </a:ext>
            </a:extLst>
          </p:cNvPr>
          <p:cNvSpPr/>
          <p:nvPr/>
        </p:nvSpPr>
        <p:spPr>
          <a:xfrm>
            <a:off x="592946" y="2276639"/>
            <a:ext cx="516698" cy="51669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200" dirty="0">
                <a:solidFill>
                  <a:prstClr val="white"/>
                </a:solidFill>
                <a:latin typeface="Calibri" panose="020F0502020204030204"/>
              </a:rPr>
              <a:t>2003</a:t>
            </a:r>
            <a:endParaRPr lang="en-US" sz="1350" dirty="0">
              <a:solidFill>
                <a:prstClr val="white"/>
              </a:solidFill>
              <a:latin typeface="Calibri" panose="020F0502020204030204"/>
            </a:endParaRP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188288" y="2276639"/>
            <a:ext cx="516698" cy="51669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200" dirty="0">
                <a:solidFill>
                  <a:prstClr val="white"/>
                </a:solidFill>
                <a:latin typeface="Calibri" panose="020F0502020204030204"/>
              </a:rPr>
              <a:t>2013</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3787546" y="2263713"/>
            <a:ext cx="516698" cy="51669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200" dirty="0">
                <a:solidFill>
                  <a:prstClr val="white"/>
                </a:solidFill>
                <a:latin typeface="Calibri" panose="020F0502020204030204"/>
              </a:rPr>
              <a:t>2018</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5382888" y="2276639"/>
            <a:ext cx="516698" cy="51669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200" dirty="0">
                <a:solidFill>
                  <a:prstClr val="white"/>
                </a:solidFill>
                <a:latin typeface="Calibri" panose="020F0502020204030204"/>
              </a:rPr>
              <a:t>2021</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6978230" y="2276639"/>
            <a:ext cx="516698" cy="51669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200" dirty="0">
                <a:solidFill>
                  <a:prstClr val="white"/>
                </a:solidFill>
                <a:latin typeface="Calibri" panose="020F0502020204030204"/>
              </a:rPr>
              <a:t>2021</a:t>
            </a:r>
          </a:p>
        </p:txBody>
      </p:sp>
      <p:sp>
        <p:nvSpPr>
          <p:cNvPr id="5" name="Title 4">
            <a:extLst>
              <a:ext uri="{FF2B5EF4-FFF2-40B4-BE49-F238E27FC236}">
                <a16:creationId xmlns:a16="http://schemas.microsoft.com/office/drawing/2014/main" id="{149E2680-FEDD-417A-9AD5-844DCEE6F841}"/>
              </a:ext>
            </a:extLst>
          </p:cNvPr>
          <p:cNvSpPr>
            <a:spLocks noGrp="1"/>
          </p:cNvSpPr>
          <p:nvPr>
            <p:ph type="title"/>
          </p:nvPr>
        </p:nvSpPr>
        <p:spPr>
          <a:xfrm>
            <a:off x="510266" y="197122"/>
            <a:ext cx="8033659" cy="869677"/>
          </a:xfrm>
        </p:spPr>
        <p:txBody>
          <a:bodyPr>
            <a:normAutofit/>
          </a:bodyPr>
          <a:lstStyle/>
          <a:p>
            <a:r>
              <a:rPr lang="en-US" sz="3300" dirty="0"/>
              <a:t>Industry Standards</a:t>
            </a:r>
          </a:p>
        </p:txBody>
      </p:sp>
    </p:spTree>
    <p:extLst>
      <p:ext uri="{BB962C8B-B14F-4D97-AF65-F5344CB8AC3E}">
        <p14:creationId xmlns:p14="http://schemas.microsoft.com/office/powerpoint/2010/main" val="144068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D55B-715B-4910-892C-56773BD36FD9}"/>
              </a:ext>
            </a:extLst>
          </p:cNvPr>
          <p:cNvSpPr>
            <a:spLocks noGrp="1"/>
          </p:cNvSpPr>
          <p:nvPr>
            <p:ph type="title"/>
          </p:nvPr>
        </p:nvSpPr>
        <p:spPr/>
        <p:txBody>
          <a:bodyPr/>
          <a:lstStyle/>
          <a:p>
            <a:r>
              <a:rPr lang="en-US" dirty="0"/>
              <a:t>Vapor Phase Corrosion Inhibitors are used for:</a:t>
            </a:r>
          </a:p>
        </p:txBody>
      </p:sp>
      <p:sp>
        <p:nvSpPr>
          <p:cNvPr id="3" name="Content Placeholder 2">
            <a:extLst>
              <a:ext uri="{FF2B5EF4-FFF2-40B4-BE49-F238E27FC236}">
                <a16:creationId xmlns:a16="http://schemas.microsoft.com/office/drawing/2014/main" id="{9391956A-1429-4781-8620-6EC46710BBED}"/>
              </a:ext>
            </a:extLst>
          </p:cNvPr>
          <p:cNvSpPr>
            <a:spLocks noGrp="1"/>
          </p:cNvSpPr>
          <p:nvPr>
            <p:ph idx="1"/>
          </p:nvPr>
        </p:nvSpPr>
        <p:spPr/>
        <p:txBody>
          <a:bodyPr/>
          <a:lstStyle/>
          <a:p>
            <a:pPr lvl="0"/>
            <a:r>
              <a:rPr lang="en-US" dirty="0"/>
              <a:t>Switch from time-based inspection to RBI </a:t>
            </a:r>
          </a:p>
          <a:p>
            <a:pPr lvl="0"/>
            <a:r>
              <a:rPr lang="en-US" dirty="0"/>
              <a:t>Defer scheduled out of service inspection, safely, when needed</a:t>
            </a:r>
          </a:p>
          <a:p>
            <a:r>
              <a:rPr lang="en-US" dirty="0"/>
              <a:t>Extend next inspection interval</a:t>
            </a:r>
          </a:p>
          <a:p>
            <a:r>
              <a:rPr lang="en-US" dirty="0"/>
              <a:t>Prepare cost effective repair plan and minimize future maintenance </a:t>
            </a:r>
          </a:p>
          <a:p>
            <a:pPr lvl="0"/>
            <a:r>
              <a:rPr lang="en-US" dirty="0"/>
              <a:t>Increase service life</a:t>
            </a:r>
          </a:p>
          <a:p>
            <a:r>
              <a:rPr lang="en-US" dirty="0"/>
              <a:t>Reduce storage tank OPEX by 30% </a:t>
            </a:r>
          </a:p>
        </p:txBody>
      </p:sp>
    </p:spTree>
    <p:extLst>
      <p:ext uri="{BB962C8B-B14F-4D97-AF65-F5344CB8AC3E}">
        <p14:creationId xmlns:p14="http://schemas.microsoft.com/office/powerpoint/2010/main" val="840665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2A52-EFC9-4F78-9BF7-8E17FE64BA29}"/>
              </a:ext>
            </a:extLst>
          </p:cNvPr>
          <p:cNvSpPr>
            <a:spLocks noGrp="1"/>
          </p:cNvSpPr>
          <p:nvPr>
            <p:ph type="title"/>
          </p:nvPr>
        </p:nvSpPr>
        <p:spPr>
          <a:xfrm>
            <a:off x="3724073" y="1329201"/>
            <a:ext cx="4939868" cy="964620"/>
          </a:xfrm>
        </p:spPr>
        <p:txBody>
          <a:bodyPr anchor="b">
            <a:normAutofit/>
          </a:bodyPr>
          <a:lstStyle/>
          <a:p>
            <a:r>
              <a:rPr lang="en-US" dirty="0"/>
              <a:t>Four-Year Study for Distillate Tank  </a:t>
            </a:r>
          </a:p>
        </p:txBody>
      </p:sp>
      <p:sp>
        <p:nvSpPr>
          <p:cNvPr id="3" name="Content Placeholder 2">
            <a:extLst>
              <a:ext uri="{FF2B5EF4-FFF2-40B4-BE49-F238E27FC236}">
                <a16:creationId xmlns:a16="http://schemas.microsoft.com/office/drawing/2014/main" id="{BF24D08A-3563-4B8D-BE57-39628CACBEEE}"/>
              </a:ext>
            </a:extLst>
          </p:cNvPr>
          <p:cNvSpPr>
            <a:spLocks noGrp="1"/>
          </p:cNvSpPr>
          <p:nvPr>
            <p:ph idx="1"/>
          </p:nvPr>
        </p:nvSpPr>
        <p:spPr>
          <a:xfrm>
            <a:off x="3724074" y="2686051"/>
            <a:ext cx="4939867" cy="2839064"/>
          </a:xfrm>
        </p:spPr>
        <p:txBody>
          <a:bodyPr>
            <a:normAutofit/>
          </a:bodyPr>
          <a:lstStyle/>
          <a:p>
            <a:r>
              <a:rPr lang="en-US" sz="1500" dirty="0"/>
              <a:t>Client: A terminal in GCC </a:t>
            </a:r>
          </a:p>
          <a:p>
            <a:r>
              <a:rPr lang="en-US" sz="1500" dirty="0"/>
              <a:t>Tank size: 38 m diameter </a:t>
            </a:r>
          </a:p>
          <a:p>
            <a:r>
              <a:rPr lang="en-US" sz="1500" dirty="0"/>
              <a:t>Tank service: distillate products </a:t>
            </a:r>
          </a:p>
          <a:p>
            <a:r>
              <a:rPr lang="en-US" sz="1500" dirty="0"/>
              <a:t>Tank Construction Date: 2010</a:t>
            </a:r>
          </a:p>
          <a:p>
            <a:r>
              <a:rPr lang="en-US" sz="1500" dirty="0"/>
              <a:t>Tank foundation: HDPE liner, sand, no ICCP</a:t>
            </a:r>
          </a:p>
          <a:p>
            <a:r>
              <a:rPr lang="en-US" sz="1500" dirty="0"/>
              <a:t>First T&amp;I : 2016</a:t>
            </a:r>
          </a:p>
          <a:p>
            <a:r>
              <a:rPr lang="en-US" sz="1500" dirty="0"/>
              <a:t>Second T&amp;I: 2020</a:t>
            </a:r>
          </a:p>
          <a:p>
            <a:pPr marL="0" indent="0">
              <a:buNone/>
            </a:pPr>
            <a:endParaRPr lang="en-US" sz="1500" dirty="0"/>
          </a:p>
        </p:txBody>
      </p:sp>
      <p:pic>
        <p:nvPicPr>
          <p:cNvPr id="5" name="Picture 4">
            <a:extLst>
              <a:ext uri="{FF2B5EF4-FFF2-40B4-BE49-F238E27FC236}">
                <a16:creationId xmlns:a16="http://schemas.microsoft.com/office/drawing/2014/main" id="{908EBA54-7378-46CC-A4D3-E85BD65271C6}"/>
              </a:ext>
            </a:extLst>
          </p:cNvPr>
          <p:cNvPicPr>
            <a:picLocks noChangeAspect="1"/>
          </p:cNvPicPr>
          <p:nvPr/>
        </p:nvPicPr>
        <p:blipFill rotWithShape="1">
          <a:blip r:embed="rId3"/>
          <a:srcRect l="35128" r="26851"/>
          <a:stretch/>
        </p:blipFill>
        <p:spPr>
          <a:xfrm>
            <a:off x="16" y="857257"/>
            <a:ext cx="3476678" cy="5143493"/>
          </a:xfrm>
          <a:prstGeom prst="rect">
            <a:avLst/>
          </a:prstGeom>
          <a:effectLst/>
        </p:spPr>
      </p:pic>
      <p:sp>
        <p:nvSpPr>
          <p:cNvPr id="4" name="Slide Number Placeholder 3">
            <a:extLst>
              <a:ext uri="{FF2B5EF4-FFF2-40B4-BE49-F238E27FC236}">
                <a16:creationId xmlns:a16="http://schemas.microsoft.com/office/drawing/2014/main" id="{B4C5BF89-9336-4C92-A170-8B24967B36A6}"/>
              </a:ext>
            </a:extLst>
          </p:cNvPr>
          <p:cNvSpPr>
            <a:spLocks noGrp="1"/>
          </p:cNvSpPr>
          <p:nvPr>
            <p:ph type="sldNum" sz="quarter" idx="12"/>
          </p:nvPr>
        </p:nvSpPr>
        <p:spPr/>
        <p:txBody>
          <a:bodyPr/>
          <a:lstStyle/>
          <a:p>
            <a:pPr defTabSz="685800">
              <a:defRPr/>
            </a:pPr>
            <a:fld id="{119E88C4-C358-41C3-BFC7-41369D81C5E3}" type="slidenum">
              <a:rPr lang="en-US" sz="900">
                <a:solidFill>
                  <a:prstClr val="black">
                    <a:tint val="75000"/>
                  </a:prstClr>
                </a:solidFill>
                <a:latin typeface="Calibri" panose="020F0502020204030204"/>
              </a:rPr>
              <a:pPr defTabSz="685800">
                <a:defRPr/>
              </a:pPr>
              <a:t>13</a:t>
            </a:fld>
            <a:endParaRPr lang="en-US" sz="900">
              <a:solidFill>
                <a:prstClr val="black">
                  <a:tint val="75000"/>
                </a:prstClr>
              </a:solidFill>
              <a:latin typeface="Calibri" panose="020F0502020204030204"/>
            </a:endParaRPr>
          </a:p>
        </p:txBody>
      </p:sp>
    </p:spTree>
    <p:extLst>
      <p:ext uri="{BB962C8B-B14F-4D97-AF65-F5344CB8AC3E}">
        <p14:creationId xmlns:p14="http://schemas.microsoft.com/office/powerpoint/2010/main" val="3231098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783800-AF46-44B4-BE8F-2336C43A9CAD}"/>
              </a:ext>
            </a:extLst>
          </p:cNvPr>
          <p:cNvSpPr>
            <a:spLocks noGrp="1"/>
          </p:cNvSpPr>
          <p:nvPr>
            <p:ph type="title"/>
          </p:nvPr>
        </p:nvSpPr>
        <p:spPr>
          <a:xfrm>
            <a:off x="457200" y="857257"/>
            <a:ext cx="2855390" cy="1671056"/>
          </a:xfrm>
        </p:spPr>
        <p:txBody>
          <a:bodyPr vert="horz" lIns="68580" tIns="34290" rIns="68580" bIns="34290" rtlCol="0" anchor="ctr">
            <a:normAutofit/>
          </a:bodyPr>
          <a:lstStyle/>
          <a:p>
            <a:r>
              <a:rPr lang="en-US" sz="2775" dirty="0"/>
              <a:t>Tank Floor Condition in 2016</a:t>
            </a:r>
          </a:p>
        </p:txBody>
      </p:sp>
      <p:sp>
        <p:nvSpPr>
          <p:cNvPr id="5" name="Content Placeholder 4">
            <a:extLst>
              <a:ext uri="{FF2B5EF4-FFF2-40B4-BE49-F238E27FC236}">
                <a16:creationId xmlns:a16="http://schemas.microsoft.com/office/drawing/2014/main" id="{A478C996-79FE-4111-A13A-BC260D2BD78E}"/>
              </a:ext>
            </a:extLst>
          </p:cNvPr>
          <p:cNvSpPr>
            <a:spLocks noGrp="1"/>
          </p:cNvSpPr>
          <p:nvPr>
            <p:ph sz="half" idx="1"/>
          </p:nvPr>
        </p:nvSpPr>
        <p:spPr>
          <a:xfrm>
            <a:off x="628651" y="3078960"/>
            <a:ext cx="2849569" cy="2357431"/>
          </a:xfrm>
        </p:spPr>
        <p:txBody>
          <a:bodyPr vert="horz" wrap="square" lIns="68580" tIns="34290" rIns="68580" bIns="34290" numCol="1" rtlCol="0" anchor="t" anchorCtr="0" compatLnSpc="1">
            <a:prstTxWarp prst="textNoShape">
              <a:avLst/>
            </a:prstTxWarp>
            <a:normAutofit/>
          </a:bodyPr>
          <a:lstStyle/>
          <a:p>
            <a:pPr marL="257175" fontAlgn="auto">
              <a:spcBef>
                <a:spcPts val="0"/>
              </a:spcBef>
              <a:spcAft>
                <a:spcPts val="450"/>
              </a:spcAft>
              <a:defRPr/>
            </a:pPr>
            <a:r>
              <a:rPr lang="en-US" sz="1500" dirty="0"/>
              <a:t>Soil-side corrosion up to 1.17 mm/</a:t>
            </a:r>
            <a:r>
              <a:rPr lang="en-US" sz="1500" dirty="0" err="1"/>
              <a:t>yr</a:t>
            </a:r>
            <a:endParaRPr lang="en-US" sz="1500" dirty="0"/>
          </a:p>
          <a:p>
            <a:pPr marL="257175" fontAlgn="auto">
              <a:spcBef>
                <a:spcPts val="0"/>
              </a:spcBef>
              <a:spcAft>
                <a:spcPts val="450"/>
              </a:spcAft>
              <a:defRPr/>
            </a:pPr>
            <a:r>
              <a:rPr lang="en-US" sz="1500" dirty="0"/>
              <a:t>Several plates with through holes </a:t>
            </a:r>
          </a:p>
          <a:p>
            <a:pPr marL="257175" fontAlgn="auto">
              <a:spcBef>
                <a:spcPts val="0"/>
              </a:spcBef>
              <a:spcAft>
                <a:spcPts val="450"/>
              </a:spcAft>
              <a:defRPr/>
            </a:pPr>
            <a:r>
              <a:rPr lang="en-US" sz="1500" dirty="0"/>
              <a:t>More than 80 plates have less than 6 mm thickness</a:t>
            </a:r>
          </a:p>
          <a:p>
            <a:endParaRPr lang="en-US" sz="1500" dirty="0"/>
          </a:p>
        </p:txBody>
      </p:sp>
      <p:pic>
        <p:nvPicPr>
          <p:cNvPr id="8" name="Content Placeholder 7" descr="Chart, pie chart&#10;&#10;Description automatically generated">
            <a:extLst>
              <a:ext uri="{FF2B5EF4-FFF2-40B4-BE49-F238E27FC236}">
                <a16:creationId xmlns:a16="http://schemas.microsoft.com/office/drawing/2014/main" id="{0ED9394D-5E2C-4BE2-AF7D-0E92842E99DE}"/>
              </a:ext>
            </a:extLst>
          </p:cNvPr>
          <p:cNvPicPr>
            <a:picLocks noGrp="1" noChangeAspect="1"/>
          </p:cNvPicPr>
          <p:nvPr>
            <p:ph sz="half" idx="2"/>
          </p:nvPr>
        </p:nvPicPr>
        <p:blipFill rotWithShape="1">
          <a:blip r:embed="rId3"/>
          <a:srcRect t="1806"/>
          <a:stretch/>
        </p:blipFill>
        <p:spPr>
          <a:xfrm>
            <a:off x="3757790" y="857257"/>
            <a:ext cx="5386210" cy="5143493"/>
          </a:xfrm>
          <a:prstGeom prst="rect">
            <a:avLst/>
          </a:prstGeom>
          <a:effectLst/>
        </p:spPr>
      </p:pic>
      <p:sp>
        <p:nvSpPr>
          <p:cNvPr id="2" name="Slide Number Placeholder 1">
            <a:extLst>
              <a:ext uri="{FF2B5EF4-FFF2-40B4-BE49-F238E27FC236}">
                <a16:creationId xmlns:a16="http://schemas.microsoft.com/office/drawing/2014/main" id="{8745DAE3-52AE-496C-89CD-58A69C11C3F0}"/>
              </a:ext>
            </a:extLst>
          </p:cNvPr>
          <p:cNvSpPr>
            <a:spLocks noGrp="1"/>
          </p:cNvSpPr>
          <p:nvPr>
            <p:ph type="sldNum" sz="quarter" idx="12"/>
          </p:nvPr>
        </p:nvSpPr>
        <p:spPr/>
        <p:txBody>
          <a:bodyPr/>
          <a:lstStyle/>
          <a:p>
            <a:pPr defTabSz="685800">
              <a:defRPr/>
            </a:pPr>
            <a:fld id="{119E88C4-C358-41C3-BFC7-41369D81C5E3}" type="slidenum">
              <a:rPr lang="en-US" sz="900">
                <a:solidFill>
                  <a:prstClr val="black">
                    <a:tint val="75000"/>
                  </a:prstClr>
                </a:solidFill>
                <a:latin typeface="Calibri" panose="020F0502020204030204"/>
              </a:rPr>
              <a:pPr defTabSz="685800">
                <a:defRPr/>
              </a:pPr>
              <a:t>14</a:t>
            </a:fld>
            <a:endParaRPr lang="en-US" sz="900">
              <a:solidFill>
                <a:prstClr val="black">
                  <a:tint val="75000"/>
                </a:prstClr>
              </a:solidFill>
              <a:latin typeface="Calibri" panose="020F0502020204030204"/>
            </a:endParaRPr>
          </a:p>
        </p:txBody>
      </p:sp>
    </p:spTree>
    <p:extLst>
      <p:ext uri="{BB962C8B-B14F-4D97-AF65-F5344CB8AC3E}">
        <p14:creationId xmlns:p14="http://schemas.microsoft.com/office/powerpoint/2010/main" val="376162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D5062-98BB-4046-BCD0-109C9084922C}"/>
              </a:ext>
            </a:extLst>
          </p:cNvPr>
          <p:cNvSpPr txBox="1">
            <a:spLocks/>
          </p:cNvSpPr>
          <p:nvPr/>
        </p:nvSpPr>
        <p:spPr>
          <a:xfrm>
            <a:off x="486697" y="1329200"/>
            <a:ext cx="2629121" cy="121674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400" b="1" kern="1200">
                <a:solidFill>
                  <a:srgbClr val="C61E56"/>
                </a:solidFill>
                <a:latin typeface="Verdana" panose="020B0604030504040204" pitchFamily="34" charset="0"/>
                <a:ea typeface="Verdana" panose="020B0604030504040204" pitchFamily="34" charset="0"/>
                <a:cs typeface="Verdana" panose="020B0604030504040204" pitchFamily="34" charset="0"/>
              </a:defRPr>
            </a:lvl1pPr>
          </a:lstStyle>
          <a:p>
            <a:pPr defTabSz="685800" fontAlgn="auto">
              <a:spcAft>
                <a:spcPts val="450"/>
              </a:spcAft>
              <a:defRPr/>
            </a:pPr>
            <a:endParaRPr lang="en-US" sz="3300" dirty="0">
              <a:solidFill>
                <a:prstClr val="black"/>
              </a:solidFill>
              <a:latin typeface="Calibri Light" panose="020F0302020204030204"/>
              <a:cs typeface="+mj-cs"/>
            </a:endParaRPr>
          </a:p>
        </p:txBody>
      </p:sp>
      <p:sp>
        <p:nvSpPr>
          <p:cNvPr id="87" name="TextBox 86">
            <a:extLst>
              <a:ext uri="{FF2B5EF4-FFF2-40B4-BE49-F238E27FC236}">
                <a16:creationId xmlns:a16="http://schemas.microsoft.com/office/drawing/2014/main" id="{7FFE124A-F511-4EFA-B46D-656BF69DC4AE}"/>
              </a:ext>
            </a:extLst>
          </p:cNvPr>
          <p:cNvSpPr txBox="1"/>
          <p:nvPr/>
        </p:nvSpPr>
        <p:spPr>
          <a:xfrm>
            <a:off x="363160" y="2686051"/>
            <a:ext cx="3116132" cy="2839064"/>
          </a:xfrm>
          <a:prstGeom prst="rect">
            <a:avLst/>
          </a:prstGeom>
        </p:spPr>
        <p:txBody>
          <a:bodyPr vert="horz" lIns="68580" tIns="34290" rIns="68580" bIns="34290" rtlCol="0">
            <a:normAutofit/>
          </a:bodyPr>
          <a:lstStyle/>
          <a:p>
            <a:pPr marL="257175" indent="-171450" defTabSz="685800" fontAlgn="auto">
              <a:lnSpc>
                <a:spcPct val="90000"/>
              </a:lnSpc>
              <a:spcBef>
                <a:spcPts val="0"/>
              </a:spcBef>
              <a:spcAft>
                <a:spcPts val="450"/>
              </a:spcAft>
              <a:buFont typeface="Arial" panose="020B0604020202020204" pitchFamily="34" charset="0"/>
              <a:buChar char="•"/>
              <a:defRPr/>
            </a:pPr>
            <a:r>
              <a:rPr lang="en-US" sz="1500" dirty="0">
                <a:solidFill>
                  <a:prstClr val="black"/>
                </a:solidFill>
                <a:latin typeface="Calibri" panose="020F0502020204030204"/>
                <a:cs typeface="+mn-cs"/>
              </a:rPr>
              <a:t>Patch Repair</a:t>
            </a:r>
          </a:p>
          <a:p>
            <a:pPr marL="257175" indent="-171450" defTabSz="685800" fontAlgn="auto">
              <a:lnSpc>
                <a:spcPct val="90000"/>
              </a:lnSpc>
              <a:spcBef>
                <a:spcPts val="0"/>
              </a:spcBef>
              <a:spcAft>
                <a:spcPts val="450"/>
              </a:spcAft>
              <a:buFont typeface="Arial" panose="020B0604020202020204" pitchFamily="34" charset="0"/>
              <a:buChar char="•"/>
              <a:defRPr/>
            </a:pPr>
            <a:r>
              <a:rPr lang="en-US" sz="1500" dirty="0">
                <a:solidFill>
                  <a:prstClr val="black"/>
                </a:solidFill>
                <a:latin typeface="Calibri" panose="020F0502020204030204"/>
                <a:cs typeface="+mn-cs"/>
              </a:rPr>
              <a:t>Injection of CorroLogic Powder through tank floor</a:t>
            </a:r>
          </a:p>
          <a:p>
            <a:pPr marL="257175" indent="-171450" defTabSz="685800" fontAlgn="auto">
              <a:lnSpc>
                <a:spcPct val="90000"/>
              </a:lnSpc>
              <a:spcBef>
                <a:spcPts val="0"/>
              </a:spcBef>
              <a:spcAft>
                <a:spcPts val="450"/>
              </a:spcAft>
              <a:buFont typeface="Arial" panose="020B0604020202020204" pitchFamily="34" charset="0"/>
              <a:buChar char="•"/>
              <a:defRPr/>
            </a:pPr>
            <a:endParaRPr lang="en-US" sz="1500" dirty="0">
              <a:solidFill>
                <a:prstClr val="black"/>
              </a:solidFill>
              <a:latin typeface="Calibri" panose="020F0502020204030204"/>
              <a:cs typeface="+mn-cs"/>
            </a:endParaRPr>
          </a:p>
          <a:p>
            <a:pPr marL="257175" indent="-171450" defTabSz="685800" fontAlgn="auto">
              <a:lnSpc>
                <a:spcPct val="90000"/>
              </a:lnSpc>
              <a:spcBef>
                <a:spcPts val="0"/>
              </a:spcBef>
              <a:spcAft>
                <a:spcPts val="450"/>
              </a:spcAft>
              <a:buFont typeface="Arial" panose="020B0604020202020204" pitchFamily="34" charset="0"/>
              <a:buChar char="•"/>
              <a:defRPr/>
            </a:pPr>
            <a:r>
              <a:rPr lang="en-US" sz="1500" dirty="0">
                <a:solidFill>
                  <a:prstClr val="black"/>
                </a:solidFill>
                <a:latin typeface="Calibri" panose="020F0502020204030204"/>
                <a:cs typeface="+mn-cs"/>
              </a:rPr>
              <a:t>Note:</a:t>
            </a:r>
          </a:p>
          <a:p>
            <a:pPr marL="600075" lvl="1" indent="-171450" defTabSz="685800" fontAlgn="auto">
              <a:lnSpc>
                <a:spcPct val="90000"/>
              </a:lnSpc>
              <a:spcBef>
                <a:spcPts val="0"/>
              </a:spcBef>
              <a:spcAft>
                <a:spcPts val="450"/>
              </a:spcAft>
              <a:buFont typeface="Arial" panose="020B0604020202020204" pitchFamily="34" charset="0"/>
              <a:buChar char="•"/>
              <a:defRPr/>
            </a:pPr>
            <a:r>
              <a:rPr lang="en-US" sz="1500" dirty="0">
                <a:solidFill>
                  <a:prstClr val="black"/>
                </a:solidFill>
                <a:latin typeface="Calibri" panose="020F0502020204030204"/>
                <a:cs typeface="+mn-cs"/>
              </a:rPr>
              <a:t>Average corrosion rate is 0.24 mm/</a:t>
            </a:r>
            <a:r>
              <a:rPr lang="en-US" sz="1500" dirty="0" err="1">
                <a:solidFill>
                  <a:prstClr val="black"/>
                </a:solidFill>
                <a:latin typeface="Calibri" panose="020F0502020204030204"/>
                <a:cs typeface="+mn-cs"/>
              </a:rPr>
              <a:t>yr</a:t>
            </a:r>
            <a:endParaRPr lang="en-US" sz="1500" dirty="0">
              <a:solidFill>
                <a:prstClr val="black"/>
              </a:solidFill>
              <a:latin typeface="Calibri" panose="020F0502020204030204"/>
              <a:cs typeface="+mn-cs"/>
            </a:endParaRPr>
          </a:p>
          <a:p>
            <a:pPr marL="600075" lvl="1" indent="-171450" defTabSz="685800" fontAlgn="auto">
              <a:lnSpc>
                <a:spcPct val="90000"/>
              </a:lnSpc>
              <a:spcBef>
                <a:spcPts val="0"/>
              </a:spcBef>
              <a:spcAft>
                <a:spcPts val="450"/>
              </a:spcAft>
              <a:buFont typeface="Arial" panose="020B0604020202020204" pitchFamily="34" charset="0"/>
              <a:buChar char="•"/>
              <a:defRPr/>
            </a:pPr>
            <a:r>
              <a:rPr lang="en-US" sz="1500" dirty="0">
                <a:solidFill>
                  <a:prstClr val="black"/>
                </a:solidFill>
                <a:latin typeface="Calibri" panose="020F0502020204030204"/>
                <a:cs typeface="+mn-cs"/>
              </a:rPr>
              <a:t>Next inspection interval is 8.8 years, without considering the effect of CorroLogic AST solution</a:t>
            </a:r>
          </a:p>
          <a:p>
            <a:pPr marL="257175" indent="-171450" defTabSz="685800" fontAlgn="auto">
              <a:lnSpc>
                <a:spcPct val="90000"/>
              </a:lnSpc>
              <a:spcBef>
                <a:spcPts val="0"/>
              </a:spcBef>
              <a:spcAft>
                <a:spcPts val="450"/>
              </a:spcAft>
              <a:buFont typeface="Arial" panose="020B0604020202020204" pitchFamily="34" charset="0"/>
              <a:buChar char="•"/>
              <a:defRPr/>
            </a:pPr>
            <a:endParaRPr lang="en-US" sz="1500" dirty="0">
              <a:solidFill>
                <a:prstClr val="black"/>
              </a:solidFill>
              <a:latin typeface="Calibri" panose="020F0502020204030204"/>
              <a:cs typeface="+mn-cs"/>
            </a:endParaRPr>
          </a:p>
        </p:txBody>
      </p:sp>
      <p:pic>
        <p:nvPicPr>
          <p:cNvPr id="7" name="Picture 6">
            <a:extLst>
              <a:ext uri="{FF2B5EF4-FFF2-40B4-BE49-F238E27FC236}">
                <a16:creationId xmlns:a16="http://schemas.microsoft.com/office/drawing/2014/main" id="{250BCFC2-C01D-42B0-805B-33CC9F398251}"/>
              </a:ext>
            </a:extLst>
          </p:cNvPr>
          <p:cNvPicPr>
            <a:picLocks noChangeAspect="1"/>
          </p:cNvPicPr>
          <p:nvPr/>
        </p:nvPicPr>
        <p:blipFill>
          <a:blip r:embed="rId3"/>
          <a:stretch>
            <a:fillRect/>
          </a:stretch>
        </p:blipFill>
        <p:spPr>
          <a:xfrm>
            <a:off x="4346807" y="1462945"/>
            <a:ext cx="3929676" cy="3929676"/>
          </a:xfrm>
          <a:prstGeom prst="rect">
            <a:avLst/>
          </a:prstGeom>
          <a:effectLst/>
        </p:spPr>
      </p:pic>
      <p:sp>
        <p:nvSpPr>
          <p:cNvPr id="3" name="Slide Number Placeholder 2">
            <a:extLst>
              <a:ext uri="{FF2B5EF4-FFF2-40B4-BE49-F238E27FC236}">
                <a16:creationId xmlns:a16="http://schemas.microsoft.com/office/drawing/2014/main" id="{3BF64965-D78B-43A9-8F5A-8EEBF5613B8F}"/>
              </a:ext>
            </a:extLst>
          </p:cNvPr>
          <p:cNvSpPr>
            <a:spLocks noGrp="1"/>
          </p:cNvSpPr>
          <p:nvPr>
            <p:ph type="sldNum" sz="quarter" idx="12"/>
          </p:nvPr>
        </p:nvSpPr>
        <p:spPr/>
        <p:txBody>
          <a:bodyPr/>
          <a:lstStyle/>
          <a:p>
            <a:pPr defTabSz="685800">
              <a:defRPr/>
            </a:pPr>
            <a:fld id="{119E88C4-C358-41C3-BFC7-41369D81C5E3}" type="slidenum">
              <a:rPr lang="en-US" sz="900">
                <a:solidFill>
                  <a:prstClr val="black">
                    <a:tint val="75000"/>
                  </a:prstClr>
                </a:solidFill>
                <a:latin typeface="Calibri" panose="020F0502020204030204"/>
              </a:rPr>
              <a:pPr defTabSz="685800">
                <a:defRPr/>
              </a:pPr>
              <a:t>15</a:t>
            </a:fld>
            <a:endParaRPr lang="en-US" sz="900">
              <a:solidFill>
                <a:prstClr val="black">
                  <a:tint val="75000"/>
                </a:prstClr>
              </a:solidFill>
              <a:latin typeface="Calibri" panose="020F0502020204030204"/>
            </a:endParaRPr>
          </a:p>
        </p:txBody>
      </p:sp>
      <p:sp>
        <p:nvSpPr>
          <p:cNvPr id="6" name="Title 3">
            <a:extLst>
              <a:ext uri="{FF2B5EF4-FFF2-40B4-BE49-F238E27FC236}">
                <a16:creationId xmlns:a16="http://schemas.microsoft.com/office/drawing/2014/main" id="{B2386DE5-F625-4658-B13E-BC772A652CFE}"/>
              </a:ext>
            </a:extLst>
          </p:cNvPr>
          <p:cNvSpPr>
            <a:spLocks noGrp="1"/>
          </p:cNvSpPr>
          <p:nvPr>
            <p:ph type="title"/>
          </p:nvPr>
        </p:nvSpPr>
        <p:spPr>
          <a:xfrm>
            <a:off x="476758" y="944940"/>
            <a:ext cx="2855390" cy="1671056"/>
          </a:xfrm>
        </p:spPr>
        <p:txBody>
          <a:bodyPr vert="horz" lIns="68580" tIns="34290" rIns="68580" bIns="34290" rtlCol="0" anchor="ctr">
            <a:normAutofit/>
          </a:bodyPr>
          <a:lstStyle/>
          <a:p>
            <a:pPr defTabSz="685800" fontAlgn="auto">
              <a:spcAft>
                <a:spcPts val="450"/>
              </a:spcAft>
              <a:defRPr/>
            </a:pPr>
            <a:r>
              <a:rPr lang="en-US" sz="2775" dirty="0"/>
              <a:t>Repair plan 2016</a:t>
            </a:r>
          </a:p>
        </p:txBody>
      </p:sp>
    </p:spTree>
    <p:extLst>
      <p:ext uri="{BB962C8B-B14F-4D97-AF65-F5344CB8AC3E}">
        <p14:creationId xmlns:p14="http://schemas.microsoft.com/office/powerpoint/2010/main" val="108344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2736995B-1038-4B76-9DCF-07CC8E0801BF}"/>
              </a:ext>
            </a:extLst>
          </p:cNvPr>
          <p:cNvSpPr txBox="1">
            <a:spLocks/>
          </p:cNvSpPr>
          <p:nvPr/>
        </p:nvSpPr>
        <p:spPr>
          <a:xfrm>
            <a:off x="628650" y="1090305"/>
            <a:ext cx="2855390" cy="167105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400" b="1" kern="1200">
                <a:solidFill>
                  <a:srgbClr val="C61E56"/>
                </a:solidFill>
                <a:latin typeface="Verdana" panose="020B0604030504040204" pitchFamily="34" charset="0"/>
                <a:ea typeface="Verdana" panose="020B0604030504040204" pitchFamily="34" charset="0"/>
                <a:cs typeface="Verdana" panose="020B0604030504040204" pitchFamily="34" charset="0"/>
              </a:defRPr>
            </a:lvl1pPr>
          </a:lstStyle>
          <a:p>
            <a:pPr defTabSz="685800" fontAlgn="auto">
              <a:spcAft>
                <a:spcPts val="450"/>
              </a:spcAft>
              <a:defRPr/>
            </a:pPr>
            <a:endParaRPr lang="en-US" sz="2775" dirty="0">
              <a:solidFill>
                <a:prstClr val="black"/>
              </a:solidFill>
              <a:latin typeface="Calibri Light" panose="020F0302020204030204"/>
              <a:cs typeface="+mj-cs"/>
            </a:endParaRPr>
          </a:p>
        </p:txBody>
      </p:sp>
      <p:sp>
        <p:nvSpPr>
          <p:cNvPr id="7" name="TextBox 6">
            <a:extLst>
              <a:ext uri="{FF2B5EF4-FFF2-40B4-BE49-F238E27FC236}">
                <a16:creationId xmlns:a16="http://schemas.microsoft.com/office/drawing/2014/main" id="{CF94CAE1-57D8-4748-824E-4131E9C2A9EC}"/>
              </a:ext>
            </a:extLst>
          </p:cNvPr>
          <p:cNvSpPr txBox="1"/>
          <p:nvPr/>
        </p:nvSpPr>
        <p:spPr>
          <a:xfrm>
            <a:off x="586578" y="2620356"/>
            <a:ext cx="2849569" cy="2357431"/>
          </a:xfrm>
          <a:prstGeom prst="rect">
            <a:avLst/>
          </a:prstGeom>
        </p:spPr>
        <p:txBody>
          <a:bodyPr vert="horz" lIns="68580" tIns="34290" rIns="68580" bIns="34290" rtlCol="0">
            <a:normAutofit/>
          </a:bodyPr>
          <a:lstStyle/>
          <a:p>
            <a:pPr marL="257175" indent="-171450" defTabSz="685800" fontAlgn="auto">
              <a:lnSpc>
                <a:spcPct val="90000"/>
              </a:lnSpc>
              <a:spcBef>
                <a:spcPts val="0"/>
              </a:spcBef>
              <a:spcAft>
                <a:spcPts val="450"/>
              </a:spcAft>
              <a:buFont typeface="Arial" panose="020B0604020202020204" pitchFamily="34" charset="0"/>
              <a:buChar char="•"/>
              <a:defRPr/>
            </a:pPr>
            <a:r>
              <a:rPr lang="en-US" sz="1500" dirty="0">
                <a:solidFill>
                  <a:prstClr val="black"/>
                </a:solidFill>
                <a:latin typeface="Calibri" panose="020F0502020204030204"/>
                <a:cs typeface="+mn-cs"/>
              </a:rPr>
              <a:t>Soil-side corrosion was reduced from 0.24 mm/</a:t>
            </a:r>
            <a:r>
              <a:rPr lang="en-US" sz="1500" dirty="0" err="1">
                <a:solidFill>
                  <a:prstClr val="black"/>
                </a:solidFill>
                <a:latin typeface="Calibri" panose="020F0502020204030204"/>
                <a:cs typeface="+mn-cs"/>
              </a:rPr>
              <a:t>yr</a:t>
            </a:r>
            <a:r>
              <a:rPr lang="en-US" sz="1500" dirty="0">
                <a:solidFill>
                  <a:prstClr val="black"/>
                </a:solidFill>
                <a:latin typeface="Calibri" panose="020F0502020204030204"/>
                <a:cs typeface="+mn-cs"/>
              </a:rPr>
              <a:t> to 0.034 per year, 86% reduction </a:t>
            </a:r>
          </a:p>
          <a:p>
            <a:pPr marL="257175" indent="-171450" defTabSz="685800" fontAlgn="auto">
              <a:lnSpc>
                <a:spcPct val="90000"/>
              </a:lnSpc>
              <a:spcBef>
                <a:spcPts val="0"/>
              </a:spcBef>
              <a:spcAft>
                <a:spcPts val="450"/>
              </a:spcAft>
              <a:buFont typeface="Arial" panose="020B0604020202020204" pitchFamily="34" charset="0"/>
              <a:buChar char="•"/>
              <a:defRPr/>
            </a:pPr>
            <a:r>
              <a:rPr lang="en-US" sz="1500" dirty="0">
                <a:solidFill>
                  <a:prstClr val="black"/>
                </a:solidFill>
                <a:latin typeface="Calibri" panose="020F0502020204030204"/>
                <a:cs typeface="+mn-cs"/>
              </a:rPr>
              <a:t>No repair was required</a:t>
            </a:r>
          </a:p>
          <a:p>
            <a:pPr marL="257175" indent="-171450" defTabSz="685800" fontAlgn="auto">
              <a:lnSpc>
                <a:spcPct val="90000"/>
              </a:lnSpc>
              <a:spcBef>
                <a:spcPts val="0"/>
              </a:spcBef>
              <a:spcAft>
                <a:spcPts val="450"/>
              </a:spcAft>
              <a:buFont typeface="Arial" panose="020B0604020202020204" pitchFamily="34" charset="0"/>
              <a:buChar char="•"/>
              <a:defRPr/>
            </a:pPr>
            <a:r>
              <a:rPr lang="en-US" sz="1500" dirty="0">
                <a:solidFill>
                  <a:prstClr val="black"/>
                </a:solidFill>
                <a:latin typeface="Calibri" panose="020F0502020204030204"/>
                <a:cs typeface="+mn-cs"/>
              </a:rPr>
              <a:t>Tanks was boxed up quickly and next inspection interval  were extended to more than 10 years</a:t>
            </a:r>
          </a:p>
        </p:txBody>
      </p:sp>
      <p:pic>
        <p:nvPicPr>
          <p:cNvPr id="4" name="Picture 3" descr="A picture containing chart&#10;&#10;Description automatically generated">
            <a:extLst>
              <a:ext uri="{FF2B5EF4-FFF2-40B4-BE49-F238E27FC236}">
                <a16:creationId xmlns:a16="http://schemas.microsoft.com/office/drawing/2014/main" id="{9B6D4FCE-E402-47A7-8989-3F95D7740A8A}"/>
              </a:ext>
            </a:extLst>
          </p:cNvPr>
          <p:cNvPicPr>
            <a:picLocks noChangeAspect="1"/>
          </p:cNvPicPr>
          <p:nvPr/>
        </p:nvPicPr>
        <p:blipFill rotWithShape="1">
          <a:blip r:embed="rId3">
            <a:extLst>
              <a:ext uri="{28A0092B-C50C-407E-A947-70E740481C1C}">
                <a14:useLocalDpi xmlns:a14="http://schemas.microsoft.com/office/drawing/2010/main" val="0"/>
              </a:ext>
            </a:extLst>
          </a:blip>
          <a:srcRect b="1043"/>
          <a:stretch/>
        </p:blipFill>
        <p:spPr>
          <a:xfrm>
            <a:off x="3757790" y="857257"/>
            <a:ext cx="5386210" cy="5143493"/>
          </a:xfrm>
          <a:prstGeom prst="rect">
            <a:avLst/>
          </a:prstGeom>
          <a:effectLst/>
        </p:spPr>
      </p:pic>
      <p:sp>
        <p:nvSpPr>
          <p:cNvPr id="5" name="Slide Number Placeholder 4">
            <a:extLst>
              <a:ext uri="{FF2B5EF4-FFF2-40B4-BE49-F238E27FC236}">
                <a16:creationId xmlns:a16="http://schemas.microsoft.com/office/drawing/2014/main" id="{A1A90CFB-CC0D-46B0-8222-BD4DC4453C2C}"/>
              </a:ext>
            </a:extLst>
          </p:cNvPr>
          <p:cNvSpPr>
            <a:spLocks noGrp="1"/>
          </p:cNvSpPr>
          <p:nvPr>
            <p:ph type="sldNum" sz="quarter" idx="12"/>
          </p:nvPr>
        </p:nvSpPr>
        <p:spPr/>
        <p:txBody>
          <a:bodyPr/>
          <a:lstStyle/>
          <a:p>
            <a:pPr defTabSz="685800">
              <a:defRPr/>
            </a:pPr>
            <a:fld id="{119E88C4-C358-41C3-BFC7-41369D81C5E3}" type="slidenum">
              <a:rPr lang="en-US" sz="900">
                <a:solidFill>
                  <a:prstClr val="black">
                    <a:tint val="75000"/>
                  </a:prstClr>
                </a:solidFill>
                <a:latin typeface="Calibri" panose="020F0502020204030204"/>
              </a:rPr>
              <a:pPr defTabSz="685800">
                <a:defRPr/>
              </a:pPr>
              <a:t>16</a:t>
            </a:fld>
            <a:endParaRPr lang="en-US" sz="900">
              <a:solidFill>
                <a:prstClr val="black">
                  <a:tint val="75000"/>
                </a:prstClr>
              </a:solidFill>
              <a:latin typeface="Calibri" panose="020F0502020204030204"/>
            </a:endParaRPr>
          </a:p>
        </p:txBody>
      </p:sp>
      <p:sp>
        <p:nvSpPr>
          <p:cNvPr id="9" name="Title 3">
            <a:extLst>
              <a:ext uri="{FF2B5EF4-FFF2-40B4-BE49-F238E27FC236}">
                <a16:creationId xmlns:a16="http://schemas.microsoft.com/office/drawing/2014/main" id="{6DDF2FA3-0BF9-4E50-AE78-FD377FE90C3F}"/>
              </a:ext>
            </a:extLst>
          </p:cNvPr>
          <p:cNvSpPr>
            <a:spLocks noGrp="1"/>
          </p:cNvSpPr>
          <p:nvPr>
            <p:ph type="title"/>
          </p:nvPr>
        </p:nvSpPr>
        <p:spPr>
          <a:xfrm>
            <a:off x="354900" y="857257"/>
            <a:ext cx="2855390" cy="1671056"/>
          </a:xfrm>
        </p:spPr>
        <p:txBody>
          <a:bodyPr vert="horz" lIns="68580" tIns="34290" rIns="68580" bIns="34290" rtlCol="0" anchor="ctr">
            <a:normAutofit/>
          </a:bodyPr>
          <a:lstStyle/>
          <a:p>
            <a:pPr defTabSz="685800" fontAlgn="auto">
              <a:spcAft>
                <a:spcPts val="450"/>
              </a:spcAft>
              <a:defRPr/>
            </a:pPr>
            <a:r>
              <a:rPr lang="en-US" sz="2775" dirty="0"/>
              <a:t>Tank Floor Condition in 2020</a:t>
            </a:r>
          </a:p>
        </p:txBody>
      </p:sp>
    </p:spTree>
    <p:extLst>
      <p:ext uri="{BB962C8B-B14F-4D97-AF65-F5344CB8AC3E}">
        <p14:creationId xmlns:p14="http://schemas.microsoft.com/office/powerpoint/2010/main" val="2243548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ECE089-8E57-4D79-A490-7BBF722A3C59}"/>
              </a:ext>
            </a:extLst>
          </p:cNvPr>
          <p:cNvSpPr>
            <a:spLocks noGrp="1"/>
          </p:cNvSpPr>
          <p:nvPr>
            <p:ph type="title"/>
          </p:nvPr>
        </p:nvSpPr>
        <p:spPr>
          <a:xfrm>
            <a:off x="0" y="588026"/>
            <a:ext cx="9448800" cy="909077"/>
          </a:xfrm>
        </p:spPr>
        <p:txBody>
          <a:bodyPr>
            <a:normAutofit/>
          </a:bodyPr>
          <a:lstStyle/>
          <a:p>
            <a:r>
              <a:rPr lang="en-US" sz="2500" dirty="0">
                <a:solidFill>
                  <a:srgbClr val="FFFFFF"/>
                </a:solidFill>
              </a:rPr>
              <a:t>Comparison Of  VCI And CP Performance Using Floor Scan Data From Several 10-year AST Floors</a:t>
            </a:r>
          </a:p>
        </p:txBody>
      </p:sp>
      <p:sp>
        <p:nvSpPr>
          <p:cNvPr id="5" name="Content Placeholder 4">
            <a:extLst>
              <a:ext uri="{FF2B5EF4-FFF2-40B4-BE49-F238E27FC236}">
                <a16:creationId xmlns:a16="http://schemas.microsoft.com/office/drawing/2014/main" id="{5A981B86-8B85-4D48-85D2-28656E8761C1}"/>
              </a:ext>
            </a:extLst>
          </p:cNvPr>
          <p:cNvSpPr>
            <a:spLocks noGrp="1"/>
          </p:cNvSpPr>
          <p:nvPr>
            <p:ph idx="1"/>
          </p:nvPr>
        </p:nvSpPr>
        <p:spPr>
          <a:xfrm>
            <a:off x="4038599" y="1828800"/>
            <a:ext cx="4268865" cy="3571657"/>
          </a:xfrm>
        </p:spPr>
        <p:txBody>
          <a:bodyPr anchor="ctr">
            <a:normAutofit/>
          </a:bodyPr>
          <a:lstStyle/>
          <a:p>
            <a:endParaRPr lang="en-US" sz="1800" dirty="0"/>
          </a:p>
          <a:p>
            <a:r>
              <a:rPr lang="en-US" sz="1800" dirty="0"/>
              <a:t>NACE Paper No. C2020-15056.</a:t>
            </a:r>
          </a:p>
          <a:p>
            <a:r>
              <a:rPr lang="en-US" sz="1800" dirty="0"/>
              <a:t>12 tanks at 3 different stations had new floors between the year 2006 and 2011.</a:t>
            </a:r>
          </a:p>
          <a:p>
            <a:r>
              <a:rPr lang="en-US" sz="1800" dirty="0"/>
              <a:t>5 tanks had the new floor on top on the existing one separated with new sand (double bottom tank) and protected with CorroLogic Powder</a:t>
            </a:r>
          </a:p>
          <a:p>
            <a:r>
              <a:rPr lang="en-US" sz="1800" dirty="0"/>
              <a:t>7 tanks had their floor replaced with a new one and new sand with HDPE liner (single bottom tank)</a:t>
            </a:r>
          </a:p>
        </p:txBody>
      </p:sp>
      <p:sp>
        <p:nvSpPr>
          <p:cNvPr id="2" name="Slide Number Placeholder 1">
            <a:extLst>
              <a:ext uri="{FF2B5EF4-FFF2-40B4-BE49-F238E27FC236}">
                <a16:creationId xmlns:a16="http://schemas.microsoft.com/office/drawing/2014/main" id="{55AABA3C-5329-4646-A975-668940146CDB}"/>
              </a:ext>
            </a:extLst>
          </p:cNvPr>
          <p:cNvSpPr>
            <a:spLocks noGrp="1"/>
          </p:cNvSpPr>
          <p:nvPr>
            <p:ph type="sldNum" sz="quarter" idx="12"/>
          </p:nvPr>
        </p:nvSpPr>
        <p:spPr/>
        <p:txBody>
          <a:bodyPr/>
          <a:lstStyle/>
          <a:p>
            <a:pPr defTabSz="685800">
              <a:defRPr/>
            </a:pPr>
            <a:fld id="{DEC762B3-86AC-4BE7-8526-0136E09422CB}" type="slidenum">
              <a:rPr lang="en-US" sz="900">
                <a:solidFill>
                  <a:prstClr val="black">
                    <a:tint val="75000"/>
                  </a:prstClr>
                </a:solidFill>
                <a:latin typeface="Calibri" panose="020F0502020204030204"/>
              </a:rPr>
              <a:pPr defTabSz="685800">
                <a:defRPr/>
              </a:pPr>
              <a:t>17</a:t>
            </a:fld>
            <a:endParaRPr lang="en-US" sz="900">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2506894D-B399-458C-8B04-1F3573926390}"/>
              </a:ext>
            </a:extLst>
          </p:cNvPr>
          <p:cNvPicPr>
            <a:picLocks noChangeAspect="1"/>
          </p:cNvPicPr>
          <p:nvPr/>
        </p:nvPicPr>
        <p:blipFill rotWithShape="1">
          <a:blip r:embed="rId3"/>
          <a:srcRect r="7850" b="-1"/>
          <a:stretch/>
        </p:blipFill>
        <p:spPr>
          <a:xfrm>
            <a:off x="-1" y="1805609"/>
            <a:ext cx="4038599" cy="3936492"/>
          </a:xfrm>
          <a:prstGeom prst="rect">
            <a:avLst/>
          </a:prstGeom>
          <a:effectLst/>
        </p:spPr>
      </p:pic>
    </p:spTree>
    <p:extLst>
      <p:ext uri="{BB962C8B-B14F-4D97-AF65-F5344CB8AC3E}">
        <p14:creationId xmlns:p14="http://schemas.microsoft.com/office/powerpoint/2010/main" val="1177037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A778-F286-40D6-9836-E2171C07816C}"/>
              </a:ext>
            </a:extLst>
          </p:cNvPr>
          <p:cNvSpPr>
            <a:spLocks noGrp="1"/>
          </p:cNvSpPr>
          <p:nvPr>
            <p:ph type="title"/>
          </p:nvPr>
        </p:nvSpPr>
        <p:spPr/>
        <p:txBody>
          <a:bodyPr/>
          <a:lstStyle/>
          <a:p>
            <a:r>
              <a:rPr lang="en-US" dirty="0"/>
              <a:t>Final Highlights </a:t>
            </a:r>
          </a:p>
        </p:txBody>
      </p:sp>
      <p:sp>
        <p:nvSpPr>
          <p:cNvPr id="3" name="Content Placeholder 2">
            <a:extLst>
              <a:ext uri="{FF2B5EF4-FFF2-40B4-BE49-F238E27FC236}">
                <a16:creationId xmlns:a16="http://schemas.microsoft.com/office/drawing/2014/main" id="{2772C84B-1C02-447C-97E9-A4738AB7D8EB}"/>
              </a:ext>
            </a:extLst>
          </p:cNvPr>
          <p:cNvSpPr>
            <a:spLocks noGrp="1"/>
          </p:cNvSpPr>
          <p:nvPr>
            <p:ph idx="1"/>
          </p:nvPr>
        </p:nvSpPr>
        <p:spPr/>
        <p:txBody>
          <a:bodyPr/>
          <a:lstStyle/>
          <a:p>
            <a:r>
              <a:rPr lang="en-US" dirty="0"/>
              <a:t>Reduces tank OPEX by 30%</a:t>
            </a:r>
          </a:p>
          <a:p>
            <a:r>
              <a:rPr lang="en-US" dirty="0"/>
              <a:t>Synergistic with cathodic protection</a:t>
            </a:r>
          </a:p>
          <a:p>
            <a:r>
              <a:rPr lang="en-US" dirty="0"/>
              <a:t>Can be monitored using electrical resistance Probes </a:t>
            </a:r>
          </a:p>
          <a:p>
            <a:r>
              <a:rPr lang="en-US" dirty="0"/>
              <a:t>Proven long term performance based on tank floor scan data</a:t>
            </a:r>
          </a:p>
        </p:txBody>
      </p:sp>
      <p:sp>
        <p:nvSpPr>
          <p:cNvPr id="4" name="Slide Number Placeholder 3">
            <a:extLst>
              <a:ext uri="{FF2B5EF4-FFF2-40B4-BE49-F238E27FC236}">
                <a16:creationId xmlns:a16="http://schemas.microsoft.com/office/drawing/2014/main" id="{0C590FB2-434C-4E03-B968-4AA1E5DEFA49}"/>
              </a:ext>
            </a:extLst>
          </p:cNvPr>
          <p:cNvSpPr>
            <a:spLocks noGrp="1"/>
          </p:cNvSpPr>
          <p:nvPr>
            <p:ph type="sldNum" sz="quarter" idx="12"/>
          </p:nvPr>
        </p:nvSpPr>
        <p:spPr/>
        <p:txBody>
          <a:bodyPr/>
          <a:lstStyle/>
          <a:p>
            <a:fld id="{E402CCD4-13B5-46D3-8CEC-2AF8ADD80A0C}" type="slidenum">
              <a:rPr lang="en-US" smtClean="0"/>
              <a:t>18</a:t>
            </a:fld>
            <a:endParaRPr lang="en-US"/>
          </a:p>
        </p:txBody>
      </p:sp>
    </p:spTree>
    <p:extLst>
      <p:ext uri="{BB962C8B-B14F-4D97-AF65-F5344CB8AC3E}">
        <p14:creationId xmlns:p14="http://schemas.microsoft.com/office/powerpoint/2010/main" val="385068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BB1CBE-9CB9-413A-8062-8BB37505FE4E}"/>
              </a:ext>
            </a:extLst>
          </p:cNvPr>
          <p:cNvSpPr>
            <a:spLocks noGrp="1"/>
          </p:cNvSpPr>
          <p:nvPr>
            <p:ph type="title"/>
          </p:nvPr>
        </p:nvSpPr>
        <p:spPr>
          <a:xfrm>
            <a:off x="628650" y="1507752"/>
            <a:ext cx="7886700" cy="2139553"/>
          </a:xfrm>
        </p:spPr>
        <p:txBody>
          <a:bodyPr/>
          <a:lstStyle/>
          <a:p>
            <a:pPr algn="ctr"/>
            <a:r>
              <a:rPr lang="en-US" dirty="0"/>
              <a:t>Q&amp;A</a:t>
            </a:r>
          </a:p>
        </p:txBody>
      </p:sp>
      <p:sp>
        <p:nvSpPr>
          <p:cNvPr id="4" name="Slide Number Placeholder 3">
            <a:extLst>
              <a:ext uri="{FF2B5EF4-FFF2-40B4-BE49-F238E27FC236}">
                <a16:creationId xmlns:a16="http://schemas.microsoft.com/office/drawing/2014/main" id="{BB3DE484-0AC5-4F69-A286-05E24CB384D2}"/>
              </a:ext>
            </a:extLst>
          </p:cNvPr>
          <p:cNvSpPr>
            <a:spLocks noGrp="1"/>
          </p:cNvSpPr>
          <p:nvPr>
            <p:ph type="sldNum" sz="quarter" idx="12"/>
          </p:nvPr>
        </p:nvSpPr>
        <p:spPr/>
        <p:txBody>
          <a:bodyPr/>
          <a:lstStyle/>
          <a:p>
            <a:fld id="{E402CCD4-13B5-46D3-8CEC-2AF8ADD80A0C}" type="slidenum">
              <a:rPr lang="en-US" smtClean="0"/>
              <a:t>19</a:t>
            </a:fld>
            <a:endParaRPr lang="en-US"/>
          </a:p>
        </p:txBody>
      </p:sp>
      <p:pic>
        <p:nvPicPr>
          <p:cNvPr id="5" name="Picture 4" descr="Cortec Middle East Careers (2021) - Bayt.com">
            <a:extLst>
              <a:ext uri="{FF2B5EF4-FFF2-40B4-BE49-F238E27FC236}">
                <a16:creationId xmlns:a16="http://schemas.microsoft.com/office/drawing/2014/main" id="{8A68DC54-AA76-4CAE-8661-001A167149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 t="28360" r="-587" b="29156"/>
          <a:stretch/>
        </p:blipFill>
        <p:spPr bwMode="auto">
          <a:xfrm>
            <a:off x="4765764" y="4837613"/>
            <a:ext cx="3574871" cy="151873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4">
            <a:extLst>
              <a:ext uri="{FF2B5EF4-FFF2-40B4-BE49-F238E27FC236}">
                <a16:creationId xmlns:a16="http://schemas.microsoft.com/office/drawing/2014/main" id="{C817EB4E-8BB2-495C-8E49-9C7721BC04C8}"/>
              </a:ext>
            </a:extLst>
          </p:cNvPr>
          <p:cNvSpPr txBox="1">
            <a:spLocks/>
          </p:cNvSpPr>
          <p:nvPr/>
        </p:nvSpPr>
        <p:spPr>
          <a:xfrm>
            <a:off x="1143000" y="3851698"/>
            <a:ext cx="6858000" cy="1241822"/>
          </a:xfrm>
          <a:prstGeom prst="rect">
            <a:avLst/>
          </a:prstGeom>
        </p:spPr>
        <p:txBody>
          <a:bodyPr vert="horz" lIns="68580" tIns="34290" rIns="68580" bIns="3429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dirty="0"/>
              <a:t>Abdullatif Balwi</a:t>
            </a:r>
          </a:p>
          <a:p>
            <a:pPr algn="ctr"/>
            <a:r>
              <a:rPr lang="en-US" sz="1350" dirty="0">
                <a:hlinkClick r:id="rId3"/>
              </a:rPr>
              <a:t>abalwi@cortec-me.com</a:t>
            </a:r>
            <a:endParaRPr lang="en-US" sz="1350" dirty="0"/>
          </a:p>
          <a:p>
            <a:pPr algn="ctr"/>
            <a:r>
              <a:rPr lang="en-US" sz="1350" dirty="0"/>
              <a:t>Mob: +966503088829</a:t>
            </a:r>
          </a:p>
        </p:txBody>
      </p:sp>
      <p:pic>
        <p:nvPicPr>
          <p:cNvPr id="8" name="Picture 7">
            <a:extLst>
              <a:ext uri="{FF2B5EF4-FFF2-40B4-BE49-F238E27FC236}">
                <a16:creationId xmlns:a16="http://schemas.microsoft.com/office/drawing/2014/main" id="{72672DFC-664B-43B7-80E5-A8237023AD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568" y="5093520"/>
            <a:ext cx="4000500" cy="621480"/>
          </a:xfrm>
          <a:prstGeom prst="rect">
            <a:avLst/>
          </a:prstGeom>
          <a:noFill/>
          <a:ln>
            <a:noFill/>
          </a:ln>
        </p:spPr>
      </p:pic>
      <p:pic>
        <p:nvPicPr>
          <p:cNvPr id="1026" name="Picture 2">
            <a:extLst>
              <a:ext uri="{FF2B5EF4-FFF2-40B4-BE49-F238E27FC236}">
                <a16:creationId xmlns:a16="http://schemas.microsoft.com/office/drawing/2014/main" id="{6E8DB10C-8867-4190-B3A0-D480979FD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95" y="5636169"/>
            <a:ext cx="2553369" cy="72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485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FAA60-659B-4399-9A3C-FF9E5D3799A9}"/>
              </a:ext>
            </a:extLst>
          </p:cNvPr>
          <p:cNvSpPr>
            <a:spLocks noGrp="1"/>
          </p:cNvSpPr>
          <p:nvPr>
            <p:ph type="ctrTitle"/>
          </p:nvPr>
        </p:nvSpPr>
        <p:spPr>
          <a:xfrm>
            <a:off x="107878" y="1543052"/>
            <a:ext cx="8907695" cy="1994968"/>
          </a:xfrm>
        </p:spPr>
        <p:txBody>
          <a:bodyPr>
            <a:noAutofit/>
          </a:bodyPr>
          <a:lstStyle/>
          <a:p>
            <a:pPr algn="ctr"/>
            <a:r>
              <a:rPr lang="en-US" sz="2700" b="1" dirty="0">
                <a:solidFill>
                  <a:schemeClr val="bg1"/>
                </a:solidFill>
              </a:rPr>
              <a:t>Tank Floor Integrity Assurance Using Vapor Phase Corrosion Inhibitors</a:t>
            </a:r>
          </a:p>
        </p:txBody>
      </p:sp>
      <p:sp>
        <p:nvSpPr>
          <p:cNvPr id="3" name="Subtitle 2">
            <a:extLst>
              <a:ext uri="{FF2B5EF4-FFF2-40B4-BE49-F238E27FC236}">
                <a16:creationId xmlns:a16="http://schemas.microsoft.com/office/drawing/2014/main" id="{55352B11-EC10-4C9F-B73D-7E467D8CCF12}"/>
              </a:ext>
            </a:extLst>
          </p:cNvPr>
          <p:cNvSpPr>
            <a:spLocks noGrp="1"/>
          </p:cNvSpPr>
          <p:nvPr>
            <p:ph type="subTitle" idx="1"/>
          </p:nvPr>
        </p:nvSpPr>
        <p:spPr>
          <a:xfrm>
            <a:off x="628650" y="4133850"/>
            <a:ext cx="7886700" cy="1042988"/>
          </a:xfrm>
        </p:spPr>
        <p:txBody>
          <a:bodyPr>
            <a:normAutofit/>
          </a:bodyPr>
          <a:lstStyle/>
          <a:p>
            <a:r>
              <a:rPr lang="en-US" sz="2400" dirty="0"/>
              <a:t>February 28, 2022</a:t>
            </a:r>
          </a:p>
          <a:p>
            <a:endParaRPr lang="en-US" sz="2400" dirty="0"/>
          </a:p>
        </p:txBody>
      </p:sp>
    </p:spTree>
    <p:extLst>
      <p:ext uri="{BB962C8B-B14F-4D97-AF65-F5344CB8AC3E}">
        <p14:creationId xmlns:p14="http://schemas.microsoft.com/office/powerpoint/2010/main" val="174193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1447800"/>
            <a:ext cx="4632358" cy="1200329"/>
          </a:xfrm>
          <a:prstGeom prst="rect">
            <a:avLst/>
          </a:prstGeom>
          <a:noFill/>
        </p:spPr>
        <p:txBody>
          <a:bodyPr wrap="none" lIns="91440" tIns="45720" rIns="91440" bIns="45720">
            <a:spAutoFit/>
          </a:bodyPr>
          <a:lstStyle/>
          <a:p>
            <a:pPr algn="ctr"/>
            <a:r>
              <a:rPr lang="en-US" sz="7200" b="1" dirty="0">
                <a:solidFill>
                  <a:schemeClr val="tx1">
                    <a:lumMod val="75000"/>
                    <a:lumOff val="25000"/>
                  </a:schemeClr>
                </a:solidFill>
                <a:effectLst>
                  <a:outerShdw blurRad="38100" dist="38100" dir="2700000" algn="tl">
                    <a:srgbClr val="000000">
                      <a:alpha val="43137"/>
                    </a:srgbClr>
                  </a:outerShdw>
                </a:effectLst>
                <a:latin typeface="Gill Sans MT" pitchFamily="34" charset="0"/>
              </a:rPr>
              <a:t>Thank You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023067"/>
            <a:ext cx="7315200" cy="2006133"/>
          </a:xfrm>
          <a:prstGeom prst="rect">
            <a:avLst/>
          </a:prstGeom>
        </p:spPr>
      </p:pic>
    </p:spTree>
    <p:extLst>
      <p:ext uri="{BB962C8B-B14F-4D97-AF65-F5344CB8AC3E}">
        <p14:creationId xmlns:p14="http://schemas.microsoft.com/office/powerpoint/2010/main" val="1202445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C350-E818-4E76-B1C4-31CDEFB5135A}"/>
              </a:ext>
            </a:extLst>
          </p:cNvPr>
          <p:cNvSpPr>
            <a:spLocks noGrp="1"/>
          </p:cNvSpPr>
          <p:nvPr>
            <p:ph type="title"/>
          </p:nvPr>
        </p:nvSpPr>
        <p:spPr/>
        <p:txBody>
          <a:bodyPr/>
          <a:lstStyle/>
          <a:p>
            <a:r>
              <a:rPr lang="en-US" sz="2700" dirty="0"/>
              <a:t>Outline</a:t>
            </a:r>
          </a:p>
        </p:txBody>
      </p:sp>
      <p:sp>
        <p:nvSpPr>
          <p:cNvPr id="3" name="Content Placeholder 2">
            <a:extLst>
              <a:ext uri="{FF2B5EF4-FFF2-40B4-BE49-F238E27FC236}">
                <a16:creationId xmlns:a16="http://schemas.microsoft.com/office/drawing/2014/main" id="{D8DD773C-C1F8-4EA2-A732-5A9651A177C5}"/>
              </a:ext>
            </a:extLst>
          </p:cNvPr>
          <p:cNvSpPr>
            <a:spLocks noGrp="1"/>
          </p:cNvSpPr>
          <p:nvPr>
            <p:ph idx="1"/>
          </p:nvPr>
        </p:nvSpPr>
        <p:spPr>
          <a:xfrm>
            <a:off x="628650" y="2226469"/>
            <a:ext cx="6457950" cy="3263504"/>
          </a:xfrm>
        </p:spPr>
        <p:txBody>
          <a:bodyPr/>
          <a:lstStyle/>
          <a:p>
            <a:r>
              <a:rPr lang="en-US" dirty="0"/>
              <a:t>Soil-side corrosion</a:t>
            </a:r>
          </a:p>
          <a:p>
            <a:r>
              <a:rPr lang="en-US" dirty="0"/>
              <a:t>Vapor phase corrosion inhibitors</a:t>
            </a:r>
          </a:p>
          <a:p>
            <a:r>
              <a:rPr lang="en-US" dirty="0"/>
              <a:t>International standards</a:t>
            </a:r>
          </a:p>
          <a:p>
            <a:r>
              <a:rPr lang="en-US" dirty="0"/>
              <a:t>Long term performance</a:t>
            </a:r>
          </a:p>
          <a:p>
            <a:r>
              <a:rPr lang="en-US" dirty="0"/>
              <a:t>Cost-benefit analysis example</a:t>
            </a:r>
          </a:p>
        </p:txBody>
      </p:sp>
    </p:spTree>
    <p:extLst>
      <p:ext uri="{BB962C8B-B14F-4D97-AF65-F5344CB8AC3E}">
        <p14:creationId xmlns:p14="http://schemas.microsoft.com/office/powerpoint/2010/main" val="42594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F21B-A161-4523-9107-3D8529E415B6}"/>
              </a:ext>
            </a:extLst>
          </p:cNvPr>
          <p:cNvSpPr>
            <a:spLocks noGrp="1"/>
          </p:cNvSpPr>
          <p:nvPr>
            <p:ph type="title"/>
          </p:nvPr>
        </p:nvSpPr>
        <p:spPr/>
        <p:txBody>
          <a:bodyPr/>
          <a:lstStyle/>
          <a:p>
            <a:r>
              <a:rPr lang="en-US" dirty="0"/>
              <a:t>Soil-side Corrosion On Storage tanks</a:t>
            </a:r>
          </a:p>
        </p:txBody>
      </p:sp>
      <p:sp>
        <p:nvSpPr>
          <p:cNvPr id="3" name="Content Placeholder 2">
            <a:extLst>
              <a:ext uri="{FF2B5EF4-FFF2-40B4-BE49-F238E27FC236}">
                <a16:creationId xmlns:a16="http://schemas.microsoft.com/office/drawing/2014/main" id="{521EFA15-1BC1-48F3-9AD9-FA57289E42BC}"/>
              </a:ext>
            </a:extLst>
          </p:cNvPr>
          <p:cNvSpPr>
            <a:spLocks noGrp="1"/>
          </p:cNvSpPr>
          <p:nvPr>
            <p:ph idx="1"/>
          </p:nvPr>
        </p:nvSpPr>
        <p:spPr/>
        <p:txBody>
          <a:bodyPr>
            <a:normAutofit/>
          </a:bodyPr>
          <a:lstStyle/>
          <a:p>
            <a:r>
              <a:rPr lang="en-US" dirty="0">
                <a:latin typeface="Calibri" panose="020F0502020204030204" pitchFamily="34" charset="0"/>
                <a:cs typeface="Arial" panose="020B0604020202020204" pitchFamily="34" charset="0"/>
              </a:rPr>
              <a:t>A main cause of storage tank failure.</a:t>
            </a:r>
          </a:p>
          <a:p>
            <a:r>
              <a:rPr lang="en-US" dirty="0">
                <a:latin typeface="Calibri" panose="020F0502020204030204" pitchFamily="34" charset="0"/>
                <a:cs typeface="Arial" panose="020B0604020202020204" pitchFamily="34" charset="0"/>
              </a:rPr>
              <a:t>Leads to metal loss and perforations in the tank floor</a:t>
            </a:r>
          </a:p>
          <a:p>
            <a:r>
              <a:rPr lang="en-US" dirty="0">
                <a:latin typeface="Calibri" panose="020F0502020204030204" pitchFamily="34" charset="0"/>
                <a:cs typeface="Arial" panose="020B0604020202020204" pitchFamily="34" charset="0"/>
              </a:rPr>
              <a:t>Imposes a major challenge and risks.</a:t>
            </a:r>
          </a:p>
          <a:p>
            <a:pPr marL="0" indent="0">
              <a:buNone/>
            </a:pPr>
            <a:endParaRPr lang="en-US" dirty="0">
              <a:latin typeface="Calibri" panose="020F0502020204030204" pitchFamily="34" charset="0"/>
              <a:cs typeface="Arial" panose="020B0604020202020204" pitchFamily="34" charset="0"/>
            </a:endParaRPr>
          </a:p>
          <a:p>
            <a:r>
              <a:rPr lang="en-US" dirty="0">
                <a:latin typeface="Calibri" panose="020F0502020204030204" pitchFamily="34" charset="0"/>
                <a:cs typeface="Arial" panose="020B0604020202020204" pitchFamily="34" charset="0"/>
              </a:rPr>
              <a:t>Soil-side corrosion rate greater than 40 </a:t>
            </a:r>
            <a:r>
              <a:rPr lang="en-US" dirty="0" err="1">
                <a:latin typeface="Calibri" panose="020F0502020204030204" pitchFamily="34" charset="0"/>
                <a:cs typeface="Arial" panose="020B0604020202020204" pitchFamily="34" charset="0"/>
              </a:rPr>
              <a:t>mpy</a:t>
            </a:r>
            <a:r>
              <a:rPr lang="en-US" dirty="0">
                <a:latin typeface="Calibri" panose="020F0502020204030204" pitchFamily="34" charset="0"/>
                <a:cs typeface="Arial" panose="020B0604020202020204" pitchFamily="34" charset="0"/>
              </a:rPr>
              <a:t> (equal </a:t>
            </a:r>
            <a:r>
              <a:rPr lang="nl-NL" sz="3200" dirty="0">
                <a:solidFill>
                  <a:prstClr val="black"/>
                </a:solidFill>
                <a:latin typeface="Calibri" panose="020F0502020204030204"/>
                <a:cs typeface="+mn-cs"/>
              </a:rPr>
              <a:t>1 mm/yr )</a:t>
            </a:r>
            <a:endParaRPr lang="en-US" dirty="0">
              <a:latin typeface="Calibri" panose="020F0502020204030204" pitchFamily="34" charset="0"/>
              <a:cs typeface="Arial" panose="020B0604020202020204" pitchFamily="34" charset="0"/>
            </a:endParaRPr>
          </a:p>
          <a:p>
            <a:endParaRPr lang="en-US" dirty="0">
              <a:latin typeface="Calibri" panose="020F0502020204030204" pitchFamily="34" charset="0"/>
              <a:cs typeface="Arial" panose="020B0604020202020204" pitchFamily="34" charset="0"/>
            </a:endParaRPr>
          </a:p>
          <a:p>
            <a:pPr marL="0" indent="0">
              <a:buNone/>
            </a:pPr>
            <a:endParaRPr lang="en-US" dirty="0">
              <a:latin typeface="Calibri" panose="020F0502020204030204" pitchFamily="34" charset="0"/>
              <a:cs typeface="Arial" panose="020B0604020202020204" pitchFamily="34" charset="0"/>
            </a:endParaRPr>
          </a:p>
          <a:p>
            <a:endParaRPr lang="en-US" sz="2700" dirty="0">
              <a:latin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64349620"/>
      </p:ext>
    </p:extLst>
  </p:cSld>
  <p:clrMapOvr>
    <a:masterClrMapping/>
  </p:clrMapOvr>
  <mc:AlternateContent xmlns:mc="http://schemas.openxmlformats.org/markup-compatibility/2006" xmlns:p14="http://schemas.microsoft.com/office/powerpoint/2010/main">
    <mc:Choice Requires="p14">
      <p:transition spd="slow" p14:dur="2000" advTm="34677"/>
    </mc:Choice>
    <mc:Fallback xmlns="">
      <p:transition spd="slow" advTm="3467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F21B-A161-4523-9107-3D8529E415B6}"/>
              </a:ext>
            </a:extLst>
          </p:cNvPr>
          <p:cNvSpPr>
            <a:spLocks noGrp="1"/>
          </p:cNvSpPr>
          <p:nvPr>
            <p:ph type="title"/>
          </p:nvPr>
        </p:nvSpPr>
        <p:spPr/>
        <p:txBody>
          <a:bodyPr/>
          <a:lstStyle/>
          <a:p>
            <a:r>
              <a:rPr lang="en-US" dirty="0"/>
              <a:t>Soil-side Corrosion On Storage tanks</a:t>
            </a:r>
          </a:p>
        </p:txBody>
      </p:sp>
      <p:sp>
        <p:nvSpPr>
          <p:cNvPr id="3" name="Content Placeholder 2">
            <a:extLst>
              <a:ext uri="{FF2B5EF4-FFF2-40B4-BE49-F238E27FC236}">
                <a16:creationId xmlns:a16="http://schemas.microsoft.com/office/drawing/2014/main" id="{521EFA15-1BC1-48F3-9AD9-FA57289E42BC}"/>
              </a:ext>
            </a:extLst>
          </p:cNvPr>
          <p:cNvSpPr>
            <a:spLocks noGrp="1"/>
          </p:cNvSpPr>
          <p:nvPr>
            <p:ph idx="1"/>
          </p:nvPr>
        </p:nvSpPr>
        <p:spPr>
          <a:xfrm>
            <a:off x="457200" y="1600200"/>
            <a:ext cx="8534400" cy="4525963"/>
          </a:xfrm>
        </p:spPr>
        <p:txBody>
          <a:bodyPr>
            <a:normAutofit/>
          </a:bodyPr>
          <a:lstStyle/>
          <a:p>
            <a:r>
              <a:rPr lang="en-US" dirty="0">
                <a:latin typeface="Calibri" panose="020F0502020204030204" pitchFamily="34" charset="0"/>
                <a:cs typeface="Arial" panose="020B0604020202020204" pitchFamily="34" charset="0"/>
              </a:rPr>
              <a:t>Tanks taken out of service before their 1</a:t>
            </a:r>
            <a:r>
              <a:rPr lang="en-US" baseline="30000" dirty="0">
                <a:latin typeface="Calibri" panose="020F0502020204030204" pitchFamily="34" charset="0"/>
                <a:cs typeface="Arial" panose="020B0604020202020204" pitchFamily="34" charset="0"/>
              </a:rPr>
              <a:t>st</a:t>
            </a:r>
            <a:r>
              <a:rPr lang="en-US" dirty="0">
                <a:latin typeface="Calibri" panose="020F0502020204030204" pitchFamily="34" charset="0"/>
                <a:cs typeface="Arial" panose="020B0604020202020204" pitchFamily="34" charset="0"/>
              </a:rPr>
              <a:t> scheduled inspection due to leaks</a:t>
            </a:r>
          </a:p>
          <a:p>
            <a:r>
              <a:rPr lang="en-US" dirty="0">
                <a:latin typeface="Calibri" panose="020F0502020204030204" pitchFamily="34" charset="0"/>
                <a:cs typeface="Arial" panose="020B0604020202020204" pitchFamily="34" charset="0"/>
              </a:rPr>
              <a:t>Tanks rejected before end of their design life</a:t>
            </a:r>
          </a:p>
          <a:p>
            <a:r>
              <a:rPr lang="en-US" dirty="0">
                <a:latin typeface="Calibri" panose="020F0502020204030204" pitchFamily="34" charset="0"/>
                <a:cs typeface="Arial" panose="020B0604020202020204" pitchFamily="34" charset="0"/>
              </a:rPr>
              <a:t>High cost of repair because of Corrosion for ASTs</a:t>
            </a:r>
          </a:p>
          <a:p>
            <a:r>
              <a:rPr lang="en-US" dirty="0">
                <a:latin typeface="Calibri" panose="020F0502020204030204" pitchFamily="34" charset="0"/>
                <a:cs typeface="Arial" panose="020B0604020202020204" pitchFamily="34" charset="0"/>
              </a:rPr>
              <a:t>Requires effective control during the complete life cycle of the tank.</a:t>
            </a:r>
          </a:p>
          <a:p>
            <a:pPr marL="0" indent="0">
              <a:buNone/>
            </a:pPr>
            <a:endParaRPr lang="en-US" dirty="0">
              <a:latin typeface="Calibri" panose="020F0502020204030204" pitchFamily="34" charset="0"/>
              <a:cs typeface="Arial" panose="020B0604020202020204" pitchFamily="34" charset="0"/>
            </a:endParaRPr>
          </a:p>
          <a:p>
            <a:pPr marL="0" indent="0">
              <a:buNone/>
            </a:pPr>
            <a:endParaRPr lang="en-US" dirty="0">
              <a:latin typeface="Calibri" panose="020F0502020204030204" pitchFamily="34" charset="0"/>
              <a:cs typeface="Arial" panose="020B0604020202020204" pitchFamily="34" charset="0"/>
            </a:endParaRPr>
          </a:p>
          <a:p>
            <a:endParaRPr lang="en-US" sz="2700" dirty="0">
              <a:latin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39559771"/>
      </p:ext>
    </p:extLst>
  </p:cSld>
  <p:clrMapOvr>
    <a:masterClrMapping/>
  </p:clrMapOvr>
  <mc:AlternateContent xmlns:mc="http://schemas.openxmlformats.org/markup-compatibility/2006" xmlns:p14="http://schemas.microsoft.com/office/powerpoint/2010/main">
    <mc:Choice Requires="p14">
      <p:transition spd="slow" p14:dur="2000" advTm="34677"/>
    </mc:Choice>
    <mc:Fallback xmlns="">
      <p:transition spd="slow" advTm="3467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7798" y="2439415"/>
            <a:ext cx="184731" cy="300082"/>
          </a:xfrm>
          <a:prstGeom prst="rect">
            <a:avLst/>
          </a:prstGeom>
          <a:noFill/>
        </p:spPr>
        <p:txBody>
          <a:bodyPr wrap="none" rtlCol="0">
            <a:spAutoFit/>
          </a:bodyPr>
          <a:lstStyle/>
          <a:p>
            <a:pPr defTabSz="342900" fontAlgn="auto">
              <a:spcBef>
                <a:spcPts val="0"/>
              </a:spcBef>
              <a:spcAft>
                <a:spcPts val="0"/>
              </a:spcAft>
              <a:defRPr/>
            </a:pPr>
            <a:endParaRPr lang="en-US" sz="1350">
              <a:solidFill>
                <a:prstClr val="black"/>
              </a:solidFill>
              <a:latin typeface="Calibri"/>
              <a:cs typeface="+mn-cs"/>
            </a:endParaRPr>
          </a:p>
        </p:txBody>
      </p:sp>
      <p:sp>
        <p:nvSpPr>
          <p:cNvPr id="19" name="Title 1"/>
          <p:cNvSpPr>
            <a:spLocks noGrp="1"/>
          </p:cNvSpPr>
          <p:nvPr>
            <p:ph type="title"/>
          </p:nvPr>
        </p:nvSpPr>
        <p:spPr>
          <a:xfrm>
            <a:off x="0" y="609600"/>
            <a:ext cx="9144000" cy="510436"/>
          </a:xfrm>
        </p:spPr>
        <p:txBody>
          <a:bodyPr>
            <a:normAutofit fontScale="90000"/>
          </a:bodyPr>
          <a:lstStyle/>
          <a:p>
            <a:r>
              <a:rPr lang="en-US" dirty="0"/>
              <a:t>Soil-side Corrosion On Storage tanks</a:t>
            </a:r>
            <a:br>
              <a:rPr lang="en-US" dirty="0"/>
            </a:br>
            <a:r>
              <a:rPr lang="en-US" sz="2100" dirty="0"/>
              <a:t>Common Challenges</a:t>
            </a:r>
            <a:endParaRPr lang="en-US" dirty="0"/>
          </a:p>
        </p:txBody>
      </p:sp>
      <p:sp>
        <p:nvSpPr>
          <p:cNvPr id="71" name="Rectangle 70">
            <a:extLst>
              <a:ext uri="{FF2B5EF4-FFF2-40B4-BE49-F238E27FC236}">
                <a16:creationId xmlns:a16="http://schemas.microsoft.com/office/drawing/2014/main" id="{F6035284-C932-4AE2-A14B-9C235CF88192}"/>
              </a:ext>
            </a:extLst>
          </p:cNvPr>
          <p:cNvSpPr/>
          <p:nvPr/>
        </p:nvSpPr>
        <p:spPr>
          <a:xfrm>
            <a:off x="6505246" y="3616412"/>
            <a:ext cx="541754" cy="48315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grpSp>
        <p:nvGrpSpPr>
          <p:cNvPr id="73" name="Group 72">
            <a:extLst>
              <a:ext uri="{FF2B5EF4-FFF2-40B4-BE49-F238E27FC236}">
                <a16:creationId xmlns:a16="http://schemas.microsoft.com/office/drawing/2014/main" id="{DC58386E-0858-4F49-9CC0-E588B0568092}"/>
              </a:ext>
            </a:extLst>
          </p:cNvPr>
          <p:cNvGrpSpPr/>
          <p:nvPr/>
        </p:nvGrpSpPr>
        <p:grpSpPr>
          <a:xfrm>
            <a:off x="1094089" y="3474002"/>
            <a:ext cx="6467987" cy="1022829"/>
            <a:chOff x="250187" y="4676309"/>
            <a:chExt cx="8623982" cy="1363772"/>
          </a:xfrm>
        </p:grpSpPr>
        <p:sp>
          <p:nvSpPr>
            <p:cNvPr id="75" name="Rectangle 74">
              <a:extLst>
                <a:ext uri="{FF2B5EF4-FFF2-40B4-BE49-F238E27FC236}">
                  <a16:creationId xmlns:a16="http://schemas.microsoft.com/office/drawing/2014/main" id="{11084E83-4CA9-46DF-A643-90CA68B9084F}"/>
                </a:ext>
              </a:extLst>
            </p:cNvPr>
            <p:cNvSpPr/>
            <p:nvPr/>
          </p:nvSpPr>
          <p:spPr>
            <a:xfrm>
              <a:off x="250187" y="4874177"/>
              <a:ext cx="7269480" cy="180000"/>
            </a:xfrm>
            <a:prstGeom prst="rect">
              <a:avLst/>
            </a:prstGeom>
            <a:pattFill prst="dkUpDiag">
              <a:fgClr>
                <a:schemeClr val="tx1">
                  <a:lumMod val="75000"/>
                  <a:lumOff val="25000"/>
                </a:schemeClr>
              </a:fgClr>
              <a:bgClr>
                <a:schemeClr val="bg2">
                  <a:lumMod val="40000"/>
                  <a:lumOff val="60000"/>
                </a:schemeClr>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76" name="Rectangle 75">
              <a:extLst>
                <a:ext uri="{FF2B5EF4-FFF2-40B4-BE49-F238E27FC236}">
                  <a16:creationId xmlns:a16="http://schemas.microsoft.com/office/drawing/2014/main" id="{319B6835-9FED-4BBC-9CD7-65E743E65FFA}"/>
                </a:ext>
              </a:extLst>
            </p:cNvPr>
            <p:cNvSpPr/>
            <p:nvPr/>
          </p:nvSpPr>
          <p:spPr>
            <a:xfrm>
              <a:off x="250187" y="5063535"/>
              <a:ext cx="8623982" cy="97654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dirty="0">
                <a:solidFill>
                  <a:prstClr val="white"/>
                </a:solidFill>
                <a:latin typeface="Calibri"/>
              </a:endParaRPr>
            </a:p>
          </p:txBody>
        </p:sp>
        <p:sp>
          <p:nvSpPr>
            <p:cNvPr id="77" name="Right Triangle 76">
              <a:extLst>
                <a:ext uri="{FF2B5EF4-FFF2-40B4-BE49-F238E27FC236}">
                  <a16:creationId xmlns:a16="http://schemas.microsoft.com/office/drawing/2014/main" id="{F440C76E-D3AA-4E10-A90C-54F3F0E03C80}"/>
                </a:ext>
              </a:extLst>
            </p:cNvPr>
            <p:cNvSpPr>
              <a:spLocks noChangeAspect="1"/>
            </p:cNvSpPr>
            <p:nvPr/>
          </p:nvSpPr>
          <p:spPr>
            <a:xfrm flipH="1">
              <a:off x="6877893" y="4679357"/>
              <a:ext cx="196078" cy="189880"/>
            </a:xfrm>
            <a:prstGeom prst="rtTriangl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78" name="Rectangle 77">
              <a:extLst>
                <a:ext uri="{FF2B5EF4-FFF2-40B4-BE49-F238E27FC236}">
                  <a16:creationId xmlns:a16="http://schemas.microsoft.com/office/drawing/2014/main" id="{DA4F88BE-BB37-4AA8-BC31-EE0E38BFA71E}"/>
                </a:ext>
              </a:extLst>
            </p:cNvPr>
            <p:cNvSpPr/>
            <p:nvPr/>
          </p:nvSpPr>
          <p:spPr>
            <a:xfrm>
              <a:off x="7067673" y="4676309"/>
              <a:ext cx="1806496" cy="190018"/>
            </a:xfrm>
            <a:prstGeom prst="rect">
              <a:avLst/>
            </a:prstGeom>
            <a:pattFill prst="dkUpDiag">
              <a:fgClr>
                <a:schemeClr val="tx1">
                  <a:lumMod val="75000"/>
                  <a:lumOff val="25000"/>
                </a:schemeClr>
              </a:fgClr>
              <a:bgClr>
                <a:schemeClr val="bg2">
                  <a:lumMod val="40000"/>
                  <a:lumOff val="60000"/>
                </a:schemeClr>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grpSp>
      <p:grpSp>
        <p:nvGrpSpPr>
          <p:cNvPr id="79" name="Group 78">
            <a:extLst>
              <a:ext uri="{FF2B5EF4-FFF2-40B4-BE49-F238E27FC236}">
                <a16:creationId xmlns:a16="http://schemas.microsoft.com/office/drawing/2014/main" id="{4771514D-61F7-4087-9007-1C46737F4A3D}"/>
              </a:ext>
            </a:extLst>
          </p:cNvPr>
          <p:cNvGrpSpPr/>
          <p:nvPr/>
        </p:nvGrpSpPr>
        <p:grpSpPr>
          <a:xfrm>
            <a:off x="1179674" y="3141099"/>
            <a:ext cx="1586106" cy="891741"/>
            <a:chOff x="368960" y="3962673"/>
            <a:chExt cx="2114808" cy="1188988"/>
          </a:xfrm>
        </p:grpSpPr>
        <p:sp>
          <p:nvSpPr>
            <p:cNvPr id="80" name="Hexagon 79">
              <a:extLst>
                <a:ext uri="{FF2B5EF4-FFF2-40B4-BE49-F238E27FC236}">
                  <a16:creationId xmlns:a16="http://schemas.microsoft.com/office/drawing/2014/main" id="{BC68593C-5B3B-408A-83CE-FCD3388BBC00}"/>
                </a:ext>
              </a:extLst>
            </p:cNvPr>
            <p:cNvSpPr/>
            <p:nvPr/>
          </p:nvSpPr>
          <p:spPr>
            <a:xfrm>
              <a:off x="395536" y="4412729"/>
              <a:ext cx="1852448" cy="504056"/>
            </a:xfrm>
            <a:prstGeom prst="hexagon">
              <a:avLst>
                <a:gd name="adj" fmla="val 136490"/>
                <a:gd name="vf" fmla="val 115470"/>
              </a:avLst>
            </a:prstGeom>
            <a:pattFill prst="dkUpDiag">
              <a:fgClr>
                <a:schemeClr val="tx1">
                  <a:lumMod val="75000"/>
                  <a:lumOff val="25000"/>
                </a:schemeClr>
              </a:fgClr>
              <a:bgClr>
                <a:schemeClr val="bg2">
                  <a:lumMod val="40000"/>
                  <a:lumOff val="60000"/>
                </a:schemeClr>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81" name="Hexagon 80">
              <a:extLst>
                <a:ext uri="{FF2B5EF4-FFF2-40B4-BE49-F238E27FC236}">
                  <a16:creationId xmlns:a16="http://schemas.microsoft.com/office/drawing/2014/main" id="{FF6F66EC-E4B0-4DB2-B3A8-0A395E2CF3BC}"/>
                </a:ext>
              </a:extLst>
            </p:cNvPr>
            <p:cNvSpPr/>
            <p:nvPr/>
          </p:nvSpPr>
          <p:spPr>
            <a:xfrm>
              <a:off x="404351" y="4565129"/>
              <a:ext cx="1852448" cy="504056"/>
            </a:xfrm>
            <a:prstGeom prst="hexagon">
              <a:avLst>
                <a:gd name="adj" fmla="val 136490"/>
                <a:gd name="vf" fmla="val 115470"/>
              </a:avLst>
            </a:prstGeom>
            <a:solidFill>
              <a:srgbClr val="0000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82" name="Rectangle 81">
              <a:extLst>
                <a:ext uri="{FF2B5EF4-FFF2-40B4-BE49-F238E27FC236}">
                  <a16:creationId xmlns:a16="http://schemas.microsoft.com/office/drawing/2014/main" id="{5C079F8A-A0FA-4297-865F-846893AD49CF}"/>
                </a:ext>
              </a:extLst>
            </p:cNvPr>
            <p:cNvSpPr/>
            <p:nvPr/>
          </p:nvSpPr>
          <p:spPr>
            <a:xfrm>
              <a:off x="368960" y="4789245"/>
              <a:ext cx="2114808" cy="36241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83" name="Rectangle 82">
              <a:extLst>
                <a:ext uri="{FF2B5EF4-FFF2-40B4-BE49-F238E27FC236}">
                  <a16:creationId xmlns:a16="http://schemas.microsoft.com/office/drawing/2014/main" id="{D8DAA1F7-D739-48B4-B355-E89AC8B27479}"/>
                </a:ext>
              </a:extLst>
            </p:cNvPr>
            <p:cNvSpPr>
              <a:spLocks noChangeArrowheads="1"/>
            </p:cNvSpPr>
            <p:nvPr/>
          </p:nvSpPr>
          <p:spPr bwMode="auto">
            <a:xfrm>
              <a:off x="460523" y="3962673"/>
              <a:ext cx="17215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Void created by</a:t>
              </a:r>
            </a:p>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‘Oil Canning’ Effect</a:t>
              </a:r>
            </a:p>
          </p:txBody>
        </p:sp>
      </p:grpSp>
      <p:sp>
        <p:nvSpPr>
          <p:cNvPr id="88" name="Rounded Rectangle 69">
            <a:extLst>
              <a:ext uri="{FF2B5EF4-FFF2-40B4-BE49-F238E27FC236}">
                <a16:creationId xmlns:a16="http://schemas.microsoft.com/office/drawing/2014/main" id="{3351EB01-CDAC-4E00-9FE5-67D4AB2EDB59}"/>
              </a:ext>
            </a:extLst>
          </p:cNvPr>
          <p:cNvSpPr/>
          <p:nvPr/>
        </p:nvSpPr>
        <p:spPr>
          <a:xfrm>
            <a:off x="7037087" y="3633203"/>
            <a:ext cx="739946" cy="862314"/>
          </a:xfrm>
          <a:prstGeom prst="roundRect">
            <a:avLst>
              <a:gd name="adj" fmla="val 4066"/>
            </a:avLst>
          </a:prstGeom>
          <a:blipFill>
            <a:blip r:embed="rId4"/>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grpSp>
        <p:nvGrpSpPr>
          <p:cNvPr id="92" name="Group 91">
            <a:extLst>
              <a:ext uri="{FF2B5EF4-FFF2-40B4-BE49-F238E27FC236}">
                <a16:creationId xmlns:a16="http://schemas.microsoft.com/office/drawing/2014/main" id="{4B96C2F9-288E-450C-8F2F-43FBDC91545B}"/>
              </a:ext>
            </a:extLst>
          </p:cNvPr>
          <p:cNvGrpSpPr/>
          <p:nvPr/>
        </p:nvGrpSpPr>
        <p:grpSpPr>
          <a:xfrm>
            <a:off x="4047193" y="3280904"/>
            <a:ext cx="824822" cy="638145"/>
            <a:chOff x="4192317" y="4149080"/>
            <a:chExt cx="1099763" cy="850860"/>
          </a:xfrm>
        </p:grpSpPr>
        <p:sp>
          <p:nvSpPr>
            <p:cNvPr id="93" name="Rectangle 92">
              <a:extLst>
                <a:ext uri="{FF2B5EF4-FFF2-40B4-BE49-F238E27FC236}">
                  <a16:creationId xmlns:a16="http://schemas.microsoft.com/office/drawing/2014/main" id="{6C8111FF-139F-4BAE-8074-DE8B2EAA83E9}"/>
                </a:ext>
              </a:extLst>
            </p:cNvPr>
            <p:cNvSpPr/>
            <p:nvPr/>
          </p:nvSpPr>
          <p:spPr>
            <a:xfrm>
              <a:off x="4349811" y="4783416"/>
              <a:ext cx="860381" cy="216524"/>
            </a:xfrm>
            <a:prstGeom prst="rect">
              <a:avLst/>
            </a:prstGeom>
            <a:solidFill>
              <a:srgbClr val="CC9900"/>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94" name="Rectangle 93">
              <a:extLst>
                <a:ext uri="{FF2B5EF4-FFF2-40B4-BE49-F238E27FC236}">
                  <a16:creationId xmlns:a16="http://schemas.microsoft.com/office/drawing/2014/main" id="{26123AF3-F745-4DB4-A7DE-738E9CFC6CB0}"/>
                </a:ext>
              </a:extLst>
            </p:cNvPr>
            <p:cNvSpPr>
              <a:spLocks noChangeArrowheads="1"/>
            </p:cNvSpPr>
            <p:nvPr/>
          </p:nvSpPr>
          <p:spPr bwMode="auto">
            <a:xfrm>
              <a:off x="4192317" y="4149080"/>
              <a:ext cx="10997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Very Dry</a:t>
              </a:r>
            </a:p>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Sand</a:t>
              </a:r>
            </a:p>
          </p:txBody>
        </p:sp>
      </p:grpSp>
      <p:grpSp>
        <p:nvGrpSpPr>
          <p:cNvPr id="95" name="Group 94">
            <a:extLst>
              <a:ext uri="{FF2B5EF4-FFF2-40B4-BE49-F238E27FC236}">
                <a16:creationId xmlns:a16="http://schemas.microsoft.com/office/drawing/2014/main" id="{7B89B93E-72D9-45EA-A554-32FF14B82D0F}"/>
              </a:ext>
            </a:extLst>
          </p:cNvPr>
          <p:cNvGrpSpPr/>
          <p:nvPr/>
        </p:nvGrpSpPr>
        <p:grpSpPr>
          <a:xfrm>
            <a:off x="5020971" y="3280905"/>
            <a:ext cx="824822" cy="658753"/>
            <a:chOff x="5490688" y="4149080"/>
            <a:chExt cx="1099763" cy="878337"/>
          </a:xfrm>
        </p:grpSpPr>
        <p:sp>
          <p:nvSpPr>
            <p:cNvPr id="96" name="Rectangle 95">
              <a:extLst>
                <a:ext uri="{FF2B5EF4-FFF2-40B4-BE49-F238E27FC236}">
                  <a16:creationId xmlns:a16="http://schemas.microsoft.com/office/drawing/2014/main" id="{603961F8-8248-4994-BB56-ED159CCA3B57}"/>
                </a:ext>
              </a:extLst>
            </p:cNvPr>
            <p:cNvSpPr/>
            <p:nvPr/>
          </p:nvSpPr>
          <p:spPr>
            <a:xfrm>
              <a:off x="5647300" y="4787459"/>
              <a:ext cx="859036" cy="239958"/>
            </a:xfrm>
            <a:prstGeom prst="rect">
              <a:avLst/>
            </a:prstGeom>
            <a:solidFill>
              <a:schemeClr val="tx1">
                <a:lumMod val="85000"/>
                <a:lumOff val="15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97" name="Rectangle 96">
              <a:extLst>
                <a:ext uri="{FF2B5EF4-FFF2-40B4-BE49-F238E27FC236}">
                  <a16:creationId xmlns:a16="http://schemas.microsoft.com/office/drawing/2014/main" id="{E09387BD-1782-4B02-9F49-2F148C32CD7D}"/>
                </a:ext>
              </a:extLst>
            </p:cNvPr>
            <p:cNvSpPr>
              <a:spLocks noChangeArrowheads="1"/>
            </p:cNvSpPr>
            <p:nvPr/>
          </p:nvSpPr>
          <p:spPr bwMode="auto">
            <a:xfrm>
              <a:off x="5490688" y="4149080"/>
              <a:ext cx="1099763"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Bitumen</a:t>
              </a:r>
            </a:p>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Layer</a:t>
              </a:r>
            </a:p>
          </p:txBody>
        </p:sp>
      </p:grpSp>
      <p:grpSp>
        <p:nvGrpSpPr>
          <p:cNvPr id="103" name="Group 102">
            <a:extLst>
              <a:ext uri="{FF2B5EF4-FFF2-40B4-BE49-F238E27FC236}">
                <a16:creationId xmlns:a16="http://schemas.microsoft.com/office/drawing/2014/main" id="{C6AEAC08-832A-4406-91A8-27498FECF041}"/>
              </a:ext>
            </a:extLst>
          </p:cNvPr>
          <p:cNvGrpSpPr/>
          <p:nvPr/>
        </p:nvGrpSpPr>
        <p:grpSpPr>
          <a:xfrm>
            <a:off x="1734439" y="3734387"/>
            <a:ext cx="333746" cy="463223"/>
            <a:chOff x="1108648" y="4753722"/>
            <a:chExt cx="444994" cy="617631"/>
          </a:xfrm>
        </p:grpSpPr>
        <p:sp>
          <p:nvSpPr>
            <p:cNvPr id="104" name="Down Arrow 122">
              <a:extLst>
                <a:ext uri="{FF2B5EF4-FFF2-40B4-BE49-F238E27FC236}">
                  <a16:creationId xmlns:a16="http://schemas.microsoft.com/office/drawing/2014/main" id="{986BFFCA-5F1D-4F1B-ADA3-DD2EA9863CCB}"/>
                </a:ext>
              </a:extLst>
            </p:cNvPr>
            <p:cNvSpPr/>
            <p:nvPr/>
          </p:nvSpPr>
          <p:spPr>
            <a:xfrm flipV="1">
              <a:off x="1219377" y="4816310"/>
              <a:ext cx="216000" cy="360000"/>
            </a:xfrm>
            <a:prstGeom prst="downArrow">
              <a:avLst>
                <a:gd name="adj1" fmla="val 50000"/>
                <a:gd name="adj2" fmla="val 63505"/>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105" name="Rectangle 104">
              <a:extLst>
                <a:ext uri="{FF2B5EF4-FFF2-40B4-BE49-F238E27FC236}">
                  <a16:creationId xmlns:a16="http://schemas.microsoft.com/office/drawing/2014/main" id="{9262B347-68BF-47C9-8CED-7BEBEF1A529C}"/>
                </a:ext>
              </a:extLst>
            </p:cNvPr>
            <p:cNvSpPr>
              <a:spLocks noChangeArrowheads="1"/>
            </p:cNvSpPr>
            <p:nvPr/>
          </p:nvSpPr>
          <p:spPr bwMode="auto">
            <a:xfrm>
              <a:off x="1200549" y="5181113"/>
              <a:ext cx="263182" cy="19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27000" bIns="27000">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750" b="1" dirty="0">
                  <a:solidFill>
                    <a:srgbClr val="002060"/>
                  </a:solidFill>
                  <a:effectLst>
                    <a:outerShdw blurRad="38100" dist="38100" dir="2700000" algn="tl">
                      <a:srgbClr val="000000">
                        <a:alpha val="43137"/>
                      </a:srgbClr>
                    </a:outerShdw>
                  </a:effectLst>
                  <a:latin typeface="Arial" charset="0"/>
                  <a:cs typeface="Arial" charset="0"/>
                </a:rPr>
                <a:t>I</a:t>
              </a:r>
              <a:r>
                <a:rPr lang="en-CA" altLang="en-US" sz="750" b="1" baseline="-25000" dirty="0">
                  <a:solidFill>
                    <a:srgbClr val="002060"/>
                  </a:solidFill>
                  <a:effectLst>
                    <a:outerShdw blurRad="38100" dist="38100" dir="2700000" algn="tl">
                      <a:srgbClr val="000000">
                        <a:alpha val="43137"/>
                      </a:srgbClr>
                    </a:outerShdw>
                  </a:effectLst>
                  <a:latin typeface="Arial" charset="0"/>
                  <a:cs typeface="Arial" charset="0"/>
                </a:rPr>
                <a:t>CP</a:t>
              </a:r>
            </a:p>
          </p:txBody>
        </p:sp>
        <p:sp>
          <p:nvSpPr>
            <p:cNvPr id="106" name="TextBox 105">
              <a:extLst>
                <a:ext uri="{FF2B5EF4-FFF2-40B4-BE49-F238E27FC236}">
                  <a16:creationId xmlns:a16="http://schemas.microsoft.com/office/drawing/2014/main" id="{2D06DCE7-E54C-4DF3-8546-3E33D1802F0C}"/>
                </a:ext>
              </a:extLst>
            </p:cNvPr>
            <p:cNvSpPr txBox="1"/>
            <p:nvPr/>
          </p:nvSpPr>
          <p:spPr>
            <a:xfrm>
              <a:off x="1108648" y="4753722"/>
              <a:ext cx="444994" cy="430887"/>
            </a:xfrm>
            <a:prstGeom prst="rect">
              <a:avLst/>
            </a:prstGeom>
            <a:noFill/>
          </p:spPr>
          <p:txBody>
            <a:bodyPr wrap="none" rtlCol="0">
              <a:spAutoFit/>
            </a:bodyPr>
            <a:lstStyle/>
            <a:p>
              <a:pPr algn="ctr" defTabSz="685800" fontAlgn="auto">
                <a:spcBef>
                  <a:spcPts val="0"/>
                </a:spcBef>
                <a:spcAft>
                  <a:spcPts val="0"/>
                </a:spcAft>
                <a:defRPr/>
              </a:pPr>
              <a:r>
                <a:rPr lang="en-CA" sz="1500" b="1" dirty="0">
                  <a:solidFill>
                    <a:srgbClr val="FF0000"/>
                  </a:solidFill>
                  <a:latin typeface="Arial Black" panose="020B0A04020102020204" pitchFamily="34" charset="0"/>
                  <a:cs typeface="Arial" panose="020B0604020202020204" pitchFamily="34" charset="0"/>
                </a:rPr>
                <a:t>X</a:t>
              </a:r>
            </a:p>
          </p:txBody>
        </p:sp>
      </p:grpSp>
      <p:grpSp>
        <p:nvGrpSpPr>
          <p:cNvPr id="107" name="Group 106">
            <a:extLst>
              <a:ext uri="{FF2B5EF4-FFF2-40B4-BE49-F238E27FC236}">
                <a16:creationId xmlns:a16="http://schemas.microsoft.com/office/drawing/2014/main" id="{F8396966-3B94-4A1E-94DA-00888CBC97AD}"/>
              </a:ext>
            </a:extLst>
          </p:cNvPr>
          <p:cNvGrpSpPr/>
          <p:nvPr/>
        </p:nvGrpSpPr>
        <p:grpSpPr>
          <a:xfrm>
            <a:off x="2599040" y="3280905"/>
            <a:ext cx="1354872" cy="594457"/>
            <a:chOff x="2261448" y="4149080"/>
            <a:chExt cx="1806496" cy="792609"/>
          </a:xfrm>
        </p:grpSpPr>
        <p:grpSp>
          <p:nvGrpSpPr>
            <p:cNvPr id="108" name="Group 107">
              <a:extLst>
                <a:ext uri="{FF2B5EF4-FFF2-40B4-BE49-F238E27FC236}">
                  <a16:creationId xmlns:a16="http://schemas.microsoft.com/office/drawing/2014/main" id="{D8861E03-33BD-4946-B595-789624BC9384}"/>
                </a:ext>
              </a:extLst>
            </p:cNvPr>
            <p:cNvGrpSpPr/>
            <p:nvPr/>
          </p:nvGrpSpPr>
          <p:grpSpPr>
            <a:xfrm>
              <a:off x="2477959" y="4149080"/>
              <a:ext cx="1459617" cy="792609"/>
              <a:chOff x="2477959" y="4149080"/>
              <a:chExt cx="1459617" cy="792609"/>
            </a:xfrm>
          </p:grpSpPr>
          <p:sp>
            <p:nvSpPr>
              <p:cNvPr id="110" name="Rectangle 109">
                <a:extLst>
                  <a:ext uri="{FF2B5EF4-FFF2-40B4-BE49-F238E27FC236}">
                    <a16:creationId xmlns:a16="http://schemas.microsoft.com/office/drawing/2014/main" id="{26680E03-BD91-4D06-92F1-B3DE03622077}"/>
                  </a:ext>
                </a:extLst>
              </p:cNvPr>
              <p:cNvSpPr>
                <a:spLocks noChangeArrowheads="1"/>
              </p:cNvSpPr>
              <p:nvPr/>
            </p:nvSpPr>
            <p:spPr bwMode="auto">
              <a:xfrm>
                <a:off x="2477959" y="4149080"/>
                <a:ext cx="145961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Void created by</a:t>
                </a:r>
              </a:p>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Soil Settlement</a:t>
                </a:r>
              </a:p>
            </p:txBody>
          </p:sp>
          <p:sp>
            <p:nvSpPr>
              <p:cNvPr id="111" name="Oval 110">
                <a:extLst>
                  <a:ext uri="{FF2B5EF4-FFF2-40B4-BE49-F238E27FC236}">
                    <a16:creationId xmlns:a16="http://schemas.microsoft.com/office/drawing/2014/main" id="{4AB245CC-BEC8-42A7-8DB9-B8A054CCE209}"/>
                  </a:ext>
                </a:extLst>
              </p:cNvPr>
              <p:cNvSpPr/>
              <p:nvPr/>
            </p:nvSpPr>
            <p:spPr>
              <a:xfrm>
                <a:off x="2555777" y="4609092"/>
                <a:ext cx="1358218" cy="332597"/>
              </a:xfrm>
              <a:prstGeom prst="ellipse">
                <a:avLst/>
              </a:prstGeom>
              <a:solidFill>
                <a:srgbClr val="0000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grpSp>
        <p:sp>
          <p:nvSpPr>
            <p:cNvPr id="109" name="Rectangle 108">
              <a:extLst>
                <a:ext uri="{FF2B5EF4-FFF2-40B4-BE49-F238E27FC236}">
                  <a16:creationId xmlns:a16="http://schemas.microsoft.com/office/drawing/2014/main" id="{D087BA08-4501-43E9-8A7B-A4678A77DCD6}"/>
                </a:ext>
              </a:extLst>
            </p:cNvPr>
            <p:cNvSpPr/>
            <p:nvPr/>
          </p:nvSpPr>
          <p:spPr>
            <a:xfrm>
              <a:off x="2261448" y="4615032"/>
              <a:ext cx="1806496" cy="153711"/>
            </a:xfrm>
            <a:prstGeom prst="rect">
              <a:avLst/>
            </a:prstGeom>
            <a:pattFill prst="dkUpDiag">
              <a:fgClr>
                <a:schemeClr val="tx1">
                  <a:lumMod val="75000"/>
                  <a:lumOff val="25000"/>
                </a:schemeClr>
              </a:fgClr>
              <a:bgClr>
                <a:schemeClr val="bg2">
                  <a:lumMod val="40000"/>
                  <a:lumOff val="60000"/>
                </a:schemeClr>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grpSp>
      <p:grpSp>
        <p:nvGrpSpPr>
          <p:cNvPr id="113" name="Group 112">
            <a:extLst>
              <a:ext uri="{FF2B5EF4-FFF2-40B4-BE49-F238E27FC236}">
                <a16:creationId xmlns:a16="http://schemas.microsoft.com/office/drawing/2014/main" id="{2B7615B5-0C60-4E8F-9575-8B916665988C}"/>
              </a:ext>
            </a:extLst>
          </p:cNvPr>
          <p:cNvGrpSpPr/>
          <p:nvPr/>
        </p:nvGrpSpPr>
        <p:grpSpPr>
          <a:xfrm>
            <a:off x="3196912" y="3858085"/>
            <a:ext cx="333746" cy="463223"/>
            <a:chOff x="1108648" y="4753722"/>
            <a:chExt cx="444994" cy="617631"/>
          </a:xfrm>
        </p:grpSpPr>
        <p:sp>
          <p:nvSpPr>
            <p:cNvPr id="114" name="Down Arrow 134">
              <a:extLst>
                <a:ext uri="{FF2B5EF4-FFF2-40B4-BE49-F238E27FC236}">
                  <a16:creationId xmlns:a16="http://schemas.microsoft.com/office/drawing/2014/main" id="{7A9679A7-B830-4BF9-A5FB-70029B33B9B9}"/>
                </a:ext>
              </a:extLst>
            </p:cNvPr>
            <p:cNvSpPr/>
            <p:nvPr/>
          </p:nvSpPr>
          <p:spPr>
            <a:xfrm flipV="1">
              <a:off x="1219377" y="4816310"/>
              <a:ext cx="216000" cy="360000"/>
            </a:xfrm>
            <a:prstGeom prst="downArrow">
              <a:avLst>
                <a:gd name="adj1" fmla="val 50000"/>
                <a:gd name="adj2" fmla="val 63505"/>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115" name="Rectangle 114">
              <a:extLst>
                <a:ext uri="{FF2B5EF4-FFF2-40B4-BE49-F238E27FC236}">
                  <a16:creationId xmlns:a16="http://schemas.microsoft.com/office/drawing/2014/main" id="{510933CA-E6F9-4C64-9D24-A28D9AA03878}"/>
                </a:ext>
              </a:extLst>
            </p:cNvPr>
            <p:cNvSpPr>
              <a:spLocks noChangeArrowheads="1"/>
            </p:cNvSpPr>
            <p:nvPr/>
          </p:nvSpPr>
          <p:spPr bwMode="auto">
            <a:xfrm>
              <a:off x="1200549" y="5181113"/>
              <a:ext cx="263182" cy="19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27000" bIns="27000">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750" b="1" dirty="0">
                  <a:solidFill>
                    <a:srgbClr val="002060"/>
                  </a:solidFill>
                  <a:effectLst>
                    <a:outerShdw blurRad="38100" dist="38100" dir="2700000" algn="tl">
                      <a:srgbClr val="000000">
                        <a:alpha val="43137"/>
                      </a:srgbClr>
                    </a:outerShdw>
                  </a:effectLst>
                  <a:latin typeface="Arial" charset="0"/>
                  <a:cs typeface="Arial" charset="0"/>
                </a:rPr>
                <a:t>I</a:t>
              </a:r>
              <a:r>
                <a:rPr lang="en-CA" altLang="en-US" sz="750" b="1" baseline="-25000" dirty="0">
                  <a:solidFill>
                    <a:srgbClr val="002060"/>
                  </a:solidFill>
                  <a:effectLst>
                    <a:outerShdw blurRad="38100" dist="38100" dir="2700000" algn="tl">
                      <a:srgbClr val="000000">
                        <a:alpha val="43137"/>
                      </a:srgbClr>
                    </a:outerShdw>
                  </a:effectLst>
                  <a:latin typeface="Arial" charset="0"/>
                  <a:cs typeface="Arial" charset="0"/>
                </a:rPr>
                <a:t>CP</a:t>
              </a:r>
            </a:p>
          </p:txBody>
        </p:sp>
        <p:sp>
          <p:nvSpPr>
            <p:cNvPr id="116" name="TextBox 115">
              <a:extLst>
                <a:ext uri="{FF2B5EF4-FFF2-40B4-BE49-F238E27FC236}">
                  <a16:creationId xmlns:a16="http://schemas.microsoft.com/office/drawing/2014/main" id="{F38D8442-778D-40AF-945F-1BC969DDB4EB}"/>
                </a:ext>
              </a:extLst>
            </p:cNvPr>
            <p:cNvSpPr txBox="1"/>
            <p:nvPr/>
          </p:nvSpPr>
          <p:spPr>
            <a:xfrm>
              <a:off x="1108648" y="4753722"/>
              <a:ext cx="444994" cy="430887"/>
            </a:xfrm>
            <a:prstGeom prst="rect">
              <a:avLst/>
            </a:prstGeom>
            <a:noFill/>
          </p:spPr>
          <p:txBody>
            <a:bodyPr wrap="none" rtlCol="0">
              <a:spAutoFit/>
            </a:bodyPr>
            <a:lstStyle/>
            <a:p>
              <a:pPr algn="ctr" defTabSz="685800" fontAlgn="auto">
                <a:spcBef>
                  <a:spcPts val="0"/>
                </a:spcBef>
                <a:spcAft>
                  <a:spcPts val="0"/>
                </a:spcAft>
                <a:defRPr/>
              </a:pPr>
              <a:r>
                <a:rPr lang="en-CA" sz="1500" b="1" dirty="0">
                  <a:solidFill>
                    <a:srgbClr val="FF0000"/>
                  </a:solidFill>
                  <a:latin typeface="Arial Black" panose="020B0A04020102020204" pitchFamily="34" charset="0"/>
                  <a:cs typeface="Arial" panose="020B0604020202020204" pitchFamily="34" charset="0"/>
                </a:rPr>
                <a:t>X</a:t>
              </a:r>
            </a:p>
          </p:txBody>
        </p:sp>
      </p:grpSp>
      <p:grpSp>
        <p:nvGrpSpPr>
          <p:cNvPr id="117" name="Group 116">
            <a:extLst>
              <a:ext uri="{FF2B5EF4-FFF2-40B4-BE49-F238E27FC236}">
                <a16:creationId xmlns:a16="http://schemas.microsoft.com/office/drawing/2014/main" id="{FE1E4279-55AC-409D-8802-37228BAB980A}"/>
              </a:ext>
            </a:extLst>
          </p:cNvPr>
          <p:cNvGrpSpPr/>
          <p:nvPr/>
        </p:nvGrpSpPr>
        <p:grpSpPr>
          <a:xfrm>
            <a:off x="4334611" y="3894230"/>
            <a:ext cx="333746" cy="463223"/>
            <a:chOff x="1108648" y="4753722"/>
            <a:chExt cx="444994" cy="617631"/>
          </a:xfrm>
        </p:grpSpPr>
        <p:sp>
          <p:nvSpPr>
            <p:cNvPr id="118" name="Down Arrow 139">
              <a:extLst>
                <a:ext uri="{FF2B5EF4-FFF2-40B4-BE49-F238E27FC236}">
                  <a16:creationId xmlns:a16="http://schemas.microsoft.com/office/drawing/2014/main" id="{86B3146D-7D73-460F-8129-0D44E555E1B2}"/>
                </a:ext>
              </a:extLst>
            </p:cNvPr>
            <p:cNvSpPr/>
            <p:nvPr/>
          </p:nvSpPr>
          <p:spPr>
            <a:xfrm flipV="1">
              <a:off x="1219377" y="4816310"/>
              <a:ext cx="216000" cy="360000"/>
            </a:xfrm>
            <a:prstGeom prst="downArrow">
              <a:avLst>
                <a:gd name="adj1" fmla="val 50000"/>
                <a:gd name="adj2" fmla="val 63505"/>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119" name="Rectangle 118">
              <a:extLst>
                <a:ext uri="{FF2B5EF4-FFF2-40B4-BE49-F238E27FC236}">
                  <a16:creationId xmlns:a16="http://schemas.microsoft.com/office/drawing/2014/main" id="{83477963-E3B8-421B-97EB-479F9C1F3AC9}"/>
                </a:ext>
              </a:extLst>
            </p:cNvPr>
            <p:cNvSpPr>
              <a:spLocks noChangeArrowheads="1"/>
            </p:cNvSpPr>
            <p:nvPr/>
          </p:nvSpPr>
          <p:spPr bwMode="auto">
            <a:xfrm>
              <a:off x="1200549" y="5181113"/>
              <a:ext cx="263182" cy="19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27000" bIns="27000">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750" b="1" dirty="0">
                  <a:solidFill>
                    <a:srgbClr val="002060"/>
                  </a:solidFill>
                  <a:effectLst>
                    <a:outerShdw blurRad="38100" dist="38100" dir="2700000" algn="tl">
                      <a:srgbClr val="000000">
                        <a:alpha val="43137"/>
                      </a:srgbClr>
                    </a:outerShdw>
                  </a:effectLst>
                  <a:latin typeface="Arial" charset="0"/>
                  <a:cs typeface="Arial" charset="0"/>
                </a:rPr>
                <a:t>I</a:t>
              </a:r>
              <a:r>
                <a:rPr lang="en-CA" altLang="en-US" sz="750" b="1" baseline="-25000" dirty="0">
                  <a:solidFill>
                    <a:srgbClr val="002060"/>
                  </a:solidFill>
                  <a:effectLst>
                    <a:outerShdw blurRad="38100" dist="38100" dir="2700000" algn="tl">
                      <a:srgbClr val="000000">
                        <a:alpha val="43137"/>
                      </a:srgbClr>
                    </a:outerShdw>
                  </a:effectLst>
                  <a:latin typeface="Arial" charset="0"/>
                  <a:cs typeface="Arial" charset="0"/>
                </a:rPr>
                <a:t>CP</a:t>
              </a:r>
            </a:p>
          </p:txBody>
        </p:sp>
        <p:sp>
          <p:nvSpPr>
            <p:cNvPr id="120" name="TextBox 119">
              <a:extLst>
                <a:ext uri="{FF2B5EF4-FFF2-40B4-BE49-F238E27FC236}">
                  <a16:creationId xmlns:a16="http://schemas.microsoft.com/office/drawing/2014/main" id="{3EBF8107-87FB-43C1-B09B-601803CE32C3}"/>
                </a:ext>
              </a:extLst>
            </p:cNvPr>
            <p:cNvSpPr txBox="1"/>
            <p:nvPr/>
          </p:nvSpPr>
          <p:spPr>
            <a:xfrm>
              <a:off x="1108648" y="4753722"/>
              <a:ext cx="444994" cy="430887"/>
            </a:xfrm>
            <a:prstGeom prst="rect">
              <a:avLst/>
            </a:prstGeom>
            <a:noFill/>
          </p:spPr>
          <p:txBody>
            <a:bodyPr wrap="none" rtlCol="0">
              <a:spAutoFit/>
            </a:bodyPr>
            <a:lstStyle/>
            <a:p>
              <a:pPr algn="ctr" defTabSz="685800" fontAlgn="auto">
                <a:spcBef>
                  <a:spcPts val="0"/>
                </a:spcBef>
                <a:spcAft>
                  <a:spcPts val="0"/>
                </a:spcAft>
                <a:defRPr/>
              </a:pPr>
              <a:r>
                <a:rPr lang="en-CA" sz="1500" b="1" dirty="0">
                  <a:solidFill>
                    <a:srgbClr val="FF0000"/>
                  </a:solidFill>
                  <a:latin typeface="Arial Black" panose="020B0A04020102020204" pitchFamily="34" charset="0"/>
                  <a:cs typeface="Arial" panose="020B0604020202020204" pitchFamily="34" charset="0"/>
                </a:rPr>
                <a:t>X</a:t>
              </a:r>
            </a:p>
          </p:txBody>
        </p:sp>
      </p:grpSp>
      <p:grpSp>
        <p:nvGrpSpPr>
          <p:cNvPr id="121" name="Group 120">
            <a:extLst>
              <a:ext uri="{FF2B5EF4-FFF2-40B4-BE49-F238E27FC236}">
                <a16:creationId xmlns:a16="http://schemas.microsoft.com/office/drawing/2014/main" id="{52B2E145-AF78-4B3B-B1F3-856D5665F297}"/>
              </a:ext>
            </a:extLst>
          </p:cNvPr>
          <p:cNvGrpSpPr/>
          <p:nvPr/>
        </p:nvGrpSpPr>
        <p:grpSpPr>
          <a:xfrm>
            <a:off x="5360620" y="3897802"/>
            <a:ext cx="197387" cy="463223"/>
            <a:chOff x="1200549" y="4753722"/>
            <a:chExt cx="263182" cy="617631"/>
          </a:xfrm>
        </p:grpSpPr>
        <p:sp>
          <p:nvSpPr>
            <p:cNvPr id="122" name="Down Arrow 144">
              <a:extLst>
                <a:ext uri="{FF2B5EF4-FFF2-40B4-BE49-F238E27FC236}">
                  <a16:creationId xmlns:a16="http://schemas.microsoft.com/office/drawing/2014/main" id="{3B859229-19A1-44A5-B94D-6C47D4975264}"/>
                </a:ext>
              </a:extLst>
            </p:cNvPr>
            <p:cNvSpPr/>
            <p:nvPr/>
          </p:nvSpPr>
          <p:spPr>
            <a:xfrm flipV="1">
              <a:off x="1219377" y="4816310"/>
              <a:ext cx="216000" cy="360000"/>
            </a:xfrm>
            <a:prstGeom prst="downArrow">
              <a:avLst>
                <a:gd name="adj1" fmla="val 50000"/>
                <a:gd name="adj2" fmla="val 63505"/>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123" name="Rectangle 122">
              <a:extLst>
                <a:ext uri="{FF2B5EF4-FFF2-40B4-BE49-F238E27FC236}">
                  <a16:creationId xmlns:a16="http://schemas.microsoft.com/office/drawing/2014/main" id="{C896FE70-BC64-4F83-9FB5-5108376C987C}"/>
                </a:ext>
              </a:extLst>
            </p:cNvPr>
            <p:cNvSpPr>
              <a:spLocks noChangeArrowheads="1"/>
            </p:cNvSpPr>
            <p:nvPr/>
          </p:nvSpPr>
          <p:spPr bwMode="auto">
            <a:xfrm>
              <a:off x="1200549" y="5181113"/>
              <a:ext cx="263182" cy="19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27000" bIns="27000">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750" b="1" dirty="0">
                  <a:solidFill>
                    <a:srgbClr val="002060"/>
                  </a:solidFill>
                  <a:effectLst>
                    <a:outerShdw blurRad="38100" dist="38100" dir="2700000" algn="tl">
                      <a:srgbClr val="000000">
                        <a:alpha val="43137"/>
                      </a:srgbClr>
                    </a:outerShdw>
                  </a:effectLst>
                  <a:latin typeface="Arial" charset="0"/>
                  <a:cs typeface="Arial" charset="0"/>
                </a:rPr>
                <a:t>I</a:t>
              </a:r>
              <a:r>
                <a:rPr lang="en-CA" altLang="en-US" sz="750" b="1" baseline="-25000" dirty="0">
                  <a:solidFill>
                    <a:srgbClr val="002060"/>
                  </a:solidFill>
                  <a:effectLst>
                    <a:outerShdw blurRad="38100" dist="38100" dir="2700000" algn="tl">
                      <a:srgbClr val="000000">
                        <a:alpha val="43137"/>
                      </a:srgbClr>
                    </a:outerShdw>
                  </a:effectLst>
                  <a:latin typeface="Arial" charset="0"/>
                  <a:cs typeface="Arial" charset="0"/>
                </a:rPr>
                <a:t>CP</a:t>
              </a:r>
            </a:p>
          </p:txBody>
        </p:sp>
        <p:sp>
          <p:nvSpPr>
            <p:cNvPr id="124" name="TextBox 123">
              <a:extLst>
                <a:ext uri="{FF2B5EF4-FFF2-40B4-BE49-F238E27FC236}">
                  <a16:creationId xmlns:a16="http://schemas.microsoft.com/office/drawing/2014/main" id="{60ECDDAF-26C6-4677-9DEE-84A9B40ED245}"/>
                </a:ext>
              </a:extLst>
            </p:cNvPr>
            <p:cNvSpPr txBox="1"/>
            <p:nvPr/>
          </p:nvSpPr>
          <p:spPr>
            <a:xfrm>
              <a:off x="1207992" y="4753722"/>
              <a:ext cx="246307" cy="400110"/>
            </a:xfrm>
            <a:prstGeom prst="rect">
              <a:avLst/>
            </a:prstGeom>
            <a:noFill/>
          </p:spPr>
          <p:txBody>
            <a:bodyPr wrap="none" rtlCol="0">
              <a:spAutoFit/>
            </a:bodyPr>
            <a:lstStyle/>
            <a:p>
              <a:pPr algn="ctr" defTabSz="685800" fontAlgn="auto">
                <a:spcBef>
                  <a:spcPts val="0"/>
                </a:spcBef>
                <a:spcAft>
                  <a:spcPts val="0"/>
                </a:spcAft>
                <a:defRPr/>
              </a:pPr>
              <a:endParaRPr lang="en-CA" sz="1350" b="1" dirty="0">
                <a:solidFill>
                  <a:srgbClr val="FFFF00"/>
                </a:solidFill>
                <a:latin typeface="Arial Black" panose="020B0A040201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50AE6A41-4266-4166-BE93-5B7A468AEB97}"/>
              </a:ext>
            </a:extLst>
          </p:cNvPr>
          <p:cNvSpPr>
            <a:spLocks noChangeArrowheads="1"/>
          </p:cNvSpPr>
          <p:nvPr/>
        </p:nvSpPr>
        <p:spPr bwMode="auto">
          <a:xfrm>
            <a:off x="6104765" y="3170415"/>
            <a:ext cx="821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Overlap Crevice </a:t>
            </a:r>
          </a:p>
        </p:txBody>
      </p:sp>
      <p:sp>
        <p:nvSpPr>
          <p:cNvPr id="14" name="TextBox 13">
            <a:extLst>
              <a:ext uri="{FF2B5EF4-FFF2-40B4-BE49-F238E27FC236}">
                <a16:creationId xmlns:a16="http://schemas.microsoft.com/office/drawing/2014/main" id="{C67B5041-3565-4D4F-B5AD-550A7E5FF88B}"/>
              </a:ext>
            </a:extLst>
          </p:cNvPr>
          <p:cNvSpPr txBox="1"/>
          <p:nvPr/>
        </p:nvSpPr>
        <p:spPr>
          <a:xfrm>
            <a:off x="5290981" y="3899515"/>
            <a:ext cx="333746" cy="323165"/>
          </a:xfrm>
          <a:prstGeom prst="rect">
            <a:avLst/>
          </a:prstGeom>
          <a:noFill/>
        </p:spPr>
        <p:txBody>
          <a:bodyPr wrap="none" rtlCol="0">
            <a:spAutoFit/>
          </a:bodyPr>
          <a:lstStyle/>
          <a:p>
            <a:pPr algn="ctr" defTabSz="685800" fontAlgn="auto">
              <a:spcBef>
                <a:spcPts val="0"/>
              </a:spcBef>
              <a:spcAft>
                <a:spcPts val="0"/>
              </a:spcAft>
              <a:defRPr/>
            </a:pPr>
            <a:r>
              <a:rPr lang="en-CA" sz="1500" b="1" dirty="0">
                <a:solidFill>
                  <a:srgbClr val="FF0000"/>
                </a:solidFill>
                <a:latin typeface="Arial Black" panose="020B0A04020102020204" pitchFamily="34" charset="0"/>
                <a:cs typeface="Arial" panose="020B0604020202020204" pitchFamily="34" charset="0"/>
              </a:rPr>
              <a:t>X</a:t>
            </a:r>
          </a:p>
        </p:txBody>
      </p:sp>
      <p:sp>
        <p:nvSpPr>
          <p:cNvPr id="3" name="Slide Number Placeholder 2">
            <a:extLst>
              <a:ext uri="{FF2B5EF4-FFF2-40B4-BE49-F238E27FC236}">
                <a16:creationId xmlns:a16="http://schemas.microsoft.com/office/drawing/2014/main" id="{0A886C13-ED33-4E06-B6D0-1C685168226F}"/>
              </a:ext>
            </a:extLst>
          </p:cNvPr>
          <p:cNvSpPr>
            <a:spLocks noGrp="1"/>
          </p:cNvSpPr>
          <p:nvPr>
            <p:ph type="sldNum" sz="quarter" idx="12"/>
          </p:nvPr>
        </p:nvSpPr>
        <p:spPr/>
        <p:txBody>
          <a:bodyPr/>
          <a:lstStyle/>
          <a:p>
            <a:pPr defTabSz="685800">
              <a:defRPr/>
            </a:pPr>
            <a:fld id="{7BE074C0-783A-49F1-9EEF-1BCB4BAD46C0}" type="slidenum">
              <a:rPr lang="en-US" sz="900">
                <a:solidFill>
                  <a:prstClr val="black">
                    <a:tint val="75000"/>
                  </a:prstClr>
                </a:solidFill>
                <a:latin typeface="Calibri" panose="020F0502020204030204"/>
              </a:rPr>
              <a:pPr defTabSz="685800">
                <a:defRPr/>
              </a:pPr>
              <a:t>6</a:t>
            </a:fld>
            <a:endParaRPr lang="en-US" sz="900">
              <a:solidFill>
                <a:prstClr val="black">
                  <a:tint val="75000"/>
                </a:prstClr>
              </a:solidFill>
              <a:latin typeface="Calibri" panose="020F0502020204030204"/>
            </a:endParaRPr>
          </a:p>
        </p:txBody>
      </p:sp>
      <p:sp>
        <p:nvSpPr>
          <p:cNvPr id="63" name="Rectangle 62">
            <a:extLst>
              <a:ext uri="{FF2B5EF4-FFF2-40B4-BE49-F238E27FC236}">
                <a16:creationId xmlns:a16="http://schemas.microsoft.com/office/drawing/2014/main" id="{5DDDC02B-D7B1-4AE0-B068-D27ECB7C9AF4}"/>
              </a:ext>
            </a:extLst>
          </p:cNvPr>
          <p:cNvSpPr/>
          <p:nvPr/>
        </p:nvSpPr>
        <p:spPr>
          <a:xfrm rot="5400000">
            <a:off x="6311252" y="2745061"/>
            <a:ext cx="1354872" cy="115283"/>
          </a:xfrm>
          <a:prstGeom prst="rect">
            <a:avLst/>
          </a:prstGeom>
          <a:pattFill prst="dkUpDiag">
            <a:fgClr>
              <a:schemeClr val="tx1">
                <a:lumMod val="75000"/>
                <a:lumOff val="25000"/>
              </a:schemeClr>
            </a:fgClr>
            <a:bgClr>
              <a:schemeClr val="bg2">
                <a:lumMod val="40000"/>
                <a:lumOff val="60000"/>
              </a:schemeClr>
            </a:bgClr>
          </a:patt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64" name="Right Triangle 63">
            <a:extLst>
              <a:ext uri="{FF2B5EF4-FFF2-40B4-BE49-F238E27FC236}">
                <a16:creationId xmlns:a16="http://schemas.microsoft.com/office/drawing/2014/main" id="{834C4497-5792-471E-8D8E-F76779DCE818}"/>
              </a:ext>
            </a:extLst>
          </p:cNvPr>
          <p:cNvSpPr>
            <a:spLocks noChangeAspect="1"/>
          </p:cNvSpPr>
          <p:nvPr/>
        </p:nvSpPr>
        <p:spPr>
          <a:xfrm flipH="1">
            <a:off x="6779676" y="3343203"/>
            <a:ext cx="147059" cy="142410"/>
          </a:xfrm>
          <a:prstGeom prst="rtTriangl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65" name="Right Triangle 64">
            <a:extLst>
              <a:ext uri="{FF2B5EF4-FFF2-40B4-BE49-F238E27FC236}">
                <a16:creationId xmlns:a16="http://schemas.microsoft.com/office/drawing/2014/main" id="{EB664773-AC01-4BF8-AE11-7D6351ADDCAA}"/>
              </a:ext>
            </a:extLst>
          </p:cNvPr>
          <p:cNvSpPr>
            <a:spLocks noChangeAspect="1"/>
          </p:cNvSpPr>
          <p:nvPr/>
        </p:nvSpPr>
        <p:spPr>
          <a:xfrm rot="5400000" flipH="1">
            <a:off x="7047984" y="3336605"/>
            <a:ext cx="147059" cy="142410"/>
          </a:xfrm>
          <a:prstGeom prst="rtTriangl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cxnSp>
        <p:nvCxnSpPr>
          <p:cNvPr id="59" name="Straight Connector 58">
            <a:extLst>
              <a:ext uri="{FF2B5EF4-FFF2-40B4-BE49-F238E27FC236}">
                <a16:creationId xmlns:a16="http://schemas.microsoft.com/office/drawing/2014/main" id="{6E029A52-49F8-48C3-93F0-DA4A62B96A90}"/>
              </a:ext>
            </a:extLst>
          </p:cNvPr>
          <p:cNvCxnSpPr>
            <a:cxnSpLocks/>
          </p:cNvCxnSpPr>
          <p:nvPr/>
        </p:nvCxnSpPr>
        <p:spPr>
          <a:xfrm>
            <a:off x="7009791" y="3616516"/>
            <a:ext cx="541754" cy="50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Right Triangle 61">
            <a:extLst>
              <a:ext uri="{FF2B5EF4-FFF2-40B4-BE49-F238E27FC236}">
                <a16:creationId xmlns:a16="http://schemas.microsoft.com/office/drawing/2014/main" id="{F4674367-05EA-42F4-BD41-E09620B2E8EF}"/>
              </a:ext>
            </a:extLst>
          </p:cNvPr>
          <p:cNvSpPr/>
          <p:nvPr/>
        </p:nvSpPr>
        <p:spPr>
          <a:xfrm rot="5400000">
            <a:off x="6560320" y="3621519"/>
            <a:ext cx="159809" cy="15980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dirty="0">
              <a:solidFill>
                <a:prstClr val="white"/>
              </a:solidFill>
              <a:latin typeface="Calibri" panose="020F0502020204030204"/>
            </a:endParaRPr>
          </a:p>
        </p:txBody>
      </p:sp>
      <p:grpSp>
        <p:nvGrpSpPr>
          <p:cNvPr id="84" name="Group 83">
            <a:extLst>
              <a:ext uri="{FF2B5EF4-FFF2-40B4-BE49-F238E27FC236}">
                <a16:creationId xmlns:a16="http://schemas.microsoft.com/office/drawing/2014/main" id="{1F80D639-F69C-4114-AB4E-147B32520049}"/>
              </a:ext>
            </a:extLst>
          </p:cNvPr>
          <p:cNvGrpSpPr/>
          <p:nvPr/>
        </p:nvGrpSpPr>
        <p:grpSpPr>
          <a:xfrm>
            <a:off x="6501937" y="3853236"/>
            <a:ext cx="333746" cy="449111"/>
            <a:chOff x="1106200" y="4813381"/>
            <a:chExt cx="444994" cy="598814"/>
          </a:xfrm>
        </p:grpSpPr>
        <p:sp>
          <p:nvSpPr>
            <p:cNvPr id="85" name="Down Arrow 122">
              <a:extLst>
                <a:ext uri="{FF2B5EF4-FFF2-40B4-BE49-F238E27FC236}">
                  <a16:creationId xmlns:a16="http://schemas.microsoft.com/office/drawing/2014/main" id="{DAA43540-6E81-4905-9A28-72361DEA3A23}"/>
                </a:ext>
              </a:extLst>
            </p:cNvPr>
            <p:cNvSpPr/>
            <p:nvPr/>
          </p:nvSpPr>
          <p:spPr>
            <a:xfrm flipV="1">
              <a:off x="1219377" y="4816310"/>
              <a:ext cx="216000" cy="360000"/>
            </a:xfrm>
            <a:prstGeom prst="downArrow">
              <a:avLst>
                <a:gd name="adj1" fmla="val 50000"/>
                <a:gd name="adj2" fmla="val 63505"/>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panose="020F0502020204030204"/>
              </a:endParaRPr>
            </a:p>
          </p:txBody>
        </p:sp>
        <p:sp>
          <p:nvSpPr>
            <p:cNvPr id="86" name="Rectangle 85">
              <a:extLst>
                <a:ext uri="{FF2B5EF4-FFF2-40B4-BE49-F238E27FC236}">
                  <a16:creationId xmlns:a16="http://schemas.microsoft.com/office/drawing/2014/main" id="{D97E9116-054A-4F74-82B1-8BA045FD201C}"/>
                </a:ext>
              </a:extLst>
            </p:cNvPr>
            <p:cNvSpPr>
              <a:spLocks noChangeArrowheads="1"/>
            </p:cNvSpPr>
            <p:nvPr/>
          </p:nvSpPr>
          <p:spPr bwMode="auto">
            <a:xfrm>
              <a:off x="1199079" y="5221955"/>
              <a:ext cx="263182" cy="19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27000" bIns="27000">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750" b="1" dirty="0">
                  <a:solidFill>
                    <a:srgbClr val="002060"/>
                  </a:solidFill>
                  <a:effectLst>
                    <a:outerShdw blurRad="38100" dist="38100" dir="2700000" algn="tl">
                      <a:srgbClr val="000000">
                        <a:alpha val="43137"/>
                      </a:srgbClr>
                    </a:outerShdw>
                  </a:effectLst>
                  <a:latin typeface="Arial" charset="0"/>
                  <a:cs typeface="Arial" charset="0"/>
                </a:rPr>
                <a:t>I</a:t>
              </a:r>
              <a:r>
                <a:rPr lang="en-CA" altLang="en-US" sz="750" b="1" baseline="-25000" dirty="0">
                  <a:solidFill>
                    <a:srgbClr val="002060"/>
                  </a:solidFill>
                  <a:effectLst>
                    <a:outerShdw blurRad="38100" dist="38100" dir="2700000" algn="tl">
                      <a:srgbClr val="000000">
                        <a:alpha val="43137"/>
                      </a:srgbClr>
                    </a:outerShdw>
                  </a:effectLst>
                  <a:latin typeface="Arial" charset="0"/>
                  <a:cs typeface="Arial" charset="0"/>
                </a:rPr>
                <a:t>CP</a:t>
              </a:r>
            </a:p>
          </p:txBody>
        </p:sp>
        <p:sp>
          <p:nvSpPr>
            <p:cNvPr id="87" name="TextBox 86">
              <a:extLst>
                <a:ext uri="{FF2B5EF4-FFF2-40B4-BE49-F238E27FC236}">
                  <a16:creationId xmlns:a16="http://schemas.microsoft.com/office/drawing/2014/main" id="{6EFBA4A4-D2B0-4980-AC29-5207836C2516}"/>
                </a:ext>
              </a:extLst>
            </p:cNvPr>
            <p:cNvSpPr txBox="1"/>
            <p:nvPr/>
          </p:nvSpPr>
          <p:spPr>
            <a:xfrm>
              <a:off x="1106200" y="4813381"/>
              <a:ext cx="444994" cy="430886"/>
            </a:xfrm>
            <a:prstGeom prst="rect">
              <a:avLst/>
            </a:prstGeom>
            <a:noFill/>
          </p:spPr>
          <p:txBody>
            <a:bodyPr wrap="none" rtlCol="0">
              <a:spAutoFit/>
            </a:bodyPr>
            <a:lstStyle/>
            <a:p>
              <a:pPr algn="ctr" defTabSz="685800" fontAlgn="auto">
                <a:spcBef>
                  <a:spcPts val="0"/>
                </a:spcBef>
                <a:spcAft>
                  <a:spcPts val="0"/>
                </a:spcAft>
                <a:defRPr/>
              </a:pPr>
              <a:r>
                <a:rPr lang="en-CA" sz="1500" b="1" dirty="0">
                  <a:solidFill>
                    <a:srgbClr val="FF0000"/>
                  </a:solidFill>
                  <a:latin typeface="Arial Black" panose="020B0A04020102020204" pitchFamily="34" charset="0"/>
                  <a:cs typeface="Arial" panose="020B0604020202020204" pitchFamily="34" charset="0"/>
                </a:rPr>
                <a:t>X</a:t>
              </a:r>
            </a:p>
          </p:txBody>
        </p:sp>
      </p:grpSp>
      <p:grpSp>
        <p:nvGrpSpPr>
          <p:cNvPr id="70" name="Group 69">
            <a:extLst>
              <a:ext uri="{FF2B5EF4-FFF2-40B4-BE49-F238E27FC236}">
                <a16:creationId xmlns:a16="http://schemas.microsoft.com/office/drawing/2014/main" id="{C591224B-3417-4098-9CFA-C9194DC4348A}"/>
              </a:ext>
            </a:extLst>
          </p:cNvPr>
          <p:cNvGrpSpPr/>
          <p:nvPr/>
        </p:nvGrpSpPr>
        <p:grpSpPr>
          <a:xfrm>
            <a:off x="7080915" y="3656050"/>
            <a:ext cx="333746" cy="463223"/>
            <a:chOff x="1108648" y="4753722"/>
            <a:chExt cx="444994" cy="617631"/>
          </a:xfrm>
        </p:grpSpPr>
        <p:sp>
          <p:nvSpPr>
            <p:cNvPr id="72" name="Down Arrow 122">
              <a:extLst>
                <a:ext uri="{FF2B5EF4-FFF2-40B4-BE49-F238E27FC236}">
                  <a16:creationId xmlns:a16="http://schemas.microsoft.com/office/drawing/2014/main" id="{66D08B71-DFBE-4E9A-97A8-D58083D480DB}"/>
                </a:ext>
              </a:extLst>
            </p:cNvPr>
            <p:cNvSpPr/>
            <p:nvPr/>
          </p:nvSpPr>
          <p:spPr>
            <a:xfrm flipV="1">
              <a:off x="1219377" y="4816310"/>
              <a:ext cx="216000" cy="360000"/>
            </a:xfrm>
            <a:prstGeom prst="downArrow">
              <a:avLst>
                <a:gd name="adj1" fmla="val 50000"/>
                <a:gd name="adj2" fmla="val 63505"/>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CA" sz="1350">
                <a:solidFill>
                  <a:prstClr val="white"/>
                </a:solidFill>
                <a:latin typeface="Calibri"/>
              </a:endParaRPr>
            </a:p>
          </p:txBody>
        </p:sp>
        <p:sp>
          <p:nvSpPr>
            <p:cNvPr id="74" name="Rectangle 73">
              <a:extLst>
                <a:ext uri="{FF2B5EF4-FFF2-40B4-BE49-F238E27FC236}">
                  <a16:creationId xmlns:a16="http://schemas.microsoft.com/office/drawing/2014/main" id="{DE71A0AD-4879-48FF-9A15-6D9978FF44C2}"/>
                </a:ext>
              </a:extLst>
            </p:cNvPr>
            <p:cNvSpPr>
              <a:spLocks noChangeArrowheads="1"/>
            </p:cNvSpPr>
            <p:nvPr/>
          </p:nvSpPr>
          <p:spPr bwMode="auto">
            <a:xfrm>
              <a:off x="1200549" y="5181113"/>
              <a:ext cx="263182" cy="19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27000" bIns="27000">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750" b="1" dirty="0">
                  <a:solidFill>
                    <a:srgbClr val="002060"/>
                  </a:solidFill>
                  <a:effectLst>
                    <a:outerShdw blurRad="38100" dist="38100" dir="2700000" algn="tl">
                      <a:srgbClr val="000000">
                        <a:alpha val="43137"/>
                      </a:srgbClr>
                    </a:outerShdw>
                  </a:effectLst>
                  <a:latin typeface="Arial" charset="0"/>
                  <a:cs typeface="Arial" charset="0"/>
                </a:rPr>
                <a:t>I</a:t>
              </a:r>
              <a:r>
                <a:rPr lang="en-CA" altLang="en-US" sz="750" b="1" baseline="-25000" dirty="0">
                  <a:solidFill>
                    <a:srgbClr val="002060"/>
                  </a:solidFill>
                  <a:effectLst>
                    <a:outerShdw blurRad="38100" dist="38100" dir="2700000" algn="tl">
                      <a:srgbClr val="000000">
                        <a:alpha val="43137"/>
                      </a:srgbClr>
                    </a:outerShdw>
                  </a:effectLst>
                  <a:latin typeface="Arial" charset="0"/>
                  <a:cs typeface="Arial" charset="0"/>
                </a:rPr>
                <a:t>CP</a:t>
              </a:r>
            </a:p>
          </p:txBody>
        </p:sp>
        <p:sp>
          <p:nvSpPr>
            <p:cNvPr id="89" name="TextBox 88">
              <a:extLst>
                <a:ext uri="{FF2B5EF4-FFF2-40B4-BE49-F238E27FC236}">
                  <a16:creationId xmlns:a16="http://schemas.microsoft.com/office/drawing/2014/main" id="{F45E13BE-7B74-4C3A-8CF7-44F60D677BCF}"/>
                </a:ext>
              </a:extLst>
            </p:cNvPr>
            <p:cNvSpPr txBox="1"/>
            <p:nvPr/>
          </p:nvSpPr>
          <p:spPr>
            <a:xfrm>
              <a:off x="1108648" y="4753722"/>
              <a:ext cx="444994" cy="430887"/>
            </a:xfrm>
            <a:prstGeom prst="rect">
              <a:avLst/>
            </a:prstGeom>
            <a:noFill/>
          </p:spPr>
          <p:txBody>
            <a:bodyPr wrap="none" rtlCol="0">
              <a:spAutoFit/>
            </a:bodyPr>
            <a:lstStyle/>
            <a:p>
              <a:pPr algn="ctr" defTabSz="685800" fontAlgn="auto">
                <a:spcBef>
                  <a:spcPts val="0"/>
                </a:spcBef>
                <a:spcAft>
                  <a:spcPts val="0"/>
                </a:spcAft>
                <a:defRPr/>
              </a:pPr>
              <a:r>
                <a:rPr lang="en-CA" sz="1500" b="1" dirty="0">
                  <a:solidFill>
                    <a:srgbClr val="FF0000"/>
                  </a:solidFill>
                  <a:latin typeface="Arial Black" panose="020B0A04020102020204" pitchFamily="34" charset="0"/>
                  <a:cs typeface="Arial" panose="020B0604020202020204" pitchFamily="34" charset="0"/>
                </a:rPr>
                <a:t>X</a:t>
              </a:r>
            </a:p>
          </p:txBody>
        </p:sp>
      </p:grpSp>
      <p:sp>
        <p:nvSpPr>
          <p:cNvPr id="90" name="Rectangle 89">
            <a:extLst>
              <a:ext uri="{FF2B5EF4-FFF2-40B4-BE49-F238E27FC236}">
                <a16:creationId xmlns:a16="http://schemas.microsoft.com/office/drawing/2014/main" id="{3589CA21-36E9-4E94-9BB1-52AB1D20E8A3}"/>
              </a:ext>
            </a:extLst>
          </p:cNvPr>
          <p:cNvSpPr>
            <a:spLocks noChangeArrowheads="1"/>
          </p:cNvSpPr>
          <p:nvPr/>
        </p:nvSpPr>
        <p:spPr bwMode="auto">
          <a:xfrm>
            <a:off x="7068094" y="3088799"/>
            <a:ext cx="7065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900" b="1" dirty="0">
                <a:solidFill>
                  <a:srgbClr val="A5A5A5">
                    <a:lumMod val="50000"/>
                  </a:srgbClr>
                </a:solidFill>
                <a:effectLst>
                  <a:outerShdw blurRad="38100" dist="38100" dir="2700000" algn="tl">
                    <a:srgbClr val="000000">
                      <a:alpha val="43137"/>
                    </a:srgbClr>
                  </a:outerShdw>
                </a:effectLst>
                <a:latin typeface="Arial" charset="0"/>
                <a:cs typeface="Arial" charset="0"/>
              </a:rPr>
              <a:t>Ring Wall Interface</a:t>
            </a:r>
          </a:p>
        </p:txBody>
      </p:sp>
      <p:cxnSp>
        <p:nvCxnSpPr>
          <p:cNvPr id="67" name="Connector: Curved 66">
            <a:extLst>
              <a:ext uri="{FF2B5EF4-FFF2-40B4-BE49-F238E27FC236}">
                <a16:creationId xmlns:a16="http://schemas.microsoft.com/office/drawing/2014/main" id="{EC0148E4-0243-4D1D-A351-A1CC61871020}"/>
              </a:ext>
            </a:extLst>
          </p:cNvPr>
          <p:cNvCxnSpPr>
            <a:cxnSpLocks/>
          </p:cNvCxnSpPr>
          <p:nvPr/>
        </p:nvCxnSpPr>
        <p:spPr>
          <a:xfrm rot="10800000" flipV="1">
            <a:off x="7584641" y="3209294"/>
            <a:ext cx="443535" cy="407118"/>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5851C484-B065-4067-8389-7F863DBFD774}"/>
              </a:ext>
            </a:extLst>
          </p:cNvPr>
          <p:cNvSpPr>
            <a:spLocks noChangeArrowheads="1"/>
          </p:cNvSpPr>
          <p:nvPr/>
        </p:nvSpPr>
        <p:spPr bwMode="auto">
          <a:xfrm>
            <a:off x="7857650" y="2980869"/>
            <a:ext cx="70657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defTabSz="685800" eaLnBrk="1" fontAlgn="auto" hangingPunct="1">
              <a:spcBef>
                <a:spcPts val="0"/>
              </a:spcBef>
              <a:spcAft>
                <a:spcPts val="0"/>
              </a:spcAft>
              <a:defRPr/>
            </a:pPr>
            <a:r>
              <a:rPr lang="en-CA" altLang="en-US" sz="1350" b="1" dirty="0">
                <a:solidFill>
                  <a:srgbClr val="A5A5A5">
                    <a:lumMod val="50000"/>
                  </a:srgbClr>
                </a:solidFill>
                <a:effectLst>
                  <a:outerShdw blurRad="38100" dist="38100" dir="2700000" algn="tl">
                    <a:srgbClr val="000000">
                      <a:alpha val="43137"/>
                    </a:srgbClr>
                  </a:outerShdw>
                </a:effectLst>
                <a:latin typeface="Arial" charset="0"/>
                <a:cs typeface="Arial" charset="0"/>
              </a:rPr>
              <a:t>Gap </a:t>
            </a:r>
          </a:p>
        </p:txBody>
      </p:sp>
      <p:pic>
        <p:nvPicPr>
          <p:cNvPr id="69" name="Picture 2" descr="Free icon &amp;quot;Water drop icon&amp;quot; by Vecteezy.com">
            <a:extLst>
              <a:ext uri="{FF2B5EF4-FFF2-40B4-BE49-F238E27FC236}">
                <a16:creationId xmlns:a16="http://schemas.microsoft.com/office/drawing/2014/main" id="{6C1E17BC-8920-4B39-97F3-B44702D156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8603" y="2245894"/>
            <a:ext cx="468251" cy="46825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O2 | Coliseum Shopping Park">
            <a:extLst>
              <a:ext uri="{FF2B5EF4-FFF2-40B4-BE49-F238E27FC236}">
                <a16:creationId xmlns:a16="http://schemas.microsoft.com/office/drawing/2014/main" id="{666C5C78-4427-43F9-9647-EECDFC26255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0546" y="2643382"/>
            <a:ext cx="829904" cy="34679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8" descr="Chlorides | AMERICAN ELEMENTS ®">
            <a:extLst>
              <a:ext uri="{FF2B5EF4-FFF2-40B4-BE49-F238E27FC236}">
                <a16:creationId xmlns:a16="http://schemas.microsoft.com/office/drawing/2014/main" id="{10E29BA8-3F19-4835-809F-F001F0938E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2880" y="2686626"/>
            <a:ext cx="385296" cy="4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7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ppt_x"/>
                                          </p:val>
                                        </p:tav>
                                        <p:tav tm="100000">
                                          <p:val>
                                            <p:strVal val="#ppt_x"/>
                                          </p:val>
                                        </p:tav>
                                      </p:tavLst>
                                    </p:anim>
                                    <p:anim calcmode="lin" valueType="num">
                                      <p:cBhvr additive="base">
                                        <p:cTn id="8" dur="500" fill="hold"/>
                                        <p:tgtEl>
                                          <p:spTgt spid="10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500" fill="hold"/>
                                        <p:tgtEl>
                                          <p:spTgt spid="79"/>
                                        </p:tgtEl>
                                        <p:attrNameLst>
                                          <p:attrName>ppt_x</p:attrName>
                                        </p:attrNameLst>
                                      </p:cBhvr>
                                      <p:tavLst>
                                        <p:tav tm="0">
                                          <p:val>
                                            <p:strVal val="#ppt_x"/>
                                          </p:val>
                                        </p:tav>
                                        <p:tav tm="100000">
                                          <p:val>
                                            <p:strVal val="#ppt_x"/>
                                          </p:val>
                                        </p:tav>
                                      </p:tavLst>
                                    </p:anim>
                                    <p:anim calcmode="lin" valueType="num">
                                      <p:cBhvr additive="base">
                                        <p:cTn id="1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 calcmode="lin" valueType="num">
                                      <p:cBhvr additive="base">
                                        <p:cTn id="17" dur="500" fill="hold"/>
                                        <p:tgtEl>
                                          <p:spTgt spid="113"/>
                                        </p:tgtEl>
                                        <p:attrNameLst>
                                          <p:attrName>ppt_x</p:attrName>
                                        </p:attrNameLst>
                                      </p:cBhvr>
                                      <p:tavLst>
                                        <p:tav tm="0">
                                          <p:val>
                                            <p:strVal val="#ppt_x"/>
                                          </p:val>
                                        </p:tav>
                                        <p:tav tm="100000">
                                          <p:val>
                                            <p:strVal val="#ppt_x"/>
                                          </p:val>
                                        </p:tav>
                                      </p:tavLst>
                                    </p:anim>
                                    <p:anim calcmode="lin" valueType="num">
                                      <p:cBhvr additive="base">
                                        <p:cTn id="18" dur="500" fill="hold"/>
                                        <p:tgtEl>
                                          <p:spTgt spid="1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7"/>
                                        </p:tgtEl>
                                        <p:attrNameLst>
                                          <p:attrName>style.visibility</p:attrName>
                                        </p:attrNameLst>
                                      </p:cBhvr>
                                      <p:to>
                                        <p:strVal val="visible"/>
                                      </p:to>
                                    </p:set>
                                    <p:anim calcmode="lin" valueType="num">
                                      <p:cBhvr additive="base">
                                        <p:cTn id="21" dur="500" fill="hold"/>
                                        <p:tgtEl>
                                          <p:spTgt spid="107"/>
                                        </p:tgtEl>
                                        <p:attrNameLst>
                                          <p:attrName>ppt_x</p:attrName>
                                        </p:attrNameLst>
                                      </p:cBhvr>
                                      <p:tavLst>
                                        <p:tav tm="0">
                                          <p:val>
                                            <p:strVal val="#ppt_x"/>
                                          </p:val>
                                        </p:tav>
                                        <p:tav tm="100000">
                                          <p:val>
                                            <p:strVal val="#ppt_x"/>
                                          </p:val>
                                        </p:tav>
                                      </p:tavLst>
                                    </p:anim>
                                    <p:anim calcmode="lin" valueType="num">
                                      <p:cBhvr additive="base">
                                        <p:cTn id="22"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anim calcmode="lin" valueType="num">
                                      <p:cBhvr additive="base">
                                        <p:cTn id="27" dur="500" fill="hold"/>
                                        <p:tgtEl>
                                          <p:spTgt spid="92"/>
                                        </p:tgtEl>
                                        <p:attrNameLst>
                                          <p:attrName>ppt_x</p:attrName>
                                        </p:attrNameLst>
                                      </p:cBhvr>
                                      <p:tavLst>
                                        <p:tav tm="0">
                                          <p:val>
                                            <p:strVal val="#ppt_x"/>
                                          </p:val>
                                        </p:tav>
                                        <p:tav tm="100000">
                                          <p:val>
                                            <p:strVal val="#ppt_x"/>
                                          </p:val>
                                        </p:tav>
                                      </p:tavLst>
                                    </p:anim>
                                    <p:anim calcmode="lin" valueType="num">
                                      <p:cBhvr additive="base">
                                        <p:cTn id="28" dur="500" fill="hold"/>
                                        <p:tgtEl>
                                          <p:spTgt spid="9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anim calcmode="lin" valueType="num">
                                      <p:cBhvr additive="base">
                                        <p:cTn id="31" dur="500" fill="hold"/>
                                        <p:tgtEl>
                                          <p:spTgt spid="117"/>
                                        </p:tgtEl>
                                        <p:attrNameLst>
                                          <p:attrName>ppt_x</p:attrName>
                                        </p:attrNameLst>
                                      </p:cBhvr>
                                      <p:tavLst>
                                        <p:tav tm="0">
                                          <p:val>
                                            <p:strVal val="#ppt_x"/>
                                          </p:val>
                                        </p:tav>
                                        <p:tav tm="100000">
                                          <p:val>
                                            <p:strVal val="#ppt_x"/>
                                          </p:val>
                                        </p:tav>
                                      </p:tavLst>
                                    </p:anim>
                                    <p:anim calcmode="lin" valueType="num">
                                      <p:cBhvr additive="base">
                                        <p:cTn id="32"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additive="base">
                                        <p:cTn id="37" dur="500" fill="hold"/>
                                        <p:tgtEl>
                                          <p:spTgt spid="95"/>
                                        </p:tgtEl>
                                        <p:attrNameLst>
                                          <p:attrName>ppt_x</p:attrName>
                                        </p:attrNameLst>
                                      </p:cBhvr>
                                      <p:tavLst>
                                        <p:tav tm="0">
                                          <p:val>
                                            <p:strVal val="#ppt_x"/>
                                          </p:val>
                                        </p:tav>
                                        <p:tav tm="100000">
                                          <p:val>
                                            <p:strVal val="#ppt_x"/>
                                          </p:val>
                                        </p:tav>
                                      </p:tavLst>
                                    </p:anim>
                                    <p:anim calcmode="lin" valueType="num">
                                      <p:cBhvr additive="base">
                                        <p:cTn id="38" dur="500" fill="hold"/>
                                        <p:tgtEl>
                                          <p:spTgt spid="9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 calcmode="lin" valueType="num">
                                      <p:cBhvr additive="base">
                                        <p:cTn id="41" dur="500" fill="hold"/>
                                        <p:tgtEl>
                                          <p:spTgt spid="121"/>
                                        </p:tgtEl>
                                        <p:attrNameLst>
                                          <p:attrName>ppt_x</p:attrName>
                                        </p:attrNameLst>
                                      </p:cBhvr>
                                      <p:tavLst>
                                        <p:tav tm="0">
                                          <p:val>
                                            <p:strVal val="#ppt_x"/>
                                          </p:val>
                                        </p:tav>
                                        <p:tav tm="100000">
                                          <p:val>
                                            <p:strVal val="#ppt_x"/>
                                          </p:val>
                                        </p:tav>
                                      </p:tavLst>
                                    </p:anim>
                                    <p:anim calcmode="lin" valueType="num">
                                      <p:cBhvr additive="base">
                                        <p:cTn id="42" dur="500" fill="hold"/>
                                        <p:tgtEl>
                                          <p:spTgt spid="1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additive="base">
                                        <p:cTn id="55" dur="500" fill="hold"/>
                                        <p:tgtEl>
                                          <p:spTgt spid="84"/>
                                        </p:tgtEl>
                                        <p:attrNameLst>
                                          <p:attrName>ppt_x</p:attrName>
                                        </p:attrNameLst>
                                      </p:cBhvr>
                                      <p:tavLst>
                                        <p:tav tm="0">
                                          <p:val>
                                            <p:strVal val="#ppt_x"/>
                                          </p:val>
                                        </p:tav>
                                        <p:tav tm="100000">
                                          <p:val>
                                            <p:strVal val="#ppt_x"/>
                                          </p:val>
                                        </p:tav>
                                      </p:tavLst>
                                    </p:anim>
                                    <p:anim calcmode="lin" valueType="num">
                                      <p:cBhvr additive="base">
                                        <p:cTn id="56" dur="500" fill="hold"/>
                                        <p:tgtEl>
                                          <p:spTgt spid="8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70"/>
                                        </p:tgtEl>
                                        <p:attrNameLst>
                                          <p:attrName>style.visibility</p:attrName>
                                        </p:attrNameLst>
                                      </p:cBhvr>
                                      <p:to>
                                        <p:strVal val="visible"/>
                                      </p:to>
                                    </p:set>
                                    <p:anim calcmode="lin" valueType="num">
                                      <p:cBhvr additive="base">
                                        <p:cTn id="65" dur="500" fill="hold"/>
                                        <p:tgtEl>
                                          <p:spTgt spid="70"/>
                                        </p:tgtEl>
                                        <p:attrNameLst>
                                          <p:attrName>ppt_x</p:attrName>
                                        </p:attrNameLst>
                                      </p:cBhvr>
                                      <p:tavLst>
                                        <p:tav tm="0">
                                          <p:val>
                                            <p:strVal val="#ppt_x"/>
                                          </p:val>
                                        </p:tav>
                                        <p:tav tm="100000">
                                          <p:val>
                                            <p:strVal val="#ppt_x"/>
                                          </p:val>
                                        </p:tav>
                                      </p:tavLst>
                                    </p:anim>
                                    <p:anim calcmode="lin" valueType="num">
                                      <p:cBhvr additive="base">
                                        <p:cTn id="66" dur="500" fill="hold"/>
                                        <p:tgtEl>
                                          <p:spTgt spid="7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 calcmode="lin" valueType="num">
                                      <p:cBhvr additive="base">
                                        <p:cTn id="69" dur="500" fill="hold"/>
                                        <p:tgtEl>
                                          <p:spTgt spid="59"/>
                                        </p:tgtEl>
                                        <p:attrNameLst>
                                          <p:attrName>ppt_x</p:attrName>
                                        </p:attrNameLst>
                                      </p:cBhvr>
                                      <p:tavLst>
                                        <p:tav tm="0">
                                          <p:val>
                                            <p:strVal val="#ppt_x"/>
                                          </p:val>
                                        </p:tav>
                                        <p:tav tm="100000">
                                          <p:val>
                                            <p:strVal val="#ppt_x"/>
                                          </p:val>
                                        </p:tav>
                                      </p:tavLst>
                                    </p:anim>
                                    <p:anim calcmode="lin" valueType="num">
                                      <p:cBhvr additive="base">
                                        <p:cTn id="70" dur="500" fill="hold"/>
                                        <p:tgtEl>
                                          <p:spTgt spid="5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90"/>
                                        </p:tgtEl>
                                        <p:attrNameLst>
                                          <p:attrName>style.visibility</p:attrName>
                                        </p:attrNameLst>
                                      </p:cBhvr>
                                      <p:to>
                                        <p:strVal val="visible"/>
                                      </p:to>
                                    </p:set>
                                    <p:anim calcmode="lin" valueType="num">
                                      <p:cBhvr additive="base">
                                        <p:cTn id="73" dur="500" fill="hold"/>
                                        <p:tgtEl>
                                          <p:spTgt spid="90"/>
                                        </p:tgtEl>
                                        <p:attrNameLst>
                                          <p:attrName>ppt_x</p:attrName>
                                        </p:attrNameLst>
                                      </p:cBhvr>
                                      <p:tavLst>
                                        <p:tav tm="0">
                                          <p:val>
                                            <p:strVal val="#ppt_x"/>
                                          </p:val>
                                        </p:tav>
                                        <p:tav tm="100000">
                                          <p:val>
                                            <p:strVal val="#ppt_x"/>
                                          </p:val>
                                        </p:tav>
                                      </p:tavLst>
                                    </p:anim>
                                    <p:anim calcmode="lin" valueType="num">
                                      <p:cBhvr additive="base">
                                        <p:cTn id="74" dur="500" fill="hold"/>
                                        <p:tgtEl>
                                          <p:spTgt spid="90"/>
                                        </p:tgtEl>
                                        <p:attrNameLst>
                                          <p:attrName>ppt_y</p:attrName>
                                        </p:attrNameLst>
                                      </p:cBhvr>
                                      <p:tavLst>
                                        <p:tav tm="0">
                                          <p:val>
                                            <p:strVal val="1+#ppt_h/2"/>
                                          </p:val>
                                        </p:tav>
                                        <p:tav tm="100000">
                                          <p:val>
                                            <p:strVal val="#ppt_y"/>
                                          </p:val>
                                        </p:tav>
                                      </p:tavLst>
                                    </p:anim>
                                  </p:childTnLst>
                                </p:cTn>
                              </p:par>
                              <p:par>
                                <p:cTn id="75" presetID="26" presetClass="emph" presetSubtype="0" fill="hold" grpId="0" nodeType="withEffect">
                                  <p:stCondLst>
                                    <p:cond delay="0"/>
                                  </p:stCondLst>
                                  <p:childTnLst>
                                    <p:animEffect transition="out" filter="fade">
                                      <p:cBhvr>
                                        <p:cTn id="76" dur="500" tmFilter="0, 0; .2, .5; .8, .5; 1, 0"/>
                                        <p:tgtEl>
                                          <p:spTgt spid="68"/>
                                        </p:tgtEl>
                                      </p:cBhvr>
                                    </p:animEffect>
                                    <p:animScale>
                                      <p:cBhvr>
                                        <p:cTn id="77" dur="250" autoRev="1" fill="hold"/>
                                        <p:tgtEl>
                                          <p:spTgt spid="68"/>
                                        </p:tgtEl>
                                      </p:cBhvr>
                                      <p:by x="105000" y="105000"/>
                                    </p:animScale>
                                  </p:childTnLst>
                                </p:cTn>
                              </p:par>
                              <p:par>
                                <p:cTn id="78" presetID="1" presetClass="entr" presetSubtype="0" fill="hold" nodeType="withEffect">
                                  <p:stCondLst>
                                    <p:cond delay="0"/>
                                  </p:stCondLst>
                                  <p:childTnLst>
                                    <p:set>
                                      <p:cBhvr>
                                        <p:cTn id="79" dur="1" fill="hold">
                                          <p:stCondLst>
                                            <p:cond delay="0"/>
                                          </p:stCondLst>
                                        </p:cTn>
                                        <p:tgtEl>
                                          <p:spTgt spid="6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8"/>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2" grpId="0" animBg="1"/>
      <p:bldP spid="90"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rroLogic AST baics">
            <a:hlinkClick r:id="" action="ppaction://media"/>
            <a:extLst>
              <a:ext uri="{FF2B5EF4-FFF2-40B4-BE49-F238E27FC236}">
                <a16:creationId xmlns:a16="http://schemas.microsoft.com/office/drawing/2014/main" id="{1DC5B5BE-EF5D-4B45-9EDE-5FF0F2AD4319}"/>
              </a:ext>
            </a:extLst>
          </p:cNvPr>
          <p:cNvPicPr>
            <a:picLocks noGrp="1" noChangeAspect="1"/>
          </p:cNvPicPr>
          <p:nvPr>
            <p:ph idx="1"/>
            <a:videoFile r:link="rId2"/>
            <p:extLst>
              <p:ext uri="{DAA4B4D4-6D71-4841-9C94-3DE7FCFB9230}">
                <p14:media xmlns:p14="http://schemas.microsoft.com/office/powerpoint/2010/main" r:embed="rId3">
                  <p14:trim end="19321.5111"/>
                </p14:media>
              </p:ext>
            </p:extLst>
          </p:nvPr>
        </p:nvPicPr>
        <p:blipFill>
          <a:blip r:embed="rId6"/>
          <a:stretch>
            <a:fillRect/>
          </a:stretch>
        </p:blipFill>
        <p:spPr>
          <a:xfrm>
            <a:off x="1364229" y="2125266"/>
            <a:ext cx="6582243" cy="3702511"/>
          </a:xfrm>
          <a:prstGeom prst="rect">
            <a:avLst/>
          </a:prstGeom>
        </p:spPr>
      </p:pic>
      <p:sp>
        <p:nvSpPr>
          <p:cNvPr id="4" name="Title 1">
            <a:extLst>
              <a:ext uri="{FF2B5EF4-FFF2-40B4-BE49-F238E27FC236}">
                <a16:creationId xmlns:a16="http://schemas.microsoft.com/office/drawing/2014/main" id="{47A58D32-DB5A-43CD-99CD-43F08DD3D2C3}"/>
              </a:ext>
            </a:extLst>
          </p:cNvPr>
          <p:cNvSpPr>
            <a:spLocks noGrp="1"/>
          </p:cNvSpPr>
          <p:nvPr>
            <p:ph type="title"/>
          </p:nvPr>
        </p:nvSpPr>
        <p:spPr>
          <a:xfrm>
            <a:off x="0" y="609600"/>
            <a:ext cx="9144000" cy="510436"/>
          </a:xfrm>
        </p:spPr>
        <p:txBody>
          <a:bodyPr>
            <a:normAutofit/>
          </a:bodyPr>
          <a:lstStyle/>
          <a:p>
            <a:r>
              <a:rPr lang="en-US" sz="1800" dirty="0"/>
              <a:t>Vapor Phase Corrosion Inhibitor Technology</a:t>
            </a:r>
          </a:p>
        </p:txBody>
      </p:sp>
    </p:spTree>
    <p:custDataLst>
      <p:tags r:id="rId1"/>
    </p:custDataLst>
    <p:extLst>
      <p:ext uri="{BB962C8B-B14F-4D97-AF65-F5344CB8AC3E}">
        <p14:creationId xmlns:p14="http://schemas.microsoft.com/office/powerpoint/2010/main" val="3181435511"/>
      </p:ext>
    </p:extLst>
  </p:cSld>
  <p:clrMapOvr>
    <a:masterClrMapping/>
  </p:clrMapOvr>
  <mc:AlternateContent xmlns:mc="http://schemas.openxmlformats.org/markup-compatibility/2006" xmlns:p14="http://schemas.microsoft.com/office/powerpoint/2010/main">
    <mc:Choice Requires="p14">
      <p:transition spd="slow" p14:dur="2000" advTm="43658"/>
    </mc:Choice>
    <mc:Fallback xmlns="">
      <p:transition spd="slow" advTm="4365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extLst>
    <p:ext uri="{E180D4A7-C9FB-4DFB-919C-405C955672EB}">
      <p14:showEvtLst xmlns:p14="http://schemas.microsoft.com/office/powerpoint/2010/main">
        <p14:playEvt time="1712" objId="8"/>
        <p14:triggerEvt type="onClick" time="1712" objId="8"/>
        <p14:stopEvt time="27362"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A58D32-DB5A-43CD-99CD-43F08DD3D2C3}"/>
              </a:ext>
            </a:extLst>
          </p:cNvPr>
          <p:cNvSpPr>
            <a:spLocks noGrp="1"/>
          </p:cNvSpPr>
          <p:nvPr>
            <p:ph type="title"/>
          </p:nvPr>
        </p:nvSpPr>
        <p:spPr>
          <a:xfrm>
            <a:off x="0" y="609600"/>
            <a:ext cx="9144000" cy="510436"/>
          </a:xfrm>
        </p:spPr>
        <p:txBody>
          <a:bodyPr>
            <a:normAutofit/>
          </a:bodyPr>
          <a:lstStyle/>
          <a:p>
            <a:r>
              <a:rPr lang="en-US" dirty="0"/>
              <a:t>Application Methodologies </a:t>
            </a:r>
            <a:r>
              <a:rPr lang="en-US" sz="2100" dirty="0"/>
              <a:t>Through Tank Floor</a:t>
            </a:r>
            <a:endParaRPr lang="en-US" sz="1800" dirty="0"/>
          </a:p>
        </p:txBody>
      </p:sp>
      <p:pic>
        <p:nvPicPr>
          <p:cNvPr id="6" name="Picture 5">
            <a:extLst>
              <a:ext uri="{FF2B5EF4-FFF2-40B4-BE49-F238E27FC236}">
                <a16:creationId xmlns:a16="http://schemas.microsoft.com/office/drawing/2014/main" id="{49B89720-D976-48BC-9CE4-6EDC4A30AD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25080" y="1907481"/>
            <a:ext cx="3273010" cy="1499404"/>
          </a:xfrm>
          <a:prstGeom prst="rect">
            <a:avLst/>
          </a:prstGeom>
        </p:spPr>
      </p:pic>
      <p:pic>
        <p:nvPicPr>
          <p:cNvPr id="7" name="Picture 6">
            <a:extLst>
              <a:ext uri="{FF2B5EF4-FFF2-40B4-BE49-F238E27FC236}">
                <a16:creationId xmlns:a16="http://schemas.microsoft.com/office/drawing/2014/main" id="{673CD514-3211-40C5-9EC9-527BAB04368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140" y="4097447"/>
            <a:ext cx="3266384" cy="1505510"/>
          </a:xfrm>
          <a:prstGeom prst="rect">
            <a:avLst/>
          </a:prstGeom>
        </p:spPr>
      </p:pic>
      <p:pic>
        <p:nvPicPr>
          <p:cNvPr id="9" name="Picture 8">
            <a:extLst>
              <a:ext uri="{FF2B5EF4-FFF2-40B4-BE49-F238E27FC236}">
                <a16:creationId xmlns:a16="http://schemas.microsoft.com/office/drawing/2014/main" id="{9E673D3F-7CA3-4076-A48B-565C828060A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25079" y="4085642"/>
            <a:ext cx="3273010" cy="1529119"/>
          </a:xfrm>
          <a:prstGeom prst="rect">
            <a:avLst/>
          </a:prstGeom>
        </p:spPr>
      </p:pic>
      <p:sp>
        <p:nvSpPr>
          <p:cNvPr id="10" name="Rectangle 9">
            <a:extLst>
              <a:ext uri="{FF2B5EF4-FFF2-40B4-BE49-F238E27FC236}">
                <a16:creationId xmlns:a16="http://schemas.microsoft.com/office/drawing/2014/main" id="{A147BAAD-42B1-4F78-8C60-3B436C5A502A}"/>
              </a:ext>
            </a:extLst>
          </p:cNvPr>
          <p:cNvSpPr/>
          <p:nvPr/>
        </p:nvSpPr>
        <p:spPr>
          <a:xfrm>
            <a:off x="439662" y="1907481"/>
            <a:ext cx="3273010" cy="1499404"/>
          </a:xfrm>
          <a:prstGeom prst="rect">
            <a:avLst/>
          </a:prstGeom>
          <a:blipFill rotWithShape="1">
            <a:blip r:embed="rId7"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TextBox 10">
            <a:extLst>
              <a:ext uri="{FF2B5EF4-FFF2-40B4-BE49-F238E27FC236}">
                <a16:creationId xmlns:a16="http://schemas.microsoft.com/office/drawing/2014/main" id="{0437B46E-B1B0-41C9-BCC0-415546DFE0DA}"/>
              </a:ext>
            </a:extLst>
          </p:cNvPr>
          <p:cNvSpPr txBox="1"/>
          <p:nvPr/>
        </p:nvSpPr>
        <p:spPr>
          <a:xfrm>
            <a:off x="1045938" y="3506450"/>
            <a:ext cx="2060459" cy="369332"/>
          </a:xfrm>
          <a:prstGeom prst="rect">
            <a:avLst/>
          </a:prstGeom>
          <a:noFill/>
        </p:spPr>
        <p:txBody>
          <a:bodyPr wrap="square" rtlCol="0">
            <a:spAutoFit/>
          </a:bodyPr>
          <a:lstStyle/>
          <a:p>
            <a:pPr algn="ctr" defTabSz="342900"/>
            <a:r>
              <a:rPr lang="en-US" dirty="0">
                <a:solidFill>
                  <a:prstClr val="black"/>
                </a:solidFill>
                <a:latin typeface="Calibri"/>
              </a:rPr>
              <a:t>Injection holes</a:t>
            </a:r>
          </a:p>
        </p:txBody>
      </p:sp>
      <p:sp>
        <p:nvSpPr>
          <p:cNvPr id="12" name="TextBox 11">
            <a:extLst>
              <a:ext uri="{FF2B5EF4-FFF2-40B4-BE49-F238E27FC236}">
                <a16:creationId xmlns:a16="http://schemas.microsoft.com/office/drawing/2014/main" id="{C3998B05-7129-45FE-8017-7B6E2DCEBC61}"/>
              </a:ext>
            </a:extLst>
          </p:cNvPr>
          <p:cNvSpPr txBox="1"/>
          <p:nvPr/>
        </p:nvSpPr>
        <p:spPr>
          <a:xfrm>
            <a:off x="1045937" y="5830271"/>
            <a:ext cx="2060459" cy="369332"/>
          </a:xfrm>
          <a:prstGeom prst="rect">
            <a:avLst/>
          </a:prstGeom>
          <a:noFill/>
        </p:spPr>
        <p:txBody>
          <a:bodyPr wrap="square" rtlCol="0">
            <a:spAutoFit/>
          </a:bodyPr>
          <a:lstStyle/>
          <a:p>
            <a:pPr algn="ctr" defTabSz="342900"/>
            <a:r>
              <a:rPr lang="en-US" dirty="0">
                <a:solidFill>
                  <a:prstClr val="black"/>
                </a:solidFill>
                <a:latin typeface="Calibri"/>
              </a:rPr>
              <a:t>Patch welding</a:t>
            </a:r>
          </a:p>
        </p:txBody>
      </p:sp>
      <p:sp>
        <p:nvSpPr>
          <p:cNvPr id="13" name="TextBox 12">
            <a:extLst>
              <a:ext uri="{FF2B5EF4-FFF2-40B4-BE49-F238E27FC236}">
                <a16:creationId xmlns:a16="http://schemas.microsoft.com/office/drawing/2014/main" id="{C32DBED6-392A-4A0B-ABA6-82D53125F3EE}"/>
              </a:ext>
            </a:extLst>
          </p:cNvPr>
          <p:cNvSpPr txBox="1"/>
          <p:nvPr/>
        </p:nvSpPr>
        <p:spPr>
          <a:xfrm>
            <a:off x="5431355" y="3451116"/>
            <a:ext cx="2060459" cy="646331"/>
          </a:xfrm>
          <a:prstGeom prst="rect">
            <a:avLst/>
          </a:prstGeom>
          <a:noFill/>
        </p:spPr>
        <p:txBody>
          <a:bodyPr wrap="square" rtlCol="0">
            <a:spAutoFit/>
          </a:bodyPr>
          <a:lstStyle/>
          <a:p>
            <a:pPr algn="ctr" defTabSz="342900"/>
            <a:r>
              <a:rPr lang="en-US" dirty="0">
                <a:solidFill>
                  <a:prstClr val="black"/>
                </a:solidFill>
                <a:latin typeface="Calibri"/>
              </a:rPr>
              <a:t>Fogging VPCI Powder</a:t>
            </a:r>
          </a:p>
        </p:txBody>
      </p:sp>
      <p:sp>
        <p:nvSpPr>
          <p:cNvPr id="14" name="TextBox 13">
            <a:extLst>
              <a:ext uri="{FF2B5EF4-FFF2-40B4-BE49-F238E27FC236}">
                <a16:creationId xmlns:a16="http://schemas.microsoft.com/office/drawing/2014/main" id="{F99694F2-45BF-4D64-AC48-28182ADD2419}"/>
              </a:ext>
            </a:extLst>
          </p:cNvPr>
          <p:cNvSpPr txBox="1"/>
          <p:nvPr/>
        </p:nvSpPr>
        <p:spPr>
          <a:xfrm>
            <a:off x="5431354" y="5830271"/>
            <a:ext cx="2060459" cy="646331"/>
          </a:xfrm>
          <a:prstGeom prst="rect">
            <a:avLst/>
          </a:prstGeom>
          <a:noFill/>
        </p:spPr>
        <p:txBody>
          <a:bodyPr wrap="square" rtlCol="0">
            <a:spAutoFit/>
          </a:bodyPr>
          <a:lstStyle/>
          <a:p>
            <a:pPr algn="ctr" defTabSz="342900"/>
            <a:r>
              <a:rPr lang="en-US" dirty="0">
                <a:solidFill>
                  <a:prstClr val="black"/>
                </a:solidFill>
                <a:latin typeface="Calibri"/>
              </a:rPr>
              <a:t>Protective layer Formation </a:t>
            </a:r>
          </a:p>
        </p:txBody>
      </p:sp>
    </p:spTree>
    <p:custDataLst>
      <p:tags r:id="rId1"/>
    </p:custDataLst>
    <p:extLst>
      <p:ext uri="{BB962C8B-B14F-4D97-AF65-F5344CB8AC3E}">
        <p14:creationId xmlns:p14="http://schemas.microsoft.com/office/powerpoint/2010/main" val="1060741083"/>
      </p:ext>
    </p:extLst>
  </p:cSld>
  <p:clrMapOvr>
    <a:masterClrMapping/>
  </p:clrMapOvr>
  <mc:AlternateContent xmlns:mc="http://schemas.openxmlformats.org/markup-compatibility/2006" xmlns:p14="http://schemas.microsoft.com/office/powerpoint/2010/main">
    <mc:Choice Requires="p14">
      <p:transition spd="slow" p14:dur="2000" advTm="43658"/>
    </mc:Choice>
    <mc:Fallback xmlns="">
      <p:transition spd="slow" advTm="43658"/>
    </mc:Fallback>
  </mc:AlternateContent>
  <p:extLst>
    <p:ext uri="{E180D4A7-C9FB-4DFB-919C-405C955672EB}">
      <p14:showEvtLst xmlns:p14="http://schemas.microsoft.com/office/powerpoint/2010/main">
        <p14:playEvt time="1712" objId="8"/>
        <p14:triggerEvt type="onClick" time="1712" objId="8"/>
        <p14:stopEvt time="27362" objId="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A58D32-DB5A-43CD-99CD-43F08DD3D2C3}"/>
              </a:ext>
            </a:extLst>
          </p:cNvPr>
          <p:cNvSpPr>
            <a:spLocks noGrp="1"/>
          </p:cNvSpPr>
          <p:nvPr>
            <p:ph type="title"/>
          </p:nvPr>
        </p:nvSpPr>
        <p:spPr>
          <a:xfrm>
            <a:off x="0" y="609600"/>
            <a:ext cx="9144000" cy="510436"/>
          </a:xfrm>
        </p:spPr>
        <p:txBody>
          <a:bodyPr>
            <a:normAutofit/>
          </a:bodyPr>
          <a:lstStyle/>
          <a:p>
            <a:r>
              <a:rPr lang="en-US" dirty="0"/>
              <a:t>Application Methodologies </a:t>
            </a:r>
            <a:r>
              <a:rPr lang="en-US" sz="2100" dirty="0"/>
              <a:t>Through Ring Wall</a:t>
            </a:r>
            <a:endParaRPr lang="en-US" sz="1800" dirty="0"/>
          </a:p>
        </p:txBody>
      </p:sp>
      <p:sp>
        <p:nvSpPr>
          <p:cNvPr id="3" name="TextBox 2">
            <a:extLst>
              <a:ext uri="{FF2B5EF4-FFF2-40B4-BE49-F238E27FC236}">
                <a16:creationId xmlns:a16="http://schemas.microsoft.com/office/drawing/2014/main" id="{2F748880-8CA7-44C8-8946-C29A64138EF6}"/>
              </a:ext>
            </a:extLst>
          </p:cNvPr>
          <p:cNvSpPr txBox="1"/>
          <p:nvPr/>
        </p:nvSpPr>
        <p:spPr>
          <a:xfrm>
            <a:off x="854383" y="3368108"/>
            <a:ext cx="2254504" cy="369332"/>
          </a:xfrm>
          <a:prstGeom prst="rect">
            <a:avLst/>
          </a:prstGeom>
          <a:noFill/>
        </p:spPr>
        <p:txBody>
          <a:bodyPr wrap="square" rtlCol="0">
            <a:spAutoFit/>
          </a:bodyPr>
          <a:lstStyle/>
          <a:p>
            <a:pPr algn="ctr" defTabSz="342900"/>
            <a:r>
              <a:rPr lang="en-US" dirty="0">
                <a:solidFill>
                  <a:prstClr val="black"/>
                </a:solidFill>
                <a:latin typeface="Calibri"/>
              </a:rPr>
              <a:t>Core Drilling </a:t>
            </a:r>
          </a:p>
        </p:txBody>
      </p:sp>
      <p:sp>
        <p:nvSpPr>
          <p:cNvPr id="5" name="TextBox 4">
            <a:extLst>
              <a:ext uri="{FF2B5EF4-FFF2-40B4-BE49-F238E27FC236}">
                <a16:creationId xmlns:a16="http://schemas.microsoft.com/office/drawing/2014/main" id="{B000280A-CBD5-4298-8DFD-D93881C0236D}"/>
              </a:ext>
            </a:extLst>
          </p:cNvPr>
          <p:cNvSpPr txBox="1"/>
          <p:nvPr/>
        </p:nvSpPr>
        <p:spPr>
          <a:xfrm>
            <a:off x="854383" y="5726419"/>
            <a:ext cx="2254504" cy="646331"/>
          </a:xfrm>
          <a:prstGeom prst="rect">
            <a:avLst/>
          </a:prstGeom>
          <a:noFill/>
        </p:spPr>
        <p:txBody>
          <a:bodyPr wrap="square" rtlCol="0">
            <a:spAutoFit/>
          </a:bodyPr>
          <a:lstStyle/>
          <a:p>
            <a:pPr algn="ctr" defTabSz="342900"/>
            <a:r>
              <a:rPr lang="en-US" dirty="0">
                <a:solidFill>
                  <a:prstClr val="black"/>
                </a:solidFill>
                <a:latin typeface="Calibri"/>
              </a:rPr>
              <a:t>Injection of </a:t>
            </a:r>
            <a:r>
              <a:rPr lang="en-US" dirty="0" err="1">
                <a:solidFill>
                  <a:prstClr val="black"/>
                </a:solidFill>
                <a:latin typeface="Calibri"/>
              </a:rPr>
              <a:t>VpCI</a:t>
            </a:r>
            <a:r>
              <a:rPr lang="en-US" dirty="0">
                <a:solidFill>
                  <a:prstClr val="black"/>
                </a:solidFill>
                <a:latin typeface="Calibri"/>
              </a:rPr>
              <a:t> Slurry</a:t>
            </a:r>
          </a:p>
        </p:txBody>
      </p:sp>
      <p:sp>
        <p:nvSpPr>
          <p:cNvPr id="6" name="TextBox 5">
            <a:extLst>
              <a:ext uri="{FF2B5EF4-FFF2-40B4-BE49-F238E27FC236}">
                <a16:creationId xmlns:a16="http://schemas.microsoft.com/office/drawing/2014/main" id="{4080E2B3-DDD1-4EC5-A940-D891C716F3E9}"/>
              </a:ext>
            </a:extLst>
          </p:cNvPr>
          <p:cNvSpPr txBox="1"/>
          <p:nvPr/>
        </p:nvSpPr>
        <p:spPr>
          <a:xfrm>
            <a:off x="5672684" y="3244347"/>
            <a:ext cx="2254504" cy="369332"/>
          </a:xfrm>
          <a:prstGeom prst="rect">
            <a:avLst/>
          </a:prstGeom>
          <a:noFill/>
        </p:spPr>
        <p:txBody>
          <a:bodyPr wrap="square" rtlCol="0">
            <a:spAutoFit/>
          </a:bodyPr>
          <a:lstStyle/>
          <a:p>
            <a:pPr algn="ctr" defTabSz="342900"/>
            <a:r>
              <a:rPr lang="en-US" dirty="0">
                <a:solidFill>
                  <a:prstClr val="black"/>
                </a:solidFill>
                <a:latin typeface="Calibri"/>
              </a:rPr>
              <a:t>Perforated PVC pip</a:t>
            </a:r>
          </a:p>
        </p:txBody>
      </p:sp>
      <p:sp>
        <p:nvSpPr>
          <p:cNvPr id="7" name="TextBox 6">
            <a:extLst>
              <a:ext uri="{FF2B5EF4-FFF2-40B4-BE49-F238E27FC236}">
                <a16:creationId xmlns:a16="http://schemas.microsoft.com/office/drawing/2014/main" id="{8C5C160D-B030-4C9D-96B7-8B42F1CC3471}"/>
              </a:ext>
            </a:extLst>
          </p:cNvPr>
          <p:cNvSpPr txBox="1"/>
          <p:nvPr/>
        </p:nvSpPr>
        <p:spPr>
          <a:xfrm>
            <a:off x="5672684" y="5690420"/>
            <a:ext cx="2254504" cy="646331"/>
          </a:xfrm>
          <a:prstGeom prst="rect">
            <a:avLst/>
          </a:prstGeom>
          <a:noFill/>
        </p:spPr>
        <p:txBody>
          <a:bodyPr wrap="square" rtlCol="0">
            <a:spAutoFit/>
          </a:bodyPr>
          <a:lstStyle/>
          <a:p>
            <a:pPr algn="ctr" defTabSz="342900"/>
            <a:r>
              <a:rPr lang="en-US" dirty="0">
                <a:solidFill>
                  <a:prstClr val="black"/>
                </a:solidFill>
                <a:latin typeface="Calibri"/>
              </a:rPr>
              <a:t>Protective layer Formation </a:t>
            </a:r>
          </a:p>
        </p:txBody>
      </p:sp>
      <p:pic>
        <p:nvPicPr>
          <p:cNvPr id="8" name="Picture 7">
            <a:extLst>
              <a:ext uri="{FF2B5EF4-FFF2-40B4-BE49-F238E27FC236}">
                <a16:creationId xmlns:a16="http://schemas.microsoft.com/office/drawing/2014/main" id="{2CADCCF6-851B-4EED-B439-CF1713D92A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3417" y="1573980"/>
            <a:ext cx="3416436" cy="1542417"/>
          </a:xfrm>
          <a:prstGeom prst="rect">
            <a:avLst/>
          </a:prstGeom>
        </p:spPr>
      </p:pic>
      <p:pic>
        <p:nvPicPr>
          <p:cNvPr id="9" name="Picture 8">
            <a:extLst>
              <a:ext uri="{FF2B5EF4-FFF2-40B4-BE49-F238E27FC236}">
                <a16:creationId xmlns:a16="http://schemas.microsoft.com/office/drawing/2014/main" id="{B7D69A36-AAB1-4550-BC13-147AB5920E0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91718" y="1573980"/>
            <a:ext cx="3416437" cy="1567118"/>
          </a:xfrm>
          <a:prstGeom prst="rect">
            <a:avLst/>
          </a:prstGeom>
        </p:spPr>
      </p:pic>
      <p:pic>
        <p:nvPicPr>
          <p:cNvPr id="10" name="Picture 9">
            <a:extLst>
              <a:ext uri="{FF2B5EF4-FFF2-40B4-BE49-F238E27FC236}">
                <a16:creationId xmlns:a16="http://schemas.microsoft.com/office/drawing/2014/main" id="{A61925DA-E293-41F7-BA0A-9F77D486425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3417" y="3946446"/>
            <a:ext cx="3416436" cy="1549449"/>
          </a:xfrm>
          <a:prstGeom prst="rect">
            <a:avLst/>
          </a:prstGeom>
        </p:spPr>
      </p:pic>
      <p:pic>
        <p:nvPicPr>
          <p:cNvPr id="11" name="Picture 10">
            <a:extLst>
              <a:ext uri="{FF2B5EF4-FFF2-40B4-BE49-F238E27FC236}">
                <a16:creationId xmlns:a16="http://schemas.microsoft.com/office/drawing/2014/main" id="{9BE4C5BD-7537-4289-9E3A-E44C8726E52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14910" y="4007899"/>
            <a:ext cx="3416436" cy="1542417"/>
          </a:xfrm>
          <a:prstGeom prst="rect">
            <a:avLst/>
          </a:prstGeom>
        </p:spPr>
      </p:pic>
    </p:spTree>
    <p:custDataLst>
      <p:tags r:id="rId1"/>
    </p:custDataLst>
    <p:extLst>
      <p:ext uri="{BB962C8B-B14F-4D97-AF65-F5344CB8AC3E}">
        <p14:creationId xmlns:p14="http://schemas.microsoft.com/office/powerpoint/2010/main" val="947175580"/>
      </p:ext>
    </p:extLst>
  </p:cSld>
  <p:clrMapOvr>
    <a:masterClrMapping/>
  </p:clrMapOvr>
  <mc:AlternateContent xmlns:mc="http://schemas.openxmlformats.org/markup-compatibility/2006" xmlns:p14="http://schemas.microsoft.com/office/powerpoint/2010/main">
    <mc:Choice Requires="p14">
      <p:transition spd="slow" p14:dur="2000" advTm="43658"/>
    </mc:Choice>
    <mc:Fallback xmlns="">
      <p:transition spd="slow" advTm="43658"/>
    </mc:Fallback>
  </mc:AlternateContent>
  <p:extLst>
    <p:ext uri="{E180D4A7-C9FB-4DFB-919C-405C955672EB}">
      <p14:showEvtLst xmlns:p14="http://schemas.microsoft.com/office/powerpoint/2010/main">
        <p14:playEvt time="1712" objId="8"/>
        <p14:triggerEvt type="onClick" time="1712" objId="8"/>
        <p14:stopEvt time="27362" objId="8"/>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3|5.7|4.5|5.4"/>
</p:tagLst>
</file>

<file path=ppt/tags/tag2.xml><?xml version="1.0" encoding="utf-8"?>
<p:tagLst xmlns:a="http://schemas.openxmlformats.org/drawingml/2006/main" xmlns:r="http://schemas.openxmlformats.org/officeDocument/2006/relationships" xmlns:p="http://schemas.openxmlformats.org/presentationml/2006/main">
  <p:tag name="TIMING" val="|11.3|5.7|4.5|5.4"/>
</p:tagLst>
</file>

<file path=ppt/tags/tag3.xml><?xml version="1.0" encoding="utf-8"?>
<p:tagLst xmlns:a="http://schemas.openxmlformats.org/drawingml/2006/main" xmlns:r="http://schemas.openxmlformats.org/officeDocument/2006/relationships" xmlns:p="http://schemas.openxmlformats.org/presentationml/2006/main">
  <p:tag name="TIMING" val="|99.6"/>
</p:tagLst>
</file>

<file path=ppt/tags/tag4.xml><?xml version="1.0" encoding="utf-8"?>
<p:tagLst xmlns:a="http://schemas.openxmlformats.org/drawingml/2006/main" xmlns:r="http://schemas.openxmlformats.org/officeDocument/2006/relationships" xmlns:p="http://schemas.openxmlformats.org/presentationml/2006/main">
  <p:tag name="TIMING" val="|99.6"/>
</p:tagLst>
</file>

<file path=ppt/tags/tag5.xml><?xml version="1.0" encoding="utf-8"?>
<p:tagLst xmlns:a="http://schemas.openxmlformats.org/drawingml/2006/main" xmlns:r="http://schemas.openxmlformats.org/officeDocument/2006/relationships" xmlns:p="http://schemas.openxmlformats.org/presentationml/2006/main">
  <p:tag name="TIMING" val="|99.6"/>
</p:tagLst>
</file>

<file path=ppt/tags/tag6.xml><?xml version="1.0" encoding="utf-8"?>
<p:tagLst xmlns:a="http://schemas.openxmlformats.org/drawingml/2006/main" xmlns:r="http://schemas.openxmlformats.org/officeDocument/2006/relationships" xmlns:p="http://schemas.openxmlformats.org/presentationml/2006/main">
  <p:tag name="TIMING" val="|9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963</Words>
  <Application>Microsoft Office PowerPoint</Application>
  <PresentationFormat>On-screen Show (4:3)</PresentationFormat>
  <Paragraphs>155</Paragraphs>
  <Slides>20</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Black</vt:lpstr>
      <vt:lpstr>Calibri</vt:lpstr>
      <vt:lpstr>Calibri Light</vt:lpstr>
      <vt:lpstr>Gill Sans MT</vt:lpstr>
      <vt:lpstr>Office Theme</vt:lpstr>
      <vt:lpstr>PowerPoint Presentation</vt:lpstr>
      <vt:lpstr>Tank Floor Integrity Assurance Using Vapor Phase Corrosion Inhibitors</vt:lpstr>
      <vt:lpstr>Outline</vt:lpstr>
      <vt:lpstr>Soil-side Corrosion On Storage tanks</vt:lpstr>
      <vt:lpstr>Soil-side Corrosion On Storage tanks</vt:lpstr>
      <vt:lpstr>Soil-side Corrosion On Storage tanks Common Challenges</vt:lpstr>
      <vt:lpstr>Vapor Phase Corrosion Inhibitor Technology</vt:lpstr>
      <vt:lpstr>Application Methodologies Through Tank Floor</vt:lpstr>
      <vt:lpstr>Application Methodologies Through Ring Wall</vt:lpstr>
      <vt:lpstr>Application Methodologies Integrated Dispensing System (New tanks)</vt:lpstr>
      <vt:lpstr>Industry Standards</vt:lpstr>
      <vt:lpstr>Vapor Phase Corrosion Inhibitors are used for:</vt:lpstr>
      <vt:lpstr>Four-Year Study for Distillate Tank  </vt:lpstr>
      <vt:lpstr>Tank Floor Condition in 2016</vt:lpstr>
      <vt:lpstr>Repair plan 2016</vt:lpstr>
      <vt:lpstr>Tank Floor Condition in 2020</vt:lpstr>
      <vt:lpstr>Comparison Of  VCI And CP Performance Using Floor Scan Data From Several 10-year AST Floors</vt:lpstr>
      <vt:lpstr>Final Highlights </vt:lpstr>
      <vt:lpstr>Q&amp;A</vt:lpstr>
      <vt:lpstr>PowerPoint Presentation</vt:lpstr>
    </vt:vector>
  </TitlesOfParts>
  <Company>SABIC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muhammadr</dc:creator>
  <cp:lastModifiedBy>Abdullatif Balwi</cp:lastModifiedBy>
  <cp:revision>144</cp:revision>
  <dcterms:created xsi:type="dcterms:W3CDTF">2009-10-28T07:50:07Z</dcterms:created>
  <dcterms:modified xsi:type="dcterms:W3CDTF">2022-02-20T05:17:44Z</dcterms:modified>
</cp:coreProperties>
</file>