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82" r:id="rId4"/>
    <p:sldId id="277" r:id="rId5"/>
    <p:sldId id="278" r:id="rId6"/>
    <p:sldId id="279" r:id="rId7"/>
    <p:sldId id="280" r:id="rId8"/>
    <p:sldId id="281" r:id="rId9"/>
    <p:sldId id="27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343" autoAdjust="0"/>
  </p:normalViewPr>
  <p:slideViewPr>
    <p:cSldViewPr>
      <p:cViewPr varScale="1">
        <p:scale>
          <a:sx n="113" d="100"/>
          <a:sy n="113" d="100"/>
        </p:scale>
        <p:origin x="18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DE212-E76B-4CCB-8579-F5AE533F1BB0}" type="datetimeFigureOut">
              <a:rPr lang="en-US" smtClean="0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9B649-AC05-4FD4-8EDB-84F71C51DE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2167287" cy="59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Gill Sans MT" pitchFamily="34" charset="0"/>
                <a:cs typeface="+mn-cs"/>
              </a:rPr>
              <a:t>www.jubcor.com</a:t>
            </a:r>
            <a:endParaRPr lang="en-US" sz="1000" b="1" dirty="0">
              <a:solidFill>
                <a:schemeClr val="bg1"/>
              </a:solidFill>
              <a:latin typeface="Gill Sans MT" pitchFamily="34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  <p:sp>
        <p:nvSpPr>
          <p:cNvPr id="3" name="MSIPCMContentMarking" descr="{&quot;HashCode&quot;:1951441951,&quot;Placement&quot;:&quot;Header&quot;,&quot;Top&quot;:0.0,&quot;Left&quot;:0.0,&quot;SlideWidth&quot;:720,&quot;SlideHeight&quot;:540}"/>
          <p:cNvSpPr txBox="1"/>
          <p:nvPr userDrawn="1"/>
        </p:nvSpPr>
        <p:spPr>
          <a:xfrm>
            <a:off x="0" y="0"/>
            <a:ext cx="1838494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9FDF"/>
                </a:solidFill>
                <a:latin typeface="SABIC Typeface Headline Light" panose="020B0303060202020204" pitchFamily="34" charset="0"/>
              </a:rPr>
              <a:t>Classification: Internal Use</a:t>
            </a:r>
            <a:endParaRPr lang="en-US" sz="1000">
              <a:solidFill>
                <a:srgbClr val="009FDF"/>
              </a:solidFill>
              <a:latin typeface="SABIC Typeface Headline Light" panose="020B030306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500" y="2438400"/>
            <a:ext cx="7239000" cy="2743200"/>
          </a:xfrm>
        </p:spPr>
        <p:txBody>
          <a:bodyPr/>
          <a:lstStyle/>
          <a:p>
            <a:r>
              <a:rPr lang="en-US" dirty="0" smtClean="0"/>
              <a:t>REPETITIVE FAILURE OF STAINLESS STEEL VESSELS DUE TO CONSTANT FLOW PULSATION - </a:t>
            </a:r>
            <a:r>
              <a:rPr lang="en-US" sz="2000" dirty="0" smtClean="0"/>
              <a:t>CASE </a:t>
            </a:r>
            <a:r>
              <a:rPr lang="en-US" sz="2000" dirty="0"/>
              <a:t>STUDY</a:t>
            </a:r>
          </a:p>
          <a:p>
            <a:endParaRPr lang="en-US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BADER ALSALLUM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 CRACKING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DESCRIPTION OF MECHANICAL FATIGUE CRACKING 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mechanical form of degradation that occurs when a component is exposed to </a:t>
            </a:r>
            <a:r>
              <a:rPr lang="en-US" sz="1800" dirty="0" smtClean="0"/>
              <a:t>cyclical stresses </a:t>
            </a:r>
            <a:r>
              <a:rPr lang="en-US" sz="1800" dirty="0"/>
              <a:t>for an extended period, e.g. from dynamic loading due to vibration, water hammer, or unstable </a:t>
            </a:r>
            <a:r>
              <a:rPr lang="en-US" sz="1800" dirty="0" smtClean="0"/>
              <a:t>fluid flow</a:t>
            </a:r>
            <a:r>
              <a:rPr lang="en-US" sz="1800" dirty="0"/>
              <a:t>, often </a:t>
            </a:r>
            <a:r>
              <a:rPr lang="en-US" sz="1800" i="1" dirty="0"/>
              <a:t>resulting in sudden, unexpected thru-wall cracking.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800" dirty="0" smtClean="0"/>
              <a:t>These </a:t>
            </a:r>
            <a:r>
              <a:rPr lang="en-US" sz="1800" dirty="0"/>
              <a:t>stresses can arise from either </a:t>
            </a:r>
            <a:r>
              <a:rPr lang="en-US" sz="1800" b="1" dirty="0"/>
              <a:t>mechanical loading </a:t>
            </a:r>
            <a:r>
              <a:rPr lang="en-US" sz="1800" dirty="0"/>
              <a:t>or </a:t>
            </a:r>
            <a:r>
              <a:rPr lang="en-US" sz="1800" b="1" dirty="0"/>
              <a:t>thermal cycling </a:t>
            </a:r>
            <a:r>
              <a:rPr lang="en-US" sz="1800" dirty="0"/>
              <a:t>and are typically well below </a:t>
            </a:r>
            <a:r>
              <a:rPr lang="en-US" sz="1800" dirty="0" smtClean="0"/>
              <a:t>the yield </a:t>
            </a:r>
            <a:r>
              <a:rPr lang="en-US" sz="1800" dirty="0"/>
              <a:t>strength of the material.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7" y="3834902"/>
            <a:ext cx="3089564" cy="2317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34902"/>
            <a:ext cx="2845592" cy="23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388477"/>
            <a:ext cx="1958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+mn-lt"/>
                <a:cs typeface="+mn-cs"/>
              </a:rPr>
              <a:t>EQUIPMENT DETAILS</a:t>
            </a:r>
            <a:endParaRPr lang="en-US" sz="16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24456"/>
              </p:ext>
            </p:extLst>
          </p:nvPr>
        </p:nvGraphicFramePr>
        <p:xfrm>
          <a:off x="533400" y="1818681"/>
          <a:ext cx="4267200" cy="3505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1657">
                  <a:extLst>
                    <a:ext uri="{9D8B030D-6E8A-4147-A177-3AD203B41FA5}">
                      <a16:colId xmlns:a16="http://schemas.microsoft.com/office/drawing/2014/main" val="4254085305"/>
                    </a:ext>
                  </a:extLst>
                </a:gridCol>
                <a:gridCol w="1935543">
                  <a:extLst>
                    <a:ext uri="{9D8B030D-6E8A-4147-A177-3AD203B41FA5}">
                      <a16:colId xmlns:a16="http://schemas.microsoft.com/office/drawing/2014/main" val="3673335006"/>
                    </a:ext>
                  </a:extLst>
                </a:gridCol>
              </a:tblGrid>
              <a:tr h="7270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SEPERATOR VESSEL OF RECLAIM COMPRESSOR – ETHYLENE GLYCOL PLANT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7286782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PRESSURE (kg/cm2g)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2.66 – 2.81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41509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TEMPERATURE (˚C)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439173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OF CONSTRUCTION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SS304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681743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MEDIA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Mixed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gases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615698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YEARS IN-SERVICE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7106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388477"/>
            <a:ext cx="3129889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CONTAINMENT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43000"/>
            <a:ext cx="3276601" cy="2457450"/>
          </a:xfrm>
        </p:spPr>
      </p:pic>
      <p:sp>
        <p:nvSpPr>
          <p:cNvPr id="9" name="Rectangle 8"/>
          <p:cNvSpPr/>
          <p:nvPr/>
        </p:nvSpPr>
        <p:spPr>
          <a:xfrm>
            <a:off x="76200" y="1371600"/>
            <a:ext cx="236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+mn-lt"/>
                <a:cs typeface="+mn-cs"/>
              </a:rPr>
              <a:t>IN-SERVICE LEAKAGE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107" y="1710154"/>
            <a:ext cx="4374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cs typeface="+mn-cs"/>
              </a:rPr>
              <a:t>A </a:t>
            </a:r>
            <a:r>
              <a:rPr lang="en-US" sz="1600" dirty="0">
                <a:latin typeface="+mn-lt"/>
                <a:cs typeface="+mn-cs"/>
              </a:rPr>
              <a:t>longitudinal crack was observed (approx. 1.5”) on the right side of N9, on the shell of the vessel and adjacent to the RF pad of the nozzle. 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2819400"/>
            <a:ext cx="190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+mn-lt"/>
                <a:cs typeface="+mn-cs"/>
              </a:rPr>
              <a:t>ACTION TAKEN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107" y="3157954"/>
            <a:ext cx="437409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latin typeface="+mn-lt"/>
                <a:cs typeface="+mn-cs"/>
              </a:rPr>
              <a:t>The </a:t>
            </a:r>
            <a:r>
              <a:rPr lang="en-US" sz="1400" dirty="0">
                <a:latin typeface="+mn-lt"/>
                <a:cs typeface="+mn-cs"/>
              </a:rPr>
              <a:t>extremes of existing crack (80~100mm long) located near the N3 nozzle were </a:t>
            </a:r>
            <a:r>
              <a:rPr lang="en-US" sz="1400" b="1" dirty="0">
                <a:latin typeface="+mn-lt"/>
                <a:cs typeface="+mn-cs"/>
              </a:rPr>
              <a:t>marked after Dye penetration examination.</a:t>
            </a:r>
            <a:r>
              <a:rPr lang="en-US" sz="1400" dirty="0">
                <a:latin typeface="+mn-lt"/>
                <a:cs typeface="+mn-cs"/>
              </a:rPr>
              <a:t>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latin typeface="+mn-lt"/>
                <a:cs typeface="+mn-cs"/>
              </a:rPr>
              <a:t>Crack </a:t>
            </a:r>
            <a:r>
              <a:rPr lang="en-US" sz="1400" dirty="0">
                <a:latin typeface="+mn-lt"/>
                <a:cs typeface="+mn-cs"/>
              </a:rPr>
              <a:t>propagation was terminated by </a:t>
            </a:r>
            <a:r>
              <a:rPr lang="en-US" sz="1400" b="1" dirty="0">
                <a:latin typeface="+mn-lt"/>
                <a:cs typeface="+mn-cs"/>
              </a:rPr>
              <a:t>drilling</a:t>
            </a:r>
            <a:r>
              <a:rPr lang="en-US" sz="1400" dirty="0">
                <a:latin typeface="+mn-lt"/>
                <a:cs typeface="+mn-cs"/>
              </a:rPr>
              <a:t> both </a:t>
            </a:r>
            <a:r>
              <a:rPr lang="en-US" sz="1400" dirty="0" smtClean="0">
                <a:latin typeface="+mn-lt"/>
                <a:cs typeface="+mn-cs"/>
              </a:rPr>
              <a:t>extremes </a:t>
            </a:r>
            <a:endParaRPr lang="en-US" sz="1400" dirty="0">
              <a:latin typeface="+mn-lt"/>
              <a:cs typeface="+mn-cs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>
                <a:latin typeface="+mn-lt"/>
                <a:cs typeface="+mn-cs"/>
              </a:rPr>
              <a:t>Cracks </a:t>
            </a:r>
            <a:r>
              <a:rPr lang="en-US" sz="1400" b="1" dirty="0">
                <a:latin typeface="+mn-lt"/>
                <a:cs typeface="+mn-cs"/>
              </a:rPr>
              <a:t>were grinded </a:t>
            </a:r>
            <a:r>
              <a:rPr lang="en-US" sz="1400" dirty="0">
                <a:latin typeface="+mn-lt"/>
                <a:cs typeface="+mn-cs"/>
              </a:rPr>
              <a:t>through </a:t>
            </a:r>
            <a:r>
              <a:rPr lang="en-US" sz="1400" dirty="0" smtClean="0">
                <a:latin typeface="+mn-lt"/>
                <a:cs typeface="+mn-cs"/>
              </a:rPr>
              <a:t>the </a:t>
            </a:r>
            <a:r>
              <a:rPr lang="en-US" sz="1400" dirty="0">
                <a:latin typeface="+mn-lt"/>
                <a:cs typeface="+mn-cs"/>
              </a:rPr>
              <a:t>thickness of the vessel to ensure no cracks </a:t>
            </a:r>
            <a:r>
              <a:rPr lang="en-US" sz="1400" dirty="0" smtClean="0">
                <a:latin typeface="+mn-lt"/>
                <a:cs typeface="+mn-cs"/>
              </a:rPr>
              <a:t>left.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latin typeface="+mn-lt"/>
                <a:cs typeface="+mn-cs"/>
              </a:rPr>
              <a:t>Root </a:t>
            </a:r>
            <a:r>
              <a:rPr lang="en-US" sz="1400" dirty="0">
                <a:latin typeface="+mn-lt"/>
                <a:cs typeface="+mn-cs"/>
              </a:rPr>
              <a:t>was fused by super root followed by root pass, hot pass &amp; final pass </a:t>
            </a:r>
            <a:r>
              <a:rPr lang="en-US" sz="1400" b="1" dirty="0">
                <a:latin typeface="+mn-lt"/>
                <a:cs typeface="+mn-cs"/>
              </a:rPr>
              <a:t>dye penetration examination</a:t>
            </a:r>
            <a:r>
              <a:rPr lang="en-US" sz="1400" dirty="0" smtClean="0">
                <a:latin typeface="+mn-lt"/>
                <a:cs typeface="+mn-cs"/>
              </a:rPr>
              <a:t>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n-lt"/>
                <a:cs typeface="+mn-cs"/>
              </a:rPr>
              <a:t>The location was examined by </a:t>
            </a:r>
            <a:r>
              <a:rPr lang="en-US" sz="1400" b="1" dirty="0">
                <a:latin typeface="+mn-lt"/>
                <a:cs typeface="+mn-cs"/>
              </a:rPr>
              <a:t>in-situ metallography </a:t>
            </a:r>
            <a:r>
              <a:rPr lang="en-US" sz="1400" dirty="0">
                <a:latin typeface="+mn-lt"/>
                <a:cs typeface="+mn-cs"/>
              </a:rPr>
              <a:t>on 5th of November and confirmed there was no presence of </a:t>
            </a:r>
            <a:r>
              <a:rPr lang="en-US" sz="1400" dirty="0" smtClean="0">
                <a:latin typeface="+mn-lt"/>
                <a:cs typeface="+mn-cs"/>
              </a:rPr>
              <a:t>CI-SCC.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25171"/>
            <a:ext cx="3276601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INVESTIGATION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352800" y="1524000"/>
            <a:ext cx="5465986" cy="5146078"/>
            <a:chOff x="2057400" y="1752600"/>
            <a:chExt cx="5465986" cy="5146078"/>
          </a:xfrm>
        </p:grpSpPr>
        <p:sp>
          <p:nvSpPr>
            <p:cNvPr id="21" name="Rectangle 20"/>
            <p:cNvSpPr/>
            <p:nvPr/>
          </p:nvSpPr>
          <p:spPr>
            <a:xfrm>
              <a:off x="2057400" y="1752600"/>
              <a:ext cx="5465986" cy="396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7273"/>
            <p:cNvSpPr txBox="1"/>
            <p:nvPr/>
          </p:nvSpPr>
          <p:spPr>
            <a:xfrm>
              <a:off x="3353210" y="5874633"/>
              <a:ext cx="2437579" cy="227506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dirty="0" smtClean="0">
                  <a:solidFill>
                    <a:srgbClr val="5B9BD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Internal view of c</a:t>
              </a:r>
              <a:r>
                <a:rPr lang="en-US" sz="900" b="1" dirty="0" smtClean="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rack </a:t>
              </a:r>
              <a:r>
                <a:rPr lang="en-US" sz="900" b="1" dirty="0">
                  <a:solidFill>
                    <a:srgbClr val="5B9B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initiation location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867400" y="2286000"/>
              <a:ext cx="1567059" cy="2075397"/>
              <a:chOff x="2641528" y="2229903"/>
              <a:chExt cx="1567059" cy="2075397"/>
            </a:xfrm>
          </p:grpSpPr>
          <p:sp>
            <p:nvSpPr>
              <p:cNvPr id="2" name="Chord 1"/>
              <p:cNvSpPr/>
              <p:nvPr/>
            </p:nvSpPr>
            <p:spPr>
              <a:xfrm rot="20850694">
                <a:off x="2672009" y="2229903"/>
                <a:ext cx="1536578" cy="990600"/>
              </a:xfrm>
              <a:prstGeom prst="chord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>
                <a:endCxn id="13" idx="2"/>
              </p:cNvCxnSpPr>
              <p:nvPr/>
            </p:nvCxnSpPr>
            <p:spPr>
              <a:xfrm flipH="1">
                <a:off x="2661037" y="2879801"/>
                <a:ext cx="5963" cy="101116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2" idx="0"/>
                <a:endCxn id="13" idx="0"/>
              </p:cNvCxnSpPr>
              <p:nvPr/>
            </p:nvCxnSpPr>
            <p:spPr>
              <a:xfrm flipH="1">
                <a:off x="3866780" y="3041624"/>
                <a:ext cx="69978" cy="9088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 12"/>
              <p:cNvSpPr/>
              <p:nvPr/>
            </p:nvSpPr>
            <p:spPr>
              <a:xfrm rot="9819383">
                <a:off x="2641528" y="3162300"/>
                <a:ext cx="1295400" cy="1143000"/>
              </a:xfrm>
              <a:prstGeom prst="arc">
                <a:avLst>
                  <a:gd name="adj1" fmla="val 13014196"/>
                  <a:gd name="adj2" fmla="val 137837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Chord 21"/>
            <p:cNvSpPr/>
            <p:nvPr/>
          </p:nvSpPr>
          <p:spPr>
            <a:xfrm rot="5057634">
              <a:off x="3501237" y="4192842"/>
              <a:ext cx="2087817" cy="3323855"/>
            </a:xfrm>
            <a:prstGeom prst="chord">
              <a:avLst>
                <a:gd name="adj1" fmla="val 6033255"/>
                <a:gd name="adj2" fmla="val 1623648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urved Connector 33"/>
            <p:cNvCxnSpPr/>
            <p:nvPr/>
          </p:nvCxnSpPr>
          <p:spPr>
            <a:xfrm rot="16200000" flipH="1">
              <a:off x="4089883" y="2734858"/>
              <a:ext cx="2852359" cy="1010947"/>
            </a:xfrm>
            <a:prstGeom prst="curvedConnector3">
              <a:avLst>
                <a:gd name="adj1" fmla="val 11411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16200000" flipH="1">
              <a:off x="4242283" y="2887258"/>
              <a:ext cx="2852359" cy="1010947"/>
            </a:xfrm>
            <a:prstGeom prst="curvedConnector3">
              <a:avLst>
                <a:gd name="adj1" fmla="val 11411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rot="16200000" flipH="1">
              <a:off x="4394683" y="3039658"/>
              <a:ext cx="2852359" cy="1010947"/>
            </a:xfrm>
            <a:prstGeom prst="curvedConnector3">
              <a:avLst>
                <a:gd name="adj1" fmla="val 11411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rot="16200000" flipH="1">
              <a:off x="4547083" y="3192058"/>
              <a:ext cx="2852359" cy="1010947"/>
            </a:xfrm>
            <a:prstGeom prst="curvedConnector3">
              <a:avLst>
                <a:gd name="adj1" fmla="val 11411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 rot="16200000" flipH="1">
              <a:off x="4699483" y="3344458"/>
              <a:ext cx="2852359" cy="1010947"/>
            </a:xfrm>
            <a:prstGeom prst="curvedConnector3">
              <a:avLst>
                <a:gd name="adj1" fmla="val 11411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9" y="1677315"/>
            <a:ext cx="2706771" cy="38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INVESTIGATION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9681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The initiation of </a:t>
            </a:r>
            <a:r>
              <a:rPr lang="en-US" sz="1600" dirty="0"/>
              <a:t>the in-service crack on observed from the weld toe of half </a:t>
            </a:r>
            <a:r>
              <a:rPr lang="en-US" sz="1600" dirty="0" smtClean="0"/>
              <a:t>pipe</a:t>
            </a:r>
            <a:r>
              <a:rPr lang="en-US" sz="1600" dirty="0"/>
              <a:t>, located on Instrumentation Nozzles (N9). This crack was </a:t>
            </a:r>
            <a:r>
              <a:rPr lang="en-US" sz="1600" dirty="0" smtClean="0"/>
              <a:t>initiated </a:t>
            </a:r>
            <a:r>
              <a:rPr lang="en-US" sz="1600" dirty="0"/>
              <a:t>due to </a:t>
            </a:r>
            <a:r>
              <a:rPr lang="en-US" sz="1600" b="1" dirty="0"/>
              <a:t>malfunction of compressor </a:t>
            </a:r>
            <a:r>
              <a:rPr lang="en-US" sz="1600" b="1" dirty="0" smtClean="0"/>
              <a:t>suction </a:t>
            </a:r>
            <a:r>
              <a:rPr lang="en-US" sz="1600" b="1" dirty="0"/>
              <a:t>valve, cause constant </a:t>
            </a:r>
            <a:r>
              <a:rPr lang="en-US" sz="1600" b="1" dirty="0" smtClean="0"/>
              <a:t>pulsation </a:t>
            </a:r>
            <a:r>
              <a:rPr lang="en-US" sz="1600" b="1" dirty="0"/>
              <a:t>on the flow </a:t>
            </a:r>
            <a:r>
              <a:rPr lang="en-US" sz="1600" dirty="0" smtClean="0"/>
              <a:t>which </a:t>
            </a:r>
            <a:r>
              <a:rPr lang="en-US" sz="1600" dirty="0"/>
              <a:t>induced </a:t>
            </a:r>
            <a:r>
              <a:rPr lang="en-US" sz="1600" i="1" u="sng" dirty="0"/>
              <a:t>continuous vibration on </a:t>
            </a:r>
            <a:r>
              <a:rPr lang="en-US" sz="1600" i="1" u="sng" dirty="0" smtClean="0"/>
              <a:t>the </a:t>
            </a:r>
            <a:r>
              <a:rPr lang="en-US" sz="1600" i="1" u="sng" dirty="0"/>
              <a:t>half pipe causing initiation of cracks.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304800" y="1258259"/>
            <a:ext cx="236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+mn-lt"/>
                <a:cs typeface="+mn-cs"/>
              </a:rPr>
              <a:t>ROOT CAUSE</a:t>
            </a:r>
            <a:endParaRPr lang="en-US" sz="1600" b="1" dirty="0">
              <a:latin typeface="+mn-lt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80" y="3352800"/>
            <a:ext cx="3771900" cy="260318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036730" y="3352800"/>
            <a:ext cx="1468818" cy="1863219"/>
            <a:chOff x="6408582" y="3147057"/>
            <a:chExt cx="1468818" cy="1863219"/>
          </a:xfrm>
        </p:grpSpPr>
        <p:sp>
          <p:nvSpPr>
            <p:cNvPr id="9" name="Chord 8"/>
            <p:cNvSpPr/>
            <p:nvPr/>
          </p:nvSpPr>
          <p:spPr>
            <a:xfrm rot="18758709">
              <a:off x="6246302" y="3469744"/>
              <a:ext cx="1172763" cy="527389"/>
            </a:xfrm>
            <a:prstGeom prst="chord">
              <a:avLst>
                <a:gd name="adj1" fmla="val 1422949"/>
                <a:gd name="adj2" fmla="val 1620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408582" y="4114800"/>
              <a:ext cx="220818" cy="772594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0"/>
              <a:endCxn id="12" idx="0"/>
            </p:cNvCxnSpPr>
            <p:nvPr/>
          </p:nvCxnSpPr>
          <p:spPr>
            <a:xfrm>
              <a:off x="7252386" y="3549735"/>
              <a:ext cx="307786" cy="132152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 rot="9819383">
              <a:off x="6429798" y="3914984"/>
              <a:ext cx="1447602" cy="1095292"/>
            </a:xfrm>
            <a:prstGeom prst="arc">
              <a:avLst>
                <a:gd name="adj1" fmla="val 14489305"/>
                <a:gd name="adj2" fmla="val 20249864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989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Good design </a:t>
            </a:r>
            <a:r>
              <a:rPr lang="en-US" sz="2000" dirty="0" smtClean="0"/>
              <a:t>is the best defense to minimize stress concentration of components in cyclic service</a:t>
            </a:r>
          </a:p>
          <a:p>
            <a:r>
              <a:rPr lang="en-US" sz="2000" dirty="0" smtClean="0"/>
              <a:t>Effective </a:t>
            </a:r>
            <a:r>
              <a:rPr lang="en-US" sz="2000" b="1" dirty="0" smtClean="0"/>
              <a:t>monitoring</a:t>
            </a:r>
            <a:r>
              <a:rPr lang="en-US" sz="2000" dirty="0" smtClean="0"/>
              <a:t> of flow-controlling devices functionality is essential to prevent asset deterioration. </a:t>
            </a:r>
          </a:p>
          <a:p>
            <a:r>
              <a:rPr lang="en-US" sz="2000" dirty="0" smtClean="0"/>
              <a:t>Allow for a </a:t>
            </a:r>
            <a:r>
              <a:rPr lang="en-US" sz="2000" b="1" dirty="0" smtClean="0"/>
              <a:t>generous radius </a:t>
            </a:r>
            <a:r>
              <a:rPr lang="en-US" sz="2000" dirty="0" smtClean="0"/>
              <a:t>along edges and corners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40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1</a:t>
            </a:r>
            <a:r>
              <a:rPr lang="en-US" sz="1400" dirty="0"/>
              <a:t>. J.M. </a:t>
            </a:r>
            <a:r>
              <a:rPr lang="en-US" sz="1400" dirty="0" err="1"/>
              <a:t>Barsom</a:t>
            </a:r>
            <a:r>
              <a:rPr lang="en-US" sz="1400" dirty="0"/>
              <a:t> and S.T. Rolfe, Fracture and Fatigue Control in Structures, American Society for Testing and</a:t>
            </a:r>
          </a:p>
          <a:p>
            <a:pPr marL="0" indent="0">
              <a:buNone/>
            </a:pPr>
            <a:r>
              <a:rPr lang="en-US" sz="1400" dirty="0"/>
              <a:t>Materials, West Conshohocken, PA.</a:t>
            </a:r>
          </a:p>
          <a:p>
            <a:pPr marL="0" indent="0">
              <a:buNone/>
            </a:pPr>
            <a:r>
              <a:rPr lang="en-US" sz="1400" dirty="0"/>
              <a:t>2. ASTM STP1428, Thermomechanical Fatigue Behavior of Materials, American Society for Testing and</a:t>
            </a:r>
          </a:p>
          <a:p>
            <a:pPr marL="0" indent="0">
              <a:buNone/>
            </a:pPr>
            <a:r>
              <a:rPr lang="en-US" sz="1400" dirty="0"/>
              <a:t>Materials, West Conshohocken, PA.</a:t>
            </a:r>
          </a:p>
          <a:p>
            <a:pPr marL="0" indent="0">
              <a:buNone/>
            </a:pPr>
            <a:r>
              <a:rPr lang="en-US" sz="1400" dirty="0"/>
              <a:t>3. ASTM MNL41, Fracture and Fatigue Control in Structures: Applications of Fracture Mechanics, ASM</a:t>
            </a:r>
          </a:p>
          <a:p>
            <a:pPr marL="0" indent="0">
              <a:buNone/>
            </a:pPr>
            <a:r>
              <a:rPr lang="en-US" sz="1400" dirty="0"/>
              <a:t>International, Materials Park, OH, 1995.</a:t>
            </a:r>
          </a:p>
          <a:p>
            <a:pPr marL="0" indent="0">
              <a:buNone/>
            </a:pPr>
            <a:r>
              <a:rPr lang="en-US" sz="1400" dirty="0"/>
              <a:t>4. “Environmental Effects on Components: Commentary for ASME Section III,” EPRI NP-5775, Project 1757-</a:t>
            </a:r>
          </a:p>
          <a:p>
            <a:pPr marL="0" indent="0">
              <a:buNone/>
            </a:pPr>
            <a:r>
              <a:rPr lang="en-US" sz="1400" dirty="0"/>
              <a:t>61, Final Report, EPRI, 1998.</a:t>
            </a:r>
          </a:p>
          <a:p>
            <a:pPr marL="0" indent="0">
              <a:buNone/>
            </a:pPr>
            <a:r>
              <a:rPr lang="en-US" sz="1400" dirty="0"/>
              <a:t>5. API Recommended Practice 581, Risk-Based Inspection Technology, American Petroleum Institute,</a:t>
            </a:r>
          </a:p>
          <a:p>
            <a:pPr marL="0" indent="0">
              <a:buNone/>
            </a:pPr>
            <a:r>
              <a:rPr lang="en-US" sz="1400" dirty="0"/>
              <a:t>Washington, DC, Second Edition, 2008.</a:t>
            </a:r>
          </a:p>
          <a:p>
            <a:pPr marL="0" indent="0">
              <a:buNone/>
            </a:pPr>
            <a:r>
              <a:rPr lang="en-US" sz="1400" dirty="0"/>
              <a:t>6. API 579-1/ASME FFS-1, Fitness-For-Service, American Petroleum Institute, Washington, DC.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0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510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SABIC Typeface Headline Light</vt:lpstr>
      <vt:lpstr>Office Theme</vt:lpstr>
      <vt:lpstr>PowerPoint Presentation</vt:lpstr>
      <vt:lpstr>FATIGUE CRACKING</vt:lpstr>
      <vt:lpstr>CASE STUDY </vt:lpstr>
      <vt:lpstr>LOSS OF CONTAINMENT</vt:lpstr>
      <vt:lpstr>FAILURE INVESTIGATION</vt:lpstr>
      <vt:lpstr>FAILURE INVESTIGATION</vt:lpstr>
      <vt:lpstr>LESSONS LEARNED </vt:lpstr>
      <vt:lpstr>REFERENCES 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Alsallum, Bader Dhaifallah A</cp:lastModifiedBy>
  <cp:revision>151</cp:revision>
  <dcterms:created xsi:type="dcterms:W3CDTF">2009-10-28T07:50:07Z</dcterms:created>
  <dcterms:modified xsi:type="dcterms:W3CDTF">2022-02-24T05:56:09Z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d50848-5462-4933-a6ae-3f5aa423884b_Enabled">
    <vt:lpwstr>true</vt:lpwstr>
  </property>
  <property fmtid="{D5CDD505-2E9C-101B-9397-08002B2CF9AE}" pid="3" name="MSIP_Label_a7d50848-5462-4933-a6ae-3f5aa423884b_SetDate">
    <vt:lpwstr>2022-02-24T05:55:52Z</vt:lpwstr>
  </property>
  <property fmtid="{D5CDD505-2E9C-101B-9397-08002B2CF9AE}" pid="4" name="MSIP_Label_a7d50848-5462-4933-a6ae-3f5aa423884b_Method">
    <vt:lpwstr>Privileged</vt:lpwstr>
  </property>
  <property fmtid="{D5CDD505-2E9C-101B-9397-08002B2CF9AE}" pid="5" name="MSIP_Label_a7d50848-5462-4933-a6ae-3f5aa423884b_Name">
    <vt:lpwstr>a7d50848-5462-4933-a6ae-3f5aa423884b</vt:lpwstr>
  </property>
  <property fmtid="{D5CDD505-2E9C-101B-9397-08002B2CF9AE}" pid="6" name="MSIP_Label_a7d50848-5462-4933-a6ae-3f5aa423884b_SiteId">
    <vt:lpwstr>a77c517c-e95e-435b-bbb4-cb17e462491f</vt:lpwstr>
  </property>
  <property fmtid="{D5CDD505-2E9C-101B-9397-08002B2CF9AE}" pid="7" name="MSIP_Label_a7d50848-5462-4933-a6ae-3f5aa423884b_ActionId">
    <vt:lpwstr>fdd24681-75c0-4c23-9463-49acd4f504fe</vt:lpwstr>
  </property>
  <property fmtid="{D5CDD505-2E9C-101B-9397-08002B2CF9AE}" pid="8" name="MSIP_Label_a7d50848-5462-4933-a6ae-3f5aa423884b_ContentBits">
    <vt:lpwstr>1</vt:lpwstr>
  </property>
</Properties>
</file>