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91" r:id="rId3"/>
    <p:sldId id="280" r:id="rId4"/>
    <p:sldId id="284" r:id="rId5"/>
    <p:sldId id="279" r:id="rId6"/>
    <p:sldId id="281" r:id="rId7"/>
    <p:sldId id="282" r:id="rId8"/>
    <p:sldId id="283" r:id="rId9"/>
    <p:sldId id="286" r:id="rId10"/>
    <p:sldId id="287" r:id="rId11"/>
    <p:sldId id="289" r:id="rId12"/>
    <p:sldId id="288" r:id="rId13"/>
    <p:sldId id="27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D573"/>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108" d="100"/>
          <a:sy n="108" d="100"/>
        </p:scale>
        <p:origin x="2028"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p:scale>
          <a:sx n="82" d="100"/>
          <a:sy n="82" d="100"/>
        </p:scale>
        <p:origin x="3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sp>
        <p:nvSpPr>
          <p:cNvPr id="3" name="MSIPCMContentMarking" descr="{&quot;HashCode&quot;:180671666,&quot;Placement&quot;:&quot;Header&quot;,&quot;Top&quot;:0.0,&quot;Left&quot;:0.0,&quot;SlideWidth&quot;:720,&quot;SlideHeight&quot;:540}"/>
          <p:cNvSpPr txBox="1"/>
          <p:nvPr userDrawn="1"/>
        </p:nvSpPr>
        <p:spPr>
          <a:xfrm>
            <a:off x="0" y="0"/>
            <a:ext cx="1827572"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E35205"/>
                </a:solidFill>
                <a:latin typeface="SABIC Typeface Headline Light" panose="020B0303060202020204" pitchFamily="34" charset="0"/>
              </a:rPr>
              <a:t>Classification: Confidential</a:t>
            </a:r>
            <a:endParaRPr lang="en-US" sz="1000">
              <a:solidFill>
                <a:srgbClr val="E35205"/>
              </a:solidFill>
              <a:latin typeface="SABIC Typeface Headline Light" panose="020B0303060202020204" pitchFamily="34" charset="0"/>
            </a:endParaRPr>
          </a:p>
        </p:txBody>
      </p:sp>
      <p:pic>
        <p:nvPicPr>
          <p:cNvPr id="98" name="Picture 9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r>
              <a:rPr lang="en-US" dirty="0" smtClean="0"/>
              <a:t>Chloride Stress Corrosion Cracking Phenomena in VCM quench bottom associated piping due to process excursion</a:t>
            </a:r>
          </a:p>
          <a:p>
            <a:endParaRPr lang="en-US" dirty="0"/>
          </a:p>
          <a:p>
            <a:r>
              <a:rPr lang="en-US" sz="2400" dirty="0" smtClean="0"/>
              <a:t>Presented by: Joan Franco (</a:t>
            </a:r>
            <a:r>
              <a:rPr lang="en-US" sz="2400" dirty="0" err="1" smtClean="0"/>
              <a:t>Petrokemya</a:t>
            </a:r>
            <a:r>
              <a:rPr lang="en-US" sz="2400" dirty="0" smtClean="0"/>
              <a:t> South)</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 - Recommendations</a:t>
            </a:r>
            <a:endParaRPr lang="en-US" dirty="0"/>
          </a:p>
        </p:txBody>
      </p:sp>
      <p:sp>
        <p:nvSpPr>
          <p:cNvPr id="3" name="Content Placeholder 4"/>
          <p:cNvSpPr>
            <a:spLocks noGrp="1"/>
          </p:cNvSpPr>
          <p:nvPr>
            <p:ph idx="1"/>
          </p:nvPr>
        </p:nvSpPr>
        <p:spPr>
          <a:xfrm>
            <a:off x="304800" y="1371600"/>
            <a:ext cx="8229600" cy="4876800"/>
          </a:xfrm>
        </p:spPr>
        <p:txBody>
          <a:bodyPr/>
          <a:lstStyle/>
          <a:p>
            <a:pPr marL="0" indent="0">
              <a:buNone/>
            </a:pPr>
            <a:r>
              <a:rPr lang="en-US" sz="2000" dirty="0" smtClean="0">
                <a:solidFill>
                  <a:srgbClr val="FFC000"/>
                </a:solidFill>
                <a:latin typeface="SABIC Typeface Text" panose="020B0603060202020204" pitchFamily="34" charset="0"/>
                <a:cs typeface="SABIC Typeface Text" panose="020B0603060202020204" pitchFamily="34" charset="0"/>
              </a:rPr>
              <a:t>Material Compatibility</a:t>
            </a:r>
            <a:endParaRPr lang="en-US" sz="2000" dirty="0">
              <a:solidFill>
                <a:srgbClr val="FFC000"/>
              </a:solidFill>
              <a:latin typeface="SABIC Typeface Text" panose="020B0603060202020204" pitchFamily="34" charset="0"/>
              <a:cs typeface="SABIC Typeface Text" panose="020B0603060202020204" pitchFamily="34" charset="0"/>
            </a:endParaRPr>
          </a:p>
          <a:p>
            <a:r>
              <a:rPr lang="en-US" sz="1800" dirty="0"/>
              <a:t>Under the designed operating conditions the actual material (SS 316L) is suitable for the service as </a:t>
            </a:r>
            <a:r>
              <a:rPr lang="en-US" sz="1800" dirty="0" smtClean="0"/>
              <a:t>proven by its </a:t>
            </a:r>
            <a:r>
              <a:rPr lang="en-US" sz="1800" dirty="0"/>
              <a:t>15 years </a:t>
            </a:r>
            <a:r>
              <a:rPr lang="en-US" sz="1800" dirty="0" smtClean="0"/>
              <a:t>of service with </a:t>
            </a:r>
            <a:r>
              <a:rPr lang="en-US" sz="1800" dirty="0"/>
              <a:t>no previous failure until this process </a:t>
            </a:r>
            <a:r>
              <a:rPr lang="en-US" sz="1800" dirty="0" smtClean="0"/>
              <a:t>excursion.</a:t>
            </a:r>
          </a:p>
          <a:p>
            <a:endParaRPr lang="en-US" sz="1800" dirty="0"/>
          </a:p>
          <a:p>
            <a:r>
              <a:rPr lang="en-US" sz="1800" dirty="0" smtClean="0"/>
              <a:t>If </a:t>
            </a:r>
            <a:r>
              <a:rPr lang="en-US" sz="1800" dirty="0"/>
              <a:t>the water ingress (Moisture) </a:t>
            </a:r>
            <a:r>
              <a:rPr lang="en-US" sz="1800" dirty="0" smtClean="0"/>
              <a:t>is present </a:t>
            </a:r>
            <a:r>
              <a:rPr lang="en-US" sz="1800" dirty="0"/>
              <a:t>beyond current design limits during normal </a:t>
            </a:r>
            <a:r>
              <a:rPr lang="en-US" sz="1800" dirty="0" smtClean="0"/>
              <a:t>operation for extended periods, </a:t>
            </a:r>
            <a:r>
              <a:rPr lang="en-US" sz="1800" dirty="0"/>
              <a:t>then </a:t>
            </a:r>
            <a:r>
              <a:rPr lang="en-US" sz="1800" dirty="0" smtClean="0"/>
              <a:t>the material can </a:t>
            </a:r>
            <a:r>
              <a:rPr lang="en-US" sz="1800" dirty="0"/>
              <a:t>be upgraded to Monel (alloy 400) Ni-Cu alloy, which is more resistant to this damage mechanism due to its high Ni content</a:t>
            </a:r>
            <a:r>
              <a:rPr lang="en-US" sz="1800" dirty="0" smtClean="0"/>
              <a:t>.</a:t>
            </a:r>
            <a:endParaRPr lang="en-US" sz="1800" dirty="0"/>
          </a:p>
        </p:txBody>
      </p:sp>
    </p:spTree>
    <p:extLst>
      <p:ext uri="{BB962C8B-B14F-4D97-AF65-F5344CB8AC3E}">
        <p14:creationId xmlns:p14="http://schemas.microsoft.com/office/powerpoint/2010/main" val="217755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 - Recommendations</a:t>
            </a:r>
          </a:p>
        </p:txBody>
      </p:sp>
      <p:sp>
        <p:nvSpPr>
          <p:cNvPr id="3" name="Content Placeholder 4"/>
          <p:cNvSpPr>
            <a:spLocks noGrp="1"/>
          </p:cNvSpPr>
          <p:nvPr>
            <p:ph idx="1"/>
          </p:nvPr>
        </p:nvSpPr>
        <p:spPr>
          <a:xfrm>
            <a:off x="228600" y="1143000"/>
            <a:ext cx="8229600" cy="4876800"/>
          </a:xfrm>
        </p:spPr>
        <p:txBody>
          <a:bodyPr/>
          <a:lstStyle/>
          <a:p>
            <a:pPr marL="0" indent="0">
              <a:buNone/>
            </a:pPr>
            <a:r>
              <a:rPr lang="en-US" sz="2000" dirty="0" smtClean="0">
                <a:solidFill>
                  <a:srgbClr val="FFC000"/>
                </a:solidFill>
                <a:latin typeface="SABIC Typeface Text" panose="020B0603060202020204" pitchFamily="34" charset="0"/>
                <a:cs typeface="SABIC Typeface Text" panose="020B0603060202020204" pitchFamily="34" charset="0"/>
              </a:rPr>
              <a:t>Corrosion Mitigation Actions</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Control </a:t>
            </a:r>
            <a:r>
              <a:rPr lang="en-US" sz="1800" dirty="0"/>
              <a:t>of moisture through </a:t>
            </a:r>
            <a:r>
              <a:rPr lang="en-US" sz="1800" dirty="0" smtClean="0"/>
              <a:t>IOW’s. </a:t>
            </a:r>
            <a:br>
              <a:rPr lang="en-US" sz="1800" dirty="0" smtClean="0"/>
            </a:br>
            <a:r>
              <a:rPr lang="en-US" sz="1800" dirty="0" smtClean="0"/>
              <a:t>Process parameters which exceed the defined Integrity Operating Window will trigger a series of actions to verify the accuracy of the reading, troubleshoot the excursion, evaluate the impact and conduct proper </a:t>
            </a:r>
            <a:r>
              <a:rPr lang="en-US" sz="1800" dirty="0"/>
              <a:t>inspection of the lines related the affected </a:t>
            </a:r>
            <a:r>
              <a:rPr lang="en-US" sz="1800" dirty="0" smtClean="0"/>
              <a:t>circuit </a:t>
            </a:r>
            <a:r>
              <a:rPr lang="en-US" sz="1800" dirty="0"/>
              <a:t>to restore the normal condition and keep a safe and continuous operation</a:t>
            </a:r>
            <a:r>
              <a:rPr lang="en-US" sz="1800" dirty="0" smtClean="0"/>
              <a:t>.</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Flushing of </a:t>
            </a:r>
            <a:r>
              <a:rPr lang="en-US" sz="1800" dirty="0"/>
              <a:t>low points/dead legs </a:t>
            </a:r>
            <a:r>
              <a:rPr lang="en-US" sz="1800" dirty="0" smtClean="0"/>
              <a:t>is an operational practice that minimizes </a:t>
            </a:r>
            <a:r>
              <a:rPr lang="en-US" sz="1800" dirty="0"/>
              <a:t>coke deposition and </a:t>
            </a:r>
            <a:r>
              <a:rPr lang="en-US" sz="1800" dirty="0" smtClean="0"/>
              <a:t>stagnation that creates an adequate environment for water settlement and Chloride Stress Corrosion Cracking to develop.</a:t>
            </a:r>
            <a:endParaRPr lang="en-US" sz="1800" dirty="0"/>
          </a:p>
          <a:p>
            <a:endParaRPr lang="en-US" sz="1400" dirty="0">
              <a:solidFill>
                <a:schemeClr val="accent1"/>
              </a:solidFill>
              <a:latin typeface="SABIC Typeface Text" panose="020B0603060202020204" pitchFamily="34" charset="0"/>
              <a:cs typeface="SABIC Typeface Text" panose="020B0603060202020204" pitchFamily="34" charset="0"/>
            </a:endParaRPr>
          </a:p>
        </p:txBody>
      </p:sp>
    </p:spTree>
    <p:extLst>
      <p:ext uri="{BB962C8B-B14F-4D97-AF65-F5344CB8AC3E}">
        <p14:creationId xmlns:p14="http://schemas.microsoft.com/office/powerpoint/2010/main" val="294813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 - Recommendations</a:t>
            </a:r>
          </a:p>
        </p:txBody>
      </p:sp>
      <p:sp>
        <p:nvSpPr>
          <p:cNvPr id="3" name="Content Placeholder 4"/>
          <p:cNvSpPr>
            <a:spLocks noGrp="1"/>
          </p:cNvSpPr>
          <p:nvPr>
            <p:ph idx="1"/>
          </p:nvPr>
        </p:nvSpPr>
        <p:spPr>
          <a:xfrm>
            <a:off x="228600" y="1143000"/>
            <a:ext cx="8229600" cy="4876800"/>
          </a:xfrm>
        </p:spPr>
        <p:txBody>
          <a:bodyPr/>
          <a:lstStyle/>
          <a:p>
            <a:pPr marL="0" indent="0">
              <a:buNone/>
            </a:pPr>
            <a:r>
              <a:rPr lang="en-US" sz="2000" dirty="0" smtClean="0">
                <a:solidFill>
                  <a:srgbClr val="FFC000"/>
                </a:solidFill>
                <a:latin typeface="SABIC Typeface Text" panose="020B0603060202020204" pitchFamily="34" charset="0"/>
                <a:cs typeface="SABIC Typeface Text" panose="020B0603060202020204" pitchFamily="34" charset="0"/>
              </a:rPr>
              <a:t>Inspection Scope</a:t>
            </a:r>
          </a:p>
          <a:p>
            <a:pPr marL="285750" indent="-285750">
              <a:buFont typeface="Arial" panose="020B0604020202020204" pitchFamily="34" charset="0"/>
              <a:buChar char="•"/>
            </a:pPr>
            <a:r>
              <a:rPr lang="en-US" sz="1800" dirty="0" smtClean="0"/>
              <a:t>Early </a:t>
            </a:r>
            <a:r>
              <a:rPr lang="en-US" sz="1800" dirty="0"/>
              <a:t>stage  cracks are not easily detectable by RT, it will be able to identify crack once networks already developed. </a:t>
            </a:r>
            <a:r>
              <a:rPr lang="en-US" sz="1600" i="1" dirty="0"/>
              <a:t>(Applicable for SBP </a:t>
            </a:r>
            <a:r>
              <a:rPr lang="en-US" sz="1600" i="1" dirty="0" err="1"/>
              <a:t>deadlegs</a:t>
            </a:r>
            <a:r>
              <a:rPr lang="en-US" sz="1600" i="1" dirty="0" smtClean="0"/>
              <a:t>).</a:t>
            </a:r>
          </a:p>
          <a:p>
            <a:pPr marL="285750" indent="-285750">
              <a:buFont typeface="Arial" panose="020B0604020202020204" pitchFamily="34" charset="0"/>
              <a:buChar char="•"/>
            </a:pPr>
            <a:endParaRPr lang="en-US" sz="1800" i="1" dirty="0"/>
          </a:p>
          <a:p>
            <a:pPr marL="285750" indent="-285750">
              <a:buFont typeface="Arial" panose="020B0604020202020204" pitchFamily="34" charset="0"/>
              <a:buChar char="•"/>
            </a:pPr>
            <a:r>
              <a:rPr lang="en-US" sz="1800" dirty="0"/>
              <a:t>DPT can be performed externally in order to identify cracks generated by SS-CUI (External Cl-SCC), or through thickness cracks already breaking to the surface</a:t>
            </a:r>
            <a:r>
              <a:rPr lang="en-US" sz="1600" i="1" dirty="0"/>
              <a:t>. (Applicable for all components to identify external Cl-SCC</a:t>
            </a:r>
            <a:r>
              <a:rPr lang="en-US" sz="1600" i="1" dirty="0" smtClean="0"/>
              <a:t>).</a:t>
            </a:r>
          </a:p>
          <a:p>
            <a:pPr marL="285750" indent="-285750">
              <a:buFont typeface="Arial" panose="020B0604020202020204" pitchFamily="34" charset="0"/>
              <a:buChar char="•"/>
            </a:pPr>
            <a:endParaRPr lang="en-US" sz="1600" i="1" dirty="0">
              <a:solidFill>
                <a:srgbClr val="009FDF"/>
              </a:solidFill>
            </a:endParaRPr>
          </a:p>
          <a:p>
            <a:pPr marL="285750" indent="-285750">
              <a:buFont typeface="Arial" panose="020B0604020202020204" pitchFamily="34" charset="0"/>
              <a:buChar char="•"/>
            </a:pPr>
            <a:r>
              <a:rPr lang="en-US" sz="1800" dirty="0"/>
              <a:t>Ultrasonic scanning (C Scan / Mapping) can be used to identify internal pitting originated by </a:t>
            </a:r>
            <a:r>
              <a:rPr lang="en-US" sz="1800" dirty="0" err="1"/>
              <a:t>HCl</a:t>
            </a:r>
            <a:r>
              <a:rPr lang="en-US" sz="1800" dirty="0"/>
              <a:t> corrosion, and as these are initiation points for cracks it can help on the early detection of  cracks related to Cl-SCC. </a:t>
            </a:r>
            <a:r>
              <a:rPr lang="en-US" sz="1600" i="1" dirty="0"/>
              <a:t>(Applicable for </a:t>
            </a:r>
            <a:r>
              <a:rPr lang="en-US" sz="1600" i="1" dirty="0" smtClean="0"/>
              <a:t>non-SB</a:t>
            </a:r>
          </a:p>
          <a:p>
            <a:pPr marL="0" indent="0">
              <a:buNone/>
            </a:pPr>
            <a:endParaRPr lang="en-US" sz="1800" dirty="0" smtClean="0">
              <a:solidFill>
                <a:srgbClr val="FFC000"/>
              </a:solidFill>
              <a:latin typeface="SABIC Typeface Text" panose="020B0603060202020204" pitchFamily="34" charset="0"/>
              <a:cs typeface="SABIC Typeface Text" panose="020B0603060202020204" pitchFamily="34" charset="0"/>
            </a:endParaRPr>
          </a:p>
          <a:p>
            <a:pPr marL="0" indent="0">
              <a:buNone/>
            </a:pPr>
            <a:r>
              <a:rPr lang="en-US" sz="2000" dirty="0" smtClean="0">
                <a:solidFill>
                  <a:srgbClr val="FFC000"/>
                </a:solidFill>
                <a:latin typeface="SABIC Typeface Text" panose="020B0603060202020204" pitchFamily="34" charset="0"/>
                <a:cs typeface="SABIC Typeface Text" panose="020B0603060202020204" pitchFamily="34" charset="0"/>
              </a:rPr>
              <a:t>Sampling</a:t>
            </a:r>
            <a:endParaRPr lang="en-US" sz="1800" dirty="0">
              <a:solidFill>
                <a:srgbClr val="FFC000"/>
              </a:solidFill>
              <a:latin typeface="SABIC Typeface Text" panose="020B0603060202020204" pitchFamily="34" charset="0"/>
              <a:cs typeface="SABIC Typeface Text" panose="020B0603060202020204" pitchFamily="34" charset="0"/>
            </a:endParaRPr>
          </a:p>
          <a:p>
            <a:pPr marL="285750" indent="-285750">
              <a:buFont typeface="Arial" panose="020B0604020202020204" pitchFamily="34" charset="0"/>
              <a:buChar char="•"/>
            </a:pPr>
            <a:r>
              <a:rPr lang="en-US" sz="1800" dirty="0"/>
              <a:t>In </a:t>
            </a:r>
            <a:r>
              <a:rPr lang="en-US" sz="1800" dirty="0" smtClean="0"/>
              <a:t>order to identify damage at early stage sampling and testing might be required after major moisture excursion to supplement the conventional inspection techniques.</a:t>
            </a:r>
          </a:p>
          <a:p>
            <a:pPr marL="285750" indent="-285750">
              <a:buFont typeface="Arial" panose="020B0604020202020204" pitchFamily="34" charset="0"/>
              <a:buChar char="•"/>
            </a:pPr>
            <a:r>
              <a:rPr lang="en-US" sz="1800" dirty="0" smtClean="0"/>
              <a:t>It is very important to preserve the failed components in the “as received” condition and do not damage the evidence.</a:t>
            </a:r>
            <a:endParaRPr lang="en-US" sz="1800" dirty="0"/>
          </a:p>
        </p:txBody>
      </p:sp>
    </p:spTree>
    <p:extLst>
      <p:ext uri="{BB962C8B-B14F-4D97-AF65-F5344CB8AC3E}">
        <p14:creationId xmlns:p14="http://schemas.microsoft.com/office/powerpoint/2010/main" val="104171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a:xfrm>
            <a:off x="457200" y="1295400"/>
            <a:ext cx="8229600" cy="4830763"/>
          </a:xfrm>
        </p:spPr>
        <p:txBody>
          <a:bodyPr/>
          <a:lstStyle/>
          <a:p>
            <a:pPr marL="0" indent="0">
              <a:buNone/>
            </a:pPr>
            <a:r>
              <a:rPr lang="en-US" sz="1800" dirty="0" smtClean="0"/>
              <a:t>EDC cracking unit in VCM plant is fed with dry EDC coming from the EDC purification system that goes into the Cracking furnace to convert EDC into VCM. After cracking reaction the product is fed into the Quench Column to reduce the temperature in order to stop further reaction and also separate remaining non converted EDC from the VCM stream. These stream are very rich in Chloride compounds (such as </a:t>
            </a:r>
            <a:r>
              <a:rPr lang="en-US" sz="1800" dirty="0" err="1" smtClean="0"/>
              <a:t>HCl</a:t>
            </a:r>
            <a:r>
              <a:rPr lang="en-US" sz="1800" dirty="0" smtClean="0"/>
              <a:t>) handled in dry condition which do not create major corrosion issues, but if there is presence of free water Chloride ions will be present and corrosion will take place.</a:t>
            </a:r>
          </a:p>
          <a:p>
            <a:pPr marL="0" indent="0">
              <a:buNone/>
            </a:pPr>
            <a:endParaRPr lang="en-US" sz="1800" dirty="0" smtClean="0"/>
          </a:p>
          <a:p>
            <a:pPr marL="0" indent="0">
              <a:buNone/>
            </a:pPr>
            <a:r>
              <a:rPr lang="en-US" sz="1800" dirty="0" smtClean="0"/>
              <a:t>On march 2019, during </a:t>
            </a:r>
            <a:r>
              <a:rPr lang="en-US" sz="1800" dirty="0"/>
              <a:t>the </a:t>
            </a:r>
            <a:r>
              <a:rPr lang="en-US" sz="1800" dirty="0" smtClean="0"/>
              <a:t>inspection </a:t>
            </a:r>
            <a:r>
              <a:rPr lang="en-US" sz="1800" dirty="0"/>
              <a:t>of </a:t>
            </a:r>
            <a:r>
              <a:rPr lang="en-US" sz="1800" dirty="0" smtClean="0"/>
              <a:t>EDC Cracking Unit piping, </a:t>
            </a:r>
            <a:r>
              <a:rPr lang="en-US" sz="1800" dirty="0"/>
              <a:t>four </a:t>
            </a:r>
            <a:r>
              <a:rPr lang="en-US" sz="1800" dirty="0" smtClean="0"/>
              <a:t>locations </a:t>
            </a:r>
            <a:r>
              <a:rPr lang="en-US" sz="1800" dirty="0"/>
              <a:t>were found with cracks near to the </a:t>
            </a:r>
            <a:r>
              <a:rPr lang="en-US" sz="1800" dirty="0" smtClean="0"/>
              <a:t>welds. All of them were areas with stagnant flow.</a:t>
            </a:r>
            <a:endParaRPr lang="en-US" sz="1800" dirty="0"/>
          </a:p>
          <a:p>
            <a:pPr marL="0" indent="0">
              <a:buNone/>
            </a:pPr>
            <a:r>
              <a:rPr lang="en-US" sz="1800" dirty="0" smtClean="0"/>
              <a:t>Quench bottom lines are Stainless </a:t>
            </a:r>
            <a:r>
              <a:rPr lang="en-US" sz="1800" dirty="0"/>
              <a:t>S</a:t>
            </a:r>
            <a:r>
              <a:rPr lang="en-US" sz="1800" dirty="0" smtClean="0"/>
              <a:t>teel </a:t>
            </a:r>
            <a:r>
              <a:rPr lang="en-US" sz="1800" dirty="0"/>
              <a:t>316L, which is susceptible to pitting and Cl- SCC in presence of moisture and </a:t>
            </a:r>
            <a:r>
              <a:rPr lang="en-US" sz="1800" dirty="0" smtClean="0"/>
              <a:t>chloride. </a:t>
            </a:r>
          </a:p>
          <a:p>
            <a:pPr marL="0" indent="0">
              <a:buNone/>
            </a:pPr>
            <a:r>
              <a:rPr lang="en-US" sz="1800" dirty="0" smtClean="0"/>
              <a:t>These </a:t>
            </a:r>
            <a:r>
              <a:rPr lang="en-US" sz="1800" dirty="0"/>
              <a:t>lines were in service for about 13 years with no previous failures</a:t>
            </a:r>
            <a:r>
              <a:rPr lang="en-US" sz="1800" dirty="0" smtClean="0"/>
              <a:t>.</a:t>
            </a:r>
          </a:p>
          <a:p>
            <a:pPr marL="0" indent="0">
              <a:buNone/>
            </a:pPr>
            <a:endParaRPr lang="en-US" sz="1800" dirty="0" smtClean="0"/>
          </a:p>
          <a:p>
            <a:pPr marL="0" indent="0">
              <a:buNone/>
            </a:pPr>
            <a:r>
              <a:rPr lang="en-US" sz="1800" dirty="0" smtClean="0"/>
              <a:t>Process parameters records show that moisture excursion beyond 25ppm occurred during November 2018 and March 2019.</a:t>
            </a:r>
            <a:endParaRPr lang="en-US" sz="1800" dirty="0"/>
          </a:p>
        </p:txBody>
      </p:sp>
    </p:spTree>
    <p:extLst>
      <p:ext uri="{BB962C8B-B14F-4D97-AF65-F5344CB8AC3E}">
        <p14:creationId xmlns:p14="http://schemas.microsoft.com/office/powerpoint/2010/main" val="1997795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 Of 1” Drain Sample (Dead Leg)</a:t>
            </a:r>
            <a:endParaRPr lang="en-US" dirty="0"/>
          </a:p>
        </p:txBody>
      </p:sp>
      <p:sp>
        <p:nvSpPr>
          <p:cNvPr id="3" name="Content Placeholder 4"/>
          <p:cNvSpPr>
            <a:spLocks noGrp="1"/>
          </p:cNvSpPr>
          <p:nvPr>
            <p:ph idx="1"/>
          </p:nvPr>
        </p:nvSpPr>
        <p:spPr>
          <a:xfrm>
            <a:off x="304800" y="1083656"/>
            <a:ext cx="8229600" cy="2133599"/>
          </a:xfrm>
        </p:spPr>
        <p:txBody>
          <a:bodyPr/>
          <a:lstStyle/>
          <a:p>
            <a:pPr marL="0" indent="0">
              <a:buNone/>
            </a:pPr>
            <a:r>
              <a:rPr lang="en-US" sz="1800" dirty="0"/>
              <a:t>DPT was performed in this pipe, showing three (03) very fine cracks with the next characteristics:</a:t>
            </a:r>
            <a:br>
              <a:rPr lang="en-US" sz="1800" dirty="0"/>
            </a:br>
            <a:r>
              <a:rPr lang="en-US" sz="1800" dirty="0"/>
              <a:t>- One transversal in the middle of the pipe length.</a:t>
            </a:r>
            <a:br>
              <a:rPr lang="en-US" sz="1800" dirty="0"/>
            </a:br>
            <a:r>
              <a:rPr lang="en-US" sz="1800" dirty="0"/>
              <a:t>- Two starting from the opposite welds and propagate with a certain </a:t>
            </a:r>
            <a:r>
              <a:rPr lang="en-US" sz="1800" dirty="0" smtClean="0"/>
              <a:t>angle along the pipe </a:t>
            </a:r>
            <a:r>
              <a:rPr lang="en-US" sz="1800" dirty="0"/>
              <a:t>(see image </a:t>
            </a:r>
            <a:r>
              <a:rPr lang="en-US" sz="1800" dirty="0" smtClean="0"/>
              <a:t>1).</a:t>
            </a:r>
          </a:p>
          <a:p>
            <a:pPr marL="0" indent="0">
              <a:buNone/>
            </a:pPr>
            <a:r>
              <a:rPr lang="en-US" sz="1800" dirty="0"/>
              <a:t>The internal surface of the sample after the cut showed several craze cracks matching with the cracks observed from the outside. (See image 2).</a:t>
            </a:r>
          </a:p>
          <a:p>
            <a:pPr marL="0" indent="0">
              <a:buNone/>
            </a:pPr>
            <a:endParaRPr lang="en-US" sz="1800" dirty="0"/>
          </a:p>
        </p:txBody>
      </p:sp>
      <p:pic>
        <p:nvPicPr>
          <p:cNvPr id="5" name="Picture 4"/>
          <p:cNvPicPr>
            <a:picLocks noChangeAspect="1"/>
          </p:cNvPicPr>
          <p:nvPr/>
        </p:nvPicPr>
        <p:blipFill>
          <a:blip r:embed="rId2"/>
          <a:stretch>
            <a:fillRect/>
          </a:stretch>
        </p:blipFill>
        <p:spPr>
          <a:xfrm>
            <a:off x="304800" y="3505200"/>
            <a:ext cx="4165496" cy="2417022"/>
          </a:xfrm>
          <a:prstGeom prst="rect">
            <a:avLst/>
          </a:prstGeom>
        </p:spPr>
      </p:pic>
      <p:sp>
        <p:nvSpPr>
          <p:cNvPr id="6" name="TextBox 5"/>
          <p:cNvSpPr txBox="1"/>
          <p:nvPr/>
        </p:nvSpPr>
        <p:spPr bwMode="auto">
          <a:xfrm>
            <a:off x="545897" y="6087321"/>
            <a:ext cx="394979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1400" b="1" kern="0" dirty="0" smtClean="0">
                <a:solidFill>
                  <a:schemeClr val="accent6"/>
                </a:solidFill>
              </a:rPr>
              <a:t>Image 1.</a:t>
            </a:r>
            <a:r>
              <a:rPr lang="en-US" sz="1400" kern="0" dirty="0" smtClean="0">
                <a:solidFill>
                  <a:schemeClr val="accent6"/>
                </a:solidFill>
              </a:rPr>
              <a:t>  Sample (1”) showing external cracks</a:t>
            </a:r>
          </a:p>
        </p:txBody>
      </p:sp>
      <p:pic>
        <p:nvPicPr>
          <p:cNvPr id="7" name="Picture 6"/>
          <p:cNvPicPr>
            <a:picLocks noChangeAspect="1"/>
          </p:cNvPicPr>
          <p:nvPr/>
        </p:nvPicPr>
        <p:blipFill>
          <a:blip r:embed="rId3"/>
          <a:stretch>
            <a:fillRect/>
          </a:stretch>
        </p:blipFill>
        <p:spPr>
          <a:xfrm>
            <a:off x="4762028" y="3146555"/>
            <a:ext cx="2115021" cy="3156210"/>
          </a:xfrm>
          <a:prstGeom prst="rect">
            <a:avLst/>
          </a:prstGeom>
        </p:spPr>
      </p:pic>
      <p:pic>
        <p:nvPicPr>
          <p:cNvPr id="8" name="Picture 7"/>
          <p:cNvPicPr>
            <a:picLocks noChangeAspect="1"/>
          </p:cNvPicPr>
          <p:nvPr/>
        </p:nvPicPr>
        <p:blipFill>
          <a:blip r:embed="rId4"/>
          <a:stretch>
            <a:fillRect/>
          </a:stretch>
        </p:blipFill>
        <p:spPr>
          <a:xfrm>
            <a:off x="6934200" y="3146555"/>
            <a:ext cx="2046079" cy="3156210"/>
          </a:xfrm>
          <a:prstGeom prst="rect">
            <a:avLst/>
          </a:prstGeom>
        </p:spPr>
      </p:pic>
      <p:sp>
        <p:nvSpPr>
          <p:cNvPr id="9" name="TextBox 8"/>
          <p:cNvSpPr txBox="1"/>
          <p:nvPr/>
        </p:nvSpPr>
        <p:spPr bwMode="auto">
          <a:xfrm>
            <a:off x="5226046" y="6345022"/>
            <a:ext cx="384239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1400" b="1" kern="0" dirty="0" smtClean="0">
                <a:solidFill>
                  <a:schemeClr val="accent6"/>
                </a:solidFill>
              </a:rPr>
              <a:t>Image 2.</a:t>
            </a:r>
            <a:r>
              <a:rPr lang="en-US" sz="1400" kern="0" dirty="0" smtClean="0">
                <a:solidFill>
                  <a:schemeClr val="accent6"/>
                </a:solidFill>
              </a:rPr>
              <a:t> Sample(1”) showing internal cracks</a:t>
            </a:r>
          </a:p>
        </p:txBody>
      </p:sp>
      <p:cxnSp>
        <p:nvCxnSpPr>
          <p:cNvPr id="10" name="Straight Arrow Connector 9"/>
          <p:cNvCxnSpPr/>
          <p:nvPr/>
        </p:nvCxnSpPr>
        <p:spPr bwMode="auto">
          <a:xfrm flipH="1">
            <a:off x="6030628" y="3944322"/>
            <a:ext cx="846421" cy="640253"/>
          </a:xfrm>
          <a:prstGeom prst="straightConnector1">
            <a:avLst/>
          </a:prstGeom>
          <a:solidFill>
            <a:schemeClr val="bg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5471999" y="5142995"/>
            <a:ext cx="407433" cy="426720"/>
          </a:xfrm>
          <a:prstGeom prst="straightConnector1">
            <a:avLst/>
          </a:prstGeom>
          <a:solidFill>
            <a:schemeClr val="bg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7877492" y="5667731"/>
            <a:ext cx="422593" cy="426720"/>
          </a:xfrm>
          <a:prstGeom prst="straightConnector1">
            <a:avLst/>
          </a:prstGeom>
          <a:solidFill>
            <a:schemeClr val="bg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6877049" y="3944322"/>
            <a:ext cx="689494" cy="251927"/>
          </a:xfrm>
          <a:prstGeom prst="straightConnector1">
            <a:avLst/>
          </a:prstGeom>
          <a:solidFill>
            <a:schemeClr val="bg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3248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Evaluation Of </a:t>
            </a:r>
            <a:r>
              <a:rPr lang="en-US" dirty="0" smtClean="0"/>
              <a:t>1” </a:t>
            </a:r>
            <a:r>
              <a:rPr lang="en-US" dirty="0"/>
              <a:t>Pipe Sample (Dead Leg)</a:t>
            </a:r>
          </a:p>
        </p:txBody>
      </p:sp>
      <p:sp>
        <p:nvSpPr>
          <p:cNvPr id="3" name="Content Placeholder 4"/>
          <p:cNvSpPr>
            <a:spLocks noGrp="1"/>
          </p:cNvSpPr>
          <p:nvPr>
            <p:ph idx="1"/>
          </p:nvPr>
        </p:nvSpPr>
        <p:spPr>
          <a:xfrm>
            <a:off x="304800" y="1083656"/>
            <a:ext cx="8229600" cy="1329849"/>
          </a:xfrm>
        </p:spPr>
        <p:txBody>
          <a:bodyPr/>
          <a:lstStyle/>
          <a:p>
            <a:pPr marL="285750" indent="-285750">
              <a:buFont typeface="Arial" panose="020B0604020202020204" pitchFamily="34" charset="0"/>
              <a:buChar char="•"/>
            </a:pPr>
            <a:r>
              <a:rPr lang="en-US" sz="1800" dirty="0"/>
              <a:t>Metallographic examination confirms the presence of cracks along the thickness of the </a:t>
            </a:r>
            <a:r>
              <a:rPr lang="en-US" sz="1800" dirty="0" smtClean="0"/>
              <a:t>pipe (see Image 3 detail 2).</a:t>
            </a:r>
            <a:endParaRPr lang="en-US" sz="1800" dirty="0"/>
          </a:p>
          <a:p>
            <a:pPr marL="285750" indent="-285750">
              <a:buFont typeface="Arial" panose="020B0604020202020204" pitchFamily="34" charset="0"/>
              <a:buChar char="•"/>
            </a:pPr>
            <a:r>
              <a:rPr lang="en-US" sz="1800" dirty="0" smtClean="0"/>
              <a:t>Also </a:t>
            </a:r>
            <a:r>
              <a:rPr lang="en-US" sz="1800" dirty="0"/>
              <a:t>confirmed that </a:t>
            </a:r>
            <a:r>
              <a:rPr lang="en-US" sz="1800" dirty="0" smtClean="0"/>
              <a:t>cracks </a:t>
            </a:r>
            <a:r>
              <a:rPr lang="en-US" sz="1800" dirty="0"/>
              <a:t>are initiated from the </a:t>
            </a:r>
            <a:r>
              <a:rPr lang="en-US" sz="1800" dirty="0" smtClean="0"/>
              <a:t>inside (see Image 3 details 1-2).</a:t>
            </a:r>
            <a:endParaRPr lang="en-US" sz="1800" dirty="0"/>
          </a:p>
        </p:txBody>
      </p:sp>
      <p:pic>
        <p:nvPicPr>
          <p:cNvPr id="5" name="Picture 4"/>
          <p:cNvPicPr>
            <a:picLocks noChangeAspect="1"/>
          </p:cNvPicPr>
          <p:nvPr/>
        </p:nvPicPr>
        <p:blipFill>
          <a:blip r:embed="rId2"/>
          <a:stretch>
            <a:fillRect/>
          </a:stretch>
        </p:blipFill>
        <p:spPr>
          <a:xfrm>
            <a:off x="188346" y="2286000"/>
            <a:ext cx="8767308" cy="3285923"/>
          </a:xfrm>
          <a:prstGeom prst="rect">
            <a:avLst/>
          </a:prstGeom>
        </p:spPr>
      </p:pic>
      <p:sp>
        <p:nvSpPr>
          <p:cNvPr id="7" name="TextBox 6"/>
          <p:cNvSpPr txBox="1"/>
          <p:nvPr/>
        </p:nvSpPr>
        <p:spPr bwMode="auto">
          <a:xfrm>
            <a:off x="2971800" y="5791200"/>
            <a:ext cx="341760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1200" b="1" kern="0" dirty="0" smtClean="0">
                <a:solidFill>
                  <a:schemeClr val="accent6"/>
                </a:solidFill>
              </a:rPr>
              <a:t>Image 3.</a:t>
            </a:r>
            <a:r>
              <a:rPr lang="en-US" sz="1200" kern="0" dirty="0" smtClean="0">
                <a:solidFill>
                  <a:schemeClr val="accent6"/>
                </a:solidFill>
              </a:rPr>
              <a:t> Metallographic examination 1” drain pipe</a:t>
            </a:r>
          </a:p>
        </p:txBody>
      </p:sp>
    </p:spTree>
    <p:extLst>
      <p:ext uri="{BB962C8B-B14F-4D97-AF65-F5344CB8AC3E}">
        <p14:creationId xmlns:p14="http://schemas.microsoft.com/office/powerpoint/2010/main" val="47884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Evaluation Of </a:t>
            </a:r>
            <a:r>
              <a:rPr lang="en-US" dirty="0" smtClean="0"/>
              <a:t>1” Drain Sample (Dead Leg)</a:t>
            </a:r>
            <a:endParaRPr lang="en-US" dirty="0"/>
          </a:p>
        </p:txBody>
      </p:sp>
      <p:sp>
        <p:nvSpPr>
          <p:cNvPr id="3" name="Content Placeholder 4"/>
          <p:cNvSpPr>
            <a:spLocks noGrp="1"/>
          </p:cNvSpPr>
          <p:nvPr>
            <p:ph idx="1"/>
          </p:nvPr>
        </p:nvSpPr>
        <p:spPr>
          <a:xfrm>
            <a:off x="457200" y="1295400"/>
            <a:ext cx="8229600" cy="2743199"/>
          </a:xfrm>
        </p:spPr>
        <p:txBody>
          <a:bodyPr/>
          <a:lstStyle/>
          <a:p>
            <a:endParaRPr lang="en-US" sz="1800" dirty="0" smtClean="0"/>
          </a:p>
          <a:p>
            <a:r>
              <a:rPr lang="en-US" sz="1800" dirty="0" smtClean="0"/>
              <a:t>The </a:t>
            </a:r>
            <a:r>
              <a:rPr lang="en-US" sz="1800" dirty="0"/>
              <a:t>interior was filled with coke, analysis to this material revealed high concentration of </a:t>
            </a:r>
            <a:r>
              <a:rPr lang="en-US" sz="1800" dirty="0" smtClean="0"/>
              <a:t>chlorides.</a:t>
            </a:r>
          </a:p>
          <a:p>
            <a:endParaRPr lang="en-US" sz="1800" dirty="0"/>
          </a:p>
          <a:p>
            <a:r>
              <a:rPr lang="en-US" sz="1800" dirty="0"/>
              <a:t>Coke deposits are mainly Organic and Inorganic </a:t>
            </a:r>
            <a:r>
              <a:rPr lang="en-US" sz="1800" dirty="0" smtClean="0"/>
              <a:t>Carbon from cracking reaction. </a:t>
            </a:r>
          </a:p>
          <a:p>
            <a:endParaRPr lang="en-US" sz="1800" dirty="0"/>
          </a:p>
          <a:p>
            <a:r>
              <a:rPr lang="en-US" sz="1800" dirty="0"/>
              <a:t>Other major elements found are Iron and Chromium oxides, related to corrosion products.</a:t>
            </a:r>
          </a:p>
        </p:txBody>
      </p:sp>
    </p:spTree>
    <p:extLst>
      <p:ext uri="{BB962C8B-B14F-4D97-AF65-F5344CB8AC3E}">
        <p14:creationId xmlns:p14="http://schemas.microsoft.com/office/powerpoint/2010/main" val="3080357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Evaluation Of </a:t>
            </a:r>
            <a:r>
              <a:rPr lang="en-US" dirty="0" smtClean="0"/>
              <a:t>3” Pipe Sample (Dead Leg)</a:t>
            </a:r>
            <a:endParaRPr lang="en-US" dirty="0"/>
          </a:p>
        </p:txBody>
      </p:sp>
      <p:sp>
        <p:nvSpPr>
          <p:cNvPr id="3" name="Content Placeholder 4"/>
          <p:cNvSpPr>
            <a:spLocks noGrp="1"/>
          </p:cNvSpPr>
          <p:nvPr>
            <p:ph idx="1"/>
          </p:nvPr>
        </p:nvSpPr>
        <p:spPr>
          <a:xfrm>
            <a:off x="304800" y="1083656"/>
            <a:ext cx="8229600" cy="2133599"/>
          </a:xfrm>
        </p:spPr>
        <p:txBody>
          <a:bodyPr/>
          <a:lstStyle/>
          <a:p>
            <a:pPr marL="285750" indent="-285750">
              <a:buFont typeface="Arial" panose="020B0604020202020204" pitchFamily="34" charset="0"/>
              <a:buChar char="•"/>
            </a:pPr>
            <a:r>
              <a:rPr lang="en-US" sz="1800" dirty="0" smtClean="0"/>
              <a:t>Through-material crack with next characteristics can be observed in image 4 and 5:</a:t>
            </a:r>
            <a:br>
              <a:rPr lang="en-US" sz="1800" dirty="0" smtClean="0"/>
            </a:br>
            <a:r>
              <a:rPr lang="en-US" sz="1800" dirty="0" smtClean="0"/>
              <a:t>-Cracks are mostly aligned to the weld and develops in the HAZ.</a:t>
            </a:r>
            <a:br>
              <a:rPr lang="en-US" sz="1800" dirty="0" smtClean="0"/>
            </a:br>
            <a:r>
              <a:rPr lang="en-US" sz="1800" dirty="0" smtClean="0"/>
              <a:t>-Tear up appearance indicating final rupture zone suggest the crack initiated from the inside.</a:t>
            </a:r>
            <a:br>
              <a:rPr lang="en-US" sz="1800" dirty="0" smtClean="0"/>
            </a:br>
            <a:r>
              <a:rPr lang="en-US" sz="1800" dirty="0" smtClean="0"/>
              <a:t>-The outside surface of the piping section has coating and there is no pitting or crack evidence.</a:t>
            </a:r>
          </a:p>
          <a:p>
            <a:pPr marL="285750" indent="-285750">
              <a:buFont typeface="Arial" panose="020B0604020202020204" pitchFamily="34" charset="0"/>
              <a:buChar char="•"/>
            </a:pPr>
            <a:r>
              <a:rPr lang="en-US" sz="1800" dirty="0" smtClean="0"/>
              <a:t>During the handling and cutting of the sample a portion of the crack was grinded by mistake.</a:t>
            </a:r>
          </a:p>
          <a:p>
            <a:pPr marL="0" indent="0">
              <a:buNone/>
            </a:pPr>
            <a:endParaRPr lang="en-US" sz="1800" dirty="0"/>
          </a:p>
        </p:txBody>
      </p:sp>
      <p:pic>
        <p:nvPicPr>
          <p:cNvPr id="2" name="Picture 1"/>
          <p:cNvPicPr>
            <a:picLocks noChangeAspect="1"/>
          </p:cNvPicPr>
          <p:nvPr/>
        </p:nvPicPr>
        <p:blipFill rotWithShape="1">
          <a:blip r:embed="rId2"/>
          <a:srcRect b="9733"/>
          <a:stretch/>
        </p:blipFill>
        <p:spPr>
          <a:xfrm>
            <a:off x="152400" y="3733800"/>
            <a:ext cx="8915400" cy="2514600"/>
          </a:xfrm>
          <a:prstGeom prst="rect">
            <a:avLst/>
          </a:prstGeom>
        </p:spPr>
      </p:pic>
      <p:sp>
        <p:nvSpPr>
          <p:cNvPr id="38" name="TextBox 37"/>
          <p:cNvSpPr txBox="1"/>
          <p:nvPr/>
        </p:nvSpPr>
        <p:spPr bwMode="auto">
          <a:xfrm>
            <a:off x="1143000" y="6324600"/>
            <a:ext cx="3414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1200" b="1" kern="0" dirty="0" smtClean="0">
                <a:solidFill>
                  <a:schemeClr val="accent6"/>
                </a:solidFill>
              </a:rPr>
              <a:t>Image 4.</a:t>
            </a:r>
            <a:r>
              <a:rPr lang="en-US" sz="1200" kern="0" dirty="0" smtClean="0">
                <a:solidFill>
                  <a:schemeClr val="accent6"/>
                </a:solidFill>
              </a:rPr>
              <a:t> External view of crack on 3” pipe sample</a:t>
            </a:r>
          </a:p>
        </p:txBody>
      </p:sp>
      <p:sp>
        <p:nvSpPr>
          <p:cNvPr id="39" name="TextBox 38"/>
          <p:cNvSpPr txBox="1"/>
          <p:nvPr/>
        </p:nvSpPr>
        <p:spPr bwMode="auto">
          <a:xfrm>
            <a:off x="5216095" y="6286928"/>
            <a:ext cx="2893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US" sz="1200" b="1" kern="0" dirty="0" smtClean="0">
                <a:solidFill>
                  <a:schemeClr val="accent6"/>
                </a:solidFill>
              </a:rPr>
              <a:t>Image 5.</a:t>
            </a:r>
            <a:r>
              <a:rPr lang="en-US" sz="1200" kern="0" dirty="0" smtClean="0">
                <a:solidFill>
                  <a:schemeClr val="accent6"/>
                </a:solidFill>
              </a:rPr>
              <a:t> Detail </a:t>
            </a:r>
            <a:r>
              <a:rPr lang="en-US" sz="1200" kern="0" dirty="0">
                <a:solidFill>
                  <a:schemeClr val="accent6"/>
                </a:solidFill>
              </a:rPr>
              <a:t>of crack on 3” pipe </a:t>
            </a:r>
            <a:r>
              <a:rPr lang="en-US" sz="1200" kern="0" dirty="0" smtClean="0">
                <a:solidFill>
                  <a:schemeClr val="accent6"/>
                </a:solidFill>
              </a:rPr>
              <a:t>sample</a:t>
            </a:r>
            <a:endParaRPr lang="en-US" sz="1200" kern="0" dirty="0">
              <a:solidFill>
                <a:schemeClr val="accent6"/>
              </a:solidFill>
            </a:endParaRPr>
          </a:p>
        </p:txBody>
      </p:sp>
    </p:spTree>
    <p:extLst>
      <p:ext uri="{BB962C8B-B14F-4D97-AF65-F5344CB8AC3E}">
        <p14:creationId xmlns:p14="http://schemas.microsoft.com/office/powerpoint/2010/main" val="342703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Evaluation Of </a:t>
            </a:r>
            <a:r>
              <a:rPr lang="en-US" dirty="0" smtClean="0"/>
              <a:t>3” Pipe Sample (Dead Leg)</a:t>
            </a:r>
            <a:endParaRPr lang="en-US" dirty="0"/>
          </a:p>
        </p:txBody>
      </p:sp>
      <p:sp>
        <p:nvSpPr>
          <p:cNvPr id="3" name="Content Placeholder 4"/>
          <p:cNvSpPr>
            <a:spLocks noGrp="1"/>
          </p:cNvSpPr>
          <p:nvPr>
            <p:ph idx="1"/>
          </p:nvPr>
        </p:nvSpPr>
        <p:spPr>
          <a:xfrm>
            <a:off x="304800" y="1083656"/>
            <a:ext cx="8229600" cy="2133599"/>
          </a:xfrm>
        </p:spPr>
        <p:txBody>
          <a:bodyPr/>
          <a:lstStyle/>
          <a:p>
            <a:pPr marL="285750" indent="-285750">
              <a:buFont typeface="Arial" panose="020B0604020202020204" pitchFamily="34" charset="0"/>
              <a:buChar char="•"/>
            </a:pPr>
            <a:r>
              <a:rPr lang="en-US" sz="1800" dirty="0"/>
              <a:t>DPT was performed in this pipe (internally and externally) showing several cracks with the next </a:t>
            </a:r>
            <a:r>
              <a:rPr lang="en-US" sz="1800" dirty="0" smtClean="0"/>
              <a:t>characteristics (see Image 6):</a:t>
            </a:r>
            <a:r>
              <a:rPr lang="en-US" sz="1800" dirty="0"/>
              <a:t/>
            </a:r>
            <a:br>
              <a:rPr lang="en-US" sz="1800" dirty="0"/>
            </a:br>
            <a:r>
              <a:rPr lang="en-US" sz="1800" dirty="0"/>
              <a:t>-Several fine cracks from the inside surface and many disperse pitting, some of them aligned through cracks. </a:t>
            </a:r>
            <a:br>
              <a:rPr lang="en-US" sz="1800" dirty="0"/>
            </a:br>
            <a:r>
              <a:rPr lang="en-US" sz="1800" dirty="0"/>
              <a:t>-Most of the cracks are aligned with the welds and develops in the HAZ.</a:t>
            </a:r>
            <a:br>
              <a:rPr lang="en-US" sz="1800" dirty="0"/>
            </a:br>
            <a:r>
              <a:rPr lang="en-US" sz="1800" dirty="0"/>
              <a:t>-In the inside surface of the flange there is some small metal scales, this area is a machined surface.</a:t>
            </a:r>
            <a:br>
              <a:rPr lang="en-US" sz="1800" dirty="0"/>
            </a:br>
            <a:r>
              <a:rPr lang="en-US" sz="1800" dirty="0"/>
              <a:t>-One crack suddenly changes its path 90degrees and goes perpendicular through the weld and takes approximately 3mm of the material of the flange. This is the only crack found on flange base material.</a:t>
            </a:r>
          </a:p>
          <a:p>
            <a:pPr marL="0" indent="0">
              <a:buNone/>
            </a:pPr>
            <a:endParaRPr lang="en-US" sz="1800" dirty="0"/>
          </a:p>
        </p:txBody>
      </p:sp>
      <p:pic>
        <p:nvPicPr>
          <p:cNvPr id="5" name="Picture 4"/>
          <p:cNvPicPr>
            <a:picLocks noChangeAspect="1"/>
          </p:cNvPicPr>
          <p:nvPr/>
        </p:nvPicPr>
        <p:blipFill>
          <a:blip r:embed="rId2"/>
          <a:stretch>
            <a:fillRect/>
          </a:stretch>
        </p:blipFill>
        <p:spPr>
          <a:xfrm>
            <a:off x="479830" y="3886200"/>
            <a:ext cx="8184339" cy="2537852"/>
          </a:xfrm>
          <a:prstGeom prst="rect">
            <a:avLst/>
          </a:prstGeom>
        </p:spPr>
      </p:pic>
      <p:sp>
        <p:nvSpPr>
          <p:cNvPr id="8" name="TextBox 7"/>
          <p:cNvSpPr txBox="1"/>
          <p:nvPr/>
        </p:nvSpPr>
        <p:spPr bwMode="auto">
          <a:xfrm>
            <a:off x="2605000" y="6331719"/>
            <a:ext cx="33631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1200" b="1" kern="0" dirty="0" smtClean="0">
                <a:solidFill>
                  <a:schemeClr val="accent6"/>
                </a:solidFill>
              </a:rPr>
              <a:t>Image 6.</a:t>
            </a:r>
            <a:r>
              <a:rPr lang="en-US" sz="1200" kern="0" dirty="0" smtClean="0">
                <a:solidFill>
                  <a:schemeClr val="accent6"/>
                </a:solidFill>
              </a:rPr>
              <a:t> Internal view of crack on 3” pipe sample</a:t>
            </a:r>
          </a:p>
        </p:txBody>
      </p:sp>
    </p:spTree>
    <p:extLst>
      <p:ext uri="{BB962C8B-B14F-4D97-AF65-F5344CB8AC3E}">
        <p14:creationId xmlns:p14="http://schemas.microsoft.com/office/powerpoint/2010/main" val="4279880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Evaluation Of </a:t>
            </a:r>
            <a:r>
              <a:rPr lang="en-US" dirty="0" smtClean="0"/>
              <a:t>3</a:t>
            </a:r>
            <a:r>
              <a:rPr lang="en-US" dirty="0"/>
              <a:t>” Pipe Sample (Dead Leg)</a:t>
            </a:r>
          </a:p>
        </p:txBody>
      </p:sp>
      <p:sp>
        <p:nvSpPr>
          <p:cNvPr id="3" name="Content Placeholder 4"/>
          <p:cNvSpPr>
            <a:spLocks noGrp="1"/>
          </p:cNvSpPr>
          <p:nvPr>
            <p:ph idx="1"/>
          </p:nvPr>
        </p:nvSpPr>
        <p:spPr>
          <a:xfrm>
            <a:off x="304800" y="1083656"/>
            <a:ext cx="8229600" cy="1329849"/>
          </a:xfrm>
        </p:spPr>
        <p:txBody>
          <a:bodyPr/>
          <a:lstStyle/>
          <a:p>
            <a:pPr marL="285750" indent="-285750">
              <a:buFont typeface="Arial" panose="020B0604020202020204" pitchFamily="34" charset="0"/>
              <a:buChar char="•"/>
            </a:pPr>
            <a:r>
              <a:rPr lang="en-US" sz="1800" dirty="0"/>
              <a:t>Metallographic examination confirms the presence of cracks along the thickness of the </a:t>
            </a:r>
            <a:r>
              <a:rPr lang="en-US" sz="1800" dirty="0" smtClean="0"/>
              <a:t>pipe (see Image 7 detail 4).</a:t>
            </a:r>
            <a:endParaRPr lang="en-US" sz="1800" dirty="0"/>
          </a:p>
          <a:p>
            <a:pPr marL="285750" indent="-285750">
              <a:buFont typeface="Arial" panose="020B0604020202020204" pitchFamily="34" charset="0"/>
              <a:buChar char="•"/>
            </a:pPr>
            <a:r>
              <a:rPr lang="en-US" sz="1800" dirty="0"/>
              <a:t>Also </a:t>
            </a:r>
            <a:r>
              <a:rPr lang="en-US" sz="1800" dirty="0" smtClean="0"/>
              <a:t>shows that most of the </a:t>
            </a:r>
            <a:r>
              <a:rPr lang="en-US" sz="1800" dirty="0"/>
              <a:t>cracks are initiated from the </a:t>
            </a:r>
            <a:r>
              <a:rPr lang="en-US" sz="1800" dirty="0" smtClean="0"/>
              <a:t>inside </a:t>
            </a:r>
            <a:r>
              <a:rPr lang="en-US" sz="1800" dirty="0"/>
              <a:t>(see Image 7 detail </a:t>
            </a:r>
            <a:r>
              <a:rPr lang="en-US" sz="1800" dirty="0" smtClean="0"/>
              <a:t>1 &amp; 3).</a:t>
            </a:r>
            <a:endParaRPr lang="en-US" sz="1800" dirty="0"/>
          </a:p>
        </p:txBody>
      </p:sp>
      <p:pic>
        <p:nvPicPr>
          <p:cNvPr id="2" name="Picture 1"/>
          <p:cNvPicPr>
            <a:picLocks noChangeAspect="1"/>
          </p:cNvPicPr>
          <p:nvPr/>
        </p:nvPicPr>
        <p:blipFill>
          <a:blip r:embed="rId2"/>
          <a:stretch>
            <a:fillRect/>
          </a:stretch>
        </p:blipFill>
        <p:spPr>
          <a:xfrm>
            <a:off x="285750" y="2590800"/>
            <a:ext cx="8726800" cy="2959772"/>
          </a:xfrm>
          <a:prstGeom prst="rect">
            <a:avLst/>
          </a:prstGeom>
        </p:spPr>
      </p:pic>
      <p:sp>
        <p:nvSpPr>
          <p:cNvPr id="14" name="TextBox 13"/>
          <p:cNvSpPr txBox="1"/>
          <p:nvPr/>
        </p:nvSpPr>
        <p:spPr bwMode="auto">
          <a:xfrm>
            <a:off x="2904877" y="5756442"/>
            <a:ext cx="30344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1200" b="1" kern="0" dirty="0" smtClean="0">
                <a:solidFill>
                  <a:schemeClr val="accent6"/>
                </a:solidFill>
              </a:rPr>
              <a:t>Image 7.</a:t>
            </a:r>
            <a:r>
              <a:rPr lang="en-US" sz="1200" kern="0" dirty="0" smtClean="0">
                <a:solidFill>
                  <a:schemeClr val="accent6"/>
                </a:solidFill>
              </a:rPr>
              <a:t> Metallographic examination 3” pipe</a:t>
            </a:r>
          </a:p>
        </p:txBody>
      </p:sp>
    </p:spTree>
    <p:extLst>
      <p:ext uri="{BB962C8B-B14F-4D97-AF65-F5344CB8AC3E}">
        <p14:creationId xmlns:p14="http://schemas.microsoft.com/office/powerpoint/2010/main" val="77758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a:t>
            </a:r>
            <a:endParaRPr lang="en-US" dirty="0"/>
          </a:p>
        </p:txBody>
      </p:sp>
      <p:sp>
        <p:nvSpPr>
          <p:cNvPr id="3" name="Content Placeholder 4"/>
          <p:cNvSpPr>
            <a:spLocks noGrp="1"/>
          </p:cNvSpPr>
          <p:nvPr>
            <p:ph idx="1"/>
          </p:nvPr>
        </p:nvSpPr>
        <p:spPr>
          <a:xfrm>
            <a:off x="304800" y="1371600"/>
            <a:ext cx="8229600" cy="4876800"/>
          </a:xfrm>
        </p:spPr>
        <p:txBody>
          <a:bodyPr/>
          <a:lstStyle/>
          <a:p>
            <a:pPr marL="285750" indent="-285750">
              <a:buFont typeface="Arial" panose="020B0604020202020204" pitchFamily="34" charset="0"/>
              <a:buChar char="•"/>
            </a:pPr>
            <a:r>
              <a:rPr lang="en-US" sz="1800" dirty="0"/>
              <a:t>The damage mechanism is confirmed to be CL-SCC (Chloride Stress Corrosion Cracking), from the craze cracks seen on the cut samples and from the metallographic analysis showing branches mostly </a:t>
            </a:r>
            <a:r>
              <a:rPr lang="en-US" sz="1800" dirty="0" err="1" smtClean="0"/>
              <a:t>intergranular</a:t>
            </a:r>
            <a:r>
              <a:rPr lang="en-US" sz="1800" dirty="0"/>
              <a:t>, typical of this phenomenon. Also </a:t>
            </a:r>
            <a:r>
              <a:rPr lang="en-US" sz="1800" dirty="0" err="1" smtClean="0"/>
              <a:t>transgranular</a:t>
            </a:r>
            <a:r>
              <a:rPr lang="en-US" sz="1800" dirty="0" smtClean="0"/>
              <a:t> </a:t>
            </a:r>
            <a:r>
              <a:rPr lang="en-US" sz="1800" dirty="0"/>
              <a:t>cracking was observed on some locations</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Most of the </a:t>
            </a:r>
            <a:r>
              <a:rPr lang="en-US" sz="1800" dirty="0"/>
              <a:t>cracks on both samples initiate from the inside, indicating that the process fluid promoted the damage mechanism</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This </a:t>
            </a:r>
            <a:r>
              <a:rPr lang="en-US" sz="1800" dirty="0" smtClean="0"/>
              <a:t>damage mechanism </a:t>
            </a:r>
            <a:r>
              <a:rPr lang="en-US" sz="1800" dirty="0"/>
              <a:t>is only possible in presence of water (Moisture), but the content of water (Moisture) in the stream by design should be less than 25 ppm. </a:t>
            </a:r>
            <a:r>
              <a:rPr lang="en-US" sz="1800" dirty="0" smtClean="0"/>
              <a:t>This finding </a:t>
            </a:r>
            <a:r>
              <a:rPr lang="en-US" sz="1800" dirty="0"/>
              <a:t>matches with the process excursions reported in November 2018 and March 2019, which led to an increase in the water levels (Moisture) in the system</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Dead legs get filled with process deposits such as coke causing the concentration of corrosive species like Chlorides, which in presence of moisture create the appropriate environment for accelerated corrosion mechanisms such as Cl-SCC.</a:t>
            </a:r>
          </a:p>
        </p:txBody>
      </p:sp>
    </p:spTree>
    <p:extLst>
      <p:ext uri="{BB962C8B-B14F-4D97-AF65-F5344CB8AC3E}">
        <p14:creationId xmlns:p14="http://schemas.microsoft.com/office/powerpoint/2010/main" val="4064423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963</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SABIC Typeface Headline Light</vt:lpstr>
      <vt:lpstr>SABIC Typeface Text</vt:lpstr>
      <vt:lpstr>Office Theme</vt:lpstr>
      <vt:lpstr>PowerPoint Presentation</vt:lpstr>
      <vt:lpstr>Introduction</vt:lpstr>
      <vt:lpstr>Evaluation Of 1” Drain Sample (Dead Leg)</vt:lpstr>
      <vt:lpstr>Evaluation Of 1” Pipe Sample (Dead Leg)</vt:lpstr>
      <vt:lpstr>Evaluation Of 1” Drain Sample (Dead Leg)</vt:lpstr>
      <vt:lpstr>Evaluation Of 3” Pipe Sample (Dead Leg)</vt:lpstr>
      <vt:lpstr>Evaluation Of 3” Pipe Sample (Dead Leg)</vt:lpstr>
      <vt:lpstr>Evaluation Of 3” Pipe Sample (Dead Leg)</vt:lpstr>
      <vt:lpstr>Results </vt:lpstr>
      <vt:lpstr>Conclusions - Recommendations</vt:lpstr>
      <vt:lpstr>Conclusions - Recommendations</vt:lpstr>
      <vt:lpstr>Conclusions - Recommendations</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157</cp:revision>
  <dcterms:created xsi:type="dcterms:W3CDTF">2009-10-28T07:50:07Z</dcterms:created>
  <dcterms:modified xsi:type="dcterms:W3CDTF">2022-02-19T11:46:29Z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413353-fbc6-4217-b595-7e32a2176cdb_Enabled">
    <vt:lpwstr>true</vt:lpwstr>
  </property>
  <property fmtid="{D5CDD505-2E9C-101B-9397-08002B2CF9AE}" pid="3" name="MSIP_Label_99413353-fbc6-4217-b595-7e32a2176cdb_SetDate">
    <vt:lpwstr>2021-08-29T12:35:11Z</vt:lpwstr>
  </property>
  <property fmtid="{D5CDD505-2E9C-101B-9397-08002B2CF9AE}" pid="4" name="MSIP_Label_99413353-fbc6-4217-b595-7e32a2176cdb_Method">
    <vt:lpwstr>Privileged</vt:lpwstr>
  </property>
  <property fmtid="{D5CDD505-2E9C-101B-9397-08002B2CF9AE}" pid="5" name="MSIP_Label_99413353-fbc6-4217-b595-7e32a2176cdb_Name">
    <vt:lpwstr>99413353-fbc6-4217-b595-7e32a2176cdb</vt:lpwstr>
  </property>
  <property fmtid="{D5CDD505-2E9C-101B-9397-08002B2CF9AE}" pid="6" name="MSIP_Label_99413353-fbc6-4217-b595-7e32a2176cdb_SiteId">
    <vt:lpwstr>a77c517c-e95e-435b-bbb4-cb17e462491f</vt:lpwstr>
  </property>
  <property fmtid="{D5CDD505-2E9C-101B-9397-08002B2CF9AE}" pid="7" name="MSIP_Label_99413353-fbc6-4217-b595-7e32a2176cdb_ActionId">
    <vt:lpwstr>9542a258-218e-4dd7-a01c-eef1ec1651ed</vt:lpwstr>
  </property>
  <property fmtid="{D5CDD505-2E9C-101B-9397-08002B2CF9AE}" pid="8" name="MSIP_Label_99413353-fbc6-4217-b595-7e32a2176cdb_ContentBits">
    <vt:lpwstr>1</vt:lpwstr>
  </property>
</Properties>
</file>