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5" r:id="rId3"/>
    <p:sldId id="284" r:id="rId4"/>
    <p:sldId id="278" r:id="rId5"/>
    <p:sldId id="279" r:id="rId6"/>
    <p:sldId id="283" r:id="rId7"/>
    <p:sldId id="285" r:id="rId8"/>
    <p:sldId id="282" r:id="rId9"/>
    <p:sldId id="288" r:id="rId10"/>
    <p:sldId id="280" r:id="rId11"/>
    <p:sldId id="281" r:id="rId12"/>
    <p:sldId id="293" r:id="rId13"/>
    <p:sldId id="287" r:id="rId14"/>
    <p:sldId id="286" r:id="rId15"/>
    <p:sldId id="289" r:id="rId16"/>
    <p:sldId id="296" r:id="rId17"/>
    <p:sldId id="295" r:id="rId18"/>
    <p:sldId id="291" r:id="rId19"/>
    <p:sldId id="292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4"/>
    <a:srgbClr val="009900"/>
    <a:srgbClr val="EFB42B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343" autoAdjust="0"/>
  </p:normalViewPr>
  <p:slideViewPr>
    <p:cSldViewPr>
      <p:cViewPr varScale="1">
        <p:scale>
          <a:sx n="108" d="100"/>
          <a:sy n="108" d="100"/>
        </p:scale>
        <p:origin x="202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2EB0D-3853-4560-B2ED-1D885FDFE3E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E294763C-86A3-4674-AFE2-78DD4D342B31}">
      <dgm:prSet phldrT="[Text]" custT="1"/>
      <dgm:spPr/>
      <dgm:t>
        <a:bodyPr/>
        <a:lstStyle/>
        <a:p>
          <a:r>
            <a:rPr kumimoji="0" lang="en-US" sz="1600" b="0" i="0" u="none" strike="noStrike" cap="none" spc="0" normalizeH="0" baseline="0" noProof="0" dirty="0" smtClean="0">
              <a:ln/>
              <a:effectLst/>
              <a:uLnTx/>
              <a:uFillTx/>
              <a:latin typeface="+mj-lt"/>
              <a:cs typeface="SABIC Typeface Text Light"/>
            </a:rPr>
            <a:t>Exchanger arrangement </a:t>
          </a:r>
          <a:r>
            <a:rPr kumimoji="0" lang="en-US" sz="1400" b="0" i="1" u="none" strike="noStrike" cap="none" spc="0" normalizeH="0" baseline="0" noProof="0" dirty="0" smtClean="0">
              <a:ln/>
              <a:solidFill>
                <a:schemeClr val="tx1"/>
              </a:solidFill>
              <a:effectLst/>
              <a:uLnTx/>
              <a:uFillTx/>
              <a:latin typeface="+mj-lt"/>
              <a:cs typeface="SABIC Typeface Text Light"/>
            </a:rPr>
            <a:t>(located inside reactor)</a:t>
          </a:r>
          <a:endParaRPr lang="en-US" sz="1400" i="1" dirty="0">
            <a:solidFill>
              <a:schemeClr val="tx1"/>
            </a:solidFill>
            <a:latin typeface="+mj-lt"/>
          </a:endParaRPr>
        </a:p>
      </dgm:t>
    </dgm:pt>
    <dgm:pt modelId="{22CD5F9D-5490-4859-976D-9276C4668CEB}" type="parTrans" cxnId="{3AED1F1F-EF94-4A9B-8B31-82921C727B5D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D705F8FA-5246-4057-BEDD-9E1BFA5AC8F2}" type="sibTrans" cxnId="{3AED1F1F-EF94-4A9B-8B31-82921C727B5D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ED8A9191-347F-439A-AB2E-91662D19AB79}">
      <dgm:prSet custT="1"/>
      <dgm:spPr/>
      <dgm:t>
        <a:bodyPr/>
        <a:lstStyle/>
        <a:p>
          <a:r>
            <a:rPr lang="en-US" sz="1600" dirty="0" smtClean="0">
              <a:latin typeface="+mj-lt"/>
              <a:cs typeface="SABIC Typeface Text Light"/>
            </a:rPr>
            <a:t>Bottom tube-sheet accessibility </a:t>
          </a:r>
          <a:r>
            <a:rPr lang="en-US" sz="1400" i="1" dirty="0" smtClean="0">
              <a:solidFill>
                <a:schemeClr val="tx1"/>
              </a:solidFill>
              <a:latin typeface="+mj-lt"/>
              <a:cs typeface="SABIC Typeface Text Light"/>
            </a:rPr>
            <a:t>(located in 2</a:t>
          </a:r>
          <a:r>
            <a:rPr lang="en-US" sz="1400" i="1" baseline="30000" dirty="0" smtClean="0">
              <a:solidFill>
                <a:schemeClr val="tx1"/>
              </a:solidFill>
              <a:latin typeface="+mj-lt"/>
              <a:cs typeface="SABIC Typeface Text Light"/>
            </a:rPr>
            <a:t>nd</a:t>
          </a:r>
          <a:r>
            <a:rPr lang="en-US" sz="1400" i="1" dirty="0" smtClean="0">
              <a:solidFill>
                <a:schemeClr val="tx1"/>
              </a:solidFill>
              <a:latin typeface="+mj-lt"/>
              <a:cs typeface="SABIC Typeface Text Light"/>
            </a:rPr>
            <a:t> level of confined space &amp; very limited access)</a:t>
          </a:r>
          <a:endParaRPr lang="en-US" sz="1400" i="1" dirty="0">
            <a:solidFill>
              <a:schemeClr val="tx1"/>
            </a:solidFill>
            <a:latin typeface="+mj-lt"/>
            <a:cs typeface="SABIC Typeface Text Light"/>
          </a:endParaRPr>
        </a:p>
      </dgm:t>
    </dgm:pt>
    <dgm:pt modelId="{B8FCAAD1-3C77-47B0-85BF-2DC334E811A1}" type="parTrans" cxnId="{D7E095CB-996F-41BE-816B-0C529B7C0E00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E78902DC-06DD-4B6C-8AA0-C9761CD23E5E}" type="sibTrans" cxnId="{D7E095CB-996F-41BE-816B-0C529B7C0E00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15ACA589-46A6-441C-8115-163EB3E1D3B0}">
      <dgm:prSet phldrT="[Text]" custT="1"/>
      <dgm:spPr/>
      <dgm:t>
        <a:bodyPr/>
        <a:lstStyle/>
        <a:p>
          <a:r>
            <a:rPr lang="en-US" sz="1600" dirty="0" smtClean="0">
              <a:latin typeface="+mj-lt"/>
            </a:rPr>
            <a:t>Tube cleaning </a:t>
          </a:r>
          <a:r>
            <a:rPr lang="en-US" sz="1400" i="1" dirty="0" smtClean="0">
              <a:solidFill>
                <a:schemeClr val="tx1"/>
              </a:solidFill>
              <a:latin typeface="+mj-lt"/>
            </a:rPr>
            <a:t>(i.e. dry &amp; wet Tube cleaning never performed due to its complex arrangement)</a:t>
          </a:r>
          <a:endParaRPr lang="en-US" sz="1400" i="1" dirty="0">
            <a:solidFill>
              <a:schemeClr val="tx1"/>
            </a:solidFill>
            <a:latin typeface="+mj-lt"/>
          </a:endParaRPr>
        </a:p>
      </dgm:t>
    </dgm:pt>
    <dgm:pt modelId="{936148E1-A140-4D1C-81AF-03CB8032C723}" type="parTrans" cxnId="{C95252BC-BBA0-45DF-B58B-FF865F0D2F9F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27F1F507-99D6-434D-ADB1-94F4CEA48700}" type="sibTrans" cxnId="{C95252BC-BBA0-45DF-B58B-FF865F0D2F9F}">
      <dgm:prSet/>
      <dgm:spPr/>
      <dgm:t>
        <a:bodyPr/>
        <a:lstStyle/>
        <a:p>
          <a:endParaRPr lang="en-US" sz="1600">
            <a:latin typeface="+mj-lt"/>
          </a:endParaRPr>
        </a:p>
      </dgm:t>
    </dgm:pt>
    <dgm:pt modelId="{C6E09049-18CD-4353-81B9-010D2F1248A3}" type="pres">
      <dgm:prSet presAssocID="{C742EB0D-3853-4560-B2ED-1D885FDFE3E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6666E9D-EB55-4605-B8F5-96CD88C99669}" type="pres">
      <dgm:prSet presAssocID="{C742EB0D-3853-4560-B2ED-1D885FDFE3EF}" presName="Name1" presStyleCnt="0"/>
      <dgm:spPr/>
    </dgm:pt>
    <dgm:pt modelId="{CE18C3E7-BC64-4AC9-8F60-CFCA8D3398A8}" type="pres">
      <dgm:prSet presAssocID="{C742EB0D-3853-4560-B2ED-1D885FDFE3EF}" presName="cycle" presStyleCnt="0"/>
      <dgm:spPr/>
    </dgm:pt>
    <dgm:pt modelId="{DD052DF2-D747-47B5-BA30-C0B5E8DF58C3}" type="pres">
      <dgm:prSet presAssocID="{C742EB0D-3853-4560-B2ED-1D885FDFE3EF}" presName="srcNode" presStyleLbl="node1" presStyleIdx="0" presStyleCnt="3"/>
      <dgm:spPr/>
    </dgm:pt>
    <dgm:pt modelId="{60440047-FC24-4F3A-9B42-21B9EABF675A}" type="pres">
      <dgm:prSet presAssocID="{C742EB0D-3853-4560-B2ED-1D885FDFE3EF}" presName="conn" presStyleLbl="parChTrans1D2" presStyleIdx="0" presStyleCnt="1"/>
      <dgm:spPr/>
      <dgm:t>
        <a:bodyPr/>
        <a:lstStyle/>
        <a:p>
          <a:endParaRPr lang="en-US"/>
        </a:p>
      </dgm:t>
    </dgm:pt>
    <dgm:pt modelId="{842E218D-D555-4BA2-96F7-BA76C2F90142}" type="pres">
      <dgm:prSet presAssocID="{C742EB0D-3853-4560-B2ED-1D885FDFE3EF}" presName="extraNode" presStyleLbl="node1" presStyleIdx="0" presStyleCnt="3"/>
      <dgm:spPr/>
    </dgm:pt>
    <dgm:pt modelId="{B7CB5D1D-C445-48C1-8EA9-C0F3B5D79AFA}" type="pres">
      <dgm:prSet presAssocID="{C742EB0D-3853-4560-B2ED-1D885FDFE3EF}" presName="dstNode" presStyleLbl="node1" presStyleIdx="0" presStyleCnt="3"/>
      <dgm:spPr/>
    </dgm:pt>
    <dgm:pt modelId="{E4BE6BCF-3CC8-4DB3-A751-67EB64BDD5C5}" type="pres">
      <dgm:prSet presAssocID="{E294763C-86A3-4674-AFE2-78DD4D342B3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3F9EA-5661-4536-95A3-D22B1B15E5A7}" type="pres">
      <dgm:prSet presAssocID="{E294763C-86A3-4674-AFE2-78DD4D342B31}" presName="accent_1" presStyleCnt="0"/>
      <dgm:spPr/>
    </dgm:pt>
    <dgm:pt modelId="{808A5FBB-AD84-419F-A7E8-1170EE4F3AD0}" type="pres">
      <dgm:prSet presAssocID="{E294763C-86A3-4674-AFE2-78DD4D342B31}" presName="accentRepeatNode" presStyleLbl="solidFgAcc1" presStyleIdx="0" presStyleCnt="3"/>
      <dgm:spPr/>
    </dgm:pt>
    <dgm:pt modelId="{7CF1270F-8FEA-43CA-AB67-475846DEC87F}" type="pres">
      <dgm:prSet presAssocID="{ED8A9191-347F-439A-AB2E-91662D19AB79}" presName="text_2" presStyleLbl="node1" presStyleIdx="1" presStyleCnt="3" custScaleY="122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E92F0-864D-4CF6-827B-2BB4F16D7580}" type="pres">
      <dgm:prSet presAssocID="{ED8A9191-347F-439A-AB2E-91662D19AB79}" presName="accent_2" presStyleCnt="0"/>
      <dgm:spPr/>
    </dgm:pt>
    <dgm:pt modelId="{A5B05507-6E61-47D6-8D8C-BFAFDBB41AA7}" type="pres">
      <dgm:prSet presAssocID="{ED8A9191-347F-439A-AB2E-91662D19AB79}" presName="accentRepeatNode" presStyleLbl="solidFgAcc1" presStyleIdx="1" presStyleCnt="3"/>
      <dgm:spPr/>
    </dgm:pt>
    <dgm:pt modelId="{91D7C397-493F-4CDC-8DD8-7C6200BAD1F2}" type="pres">
      <dgm:prSet presAssocID="{15ACA589-46A6-441C-8115-163EB3E1D3B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3FB3E-4029-47F0-8E87-F1F859791FE4}" type="pres">
      <dgm:prSet presAssocID="{15ACA589-46A6-441C-8115-163EB3E1D3B0}" presName="accent_3" presStyleCnt="0"/>
      <dgm:spPr/>
    </dgm:pt>
    <dgm:pt modelId="{533A2106-6867-4CA9-8A3C-241A29A519CF}" type="pres">
      <dgm:prSet presAssocID="{15ACA589-46A6-441C-8115-163EB3E1D3B0}" presName="accentRepeatNode" presStyleLbl="solidFgAcc1" presStyleIdx="2" presStyleCnt="3"/>
      <dgm:spPr/>
    </dgm:pt>
  </dgm:ptLst>
  <dgm:cxnLst>
    <dgm:cxn modelId="{62CE47C4-FC81-46BC-A4CF-CC2AB14751F1}" type="presOf" srcId="{E294763C-86A3-4674-AFE2-78DD4D342B31}" destId="{E4BE6BCF-3CC8-4DB3-A751-67EB64BDD5C5}" srcOrd="0" destOrd="0" presId="urn:microsoft.com/office/officeart/2008/layout/VerticalCurvedList"/>
    <dgm:cxn modelId="{0610C6DB-4AB3-45FE-A2A6-9ABD6599B43C}" type="presOf" srcId="{ED8A9191-347F-439A-AB2E-91662D19AB79}" destId="{7CF1270F-8FEA-43CA-AB67-475846DEC87F}" srcOrd="0" destOrd="0" presId="urn:microsoft.com/office/officeart/2008/layout/VerticalCurvedList"/>
    <dgm:cxn modelId="{5CC5D428-6A88-4F17-BD07-DDB8CFBFAB72}" type="presOf" srcId="{15ACA589-46A6-441C-8115-163EB3E1D3B0}" destId="{91D7C397-493F-4CDC-8DD8-7C6200BAD1F2}" srcOrd="0" destOrd="0" presId="urn:microsoft.com/office/officeart/2008/layout/VerticalCurvedList"/>
    <dgm:cxn modelId="{3A9E9715-FFE8-4515-8D34-DD86BF82C4CC}" type="presOf" srcId="{C742EB0D-3853-4560-B2ED-1D885FDFE3EF}" destId="{C6E09049-18CD-4353-81B9-010D2F1248A3}" srcOrd="0" destOrd="0" presId="urn:microsoft.com/office/officeart/2008/layout/VerticalCurvedList"/>
    <dgm:cxn modelId="{3AED1F1F-EF94-4A9B-8B31-82921C727B5D}" srcId="{C742EB0D-3853-4560-B2ED-1D885FDFE3EF}" destId="{E294763C-86A3-4674-AFE2-78DD4D342B31}" srcOrd="0" destOrd="0" parTransId="{22CD5F9D-5490-4859-976D-9276C4668CEB}" sibTransId="{D705F8FA-5246-4057-BEDD-9E1BFA5AC8F2}"/>
    <dgm:cxn modelId="{D7E095CB-996F-41BE-816B-0C529B7C0E00}" srcId="{C742EB0D-3853-4560-B2ED-1D885FDFE3EF}" destId="{ED8A9191-347F-439A-AB2E-91662D19AB79}" srcOrd="1" destOrd="0" parTransId="{B8FCAAD1-3C77-47B0-85BF-2DC334E811A1}" sibTransId="{E78902DC-06DD-4B6C-8AA0-C9761CD23E5E}"/>
    <dgm:cxn modelId="{974D6768-F4A4-487B-9481-7E0531CC435D}" type="presOf" srcId="{D705F8FA-5246-4057-BEDD-9E1BFA5AC8F2}" destId="{60440047-FC24-4F3A-9B42-21B9EABF675A}" srcOrd="0" destOrd="0" presId="urn:microsoft.com/office/officeart/2008/layout/VerticalCurvedList"/>
    <dgm:cxn modelId="{C95252BC-BBA0-45DF-B58B-FF865F0D2F9F}" srcId="{C742EB0D-3853-4560-B2ED-1D885FDFE3EF}" destId="{15ACA589-46A6-441C-8115-163EB3E1D3B0}" srcOrd="2" destOrd="0" parTransId="{936148E1-A140-4D1C-81AF-03CB8032C723}" sibTransId="{27F1F507-99D6-434D-ADB1-94F4CEA48700}"/>
    <dgm:cxn modelId="{72D839EF-806D-4EFA-AE91-F15792884B27}" type="presParOf" srcId="{C6E09049-18CD-4353-81B9-010D2F1248A3}" destId="{46666E9D-EB55-4605-B8F5-96CD88C99669}" srcOrd="0" destOrd="0" presId="urn:microsoft.com/office/officeart/2008/layout/VerticalCurvedList"/>
    <dgm:cxn modelId="{4EBF7C55-2D20-4818-8EC3-C3608A0D78E1}" type="presParOf" srcId="{46666E9D-EB55-4605-B8F5-96CD88C99669}" destId="{CE18C3E7-BC64-4AC9-8F60-CFCA8D3398A8}" srcOrd="0" destOrd="0" presId="urn:microsoft.com/office/officeart/2008/layout/VerticalCurvedList"/>
    <dgm:cxn modelId="{79BC68D0-6FA6-4CDC-9471-E424A4F1C9C5}" type="presParOf" srcId="{CE18C3E7-BC64-4AC9-8F60-CFCA8D3398A8}" destId="{DD052DF2-D747-47B5-BA30-C0B5E8DF58C3}" srcOrd="0" destOrd="0" presId="urn:microsoft.com/office/officeart/2008/layout/VerticalCurvedList"/>
    <dgm:cxn modelId="{1716869B-EA9B-40B3-A506-0D837EECD623}" type="presParOf" srcId="{CE18C3E7-BC64-4AC9-8F60-CFCA8D3398A8}" destId="{60440047-FC24-4F3A-9B42-21B9EABF675A}" srcOrd="1" destOrd="0" presId="urn:microsoft.com/office/officeart/2008/layout/VerticalCurvedList"/>
    <dgm:cxn modelId="{2A033E5B-824A-48A2-8780-77B84756D6B8}" type="presParOf" srcId="{CE18C3E7-BC64-4AC9-8F60-CFCA8D3398A8}" destId="{842E218D-D555-4BA2-96F7-BA76C2F90142}" srcOrd="2" destOrd="0" presId="urn:microsoft.com/office/officeart/2008/layout/VerticalCurvedList"/>
    <dgm:cxn modelId="{9231E62C-8733-441D-8DA3-C3ADF182A101}" type="presParOf" srcId="{CE18C3E7-BC64-4AC9-8F60-CFCA8D3398A8}" destId="{B7CB5D1D-C445-48C1-8EA9-C0F3B5D79AFA}" srcOrd="3" destOrd="0" presId="urn:microsoft.com/office/officeart/2008/layout/VerticalCurvedList"/>
    <dgm:cxn modelId="{F2AFEEEC-B9CB-4A57-A149-BD376A5B06AC}" type="presParOf" srcId="{46666E9D-EB55-4605-B8F5-96CD88C99669}" destId="{E4BE6BCF-3CC8-4DB3-A751-67EB64BDD5C5}" srcOrd="1" destOrd="0" presId="urn:microsoft.com/office/officeart/2008/layout/VerticalCurvedList"/>
    <dgm:cxn modelId="{56961CC4-610D-4F33-BF51-ADE3760FD37D}" type="presParOf" srcId="{46666E9D-EB55-4605-B8F5-96CD88C99669}" destId="{A603F9EA-5661-4536-95A3-D22B1B15E5A7}" srcOrd="2" destOrd="0" presId="urn:microsoft.com/office/officeart/2008/layout/VerticalCurvedList"/>
    <dgm:cxn modelId="{299A229D-97F5-4BA6-9A7C-4E55B0B9D28F}" type="presParOf" srcId="{A603F9EA-5661-4536-95A3-D22B1B15E5A7}" destId="{808A5FBB-AD84-419F-A7E8-1170EE4F3AD0}" srcOrd="0" destOrd="0" presId="urn:microsoft.com/office/officeart/2008/layout/VerticalCurvedList"/>
    <dgm:cxn modelId="{9305AB60-DC64-4AC2-9DE9-370A682D91AF}" type="presParOf" srcId="{46666E9D-EB55-4605-B8F5-96CD88C99669}" destId="{7CF1270F-8FEA-43CA-AB67-475846DEC87F}" srcOrd="3" destOrd="0" presId="urn:microsoft.com/office/officeart/2008/layout/VerticalCurvedList"/>
    <dgm:cxn modelId="{2113FD5E-DE51-4AF0-A1CB-EA46DD770B02}" type="presParOf" srcId="{46666E9D-EB55-4605-B8F5-96CD88C99669}" destId="{8F3E92F0-864D-4CF6-827B-2BB4F16D7580}" srcOrd="4" destOrd="0" presId="urn:microsoft.com/office/officeart/2008/layout/VerticalCurvedList"/>
    <dgm:cxn modelId="{CA8DD33C-A290-4B40-BD29-F5AC332E5A37}" type="presParOf" srcId="{8F3E92F0-864D-4CF6-827B-2BB4F16D7580}" destId="{A5B05507-6E61-47D6-8D8C-BFAFDBB41AA7}" srcOrd="0" destOrd="0" presId="urn:microsoft.com/office/officeart/2008/layout/VerticalCurvedList"/>
    <dgm:cxn modelId="{4C5790CB-BDDC-415D-8E27-0585B6DE69F4}" type="presParOf" srcId="{46666E9D-EB55-4605-B8F5-96CD88C99669}" destId="{91D7C397-493F-4CDC-8DD8-7C6200BAD1F2}" srcOrd="5" destOrd="0" presId="urn:microsoft.com/office/officeart/2008/layout/VerticalCurvedList"/>
    <dgm:cxn modelId="{D9158637-341A-46AA-965C-090B6B752DF2}" type="presParOf" srcId="{46666E9D-EB55-4605-B8F5-96CD88C99669}" destId="{C3E3FB3E-4029-47F0-8E87-F1F859791FE4}" srcOrd="6" destOrd="0" presId="urn:microsoft.com/office/officeart/2008/layout/VerticalCurvedList"/>
    <dgm:cxn modelId="{F79EE12D-5621-4F4B-A842-49C49D674B1D}" type="presParOf" srcId="{C3E3FB3E-4029-47F0-8E87-F1F859791FE4}" destId="{533A2106-6867-4CA9-8A3C-241A29A519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A4AB5F-9570-46A7-91F7-37C41975E2B5}" type="doc">
      <dgm:prSet loTypeId="urn:microsoft.com/office/officeart/2005/8/layout/hList9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C6F81D54-552B-41F6-A6EA-43F4693B45B5}">
      <dgm:prSet phldrT="[Text]" custT="1"/>
      <dgm:spPr/>
      <dgm:t>
        <a:bodyPr/>
        <a:lstStyle/>
        <a:p>
          <a:r>
            <a:rPr lang="en-US" sz="1500" b="1" dirty="0" smtClean="0"/>
            <a:t>Maintenance</a:t>
          </a:r>
          <a:endParaRPr lang="en-US" sz="1500" b="1" dirty="0"/>
        </a:p>
      </dgm:t>
    </dgm:pt>
    <dgm:pt modelId="{1E65C03B-8A58-4875-937E-B04A452E58CD}" type="parTrans" cxnId="{522C2B55-A95C-4CBD-9B44-4A484418B65F}">
      <dgm:prSet/>
      <dgm:spPr/>
      <dgm:t>
        <a:bodyPr/>
        <a:lstStyle/>
        <a:p>
          <a:endParaRPr lang="en-US" sz="1600"/>
        </a:p>
      </dgm:t>
    </dgm:pt>
    <dgm:pt modelId="{B3EAED66-DD41-495D-A5AB-7ECB8D6C0DA1}" type="sibTrans" cxnId="{522C2B55-A95C-4CBD-9B44-4A484418B65F}">
      <dgm:prSet/>
      <dgm:spPr/>
      <dgm:t>
        <a:bodyPr/>
        <a:lstStyle/>
        <a:p>
          <a:endParaRPr lang="en-US" sz="1600"/>
        </a:p>
      </dgm:t>
    </dgm:pt>
    <dgm:pt modelId="{0C452293-9F55-4B2A-93BB-1F420E4AE372}">
      <dgm:prSet phldrT="[Text]" custT="1"/>
      <dgm:spPr/>
      <dgm:t>
        <a:bodyPr/>
        <a:lstStyle/>
        <a:p>
          <a:pPr algn="just"/>
          <a:r>
            <a:rPr lang="en-US" sz="1600" dirty="0" smtClean="0"/>
            <a:t>Historically, no maintenance performed</a:t>
          </a:r>
          <a:endParaRPr lang="en-US" sz="1600" dirty="0"/>
        </a:p>
      </dgm:t>
    </dgm:pt>
    <dgm:pt modelId="{E248CA50-5322-4EDA-81D4-6BA76850B03D}" type="parTrans" cxnId="{88B78372-34F8-4FB8-B2E8-897730D37312}">
      <dgm:prSet/>
      <dgm:spPr/>
      <dgm:t>
        <a:bodyPr/>
        <a:lstStyle/>
        <a:p>
          <a:endParaRPr lang="en-US" sz="1600"/>
        </a:p>
      </dgm:t>
    </dgm:pt>
    <dgm:pt modelId="{5C176B23-138D-40BB-8C9F-5D075C43D2F3}" type="sibTrans" cxnId="{88B78372-34F8-4FB8-B2E8-897730D37312}">
      <dgm:prSet/>
      <dgm:spPr/>
      <dgm:t>
        <a:bodyPr/>
        <a:lstStyle/>
        <a:p>
          <a:endParaRPr lang="en-US" sz="1600"/>
        </a:p>
      </dgm:t>
    </dgm:pt>
    <dgm:pt modelId="{6A7EE95E-690D-4EEA-B0B6-DA468882B1DA}">
      <dgm:prSet phldrT="[Text]" custT="1"/>
      <dgm:spPr/>
      <dgm:t>
        <a:bodyPr/>
        <a:lstStyle/>
        <a:p>
          <a:r>
            <a:rPr lang="en-US" sz="1600" b="1" dirty="0" smtClean="0"/>
            <a:t>Operation</a:t>
          </a:r>
          <a:endParaRPr lang="en-US" sz="1600" b="1" dirty="0"/>
        </a:p>
      </dgm:t>
    </dgm:pt>
    <dgm:pt modelId="{FD7B6454-CB2E-4C41-8E53-902138D44AAD}" type="parTrans" cxnId="{EB07A9F8-3FB1-4927-B1B3-7AEC6CEC9562}">
      <dgm:prSet/>
      <dgm:spPr/>
      <dgm:t>
        <a:bodyPr/>
        <a:lstStyle/>
        <a:p>
          <a:endParaRPr lang="en-US" sz="1600"/>
        </a:p>
      </dgm:t>
    </dgm:pt>
    <dgm:pt modelId="{285E0CFE-8011-4550-A455-E13634E0A423}" type="sibTrans" cxnId="{EB07A9F8-3FB1-4927-B1B3-7AEC6CEC9562}">
      <dgm:prSet/>
      <dgm:spPr/>
      <dgm:t>
        <a:bodyPr/>
        <a:lstStyle/>
        <a:p>
          <a:endParaRPr lang="en-US" sz="1600"/>
        </a:p>
      </dgm:t>
    </dgm:pt>
    <dgm:pt modelId="{B1B14322-7C0F-43C4-A060-97BA13FEDBEA}">
      <dgm:prSet phldrT="[Text]" custT="1"/>
      <dgm:spPr/>
      <dgm:t>
        <a:bodyPr/>
        <a:lstStyle/>
        <a:p>
          <a:pPr algn="just"/>
          <a:r>
            <a:rPr lang="en-US" sz="1600" dirty="0" smtClean="0"/>
            <a:t>No temperature excursions from design limits</a:t>
          </a:r>
          <a:endParaRPr lang="en-US" sz="1400" i="1" dirty="0">
            <a:solidFill>
              <a:schemeClr val="bg1"/>
            </a:solidFill>
          </a:endParaRPr>
        </a:p>
      </dgm:t>
    </dgm:pt>
    <dgm:pt modelId="{1647A3FB-0CA2-45D5-B530-DCC2926C010C}" type="parTrans" cxnId="{180C4F6A-7891-4404-BF30-4E9255B31B80}">
      <dgm:prSet/>
      <dgm:spPr/>
      <dgm:t>
        <a:bodyPr/>
        <a:lstStyle/>
        <a:p>
          <a:endParaRPr lang="en-US" sz="1600"/>
        </a:p>
      </dgm:t>
    </dgm:pt>
    <dgm:pt modelId="{105415AB-621F-43B9-9A4A-CD6DEDDCFD1D}" type="sibTrans" cxnId="{180C4F6A-7891-4404-BF30-4E9255B31B80}">
      <dgm:prSet/>
      <dgm:spPr/>
      <dgm:t>
        <a:bodyPr/>
        <a:lstStyle/>
        <a:p>
          <a:endParaRPr lang="en-US" sz="1600"/>
        </a:p>
      </dgm:t>
    </dgm:pt>
    <dgm:pt modelId="{6580CBEA-5310-4C59-9EEA-175B5A9FFFC5}" type="pres">
      <dgm:prSet presAssocID="{DDA4AB5F-9570-46A7-91F7-37C41975E2B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A193FA2-9AB1-4AC1-AB60-14E1B1C2D2BB}" type="pres">
      <dgm:prSet presAssocID="{C6F81D54-552B-41F6-A6EA-43F4693B45B5}" presName="posSpace" presStyleCnt="0"/>
      <dgm:spPr/>
    </dgm:pt>
    <dgm:pt modelId="{A9B8BD5C-68D0-4FA6-8652-D926D099FE93}" type="pres">
      <dgm:prSet presAssocID="{C6F81D54-552B-41F6-A6EA-43F4693B45B5}" presName="vertFlow" presStyleCnt="0"/>
      <dgm:spPr/>
    </dgm:pt>
    <dgm:pt modelId="{77AA94C8-40F2-451F-A501-BC0CBA7F10BF}" type="pres">
      <dgm:prSet presAssocID="{C6F81D54-552B-41F6-A6EA-43F4693B45B5}" presName="topSpace" presStyleCnt="0"/>
      <dgm:spPr/>
    </dgm:pt>
    <dgm:pt modelId="{BFE6A443-8AFA-482D-B9C4-670D4EA1C7EC}" type="pres">
      <dgm:prSet presAssocID="{C6F81D54-552B-41F6-A6EA-43F4693B45B5}" presName="firstComp" presStyleCnt="0"/>
      <dgm:spPr/>
    </dgm:pt>
    <dgm:pt modelId="{92C26E7D-B8E2-4E38-B42A-E6DD2EE7D158}" type="pres">
      <dgm:prSet presAssocID="{C6F81D54-552B-41F6-A6EA-43F4693B45B5}" presName="firstChild" presStyleLbl="bgAccFollowNode1" presStyleIdx="0" presStyleCnt="2"/>
      <dgm:spPr/>
      <dgm:t>
        <a:bodyPr/>
        <a:lstStyle/>
        <a:p>
          <a:endParaRPr lang="en-US"/>
        </a:p>
      </dgm:t>
    </dgm:pt>
    <dgm:pt modelId="{2E436E5B-81DA-4F70-ACD5-BC46F8439B21}" type="pres">
      <dgm:prSet presAssocID="{C6F81D54-552B-41F6-A6EA-43F4693B45B5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CC6FF-3866-4536-A8BF-CB58AE706A9E}" type="pres">
      <dgm:prSet presAssocID="{C6F81D54-552B-41F6-A6EA-43F4693B45B5}" presName="negSpace" presStyleCnt="0"/>
      <dgm:spPr/>
    </dgm:pt>
    <dgm:pt modelId="{E437460E-49FD-46FE-B0B4-734CB6C5735B}" type="pres">
      <dgm:prSet presAssocID="{C6F81D54-552B-41F6-A6EA-43F4693B45B5}" presName="circle" presStyleLbl="node1" presStyleIdx="0" presStyleCnt="2" custScaleX="108136" custScaleY="108525"/>
      <dgm:spPr/>
      <dgm:t>
        <a:bodyPr/>
        <a:lstStyle/>
        <a:p>
          <a:endParaRPr lang="en-US"/>
        </a:p>
      </dgm:t>
    </dgm:pt>
    <dgm:pt modelId="{8B19BD03-A30A-4505-BEBD-E62B1EC02EE6}" type="pres">
      <dgm:prSet presAssocID="{B3EAED66-DD41-495D-A5AB-7ECB8D6C0DA1}" presName="transSpace" presStyleCnt="0"/>
      <dgm:spPr/>
    </dgm:pt>
    <dgm:pt modelId="{E4F220E0-DF23-471C-AD68-FA47876A11ED}" type="pres">
      <dgm:prSet presAssocID="{6A7EE95E-690D-4EEA-B0B6-DA468882B1DA}" presName="posSpace" presStyleCnt="0"/>
      <dgm:spPr/>
    </dgm:pt>
    <dgm:pt modelId="{8BFDD567-064D-483F-8D74-A335ACF3FD2F}" type="pres">
      <dgm:prSet presAssocID="{6A7EE95E-690D-4EEA-B0B6-DA468882B1DA}" presName="vertFlow" presStyleCnt="0"/>
      <dgm:spPr/>
    </dgm:pt>
    <dgm:pt modelId="{2ABFFED5-1D9F-47A6-9B43-DD15F6587C8D}" type="pres">
      <dgm:prSet presAssocID="{6A7EE95E-690D-4EEA-B0B6-DA468882B1DA}" presName="topSpace" presStyleCnt="0"/>
      <dgm:spPr/>
    </dgm:pt>
    <dgm:pt modelId="{04E13CAC-E627-432A-B6C3-464857A8B1A2}" type="pres">
      <dgm:prSet presAssocID="{6A7EE95E-690D-4EEA-B0B6-DA468882B1DA}" presName="firstComp" presStyleCnt="0"/>
      <dgm:spPr/>
    </dgm:pt>
    <dgm:pt modelId="{1AC5AF0C-F9AC-4AEC-8566-44812D2C9D34}" type="pres">
      <dgm:prSet presAssocID="{6A7EE95E-690D-4EEA-B0B6-DA468882B1DA}" presName="firstChild" presStyleLbl="bgAccFollowNode1" presStyleIdx="1" presStyleCnt="2"/>
      <dgm:spPr/>
      <dgm:t>
        <a:bodyPr/>
        <a:lstStyle/>
        <a:p>
          <a:endParaRPr lang="en-US"/>
        </a:p>
      </dgm:t>
    </dgm:pt>
    <dgm:pt modelId="{BF04285C-16C9-4D20-AC2C-6C0BF6A1DA52}" type="pres">
      <dgm:prSet presAssocID="{6A7EE95E-690D-4EEA-B0B6-DA468882B1DA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2D590-B32E-4596-8C78-33D78F86DB0F}" type="pres">
      <dgm:prSet presAssocID="{6A7EE95E-690D-4EEA-B0B6-DA468882B1DA}" presName="negSpace" presStyleCnt="0"/>
      <dgm:spPr/>
    </dgm:pt>
    <dgm:pt modelId="{072F071A-0299-4AB0-82C3-CE69135A2BA6}" type="pres">
      <dgm:prSet presAssocID="{6A7EE95E-690D-4EEA-B0B6-DA468882B1DA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54D2B648-9007-4370-B8E5-5717E566E7E5}" type="presOf" srcId="{B1B14322-7C0F-43C4-A060-97BA13FEDBEA}" destId="{1AC5AF0C-F9AC-4AEC-8566-44812D2C9D34}" srcOrd="0" destOrd="0" presId="urn:microsoft.com/office/officeart/2005/8/layout/hList9"/>
    <dgm:cxn modelId="{12380D81-63AD-48D9-B2EF-375D449F3B34}" type="presOf" srcId="{DDA4AB5F-9570-46A7-91F7-37C41975E2B5}" destId="{6580CBEA-5310-4C59-9EEA-175B5A9FFFC5}" srcOrd="0" destOrd="0" presId="urn:microsoft.com/office/officeart/2005/8/layout/hList9"/>
    <dgm:cxn modelId="{EB07A9F8-3FB1-4927-B1B3-7AEC6CEC9562}" srcId="{DDA4AB5F-9570-46A7-91F7-37C41975E2B5}" destId="{6A7EE95E-690D-4EEA-B0B6-DA468882B1DA}" srcOrd="1" destOrd="0" parTransId="{FD7B6454-CB2E-4C41-8E53-902138D44AAD}" sibTransId="{285E0CFE-8011-4550-A455-E13634E0A423}"/>
    <dgm:cxn modelId="{4D799E4C-F8A2-4AE9-AD5C-8B8F43B1D401}" type="presOf" srcId="{B1B14322-7C0F-43C4-A060-97BA13FEDBEA}" destId="{BF04285C-16C9-4D20-AC2C-6C0BF6A1DA52}" srcOrd="1" destOrd="0" presId="urn:microsoft.com/office/officeart/2005/8/layout/hList9"/>
    <dgm:cxn modelId="{63CE1C39-CB16-4D9F-9E1D-D010282711FA}" type="presOf" srcId="{C6F81D54-552B-41F6-A6EA-43F4693B45B5}" destId="{E437460E-49FD-46FE-B0B4-734CB6C5735B}" srcOrd="0" destOrd="0" presId="urn:microsoft.com/office/officeart/2005/8/layout/hList9"/>
    <dgm:cxn modelId="{C907ECBA-E472-4138-9F21-D09B99458953}" type="presOf" srcId="{0C452293-9F55-4B2A-93BB-1F420E4AE372}" destId="{2E436E5B-81DA-4F70-ACD5-BC46F8439B21}" srcOrd="1" destOrd="0" presId="urn:microsoft.com/office/officeart/2005/8/layout/hList9"/>
    <dgm:cxn modelId="{F6D03FD7-49F7-41F7-B44D-347F6DE263DC}" type="presOf" srcId="{6A7EE95E-690D-4EEA-B0B6-DA468882B1DA}" destId="{072F071A-0299-4AB0-82C3-CE69135A2BA6}" srcOrd="0" destOrd="0" presId="urn:microsoft.com/office/officeart/2005/8/layout/hList9"/>
    <dgm:cxn modelId="{522C2B55-A95C-4CBD-9B44-4A484418B65F}" srcId="{DDA4AB5F-9570-46A7-91F7-37C41975E2B5}" destId="{C6F81D54-552B-41F6-A6EA-43F4693B45B5}" srcOrd="0" destOrd="0" parTransId="{1E65C03B-8A58-4875-937E-B04A452E58CD}" sibTransId="{B3EAED66-DD41-495D-A5AB-7ECB8D6C0DA1}"/>
    <dgm:cxn modelId="{180C4F6A-7891-4404-BF30-4E9255B31B80}" srcId="{6A7EE95E-690D-4EEA-B0B6-DA468882B1DA}" destId="{B1B14322-7C0F-43C4-A060-97BA13FEDBEA}" srcOrd="0" destOrd="0" parTransId="{1647A3FB-0CA2-45D5-B530-DCC2926C010C}" sibTransId="{105415AB-621F-43B9-9A4A-CD6DEDDCFD1D}"/>
    <dgm:cxn modelId="{0A9BD02D-FF2F-494A-91E1-EA371DB67012}" type="presOf" srcId="{0C452293-9F55-4B2A-93BB-1F420E4AE372}" destId="{92C26E7D-B8E2-4E38-B42A-E6DD2EE7D158}" srcOrd="0" destOrd="0" presId="urn:microsoft.com/office/officeart/2005/8/layout/hList9"/>
    <dgm:cxn modelId="{88B78372-34F8-4FB8-B2E8-897730D37312}" srcId="{C6F81D54-552B-41F6-A6EA-43F4693B45B5}" destId="{0C452293-9F55-4B2A-93BB-1F420E4AE372}" srcOrd="0" destOrd="0" parTransId="{E248CA50-5322-4EDA-81D4-6BA76850B03D}" sibTransId="{5C176B23-138D-40BB-8C9F-5D075C43D2F3}"/>
    <dgm:cxn modelId="{6D3B716E-5A85-4DF2-B3CA-1B67E1DAFF41}" type="presParOf" srcId="{6580CBEA-5310-4C59-9EEA-175B5A9FFFC5}" destId="{2A193FA2-9AB1-4AC1-AB60-14E1B1C2D2BB}" srcOrd="0" destOrd="0" presId="urn:microsoft.com/office/officeart/2005/8/layout/hList9"/>
    <dgm:cxn modelId="{45C798DF-FE41-4A7E-B09B-3E5B926E831A}" type="presParOf" srcId="{6580CBEA-5310-4C59-9EEA-175B5A9FFFC5}" destId="{A9B8BD5C-68D0-4FA6-8652-D926D099FE93}" srcOrd="1" destOrd="0" presId="urn:microsoft.com/office/officeart/2005/8/layout/hList9"/>
    <dgm:cxn modelId="{4DCBA99D-19CB-4FF5-B349-0F31C16DD0B1}" type="presParOf" srcId="{A9B8BD5C-68D0-4FA6-8652-D926D099FE93}" destId="{77AA94C8-40F2-451F-A501-BC0CBA7F10BF}" srcOrd="0" destOrd="0" presId="urn:microsoft.com/office/officeart/2005/8/layout/hList9"/>
    <dgm:cxn modelId="{F9BAEDD4-5EC8-4A4D-9A9D-102C64EFE4D8}" type="presParOf" srcId="{A9B8BD5C-68D0-4FA6-8652-D926D099FE93}" destId="{BFE6A443-8AFA-482D-B9C4-670D4EA1C7EC}" srcOrd="1" destOrd="0" presId="urn:microsoft.com/office/officeart/2005/8/layout/hList9"/>
    <dgm:cxn modelId="{79D81BAB-7B00-4093-9597-288346EF0B76}" type="presParOf" srcId="{BFE6A443-8AFA-482D-B9C4-670D4EA1C7EC}" destId="{92C26E7D-B8E2-4E38-B42A-E6DD2EE7D158}" srcOrd="0" destOrd="0" presId="urn:microsoft.com/office/officeart/2005/8/layout/hList9"/>
    <dgm:cxn modelId="{AA025B4C-6636-4BB3-82C3-AB2E1643E9B5}" type="presParOf" srcId="{BFE6A443-8AFA-482D-B9C4-670D4EA1C7EC}" destId="{2E436E5B-81DA-4F70-ACD5-BC46F8439B21}" srcOrd="1" destOrd="0" presId="urn:microsoft.com/office/officeart/2005/8/layout/hList9"/>
    <dgm:cxn modelId="{B33F9D31-29DD-41AE-B341-13AD64707819}" type="presParOf" srcId="{6580CBEA-5310-4C59-9EEA-175B5A9FFFC5}" destId="{47BCC6FF-3866-4536-A8BF-CB58AE706A9E}" srcOrd="2" destOrd="0" presId="urn:microsoft.com/office/officeart/2005/8/layout/hList9"/>
    <dgm:cxn modelId="{8894F9BB-2B61-48EE-A6F1-56C67C145856}" type="presParOf" srcId="{6580CBEA-5310-4C59-9EEA-175B5A9FFFC5}" destId="{E437460E-49FD-46FE-B0B4-734CB6C5735B}" srcOrd="3" destOrd="0" presId="urn:microsoft.com/office/officeart/2005/8/layout/hList9"/>
    <dgm:cxn modelId="{B3D3A9A4-4337-4276-B099-1A8811A58EBE}" type="presParOf" srcId="{6580CBEA-5310-4C59-9EEA-175B5A9FFFC5}" destId="{8B19BD03-A30A-4505-BEBD-E62B1EC02EE6}" srcOrd="4" destOrd="0" presId="urn:microsoft.com/office/officeart/2005/8/layout/hList9"/>
    <dgm:cxn modelId="{AB87296E-6439-45E7-9FEF-DC7119085BB3}" type="presParOf" srcId="{6580CBEA-5310-4C59-9EEA-175B5A9FFFC5}" destId="{E4F220E0-DF23-471C-AD68-FA47876A11ED}" srcOrd="5" destOrd="0" presId="urn:microsoft.com/office/officeart/2005/8/layout/hList9"/>
    <dgm:cxn modelId="{1AD57C14-33E0-4419-8C4E-0FA6121D100F}" type="presParOf" srcId="{6580CBEA-5310-4C59-9EEA-175B5A9FFFC5}" destId="{8BFDD567-064D-483F-8D74-A335ACF3FD2F}" srcOrd="6" destOrd="0" presId="urn:microsoft.com/office/officeart/2005/8/layout/hList9"/>
    <dgm:cxn modelId="{7B858DAF-C9EE-47F5-8C3E-6FCE7F37BA68}" type="presParOf" srcId="{8BFDD567-064D-483F-8D74-A335ACF3FD2F}" destId="{2ABFFED5-1D9F-47A6-9B43-DD15F6587C8D}" srcOrd="0" destOrd="0" presId="urn:microsoft.com/office/officeart/2005/8/layout/hList9"/>
    <dgm:cxn modelId="{BE8C1B07-1889-4C48-B0AE-8903E5F3F0F1}" type="presParOf" srcId="{8BFDD567-064D-483F-8D74-A335ACF3FD2F}" destId="{04E13CAC-E627-432A-B6C3-464857A8B1A2}" srcOrd="1" destOrd="0" presId="urn:microsoft.com/office/officeart/2005/8/layout/hList9"/>
    <dgm:cxn modelId="{82E6016B-74E9-4833-A8E2-C4C419788F79}" type="presParOf" srcId="{04E13CAC-E627-432A-B6C3-464857A8B1A2}" destId="{1AC5AF0C-F9AC-4AEC-8566-44812D2C9D34}" srcOrd="0" destOrd="0" presId="urn:microsoft.com/office/officeart/2005/8/layout/hList9"/>
    <dgm:cxn modelId="{50547D71-FC6E-4669-A8E5-778DF84B765D}" type="presParOf" srcId="{04E13CAC-E627-432A-B6C3-464857A8B1A2}" destId="{BF04285C-16C9-4D20-AC2C-6C0BF6A1DA52}" srcOrd="1" destOrd="0" presId="urn:microsoft.com/office/officeart/2005/8/layout/hList9"/>
    <dgm:cxn modelId="{0A753D4C-0BAB-47EA-AD02-4F6FA075ED12}" type="presParOf" srcId="{6580CBEA-5310-4C59-9EEA-175B5A9FFFC5}" destId="{6EC2D590-B32E-4596-8C78-33D78F86DB0F}" srcOrd="7" destOrd="0" presId="urn:microsoft.com/office/officeart/2005/8/layout/hList9"/>
    <dgm:cxn modelId="{1BD9EF0F-9C28-4FB9-8237-70D3010B6139}" type="presParOf" srcId="{6580CBEA-5310-4C59-9EEA-175B5A9FFFC5}" destId="{072F071A-0299-4AB0-82C3-CE69135A2BA6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098957-B426-4C23-8B62-30966B13A6B1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130DE6F-6246-427A-8DE0-48D01742244B}">
      <dgm:prSet phldrT="[Text]" custT="1"/>
      <dgm:spPr/>
      <dgm:t>
        <a:bodyPr/>
        <a:lstStyle/>
        <a:p>
          <a:pPr algn="just"/>
          <a:r>
            <a:rPr lang="en-US" sz="2000" dirty="0" smtClean="0"/>
            <a:t>Physical sign</a:t>
          </a:r>
          <a:endParaRPr lang="en-US" sz="2000" dirty="0"/>
        </a:p>
      </dgm:t>
    </dgm:pt>
    <dgm:pt modelId="{9116865C-3F96-4BDE-93CB-6660578006EE}" type="parTrans" cxnId="{A12F4230-CA3D-4805-B292-7A5594B60570}">
      <dgm:prSet/>
      <dgm:spPr/>
      <dgm:t>
        <a:bodyPr/>
        <a:lstStyle/>
        <a:p>
          <a:endParaRPr lang="en-US"/>
        </a:p>
      </dgm:t>
    </dgm:pt>
    <dgm:pt modelId="{C0A0E1CC-F752-4639-8C4A-0BFED2F54014}" type="sibTrans" cxnId="{A12F4230-CA3D-4805-B292-7A5594B60570}">
      <dgm:prSet/>
      <dgm:spPr/>
      <dgm:t>
        <a:bodyPr/>
        <a:lstStyle/>
        <a:p>
          <a:endParaRPr lang="en-US"/>
        </a:p>
      </dgm:t>
    </dgm:pt>
    <dgm:pt modelId="{EFF1B6A5-C103-418F-8DFB-D1326A113E22}">
      <dgm:prSet phldrT="[Text]" custT="1"/>
      <dgm:spPr/>
      <dgm:t>
        <a:bodyPr/>
        <a:lstStyle/>
        <a:p>
          <a:pPr algn="just"/>
          <a:r>
            <a:rPr lang="en-US" sz="1600" dirty="0" smtClean="0"/>
            <a:t>No cracks reported in exchanger shell, tube sheet &amp; tubes</a:t>
          </a:r>
          <a:endParaRPr lang="en-US" sz="1600" dirty="0"/>
        </a:p>
      </dgm:t>
    </dgm:pt>
    <dgm:pt modelId="{D645D878-B052-485E-B911-5FAEE6410A03}" type="parTrans" cxnId="{CE92B205-230C-438F-8D22-7E9826D76844}">
      <dgm:prSet/>
      <dgm:spPr/>
      <dgm:t>
        <a:bodyPr/>
        <a:lstStyle/>
        <a:p>
          <a:endParaRPr lang="en-US"/>
        </a:p>
      </dgm:t>
    </dgm:pt>
    <dgm:pt modelId="{20B01564-4988-4A1E-9D21-5324BE029C13}" type="sibTrans" cxnId="{CE92B205-230C-438F-8D22-7E9826D76844}">
      <dgm:prSet/>
      <dgm:spPr/>
      <dgm:t>
        <a:bodyPr/>
        <a:lstStyle/>
        <a:p>
          <a:endParaRPr lang="en-US"/>
        </a:p>
      </dgm:t>
    </dgm:pt>
    <dgm:pt modelId="{107ED0FE-10C2-422B-AC7F-F9E505163E55}">
      <dgm:prSet phldrT="[Text]" custT="1"/>
      <dgm:spPr/>
      <dgm:t>
        <a:bodyPr/>
        <a:lstStyle/>
        <a:p>
          <a:r>
            <a:rPr lang="en-US" sz="1600" dirty="0" smtClean="0"/>
            <a:t>No geometric abnormality signs reported</a:t>
          </a:r>
          <a:endParaRPr lang="en-US" sz="1600" dirty="0"/>
        </a:p>
      </dgm:t>
    </dgm:pt>
    <dgm:pt modelId="{AD67D359-5ECB-47B0-84CB-CF9C9FB8A1AB}" type="parTrans" cxnId="{2257DF18-4793-48C6-A086-C5E0FFCC5A2E}">
      <dgm:prSet/>
      <dgm:spPr/>
      <dgm:t>
        <a:bodyPr/>
        <a:lstStyle/>
        <a:p>
          <a:endParaRPr lang="en-US"/>
        </a:p>
      </dgm:t>
    </dgm:pt>
    <dgm:pt modelId="{DC7DB127-96F0-451F-868F-8FF9CB9A8909}" type="sibTrans" cxnId="{2257DF18-4793-48C6-A086-C5E0FFCC5A2E}">
      <dgm:prSet/>
      <dgm:spPr/>
      <dgm:t>
        <a:bodyPr/>
        <a:lstStyle/>
        <a:p>
          <a:endParaRPr lang="en-US"/>
        </a:p>
      </dgm:t>
    </dgm:pt>
    <dgm:pt modelId="{1AD7159C-A93D-442F-9C7F-CC9C60E7430B}">
      <dgm:prSet phldrT="[Text]" custT="1"/>
      <dgm:spPr/>
      <dgm:t>
        <a:bodyPr/>
        <a:lstStyle/>
        <a:p>
          <a:r>
            <a:rPr lang="en-US" sz="1600" dirty="0" smtClean="0"/>
            <a:t>No pitting &amp; low thickness losses reported</a:t>
          </a:r>
          <a:endParaRPr lang="en-US" sz="1600" dirty="0"/>
        </a:p>
      </dgm:t>
    </dgm:pt>
    <dgm:pt modelId="{87868703-2196-4F2C-B6CD-7F658B98E2DC}" type="parTrans" cxnId="{EFEF1421-4E27-4E3F-BE94-C95989E31EA5}">
      <dgm:prSet/>
      <dgm:spPr/>
      <dgm:t>
        <a:bodyPr/>
        <a:lstStyle/>
        <a:p>
          <a:endParaRPr lang="en-US"/>
        </a:p>
      </dgm:t>
    </dgm:pt>
    <dgm:pt modelId="{85E6FA1D-5DC3-4F60-B3DE-77D4BB79F5A7}" type="sibTrans" cxnId="{EFEF1421-4E27-4E3F-BE94-C95989E31EA5}">
      <dgm:prSet/>
      <dgm:spPr/>
      <dgm:t>
        <a:bodyPr/>
        <a:lstStyle/>
        <a:p>
          <a:endParaRPr lang="en-US"/>
        </a:p>
      </dgm:t>
    </dgm:pt>
    <dgm:pt modelId="{3087C12B-8A0F-49FE-B350-63DE55550C8E}">
      <dgm:prSet phldrT="[Text]" custT="1"/>
      <dgm:spPr/>
      <dgm:t>
        <a:bodyPr/>
        <a:lstStyle/>
        <a:p>
          <a:r>
            <a:rPr lang="en-US" sz="1600" dirty="0" smtClean="0"/>
            <a:t>No dents, bulge and mis-alignment reported</a:t>
          </a:r>
          <a:endParaRPr lang="en-US" sz="1600" dirty="0"/>
        </a:p>
      </dgm:t>
    </dgm:pt>
    <dgm:pt modelId="{A41B2174-80F6-4BA9-8CE3-5FE40D999EA3}" type="parTrans" cxnId="{7FFD491D-242A-46BB-9D56-3004A430755F}">
      <dgm:prSet/>
      <dgm:spPr/>
      <dgm:t>
        <a:bodyPr/>
        <a:lstStyle/>
        <a:p>
          <a:endParaRPr lang="en-US"/>
        </a:p>
      </dgm:t>
    </dgm:pt>
    <dgm:pt modelId="{23E674CD-884F-4235-BCA8-EFA1B9A4C09A}" type="sibTrans" cxnId="{7FFD491D-242A-46BB-9D56-3004A430755F}">
      <dgm:prSet/>
      <dgm:spPr/>
      <dgm:t>
        <a:bodyPr/>
        <a:lstStyle/>
        <a:p>
          <a:endParaRPr lang="en-US"/>
        </a:p>
      </dgm:t>
    </dgm:pt>
    <dgm:pt modelId="{48A242BF-7816-4F2E-8C6C-B06BE39A4115}">
      <dgm:prSet phldrT="[Text]" custT="1"/>
      <dgm:spPr/>
      <dgm:t>
        <a:bodyPr/>
        <a:lstStyle/>
        <a:p>
          <a:pPr algn="just"/>
          <a:r>
            <a:rPr lang="en-US" sz="2000" dirty="0" smtClean="0"/>
            <a:t>Material degradation</a:t>
          </a:r>
          <a:endParaRPr lang="en-US" sz="2000" dirty="0"/>
        </a:p>
      </dgm:t>
    </dgm:pt>
    <dgm:pt modelId="{6D03ACB0-0570-48F4-807F-3EE5BD061A79}" type="parTrans" cxnId="{7CBBB5CC-066D-4B0D-9FD2-0118B9C0F217}">
      <dgm:prSet/>
      <dgm:spPr/>
      <dgm:t>
        <a:bodyPr/>
        <a:lstStyle/>
        <a:p>
          <a:endParaRPr lang="en-US"/>
        </a:p>
      </dgm:t>
    </dgm:pt>
    <dgm:pt modelId="{D7431C93-1046-4D13-8BDC-4823170D65A5}" type="sibTrans" cxnId="{7CBBB5CC-066D-4B0D-9FD2-0118B9C0F217}">
      <dgm:prSet/>
      <dgm:spPr/>
      <dgm:t>
        <a:bodyPr/>
        <a:lstStyle/>
        <a:p>
          <a:endParaRPr lang="en-US"/>
        </a:p>
      </dgm:t>
    </dgm:pt>
    <dgm:pt modelId="{1C16BB9B-123E-47A7-8312-D4D1FB0E6F95}">
      <dgm:prSet phldrT="[Text]" custT="1"/>
      <dgm:spPr/>
      <dgm:t>
        <a:bodyPr/>
        <a:lstStyle/>
        <a:p>
          <a:pPr algn="just"/>
          <a:r>
            <a:rPr lang="en-US" sz="1600" dirty="0" smtClean="0"/>
            <a:t>Hardness test found within acceptable limit</a:t>
          </a:r>
          <a:endParaRPr lang="en-US" sz="1600" dirty="0"/>
        </a:p>
      </dgm:t>
    </dgm:pt>
    <dgm:pt modelId="{09193C38-49C1-4A2D-9DA5-1BA8C7AD3CEB}" type="parTrans" cxnId="{FB93E70D-E69E-44C6-A80C-111F19AF5662}">
      <dgm:prSet/>
      <dgm:spPr/>
      <dgm:t>
        <a:bodyPr/>
        <a:lstStyle/>
        <a:p>
          <a:endParaRPr lang="en-US"/>
        </a:p>
      </dgm:t>
    </dgm:pt>
    <dgm:pt modelId="{1A738C41-8B15-40B5-A5EA-728C2A1AA17E}" type="sibTrans" cxnId="{FB93E70D-E69E-44C6-A80C-111F19AF5662}">
      <dgm:prSet/>
      <dgm:spPr/>
      <dgm:t>
        <a:bodyPr/>
        <a:lstStyle/>
        <a:p>
          <a:endParaRPr lang="en-US"/>
        </a:p>
      </dgm:t>
    </dgm:pt>
    <dgm:pt modelId="{D1CDE2B0-04AE-46BD-9101-5229A181A995}">
      <dgm:prSet phldrT="[Text]" custT="1"/>
      <dgm:spPr/>
      <dgm:t>
        <a:bodyPr/>
        <a:lstStyle/>
        <a:p>
          <a:r>
            <a:rPr lang="en-US" sz="1600" dirty="0" smtClean="0"/>
            <a:t>Replica did not show metal degradation signs</a:t>
          </a:r>
          <a:endParaRPr lang="en-US" sz="1600" dirty="0"/>
        </a:p>
      </dgm:t>
    </dgm:pt>
    <dgm:pt modelId="{0E1B9E4F-AC48-46DA-9579-FCC486BFE429}" type="parTrans" cxnId="{35BB5407-F902-4BB4-8874-0FF959F8369B}">
      <dgm:prSet/>
      <dgm:spPr/>
      <dgm:t>
        <a:bodyPr/>
        <a:lstStyle/>
        <a:p>
          <a:endParaRPr lang="en-US"/>
        </a:p>
      </dgm:t>
    </dgm:pt>
    <dgm:pt modelId="{675A5EDF-8C30-4FCB-B0CE-19A05E7BE1BD}" type="sibTrans" cxnId="{35BB5407-F902-4BB4-8874-0FF959F8369B}">
      <dgm:prSet/>
      <dgm:spPr/>
      <dgm:t>
        <a:bodyPr/>
        <a:lstStyle/>
        <a:p>
          <a:endParaRPr lang="en-US"/>
        </a:p>
      </dgm:t>
    </dgm:pt>
    <dgm:pt modelId="{616F97CB-CFB2-40CD-A92D-15F88DB8912A}">
      <dgm:prSet phldrT="[Text]" custT="1"/>
      <dgm:spPr/>
      <dgm:t>
        <a:bodyPr/>
        <a:lstStyle/>
        <a:p>
          <a:pPr algn="just"/>
          <a:r>
            <a:rPr lang="en-US" sz="2000" dirty="0" smtClean="0"/>
            <a:t>Operation upsets</a:t>
          </a:r>
          <a:endParaRPr lang="en-US" sz="2000" dirty="0"/>
        </a:p>
      </dgm:t>
    </dgm:pt>
    <dgm:pt modelId="{9600F2E5-8DC2-4DCD-8AE8-D09A9C66D429}" type="parTrans" cxnId="{10520926-F94A-4C60-86E8-480CBAAC04C4}">
      <dgm:prSet/>
      <dgm:spPr/>
      <dgm:t>
        <a:bodyPr/>
        <a:lstStyle/>
        <a:p>
          <a:endParaRPr lang="en-US"/>
        </a:p>
      </dgm:t>
    </dgm:pt>
    <dgm:pt modelId="{C2361C9A-F1B2-4551-B7CD-752494D1CFF3}" type="sibTrans" cxnId="{10520926-F94A-4C60-86E8-480CBAAC04C4}">
      <dgm:prSet/>
      <dgm:spPr/>
      <dgm:t>
        <a:bodyPr/>
        <a:lstStyle/>
        <a:p>
          <a:endParaRPr lang="en-US"/>
        </a:p>
      </dgm:t>
    </dgm:pt>
    <dgm:pt modelId="{76F034BA-ED21-4C29-ACFD-1F1D115090DC}">
      <dgm:prSet phldrT="[Text]" custT="1"/>
      <dgm:spPr/>
      <dgm:t>
        <a:bodyPr/>
        <a:lstStyle/>
        <a:p>
          <a:pPr algn="just"/>
          <a:r>
            <a:rPr lang="en-US" sz="1600" dirty="0" smtClean="0"/>
            <a:t>equipment PI- trends shows operating temperature &amp; pressure are within design limits</a:t>
          </a:r>
          <a:endParaRPr lang="en-US" sz="1600" dirty="0"/>
        </a:p>
      </dgm:t>
    </dgm:pt>
    <dgm:pt modelId="{DAEF3FAA-D1D6-4F44-AFFA-2F96C4A3F8C8}" type="parTrans" cxnId="{27F947A9-AA87-4679-80DA-E98F836FFD2D}">
      <dgm:prSet/>
      <dgm:spPr/>
      <dgm:t>
        <a:bodyPr/>
        <a:lstStyle/>
        <a:p>
          <a:endParaRPr lang="en-US"/>
        </a:p>
      </dgm:t>
    </dgm:pt>
    <dgm:pt modelId="{CCB81BFE-BD39-4309-B2B0-BAB7F15EE415}" type="sibTrans" cxnId="{27F947A9-AA87-4679-80DA-E98F836FFD2D}">
      <dgm:prSet/>
      <dgm:spPr/>
      <dgm:t>
        <a:bodyPr/>
        <a:lstStyle/>
        <a:p>
          <a:endParaRPr lang="en-US"/>
        </a:p>
      </dgm:t>
    </dgm:pt>
    <dgm:pt modelId="{4566014A-E6F0-40D4-AA62-163CD9BCBB19}" type="pres">
      <dgm:prSet presAssocID="{B9098957-B426-4C23-8B62-30966B13A6B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6EFC6F-E5AC-4A21-A05B-F659578F6208}" type="pres">
      <dgm:prSet presAssocID="{4130DE6F-6246-427A-8DE0-48D01742244B}" presName="linNode" presStyleCnt="0"/>
      <dgm:spPr/>
    </dgm:pt>
    <dgm:pt modelId="{ED5230E8-8792-40D9-B256-05C0B8E03D88}" type="pres">
      <dgm:prSet presAssocID="{4130DE6F-6246-427A-8DE0-48D01742244B}" presName="parentShp" presStyleLbl="node1" presStyleIdx="0" presStyleCnt="3" custScaleX="60160" custScaleY="87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3404B-A7D4-4B81-AEF0-4AA3600BFBA9}" type="pres">
      <dgm:prSet presAssocID="{4130DE6F-6246-427A-8DE0-48D01742244B}" presName="childShp" presStyleLbl="bgAccFollowNode1" presStyleIdx="0" presStyleCnt="3" custScaleY="94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1EAB8-5EBC-4DFB-9525-9AA3AD206B64}" type="pres">
      <dgm:prSet presAssocID="{C0A0E1CC-F752-4639-8C4A-0BFED2F54014}" presName="spacing" presStyleCnt="0"/>
      <dgm:spPr/>
    </dgm:pt>
    <dgm:pt modelId="{4A56C529-1C53-4FF6-8810-7B317D211ABB}" type="pres">
      <dgm:prSet presAssocID="{48A242BF-7816-4F2E-8C6C-B06BE39A4115}" presName="linNode" presStyleCnt="0"/>
      <dgm:spPr/>
    </dgm:pt>
    <dgm:pt modelId="{28E2B8D6-0B8E-4E58-8AE4-9386656FAE28}" type="pres">
      <dgm:prSet presAssocID="{48A242BF-7816-4F2E-8C6C-B06BE39A4115}" presName="parentShp" presStyleLbl="node1" presStyleIdx="1" presStyleCnt="3" custScaleX="60160" custScaleY="58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07828-2DDF-4FA4-A7F0-5B742D6752A3}" type="pres">
      <dgm:prSet presAssocID="{48A242BF-7816-4F2E-8C6C-B06BE39A4115}" presName="childShp" presStyleLbl="bgAccFollowNode1" presStyleIdx="1" presStyleCnt="3" custScaleY="53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95690-11DD-4B54-8BCE-BAB0D4F52AF7}" type="pres">
      <dgm:prSet presAssocID="{D7431C93-1046-4D13-8BDC-4823170D65A5}" presName="spacing" presStyleCnt="0"/>
      <dgm:spPr/>
    </dgm:pt>
    <dgm:pt modelId="{50521075-FB9C-4555-B562-9DF008E08363}" type="pres">
      <dgm:prSet presAssocID="{616F97CB-CFB2-40CD-A92D-15F88DB8912A}" presName="linNode" presStyleCnt="0"/>
      <dgm:spPr/>
    </dgm:pt>
    <dgm:pt modelId="{4C973EE3-3884-4F8A-A5CB-1C3BBB1D7663}" type="pres">
      <dgm:prSet presAssocID="{616F97CB-CFB2-40CD-A92D-15F88DB8912A}" presName="parentShp" presStyleLbl="node1" presStyleIdx="2" presStyleCnt="3" custScaleX="60160" custScaleY="592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A0408-4F9A-4314-822C-B22A68ACE570}" type="pres">
      <dgm:prSet presAssocID="{616F97CB-CFB2-40CD-A92D-15F88DB8912A}" presName="childShp" presStyleLbl="bgAccFollowNode1" presStyleIdx="2" presStyleCnt="3" custScaleY="63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7BEC7B-67BF-4DA2-89F5-760DE6FFB725}" type="presOf" srcId="{48A242BF-7816-4F2E-8C6C-B06BE39A4115}" destId="{28E2B8D6-0B8E-4E58-8AE4-9386656FAE28}" srcOrd="0" destOrd="0" presId="urn:microsoft.com/office/officeart/2005/8/layout/vList6"/>
    <dgm:cxn modelId="{7D82E629-FDC5-4CA4-BF53-A19D87201A20}" type="presOf" srcId="{B9098957-B426-4C23-8B62-30966B13A6B1}" destId="{4566014A-E6F0-40D4-AA62-163CD9BCBB19}" srcOrd="0" destOrd="0" presId="urn:microsoft.com/office/officeart/2005/8/layout/vList6"/>
    <dgm:cxn modelId="{CE92B205-230C-438F-8D22-7E9826D76844}" srcId="{4130DE6F-6246-427A-8DE0-48D01742244B}" destId="{EFF1B6A5-C103-418F-8DFB-D1326A113E22}" srcOrd="0" destOrd="0" parTransId="{D645D878-B052-485E-B911-5FAEE6410A03}" sibTransId="{20B01564-4988-4A1E-9D21-5324BE029C13}"/>
    <dgm:cxn modelId="{6C15FE84-2F8B-423F-A750-5D3FF89A3F2E}" type="presOf" srcId="{4130DE6F-6246-427A-8DE0-48D01742244B}" destId="{ED5230E8-8792-40D9-B256-05C0B8E03D88}" srcOrd="0" destOrd="0" presId="urn:microsoft.com/office/officeart/2005/8/layout/vList6"/>
    <dgm:cxn modelId="{10520926-F94A-4C60-86E8-480CBAAC04C4}" srcId="{B9098957-B426-4C23-8B62-30966B13A6B1}" destId="{616F97CB-CFB2-40CD-A92D-15F88DB8912A}" srcOrd="2" destOrd="0" parTransId="{9600F2E5-8DC2-4DCD-8AE8-D09A9C66D429}" sibTransId="{C2361C9A-F1B2-4551-B7CD-752494D1CFF3}"/>
    <dgm:cxn modelId="{9C19BA6C-3C32-471B-9DB2-8A361193E8E6}" type="presOf" srcId="{1AD7159C-A93D-442F-9C7F-CC9C60E7430B}" destId="{7F13404B-A7D4-4B81-AEF0-4AA3600BFBA9}" srcOrd="0" destOrd="2" presId="urn:microsoft.com/office/officeart/2005/8/layout/vList6"/>
    <dgm:cxn modelId="{7FFD491D-242A-46BB-9D56-3004A430755F}" srcId="{4130DE6F-6246-427A-8DE0-48D01742244B}" destId="{3087C12B-8A0F-49FE-B350-63DE55550C8E}" srcOrd="3" destOrd="0" parTransId="{A41B2174-80F6-4BA9-8CE3-5FE40D999EA3}" sibTransId="{23E674CD-884F-4235-BCA8-EFA1B9A4C09A}"/>
    <dgm:cxn modelId="{EB181622-0B5A-4885-87C8-F66CDD1D4C7B}" type="presOf" srcId="{3087C12B-8A0F-49FE-B350-63DE55550C8E}" destId="{7F13404B-A7D4-4B81-AEF0-4AA3600BFBA9}" srcOrd="0" destOrd="3" presId="urn:microsoft.com/office/officeart/2005/8/layout/vList6"/>
    <dgm:cxn modelId="{EBEE1782-89E6-4D48-9139-7B9276C61478}" type="presOf" srcId="{107ED0FE-10C2-422B-AC7F-F9E505163E55}" destId="{7F13404B-A7D4-4B81-AEF0-4AA3600BFBA9}" srcOrd="0" destOrd="1" presId="urn:microsoft.com/office/officeart/2005/8/layout/vList6"/>
    <dgm:cxn modelId="{A12F4230-CA3D-4805-B292-7A5594B60570}" srcId="{B9098957-B426-4C23-8B62-30966B13A6B1}" destId="{4130DE6F-6246-427A-8DE0-48D01742244B}" srcOrd="0" destOrd="0" parTransId="{9116865C-3F96-4BDE-93CB-6660578006EE}" sibTransId="{C0A0E1CC-F752-4639-8C4A-0BFED2F54014}"/>
    <dgm:cxn modelId="{B4C59C53-24FA-4A5F-A923-0200667274DE}" type="presOf" srcId="{76F034BA-ED21-4C29-ACFD-1F1D115090DC}" destId="{80FA0408-4F9A-4314-822C-B22A68ACE570}" srcOrd="0" destOrd="0" presId="urn:microsoft.com/office/officeart/2005/8/layout/vList6"/>
    <dgm:cxn modelId="{27F947A9-AA87-4679-80DA-E98F836FFD2D}" srcId="{616F97CB-CFB2-40CD-A92D-15F88DB8912A}" destId="{76F034BA-ED21-4C29-ACFD-1F1D115090DC}" srcOrd="0" destOrd="0" parTransId="{DAEF3FAA-D1D6-4F44-AFFA-2F96C4A3F8C8}" sibTransId="{CCB81BFE-BD39-4309-B2B0-BAB7F15EE415}"/>
    <dgm:cxn modelId="{FB93E70D-E69E-44C6-A80C-111F19AF5662}" srcId="{48A242BF-7816-4F2E-8C6C-B06BE39A4115}" destId="{1C16BB9B-123E-47A7-8312-D4D1FB0E6F95}" srcOrd="0" destOrd="0" parTransId="{09193C38-49C1-4A2D-9DA5-1BA8C7AD3CEB}" sibTransId="{1A738C41-8B15-40B5-A5EA-728C2A1AA17E}"/>
    <dgm:cxn modelId="{EFEF1421-4E27-4E3F-BE94-C95989E31EA5}" srcId="{4130DE6F-6246-427A-8DE0-48D01742244B}" destId="{1AD7159C-A93D-442F-9C7F-CC9C60E7430B}" srcOrd="2" destOrd="0" parTransId="{87868703-2196-4F2C-B6CD-7F658B98E2DC}" sibTransId="{85E6FA1D-5DC3-4F60-B3DE-77D4BB79F5A7}"/>
    <dgm:cxn modelId="{7CBBB5CC-066D-4B0D-9FD2-0118B9C0F217}" srcId="{B9098957-B426-4C23-8B62-30966B13A6B1}" destId="{48A242BF-7816-4F2E-8C6C-B06BE39A4115}" srcOrd="1" destOrd="0" parTransId="{6D03ACB0-0570-48F4-807F-3EE5BD061A79}" sibTransId="{D7431C93-1046-4D13-8BDC-4823170D65A5}"/>
    <dgm:cxn modelId="{EB7E2CA1-A4E5-4B53-86FF-277D2FA4EE1E}" type="presOf" srcId="{D1CDE2B0-04AE-46BD-9101-5229A181A995}" destId="{F0207828-2DDF-4FA4-A7F0-5B742D6752A3}" srcOrd="0" destOrd="1" presId="urn:microsoft.com/office/officeart/2005/8/layout/vList6"/>
    <dgm:cxn modelId="{21F7E1E5-E7D1-48B3-A70C-D53A20BE79F9}" type="presOf" srcId="{616F97CB-CFB2-40CD-A92D-15F88DB8912A}" destId="{4C973EE3-3884-4F8A-A5CB-1C3BBB1D7663}" srcOrd="0" destOrd="0" presId="urn:microsoft.com/office/officeart/2005/8/layout/vList6"/>
    <dgm:cxn modelId="{35BB5407-F902-4BB4-8874-0FF959F8369B}" srcId="{48A242BF-7816-4F2E-8C6C-B06BE39A4115}" destId="{D1CDE2B0-04AE-46BD-9101-5229A181A995}" srcOrd="1" destOrd="0" parTransId="{0E1B9E4F-AC48-46DA-9579-FCC486BFE429}" sibTransId="{675A5EDF-8C30-4FCB-B0CE-19A05E7BE1BD}"/>
    <dgm:cxn modelId="{D1398777-56B3-435A-AC0E-8071875AD750}" type="presOf" srcId="{1C16BB9B-123E-47A7-8312-D4D1FB0E6F95}" destId="{F0207828-2DDF-4FA4-A7F0-5B742D6752A3}" srcOrd="0" destOrd="0" presId="urn:microsoft.com/office/officeart/2005/8/layout/vList6"/>
    <dgm:cxn modelId="{2257DF18-4793-48C6-A086-C5E0FFCC5A2E}" srcId="{4130DE6F-6246-427A-8DE0-48D01742244B}" destId="{107ED0FE-10C2-422B-AC7F-F9E505163E55}" srcOrd="1" destOrd="0" parTransId="{AD67D359-5ECB-47B0-84CB-CF9C9FB8A1AB}" sibTransId="{DC7DB127-96F0-451F-868F-8FF9CB9A8909}"/>
    <dgm:cxn modelId="{59E0857C-179C-4971-8D54-231BAE664CA3}" type="presOf" srcId="{EFF1B6A5-C103-418F-8DFB-D1326A113E22}" destId="{7F13404B-A7D4-4B81-AEF0-4AA3600BFBA9}" srcOrd="0" destOrd="0" presId="urn:microsoft.com/office/officeart/2005/8/layout/vList6"/>
    <dgm:cxn modelId="{BE1E5E02-8B5A-4E55-8FD1-5D5E7EE1B7A7}" type="presParOf" srcId="{4566014A-E6F0-40D4-AA62-163CD9BCBB19}" destId="{EE6EFC6F-E5AC-4A21-A05B-F659578F6208}" srcOrd="0" destOrd="0" presId="urn:microsoft.com/office/officeart/2005/8/layout/vList6"/>
    <dgm:cxn modelId="{70C9BEBF-6755-4C5E-8618-A171D15A9ED5}" type="presParOf" srcId="{EE6EFC6F-E5AC-4A21-A05B-F659578F6208}" destId="{ED5230E8-8792-40D9-B256-05C0B8E03D88}" srcOrd="0" destOrd="0" presId="urn:microsoft.com/office/officeart/2005/8/layout/vList6"/>
    <dgm:cxn modelId="{B210BF15-014F-4735-BED5-D93EDF065D26}" type="presParOf" srcId="{EE6EFC6F-E5AC-4A21-A05B-F659578F6208}" destId="{7F13404B-A7D4-4B81-AEF0-4AA3600BFBA9}" srcOrd="1" destOrd="0" presId="urn:microsoft.com/office/officeart/2005/8/layout/vList6"/>
    <dgm:cxn modelId="{09F2D5A6-DF54-41F4-A797-F6264E951840}" type="presParOf" srcId="{4566014A-E6F0-40D4-AA62-163CD9BCBB19}" destId="{AFF1EAB8-5EBC-4DFB-9525-9AA3AD206B64}" srcOrd="1" destOrd="0" presId="urn:microsoft.com/office/officeart/2005/8/layout/vList6"/>
    <dgm:cxn modelId="{539F5875-F5D3-4F39-B55C-33FD37531446}" type="presParOf" srcId="{4566014A-E6F0-40D4-AA62-163CD9BCBB19}" destId="{4A56C529-1C53-4FF6-8810-7B317D211ABB}" srcOrd="2" destOrd="0" presId="urn:microsoft.com/office/officeart/2005/8/layout/vList6"/>
    <dgm:cxn modelId="{7B32FB63-85A7-47AF-912D-B99BD0936C7C}" type="presParOf" srcId="{4A56C529-1C53-4FF6-8810-7B317D211ABB}" destId="{28E2B8D6-0B8E-4E58-8AE4-9386656FAE28}" srcOrd="0" destOrd="0" presId="urn:microsoft.com/office/officeart/2005/8/layout/vList6"/>
    <dgm:cxn modelId="{77AD9891-3B01-4C9B-948E-1BD3F93D3768}" type="presParOf" srcId="{4A56C529-1C53-4FF6-8810-7B317D211ABB}" destId="{F0207828-2DDF-4FA4-A7F0-5B742D6752A3}" srcOrd="1" destOrd="0" presId="urn:microsoft.com/office/officeart/2005/8/layout/vList6"/>
    <dgm:cxn modelId="{26F60978-7697-4466-A451-AD163AFFD56A}" type="presParOf" srcId="{4566014A-E6F0-40D4-AA62-163CD9BCBB19}" destId="{97095690-11DD-4B54-8BCE-BAB0D4F52AF7}" srcOrd="3" destOrd="0" presId="urn:microsoft.com/office/officeart/2005/8/layout/vList6"/>
    <dgm:cxn modelId="{1250F8EB-5845-4D36-98DD-6648FED28AC4}" type="presParOf" srcId="{4566014A-E6F0-40D4-AA62-163CD9BCBB19}" destId="{50521075-FB9C-4555-B562-9DF008E08363}" srcOrd="4" destOrd="0" presId="urn:microsoft.com/office/officeart/2005/8/layout/vList6"/>
    <dgm:cxn modelId="{970FFCFC-EBD5-410B-885D-43AE8E36964D}" type="presParOf" srcId="{50521075-FB9C-4555-B562-9DF008E08363}" destId="{4C973EE3-3884-4F8A-A5CB-1C3BBB1D7663}" srcOrd="0" destOrd="0" presId="urn:microsoft.com/office/officeart/2005/8/layout/vList6"/>
    <dgm:cxn modelId="{AB9BA695-2117-41F4-BF35-FA6ACCC2301F}" type="presParOf" srcId="{50521075-FB9C-4555-B562-9DF008E08363}" destId="{80FA0408-4F9A-4314-822C-B22A68ACE57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838012-78DA-4E62-8BA7-68F31FFF5CCE}" type="doc">
      <dgm:prSet loTypeId="urn:microsoft.com/office/officeart/2005/8/layout/hList9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86F8ECFD-AE84-4F83-9BB1-C2E674C8D6BF}">
      <dgm:prSet phldrT="[Text]" custT="1"/>
      <dgm:spPr/>
      <dgm:t>
        <a:bodyPr/>
        <a:lstStyle/>
        <a:p>
          <a:pPr algn="just"/>
          <a:r>
            <a:rPr lang="en-US" sz="1800" dirty="0" smtClean="0"/>
            <a:t>t = Time</a:t>
          </a:r>
          <a:endParaRPr lang="en-US" sz="1800" dirty="0"/>
        </a:p>
      </dgm:t>
    </dgm:pt>
    <dgm:pt modelId="{11166A69-E3A5-43DC-AF7E-6A726329E7E3}" type="parTrans" cxnId="{5B330990-56FD-4AFC-9D4D-73E35D39E730}">
      <dgm:prSet/>
      <dgm:spPr/>
      <dgm:t>
        <a:bodyPr/>
        <a:lstStyle/>
        <a:p>
          <a:endParaRPr lang="en-US" sz="1600"/>
        </a:p>
      </dgm:t>
    </dgm:pt>
    <dgm:pt modelId="{280675E8-32ED-4D07-BD62-42434155168E}" type="sibTrans" cxnId="{5B330990-56FD-4AFC-9D4D-73E35D39E730}">
      <dgm:prSet/>
      <dgm:spPr/>
      <dgm:t>
        <a:bodyPr/>
        <a:lstStyle/>
        <a:p>
          <a:endParaRPr lang="en-US" sz="1600"/>
        </a:p>
      </dgm:t>
    </dgm:pt>
    <dgm:pt modelId="{ADD72D3D-D7C3-442B-9FD9-22EA708F3548}">
      <dgm:prSet phldrT="[Text]" custT="1"/>
      <dgm:spPr/>
      <dgm:t>
        <a:bodyPr/>
        <a:lstStyle/>
        <a:p>
          <a:pPr algn="just"/>
          <a:r>
            <a:rPr lang="en-US" sz="1600" dirty="0" smtClean="0"/>
            <a:t>Referenced  case is around 20 years old</a:t>
          </a:r>
          <a:endParaRPr lang="en-US" sz="1600" dirty="0"/>
        </a:p>
      </dgm:t>
    </dgm:pt>
    <dgm:pt modelId="{DCB99558-AF77-4E27-9487-CEF5261D6F62}" type="parTrans" cxnId="{AD6AE738-0080-41F0-A1E5-A2A44705C8B9}">
      <dgm:prSet/>
      <dgm:spPr/>
      <dgm:t>
        <a:bodyPr/>
        <a:lstStyle/>
        <a:p>
          <a:endParaRPr lang="en-US" sz="1600"/>
        </a:p>
      </dgm:t>
    </dgm:pt>
    <dgm:pt modelId="{5F2EB0F2-3D33-4FE7-892F-AC09FFCD9BAE}" type="sibTrans" cxnId="{AD6AE738-0080-41F0-A1E5-A2A44705C8B9}">
      <dgm:prSet/>
      <dgm:spPr/>
      <dgm:t>
        <a:bodyPr/>
        <a:lstStyle/>
        <a:p>
          <a:endParaRPr lang="en-US" sz="1600"/>
        </a:p>
      </dgm:t>
    </dgm:pt>
    <dgm:pt modelId="{15670334-6C8B-40F1-AFC5-BE7DDEB2E370}">
      <dgm:prSet phldrT="[Text]" custT="1"/>
      <dgm:spPr/>
      <dgm:t>
        <a:bodyPr/>
        <a:lstStyle/>
        <a:p>
          <a:pPr algn="just"/>
          <a:r>
            <a:rPr lang="en-US" sz="1600" dirty="0" smtClean="0"/>
            <a:t>T = </a:t>
          </a:r>
          <a:r>
            <a:rPr lang="en-US" sz="1400" dirty="0" smtClean="0"/>
            <a:t>Temperature</a:t>
          </a:r>
          <a:endParaRPr lang="en-US" sz="1400" dirty="0"/>
        </a:p>
      </dgm:t>
    </dgm:pt>
    <dgm:pt modelId="{EE87EAA9-7DA9-4762-943E-773BAF945956}" type="parTrans" cxnId="{02149A5A-B59C-4057-876D-28769C29E8C1}">
      <dgm:prSet/>
      <dgm:spPr/>
      <dgm:t>
        <a:bodyPr/>
        <a:lstStyle/>
        <a:p>
          <a:endParaRPr lang="en-US" sz="1600"/>
        </a:p>
      </dgm:t>
    </dgm:pt>
    <dgm:pt modelId="{91AF556B-A1DE-4720-A6BC-43D687742132}" type="sibTrans" cxnId="{02149A5A-B59C-4057-876D-28769C29E8C1}">
      <dgm:prSet/>
      <dgm:spPr/>
      <dgm:t>
        <a:bodyPr/>
        <a:lstStyle/>
        <a:p>
          <a:endParaRPr lang="en-US" sz="1600"/>
        </a:p>
      </dgm:t>
    </dgm:pt>
    <dgm:pt modelId="{ACF9B9EC-06D8-430C-8E50-F0810FB7951F}">
      <dgm:prSet phldrT="[Text]" custT="1"/>
      <dgm:spPr/>
      <dgm:t>
        <a:bodyPr/>
        <a:lstStyle/>
        <a:p>
          <a:pPr algn="just"/>
          <a:r>
            <a:rPr lang="en-US" sz="1600" dirty="0" smtClean="0"/>
            <a:t>Operating case is within design case </a:t>
          </a:r>
          <a:r>
            <a:rPr lang="en-US" sz="1200" dirty="0" smtClean="0">
              <a:solidFill>
                <a:srgbClr val="C00000"/>
              </a:solidFill>
            </a:rPr>
            <a:t>(</a:t>
          </a:r>
          <a:r>
            <a:rPr lang="en-US" sz="1200" dirty="0" smtClean="0">
              <a:solidFill>
                <a:srgbClr val="C00000"/>
              </a:solidFill>
              <a:latin typeface="+mj-lt"/>
            </a:rPr>
            <a:t>study performed on design temperature)</a:t>
          </a:r>
          <a:endParaRPr lang="en-US" sz="1200" dirty="0">
            <a:solidFill>
              <a:srgbClr val="C00000"/>
            </a:solidFill>
          </a:endParaRPr>
        </a:p>
      </dgm:t>
    </dgm:pt>
    <dgm:pt modelId="{ABCBC284-25A9-41BB-8C50-B71F63CF458A}" type="parTrans" cxnId="{037A7E38-C7D0-4254-87A4-B7D8F6996A53}">
      <dgm:prSet/>
      <dgm:spPr/>
      <dgm:t>
        <a:bodyPr/>
        <a:lstStyle/>
        <a:p>
          <a:endParaRPr lang="en-US" sz="1600"/>
        </a:p>
      </dgm:t>
    </dgm:pt>
    <dgm:pt modelId="{81C44B6B-598F-445E-A1D4-7CBBDD4B45E8}" type="sibTrans" cxnId="{037A7E38-C7D0-4254-87A4-B7D8F6996A53}">
      <dgm:prSet/>
      <dgm:spPr/>
      <dgm:t>
        <a:bodyPr/>
        <a:lstStyle/>
        <a:p>
          <a:endParaRPr lang="en-US" sz="1600"/>
        </a:p>
      </dgm:t>
    </dgm:pt>
    <dgm:pt modelId="{BF99F250-2E75-486F-97BC-7036E439E4F0}">
      <dgm:prSet phldrT="[Text]" custT="1"/>
      <dgm:spPr/>
      <dgm:t>
        <a:bodyPr/>
        <a:lstStyle/>
        <a:p>
          <a:pPr algn="just"/>
          <a:r>
            <a:rPr lang="en-US" sz="1800" dirty="0" smtClean="0"/>
            <a:t>S = Stress</a:t>
          </a:r>
          <a:endParaRPr lang="en-US" sz="1800" dirty="0"/>
        </a:p>
      </dgm:t>
    </dgm:pt>
    <dgm:pt modelId="{076776ED-3DBA-4573-A7E2-36FCDA149BE3}" type="parTrans" cxnId="{BD6F21BD-1972-45A6-B5EF-9697B5AA0675}">
      <dgm:prSet/>
      <dgm:spPr/>
      <dgm:t>
        <a:bodyPr/>
        <a:lstStyle/>
        <a:p>
          <a:endParaRPr lang="en-US" sz="1600"/>
        </a:p>
      </dgm:t>
    </dgm:pt>
    <dgm:pt modelId="{5960D227-F3DD-45F6-A0A9-212ECE4DFC8F}" type="sibTrans" cxnId="{BD6F21BD-1972-45A6-B5EF-9697B5AA0675}">
      <dgm:prSet/>
      <dgm:spPr/>
      <dgm:t>
        <a:bodyPr/>
        <a:lstStyle/>
        <a:p>
          <a:endParaRPr lang="en-US" sz="1600"/>
        </a:p>
      </dgm:t>
    </dgm:pt>
    <dgm:pt modelId="{D930BD10-A769-4260-BA01-486250779DA1}">
      <dgm:prSet phldrT="[Text]" custT="1"/>
      <dgm:spPr/>
      <dgm:t>
        <a:bodyPr/>
        <a:lstStyle/>
        <a:p>
          <a:pPr algn="just"/>
          <a:r>
            <a:rPr lang="en-US" sz="1600" dirty="0" smtClean="0"/>
            <a:t>Operating stress calculated using API-579 Annex 2 C </a:t>
          </a:r>
          <a:endParaRPr lang="en-US" sz="1600" dirty="0"/>
        </a:p>
      </dgm:t>
    </dgm:pt>
    <dgm:pt modelId="{0400F400-02DC-4AA3-A097-F257A741A1C2}" type="parTrans" cxnId="{DE6EC708-BE92-4587-9C39-74DC627B7F68}">
      <dgm:prSet/>
      <dgm:spPr/>
      <dgm:t>
        <a:bodyPr/>
        <a:lstStyle/>
        <a:p>
          <a:endParaRPr lang="en-US" sz="1600"/>
        </a:p>
      </dgm:t>
    </dgm:pt>
    <dgm:pt modelId="{19C3F0B3-3D05-4A55-9B5A-0FCB33BC3A7B}" type="sibTrans" cxnId="{DE6EC708-BE92-4587-9C39-74DC627B7F68}">
      <dgm:prSet/>
      <dgm:spPr/>
      <dgm:t>
        <a:bodyPr/>
        <a:lstStyle/>
        <a:p>
          <a:endParaRPr lang="en-US" sz="1600"/>
        </a:p>
      </dgm:t>
    </dgm:pt>
    <dgm:pt modelId="{304BC33E-9A39-4A84-BA1A-62C14BF36C7D}" type="pres">
      <dgm:prSet presAssocID="{31838012-78DA-4E62-8BA7-68F31FFF5CC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CDFE1F4-3C0F-4046-B46B-BC24F73EF74C}" type="pres">
      <dgm:prSet presAssocID="{86F8ECFD-AE84-4F83-9BB1-C2E674C8D6BF}" presName="posSpace" presStyleCnt="0"/>
      <dgm:spPr/>
    </dgm:pt>
    <dgm:pt modelId="{0A57222E-7FD3-4D81-B249-AD731374CEE8}" type="pres">
      <dgm:prSet presAssocID="{86F8ECFD-AE84-4F83-9BB1-C2E674C8D6BF}" presName="vertFlow" presStyleCnt="0"/>
      <dgm:spPr/>
    </dgm:pt>
    <dgm:pt modelId="{347336E3-5E48-41D4-A108-AC693F97BC69}" type="pres">
      <dgm:prSet presAssocID="{86F8ECFD-AE84-4F83-9BB1-C2E674C8D6BF}" presName="topSpace" presStyleCnt="0"/>
      <dgm:spPr/>
    </dgm:pt>
    <dgm:pt modelId="{D746228F-1E63-417C-9612-2493830214C8}" type="pres">
      <dgm:prSet presAssocID="{86F8ECFD-AE84-4F83-9BB1-C2E674C8D6BF}" presName="firstComp" presStyleCnt="0"/>
      <dgm:spPr/>
    </dgm:pt>
    <dgm:pt modelId="{DD01077B-E9D1-4ED9-85AF-AAA136A183CF}" type="pres">
      <dgm:prSet presAssocID="{86F8ECFD-AE84-4F83-9BB1-C2E674C8D6BF}" presName="firstChild" presStyleLbl="bgAccFollowNode1" presStyleIdx="0" presStyleCnt="3"/>
      <dgm:spPr/>
      <dgm:t>
        <a:bodyPr/>
        <a:lstStyle/>
        <a:p>
          <a:endParaRPr lang="en-US"/>
        </a:p>
      </dgm:t>
    </dgm:pt>
    <dgm:pt modelId="{9FD26F3D-30E0-4701-822B-F7940EA2951A}" type="pres">
      <dgm:prSet presAssocID="{86F8ECFD-AE84-4F83-9BB1-C2E674C8D6BF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1A59D-E5F2-4698-8C03-F3D467D64A95}" type="pres">
      <dgm:prSet presAssocID="{86F8ECFD-AE84-4F83-9BB1-C2E674C8D6BF}" presName="negSpace" presStyleCnt="0"/>
      <dgm:spPr/>
    </dgm:pt>
    <dgm:pt modelId="{58ECB4DB-0FC5-42E4-B8F1-4607A4C02061}" type="pres">
      <dgm:prSet presAssocID="{86F8ECFD-AE84-4F83-9BB1-C2E674C8D6BF}" presName="circle" presStyleLbl="node1" presStyleIdx="0" presStyleCnt="3"/>
      <dgm:spPr/>
      <dgm:t>
        <a:bodyPr/>
        <a:lstStyle/>
        <a:p>
          <a:endParaRPr lang="en-US"/>
        </a:p>
      </dgm:t>
    </dgm:pt>
    <dgm:pt modelId="{2ECDAFB6-68CC-4844-9D9F-4DE74F35BECC}" type="pres">
      <dgm:prSet presAssocID="{280675E8-32ED-4D07-BD62-42434155168E}" presName="transSpace" presStyleCnt="0"/>
      <dgm:spPr/>
    </dgm:pt>
    <dgm:pt modelId="{FC49E7B0-A18A-437A-8F7D-690A37FDE4D5}" type="pres">
      <dgm:prSet presAssocID="{15670334-6C8B-40F1-AFC5-BE7DDEB2E370}" presName="posSpace" presStyleCnt="0"/>
      <dgm:spPr/>
    </dgm:pt>
    <dgm:pt modelId="{D485644C-043C-4BD4-8909-3E5288AFD4E8}" type="pres">
      <dgm:prSet presAssocID="{15670334-6C8B-40F1-AFC5-BE7DDEB2E370}" presName="vertFlow" presStyleCnt="0"/>
      <dgm:spPr/>
    </dgm:pt>
    <dgm:pt modelId="{FE54D775-9372-4B26-AE22-34DB81FE714C}" type="pres">
      <dgm:prSet presAssocID="{15670334-6C8B-40F1-AFC5-BE7DDEB2E370}" presName="topSpace" presStyleCnt="0"/>
      <dgm:spPr/>
    </dgm:pt>
    <dgm:pt modelId="{05B78E9A-4079-40B5-9AC9-4B350A5B90C3}" type="pres">
      <dgm:prSet presAssocID="{15670334-6C8B-40F1-AFC5-BE7DDEB2E370}" presName="firstComp" presStyleCnt="0"/>
      <dgm:spPr/>
    </dgm:pt>
    <dgm:pt modelId="{837CA6B3-1515-4DF8-8B57-B0CC9D024ED7}" type="pres">
      <dgm:prSet presAssocID="{15670334-6C8B-40F1-AFC5-BE7DDEB2E370}" presName="firstChild" presStyleLbl="bgAccFollowNode1" presStyleIdx="1" presStyleCnt="3" custLinFactNeighborX="9411"/>
      <dgm:spPr/>
      <dgm:t>
        <a:bodyPr/>
        <a:lstStyle/>
        <a:p>
          <a:endParaRPr lang="en-US"/>
        </a:p>
      </dgm:t>
    </dgm:pt>
    <dgm:pt modelId="{27C6BA8C-DD3A-4FFA-BCC4-91CBE272FAA9}" type="pres">
      <dgm:prSet presAssocID="{15670334-6C8B-40F1-AFC5-BE7DDEB2E370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A0F22-9370-4ECC-A2E2-E920E5780A16}" type="pres">
      <dgm:prSet presAssocID="{15670334-6C8B-40F1-AFC5-BE7DDEB2E370}" presName="negSpace" presStyleCnt="0"/>
      <dgm:spPr/>
    </dgm:pt>
    <dgm:pt modelId="{299D7B29-2033-423A-A6A9-D51CFEF8FD46}" type="pres">
      <dgm:prSet presAssocID="{15670334-6C8B-40F1-AFC5-BE7DDEB2E370}" presName="circle" presStyleLbl="node1" presStyleIdx="1" presStyleCnt="3" custScaleX="116904" custScaleY="114131"/>
      <dgm:spPr/>
      <dgm:t>
        <a:bodyPr/>
        <a:lstStyle/>
        <a:p>
          <a:endParaRPr lang="en-US"/>
        </a:p>
      </dgm:t>
    </dgm:pt>
    <dgm:pt modelId="{9FD22C57-6F33-4616-90B2-7C531BB25EBB}" type="pres">
      <dgm:prSet presAssocID="{91AF556B-A1DE-4720-A6BC-43D687742132}" presName="transSpace" presStyleCnt="0"/>
      <dgm:spPr/>
    </dgm:pt>
    <dgm:pt modelId="{A4C1184A-B0E5-499E-8F15-319F2A50874C}" type="pres">
      <dgm:prSet presAssocID="{BF99F250-2E75-486F-97BC-7036E439E4F0}" presName="posSpace" presStyleCnt="0"/>
      <dgm:spPr/>
    </dgm:pt>
    <dgm:pt modelId="{741045E2-9863-4DB4-AF2B-153655F9B85E}" type="pres">
      <dgm:prSet presAssocID="{BF99F250-2E75-486F-97BC-7036E439E4F0}" presName="vertFlow" presStyleCnt="0"/>
      <dgm:spPr/>
    </dgm:pt>
    <dgm:pt modelId="{44E8E25F-D5B8-4B82-9373-E1182AAE5828}" type="pres">
      <dgm:prSet presAssocID="{BF99F250-2E75-486F-97BC-7036E439E4F0}" presName="topSpace" presStyleCnt="0"/>
      <dgm:spPr/>
    </dgm:pt>
    <dgm:pt modelId="{4532E979-BF6C-4932-A0C3-83AF0E6C21FE}" type="pres">
      <dgm:prSet presAssocID="{BF99F250-2E75-486F-97BC-7036E439E4F0}" presName="firstComp" presStyleCnt="0"/>
      <dgm:spPr/>
    </dgm:pt>
    <dgm:pt modelId="{03B3D795-DBB3-48C9-90AB-0847CCF18F58}" type="pres">
      <dgm:prSet presAssocID="{BF99F250-2E75-486F-97BC-7036E439E4F0}" presName="firstChild" presStyleLbl="bgAccFollowNode1" presStyleIdx="2" presStyleCnt="3"/>
      <dgm:spPr/>
      <dgm:t>
        <a:bodyPr/>
        <a:lstStyle/>
        <a:p>
          <a:endParaRPr lang="en-US"/>
        </a:p>
      </dgm:t>
    </dgm:pt>
    <dgm:pt modelId="{10D19E9E-81A0-4AA7-BD01-9F394B87C5BD}" type="pres">
      <dgm:prSet presAssocID="{BF99F250-2E75-486F-97BC-7036E439E4F0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89A38-CB53-4199-8748-F4926A55DE04}" type="pres">
      <dgm:prSet presAssocID="{BF99F250-2E75-486F-97BC-7036E439E4F0}" presName="negSpace" presStyleCnt="0"/>
      <dgm:spPr/>
    </dgm:pt>
    <dgm:pt modelId="{40A1BB61-E962-49E9-B919-BE7E518BA3EF}" type="pres">
      <dgm:prSet presAssocID="{BF99F250-2E75-486F-97BC-7036E439E4F0}" presName="circle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1776DAEA-4277-4CD6-994E-633E610A8674}" type="presOf" srcId="{86F8ECFD-AE84-4F83-9BB1-C2E674C8D6BF}" destId="{58ECB4DB-0FC5-42E4-B8F1-4607A4C02061}" srcOrd="0" destOrd="0" presId="urn:microsoft.com/office/officeart/2005/8/layout/hList9"/>
    <dgm:cxn modelId="{BD6F21BD-1972-45A6-B5EF-9697B5AA0675}" srcId="{31838012-78DA-4E62-8BA7-68F31FFF5CCE}" destId="{BF99F250-2E75-486F-97BC-7036E439E4F0}" srcOrd="2" destOrd="0" parTransId="{076776ED-3DBA-4573-A7E2-36FCDA149BE3}" sibTransId="{5960D227-F3DD-45F6-A0A9-212ECE4DFC8F}"/>
    <dgm:cxn modelId="{A33BFCC6-FB82-436A-9348-0CEF8030BAD0}" type="presOf" srcId="{ADD72D3D-D7C3-442B-9FD9-22EA708F3548}" destId="{9FD26F3D-30E0-4701-822B-F7940EA2951A}" srcOrd="1" destOrd="0" presId="urn:microsoft.com/office/officeart/2005/8/layout/hList9"/>
    <dgm:cxn modelId="{62D3F589-B413-4152-AB00-E22B050AD96F}" type="presOf" srcId="{ADD72D3D-D7C3-442B-9FD9-22EA708F3548}" destId="{DD01077B-E9D1-4ED9-85AF-AAA136A183CF}" srcOrd="0" destOrd="0" presId="urn:microsoft.com/office/officeart/2005/8/layout/hList9"/>
    <dgm:cxn modelId="{A2D1DFE3-39F3-4DE2-BB7A-80E7934E2467}" type="presOf" srcId="{31838012-78DA-4E62-8BA7-68F31FFF5CCE}" destId="{304BC33E-9A39-4A84-BA1A-62C14BF36C7D}" srcOrd="0" destOrd="0" presId="urn:microsoft.com/office/officeart/2005/8/layout/hList9"/>
    <dgm:cxn modelId="{6DC3AA8C-38AA-40C6-A913-FBC86B8049CB}" type="presOf" srcId="{D930BD10-A769-4260-BA01-486250779DA1}" destId="{10D19E9E-81A0-4AA7-BD01-9F394B87C5BD}" srcOrd="1" destOrd="0" presId="urn:microsoft.com/office/officeart/2005/8/layout/hList9"/>
    <dgm:cxn modelId="{037A7E38-C7D0-4254-87A4-B7D8F6996A53}" srcId="{15670334-6C8B-40F1-AFC5-BE7DDEB2E370}" destId="{ACF9B9EC-06D8-430C-8E50-F0810FB7951F}" srcOrd="0" destOrd="0" parTransId="{ABCBC284-25A9-41BB-8C50-B71F63CF458A}" sibTransId="{81C44B6B-598F-445E-A1D4-7CBBDD4B45E8}"/>
    <dgm:cxn modelId="{AD6AE738-0080-41F0-A1E5-A2A44705C8B9}" srcId="{86F8ECFD-AE84-4F83-9BB1-C2E674C8D6BF}" destId="{ADD72D3D-D7C3-442B-9FD9-22EA708F3548}" srcOrd="0" destOrd="0" parTransId="{DCB99558-AF77-4E27-9487-CEF5261D6F62}" sibTransId="{5F2EB0F2-3D33-4FE7-892F-AC09FFCD9BAE}"/>
    <dgm:cxn modelId="{02149A5A-B59C-4057-876D-28769C29E8C1}" srcId="{31838012-78DA-4E62-8BA7-68F31FFF5CCE}" destId="{15670334-6C8B-40F1-AFC5-BE7DDEB2E370}" srcOrd="1" destOrd="0" parTransId="{EE87EAA9-7DA9-4762-943E-773BAF945956}" sibTransId="{91AF556B-A1DE-4720-A6BC-43D687742132}"/>
    <dgm:cxn modelId="{B6D471FC-23BD-4180-BEAE-0FCDBC9D162D}" type="presOf" srcId="{ACF9B9EC-06D8-430C-8E50-F0810FB7951F}" destId="{27C6BA8C-DD3A-4FFA-BCC4-91CBE272FAA9}" srcOrd="1" destOrd="0" presId="urn:microsoft.com/office/officeart/2005/8/layout/hList9"/>
    <dgm:cxn modelId="{A66D49A0-7E42-408A-A82E-16A57B607208}" type="presOf" srcId="{ACF9B9EC-06D8-430C-8E50-F0810FB7951F}" destId="{837CA6B3-1515-4DF8-8B57-B0CC9D024ED7}" srcOrd="0" destOrd="0" presId="urn:microsoft.com/office/officeart/2005/8/layout/hList9"/>
    <dgm:cxn modelId="{F323C3CA-B3F1-4307-AB5E-B6ACE9C0C704}" type="presOf" srcId="{D930BD10-A769-4260-BA01-486250779DA1}" destId="{03B3D795-DBB3-48C9-90AB-0847CCF18F58}" srcOrd="0" destOrd="0" presId="urn:microsoft.com/office/officeart/2005/8/layout/hList9"/>
    <dgm:cxn modelId="{5B330990-56FD-4AFC-9D4D-73E35D39E730}" srcId="{31838012-78DA-4E62-8BA7-68F31FFF5CCE}" destId="{86F8ECFD-AE84-4F83-9BB1-C2E674C8D6BF}" srcOrd="0" destOrd="0" parTransId="{11166A69-E3A5-43DC-AF7E-6A726329E7E3}" sibTransId="{280675E8-32ED-4D07-BD62-42434155168E}"/>
    <dgm:cxn modelId="{AD7B06A6-01DC-4C71-B82D-AFD65307A8DA}" type="presOf" srcId="{BF99F250-2E75-486F-97BC-7036E439E4F0}" destId="{40A1BB61-E962-49E9-B919-BE7E518BA3EF}" srcOrd="0" destOrd="0" presId="urn:microsoft.com/office/officeart/2005/8/layout/hList9"/>
    <dgm:cxn modelId="{DE6EC708-BE92-4587-9C39-74DC627B7F68}" srcId="{BF99F250-2E75-486F-97BC-7036E439E4F0}" destId="{D930BD10-A769-4260-BA01-486250779DA1}" srcOrd="0" destOrd="0" parTransId="{0400F400-02DC-4AA3-A097-F257A741A1C2}" sibTransId="{19C3F0B3-3D05-4A55-9B5A-0FCB33BC3A7B}"/>
    <dgm:cxn modelId="{3E7E057F-1EA9-4213-AAA7-14E46632FF2D}" type="presOf" srcId="{15670334-6C8B-40F1-AFC5-BE7DDEB2E370}" destId="{299D7B29-2033-423A-A6A9-D51CFEF8FD46}" srcOrd="0" destOrd="0" presId="urn:microsoft.com/office/officeart/2005/8/layout/hList9"/>
    <dgm:cxn modelId="{A249CDC0-F6D7-41F8-BCDE-0F4CA67E4343}" type="presParOf" srcId="{304BC33E-9A39-4A84-BA1A-62C14BF36C7D}" destId="{7CDFE1F4-3C0F-4046-B46B-BC24F73EF74C}" srcOrd="0" destOrd="0" presId="urn:microsoft.com/office/officeart/2005/8/layout/hList9"/>
    <dgm:cxn modelId="{C2B3977E-62E4-4968-B309-E6438018204D}" type="presParOf" srcId="{304BC33E-9A39-4A84-BA1A-62C14BF36C7D}" destId="{0A57222E-7FD3-4D81-B249-AD731374CEE8}" srcOrd="1" destOrd="0" presId="urn:microsoft.com/office/officeart/2005/8/layout/hList9"/>
    <dgm:cxn modelId="{C98F7B70-01FE-45EC-A4E9-B720546C6E97}" type="presParOf" srcId="{0A57222E-7FD3-4D81-B249-AD731374CEE8}" destId="{347336E3-5E48-41D4-A108-AC693F97BC69}" srcOrd="0" destOrd="0" presId="urn:microsoft.com/office/officeart/2005/8/layout/hList9"/>
    <dgm:cxn modelId="{548B297E-D086-4D41-B1DC-62E6E26612DB}" type="presParOf" srcId="{0A57222E-7FD3-4D81-B249-AD731374CEE8}" destId="{D746228F-1E63-417C-9612-2493830214C8}" srcOrd="1" destOrd="0" presId="urn:microsoft.com/office/officeart/2005/8/layout/hList9"/>
    <dgm:cxn modelId="{743E8CEE-6D85-49A4-B09E-D3AD44FE9896}" type="presParOf" srcId="{D746228F-1E63-417C-9612-2493830214C8}" destId="{DD01077B-E9D1-4ED9-85AF-AAA136A183CF}" srcOrd="0" destOrd="0" presId="urn:microsoft.com/office/officeart/2005/8/layout/hList9"/>
    <dgm:cxn modelId="{DD8E49F6-8AFF-49EB-8A37-D098FAB50A82}" type="presParOf" srcId="{D746228F-1E63-417C-9612-2493830214C8}" destId="{9FD26F3D-30E0-4701-822B-F7940EA2951A}" srcOrd="1" destOrd="0" presId="urn:microsoft.com/office/officeart/2005/8/layout/hList9"/>
    <dgm:cxn modelId="{615E8B8A-79E9-4A64-800E-8B4B320453FF}" type="presParOf" srcId="{304BC33E-9A39-4A84-BA1A-62C14BF36C7D}" destId="{A1F1A59D-E5F2-4698-8C03-F3D467D64A95}" srcOrd="2" destOrd="0" presId="urn:microsoft.com/office/officeart/2005/8/layout/hList9"/>
    <dgm:cxn modelId="{CF1DD836-CB2C-4A61-A87B-2D433C0C38CC}" type="presParOf" srcId="{304BC33E-9A39-4A84-BA1A-62C14BF36C7D}" destId="{58ECB4DB-0FC5-42E4-B8F1-4607A4C02061}" srcOrd="3" destOrd="0" presId="urn:microsoft.com/office/officeart/2005/8/layout/hList9"/>
    <dgm:cxn modelId="{42460F68-BCE9-44CD-B323-BDA5AA02097F}" type="presParOf" srcId="{304BC33E-9A39-4A84-BA1A-62C14BF36C7D}" destId="{2ECDAFB6-68CC-4844-9D9F-4DE74F35BECC}" srcOrd="4" destOrd="0" presId="urn:microsoft.com/office/officeart/2005/8/layout/hList9"/>
    <dgm:cxn modelId="{A4D26294-049C-45FF-9141-D93EA65D47B0}" type="presParOf" srcId="{304BC33E-9A39-4A84-BA1A-62C14BF36C7D}" destId="{FC49E7B0-A18A-437A-8F7D-690A37FDE4D5}" srcOrd="5" destOrd="0" presId="urn:microsoft.com/office/officeart/2005/8/layout/hList9"/>
    <dgm:cxn modelId="{70EBD5BB-EDAC-4B39-B6A1-6B2B32CA51E4}" type="presParOf" srcId="{304BC33E-9A39-4A84-BA1A-62C14BF36C7D}" destId="{D485644C-043C-4BD4-8909-3E5288AFD4E8}" srcOrd="6" destOrd="0" presId="urn:microsoft.com/office/officeart/2005/8/layout/hList9"/>
    <dgm:cxn modelId="{6BB4F997-57BB-426E-9A28-D30A7C19BA35}" type="presParOf" srcId="{D485644C-043C-4BD4-8909-3E5288AFD4E8}" destId="{FE54D775-9372-4B26-AE22-34DB81FE714C}" srcOrd="0" destOrd="0" presId="urn:microsoft.com/office/officeart/2005/8/layout/hList9"/>
    <dgm:cxn modelId="{E2B13BAE-17A1-4E60-94F1-684CC8CB217B}" type="presParOf" srcId="{D485644C-043C-4BD4-8909-3E5288AFD4E8}" destId="{05B78E9A-4079-40B5-9AC9-4B350A5B90C3}" srcOrd="1" destOrd="0" presId="urn:microsoft.com/office/officeart/2005/8/layout/hList9"/>
    <dgm:cxn modelId="{59777D22-ACEA-4C6A-82FE-43D44A8E0D38}" type="presParOf" srcId="{05B78E9A-4079-40B5-9AC9-4B350A5B90C3}" destId="{837CA6B3-1515-4DF8-8B57-B0CC9D024ED7}" srcOrd="0" destOrd="0" presId="urn:microsoft.com/office/officeart/2005/8/layout/hList9"/>
    <dgm:cxn modelId="{A10CA312-1860-4BDC-86F6-9169A7001A4F}" type="presParOf" srcId="{05B78E9A-4079-40B5-9AC9-4B350A5B90C3}" destId="{27C6BA8C-DD3A-4FFA-BCC4-91CBE272FAA9}" srcOrd="1" destOrd="0" presId="urn:microsoft.com/office/officeart/2005/8/layout/hList9"/>
    <dgm:cxn modelId="{33CD446F-A6F7-4D0F-83DC-B9E324702DBF}" type="presParOf" srcId="{304BC33E-9A39-4A84-BA1A-62C14BF36C7D}" destId="{143A0F22-9370-4ECC-A2E2-E920E5780A16}" srcOrd="7" destOrd="0" presId="urn:microsoft.com/office/officeart/2005/8/layout/hList9"/>
    <dgm:cxn modelId="{FCC7E513-05C8-4E79-B01A-FEEF33DFD5D5}" type="presParOf" srcId="{304BC33E-9A39-4A84-BA1A-62C14BF36C7D}" destId="{299D7B29-2033-423A-A6A9-D51CFEF8FD46}" srcOrd="8" destOrd="0" presId="urn:microsoft.com/office/officeart/2005/8/layout/hList9"/>
    <dgm:cxn modelId="{EA7A5271-06E0-405A-8D71-B830CA4F4924}" type="presParOf" srcId="{304BC33E-9A39-4A84-BA1A-62C14BF36C7D}" destId="{9FD22C57-6F33-4616-90B2-7C531BB25EBB}" srcOrd="9" destOrd="0" presId="urn:microsoft.com/office/officeart/2005/8/layout/hList9"/>
    <dgm:cxn modelId="{623DCF66-B67C-4540-AA2D-950363DCB4D9}" type="presParOf" srcId="{304BC33E-9A39-4A84-BA1A-62C14BF36C7D}" destId="{A4C1184A-B0E5-499E-8F15-319F2A50874C}" srcOrd="10" destOrd="0" presId="urn:microsoft.com/office/officeart/2005/8/layout/hList9"/>
    <dgm:cxn modelId="{A2F6BFCA-B7AA-4791-85A6-0AA4CCF5B14A}" type="presParOf" srcId="{304BC33E-9A39-4A84-BA1A-62C14BF36C7D}" destId="{741045E2-9863-4DB4-AF2B-153655F9B85E}" srcOrd="11" destOrd="0" presId="urn:microsoft.com/office/officeart/2005/8/layout/hList9"/>
    <dgm:cxn modelId="{40D33087-64D2-4B0C-B44C-6265C08F760D}" type="presParOf" srcId="{741045E2-9863-4DB4-AF2B-153655F9B85E}" destId="{44E8E25F-D5B8-4B82-9373-E1182AAE5828}" srcOrd="0" destOrd="0" presId="urn:microsoft.com/office/officeart/2005/8/layout/hList9"/>
    <dgm:cxn modelId="{873FD9B6-56B6-40B1-978B-F12B022C5998}" type="presParOf" srcId="{741045E2-9863-4DB4-AF2B-153655F9B85E}" destId="{4532E979-BF6C-4932-A0C3-83AF0E6C21FE}" srcOrd="1" destOrd="0" presId="urn:microsoft.com/office/officeart/2005/8/layout/hList9"/>
    <dgm:cxn modelId="{E6314444-A0BE-4EC0-ACBC-866E7224E4A1}" type="presParOf" srcId="{4532E979-BF6C-4932-A0C3-83AF0E6C21FE}" destId="{03B3D795-DBB3-48C9-90AB-0847CCF18F58}" srcOrd="0" destOrd="0" presId="urn:microsoft.com/office/officeart/2005/8/layout/hList9"/>
    <dgm:cxn modelId="{3BCC91D7-4189-4ACA-B6D8-8C7425319C46}" type="presParOf" srcId="{4532E979-BF6C-4932-A0C3-83AF0E6C21FE}" destId="{10D19E9E-81A0-4AA7-BD01-9F394B87C5BD}" srcOrd="1" destOrd="0" presId="urn:microsoft.com/office/officeart/2005/8/layout/hList9"/>
    <dgm:cxn modelId="{29B393C5-A6E4-45DA-AED6-36CE173D9132}" type="presParOf" srcId="{304BC33E-9A39-4A84-BA1A-62C14BF36C7D}" destId="{83589A38-CB53-4199-8748-F4926A55DE04}" srcOrd="12" destOrd="0" presId="urn:microsoft.com/office/officeart/2005/8/layout/hList9"/>
    <dgm:cxn modelId="{1DFA805E-30C5-46D6-B693-F46D5761890C}" type="presParOf" srcId="{304BC33E-9A39-4A84-BA1A-62C14BF36C7D}" destId="{40A1BB61-E962-49E9-B919-BE7E518BA3EF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E67928-C262-4465-B882-452427B2D729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B47195-50B0-4C54-B72B-2D095DA49D8F}">
      <dgm:prSet phldrT="[Text]"/>
      <dgm:spPr/>
      <dgm:t>
        <a:bodyPr/>
        <a:lstStyle/>
        <a:p>
          <a:r>
            <a:rPr lang="en-US" b="1" dirty="0" smtClean="0"/>
            <a:t>Extend inspection</a:t>
          </a:r>
          <a:endParaRPr lang="en-US" b="1" dirty="0"/>
        </a:p>
      </dgm:t>
    </dgm:pt>
    <dgm:pt modelId="{0CB83A39-6002-4DA3-A6EB-FB48AF92B25F}" type="parTrans" cxnId="{37145031-CA6E-4114-BB28-F7F68831CFF3}">
      <dgm:prSet/>
      <dgm:spPr/>
      <dgm:t>
        <a:bodyPr/>
        <a:lstStyle/>
        <a:p>
          <a:endParaRPr lang="en-US"/>
        </a:p>
      </dgm:t>
    </dgm:pt>
    <dgm:pt modelId="{F88AFE48-C404-49E7-AF99-6604E25D3607}" type="sibTrans" cxnId="{37145031-CA6E-4114-BB28-F7F68831CFF3}">
      <dgm:prSet/>
      <dgm:spPr/>
      <dgm:t>
        <a:bodyPr/>
        <a:lstStyle/>
        <a:p>
          <a:endParaRPr lang="en-US"/>
        </a:p>
      </dgm:t>
    </dgm:pt>
    <dgm:pt modelId="{C8DD0145-F8F0-4197-80D0-74EED341DD7D}">
      <dgm:prSet phldrT="[Text]" custT="1"/>
      <dgm:spPr/>
      <dgm:t>
        <a:bodyPr/>
        <a:lstStyle/>
        <a:p>
          <a:pPr algn="just"/>
          <a:r>
            <a:rPr lang="en-US" sz="1600" dirty="0" smtClean="0"/>
            <a:t>- Explore tube cleaning option that allow tube NDT inspection.</a:t>
          </a:r>
        </a:p>
        <a:p>
          <a:pPr algn="just"/>
          <a:r>
            <a:rPr lang="en-US" sz="1600" b="1" dirty="0" smtClean="0">
              <a:solidFill>
                <a:schemeClr val="tx1"/>
              </a:solidFill>
            </a:rPr>
            <a:t>-</a:t>
          </a:r>
          <a:r>
            <a:rPr lang="en-US" sz="1600" b="1" dirty="0" smtClean="0">
              <a:solidFill>
                <a:srgbClr val="00B050"/>
              </a:solidFill>
            </a:rPr>
            <a:t> </a:t>
          </a:r>
          <a:r>
            <a:rPr lang="en-US" sz="1600" dirty="0" smtClean="0"/>
            <a:t>Conduct borescope inspection for exchanger outside shell condition,  its associate support bracket.</a:t>
          </a:r>
        </a:p>
        <a:p>
          <a:pPr algn="just"/>
          <a:r>
            <a:rPr lang="en-US" sz="1600" dirty="0" smtClean="0"/>
            <a:t>- Evaluate possibility of performing hydro-test. </a:t>
          </a:r>
          <a:endParaRPr lang="en-US" sz="1600" dirty="0"/>
        </a:p>
      </dgm:t>
    </dgm:pt>
    <dgm:pt modelId="{AF5FF8F6-C7ED-42D6-8A7D-DA26FD4D5EC1}" type="parTrans" cxnId="{648DF39F-BA66-47A3-9A5A-20453EBDB9ED}">
      <dgm:prSet/>
      <dgm:spPr/>
      <dgm:t>
        <a:bodyPr/>
        <a:lstStyle/>
        <a:p>
          <a:endParaRPr lang="en-US"/>
        </a:p>
      </dgm:t>
    </dgm:pt>
    <dgm:pt modelId="{CCE5A9F2-7FF1-4DC9-BC7A-4556209C4372}" type="sibTrans" cxnId="{648DF39F-BA66-47A3-9A5A-20453EBDB9ED}">
      <dgm:prSet/>
      <dgm:spPr/>
      <dgm:t>
        <a:bodyPr/>
        <a:lstStyle/>
        <a:p>
          <a:endParaRPr lang="en-US"/>
        </a:p>
      </dgm:t>
    </dgm:pt>
    <dgm:pt modelId="{47843198-12B7-4DFF-8531-7638C52807F6}">
      <dgm:prSet phldrT="[Text]"/>
      <dgm:spPr/>
      <dgm:t>
        <a:bodyPr/>
        <a:lstStyle/>
        <a:p>
          <a:r>
            <a:rPr lang="en-US" b="1" dirty="0" smtClean="0"/>
            <a:t>Execution feasibility</a:t>
          </a:r>
          <a:endParaRPr lang="en-US" b="1" dirty="0"/>
        </a:p>
      </dgm:t>
    </dgm:pt>
    <dgm:pt modelId="{24528E8B-FD8E-4B2F-AD32-79B5B333BB24}" type="parTrans" cxnId="{A11F6C87-0086-4FE0-93F4-E2D9EAB18E43}">
      <dgm:prSet/>
      <dgm:spPr/>
      <dgm:t>
        <a:bodyPr/>
        <a:lstStyle/>
        <a:p>
          <a:endParaRPr lang="en-US"/>
        </a:p>
      </dgm:t>
    </dgm:pt>
    <dgm:pt modelId="{B29E7E5F-0EEB-4E39-AF11-16B0303D9D07}" type="sibTrans" cxnId="{A11F6C87-0086-4FE0-93F4-E2D9EAB18E43}">
      <dgm:prSet/>
      <dgm:spPr/>
      <dgm:t>
        <a:bodyPr/>
        <a:lstStyle/>
        <a:p>
          <a:endParaRPr lang="en-US"/>
        </a:p>
      </dgm:t>
    </dgm:pt>
    <dgm:pt modelId="{A1FDBB3B-DA05-44C6-B746-98BFA175CE34}">
      <dgm:prSet phldrT="[Text]" custT="1"/>
      <dgm:spPr/>
      <dgm:t>
        <a:bodyPr/>
        <a:lstStyle/>
        <a:p>
          <a:pPr algn="just" rtl="0"/>
          <a:r>
            <a:rPr lang="en-US" sz="1600" dirty="0" smtClean="0"/>
            <a:t>- </a:t>
          </a:r>
          <a:r>
            <a:rPr lang="en-US" sz="1600" b="0" dirty="0" smtClean="0">
              <a:solidFill>
                <a:schemeClr val="tx1"/>
              </a:solidFill>
            </a:rPr>
            <a:t>Explore option for designing of temporary platform for accessing bottom tube sheet.</a:t>
          </a:r>
        </a:p>
      </dgm:t>
    </dgm:pt>
    <dgm:pt modelId="{F3982E2E-85B5-42B4-B14C-0FE81157489E}" type="parTrans" cxnId="{8FC661D6-4D4E-45EA-9AA5-D52C547FBE8A}">
      <dgm:prSet/>
      <dgm:spPr/>
      <dgm:t>
        <a:bodyPr/>
        <a:lstStyle/>
        <a:p>
          <a:endParaRPr lang="en-US"/>
        </a:p>
      </dgm:t>
    </dgm:pt>
    <dgm:pt modelId="{3733D413-59D3-44CA-A3A4-2C357161325D}" type="sibTrans" cxnId="{8FC661D6-4D4E-45EA-9AA5-D52C547FBE8A}">
      <dgm:prSet/>
      <dgm:spPr/>
      <dgm:t>
        <a:bodyPr/>
        <a:lstStyle/>
        <a:p>
          <a:endParaRPr lang="en-US"/>
        </a:p>
      </dgm:t>
    </dgm:pt>
    <dgm:pt modelId="{D13D1DC9-EEB8-4F18-9D94-B0CF2758190B}" type="pres">
      <dgm:prSet presAssocID="{39E67928-C262-4465-B882-452427B2D72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DB8AB477-BAD3-41E4-9AA4-7A60ABE9FDE0}" type="pres">
      <dgm:prSet presAssocID="{8CB47195-50B0-4C54-B72B-2D095DA49D8F}" presName="parenttextcomposite" presStyleCnt="0"/>
      <dgm:spPr/>
    </dgm:pt>
    <dgm:pt modelId="{3A803D07-9A95-4287-BFA8-8EF9A1D19753}" type="pres">
      <dgm:prSet presAssocID="{8CB47195-50B0-4C54-B72B-2D095DA49D8F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B373F-AA15-4D96-9F43-9F3B54870828}" type="pres">
      <dgm:prSet presAssocID="{8CB47195-50B0-4C54-B72B-2D095DA49D8F}" presName="composite" presStyleCnt="0"/>
      <dgm:spPr/>
    </dgm:pt>
    <dgm:pt modelId="{4626E802-51C8-40F3-B21D-DE2B5EFD0BF6}" type="pres">
      <dgm:prSet presAssocID="{8CB47195-50B0-4C54-B72B-2D095DA49D8F}" presName="chevron1" presStyleLbl="alignNode1" presStyleIdx="0" presStyleCnt="14"/>
      <dgm:spPr/>
    </dgm:pt>
    <dgm:pt modelId="{D5887863-8F04-4260-B2AF-CAAB90B68973}" type="pres">
      <dgm:prSet presAssocID="{8CB47195-50B0-4C54-B72B-2D095DA49D8F}" presName="chevron2" presStyleLbl="alignNode1" presStyleIdx="1" presStyleCnt="14"/>
      <dgm:spPr/>
    </dgm:pt>
    <dgm:pt modelId="{B5EB4281-7149-4E4E-A659-2FBA0BD5C7A1}" type="pres">
      <dgm:prSet presAssocID="{8CB47195-50B0-4C54-B72B-2D095DA49D8F}" presName="chevron3" presStyleLbl="alignNode1" presStyleIdx="2" presStyleCnt="14"/>
      <dgm:spPr/>
    </dgm:pt>
    <dgm:pt modelId="{526CBBAA-C3A1-441F-9DB8-D1950FF75C4B}" type="pres">
      <dgm:prSet presAssocID="{8CB47195-50B0-4C54-B72B-2D095DA49D8F}" presName="chevron4" presStyleLbl="alignNode1" presStyleIdx="3" presStyleCnt="14"/>
      <dgm:spPr/>
    </dgm:pt>
    <dgm:pt modelId="{5DBC73A3-402A-4F88-B3FB-AA6A78B532EF}" type="pres">
      <dgm:prSet presAssocID="{8CB47195-50B0-4C54-B72B-2D095DA49D8F}" presName="chevron5" presStyleLbl="alignNode1" presStyleIdx="4" presStyleCnt="14"/>
      <dgm:spPr/>
    </dgm:pt>
    <dgm:pt modelId="{D5C9BDAE-9662-4EF6-B19F-E3732E4C10EA}" type="pres">
      <dgm:prSet presAssocID="{8CB47195-50B0-4C54-B72B-2D095DA49D8F}" presName="chevron6" presStyleLbl="alignNode1" presStyleIdx="5" presStyleCnt="14"/>
      <dgm:spPr/>
    </dgm:pt>
    <dgm:pt modelId="{57B43FD2-9D81-4D9F-BF9F-BDB981B69F30}" type="pres">
      <dgm:prSet presAssocID="{8CB47195-50B0-4C54-B72B-2D095DA49D8F}" presName="chevron7" presStyleLbl="alignNode1" presStyleIdx="6" presStyleCnt="14"/>
      <dgm:spPr/>
    </dgm:pt>
    <dgm:pt modelId="{15E910A0-C457-4411-BB9B-0AF7B20F8AE0}" type="pres">
      <dgm:prSet presAssocID="{8CB47195-50B0-4C54-B72B-2D095DA49D8F}" presName="childtext" presStyleLbl="solidFgAcc1" presStyleIdx="0" presStyleCnt="2" custScaleY="10300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69D5E-D83C-4D64-87C3-D5F3328BAA55}" type="pres">
      <dgm:prSet presAssocID="{F88AFE48-C404-49E7-AF99-6604E25D3607}" presName="sibTrans" presStyleCnt="0"/>
      <dgm:spPr/>
    </dgm:pt>
    <dgm:pt modelId="{A2246A59-C12C-47F7-85D9-B579A60B9344}" type="pres">
      <dgm:prSet presAssocID="{47843198-12B7-4DFF-8531-7638C52807F6}" presName="parenttextcomposite" presStyleCnt="0"/>
      <dgm:spPr/>
    </dgm:pt>
    <dgm:pt modelId="{29A6D616-A131-47D4-B201-8AE06F75C02E}" type="pres">
      <dgm:prSet presAssocID="{47843198-12B7-4DFF-8531-7638C52807F6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D4904-9D68-40FD-90C4-CB36810333C6}" type="pres">
      <dgm:prSet presAssocID="{47843198-12B7-4DFF-8531-7638C52807F6}" presName="composite" presStyleCnt="0"/>
      <dgm:spPr/>
    </dgm:pt>
    <dgm:pt modelId="{68DB4F77-20F9-401D-B3A5-18C64CAC10C7}" type="pres">
      <dgm:prSet presAssocID="{47843198-12B7-4DFF-8531-7638C52807F6}" presName="chevron1" presStyleLbl="alignNode1" presStyleIdx="7" presStyleCnt="14"/>
      <dgm:spPr/>
    </dgm:pt>
    <dgm:pt modelId="{D1FBD717-3E4A-4EC3-9277-3D403BD13F8F}" type="pres">
      <dgm:prSet presAssocID="{47843198-12B7-4DFF-8531-7638C52807F6}" presName="chevron2" presStyleLbl="alignNode1" presStyleIdx="8" presStyleCnt="14"/>
      <dgm:spPr/>
    </dgm:pt>
    <dgm:pt modelId="{0CC626E9-98FC-437F-99A4-D8C279EF4AB3}" type="pres">
      <dgm:prSet presAssocID="{47843198-12B7-4DFF-8531-7638C52807F6}" presName="chevron3" presStyleLbl="alignNode1" presStyleIdx="9" presStyleCnt="14"/>
      <dgm:spPr/>
    </dgm:pt>
    <dgm:pt modelId="{39BF2F77-8AE2-4F27-AEE4-9D6470E5187A}" type="pres">
      <dgm:prSet presAssocID="{47843198-12B7-4DFF-8531-7638C52807F6}" presName="chevron4" presStyleLbl="alignNode1" presStyleIdx="10" presStyleCnt="14"/>
      <dgm:spPr/>
    </dgm:pt>
    <dgm:pt modelId="{ED7D5256-A3CF-481D-AF81-8588E97CD7CF}" type="pres">
      <dgm:prSet presAssocID="{47843198-12B7-4DFF-8531-7638C52807F6}" presName="chevron5" presStyleLbl="alignNode1" presStyleIdx="11" presStyleCnt="14"/>
      <dgm:spPr/>
    </dgm:pt>
    <dgm:pt modelId="{C23D36A5-1EC3-4676-8447-6259F00AEB7F}" type="pres">
      <dgm:prSet presAssocID="{47843198-12B7-4DFF-8531-7638C52807F6}" presName="chevron6" presStyleLbl="alignNode1" presStyleIdx="12" presStyleCnt="14"/>
      <dgm:spPr/>
    </dgm:pt>
    <dgm:pt modelId="{8BC9D385-E4C1-4CB7-8ECB-13368E99B2FF}" type="pres">
      <dgm:prSet presAssocID="{47843198-12B7-4DFF-8531-7638C52807F6}" presName="chevron7" presStyleLbl="alignNode1" presStyleIdx="13" presStyleCnt="14"/>
      <dgm:spPr/>
    </dgm:pt>
    <dgm:pt modelId="{D1ECB903-8C0D-4FD9-A2C6-975190C9E9A4}" type="pres">
      <dgm:prSet presAssocID="{47843198-12B7-4DFF-8531-7638C52807F6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145031-CA6E-4114-BB28-F7F68831CFF3}" srcId="{39E67928-C262-4465-B882-452427B2D729}" destId="{8CB47195-50B0-4C54-B72B-2D095DA49D8F}" srcOrd="0" destOrd="0" parTransId="{0CB83A39-6002-4DA3-A6EB-FB48AF92B25F}" sibTransId="{F88AFE48-C404-49E7-AF99-6604E25D3607}"/>
    <dgm:cxn modelId="{A11F6C87-0086-4FE0-93F4-E2D9EAB18E43}" srcId="{39E67928-C262-4465-B882-452427B2D729}" destId="{47843198-12B7-4DFF-8531-7638C52807F6}" srcOrd="1" destOrd="0" parTransId="{24528E8B-FD8E-4B2F-AD32-79B5B333BB24}" sibTransId="{B29E7E5F-0EEB-4E39-AF11-16B0303D9D07}"/>
    <dgm:cxn modelId="{D97B2018-D379-4EE3-B2E5-AFE01CD6FD91}" type="presOf" srcId="{39E67928-C262-4465-B882-452427B2D729}" destId="{D13D1DC9-EEB8-4F18-9D94-B0CF2758190B}" srcOrd="0" destOrd="0" presId="urn:microsoft.com/office/officeart/2008/layout/VerticalAccentList"/>
    <dgm:cxn modelId="{8FC661D6-4D4E-45EA-9AA5-D52C547FBE8A}" srcId="{47843198-12B7-4DFF-8531-7638C52807F6}" destId="{A1FDBB3B-DA05-44C6-B746-98BFA175CE34}" srcOrd="0" destOrd="0" parTransId="{F3982E2E-85B5-42B4-B14C-0FE81157489E}" sibTransId="{3733D413-59D3-44CA-A3A4-2C357161325D}"/>
    <dgm:cxn modelId="{713BB2EE-EA5E-4CE8-AC28-F13D5FA49FDE}" type="presOf" srcId="{A1FDBB3B-DA05-44C6-B746-98BFA175CE34}" destId="{D1ECB903-8C0D-4FD9-A2C6-975190C9E9A4}" srcOrd="0" destOrd="0" presId="urn:microsoft.com/office/officeart/2008/layout/VerticalAccentList"/>
    <dgm:cxn modelId="{1E675041-4DC3-4F20-85BC-9029FB727DC2}" type="presOf" srcId="{8CB47195-50B0-4C54-B72B-2D095DA49D8F}" destId="{3A803D07-9A95-4287-BFA8-8EF9A1D19753}" srcOrd="0" destOrd="0" presId="urn:microsoft.com/office/officeart/2008/layout/VerticalAccentList"/>
    <dgm:cxn modelId="{BB6FE3FD-885C-4563-96A3-41CDD51B240E}" type="presOf" srcId="{47843198-12B7-4DFF-8531-7638C52807F6}" destId="{29A6D616-A131-47D4-B201-8AE06F75C02E}" srcOrd="0" destOrd="0" presId="urn:microsoft.com/office/officeart/2008/layout/VerticalAccentList"/>
    <dgm:cxn modelId="{9B3EB943-83BA-4108-8FA8-B3C21C528D56}" type="presOf" srcId="{C8DD0145-F8F0-4197-80D0-74EED341DD7D}" destId="{15E910A0-C457-4411-BB9B-0AF7B20F8AE0}" srcOrd="0" destOrd="0" presId="urn:microsoft.com/office/officeart/2008/layout/VerticalAccentList"/>
    <dgm:cxn modelId="{648DF39F-BA66-47A3-9A5A-20453EBDB9ED}" srcId="{8CB47195-50B0-4C54-B72B-2D095DA49D8F}" destId="{C8DD0145-F8F0-4197-80D0-74EED341DD7D}" srcOrd="0" destOrd="0" parTransId="{AF5FF8F6-C7ED-42D6-8A7D-DA26FD4D5EC1}" sibTransId="{CCE5A9F2-7FF1-4DC9-BC7A-4556209C4372}"/>
    <dgm:cxn modelId="{4258B3D6-190C-482B-8D77-798C7BC4305F}" type="presParOf" srcId="{D13D1DC9-EEB8-4F18-9D94-B0CF2758190B}" destId="{DB8AB477-BAD3-41E4-9AA4-7A60ABE9FDE0}" srcOrd="0" destOrd="0" presId="urn:microsoft.com/office/officeart/2008/layout/VerticalAccentList"/>
    <dgm:cxn modelId="{06446341-045E-4DFE-B964-96A95C2CF46A}" type="presParOf" srcId="{DB8AB477-BAD3-41E4-9AA4-7A60ABE9FDE0}" destId="{3A803D07-9A95-4287-BFA8-8EF9A1D19753}" srcOrd="0" destOrd="0" presId="urn:microsoft.com/office/officeart/2008/layout/VerticalAccentList"/>
    <dgm:cxn modelId="{A1BF0689-2A0F-41C1-9FA0-6B4393B610D0}" type="presParOf" srcId="{D13D1DC9-EEB8-4F18-9D94-B0CF2758190B}" destId="{09BB373F-AA15-4D96-9F43-9F3B54870828}" srcOrd="1" destOrd="0" presId="urn:microsoft.com/office/officeart/2008/layout/VerticalAccentList"/>
    <dgm:cxn modelId="{CE2F40DF-A10E-4983-895A-20793984F666}" type="presParOf" srcId="{09BB373F-AA15-4D96-9F43-9F3B54870828}" destId="{4626E802-51C8-40F3-B21D-DE2B5EFD0BF6}" srcOrd="0" destOrd="0" presId="urn:microsoft.com/office/officeart/2008/layout/VerticalAccentList"/>
    <dgm:cxn modelId="{FE31AA88-613F-4883-83EC-6555DFDB23DD}" type="presParOf" srcId="{09BB373F-AA15-4D96-9F43-9F3B54870828}" destId="{D5887863-8F04-4260-B2AF-CAAB90B68973}" srcOrd="1" destOrd="0" presId="urn:microsoft.com/office/officeart/2008/layout/VerticalAccentList"/>
    <dgm:cxn modelId="{BA94B13E-D364-4C3A-9698-EFB46A63F70A}" type="presParOf" srcId="{09BB373F-AA15-4D96-9F43-9F3B54870828}" destId="{B5EB4281-7149-4E4E-A659-2FBA0BD5C7A1}" srcOrd="2" destOrd="0" presId="urn:microsoft.com/office/officeart/2008/layout/VerticalAccentList"/>
    <dgm:cxn modelId="{AE6016EE-0C64-4354-95CA-D0EE88A3D542}" type="presParOf" srcId="{09BB373F-AA15-4D96-9F43-9F3B54870828}" destId="{526CBBAA-C3A1-441F-9DB8-D1950FF75C4B}" srcOrd="3" destOrd="0" presId="urn:microsoft.com/office/officeart/2008/layout/VerticalAccentList"/>
    <dgm:cxn modelId="{1808D72A-3A0C-4E81-8FC8-170DDB67F0C0}" type="presParOf" srcId="{09BB373F-AA15-4D96-9F43-9F3B54870828}" destId="{5DBC73A3-402A-4F88-B3FB-AA6A78B532EF}" srcOrd="4" destOrd="0" presId="urn:microsoft.com/office/officeart/2008/layout/VerticalAccentList"/>
    <dgm:cxn modelId="{FBF7C22E-2DF3-4FBE-BFDB-620003042214}" type="presParOf" srcId="{09BB373F-AA15-4D96-9F43-9F3B54870828}" destId="{D5C9BDAE-9662-4EF6-B19F-E3732E4C10EA}" srcOrd="5" destOrd="0" presId="urn:microsoft.com/office/officeart/2008/layout/VerticalAccentList"/>
    <dgm:cxn modelId="{46C77FFB-FE45-40BD-8046-5B8123394F81}" type="presParOf" srcId="{09BB373F-AA15-4D96-9F43-9F3B54870828}" destId="{57B43FD2-9D81-4D9F-BF9F-BDB981B69F30}" srcOrd="6" destOrd="0" presId="urn:microsoft.com/office/officeart/2008/layout/VerticalAccentList"/>
    <dgm:cxn modelId="{6D9F3A0D-F67B-4550-B683-71CD207F7119}" type="presParOf" srcId="{09BB373F-AA15-4D96-9F43-9F3B54870828}" destId="{15E910A0-C457-4411-BB9B-0AF7B20F8AE0}" srcOrd="7" destOrd="0" presId="urn:microsoft.com/office/officeart/2008/layout/VerticalAccentList"/>
    <dgm:cxn modelId="{F3B1B1D2-0B23-4E98-9B42-71A264BEC83E}" type="presParOf" srcId="{D13D1DC9-EEB8-4F18-9D94-B0CF2758190B}" destId="{7AA69D5E-D83C-4D64-87C3-D5F3328BAA55}" srcOrd="2" destOrd="0" presId="urn:microsoft.com/office/officeart/2008/layout/VerticalAccentList"/>
    <dgm:cxn modelId="{B2965AE1-A81D-4854-9867-C1F108FECA85}" type="presParOf" srcId="{D13D1DC9-EEB8-4F18-9D94-B0CF2758190B}" destId="{A2246A59-C12C-47F7-85D9-B579A60B9344}" srcOrd="3" destOrd="0" presId="urn:microsoft.com/office/officeart/2008/layout/VerticalAccentList"/>
    <dgm:cxn modelId="{6BFDC488-5687-4B9E-B7E3-CFB5897C91D4}" type="presParOf" srcId="{A2246A59-C12C-47F7-85D9-B579A60B9344}" destId="{29A6D616-A131-47D4-B201-8AE06F75C02E}" srcOrd="0" destOrd="0" presId="urn:microsoft.com/office/officeart/2008/layout/VerticalAccentList"/>
    <dgm:cxn modelId="{DC75BF82-00D0-46C8-B326-B35D752624C8}" type="presParOf" srcId="{D13D1DC9-EEB8-4F18-9D94-B0CF2758190B}" destId="{CD5D4904-9D68-40FD-90C4-CB36810333C6}" srcOrd="4" destOrd="0" presId="urn:microsoft.com/office/officeart/2008/layout/VerticalAccentList"/>
    <dgm:cxn modelId="{7BFD4469-C4E3-43CB-9170-D61BD7830511}" type="presParOf" srcId="{CD5D4904-9D68-40FD-90C4-CB36810333C6}" destId="{68DB4F77-20F9-401D-B3A5-18C64CAC10C7}" srcOrd="0" destOrd="0" presId="urn:microsoft.com/office/officeart/2008/layout/VerticalAccentList"/>
    <dgm:cxn modelId="{556FCA37-69FB-4B0A-9C3E-94486377AFD3}" type="presParOf" srcId="{CD5D4904-9D68-40FD-90C4-CB36810333C6}" destId="{D1FBD717-3E4A-4EC3-9277-3D403BD13F8F}" srcOrd="1" destOrd="0" presId="urn:microsoft.com/office/officeart/2008/layout/VerticalAccentList"/>
    <dgm:cxn modelId="{10C682CC-80E7-4B73-8717-3EBFD003F009}" type="presParOf" srcId="{CD5D4904-9D68-40FD-90C4-CB36810333C6}" destId="{0CC626E9-98FC-437F-99A4-D8C279EF4AB3}" srcOrd="2" destOrd="0" presId="urn:microsoft.com/office/officeart/2008/layout/VerticalAccentList"/>
    <dgm:cxn modelId="{2BE54C70-170C-4E72-948C-8F6E7EDEA319}" type="presParOf" srcId="{CD5D4904-9D68-40FD-90C4-CB36810333C6}" destId="{39BF2F77-8AE2-4F27-AEE4-9D6470E5187A}" srcOrd="3" destOrd="0" presId="urn:microsoft.com/office/officeart/2008/layout/VerticalAccentList"/>
    <dgm:cxn modelId="{2F2CC43C-BF62-4735-A250-90D7FB3AAE3E}" type="presParOf" srcId="{CD5D4904-9D68-40FD-90C4-CB36810333C6}" destId="{ED7D5256-A3CF-481D-AF81-8588E97CD7CF}" srcOrd="4" destOrd="0" presId="urn:microsoft.com/office/officeart/2008/layout/VerticalAccentList"/>
    <dgm:cxn modelId="{E3395EC9-5A32-47CE-B0EF-8A78E8389ABD}" type="presParOf" srcId="{CD5D4904-9D68-40FD-90C4-CB36810333C6}" destId="{C23D36A5-1EC3-4676-8447-6259F00AEB7F}" srcOrd="5" destOrd="0" presId="urn:microsoft.com/office/officeart/2008/layout/VerticalAccentList"/>
    <dgm:cxn modelId="{365B7067-8454-4154-A8F6-9AA850163B05}" type="presParOf" srcId="{CD5D4904-9D68-40FD-90C4-CB36810333C6}" destId="{8BC9D385-E4C1-4CB7-8ECB-13368E99B2FF}" srcOrd="6" destOrd="0" presId="urn:microsoft.com/office/officeart/2008/layout/VerticalAccentList"/>
    <dgm:cxn modelId="{78EE0AC9-BC96-4444-BF2A-0C77FE94BEAF}" type="presParOf" srcId="{CD5D4904-9D68-40FD-90C4-CB36810333C6}" destId="{D1ECB903-8C0D-4FD9-A2C6-975190C9E9A4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07A2F2-86BA-4734-A607-FB57C72BFD4C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D0551C-15E2-4C51-BDBA-5FDAD6C5DF1D}">
      <dgm:prSet phldrT="[Text]" custT="1"/>
      <dgm:spPr/>
      <dgm:t>
        <a:bodyPr/>
        <a:lstStyle/>
        <a:p>
          <a:pPr algn="l" rtl="0" fontAlgn="base">
            <a:spcBef>
              <a:spcPct val="0"/>
            </a:spcBef>
            <a:spcAft>
              <a:spcPct val="0"/>
            </a:spcAft>
          </a:pPr>
          <a:r>
            <a:rPr lang="en-US" sz="2800" kern="1200" dirty="0" smtClean="0">
              <a:solidFill>
                <a:srgbClr val="0070C0"/>
              </a:solidFill>
              <a:latin typeface="+mj-lt"/>
              <a:ea typeface="+mn-ea"/>
              <a:cs typeface="Arial" charset="0"/>
            </a:rPr>
            <a:t>Conclusion</a:t>
          </a:r>
          <a:endParaRPr lang="en-US" sz="2800" kern="1200" dirty="0">
            <a:solidFill>
              <a:srgbClr val="0070C0"/>
            </a:solidFill>
            <a:latin typeface="+mj-lt"/>
            <a:ea typeface="+mn-ea"/>
            <a:cs typeface="Arial" charset="0"/>
          </a:endParaRPr>
        </a:p>
      </dgm:t>
    </dgm:pt>
    <dgm:pt modelId="{A8AB835B-EA2A-403E-8326-932D2EF77B70}" type="parTrans" cxnId="{4DA15118-52EA-4F88-AB98-46FE589AFADD}">
      <dgm:prSet/>
      <dgm:spPr/>
      <dgm:t>
        <a:bodyPr/>
        <a:lstStyle/>
        <a:p>
          <a:endParaRPr lang="en-US" sz="1600"/>
        </a:p>
      </dgm:t>
    </dgm:pt>
    <dgm:pt modelId="{B87BC16E-3CFB-4B21-A423-4353268DB257}" type="sibTrans" cxnId="{4DA15118-52EA-4F88-AB98-46FE589AFADD}">
      <dgm:prSet/>
      <dgm:spPr/>
      <dgm:t>
        <a:bodyPr/>
        <a:lstStyle/>
        <a:p>
          <a:endParaRPr lang="en-US" sz="1600"/>
        </a:p>
      </dgm:t>
    </dgm:pt>
    <dgm:pt modelId="{7DA6A6DA-6C64-456F-8EF3-EB94FEB8FE08}">
      <dgm:prSet phldrT="[Text]" custT="1"/>
      <dgm:spPr/>
      <dgm:t>
        <a:bodyPr/>
        <a:lstStyle/>
        <a:p>
          <a:pPr algn="just"/>
          <a:r>
            <a:rPr lang="en-US" sz="1600" dirty="0" smtClean="0">
              <a:latin typeface="+mn-lt"/>
              <a:ea typeface="Times New Roman" panose="02020603050405020304" pitchFamily="18" charset="0"/>
            </a:rPr>
            <a:t>Studied exchanger components creep life are more than 25 years, hence, exchanger is recommended for continue operation without immediate replacement. </a:t>
          </a:r>
          <a:endParaRPr lang="en-US" sz="1600" dirty="0">
            <a:latin typeface="+mn-lt"/>
          </a:endParaRPr>
        </a:p>
      </dgm:t>
    </dgm:pt>
    <dgm:pt modelId="{C922F632-6A4D-4E16-8D9B-43A624C2E196}" type="parTrans" cxnId="{13D7ECA5-F528-450E-884E-82E5285454A4}">
      <dgm:prSet/>
      <dgm:spPr/>
      <dgm:t>
        <a:bodyPr/>
        <a:lstStyle/>
        <a:p>
          <a:endParaRPr lang="en-US" sz="1600"/>
        </a:p>
      </dgm:t>
    </dgm:pt>
    <dgm:pt modelId="{7CEEA5AA-611D-4D0E-95D8-EFE2D0C415C1}" type="sibTrans" cxnId="{13D7ECA5-F528-450E-884E-82E5285454A4}">
      <dgm:prSet/>
      <dgm:spPr/>
      <dgm:t>
        <a:bodyPr/>
        <a:lstStyle/>
        <a:p>
          <a:endParaRPr lang="en-US" sz="1600"/>
        </a:p>
      </dgm:t>
    </dgm:pt>
    <dgm:pt modelId="{2B048B9C-7B80-4EB8-86CF-62F6CA8AF110}">
      <dgm:prSet phldrT="[Text]" custT="1"/>
      <dgm:spPr/>
      <dgm:t>
        <a:bodyPr/>
        <a:lstStyle/>
        <a:p>
          <a:pPr algn="just"/>
          <a:r>
            <a:rPr lang="en-US" sz="16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</a:rPr>
            <a:t>Disclaimer: This RLA do not consider any localize flaw &amp; utilized limited history &amp; need to re-visit with recent inspeciton finding.</a:t>
          </a:r>
          <a:endParaRPr lang="en-US" sz="1600" dirty="0">
            <a:solidFill>
              <a:schemeClr val="tx1"/>
            </a:solidFill>
            <a:latin typeface="+mn-lt"/>
          </a:endParaRPr>
        </a:p>
      </dgm:t>
    </dgm:pt>
    <dgm:pt modelId="{134DED1B-17D6-4194-9E6C-D77D725E5C66}" type="parTrans" cxnId="{815502A7-8C62-4574-AFD8-631C7CF374A9}">
      <dgm:prSet/>
      <dgm:spPr/>
      <dgm:t>
        <a:bodyPr/>
        <a:lstStyle/>
        <a:p>
          <a:endParaRPr lang="en-US"/>
        </a:p>
      </dgm:t>
    </dgm:pt>
    <dgm:pt modelId="{DA6F5860-CC74-4750-9613-D3FADB35C115}" type="sibTrans" cxnId="{815502A7-8C62-4574-AFD8-631C7CF374A9}">
      <dgm:prSet/>
      <dgm:spPr/>
      <dgm:t>
        <a:bodyPr/>
        <a:lstStyle/>
        <a:p>
          <a:endParaRPr lang="en-US"/>
        </a:p>
      </dgm:t>
    </dgm:pt>
    <dgm:pt modelId="{0CC32CD1-4C60-4FDE-858C-3F0F65AFDAC7}" type="pres">
      <dgm:prSet presAssocID="{6E07A2F2-86BA-4734-A607-FB57C72BFD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3E7808-48D6-4F99-8AB4-13724BD4D1BD}" type="pres">
      <dgm:prSet presAssocID="{7AD0551C-15E2-4C51-BDBA-5FDAD6C5DF1D}" presName="linNode" presStyleCnt="0"/>
      <dgm:spPr/>
    </dgm:pt>
    <dgm:pt modelId="{AFF9849E-120E-4F36-A1AE-0C75AC84A518}" type="pres">
      <dgm:prSet presAssocID="{7AD0551C-15E2-4C51-BDBA-5FDAD6C5DF1D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98FA8-4B22-4CA7-8C3F-285CF431D534}" type="pres">
      <dgm:prSet presAssocID="{7AD0551C-15E2-4C51-BDBA-5FDAD6C5DF1D}" presName="bracket" presStyleLbl="parChTrans1D1" presStyleIdx="0" presStyleCnt="1"/>
      <dgm:spPr/>
    </dgm:pt>
    <dgm:pt modelId="{52CAE51B-8D0B-4F21-9CF4-D3FCC194909F}" type="pres">
      <dgm:prSet presAssocID="{7AD0551C-15E2-4C51-BDBA-5FDAD6C5DF1D}" presName="spH" presStyleCnt="0"/>
      <dgm:spPr/>
    </dgm:pt>
    <dgm:pt modelId="{9F3F3F8D-2C14-444A-ABB0-E6EFBB3A68FE}" type="pres">
      <dgm:prSet presAssocID="{7AD0551C-15E2-4C51-BDBA-5FDAD6C5DF1D}" presName="desTx" presStyleLbl="node1" presStyleIdx="0" presStyleCnt="1" custScaleX="102828" custScaleY="100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B9061B-66F5-401B-85A4-4E0779A6F8B3}" type="presOf" srcId="{6E07A2F2-86BA-4734-A607-FB57C72BFD4C}" destId="{0CC32CD1-4C60-4FDE-858C-3F0F65AFDAC7}" srcOrd="0" destOrd="0" presId="urn:diagrams.loki3.com/BracketList"/>
    <dgm:cxn modelId="{CC6DD60E-686A-4B16-8733-1AE150958504}" type="presOf" srcId="{7AD0551C-15E2-4C51-BDBA-5FDAD6C5DF1D}" destId="{AFF9849E-120E-4F36-A1AE-0C75AC84A518}" srcOrd="0" destOrd="0" presId="urn:diagrams.loki3.com/BracketList"/>
    <dgm:cxn modelId="{13D7ECA5-F528-450E-884E-82E5285454A4}" srcId="{7AD0551C-15E2-4C51-BDBA-5FDAD6C5DF1D}" destId="{7DA6A6DA-6C64-456F-8EF3-EB94FEB8FE08}" srcOrd="0" destOrd="0" parTransId="{C922F632-6A4D-4E16-8D9B-43A624C2E196}" sibTransId="{7CEEA5AA-611D-4D0E-95D8-EFE2D0C415C1}"/>
    <dgm:cxn modelId="{815502A7-8C62-4574-AFD8-631C7CF374A9}" srcId="{7AD0551C-15E2-4C51-BDBA-5FDAD6C5DF1D}" destId="{2B048B9C-7B80-4EB8-86CF-62F6CA8AF110}" srcOrd="1" destOrd="0" parTransId="{134DED1B-17D6-4194-9E6C-D77D725E5C66}" sibTransId="{DA6F5860-CC74-4750-9613-D3FADB35C115}"/>
    <dgm:cxn modelId="{8E29AFFA-92D1-43FF-BBDC-714A24D9EFAB}" type="presOf" srcId="{2B048B9C-7B80-4EB8-86CF-62F6CA8AF110}" destId="{9F3F3F8D-2C14-444A-ABB0-E6EFBB3A68FE}" srcOrd="0" destOrd="1" presId="urn:diagrams.loki3.com/BracketList"/>
    <dgm:cxn modelId="{4DA15118-52EA-4F88-AB98-46FE589AFADD}" srcId="{6E07A2F2-86BA-4734-A607-FB57C72BFD4C}" destId="{7AD0551C-15E2-4C51-BDBA-5FDAD6C5DF1D}" srcOrd="0" destOrd="0" parTransId="{A8AB835B-EA2A-403E-8326-932D2EF77B70}" sibTransId="{B87BC16E-3CFB-4B21-A423-4353268DB257}"/>
    <dgm:cxn modelId="{5BE54FB6-E812-405A-BC00-6487ECB52AF8}" type="presOf" srcId="{7DA6A6DA-6C64-456F-8EF3-EB94FEB8FE08}" destId="{9F3F3F8D-2C14-444A-ABB0-E6EFBB3A68FE}" srcOrd="0" destOrd="0" presId="urn:diagrams.loki3.com/BracketList"/>
    <dgm:cxn modelId="{48A52D43-5CA1-469B-9A25-4ACD8EE6FA6C}" type="presParOf" srcId="{0CC32CD1-4C60-4FDE-858C-3F0F65AFDAC7}" destId="{3C3E7808-48D6-4F99-8AB4-13724BD4D1BD}" srcOrd="0" destOrd="0" presId="urn:diagrams.loki3.com/BracketList"/>
    <dgm:cxn modelId="{76AAB5D0-7E13-40EA-9FEC-6F569BF3281B}" type="presParOf" srcId="{3C3E7808-48D6-4F99-8AB4-13724BD4D1BD}" destId="{AFF9849E-120E-4F36-A1AE-0C75AC84A518}" srcOrd="0" destOrd="0" presId="urn:diagrams.loki3.com/BracketList"/>
    <dgm:cxn modelId="{23BB4C12-E759-43BD-A750-41EFADCD0FAF}" type="presParOf" srcId="{3C3E7808-48D6-4F99-8AB4-13724BD4D1BD}" destId="{BAA98FA8-4B22-4CA7-8C3F-285CF431D534}" srcOrd="1" destOrd="0" presId="urn:diagrams.loki3.com/BracketList"/>
    <dgm:cxn modelId="{5F136919-FB52-436B-9CEB-964441486C32}" type="presParOf" srcId="{3C3E7808-48D6-4F99-8AB4-13724BD4D1BD}" destId="{52CAE51B-8D0B-4F21-9CF4-D3FCC194909F}" srcOrd="2" destOrd="0" presId="urn:diagrams.loki3.com/BracketList"/>
    <dgm:cxn modelId="{DAC7E700-1350-4904-8003-6710B6CF49B1}" type="presParOf" srcId="{3C3E7808-48D6-4F99-8AB4-13724BD4D1BD}" destId="{9F3F3F8D-2C14-444A-ABB0-E6EFBB3A68FE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40047-FC24-4F3A-9B42-21B9EABF675A}">
      <dsp:nvSpPr>
        <dsp:cNvPr id="0" name=""/>
        <dsp:cNvSpPr/>
      </dsp:nvSpPr>
      <dsp:spPr>
        <a:xfrm>
          <a:off x="-4457855" y="-683659"/>
          <a:ext cx="5310687" cy="5310687"/>
        </a:xfrm>
        <a:prstGeom prst="blockArc">
          <a:avLst>
            <a:gd name="adj1" fmla="val 18900000"/>
            <a:gd name="adj2" fmla="val 2700000"/>
            <a:gd name="adj3" fmla="val 407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E6BCF-3CC8-4DB3-A751-67EB64BDD5C5}">
      <dsp:nvSpPr>
        <dsp:cNvPr id="0" name=""/>
        <dsp:cNvSpPr/>
      </dsp:nvSpPr>
      <dsp:spPr>
        <a:xfrm>
          <a:off x="548476" y="394336"/>
          <a:ext cx="3697595" cy="788673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01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600" b="0" i="0" u="none" strike="noStrike" kern="1200" cap="none" spc="0" normalizeH="0" baseline="0" noProof="0" dirty="0" smtClean="0">
              <a:ln/>
              <a:effectLst/>
              <a:uLnTx/>
              <a:uFillTx/>
              <a:latin typeface="+mj-lt"/>
              <a:cs typeface="SABIC Typeface Text Light"/>
            </a:rPr>
            <a:t>Exchanger arrangement </a:t>
          </a:r>
          <a:r>
            <a:rPr kumimoji="0" lang="en-US" sz="1400" b="0" i="1" u="none" strike="noStrike" kern="1200" cap="none" spc="0" normalizeH="0" baseline="0" noProof="0" dirty="0" smtClean="0">
              <a:ln/>
              <a:solidFill>
                <a:schemeClr val="tx1"/>
              </a:solidFill>
              <a:effectLst/>
              <a:uLnTx/>
              <a:uFillTx/>
              <a:latin typeface="+mj-lt"/>
              <a:cs typeface="SABIC Typeface Text Light"/>
            </a:rPr>
            <a:t>(located inside reactor)</a:t>
          </a:r>
          <a:endParaRPr lang="en-US" sz="1400" i="1" kern="1200" dirty="0">
            <a:solidFill>
              <a:schemeClr val="tx1"/>
            </a:solidFill>
            <a:latin typeface="+mj-lt"/>
          </a:endParaRPr>
        </a:p>
      </dsp:txBody>
      <dsp:txXfrm>
        <a:off x="548476" y="394336"/>
        <a:ext cx="3697595" cy="788673"/>
      </dsp:txXfrm>
    </dsp:sp>
    <dsp:sp modelId="{808A5FBB-AD84-419F-A7E8-1170EE4F3AD0}">
      <dsp:nvSpPr>
        <dsp:cNvPr id="0" name=""/>
        <dsp:cNvSpPr/>
      </dsp:nvSpPr>
      <dsp:spPr>
        <a:xfrm>
          <a:off x="55555" y="295752"/>
          <a:ext cx="985842" cy="985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1270F-8FEA-43CA-AB67-475846DEC87F}">
      <dsp:nvSpPr>
        <dsp:cNvPr id="0" name=""/>
        <dsp:cNvSpPr/>
      </dsp:nvSpPr>
      <dsp:spPr>
        <a:xfrm>
          <a:off x="835159" y="1488065"/>
          <a:ext cx="3410912" cy="967237"/>
        </a:xfrm>
        <a:prstGeom prst="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01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  <a:cs typeface="SABIC Typeface Text Light"/>
            </a:rPr>
            <a:t>Bottom tube-sheet accessibility </a:t>
          </a:r>
          <a:r>
            <a:rPr lang="en-US" sz="1400" i="1" kern="1200" dirty="0" smtClean="0">
              <a:solidFill>
                <a:schemeClr val="tx1"/>
              </a:solidFill>
              <a:latin typeface="+mj-lt"/>
              <a:cs typeface="SABIC Typeface Text Light"/>
            </a:rPr>
            <a:t>(located in 2</a:t>
          </a:r>
          <a:r>
            <a:rPr lang="en-US" sz="1400" i="1" kern="1200" baseline="30000" dirty="0" smtClean="0">
              <a:solidFill>
                <a:schemeClr val="tx1"/>
              </a:solidFill>
              <a:latin typeface="+mj-lt"/>
              <a:cs typeface="SABIC Typeface Text Light"/>
            </a:rPr>
            <a:t>nd</a:t>
          </a:r>
          <a:r>
            <a:rPr lang="en-US" sz="1400" i="1" kern="1200" dirty="0" smtClean="0">
              <a:solidFill>
                <a:schemeClr val="tx1"/>
              </a:solidFill>
              <a:latin typeface="+mj-lt"/>
              <a:cs typeface="SABIC Typeface Text Light"/>
            </a:rPr>
            <a:t> level of confined space &amp; very limited access)</a:t>
          </a:r>
          <a:endParaRPr lang="en-US" sz="1400" i="1" kern="1200" dirty="0">
            <a:solidFill>
              <a:schemeClr val="tx1"/>
            </a:solidFill>
            <a:latin typeface="+mj-lt"/>
            <a:cs typeface="SABIC Typeface Text Light"/>
          </a:endParaRPr>
        </a:p>
      </dsp:txBody>
      <dsp:txXfrm>
        <a:off x="835159" y="1488065"/>
        <a:ext cx="3410912" cy="967237"/>
      </dsp:txXfrm>
    </dsp:sp>
    <dsp:sp modelId="{A5B05507-6E61-47D6-8D8C-BFAFDBB41AA7}">
      <dsp:nvSpPr>
        <dsp:cNvPr id="0" name=""/>
        <dsp:cNvSpPr/>
      </dsp:nvSpPr>
      <dsp:spPr>
        <a:xfrm>
          <a:off x="342238" y="1478763"/>
          <a:ext cx="985842" cy="985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7C397-493F-4CDC-8DD8-7C6200BAD1F2}">
      <dsp:nvSpPr>
        <dsp:cNvPr id="0" name=""/>
        <dsp:cNvSpPr/>
      </dsp:nvSpPr>
      <dsp:spPr>
        <a:xfrm>
          <a:off x="548476" y="2760358"/>
          <a:ext cx="3697595" cy="788673"/>
        </a:xfrm>
        <a:prstGeom prst="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01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Tube cleaning </a:t>
          </a:r>
          <a:r>
            <a:rPr lang="en-US" sz="1400" i="1" kern="1200" dirty="0" smtClean="0">
              <a:solidFill>
                <a:schemeClr val="tx1"/>
              </a:solidFill>
              <a:latin typeface="+mj-lt"/>
            </a:rPr>
            <a:t>(i.e. dry &amp; wet Tube cleaning never performed due to its complex arrangement)</a:t>
          </a:r>
          <a:endParaRPr lang="en-US" sz="1400" i="1" kern="1200" dirty="0">
            <a:solidFill>
              <a:schemeClr val="tx1"/>
            </a:solidFill>
            <a:latin typeface="+mj-lt"/>
          </a:endParaRPr>
        </a:p>
      </dsp:txBody>
      <dsp:txXfrm>
        <a:off x="548476" y="2760358"/>
        <a:ext cx="3697595" cy="788673"/>
      </dsp:txXfrm>
    </dsp:sp>
    <dsp:sp modelId="{533A2106-6867-4CA9-8A3C-241A29A519CF}">
      <dsp:nvSpPr>
        <dsp:cNvPr id="0" name=""/>
        <dsp:cNvSpPr/>
      </dsp:nvSpPr>
      <dsp:spPr>
        <a:xfrm>
          <a:off x="55555" y="2661774"/>
          <a:ext cx="985842" cy="9858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26E7D-B8E2-4E38-B42A-E6DD2EE7D158}">
      <dsp:nvSpPr>
        <dsp:cNvPr id="0" name=""/>
        <dsp:cNvSpPr/>
      </dsp:nvSpPr>
      <dsp:spPr>
        <a:xfrm>
          <a:off x="1281474" y="1228110"/>
          <a:ext cx="2401801" cy="160200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Historically, no maintenance performed</a:t>
          </a:r>
          <a:endParaRPr lang="en-US" sz="1600" kern="1200" dirty="0"/>
        </a:p>
      </dsp:txBody>
      <dsp:txXfrm>
        <a:off x="1665763" y="1228110"/>
        <a:ext cx="2017512" cy="1602001"/>
      </dsp:txXfrm>
    </dsp:sp>
    <dsp:sp modelId="{E437460E-49FD-46FE-B0B4-734CB6C5735B}">
      <dsp:nvSpPr>
        <dsp:cNvPr id="0" name=""/>
        <dsp:cNvSpPr/>
      </dsp:nvSpPr>
      <dsp:spPr>
        <a:xfrm>
          <a:off x="514" y="587630"/>
          <a:ext cx="1731474" cy="1737703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Maintenance</a:t>
          </a:r>
          <a:endParaRPr lang="en-US" sz="1500" b="1" kern="1200" dirty="0"/>
        </a:p>
      </dsp:txBody>
      <dsp:txXfrm>
        <a:off x="254082" y="842111"/>
        <a:ext cx="1224338" cy="1228741"/>
      </dsp:txXfrm>
    </dsp:sp>
    <dsp:sp modelId="{1AC5AF0C-F9AC-4AEC-8566-44812D2C9D34}">
      <dsp:nvSpPr>
        <dsp:cNvPr id="0" name=""/>
        <dsp:cNvSpPr/>
      </dsp:nvSpPr>
      <dsp:spPr>
        <a:xfrm>
          <a:off x="5414750" y="1228110"/>
          <a:ext cx="2401801" cy="160200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 temperature excursions from design limits</a:t>
          </a:r>
          <a:endParaRPr lang="en-US" sz="1400" i="1" kern="1200" dirty="0">
            <a:solidFill>
              <a:schemeClr val="bg1"/>
            </a:solidFill>
          </a:endParaRPr>
        </a:p>
      </dsp:txBody>
      <dsp:txXfrm>
        <a:off x="5799038" y="1228110"/>
        <a:ext cx="2017512" cy="1602001"/>
      </dsp:txXfrm>
    </dsp:sp>
    <dsp:sp modelId="{072F071A-0299-4AB0-82C3-CE69135A2BA6}">
      <dsp:nvSpPr>
        <dsp:cNvPr id="0" name=""/>
        <dsp:cNvSpPr/>
      </dsp:nvSpPr>
      <dsp:spPr>
        <a:xfrm>
          <a:off x="4133789" y="587630"/>
          <a:ext cx="1601200" cy="160120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Operation</a:t>
          </a:r>
          <a:endParaRPr lang="en-US" sz="1600" b="1" kern="1200" dirty="0"/>
        </a:p>
      </dsp:txBody>
      <dsp:txXfrm>
        <a:off x="4368279" y="822120"/>
        <a:ext cx="1132220" cy="11322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3404B-A7D4-4B81-AEF0-4AA3600BFBA9}">
      <dsp:nvSpPr>
        <dsp:cNvPr id="0" name=""/>
        <dsp:cNvSpPr/>
      </dsp:nvSpPr>
      <dsp:spPr>
        <a:xfrm>
          <a:off x="3307336" y="646"/>
          <a:ext cx="6195060" cy="149681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 cracks reported in exchanger shell, tube sheet &amp; tubes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 geometric abnormality signs reported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 pitting &amp; low thickness losses reported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 dents, bulge and mis-alignment reported</a:t>
          </a:r>
          <a:endParaRPr lang="en-US" sz="1600" kern="1200" dirty="0"/>
        </a:p>
      </dsp:txBody>
      <dsp:txXfrm>
        <a:off x="3307336" y="187748"/>
        <a:ext cx="5633753" cy="1122615"/>
      </dsp:txXfrm>
    </dsp:sp>
    <dsp:sp modelId="{ED5230E8-8792-40D9-B256-05C0B8E03D88}">
      <dsp:nvSpPr>
        <dsp:cNvPr id="0" name=""/>
        <dsp:cNvSpPr/>
      </dsp:nvSpPr>
      <dsp:spPr>
        <a:xfrm>
          <a:off x="822703" y="49037"/>
          <a:ext cx="2484632" cy="14000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Physical sign</a:t>
          </a:r>
          <a:endParaRPr lang="en-US" sz="2000" kern="1200" dirty="0"/>
        </a:p>
      </dsp:txBody>
      <dsp:txXfrm>
        <a:off x="891047" y="117381"/>
        <a:ext cx="2347944" cy="1263350"/>
      </dsp:txXfrm>
    </dsp:sp>
    <dsp:sp modelId="{F0207828-2DDF-4FA4-A7F0-5B742D6752A3}">
      <dsp:nvSpPr>
        <dsp:cNvPr id="0" name=""/>
        <dsp:cNvSpPr/>
      </dsp:nvSpPr>
      <dsp:spPr>
        <a:xfrm>
          <a:off x="3307336" y="1698030"/>
          <a:ext cx="6195060" cy="843511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Hardness test found within acceptable limit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Replica did not show metal degradation signs</a:t>
          </a:r>
          <a:endParaRPr lang="en-US" sz="1600" kern="1200" dirty="0"/>
        </a:p>
      </dsp:txBody>
      <dsp:txXfrm>
        <a:off x="3307336" y="1803469"/>
        <a:ext cx="5878743" cy="632633"/>
      </dsp:txXfrm>
    </dsp:sp>
    <dsp:sp modelId="{28E2B8D6-0B8E-4E58-8AE4-9386656FAE28}">
      <dsp:nvSpPr>
        <dsp:cNvPr id="0" name=""/>
        <dsp:cNvSpPr/>
      </dsp:nvSpPr>
      <dsp:spPr>
        <a:xfrm>
          <a:off x="822703" y="1656619"/>
          <a:ext cx="2484632" cy="9263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Material degradation</a:t>
          </a:r>
          <a:endParaRPr lang="en-US" sz="2000" kern="1200" dirty="0"/>
        </a:p>
      </dsp:txBody>
      <dsp:txXfrm>
        <a:off x="867923" y="1701839"/>
        <a:ext cx="2394192" cy="835894"/>
      </dsp:txXfrm>
    </dsp:sp>
    <dsp:sp modelId="{80FA0408-4F9A-4314-822C-B22A68ACE570}">
      <dsp:nvSpPr>
        <dsp:cNvPr id="0" name=""/>
        <dsp:cNvSpPr/>
      </dsp:nvSpPr>
      <dsp:spPr>
        <a:xfrm>
          <a:off x="3307336" y="2742107"/>
          <a:ext cx="6195060" cy="1003746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equipment PI- trends shows operating temperature &amp; pressure are within design limits</a:t>
          </a:r>
          <a:endParaRPr lang="en-US" sz="1600" kern="1200" dirty="0"/>
        </a:p>
      </dsp:txBody>
      <dsp:txXfrm>
        <a:off x="3307336" y="2867575"/>
        <a:ext cx="5818655" cy="752810"/>
      </dsp:txXfrm>
    </dsp:sp>
    <dsp:sp modelId="{4C973EE3-3884-4F8A-A5CB-1C3BBB1D7663}">
      <dsp:nvSpPr>
        <dsp:cNvPr id="0" name=""/>
        <dsp:cNvSpPr/>
      </dsp:nvSpPr>
      <dsp:spPr>
        <a:xfrm>
          <a:off x="822703" y="2772553"/>
          <a:ext cx="2484632" cy="94285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Operation upsets</a:t>
          </a:r>
          <a:endParaRPr lang="en-US" sz="2000" kern="1200" dirty="0"/>
        </a:p>
      </dsp:txBody>
      <dsp:txXfrm>
        <a:off x="868729" y="2818579"/>
        <a:ext cx="2392580" cy="8508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1077B-E9D1-4ED9-85AF-AAA136A183CF}">
      <dsp:nvSpPr>
        <dsp:cNvPr id="0" name=""/>
        <dsp:cNvSpPr/>
      </dsp:nvSpPr>
      <dsp:spPr>
        <a:xfrm>
          <a:off x="912445" y="1297002"/>
          <a:ext cx="1705068" cy="1137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Referenced  case is around 20 years old</a:t>
          </a:r>
          <a:endParaRPr lang="en-US" sz="1600" kern="1200" dirty="0"/>
        </a:p>
      </dsp:txBody>
      <dsp:txXfrm>
        <a:off x="1185256" y="1297002"/>
        <a:ext cx="1432257" cy="1137280"/>
      </dsp:txXfrm>
    </dsp:sp>
    <dsp:sp modelId="{58ECB4DB-0FC5-42E4-B8F1-4607A4C02061}">
      <dsp:nvSpPr>
        <dsp:cNvPr id="0" name=""/>
        <dsp:cNvSpPr/>
      </dsp:nvSpPr>
      <dsp:spPr>
        <a:xfrm>
          <a:off x="3076" y="842317"/>
          <a:ext cx="1136712" cy="1136712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 = Time</a:t>
          </a:r>
          <a:endParaRPr lang="en-US" sz="1800" kern="1200" dirty="0"/>
        </a:p>
      </dsp:txBody>
      <dsp:txXfrm>
        <a:off x="169544" y="1008785"/>
        <a:ext cx="803776" cy="803776"/>
      </dsp:txXfrm>
    </dsp:sp>
    <dsp:sp modelId="{837CA6B3-1515-4DF8-8B57-B0CC9D024ED7}">
      <dsp:nvSpPr>
        <dsp:cNvPr id="0" name=""/>
        <dsp:cNvSpPr/>
      </dsp:nvSpPr>
      <dsp:spPr>
        <a:xfrm>
          <a:off x="3914689" y="1297002"/>
          <a:ext cx="1705068" cy="1137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Operating case is within design case </a:t>
          </a:r>
          <a:r>
            <a:rPr lang="en-US" sz="1200" kern="1200" dirty="0" smtClean="0">
              <a:solidFill>
                <a:srgbClr val="C00000"/>
              </a:solidFill>
            </a:rPr>
            <a:t>(</a:t>
          </a:r>
          <a:r>
            <a:rPr lang="en-US" sz="1200" kern="1200" dirty="0" smtClean="0">
              <a:solidFill>
                <a:srgbClr val="C00000"/>
              </a:solidFill>
              <a:latin typeface="+mj-lt"/>
            </a:rPr>
            <a:t>study performed on design temperature)</a:t>
          </a:r>
          <a:endParaRPr lang="en-US" sz="1200" kern="1200" dirty="0">
            <a:solidFill>
              <a:srgbClr val="C00000"/>
            </a:solidFill>
          </a:endParaRPr>
        </a:p>
      </dsp:txBody>
      <dsp:txXfrm>
        <a:off x="4187500" y="1297002"/>
        <a:ext cx="1432257" cy="1137280"/>
      </dsp:txXfrm>
    </dsp:sp>
    <dsp:sp modelId="{299D7B29-2033-423A-A6A9-D51CFEF8FD46}">
      <dsp:nvSpPr>
        <dsp:cNvPr id="0" name=""/>
        <dsp:cNvSpPr/>
      </dsp:nvSpPr>
      <dsp:spPr>
        <a:xfrm>
          <a:off x="2844856" y="842317"/>
          <a:ext cx="1328861" cy="1297340"/>
        </a:xfrm>
        <a:prstGeom prst="ellipse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 = </a:t>
          </a:r>
          <a:r>
            <a:rPr lang="en-US" sz="1400" kern="1200" dirty="0" smtClean="0"/>
            <a:t>Temperature</a:t>
          </a:r>
          <a:endParaRPr lang="en-US" sz="1400" kern="1200" dirty="0"/>
        </a:p>
      </dsp:txBody>
      <dsp:txXfrm>
        <a:off x="3039463" y="1032308"/>
        <a:ext cx="939647" cy="917358"/>
      </dsp:txXfrm>
    </dsp:sp>
    <dsp:sp modelId="{03B3D795-DBB3-48C9-90AB-0847CCF18F58}">
      <dsp:nvSpPr>
        <dsp:cNvPr id="0" name=""/>
        <dsp:cNvSpPr/>
      </dsp:nvSpPr>
      <dsp:spPr>
        <a:xfrm>
          <a:off x="6788155" y="1297002"/>
          <a:ext cx="1705068" cy="1137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Operating stress calculated using API-579 Annex 2 C </a:t>
          </a:r>
          <a:endParaRPr lang="en-US" sz="1600" kern="1200" dirty="0"/>
        </a:p>
      </dsp:txBody>
      <dsp:txXfrm>
        <a:off x="7060966" y="1297002"/>
        <a:ext cx="1432257" cy="1137280"/>
      </dsp:txXfrm>
    </dsp:sp>
    <dsp:sp modelId="{40A1BB61-E962-49E9-B919-BE7E518BA3EF}">
      <dsp:nvSpPr>
        <dsp:cNvPr id="0" name=""/>
        <dsp:cNvSpPr/>
      </dsp:nvSpPr>
      <dsp:spPr>
        <a:xfrm>
          <a:off x="5878786" y="842317"/>
          <a:ext cx="1136712" cy="1136712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 = Stress</a:t>
          </a:r>
          <a:endParaRPr lang="en-US" sz="1800" kern="1200" dirty="0"/>
        </a:p>
      </dsp:txBody>
      <dsp:txXfrm>
        <a:off x="6045254" y="1008785"/>
        <a:ext cx="803776" cy="803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03D07-9A95-4287-BFA8-8EF9A1D19753}">
      <dsp:nvSpPr>
        <dsp:cNvPr id="0" name=""/>
        <dsp:cNvSpPr/>
      </dsp:nvSpPr>
      <dsp:spPr>
        <a:xfrm>
          <a:off x="112019" y="299632"/>
          <a:ext cx="6488136" cy="58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Extend inspection</a:t>
          </a:r>
          <a:endParaRPr lang="en-US" sz="2700" b="1" kern="1200" dirty="0"/>
        </a:p>
      </dsp:txBody>
      <dsp:txXfrm>
        <a:off x="112019" y="299632"/>
        <a:ext cx="6488136" cy="589830"/>
      </dsp:txXfrm>
    </dsp:sp>
    <dsp:sp modelId="{4626E802-51C8-40F3-B21D-DE2B5EFD0BF6}">
      <dsp:nvSpPr>
        <dsp:cNvPr id="0" name=""/>
        <dsp:cNvSpPr/>
      </dsp:nvSpPr>
      <dsp:spPr>
        <a:xfrm>
          <a:off x="112019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87863-8F04-4260-B2AF-CAAB90B68973}">
      <dsp:nvSpPr>
        <dsp:cNvPr id="0" name=""/>
        <dsp:cNvSpPr/>
      </dsp:nvSpPr>
      <dsp:spPr>
        <a:xfrm>
          <a:off x="1023963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B4281-7149-4E4E-A659-2FBA0BD5C7A1}">
      <dsp:nvSpPr>
        <dsp:cNvPr id="0" name=""/>
        <dsp:cNvSpPr/>
      </dsp:nvSpPr>
      <dsp:spPr>
        <a:xfrm>
          <a:off x="1936627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CBBAA-C3A1-441F-9DB8-D1950FF75C4B}">
      <dsp:nvSpPr>
        <dsp:cNvPr id="0" name=""/>
        <dsp:cNvSpPr/>
      </dsp:nvSpPr>
      <dsp:spPr>
        <a:xfrm>
          <a:off x="2848571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C73A3-402A-4F88-B3FB-AA6A78B532EF}">
      <dsp:nvSpPr>
        <dsp:cNvPr id="0" name=""/>
        <dsp:cNvSpPr/>
      </dsp:nvSpPr>
      <dsp:spPr>
        <a:xfrm>
          <a:off x="3761236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9BDAE-9662-4EF6-B19F-E3732E4C10EA}">
      <dsp:nvSpPr>
        <dsp:cNvPr id="0" name=""/>
        <dsp:cNvSpPr/>
      </dsp:nvSpPr>
      <dsp:spPr>
        <a:xfrm>
          <a:off x="4673179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B43FD2-9D81-4D9F-BF9F-BDB981B69F30}">
      <dsp:nvSpPr>
        <dsp:cNvPr id="0" name=""/>
        <dsp:cNvSpPr/>
      </dsp:nvSpPr>
      <dsp:spPr>
        <a:xfrm>
          <a:off x="5585844" y="889462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910A0-C457-4411-BB9B-0AF7B20F8AE0}">
      <dsp:nvSpPr>
        <dsp:cNvPr id="0" name=""/>
        <dsp:cNvSpPr/>
      </dsp:nvSpPr>
      <dsp:spPr>
        <a:xfrm>
          <a:off x="112019" y="995166"/>
          <a:ext cx="6572482" cy="990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Explore tube cleaning option that allow tube NDT inspection.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-</a:t>
          </a:r>
          <a:r>
            <a:rPr lang="en-US" sz="1600" b="1" kern="1200" dirty="0" smtClean="0">
              <a:solidFill>
                <a:srgbClr val="00B050"/>
              </a:solidFill>
            </a:rPr>
            <a:t> </a:t>
          </a:r>
          <a:r>
            <a:rPr lang="en-US" sz="1600" kern="1200" dirty="0" smtClean="0"/>
            <a:t>Conduct borescope inspection for exchanger outside shell condition,  its associate support bracket.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Evaluate possibility of performing hydro-test. </a:t>
          </a:r>
          <a:endParaRPr lang="en-US" sz="1600" kern="1200" dirty="0"/>
        </a:p>
      </dsp:txBody>
      <dsp:txXfrm>
        <a:off x="112019" y="995166"/>
        <a:ext cx="6572482" cy="990099"/>
      </dsp:txXfrm>
    </dsp:sp>
    <dsp:sp modelId="{29A6D616-A131-47D4-B201-8AE06F75C02E}">
      <dsp:nvSpPr>
        <dsp:cNvPr id="0" name=""/>
        <dsp:cNvSpPr/>
      </dsp:nvSpPr>
      <dsp:spPr>
        <a:xfrm>
          <a:off x="112019" y="2176230"/>
          <a:ext cx="6488136" cy="58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Execution feasibility</a:t>
          </a:r>
          <a:endParaRPr lang="en-US" sz="2700" b="1" kern="1200" dirty="0"/>
        </a:p>
      </dsp:txBody>
      <dsp:txXfrm>
        <a:off x="112019" y="2176230"/>
        <a:ext cx="6488136" cy="589830"/>
      </dsp:txXfrm>
    </dsp:sp>
    <dsp:sp modelId="{68DB4F77-20F9-401D-B3A5-18C64CAC10C7}">
      <dsp:nvSpPr>
        <dsp:cNvPr id="0" name=""/>
        <dsp:cNvSpPr/>
      </dsp:nvSpPr>
      <dsp:spPr>
        <a:xfrm>
          <a:off x="112019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BD717-3E4A-4EC3-9277-3D403BD13F8F}">
      <dsp:nvSpPr>
        <dsp:cNvPr id="0" name=""/>
        <dsp:cNvSpPr/>
      </dsp:nvSpPr>
      <dsp:spPr>
        <a:xfrm>
          <a:off x="1023963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626E9-98FC-437F-99A4-D8C279EF4AB3}">
      <dsp:nvSpPr>
        <dsp:cNvPr id="0" name=""/>
        <dsp:cNvSpPr/>
      </dsp:nvSpPr>
      <dsp:spPr>
        <a:xfrm>
          <a:off x="1936627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F2F77-8AE2-4F27-AEE4-9D6470E5187A}">
      <dsp:nvSpPr>
        <dsp:cNvPr id="0" name=""/>
        <dsp:cNvSpPr/>
      </dsp:nvSpPr>
      <dsp:spPr>
        <a:xfrm>
          <a:off x="2848571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D5256-A3CF-481D-AF81-8588E97CD7CF}">
      <dsp:nvSpPr>
        <dsp:cNvPr id="0" name=""/>
        <dsp:cNvSpPr/>
      </dsp:nvSpPr>
      <dsp:spPr>
        <a:xfrm>
          <a:off x="3761236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D36A5-1EC3-4676-8447-6259F00AEB7F}">
      <dsp:nvSpPr>
        <dsp:cNvPr id="0" name=""/>
        <dsp:cNvSpPr/>
      </dsp:nvSpPr>
      <dsp:spPr>
        <a:xfrm>
          <a:off x="4673179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9D385-E4C1-4CB7-8ECB-13368E99B2FF}">
      <dsp:nvSpPr>
        <dsp:cNvPr id="0" name=""/>
        <dsp:cNvSpPr/>
      </dsp:nvSpPr>
      <dsp:spPr>
        <a:xfrm>
          <a:off x="5585844" y="2766060"/>
          <a:ext cx="1518224" cy="120150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CB903-8C0D-4FD9-A2C6-975190C9E9A4}">
      <dsp:nvSpPr>
        <dsp:cNvPr id="0" name=""/>
        <dsp:cNvSpPr/>
      </dsp:nvSpPr>
      <dsp:spPr>
        <a:xfrm>
          <a:off x="112019" y="2886211"/>
          <a:ext cx="6572482" cy="961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0" kern="1200" dirty="0" smtClean="0">
              <a:solidFill>
                <a:schemeClr val="tx1"/>
              </a:solidFill>
            </a:rPr>
            <a:t>Explore option for designing of temporary platform for accessing bottom tube sheet.</a:t>
          </a:r>
        </a:p>
      </dsp:txBody>
      <dsp:txXfrm>
        <a:off x="112019" y="2886211"/>
        <a:ext cx="6572482" cy="9612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9849E-120E-4F36-A1AE-0C75AC84A518}">
      <dsp:nvSpPr>
        <dsp:cNvPr id="0" name=""/>
        <dsp:cNvSpPr/>
      </dsp:nvSpPr>
      <dsp:spPr>
        <a:xfrm>
          <a:off x="2989" y="42300"/>
          <a:ext cx="2166639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l" defTabSz="12446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2800" kern="1200" dirty="0" smtClean="0">
              <a:solidFill>
                <a:srgbClr val="0070C0"/>
              </a:solidFill>
              <a:latin typeface="+mj-lt"/>
              <a:ea typeface="+mn-ea"/>
              <a:cs typeface="Arial" charset="0"/>
            </a:rPr>
            <a:t>Conclusion</a:t>
          </a:r>
          <a:endParaRPr lang="en-US" sz="2800" kern="1200" dirty="0">
            <a:solidFill>
              <a:srgbClr val="0070C0"/>
            </a:solidFill>
            <a:latin typeface="+mj-lt"/>
            <a:ea typeface="+mn-ea"/>
            <a:cs typeface="Arial" charset="0"/>
          </a:endParaRPr>
        </a:p>
      </dsp:txBody>
      <dsp:txXfrm>
        <a:off x="2989" y="42300"/>
        <a:ext cx="2166639" cy="1287000"/>
      </dsp:txXfrm>
    </dsp:sp>
    <dsp:sp modelId="{BAA98FA8-4B22-4CA7-8C3F-285CF431D534}">
      <dsp:nvSpPr>
        <dsp:cNvPr id="0" name=""/>
        <dsp:cNvSpPr/>
      </dsp:nvSpPr>
      <dsp:spPr>
        <a:xfrm>
          <a:off x="2169629" y="42300"/>
          <a:ext cx="433327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F3F8D-2C14-444A-ABB0-E6EFBB3A68FE}">
      <dsp:nvSpPr>
        <dsp:cNvPr id="0" name=""/>
        <dsp:cNvSpPr/>
      </dsp:nvSpPr>
      <dsp:spPr>
        <a:xfrm>
          <a:off x="2776288" y="38200"/>
          <a:ext cx="6059921" cy="12951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n-lt"/>
              <a:ea typeface="Times New Roman" panose="02020603050405020304" pitchFamily="18" charset="0"/>
            </a:rPr>
            <a:t>Studied exchanger components creep life are more than 25 years, hence, exchanger is recommended for continue operation without immediate replacement. </a:t>
          </a:r>
          <a:endParaRPr lang="en-US" sz="1600" kern="1200" dirty="0">
            <a:latin typeface="+mn-lt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</a:rPr>
            <a:t>Disclaimer: This RLA do not consider any localize flaw &amp; utilized limited history &amp; need to re-visit with recent inspeciton finding.</a:t>
          </a:r>
          <a:endParaRPr lang="en-US" sz="1600" kern="1200" dirty="0">
            <a:solidFill>
              <a:schemeClr val="tx1"/>
            </a:solidFill>
            <a:latin typeface="+mn-lt"/>
          </a:endParaRPr>
        </a:p>
      </dsp:txBody>
      <dsp:txXfrm>
        <a:off x="2776288" y="38200"/>
        <a:ext cx="6059921" cy="1295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D9B2C-DB1A-45DB-89D3-BF6E01D3CF8D}" type="datetimeFigureOut">
              <a:rPr lang="en-US" smtClean="0"/>
              <a:t>19-Feb-22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C90FF-465D-41CD-BAB9-FF9BC55030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27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EF8-2810-4103-A850-0BCFB6F6B819}" type="datetimeFigureOut">
              <a:rPr lang="en-US" smtClean="0"/>
              <a:t>19-Feb-22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DBC9-5137-4B74-B65F-84F644B5E9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95D34-E717-43B7-972F-AD1945605295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75" y="814388"/>
            <a:ext cx="5434013" cy="4075112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51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95D34-E717-43B7-972F-AD1945605295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75" y="814388"/>
            <a:ext cx="5434013" cy="4075112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378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95D34-E717-43B7-972F-AD1945605295}" type="slidenum">
              <a:rPr lang="de-DE"/>
              <a:pPr/>
              <a:t>17</a:t>
            </a:fld>
            <a:endParaRPr lang="de-DE" dirty="0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75" y="814388"/>
            <a:ext cx="5434013" cy="4075112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01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8" descr="Industr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48615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752600"/>
            <a:ext cx="7239000" cy="2743200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482224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DBCB9-F0E7-43E0-AA7A-97CFEDD122B4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DEF9-0478-4A9B-B9FF-7AA4B89E9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D648-6C99-4EFE-9AEF-F5FAF1426C60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0983-C61B-43B0-891B-E3692CFBF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2B97-D578-431B-8A21-2D6466AFEC27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7C65-8669-41CA-8C1C-B93FB1086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lue Divider">
    <p:bg>
      <p:bgPr>
        <a:gradFill flip="none" rotWithShape="1">
          <a:gsLst>
            <a:gs pos="10000">
              <a:srgbClr val="0047BB"/>
            </a:gs>
            <a:gs pos="90000">
              <a:srgbClr val="009FD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367635" y="406400"/>
            <a:ext cx="7456991" cy="57785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rtl="0">
              <a:lnSpc>
                <a:spcPct val="100000"/>
              </a:lnSpc>
              <a:defRPr sz="1500" b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buFontTx/>
            </a:pPr>
            <a:r>
              <a:rPr lang="en-US" dirty="0" smtClean="0"/>
              <a:t>Section divider subtitle (20PT light)</a:t>
            </a:r>
            <a:endParaRPr lang="en-GB" kern="0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67635" y="1460401"/>
            <a:ext cx="7827045" cy="1645920"/>
          </a:xfrm>
        </p:spPr>
        <p:txBody>
          <a:bodyPr anchor="t"/>
          <a:lstStyle>
            <a:lvl1pPr>
              <a:lnSpc>
                <a:spcPct val="120000"/>
              </a:lnSpc>
              <a:defRPr sz="33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kern="0" dirty="0" smtClean="0"/>
              <a:t>Section divider</a:t>
            </a:r>
            <a:br>
              <a:rPr lang="en-US" kern="0" dirty="0" smtClean="0"/>
            </a:br>
            <a:r>
              <a:rPr lang="en-US" kern="0" dirty="0" smtClean="0"/>
              <a:t>Headline (44pt </a:t>
            </a:r>
            <a:r>
              <a:rPr lang="en-US" dirty="0" smtClean="0"/>
              <a:t>light</a:t>
            </a:r>
            <a:r>
              <a:rPr lang="en-US" kern="0" dirty="0" smtClean="0"/>
              <a:t>)</a:t>
            </a:r>
            <a:endParaRPr lang="en-US" dirty="0" smtClean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7634" y="6522336"/>
            <a:ext cx="7626116" cy="13080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38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Footer: Change Information Classification in caps (8.5pt light)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364385" y="6438618"/>
            <a:ext cx="8428503" cy="2743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FontTx/>
              <a:buNone/>
            </a:pPr>
            <a:endParaRPr lang="en-GB" sz="857" dirty="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286" y="1123003"/>
            <a:ext cx="8424173" cy="309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FontTx/>
              <a:buNone/>
            </a:pPr>
            <a:endParaRPr lang="en-GB" sz="1143" dirty="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 flipV="1">
            <a:off x="364385" y="6438618"/>
            <a:ext cx="8428503" cy="274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FontTx/>
              <a:buNone/>
            </a:pPr>
            <a:endParaRPr lang="en-GB" sz="857" dirty="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64286" y="1123003"/>
            <a:ext cx="8424173" cy="30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FontTx/>
              <a:buNone/>
            </a:pPr>
            <a:endParaRPr lang="en-GB" sz="1143" dirty="0">
              <a:solidFill>
                <a:srgbClr val="FFFFFF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invGray">
          <a:xfrm>
            <a:off x="8194681" y="6544726"/>
            <a:ext cx="586522" cy="10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7A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algn="r" eaLnBrk="0" hangingPunct="0">
              <a:buFontTx/>
              <a:buNone/>
            </a:pPr>
            <a:fld id="{A618EB91-68A2-413C-AF9E-E3F73DFE5122}" type="slidenum">
              <a:rPr lang="en-GB" sz="675" smtClean="0">
                <a:solidFill>
                  <a:schemeClr val="bg1"/>
                </a:solidFill>
                <a:latin typeface="+mn-lt"/>
              </a:rPr>
              <a:pPr algn="r" eaLnBrk="0" hangingPunct="0">
                <a:buFontTx/>
                <a:buNone/>
              </a:pPr>
              <a:t>‹#›</a:t>
            </a:fld>
            <a:endParaRPr lang="en-GB" sz="675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343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38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A06C3-72D2-4BCE-B837-C7B7ECFA8D27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82DC-FA80-4E51-B59F-D691F59EB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"/>
            <a:ext cx="2167287" cy="594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F99B-3833-4AAD-9941-55E691DF057D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FB03F-43DD-49A8-A138-0768B5569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6407-D231-4862-8DE2-0FF48B043046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B081-30AA-4D59-B8EA-32C3FAB9A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6ECB-4B99-4BEC-B490-CAEFDCB7D91E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36AE-F888-46E0-B3D9-3EA520F32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DBE1-5778-440C-A42E-ECFF6DEBCB43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D80E4-2FC6-4CA7-80AE-9DF85E9EA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ACB9-93DC-45F0-9EA9-256CF0DF87DB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749B0-F8ED-45BD-AD7F-BC9764771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10DA-6340-441B-A512-6BDEBC5B207A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5DC28-1179-43F2-84C4-051DBB6ED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F63D-70F3-4BD2-ABD0-B62F7561EECA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1C2C-683D-480F-BD5D-B561F2DE8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7"/>
          <p:cNvGrpSpPr/>
          <p:nvPr userDrawn="1"/>
        </p:nvGrpSpPr>
        <p:grpSpPr>
          <a:xfrm>
            <a:off x="-2514600" y="-914400"/>
            <a:ext cx="8574294" cy="7772400"/>
            <a:chOff x="4343400" y="3657600"/>
            <a:chExt cx="220663" cy="200026"/>
          </a:xfrm>
          <a:solidFill>
            <a:srgbClr val="F2F2F2">
              <a:alpha val="50196"/>
            </a:srgbClr>
          </a:solidFill>
        </p:grpSpPr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1" name="Freeform 87"/>
            <p:cNvSpPr>
              <a:spLocks noEditPoints="1"/>
            </p:cNvSpPr>
            <p:nvPr/>
          </p:nvSpPr>
          <p:spPr bwMode="auto">
            <a:xfrm>
              <a:off x="4500563" y="3756025"/>
              <a:ext cx="63500" cy="98425"/>
            </a:xfrm>
            <a:custGeom>
              <a:avLst/>
              <a:gdLst/>
              <a:ahLst/>
              <a:cxnLst>
                <a:cxn ang="0">
                  <a:pos x="125" y="36"/>
                </a:cxn>
                <a:cxn ang="0">
                  <a:pos x="226" y="0"/>
                </a:cxn>
                <a:cxn ang="0">
                  <a:pos x="300" y="45"/>
                </a:cxn>
                <a:cxn ang="0">
                  <a:pos x="318" y="154"/>
                </a:cxn>
                <a:cxn ang="0">
                  <a:pos x="251" y="306"/>
                </a:cxn>
                <a:cxn ang="0">
                  <a:pos x="149" y="393"/>
                </a:cxn>
                <a:cxn ang="0">
                  <a:pos x="57" y="393"/>
                </a:cxn>
                <a:cxn ang="0">
                  <a:pos x="3" y="319"/>
                </a:cxn>
                <a:cxn ang="0">
                  <a:pos x="20" y="187"/>
                </a:cxn>
                <a:cxn ang="0">
                  <a:pos x="514" y="1733"/>
                </a:cxn>
                <a:cxn ang="0">
                  <a:pos x="595" y="1807"/>
                </a:cxn>
                <a:cxn ang="0">
                  <a:pos x="595" y="1880"/>
                </a:cxn>
                <a:cxn ang="0">
                  <a:pos x="519" y="1925"/>
                </a:cxn>
                <a:cxn ang="0">
                  <a:pos x="374" y="1913"/>
                </a:cxn>
                <a:cxn ang="0">
                  <a:pos x="243" y="1848"/>
                </a:cxn>
                <a:cxn ang="0">
                  <a:pos x="198" y="1769"/>
                </a:cxn>
                <a:cxn ang="0">
                  <a:pos x="231" y="1705"/>
                </a:cxn>
                <a:cxn ang="0">
                  <a:pos x="337" y="1683"/>
                </a:cxn>
                <a:cxn ang="0">
                  <a:pos x="788" y="1422"/>
                </a:cxn>
                <a:cxn ang="0">
                  <a:pos x="950" y="1465"/>
                </a:cxn>
                <a:cxn ang="0">
                  <a:pos x="1017" y="1552"/>
                </a:cxn>
                <a:cxn ang="0">
                  <a:pos x="980" y="1646"/>
                </a:cxn>
                <a:cxn ang="0">
                  <a:pos x="830" y="1711"/>
                </a:cxn>
                <a:cxn ang="0">
                  <a:pos x="622" y="1711"/>
                </a:cxn>
                <a:cxn ang="0">
                  <a:pos x="500" y="1645"/>
                </a:cxn>
                <a:cxn ang="0">
                  <a:pos x="477" y="1551"/>
                </a:cxn>
                <a:cxn ang="0">
                  <a:pos x="561" y="1463"/>
                </a:cxn>
                <a:cxn ang="0">
                  <a:pos x="876" y="1004"/>
                </a:cxn>
                <a:cxn ang="0">
                  <a:pos x="1096" y="989"/>
                </a:cxn>
                <a:cxn ang="0">
                  <a:pos x="1220" y="1052"/>
                </a:cxn>
                <a:cxn ang="0">
                  <a:pos x="1233" y="1156"/>
                </a:cxn>
                <a:cxn ang="0">
                  <a:pos x="1114" y="1264"/>
                </a:cxn>
                <a:cxn ang="0">
                  <a:pos x="878" y="1332"/>
                </a:cxn>
                <a:cxn ang="0">
                  <a:pos x="698" y="1311"/>
                </a:cxn>
                <a:cxn ang="0">
                  <a:pos x="619" y="1225"/>
                </a:cxn>
                <a:cxn ang="0">
                  <a:pos x="660" y="1114"/>
                </a:cxn>
                <a:cxn ang="0">
                  <a:pos x="838" y="1016"/>
                </a:cxn>
                <a:cxn ang="0">
                  <a:pos x="782" y="537"/>
                </a:cxn>
                <a:cxn ang="0">
                  <a:pos x="940" y="509"/>
                </a:cxn>
                <a:cxn ang="0">
                  <a:pos x="1020" y="575"/>
                </a:cxn>
                <a:cxn ang="0">
                  <a:pos x="992" y="709"/>
                </a:cxn>
                <a:cxn ang="0">
                  <a:pos x="830" y="882"/>
                </a:cxn>
                <a:cxn ang="0">
                  <a:pos x="643" y="976"/>
                </a:cxn>
                <a:cxn ang="0">
                  <a:pos x="515" y="960"/>
                </a:cxn>
                <a:cxn ang="0">
                  <a:pos x="477" y="861"/>
                </a:cxn>
                <a:cxn ang="0">
                  <a:pos x="559" y="706"/>
                </a:cxn>
                <a:cxn ang="0">
                  <a:pos x="399" y="261"/>
                </a:cxn>
                <a:cxn ang="0">
                  <a:pos x="528" y="173"/>
                </a:cxn>
                <a:cxn ang="0">
                  <a:pos x="625" y="187"/>
                </a:cxn>
                <a:cxn ang="0">
                  <a:pos x="659" y="285"/>
                </a:cxn>
                <a:cxn ang="0">
                  <a:pos x="598" y="452"/>
                </a:cxn>
                <a:cxn ang="0">
                  <a:pos x="464" y="603"/>
                </a:cxn>
                <a:cxn ang="0">
                  <a:pos x="345" y="645"/>
                </a:cxn>
                <a:cxn ang="0">
                  <a:pos x="272" y="593"/>
                </a:cxn>
                <a:cxn ang="0">
                  <a:pos x="275" y="464"/>
                </a:cxn>
              </a:cxnLst>
              <a:rect l="0" t="0" r="r" b="b"/>
              <a:pathLst>
                <a:path w="1242" h="1928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  <a:close/>
                  <a:moveTo>
                    <a:pt x="429" y="1699"/>
                  </a:moveTo>
                  <a:lnTo>
                    <a:pt x="453" y="1706"/>
                  </a:lnTo>
                  <a:lnTo>
                    <a:pt x="474" y="1714"/>
                  </a:lnTo>
                  <a:lnTo>
                    <a:pt x="495" y="1724"/>
                  </a:lnTo>
                  <a:lnTo>
                    <a:pt x="514" y="1733"/>
                  </a:lnTo>
                  <a:lnTo>
                    <a:pt x="531" y="1742"/>
                  </a:lnTo>
                  <a:lnTo>
                    <a:pt x="546" y="1752"/>
                  </a:lnTo>
                  <a:lnTo>
                    <a:pt x="559" y="1762"/>
                  </a:lnTo>
                  <a:lnTo>
                    <a:pt x="570" y="1773"/>
                  </a:lnTo>
                  <a:lnTo>
                    <a:pt x="580" y="1785"/>
                  </a:lnTo>
                  <a:lnTo>
                    <a:pt x="589" y="1796"/>
                  </a:lnTo>
                  <a:lnTo>
                    <a:pt x="595" y="1807"/>
                  </a:lnTo>
                  <a:lnTo>
                    <a:pt x="600" y="1818"/>
                  </a:lnTo>
                  <a:lnTo>
                    <a:pt x="603" y="1829"/>
                  </a:lnTo>
                  <a:lnTo>
                    <a:pt x="605" y="1839"/>
                  </a:lnTo>
                  <a:lnTo>
                    <a:pt x="605" y="1851"/>
                  </a:lnTo>
                  <a:lnTo>
                    <a:pt x="603" y="1861"/>
                  </a:lnTo>
                  <a:lnTo>
                    <a:pt x="600" y="1871"/>
                  </a:lnTo>
                  <a:lnTo>
                    <a:pt x="595" y="1880"/>
                  </a:lnTo>
                  <a:lnTo>
                    <a:pt x="589" y="1889"/>
                  </a:lnTo>
                  <a:lnTo>
                    <a:pt x="580" y="1896"/>
                  </a:lnTo>
                  <a:lnTo>
                    <a:pt x="571" y="1905"/>
                  </a:lnTo>
                  <a:lnTo>
                    <a:pt x="561" y="1911"/>
                  </a:lnTo>
                  <a:lnTo>
                    <a:pt x="548" y="1917"/>
                  </a:lnTo>
                  <a:lnTo>
                    <a:pt x="535" y="1921"/>
                  </a:lnTo>
                  <a:lnTo>
                    <a:pt x="519" y="1925"/>
                  </a:lnTo>
                  <a:lnTo>
                    <a:pt x="503" y="1927"/>
                  </a:lnTo>
                  <a:lnTo>
                    <a:pt x="485" y="1928"/>
                  </a:lnTo>
                  <a:lnTo>
                    <a:pt x="465" y="1928"/>
                  </a:lnTo>
                  <a:lnTo>
                    <a:pt x="444" y="1927"/>
                  </a:lnTo>
                  <a:lnTo>
                    <a:pt x="423" y="1924"/>
                  </a:lnTo>
                  <a:lnTo>
                    <a:pt x="398" y="1919"/>
                  </a:lnTo>
                  <a:lnTo>
                    <a:pt x="374" y="1913"/>
                  </a:lnTo>
                  <a:lnTo>
                    <a:pt x="350" y="1906"/>
                  </a:lnTo>
                  <a:lnTo>
                    <a:pt x="328" y="1897"/>
                  </a:lnTo>
                  <a:lnTo>
                    <a:pt x="307" y="1888"/>
                  </a:lnTo>
                  <a:lnTo>
                    <a:pt x="289" y="1879"/>
                  </a:lnTo>
                  <a:lnTo>
                    <a:pt x="272" y="1869"/>
                  </a:lnTo>
                  <a:lnTo>
                    <a:pt x="256" y="1859"/>
                  </a:lnTo>
                  <a:lnTo>
                    <a:pt x="243" y="1848"/>
                  </a:lnTo>
                  <a:lnTo>
                    <a:pt x="232" y="1836"/>
                  </a:lnTo>
                  <a:lnTo>
                    <a:pt x="222" y="1825"/>
                  </a:lnTo>
                  <a:lnTo>
                    <a:pt x="214" y="1814"/>
                  </a:lnTo>
                  <a:lnTo>
                    <a:pt x="207" y="1803"/>
                  </a:lnTo>
                  <a:lnTo>
                    <a:pt x="202" y="1792"/>
                  </a:lnTo>
                  <a:lnTo>
                    <a:pt x="199" y="1780"/>
                  </a:lnTo>
                  <a:lnTo>
                    <a:pt x="198" y="1769"/>
                  </a:lnTo>
                  <a:lnTo>
                    <a:pt x="198" y="1759"/>
                  </a:lnTo>
                  <a:lnTo>
                    <a:pt x="199" y="1748"/>
                  </a:lnTo>
                  <a:lnTo>
                    <a:pt x="202" y="1739"/>
                  </a:lnTo>
                  <a:lnTo>
                    <a:pt x="207" y="1730"/>
                  </a:lnTo>
                  <a:lnTo>
                    <a:pt x="214" y="1720"/>
                  </a:lnTo>
                  <a:lnTo>
                    <a:pt x="222" y="1712"/>
                  </a:lnTo>
                  <a:lnTo>
                    <a:pt x="231" y="1705"/>
                  </a:lnTo>
                  <a:lnTo>
                    <a:pt x="242" y="1699"/>
                  </a:lnTo>
                  <a:lnTo>
                    <a:pt x="254" y="1693"/>
                  </a:lnTo>
                  <a:lnTo>
                    <a:pt x="268" y="1689"/>
                  </a:lnTo>
                  <a:lnTo>
                    <a:pt x="283" y="1686"/>
                  </a:lnTo>
                  <a:lnTo>
                    <a:pt x="300" y="1684"/>
                  </a:lnTo>
                  <a:lnTo>
                    <a:pt x="318" y="1683"/>
                  </a:lnTo>
                  <a:lnTo>
                    <a:pt x="337" y="1683"/>
                  </a:lnTo>
                  <a:lnTo>
                    <a:pt x="358" y="1685"/>
                  </a:lnTo>
                  <a:lnTo>
                    <a:pt x="381" y="1688"/>
                  </a:lnTo>
                  <a:lnTo>
                    <a:pt x="404" y="1693"/>
                  </a:lnTo>
                  <a:lnTo>
                    <a:pt x="429" y="1699"/>
                  </a:lnTo>
                  <a:close/>
                  <a:moveTo>
                    <a:pt x="725" y="1423"/>
                  </a:moveTo>
                  <a:lnTo>
                    <a:pt x="758" y="1422"/>
                  </a:lnTo>
                  <a:lnTo>
                    <a:pt x="788" y="1422"/>
                  </a:lnTo>
                  <a:lnTo>
                    <a:pt x="817" y="1424"/>
                  </a:lnTo>
                  <a:lnTo>
                    <a:pt x="843" y="1429"/>
                  </a:lnTo>
                  <a:lnTo>
                    <a:pt x="869" y="1433"/>
                  </a:lnTo>
                  <a:lnTo>
                    <a:pt x="891" y="1440"/>
                  </a:lnTo>
                  <a:lnTo>
                    <a:pt x="913" y="1447"/>
                  </a:lnTo>
                  <a:lnTo>
                    <a:pt x="932" y="1456"/>
                  </a:lnTo>
                  <a:lnTo>
                    <a:pt x="950" y="1465"/>
                  </a:lnTo>
                  <a:lnTo>
                    <a:pt x="966" y="1476"/>
                  </a:lnTo>
                  <a:lnTo>
                    <a:pt x="979" y="1488"/>
                  </a:lnTo>
                  <a:lnTo>
                    <a:pt x="991" y="1499"/>
                  </a:lnTo>
                  <a:lnTo>
                    <a:pt x="1000" y="1512"/>
                  </a:lnTo>
                  <a:lnTo>
                    <a:pt x="1007" y="1525"/>
                  </a:lnTo>
                  <a:lnTo>
                    <a:pt x="1014" y="1538"/>
                  </a:lnTo>
                  <a:lnTo>
                    <a:pt x="1017" y="1552"/>
                  </a:lnTo>
                  <a:lnTo>
                    <a:pt x="1018" y="1566"/>
                  </a:lnTo>
                  <a:lnTo>
                    <a:pt x="1017" y="1580"/>
                  </a:lnTo>
                  <a:lnTo>
                    <a:pt x="1014" y="1593"/>
                  </a:lnTo>
                  <a:lnTo>
                    <a:pt x="1009" y="1608"/>
                  </a:lnTo>
                  <a:lnTo>
                    <a:pt x="1001" y="1621"/>
                  </a:lnTo>
                  <a:lnTo>
                    <a:pt x="991" y="1634"/>
                  </a:lnTo>
                  <a:lnTo>
                    <a:pt x="980" y="1646"/>
                  </a:lnTo>
                  <a:lnTo>
                    <a:pt x="966" y="1658"/>
                  </a:lnTo>
                  <a:lnTo>
                    <a:pt x="948" y="1670"/>
                  </a:lnTo>
                  <a:lnTo>
                    <a:pt x="930" y="1680"/>
                  </a:lnTo>
                  <a:lnTo>
                    <a:pt x="909" y="1689"/>
                  </a:lnTo>
                  <a:lnTo>
                    <a:pt x="884" y="1698"/>
                  </a:lnTo>
                  <a:lnTo>
                    <a:pt x="859" y="1705"/>
                  </a:lnTo>
                  <a:lnTo>
                    <a:pt x="830" y="1711"/>
                  </a:lnTo>
                  <a:lnTo>
                    <a:pt x="799" y="1716"/>
                  </a:lnTo>
                  <a:lnTo>
                    <a:pt x="765" y="1719"/>
                  </a:lnTo>
                  <a:lnTo>
                    <a:pt x="733" y="1720"/>
                  </a:lnTo>
                  <a:lnTo>
                    <a:pt x="703" y="1720"/>
                  </a:lnTo>
                  <a:lnTo>
                    <a:pt x="674" y="1719"/>
                  </a:lnTo>
                  <a:lnTo>
                    <a:pt x="647" y="1715"/>
                  </a:lnTo>
                  <a:lnTo>
                    <a:pt x="622" y="1711"/>
                  </a:lnTo>
                  <a:lnTo>
                    <a:pt x="599" y="1704"/>
                  </a:lnTo>
                  <a:lnTo>
                    <a:pt x="577" y="1697"/>
                  </a:lnTo>
                  <a:lnTo>
                    <a:pt x="558" y="1689"/>
                  </a:lnTo>
                  <a:lnTo>
                    <a:pt x="541" y="1679"/>
                  </a:lnTo>
                  <a:lnTo>
                    <a:pt x="525" y="1669"/>
                  </a:lnTo>
                  <a:lnTo>
                    <a:pt x="511" y="1657"/>
                  </a:lnTo>
                  <a:lnTo>
                    <a:pt x="500" y="1645"/>
                  </a:lnTo>
                  <a:lnTo>
                    <a:pt x="490" y="1632"/>
                  </a:lnTo>
                  <a:lnTo>
                    <a:pt x="483" y="1620"/>
                  </a:lnTo>
                  <a:lnTo>
                    <a:pt x="478" y="1606"/>
                  </a:lnTo>
                  <a:lnTo>
                    <a:pt x="473" y="1592"/>
                  </a:lnTo>
                  <a:lnTo>
                    <a:pt x="472" y="1578"/>
                  </a:lnTo>
                  <a:lnTo>
                    <a:pt x="473" y="1564"/>
                  </a:lnTo>
                  <a:lnTo>
                    <a:pt x="477" y="1551"/>
                  </a:lnTo>
                  <a:lnTo>
                    <a:pt x="482" y="1536"/>
                  </a:lnTo>
                  <a:lnTo>
                    <a:pt x="490" y="1523"/>
                  </a:lnTo>
                  <a:lnTo>
                    <a:pt x="499" y="1510"/>
                  </a:lnTo>
                  <a:lnTo>
                    <a:pt x="511" y="1497"/>
                  </a:lnTo>
                  <a:lnTo>
                    <a:pt x="525" y="1485"/>
                  </a:lnTo>
                  <a:lnTo>
                    <a:pt x="542" y="1473"/>
                  </a:lnTo>
                  <a:lnTo>
                    <a:pt x="561" y="1463"/>
                  </a:lnTo>
                  <a:lnTo>
                    <a:pt x="583" y="1454"/>
                  </a:lnTo>
                  <a:lnTo>
                    <a:pt x="606" y="1445"/>
                  </a:lnTo>
                  <a:lnTo>
                    <a:pt x="632" y="1438"/>
                  </a:lnTo>
                  <a:lnTo>
                    <a:pt x="661" y="1432"/>
                  </a:lnTo>
                  <a:lnTo>
                    <a:pt x="692" y="1426"/>
                  </a:lnTo>
                  <a:lnTo>
                    <a:pt x="725" y="1423"/>
                  </a:lnTo>
                  <a:close/>
                  <a:moveTo>
                    <a:pt x="876" y="1004"/>
                  </a:moveTo>
                  <a:lnTo>
                    <a:pt x="913" y="996"/>
                  </a:lnTo>
                  <a:lnTo>
                    <a:pt x="947" y="990"/>
                  </a:lnTo>
                  <a:lnTo>
                    <a:pt x="981" y="986"/>
                  </a:lnTo>
                  <a:lnTo>
                    <a:pt x="1013" y="984"/>
                  </a:lnTo>
                  <a:lnTo>
                    <a:pt x="1042" y="984"/>
                  </a:lnTo>
                  <a:lnTo>
                    <a:pt x="1070" y="986"/>
                  </a:lnTo>
                  <a:lnTo>
                    <a:pt x="1096" y="989"/>
                  </a:lnTo>
                  <a:lnTo>
                    <a:pt x="1120" y="994"/>
                  </a:lnTo>
                  <a:lnTo>
                    <a:pt x="1142" y="1000"/>
                  </a:lnTo>
                  <a:lnTo>
                    <a:pt x="1162" y="1008"/>
                  </a:lnTo>
                  <a:lnTo>
                    <a:pt x="1180" y="1018"/>
                  </a:lnTo>
                  <a:lnTo>
                    <a:pt x="1196" y="1028"/>
                  </a:lnTo>
                  <a:lnTo>
                    <a:pt x="1209" y="1039"/>
                  </a:lnTo>
                  <a:lnTo>
                    <a:pt x="1220" y="1052"/>
                  </a:lnTo>
                  <a:lnTo>
                    <a:pt x="1230" y="1065"/>
                  </a:lnTo>
                  <a:lnTo>
                    <a:pt x="1236" y="1079"/>
                  </a:lnTo>
                  <a:lnTo>
                    <a:pt x="1241" y="1094"/>
                  </a:lnTo>
                  <a:lnTo>
                    <a:pt x="1242" y="1108"/>
                  </a:lnTo>
                  <a:lnTo>
                    <a:pt x="1242" y="1124"/>
                  </a:lnTo>
                  <a:lnTo>
                    <a:pt x="1239" y="1140"/>
                  </a:lnTo>
                  <a:lnTo>
                    <a:pt x="1233" y="1156"/>
                  </a:lnTo>
                  <a:lnTo>
                    <a:pt x="1224" y="1172"/>
                  </a:lnTo>
                  <a:lnTo>
                    <a:pt x="1212" y="1187"/>
                  </a:lnTo>
                  <a:lnTo>
                    <a:pt x="1199" y="1204"/>
                  </a:lnTo>
                  <a:lnTo>
                    <a:pt x="1182" y="1219"/>
                  </a:lnTo>
                  <a:lnTo>
                    <a:pt x="1162" y="1234"/>
                  </a:lnTo>
                  <a:lnTo>
                    <a:pt x="1140" y="1250"/>
                  </a:lnTo>
                  <a:lnTo>
                    <a:pt x="1114" y="1264"/>
                  </a:lnTo>
                  <a:lnTo>
                    <a:pt x="1086" y="1277"/>
                  </a:lnTo>
                  <a:lnTo>
                    <a:pt x="1054" y="1290"/>
                  </a:lnTo>
                  <a:lnTo>
                    <a:pt x="1021" y="1301"/>
                  </a:lnTo>
                  <a:lnTo>
                    <a:pt x="983" y="1313"/>
                  </a:lnTo>
                  <a:lnTo>
                    <a:pt x="946" y="1322"/>
                  </a:lnTo>
                  <a:lnTo>
                    <a:pt x="912" y="1328"/>
                  </a:lnTo>
                  <a:lnTo>
                    <a:pt x="878" y="1332"/>
                  </a:lnTo>
                  <a:lnTo>
                    <a:pt x="847" y="1335"/>
                  </a:lnTo>
                  <a:lnTo>
                    <a:pt x="818" y="1335"/>
                  </a:lnTo>
                  <a:lnTo>
                    <a:pt x="789" y="1333"/>
                  </a:lnTo>
                  <a:lnTo>
                    <a:pt x="764" y="1330"/>
                  </a:lnTo>
                  <a:lnTo>
                    <a:pt x="740" y="1325"/>
                  </a:lnTo>
                  <a:lnTo>
                    <a:pt x="718" y="1319"/>
                  </a:lnTo>
                  <a:lnTo>
                    <a:pt x="698" y="1311"/>
                  </a:lnTo>
                  <a:lnTo>
                    <a:pt x="680" y="1301"/>
                  </a:lnTo>
                  <a:lnTo>
                    <a:pt x="664" y="1291"/>
                  </a:lnTo>
                  <a:lnTo>
                    <a:pt x="651" y="1280"/>
                  </a:lnTo>
                  <a:lnTo>
                    <a:pt x="640" y="1268"/>
                  </a:lnTo>
                  <a:lnTo>
                    <a:pt x="630" y="1255"/>
                  </a:lnTo>
                  <a:lnTo>
                    <a:pt x="623" y="1240"/>
                  </a:lnTo>
                  <a:lnTo>
                    <a:pt x="619" y="1225"/>
                  </a:lnTo>
                  <a:lnTo>
                    <a:pt x="617" y="1211"/>
                  </a:lnTo>
                  <a:lnTo>
                    <a:pt x="618" y="1195"/>
                  </a:lnTo>
                  <a:lnTo>
                    <a:pt x="621" y="1179"/>
                  </a:lnTo>
                  <a:lnTo>
                    <a:pt x="626" y="1163"/>
                  </a:lnTo>
                  <a:lnTo>
                    <a:pt x="636" y="1147"/>
                  </a:lnTo>
                  <a:lnTo>
                    <a:pt x="646" y="1130"/>
                  </a:lnTo>
                  <a:lnTo>
                    <a:pt x="660" y="1114"/>
                  </a:lnTo>
                  <a:lnTo>
                    <a:pt x="676" y="1099"/>
                  </a:lnTo>
                  <a:lnTo>
                    <a:pt x="696" y="1084"/>
                  </a:lnTo>
                  <a:lnTo>
                    <a:pt x="718" y="1068"/>
                  </a:lnTo>
                  <a:lnTo>
                    <a:pt x="744" y="1054"/>
                  </a:lnTo>
                  <a:lnTo>
                    <a:pt x="772" y="1041"/>
                  </a:lnTo>
                  <a:lnTo>
                    <a:pt x="804" y="1028"/>
                  </a:lnTo>
                  <a:lnTo>
                    <a:pt x="838" y="1016"/>
                  </a:lnTo>
                  <a:lnTo>
                    <a:pt x="876" y="1004"/>
                  </a:lnTo>
                  <a:close/>
                  <a:moveTo>
                    <a:pt x="639" y="630"/>
                  </a:moveTo>
                  <a:lnTo>
                    <a:pt x="668" y="607"/>
                  </a:lnTo>
                  <a:lnTo>
                    <a:pt x="698" y="585"/>
                  </a:lnTo>
                  <a:lnTo>
                    <a:pt x="727" y="567"/>
                  </a:lnTo>
                  <a:lnTo>
                    <a:pt x="755" y="551"/>
                  </a:lnTo>
                  <a:lnTo>
                    <a:pt x="782" y="537"/>
                  </a:lnTo>
                  <a:lnTo>
                    <a:pt x="808" y="527"/>
                  </a:lnTo>
                  <a:lnTo>
                    <a:pt x="833" y="518"/>
                  </a:lnTo>
                  <a:lnTo>
                    <a:pt x="858" y="512"/>
                  </a:lnTo>
                  <a:lnTo>
                    <a:pt x="880" y="509"/>
                  </a:lnTo>
                  <a:lnTo>
                    <a:pt x="901" y="507"/>
                  </a:lnTo>
                  <a:lnTo>
                    <a:pt x="921" y="507"/>
                  </a:lnTo>
                  <a:lnTo>
                    <a:pt x="940" y="509"/>
                  </a:lnTo>
                  <a:lnTo>
                    <a:pt x="957" y="514"/>
                  </a:lnTo>
                  <a:lnTo>
                    <a:pt x="972" y="520"/>
                  </a:lnTo>
                  <a:lnTo>
                    <a:pt x="985" y="527"/>
                  </a:lnTo>
                  <a:lnTo>
                    <a:pt x="997" y="537"/>
                  </a:lnTo>
                  <a:lnTo>
                    <a:pt x="1006" y="549"/>
                  </a:lnTo>
                  <a:lnTo>
                    <a:pt x="1015" y="561"/>
                  </a:lnTo>
                  <a:lnTo>
                    <a:pt x="1020" y="575"/>
                  </a:lnTo>
                  <a:lnTo>
                    <a:pt x="1023" y="590"/>
                  </a:lnTo>
                  <a:lnTo>
                    <a:pt x="1024" y="608"/>
                  </a:lnTo>
                  <a:lnTo>
                    <a:pt x="1023" y="626"/>
                  </a:lnTo>
                  <a:lnTo>
                    <a:pt x="1019" y="645"/>
                  </a:lnTo>
                  <a:lnTo>
                    <a:pt x="1013" y="666"/>
                  </a:lnTo>
                  <a:lnTo>
                    <a:pt x="1003" y="687"/>
                  </a:lnTo>
                  <a:lnTo>
                    <a:pt x="992" y="709"/>
                  </a:lnTo>
                  <a:lnTo>
                    <a:pt x="978" y="733"/>
                  </a:lnTo>
                  <a:lnTo>
                    <a:pt x="961" y="756"/>
                  </a:lnTo>
                  <a:lnTo>
                    <a:pt x="940" y="782"/>
                  </a:lnTo>
                  <a:lnTo>
                    <a:pt x="917" y="806"/>
                  </a:lnTo>
                  <a:lnTo>
                    <a:pt x="890" y="832"/>
                  </a:lnTo>
                  <a:lnTo>
                    <a:pt x="860" y="859"/>
                  </a:lnTo>
                  <a:lnTo>
                    <a:pt x="830" y="882"/>
                  </a:lnTo>
                  <a:lnTo>
                    <a:pt x="801" y="904"/>
                  </a:lnTo>
                  <a:lnTo>
                    <a:pt x="772" y="922"/>
                  </a:lnTo>
                  <a:lnTo>
                    <a:pt x="745" y="937"/>
                  </a:lnTo>
                  <a:lnTo>
                    <a:pt x="718" y="950"/>
                  </a:lnTo>
                  <a:lnTo>
                    <a:pt x="692" y="962"/>
                  </a:lnTo>
                  <a:lnTo>
                    <a:pt x="667" y="970"/>
                  </a:lnTo>
                  <a:lnTo>
                    <a:pt x="643" y="976"/>
                  </a:lnTo>
                  <a:lnTo>
                    <a:pt x="620" y="980"/>
                  </a:lnTo>
                  <a:lnTo>
                    <a:pt x="599" y="981"/>
                  </a:lnTo>
                  <a:lnTo>
                    <a:pt x="578" y="981"/>
                  </a:lnTo>
                  <a:lnTo>
                    <a:pt x="560" y="978"/>
                  </a:lnTo>
                  <a:lnTo>
                    <a:pt x="544" y="974"/>
                  </a:lnTo>
                  <a:lnTo>
                    <a:pt x="528" y="968"/>
                  </a:lnTo>
                  <a:lnTo>
                    <a:pt x="515" y="960"/>
                  </a:lnTo>
                  <a:lnTo>
                    <a:pt x="503" y="950"/>
                  </a:lnTo>
                  <a:lnTo>
                    <a:pt x="493" y="939"/>
                  </a:lnTo>
                  <a:lnTo>
                    <a:pt x="486" y="926"/>
                  </a:lnTo>
                  <a:lnTo>
                    <a:pt x="480" y="912"/>
                  </a:lnTo>
                  <a:lnTo>
                    <a:pt x="477" y="897"/>
                  </a:lnTo>
                  <a:lnTo>
                    <a:pt x="475" y="879"/>
                  </a:lnTo>
                  <a:lnTo>
                    <a:pt x="477" y="861"/>
                  </a:lnTo>
                  <a:lnTo>
                    <a:pt x="480" y="842"/>
                  </a:lnTo>
                  <a:lnTo>
                    <a:pt x="487" y="821"/>
                  </a:lnTo>
                  <a:lnTo>
                    <a:pt x="495" y="800"/>
                  </a:lnTo>
                  <a:lnTo>
                    <a:pt x="507" y="779"/>
                  </a:lnTo>
                  <a:lnTo>
                    <a:pt x="521" y="755"/>
                  </a:lnTo>
                  <a:lnTo>
                    <a:pt x="539" y="731"/>
                  </a:lnTo>
                  <a:lnTo>
                    <a:pt x="559" y="706"/>
                  </a:lnTo>
                  <a:lnTo>
                    <a:pt x="583" y="682"/>
                  </a:lnTo>
                  <a:lnTo>
                    <a:pt x="609" y="655"/>
                  </a:lnTo>
                  <a:lnTo>
                    <a:pt x="639" y="630"/>
                  </a:lnTo>
                  <a:close/>
                  <a:moveTo>
                    <a:pt x="342" y="334"/>
                  </a:moveTo>
                  <a:lnTo>
                    <a:pt x="361" y="307"/>
                  </a:lnTo>
                  <a:lnTo>
                    <a:pt x="380" y="283"/>
                  </a:lnTo>
                  <a:lnTo>
                    <a:pt x="399" y="261"/>
                  </a:lnTo>
                  <a:lnTo>
                    <a:pt x="418" y="241"/>
                  </a:lnTo>
                  <a:lnTo>
                    <a:pt x="438" y="224"/>
                  </a:lnTo>
                  <a:lnTo>
                    <a:pt x="456" y="210"/>
                  </a:lnTo>
                  <a:lnTo>
                    <a:pt x="475" y="197"/>
                  </a:lnTo>
                  <a:lnTo>
                    <a:pt x="494" y="187"/>
                  </a:lnTo>
                  <a:lnTo>
                    <a:pt x="511" y="178"/>
                  </a:lnTo>
                  <a:lnTo>
                    <a:pt x="528" y="173"/>
                  </a:lnTo>
                  <a:lnTo>
                    <a:pt x="545" y="169"/>
                  </a:lnTo>
                  <a:lnTo>
                    <a:pt x="561" y="167"/>
                  </a:lnTo>
                  <a:lnTo>
                    <a:pt x="575" y="167"/>
                  </a:lnTo>
                  <a:lnTo>
                    <a:pt x="590" y="169"/>
                  </a:lnTo>
                  <a:lnTo>
                    <a:pt x="603" y="173"/>
                  </a:lnTo>
                  <a:lnTo>
                    <a:pt x="615" y="179"/>
                  </a:lnTo>
                  <a:lnTo>
                    <a:pt x="625" y="187"/>
                  </a:lnTo>
                  <a:lnTo>
                    <a:pt x="634" y="196"/>
                  </a:lnTo>
                  <a:lnTo>
                    <a:pt x="643" y="207"/>
                  </a:lnTo>
                  <a:lnTo>
                    <a:pt x="650" y="219"/>
                  </a:lnTo>
                  <a:lnTo>
                    <a:pt x="654" y="233"/>
                  </a:lnTo>
                  <a:lnTo>
                    <a:pt x="658" y="250"/>
                  </a:lnTo>
                  <a:lnTo>
                    <a:pt x="659" y="267"/>
                  </a:lnTo>
                  <a:lnTo>
                    <a:pt x="659" y="285"/>
                  </a:lnTo>
                  <a:lnTo>
                    <a:pt x="657" y="306"/>
                  </a:lnTo>
                  <a:lnTo>
                    <a:pt x="653" y="327"/>
                  </a:lnTo>
                  <a:lnTo>
                    <a:pt x="646" y="349"/>
                  </a:lnTo>
                  <a:lnTo>
                    <a:pt x="638" y="373"/>
                  </a:lnTo>
                  <a:lnTo>
                    <a:pt x="626" y="398"/>
                  </a:lnTo>
                  <a:lnTo>
                    <a:pt x="613" y="425"/>
                  </a:lnTo>
                  <a:lnTo>
                    <a:pt x="598" y="452"/>
                  </a:lnTo>
                  <a:lnTo>
                    <a:pt x="579" y="479"/>
                  </a:lnTo>
                  <a:lnTo>
                    <a:pt x="560" y="506"/>
                  </a:lnTo>
                  <a:lnTo>
                    <a:pt x="541" y="530"/>
                  </a:lnTo>
                  <a:lnTo>
                    <a:pt x="521" y="552"/>
                  </a:lnTo>
                  <a:lnTo>
                    <a:pt x="502" y="571"/>
                  </a:lnTo>
                  <a:lnTo>
                    <a:pt x="484" y="588"/>
                  </a:lnTo>
                  <a:lnTo>
                    <a:pt x="464" y="603"/>
                  </a:lnTo>
                  <a:lnTo>
                    <a:pt x="446" y="615"/>
                  </a:lnTo>
                  <a:lnTo>
                    <a:pt x="428" y="625"/>
                  </a:lnTo>
                  <a:lnTo>
                    <a:pt x="409" y="633"/>
                  </a:lnTo>
                  <a:lnTo>
                    <a:pt x="393" y="639"/>
                  </a:lnTo>
                  <a:lnTo>
                    <a:pt x="376" y="643"/>
                  </a:lnTo>
                  <a:lnTo>
                    <a:pt x="360" y="645"/>
                  </a:lnTo>
                  <a:lnTo>
                    <a:pt x="345" y="645"/>
                  </a:lnTo>
                  <a:lnTo>
                    <a:pt x="331" y="643"/>
                  </a:lnTo>
                  <a:lnTo>
                    <a:pt x="319" y="639"/>
                  </a:lnTo>
                  <a:lnTo>
                    <a:pt x="306" y="633"/>
                  </a:lnTo>
                  <a:lnTo>
                    <a:pt x="295" y="626"/>
                  </a:lnTo>
                  <a:lnTo>
                    <a:pt x="286" y="617"/>
                  </a:lnTo>
                  <a:lnTo>
                    <a:pt x="278" y="606"/>
                  </a:lnTo>
                  <a:lnTo>
                    <a:pt x="272" y="593"/>
                  </a:lnTo>
                  <a:lnTo>
                    <a:pt x="267" y="579"/>
                  </a:lnTo>
                  <a:lnTo>
                    <a:pt x="264" y="564"/>
                  </a:lnTo>
                  <a:lnTo>
                    <a:pt x="261" y="547"/>
                  </a:lnTo>
                  <a:lnTo>
                    <a:pt x="263" y="528"/>
                  </a:lnTo>
                  <a:lnTo>
                    <a:pt x="265" y="508"/>
                  </a:lnTo>
                  <a:lnTo>
                    <a:pt x="269" y="487"/>
                  </a:lnTo>
                  <a:lnTo>
                    <a:pt x="275" y="464"/>
                  </a:lnTo>
                  <a:lnTo>
                    <a:pt x="284" y="441"/>
                  </a:lnTo>
                  <a:lnTo>
                    <a:pt x="294" y="415"/>
                  </a:lnTo>
                  <a:lnTo>
                    <a:pt x="307" y="390"/>
                  </a:lnTo>
                  <a:lnTo>
                    <a:pt x="324" y="363"/>
                  </a:lnTo>
                  <a:lnTo>
                    <a:pt x="342" y="3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4500563" y="3756025"/>
              <a:ext cx="15875" cy="20638"/>
            </a:xfrm>
            <a:custGeom>
              <a:avLst/>
              <a:gdLst/>
              <a:ahLst/>
              <a:cxnLst>
                <a:cxn ang="0">
                  <a:pos x="55" y="117"/>
                </a:cxn>
                <a:cxn ang="0">
                  <a:pos x="81" y="79"/>
                </a:cxn>
                <a:cxn ang="0">
                  <a:pos x="111" y="48"/>
                </a:cxn>
                <a:cxn ang="0">
                  <a:pos x="140" y="26"/>
                </a:cxn>
                <a:cxn ang="0">
                  <a:pos x="170" y="11"/>
                </a:cxn>
                <a:cxn ang="0">
                  <a:pos x="198" y="2"/>
                </a:cxn>
                <a:cxn ang="0">
                  <a:pos x="226" y="0"/>
                </a:cxn>
                <a:cxn ang="0">
                  <a:pos x="250" y="5"/>
                </a:cxn>
                <a:cxn ang="0">
                  <a:pos x="273" y="17"/>
                </a:cxn>
                <a:cxn ang="0">
                  <a:pos x="292" y="34"/>
                </a:cxn>
                <a:cxn ang="0">
                  <a:pos x="306" y="56"/>
                </a:cxn>
                <a:cxn ang="0">
                  <a:pos x="317" y="84"/>
                </a:cxn>
                <a:cxn ang="0">
                  <a:pos x="320" y="116"/>
                </a:cxn>
                <a:cxn ang="0">
                  <a:pos x="318" y="154"/>
                </a:cxn>
                <a:cxn ang="0">
                  <a:pos x="308" y="195"/>
                </a:cxn>
                <a:cxn ang="0">
                  <a:pos x="290" y="239"/>
                </a:cxn>
                <a:cxn ang="0">
                  <a:pos x="266" y="285"/>
                </a:cxn>
                <a:cxn ang="0">
                  <a:pos x="237" y="324"/>
                </a:cxn>
                <a:cxn ang="0">
                  <a:pos x="208" y="355"/>
                </a:cxn>
                <a:cxn ang="0">
                  <a:pos x="179" y="378"/>
                </a:cxn>
                <a:cxn ang="0">
                  <a:pos x="149" y="393"/>
                </a:cxn>
                <a:cxn ang="0">
                  <a:pos x="120" y="401"/>
                </a:cxn>
                <a:cxn ang="0">
                  <a:pos x="92" y="402"/>
                </a:cxn>
                <a:cxn ang="0">
                  <a:pos x="68" y="397"/>
                </a:cxn>
                <a:cxn ang="0">
                  <a:pos x="45" y="386"/>
                </a:cxn>
                <a:cxn ang="0">
                  <a:pos x="27" y="370"/>
                </a:cxn>
                <a:cxn ang="0">
                  <a:pos x="13" y="346"/>
                </a:cxn>
                <a:cxn ang="0">
                  <a:pos x="3" y="319"/>
                </a:cxn>
                <a:cxn ang="0">
                  <a:pos x="0" y="286"/>
                </a:cxn>
                <a:cxn ang="0">
                  <a:pos x="3" y="250"/>
                </a:cxn>
                <a:cxn ang="0">
                  <a:pos x="12" y="209"/>
                </a:cxn>
                <a:cxn ang="0">
                  <a:pos x="29" y="164"/>
                </a:cxn>
              </a:cxnLst>
              <a:rect l="0" t="0" r="r" b="b"/>
              <a:pathLst>
                <a:path w="320" h="403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4510088" y="3841750"/>
              <a:ext cx="20638" cy="12700"/>
            </a:xfrm>
            <a:custGeom>
              <a:avLst/>
              <a:gdLst/>
              <a:ahLst/>
              <a:cxnLst>
                <a:cxn ang="0">
                  <a:pos x="255" y="23"/>
                </a:cxn>
                <a:cxn ang="0">
                  <a:pos x="297" y="41"/>
                </a:cxn>
                <a:cxn ang="0">
                  <a:pos x="333" y="59"/>
                </a:cxn>
                <a:cxn ang="0">
                  <a:pos x="361" y="79"/>
                </a:cxn>
                <a:cxn ang="0">
                  <a:pos x="382" y="102"/>
                </a:cxn>
                <a:cxn ang="0">
                  <a:pos x="397" y="124"/>
                </a:cxn>
                <a:cxn ang="0">
                  <a:pos x="405" y="146"/>
                </a:cxn>
                <a:cxn ang="0">
                  <a:pos x="407" y="168"/>
                </a:cxn>
                <a:cxn ang="0">
                  <a:pos x="402" y="188"/>
                </a:cxn>
                <a:cxn ang="0">
                  <a:pos x="391" y="206"/>
                </a:cxn>
                <a:cxn ang="0">
                  <a:pos x="373" y="222"/>
                </a:cxn>
                <a:cxn ang="0">
                  <a:pos x="350" y="234"/>
                </a:cxn>
                <a:cxn ang="0">
                  <a:pos x="321" y="242"/>
                </a:cxn>
                <a:cxn ang="0">
                  <a:pos x="287" y="245"/>
                </a:cxn>
                <a:cxn ang="0">
                  <a:pos x="246" y="244"/>
                </a:cxn>
                <a:cxn ang="0">
                  <a:pos x="200" y="236"/>
                </a:cxn>
                <a:cxn ang="0">
                  <a:pos x="152" y="223"/>
                </a:cxn>
                <a:cxn ang="0">
                  <a:pos x="109" y="205"/>
                </a:cxn>
                <a:cxn ang="0">
                  <a:pos x="74" y="186"/>
                </a:cxn>
                <a:cxn ang="0">
                  <a:pos x="45" y="165"/>
                </a:cxn>
                <a:cxn ang="0">
                  <a:pos x="24" y="142"/>
                </a:cxn>
                <a:cxn ang="0">
                  <a:pos x="9" y="120"/>
                </a:cxn>
                <a:cxn ang="0">
                  <a:pos x="1" y="97"/>
                </a:cxn>
                <a:cxn ang="0">
                  <a:pos x="0" y="76"/>
                </a:cxn>
                <a:cxn ang="0">
                  <a:pos x="4" y="56"/>
                </a:cxn>
                <a:cxn ang="0">
                  <a:pos x="16" y="37"/>
                </a:cxn>
                <a:cxn ang="0">
                  <a:pos x="33" y="22"/>
                </a:cxn>
                <a:cxn ang="0">
                  <a:pos x="56" y="10"/>
                </a:cxn>
                <a:cxn ang="0">
                  <a:pos x="85" y="3"/>
                </a:cxn>
                <a:cxn ang="0">
                  <a:pos x="120" y="0"/>
                </a:cxn>
                <a:cxn ang="0">
                  <a:pos x="160" y="2"/>
                </a:cxn>
                <a:cxn ang="0">
                  <a:pos x="206" y="10"/>
                </a:cxn>
              </a:cxnLst>
              <a:rect l="0" t="0" r="r" b="b"/>
              <a:pathLst>
                <a:path w="407" h="245">
                  <a:moveTo>
                    <a:pt x="231" y="16"/>
                  </a:moveTo>
                  <a:lnTo>
                    <a:pt x="255" y="23"/>
                  </a:lnTo>
                  <a:lnTo>
                    <a:pt x="276" y="31"/>
                  </a:lnTo>
                  <a:lnTo>
                    <a:pt x="297" y="41"/>
                  </a:lnTo>
                  <a:lnTo>
                    <a:pt x="316" y="50"/>
                  </a:lnTo>
                  <a:lnTo>
                    <a:pt x="333" y="59"/>
                  </a:lnTo>
                  <a:lnTo>
                    <a:pt x="348" y="69"/>
                  </a:lnTo>
                  <a:lnTo>
                    <a:pt x="361" y="79"/>
                  </a:lnTo>
                  <a:lnTo>
                    <a:pt x="372" y="90"/>
                  </a:lnTo>
                  <a:lnTo>
                    <a:pt x="382" y="102"/>
                  </a:lnTo>
                  <a:lnTo>
                    <a:pt x="391" y="113"/>
                  </a:lnTo>
                  <a:lnTo>
                    <a:pt x="397" y="124"/>
                  </a:lnTo>
                  <a:lnTo>
                    <a:pt x="402" y="135"/>
                  </a:lnTo>
                  <a:lnTo>
                    <a:pt x="405" y="146"/>
                  </a:lnTo>
                  <a:lnTo>
                    <a:pt x="407" y="156"/>
                  </a:lnTo>
                  <a:lnTo>
                    <a:pt x="407" y="168"/>
                  </a:lnTo>
                  <a:lnTo>
                    <a:pt x="405" y="178"/>
                  </a:lnTo>
                  <a:lnTo>
                    <a:pt x="402" y="188"/>
                  </a:lnTo>
                  <a:lnTo>
                    <a:pt x="397" y="197"/>
                  </a:lnTo>
                  <a:lnTo>
                    <a:pt x="391" y="206"/>
                  </a:lnTo>
                  <a:lnTo>
                    <a:pt x="382" y="213"/>
                  </a:lnTo>
                  <a:lnTo>
                    <a:pt x="373" y="222"/>
                  </a:lnTo>
                  <a:lnTo>
                    <a:pt x="363" y="228"/>
                  </a:lnTo>
                  <a:lnTo>
                    <a:pt x="350" y="234"/>
                  </a:lnTo>
                  <a:lnTo>
                    <a:pt x="337" y="238"/>
                  </a:lnTo>
                  <a:lnTo>
                    <a:pt x="321" y="242"/>
                  </a:lnTo>
                  <a:lnTo>
                    <a:pt x="305" y="244"/>
                  </a:lnTo>
                  <a:lnTo>
                    <a:pt x="287" y="245"/>
                  </a:lnTo>
                  <a:lnTo>
                    <a:pt x="267" y="245"/>
                  </a:lnTo>
                  <a:lnTo>
                    <a:pt x="246" y="244"/>
                  </a:lnTo>
                  <a:lnTo>
                    <a:pt x="225" y="241"/>
                  </a:lnTo>
                  <a:lnTo>
                    <a:pt x="200" y="236"/>
                  </a:lnTo>
                  <a:lnTo>
                    <a:pt x="176" y="230"/>
                  </a:lnTo>
                  <a:lnTo>
                    <a:pt x="152" y="223"/>
                  </a:lnTo>
                  <a:lnTo>
                    <a:pt x="130" y="214"/>
                  </a:lnTo>
                  <a:lnTo>
                    <a:pt x="109" y="205"/>
                  </a:lnTo>
                  <a:lnTo>
                    <a:pt x="91" y="196"/>
                  </a:lnTo>
                  <a:lnTo>
                    <a:pt x="74" y="186"/>
                  </a:lnTo>
                  <a:lnTo>
                    <a:pt x="58" y="176"/>
                  </a:lnTo>
                  <a:lnTo>
                    <a:pt x="45" y="165"/>
                  </a:lnTo>
                  <a:lnTo>
                    <a:pt x="34" y="153"/>
                  </a:lnTo>
                  <a:lnTo>
                    <a:pt x="24" y="142"/>
                  </a:lnTo>
                  <a:lnTo>
                    <a:pt x="16" y="131"/>
                  </a:lnTo>
                  <a:lnTo>
                    <a:pt x="9" y="120"/>
                  </a:lnTo>
                  <a:lnTo>
                    <a:pt x="4" y="109"/>
                  </a:lnTo>
                  <a:lnTo>
                    <a:pt x="1" y="97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1" y="65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6" y="37"/>
                  </a:lnTo>
                  <a:lnTo>
                    <a:pt x="24" y="29"/>
                  </a:lnTo>
                  <a:lnTo>
                    <a:pt x="33" y="22"/>
                  </a:lnTo>
                  <a:lnTo>
                    <a:pt x="44" y="16"/>
                  </a:lnTo>
                  <a:lnTo>
                    <a:pt x="56" y="10"/>
                  </a:lnTo>
                  <a:lnTo>
                    <a:pt x="70" y="6"/>
                  </a:lnTo>
                  <a:lnTo>
                    <a:pt x="85" y="3"/>
                  </a:lnTo>
                  <a:lnTo>
                    <a:pt x="102" y="1"/>
                  </a:lnTo>
                  <a:lnTo>
                    <a:pt x="120" y="0"/>
                  </a:lnTo>
                  <a:lnTo>
                    <a:pt x="139" y="0"/>
                  </a:lnTo>
                  <a:lnTo>
                    <a:pt x="160" y="2"/>
                  </a:lnTo>
                  <a:lnTo>
                    <a:pt x="183" y="5"/>
                  </a:lnTo>
                  <a:lnTo>
                    <a:pt x="206" y="10"/>
                  </a:lnTo>
                  <a:lnTo>
                    <a:pt x="231" y="1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4524375" y="3829050"/>
              <a:ext cx="28575" cy="14288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345" y="2"/>
                </a:cxn>
                <a:cxn ang="0">
                  <a:pos x="397" y="11"/>
                </a:cxn>
                <a:cxn ang="0">
                  <a:pos x="441" y="25"/>
                </a:cxn>
                <a:cxn ang="0">
                  <a:pos x="478" y="43"/>
                </a:cxn>
                <a:cxn ang="0">
                  <a:pos x="507" y="66"/>
                </a:cxn>
                <a:cxn ang="0">
                  <a:pos x="528" y="90"/>
                </a:cxn>
                <a:cxn ang="0">
                  <a:pos x="542" y="116"/>
                </a:cxn>
                <a:cxn ang="0">
                  <a:pos x="546" y="144"/>
                </a:cxn>
                <a:cxn ang="0">
                  <a:pos x="542" y="171"/>
                </a:cxn>
                <a:cxn ang="0">
                  <a:pos x="529" y="199"/>
                </a:cxn>
                <a:cxn ang="0">
                  <a:pos x="508" y="224"/>
                </a:cxn>
                <a:cxn ang="0">
                  <a:pos x="476" y="248"/>
                </a:cxn>
                <a:cxn ang="0">
                  <a:pos x="437" y="267"/>
                </a:cxn>
                <a:cxn ang="0">
                  <a:pos x="387" y="283"/>
                </a:cxn>
                <a:cxn ang="0">
                  <a:pos x="327" y="294"/>
                </a:cxn>
                <a:cxn ang="0">
                  <a:pos x="261" y="298"/>
                </a:cxn>
                <a:cxn ang="0">
                  <a:pos x="202" y="297"/>
                </a:cxn>
                <a:cxn ang="0">
                  <a:pos x="150" y="289"/>
                </a:cxn>
                <a:cxn ang="0">
                  <a:pos x="105" y="275"/>
                </a:cxn>
                <a:cxn ang="0">
                  <a:pos x="69" y="257"/>
                </a:cxn>
                <a:cxn ang="0">
                  <a:pos x="39" y="235"/>
                </a:cxn>
                <a:cxn ang="0">
                  <a:pos x="18" y="210"/>
                </a:cxn>
                <a:cxn ang="0">
                  <a:pos x="6" y="184"/>
                </a:cxn>
                <a:cxn ang="0">
                  <a:pos x="0" y="156"/>
                </a:cxn>
                <a:cxn ang="0">
                  <a:pos x="5" y="129"/>
                </a:cxn>
                <a:cxn ang="0">
                  <a:pos x="18" y="101"/>
                </a:cxn>
                <a:cxn ang="0">
                  <a:pos x="39" y="75"/>
                </a:cxn>
                <a:cxn ang="0">
                  <a:pos x="70" y="51"/>
                </a:cxn>
                <a:cxn ang="0">
                  <a:pos x="111" y="32"/>
                </a:cxn>
                <a:cxn ang="0">
                  <a:pos x="160" y="16"/>
                </a:cxn>
                <a:cxn ang="0">
                  <a:pos x="220" y="4"/>
                </a:cxn>
              </a:cxnLst>
              <a:rect l="0" t="0" r="r" b="b"/>
              <a:pathLst>
                <a:path w="546" h="298">
                  <a:moveTo>
                    <a:pt x="253" y="1"/>
                  </a:moveTo>
                  <a:lnTo>
                    <a:pt x="286" y="0"/>
                  </a:lnTo>
                  <a:lnTo>
                    <a:pt x="316" y="0"/>
                  </a:lnTo>
                  <a:lnTo>
                    <a:pt x="345" y="2"/>
                  </a:lnTo>
                  <a:lnTo>
                    <a:pt x="371" y="7"/>
                  </a:lnTo>
                  <a:lnTo>
                    <a:pt x="397" y="11"/>
                  </a:lnTo>
                  <a:lnTo>
                    <a:pt x="419" y="18"/>
                  </a:lnTo>
                  <a:lnTo>
                    <a:pt x="441" y="25"/>
                  </a:lnTo>
                  <a:lnTo>
                    <a:pt x="460" y="34"/>
                  </a:lnTo>
                  <a:lnTo>
                    <a:pt x="478" y="43"/>
                  </a:lnTo>
                  <a:lnTo>
                    <a:pt x="494" y="54"/>
                  </a:lnTo>
                  <a:lnTo>
                    <a:pt x="507" y="66"/>
                  </a:lnTo>
                  <a:lnTo>
                    <a:pt x="519" y="77"/>
                  </a:lnTo>
                  <a:lnTo>
                    <a:pt x="528" y="90"/>
                  </a:lnTo>
                  <a:lnTo>
                    <a:pt x="535" y="103"/>
                  </a:lnTo>
                  <a:lnTo>
                    <a:pt x="542" y="116"/>
                  </a:lnTo>
                  <a:lnTo>
                    <a:pt x="545" y="130"/>
                  </a:lnTo>
                  <a:lnTo>
                    <a:pt x="546" y="144"/>
                  </a:lnTo>
                  <a:lnTo>
                    <a:pt x="545" y="158"/>
                  </a:lnTo>
                  <a:lnTo>
                    <a:pt x="542" y="171"/>
                  </a:lnTo>
                  <a:lnTo>
                    <a:pt x="537" y="186"/>
                  </a:lnTo>
                  <a:lnTo>
                    <a:pt x="529" y="199"/>
                  </a:lnTo>
                  <a:lnTo>
                    <a:pt x="519" y="212"/>
                  </a:lnTo>
                  <a:lnTo>
                    <a:pt x="508" y="224"/>
                  </a:lnTo>
                  <a:lnTo>
                    <a:pt x="494" y="236"/>
                  </a:lnTo>
                  <a:lnTo>
                    <a:pt x="476" y="248"/>
                  </a:lnTo>
                  <a:lnTo>
                    <a:pt x="458" y="258"/>
                  </a:lnTo>
                  <a:lnTo>
                    <a:pt x="437" y="267"/>
                  </a:lnTo>
                  <a:lnTo>
                    <a:pt x="412" y="276"/>
                  </a:lnTo>
                  <a:lnTo>
                    <a:pt x="387" y="283"/>
                  </a:lnTo>
                  <a:lnTo>
                    <a:pt x="358" y="289"/>
                  </a:lnTo>
                  <a:lnTo>
                    <a:pt x="327" y="294"/>
                  </a:lnTo>
                  <a:lnTo>
                    <a:pt x="293" y="297"/>
                  </a:lnTo>
                  <a:lnTo>
                    <a:pt x="261" y="298"/>
                  </a:lnTo>
                  <a:lnTo>
                    <a:pt x="231" y="298"/>
                  </a:lnTo>
                  <a:lnTo>
                    <a:pt x="202" y="297"/>
                  </a:lnTo>
                  <a:lnTo>
                    <a:pt x="175" y="293"/>
                  </a:lnTo>
                  <a:lnTo>
                    <a:pt x="150" y="289"/>
                  </a:lnTo>
                  <a:lnTo>
                    <a:pt x="127" y="282"/>
                  </a:lnTo>
                  <a:lnTo>
                    <a:pt x="105" y="275"/>
                  </a:lnTo>
                  <a:lnTo>
                    <a:pt x="86" y="267"/>
                  </a:lnTo>
                  <a:lnTo>
                    <a:pt x="69" y="257"/>
                  </a:lnTo>
                  <a:lnTo>
                    <a:pt x="53" y="247"/>
                  </a:lnTo>
                  <a:lnTo>
                    <a:pt x="39" y="235"/>
                  </a:lnTo>
                  <a:lnTo>
                    <a:pt x="28" y="223"/>
                  </a:lnTo>
                  <a:lnTo>
                    <a:pt x="18" y="210"/>
                  </a:lnTo>
                  <a:lnTo>
                    <a:pt x="11" y="198"/>
                  </a:lnTo>
                  <a:lnTo>
                    <a:pt x="6" y="184"/>
                  </a:lnTo>
                  <a:lnTo>
                    <a:pt x="1" y="170"/>
                  </a:lnTo>
                  <a:lnTo>
                    <a:pt x="0" y="156"/>
                  </a:lnTo>
                  <a:lnTo>
                    <a:pt x="1" y="142"/>
                  </a:lnTo>
                  <a:lnTo>
                    <a:pt x="5" y="129"/>
                  </a:lnTo>
                  <a:lnTo>
                    <a:pt x="10" y="114"/>
                  </a:lnTo>
                  <a:lnTo>
                    <a:pt x="18" y="101"/>
                  </a:lnTo>
                  <a:lnTo>
                    <a:pt x="27" y="88"/>
                  </a:lnTo>
                  <a:lnTo>
                    <a:pt x="39" y="75"/>
                  </a:lnTo>
                  <a:lnTo>
                    <a:pt x="53" y="63"/>
                  </a:lnTo>
                  <a:lnTo>
                    <a:pt x="70" y="51"/>
                  </a:lnTo>
                  <a:lnTo>
                    <a:pt x="89" y="41"/>
                  </a:lnTo>
                  <a:lnTo>
                    <a:pt x="111" y="32"/>
                  </a:lnTo>
                  <a:lnTo>
                    <a:pt x="134" y="23"/>
                  </a:lnTo>
                  <a:lnTo>
                    <a:pt x="160" y="16"/>
                  </a:lnTo>
                  <a:lnTo>
                    <a:pt x="189" y="10"/>
                  </a:lnTo>
                  <a:lnTo>
                    <a:pt x="220" y="4"/>
                  </a:lnTo>
                  <a:lnTo>
                    <a:pt x="253" y="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4532313" y="3806825"/>
              <a:ext cx="31750" cy="17463"/>
            </a:xfrm>
            <a:custGeom>
              <a:avLst/>
              <a:gdLst/>
              <a:ahLst/>
              <a:cxnLst>
                <a:cxn ang="0">
                  <a:pos x="296" y="12"/>
                </a:cxn>
                <a:cxn ang="0">
                  <a:pos x="364" y="2"/>
                </a:cxn>
                <a:cxn ang="0">
                  <a:pos x="425" y="0"/>
                </a:cxn>
                <a:cxn ang="0">
                  <a:pos x="479" y="5"/>
                </a:cxn>
                <a:cxn ang="0">
                  <a:pos x="525" y="16"/>
                </a:cxn>
                <a:cxn ang="0">
                  <a:pos x="563" y="34"/>
                </a:cxn>
                <a:cxn ang="0">
                  <a:pos x="592" y="55"/>
                </a:cxn>
                <a:cxn ang="0">
                  <a:pos x="613" y="81"/>
                </a:cxn>
                <a:cxn ang="0">
                  <a:pos x="624" y="110"/>
                </a:cxn>
                <a:cxn ang="0">
                  <a:pos x="625" y="140"/>
                </a:cxn>
                <a:cxn ang="0">
                  <a:pos x="616" y="172"/>
                </a:cxn>
                <a:cxn ang="0">
                  <a:pos x="595" y="203"/>
                </a:cxn>
                <a:cxn ang="0">
                  <a:pos x="565" y="235"/>
                </a:cxn>
                <a:cxn ang="0">
                  <a:pos x="523" y="266"/>
                </a:cxn>
                <a:cxn ang="0">
                  <a:pos x="469" y="293"/>
                </a:cxn>
                <a:cxn ang="0">
                  <a:pos x="404" y="317"/>
                </a:cxn>
                <a:cxn ang="0">
                  <a:pos x="329" y="338"/>
                </a:cxn>
                <a:cxn ang="0">
                  <a:pos x="261" y="348"/>
                </a:cxn>
                <a:cxn ang="0">
                  <a:pos x="201" y="351"/>
                </a:cxn>
                <a:cxn ang="0">
                  <a:pos x="147" y="346"/>
                </a:cxn>
                <a:cxn ang="0">
                  <a:pos x="101" y="335"/>
                </a:cxn>
                <a:cxn ang="0">
                  <a:pos x="63" y="317"/>
                </a:cxn>
                <a:cxn ang="0">
                  <a:pos x="34" y="296"/>
                </a:cxn>
                <a:cxn ang="0">
                  <a:pos x="13" y="271"/>
                </a:cxn>
                <a:cxn ang="0">
                  <a:pos x="2" y="241"/>
                </a:cxn>
                <a:cxn ang="0">
                  <a:pos x="1" y="211"/>
                </a:cxn>
                <a:cxn ang="0">
                  <a:pos x="9" y="179"/>
                </a:cxn>
                <a:cxn ang="0">
                  <a:pos x="29" y="146"/>
                </a:cxn>
                <a:cxn ang="0">
                  <a:pos x="59" y="115"/>
                </a:cxn>
                <a:cxn ang="0">
                  <a:pos x="101" y="84"/>
                </a:cxn>
                <a:cxn ang="0">
                  <a:pos x="155" y="57"/>
                </a:cxn>
                <a:cxn ang="0">
                  <a:pos x="221" y="32"/>
                </a:cxn>
              </a:cxnLst>
              <a:rect l="0" t="0" r="r" b="b"/>
              <a:pathLst>
                <a:path w="625" h="351">
                  <a:moveTo>
                    <a:pt x="259" y="20"/>
                  </a:moveTo>
                  <a:lnTo>
                    <a:pt x="296" y="12"/>
                  </a:lnTo>
                  <a:lnTo>
                    <a:pt x="330" y="6"/>
                  </a:lnTo>
                  <a:lnTo>
                    <a:pt x="364" y="2"/>
                  </a:lnTo>
                  <a:lnTo>
                    <a:pt x="396" y="0"/>
                  </a:lnTo>
                  <a:lnTo>
                    <a:pt x="425" y="0"/>
                  </a:lnTo>
                  <a:lnTo>
                    <a:pt x="453" y="2"/>
                  </a:lnTo>
                  <a:lnTo>
                    <a:pt x="479" y="5"/>
                  </a:lnTo>
                  <a:lnTo>
                    <a:pt x="503" y="10"/>
                  </a:lnTo>
                  <a:lnTo>
                    <a:pt x="525" y="16"/>
                  </a:lnTo>
                  <a:lnTo>
                    <a:pt x="545" y="24"/>
                  </a:lnTo>
                  <a:lnTo>
                    <a:pt x="563" y="34"/>
                  </a:lnTo>
                  <a:lnTo>
                    <a:pt x="579" y="44"/>
                  </a:lnTo>
                  <a:lnTo>
                    <a:pt x="592" y="55"/>
                  </a:lnTo>
                  <a:lnTo>
                    <a:pt x="603" y="68"/>
                  </a:lnTo>
                  <a:lnTo>
                    <a:pt x="613" y="81"/>
                  </a:lnTo>
                  <a:lnTo>
                    <a:pt x="619" y="95"/>
                  </a:lnTo>
                  <a:lnTo>
                    <a:pt x="624" y="110"/>
                  </a:lnTo>
                  <a:lnTo>
                    <a:pt x="625" y="124"/>
                  </a:lnTo>
                  <a:lnTo>
                    <a:pt x="625" y="140"/>
                  </a:lnTo>
                  <a:lnTo>
                    <a:pt x="622" y="156"/>
                  </a:lnTo>
                  <a:lnTo>
                    <a:pt x="616" y="172"/>
                  </a:lnTo>
                  <a:lnTo>
                    <a:pt x="607" y="188"/>
                  </a:lnTo>
                  <a:lnTo>
                    <a:pt x="595" y="203"/>
                  </a:lnTo>
                  <a:lnTo>
                    <a:pt x="582" y="220"/>
                  </a:lnTo>
                  <a:lnTo>
                    <a:pt x="565" y="235"/>
                  </a:lnTo>
                  <a:lnTo>
                    <a:pt x="545" y="250"/>
                  </a:lnTo>
                  <a:lnTo>
                    <a:pt x="523" y="266"/>
                  </a:lnTo>
                  <a:lnTo>
                    <a:pt x="497" y="280"/>
                  </a:lnTo>
                  <a:lnTo>
                    <a:pt x="469" y="293"/>
                  </a:lnTo>
                  <a:lnTo>
                    <a:pt x="437" y="306"/>
                  </a:lnTo>
                  <a:lnTo>
                    <a:pt x="404" y="317"/>
                  </a:lnTo>
                  <a:lnTo>
                    <a:pt x="366" y="329"/>
                  </a:lnTo>
                  <a:lnTo>
                    <a:pt x="329" y="338"/>
                  </a:lnTo>
                  <a:lnTo>
                    <a:pt x="295" y="344"/>
                  </a:lnTo>
                  <a:lnTo>
                    <a:pt x="261" y="348"/>
                  </a:lnTo>
                  <a:lnTo>
                    <a:pt x="230" y="351"/>
                  </a:lnTo>
                  <a:lnTo>
                    <a:pt x="201" y="351"/>
                  </a:lnTo>
                  <a:lnTo>
                    <a:pt x="172" y="349"/>
                  </a:lnTo>
                  <a:lnTo>
                    <a:pt x="147" y="346"/>
                  </a:lnTo>
                  <a:lnTo>
                    <a:pt x="123" y="341"/>
                  </a:lnTo>
                  <a:lnTo>
                    <a:pt x="101" y="335"/>
                  </a:lnTo>
                  <a:lnTo>
                    <a:pt x="81" y="327"/>
                  </a:lnTo>
                  <a:lnTo>
                    <a:pt x="63" y="317"/>
                  </a:lnTo>
                  <a:lnTo>
                    <a:pt x="47" y="307"/>
                  </a:lnTo>
                  <a:lnTo>
                    <a:pt x="34" y="296"/>
                  </a:lnTo>
                  <a:lnTo>
                    <a:pt x="23" y="284"/>
                  </a:lnTo>
                  <a:lnTo>
                    <a:pt x="13" y="271"/>
                  </a:lnTo>
                  <a:lnTo>
                    <a:pt x="6" y="256"/>
                  </a:lnTo>
                  <a:lnTo>
                    <a:pt x="2" y="241"/>
                  </a:lnTo>
                  <a:lnTo>
                    <a:pt x="0" y="227"/>
                  </a:lnTo>
                  <a:lnTo>
                    <a:pt x="1" y="211"/>
                  </a:lnTo>
                  <a:lnTo>
                    <a:pt x="4" y="195"/>
                  </a:lnTo>
                  <a:lnTo>
                    <a:pt x="9" y="179"/>
                  </a:lnTo>
                  <a:lnTo>
                    <a:pt x="19" y="163"/>
                  </a:lnTo>
                  <a:lnTo>
                    <a:pt x="29" y="146"/>
                  </a:lnTo>
                  <a:lnTo>
                    <a:pt x="43" y="130"/>
                  </a:lnTo>
                  <a:lnTo>
                    <a:pt x="59" y="115"/>
                  </a:lnTo>
                  <a:lnTo>
                    <a:pt x="79" y="100"/>
                  </a:lnTo>
                  <a:lnTo>
                    <a:pt x="101" y="84"/>
                  </a:lnTo>
                  <a:lnTo>
                    <a:pt x="127" y="70"/>
                  </a:lnTo>
                  <a:lnTo>
                    <a:pt x="155" y="57"/>
                  </a:lnTo>
                  <a:lnTo>
                    <a:pt x="187" y="44"/>
                  </a:lnTo>
                  <a:lnTo>
                    <a:pt x="221" y="32"/>
                  </a:lnTo>
                  <a:lnTo>
                    <a:pt x="259" y="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4524375" y="3781425"/>
              <a:ext cx="28575" cy="23813"/>
            </a:xfrm>
            <a:custGeom>
              <a:avLst/>
              <a:gdLst/>
              <a:ahLst/>
              <a:cxnLst>
                <a:cxn ang="0">
                  <a:pos x="193" y="100"/>
                </a:cxn>
                <a:cxn ang="0">
                  <a:pos x="252" y="60"/>
                </a:cxn>
                <a:cxn ang="0">
                  <a:pos x="307" y="30"/>
                </a:cxn>
                <a:cxn ang="0">
                  <a:pos x="358" y="11"/>
                </a:cxn>
                <a:cxn ang="0">
                  <a:pos x="405" y="2"/>
                </a:cxn>
                <a:cxn ang="0">
                  <a:pos x="446" y="0"/>
                </a:cxn>
                <a:cxn ang="0">
                  <a:pos x="482" y="7"/>
                </a:cxn>
                <a:cxn ang="0">
                  <a:pos x="510" y="20"/>
                </a:cxn>
                <a:cxn ang="0">
                  <a:pos x="531" y="42"/>
                </a:cxn>
                <a:cxn ang="0">
                  <a:pos x="545" y="68"/>
                </a:cxn>
                <a:cxn ang="0">
                  <a:pos x="549" y="101"/>
                </a:cxn>
                <a:cxn ang="0">
                  <a:pos x="544" y="138"/>
                </a:cxn>
                <a:cxn ang="0">
                  <a:pos x="528" y="180"/>
                </a:cxn>
                <a:cxn ang="0">
                  <a:pos x="503" y="226"/>
                </a:cxn>
                <a:cxn ang="0">
                  <a:pos x="465" y="275"/>
                </a:cxn>
                <a:cxn ang="0">
                  <a:pos x="415" y="325"/>
                </a:cxn>
                <a:cxn ang="0">
                  <a:pos x="355" y="375"/>
                </a:cxn>
                <a:cxn ang="0">
                  <a:pos x="297" y="415"/>
                </a:cxn>
                <a:cxn ang="0">
                  <a:pos x="243" y="443"/>
                </a:cxn>
                <a:cxn ang="0">
                  <a:pos x="192" y="463"/>
                </a:cxn>
                <a:cxn ang="0">
                  <a:pos x="145" y="473"/>
                </a:cxn>
                <a:cxn ang="0">
                  <a:pos x="103" y="474"/>
                </a:cxn>
                <a:cxn ang="0">
                  <a:pos x="69" y="467"/>
                </a:cxn>
                <a:cxn ang="0">
                  <a:pos x="40" y="453"/>
                </a:cxn>
                <a:cxn ang="0">
                  <a:pos x="18" y="432"/>
                </a:cxn>
                <a:cxn ang="0">
                  <a:pos x="5" y="405"/>
                </a:cxn>
                <a:cxn ang="0">
                  <a:pos x="0" y="372"/>
                </a:cxn>
                <a:cxn ang="0">
                  <a:pos x="5" y="335"/>
                </a:cxn>
                <a:cxn ang="0">
                  <a:pos x="20" y="293"/>
                </a:cxn>
                <a:cxn ang="0">
                  <a:pos x="46" y="248"/>
                </a:cxn>
                <a:cxn ang="0">
                  <a:pos x="84" y="199"/>
                </a:cxn>
                <a:cxn ang="0">
                  <a:pos x="134" y="148"/>
                </a:cxn>
              </a:cxnLst>
              <a:rect l="0" t="0" r="r" b="b"/>
              <a:pathLst>
                <a:path w="549" h="474">
                  <a:moveTo>
                    <a:pt x="164" y="123"/>
                  </a:moveTo>
                  <a:lnTo>
                    <a:pt x="193" y="100"/>
                  </a:lnTo>
                  <a:lnTo>
                    <a:pt x="223" y="78"/>
                  </a:lnTo>
                  <a:lnTo>
                    <a:pt x="252" y="60"/>
                  </a:lnTo>
                  <a:lnTo>
                    <a:pt x="280" y="44"/>
                  </a:lnTo>
                  <a:lnTo>
                    <a:pt x="307" y="30"/>
                  </a:lnTo>
                  <a:lnTo>
                    <a:pt x="333" y="20"/>
                  </a:lnTo>
                  <a:lnTo>
                    <a:pt x="358" y="11"/>
                  </a:lnTo>
                  <a:lnTo>
                    <a:pt x="383" y="5"/>
                  </a:lnTo>
                  <a:lnTo>
                    <a:pt x="405" y="2"/>
                  </a:lnTo>
                  <a:lnTo>
                    <a:pt x="426" y="0"/>
                  </a:lnTo>
                  <a:lnTo>
                    <a:pt x="446" y="0"/>
                  </a:lnTo>
                  <a:lnTo>
                    <a:pt x="465" y="2"/>
                  </a:lnTo>
                  <a:lnTo>
                    <a:pt x="482" y="7"/>
                  </a:lnTo>
                  <a:lnTo>
                    <a:pt x="497" y="13"/>
                  </a:lnTo>
                  <a:lnTo>
                    <a:pt x="510" y="20"/>
                  </a:lnTo>
                  <a:lnTo>
                    <a:pt x="522" y="30"/>
                  </a:lnTo>
                  <a:lnTo>
                    <a:pt x="531" y="42"/>
                  </a:lnTo>
                  <a:lnTo>
                    <a:pt x="540" y="54"/>
                  </a:lnTo>
                  <a:lnTo>
                    <a:pt x="545" y="68"/>
                  </a:lnTo>
                  <a:lnTo>
                    <a:pt x="548" y="83"/>
                  </a:lnTo>
                  <a:lnTo>
                    <a:pt x="549" y="101"/>
                  </a:lnTo>
                  <a:lnTo>
                    <a:pt x="548" y="119"/>
                  </a:lnTo>
                  <a:lnTo>
                    <a:pt x="544" y="138"/>
                  </a:lnTo>
                  <a:lnTo>
                    <a:pt x="538" y="159"/>
                  </a:lnTo>
                  <a:lnTo>
                    <a:pt x="528" y="180"/>
                  </a:lnTo>
                  <a:lnTo>
                    <a:pt x="517" y="202"/>
                  </a:lnTo>
                  <a:lnTo>
                    <a:pt x="503" y="226"/>
                  </a:lnTo>
                  <a:lnTo>
                    <a:pt x="486" y="249"/>
                  </a:lnTo>
                  <a:lnTo>
                    <a:pt x="465" y="275"/>
                  </a:lnTo>
                  <a:lnTo>
                    <a:pt x="442" y="299"/>
                  </a:lnTo>
                  <a:lnTo>
                    <a:pt x="415" y="325"/>
                  </a:lnTo>
                  <a:lnTo>
                    <a:pt x="385" y="352"/>
                  </a:lnTo>
                  <a:lnTo>
                    <a:pt x="355" y="375"/>
                  </a:lnTo>
                  <a:lnTo>
                    <a:pt x="326" y="397"/>
                  </a:lnTo>
                  <a:lnTo>
                    <a:pt x="297" y="415"/>
                  </a:lnTo>
                  <a:lnTo>
                    <a:pt x="270" y="430"/>
                  </a:lnTo>
                  <a:lnTo>
                    <a:pt x="243" y="443"/>
                  </a:lnTo>
                  <a:lnTo>
                    <a:pt x="217" y="455"/>
                  </a:lnTo>
                  <a:lnTo>
                    <a:pt x="192" y="463"/>
                  </a:lnTo>
                  <a:lnTo>
                    <a:pt x="168" y="469"/>
                  </a:lnTo>
                  <a:lnTo>
                    <a:pt x="145" y="473"/>
                  </a:lnTo>
                  <a:lnTo>
                    <a:pt x="124" y="474"/>
                  </a:lnTo>
                  <a:lnTo>
                    <a:pt x="103" y="474"/>
                  </a:lnTo>
                  <a:lnTo>
                    <a:pt x="85" y="471"/>
                  </a:lnTo>
                  <a:lnTo>
                    <a:pt x="69" y="467"/>
                  </a:lnTo>
                  <a:lnTo>
                    <a:pt x="53" y="461"/>
                  </a:lnTo>
                  <a:lnTo>
                    <a:pt x="40" y="453"/>
                  </a:lnTo>
                  <a:lnTo>
                    <a:pt x="28" y="443"/>
                  </a:lnTo>
                  <a:lnTo>
                    <a:pt x="18" y="432"/>
                  </a:lnTo>
                  <a:lnTo>
                    <a:pt x="11" y="419"/>
                  </a:lnTo>
                  <a:lnTo>
                    <a:pt x="5" y="405"/>
                  </a:lnTo>
                  <a:lnTo>
                    <a:pt x="2" y="390"/>
                  </a:lnTo>
                  <a:lnTo>
                    <a:pt x="0" y="372"/>
                  </a:lnTo>
                  <a:lnTo>
                    <a:pt x="2" y="354"/>
                  </a:lnTo>
                  <a:lnTo>
                    <a:pt x="5" y="335"/>
                  </a:lnTo>
                  <a:lnTo>
                    <a:pt x="12" y="314"/>
                  </a:lnTo>
                  <a:lnTo>
                    <a:pt x="20" y="293"/>
                  </a:lnTo>
                  <a:lnTo>
                    <a:pt x="32" y="272"/>
                  </a:lnTo>
                  <a:lnTo>
                    <a:pt x="46" y="248"/>
                  </a:lnTo>
                  <a:lnTo>
                    <a:pt x="64" y="224"/>
                  </a:lnTo>
                  <a:lnTo>
                    <a:pt x="84" y="199"/>
                  </a:lnTo>
                  <a:lnTo>
                    <a:pt x="108" y="175"/>
                  </a:lnTo>
                  <a:lnTo>
                    <a:pt x="134" y="148"/>
                  </a:lnTo>
                  <a:lnTo>
                    <a:pt x="164" y="12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4513263" y="3763963"/>
              <a:ext cx="20638" cy="25400"/>
            </a:xfrm>
            <a:custGeom>
              <a:avLst/>
              <a:gdLst/>
              <a:ahLst/>
              <a:cxnLst>
                <a:cxn ang="0">
                  <a:pos x="100" y="140"/>
                </a:cxn>
                <a:cxn ang="0">
                  <a:pos x="138" y="94"/>
                </a:cxn>
                <a:cxn ang="0">
                  <a:pos x="177" y="57"/>
                </a:cxn>
                <a:cxn ang="0">
                  <a:pos x="214" y="30"/>
                </a:cxn>
                <a:cxn ang="0">
                  <a:pos x="250" y="11"/>
                </a:cxn>
                <a:cxn ang="0">
                  <a:pos x="284" y="2"/>
                </a:cxn>
                <a:cxn ang="0">
                  <a:pos x="314" y="0"/>
                </a:cxn>
                <a:cxn ang="0">
                  <a:pos x="342" y="6"/>
                </a:cxn>
                <a:cxn ang="0">
                  <a:pos x="364" y="20"/>
                </a:cxn>
                <a:cxn ang="0">
                  <a:pos x="382" y="40"/>
                </a:cxn>
                <a:cxn ang="0">
                  <a:pos x="393" y="66"/>
                </a:cxn>
                <a:cxn ang="0">
                  <a:pos x="398" y="100"/>
                </a:cxn>
                <a:cxn ang="0">
                  <a:pos x="396" y="139"/>
                </a:cxn>
                <a:cxn ang="0">
                  <a:pos x="385" y="182"/>
                </a:cxn>
                <a:cxn ang="0">
                  <a:pos x="365" y="231"/>
                </a:cxn>
                <a:cxn ang="0">
                  <a:pos x="337" y="285"/>
                </a:cxn>
                <a:cxn ang="0">
                  <a:pos x="299" y="339"/>
                </a:cxn>
                <a:cxn ang="0">
                  <a:pos x="260" y="385"/>
                </a:cxn>
                <a:cxn ang="0">
                  <a:pos x="223" y="421"/>
                </a:cxn>
                <a:cxn ang="0">
                  <a:pos x="185" y="448"/>
                </a:cxn>
                <a:cxn ang="0">
                  <a:pos x="148" y="466"/>
                </a:cxn>
                <a:cxn ang="0">
                  <a:pos x="115" y="476"/>
                </a:cxn>
                <a:cxn ang="0">
                  <a:pos x="84" y="478"/>
                </a:cxn>
                <a:cxn ang="0">
                  <a:pos x="58" y="472"/>
                </a:cxn>
                <a:cxn ang="0">
                  <a:pos x="34" y="459"/>
                </a:cxn>
                <a:cxn ang="0">
                  <a:pos x="17" y="439"/>
                </a:cxn>
                <a:cxn ang="0">
                  <a:pos x="6" y="412"/>
                </a:cxn>
                <a:cxn ang="0">
                  <a:pos x="0" y="380"/>
                </a:cxn>
                <a:cxn ang="0">
                  <a:pos x="4" y="341"/>
                </a:cxn>
                <a:cxn ang="0">
                  <a:pos x="14" y="297"/>
                </a:cxn>
                <a:cxn ang="0">
                  <a:pos x="33" y="248"/>
                </a:cxn>
                <a:cxn ang="0">
                  <a:pos x="63" y="196"/>
                </a:cxn>
              </a:cxnLst>
              <a:rect l="0" t="0" r="r" b="b"/>
              <a:pathLst>
                <a:path w="398" h="478">
                  <a:moveTo>
                    <a:pt x="81" y="167"/>
                  </a:moveTo>
                  <a:lnTo>
                    <a:pt x="100" y="140"/>
                  </a:lnTo>
                  <a:lnTo>
                    <a:pt x="119" y="116"/>
                  </a:lnTo>
                  <a:lnTo>
                    <a:pt x="138" y="94"/>
                  </a:lnTo>
                  <a:lnTo>
                    <a:pt x="157" y="74"/>
                  </a:lnTo>
                  <a:lnTo>
                    <a:pt x="177" y="57"/>
                  </a:lnTo>
                  <a:lnTo>
                    <a:pt x="195" y="43"/>
                  </a:lnTo>
                  <a:lnTo>
                    <a:pt x="214" y="30"/>
                  </a:lnTo>
                  <a:lnTo>
                    <a:pt x="233" y="20"/>
                  </a:lnTo>
                  <a:lnTo>
                    <a:pt x="250" y="11"/>
                  </a:lnTo>
                  <a:lnTo>
                    <a:pt x="267" y="6"/>
                  </a:lnTo>
                  <a:lnTo>
                    <a:pt x="284" y="2"/>
                  </a:lnTo>
                  <a:lnTo>
                    <a:pt x="300" y="0"/>
                  </a:lnTo>
                  <a:lnTo>
                    <a:pt x="314" y="0"/>
                  </a:lnTo>
                  <a:lnTo>
                    <a:pt x="329" y="2"/>
                  </a:lnTo>
                  <a:lnTo>
                    <a:pt x="342" y="6"/>
                  </a:lnTo>
                  <a:lnTo>
                    <a:pt x="354" y="12"/>
                  </a:lnTo>
                  <a:lnTo>
                    <a:pt x="364" y="20"/>
                  </a:lnTo>
                  <a:lnTo>
                    <a:pt x="373" y="29"/>
                  </a:lnTo>
                  <a:lnTo>
                    <a:pt x="382" y="40"/>
                  </a:lnTo>
                  <a:lnTo>
                    <a:pt x="389" y="52"/>
                  </a:lnTo>
                  <a:lnTo>
                    <a:pt x="393" y="66"/>
                  </a:lnTo>
                  <a:lnTo>
                    <a:pt x="397" y="83"/>
                  </a:lnTo>
                  <a:lnTo>
                    <a:pt x="398" y="100"/>
                  </a:lnTo>
                  <a:lnTo>
                    <a:pt x="398" y="118"/>
                  </a:lnTo>
                  <a:lnTo>
                    <a:pt x="396" y="139"/>
                  </a:lnTo>
                  <a:lnTo>
                    <a:pt x="392" y="160"/>
                  </a:lnTo>
                  <a:lnTo>
                    <a:pt x="385" y="182"/>
                  </a:lnTo>
                  <a:lnTo>
                    <a:pt x="377" y="206"/>
                  </a:lnTo>
                  <a:lnTo>
                    <a:pt x="365" y="231"/>
                  </a:lnTo>
                  <a:lnTo>
                    <a:pt x="352" y="258"/>
                  </a:lnTo>
                  <a:lnTo>
                    <a:pt x="337" y="285"/>
                  </a:lnTo>
                  <a:lnTo>
                    <a:pt x="318" y="312"/>
                  </a:lnTo>
                  <a:lnTo>
                    <a:pt x="299" y="339"/>
                  </a:lnTo>
                  <a:lnTo>
                    <a:pt x="280" y="363"/>
                  </a:lnTo>
                  <a:lnTo>
                    <a:pt x="260" y="385"/>
                  </a:lnTo>
                  <a:lnTo>
                    <a:pt x="241" y="404"/>
                  </a:lnTo>
                  <a:lnTo>
                    <a:pt x="223" y="421"/>
                  </a:lnTo>
                  <a:lnTo>
                    <a:pt x="203" y="436"/>
                  </a:lnTo>
                  <a:lnTo>
                    <a:pt x="185" y="448"/>
                  </a:lnTo>
                  <a:lnTo>
                    <a:pt x="167" y="458"/>
                  </a:lnTo>
                  <a:lnTo>
                    <a:pt x="148" y="466"/>
                  </a:lnTo>
                  <a:lnTo>
                    <a:pt x="132" y="472"/>
                  </a:lnTo>
                  <a:lnTo>
                    <a:pt x="115" y="476"/>
                  </a:lnTo>
                  <a:lnTo>
                    <a:pt x="99" y="478"/>
                  </a:lnTo>
                  <a:lnTo>
                    <a:pt x="84" y="478"/>
                  </a:lnTo>
                  <a:lnTo>
                    <a:pt x="70" y="476"/>
                  </a:lnTo>
                  <a:lnTo>
                    <a:pt x="58" y="472"/>
                  </a:lnTo>
                  <a:lnTo>
                    <a:pt x="45" y="466"/>
                  </a:lnTo>
                  <a:lnTo>
                    <a:pt x="34" y="459"/>
                  </a:lnTo>
                  <a:lnTo>
                    <a:pt x="25" y="450"/>
                  </a:lnTo>
                  <a:lnTo>
                    <a:pt x="17" y="439"/>
                  </a:lnTo>
                  <a:lnTo>
                    <a:pt x="11" y="426"/>
                  </a:lnTo>
                  <a:lnTo>
                    <a:pt x="6" y="412"/>
                  </a:lnTo>
                  <a:lnTo>
                    <a:pt x="3" y="397"/>
                  </a:lnTo>
                  <a:lnTo>
                    <a:pt x="0" y="380"/>
                  </a:lnTo>
                  <a:lnTo>
                    <a:pt x="2" y="361"/>
                  </a:lnTo>
                  <a:lnTo>
                    <a:pt x="4" y="341"/>
                  </a:lnTo>
                  <a:lnTo>
                    <a:pt x="8" y="320"/>
                  </a:lnTo>
                  <a:lnTo>
                    <a:pt x="14" y="297"/>
                  </a:lnTo>
                  <a:lnTo>
                    <a:pt x="23" y="274"/>
                  </a:lnTo>
                  <a:lnTo>
                    <a:pt x="33" y="248"/>
                  </a:lnTo>
                  <a:lnTo>
                    <a:pt x="46" y="223"/>
                  </a:lnTo>
                  <a:lnTo>
                    <a:pt x="63" y="196"/>
                  </a:lnTo>
                  <a:lnTo>
                    <a:pt x="81" y="167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826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BDE212-E76B-4CCB-8579-F5AE533F1BB0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99B649-AC05-4FD4-8EDB-84F71C51D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>
            <a:gsLst>
              <a:gs pos="0">
                <a:srgbClr val="0081C4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6248400"/>
            <a:ext cx="9144000" cy="609600"/>
          </a:xfrm>
          <a:prstGeom prst="rect">
            <a:avLst/>
          </a:prstGeom>
          <a:gradFill>
            <a:gsLst>
              <a:gs pos="0">
                <a:srgbClr val="EFB42B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9" name="TextBox 118"/>
          <p:cNvSpPr txBox="1"/>
          <p:nvPr userDrawn="1"/>
        </p:nvSpPr>
        <p:spPr>
          <a:xfrm>
            <a:off x="7620000" y="6611938"/>
            <a:ext cx="15240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Gill Sans MT" pitchFamily="34" charset="0"/>
                <a:cs typeface="+mn-cs"/>
              </a:rPr>
              <a:t>www.nace-jubail.org</a:t>
            </a:r>
          </a:p>
        </p:txBody>
      </p:sp>
      <p:sp>
        <p:nvSpPr>
          <p:cNvPr id="3" name="MSIPCMContentMarking" descr="{&quot;HashCode&quot;:1438093832,&quot;Placement&quot;:&quot;Header&quot;,&quot;Top&quot;:0.0,&quot;Left&quot;:0.0,&quot;SlideWidth&quot;:720,&quot;SlideHeight&quot;:540}"/>
          <p:cNvSpPr txBox="1"/>
          <p:nvPr userDrawn="1"/>
        </p:nvSpPr>
        <p:spPr>
          <a:xfrm>
            <a:off x="0" y="0"/>
            <a:ext cx="2441490" cy="23431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A7A8AA"/>
                </a:solidFill>
                <a:latin typeface="SABIC Typeface Headline Light" panose="020B0303060202020204" pitchFamily="34" charset="0"/>
              </a:rPr>
              <a:t>Classification: General Business Use </a:t>
            </a:r>
            <a:endParaRPr lang="en-US" sz="1000" dirty="0">
              <a:solidFill>
                <a:srgbClr val="A7A8AA"/>
              </a:solidFill>
              <a:latin typeface="SABIC Typeface Headline Light" panose="020B0303060202020204" pitchFamily="34" charset="0"/>
            </a:endParaRPr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16040"/>
            <a:ext cx="1540042" cy="365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Gill Sans M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52500" y="2438400"/>
            <a:ext cx="7239000" cy="2743200"/>
          </a:xfrm>
        </p:spPr>
        <p:txBody>
          <a:bodyPr/>
          <a:lstStyle/>
          <a:p>
            <a:r>
              <a:rPr lang="en-US" dirty="0"/>
              <a:t>High temperature Exchanger </a:t>
            </a:r>
            <a:r>
              <a:rPr lang="en-US" dirty="0" smtClean="0"/>
              <a:t>Remaining </a:t>
            </a:r>
            <a:r>
              <a:rPr lang="en-US" dirty="0"/>
              <a:t>life </a:t>
            </a:r>
            <a:r>
              <a:rPr lang="en-US" dirty="0" smtClean="0"/>
              <a:t>assessment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1600" b="1" dirty="0">
                <a:solidFill>
                  <a:srgbClr val="00B0F0"/>
                </a:solidFill>
              </a:rPr>
              <a:t>Author: </a:t>
            </a:r>
            <a:r>
              <a:rPr lang="en-US" sz="1600" dirty="0">
                <a:solidFill>
                  <a:srgbClr val="00B0F0"/>
                </a:solidFill>
              </a:rPr>
              <a:t>Shaikh Noor </a:t>
            </a:r>
            <a:r>
              <a:rPr lang="en-US" sz="1600" dirty="0" smtClean="0">
                <a:solidFill>
                  <a:srgbClr val="00B0F0"/>
                </a:solidFill>
              </a:rPr>
              <a:t>Uddin </a:t>
            </a:r>
          </a:p>
          <a:p>
            <a:r>
              <a:rPr lang="en-US" sz="1600" dirty="0" smtClean="0">
                <a:solidFill>
                  <a:srgbClr val="00B0F0"/>
                </a:solidFill>
              </a:rPr>
              <a:t>(SABIC-Petrokemya)</a:t>
            </a:r>
            <a:endParaRPr lang="en-US" sz="16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83" y="432262"/>
            <a:ext cx="7315200" cy="2006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ea typeface="ヒラギノ角ゴ Pro W3"/>
                <a:cs typeface="Traditional Arabic" panose="02020603050405020304" pitchFamily="18" charset="-78"/>
              </a:rPr>
              <a:t>Brief </a:t>
            </a:r>
            <a:r>
              <a:rPr lang="en-US" sz="1600" dirty="0" smtClean="0">
                <a:ea typeface="ヒラギノ角ゴ Pro W3"/>
                <a:cs typeface="Traditional Arabic" panose="02020603050405020304" pitchFamily="18" charset="-78"/>
              </a:rPr>
              <a:t>History</a:t>
            </a:r>
            <a:endParaRPr lang="en-US" sz="1600" dirty="0">
              <a:ea typeface="ヒラギノ角ゴ Pro W3"/>
              <a:cs typeface="Traditional Arabic" panose="02020603050405020304" pitchFamily="18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" y="1302593"/>
            <a:ext cx="8991599" cy="3955207"/>
            <a:chOff x="622861" y="1692538"/>
            <a:chExt cx="11197085" cy="3255374"/>
          </a:xfrm>
        </p:grpSpPr>
        <p:grpSp>
          <p:nvGrpSpPr>
            <p:cNvPr id="5" name="Group 4"/>
            <p:cNvGrpSpPr/>
            <p:nvPr/>
          </p:nvGrpSpPr>
          <p:grpSpPr>
            <a:xfrm>
              <a:off x="622861" y="1715432"/>
              <a:ext cx="11197085" cy="3232480"/>
              <a:chOff x="3546211" y="3031220"/>
              <a:chExt cx="9195757" cy="3409726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 flipV="1">
                <a:off x="3546211" y="4705595"/>
                <a:ext cx="9103659" cy="16010"/>
              </a:xfrm>
              <a:prstGeom prst="line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8" name="Rounded Rectangle 7"/>
              <p:cNvSpPr/>
              <p:nvPr/>
            </p:nvSpPr>
            <p:spPr bwMode="auto">
              <a:xfrm>
                <a:off x="3640912" y="3031220"/>
                <a:ext cx="2812399" cy="1442765"/>
              </a:xfrm>
              <a:prstGeom prst="roundRect">
                <a:avLst/>
              </a:prstGeom>
              <a:ln>
                <a:solidFill>
                  <a:srgbClr val="0070C0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0"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b="1" u="sng" dirty="0" smtClean="0">
                    <a:solidFill>
                      <a:srgbClr val="00B050"/>
                    </a:solidFill>
                    <a:latin typeface="+mj-lt"/>
                  </a:rPr>
                  <a:t>2010</a:t>
                </a:r>
                <a:endParaRPr lang="en-US" sz="1400" b="1" u="sng" dirty="0">
                  <a:solidFill>
                    <a:srgbClr val="00B050"/>
                  </a:solidFill>
                  <a:latin typeface="+mj-lt"/>
                </a:endParaRP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  <a:cs typeface="SABIC Typeface Text Light"/>
                  </a:rPr>
                  <a:t>No finding in </a:t>
                </a:r>
                <a:r>
                  <a:rPr lang="en-US" sz="1400" dirty="0" smtClean="0">
                    <a:solidFill>
                      <a:srgbClr val="00B0F0"/>
                    </a:solidFill>
                    <a:latin typeface="+mj-lt"/>
                  </a:rPr>
                  <a:t>Visual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 &amp;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Weld </a:t>
                </a:r>
                <a:r>
                  <a:rPr lang="en-US" sz="1400" dirty="0" smtClean="0">
                    <a:solidFill>
                      <a:srgbClr val="00B0F0"/>
                    </a:solidFill>
                    <a:latin typeface="+mj-lt"/>
                  </a:rPr>
                  <a:t>DPT</a:t>
                </a:r>
                <a:endParaRPr lang="en-US" sz="1400" dirty="0">
                  <a:solidFill>
                    <a:srgbClr val="00B0F0"/>
                  </a:solidFill>
                  <a:latin typeface="+mj-lt"/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 bwMode="auto">
              <a:xfrm>
                <a:off x="3640912" y="4960143"/>
                <a:ext cx="2812399" cy="1480803"/>
              </a:xfrm>
              <a:prstGeom prst="roundRect">
                <a:avLst/>
              </a:prstGeom>
              <a:ln>
                <a:solidFill>
                  <a:srgbClr val="0070C0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0"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b="1" u="sng" dirty="0">
                    <a:solidFill>
                      <a:srgbClr val="00B050"/>
                    </a:solidFill>
                    <a:latin typeface="+mj-lt"/>
                  </a:rPr>
                  <a:t>2012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No finding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in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Visual &amp; Weld DPT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No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finding in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tubes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Borescope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No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ECT performed due to tube fouling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 bwMode="auto">
              <a:xfrm>
                <a:off x="6538038" y="3033747"/>
                <a:ext cx="2883416" cy="1469393"/>
              </a:xfrm>
              <a:prstGeom prst="roundRect">
                <a:avLst/>
              </a:prstGeom>
              <a:ln>
                <a:solidFill>
                  <a:srgbClr val="0070C0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en-US" sz="14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+mj-lt"/>
                    <a:cs typeface="SABIC Typeface Text Light"/>
                  </a:rPr>
                  <a:t>2014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kumimoji="0" lang="en-US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cs typeface="SABIC Typeface Text Light"/>
                  </a:rPr>
                  <a:t>No finding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  <a:cs typeface="SABIC Typeface Text Light"/>
                  </a:rPr>
                  <a:t>in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  <a:cs typeface="SABIC Typeface Text Light"/>
                  </a:rPr>
                  <a:t>Visual &amp; Weld DPT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  <a:cs typeface="SABIC Typeface Text Light"/>
                  </a:rPr>
                  <a:t>No finding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  <a:cs typeface="SABIC Typeface Text Light"/>
                  </a:rPr>
                  <a:t>in </a:t>
                </a:r>
                <a:r>
                  <a:rPr lang="en-US" sz="1400" dirty="0">
                    <a:solidFill>
                      <a:srgbClr val="00B0F0"/>
                    </a:solidFill>
                    <a:latin typeface="+mj-lt"/>
                    <a:cs typeface="SABIC Typeface Text Light"/>
                  </a:rPr>
                  <a:t>tubes </a:t>
                </a:r>
                <a:r>
                  <a:rPr lang="en-US" sz="1400" dirty="0" smtClean="0">
                    <a:solidFill>
                      <a:srgbClr val="00B0F0"/>
                    </a:solidFill>
                    <a:latin typeface="+mj-lt"/>
                    <a:cs typeface="SABIC Typeface Text Light"/>
                  </a:rPr>
                  <a:t>Borescope</a:t>
                </a:r>
                <a:endParaRPr lang="en-US" sz="1400" dirty="0">
                  <a:solidFill>
                    <a:srgbClr val="00B0F0"/>
                  </a:solidFill>
                  <a:latin typeface="+mj-lt"/>
                  <a:cs typeface="SABIC Typeface Text Light"/>
                </a:endParaRP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 smtClean="0">
                    <a:solidFill>
                      <a:srgbClr val="C00000"/>
                    </a:solidFill>
                    <a:latin typeface="+mj-lt"/>
                  </a:rPr>
                  <a:t>Tube </a:t>
                </a:r>
                <a:r>
                  <a:rPr lang="en-US" sz="1400" dirty="0">
                    <a:solidFill>
                      <a:srgbClr val="C00000"/>
                    </a:solidFill>
                    <a:latin typeface="+mj-lt"/>
                  </a:rPr>
                  <a:t>pulling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not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attempted successfully</a:t>
                </a:r>
                <a:endParaRPr lang="en-US" sz="1400" dirty="0">
                  <a:solidFill>
                    <a:schemeClr val="tx1"/>
                  </a:solidFill>
                  <a:latin typeface="+mj-lt"/>
                </a:endParaRP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rgbClr val="C00000"/>
                    </a:solidFill>
                    <a:latin typeface="+mj-lt"/>
                  </a:rPr>
                  <a:t>No ECT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performed due to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tube fouling</a:t>
                </a:r>
                <a:endParaRPr lang="en-US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 bwMode="auto">
              <a:xfrm>
                <a:off x="6538038" y="5000194"/>
                <a:ext cx="2883416" cy="1419372"/>
              </a:xfrm>
              <a:prstGeom prst="roundRect">
                <a:avLst/>
              </a:prstGeom>
              <a:ln>
                <a:solidFill>
                  <a:srgbClr val="0070C0"/>
                </a:solidFill>
                <a:headEnd type="none" w="med" len="med"/>
                <a:tailEnd type="none" w="med" len="med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400" b="1" u="sng" dirty="0" smtClean="0">
                    <a:solidFill>
                      <a:srgbClr val="00B050"/>
                    </a:solidFill>
                    <a:latin typeface="+mj-lt"/>
                  </a:rPr>
                  <a:t>2016</a:t>
                </a:r>
                <a:endParaRPr lang="en-US" sz="1400" b="1" u="sng" dirty="0">
                  <a:solidFill>
                    <a:srgbClr val="00B050"/>
                  </a:solidFill>
                  <a:latin typeface="+mj-lt"/>
                </a:endParaRP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No finding 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in </a:t>
                </a: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Visual &amp; Weld DPT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</a:rPr>
                  <a:t>No finding in tubes Borescope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Tube pulling not attempted successfully</a:t>
                </a:r>
              </a:p>
              <a:p>
                <a:pPr marL="285750" indent="-285750" algn="just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</a:rPr>
                  <a:t>No ECT performed due to tube fouling</a:t>
                </a:r>
              </a:p>
            </p:txBody>
          </p:sp>
          <p:cxnSp>
            <p:nvCxnSpPr>
              <p:cNvPr id="12" name="Elbow Connector 11"/>
              <p:cNvCxnSpPr/>
              <p:nvPr/>
            </p:nvCxnSpPr>
            <p:spPr bwMode="auto">
              <a:xfrm rot="5400000" flipH="1" flipV="1">
                <a:off x="7662349" y="4551282"/>
                <a:ext cx="210458" cy="114181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Elbow Connector 12"/>
              <p:cNvCxnSpPr/>
              <p:nvPr/>
            </p:nvCxnSpPr>
            <p:spPr bwMode="auto">
              <a:xfrm rot="5400000" flipH="1" flipV="1">
                <a:off x="4293961" y="4504211"/>
                <a:ext cx="223122" cy="148817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ounded Rectangle 13"/>
              <p:cNvSpPr/>
              <p:nvPr/>
            </p:nvSpPr>
            <p:spPr bwMode="auto">
              <a:xfrm>
                <a:off x="9564807" y="4984778"/>
                <a:ext cx="3177161" cy="14347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cs typeface="SABIC Typeface Text Light"/>
                  </a:rPr>
                  <a:t>2021</a:t>
                </a:r>
                <a:endParaRPr kumimoji="0" lang="en-US" sz="1400" b="0" i="0" u="sng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SABIC Typeface Text Light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400" dirty="0" smtClean="0">
                    <a:solidFill>
                      <a:srgbClr val="FFFFFF"/>
                    </a:solidFill>
                    <a:latin typeface="+mj-lt"/>
                    <a:cs typeface="SABIC Typeface Text Light"/>
                  </a:rPr>
                  <a:t>Awaited</a:t>
                </a:r>
                <a:endParaRPr lang="en-US" sz="1400" dirty="0">
                  <a:solidFill>
                    <a:srgbClr val="00B050"/>
                  </a:solidFill>
                  <a:latin typeface="+mj-lt"/>
                </a:endParaRPr>
              </a:p>
            </p:txBody>
          </p:sp>
          <p:cxnSp>
            <p:nvCxnSpPr>
              <p:cNvPr id="15" name="Elbow Connector 14"/>
              <p:cNvCxnSpPr/>
              <p:nvPr/>
            </p:nvCxnSpPr>
            <p:spPr bwMode="auto">
              <a:xfrm rot="16200000" flipH="1">
                <a:off x="5021211" y="4738936"/>
                <a:ext cx="239848" cy="229056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/>
              <p:nvPr/>
            </p:nvCxnSpPr>
            <p:spPr bwMode="auto">
              <a:xfrm rot="16200000" flipH="1">
                <a:off x="8132145" y="4769111"/>
                <a:ext cx="239848" cy="229056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/>
              <p:nvPr/>
            </p:nvCxnSpPr>
            <p:spPr bwMode="auto">
              <a:xfrm rot="16200000" flipH="1">
                <a:off x="11363584" y="4760878"/>
                <a:ext cx="239848" cy="229056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/>
              <p:nvPr/>
            </p:nvCxnSpPr>
            <p:spPr bwMode="auto">
              <a:xfrm rot="5400000" flipH="1" flipV="1">
                <a:off x="10733446" y="4463237"/>
                <a:ext cx="254152" cy="190291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rgbClr val="FF0000"/>
                </a:solidFill>
                <a:headEnd type="none" w="med" len="med"/>
                <a:tailEnd type="triangle"/>
              </a:ln>
              <a:ex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ounded Rectangle 5"/>
            <p:cNvSpPr/>
            <p:nvPr/>
          </p:nvSpPr>
          <p:spPr bwMode="auto">
            <a:xfrm>
              <a:off x="7951321" y="1692538"/>
              <a:ext cx="3868625" cy="1354935"/>
            </a:xfrm>
            <a:prstGeom prst="roundRect">
              <a:avLst/>
            </a:prstGeom>
            <a:ln>
              <a:solidFill>
                <a:srgbClr val="0070C0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u="sng" dirty="0">
                  <a:solidFill>
                    <a:srgbClr val="00B050"/>
                  </a:solidFill>
                  <a:latin typeface="+mj-lt"/>
                </a:rPr>
                <a:t>2018</a:t>
              </a:r>
            </a:p>
            <a:p>
              <a:pPr marL="285750" indent="-285750" algn="just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No </a:t>
              </a:r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finding </a:t>
              </a: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in </a:t>
              </a:r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Visual &amp; Weld DPT</a:t>
              </a:r>
            </a:p>
            <a:p>
              <a:pPr marL="285750" indent="-285750" algn="just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No finding </a:t>
              </a: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in </a:t>
              </a:r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tubes </a:t>
              </a: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Borescope</a:t>
              </a:r>
              <a:endParaRPr lang="en-US" sz="1400" dirty="0">
                <a:solidFill>
                  <a:schemeClr val="tx1"/>
                </a:solidFill>
                <a:latin typeface="+mj-lt"/>
              </a:endParaRPr>
            </a:p>
            <a:p>
              <a:pPr marL="285750" indent="-285750" algn="just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No </a:t>
              </a:r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ECT performed due to tube </a:t>
              </a: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fouling</a:t>
              </a:r>
            </a:p>
            <a:p>
              <a:pPr marL="285750" indent="-285750" algn="just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No finding in accessible location </a:t>
              </a:r>
              <a:r>
                <a:rPr lang="en-US" sz="1400" dirty="0" smtClean="0">
                  <a:solidFill>
                    <a:srgbClr val="00B0F0"/>
                  </a:solidFill>
                  <a:latin typeface="+mj-lt"/>
                </a:rPr>
                <a:t>replica</a:t>
              </a:r>
            </a:p>
            <a:p>
              <a:pPr marL="285750" indent="-285750" algn="just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dirty="0" smtClean="0">
                  <a:solidFill>
                    <a:srgbClr val="00B0F0"/>
                  </a:solidFill>
                  <a:latin typeface="+mj-lt"/>
                </a:rPr>
                <a:t>Hardness</a:t>
              </a:r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 found within limits</a:t>
              </a:r>
              <a:endParaRPr lang="en-US" sz="14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300" y="5283123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Five inspection techniques utilized (i.e. Visual, DPT, Borescope, hardness &amp; Replica only on accessible location).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ECT &amp; tube sampling never conducted, hence real tube condition is not known.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23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ヒラギノ角ゴ Pro W3"/>
                <a:cs typeface="Traditional Arabic" panose="02020603050405020304" pitchFamily="18" charset="-78"/>
              </a:rPr>
              <a:t>Brief History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1946265"/>
              </p:ext>
            </p:extLst>
          </p:nvPr>
        </p:nvGraphicFramePr>
        <p:xfrm>
          <a:off x="762000" y="1066800"/>
          <a:ext cx="7817066" cy="3417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4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Study </a:t>
            </a:r>
            <a:r>
              <a:rPr lang="en-US" kern="0" dirty="0" smtClean="0"/>
              <a:t>basis &amp; assumption</a:t>
            </a:r>
            <a:endParaRPr lang="en-US" kern="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49125571"/>
              </p:ext>
            </p:extLst>
          </p:nvPr>
        </p:nvGraphicFramePr>
        <p:xfrm>
          <a:off x="-590550" y="1524000"/>
          <a:ext cx="10325100" cy="3746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5422901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API 579 chapter 10 level -1 &amp; level-2 assessment tools used for high temperature &amp; exchanger remaining life study using </a:t>
            </a:r>
            <a:r>
              <a:rPr lang="en-US" sz="1600" b="1" u="sng" dirty="0" smtClean="0">
                <a:solidFill>
                  <a:srgbClr val="0070C0"/>
                </a:solidFill>
                <a:latin typeface="+mj-lt"/>
              </a:rPr>
              <a:t>Larson Miller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approach.</a:t>
            </a:r>
            <a:endParaRPr lang="en-US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088023"/>
            <a:ext cx="906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latin typeface="+mj-lt"/>
              </a:rPr>
              <a:t>As per available inspection, operation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&amp;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maintenance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history,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following are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study assumption &amp; basis.</a:t>
            </a:r>
            <a:endParaRPr lang="en-US" sz="16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Level 1 </a:t>
            </a:r>
            <a:r>
              <a:rPr lang="en-US" kern="0" dirty="0" smtClean="0"/>
              <a:t>assessments</a:t>
            </a:r>
            <a:endParaRPr lang="en-US" kern="0" dirty="0"/>
          </a:p>
        </p:txBody>
      </p:sp>
      <p:sp>
        <p:nvSpPr>
          <p:cNvPr id="2" name="Rectangle 1"/>
          <p:cNvSpPr/>
          <p:nvPr/>
        </p:nvSpPr>
        <p:spPr>
          <a:xfrm>
            <a:off x="209550" y="1524000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Comparison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with specified </a:t>
            </a:r>
            <a:r>
              <a:rPr lang="en-US" sz="1600" u="sng" dirty="0">
                <a:solidFill>
                  <a:srgbClr val="C00000"/>
                </a:solidFill>
                <a:latin typeface="+mj-lt"/>
              </a:rPr>
              <a:t>t-T-s limits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&amp;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a simplified creep damage calculation for components under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operating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conditions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55755293"/>
              </p:ext>
            </p:extLst>
          </p:nvPr>
        </p:nvGraphicFramePr>
        <p:xfrm>
          <a:off x="323850" y="1515374"/>
          <a:ext cx="84963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63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Assessment applicability</a:t>
            </a:r>
            <a:endParaRPr lang="en-US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229653" y="1219200"/>
            <a:ext cx="4419601" cy="4921389"/>
            <a:chOff x="480939" y="2515419"/>
            <a:chExt cx="1975103" cy="3617383"/>
          </a:xfrm>
        </p:grpSpPr>
        <p:sp>
          <p:nvSpPr>
            <p:cNvPr id="124" name="Pentagon 123"/>
            <p:cNvSpPr/>
            <p:nvPr/>
          </p:nvSpPr>
          <p:spPr bwMode="auto">
            <a:xfrm rot="5400000">
              <a:off x="-8845" y="3667916"/>
              <a:ext cx="2954671" cy="1975102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270" wrap="square" lIns="108000" tIns="180000" rIns="180000" bIns="180000" numCol="1" rtlCol="0" anchor="b" anchorCtr="0" compatLnSpc="1">
              <a:prstTxWarp prst="textNoShape">
                <a:avLst/>
              </a:prstTxWarp>
            </a:bodyPr>
            <a:lstStyle/>
            <a:p>
              <a:pPr marL="0" lvl="2" algn="just"/>
              <a:r>
                <a:rPr lang="en-US" sz="1600" u="sng" dirty="0" smtClean="0">
                  <a:solidFill>
                    <a:srgbClr val="0070C0"/>
                  </a:solidFill>
                  <a:latin typeface="+mj-lt"/>
                </a:rPr>
                <a:t>Level-1 is applicable, if below condition meet: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Original </a:t>
              </a:r>
              <a:r>
                <a:rPr lang="en-US" sz="1600" dirty="0">
                  <a:latin typeface="+mj-lt"/>
                </a:rPr>
                <a:t>design </a:t>
              </a:r>
              <a:r>
                <a:rPr lang="en-US" sz="1600" dirty="0" smtClean="0">
                  <a:latin typeface="+mj-lt"/>
                </a:rPr>
                <a:t>are </a:t>
              </a:r>
              <a:r>
                <a:rPr lang="en-US" sz="1600" dirty="0">
                  <a:latin typeface="+mj-lt"/>
                </a:rPr>
                <a:t>in accordance </a:t>
              </a:r>
              <a:r>
                <a:rPr lang="en-US" sz="1600" dirty="0" smtClean="0">
                  <a:latin typeface="+mj-lt"/>
                </a:rPr>
                <a:t>with code.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Component </a:t>
              </a:r>
              <a:r>
                <a:rPr lang="en-US" sz="1600" dirty="0">
                  <a:latin typeface="+mj-lt"/>
                </a:rPr>
                <a:t>has not been subject to </a:t>
              </a:r>
              <a:r>
                <a:rPr lang="en-US" sz="1600" dirty="0" smtClean="0">
                  <a:latin typeface="+mj-lt"/>
                </a:rPr>
                <a:t>fire. 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Material </a:t>
              </a:r>
              <a:r>
                <a:rPr lang="en-US" sz="1600" dirty="0">
                  <a:latin typeface="+mj-lt"/>
                </a:rPr>
                <a:t>exceeds </a:t>
              </a:r>
              <a:r>
                <a:rPr lang="en-US" sz="1600" dirty="0" smtClean="0">
                  <a:latin typeface="+mj-lt"/>
                </a:rPr>
                <a:t>minimum </a:t>
              </a:r>
              <a:r>
                <a:rPr lang="en-US" sz="1600" dirty="0">
                  <a:latin typeface="+mj-lt"/>
                </a:rPr>
                <a:t>hardness </a:t>
              </a:r>
              <a:r>
                <a:rPr lang="en-US" sz="1600" dirty="0" smtClean="0">
                  <a:latin typeface="+mj-lt"/>
                </a:rPr>
                <a:t>&amp; carbon </a:t>
              </a:r>
              <a:r>
                <a:rPr lang="en-US" sz="1600" dirty="0">
                  <a:latin typeface="+mj-lt"/>
                </a:rPr>
                <a:t>content </a:t>
              </a:r>
              <a:r>
                <a:rPr lang="en-US" sz="1600" dirty="0" smtClean="0">
                  <a:latin typeface="+mj-lt"/>
                </a:rPr>
                <a:t>requirement.</a:t>
              </a:r>
              <a:endParaRPr lang="en-US" sz="1600" dirty="0">
                <a:latin typeface="+mj-lt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The </a:t>
              </a:r>
              <a:r>
                <a:rPr lang="en-US" sz="1600" dirty="0">
                  <a:latin typeface="+mj-lt"/>
                </a:rPr>
                <a:t>component does not contain</a:t>
              </a: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Local </a:t>
              </a:r>
              <a:r>
                <a:rPr lang="en-US" sz="1600" dirty="0">
                  <a:latin typeface="+mj-lt"/>
                </a:rPr>
                <a:t>Thin Area (LTA</a:t>
              </a:r>
              <a:r>
                <a:rPr lang="en-US" sz="1600" dirty="0" smtClean="0">
                  <a:latin typeface="+mj-lt"/>
                </a:rPr>
                <a:t>), groove, pitting</a:t>
              </a:r>
              <a:endParaRPr lang="en-US" sz="1600" dirty="0">
                <a:latin typeface="+mj-lt"/>
              </a:endParaRP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Blisters</a:t>
              </a: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Weld misalignment</a:t>
              </a:r>
              <a:endParaRPr lang="en-US" sz="1600" dirty="0">
                <a:latin typeface="+mj-lt"/>
              </a:endParaRP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Dents </a:t>
              </a:r>
              <a:r>
                <a:rPr lang="en-US" sz="1600" dirty="0">
                  <a:latin typeface="+mj-lt"/>
                </a:rPr>
                <a:t>or </a:t>
              </a:r>
              <a:r>
                <a:rPr lang="en-US" sz="1600" dirty="0" smtClean="0">
                  <a:latin typeface="+mj-lt"/>
                </a:rPr>
                <a:t>bulges, out of roundness</a:t>
              </a:r>
              <a:endParaRPr lang="en-US" sz="1600" dirty="0">
                <a:latin typeface="+mj-lt"/>
              </a:endParaRP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Cracks</a:t>
              </a:r>
            </a:p>
            <a:p>
              <a:pPr marL="800100" lvl="1" indent="-342900" algn="just">
                <a:buFont typeface="Wingdings" panose="05000000000000000000" pitchFamily="2" charset="2"/>
                <a:buChar char="§"/>
              </a:pPr>
              <a:r>
                <a:rPr lang="en-US" sz="1600" dirty="0" smtClean="0">
                  <a:latin typeface="+mj-lt"/>
                </a:rPr>
                <a:t>Graphitization</a:t>
              </a:r>
              <a:r>
                <a:rPr lang="en-US" sz="1600" dirty="0">
                  <a:latin typeface="+mj-lt"/>
                </a:rPr>
                <a:t>, sigma </a:t>
              </a:r>
              <a:r>
                <a:rPr lang="en-US" sz="1600" dirty="0" smtClean="0">
                  <a:latin typeface="+mj-lt"/>
                </a:rPr>
                <a:t>phase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25" name="Pentagon 124"/>
            <p:cNvSpPr/>
            <p:nvPr/>
          </p:nvSpPr>
          <p:spPr bwMode="auto">
            <a:xfrm rot="5400000">
              <a:off x="840013" y="2156345"/>
              <a:ext cx="1256484" cy="1974632"/>
            </a:xfrm>
            <a:prstGeom prst="homePlate">
              <a:avLst>
                <a:gd name="adj" fmla="val 29986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270" wrap="square" lIns="108000" tIns="144000" rIns="108000" bIns="1440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SABIC Typeface Headline" panose="020B0604020202020204" charset="0"/>
                  <a:cs typeface="SABIC Typeface Headline" panose="020B0604020202020204" charset="0"/>
                </a:rPr>
                <a:t>Level-1 validation</a:t>
              </a:r>
              <a:endParaRPr lang="en-US" sz="1600" dirty="0">
                <a:solidFill>
                  <a:schemeClr val="bg1"/>
                </a:solidFill>
                <a:latin typeface="SABIC Typeface Headline" panose="020B0604020202020204" charset="0"/>
                <a:cs typeface="SABIC Typeface Headline" panose="020B0604020202020204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724400" y="1219199"/>
            <a:ext cx="4258235" cy="4921392"/>
            <a:chOff x="7376158" y="2515425"/>
            <a:chExt cx="1975104" cy="3779519"/>
          </a:xfrm>
        </p:grpSpPr>
        <p:sp>
          <p:nvSpPr>
            <p:cNvPr id="127" name="Pentagon 126"/>
            <p:cNvSpPr/>
            <p:nvPr/>
          </p:nvSpPr>
          <p:spPr bwMode="auto">
            <a:xfrm rot="5400000">
              <a:off x="6892639" y="3836322"/>
              <a:ext cx="2942141" cy="1975103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270" wrap="square" lIns="108000" tIns="180000" rIns="180000" bIns="180000" numCol="1" rtlCol="0" anchor="b" anchorCtr="0" compatLnSpc="1">
              <a:prstTxWarp prst="textNoShape">
                <a:avLst/>
              </a:prstTxWarp>
            </a:bodyPr>
            <a:lstStyle/>
            <a:p>
              <a:pPr marL="0" lvl="2" algn="just"/>
              <a:r>
                <a:rPr lang="en-US" sz="1600" u="sng" dirty="0" smtClean="0">
                  <a:solidFill>
                    <a:srgbClr val="0070C0"/>
                  </a:solidFill>
                  <a:latin typeface="+mj-lt"/>
                </a:rPr>
                <a:t>Level-2 </a:t>
              </a:r>
              <a:r>
                <a:rPr lang="en-US" sz="1600" u="sng" dirty="0">
                  <a:solidFill>
                    <a:srgbClr val="0070C0"/>
                  </a:solidFill>
                  <a:latin typeface="+mj-lt"/>
                </a:rPr>
                <a:t>is applicable, if below condition meet: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Original </a:t>
              </a:r>
              <a:r>
                <a:rPr lang="en-US" sz="1600" dirty="0">
                  <a:latin typeface="+mj-lt"/>
                </a:rPr>
                <a:t>design are in accordance with </a:t>
              </a:r>
              <a:r>
                <a:rPr lang="en-US" sz="1600" dirty="0" smtClean="0">
                  <a:latin typeface="+mj-lt"/>
                </a:rPr>
                <a:t>code.</a:t>
              </a:r>
              <a:endParaRPr lang="en-US" sz="1600" dirty="0">
                <a:latin typeface="+mj-lt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No </a:t>
              </a:r>
              <a:r>
                <a:rPr lang="en-US" sz="1600" dirty="0">
                  <a:latin typeface="+mj-lt"/>
                </a:rPr>
                <a:t>cyclic </a:t>
              </a:r>
              <a:r>
                <a:rPr lang="en-US" sz="1600" dirty="0" smtClean="0">
                  <a:latin typeface="+mj-lt"/>
                </a:rPr>
                <a:t>loading.</a:t>
              </a:r>
              <a:endParaRPr lang="en-US" sz="1600" dirty="0">
                <a:latin typeface="+mj-lt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The component does not contain any of the flaws listed in </a:t>
              </a:r>
              <a:r>
                <a:rPr lang="en-US" sz="1600" dirty="0" smtClean="0">
                  <a:latin typeface="+mj-lt"/>
                </a:rPr>
                <a:t>level-1.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28" name="Pentagon 127"/>
            <p:cNvSpPr/>
            <p:nvPr/>
          </p:nvSpPr>
          <p:spPr bwMode="auto">
            <a:xfrm rot="5400000">
              <a:off x="7735471" y="2156113"/>
              <a:ext cx="1256480" cy="1975103"/>
            </a:xfrm>
            <a:prstGeom prst="homePlate">
              <a:avLst>
                <a:gd name="adj" fmla="val 29745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270" wrap="square" lIns="108000" tIns="144000" rIns="108000" bIns="1440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SABIC Typeface Headline" panose="020B0604020202020204" charset="0"/>
                  <a:cs typeface="SABIC Typeface Headline" panose="020B0604020202020204" charset="0"/>
                </a:rPr>
                <a:t>Level-2 validation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8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Level -1 assessment summary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68593"/>
              </p:ext>
            </p:extLst>
          </p:nvPr>
        </p:nvGraphicFramePr>
        <p:xfrm>
          <a:off x="0" y="1234440"/>
          <a:ext cx="9143991" cy="4236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192">
                  <a:extLst>
                    <a:ext uri="{9D8B030D-6E8A-4147-A177-3AD203B41FA5}">
                      <a16:colId xmlns:a16="http://schemas.microsoft.com/office/drawing/2014/main" val="172237862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941927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6247194"/>
                    </a:ext>
                  </a:extLst>
                </a:gridCol>
                <a:gridCol w="838208">
                  <a:extLst>
                    <a:ext uri="{9D8B030D-6E8A-4147-A177-3AD203B41FA5}">
                      <a16:colId xmlns:a16="http://schemas.microsoft.com/office/drawing/2014/main" val="177319185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9817411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92570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22652017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27947476"/>
                    </a:ext>
                  </a:extLst>
                </a:gridCol>
                <a:gridCol w="1219191">
                  <a:extLst>
                    <a:ext uri="{9D8B030D-6E8A-4147-A177-3AD203B41FA5}">
                      <a16:colId xmlns:a16="http://schemas.microsoft.com/office/drawing/2014/main" val="1099493660"/>
                    </a:ext>
                  </a:extLst>
                </a:gridCol>
              </a:tblGrid>
              <a:tr h="36559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Component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Temperature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Pressure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Time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Diameter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Stress (A)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Screening curve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Assessment result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128779"/>
                  </a:ext>
                </a:extLst>
              </a:tr>
              <a:tr h="4739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Inlet</a:t>
                      </a:r>
                      <a:r>
                        <a:rPr lang="en-US" sz="1600" baseline="0" dirty="0" smtClean="0">
                          <a:latin typeface="+mj-lt"/>
                        </a:rPr>
                        <a:t>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850~900</a:t>
                      </a:r>
                      <a:r>
                        <a:rPr lang="en-US" sz="1400" baseline="30000" dirty="0" smtClean="0">
                          <a:effectLst/>
                        </a:rPr>
                        <a:t>o</a:t>
                      </a:r>
                      <a:r>
                        <a:rPr lang="en-US" sz="1400" dirty="0" smtClean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100~200 </a:t>
                      </a:r>
                      <a:r>
                        <a:rPr lang="en-US" sz="1400" dirty="0" err="1" smtClean="0">
                          <a:effectLst/>
                        </a:rPr>
                        <a:t>Kpa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Approx. 20 years (i.e. 175,000 hour)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SB409 / Alloy 800HT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1700mm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6.0 Mpa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Refer API-579 Figure 10.25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Creep Damage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&lt; 25%, So, Level-1 criteria satisfied, RLA &gt; 250,000 hours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32633"/>
                  </a:ext>
                </a:extLst>
              </a:tr>
              <a:tr h="2572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Outlet</a:t>
                      </a:r>
                      <a:r>
                        <a:rPr lang="en-US" sz="1600" baseline="0" dirty="0" smtClean="0">
                          <a:latin typeface="+mj-lt"/>
                        </a:rPr>
                        <a:t>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550~600</a:t>
                      </a:r>
                      <a:r>
                        <a:rPr lang="en-US" sz="1400" baseline="30000" dirty="0" smtClean="0">
                          <a:effectLst/>
                        </a:rPr>
                        <a:t>o</a:t>
                      </a:r>
                      <a:r>
                        <a:rPr lang="en-US" sz="1400" dirty="0" smtClean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100~200 </a:t>
                      </a:r>
                      <a:r>
                        <a:rPr lang="en-US" sz="1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Kpa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SA204-TP304H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1050mm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5.5 Mpa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Refer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API-579 Figure 10.16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14413"/>
                  </a:ext>
                </a:extLst>
              </a:tr>
              <a:tr h="346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Tube</a:t>
                      </a:r>
                    </a:p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650~700</a:t>
                      </a:r>
                      <a:r>
                        <a:rPr lang="en-US" sz="1400" baseline="30000" dirty="0" smtClean="0">
                          <a:effectLst/>
                        </a:rPr>
                        <a:t>o</a:t>
                      </a:r>
                      <a:r>
                        <a:rPr lang="en-US" sz="1400" dirty="0" smtClean="0">
                          <a:effectLst/>
                        </a:rPr>
                        <a:t>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100~200 </a:t>
                      </a:r>
                      <a:r>
                        <a:rPr lang="en-US" sz="1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Kpa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SA249-TP304H</a:t>
                      </a:r>
                      <a:endParaRPr lang="en-US" sz="1400" dirty="0" smtClean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50mm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 Mpa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576721"/>
                  </a:ext>
                </a:extLst>
              </a:tr>
              <a:tr h="690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+mj-lt"/>
                        </a:rPr>
                        <a:t>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650~700</a:t>
                      </a:r>
                      <a:r>
                        <a:rPr lang="en-US" sz="1400" baseline="30000" dirty="0" smtClean="0">
                          <a:effectLst/>
                        </a:rPr>
                        <a:t>o</a:t>
                      </a:r>
                      <a:r>
                        <a:rPr lang="en-US" sz="1400" dirty="0" smtClean="0">
                          <a:effectLst/>
                        </a:rPr>
                        <a:t>C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100~200 </a:t>
                      </a:r>
                      <a:r>
                        <a:rPr lang="en-US" sz="1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Kpa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SA204-TP304H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5000mm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22.5 Mpa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070C0"/>
                          </a:solidFill>
                          <a:latin typeface="+mj-lt"/>
                          <a:ea typeface="+mn-ea"/>
                          <a:cs typeface="+mn-cs"/>
                        </a:rPr>
                        <a:t>Damage</a:t>
                      </a:r>
                      <a:r>
                        <a:rPr lang="en-US" sz="1400" kern="1200" baseline="0" dirty="0" smtClean="0">
                          <a:solidFill>
                            <a:srgbClr val="0070C0"/>
                          </a:solidFill>
                          <a:latin typeface="+mj-lt"/>
                          <a:ea typeface="+mn-ea"/>
                          <a:cs typeface="+mn-cs"/>
                        </a:rPr>
                        <a:t> &gt;25%, &amp; RLA &lt; 175,000 hours</a:t>
                      </a:r>
                      <a:endParaRPr lang="en-US" sz="1400" kern="1200" dirty="0" smtClean="0">
                        <a:solidFill>
                          <a:srgbClr val="0070C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70C0"/>
                          </a:solidFill>
                          <a:latin typeface="+mj-lt"/>
                          <a:ea typeface="+mn-ea"/>
                          <a:cs typeface="+mn-cs"/>
                        </a:rPr>
                        <a:t> So, Level-2 study is required</a:t>
                      </a:r>
                      <a:endParaRPr lang="en-US" sz="1400" kern="1200" dirty="0" smtClean="0">
                        <a:solidFill>
                          <a:srgbClr val="0070C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66258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420552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(A) Stress is calculation using Annex 2C specified formulae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60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Level -2 assessment summary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07753"/>
              </p:ext>
            </p:extLst>
          </p:nvPr>
        </p:nvGraphicFramePr>
        <p:xfrm>
          <a:off x="-2" y="1508760"/>
          <a:ext cx="914400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722378626"/>
                    </a:ext>
                  </a:extLst>
                </a:gridCol>
                <a:gridCol w="1244593">
                  <a:extLst>
                    <a:ext uri="{9D8B030D-6E8A-4147-A177-3AD203B41FA5}">
                      <a16:colId xmlns:a16="http://schemas.microsoft.com/office/drawing/2014/main" val="4226520176"/>
                    </a:ext>
                  </a:extLst>
                </a:gridCol>
                <a:gridCol w="1498607">
                  <a:extLst>
                    <a:ext uri="{9D8B030D-6E8A-4147-A177-3AD203B41FA5}">
                      <a16:colId xmlns:a16="http://schemas.microsoft.com/office/drawing/2014/main" val="352794747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60434681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339729870"/>
                    </a:ext>
                  </a:extLst>
                </a:gridCol>
                <a:gridCol w="1981202">
                  <a:extLst>
                    <a:ext uri="{9D8B030D-6E8A-4147-A177-3AD203B41FA5}">
                      <a16:colId xmlns:a16="http://schemas.microsoft.com/office/drawing/2014/main" val="1099493660"/>
                    </a:ext>
                  </a:extLst>
                </a:gridCol>
              </a:tblGrid>
              <a:tr h="36559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Component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Effective Stress (1)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Larson Miller parameter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Creep Damage</a:t>
                      </a:r>
                      <a:endParaRPr lang="en-US" sz="1600" baseline="0" dirty="0" smtClean="0">
                        <a:latin typeface="+mj-lt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Remaining life</a:t>
                      </a:r>
                    </a:p>
                    <a:p>
                      <a:r>
                        <a:rPr lang="en-US" sz="1600" dirty="0" smtClean="0">
                          <a:latin typeface="+mj-lt"/>
                        </a:rPr>
                        <a:t>(4)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Assessment result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12877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+mj-lt"/>
                        </a:rPr>
                        <a:t>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18 Mpa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0.155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&lt;100</a:t>
                      </a:r>
                      <a:r>
                        <a:rPr lang="en-US" sz="16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years</a:t>
                      </a:r>
                      <a:endParaRPr lang="en-US" sz="160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Creep Damage</a:t>
                      </a:r>
                      <a:r>
                        <a:rPr lang="en-US" sz="16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&lt; 1, so, Level-2 is accepted</a:t>
                      </a:r>
                      <a:endParaRPr lang="en-US" sz="160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66258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2" y="2883523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(1) Calculated using API 579 Equation 10.12</a:t>
            </a:r>
          </a:p>
          <a:p>
            <a:r>
              <a:rPr lang="en-US" sz="1600" dirty="0" smtClean="0">
                <a:latin typeface="+mn-lt"/>
              </a:rPr>
              <a:t>(2) Taken from API 579 table 10B.4M</a:t>
            </a:r>
          </a:p>
          <a:p>
            <a:r>
              <a:rPr lang="en-US" sz="1600" dirty="0" smtClean="0">
                <a:latin typeface="+mn-lt"/>
              </a:rPr>
              <a:t>(3) Calculated using API 579 Equation 10.26</a:t>
            </a:r>
          </a:p>
          <a:p>
            <a:r>
              <a:rPr lang="en-US" sz="1600" dirty="0" smtClean="0">
                <a:latin typeface="+mn-lt"/>
              </a:rPr>
              <a:t>(4) </a:t>
            </a:r>
            <a:r>
              <a:rPr lang="en-US" sz="1600" dirty="0">
                <a:latin typeface="+mn-lt"/>
              </a:rPr>
              <a:t>Calculated using API 579 Equation </a:t>
            </a:r>
            <a:r>
              <a:rPr lang="en-US" sz="1600" dirty="0" smtClean="0">
                <a:latin typeface="+mn-lt"/>
              </a:rPr>
              <a:t>10.22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53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685800"/>
            <a:ext cx="8413226" cy="43338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High temperature Exchanger remaining life </a:t>
            </a:r>
            <a:r>
              <a:rPr lang="en-US" sz="1800" dirty="0" smtClean="0"/>
              <a:t>assessment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321" y="1905000"/>
            <a:ext cx="8319165" cy="1645920"/>
          </a:xfrm>
          <a:noFill/>
          <a:ln>
            <a:noFill/>
          </a:ln>
        </p:spPr>
        <p:txBody>
          <a:bodyPr/>
          <a:lstStyle/>
          <a:p>
            <a:r>
              <a:rPr lang="en-US" altLang="en-US" dirty="0" smtClean="0">
                <a:ea typeface="ヒラギノ角ゴ Pro W3"/>
                <a:cs typeface="Traditional Arabic" panose="02020603050405020304" pitchFamily="18" charset="-78"/>
              </a:rPr>
              <a:t>Conclusion </a:t>
            </a:r>
            <a:r>
              <a:rPr lang="en-US" dirty="0">
                <a:ea typeface="ヒラギノ角ゴ Pro W3"/>
                <a:cs typeface="Traditional Arabic" panose="02020603050405020304" pitchFamily="18" charset="-78"/>
              </a:rPr>
              <a:t>&amp; forward plan</a:t>
            </a:r>
          </a:p>
        </p:txBody>
      </p:sp>
    </p:spTree>
    <p:extLst>
      <p:ext uri="{BB962C8B-B14F-4D97-AF65-F5344CB8AC3E}">
        <p14:creationId xmlns:p14="http://schemas.microsoft.com/office/powerpoint/2010/main" val="142599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Conclusion &amp; forward plan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2999" y="1173040"/>
            <a:ext cx="7848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97799" y="2514600"/>
            <a:ext cx="8822376" cy="4267200"/>
            <a:chOff x="-317289" y="2137036"/>
            <a:chExt cx="11787048" cy="3835112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3606373680"/>
                </p:ext>
              </p:extLst>
            </p:nvPr>
          </p:nvGraphicFramePr>
          <p:xfrm>
            <a:off x="1828776" y="2137036"/>
            <a:ext cx="9640983" cy="38351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-317289" y="3636055"/>
              <a:ext cx="2035780" cy="1014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+mj-lt"/>
                </a:rPr>
                <a:t>Forward plan</a:t>
              </a:r>
              <a:endParaRPr lang="en-US" sz="2800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6" name="Left Brace 5"/>
            <p:cNvSpPr/>
            <p:nvPr/>
          </p:nvSpPr>
          <p:spPr>
            <a:xfrm>
              <a:off x="1250956" y="2755602"/>
              <a:ext cx="559007" cy="2845406"/>
            </a:xfrm>
            <a:prstGeom prst="lef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08837501"/>
              </p:ext>
            </p:extLst>
          </p:nvPr>
        </p:nvGraphicFramePr>
        <p:xfrm>
          <a:off x="0" y="1066800"/>
          <a:ext cx="88392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765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175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ASME </a:t>
            </a:r>
            <a:r>
              <a:rPr lang="en-US" sz="1600" dirty="0"/>
              <a:t>International &amp; American Petroleum Institute, “API 579-1/ASME FFS-1 - Fitness-For-Service,” 2016.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American </a:t>
            </a:r>
            <a:r>
              <a:rPr lang="en-US" sz="1600" dirty="0"/>
              <a:t>Petroleum Institute, “API 579-2/ASME FFS-2 2009- - Fitness-For-Service Example Problem Manual</a:t>
            </a:r>
            <a:r>
              <a:rPr lang="en-US" sz="1600" dirty="0" smtClean="0"/>
              <a:t>,” 2009.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Signal </a:t>
            </a:r>
            <a:r>
              <a:rPr lang="en-US" sz="1600" dirty="0"/>
              <a:t>FFS software from Quest Integrity ™ </a:t>
            </a:r>
            <a:r>
              <a:rPr lang="en-US" sz="1600" dirty="0" smtClean="0"/>
              <a:t>Group.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21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/>
          <a:lstStyle>
            <a:lvl1pPr marL="342900" indent="-342900">
              <a:buClr>
                <a:schemeClr val="bg1"/>
              </a:buClr>
              <a:buFont typeface="Arial" panose="020B0604020202020204" pitchFamily="34" charset="0"/>
              <a:buChar char=" 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>
                <a:solidFill>
                  <a:srgbClr val="80808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Introduction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Background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Process description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Challenges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Assessment summary</a:t>
            </a:r>
            <a:endParaRPr lang="en-US" altLang="en-US" sz="1600" dirty="0">
              <a:solidFill>
                <a:schemeClr val="tx1"/>
              </a:solidFill>
              <a:latin typeface="+mj-lt"/>
              <a:ea typeface="ヒラギノ角ゴ Pro W3"/>
              <a:cs typeface="SABIC Typeface Headline" panose="020B060306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Exchanger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details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Brief History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Study basis &amp; assumptions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Level-1 &amp; level-2 applicability</a:t>
            </a:r>
            <a:endParaRPr lang="en-US" altLang="en-US" sz="1600" dirty="0">
              <a:solidFill>
                <a:schemeClr val="tx1"/>
              </a:solidFill>
              <a:latin typeface="+mj-lt"/>
              <a:ea typeface="ヒラギノ角ゴ Pro W3"/>
              <a:cs typeface="SABIC Typeface Headline" panose="020B060306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Assessment detail</a:t>
            </a:r>
            <a:endParaRPr lang="en-US" altLang="en-US" sz="1600" dirty="0">
              <a:solidFill>
                <a:schemeClr val="tx1"/>
              </a:solidFill>
              <a:latin typeface="+mj-lt"/>
              <a:ea typeface="ヒラギノ角ゴ Pro W3"/>
              <a:cs typeface="SABIC Typeface Headline" panose="020B060306020202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Conclusion &amp; forward plan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ea typeface="ヒラギノ角ゴ Pro W3"/>
                <a:cs typeface="SABIC Typeface Headline" panose="020B0603060202020204" pitchFamily="34" charset="0"/>
              </a:rPr>
              <a:t>	References</a:t>
            </a:r>
          </a:p>
        </p:txBody>
      </p:sp>
    </p:spTree>
    <p:extLst>
      <p:ext uri="{BB962C8B-B14F-4D97-AF65-F5344CB8AC3E}">
        <p14:creationId xmlns:p14="http://schemas.microsoft.com/office/powerpoint/2010/main" val="32885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1447800"/>
            <a:ext cx="46323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Thank You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23067"/>
            <a:ext cx="7315200" cy="200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685800"/>
            <a:ext cx="8413226" cy="43338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High temperature Exchanger remaining life </a:t>
            </a:r>
            <a:r>
              <a:rPr lang="en-US" sz="1800" dirty="0" smtClean="0"/>
              <a:t>assessment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319165" cy="1645920"/>
          </a:xfrm>
          <a:noFill/>
          <a:ln>
            <a:noFill/>
          </a:ln>
        </p:spPr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-76200" y="5319371"/>
            <a:ext cx="7896885" cy="1538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Font typeface="Arial" pitchFamily="34" charset="0"/>
              <a:buNone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800">
                <a:solidFill>
                  <a:srgbClr val="53565A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600">
                <a:solidFill>
                  <a:srgbClr val="53565A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53565A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53565A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9pPr>
          </a:lstStyle>
          <a:p>
            <a:pPr lvl="1">
              <a:spcBef>
                <a:spcPts val="450"/>
              </a:spcBef>
              <a:spcAft>
                <a:spcPts val="450"/>
              </a:spcAft>
            </a:pPr>
            <a:r>
              <a:rPr lang="en-US" altLang="en-US" sz="1600" dirty="0" smtClean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Background</a:t>
            </a:r>
          </a:p>
          <a:p>
            <a:pPr lvl="1">
              <a:spcBef>
                <a:spcPts val="450"/>
              </a:spcBef>
              <a:spcAft>
                <a:spcPts val="450"/>
              </a:spcAft>
            </a:pP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Process description</a:t>
            </a:r>
          </a:p>
          <a:p>
            <a:pPr lvl="1">
              <a:spcBef>
                <a:spcPts val="450"/>
              </a:spcBef>
              <a:spcAft>
                <a:spcPts val="450"/>
              </a:spcAft>
            </a:pPr>
            <a:r>
              <a:rPr lang="en-US" altLang="en-US" sz="1600" dirty="0" smtClean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Challenges</a:t>
            </a:r>
            <a:endParaRPr lang="en-US" altLang="en-US" sz="1600" dirty="0">
              <a:solidFill>
                <a:schemeClr val="bg1"/>
              </a:solidFill>
              <a:ea typeface="ヒラギノ角ゴ Pro W3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27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90500" y="1371600"/>
            <a:ext cx="8763000" cy="4337649"/>
            <a:chOff x="483079" y="1224951"/>
            <a:chExt cx="11197087" cy="502057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6" name="Horizontal Scroll 15"/>
            <p:cNvSpPr/>
            <p:nvPr/>
          </p:nvSpPr>
          <p:spPr bwMode="auto">
            <a:xfrm>
              <a:off x="483079" y="1224951"/>
              <a:ext cx="11197087" cy="5020574"/>
            </a:xfrm>
            <a:prstGeom prst="horizontalScroll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94607" y="2334854"/>
              <a:ext cx="9973787" cy="267174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q"/>
              </a:pP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This exchanger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commissioned in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our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plant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around 2000,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which operates at elevated temperature &amp; installed inside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reactor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  <a:endParaRPr lang="en-US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/>
              <a:endPara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q"/>
              </a:pP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Concerns were raised over its integrity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&amp;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reliability, due to high temperature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degradation.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It was identified to perform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technical assessment for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all components of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exchanger, considering high temperature affects. </a:t>
              </a:r>
            </a:p>
            <a:p>
              <a:pPr marL="285750" indent="-285750" algn="just">
                <a:buFont typeface="Wingdings" panose="05000000000000000000" pitchFamily="2" charset="2"/>
                <a:buChar char="q"/>
              </a:pPr>
              <a:endPara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q"/>
              </a:pP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Results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would be used to develop inspection requirement, formulate replacement strategies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&amp;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identify 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remaining </a:t>
              </a:r>
              <a:r>
                <a:rPr lang="en-US" sz="16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life</a:t>
              </a:r>
              <a:r>
                <a:rPr lang="en-US" sz="1600" dirty="0" smtClean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818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Description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296788" y="1590695"/>
            <a:ext cx="4960557" cy="3904670"/>
            <a:chOff x="6416383" y="1765371"/>
            <a:chExt cx="4960557" cy="3904670"/>
          </a:xfrm>
        </p:grpSpPr>
        <p:grpSp>
          <p:nvGrpSpPr>
            <p:cNvPr id="5" name="Group 4"/>
            <p:cNvGrpSpPr/>
            <p:nvPr/>
          </p:nvGrpSpPr>
          <p:grpSpPr>
            <a:xfrm>
              <a:off x="6416383" y="1897323"/>
              <a:ext cx="4960557" cy="3772718"/>
              <a:chOff x="5770827" y="1889790"/>
              <a:chExt cx="4960557" cy="3772718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5770827" y="1889790"/>
                <a:ext cx="4960557" cy="3772718"/>
                <a:chOff x="354842" y="2989924"/>
                <a:chExt cx="6302545" cy="2954778"/>
              </a:xfrm>
            </p:grpSpPr>
            <p:sp>
              <p:nvSpPr>
                <p:cNvPr id="1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4583339" y="4462711"/>
                  <a:ext cx="236813" cy="0"/>
                </a:xfrm>
                <a:prstGeom prst="line">
                  <a:avLst/>
                </a:prstGeom>
                <a:solidFill>
                  <a:srgbClr val="00B050"/>
                </a:solidFill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5383381" y="4003915"/>
                  <a:ext cx="0" cy="1428157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" name="Rectangle 72"/>
                <p:cNvSpPr>
                  <a:spLocks noChangeArrowheads="1"/>
                </p:cNvSpPr>
                <p:nvPr/>
              </p:nvSpPr>
              <p:spPr bwMode="auto">
                <a:xfrm>
                  <a:off x="5803333" y="4179855"/>
                  <a:ext cx="854054" cy="28725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dirty="0" smtClean="0">
                      <a:solidFill>
                        <a:srgbClr val="00B050"/>
                      </a:solidFill>
                    </a:rPr>
                    <a:t>Reactor Effluent</a:t>
                  </a:r>
                  <a:endParaRPr lang="en-US" altLang="en-US" sz="900" b="1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9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5826829" y="4451793"/>
                  <a:ext cx="561097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0" name="Freeform 116"/>
                <p:cNvSpPr>
                  <a:spLocks/>
                </p:cNvSpPr>
                <p:nvPr/>
              </p:nvSpPr>
              <p:spPr bwMode="auto">
                <a:xfrm>
                  <a:off x="6296187" y="4416089"/>
                  <a:ext cx="153609" cy="73193"/>
                </a:xfrm>
                <a:custGeom>
                  <a:avLst/>
                  <a:gdLst>
                    <a:gd name="T0" fmla="*/ 0 w 72"/>
                    <a:gd name="T1" fmla="*/ 0 h 41"/>
                    <a:gd name="T2" fmla="*/ 71 w 72"/>
                    <a:gd name="T3" fmla="*/ 16 h 41"/>
                    <a:gd name="T4" fmla="*/ 0 w 72"/>
                    <a:gd name="T5" fmla="*/ 40 h 41"/>
                    <a:gd name="T6" fmla="*/ 8 w 72"/>
                    <a:gd name="T7" fmla="*/ 23 h 41"/>
                    <a:gd name="T8" fmla="*/ 0 w 72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" h="41">
                      <a:moveTo>
                        <a:pt x="0" y="0"/>
                      </a:moveTo>
                      <a:lnTo>
                        <a:pt x="71" y="16"/>
                      </a:lnTo>
                      <a:lnTo>
                        <a:pt x="0" y="40"/>
                      </a:lnTo>
                      <a:lnTo>
                        <a:pt x="8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B050"/>
                </a:solidFill>
                <a:ln w="12700" cap="rnd" cmpd="sng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Rectangle 117"/>
                <p:cNvSpPr>
                  <a:spLocks noChangeArrowheads="1"/>
                </p:cNvSpPr>
                <p:nvPr/>
              </p:nvSpPr>
              <p:spPr bwMode="auto">
                <a:xfrm>
                  <a:off x="5110300" y="4332391"/>
                  <a:ext cx="475759" cy="228505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22" name="Line 118"/>
                <p:cNvSpPr>
                  <a:spLocks noChangeShapeType="1"/>
                </p:cNvSpPr>
                <p:nvPr/>
              </p:nvSpPr>
              <p:spPr bwMode="auto">
                <a:xfrm>
                  <a:off x="5101766" y="4398444"/>
                  <a:ext cx="49282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Line 119"/>
                <p:cNvSpPr>
                  <a:spLocks noChangeShapeType="1"/>
                </p:cNvSpPr>
                <p:nvPr/>
              </p:nvSpPr>
              <p:spPr bwMode="auto">
                <a:xfrm>
                  <a:off x="5116700" y="4455570"/>
                  <a:ext cx="46295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" name="Line 120"/>
                <p:cNvSpPr>
                  <a:spLocks noChangeShapeType="1"/>
                </p:cNvSpPr>
                <p:nvPr/>
              </p:nvSpPr>
              <p:spPr bwMode="auto">
                <a:xfrm>
                  <a:off x="5116700" y="4525192"/>
                  <a:ext cx="46295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" name="Freeform 129"/>
                <p:cNvSpPr>
                  <a:spLocks/>
                </p:cNvSpPr>
                <p:nvPr/>
              </p:nvSpPr>
              <p:spPr bwMode="auto">
                <a:xfrm>
                  <a:off x="5547439" y="4318110"/>
                  <a:ext cx="309350" cy="258853"/>
                </a:xfrm>
                <a:custGeom>
                  <a:avLst/>
                  <a:gdLst>
                    <a:gd name="T0" fmla="*/ 0 w 145"/>
                    <a:gd name="T1" fmla="*/ 0 h 145"/>
                    <a:gd name="T2" fmla="*/ 144 w 145"/>
                    <a:gd name="T3" fmla="*/ 48 h 145"/>
                    <a:gd name="T4" fmla="*/ 144 w 145"/>
                    <a:gd name="T5" fmla="*/ 112 h 145"/>
                    <a:gd name="T6" fmla="*/ 0 w 145"/>
                    <a:gd name="T7" fmla="*/ 144 h 145"/>
                    <a:gd name="T8" fmla="*/ 0 w 145"/>
                    <a:gd name="T9" fmla="*/ 0 h 1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5" h="145">
                      <a:moveTo>
                        <a:pt x="0" y="0"/>
                      </a:moveTo>
                      <a:lnTo>
                        <a:pt x="144" y="48"/>
                      </a:lnTo>
                      <a:lnTo>
                        <a:pt x="144" y="112"/>
                      </a:ln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6" name="Freeform 130"/>
                <p:cNvSpPr>
                  <a:spLocks/>
                </p:cNvSpPr>
                <p:nvPr/>
              </p:nvSpPr>
              <p:spPr bwMode="auto">
                <a:xfrm>
                  <a:off x="4786015" y="4318110"/>
                  <a:ext cx="309350" cy="258853"/>
                </a:xfrm>
                <a:custGeom>
                  <a:avLst/>
                  <a:gdLst>
                    <a:gd name="T0" fmla="*/ 144 w 145"/>
                    <a:gd name="T1" fmla="*/ 0 h 145"/>
                    <a:gd name="T2" fmla="*/ 0 w 145"/>
                    <a:gd name="T3" fmla="*/ 48 h 145"/>
                    <a:gd name="T4" fmla="*/ 0 w 145"/>
                    <a:gd name="T5" fmla="*/ 112 h 145"/>
                    <a:gd name="T6" fmla="*/ 144 w 145"/>
                    <a:gd name="T7" fmla="*/ 144 h 145"/>
                    <a:gd name="T8" fmla="*/ 144 w 145"/>
                    <a:gd name="T9" fmla="*/ 0 h 14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5" h="145">
                      <a:moveTo>
                        <a:pt x="144" y="0"/>
                      </a:moveTo>
                      <a:lnTo>
                        <a:pt x="0" y="48"/>
                      </a:lnTo>
                      <a:lnTo>
                        <a:pt x="0" y="112"/>
                      </a:lnTo>
                      <a:lnTo>
                        <a:pt x="144" y="144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" name="Rectangle 132"/>
                <p:cNvSpPr>
                  <a:spLocks noChangeArrowheads="1"/>
                </p:cNvSpPr>
                <p:nvPr/>
              </p:nvSpPr>
              <p:spPr bwMode="auto">
                <a:xfrm>
                  <a:off x="4942511" y="3776295"/>
                  <a:ext cx="1144608" cy="3957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dirty="0" smtClean="0">
                      <a:solidFill>
                        <a:srgbClr val="00B0F0"/>
                      </a:solidFill>
                    </a:rPr>
                    <a:t>Hydrocarbon</a:t>
                  </a:r>
                </a:p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dirty="0">
                      <a:solidFill>
                        <a:srgbClr val="00B0F0"/>
                      </a:solidFill>
                    </a:rPr>
                    <a:t>Vapor</a:t>
                  </a:r>
                </a:p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900" b="1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28" name="Rectangle 133"/>
                <p:cNvSpPr>
                  <a:spLocks noChangeArrowheads="1"/>
                </p:cNvSpPr>
                <p:nvPr/>
              </p:nvSpPr>
              <p:spPr bwMode="auto">
                <a:xfrm>
                  <a:off x="5084945" y="3739707"/>
                  <a:ext cx="232263" cy="178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900" b="1" dirty="0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29" name="Freeform 136"/>
                <p:cNvSpPr>
                  <a:spLocks/>
                </p:cNvSpPr>
                <p:nvPr/>
              </p:nvSpPr>
              <p:spPr bwMode="auto">
                <a:xfrm>
                  <a:off x="5330045" y="5391013"/>
                  <a:ext cx="87471" cy="99971"/>
                </a:xfrm>
                <a:custGeom>
                  <a:avLst/>
                  <a:gdLst>
                    <a:gd name="T0" fmla="*/ 0 w 41"/>
                    <a:gd name="T1" fmla="*/ 0 h 56"/>
                    <a:gd name="T2" fmla="*/ 17 w 41"/>
                    <a:gd name="T3" fmla="*/ 55 h 56"/>
                    <a:gd name="T4" fmla="*/ 40 w 41"/>
                    <a:gd name="T5" fmla="*/ 0 h 56"/>
                    <a:gd name="T6" fmla="*/ 25 w 41"/>
                    <a:gd name="T7" fmla="*/ 7 h 56"/>
                    <a:gd name="T8" fmla="*/ 0 w 41"/>
                    <a:gd name="T9" fmla="*/ 0 h 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56">
                      <a:moveTo>
                        <a:pt x="0" y="0"/>
                      </a:moveTo>
                      <a:lnTo>
                        <a:pt x="17" y="55"/>
                      </a:lnTo>
                      <a:lnTo>
                        <a:pt x="40" y="0"/>
                      </a:lnTo>
                      <a:lnTo>
                        <a:pt x="25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" name="Rectangle 138"/>
                <p:cNvSpPr>
                  <a:spLocks noChangeArrowheads="1"/>
                </p:cNvSpPr>
                <p:nvPr/>
              </p:nvSpPr>
              <p:spPr bwMode="auto">
                <a:xfrm>
                  <a:off x="5309849" y="4603255"/>
                  <a:ext cx="1063141" cy="2872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dirty="0" smtClean="0"/>
                    <a:t>Heat</a:t>
                  </a:r>
                </a:p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u="sng" dirty="0" smtClean="0"/>
                    <a:t>Exchangers</a:t>
                  </a:r>
                  <a:endParaRPr lang="en-US" altLang="en-US" sz="900" b="1" u="sng" dirty="0"/>
                </a:p>
              </p:txBody>
            </p:sp>
            <p:sp>
              <p:nvSpPr>
                <p:cNvPr id="31" name="Rectangle 139"/>
                <p:cNvSpPr>
                  <a:spLocks noChangeArrowheads="1"/>
                </p:cNvSpPr>
                <p:nvPr/>
              </p:nvSpPr>
              <p:spPr bwMode="auto">
                <a:xfrm>
                  <a:off x="5527509" y="4826891"/>
                  <a:ext cx="232263" cy="178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sz="900" b="1" u="sng" dirty="0"/>
                </a:p>
              </p:txBody>
            </p:sp>
            <p:sp>
              <p:nvSpPr>
                <p:cNvPr id="32" name="AutoShape 140"/>
                <p:cNvSpPr>
                  <a:spLocks noChangeArrowheads="1"/>
                </p:cNvSpPr>
                <p:nvPr/>
              </p:nvSpPr>
              <p:spPr bwMode="auto">
                <a:xfrm>
                  <a:off x="3744892" y="4018197"/>
                  <a:ext cx="629367" cy="1312119"/>
                </a:xfrm>
                <a:prstGeom prst="roundRect">
                  <a:avLst>
                    <a:gd name="adj" fmla="val 43880"/>
                  </a:avLst>
                </a:pr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3" name="Rectangle 141"/>
                <p:cNvSpPr>
                  <a:spLocks noChangeArrowheads="1"/>
                </p:cNvSpPr>
                <p:nvPr/>
              </p:nvSpPr>
              <p:spPr bwMode="auto">
                <a:xfrm>
                  <a:off x="4205717" y="4303828"/>
                  <a:ext cx="46936" cy="755138"/>
                </a:xfrm>
                <a:prstGeom prst="rect">
                  <a:avLst/>
                </a:prstGeom>
                <a:solidFill>
                  <a:srgbClr val="FEFF00"/>
                </a:solidFill>
                <a:ln w="101600">
                  <a:solidFill>
                    <a:srgbClr val="00B05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4" name="AutoShape 142"/>
                <p:cNvSpPr>
                  <a:spLocks noChangeArrowheads="1"/>
                </p:cNvSpPr>
                <p:nvPr/>
              </p:nvSpPr>
              <p:spPr bwMode="auto">
                <a:xfrm>
                  <a:off x="2501092" y="3675439"/>
                  <a:ext cx="627234" cy="1313904"/>
                </a:xfrm>
                <a:prstGeom prst="roundRect">
                  <a:avLst>
                    <a:gd name="adj" fmla="val 44019"/>
                  </a:avLst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5" name="Rectangle 143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2616298" y="3961070"/>
                  <a:ext cx="51203" cy="755138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101600">
                  <a:solidFill>
                    <a:srgbClr val="FF000C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6" name="Rectangle 144"/>
                <p:cNvSpPr>
                  <a:spLocks noChangeArrowheads="1"/>
                </p:cNvSpPr>
                <p:nvPr/>
              </p:nvSpPr>
              <p:spPr bwMode="auto">
                <a:xfrm>
                  <a:off x="1020478" y="4298473"/>
                  <a:ext cx="597366" cy="526633"/>
                </a:xfrm>
                <a:prstGeom prst="rect">
                  <a:avLst/>
                </a:prstGeom>
                <a:solidFill>
                  <a:schemeClr val="tx1">
                    <a:lumMod val="40000"/>
                    <a:lumOff val="60000"/>
                  </a:schemeClr>
                </a:solidFill>
                <a:ln w="12700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7" name="Freeform 145"/>
                <p:cNvSpPr>
                  <a:spLocks/>
                </p:cNvSpPr>
                <p:nvPr/>
              </p:nvSpPr>
              <p:spPr bwMode="auto">
                <a:xfrm>
                  <a:off x="1011943" y="4012014"/>
                  <a:ext cx="599499" cy="289202"/>
                </a:xfrm>
                <a:custGeom>
                  <a:avLst/>
                  <a:gdLst>
                    <a:gd name="T0" fmla="*/ 0 w 281"/>
                    <a:gd name="T1" fmla="*/ 161 h 162"/>
                    <a:gd name="T2" fmla="*/ 158 w 281"/>
                    <a:gd name="T3" fmla="*/ 0 h 162"/>
                    <a:gd name="T4" fmla="*/ 280 w 281"/>
                    <a:gd name="T5" fmla="*/ 161 h 162"/>
                    <a:gd name="T6" fmla="*/ 0 w 281"/>
                    <a:gd name="T7" fmla="*/ 161 h 16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1" h="162">
                      <a:moveTo>
                        <a:pt x="0" y="161"/>
                      </a:moveTo>
                      <a:lnTo>
                        <a:pt x="158" y="0"/>
                      </a:lnTo>
                      <a:lnTo>
                        <a:pt x="280" y="161"/>
                      </a:lnTo>
                      <a:lnTo>
                        <a:pt x="0" y="161"/>
                      </a:lnTo>
                    </a:path>
                  </a:pathLst>
                </a:custGeom>
                <a:solidFill>
                  <a:schemeClr val="tx1">
                    <a:lumMod val="40000"/>
                    <a:lumOff val="60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" name="Rectangle 146"/>
                <p:cNvSpPr>
                  <a:spLocks noChangeArrowheads="1"/>
                </p:cNvSpPr>
                <p:nvPr/>
              </p:nvSpPr>
              <p:spPr bwMode="auto">
                <a:xfrm>
                  <a:off x="1216755" y="3889663"/>
                  <a:ext cx="221879" cy="271350"/>
                </a:xfrm>
                <a:prstGeom prst="rect">
                  <a:avLst/>
                </a:prstGeom>
                <a:solidFill>
                  <a:schemeClr val="tx1">
                    <a:lumMod val="40000"/>
                    <a:lumOff val="60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39" name="Freeform 147"/>
                <p:cNvSpPr>
                  <a:spLocks/>
                </p:cNvSpPr>
                <p:nvPr/>
              </p:nvSpPr>
              <p:spPr bwMode="auto">
                <a:xfrm>
                  <a:off x="1065280" y="4418081"/>
                  <a:ext cx="153608" cy="303483"/>
                </a:xfrm>
                <a:custGeom>
                  <a:avLst/>
                  <a:gdLst>
                    <a:gd name="T0" fmla="*/ 0 w 72"/>
                    <a:gd name="T1" fmla="*/ 169 h 170"/>
                    <a:gd name="T2" fmla="*/ 0 w 72"/>
                    <a:gd name="T3" fmla="*/ 128 h 170"/>
                    <a:gd name="T4" fmla="*/ 71 w 72"/>
                    <a:gd name="T5" fmla="*/ 96 h 170"/>
                    <a:gd name="T6" fmla="*/ 8 w 72"/>
                    <a:gd name="T7" fmla="*/ 65 h 170"/>
                    <a:gd name="T8" fmla="*/ 71 w 72"/>
                    <a:gd name="T9" fmla="*/ 40 h 170"/>
                    <a:gd name="T10" fmla="*/ 71 w 72"/>
                    <a:gd name="T11" fmla="*/ 0 h 17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2" h="170">
                      <a:moveTo>
                        <a:pt x="0" y="169"/>
                      </a:moveTo>
                      <a:lnTo>
                        <a:pt x="0" y="128"/>
                      </a:lnTo>
                      <a:lnTo>
                        <a:pt x="71" y="96"/>
                      </a:lnTo>
                      <a:lnTo>
                        <a:pt x="8" y="65"/>
                      </a:lnTo>
                      <a:lnTo>
                        <a:pt x="71" y="40"/>
                      </a:lnTo>
                      <a:lnTo>
                        <a:pt x="71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FE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0" name="Freeform 148"/>
                <p:cNvSpPr>
                  <a:spLocks/>
                </p:cNvSpPr>
                <p:nvPr/>
              </p:nvSpPr>
              <p:spPr bwMode="auto">
                <a:xfrm>
                  <a:off x="1816255" y="3020272"/>
                  <a:ext cx="2577206" cy="1372816"/>
                </a:xfrm>
                <a:custGeom>
                  <a:avLst/>
                  <a:gdLst>
                    <a:gd name="T0" fmla="*/ 0 w 1208"/>
                    <a:gd name="T1" fmla="*/ 768 h 769"/>
                    <a:gd name="T2" fmla="*/ 0 w 1208"/>
                    <a:gd name="T3" fmla="*/ 0 h 769"/>
                    <a:gd name="T4" fmla="*/ 1207 w 1208"/>
                    <a:gd name="T5" fmla="*/ 0 h 76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208" h="769">
                      <a:moveTo>
                        <a:pt x="0" y="768"/>
                      </a:moveTo>
                      <a:lnTo>
                        <a:pt x="0" y="0"/>
                      </a:lnTo>
                      <a:lnTo>
                        <a:pt x="1207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" name="Line 150"/>
                <p:cNvSpPr>
                  <a:spLocks noChangeShapeType="1"/>
                </p:cNvSpPr>
                <p:nvPr/>
              </p:nvSpPr>
              <p:spPr bwMode="auto">
                <a:xfrm flipH="1">
                  <a:off x="2146936" y="3384452"/>
                  <a:ext cx="1426858" cy="0"/>
                </a:xfrm>
                <a:prstGeom prst="line">
                  <a:avLst/>
                </a:prstGeom>
                <a:noFill/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3" name="Line 151"/>
                <p:cNvSpPr>
                  <a:spLocks noChangeShapeType="1"/>
                </p:cNvSpPr>
                <p:nvPr/>
              </p:nvSpPr>
              <p:spPr bwMode="auto">
                <a:xfrm>
                  <a:off x="2097870" y="3384452"/>
                  <a:ext cx="0" cy="1126459"/>
                </a:xfrm>
                <a:prstGeom prst="line">
                  <a:avLst/>
                </a:prstGeom>
                <a:noFill/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4" name="Line 152"/>
                <p:cNvSpPr>
                  <a:spLocks noChangeShapeType="1"/>
                </p:cNvSpPr>
                <p:nvPr/>
              </p:nvSpPr>
              <p:spPr bwMode="auto">
                <a:xfrm flipH="1">
                  <a:off x="1451435" y="4525192"/>
                  <a:ext cx="183477" cy="0"/>
                </a:xfrm>
                <a:prstGeom prst="line">
                  <a:avLst/>
                </a:prstGeom>
                <a:noFill/>
                <a:ln w="12700">
                  <a:solidFill>
                    <a:srgbClr val="FE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5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4055633" y="3903944"/>
                  <a:ext cx="0" cy="426662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6" name="Rectangle 154"/>
                <p:cNvSpPr>
                  <a:spLocks noChangeArrowheads="1"/>
                </p:cNvSpPr>
                <p:nvPr/>
              </p:nvSpPr>
              <p:spPr bwMode="auto">
                <a:xfrm>
                  <a:off x="946410" y="3698802"/>
                  <a:ext cx="688396" cy="178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u="sng" dirty="0" smtClean="0"/>
                    <a:t>Heater</a:t>
                  </a:r>
                  <a:endParaRPr lang="en-US" altLang="en-US" sz="900" b="1" u="sng" dirty="0"/>
                </a:p>
              </p:txBody>
            </p:sp>
            <p:sp>
              <p:nvSpPr>
                <p:cNvPr id="47" name="Rectangle 155"/>
                <p:cNvSpPr>
                  <a:spLocks noChangeArrowheads="1"/>
                </p:cNvSpPr>
                <p:nvPr/>
              </p:nvSpPr>
              <p:spPr bwMode="auto">
                <a:xfrm>
                  <a:off x="354842" y="5201782"/>
                  <a:ext cx="710438" cy="2570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dirty="0"/>
                    <a:t>Steam</a:t>
                  </a:r>
                </a:p>
              </p:txBody>
            </p:sp>
            <p:sp>
              <p:nvSpPr>
                <p:cNvPr id="48" name="Line 156"/>
                <p:cNvSpPr>
                  <a:spLocks noChangeShapeType="1"/>
                </p:cNvSpPr>
                <p:nvPr/>
              </p:nvSpPr>
              <p:spPr bwMode="auto">
                <a:xfrm flipH="1">
                  <a:off x="1003410" y="4425221"/>
                  <a:ext cx="221879" cy="0"/>
                </a:xfrm>
                <a:prstGeom prst="line">
                  <a:avLst/>
                </a:prstGeom>
                <a:noFill/>
                <a:ln w="12700">
                  <a:solidFill>
                    <a:srgbClr val="FE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9" name="Line 157"/>
                <p:cNvSpPr>
                  <a:spLocks noChangeShapeType="1"/>
                </p:cNvSpPr>
                <p:nvPr/>
              </p:nvSpPr>
              <p:spPr bwMode="auto">
                <a:xfrm>
                  <a:off x="730329" y="4425221"/>
                  <a:ext cx="0" cy="799768"/>
                </a:xfrm>
                <a:prstGeom prst="line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0" name="Freeform 158"/>
                <p:cNvSpPr>
                  <a:spLocks/>
                </p:cNvSpPr>
                <p:nvPr/>
              </p:nvSpPr>
              <p:spPr bwMode="auto">
                <a:xfrm>
                  <a:off x="4273988" y="2989924"/>
                  <a:ext cx="155742" cy="73193"/>
                </a:xfrm>
                <a:custGeom>
                  <a:avLst/>
                  <a:gdLst>
                    <a:gd name="T0" fmla="*/ 0 w 73"/>
                    <a:gd name="T1" fmla="*/ 0 h 41"/>
                    <a:gd name="T2" fmla="*/ 72 w 73"/>
                    <a:gd name="T3" fmla="*/ 17 h 41"/>
                    <a:gd name="T4" fmla="*/ 0 w 73"/>
                    <a:gd name="T5" fmla="*/ 40 h 41"/>
                    <a:gd name="T6" fmla="*/ 7 w 73"/>
                    <a:gd name="T7" fmla="*/ 25 h 41"/>
                    <a:gd name="T8" fmla="*/ 0 w 73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3" h="41">
                      <a:moveTo>
                        <a:pt x="0" y="0"/>
                      </a:moveTo>
                      <a:lnTo>
                        <a:pt x="72" y="17"/>
                      </a:lnTo>
                      <a:lnTo>
                        <a:pt x="0" y="40"/>
                      </a:lnTo>
                      <a:lnTo>
                        <a:pt x="7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1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3294733" y="3911085"/>
                  <a:ext cx="245984" cy="1786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2" name="Freeform 160"/>
                <p:cNvSpPr>
                  <a:spLocks/>
                </p:cNvSpPr>
                <p:nvPr/>
              </p:nvSpPr>
              <p:spPr bwMode="auto">
                <a:xfrm>
                  <a:off x="3907034" y="3880737"/>
                  <a:ext cx="153608" cy="73193"/>
                </a:xfrm>
                <a:custGeom>
                  <a:avLst/>
                  <a:gdLst>
                    <a:gd name="T0" fmla="*/ 0 w 72"/>
                    <a:gd name="T1" fmla="*/ 0 h 41"/>
                    <a:gd name="T2" fmla="*/ 71 w 72"/>
                    <a:gd name="T3" fmla="*/ 15 h 41"/>
                    <a:gd name="T4" fmla="*/ 0 w 72"/>
                    <a:gd name="T5" fmla="*/ 40 h 41"/>
                    <a:gd name="T6" fmla="*/ 8 w 72"/>
                    <a:gd name="T7" fmla="*/ 23 h 41"/>
                    <a:gd name="T8" fmla="*/ 0 w 72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" h="41">
                      <a:moveTo>
                        <a:pt x="0" y="0"/>
                      </a:moveTo>
                      <a:lnTo>
                        <a:pt x="71" y="15"/>
                      </a:lnTo>
                      <a:lnTo>
                        <a:pt x="0" y="40"/>
                      </a:lnTo>
                      <a:lnTo>
                        <a:pt x="8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3" name="Freeform 161"/>
                <p:cNvSpPr>
                  <a:spLocks/>
                </p:cNvSpPr>
                <p:nvPr/>
              </p:nvSpPr>
              <p:spPr bwMode="auto">
                <a:xfrm>
                  <a:off x="2089336" y="3348748"/>
                  <a:ext cx="153608" cy="71408"/>
                </a:xfrm>
                <a:custGeom>
                  <a:avLst/>
                  <a:gdLst>
                    <a:gd name="T0" fmla="*/ 71 w 72"/>
                    <a:gd name="T1" fmla="*/ 0 h 40"/>
                    <a:gd name="T2" fmla="*/ 0 w 72"/>
                    <a:gd name="T3" fmla="*/ 16 h 40"/>
                    <a:gd name="T4" fmla="*/ 71 w 72"/>
                    <a:gd name="T5" fmla="*/ 39 h 40"/>
                    <a:gd name="T6" fmla="*/ 64 w 72"/>
                    <a:gd name="T7" fmla="*/ 23 h 40"/>
                    <a:gd name="T8" fmla="*/ 71 w 72"/>
                    <a:gd name="T9" fmla="*/ 0 h 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" h="40">
                      <a:moveTo>
                        <a:pt x="71" y="0"/>
                      </a:moveTo>
                      <a:lnTo>
                        <a:pt x="0" y="16"/>
                      </a:lnTo>
                      <a:lnTo>
                        <a:pt x="71" y="39"/>
                      </a:lnTo>
                      <a:lnTo>
                        <a:pt x="64" y="23"/>
                      </a:lnTo>
                      <a:lnTo>
                        <a:pt x="71" y="0"/>
                      </a:ln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12700" cap="rnd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4" name="Freeform 162"/>
                <p:cNvSpPr>
                  <a:spLocks/>
                </p:cNvSpPr>
                <p:nvPr/>
              </p:nvSpPr>
              <p:spPr bwMode="auto">
                <a:xfrm>
                  <a:off x="1643445" y="4489489"/>
                  <a:ext cx="157875" cy="73193"/>
                </a:xfrm>
                <a:custGeom>
                  <a:avLst/>
                  <a:gdLst>
                    <a:gd name="T0" fmla="*/ 73 w 74"/>
                    <a:gd name="T1" fmla="*/ 0 h 41"/>
                    <a:gd name="T2" fmla="*/ 0 w 74"/>
                    <a:gd name="T3" fmla="*/ 16 h 41"/>
                    <a:gd name="T4" fmla="*/ 73 w 74"/>
                    <a:gd name="T5" fmla="*/ 40 h 41"/>
                    <a:gd name="T6" fmla="*/ 65 w 74"/>
                    <a:gd name="T7" fmla="*/ 25 h 41"/>
                    <a:gd name="T8" fmla="*/ 73 w 74"/>
                    <a:gd name="T9" fmla="*/ 0 h 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4" h="41">
                      <a:moveTo>
                        <a:pt x="73" y="0"/>
                      </a:moveTo>
                      <a:lnTo>
                        <a:pt x="0" y="16"/>
                      </a:lnTo>
                      <a:lnTo>
                        <a:pt x="73" y="40"/>
                      </a:lnTo>
                      <a:lnTo>
                        <a:pt x="65" y="25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12700" cap="rnd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5" name="Freeform 163"/>
                <p:cNvSpPr>
                  <a:spLocks/>
                </p:cNvSpPr>
                <p:nvPr/>
              </p:nvSpPr>
              <p:spPr bwMode="auto">
                <a:xfrm>
                  <a:off x="3519338" y="3363030"/>
                  <a:ext cx="89606" cy="128534"/>
                </a:xfrm>
                <a:custGeom>
                  <a:avLst/>
                  <a:gdLst>
                    <a:gd name="T0" fmla="*/ 41 w 42"/>
                    <a:gd name="T1" fmla="*/ 71 h 72"/>
                    <a:gd name="T2" fmla="*/ 25 w 42"/>
                    <a:gd name="T3" fmla="*/ 0 h 72"/>
                    <a:gd name="T4" fmla="*/ 0 w 42"/>
                    <a:gd name="T5" fmla="*/ 71 h 72"/>
                    <a:gd name="T6" fmla="*/ 18 w 42"/>
                    <a:gd name="T7" fmla="*/ 63 h 72"/>
                    <a:gd name="T8" fmla="*/ 41 w 42"/>
                    <a:gd name="T9" fmla="*/ 71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2" h="72">
                      <a:moveTo>
                        <a:pt x="41" y="71"/>
                      </a:moveTo>
                      <a:lnTo>
                        <a:pt x="25" y="0"/>
                      </a:lnTo>
                      <a:lnTo>
                        <a:pt x="0" y="71"/>
                      </a:lnTo>
                      <a:lnTo>
                        <a:pt x="18" y="63"/>
                      </a:lnTo>
                      <a:lnTo>
                        <a:pt x="41" y="71"/>
                      </a:ln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12700" cap="rnd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ln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6" name="Freeform 164"/>
                <p:cNvSpPr>
                  <a:spLocks/>
                </p:cNvSpPr>
                <p:nvPr/>
              </p:nvSpPr>
              <p:spPr bwMode="auto">
                <a:xfrm>
                  <a:off x="689793" y="4418081"/>
                  <a:ext cx="87471" cy="132105"/>
                </a:xfrm>
                <a:custGeom>
                  <a:avLst/>
                  <a:gdLst>
                    <a:gd name="T0" fmla="*/ 0 w 41"/>
                    <a:gd name="T1" fmla="*/ 73 h 74"/>
                    <a:gd name="T2" fmla="*/ 15 w 41"/>
                    <a:gd name="T3" fmla="*/ 0 h 74"/>
                    <a:gd name="T4" fmla="*/ 40 w 41"/>
                    <a:gd name="T5" fmla="*/ 73 h 74"/>
                    <a:gd name="T6" fmla="*/ 25 w 41"/>
                    <a:gd name="T7" fmla="*/ 65 h 74"/>
                    <a:gd name="T8" fmla="*/ 0 w 41"/>
                    <a:gd name="T9" fmla="*/ 73 h 7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74">
                      <a:moveTo>
                        <a:pt x="0" y="73"/>
                      </a:moveTo>
                      <a:lnTo>
                        <a:pt x="15" y="0"/>
                      </a:lnTo>
                      <a:lnTo>
                        <a:pt x="40" y="73"/>
                      </a:lnTo>
                      <a:lnTo>
                        <a:pt x="25" y="65"/>
                      </a:lnTo>
                      <a:lnTo>
                        <a:pt x="0" y="73"/>
                      </a:lnTo>
                    </a:path>
                  </a:pathLst>
                </a:custGeom>
                <a:solidFill>
                  <a:srgbClr val="FFC000"/>
                </a:solidFill>
                <a:ln w="12700" cap="rnd" cmpd="sng">
                  <a:solidFill>
                    <a:srgbClr val="FFC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7" name="Oval 165"/>
                <p:cNvSpPr>
                  <a:spLocks noChangeArrowheads="1"/>
                </p:cNvSpPr>
                <p:nvPr/>
              </p:nvSpPr>
              <p:spPr bwMode="auto">
                <a:xfrm>
                  <a:off x="3928370" y="4061041"/>
                  <a:ext cx="243212" cy="176736"/>
                </a:xfrm>
                <a:prstGeom prst="ellipse">
                  <a:avLst/>
                </a:prstGeom>
                <a:solidFill>
                  <a:srgbClr val="FF000C"/>
                </a:solidFill>
                <a:ln w="25400">
                  <a:solidFill>
                    <a:srgbClr val="FF000C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58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2876577" y="5510621"/>
                  <a:ext cx="2481200" cy="5354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9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2823242" y="5017907"/>
                  <a:ext cx="0" cy="499855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0" name="Freeform 168"/>
                <p:cNvSpPr>
                  <a:spLocks/>
                </p:cNvSpPr>
                <p:nvPr/>
              </p:nvSpPr>
              <p:spPr bwMode="auto">
                <a:xfrm>
                  <a:off x="2769906" y="5017907"/>
                  <a:ext cx="87471" cy="132105"/>
                </a:xfrm>
                <a:custGeom>
                  <a:avLst/>
                  <a:gdLst>
                    <a:gd name="T0" fmla="*/ 40 w 41"/>
                    <a:gd name="T1" fmla="*/ 73 h 74"/>
                    <a:gd name="T2" fmla="*/ 25 w 41"/>
                    <a:gd name="T3" fmla="*/ 0 h 74"/>
                    <a:gd name="T4" fmla="*/ 0 w 41"/>
                    <a:gd name="T5" fmla="*/ 73 h 74"/>
                    <a:gd name="T6" fmla="*/ 17 w 41"/>
                    <a:gd name="T7" fmla="*/ 65 h 74"/>
                    <a:gd name="T8" fmla="*/ 40 w 41"/>
                    <a:gd name="T9" fmla="*/ 73 h 7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74">
                      <a:moveTo>
                        <a:pt x="40" y="73"/>
                      </a:moveTo>
                      <a:lnTo>
                        <a:pt x="25" y="0"/>
                      </a:lnTo>
                      <a:lnTo>
                        <a:pt x="0" y="73"/>
                      </a:lnTo>
                      <a:lnTo>
                        <a:pt x="17" y="65"/>
                      </a:lnTo>
                      <a:lnTo>
                        <a:pt x="40" y="73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" name="Freeform 169"/>
                <p:cNvSpPr>
                  <a:spLocks/>
                </p:cNvSpPr>
                <p:nvPr/>
              </p:nvSpPr>
              <p:spPr bwMode="auto">
                <a:xfrm>
                  <a:off x="4408395" y="4503770"/>
                  <a:ext cx="174943" cy="546270"/>
                </a:xfrm>
                <a:custGeom>
                  <a:avLst/>
                  <a:gdLst>
                    <a:gd name="T0" fmla="*/ 81 w 82"/>
                    <a:gd name="T1" fmla="*/ 0 h 306"/>
                    <a:gd name="T2" fmla="*/ 81 w 82"/>
                    <a:gd name="T3" fmla="*/ 305 h 306"/>
                    <a:gd name="T4" fmla="*/ 0 w 82"/>
                    <a:gd name="T5" fmla="*/ 305 h 30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82" h="306">
                      <a:moveTo>
                        <a:pt x="81" y="0"/>
                      </a:moveTo>
                      <a:lnTo>
                        <a:pt x="81" y="305"/>
                      </a:lnTo>
                      <a:lnTo>
                        <a:pt x="0" y="305"/>
                      </a:lnTo>
                    </a:path>
                  </a:pathLst>
                </a:custGeom>
                <a:noFill/>
                <a:ln w="12700" cap="rnd" cmpd="sng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" name="Freeform 170"/>
                <p:cNvSpPr>
                  <a:spLocks/>
                </p:cNvSpPr>
                <p:nvPr/>
              </p:nvSpPr>
              <p:spPr bwMode="auto">
                <a:xfrm>
                  <a:off x="2650433" y="5476702"/>
                  <a:ext cx="157875" cy="69623"/>
                </a:xfrm>
                <a:custGeom>
                  <a:avLst/>
                  <a:gdLst>
                    <a:gd name="T0" fmla="*/ 0 w 74"/>
                    <a:gd name="T1" fmla="*/ 0 h 39"/>
                    <a:gd name="T2" fmla="*/ 73 w 74"/>
                    <a:gd name="T3" fmla="*/ 15 h 39"/>
                    <a:gd name="T4" fmla="*/ 0 w 74"/>
                    <a:gd name="T5" fmla="*/ 38 h 39"/>
                    <a:gd name="T6" fmla="*/ 8 w 74"/>
                    <a:gd name="T7" fmla="*/ 23 h 39"/>
                    <a:gd name="T8" fmla="*/ 0 w 74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4" h="39">
                      <a:moveTo>
                        <a:pt x="0" y="0"/>
                      </a:moveTo>
                      <a:lnTo>
                        <a:pt x="73" y="15"/>
                      </a:lnTo>
                      <a:lnTo>
                        <a:pt x="0" y="38"/>
                      </a:lnTo>
                      <a:lnTo>
                        <a:pt x="8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0000"/>
                </a:solidFill>
                <a:ln w="12700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3" name="Freeform 171"/>
                <p:cNvSpPr>
                  <a:spLocks/>
                </p:cNvSpPr>
                <p:nvPr/>
              </p:nvSpPr>
              <p:spPr bwMode="auto">
                <a:xfrm>
                  <a:off x="2840310" y="5476702"/>
                  <a:ext cx="157875" cy="69623"/>
                </a:xfrm>
                <a:custGeom>
                  <a:avLst/>
                  <a:gdLst>
                    <a:gd name="T0" fmla="*/ 73 w 74"/>
                    <a:gd name="T1" fmla="*/ 0 h 39"/>
                    <a:gd name="T2" fmla="*/ 0 w 74"/>
                    <a:gd name="T3" fmla="*/ 15 h 39"/>
                    <a:gd name="T4" fmla="*/ 73 w 74"/>
                    <a:gd name="T5" fmla="*/ 38 h 39"/>
                    <a:gd name="T6" fmla="*/ 63 w 74"/>
                    <a:gd name="T7" fmla="*/ 23 h 39"/>
                    <a:gd name="T8" fmla="*/ 73 w 74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4" h="39">
                      <a:moveTo>
                        <a:pt x="73" y="0"/>
                      </a:moveTo>
                      <a:lnTo>
                        <a:pt x="0" y="15"/>
                      </a:lnTo>
                      <a:lnTo>
                        <a:pt x="73" y="38"/>
                      </a:lnTo>
                      <a:lnTo>
                        <a:pt x="63" y="23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4" name="Freeform 172"/>
                <p:cNvSpPr>
                  <a:spLocks/>
                </p:cNvSpPr>
                <p:nvPr/>
              </p:nvSpPr>
              <p:spPr bwMode="auto">
                <a:xfrm>
                  <a:off x="4547069" y="4462711"/>
                  <a:ext cx="87471" cy="99971"/>
                </a:xfrm>
                <a:custGeom>
                  <a:avLst/>
                  <a:gdLst>
                    <a:gd name="T0" fmla="*/ 0 w 41"/>
                    <a:gd name="T1" fmla="*/ 55 h 56"/>
                    <a:gd name="T2" fmla="*/ 16 w 41"/>
                    <a:gd name="T3" fmla="*/ 0 h 56"/>
                    <a:gd name="T4" fmla="*/ 40 w 41"/>
                    <a:gd name="T5" fmla="*/ 55 h 56"/>
                    <a:gd name="T6" fmla="*/ 23 w 41"/>
                    <a:gd name="T7" fmla="*/ 48 h 56"/>
                    <a:gd name="T8" fmla="*/ 0 w 41"/>
                    <a:gd name="T9" fmla="*/ 55 h 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56">
                      <a:moveTo>
                        <a:pt x="0" y="55"/>
                      </a:moveTo>
                      <a:lnTo>
                        <a:pt x="16" y="0"/>
                      </a:lnTo>
                      <a:lnTo>
                        <a:pt x="40" y="55"/>
                      </a:lnTo>
                      <a:lnTo>
                        <a:pt x="23" y="48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B050"/>
                </a:solidFill>
                <a:ln w="12700" cap="rnd" cmpd="sng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5" name="Rectangle 173"/>
                <p:cNvSpPr>
                  <a:spLocks noChangeArrowheads="1"/>
                </p:cNvSpPr>
                <p:nvPr/>
              </p:nvSpPr>
              <p:spPr bwMode="auto">
                <a:xfrm>
                  <a:off x="1884526" y="4980908"/>
                  <a:ext cx="1038989" cy="2872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u="sng" dirty="0" smtClean="0"/>
                    <a:t>1</a:t>
                  </a:r>
                  <a:r>
                    <a:rPr lang="en-US" altLang="en-US" sz="900" b="1" u="sng" baseline="30000" dirty="0" smtClean="0"/>
                    <a:t>st</a:t>
                  </a:r>
                  <a:r>
                    <a:rPr lang="en-US" altLang="en-US" sz="900" b="1" u="sng" dirty="0" smtClean="0"/>
                    <a:t> stage </a:t>
                  </a:r>
                  <a:r>
                    <a:rPr lang="en-US" altLang="en-US" sz="900" b="1" u="sng" dirty="0"/>
                    <a:t>Reactors</a:t>
                  </a:r>
                </a:p>
              </p:txBody>
            </p:sp>
            <p:sp>
              <p:nvSpPr>
                <p:cNvPr id="66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3661591" y="3911085"/>
                  <a:ext cx="394688" cy="0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7" name="Rectangle 196"/>
                <p:cNvSpPr>
                  <a:spLocks noChangeArrowheads="1"/>
                </p:cNvSpPr>
                <p:nvPr/>
              </p:nvSpPr>
              <p:spPr bwMode="auto">
                <a:xfrm>
                  <a:off x="1564140" y="5657452"/>
                  <a:ext cx="4028527" cy="287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800" u="sng" dirty="0" smtClean="0">
                      <a:solidFill>
                        <a:srgbClr val="C00000"/>
                      </a:solidFill>
                    </a:rPr>
                    <a:t>Symbolic Process block Flow</a:t>
                  </a:r>
                  <a:endParaRPr lang="en-US" altLang="en-US" sz="1800" u="sng" dirty="0">
                    <a:solidFill>
                      <a:srgbClr val="C00000"/>
                    </a:solidFill>
                    <a:latin typeface="B Helvetica Bold" charset="0"/>
                  </a:endParaRPr>
                </a:p>
              </p:txBody>
            </p:sp>
            <p:sp>
              <p:nvSpPr>
                <p:cNvPr id="68" name="Freeform 208"/>
                <p:cNvSpPr>
                  <a:spLocks/>
                </p:cNvSpPr>
                <p:nvPr/>
              </p:nvSpPr>
              <p:spPr bwMode="auto">
                <a:xfrm>
                  <a:off x="1459969" y="4518052"/>
                  <a:ext cx="136541" cy="257068"/>
                </a:xfrm>
                <a:custGeom>
                  <a:avLst/>
                  <a:gdLst>
                    <a:gd name="T0" fmla="*/ 7 w 64"/>
                    <a:gd name="T1" fmla="*/ 143 h 144"/>
                    <a:gd name="T2" fmla="*/ 63 w 64"/>
                    <a:gd name="T3" fmla="*/ 105 h 144"/>
                    <a:gd name="T4" fmla="*/ 15 w 64"/>
                    <a:gd name="T5" fmla="*/ 88 h 144"/>
                    <a:gd name="T6" fmla="*/ 63 w 64"/>
                    <a:gd name="T7" fmla="*/ 65 h 144"/>
                    <a:gd name="T8" fmla="*/ 0 w 64"/>
                    <a:gd name="T9" fmla="*/ 40 h 144"/>
                    <a:gd name="T10" fmla="*/ 0 w 64"/>
                    <a:gd name="T11" fmla="*/ 0 h 14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64" h="144">
                      <a:moveTo>
                        <a:pt x="7" y="143"/>
                      </a:moveTo>
                      <a:lnTo>
                        <a:pt x="63" y="105"/>
                      </a:lnTo>
                      <a:lnTo>
                        <a:pt x="15" y="88"/>
                      </a:lnTo>
                      <a:lnTo>
                        <a:pt x="63" y="65"/>
                      </a:lnTo>
                      <a:lnTo>
                        <a:pt x="0" y="4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FE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9" name="Line 209"/>
                <p:cNvSpPr>
                  <a:spLocks noChangeShapeType="1"/>
                </p:cNvSpPr>
                <p:nvPr/>
              </p:nvSpPr>
              <p:spPr bwMode="auto">
                <a:xfrm>
                  <a:off x="1483436" y="4798327"/>
                  <a:ext cx="0" cy="69801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0" name="Freeform 210"/>
                <p:cNvSpPr>
                  <a:spLocks/>
                </p:cNvSpPr>
                <p:nvPr/>
              </p:nvSpPr>
              <p:spPr bwMode="auto">
                <a:xfrm>
                  <a:off x="1065280" y="4391303"/>
                  <a:ext cx="563231" cy="330261"/>
                </a:xfrm>
                <a:custGeom>
                  <a:avLst/>
                  <a:gdLst>
                    <a:gd name="T0" fmla="*/ 263 w 264"/>
                    <a:gd name="T1" fmla="*/ 0 h 185"/>
                    <a:gd name="T2" fmla="*/ 96 w 264"/>
                    <a:gd name="T3" fmla="*/ 0 h 185"/>
                    <a:gd name="T4" fmla="*/ 96 w 264"/>
                    <a:gd name="T5" fmla="*/ 184 h 185"/>
                    <a:gd name="T6" fmla="*/ 0 w 264"/>
                    <a:gd name="T7" fmla="*/ 184 h 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4" h="185">
                      <a:moveTo>
                        <a:pt x="263" y="0"/>
                      </a:moveTo>
                      <a:lnTo>
                        <a:pt x="96" y="0"/>
                      </a:lnTo>
                      <a:lnTo>
                        <a:pt x="96" y="184"/>
                      </a:lnTo>
                      <a:lnTo>
                        <a:pt x="0" y="184"/>
                      </a:lnTo>
                    </a:path>
                  </a:pathLst>
                </a:custGeom>
                <a:solidFill>
                  <a:schemeClr val="tx1">
                    <a:lumMod val="40000"/>
                    <a:lumOff val="60000"/>
                  </a:schemeClr>
                </a:solidFill>
                <a:ln w="12700" cap="rnd" cmpd="sng">
                  <a:solidFill>
                    <a:srgbClr val="FE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336229" y="4503770"/>
                  <a:ext cx="53336" cy="314195"/>
                </a:xfrm>
                <a:prstGeom prst="rect">
                  <a:avLst/>
                </a:prstGeom>
                <a:solidFill>
                  <a:srgbClr val="FE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72" name="Line 212"/>
                <p:cNvSpPr>
                  <a:spLocks noChangeShapeType="1"/>
                </p:cNvSpPr>
                <p:nvPr/>
              </p:nvSpPr>
              <p:spPr bwMode="auto">
                <a:xfrm flipH="1">
                  <a:off x="713261" y="4425221"/>
                  <a:ext cx="307217" cy="0"/>
                </a:xfrm>
                <a:prstGeom prst="line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1617844" y="4398444"/>
                  <a:ext cx="20694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4" name="Rectangle 214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2556561" y="3911085"/>
                  <a:ext cx="187744" cy="872961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75" name="Rectangle 215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2902180" y="3911085"/>
                  <a:ext cx="185610" cy="872961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76" name="Rectangle 21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3802495" y="4253843"/>
                  <a:ext cx="187744" cy="872961"/>
                </a:xfrm>
                <a:prstGeom prst="rect">
                  <a:avLst/>
                </a:prstGeom>
                <a:pattFill prst="wdUpDiag">
                  <a:fgClr>
                    <a:srgbClr val="00B050"/>
                  </a:fgClr>
                  <a:bgClr>
                    <a:schemeClr val="bg1"/>
                  </a:bgClr>
                </a:pattFill>
                <a:ln w="12700">
                  <a:solidFill>
                    <a:srgbClr val="00B05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77" name="Rectangle 217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128913" y="4253843"/>
                  <a:ext cx="187744" cy="872961"/>
                </a:xfrm>
                <a:prstGeom prst="rect">
                  <a:avLst/>
                </a:prstGeom>
                <a:pattFill prst="wdDnDiag">
                  <a:fgClr>
                    <a:srgbClr val="00B050"/>
                  </a:fgClr>
                  <a:bgClr>
                    <a:schemeClr val="bg1"/>
                  </a:bgClr>
                </a:pattFill>
                <a:ln w="12700">
                  <a:solidFill>
                    <a:srgbClr val="00B05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 dirty="0"/>
                </a:p>
              </p:txBody>
            </p:sp>
            <p:sp>
              <p:nvSpPr>
                <p:cNvPr id="78" name="Line 218"/>
                <p:cNvSpPr>
                  <a:spLocks noChangeShapeType="1"/>
                </p:cNvSpPr>
                <p:nvPr/>
              </p:nvSpPr>
              <p:spPr bwMode="auto">
                <a:xfrm flipH="1">
                  <a:off x="1705315" y="4525192"/>
                  <a:ext cx="392555" cy="0"/>
                </a:xfrm>
                <a:prstGeom prst="line">
                  <a:avLst/>
                </a:prstGeom>
                <a:noFill/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9" name="Freeform 232"/>
                <p:cNvSpPr>
                  <a:spLocks/>
                </p:cNvSpPr>
                <p:nvPr/>
              </p:nvSpPr>
              <p:spPr bwMode="auto">
                <a:xfrm>
                  <a:off x="5342846" y="4209213"/>
                  <a:ext cx="87471" cy="99971"/>
                </a:xfrm>
                <a:custGeom>
                  <a:avLst/>
                  <a:gdLst>
                    <a:gd name="T0" fmla="*/ 0 w 41"/>
                    <a:gd name="T1" fmla="*/ 0 h 56"/>
                    <a:gd name="T2" fmla="*/ 17 w 41"/>
                    <a:gd name="T3" fmla="*/ 55 h 56"/>
                    <a:gd name="T4" fmla="*/ 40 w 41"/>
                    <a:gd name="T5" fmla="*/ 0 h 56"/>
                    <a:gd name="T6" fmla="*/ 25 w 41"/>
                    <a:gd name="T7" fmla="*/ 7 h 56"/>
                    <a:gd name="T8" fmla="*/ 0 w 41"/>
                    <a:gd name="T9" fmla="*/ 0 h 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56">
                      <a:moveTo>
                        <a:pt x="0" y="0"/>
                      </a:moveTo>
                      <a:lnTo>
                        <a:pt x="17" y="55"/>
                      </a:lnTo>
                      <a:lnTo>
                        <a:pt x="40" y="0"/>
                      </a:lnTo>
                      <a:lnTo>
                        <a:pt x="25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0" name="Freeform 233"/>
                <p:cNvSpPr>
                  <a:spLocks/>
                </p:cNvSpPr>
                <p:nvPr/>
              </p:nvSpPr>
              <p:spPr bwMode="auto">
                <a:xfrm>
                  <a:off x="4015098" y="4296687"/>
                  <a:ext cx="87471" cy="99971"/>
                </a:xfrm>
                <a:custGeom>
                  <a:avLst/>
                  <a:gdLst>
                    <a:gd name="T0" fmla="*/ 0 w 41"/>
                    <a:gd name="T1" fmla="*/ 0 h 56"/>
                    <a:gd name="T2" fmla="*/ 16 w 41"/>
                    <a:gd name="T3" fmla="*/ 55 h 56"/>
                    <a:gd name="T4" fmla="*/ 40 w 41"/>
                    <a:gd name="T5" fmla="*/ 0 h 56"/>
                    <a:gd name="T6" fmla="*/ 23 w 41"/>
                    <a:gd name="T7" fmla="*/ 7 h 56"/>
                    <a:gd name="T8" fmla="*/ 0 w 41"/>
                    <a:gd name="T9" fmla="*/ 0 h 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1" h="56">
                      <a:moveTo>
                        <a:pt x="0" y="0"/>
                      </a:moveTo>
                      <a:lnTo>
                        <a:pt x="16" y="55"/>
                      </a:lnTo>
                      <a:lnTo>
                        <a:pt x="40" y="0"/>
                      </a:lnTo>
                      <a:lnTo>
                        <a:pt x="23" y="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B0F0"/>
                </a:solidFill>
                <a:ln w="12700" cap="rnd" cmpd="sng">
                  <a:solidFill>
                    <a:srgbClr val="00B0F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1" name="Freeform 234"/>
                <p:cNvSpPr>
                  <a:spLocks/>
                </p:cNvSpPr>
                <p:nvPr/>
              </p:nvSpPr>
              <p:spPr bwMode="auto">
                <a:xfrm>
                  <a:off x="3961069" y="4052121"/>
                  <a:ext cx="164276" cy="196366"/>
                </a:xfrm>
                <a:custGeom>
                  <a:avLst/>
                  <a:gdLst>
                    <a:gd name="T0" fmla="*/ 24 w 39"/>
                    <a:gd name="T1" fmla="*/ 0 h 74"/>
                    <a:gd name="T2" fmla="*/ 24 w 39"/>
                    <a:gd name="T3" fmla="*/ 13 h 74"/>
                    <a:gd name="T4" fmla="*/ 38 w 39"/>
                    <a:gd name="T5" fmla="*/ 13 h 74"/>
                    <a:gd name="T6" fmla="*/ 0 w 39"/>
                    <a:gd name="T7" fmla="*/ 61 h 74"/>
                    <a:gd name="T8" fmla="*/ 21 w 39"/>
                    <a:gd name="T9" fmla="*/ 61 h 74"/>
                    <a:gd name="T10" fmla="*/ 21 w 39"/>
                    <a:gd name="T11" fmla="*/ 73 h 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9" h="74">
                      <a:moveTo>
                        <a:pt x="24" y="0"/>
                      </a:moveTo>
                      <a:lnTo>
                        <a:pt x="24" y="13"/>
                      </a:lnTo>
                      <a:lnTo>
                        <a:pt x="38" y="13"/>
                      </a:lnTo>
                      <a:lnTo>
                        <a:pt x="0" y="61"/>
                      </a:lnTo>
                      <a:lnTo>
                        <a:pt x="21" y="61"/>
                      </a:lnTo>
                      <a:lnTo>
                        <a:pt x="21" y="73"/>
                      </a:lnTo>
                    </a:path>
                  </a:pathLst>
                </a:custGeom>
                <a:noFill/>
                <a:ln w="12700" cap="rnd" cmpd="sng">
                  <a:solidFill>
                    <a:srgbClr val="FE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" name="Line 235"/>
                <p:cNvSpPr>
                  <a:spLocks noChangeShapeType="1"/>
                </p:cNvSpPr>
                <p:nvPr/>
              </p:nvSpPr>
              <p:spPr bwMode="auto">
                <a:xfrm>
                  <a:off x="3751293" y="5130374"/>
                  <a:ext cx="622967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" name="Line 236"/>
                <p:cNvSpPr>
                  <a:spLocks noChangeShapeType="1"/>
                </p:cNvSpPr>
                <p:nvPr/>
              </p:nvSpPr>
              <p:spPr bwMode="auto">
                <a:xfrm>
                  <a:off x="4284655" y="4255628"/>
                  <a:ext cx="8960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" name="Line 237"/>
                <p:cNvSpPr>
                  <a:spLocks noChangeShapeType="1"/>
                </p:cNvSpPr>
                <p:nvPr/>
              </p:nvSpPr>
              <p:spPr bwMode="auto">
                <a:xfrm>
                  <a:off x="3738492" y="4255628"/>
                  <a:ext cx="8960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" name="Line 238"/>
                <p:cNvSpPr>
                  <a:spLocks noChangeShapeType="1"/>
                </p:cNvSpPr>
                <p:nvPr/>
              </p:nvSpPr>
              <p:spPr bwMode="auto">
                <a:xfrm>
                  <a:off x="2501092" y="3912870"/>
                  <a:ext cx="62296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Line 239"/>
                <p:cNvSpPr>
                  <a:spLocks noChangeShapeType="1"/>
                </p:cNvSpPr>
                <p:nvPr/>
              </p:nvSpPr>
              <p:spPr bwMode="auto">
                <a:xfrm>
                  <a:off x="3047255" y="4787616"/>
                  <a:ext cx="8960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Line 240"/>
                <p:cNvSpPr>
                  <a:spLocks noChangeShapeType="1"/>
                </p:cNvSpPr>
                <p:nvPr/>
              </p:nvSpPr>
              <p:spPr bwMode="auto">
                <a:xfrm>
                  <a:off x="2501092" y="4787616"/>
                  <a:ext cx="8960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8" name="Line 241"/>
                <p:cNvSpPr>
                  <a:spLocks noChangeShapeType="1"/>
                </p:cNvSpPr>
                <p:nvPr/>
              </p:nvSpPr>
              <p:spPr bwMode="auto">
                <a:xfrm flipH="1">
                  <a:off x="3134365" y="4037834"/>
                  <a:ext cx="173170" cy="1284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9" name="Line 242"/>
                <p:cNvSpPr>
                  <a:spLocks noChangeShapeType="1"/>
                </p:cNvSpPr>
                <p:nvPr/>
              </p:nvSpPr>
              <p:spPr bwMode="auto">
                <a:xfrm flipH="1">
                  <a:off x="3305400" y="3917527"/>
                  <a:ext cx="105" cy="104239"/>
                </a:xfrm>
                <a:prstGeom prst="line">
                  <a:avLst/>
                </a:prstGeom>
                <a:noFill/>
                <a:ln w="12700">
                  <a:solidFill>
                    <a:srgbClr val="00B0F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00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0" name="Rectangle 173"/>
                <p:cNvSpPr>
                  <a:spLocks noChangeArrowheads="1"/>
                </p:cNvSpPr>
                <p:nvPr/>
              </p:nvSpPr>
              <p:spPr bwMode="auto">
                <a:xfrm>
                  <a:off x="4329370" y="5133414"/>
                  <a:ext cx="1033655" cy="2872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90488" tIns="44450" rIns="90488" bIns="44450">
                  <a:spAutoFit/>
                </a:bodyPr>
                <a:lstStyle>
                  <a:lvl1pPr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00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900" b="1" u="sng" dirty="0" smtClean="0">
                      <a:solidFill>
                        <a:srgbClr val="00B050"/>
                      </a:solidFill>
                    </a:rPr>
                    <a:t>2</a:t>
                  </a:r>
                  <a:r>
                    <a:rPr lang="en-US" altLang="en-US" sz="900" b="1" u="sng" baseline="30000" dirty="0" smtClean="0">
                      <a:solidFill>
                        <a:srgbClr val="00B050"/>
                      </a:solidFill>
                    </a:rPr>
                    <a:t>nd</a:t>
                  </a:r>
                  <a:r>
                    <a:rPr lang="en-US" altLang="en-US" sz="900" b="1" u="sng" dirty="0" smtClean="0">
                      <a:solidFill>
                        <a:srgbClr val="00B050"/>
                      </a:solidFill>
                    </a:rPr>
                    <a:t> stage </a:t>
                  </a:r>
                  <a:r>
                    <a:rPr lang="en-US" altLang="en-US" sz="900" b="1" u="sng" dirty="0">
                      <a:solidFill>
                        <a:srgbClr val="00B050"/>
                      </a:solidFill>
                    </a:rPr>
                    <a:t>Reactors</a:t>
                  </a: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 bwMode="auto">
              <a:xfrm>
                <a:off x="8332039" y="2485697"/>
                <a:ext cx="916623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b="1" dirty="0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Steam interchange exchanger</a:t>
                </a:r>
                <a:endParaRPr lang="en-US" sz="9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  <p:cxnSp>
            <p:nvCxnSpPr>
              <p:cNvPr id="14" name="Straight Arrow Connector 13"/>
              <p:cNvCxnSpPr>
                <a:stCxn id="13" idx="2"/>
                <a:endCxn id="81" idx="2"/>
              </p:cNvCxnSpPr>
              <p:nvPr/>
            </p:nvCxnSpPr>
            <p:spPr bwMode="auto">
              <a:xfrm flipH="1">
                <a:off x="8735169" y="2901195"/>
                <a:ext cx="55182" cy="388875"/>
              </a:xfrm>
              <a:prstGeom prst="straightConnector1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" name="Line 150"/>
              <p:cNvSpPr>
                <a:spLocks noChangeShapeType="1"/>
              </p:cNvSpPr>
              <p:nvPr/>
            </p:nvSpPr>
            <p:spPr bwMode="auto">
              <a:xfrm flipH="1" flipV="1">
                <a:off x="6659111" y="5108258"/>
                <a:ext cx="1054523" cy="68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 bwMode="auto">
            <a:xfrm>
              <a:off x="7444040" y="4038949"/>
              <a:ext cx="471848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Coil# </a:t>
              </a:r>
              <a:r>
                <a:rPr lang="en-US" sz="9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sz="9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6829347" y="4303377"/>
              <a:ext cx="471848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Coil# A</a:t>
              </a:r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8281502" y="1765371"/>
              <a:ext cx="831270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050" kern="0" dirty="0" smtClean="0"/>
                <a:t>600~800</a:t>
              </a:r>
              <a:r>
                <a:rPr lang="en-US" sz="1050" kern="0" baseline="30000" dirty="0" smtClean="0"/>
                <a:t>o</a:t>
              </a:r>
              <a:r>
                <a:rPr lang="en-US" sz="1050" kern="0" dirty="0" smtClean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029234" y="2205164"/>
              <a:ext cx="831270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050" kern="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500~600</a:t>
              </a:r>
              <a:r>
                <a:rPr lang="en-US" sz="1050" kern="0" baseline="300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o</a:t>
              </a:r>
              <a:r>
                <a:rPr lang="en-US" sz="1050" kern="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7516627" y="4945090"/>
              <a:ext cx="831270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050" kern="0" dirty="0" smtClean="0">
                  <a:solidFill>
                    <a:srgbClr val="FF0000"/>
                  </a:solidFill>
                </a:rPr>
                <a:t>600~700</a:t>
              </a:r>
              <a:r>
                <a:rPr lang="en-US" sz="1050" kern="0" baseline="30000" dirty="0" smtClean="0">
                  <a:solidFill>
                    <a:srgbClr val="FF0000"/>
                  </a:solidFill>
                </a:rPr>
                <a:t>o</a:t>
              </a:r>
              <a:r>
                <a:rPr lang="en-US" sz="1050" kern="0" dirty="0" smtClean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8961976" y="4941551"/>
              <a:ext cx="831270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050" kern="0" dirty="0" smtClean="0">
                  <a:solidFill>
                    <a:srgbClr val="00B0F0"/>
                  </a:solidFill>
                </a:rPr>
                <a:t>400~500</a:t>
              </a:r>
              <a:r>
                <a:rPr lang="en-US" sz="1050" kern="0" baseline="30000" dirty="0" smtClean="0">
                  <a:solidFill>
                    <a:srgbClr val="00B0F0"/>
                  </a:solidFill>
                </a:rPr>
                <a:t>o</a:t>
              </a:r>
              <a:r>
                <a:rPr lang="en-US" sz="1050" kern="0" dirty="0" smtClean="0">
                  <a:solidFill>
                    <a:srgbClr val="00B0F0"/>
                  </a:solidFill>
                </a:rPr>
                <a:t>C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-69427" y="787135"/>
            <a:ext cx="4799132" cy="6172200"/>
            <a:chOff x="282473" y="1428752"/>
            <a:chExt cx="6336905" cy="5042099"/>
          </a:xfrm>
        </p:grpSpPr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473" y="1428752"/>
              <a:ext cx="6336905" cy="5042099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 bwMode="auto">
            <a:xfrm>
              <a:off x="531885" y="1776866"/>
              <a:ext cx="5770160" cy="37210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342900" indent="-342900" algn="just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Around 600~800</a:t>
              </a:r>
              <a:r>
                <a:rPr lang="en-US" sz="1600" baseline="30000" dirty="0" smtClean="0">
                  <a:latin typeface="+mj-lt"/>
                </a:rPr>
                <a:t>o</a:t>
              </a:r>
              <a:r>
                <a:rPr lang="en-US" sz="1600" dirty="0" smtClean="0">
                  <a:latin typeface="+mj-lt"/>
                </a:rPr>
                <a:t>C super-heated steam </a:t>
              </a:r>
              <a:r>
                <a:rPr lang="en-US" sz="1600" dirty="0">
                  <a:latin typeface="+mj-lt"/>
                </a:rPr>
                <a:t>from </a:t>
              </a:r>
              <a:r>
                <a:rPr lang="en-US" sz="1600" dirty="0" smtClean="0">
                  <a:latin typeface="+mj-lt"/>
                </a:rPr>
                <a:t>Heater reheats 1</a:t>
              </a:r>
              <a:r>
                <a:rPr lang="en-US" sz="1600" baseline="30000" dirty="0" smtClean="0">
                  <a:latin typeface="+mj-lt"/>
                </a:rPr>
                <a:t>st</a:t>
              </a:r>
              <a:r>
                <a:rPr lang="en-US" sz="1600" dirty="0" smtClean="0">
                  <a:latin typeface="+mj-lt"/>
                </a:rPr>
                <a:t>  </a:t>
              </a:r>
              <a:r>
                <a:rPr lang="en-US" sz="1600" dirty="0">
                  <a:latin typeface="+mj-lt"/>
                </a:rPr>
                <a:t>stage reactor effluent on </a:t>
              </a:r>
              <a:r>
                <a:rPr lang="en-US" sz="1600" dirty="0" smtClean="0">
                  <a:latin typeface="+mj-lt"/>
                </a:rPr>
                <a:t>shell </a:t>
              </a:r>
              <a:r>
                <a:rPr lang="en-US" sz="1600" dirty="0">
                  <a:latin typeface="+mj-lt"/>
                </a:rPr>
                <a:t>side of </a:t>
              </a:r>
              <a:r>
                <a:rPr lang="en-US" sz="1600" dirty="0" smtClean="0">
                  <a:latin typeface="+mj-lt"/>
                </a:rPr>
                <a:t>Steam Interchange exchanger located </a:t>
              </a:r>
              <a:r>
                <a:rPr lang="en-US" sz="1600" dirty="0">
                  <a:latin typeface="+mj-lt"/>
                </a:rPr>
                <a:t>inside </a:t>
              </a:r>
              <a:r>
                <a:rPr lang="en-US" sz="1600" dirty="0" smtClean="0">
                  <a:latin typeface="+mj-lt"/>
                </a:rPr>
                <a:t>2</a:t>
              </a:r>
              <a:r>
                <a:rPr lang="en-US" sz="1600" baseline="30000" dirty="0" smtClean="0">
                  <a:latin typeface="+mj-lt"/>
                </a:rPr>
                <a:t>nd</a:t>
              </a:r>
              <a:r>
                <a:rPr lang="en-US" sz="1600" dirty="0" smtClean="0">
                  <a:latin typeface="+mj-lt"/>
                </a:rPr>
                <a:t> Stage reactor. </a:t>
              </a:r>
            </a:p>
            <a:p>
              <a:pPr marL="342900" indent="-342900" algn="just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Steam </a:t>
              </a:r>
              <a:r>
                <a:rPr lang="en-US" sz="1600" dirty="0">
                  <a:latin typeface="+mj-lt"/>
                </a:rPr>
                <a:t>returns to </a:t>
              </a:r>
              <a:r>
                <a:rPr lang="en-US" sz="1600" dirty="0" smtClean="0">
                  <a:latin typeface="+mj-lt"/>
                </a:rPr>
                <a:t>Heater around 500~600</a:t>
              </a:r>
              <a:r>
                <a:rPr lang="en-US" sz="1600" baseline="30000" dirty="0" smtClean="0">
                  <a:latin typeface="+mj-lt"/>
                </a:rPr>
                <a:t>o</a:t>
              </a:r>
              <a:r>
                <a:rPr lang="en-US" sz="1600" dirty="0" smtClean="0">
                  <a:latin typeface="+mj-lt"/>
                </a:rPr>
                <a:t>C &amp; is </a:t>
              </a:r>
              <a:r>
                <a:rPr lang="en-US" sz="1600" dirty="0">
                  <a:latin typeface="+mj-lt"/>
                </a:rPr>
                <a:t>heated in Coil B to </a:t>
              </a:r>
              <a:r>
                <a:rPr lang="en-US" sz="1600" dirty="0" smtClean="0">
                  <a:latin typeface="+mj-lt"/>
                </a:rPr>
                <a:t>600~700</a:t>
              </a:r>
              <a:r>
                <a:rPr lang="en-US" sz="1600" baseline="30000" dirty="0" smtClean="0">
                  <a:latin typeface="+mj-lt"/>
                </a:rPr>
                <a:t>o</a:t>
              </a:r>
              <a:r>
                <a:rPr lang="en-US" sz="1600" dirty="0" smtClean="0">
                  <a:latin typeface="+mj-lt"/>
                </a:rPr>
                <a:t>C (approx.). </a:t>
              </a:r>
            </a:p>
            <a:p>
              <a:pPr marL="342900" indent="-342900" algn="just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From Coil B, heated steam enters at bottom of 1</a:t>
              </a:r>
              <a:r>
                <a:rPr lang="en-US" sz="1600" baseline="30000" dirty="0" smtClean="0">
                  <a:latin typeface="+mj-lt"/>
                </a:rPr>
                <a:t>st</a:t>
              </a:r>
              <a:r>
                <a:rPr lang="en-US" sz="1600" dirty="0" smtClean="0">
                  <a:latin typeface="+mj-lt"/>
                </a:rPr>
                <a:t>  Stage reactor, where it mixes with hydrocarbon around 400~500</a:t>
              </a:r>
              <a:r>
                <a:rPr lang="en-US" sz="1600" baseline="30000" dirty="0" smtClean="0">
                  <a:latin typeface="+mj-lt"/>
                </a:rPr>
                <a:t>o</a:t>
              </a:r>
              <a:r>
                <a:rPr lang="en-US" sz="1600" dirty="0" smtClean="0">
                  <a:latin typeface="+mj-lt"/>
                </a:rPr>
                <a:t>C from heat exchanger. </a:t>
              </a:r>
            </a:p>
            <a:p>
              <a:pPr marL="342900" indent="-342900" algn="just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Mixture </a:t>
              </a:r>
              <a:r>
                <a:rPr lang="en-US" sz="1600" dirty="0">
                  <a:latin typeface="+mj-lt"/>
                </a:rPr>
                <a:t>flows upward into </a:t>
              </a:r>
              <a:r>
                <a:rPr lang="en-US" sz="1600" dirty="0" smtClean="0">
                  <a:latin typeface="+mj-lt"/>
                </a:rPr>
                <a:t>inner </a:t>
              </a:r>
              <a:r>
                <a:rPr lang="en-US" sz="1600" dirty="0">
                  <a:latin typeface="+mj-lt"/>
                </a:rPr>
                <a:t>cylinder of </a:t>
              </a:r>
              <a:r>
                <a:rPr lang="en-US" sz="1600" dirty="0" smtClean="0">
                  <a:latin typeface="+mj-lt"/>
                </a:rPr>
                <a:t>reactor, then </a:t>
              </a:r>
              <a:r>
                <a:rPr lang="en-US" sz="1600" dirty="0">
                  <a:latin typeface="+mj-lt"/>
                </a:rPr>
                <a:t>radically </a:t>
              </a:r>
              <a:r>
                <a:rPr lang="en-US" sz="1600" dirty="0" smtClean="0">
                  <a:latin typeface="+mj-lt"/>
                </a:rPr>
                <a:t>through </a:t>
              </a:r>
              <a:r>
                <a:rPr lang="en-US" sz="1600" dirty="0">
                  <a:latin typeface="+mj-lt"/>
                </a:rPr>
                <a:t>catalyst bed into </a:t>
              </a:r>
              <a:r>
                <a:rPr lang="en-US" sz="1600" dirty="0" smtClean="0">
                  <a:latin typeface="+mj-lt"/>
                </a:rPr>
                <a:t>outer </a:t>
              </a:r>
              <a:r>
                <a:rPr lang="en-US" sz="1600" dirty="0">
                  <a:latin typeface="+mj-lt"/>
                </a:rPr>
                <a:t>annular space </a:t>
              </a:r>
              <a:r>
                <a:rPr lang="en-US" sz="1600" dirty="0" smtClean="0">
                  <a:latin typeface="+mj-lt"/>
                </a:rPr>
                <a:t>&amp; </a:t>
              </a:r>
              <a:r>
                <a:rPr lang="en-US" sz="1600" dirty="0">
                  <a:latin typeface="+mj-lt"/>
                </a:rPr>
                <a:t>upward to </a:t>
              </a:r>
              <a:r>
                <a:rPr lang="en-US" sz="1600" dirty="0" smtClean="0">
                  <a:latin typeface="+mj-lt"/>
                </a:rPr>
                <a:t>exit </a:t>
              </a:r>
              <a:r>
                <a:rPr lang="en-US" sz="1600" dirty="0">
                  <a:latin typeface="+mj-lt"/>
                </a:rPr>
                <a:t>nozzle</a:t>
              </a:r>
              <a:r>
                <a:rPr lang="en-US" sz="1600" dirty="0" smtClean="0">
                  <a:latin typeface="+mj-lt"/>
                </a:rPr>
                <a:t>.</a:t>
              </a:r>
            </a:p>
            <a:p>
              <a:pPr marL="342900" indent="-342900" algn="just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600" dirty="0" smtClean="0">
                  <a:latin typeface="+mj-lt"/>
                </a:rPr>
                <a:t>1</a:t>
              </a:r>
              <a:r>
                <a:rPr lang="en-US" sz="1600" baseline="30000" dirty="0" smtClean="0">
                  <a:latin typeface="+mj-lt"/>
                </a:rPr>
                <a:t>st</a:t>
              </a:r>
              <a:r>
                <a:rPr lang="en-US" sz="1600" dirty="0" smtClean="0">
                  <a:latin typeface="+mj-lt"/>
                </a:rPr>
                <a:t> stage reactor Effluent enters in 2</a:t>
              </a:r>
              <a:r>
                <a:rPr lang="en-US" sz="1600" baseline="30000" dirty="0" smtClean="0">
                  <a:latin typeface="+mj-lt"/>
                </a:rPr>
                <a:t>nd</a:t>
              </a:r>
              <a:r>
                <a:rPr lang="en-US" sz="1600" dirty="0" smtClean="0">
                  <a:latin typeface="+mj-lt"/>
                </a:rPr>
                <a:t> reactor &amp;undergoes further processing, later routed to waste heater exchanger.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99" name="Straight Connector 98"/>
          <p:cNvCxnSpPr>
            <a:stCxn id="50" idx="1"/>
            <a:endCxn id="101" idx="0"/>
          </p:cNvCxnSpPr>
          <p:nvPr/>
        </p:nvCxnSpPr>
        <p:spPr>
          <a:xfrm flipH="1">
            <a:off x="7502338" y="1761396"/>
            <a:ext cx="1" cy="14565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Line 213"/>
          <p:cNvSpPr>
            <a:spLocks noChangeShapeType="1"/>
          </p:cNvSpPr>
          <p:nvPr/>
        </p:nvSpPr>
        <p:spPr bwMode="auto">
          <a:xfrm flipH="1">
            <a:off x="7300837" y="3217916"/>
            <a:ext cx="20150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" name="Line 151"/>
          <p:cNvSpPr>
            <a:spLocks noChangeShapeType="1"/>
          </p:cNvSpPr>
          <p:nvPr/>
        </p:nvSpPr>
        <p:spPr bwMode="auto">
          <a:xfrm flipH="1">
            <a:off x="6826180" y="2226388"/>
            <a:ext cx="4156" cy="986970"/>
          </a:xfrm>
          <a:prstGeom prst="line">
            <a:avLst/>
          </a:prstGeom>
          <a:noFill/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" name="Line 218"/>
          <p:cNvSpPr>
            <a:spLocks noChangeShapeType="1"/>
          </p:cNvSpPr>
          <p:nvPr/>
        </p:nvSpPr>
        <p:spPr bwMode="auto">
          <a:xfrm flipH="1">
            <a:off x="6821425" y="3217915"/>
            <a:ext cx="287986" cy="6831"/>
          </a:xfrm>
          <a:prstGeom prst="line">
            <a:avLst/>
          </a:prstGeom>
          <a:noFill/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Challenges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78853146"/>
              </p:ext>
            </p:extLst>
          </p:nvPr>
        </p:nvGraphicFramePr>
        <p:xfrm>
          <a:off x="278876" y="1439274"/>
          <a:ext cx="4299354" cy="3943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600575" y="1143000"/>
            <a:ext cx="4414889" cy="5707987"/>
            <a:chOff x="7335120" y="1121399"/>
            <a:chExt cx="4414889" cy="5707987"/>
          </a:xfrm>
        </p:grpSpPr>
        <p:sp>
          <p:nvSpPr>
            <p:cNvPr id="6" name="Rectangle 5"/>
            <p:cNvSpPr/>
            <p:nvPr/>
          </p:nvSpPr>
          <p:spPr bwMode="auto">
            <a:xfrm>
              <a:off x="10162835" y="3409950"/>
              <a:ext cx="72381" cy="266547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335120" y="1121399"/>
              <a:ext cx="4414889" cy="5707987"/>
              <a:chOff x="7335120" y="1623149"/>
              <a:chExt cx="4414889" cy="5000895"/>
            </a:xfrm>
          </p:grpSpPr>
          <p:sp>
            <p:nvSpPr>
              <p:cNvPr id="16" name="Flowchart: Delay 15"/>
              <p:cNvSpPr/>
              <p:nvPr/>
            </p:nvSpPr>
            <p:spPr bwMode="auto">
              <a:xfrm rot="5400000">
                <a:off x="9444857" y="5374162"/>
                <a:ext cx="438389" cy="1139067"/>
              </a:xfrm>
              <a:prstGeom prst="flowChartDelay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9100442" y="2809884"/>
                <a:ext cx="1137467" cy="762618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9192502" y="2888553"/>
                <a:ext cx="918548" cy="542949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8388462" y="5329496"/>
                <a:ext cx="703485" cy="43941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 bwMode="auto">
              <a:xfrm>
                <a:off x="10191417" y="3118227"/>
                <a:ext cx="891516" cy="0"/>
              </a:xfrm>
              <a:prstGeom prst="line">
                <a:avLst/>
              </a:prstGeom>
              <a:solidFill>
                <a:schemeClr val="bg1"/>
              </a:solidFill>
              <a:ln w="4572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Flowchart: Delay 20"/>
              <p:cNvSpPr/>
              <p:nvPr/>
            </p:nvSpPr>
            <p:spPr bwMode="auto">
              <a:xfrm rot="16200000">
                <a:off x="9450782" y="2023308"/>
                <a:ext cx="438389" cy="1139067"/>
              </a:xfrm>
              <a:prstGeom prst="flowChartDelay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22" name="Trapezoid 21"/>
              <p:cNvSpPr/>
              <p:nvPr/>
            </p:nvSpPr>
            <p:spPr bwMode="auto">
              <a:xfrm rot="16200000" flipV="1">
                <a:off x="7740063" y="5341526"/>
                <a:ext cx="871229" cy="419282"/>
              </a:xfrm>
              <a:prstGeom prst="trapezoid">
                <a:avLst>
                  <a:gd name="adj" fmla="val 57177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9094518" y="3575484"/>
                <a:ext cx="1139068" cy="214901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cxnSp>
            <p:nvCxnSpPr>
              <p:cNvPr id="24" name="Curved Connector 23"/>
              <p:cNvCxnSpPr/>
              <p:nvPr/>
            </p:nvCxnSpPr>
            <p:spPr bwMode="auto">
              <a:xfrm rot="16200000" flipH="1">
                <a:off x="10075473" y="3109185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Curved Connector 24"/>
              <p:cNvCxnSpPr/>
              <p:nvPr/>
            </p:nvCxnSpPr>
            <p:spPr bwMode="auto">
              <a:xfrm rot="16200000" flipH="1">
                <a:off x="10185450" y="3109185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Curved Connector 25"/>
              <p:cNvCxnSpPr/>
              <p:nvPr/>
            </p:nvCxnSpPr>
            <p:spPr bwMode="auto">
              <a:xfrm rot="16200000" flipH="1">
                <a:off x="10555306" y="3109184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Curved Connector 26"/>
              <p:cNvCxnSpPr/>
              <p:nvPr/>
            </p:nvCxnSpPr>
            <p:spPr bwMode="auto">
              <a:xfrm rot="16200000" flipH="1">
                <a:off x="10286424" y="3112604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Curved Connector 27"/>
              <p:cNvCxnSpPr/>
              <p:nvPr/>
            </p:nvCxnSpPr>
            <p:spPr bwMode="auto">
              <a:xfrm rot="16200000" flipH="1">
                <a:off x="10385844" y="3112606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Curved Connector 28"/>
              <p:cNvCxnSpPr/>
              <p:nvPr/>
            </p:nvCxnSpPr>
            <p:spPr bwMode="auto">
              <a:xfrm rot="16200000" flipH="1">
                <a:off x="10479391" y="3112604"/>
                <a:ext cx="575382" cy="18094"/>
              </a:xfrm>
              <a:prstGeom prst="curvedConnector5">
                <a:avLst>
                  <a:gd name="adj1" fmla="val -4464"/>
                  <a:gd name="adj2" fmla="val 756575"/>
                  <a:gd name="adj3" fmla="val 106249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Curved Connector 29"/>
              <p:cNvCxnSpPr/>
              <p:nvPr/>
            </p:nvCxnSpPr>
            <p:spPr bwMode="auto">
              <a:xfrm rot="16200000" flipH="1">
                <a:off x="8227773" y="5544544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Curved Connector 30"/>
              <p:cNvCxnSpPr/>
              <p:nvPr/>
            </p:nvCxnSpPr>
            <p:spPr bwMode="auto">
              <a:xfrm rot="16200000" flipH="1">
                <a:off x="8313911" y="5546664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Curved Connector 31"/>
              <p:cNvCxnSpPr/>
              <p:nvPr/>
            </p:nvCxnSpPr>
            <p:spPr bwMode="auto">
              <a:xfrm rot="16200000" flipH="1">
                <a:off x="8408769" y="5548785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Curved Connector 32"/>
              <p:cNvCxnSpPr/>
              <p:nvPr/>
            </p:nvCxnSpPr>
            <p:spPr bwMode="auto">
              <a:xfrm rot="16200000" flipH="1">
                <a:off x="8494912" y="5550905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Curved Connector 33"/>
              <p:cNvCxnSpPr/>
              <p:nvPr/>
            </p:nvCxnSpPr>
            <p:spPr bwMode="auto">
              <a:xfrm rot="16200000" flipH="1">
                <a:off x="8603575" y="5544544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Curved Connector 34"/>
              <p:cNvCxnSpPr/>
              <p:nvPr/>
            </p:nvCxnSpPr>
            <p:spPr bwMode="auto">
              <a:xfrm rot="16200000" flipH="1">
                <a:off x="8713262" y="5544544"/>
                <a:ext cx="430069" cy="18094"/>
              </a:xfrm>
              <a:prstGeom prst="curvedConnector5">
                <a:avLst>
                  <a:gd name="adj1" fmla="val -17917"/>
                  <a:gd name="adj2" fmla="val 530693"/>
                  <a:gd name="adj3" fmla="val 117918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11108968" y="3209034"/>
                <a:ext cx="596005" cy="533677"/>
              </a:xfrm>
              <a:prstGeom prst="rect">
                <a:avLst/>
              </a:prstGeom>
              <a:noFill/>
            </p:spPr>
            <p:txBody>
              <a:bodyPr wrap="none" lIns="0" tIns="0" rIns="34280" bIns="0" rtlCol="0"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1</a:t>
                </a:r>
                <a:r>
                  <a:rPr lang="en-US" sz="1200" baseline="30000" dirty="0" smtClean="0">
                    <a:solidFill>
                      <a:srgbClr val="00B050"/>
                    </a:solidFill>
                    <a:latin typeface="+mj-lt"/>
                  </a:rPr>
                  <a:t>st</a:t>
                </a: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 stage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Reactor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Effluent</a:t>
                </a: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 bwMode="auto">
              <a:xfrm flipH="1">
                <a:off x="11082934" y="3139227"/>
                <a:ext cx="246164" cy="1334"/>
              </a:xfrm>
              <a:prstGeom prst="straightConnector1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TextBox 37"/>
              <p:cNvSpPr txBox="1"/>
              <p:nvPr/>
            </p:nvSpPr>
            <p:spPr>
              <a:xfrm>
                <a:off x="10328204" y="2487005"/>
                <a:ext cx="651459" cy="132029"/>
              </a:xfrm>
              <a:prstGeom prst="rect">
                <a:avLst/>
              </a:prstGeom>
              <a:noFill/>
            </p:spPr>
            <p:txBody>
              <a:bodyPr wrap="none" lIns="0" tIns="0" rIns="34280" bIns="0" rtlCol="0">
                <a:no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>
                    <a:solidFill>
                      <a:srgbClr val="0070C0"/>
                    </a:solidFill>
                    <a:latin typeface="Arial" pitchFamily="34" charset="0"/>
                  </a:rPr>
                  <a:t>Expansion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smtClean="0">
                    <a:solidFill>
                      <a:srgbClr val="0070C0"/>
                    </a:solidFill>
                    <a:latin typeface="Arial" pitchFamily="34" charset="0"/>
                  </a:rPr>
                  <a:t>Bellow</a:t>
                </a:r>
                <a:endParaRPr lang="en-US" sz="1100" dirty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402050" y="4987886"/>
                <a:ext cx="699521" cy="142404"/>
              </a:xfrm>
              <a:prstGeom prst="rect">
                <a:avLst/>
              </a:prstGeom>
              <a:noFill/>
            </p:spPr>
            <p:txBody>
              <a:bodyPr wrap="none" lIns="0" tIns="0" rIns="34280" bIns="0" rtlCol="0">
                <a:no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smtClean="0">
                    <a:solidFill>
                      <a:srgbClr val="0070C0"/>
                    </a:solidFill>
                    <a:latin typeface="Arial" pitchFamily="34" charset="0"/>
                  </a:rPr>
                  <a:t>Expansion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smtClean="0">
                    <a:solidFill>
                      <a:srgbClr val="0070C0"/>
                    </a:solidFill>
                    <a:latin typeface="Arial" pitchFamily="34" charset="0"/>
                  </a:rPr>
                  <a:t>Bellow</a:t>
                </a:r>
                <a:endParaRPr lang="en-US" sz="1100" dirty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 rot="5400000">
                <a:off x="9288806" y="2667876"/>
                <a:ext cx="728353" cy="976963"/>
                <a:chOff x="5433381" y="2114293"/>
                <a:chExt cx="870428" cy="685641"/>
              </a:xfrm>
            </p:grpSpPr>
            <p:sp>
              <p:nvSpPr>
                <p:cNvPr id="115" name="Equal 114"/>
                <p:cNvSpPr/>
                <p:nvPr/>
              </p:nvSpPr>
              <p:spPr bwMode="auto">
                <a:xfrm>
                  <a:off x="5434047" y="2114293"/>
                  <a:ext cx="865601" cy="99820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6" name="Equal 115"/>
                <p:cNvSpPr/>
                <p:nvPr/>
              </p:nvSpPr>
              <p:spPr bwMode="auto">
                <a:xfrm>
                  <a:off x="5437532" y="2192918"/>
                  <a:ext cx="865601" cy="89622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7" name="Equal 116"/>
                <p:cNvSpPr/>
                <p:nvPr/>
              </p:nvSpPr>
              <p:spPr bwMode="auto">
                <a:xfrm>
                  <a:off x="5438208" y="2259043"/>
                  <a:ext cx="865601" cy="90692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8" name="Equal 117"/>
                <p:cNvSpPr/>
                <p:nvPr/>
              </p:nvSpPr>
              <p:spPr bwMode="auto">
                <a:xfrm>
                  <a:off x="5437532" y="2553618"/>
                  <a:ext cx="865601" cy="95545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9" name="Equal 118"/>
                <p:cNvSpPr/>
                <p:nvPr/>
              </p:nvSpPr>
              <p:spPr bwMode="auto">
                <a:xfrm>
                  <a:off x="5438207" y="2628004"/>
                  <a:ext cx="865601" cy="103331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20" name="Equal 119"/>
                <p:cNvSpPr/>
                <p:nvPr/>
              </p:nvSpPr>
              <p:spPr bwMode="auto">
                <a:xfrm>
                  <a:off x="5433381" y="2704902"/>
                  <a:ext cx="865601" cy="95032"/>
                </a:xfrm>
                <a:prstGeom prst="mathEqual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68561" tIns="68561" rIns="68561" bIns="68561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285" dirty="0">
                    <a:solidFill>
                      <a:schemeClr val="tx1">
                        <a:lumMod val="75000"/>
                      </a:schemeClr>
                    </a:solidFill>
                    <a:latin typeface="Arial" pitchFamily="34" charset="0"/>
                  </a:endParaRPr>
                </a:p>
              </p:txBody>
            </p:sp>
          </p:grpSp>
          <p:sp>
            <p:nvSpPr>
              <p:cNvPr id="41" name="Rectangle 40"/>
              <p:cNvSpPr/>
              <p:nvPr/>
            </p:nvSpPr>
            <p:spPr bwMode="auto">
              <a:xfrm>
                <a:off x="9096149" y="3583376"/>
                <a:ext cx="210461" cy="5775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2" name="Right Triangle 41"/>
              <p:cNvSpPr/>
              <p:nvPr/>
            </p:nvSpPr>
            <p:spPr bwMode="auto">
              <a:xfrm>
                <a:off x="9103721" y="3582949"/>
                <a:ext cx="54740" cy="6110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3" name="Straight Connector 42"/>
              <p:cNvCxnSpPr>
                <a:stCxn id="42" idx="2"/>
              </p:cNvCxnSpPr>
              <p:nvPr/>
            </p:nvCxnSpPr>
            <p:spPr bwMode="auto">
              <a:xfrm flipV="1">
                <a:off x="9103721" y="3643152"/>
                <a:ext cx="54740" cy="903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Right Triangle 43"/>
              <p:cNvSpPr/>
              <p:nvPr/>
            </p:nvSpPr>
            <p:spPr bwMode="auto">
              <a:xfrm flipH="1">
                <a:off x="10167403" y="3580414"/>
                <a:ext cx="56398" cy="61619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9999233" y="3581355"/>
                <a:ext cx="222030" cy="5977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 flipV="1">
                <a:off x="10163469" y="3641131"/>
                <a:ext cx="54740" cy="903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Rectangle 46"/>
              <p:cNvSpPr/>
              <p:nvPr/>
            </p:nvSpPr>
            <p:spPr bwMode="auto">
              <a:xfrm>
                <a:off x="9999232" y="3641131"/>
                <a:ext cx="163603" cy="2416432"/>
              </a:xfrm>
              <a:prstGeom prst="rect">
                <a:avLst/>
              </a:prstGeom>
              <a:blipFill>
                <a:blip r:embed="rId7"/>
                <a:tile tx="0" ty="0" sx="100000" sy="100000" flip="none" algn="tl"/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10018840" y="6097997"/>
                <a:ext cx="79675" cy="8842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9993018" y="6204605"/>
                <a:ext cx="129816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9993018" y="6196043"/>
                <a:ext cx="129816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11214707" y="3701847"/>
                <a:ext cx="54740" cy="903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4" name="Rectangle 53"/>
              <p:cNvSpPr/>
              <p:nvPr/>
            </p:nvSpPr>
            <p:spPr bwMode="auto">
              <a:xfrm>
                <a:off x="9161811" y="3641131"/>
                <a:ext cx="142230" cy="2405135"/>
              </a:xfrm>
              <a:prstGeom prst="rect">
                <a:avLst/>
              </a:prstGeom>
              <a:blipFill>
                <a:blip r:embed="rId7"/>
                <a:tile tx="0" ty="0" sx="100000" sy="100000" flip="none" algn="tl"/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 flipH="1">
                <a:off x="9157308" y="6083435"/>
                <a:ext cx="147048" cy="114950"/>
                <a:chOff x="5045380" y="6104736"/>
                <a:chExt cx="180488" cy="151687"/>
              </a:xfrm>
            </p:grpSpPr>
            <p:sp>
              <p:nvSpPr>
                <p:cNvPr id="110" name="Right Triangle 109"/>
                <p:cNvSpPr/>
                <p:nvPr/>
              </p:nvSpPr>
              <p:spPr bwMode="auto">
                <a:xfrm flipH="1">
                  <a:off x="5102458" y="6152309"/>
                  <a:ext cx="123410" cy="50223"/>
                </a:xfrm>
                <a:prstGeom prst="rt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72000" tIns="72000" rIns="72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None/>
                    <a:tabLst/>
                  </a:pPr>
                  <a:endPara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75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 bwMode="auto">
                <a:xfrm>
                  <a:off x="5074877" y="6104736"/>
                  <a:ext cx="91016" cy="116681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72000" tIns="72000" rIns="72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None/>
                    <a:tabLst/>
                  </a:pPr>
                  <a:endPara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75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13" name="Straight Connector 112"/>
                <p:cNvCxnSpPr/>
                <p:nvPr/>
              </p:nvCxnSpPr>
              <p:spPr bwMode="auto">
                <a:xfrm>
                  <a:off x="5045380" y="6256423"/>
                  <a:ext cx="148294" cy="0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4" name="Straight Connector 113"/>
                <p:cNvCxnSpPr/>
                <p:nvPr/>
              </p:nvCxnSpPr>
              <p:spPr bwMode="auto">
                <a:xfrm>
                  <a:off x="5045380" y="6234116"/>
                  <a:ext cx="148294" cy="0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56" name="Straight Connector 55"/>
              <p:cNvCxnSpPr/>
              <p:nvPr/>
            </p:nvCxnSpPr>
            <p:spPr bwMode="auto">
              <a:xfrm flipV="1">
                <a:off x="9080222" y="6162889"/>
                <a:ext cx="137311" cy="360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flipH="1">
                <a:off x="9999234" y="3415121"/>
                <a:ext cx="106290" cy="165293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92502" y="3415121"/>
                <a:ext cx="111448" cy="164215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Rectangle 58"/>
              <p:cNvSpPr/>
              <p:nvPr/>
            </p:nvSpPr>
            <p:spPr bwMode="auto">
              <a:xfrm rot="1791767">
                <a:off x="10055198" y="3464949"/>
                <a:ext cx="40022" cy="742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 bwMode="auto">
              <a:xfrm flipH="1">
                <a:off x="10060397" y="3459195"/>
                <a:ext cx="66113" cy="9908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 flipH="1">
                <a:off x="10069005" y="3463404"/>
                <a:ext cx="66113" cy="9908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62" name="Group 61"/>
              <p:cNvGrpSpPr/>
              <p:nvPr/>
            </p:nvGrpSpPr>
            <p:grpSpPr>
              <a:xfrm rot="14483591">
                <a:off x="9155943" y="3490819"/>
                <a:ext cx="69185" cy="119316"/>
                <a:chOff x="4910834" y="2705500"/>
                <a:chExt cx="91296" cy="136299"/>
              </a:xfrm>
            </p:grpSpPr>
            <p:sp>
              <p:nvSpPr>
                <p:cNvPr id="107" name="Rectangle 106"/>
                <p:cNvSpPr/>
                <p:nvPr/>
              </p:nvSpPr>
              <p:spPr bwMode="auto">
                <a:xfrm rot="1791767">
                  <a:off x="4910834" y="2713093"/>
                  <a:ext cx="45719" cy="9798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72000" tIns="72000" rIns="72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None/>
                    <a:tabLst/>
                  </a:pPr>
                  <a:endPara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75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8" name="Straight Connector 107"/>
                <p:cNvCxnSpPr/>
                <p:nvPr/>
              </p:nvCxnSpPr>
              <p:spPr bwMode="auto">
                <a:xfrm flipH="1">
                  <a:off x="4916773" y="2705500"/>
                  <a:ext cx="75524" cy="130745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9" name="Straight Connector 108"/>
                <p:cNvCxnSpPr/>
                <p:nvPr/>
              </p:nvCxnSpPr>
              <p:spPr bwMode="auto">
                <a:xfrm flipH="1">
                  <a:off x="4926606" y="2711054"/>
                  <a:ext cx="75524" cy="130745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63" name="Straight Connector 62"/>
              <p:cNvCxnSpPr/>
              <p:nvPr/>
            </p:nvCxnSpPr>
            <p:spPr bwMode="auto">
              <a:xfrm>
                <a:off x="10147620" y="6067187"/>
                <a:ext cx="0" cy="13741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>
                <a:off x="9164482" y="6049000"/>
                <a:ext cx="0" cy="13741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5" name="Rectangle 64"/>
              <p:cNvSpPr/>
              <p:nvPr/>
            </p:nvSpPr>
            <p:spPr bwMode="auto">
              <a:xfrm rot="3267">
                <a:off x="10235280" y="3431523"/>
                <a:ext cx="43653" cy="1154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66" name="Straight Connector 65"/>
              <p:cNvCxnSpPr/>
              <p:nvPr/>
            </p:nvCxnSpPr>
            <p:spPr bwMode="auto">
              <a:xfrm>
                <a:off x="10281170" y="3393781"/>
                <a:ext cx="879" cy="185084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>
                <a:off x="10298597" y="3391707"/>
                <a:ext cx="879" cy="185084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10315017" y="3447643"/>
                <a:ext cx="221675" cy="104583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MW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9843800" y="3445214"/>
                <a:ext cx="241117" cy="113061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>
                    <a:solidFill>
                      <a:schemeClr val="tx1">
                        <a:lumMod val="75000"/>
                      </a:schemeClr>
                    </a:solidFill>
                  </a:rPr>
                  <a:t>I</a:t>
                </a:r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MW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9106485" y="3461928"/>
                <a:ext cx="205139" cy="97685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600" dirty="0" smtClean="0">
                    <a:solidFill>
                      <a:schemeClr val="tx1">
                        <a:lumMod val="75000"/>
                      </a:schemeClr>
                    </a:solidFill>
                  </a:rPr>
                  <a:t>IMW``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988961" y="6233268"/>
                <a:ext cx="349933" cy="98046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MH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9185616" y="6229815"/>
                <a:ext cx="349933" cy="98046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MH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 rot="16203267">
                <a:off x="9958825" y="2304069"/>
                <a:ext cx="73794" cy="15664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 rot="16200000">
                <a:off x="9991034" y="2215372"/>
                <a:ext cx="1486" cy="25119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rot="16200000">
                <a:off x="9988218" y="2198544"/>
                <a:ext cx="1486" cy="25119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6" name="Straight Connector 75"/>
              <p:cNvCxnSpPr>
                <a:stCxn id="73" idx="0"/>
                <a:endCxn id="73" idx="0"/>
              </p:cNvCxnSpPr>
              <p:nvPr/>
            </p:nvCxnSpPr>
            <p:spPr bwMode="auto">
              <a:xfrm>
                <a:off x="9917402" y="2382317"/>
                <a:ext cx="0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flipH="1">
                <a:off x="9914035" y="2377535"/>
                <a:ext cx="695" cy="4924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>
                <a:off x="9911401" y="2419358"/>
                <a:ext cx="108396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79" name="Group 78"/>
              <p:cNvGrpSpPr/>
              <p:nvPr/>
            </p:nvGrpSpPr>
            <p:grpSpPr>
              <a:xfrm rot="5400000" flipH="1">
                <a:off x="9301073" y="2265397"/>
                <a:ext cx="85703" cy="244761"/>
                <a:chOff x="4271999" y="3267785"/>
                <a:chExt cx="63911" cy="246973"/>
              </a:xfrm>
            </p:grpSpPr>
            <p:sp>
              <p:nvSpPr>
                <p:cNvPr id="104" name="Rectangle 103"/>
                <p:cNvSpPr/>
                <p:nvPr/>
              </p:nvSpPr>
              <p:spPr bwMode="auto">
                <a:xfrm rot="3267">
                  <a:off x="4271999" y="3320326"/>
                  <a:ext cx="49867" cy="1523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72000" tIns="72000" rIns="72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None/>
                    <a:tabLst/>
                  </a:pPr>
                  <a:endPara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75000"/>
                      </a:schemeClr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5" name="Straight Connector 104"/>
                <p:cNvCxnSpPr/>
                <p:nvPr/>
              </p:nvCxnSpPr>
              <p:spPr bwMode="auto">
                <a:xfrm>
                  <a:off x="4324421" y="3270523"/>
                  <a:ext cx="1004" cy="244235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6" name="Straight Connector 105"/>
                <p:cNvCxnSpPr/>
                <p:nvPr/>
              </p:nvCxnSpPr>
              <p:spPr bwMode="auto">
                <a:xfrm>
                  <a:off x="4334906" y="3267785"/>
                  <a:ext cx="1004" cy="244235"/>
                </a:xfrm>
                <a:prstGeom prst="lin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80" name="Straight Connector 79"/>
              <p:cNvCxnSpPr>
                <a:stCxn id="104" idx="0"/>
                <a:endCxn id="104" idx="0"/>
              </p:cNvCxnSpPr>
              <p:nvPr/>
            </p:nvCxnSpPr>
            <p:spPr bwMode="auto">
              <a:xfrm flipH="1">
                <a:off x="9414234" y="2397066"/>
                <a:ext cx="0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>
                <a:off x="9416809" y="2392733"/>
                <a:ext cx="670" cy="44621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flipH="1">
                <a:off x="9315568" y="2430631"/>
                <a:ext cx="104450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3" name="TextBox 82"/>
              <p:cNvSpPr txBox="1"/>
              <p:nvPr/>
            </p:nvSpPr>
            <p:spPr>
              <a:xfrm>
                <a:off x="9213208" y="2190929"/>
                <a:ext cx="241722" cy="117928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MW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9892208" y="2180096"/>
                <a:ext cx="305634" cy="113961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700" dirty="0" smtClean="0">
                    <a:solidFill>
                      <a:schemeClr val="tx1">
                        <a:lumMod val="75000"/>
                      </a:schemeClr>
                    </a:solidFill>
                  </a:rPr>
                  <a:t>MW</a:t>
                </a:r>
              </a:p>
            </p:txBody>
          </p:sp>
          <p:sp>
            <p:nvSpPr>
              <p:cNvPr id="85" name="Flowchart: Stored Data 84"/>
              <p:cNvSpPr/>
              <p:nvPr/>
            </p:nvSpPr>
            <p:spPr bwMode="auto">
              <a:xfrm rot="5400000">
                <a:off x="9603442" y="3443535"/>
                <a:ext cx="139055" cy="256137"/>
              </a:xfrm>
              <a:prstGeom prst="flowChartOnlineStora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86" name="Straight Connector 85"/>
              <p:cNvCxnSpPr>
                <a:stCxn id="85" idx="2"/>
              </p:cNvCxnSpPr>
              <p:nvPr/>
            </p:nvCxnSpPr>
            <p:spPr bwMode="auto">
              <a:xfrm flipH="1">
                <a:off x="9306611" y="3571604"/>
                <a:ext cx="238290" cy="2546105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7" name="Straight Connector 86"/>
              <p:cNvCxnSpPr>
                <a:stCxn id="85" idx="0"/>
              </p:cNvCxnSpPr>
              <p:nvPr/>
            </p:nvCxnSpPr>
            <p:spPr bwMode="auto">
              <a:xfrm>
                <a:off x="9801038" y="3571603"/>
                <a:ext cx="198195" cy="2546106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8" name="Snip Same Side Corner Rectangle 87"/>
              <p:cNvSpPr/>
              <p:nvPr/>
            </p:nvSpPr>
            <p:spPr bwMode="auto">
              <a:xfrm>
                <a:off x="9538585" y="1841118"/>
                <a:ext cx="248556" cy="883362"/>
              </a:xfrm>
              <a:prstGeom prst="snip2Same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</a:schemeClr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89" name="Straight Arrow Connector 88"/>
              <p:cNvCxnSpPr>
                <a:endCxn id="88" idx="3"/>
              </p:cNvCxnSpPr>
              <p:nvPr/>
            </p:nvCxnSpPr>
            <p:spPr bwMode="auto">
              <a:xfrm flipH="1">
                <a:off x="9662863" y="1675454"/>
                <a:ext cx="9650" cy="165663"/>
              </a:xfrm>
              <a:prstGeom prst="straightConnector1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0" name="TextBox 89"/>
              <p:cNvSpPr txBox="1"/>
              <p:nvPr/>
            </p:nvSpPr>
            <p:spPr>
              <a:xfrm>
                <a:off x="9722371" y="1623149"/>
                <a:ext cx="1360562" cy="165970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120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Steam inlet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9080222" y="6320452"/>
                <a:ext cx="1515864" cy="303592"/>
              </a:xfrm>
              <a:prstGeom prst="rect">
                <a:avLst/>
              </a:prstGeom>
              <a:noFill/>
            </p:spPr>
            <p:txBody>
              <a:bodyPr wrap="none" lIns="0" tIns="0" rIns="34280" bIns="0" rtlCol="0"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u="sng" dirty="0" smtClean="0">
                    <a:solidFill>
                      <a:srgbClr val="00B0F0"/>
                    </a:solidFill>
                    <a:latin typeface="Arial" pitchFamily="34" charset="0"/>
                  </a:rPr>
                  <a:t>2</a:t>
                </a:r>
                <a:r>
                  <a:rPr lang="en-US" sz="1200" b="1" u="sng" baseline="30000" dirty="0" smtClean="0">
                    <a:solidFill>
                      <a:srgbClr val="00B0F0"/>
                    </a:solidFill>
                    <a:latin typeface="Arial" pitchFamily="34" charset="0"/>
                  </a:rPr>
                  <a:t>nd</a:t>
                </a:r>
                <a:r>
                  <a:rPr lang="en-US" sz="1200" b="1" u="sng" dirty="0" smtClean="0">
                    <a:solidFill>
                      <a:srgbClr val="00B0F0"/>
                    </a:solidFill>
                    <a:latin typeface="Arial" pitchFamily="34" charset="0"/>
                  </a:rPr>
                  <a:t> stage Reactor</a:t>
                </a:r>
                <a:endParaRPr lang="en-US" sz="1200" b="1" u="sng" dirty="0">
                  <a:solidFill>
                    <a:srgbClr val="00B0F0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92" name="Straight Arrow Connector 91"/>
              <p:cNvCxnSpPr/>
              <p:nvPr/>
            </p:nvCxnSpPr>
            <p:spPr bwMode="auto">
              <a:xfrm flipH="1">
                <a:off x="8293100" y="5549205"/>
                <a:ext cx="725679" cy="6506"/>
              </a:xfrm>
              <a:prstGeom prst="straightConnector1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3" name="Rectangle 92"/>
              <p:cNvSpPr/>
              <p:nvPr/>
            </p:nvSpPr>
            <p:spPr bwMode="auto">
              <a:xfrm>
                <a:off x="9715198" y="2009744"/>
                <a:ext cx="371190" cy="9489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0389447" y="1973626"/>
                <a:ext cx="1360562" cy="165970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120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Steam Outlet</a:t>
                </a:r>
              </a:p>
            </p:txBody>
          </p:sp>
          <p:cxnSp>
            <p:nvCxnSpPr>
              <p:cNvPr id="95" name="Straight Arrow Connector 94"/>
              <p:cNvCxnSpPr>
                <a:stCxn id="93" idx="3"/>
                <a:endCxn id="94" idx="1"/>
              </p:cNvCxnSpPr>
              <p:nvPr/>
            </p:nvCxnSpPr>
            <p:spPr bwMode="auto">
              <a:xfrm flipV="1">
                <a:off x="10086388" y="2056611"/>
                <a:ext cx="303059" cy="578"/>
              </a:xfrm>
              <a:prstGeom prst="straightConnector1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6" name="Rectangle 95"/>
              <p:cNvSpPr/>
              <p:nvPr/>
            </p:nvSpPr>
            <p:spPr bwMode="auto">
              <a:xfrm>
                <a:off x="7426438" y="5115552"/>
                <a:ext cx="539598" cy="87123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7462960" y="5395921"/>
                <a:ext cx="1251736" cy="432133"/>
              </a:xfrm>
              <a:prstGeom prst="rect">
                <a:avLst/>
              </a:prstGeom>
              <a:noFill/>
            </p:spPr>
            <p:txBody>
              <a:bodyPr wrap="none" lIns="0" tIns="0" rIns="34280" bIns="0" rtlCol="0"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Waste heat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 smtClean="0">
                    <a:solidFill>
                      <a:srgbClr val="00B050"/>
                    </a:solidFill>
                    <a:latin typeface="+mj-lt"/>
                  </a:rPr>
                  <a:t>exchanger</a:t>
                </a:r>
                <a:endParaRPr lang="en-US" sz="1200" dirty="0">
                  <a:solidFill>
                    <a:srgbClr val="00B050"/>
                  </a:solidFill>
                  <a:latin typeface="+mj-lt"/>
                </a:endParaRPr>
              </a:p>
            </p:txBody>
          </p:sp>
          <p:sp>
            <p:nvSpPr>
              <p:cNvPr id="98" name="Equal 97"/>
              <p:cNvSpPr/>
              <p:nvPr/>
            </p:nvSpPr>
            <p:spPr bwMode="auto">
              <a:xfrm rot="10800000">
                <a:off x="7335701" y="5151915"/>
                <a:ext cx="724314" cy="12770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99" name="Equal 98"/>
              <p:cNvSpPr/>
              <p:nvPr/>
            </p:nvSpPr>
            <p:spPr bwMode="auto">
              <a:xfrm rot="10800000">
                <a:off x="7336041" y="5723491"/>
                <a:ext cx="724314" cy="12770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100" name="Equal 99"/>
              <p:cNvSpPr/>
              <p:nvPr/>
            </p:nvSpPr>
            <p:spPr bwMode="auto">
              <a:xfrm rot="10800000">
                <a:off x="7335120" y="5838622"/>
                <a:ext cx="724314" cy="12770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101" name="Equal 100"/>
              <p:cNvSpPr/>
              <p:nvPr/>
            </p:nvSpPr>
            <p:spPr bwMode="auto">
              <a:xfrm rot="10800000">
                <a:off x="7336090" y="5252195"/>
                <a:ext cx="724314" cy="12770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9261525" y="3261964"/>
                <a:ext cx="403933" cy="157696"/>
              </a:xfrm>
              <a:prstGeom prst="rect">
                <a:avLst/>
              </a:prstGeom>
              <a:solidFill>
                <a:schemeClr val="bg1">
                  <a:alpha val="39000"/>
                </a:schemeClr>
              </a:solidFill>
            </p:spPr>
            <p:txBody>
              <a:bodyPr wrap="none" lIns="0" tIns="0" rIns="34280" bIns="0" rtlCol="0"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81" dirty="0" smtClean="0">
                    <a:solidFill>
                      <a:srgbClr val="FF0000"/>
                    </a:solidFill>
                    <a:latin typeface="Arial" pitchFamily="34" charset="0"/>
                  </a:rPr>
                  <a:t>Exchanger</a:t>
                </a:r>
                <a:endParaRPr lang="en-US" sz="1481" dirty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9627852" y="2009954"/>
                <a:ext cx="93695" cy="132804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" name="Trapezoid 7"/>
            <p:cNvSpPr/>
            <p:nvPr/>
          </p:nvSpPr>
          <p:spPr bwMode="auto">
            <a:xfrm>
              <a:off x="9487485" y="2373282"/>
              <a:ext cx="347761" cy="196087"/>
            </a:xfrm>
            <a:prstGeom prst="trapezoid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" name="Straight Arrow Connector 8"/>
            <p:cNvCxnSpPr>
              <a:endCxn id="10" idx="1"/>
            </p:cNvCxnSpPr>
            <p:nvPr/>
          </p:nvCxnSpPr>
          <p:spPr bwMode="auto">
            <a:xfrm flipV="1">
              <a:off x="10090737" y="4207336"/>
              <a:ext cx="237676" cy="9143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 bwMode="auto">
            <a:xfrm>
              <a:off x="10328413" y="4115003"/>
              <a:ext cx="641181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kern="0" dirty="0" smtClean="0">
                  <a:solidFill>
                    <a:schemeClr val="accent6"/>
                  </a:solidFill>
                </a:rPr>
                <a:t>Catalyst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0418019" y="5339054"/>
              <a:ext cx="690949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kern="0" dirty="0" smtClean="0">
                  <a:solidFill>
                    <a:schemeClr val="accent6"/>
                  </a:solidFill>
                </a:rPr>
                <a:t>screen</a:t>
              </a: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10477860" y="4894360"/>
              <a:ext cx="690949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200" kern="0" dirty="0" smtClean="0">
                  <a:solidFill>
                    <a:schemeClr val="accent6"/>
                  </a:solidFill>
                </a:rPr>
                <a:t>Screen</a:t>
              </a:r>
            </a:p>
          </p:txBody>
        </p:sp>
        <p:cxnSp>
          <p:nvCxnSpPr>
            <p:cNvPr id="13" name="Straight Arrow Connector 12"/>
            <p:cNvCxnSpPr>
              <a:endCxn id="11" idx="1"/>
            </p:cNvCxnSpPr>
            <p:nvPr/>
          </p:nvCxnSpPr>
          <p:spPr bwMode="auto">
            <a:xfrm flipV="1">
              <a:off x="10001542" y="5431387"/>
              <a:ext cx="416477" cy="98495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>
              <a:endCxn id="12" idx="1"/>
            </p:cNvCxnSpPr>
            <p:nvPr/>
          </p:nvCxnSpPr>
          <p:spPr bwMode="auto">
            <a:xfrm flipV="1">
              <a:off x="10162835" y="4986693"/>
              <a:ext cx="315025" cy="97107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Rectangle 14"/>
            <p:cNvSpPr/>
            <p:nvPr/>
          </p:nvSpPr>
          <p:spPr bwMode="auto">
            <a:xfrm>
              <a:off x="9092581" y="3409950"/>
              <a:ext cx="64283" cy="266547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09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63321" y="685800"/>
            <a:ext cx="8413226" cy="43338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High temperature Exchanger remaining life </a:t>
            </a:r>
            <a:r>
              <a:rPr lang="en-US" sz="1800" dirty="0" smtClean="0"/>
              <a:t>assessment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321" y="1905000"/>
            <a:ext cx="8319165" cy="1645920"/>
          </a:xfrm>
          <a:noFill/>
          <a:ln>
            <a:noFill/>
          </a:ln>
        </p:spPr>
        <p:txBody>
          <a:bodyPr/>
          <a:lstStyle/>
          <a:p>
            <a:r>
              <a:rPr lang="en-US" altLang="en-US" dirty="0">
                <a:ea typeface="ヒラギノ角ゴ Pro W3"/>
                <a:cs typeface="Traditional Arabic" panose="02020603050405020304" pitchFamily="18" charset="-78"/>
              </a:rPr>
              <a:t>assessment summary</a:t>
            </a:r>
            <a:endParaRPr lang="en-US" dirty="0">
              <a:ea typeface="ヒラギノ角ゴ Pro W3"/>
              <a:cs typeface="Traditional Arabic" panose="02020603050405020304" pitchFamily="18" charset="-78"/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-23004" y="4495800"/>
            <a:ext cx="7896885" cy="1538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Font typeface="Arial" pitchFamily="34" charset="0"/>
              <a:buNone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800">
                <a:solidFill>
                  <a:srgbClr val="53565A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600">
                <a:solidFill>
                  <a:srgbClr val="53565A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53565A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53565A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30000"/>
              </a:spcBef>
              <a:spcAft>
                <a:spcPct val="0"/>
              </a:spcAft>
              <a:buNone/>
              <a:defRPr sz="1400">
                <a:solidFill>
                  <a:srgbClr val="808080"/>
                </a:solidFill>
                <a:latin typeface="+mn-lt"/>
              </a:defRPr>
            </a:lvl9pPr>
          </a:lstStyle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Exchanger details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Brief History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600" dirty="0" smtClean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Study </a:t>
            </a: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basis &amp; assumptions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Level-1 </a:t>
            </a:r>
            <a:r>
              <a:rPr lang="en-US" altLang="en-US" sz="1600" dirty="0" smtClean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&amp; </a:t>
            </a: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level-2 applicability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600" dirty="0">
                <a:solidFill>
                  <a:schemeClr val="bg1"/>
                </a:solidFill>
                <a:ea typeface="ヒラギノ角ゴ Pro W3"/>
                <a:cs typeface="Traditional Arabic" panose="02020603050405020304" pitchFamily="18" charset="-78"/>
              </a:rPr>
              <a:t>Assessment details</a:t>
            </a:r>
          </a:p>
        </p:txBody>
      </p:sp>
    </p:spTree>
    <p:extLst>
      <p:ext uri="{BB962C8B-B14F-4D97-AF65-F5344CB8AC3E}">
        <p14:creationId xmlns:p14="http://schemas.microsoft.com/office/powerpoint/2010/main" val="309707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Exchanger specification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040386"/>
              </p:ext>
            </p:extLst>
          </p:nvPr>
        </p:nvGraphicFramePr>
        <p:xfrm>
          <a:off x="3898896" y="1913952"/>
          <a:ext cx="5127491" cy="2248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904">
                  <a:extLst>
                    <a:ext uri="{9D8B030D-6E8A-4147-A177-3AD203B41FA5}">
                      <a16:colId xmlns:a16="http://schemas.microsoft.com/office/drawing/2014/main" val="480534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0901525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790314603"/>
                    </a:ext>
                  </a:extLst>
                </a:gridCol>
                <a:gridCol w="1406387">
                  <a:extLst>
                    <a:ext uri="{9D8B030D-6E8A-4147-A177-3AD203B41FA5}">
                      <a16:colId xmlns:a16="http://schemas.microsoft.com/office/drawing/2014/main" val="876611573"/>
                    </a:ext>
                  </a:extLst>
                </a:gridCol>
              </a:tblGrid>
              <a:tr h="4909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Component Description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Design Pressure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Design Temp.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Material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1550867"/>
                  </a:ext>
                </a:extLst>
              </a:tr>
              <a:tr h="4096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Inlet </a:t>
                      </a:r>
                      <a:r>
                        <a:rPr lang="en-US" sz="1600" dirty="0">
                          <a:effectLst/>
                        </a:rPr>
                        <a:t>Nozzle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100~200 </a:t>
                      </a:r>
                      <a:r>
                        <a:rPr lang="en-US" sz="1600" dirty="0">
                          <a:effectLst/>
                        </a:rPr>
                        <a:t>Kpa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850~900</a:t>
                      </a:r>
                      <a:r>
                        <a:rPr lang="en-US" sz="1600" baseline="30000" dirty="0" smtClean="0">
                          <a:effectLst/>
                        </a:rPr>
                        <a:t>o</a:t>
                      </a:r>
                      <a:r>
                        <a:rPr lang="en-US" sz="1600" dirty="0" smtClean="0">
                          <a:effectLst/>
                        </a:rPr>
                        <a:t>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SB409 / Alloy 800HT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36073056"/>
                  </a:ext>
                </a:extLst>
              </a:tr>
              <a:tr h="4015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Outlet </a:t>
                      </a:r>
                      <a:r>
                        <a:rPr lang="en-US" sz="1600" dirty="0">
                          <a:effectLst/>
                        </a:rPr>
                        <a:t>Nozzle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100~200 Kpa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550~600</a:t>
                      </a:r>
                      <a:r>
                        <a:rPr lang="en-US" sz="1600" baseline="30000" dirty="0" smtClean="0">
                          <a:effectLst/>
                        </a:rPr>
                        <a:t>o</a:t>
                      </a:r>
                      <a:r>
                        <a:rPr lang="en-US" sz="1600" dirty="0" smtClean="0">
                          <a:effectLst/>
                        </a:rPr>
                        <a:t>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SA204-TP304H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5312988"/>
                  </a:ext>
                </a:extLst>
              </a:tr>
              <a:tr h="4015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Shell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100~200 Kpa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650~700</a:t>
                      </a:r>
                      <a:r>
                        <a:rPr lang="en-US" sz="1600" baseline="30000" dirty="0" smtClean="0">
                          <a:effectLst/>
                        </a:rPr>
                        <a:t>o</a:t>
                      </a:r>
                      <a:r>
                        <a:rPr lang="en-US" sz="1600" dirty="0" smtClean="0">
                          <a:effectLst/>
                        </a:rPr>
                        <a:t>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SA204-TP304H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54622316"/>
                  </a:ext>
                </a:extLst>
              </a:tr>
              <a:tr h="4015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Tubes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100~200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Kpa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650~ 700</a:t>
                      </a:r>
                      <a:r>
                        <a:rPr lang="en-US" sz="1600" baseline="30000" dirty="0" smtClean="0">
                          <a:effectLst/>
                        </a:rPr>
                        <a:t>o</a:t>
                      </a:r>
                      <a:r>
                        <a:rPr lang="en-US" sz="1600" dirty="0" smtClean="0">
                          <a:effectLst/>
                        </a:rPr>
                        <a:t>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SA249-TP304H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48180907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52400" y="1371600"/>
            <a:ext cx="4992066" cy="5176649"/>
            <a:chOff x="790171" y="1402582"/>
            <a:chExt cx="4992066" cy="4709770"/>
          </a:xfrm>
        </p:grpSpPr>
        <p:sp>
          <p:nvSpPr>
            <p:cNvPr id="6" name="Rectangle 5"/>
            <p:cNvSpPr/>
            <p:nvPr/>
          </p:nvSpPr>
          <p:spPr bwMode="auto">
            <a:xfrm>
              <a:off x="1634817" y="1812136"/>
              <a:ext cx="507530" cy="1628381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944082" y="3702470"/>
              <a:ext cx="644607" cy="1143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916329" y="1402582"/>
              <a:ext cx="4865908" cy="4709770"/>
              <a:chOff x="1338118" y="1784871"/>
              <a:chExt cx="2452660" cy="2627506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1352106" y="3119628"/>
                <a:ext cx="926423" cy="925827"/>
              </a:xfrm>
              <a:prstGeom prst="rect">
                <a:avLst/>
              </a:prstGeom>
              <a:solidFill>
                <a:srgbClr val="FFC00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" name="Trapezoid 28"/>
              <p:cNvSpPr/>
              <p:nvPr/>
            </p:nvSpPr>
            <p:spPr bwMode="auto">
              <a:xfrm>
                <a:off x="1654700" y="2925373"/>
                <a:ext cx="347761" cy="196087"/>
              </a:xfrm>
              <a:prstGeom prst="trapezoid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" name="Equal 29"/>
              <p:cNvSpPr/>
              <p:nvPr/>
            </p:nvSpPr>
            <p:spPr bwMode="auto">
              <a:xfrm rot="5400000">
                <a:off x="1597501" y="3513583"/>
                <a:ext cx="1254517" cy="142233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1" name="Equal 30"/>
              <p:cNvSpPr/>
              <p:nvPr/>
            </p:nvSpPr>
            <p:spPr bwMode="auto">
              <a:xfrm rot="5400000">
                <a:off x="1505537" y="3524175"/>
                <a:ext cx="1254518" cy="12770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2" name="Equal 31"/>
              <p:cNvSpPr/>
              <p:nvPr/>
            </p:nvSpPr>
            <p:spPr bwMode="auto">
              <a:xfrm rot="5400000">
                <a:off x="1410554" y="3524058"/>
                <a:ext cx="1254516" cy="129226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3" name="Equal 32"/>
              <p:cNvSpPr/>
              <p:nvPr/>
            </p:nvSpPr>
            <p:spPr bwMode="auto">
              <a:xfrm rot="5400000">
                <a:off x="987360" y="3519955"/>
                <a:ext cx="1254518" cy="136141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4" name="Equal 33"/>
              <p:cNvSpPr/>
              <p:nvPr/>
            </p:nvSpPr>
            <p:spPr bwMode="auto">
              <a:xfrm rot="5400000">
                <a:off x="875820" y="3515054"/>
                <a:ext cx="1254518" cy="147235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5" name="Equal 34"/>
              <p:cNvSpPr/>
              <p:nvPr/>
            </p:nvSpPr>
            <p:spPr bwMode="auto">
              <a:xfrm rot="5400000">
                <a:off x="778564" y="3516358"/>
                <a:ext cx="1254518" cy="135410"/>
              </a:xfrm>
              <a:prstGeom prst="mathEqual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61" tIns="68561" rIns="68561" bIns="68561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285" dirty="0">
                  <a:solidFill>
                    <a:schemeClr val="tx1">
                      <a:lumMod val="75000"/>
                    </a:schemeClr>
                  </a:solidFill>
                  <a:latin typeface="Arial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54700" y="1784871"/>
                <a:ext cx="1360562" cy="189437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120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Steam inlet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82413" y="2114747"/>
                <a:ext cx="371190" cy="11206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430216" y="2112970"/>
                <a:ext cx="1360562" cy="189437"/>
              </a:xfrm>
              <a:prstGeom prst="rect">
                <a:avLst/>
              </a:prstGeom>
              <a:noFill/>
            </p:spPr>
            <p:txBody>
              <a:bodyPr wrap="square" lIns="0" tIns="0" rIns="36000" bIns="0" rtlCol="0">
                <a:noAutofit/>
              </a:bodyPr>
              <a:lstStyle/>
              <a:p>
                <a:pPr algn="l"/>
                <a:r>
                  <a:rPr lang="en-US" sz="120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Steam Outlet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795067" y="2114987"/>
                <a:ext cx="93695" cy="186741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72000" tIns="72000" rIns="72000" bIns="720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364923" y="4232384"/>
                <a:ext cx="403933" cy="179993"/>
              </a:xfrm>
              <a:prstGeom prst="rect">
                <a:avLst/>
              </a:prstGeom>
              <a:solidFill>
                <a:schemeClr val="bg1">
                  <a:alpha val="39000"/>
                </a:schemeClr>
              </a:solidFill>
            </p:spPr>
            <p:txBody>
              <a:bodyPr wrap="none" lIns="0" tIns="0" rIns="34280" bIns="0" rtlCol="0">
                <a:no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b="1" dirty="0" smtClean="0">
                    <a:solidFill>
                      <a:srgbClr val="C00000"/>
                    </a:solidFill>
                    <a:latin typeface="+mj-lt"/>
                  </a:rPr>
                  <a:t>Exchanger Arrangement</a:t>
                </a:r>
                <a:endParaRPr lang="en-US" sz="1600" b="1" dirty="0">
                  <a:solidFill>
                    <a:srgbClr val="C00000"/>
                  </a:solidFill>
                  <a:latin typeface="+mj-lt"/>
                </a:endParaRPr>
              </a:p>
            </p:txBody>
          </p:sp>
        </p:grpSp>
        <p:sp>
          <p:nvSpPr>
            <p:cNvPr id="9" name="Down Arrow 8"/>
            <p:cNvSpPr/>
            <p:nvPr/>
          </p:nvSpPr>
          <p:spPr bwMode="auto">
            <a:xfrm>
              <a:off x="1827277" y="1571344"/>
              <a:ext cx="177101" cy="227992"/>
            </a:xfrm>
            <a:prstGeom prst="downArrow">
              <a:avLst/>
            </a:prstGeom>
            <a:solidFill>
              <a:schemeClr val="accent4">
                <a:lumMod val="50000"/>
              </a:schemeClr>
            </a:solidFill>
            <a:ln w="9525" cap="flat" cmpd="sng" algn="ctr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2775044" y="1993880"/>
              <a:ext cx="278707" cy="169517"/>
            </a:xfrm>
            <a:prstGeom prst="rightArrow">
              <a:avLst/>
            </a:prstGeom>
            <a:solidFill>
              <a:schemeClr val="accent4">
                <a:lumMod val="50000"/>
              </a:schemeClr>
            </a:solidFill>
            <a:ln w="9525" cap="flat" cmpd="sng" algn="ctr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Double Brace 10"/>
            <p:cNvSpPr/>
            <p:nvPr/>
          </p:nvSpPr>
          <p:spPr bwMode="auto">
            <a:xfrm>
              <a:off x="866371" y="4987489"/>
              <a:ext cx="2002579" cy="329672"/>
            </a:xfrm>
            <a:prstGeom prst="bracePair">
              <a:avLst/>
            </a:prstGeom>
            <a:solidFill>
              <a:srgbClr val="FF0000">
                <a:alpha val="43137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11" idx="3"/>
            </p:cNvCxnSpPr>
            <p:nvPr/>
          </p:nvCxnSpPr>
          <p:spPr bwMode="auto">
            <a:xfrm flipV="1">
              <a:off x="2868950" y="5146271"/>
              <a:ext cx="132400" cy="6054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TextBox 12"/>
            <p:cNvSpPr txBox="1"/>
            <p:nvPr/>
          </p:nvSpPr>
          <p:spPr>
            <a:xfrm>
              <a:off x="3218911" y="5071055"/>
              <a:ext cx="699521" cy="162539"/>
            </a:xfrm>
            <a:prstGeom prst="rect">
              <a:avLst/>
            </a:prstGeom>
            <a:noFill/>
          </p:spPr>
          <p:txBody>
            <a:bodyPr wrap="none" lIns="0" tIns="0" rIns="34280" bIns="0" rtlCol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latin typeface="Arial" pitchFamily="34" charset="0"/>
                </a:rPr>
                <a:t>Expansion Bellow</a:t>
              </a:r>
              <a:endParaRPr lang="en-US" sz="1100" dirty="0">
                <a:latin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52708" y="5398719"/>
              <a:ext cx="1822336" cy="12715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202204" y="3685218"/>
              <a:ext cx="572839" cy="1211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2868951" y="3627417"/>
              <a:ext cx="1303388" cy="169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latin typeface="Arial" pitchFamily="34" charset="0"/>
                </a:rPr>
                <a:t>Top </a:t>
              </a:r>
              <a:r>
                <a:rPr lang="en-US" sz="1100" dirty="0" smtClean="0">
                  <a:latin typeface="Arial" pitchFamily="34" charset="0"/>
                </a:rPr>
                <a:t>Tube sheet</a:t>
              </a:r>
              <a:endParaRPr lang="en-US" sz="1100" dirty="0">
                <a:latin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2782041" y="3725141"/>
              <a:ext cx="223992" cy="0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 bwMode="auto">
            <a:xfrm>
              <a:off x="2950256" y="5414772"/>
              <a:ext cx="1303388" cy="169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latin typeface="Arial" pitchFamily="34" charset="0"/>
                </a:rPr>
                <a:t>Bottom Tube sheet</a:t>
              </a:r>
              <a:endParaRPr lang="en-US" sz="1100" dirty="0">
                <a:latin typeface="Arial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2777358" y="5512496"/>
              <a:ext cx="223992" cy="0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 bwMode="auto">
            <a:xfrm>
              <a:off x="790171" y="2455290"/>
              <a:ext cx="640777" cy="4620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70C0"/>
                  </a:solidFill>
                  <a:latin typeface="Arial" pitchFamily="34" charset="0"/>
                </a:rPr>
                <a:t>Inlet nozzle pipe</a:t>
              </a:r>
              <a:endParaRPr lang="en-US" sz="110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2244190" y="2616001"/>
              <a:ext cx="1303388" cy="1540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70C0"/>
                  </a:solidFill>
                  <a:latin typeface="Arial" pitchFamily="34" charset="0"/>
                </a:rPr>
                <a:t>Outlet nozzle pipe</a:t>
              </a:r>
              <a:endParaRPr lang="en-US" sz="110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96174" y="2691777"/>
              <a:ext cx="329627" cy="6481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Arrow Connector 22"/>
            <p:cNvCxnSpPr>
              <a:stCxn id="6" idx="1"/>
              <a:endCxn id="20" idx="3"/>
            </p:cNvCxnSpPr>
            <p:nvPr/>
          </p:nvCxnSpPr>
          <p:spPr bwMode="auto">
            <a:xfrm flipH="1">
              <a:off x="1430948" y="2626326"/>
              <a:ext cx="203869" cy="59979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 bwMode="auto">
            <a:xfrm>
              <a:off x="2949183" y="3913767"/>
              <a:ext cx="502605" cy="1540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70C0"/>
                  </a:solidFill>
                  <a:latin typeface="Arial" pitchFamily="34" charset="0"/>
                </a:rPr>
                <a:t>Shell</a:t>
              </a:r>
              <a:endParaRPr lang="en-US" sz="110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2795981" y="3997211"/>
              <a:ext cx="223992" cy="0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TextBox 25"/>
            <p:cNvSpPr txBox="1"/>
            <p:nvPr/>
          </p:nvSpPr>
          <p:spPr bwMode="auto">
            <a:xfrm>
              <a:off x="2950256" y="4221940"/>
              <a:ext cx="597322" cy="1540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70C0"/>
                  </a:solidFill>
                  <a:latin typeface="Arial" pitchFamily="34" charset="0"/>
                </a:rPr>
                <a:t>Tubes</a:t>
              </a:r>
              <a:endParaRPr lang="en-US" sz="110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V="1">
              <a:off x="2619591" y="4313060"/>
              <a:ext cx="409829" cy="9430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TextBox 40"/>
          <p:cNvSpPr txBox="1"/>
          <p:nvPr/>
        </p:nvSpPr>
        <p:spPr>
          <a:xfrm>
            <a:off x="129098" y="3475337"/>
            <a:ext cx="908392" cy="373224"/>
          </a:xfrm>
          <a:prstGeom prst="rect">
            <a:avLst/>
          </a:prstGeom>
          <a:noFill/>
        </p:spPr>
        <p:txBody>
          <a:bodyPr wrap="square" lIns="0" tIns="0" rIns="36000" bIns="0" rtlCol="0">
            <a:noAutofit/>
          </a:bodyPr>
          <a:lstStyle/>
          <a:p>
            <a:pPr algn="l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</a:rPr>
              <a:t>Hydrocarbon inlet</a:t>
            </a:r>
          </a:p>
        </p:txBody>
      </p:sp>
      <p:sp>
        <p:nvSpPr>
          <p:cNvPr id="42" name="Down Arrow 41"/>
          <p:cNvSpPr/>
          <p:nvPr/>
        </p:nvSpPr>
        <p:spPr bwMode="auto">
          <a:xfrm>
            <a:off x="558268" y="3685786"/>
            <a:ext cx="156452" cy="150053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3598" y="5887920"/>
            <a:ext cx="2128863" cy="373224"/>
          </a:xfrm>
          <a:prstGeom prst="rect">
            <a:avLst/>
          </a:prstGeom>
          <a:noFill/>
        </p:spPr>
        <p:txBody>
          <a:bodyPr wrap="square" lIns="0" tIns="0" rIns="36000" bIns="0" rtlCol="0">
            <a:noAutofit/>
          </a:bodyPr>
          <a:lstStyle/>
          <a:p>
            <a:pPr algn="l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</a:rPr>
              <a:t>Hydrocarbon inlet</a:t>
            </a:r>
          </a:p>
        </p:txBody>
      </p:sp>
      <p:sp>
        <p:nvSpPr>
          <p:cNvPr id="44" name="Down Arrow 43"/>
          <p:cNvSpPr/>
          <p:nvPr/>
        </p:nvSpPr>
        <p:spPr bwMode="auto">
          <a:xfrm>
            <a:off x="1209507" y="6069096"/>
            <a:ext cx="142077" cy="124536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Why study is needed?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1676400"/>
            <a:ext cx="8763000" cy="4212061"/>
            <a:chOff x="490179" y="1752740"/>
            <a:chExt cx="11293504" cy="3899140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6" name="Rounded Rectangle 5"/>
            <p:cNvSpPr/>
            <p:nvPr/>
          </p:nvSpPr>
          <p:spPr bwMode="auto">
            <a:xfrm>
              <a:off x="490179" y="1752740"/>
              <a:ext cx="11293504" cy="3899140"/>
            </a:xfrm>
            <a:prstGeom prst="round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BIC Typeface Headline" panose="020B0603060202020204" pitchFamily="34" charset="0"/>
                <a:cs typeface="SABIC Typeface Headline" panose="020B060306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34836" y="2040317"/>
              <a:ext cx="9706927" cy="327648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just"/>
              <a:r>
                <a:rPr lang="en-GB" sz="1600" dirty="0" smtClean="0">
                  <a:latin typeface="+mj-lt"/>
                </a:rPr>
                <a:t>High </a:t>
              </a:r>
              <a:r>
                <a:rPr lang="en-GB" sz="1600" dirty="0">
                  <a:latin typeface="+mj-lt"/>
                </a:rPr>
                <a:t>temperature materials are specially selected in design to exhibits </a:t>
              </a:r>
              <a:r>
                <a:rPr lang="en-GB" sz="1600" dirty="0" smtClean="0">
                  <a:latin typeface="+mj-lt"/>
                </a:rPr>
                <a:t>strength </a:t>
              </a:r>
              <a:r>
                <a:rPr lang="en-GB" sz="1600" dirty="0">
                  <a:latin typeface="+mj-lt"/>
                </a:rPr>
                <a:t>under continuous high temperature exposure</a:t>
              </a:r>
              <a:r>
                <a:rPr lang="en-GB" sz="1600" dirty="0" smtClean="0">
                  <a:latin typeface="+mj-lt"/>
                </a:rPr>
                <a:t>.</a:t>
              </a:r>
            </a:p>
            <a:p>
              <a:pPr algn="just"/>
              <a:endParaRPr lang="en-GB" sz="1600" dirty="0">
                <a:solidFill>
                  <a:srgbClr val="FF0000"/>
                </a:solidFill>
                <a:latin typeface="+mj-lt"/>
              </a:endParaRPr>
            </a:p>
            <a:p>
              <a:pPr marL="609600" lvl="1" indent="-285750" algn="just">
                <a:buFont typeface="Courier New" panose="02070309020205020404" pitchFamily="49" charset="0"/>
                <a:buChar char="o"/>
              </a:pPr>
              <a:r>
                <a:rPr lang="en-GB" sz="1600" dirty="0">
                  <a:latin typeface="+mj-lt"/>
                </a:rPr>
                <a:t>SS304H (up to 815 </a:t>
              </a:r>
              <a:r>
                <a:rPr lang="en-GB" sz="1600" baseline="30000" dirty="0" smtClean="0">
                  <a:latin typeface="+mj-lt"/>
                </a:rPr>
                <a:t>o</a:t>
              </a:r>
              <a:r>
                <a:rPr lang="en-GB" sz="1600" dirty="0" smtClean="0">
                  <a:latin typeface="+mj-lt"/>
                </a:rPr>
                <a:t>C &amp; </a:t>
              </a:r>
              <a:r>
                <a:rPr lang="en-GB" sz="1600" dirty="0" smtClean="0">
                  <a:solidFill>
                    <a:srgbClr val="C00000"/>
                  </a:solidFill>
                  <a:latin typeface="+mj-lt"/>
                </a:rPr>
                <a:t>creep starts at 515 </a:t>
              </a:r>
              <a:r>
                <a:rPr lang="en-GB" sz="1600" baseline="30000" dirty="0">
                  <a:solidFill>
                    <a:srgbClr val="C00000"/>
                  </a:solidFill>
                </a:rPr>
                <a:t>o</a:t>
              </a:r>
              <a:r>
                <a:rPr lang="en-GB" sz="1600" dirty="0" smtClean="0">
                  <a:solidFill>
                    <a:srgbClr val="C00000"/>
                  </a:solidFill>
                  <a:latin typeface="+mj-lt"/>
                </a:rPr>
                <a:t>C</a:t>
              </a:r>
              <a:r>
                <a:rPr lang="en-GB" sz="1600" dirty="0" smtClean="0">
                  <a:latin typeface="+mj-lt"/>
                </a:rPr>
                <a:t>)</a:t>
              </a:r>
              <a:endParaRPr lang="en-GB" sz="1600" dirty="0">
                <a:latin typeface="+mj-lt"/>
              </a:endParaRPr>
            </a:p>
            <a:p>
              <a:pPr marL="609600" lvl="1" indent="-285750" algn="just">
                <a:buFont typeface="Courier New" panose="02070309020205020404" pitchFamily="49" charset="0"/>
                <a:buChar char="o"/>
              </a:pPr>
              <a:r>
                <a:rPr lang="en-GB" sz="1600" dirty="0">
                  <a:latin typeface="+mj-lt"/>
                </a:rPr>
                <a:t>Alloy 800HT (</a:t>
              </a:r>
              <a:r>
                <a:rPr lang="en-GB" sz="1600" dirty="0" smtClean="0">
                  <a:latin typeface="+mj-lt"/>
                </a:rPr>
                <a:t>around 900</a:t>
              </a:r>
              <a:r>
                <a:rPr lang="en-GB" sz="1600" baseline="30000" dirty="0" smtClean="0">
                  <a:latin typeface="+mj-lt"/>
                </a:rPr>
                <a:t> o</a:t>
              </a:r>
              <a:r>
                <a:rPr lang="en-GB" sz="1600" dirty="0" smtClean="0">
                  <a:latin typeface="+mj-lt"/>
                </a:rPr>
                <a:t>C </a:t>
              </a:r>
              <a:r>
                <a:rPr lang="en-GB" sz="1600" dirty="0">
                  <a:latin typeface="+mj-lt"/>
                </a:rPr>
                <a:t>&amp; </a:t>
              </a:r>
              <a:r>
                <a:rPr lang="en-GB" sz="1600" dirty="0">
                  <a:solidFill>
                    <a:srgbClr val="C00000"/>
                  </a:solidFill>
                  <a:latin typeface="+mj-lt"/>
                </a:rPr>
                <a:t>creep starts at 565 </a:t>
              </a:r>
              <a:r>
                <a:rPr lang="en-GB" sz="1600" baseline="30000" dirty="0" smtClean="0">
                  <a:solidFill>
                    <a:srgbClr val="C00000"/>
                  </a:solidFill>
                  <a:latin typeface="+mj-lt"/>
                </a:rPr>
                <a:t>o</a:t>
              </a:r>
              <a:r>
                <a:rPr lang="en-GB" sz="1600" dirty="0" smtClean="0">
                  <a:solidFill>
                    <a:srgbClr val="C00000"/>
                  </a:solidFill>
                  <a:latin typeface="+mj-lt"/>
                </a:rPr>
                <a:t>C</a:t>
              </a:r>
              <a:r>
                <a:rPr lang="en-GB" sz="1600" dirty="0" smtClean="0">
                  <a:latin typeface="+mj-lt"/>
                </a:rPr>
                <a:t>)</a:t>
              </a:r>
              <a:endParaRPr lang="en-GB" sz="1600" dirty="0">
                <a:latin typeface="+mj-lt"/>
              </a:endParaRPr>
            </a:p>
            <a:p>
              <a:pPr lvl="1" algn="just"/>
              <a:r>
                <a:rPr lang="en-GB" sz="1050" i="1" dirty="0" smtClean="0">
                  <a:latin typeface="+mj-lt"/>
                </a:rPr>
                <a:t>(As per API  &amp; ASME standard)</a:t>
              </a:r>
            </a:p>
            <a:p>
              <a:pPr algn="just"/>
              <a:r>
                <a:rPr lang="en-GB" sz="1600" dirty="0">
                  <a:latin typeface="+mj-lt"/>
                </a:rPr>
                <a:t/>
              </a:r>
              <a:br>
                <a:rPr lang="en-GB" sz="1600" dirty="0">
                  <a:latin typeface="+mj-lt"/>
                </a:rPr>
              </a:br>
              <a:r>
                <a:rPr lang="en-GB" sz="1600" dirty="0">
                  <a:latin typeface="+mj-lt"/>
                </a:rPr>
                <a:t>Although, these materials are design to sustain high temperature loads, </a:t>
              </a:r>
              <a:r>
                <a:rPr lang="en-GB" sz="1600" dirty="0" smtClean="0">
                  <a:latin typeface="+mj-lt"/>
                </a:rPr>
                <a:t>but </a:t>
              </a:r>
              <a:r>
                <a:rPr lang="en-GB" sz="1600" dirty="0">
                  <a:latin typeface="+mj-lt"/>
                </a:rPr>
                <a:t>material will still degrade over time under continuous exposure to high temperature </a:t>
              </a:r>
              <a:r>
                <a:rPr lang="en-GB" sz="1600" dirty="0" smtClean="0">
                  <a:latin typeface="+mj-lt"/>
                </a:rPr>
                <a:t>&amp; </a:t>
              </a:r>
              <a:r>
                <a:rPr lang="en-GB" sz="1600" dirty="0">
                  <a:latin typeface="+mj-lt"/>
                </a:rPr>
                <a:t>stress.  The following damage mechanisms are applicable to high temperature material degradation:</a:t>
              </a:r>
            </a:p>
            <a:p>
              <a:pPr marL="666750" lvl="1" indent="-342900" algn="just">
                <a:buFont typeface="+mj-lt"/>
                <a:buAutoNum type="arabicPeriod"/>
              </a:pPr>
              <a:endParaRPr lang="en-GB" sz="1600" u="sng" dirty="0" smtClean="0">
                <a:latin typeface="+mj-lt"/>
              </a:endParaRPr>
            </a:p>
            <a:p>
              <a:pPr marL="666750" lvl="1" indent="-342900" algn="just">
                <a:buFont typeface="+mj-lt"/>
                <a:buAutoNum type="arabicPeriod"/>
              </a:pPr>
              <a:r>
                <a:rPr lang="en-GB" sz="1600" u="sng" dirty="0" smtClean="0">
                  <a:solidFill>
                    <a:srgbClr val="0070C0"/>
                  </a:solidFill>
                  <a:latin typeface="+mj-lt"/>
                </a:rPr>
                <a:t>High </a:t>
              </a:r>
              <a:r>
                <a:rPr lang="en-GB" sz="1600" u="sng" dirty="0">
                  <a:solidFill>
                    <a:srgbClr val="0070C0"/>
                  </a:solidFill>
                  <a:latin typeface="+mj-lt"/>
                </a:rPr>
                <a:t>temperature </a:t>
              </a:r>
              <a:r>
                <a:rPr lang="en-GB" sz="1600" u="sng" dirty="0" smtClean="0">
                  <a:solidFill>
                    <a:srgbClr val="0070C0"/>
                  </a:solidFill>
                  <a:latin typeface="+mj-lt"/>
                </a:rPr>
                <a:t>creep (this study is limited for this damage mechanism)</a:t>
              </a:r>
              <a:endParaRPr lang="en-GB" sz="1600" u="sng" dirty="0">
                <a:solidFill>
                  <a:srgbClr val="0070C0"/>
                </a:solidFill>
                <a:latin typeface="+mj-lt"/>
              </a:endParaRPr>
            </a:p>
            <a:p>
              <a:pPr marL="666750" lvl="1" indent="-342900" algn="just">
                <a:buFont typeface="+mj-lt"/>
                <a:buAutoNum type="arabicPeriod"/>
              </a:pPr>
              <a:r>
                <a:rPr lang="en-GB" sz="1600" dirty="0">
                  <a:latin typeface="+mj-lt"/>
                </a:rPr>
                <a:t>Sigma Phase embrittlement </a:t>
              </a:r>
              <a:r>
                <a:rPr lang="en-GB" sz="1600" dirty="0" smtClean="0">
                  <a:latin typeface="+mj-lt"/>
                </a:rPr>
                <a:t>(No destructive examination  performed, hence, no assessment)</a:t>
              </a:r>
              <a:endParaRPr lang="en-GB" sz="1600" dirty="0">
                <a:latin typeface="+mj-lt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42" y="2040317"/>
              <a:ext cx="837192" cy="605257"/>
            </a:xfrm>
            <a:prstGeom prst="rect">
              <a:avLst/>
            </a:prstGeom>
            <a:grpFill/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42" y="3543469"/>
              <a:ext cx="837194" cy="605257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42020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6598</TotalTime>
  <Words>1270</Words>
  <Application>Microsoft Office PowerPoint</Application>
  <PresentationFormat>On-screen Show (4:3)</PresentationFormat>
  <Paragraphs>284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MS PGothic</vt:lpstr>
      <vt:lpstr>Arial</vt:lpstr>
      <vt:lpstr>B Helvetica Bold</vt:lpstr>
      <vt:lpstr>Calibri</vt:lpstr>
      <vt:lpstr>Courier New</vt:lpstr>
      <vt:lpstr>Gill Sans MT</vt:lpstr>
      <vt:lpstr>SABIC Typeface Headline</vt:lpstr>
      <vt:lpstr>SABIC Typeface Headline Light</vt:lpstr>
      <vt:lpstr>SABIC Typeface Text Light</vt:lpstr>
      <vt:lpstr>Times New Roman</vt:lpstr>
      <vt:lpstr>Traditional Arabic</vt:lpstr>
      <vt:lpstr>Wingdings</vt:lpstr>
      <vt:lpstr>ヒラギノ角ゴ Pro W3</vt:lpstr>
      <vt:lpstr>Office Theme</vt:lpstr>
      <vt:lpstr>PowerPoint Presentation</vt:lpstr>
      <vt:lpstr>Contents</vt:lpstr>
      <vt:lpstr>introduction</vt:lpstr>
      <vt:lpstr>Background</vt:lpstr>
      <vt:lpstr>Process Description</vt:lpstr>
      <vt:lpstr>Challenges</vt:lpstr>
      <vt:lpstr>assessment summary</vt:lpstr>
      <vt:lpstr>Exchanger specification</vt:lpstr>
      <vt:lpstr>Why study is needed?</vt:lpstr>
      <vt:lpstr>Brief History</vt:lpstr>
      <vt:lpstr>Brief History</vt:lpstr>
      <vt:lpstr>Study basis &amp; assumption</vt:lpstr>
      <vt:lpstr>Level 1 assessments</vt:lpstr>
      <vt:lpstr>Assessment applicability</vt:lpstr>
      <vt:lpstr>Level -1 assessment summary</vt:lpstr>
      <vt:lpstr>Level -2 assessment summary</vt:lpstr>
      <vt:lpstr>Conclusion &amp; forward plan</vt:lpstr>
      <vt:lpstr>Conclusion &amp; forward plan</vt:lpstr>
      <vt:lpstr>References</vt:lpstr>
      <vt:lpstr>PowerPoint Presentation</vt:lpstr>
    </vt:vector>
  </TitlesOfParts>
  <Company>SABIC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muhammadr</dc:creator>
  <cp:lastModifiedBy>Azad Ahmad</cp:lastModifiedBy>
  <cp:revision>214</cp:revision>
  <dcterms:created xsi:type="dcterms:W3CDTF">2009-10-28T07:50:07Z</dcterms:created>
  <dcterms:modified xsi:type="dcterms:W3CDTF">2022-02-19T11:49:16Z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321747-f206-4919-9520-29762f698e8e_Enabled">
    <vt:lpwstr>true</vt:lpwstr>
  </property>
  <property fmtid="{D5CDD505-2E9C-101B-9397-08002B2CF9AE}" pid="3" name="MSIP_Label_13321747-f206-4919-9520-29762f698e8e_SetDate">
    <vt:lpwstr>2021-08-30T06:47:45Z</vt:lpwstr>
  </property>
  <property fmtid="{D5CDD505-2E9C-101B-9397-08002B2CF9AE}" pid="4" name="MSIP_Label_13321747-f206-4919-9520-29762f698e8e_Method">
    <vt:lpwstr>Privileged</vt:lpwstr>
  </property>
  <property fmtid="{D5CDD505-2E9C-101B-9397-08002B2CF9AE}" pid="5" name="MSIP_Label_13321747-f206-4919-9520-29762f698e8e_Name">
    <vt:lpwstr>13321747-f206-4919-9520-29762f698e8e</vt:lpwstr>
  </property>
  <property fmtid="{D5CDD505-2E9C-101B-9397-08002B2CF9AE}" pid="6" name="MSIP_Label_13321747-f206-4919-9520-29762f698e8e_SiteId">
    <vt:lpwstr>a77c517c-e95e-435b-bbb4-cb17e462491f</vt:lpwstr>
  </property>
  <property fmtid="{D5CDD505-2E9C-101B-9397-08002B2CF9AE}" pid="7" name="MSIP_Label_13321747-f206-4919-9520-29762f698e8e_ActionId">
    <vt:lpwstr>d3307ae8-489e-442e-8e1a-2655cab33113</vt:lpwstr>
  </property>
  <property fmtid="{D5CDD505-2E9C-101B-9397-08002B2CF9AE}" pid="8" name="MSIP_Label_13321747-f206-4919-9520-29762f698e8e_ContentBits">
    <vt:lpwstr>1</vt:lpwstr>
  </property>
</Properties>
</file>