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56" r:id="rId2"/>
    <p:sldId id="286" r:id="rId3"/>
    <p:sldId id="382" r:id="rId4"/>
    <p:sldId id="275" r:id="rId5"/>
    <p:sldId id="277" r:id="rId6"/>
    <p:sldId id="278" r:id="rId7"/>
    <p:sldId id="279" r:id="rId8"/>
    <p:sldId id="280" r:id="rId9"/>
    <p:sldId id="281" r:id="rId10"/>
    <p:sldId id="282" r:id="rId11"/>
    <p:sldId id="283" r:id="rId12"/>
    <p:sldId id="284" r:id="rId13"/>
    <p:sldId id="285" r:id="rId14"/>
    <p:sldId id="289" r:id="rId15"/>
    <p:sldId id="288" r:id="rId16"/>
    <p:sldId id="290" r:id="rId17"/>
    <p:sldId id="291" r:id="rId18"/>
    <p:sldId id="294" r:id="rId19"/>
    <p:sldId id="292" r:id="rId20"/>
    <p:sldId id="29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30" r:id="rId44"/>
    <p:sldId id="327" r:id="rId45"/>
    <p:sldId id="328" r:id="rId46"/>
    <p:sldId id="329" r:id="rId47"/>
    <p:sldId id="375"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76"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7" r:id="rId93"/>
    <p:sldId id="378" r:id="rId94"/>
    <p:sldId id="379" r:id="rId95"/>
    <p:sldId id="380" r:id="rId96"/>
    <p:sldId id="381" r:id="rId97"/>
    <p:sldId id="276"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087AB996-346A-4814-A9CE-94EF68F940E3}">
          <p14:sldIdLst>
            <p14:sldId id="256"/>
            <p14:sldId id="286"/>
          </p14:sldIdLst>
        </p14:section>
        <p14:section name="Introduction" id="{EB670941-59D1-406B-ACCC-FAD529A2D0E0}">
          <p14:sldIdLst>
            <p14:sldId id="382"/>
            <p14:sldId id="275"/>
            <p14:sldId id="277"/>
            <p14:sldId id="278"/>
            <p14:sldId id="279"/>
            <p14:sldId id="280"/>
            <p14:sldId id="281"/>
            <p14:sldId id="282"/>
            <p14:sldId id="283"/>
            <p14:sldId id="284"/>
            <p14:sldId id="285"/>
          </p14:sldIdLst>
        </p14:section>
        <p14:section name="Material" id="{ACA8DB57-549E-4B09-A53D-FF71E3FC925E}">
          <p14:sldIdLst>
            <p14:sldId id="289"/>
            <p14:sldId id="288"/>
            <p14:sldId id="290"/>
            <p14:sldId id="291"/>
          </p14:sldIdLst>
        </p14:section>
        <p14:section name="Preliminary Results" id="{0585AE5C-0084-42CD-94B8-A403E5E2243D}">
          <p14:sldIdLst>
            <p14:sldId id="294"/>
            <p14:sldId id="292"/>
            <p14:sldId id="29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Lst>
        </p14:section>
        <p14:section name="Experiment Setup" id="{AA211F8C-7815-4A38-9BAE-8534514112A4}">
          <p14:sldIdLst>
            <p14:sldId id="330"/>
            <p14:sldId id="327"/>
            <p14:sldId id="328"/>
            <p14:sldId id="329"/>
          </p14:sldIdLst>
        </p14:section>
        <p14:section name="Results" id="{809EE5C5-C722-4F59-B19F-EC093B19C5F5}">
          <p14:sldIdLst>
            <p14:sldId id="375"/>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Lst>
        </p14:section>
        <p14:section name="Results Discussion" id="{0D7CD856-963B-4EFF-8EFE-E24B319DB41E}">
          <p14:sldIdLst>
            <p14:sldId id="376"/>
            <p14:sldId id="360"/>
            <p14:sldId id="361"/>
            <p14:sldId id="362"/>
            <p14:sldId id="363"/>
            <p14:sldId id="364"/>
            <p14:sldId id="365"/>
            <p14:sldId id="366"/>
            <p14:sldId id="367"/>
            <p14:sldId id="368"/>
            <p14:sldId id="369"/>
            <p14:sldId id="370"/>
            <p14:sldId id="371"/>
            <p14:sldId id="372"/>
            <p14:sldId id="373"/>
            <p14:sldId id="374"/>
          </p14:sldIdLst>
        </p14:section>
        <p14:section name="Con. and recom." id="{A9F41ED6-BADF-44E7-AD11-F581F23FB19B}">
          <p14:sldIdLst>
            <p14:sldId id="377"/>
            <p14:sldId id="378"/>
            <p14:sldId id="379"/>
            <p14:sldId id="380"/>
            <p14:sldId id="381"/>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1C4"/>
    <a:srgbClr val="EFB42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4" autoAdjust="0"/>
    <p:restoredTop sz="79632" autoAdjust="0"/>
  </p:normalViewPr>
  <p:slideViewPr>
    <p:cSldViewPr>
      <p:cViewPr>
        <p:scale>
          <a:sx n="75" d="100"/>
          <a:sy n="75" d="100"/>
        </p:scale>
        <p:origin x="2436" y="486"/>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p:cViewPr varScale="1">
        <p:scale>
          <a:sx n="82" d="100"/>
          <a:sy n="82" d="100"/>
        </p:scale>
        <p:origin x="395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3FC82-8B03-4F70-AF44-247D5AA695B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5197656-6D02-4A8C-977A-C61F961C619C}">
      <dgm:prSet phldrT="[Text]"/>
      <dgm:spPr/>
      <dgm:t>
        <a:bodyPr/>
        <a:lstStyle/>
        <a:p>
          <a:r>
            <a:rPr lang="en-US" dirty="0"/>
            <a:t>Antifouling and Antimicrobial Coating</a:t>
          </a:r>
        </a:p>
      </dgm:t>
    </dgm:pt>
    <dgm:pt modelId="{190786C3-15E1-4DDF-8FA7-2CF8C32CACB6}" type="parTrans" cxnId="{1DE569FB-7F36-4E7E-9720-D93747EA9C0A}">
      <dgm:prSet/>
      <dgm:spPr/>
      <dgm:t>
        <a:bodyPr/>
        <a:lstStyle/>
        <a:p>
          <a:endParaRPr lang="en-US"/>
        </a:p>
      </dgm:t>
    </dgm:pt>
    <dgm:pt modelId="{1DE727F5-8012-4CD5-BCFF-0B60812CFCF5}" type="sibTrans" cxnId="{1DE569FB-7F36-4E7E-9720-D93747EA9C0A}">
      <dgm:prSet/>
      <dgm:spPr/>
      <dgm:t>
        <a:bodyPr/>
        <a:lstStyle/>
        <a:p>
          <a:endParaRPr lang="en-US"/>
        </a:p>
      </dgm:t>
    </dgm:pt>
    <dgm:pt modelId="{B39C3A1B-7A70-4180-AF82-9D369AB873F9}">
      <dgm:prSet/>
      <dgm:spPr/>
      <dgm:t>
        <a:bodyPr/>
        <a:lstStyle/>
        <a:p>
          <a:r>
            <a:rPr lang="en-US" dirty="0"/>
            <a:t>Ytterbium Oxide and Titanium Dioxide </a:t>
          </a:r>
        </a:p>
      </dgm:t>
    </dgm:pt>
    <dgm:pt modelId="{021C8423-1681-4A11-9BC6-4A9FF5522DCC}" type="parTrans" cxnId="{E09A9E06-5CD0-4B2F-85E9-8401AD77FB76}">
      <dgm:prSet/>
      <dgm:spPr/>
      <dgm:t>
        <a:bodyPr/>
        <a:lstStyle/>
        <a:p>
          <a:endParaRPr lang="en-US"/>
        </a:p>
      </dgm:t>
    </dgm:pt>
    <dgm:pt modelId="{34D34498-B4E0-4DF5-955D-D66DF1347956}" type="sibTrans" cxnId="{E09A9E06-5CD0-4B2F-85E9-8401AD77FB76}">
      <dgm:prSet/>
      <dgm:spPr/>
      <dgm:t>
        <a:bodyPr/>
        <a:lstStyle/>
        <a:p>
          <a:endParaRPr lang="en-US"/>
        </a:p>
      </dgm:t>
    </dgm:pt>
    <dgm:pt modelId="{F51C8DF1-A971-4EF6-85CF-235966203162}">
      <dgm:prSet/>
      <dgm:spPr/>
      <dgm:t>
        <a:bodyPr/>
        <a:lstStyle/>
        <a:p>
          <a:r>
            <a:rPr lang="en-US" dirty="0" err="1"/>
            <a:t>SEM</a:t>
          </a:r>
          <a:r>
            <a:rPr lang="en-US" dirty="0"/>
            <a:t>, EDS and Hydrophobic Testing Before Field Placement</a:t>
          </a:r>
        </a:p>
      </dgm:t>
    </dgm:pt>
    <dgm:pt modelId="{9C774D87-16C2-4596-8B14-4D1CE3A73A3D}" type="parTrans" cxnId="{B2F69BBB-5ECE-43EB-8A04-9162620CE7A8}">
      <dgm:prSet/>
      <dgm:spPr/>
      <dgm:t>
        <a:bodyPr/>
        <a:lstStyle/>
        <a:p>
          <a:endParaRPr lang="en-US"/>
        </a:p>
      </dgm:t>
    </dgm:pt>
    <dgm:pt modelId="{7103C820-0693-424C-BD0B-109B5A02B2D3}" type="sibTrans" cxnId="{B2F69BBB-5ECE-43EB-8A04-9162620CE7A8}">
      <dgm:prSet/>
      <dgm:spPr/>
      <dgm:t>
        <a:bodyPr/>
        <a:lstStyle/>
        <a:p>
          <a:endParaRPr lang="en-US"/>
        </a:p>
      </dgm:t>
    </dgm:pt>
    <dgm:pt modelId="{B98601F4-0B15-4BB9-9363-BC034F1171A5}">
      <dgm:prSet/>
      <dgm:spPr/>
      <dgm:t>
        <a:bodyPr/>
        <a:lstStyle/>
        <a:p>
          <a:r>
            <a:rPr lang="en-US" dirty="0"/>
            <a:t>Water Cooling Towers Field Placement  </a:t>
          </a:r>
        </a:p>
      </dgm:t>
    </dgm:pt>
    <dgm:pt modelId="{2343A1DC-0D99-44CE-99C0-F055B003AD0E}" type="parTrans" cxnId="{23B2CE77-2043-48EE-82FB-CED16FA20DA6}">
      <dgm:prSet/>
      <dgm:spPr/>
      <dgm:t>
        <a:bodyPr/>
        <a:lstStyle/>
        <a:p>
          <a:endParaRPr lang="en-US"/>
        </a:p>
      </dgm:t>
    </dgm:pt>
    <dgm:pt modelId="{89B8AC6B-00E9-4D2C-B20A-0C722A1B7428}" type="sibTrans" cxnId="{23B2CE77-2043-48EE-82FB-CED16FA20DA6}">
      <dgm:prSet/>
      <dgm:spPr/>
      <dgm:t>
        <a:bodyPr/>
        <a:lstStyle/>
        <a:p>
          <a:endParaRPr lang="en-US"/>
        </a:p>
      </dgm:t>
    </dgm:pt>
    <dgm:pt modelId="{F54FFEAC-27B6-49BD-AF11-D7ECB500ADB0}">
      <dgm:prSet/>
      <dgm:spPr/>
      <dgm:t>
        <a:bodyPr/>
        <a:lstStyle/>
        <a:p>
          <a:r>
            <a:rPr lang="en-US" dirty="0"/>
            <a:t>Testing Results After Field Placement </a:t>
          </a:r>
        </a:p>
      </dgm:t>
    </dgm:pt>
    <dgm:pt modelId="{74F412D9-EBCC-4586-B717-0728F9F08477}" type="parTrans" cxnId="{9F4DD7F2-756B-44D8-9578-E0A4BC501AA0}">
      <dgm:prSet/>
      <dgm:spPr/>
      <dgm:t>
        <a:bodyPr/>
        <a:lstStyle/>
        <a:p>
          <a:endParaRPr lang="en-US"/>
        </a:p>
      </dgm:t>
    </dgm:pt>
    <dgm:pt modelId="{0F7379A3-8519-443B-A215-257064D57BC2}" type="sibTrans" cxnId="{9F4DD7F2-756B-44D8-9578-E0A4BC501AA0}">
      <dgm:prSet/>
      <dgm:spPr/>
      <dgm:t>
        <a:bodyPr/>
        <a:lstStyle/>
        <a:p>
          <a:endParaRPr lang="en-US"/>
        </a:p>
      </dgm:t>
    </dgm:pt>
    <dgm:pt modelId="{C0102D42-A7E3-46CE-ABEE-6D60D38E11CB}">
      <dgm:prSet/>
      <dgm:spPr/>
      <dgm:t>
        <a:bodyPr/>
        <a:lstStyle/>
        <a:p>
          <a:r>
            <a:rPr lang="en-US" dirty="0"/>
            <a:t>Conclusion and Recommendations</a:t>
          </a:r>
        </a:p>
      </dgm:t>
    </dgm:pt>
    <dgm:pt modelId="{C7F03AF6-47C0-430F-A8CB-F9D637E9E4B3}" type="parTrans" cxnId="{22FE0472-D250-4168-A574-542218810FFD}">
      <dgm:prSet/>
      <dgm:spPr/>
      <dgm:t>
        <a:bodyPr/>
        <a:lstStyle/>
        <a:p>
          <a:endParaRPr lang="en-US"/>
        </a:p>
      </dgm:t>
    </dgm:pt>
    <dgm:pt modelId="{3D2E3624-B187-48A5-91A6-2F2AEAD40BD5}" type="sibTrans" cxnId="{22FE0472-D250-4168-A574-542218810FFD}">
      <dgm:prSet/>
      <dgm:spPr/>
      <dgm:t>
        <a:bodyPr/>
        <a:lstStyle/>
        <a:p>
          <a:endParaRPr lang="en-US"/>
        </a:p>
      </dgm:t>
    </dgm:pt>
    <dgm:pt modelId="{7BAE76C3-63F5-4D74-A3B6-F72170BB467E}">
      <dgm:prSet phldrT="[Text]"/>
      <dgm:spPr/>
      <dgm:t>
        <a:bodyPr/>
        <a:lstStyle/>
        <a:p>
          <a:r>
            <a:rPr lang="en-US" dirty="0"/>
            <a:t>HVAC Water Cooling Towers Systems</a:t>
          </a:r>
        </a:p>
      </dgm:t>
    </dgm:pt>
    <dgm:pt modelId="{92BFB37F-0E3C-4DA8-BDE9-B55105BBDC16}" type="parTrans" cxnId="{89F176DA-74B7-4D64-9905-0E6AB5B71260}">
      <dgm:prSet/>
      <dgm:spPr/>
      <dgm:t>
        <a:bodyPr/>
        <a:lstStyle/>
        <a:p>
          <a:endParaRPr lang="en-US"/>
        </a:p>
      </dgm:t>
    </dgm:pt>
    <dgm:pt modelId="{487403F8-C644-49A5-BFE1-5208A9AA8DA2}" type="sibTrans" cxnId="{89F176DA-74B7-4D64-9905-0E6AB5B71260}">
      <dgm:prSet/>
      <dgm:spPr/>
      <dgm:t>
        <a:bodyPr/>
        <a:lstStyle/>
        <a:p>
          <a:endParaRPr lang="en-US"/>
        </a:p>
      </dgm:t>
    </dgm:pt>
    <dgm:pt modelId="{52C14B51-A8FC-43C5-92AF-7295B51B2DED}" type="pres">
      <dgm:prSet presAssocID="{1213FC82-8B03-4F70-AF44-247D5AA695BE}" presName="Name0" presStyleCnt="0">
        <dgm:presLayoutVars>
          <dgm:chMax val="7"/>
          <dgm:chPref val="7"/>
          <dgm:dir/>
        </dgm:presLayoutVars>
      </dgm:prSet>
      <dgm:spPr/>
      <dgm:t>
        <a:bodyPr/>
        <a:lstStyle/>
        <a:p>
          <a:endParaRPr lang="en-US"/>
        </a:p>
      </dgm:t>
    </dgm:pt>
    <dgm:pt modelId="{44A558CE-8B79-4FFC-899D-23C1BE1A7F95}" type="pres">
      <dgm:prSet presAssocID="{1213FC82-8B03-4F70-AF44-247D5AA695BE}" presName="Name1" presStyleCnt="0"/>
      <dgm:spPr/>
    </dgm:pt>
    <dgm:pt modelId="{84B4F04A-48B9-4B8F-8A57-7F259870728F}" type="pres">
      <dgm:prSet presAssocID="{1213FC82-8B03-4F70-AF44-247D5AA695BE}" presName="cycle" presStyleCnt="0"/>
      <dgm:spPr/>
    </dgm:pt>
    <dgm:pt modelId="{83FBD534-BF2D-439D-A144-DD2CF781B686}" type="pres">
      <dgm:prSet presAssocID="{1213FC82-8B03-4F70-AF44-247D5AA695BE}" presName="srcNode" presStyleLbl="node1" presStyleIdx="0" presStyleCnt="7"/>
      <dgm:spPr/>
    </dgm:pt>
    <dgm:pt modelId="{F30AE9F8-149C-4A3D-B82F-29C931D2B3F6}" type="pres">
      <dgm:prSet presAssocID="{1213FC82-8B03-4F70-AF44-247D5AA695BE}" presName="conn" presStyleLbl="parChTrans1D2" presStyleIdx="0" presStyleCnt="1"/>
      <dgm:spPr/>
      <dgm:t>
        <a:bodyPr/>
        <a:lstStyle/>
        <a:p>
          <a:endParaRPr lang="en-US"/>
        </a:p>
      </dgm:t>
    </dgm:pt>
    <dgm:pt modelId="{B74C1C29-A301-40D1-B2DE-0EB9E7C84CB0}" type="pres">
      <dgm:prSet presAssocID="{1213FC82-8B03-4F70-AF44-247D5AA695BE}" presName="extraNode" presStyleLbl="node1" presStyleIdx="0" presStyleCnt="7"/>
      <dgm:spPr/>
    </dgm:pt>
    <dgm:pt modelId="{024CF6B9-7E64-43CA-A9F5-623D2B1897F0}" type="pres">
      <dgm:prSet presAssocID="{1213FC82-8B03-4F70-AF44-247D5AA695BE}" presName="dstNode" presStyleLbl="node1" presStyleIdx="0" presStyleCnt="7"/>
      <dgm:spPr/>
    </dgm:pt>
    <dgm:pt modelId="{47809E14-971D-4190-BC8B-013F71BD2785}" type="pres">
      <dgm:prSet presAssocID="{15197656-6D02-4A8C-977A-C61F961C619C}" presName="text_1" presStyleLbl="node1" presStyleIdx="0" presStyleCnt="7">
        <dgm:presLayoutVars>
          <dgm:bulletEnabled val="1"/>
        </dgm:presLayoutVars>
      </dgm:prSet>
      <dgm:spPr/>
      <dgm:t>
        <a:bodyPr/>
        <a:lstStyle/>
        <a:p>
          <a:endParaRPr lang="en-US"/>
        </a:p>
      </dgm:t>
    </dgm:pt>
    <dgm:pt modelId="{87699B24-586A-4B75-B304-E3313CFF0E64}" type="pres">
      <dgm:prSet presAssocID="{15197656-6D02-4A8C-977A-C61F961C619C}" presName="accent_1" presStyleCnt="0"/>
      <dgm:spPr/>
    </dgm:pt>
    <dgm:pt modelId="{2DE20E72-A653-418B-8690-CEB859750A2B}" type="pres">
      <dgm:prSet presAssocID="{15197656-6D02-4A8C-977A-C61F961C619C}" presName="accentRepeatNode" presStyleLbl="solidFgAcc1" presStyleIdx="0" presStyleCnt="7"/>
      <dgm:spPr/>
    </dgm:pt>
    <dgm:pt modelId="{DC258B5E-C1A9-4856-AA0C-8E821F173E98}" type="pres">
      <dgm:prSet presAssocID="{7BAE76C3-63F5-4D74-A3B6-F72170BB467E}" presName="text_2" presStyleLbl="node1" presStyleIdx="1" presStyleCnt="7">
        <dgm:presLayoutVars>
          <dgm:bulletEnabled val="1"/>
        </dgm:presLayoutVars>
      </dgm:prSet>
      <dgm:spPr/>
      <dgm:t>
        <a:bodyPr/>
        <a:lstStyle/>
        <a:p>
          <a:endParaRPr lang="en-US"/>
        </a:p>
      </dgm:t>
    </dgm:pt>
    <dgm:pt modelId="{867FF796-5BC1-4A5E-89AD-61467BCFB51C}" type="pres">
      <dgm:prSet presAssocID="{7BAE76C3-63F5-4D74-A3B6-F72170BB467E}" presName="accent_2" presStyleCnt="0"/>
      <dgm:spPr/>
    </dgm:pt>
    <dgm:pt modelId="{0A1389C1-D34A-4F8F-BF37-AC94BBD866F1}" type="pres">
      <dgm:prSet presAssocID="{7BAE76C3-63F5-4D74-A3B6-F72170BB467E}" presName="accentRepeatNode" presStyleLbl="solidFgAcc1" presStyleIdx="1" presStyleCnt="7"/>
      <dgm:spPr/>
    </dgm:pt>
    <dgm:pt modelId="{8C24C507-CDF2-4283-B5EC-ECC71CF44E96}" type="pres">
      <dgm:prSet presAssocID="{B39C3A1B-7A70-4180-AF82-9D369AB873F9}" presName="text_3" presStyleLbl="node1" presStyleIdx="2" presStyleCnt="7">
        <dgm:presLayoutVars>
          <dgm:bulletEnabled val="1"/>
        </dgm:presLayoutVars>
      </dgm:prSet>
      <dgm:spPr/>
      <dgm:t>
        <a:bodyPr/>
        <a:lstStyle/>
        <a:p>
          <a:endParaRPr lang="en-US"/>
        </a:p>
      </dgm:t>
    </dgm:pt>
    <dgm:pt modelId="{41CFA9C8-AF69-4A92-819E-7BCE52513032}" type="pres">
      <dgm:prSet presAssocID="{B39C3A1B-7A70-4180-AF82-9D369AB873F9}" presName="accent_3" presStyleCnt="0"/>
      <dgm:spPr/>
    </dgm:pt>
    <dgm:pt modelId="{30E3F8D4-CEDE-413F-BA13-CBF73211A7DD}" type="pres">
      <dgm:prSet presAssocID="{B39C3A1B-7A70-4180-AF82-9D369AB873F9}" presName="accentRepeatNode" presStyleLbl="solidFgAcc1" presStyleIdx="2" presStyleCnt="7"/>
      <dgm:spPr/>
    </dgm:pt>
    <dgm:pt modelId="{CEB5A57E-AD7A-4444-A658-B44CAB1A0696}" type="pres">
      <dgm:prSet presAssocID="{F51C8DF1-A971-4EF6-85CF-235966203162}" presName="text_4" presStyleLbl="node1" presStyleIdx="3" presStyleCnt="7">
        <dgm:presLayoutVars>
          <dgm:bulletEnabled val="1"/>
        </dgm:presLayoutVars>
      </dgm:prSet>
      <dgm:spPr/>
      <dgm:t>
        <a:bodyPr/>
        <a:lstStyle/>
        <a:p>
          <a:endParaRPr lang="en-US"/>
        </a:p>
      </dgm:t>
    </dgm:pt>
    <dgm:pt modelId="{59DEA09E-1FAC-40CA-A7AE-28D1FFA46B8C}" type="pres">
      <dgm:prSet presAssocID="{F51C8DF1-A971-4EF6-85CF-235966203162}" presName="accent_4" presStyleCnt="0"/>
      <dgm:spPr/>
    </dgm:pt>
    <dgm:pt modelId="{99DF2ADE-F78A-4601-A2EB-8BB13BC2E6F8}" type="pres">
      <dgm:prSet presAssocID="{F51C8DF1-A971-4EF6-85CF-235966203162}" presName="accentRepeatNode" presStyleLbl="solidFgAcc1" presStyleIdx="3" presStyleCnt="7"/>
      <dgm:spPr/>
    </dgm:pt>
    <dgm:pt modelId="{B478724B-CD56-483A-BD7C-2562931F183A}" type="pres">
      <dgm:prSet presAssocID="{B98601F4-0B15-4BB9-9363-BC034F1171A5}" presName="text_5" presStyleLbl="node1" presStyleIdx="4" presStyleCnt="7">
        <dgm:presLayoutVars>
          <dgm:bulletEnabled val="1"/>
        </dgm:presLayoutVars>
      </dgm:prSet>
      <dgm:spPr/>
      <dgm:t>
        <a:bodyPr/>
        <a:lstStyle/>
        <a:p>
          <a:endParaRPr lang="en-US"/>
        </a:p>
      </dgm:t>
    </dgm:pt>
    <dgm:pt modelId="{5D1A250A-3BA1-4AC6-B4AF-AB1A63ADFD03}" type="pres">
      <dgm:prSet presAssocID="{B98601F4-0B15-4BB9-9363-BC034F1171A5}" presName="accent_5" presStyleCnt="0"/>
      <dgm:spPr/>
    </dgm:pt>
    <dgm:pt modelId="{C029167A-A433-440E-A89C-01C53B6FC5D7}" type="pres">
      <dgm:prSet presAssocID="{B98601F4-0B15-4BB9-9363-BC034F1171A5}" presName="accentRepeatNode" presStyleLbl="solidFgAcc1" presStyleIdx="4" presStyleCnt="7"/>
      <dgm:spPr/>
    </dgm:pt>
    <dgm:pt modelId="{9FB1A4FE-8E06-4B57-A829-472A4F1FAFAB}" type="pres">
      <dgm:prSet presAssocID="{F54FFEAC-27B6-49BD-AF11-D7ECB500ADB0}" presName="text_6" presStyleLbl="node1" presStyleIdx="5" presStyleCnt="7">
        <dgm:presLayoutVars>
          <dgm:bulletEnabled val="1"/>
        </dgm:presLayoutVars>
      </dgm:prSet>
      <dgm:spPr/>
      <dgm:t>
        <a:bodyPr/>
        <a:lstStyle/>
        <a:p>
          <a:endParaRPr lang="en-US"/>
        </a:p>
      </dgm:t>
    </dgm:pt>
    <dgm:pt modelId="{EE2B3368-CCEF-4B53-A479-D78ED13AFC09}" type="pres">
      <dgm:prSet presAssocID="{F54FFEAC-27B6-49BD-AF11-D7ECB500ADB0}" presName="accent_6" presStyleCnt="0"/>
      <dgm:spPr/>
    </dgm:pt>
    <dgm:pt modelId="{21446CF5-6815-48D1-8CE6-9CD34608F2D9}" type="pres">
      <dgm:prSet presAssocID="{F54FFEAC-27B6-49BD-AF11-D7ECB500ADB0}" presName="accentRepeatNode" presStyleLbl="solidFgAcc1" presStyleIdx="5" presStyleCnt="7"/>
      <dgm:spPr/>
    </dgm:pt>
    <dgm:pt modelId="{CB6F2B89-4640-41BF-AF02-3056D2AE39A3}" type="pres">
      <dgm:prSet presAssocID="{C0102D42-A7E3-46CE-ABEE-6D60D38E11CB}" presName="text_7" presStyleLbl="node1" presStyleIdx="6" presStyleCnt="7">
        <dgm:presLayoutVars>
          <dgm:bulletEnabled val="1"/>
        </dgm:presLayoutVars>
      </dgm:prSet>
      <dgm:spPr/>
      <dgm:t>
        <a:bodyPr/>
        <a:lstStyle/>
        <a:p>
          <a:endParaRPr lang="en-US"/>
        </a:p>
      </dgm:t>
    </dgm:pt>
    <dgm:pt modelId="{7328EC8A-E507-4617-B73B-EE70ADB67440}" type="pres">
      <dgm:prSet presAssocID="{C0102D42-A7E3-46CE-ABEE-6D60D38E11CB}" presName="accent_7" presStyleCnt="0"/>
      <dgm:spPr/>
    </dgm:pt>
    <dgm:pt modelId="{F091A52F-07BE-4C01-A22B-13D162A90182}" type="pres">
      <dgm:prSet presAssocID="{C0102D42-A7E3-46CE-ABEE-6D60D38E11CB}" presName="accentRepeatNode" presStyleLbl="solidFgAcc1" presStyleIdx="6" presStyleCnt="7"/>
      <dgm:spPr/>
    </dgm:pt>
  </dgm:ptLst>
  <dgm:cxnLst>
    <dgm:cxn modelId="{63678EC8-B647-40B5-8FDC-68BABDF170D4}" type="presOf" srcId="{7BAE76C3-63F5-4D74-A3B6-F72170BB467E}" destId="{DC258B5E-C1A9-4856-AA0C-8E821F173E98}" srcOrd="0" destOrd="0" presId="urn:microsoft.com/office/officeart/2008/layout/VerticalCurvedList"/>
    <dgm:cxn modelId="{680901E2-F723-47B7-957C-134620F0259E}" type="presOf" srcId="{F54FFEAC-27B6-49BD-AF11-D7ECB500ADB0}" destId="{9FB1A4FE-8E06-4B57-A829-472A4F1FAFAB}" srcOrd="0" destOrd="0" presId="urn:microsoft.com/office/officeart/2008/layout/VerticalCurvedList"/>
    <dgm:cxn modelId="{2B665F9B-9AFA-476A-99DB-FF52ED10A7B1}" type="presOf" srcId="{1213FC82-8B03-4F70-AF44-247D5AA695BE}" destId="{52C14B51-A8FC-43C5-92AF-7295B51B2DED}" srcOrd="0" destOrd="0" presId="urn:microsoft.com/office/officeart/2008/layout/VerticalCurvedList"/>
    <dgm:cxn modelId="{D75C9563-DD8D-4806-8E69-DF50BBDB84D8}" type="presOf" srcId="{B39C3A1B-7A70-4180-AF82-9D369AB873F9}" destId="{8C24C507-CDF2-4283-B5EC-ECC71CF44E96}" srcOrd="0" destOrd="0" presId="urn:microsoft.com/office/officeart/2008/layout/VerticalCurvedList"/>
    <dgm:cxn modelId="{E09A9E06-5CD0-4B2F-85E9-8401AD77FB76}" srcId="{1213FC82-8B03-4F70-AF44-247D5AA695BE}" destId="{B39C3A1B-7A70-4180-AF82-9D369AB873F9}" srcOrd="2" destOrd="0" parTransId="{021C8423-1681-4A11-9BC6-4A9FF5522DCC}" sibTransId="{34D34498-B4E0-4DF5-955D-D66DF1347956}"/>
    <dgm:cxn modelId="{0243489F-C6C8-49D2-A77A-7338D48CEFC5}" type="presOf" srcId="{15197656-6D02-4A8C-977A-C61F961C619C}" destId="{47809E14-971D-4190-BC8B-013F71BD2785}" srcOrd="0" destOrd="0" presId="urn:microsoft.com/office/officeart/2008/layout/VerticalCurvedList"/>
    <dgm:cxn modelId="{B2F69BBB-5ECE-43EB-8A04-9162620CE7A8}" srcId="{1213FC82-8B03-4F70-AF44-247D5AA695BE}" destId="{F51C8DF1-A971-4EF6-85CF-235966203162}" srcOrd="3" destOrd="0" parTransId="{9C774D87-16C2-4596-8B14-4D1CE3A73A3D}" sibTransId="{7103C820-0693-424C-BD0B-109B5A02B2D3}"/>
    <dgm:cxn modelId="{4B94F44F-15BE-4CEA-AEC2-7CFCFA58D1D9}" type="presOf" srcId="{1DE727F5-8012-4CD5-BCFF-0B60812CFCF5}" destId="{F30AE9F8-149C-4A3D-B82F-29C931D2B3F6}" srcOrd="0" destOrd="0" presId="urn:microsoft.com/office/officeart/2008/layout/VerticalCurvedList"/>
    <dgm:cxn modelId="{1DE569FB-7F36-4E7E-9720-D93747EA9C0A}" srcId="{1213FC82-8B03-4F70-AF44-247D5AA695BE}" destId="{15197656-6D02-4A8C-977A-C61F961C619C}" srcOrd="0" destOrd="0" parTransId="{190786C3-15E1-4DDF-8FA7-2CF8C32CACB6}" sibTransId="{1DE727F5-8012-4CD5-BCFF-0B60812CFCF5}"/>
    <dgm:cxn modelId="{22FE0472-D250-4168-A574-542218810FFD}" srcId="{1213FC82-8B03-4F70-AF44-247D5AA695BE}" destId="{C0102D42-A7E3-46CE-ABEE-6D60D38E11CB}" srcOrd="6" destOrd="0" parTransId="{C7F03AF6-47C0-430F-A8CB-F9D637E9E4B3}" sibTransId="{3D2E3624-B187-48A5-91A6-2F2AEAD40BD5}"/>
    <dgm:cxn modelId="{23B2CE77-2043-48EE-82FB-CED16FA20DA6}" srcId="{1213FC82-8B03-4F70-AF44-247D5AA695BE}" destId="{B98601F4-0B15-4BB9-9363-BC034F1171A5}" srcOrd="4" destOrd="0" parTransId="{2343A1DC-0D99-44CE-99C0-F055B003AD0E}" sibTransId="{89B8AC6B-00E9-4D2C-B20A-0C722A1B7428}"/>
    <dgm:cxn modelId="{89F176DA-74B7-4D64-9905-0E6AB5B71260}" srcId="{1213FC82-8B03-4F70-AF44-247D5AA695BE}" destId="{7BAE76C3-63F5-4D74-A3B6-F72170BB467E}" srcOrd="1" destOrd="0" parTransId="{92BFB37F-0E3C-4DA8-BDE9-B55105BBDC16}" sibTransId="{487403F8-C644-49A5-BFE1-5208A9AA8DA2}"/>
    <dgm:cxn modelId="{9F4DD7F2-756B-44D8-9578-E0A4BC501AA0}" srcId="{1213FC82-8B03-4F70-AF44-247D5AA695BE}" destId="{F54FFEAC-27B6-49BD-AF11-D7ECB500ADB0}" srcOrd="5" destOrd="0" parTransId="{74F412D9-EBCC-4586-B717-0728F9F08477}" sibTransId="{0F7379A3-8519-443B-A215-257064D57BC2}"/>
    <dgm:cxn modelId="{633798FC-0028-40E6-B778-A54732FC61BD}" type="presOf" srcId="{C0102D42-A7E3-46CE-ABEE-6D60D38E11CB}" destId="{CB6F2B89-4640-41BF-AF02-3056D2AE39A3}" srcOrd="0" destOrd="0" presId="urn:microsoft.com/office/officeart/2008/layout/VerticalCurvedList"/>
    <dgm:cxn modelId="{C8BD12FC-573C-4309-810C-0C58FEA9DEAC}" type="presOf" srcId="{F51C8DF1-A971-4EF6-85CF-235966203162}" destId="{CEB5A57E-AD7A-4444-A658-B44CAB1A0696}" srcOrd="0" destOrd="0" presId="urn:microsoft.com/office/officeart/2008/layout/VerticalCurvedList"/>
    <dgm:cxn modelId="{67045167-5A22-4860-A29C-C191C37E9331}" type="presOf" srcId="{B98601F4-0B15-4BB9-9363-BC034F1171A5}" destId="{B478724B-CD56-483A-BD7C-2562931F183A}" srcOrd="0" destOrd="0" presId="urn:microsoft.com/office/officeart/2008/layout/VerticalCurvedList"/>
    <dgm:cxn modelId="{8CADD07D-4753-4B62-8082-E59448A46B17}" type="presParOf" srcId="{52C14B51-A8FC-43C5-92AF-7295B51B2DED}" destId="{44A558CE-8B79-4FFC-899D-23C1BE1A7F95}" srcOrd="0" destOrd="0" presId="urn:microsoft.com/office/officeart/2008/layout/VerticalCurvedList"/>
    <dgm:cxn modelId="{62D3FDA4-987C-4123-BE78-C03B5A8EE584}" type="presParOf" srcId="{44A558CE-8B79-4FFC-899D-23C1BE1A7F95}" destId="{84B4F04A-48B9-4B8F-8A57-7F259870728F}" srcOrd="0" destOrd="0" presId="urn:microsoft.com/office/officeart/2008/layout/VerticalCurvedList"/>
    <dgm:cxn modelId="{6A520695-B594-4C3C-8EBC-73BD5CE89677}" type="presParOf" srcId="{84B4F04A-48B9-4B8F-8A57-7F259870728F}" destId="{83FBD534-BF2D-439D-A144-DD2CF781B686}" srcOrd="0" destOrd="0" presId="urn:microsoft.com/office/officeart/2008/layout/VerticalCurvedList"/>
    <dgm:cxn modelId="{EA0D5320-60DD-43BA-AA0C-09FA43409158}" type="presParOf" srcId="{84B4F04A-48B9-4B8F-8A57-7F259870728F}" destId="{F30AE9F8-149C-4A3D-B82F-29C931D2B3F6}" srcOrd="1" destOrd="0" presId="urn:microsoft.com/office/officeart/2008/layout/VerticalCurvedList"/>
    <dgm:cxn modelId="{885DE109-5463-41B5-B368-3EE500399463}" type="presParOf" srcId="{84B4F04A-48B9-4B8F-8A57-7F259870728F}" destId="{B74C1C29-A301-40D1-B2DE-0EB9E7C84CB0}" srcOrd="2" destOrd="0" presId="urn:microsoft.com/office/officeart/2008/layout/VerticalCurvedList"/>
    <dgm:cxn modelId="{73865300-DF83-48AF-B606-3BB32E3A27ED}" type="presParOf" srcId="{84B4F04A-48B9-4B8F-8A57-7F259870728F}" destId="{024CF6B9-7E64-43CA-A9F5-623D2B1897F0}" srcOrd="3" destOrd="0" presId="urn:microsoft.com/office/officeart/2008/layout/VerticalCurvedList"/>
    <dgm:cxn modelId="{A680C9CA-176B-4FC2-9832-66362DDEB939}" type="presParOf" srcId="{44A558CE-8B79-4FFC-899D-23C1BE1A7F95}" destId="{47809E14-971D-4190-BC8B-013F71BD2785}" srcOrd="1" destOrd="0" presId="urn:microsoft.com/office/officeart/2008/layout/VerticalCurvedList"/>
    <dgm:cxn modelId="{4E097C2D-0FB3-49D1-8C96-60C79214D13F}" type="presParOf" srcId="{44A558CE-8B79-4FFC-899D-23C1BE1A7F95}" destId="{87699B24-586A-4B75-B304-E3313CFF0E64}" srcOrd="2" destOrd="0" presId="urn:microsoft.com/office/officeart/2008/layout/VerticalCurvedList"/>
    <dgm:cxn modelId="{3F602685-695A-426A-A691-C90295C5730C}" type="presParOf" srcId="{87699B24-586A-4B75-B304-E3313CFF0E64}" destId="{2DE20E72-A653-418B-8690-CEB859750A2B}" srcOrd="0" destOrd="0" presId="urn:microsoft.com/office/officeart/2008/layout/VerticalCurvedList"/>
    <dgm:cxn modelId="{759D1430-D631-4C89-B9E6-4B65A068E96A}" type="presParOf" srcId="{44A558CE-8B79-4FFC-899D-23C1BE1A7F95}" destId="{DC258B5E-C1A9-4856-AA0C-8E821F173E98}" srcOrd="3" destOrd="0" presId="urn:microsoft.com/office/officeart/2008/layout/VerticalCurvedList"/>
    <dgm:cxn modelId="{9A85B79C-8CBC-480F-BEC6-E5736AC46A5E}" type="presParOf" srcId="{44A558CE-8B79-4FFC-899D-23C1BE1A7F95}" destId="{867FF796-5BC1-4A5E-89AD-61467BCFB51C}" srcOrd="4" destOrd="0" presId="urn:microsoft.com/office/officeart/2008/layout/VerticalCurvedList"/>
    <dgm:cxn modelId="{9B76F1A9-2A66-4D44-82DD-7CFCBC9FBA5B}" type="presParOf" srcId="{867FF796-5BC1-4A5E-89AD-61467BCFB51C}" destId="{0A1389C1-D34A-4F8F-BF37-AC94BBD866F1}" srcOrd="0" destOrd="0" presId="urn:microsoft.com/office/officeart/2008/layout/VerticalCurvedList"/>
    <dgm:cxn modelId="{6B28BC80-93D8-4A7F-9EFA-C782EDD34986}" type="presParOf" srcId="{44A558CE-8B79-4FFC-899D-23C1BE1A7F95}" destId="{8C24C507-CDF2-4283-B5EC-ECC71CF44E96}" srcOrd="5" destOrd="0" presId="urn:microsoft.com/office/officeart/2008/layout/VerticalCurvedList"/>
    <dgm:cxn modelId="{5CA9F9F2-9B42-4806-A157-5CE4BBBDA3B9}" type="presParOf" srcId="{44A558CE-8B79-4FFC-899D-23C1BE1A7F95}" destId="{41CFA9C8-AF69-4A92-819E-7BCE52513032}" srcOrd="6" destOrd="0" presId="urn:microsoft.com/office/officeart/2008/layout/VerticalCurvedList"/>
    <dgm:cxn modelId="{C9A81530-4A5D-4DEE-84D8-EB23C2DD4972}" type="presParOf" srcId="{41CFA9C8-AF69-4A92-819E-7BCE52513032}" destId="{30E3F8D4-CEDE-413F-BA13-CBF73211A7DD}" srcOrd="0" destOrd="0" presId="urn:microsoft.com/office/officeart/2008/layout/VerticalCurvedList"/>
    <dgm:cxn modelId="{CB69992C-C4EA-4C05-A0E6-59C2C0AEB273}" type="presParOf" srcId="{44A558CE-8B79-4FFC-899D-23C1BE1A7F95}" destId="{CEB5A57E-AD7A-4444-A658-B44CAB1A0696}" srcOrd="7" destOrd="0" presId="urn:microsoft.com/office/officeart/2008/layout/VerticalCurvedList"/>
    <dgm:cxn modelId="{71AC1A4D-82C6-45D8-BE17-58F319A63445}" type="presParOf" srcId="{44A558CE-8B79-4FFC-899D-23C1BE1A7F95}" destId="{59DEA09E-1FAC-40CA-A7AE-28D1FFA46B8C}" srcOrd="8" destOrd="0" presId="urn:microsoft.com/office/officeart/2008/layout/VerticalCurvedList"/>
    <dgm:cxn modelId="{741CD6D0-6230-4434-B436-214ADDFA344E}" type="presParOf" srcId="{59DEA09E-1FAC-40CA-A7AE-28D1FFA46B8C}" destId="{99DF2ADE-F78A-4601-A2EB-8BB13BC2E6F8}" srcOrd="0" destOrd="0" presId="urn:microsoft.com/office/officeart/2008/layout/VerticalCurvedList"/>
    <dgm:cxn modelId="{390A761F-81FE-45B0-90A3-CE2AA1D7470E}" type="presParOf" srcId="{44A558CE-8B79-4FFC-899D-23C1BE1A7F95}" destId="{B478724B-CD56-483A-BD7C-2562931F183A}" srcOrd="9" destOrd="0" presId="urn:microsoft.com/office/officeart/2008/layout/VerticalCurvedList"/>
    <dgm:cxn modelId="{F8D5C8FC-4614-4B43-83FE-C069186DF955}" type="presParOf" srcId="{44A558CE-8B79-4FFC-899D-23C1BE1A7F95}" destId="{5D1A250A-3BA1-4AC6-B4AF-AB1A63ADFD03}" srcOrd="10" destOrd="0" presId="urn:microsoft.com/office/officeart/2008/layout/VerticalCurvedList"/>
    <dgm:cxn modelId="{B69CCA19-E4DD-4F60-B4A6-C4C957B6FAE7}" type="presParOf" srcId="{5D1A250A-3BA1-4AC6-B4AF-AB1A63ADFD03}" destId="{C029167A-A433-440E-A89C-01C53B6FC5D7}" srcOrd="0" destOrd="0" presId="urn:microsoft.com/office/officeart/2008/layout/VerticalCurvedList"/>
    <dgm:cxn modelId="{F39029E1-EB0B-4066-9F17-DF47C4616978}" type="presParOf" srcId="{44A558CE-8B79-4FFC-899D-23C1BE1A7F95}" destId="{9FB1A4FE-8E06-4B57-A829-472A4F1FAFAB}" srcOrd="11" destOrd="0" presId="urn:microsoft.com/office/officeart/2008/layout/VerticalCurvedList"/>
    <dgm:cxn modelId="{A6DB2C02-F86B-481C-A5A9-02CE0A5C6AD2}" type="presParOf" srcId="{44A558CE-8B79-4FFC-899D-23C1BE1A7F95}" destId="{EE2B3368-CCEF-4B53-A479-D78ED13AFC09}" srcOrd="12" destOrd="0" presId="urn:microsoft.com/office/officeart/2008/layout/VerticalCurvedList"/>
    <dgm:cxn modelId="{91D11F73-2ABD-40F0-8C71-FB0008319C94}" type="presParOf" srcId="{EE2B3368-CCEF-4B53-A479-D78ED13AFC09}" destId="{21446CF5-6815-48D1-8CE6-9CD34608F2D9}" srcOrd="0" destOrd="0" presId="urn:microsoft.com/office/officeart/2008/layout/VerticalCurvedList"/>
    <dgm:cxn modelId="{A3FA12D5-4F57-4C6F-83D2-1DB5C0990F60}" type="presParOf" srcId="{44A558CE-8B79-4FFC-899D-23C1BE1A7F95}" destId="{CB6F2B89-4640-41BF-AF02-3056D2AE39A3}" srcOrd="13" destOrd="0" presId="urn:microsoft.com/office/officeart/2008/layout/VerticalCurvedList"/>
    <dgm:cxn modelId="{6522E0EA-D939-4BB5-B3C8-6BE90F6AFB15}" type="presParOf" srcId="{44A558CE-8B79-4FFC-899D-23C1BE1A7F95}" destId="{7328EC8A-E507-4617-B73B-EE70ADB67440}" srcOrd="14" destOrd="0" presId="urn:microsoft.com/office/officeart/2008/layout/VerticalCurvedList"/>
    <dgm:cxn modelId="{C7BFD013-046E-48C5-801A-57CD2E44537E}" type="presParOf" srcId="{7328EC8A-E507-4617-B73B-EE70ADB67440}" destId="{F091A52F-07BE-4C01-A22B-13D162A9018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9EB7E-26CA-4E72-AC3F-2C3EA54F5A83}" type="doc">
      <dgm:prSet loTypeId="urn:microsoft.com/office/officeart/2005/8/layout/orgChart1" loCatId="hierarchy" qsTypeId="urn:microsoft.com/office/officeart/2005/8/quickstyle/simple1" qsCatId="simple" csTypeId="urn:microsoft.com/office/officeart/2005/8/colors/accent4_2" csCatId="accent4" phldr="1"/>
      <dgm:spPr/>
      <dgm:t>
        <a:bodyPr/>
        <a:lstStyle/>
        <a:p>
          <a:endParaRPr lang="en-US"/>
        </a:p>
      </dgm:t>
    </dgm:pt>
    <dgm:pt modelId="{99BD5FC5-CA64-46EF-BD34-89DE8B26A5C5}">
      <dgm:prSet phldrT="[Text]"/>
      <dgm:spPr/>
      <dgm:t>
        <a:bodyPr/>
        <a:lstStyle/>
        <a:p>
          <a:pPr algn="ctr"/>
          <a:r>
            <a:rPr lang="en-US" dirty="0"/>
            <a:t>Release approach</a:t>
          </a:r>
        </a:p>
      </dgm:t>
    </dgm:pt>
    <dgm:pt modelId="{E7A171BC-FDE2-485B-8ABE-BF89AE649D80}" type="parTrans" cxnId="{98E41301-E52A-48EA-8958-94E2D574E9BC}">
      <dgm:prSet/>
      <dgm:spPr/>
      <dgm:t>
        <a:bodyPr/>
        <a:lstStyle/>
        <a:p>
          <a:pPr algn="ctr"/>
          <a:endParaRPr lang="en-US"/>
        </a:p>
      </dgm:t>
    </dgm:pt>
    <dgm:pt modelId="{25D2E5E8-E2FB-47B7-8B29-B0C2CD47ADB9}" type="sibTrans" cxnId="{98E41301-E52A-48EA-8958-94E2D574E9BC}">
      <dgm:prSet/>
      <dgm:spPr/>
      <dgm:t>
        <a:bodyPr/>
        <a:lstStyle/>
        <a:p>
          <a:pPr algn="ctr"/>
          <a:endParaRPr lang="en-US"/>
        </a:p>
      </dgm:t>
    </dgm:pt>
    <dgm:pt modelId="{E29E8F44-7B33-4CCD-A8AA-8A6E04B8B9E0}" type="asst">
      <dgm:prSet phldrT="[Text]"/>
      <dgm:spPr/>
      <dgm:t>
        <a:bodyPr/>
        <a:lstStyle/>
        <a:p>
          <a:pPr algn="ctr"/>
          <a:r>
            <a:rPr lang="en-US" dirty="0" err="1"/>
            <a:t>Antibacteria</a:t>
          </a:r>
          <a:r>
            <a:rPr lang="en-US" dirty="0"/>
            <a:t> agent release</a:t>
          </a:r>
        </a:p>
      </dgm:t>
    </dgm:pt>
    <dgm:pt modelId="{9446D847-5858-4B26-A3DE-2C4467821D8C}" type="parTrans" cxnId="{62F6C868-3BAF-40DB-B73F-F03E9E4BABA9}">
      <dgm:prSet/>
      <dgm:spPr/>
      <dgm:t>
        <a:bodyPr/>
        <a:lstStyle/>
        <a:p>
          <a:pPr algn="ctr"/>
          <a:endParaRPr lang="en-US"/>
        </a:p>
      </dgm:t>
    </dgm:pt>
    <dgm:pt modelId="{ACF479FC-01E6-479F-AE6B-5605033D9B2E}" type="sibTrans" cxnId="{62F6C868-3BAF-40DB-B73F-F03E9E4BABA9}">
      <dgm:prSet/>
      <dgm:spPr/>
      <dgm:t>
        <a:bodyPr/>
        <a:lstStyle/>
        <a:p>
          <a:pPr algn="ctr"/>
          <a:endParaRPr lang="en-US"/>
        </a:p>
      </dgm:t>
    </dgm:pt>
    <dgm:pt modelId="{3D436B35-416A-4651-B93D-6467846FB0B5}" type="asst">
      <dgm:prSet phldrT="[Text]"/>
      <dgm:spPr/>
      <dgm:t>
        <a:bodyPr/>
        <a:lstStyle/>
        <a:p>
          <a:pPr algn="ctr"/>
          <a:r>
            <a:rPr lang="en-US"/>
            <a:t>Passive</a:t>
          </a:r>
        </a:p>
      </dgm:t>
    </dgm:pt>
    <dgm:pt modelId="{A4D52554-4A6B-4013-9DC5-47298BAF2565}" type="parTrans" cxnId="{4722C515-848F-4E09-B070-55C2EF104DF2}">
      <dgm:prSet/>
      <dgm:spPr/>
      <dgm:t>
        <a:bodyPr/>
        <a:lstStyle/>
        <a:p>
          <a:pPr algn="ctr"/>
          <a:endParaRPr lang="en-US"/>
        </a:p>
      </dgm:t>
    </dgm:pt>
    <dgm:pt modelId="{89E168BD-48F4-4DA8-A3D7-E0B123F0207F}" type="sibTrans" cxnId="{4722C515-848F-4E09-B070-55C2EF104DF2}">
      <dgm:prSet/>
      <dgm:spPr/>
      <dgm:t>
        <a:bodyPr/>
        <a:lstStyle/>
        <a:p>
          <a:pPr algn="ctr"/>
          <a:endParaRPr lang="en-US"/>
        </a:p>
      </dgm:t>
    </dgm:pt>
    <dgm:pt modelId="{3919D392-C643-4498-BD5B-A36C0D3805D5}" type="asst">
      <dgm:prSet phldrT="[Text]"/>
      <dgm:spPr>
        <a:solidFill>
          <a:schemeClr val="accent2">
            <a:lumMod val="60000"/>
            <a:lumOff val="40000"/>
          </a:schemeClr>
        </a:solidFill>
      </dgm:spPr>
      <dgm:t>
        <a:bodyPr/>
        <a:lstStyle/>
        <a:p>
          <a:pPr algn="ctr"/>
          <a:r>
            <a:rPr lang="en-US" dirty="0"/>
            <a:t>Active</a:t>
          </a:r>
        </a:p>
      </dgm:t>
    </dgm:pt>
    <dgm:pt modelId="{FC551041-1FAA-4942-A968-A98DEAA97E6A}" type="parTrans" cxnId="{769FCC7E-B90C-4E32-B136-51BE8EECD162}">
      <dgm:prSet/>
      <dgm:spPr/>
      <dgm:t>
        <a:bodyPr/>
        <a:lstStyle/>
        <a:p>
          <a:pPr algn="ctr"/>
          <a:endParaRPr lang="en-US"/>
        </a:p>
      </dgm:t>
    </dgm:pt>
    <dgm:pt modelId="{88155A9D-A145-46E3-A9DC-48EEFA3D119B}" type="sibTrans" cxnId="{769FCC7E-B90C-4E32-B136-51BE8EECD162}">
      <dgm:prSet/>
      <dgm:spPr/>
      <dgm:t>
        <a:bodyPr/>
        <a:lstStyle/>
        <a:p>
          <a:pPr algn="ctr"/>
          <a:endParaRPr lang="en-US"/>
        </a:p>
      </dgm:t>
    </dgm:pt>
    <dgm:pt modelId="{706D8690-053B-46D8-B3E8-3BE42D545231}" type="asst">
      <dgm:prSet phldrT="[Text]"/>
      <dgm:spPr/>
      <dgm:t>
        <a:bodyPr/>
        <a:lstStyle/>
        <a:p>
          <a:pPr algn="ctr"/>
          <a:r>
            <a:rPr lang="en-US"/>
            <a:t>Bacteria Triger </a:t>
          </a:r>
        </a:p>
      </dgm:t>
    </dgm:pt>
    <dgm:pt modelId="{B0E5DC0F-A125-47E7-B79E-7FDE7B72C868}" type="parTrans" cxnId="{77A51EF2-D321-4D5D-A614-71F01994D21D}">
      <dgm:prSet/>
      <dgm:spPr/>
      <dgm:t>
        <a:bodyPr/>
        <a:lstStyle/>
        <a:p>
          <a:pPr algn="ctr"/>
          <a:endParaRPr lang="en-US"/>
        </a:p>
      </dgm:t>
    </dgm:pt>
    <dgm:pt modelId="{9A63170C-2996-4CFF-8A2A-2087D00CF491}" type="sibTrans" cxnId="{77A51EF2-D321-4D5D-A614-71F01994D21D}">
      <dgm:prSet/>
      <dgm:spPr/>
      <dgm:t>
        <a:bodyPr/>
        <a:lstStyle/>
        <a:p>
          <a:pPr algn="ctr"/>
          <a:endParaRPr lang="en-US"/>
        </a:p>
      </dgm:t>
    </dgm:pt>
    <dgm:pt modelId="{E02F0AB7-5F86-4586-8AD6-48B888E9F9E5}" type="asst">
      <dgm:prSet phldrT="[Text]"/>
      <dgm:spPr/>
      <dgm:t>
        <a:bodyPr/>
        <a:lstStyle/>
        <a:p>
          <a:pPr algn="ctr"/>
          <a:r>
            <a:rPr lang="en-US" dirty="0"/>
            <a:t>Non-release approach</a:t>
          </a:r>
        </a:p>
      </dgm:t>
    </dgm:pt>
    <dgm:pt modelId="{A4D3E9CE-6A7D-49DE-9B31-FF389B5BC262}" type="parTrans" cxnId="{13BDC9D3-DAAC-49B6-AF2B-4D01FC1B8125}">
      <dgm:prSet/>
      <dgm:spPr/>
      <dgm:t>
        <a:bodyPr/>
        <a:lstStyle/>
        <a:p>
          <a:pPr algn="ctr"/>
          <a:endParaRPr lang="en-US"/>
        </a:p>
      </dgm:t>
    </dgm:pt>
    <dgm:pt modelId="{2F1F0755-585A-44A2-A36D-678B8CD24B40}" type="sibTrans" cxnId="{13BDC9D3-DAAC-49B6-AF2B-4D01FC1B8125}">
      <dgm:prSet/>
      <dgm:spPr/>
      <dgm:t>
        <a:bodyPr/>
        <a:lstStyle/>
        <a:p>
          <a:pPr algn="ctr"/>
          <a:endParaRPr lang="en-US"/>
        </a:p>
      </dgm:t>
    </dgm:pt>
    <dgm:pt modelId="{7BD66BB2-4C7D-4201-9030-E525C21C5DA6}" type="asst">
      <dgm:prSet phldrT="[Text]"/>
      <dgm:spPr/>
      <dgm:t>
        <a:bodyPr/>
        <a:lstStyle/>
        <a:p>
          <a:pPr algn="ctr"/>
          <a:r>
            <a:rPr lang="en-US" dirty="0"/>
            <a:t>Contact killing</a:t>
          </a:r>
        </a:p>
      </dgm:t>
    </dgm:pt>
    <dgm:pt modelId="{49FA04B9-FB0D-48AB-ABA5-85964D833198}" type="parTrans" cxnId="{EB3981A7-6BCD-4B7E-B1A1-0B5DFFD495DF}">
      <dgm:prSet/>
      <dgm:spPr/>
      <dgm:t>
        <a:bodyPr/>
        <a:lstStyle/>
        <a:p>
          <a:pPr algn="ctr"/>
          <a:endParaRPr lang="en-US"/>
        </a:p>
      </dgm:t>
    </dgm:pt>
    <dgm:pt modelId="{976BCBA7-44E5-4DF4-A604-78242834990E}" type="sibTrans" cxnId="{EB3981A7-6BCD-4B7E-B1A1-0B5DFFD495DF}">
      <dgm:prSet/>
      <dgm:spPr/>
      <dgm:t>
        <a:bodyPr/>
        <a:lstStyle/>
        <a:p>
          <a:pPr algn="ctr"/>
          <a:endParaRPr lang="en-US"/>
        </a:p>
      </dgm:t>
    </dgm:pt>
    <dgm:pt modelId="{277B3805-FF54-43BA-AE86-2B328B7F6201}" type="asst">
      <dgm:prSet phldrT="[Text]"/>
      <dgm:spPr>
        <a:solidFill>
          <a:schemeClr val="accent2">
            <a:lumMod val="60000"/>
            <a:lumOff val="40000"/>
          </a:schemeClr>
        </a:solidFill>
      </dgm:spPr>
      <dgm:t>
        <a:bodyPr/>
        <a:lstStyle/>
        <a:p>
          <a:pPr algn="ctr"/>
          <a:r>
            <a:rPr lang="en-US" dirty="0"/>
            <a:t>Anti adhesion bacteria repelling </a:t>
          </a:r>
        </a:p>
      </dgm:t>
    </dgm:pt>
    <dgm:pt modelId="{3EE758AD-8392-4BA7-9C03-1E3DFFDA24E7}" type="parTrans" cxnId="{04BA7E6A-293A-432C-8D53-FD7811799FF8}">
      <dgm:prSet/>
      <dgm:spPr/>
      <dgm:t>
        <a:bodyPr/>
        <a:lstStyle/>
        <a:p>
          <a:pPr algn="ctr"/>
          <a:endParaRPr lang="en-US"/>
        </a:p>
      </dgm:t>
    </dgm:pt>
    <dgm:pt modelId="{A534736E-FAE7-4CD9-8644-1E2B2D16AA26}" type="sibTrans" cxnId="{04BA7E6A-293A-432C-8D53-FD7811799FF8}">
      <dgm:prSet/>
      <dgm:spPr/>
      <dgm:t>
        <a:bodyPr/>
        <a:lstStyle/>
        <a:p>
          <a:pPr algn="ctr"/>
          <a:endParaRPr lang="en-US"/>
        </a:p>
      </dgm:t>
    </dgm:pt>
    <dgm:pt modelId="{5F28B67B-9585-42AC-ABDD-2C774A11A38B}" type="asst">
      <dgm:prSet phldrT="[Text]"/>
      <dgm:spPr/>
      <dgm:t>
        <a:bodyPr/>
        <a:lstStyle/>
        <a:p>
          <a:pPr algn="ctr"/>
          <a:r>
            <a:rPr lang="en-US"/>
            <a:t>Controlled release</a:t>
          </a:r>
        </a:p>
      </dgm:t>
    </dgm:pt>
    <dgm:pt modelId="{C1CE62FE-4BB1-4505-A525-B73C978C4049}" type="sibTrans" cxnId="{4C757F12-D510-463B-ADB3-869479FA6748}">
      <dgm:prSet/>
      <dgm:spPr/>
      <dgm:t>
        <a:bodyPr/>
        <a:lstStyle/>
        <a:p>
          <a:pPr algn="ctr"/>
          <a:endParaRPr lang="en-US"/>
        </a:p>
      </dgm:t>
    </dgm:pt>
    <dgm:pt modelId="{A9F797B3-4BB0-4466-9349-2544F4709C4E}" type="parTrans" cxnId="{4C757F12-D510-463B-ADB3-869479FA6748}">
      <dgm:prSet/>
      <dgm:spPr/>
      <dgm:t>
        <a:bodyPr/>
        <a:lstStyle/>
        <a:p>
          <a:pPr algn="ctr"/>
          <a:endParaRPr lang="en-US"/>
        </a:p>
      </dgm:t>
    </dgm:pt>
    <dgm:pt modelId="{00FEB944-D9D7-4B3D-8AC0-F1DB9EAA0DBE}" type="pres">
      <dgm:prSet presAssocID="{E8A9EB7E-26CA-4E72-AC3F-2C3EA54F5A83}" presName="hierChild1" presStyleCnt="0">
        <dgm:presLayoutVars>
          <dgm:orgChart val="1"/>
          <dgm:chPref val="1"/>
          <dgm:dir/>
          <dgm:animOne val="branch"/>
          <dgm:animLvl val="lvl"/>
          <dgm:resizeHandles/>
        </dgm:presLayoutVars>
      </dgm:prSet>
      <dgm:spPr/>
      <dgm:t>
        <a:bodyPr/>
        <a:lstStyle/>
        <a:p>
          <a:endParaRPr lang="en-US"/>
        </a:p>
      </dgm:t>
    </dgm:pt>
    <dgm:pt modelId="{101BEA50-D08C-429F-A915-33E3F6B9A39D}" type="pres">
      <dgm:prSet presAssocID="{99BD5FC5-CA64-46EF-BD34-89DE8B26A5C5}" presName="hierRoot1" presStyleCnt="0">
        <dgm:presLayoutVars>
          <dgm:hierBranch val="init"/>
        </dgm:presLayoutVars>
      </dgm:prSet>
      <dgm:spPr/>
    </dgm:pt>
    <dgm:pt modelId="{8112C975-83F9-40EE-86DF-680B6317002A}" type="pres">
      <dgm:prSet presAssocID="{99BD5FC5-CA64-46EF-BD34-89DE8B26A5C5}" presName="rootComposite1" presStyleCnt="0"/>
      <dgm:spPr/>
    </dgm:pt>
    <dgm:pt modelId="{550EE96D-66AF-4E13-8C1C-077CB8BE0891}" type="pres">
      <dgm:prSet presAssocID="{99BD5FC5-CA64-46EF-BD34-89DE8B26A5C5}" presName="rootText1" presStyleLbl="node0" presStyleIdx="0" presStyleCnt="2">
        <dgm:presLayoutVars>
          <dgm:chPref val="3"/>
        </dgm:presLayoutVars>
      </dgm:prSet>
      <dgm:spPr/>
      <dgm:t>
        <a:bodyPr/>
        <a:lstStyle/>
        <a:p>
          <a:endParaRPr lang="en-US"/>
        </a:p>
      </dgm:t>
    </dgm:pt>
    <dgm:pt modelId="{E1047286-E67C-4810-8EFD-F6361F2ABF2F}" type="pres">
      <dgm:prSet presAssocID="{99BD5FC5-CA64-46EF-BD34-89DE8B26A5C5}" presName="rootConnector1" presStyleLbl="node1" presStyleIdx="0" presStyleCnt="0"/>
      <dgm:spPr/>
      <dgm:t>
        <a:bodyPr/>
        <a:lstStyle/>
        <a:p>
          <a:endParaRPr lang="en-US"/>
        </a:p>
      </dgm:t>
    </dgm:pt>
    <dgm:pt modelId="{7168671F-6435-4933-81A9-6DDAF0217248}" type="pres">
      <dgm:prSet presAssocID="{99BD5FC5-CA64-46EF-BD34-89DE8B26A5C5}" presName="hierChild2" presStyleCnt="0"/>
      <dgm:spPr/>
    </dgm:pt>
    <dgm:pt modelId="{D575FDCE-699E-4035-9DEE-93C4E1F94490}" type="pres">
      <dgm:prSet presAssocID="{99BD5FC5-CA64-46EF-BD34-89DE8B26A5C5}" presName="hierChild3" presStyleCnt="0"/>
      <dgm:spPr/>
    </dgm:pt>
    <dgm:pt modelId="{B087C426-A9B6-42BD-A12B-1A07F27572DD}" type="pres">
      <dgm:prSet presAssocID="{9446D847-5858-4B26-A3DE-2C4467821D8C}" presName="Name111" presStyleLbl="parChTrans1D2" presStyleIdx="0" presStyleCnt="3"/>
      <dgm:spPr/>
      <dgm:t>
        <a:bodyPr/>
        <a:lstStyle/>
        <a:p>
          <a:endParaRPr lang="en-US"/>
        </a:p>
      </dgm:t>
    </dgm:pt>
    <dgm:pt modelId="{C965CE62-8BA7-4892-9D0A-6A7D4E3902B3}" type="pres">
      <dgm:prSet presAssocID="{E29E8F44-7B33-4CCD-A8AA-8A6E04B8B9E0}" presName="hierRoot3" presStyleCnt="0">
        <dgm:presLayoutVars>
          <dgm:hierBranch val="init"/>
        </dgm:presLayoutVars>
      </dgm:prSet>
      <dgm:spPr/>
    </dgm:pt>
    <dgm:pt modelId="{5EB061DB-5A4C-44F9-A4AF-3F20DB45E2E5}" type="pres">
      <dgm:prSet presAssocID="{E29E8F44-7B33-4CCD-A8AA-8A6E04B8B9E0}" presName="rootComposite3" presStyleCnt="0"/>
      <dgm:spPr/>
    </dgm:pt>
    <dgm:pt modelId="{BFDD36C0-B633-4CAE-8A2E-D44034050192}" type="pres">
      <dgm:prSet presAssocID="{E29E8F44-7B33-4CCD-A8AA-8A6E04B8B9E0}" presName="rootText3" presStyleLbl="asst1" presStyleIdx="0" presStyleCnt="5">
        <dgm:presLayoutVars>
          <dgm:chPref val="3"/>
        </dgm:presLayoutVars>
      </dgm:prSet>
      <dgm:spPr/>
      <dgm:t>
        <a:bodyPr/>
        <a:lstStyle/>
        <a:p>
          <a:endParaRPr lang="en-US"/>
        </a:p>
      </dgm:t>
    </dgm:pt>
    <dgm:pt modelId="{E167950C-C060-40CC-94C1-4F7908136295}" type="pres">
      <dgm:prSet presAssocID="{E29E8F44-7B33-4CCD-A8AA-8A6E04B8B9E0}" presName="rootConnector3" presStyleLbl="asst1" presStyleIdx="0" presStyleCnt="5"/>
      <dgm:spPr/>
      <dgm:t>
        <a:bodyPr/>
        <a:lstStyle/>
        <a:p>
          <a:endParaRPr lang="en-US"/>
        </a:p>
      </dgm:t>
    </dgm:pt>
    <dgm:pt modelId="{835AABF0-35DC-437F-A17E-3CE635F5F735}" type="pres">
      <dgm:prSet presAssocID="{E29E8F44-7B33-4CCD-A8AA-8A6E04B8B9E0}" presName="hierChild6" presStyleCnt="0"/>
      <dgm:spPr/>
    </dgm:pt>
    <dgm:pt modelId="{19DF6273-6CEE-4BA2-BCA2-FBFAEAE60843}" type="pres">
      <dgm:prSet presAssocID="{E29E8F44-7B33-4CCD-A8AA-8A6E04B8B9E0}" presName="hierChild7" presStyleCnt="0"/>
      <dgm:spPr/>
    </dgm:pt>
    <dgm:pt modelId="{E524F5AA-6435-46B6-9454-BA7C7E7DCAEE}" type="pres">
      <dgm:prSet presAssocID="{A9F797B3-4BB0-4466-9349-2544F4709C4E}" presName="Name111" presStyleLbl="parChTrans1D3" presStyleIdx="0" presStyleCnt="1"/>
      <dgm:spPr/>
      <dgm:t>
        <a:bodyPr/>
        <a:lstStyle/>
        <a:p>
          <a:endParaRPr lang="en-US"/>
        </a:p>
      </dgm:t>
    </dgm:pt>
    <dgm:pt modelId="{7A8A91F4-9B89-4CDA-886D-96F9FF30D1F0}" type="pres">
      <dgm:prSet presAssocID="{5F28B67B-9585-42AC-ABDD-2C774A11A38B}" presName="hierRoot3" presStyleCnt="0">
        <dgm:presLayoutVars>
          <dgm:hierBranch val="l"/>
        </dgm:presLayoutVars>
      </dgm:prSet>
      <dgm:spPr/>
    </dgm:pt>
    <dgm:pt modelId="{E014D1DC-3BBE-4BA3-9433-D046F7AE859D}" type="pres">
      <dgm:prSet presAssocID="{5F28B67B-9585-42AC-ABDD-2C774A11A38B}" presName="rootComposite3" presStyleCnt="0"/>
      <dgm:spPr/>
    </dgm:pt>
    <dgm:pt modelId="{345FC90E-73C1-4428-8671-05216D648DA9}" type="pres">
      <dgm:prSet presAssocID="{5F28B67B-9585-42AC-ABDD-2C774A11A38B}" presName="rootText3" presStyleLbl="asst1" presStyleIdx="1" presStyleCnt="5">
        <dgm:presLayoutVars>
          <dgm:chPref val="3"/>
        </dgm:presLayoutVars>
      </dgm:prSet>
      <dgm:spPr/>
      <dgm:t>
        <a:bodyPr/>
        <a:lstStyle/>
        <a:p>
          <a:endParaRPr lang="en-US"/>
        </a:p>
      </dgm:t>
    </dgm:pt>
    <dgm:pt modelId="{E8331814-6A20-4DA0-B2E5-A2DC08AC96C6}" type="pres">
      <dgm:prSet presAssocID="{5F28B67B-9585-42AC-ABDD-2C774A11A38B}" presName="rootConnector3" presStyleLbl="asst1" presStyleIdx="1" presStyleCnt="5"/>
      <dgm:spPr/>
      <dgm:t>
        <a:bodyPr/>
        <a:lstStyle/>
        <a:p>
          <a:endParaRPr lang="en-US"/>
        </a:p>
      </dgm:t>
    </dgm:pt>
    <dgm:pt modelId="{0C05C285-39BF-4596-97C8-3A86F87B18BE}" type="pres">
      <dgm:prSet presAssocID="{5F28B67B-9585-42AC-ABDD-2C774A11A38B}" presName="hierChild6" presStyleCnt="0"/>
      <dgm:spPr/>
    </dgm:pt>
    <dgm:pt modelId="{B5CEEEEA-91FF-436C-A92F-F84AFB281720}" type="pres">
      <dgm:prSet presAssocID="{5F28B67B-9585-42AC-ABDD-2C774A11A38B}" presName="hierChild7" presStyleCnt="0"/>
      <dgm:spPr/>
    </dgm:pt>
    <dgm:pt modelId="{31C51C0B-4D11-446C-8B88-718A63CD17BF}" type="pres">
      <dgm:prSet presAssocID="{A4D52554-4A6B-4013-9DC5-47298BAF2565}" presName="Name111" presStyleLbl="parChTrans1D4" presStyleIdx="0" presStyleCnt="3"/>
      <dgm:spPr/>
      <dgm:t>
        <a:bodyPr/>
        <a:lstStyle/>
        <a:p>
          <a:endParaRPr lang="en-US"/>
        </a:p>
      </dgm:t>
    </dgm:pt>
    <dgm:pt modelId="{81AFE703-8C47-4DCF-B820-49F6F20CEAFF}" type="pres">
      <dgm:prSet presAssocID="{3D436B35-416A-4651-B93D-6467846FB0B5}" presName="hierRoot3" presStyleCnt="0">
        <dgm:presLayoutVars>
          <dgm:hierBranch val="init"/>
        </dgm:presLayoutVars>
      </dgm:prSet>
      <dgm:spPr/>
    </dgm:pt>
    <dgm:pt modelId="{3B12731D-07EA-4CA6-A382-96231C6C9109}" type="pres">
      <dgm:prSet presAssocID="{3D436B35-416A-4651-B93D-6467846FB0B5}" presName="rootComposite3" presStyleCnt="0"/>
      <dgm:spPr/>
    </dgm:pt>
    <dgm:pt modelId="{EF396138-FFA7-4CE3-BE67-04E7F87111FA}" type="pres">
      <dgm:prSet presAssocID="{3D436B35-416A-4651-B93D-6467846FB0B5}" presName="rootText3" presStyleLbl="asst1" presStyleIdx="2" presStyleCnt="5">
        <dgm:presLayoutVars>
          <dgm:chPref val="3"/>
        </dgm:presLayoutVars>
      </dgm:prSet>
      <dgm:spPr/>
      <dgm:t>
        <a:bodyPr/>
        <a:lstStyle/>
        <a:p>
          <a:endParaRPr lang="en-US"/>
        </a:p>
      </dgm:t>
    </dgm:pt>
    <dgm:pt modelId="{A13CCAAD-35B4-4DC8-87CD-EB0C9D6D4751}" type="pres">
      <dgm:prSet presAssocID="{3D436B35-416A-4651-B93D-6467846FB0B5}" presName="rootConnector3" presStyleLbl="asst1" presStyleIdx="2" presStyleCnt="5"/>
      <dgm:spPr/>
      <dgm:t>
        <a:bodyPr/>
        <a:lstStyle/>
        <a:p>
          <a:endParaRPr lang="en-US"/>
        </a:p>
      </dgm:t>
    </dgm:pt>
    <dgm:pt modelId="{D950F5F6-47D2-4861-9177-743775E09F0F}" type="pres">
      <dgm:prSet presAssocID="{3D436B35-416A-4651-B93D-6467846FB0B5}" presName="hierChild6" presStyleCnt="0"/>
      <dgm:spPr/>
    </dgm:pt>
    <dgm:pt modelId="{259E2516-4B36-420C-B23E-D81007CAB2E7}" type="pres">
      <dgm:prSet presAssocID="{3D436B35-416A-4651-B93D-6467846FB0B5}" presName="hierChild7" presStyleCnt="0"/>
      <dgm:spPr/>
    </dgm:pt>
    <dgm:pt modelId="{E86A0033-4D3C-40C3-A64A-5760BB103197}" type="pres">
      <dgm:prSet presAssocID="{FC551041-1FAA-4942-A968-A98DEAA97E6A}" presName="Name111" presStyleLbl="parChTrans1D4" presStyleIdx="1" presStyleCnt="3"/>
      <dgm:spPr/>
      <dgm:t>
        <a:bodyPr/>
        <a:lstStyle/>
        <a:p>
          <a:endParaRPr lang="en-US"/>
        </a:p>
      </dgm:t>
    </dgm:pt>
    <dgm:pt modelId="{C06E90C6-F9E3-4E52-914C-27D17F4B9080}" type="pres">
      <dgm:prSet presAssocID="{3919D392-C643-4498-BD5B-A36C0D3805D5}" presName="hierRoot3" presStyleCnt="0">
        <dgm:presLayoutVars>
          <dgm:hierBranch val="r"/>
        </dgm:presLayoutVars>
      </dgm:prSet>
      <dgm:spPr/>
    </dgm:pt>
    <dgm:pt modelId="{2B529DE9-0057-4AA4-A8C9-1E6BABA6F7C3}" type="pres">
      <dgm:prSet presAssocID="{3919D392-C643-4498-BD5B-A36C0D3805D5}" presName="rootComposite3" presStyleCnt="0"/>
      <dgm:spPr/>
    </dgm:pt>
    <dgm:pt modelId="{435796A6-58D0-43C4-B0BE-0D7E3D1C0DA7}" type="pres">
      <dgm:prSet presAssocID="{3919D392-C643-4498-BD5B-A36C0D3805D5}" presName="rootText3" presStyleLbl="asst1" presStyleIdx="3" presStyleCnt="5">
        <dgm:presLayoutVars>
          <dgm:chPref val="3"/>
        </dgm:presLayoutVars>
      </dgm:prSet>
      <dgm:spPr/>
      <dgm:t>
        <a:bodyPr/>
        <a:lstStyle/>
        <a:p>
          <a:endParaRPr lang="en-US"/>
        </a:p>
      </dgm:t>
    </dgm:pt>
    <dgm:pt modelId="{58348B98-CCC7-4677-A6D8-DA3DD8CBF977}" type="pres">
      <dgm:prSet presAssocID="{3919D392-C643-4498-BD5B-A36C0D3805D5}" presName="rootConnector3" presStyleLbl="asst1" presStyleIdx="3" presStyleCnt="5"/>
      <dgm:spPr/>
      <dgm:t>
        <a:bodyPr/>
        <a:lstStyle/>
        <a:p>
          <a:endParaRPr lang="en-US"/>
        </a:p>
      </dgm:t>
    </dgm:pt>
    <dgm:pt modelId="{2DF7D947-C27D-41ED-9C3B-7BAD91E49D20}" type="pres">
      <dgm:prSet presAssocID="{3919D392-C643-4498-BD5B-A36C0D3805D5}" presName="hierChild6" presStyleCnt="0"/>
      <dgm:spPr/>
    </dgm:pt>
    <dgm:pt modelId="{DBFB910C-407F-4793-8423-A3E139D70407}" type="pres">
      <dgm:prSet presAssocID="{3919D392-C643-4498-BD5B-A36C0D3805D5}" presName="hierChild7" presStyleCnt="0"/>
      <dgm:spPr/>
    </dgm:pt>
    <dgm:pt modelId="{2CAA5B77-189D-482D-B517-30E30158278F}" type="pres">
      <dgm:prSet presAssocID="{B0E5DC0F-A125-47E7-B79E-7FDE7B72C868}" presName="Name111" presStyleLbl="parChTrans1D4" presStyleIdx="2" presStyleCnt="3"/>
      <dgm:spPr/>
      <dgm:t>
        <a:bodyPr/>
        <a:lstStyle/>
        <a:p>
          <a:endParaRPr lang="en-US"/>
        </a:p>
      </dgm:t>
    </dgm:pt>
    <dgm:pt modelId="{928229EB-069B-42F7-AF4F-257A0E7EF495}" type="pres">
      <dgm:prSet presAssocID="{706D8690-053B-46D8-B3E8-3BE42D545231}" presName="hierRoot3" presStyleCnt="0">
        <dgm:presLayoutVars>
          <dgm:hierBranch val="init"/>
        </dgm:presLayoutVars>
      </dgm:prSet>
      <dgm:spPr/>
    </dgm:pt>
    <dgm:pt modelId="{44A6B5D2-71A1-431F-AAAC-E6E0809D9C24}" type="pres">
      <dgm:prSet presAssocID="{706D8690-053B-46D8-B3E8-3BE42D545231}" presName="rootComposite3" presStyleCnt="0"/>
      <dgm:spPr/>
    </dgm:pt>
    <dgm:pt modelId="{3ACC74FE-E6C1-44FE-922A-B78406225E3E}" type="pres">
      <dgm:prSet presAssocID="{706D8690-053B-46D8-B3E8-3BE42D545231}" presName="rootText3" presStyleLbl="asst1" presStyleIdx="4" presStyleCnt="5">
        <dgm:presLayoutVars>
          <dgm:chPref val="3"/>
        </dgm:presLayoutVars>
      </dgm:prSet>
      <dgm:spPr/>
      <dgm:t>
        <a:bodyPr/>
        <a:lstStyle/>
        <a:p>
          <a:endParaRPr lang="en-US"/>
        </a:p>
      </dgm:t>
    </dgm:pt>
    <dgm:pt modelId="{FF1D0FCC-6938-4B9B-84F2-DDB89F43D622}" type="pres">
      <dgm:prSet presAssocID="{706D8690-053B-46D8-B3E8-3BE42D545231}" presName="rootConnector3" presStyleLbl="asst1" presStyleIdx="4" presStyleCnt="5"/>
      <dgm:spPr/>
      <dgm:t>
        <a:bodyPr/>
        <a:lstStyle/>
        <a:p>
          <a:endParaRPr lang="en-US"/>
        </a:p>
      </dgm:t>
    </dgm:pt>
    <dgm:pt modelId="{72E82195-C655-4654-ADFA-99BF91FFC119}" type="pres">
      <dgm:prSet presAssocID="{706D8690-053B-46D8-B3E8-3BE42D545231}" presName="hierChild6" presStyleCnt="0"/>
      <dgm:spPr/>
    </dgm:pt>
    <dgm:pt modelId="{995F7564-A7C3-4B89-820F-B0741328399D}" type="pres">
      <dgm:prSet presAssocID="{706D8690-053B-46D8-B3E8-3BE42D545231}" presName="hierChild7" presStyleCnt="0"/>
      <dgm:spPr/>
    </dgm:pt>
    <dgm:pt modelId="{0E346A00-2958-4CE2-BC19-6DFE982E78F7}" type="pres">
      <dgm:prSet presAssocID="{E02F0AB7-5F86-4586-8AD6-48B888E9F9E5}" presName="hierRoot1" presStyleCnt="0">
        <dgm:presLayoutVars>
          <dgm:hierBranch val="init"/>
        </dgm:presLayoutVars>
      </dgm:prSet>
      <dgm:spPr/>
    </dgm:pt>
    <dgm:pt modelId="{21E81D9C-A9AB-4663-8FA4-6E4E96D41C0D}" type="pres">
      <dgm:prSet presAssocID="{E02F0AB7-5F86-4586-8AD6-48B888E9F9E5}" presName="rootComposite1" presStyleCnt="0"/>
      <dgm:spPr/>
    </dgm:pt>
    <dgm:pt modelId="{22301BE3-5387-44BC-9877-C33AE7EA69A7}" type="pres">
      <dgm:prSet presAssocID="{E02F0AB7-5F86-4586-8AD6-48B888E9F9E5}" presName="rootText1" presStyleLbl="node0" presStyleIdx="1" presStyleCnt="2">
        <dgm:presLayoutVars>
          <dgm:chPref val="3"/>
        </dgm:presLayoutVars>
      </dgm:prSet>
      <dgm:spPr/>
      <dgm:t>
        <a:bodyPr/>
        <a:lstStyle/>
        <a:p>
          <a:endParaRPr lang="en-US"/>
        </a:p>
      </dgm:t>
    </dgm:pt>
    <dgm:pt modelId="{BB272E67-2419-47C3-A8FC-740AE41F8D75}" type="pres">
      <dgm:prSet presAssocID="{E02F0AB7-5F86-4586-8AD6-48B888E9F9E5}" presName="rootConnector1" presStyleLbl="asst0" presStyleIdx="0" presStyleCnt="2"/>
      <dgm:spPr/>
      <dgm:t>
        <a:bodyPr/>
        <a:lstStyle/>
        <a:p>
          <a:endParaRPr lang="en-US"/>
        </a:p>
      </dgm:t>
    </dgm:pt>
    <dgm:pt modelId="{62E02A7D-EEBE-4B93-BA96-2D302F9A3731}" type="pres">
      <dgm:prSet presAssocID="{E02F0AB7-5F86-4586-8AD6-48B888E9F9E5}" presName="hierChild2" presStyleCnt="0"/>
      <dgm:spPr/>
    </dgm:pt>
    <dgm:pt modelId="{2014030A-B972-4488-99C6-EA40E5340CCE}" type="pres">
      <dgm:prSet presAssocID="{E02F0AB7-5F86-4586-8AD6-48B888E9F9E5}" presName="hierChild3" presStyleCnt="0"/>
      <dgm:spPr/>
    </dgm:pt>
    <dgm:pt modelId="{D783C7DB-3797-4598-8946-99A3E2988172}" type="pres">
      <dgm:prSet presAssocID="{49FA04B9-FB0D-48AB-ABA5-85964D833198}" presName="Name111" presStyleLbl="parChTrans1D2" presStyleIdx="1" presStyleCnt="3"/>
      <dgm:spPr/>
      <dgm:t>
        <a:bodyPr/>
        <a:lstStyle/>
        <a:p>
          <a:endParaRPr lang="en-US"/>
        </a:p>
      </dgm:t>
    </dgm:pt>
    <dgm:pt modelId="{290B2E3E-FB59-410C-A3D1-708E52A0CDC5}" type="pres">
      <dgm:prSet presAssocID="{7BD66BB2-4C7D-4201-9030-E525C21C5DA6}" presName="hierRoot3" presStyleCnt="0">
        <dgm:presLayoutVars>
          <dgm:hierBranch val="init"/>
        </dgm:presLayoutVars>
      </dgm:prSet>
      <dgm:spPr/>
    </dgm:pt>
    <dgm:pt modelId="{9041ABA3-CAA4-44C7-A9D9-1E9EF3201D0E}" type="pres">
      <dgm:prSet presAssocID="{7BD66BB2-4C7D-4201-9030-E525C21C5DA6}" presName="rootComposite3" presStyleCnt="0"/>
      <dgm:spPr/>
    </dgm:pt>
    <dgm:pt modelId="{35E066FF-2477-4C23-B144-4F714419912D}" type="pres">
      <dgm:prSet presAssocID="{7BD66BB2-4C7D-4201-9030-E525C21C5DA6}" presName="rootText3" presStyleLbl="asst0" presStyleIdx="0" presStyleCnt="2">
        <dgm:presLayoutVars>
          <dgm:chPref val="3"/>
        </dgm:presLayoutVars>
      </dgm:prSet>
      <dgm:spPr/>
      <dgm:t>
        <a:bodyPr/>
        <a:lstStyle/>
        <a:p>
          <a:endParaRPr lang="en-US"/>
        </a:p>
      </dgm:t>
    </dgm:pt>
    <dgm:pt modelId="{D7656ABF-189A-4B25-876A-06E84B7C42AB}" type="pres">
      <dgm:prSet presAssocID="{7BD66BB2-4C7D-4201-9030-E525C21C5DA6}" presName="rootConnector3" presStyleLbl="asst0" presStyleIdx="0" presStyleCnt="2"/>
      <dgm:spPr/>
      <dgm:t>
        <a:bodyPr/>
        <a:lstStyle/>
        <a:p>
          <a:endParaRPr lang="en-US"/>
        </a:p>
      </dgm:t>
    </dgm:pt>
    <dgm:pt modelId="{3F2DDD63-F30F-49D9-BA96-E344EF7F4C5D}" type="pres">
      <dgm:prSet presAssocID="{7BD66BB2-4C7D-4201-9030-E525C21C5DA6}" presName="hierChild6" presStyleCnt="0"/>
      <dgm:spPr/>
    </dgm:pt>
    <dgm:pt modelId="{123C34EA-4409-4FB6-B92B-ABDC1EC05E54}" type="pres">
      <dgm:prSet presAssocID="{7BD66BB2-4C7D-4201-9030-E525C21C5DA6}" presName="hierChild7" presStyleCnt="0"/>
      <dgm:spPr/>
    </dgm:pt>
    <dgm:pt modelId="{3C7BC28B-FEC7-4DF3-B136-9F4F618A3EBD}" type="pres">
      <dgm:prSet presAssocID="{3EE758AD-8392-4BA7-9C03-1E3DFFDA24E7}" presName="Name111" presStyleLbl="parChTrans1D2" presStyleIdx="2" presStyleCnt="3"/>
      <dgm:spPr/>
      <dgm:t>
        <a:bodyPr/>
        <a:lstStyle/>
        <a:p>
          <a:endParaRPr lang="en-US"/>
        </a:p>
      </dgm:t>
    </dgm:pt>
    <dgm:pt modelId="{81623585-49D4-465C-A239-8F668B578ED3}" type="pres">
      <dgm:prSet presAssocID="{277B3805-FF54-43BA-AE86-2B328B7F6201}" presName="hierRoot3" presStyleCnt="0">
        <dgm:presLayoutVars>
          <dgm:hierBranch val="init"/>
        </dgm:presLayoutVars>
      </dgm:prSet>
      <dgm:spPr/>
    </dgm:pt>
    <dgm:pt modelId="{B8BEEA77-CD5D-45BF-A012-40FA49ACF883}" type="pres">
      <dgm:prSet presAssocID="{277B3805-FF54-43BA-AE86-2B328B7F6201}" presName="rootComposite3" presStyleCnt="0"/>
      <dgm:spPr/>
    </dgm:pt>
    <dgm:pt modelId="{75CD93F3-BB08-4242-9A50-19B2BEF55A65}" type="pres">
      <dgm:prSet presAssocID="{277B3805-FF54-43BA-AE86-2B328B7F6201}" presName="rootText3" presStyleLbl="asst0" presStyleIdx="1" presStyleCnt="2">
        <dgm:presLayoutVars>
          <dgm:chPref val="3"/>
        </dgm:presLayoutVars>
      </dgm:prSet>
      <dgm:spPr/>
      <dgm:t>
        <a:bodyPr/>
        <a:lstStyle/>
        <a:p>
          <a:endParaRPr lang="en-US"/>
        </a:p>
      </dgm:t>
    </dgm:pt>
    <dgm:pt modelId="{EF2EC8F1-BA86-4E78-A18D-F7264DD64827}" type="pres">
      <dgm:prSet presAssocID="{277B3805-FF54-43BA-AE86-2B328B7F6201}" presName="rootConnector3" presStyleLbl="asst0" presStyleIdx="1" presStyleCnt="2"/>
      <dgm:spPr/>
      <dgm:t>
        <a:bodyPr/>
        <a:lstStyle/>
        <a:p>
          <a:endParaRPr lang="en-US"/>
        </a:p>
      </dgm:t>
    </dgm:pt>
    <dgm:pt modelId="{6816E58C-8FB1-4483-ABBC-B9A65E4A2DF5}" type="pres">
      <dgm:prSet presAssocID="{277B3805-FF54-43BA-AE86-2B328B7F6201}" presName="hierChild6" presStyleCnt="0"/>
      <dgm:spPr/>
    </dgm:pt>
    <dgm:pt modelId="{16687118-4AF8-4B05-94CD-EF6284511AA1}" type="pres">
      <dgm:prSet presAssocID="{277B3805-FF54-43BA-AE86-2B328B7F6201}" presName="hierChild7" presStyleCnt="0"/>
      <dgm:spPr/>
    </dgm:pt>
  </dgm:ptLst>
  <dgm:cxnLst>
    <dgm:cxn modelId="{4C757F12-D510-463B-ADB3-869479FA6748}" srcId="{E29E8F44-7B33-4CCD-A8AA-8A6E04B8B9E0}" destId="{5F28B67B-9585-42AC-ABDD-2C774A11A38B}" srcOrd="0" destOrd="0" parTransId="{A9F797B3-4BB0-4466-9349-2544F4709C4E}" sibTransId="{C1CE62FE-4BB1-4505-A525-B73C978C4049}"/>
    <dgm:cxn modelId="{FE0A2DFD-9A49-42C4-97F2-B4E5EA213A13}" type="presOf" srcId="{E8A9EB7E-26CA-4E72-AC3F-2C3EA54F5A83}" destId="{00FEB944-D9D7-4B3D-8AC0-F1DB9EAA0DBE}" srcOrd="0" destOrd="0" presId="urn:microsoft.com/office/officeart/2005/8/layout/orgChart1"/>
    <dgm:cxn modelId="{0B593FFE-2DDC-4853-962E-7468D2CDA2F2}" type="presOf" srcId="{99BD5FC5-CA64-46EF-BD34-89DE8B26A5C5}" destId="{550EE96D-66AF-4E13-8C1C-077CB8BE0891}" srcOrd="0" destOrd="0" presId="urn:microsoft.com/office/officeart/2005/8/layout/orgChart1"/>
    <dgm:cxn modelId="{EB3981A7-6BCD-4B7E-B1A1-0B5DFFD495DF}" srcId="{E02F0AB7-5F86-4586-8AD6-48B888E9F9E5}" destId="{7BD66BB2-4C7D-4201-9030-E525C21C5DA6}" srcOrd="0" destOrd="0" parTransId="{49FA04B9-FB0D-48AB-ABA5-85964D833198}" sibTransId="{976BCBA7-44E5-4DF4-A604-78242834990E}"/>
    <dgm:cxn modelId="{62F6C868-3BAF-40DB-B73F-F03E9E4BABA9}" srcId="{99BD5FC5-CA64-46EF-BD34-89DE8B26A5C5}" destId="{E29E8F44-7B33-4CCD-A8AA-8A6E04B8B9E0}" srcOrd="0" destOrd="0" parTransId="{9446D847-5858-4B26-A3DE-2C4467821D8C}" sibTransId="{ACF479FC-01E6-479F-AE6B-5605033D9B2E}"/>
    <dgm:cxn modelId="{95BB0F85-EB0F-4DB7-830D-135C8B4FA470}" type="presOf" srcId="{7BD66BB2-4C7D-4201-9030-E525C21C5DA6}" destId="{35E066FF-2477-4C23-B144-4F714419912D}" srcOrd="0" destOrd="0" presId="urn:microsoft.com/office/officeart/2005/8/layout/orgChart1"/>
    <dgm:cxn modelId="{913F89F5-C8C7-41C8-A900-3ED06CFD366F}" type="presOf" srcId="{FC551041-1FAA-4942-A968-A98DEAA97E6A}" destId="{E86A0033-4D3C-40C3-A64A-5760BB103197}" srcOrd="0" destOrd="0" presId="urn:microsoft.com/office/officeart/2005/8/layout/orgChart1"/>
    <dgm:cxn modelId="{769FCC7E-B90C-4E32-B136-51BE8EECD162}" srcId="{5F28B67B-9585-42AC-ABDD-2C774A11A38B}" destId="{3919D392-C643-4498-BD5B-A36C0D3805D5}" srcOrd="1" destOrd="0" parTransId="{FC551041-1FAA-4942-A968-A98DEAA97E6A}" sibTransId="{88155A9D-A145-46E3-A9DC-48EEFA3D119B}"/>
    <dgm:cxn modelId="{4B0A7C2F-3D0D-4D94-9111-B15FF7A3A9AB}" type="presOf" srcId="{3EE758AD-8392-4BA7-9C03-1E3DFFDA24E7}" destId="{3C7BC28B-FEC7-4DF3-B136-9F4F618A3EBD}" srcOrd="0" destOrd="0" presId="urn:microsoft.com/office/officeart/2005/8/layout/orgChart1"/>
    <dgm:cxn modelId="{13BDC9D3-DAAC-49B6-AF2B-4D01FC1B8125}" srcId="{E8A9EB7E-26CA-4E72-AC3F-2C3EA54F5A83}" destId="{E02F0AB7-5F86-4586-8AD6-48B888E9F9E5}" srcOrd="1" destOrd="0" parTransId="{A4D3E9CE-6A7D-49DE-9B31-FF389B5BC262}" sibTransId="{2F1F0755-585A-44A2-A36D-678B8CD24B40}"/>
    <dgm:cxn modelId="{C1CCE15E-AFBE-45B3-A99E-2A02FBF3B436}" type="presOf" srcId="{E02F0AB7-5F86-4586-8AD6-48B888E9F9E5}" destId="{22301BE3-5387-44BC-9877-C33AE7EA69A7}" srcOrd="0" destOrd="0" presId="urn:microsoft.com/office/officeart/2005/8/layout/orgChart1"/>
    <dgm:cxn modelId="{68A9CD2C-C7C6-420B-BE74-C496D1FEF788}" type="presOf" srcId="{3919D392-C643-4498-BD5B-A36C0D3805D5}" destId="{58348B98-CCC7-4677-A6D8-DA3DD8CBF977}" srcOrd="1" destOrd="0" presId="urn:microsoft.com/office/officeart/2005/8/layout/orgChart1"/>
    <dgm:cxn modelId="{784A2CCC-42BF-4E4E-BC78-70FAC86A9E1C}" type="presOf" srcId="{E29E8F44-7B33-4CCD-A8AA-8A6E04B8B9E0}" destId="{E167950C-C060-40CC-94C1-4F7908136295}" srcOrd="1" destOrd="0" presId="urn:microsoft.com/office/officeart/2005/8/layout/orgChart1"/>
    <dgm:cxn modelId="{DDB23BC9-737E-4EC8-961C-F639D3E2C8C4}" type="presOf" srcId="{277B3805-FF54-43BA-AE86-2B328B7F6201}" destId="{75CD93F3-BB08-4242-9A50-19B2BEF55A65}" srcOrd="0" destOrd="0" presId="urn:microsoft.com/office/officeart/2005/8/layout/orgChart1"/>
    <dgm:cxn modelId="{04BA7E6A-293A-432C-8D53-FD7811799FF8}" srcId="{E02F0AB7-5F86-4586-8AD6-48B888E9F9E5}" destId="{277B3805-FF54-43BA-AE86-2B328B7F6201}" srcOrd="1" destOrd="0" parTransId="{3EE758AD-8392-4BA7-9C03-1E3DFFDA24E7}" sibTransId="{A534736E-FAE7-4CD9-8644-1E2B2D16AA26}"/>
    <dgm:cxn modelId="{98E41301-E52A-48EA-8958-94E2D574E9BC}" srcId="{E8A9EB7E-26CA-4E72-AC3F-2C3EA54F5A83}" destId="{99BD5FC5-CA64-46EF-BD34-89DE8B26A5C5}" srcOrd="0" destOrd="0" parTransId="{E7A171BC-FDE2-485B-8ABE-BF89AE649D80}" sibTransId="{25D2E5E8-E2FB-47B7-8B29-B0C2CD47ADB9}"/>
    <dgm:cxn modelId="{67A65C9F-E35A-490C-92AC-9DF46C3ED91F}" type="presOf" srcId="{5F28B67B-9585-42AC-ABDD-2C774A11A38B}" destId="{E8331814-6A20-4DA0-B2E5-A2DC08AC96C6}" srcOrd="1" destOrd="0" presId="urn:microsoft.com/office/officeart/2005/8/layout/orgChart1"/>
    <dgm:cxn modelId="{D2F2B3B9-6A9C-4FAD-9F1D-68D78709C2FC}" type="presOf" srcId="{3D436B35-416A-4651-B93D-6467846FB0B5}" destId="{EF396138-FFA7-4CE3-BE67-04E7F87111FA}" srcOrd="0" destOrd="0" presId="urn:microsoft.com/office/officeart/2005/8/layout/orgChart1"/>
    <dgm:cxn modelId="{28DFB2C3-D0FA-4FFF-9CA2-5603B55DF109}" type="presOf" srcId="{A4D52554-4A6B-4013-9DC5-47298BAF2565}" destId="{31C51C0B-4D11-446C-8B88-718A63CD17BF}" srcOrd="0" destOrd="0" presId="urn:microsoft.com/office/officeart/2005/8/layout/orgChart1"/>
    <dgm:cxn modelId="{F0CD9351-3367-4255-8AC5-B81DEB93F74C}" type="presOf" srcId="{3D436B35-416A-4651-B93D-6467846FB0B5}" destId="{A13CCAAD-35B4-4DC8-87CD-EB0C9D6D4751}" srcOrd="1" destOrd="0" presId="urn:microsoft.com/office/officeart/2005/8/layout/orgChart1"/>
    <dgm:cxn modelId="{792412BD-6B30-4CCF-8372-32AB9EA05CB6}" type="presOf" srcId="{9446D847-5858-4B26-A3DE-2C4467821D8C}" destId="{B087C426-A9B6-42BD-A12B-1A07F27572DD}" srcOrd="0" destOrd="0" presId="urn:microsoft.com/office/officeart/2005/8/layout/orgChart1"/>
    <dgm:cxn modelId="{2D7D9992-75AE-4744-A6A4-91B1E1FC5B08}" type="presOf" srcId="{277B3805-FF54-43BA-AE86-2B328B7F6201}" destId="{EF2EC8F1-BA86-4E78-A18D-F7264DD64827}" srcOrd="1" destOrd="0" presId="urn:microsoft.com/office/officeart/2005/8/layout/orgChart1"/>
    <dgm:cxn modelId="{9B6BF507-CF28-4894-A7CD-FB0FB5E626F3}" type="presOf" srcId="{3919D392-C643-4498-BD5B-A36C0D3805D5}" destId="{435796A6-58D0-43C4-B0BE-0D7E3D1C0DA7}" srcOrd="0" destOrd="0" presId="urn:microsoft.com/office/officeart/2005/8/layout/orgChart1"/>
    <dgm:cxn modelId="{6AC020B4-8C1A-4FD2-A59C-74579A838B23}" type="presOf" srcId="{B0E5DC0F-A125-47E7-B79E-7FDE7B72C868}" destId="{2CAA5B77-189D-482D-B517-30E30158278F}" srcOrd="0" destOrd="0" presId="urn:microsoft.com/office/officeart/2005/8/layout/orgChart1"/>
    <dgm:cxn modelId="{58E6C420-409C-43E5-A2F3-D10D32E25EF5}" type="presOf" srcId="{99BD5FC5-CA64-46EF-BD34-89DE8B26A5C5}" destId="{E1047286-E67C-4810-8EFD-F6361F2ABF2F}" srcOrd="1" destOrd="0" presId="urn:microsoft.com/office/officeart/2005/8/layout/orgChart1"/>
    <dgm:cxn modelId="{901181E3-CD83-4B4C-8DE8-45FF34E6980A}" type="presOf" srcId="{706D8690-053B-46D8-B3E8-3BE42D545231}" destId="{FF1D0FCC-6938-4B9B-84F2-DDB89F43D622}" srcOrd="1" destOrd="0" presId="urn:microsoft.com/office/officeart/2005/8/layout/orgChart1"/>
    <dgm:cxn modelId="{4EC62396-4CB6-4E87-BBD4-CA4EE8B32F5A}" type="presOf" srcId="{5F28B67B-9585-42AC-ABDD-2C774A11A38B}" destId="{345FC90E-73C1-4428-8671-05216D648DA9}" srcOrd="0" destOrd="0" presId="urn:microsoft.com/office/officeart/2005/8/layout/orgChart1"/>
    <dgm:cxn modelId="{CF2C487E-5A03-4994-AFA5-4C4727D6CE9F}" type="presOf" srcId="{A9F797B3-4BB0-4466-9349-2544F4709C4E}" destId="{E524F5AA-6435-46B6-9454-BA7C7E7DCAEE}" srcOrd="0" destOrd="0" presId="urn:microsoft.com/office/officeart/2005/8/layout/orgChart1"/>
    <dgm:cxn modelId="{0D6B05F0-850A-47BA-9885-F95BD635FBF8}" type="presOf" srcId="{E29E8F44-7B33-4CCD-A8AA-8A6E04B8B9E0}" destId="{BFDD36C0-B633-4CAE-8A2E-D44034050192}" srcOrd="0" destOrd="0" presId="urn:microsoft.com/office/officeart/2005/8/layout/orgChart1"/>
    <dgm:cxn modelId="{4722C515-848F-4E09-B070-55C2EF104DF2}" srcId="{5F28B67B-9585-42AC-ABDD-2C774A11A38B}" destId="{3D436B35-416A-4651-B93D-6467846FB0B5}" srcOrd="0" destOrd="0" parTransId="{A4D52554-4A6B-4013-9DC5-47298BAF2565}" sibTransId="{89E168BD-48F4-4DA8-A3D7-E0B123F0207F}"/>
    <dgm:cxn modelId="{77A51EF2-D321-4D5D-A614-71F01994D21D}" srcId="{5F28B67B-9585-42AC-ABDD-2C774A11A38B}" destId="{706D8690-053B-46D8-B3E8-3BE42D545231}" srcOrd="2" destOrd="0" parTransId="{B0E5DC0F-A125-47E7-B79E-7FDE7B72C868}" sibTransId="{9A63170C-2996-4CFF-8A2A-2087D00CF491}"/>
    <dgm:cxn modelId="{E5EC3448-FE12-4319-961B-47FE830B6BDC}" type="presOf" srcId="{E02F0AB7-5F86-4586-8AD6-48B888E9F9E5}" destId="{BB272E67-2419-47C3-A8FC-740AE41F8D75}" srcOrd="1" destOrd="0" presId="urn:microsoft.com/office/officeart/2005/8/layout/orgChart1"/>
    <dgm:cxn modelId="{3E99AFC3-1867-4561-B53D-3B6FB28E5951}" type="presOf" srcId="{7BD66BB2-4C7D-4201-9030-E525C21C5DA6}" destId="{D7656ABF-189A-4B25-876A-06E84B7C42AB}" srcOrd="1" destOrd="0" presId="urn:microsoft.com/office/officeart/2005/8/layout/orgChart1"/>
    <dgm:cxn modelId="{3C41D056-CBCB-4CD7-8C4C-AEC4B0EE745E}" type="presOf" srcId="{706D8690-053B-46D8-B3E8-3BE42D545231}" destId="{3ACC74FE-E6C1-44FE-922A-B78406225E3E}" srcOrd="0" destOrd="0" presId="urn:microsoft.com/office/officeart/2005/8/layout/orgChart1"/>
    <dgm:cxn modelId="{1510B405-7339-4CC3-874F-D04CF8C49F71}" type="presOf" srcId="{49FA04B9-FB0D-48AB-ABA5-85964D833198}" destId="{D783C7DB-3797-4598-8946-99A3E2988172}" srcOrd="0" destOrd="0" presId="urn:microsoft.com/office/officeart/2005/8/layout/orgChart1"/>
    <dgm:cxn modelId="{B1EE3B2F-3DDD-4E15-831C-F88F030F71E5}" type="presParOf" srcId="{00FEB944-D9D7-4B3D-8AC0-F1DB9EAA0DBE}" destId="{101BEA50-D08C-429F-A915-33E3F6B9A39D}" srcOrd="0" destOrd="0" presId="urn:microsoft.com/office/officeart/2005/8/layout/orgChart1"/>
    <dgm:cxn modelId="{96F8F765-F89C-4322-A242-174A8DA03578}" type="presParOf" srcId="{101BEA50-D08C-429F-A915-33E3F6B9A39D}" destId="{8112C975-83F9-40EE-86DF-680B6317002A}" srcOrd="0" destOrd="0" presId="urn:microsoft.com/office/officeart/2005/8/layout/orgChart1"/>
    <dgm:cxn modelId="{66EE5A27-7F85-4DE8-863A-98DB6343D6BD}" type="presParOf" srcId="{8112C975-83F9-40EE-86DF-680B6317002A}" destId="{550EE96D-66AF-4E13-8C1C-077CB8BE0891}" srcOrd="0" destOrd="0" presId="urn:microsoft.com/office/officeart/2005/8/layout/orgChart1"/>
    <dgm:cxn modelId="{41BEC807-FC0C-4A8A-976D-7FDFEC37A4FA}" type="presParOf" srcId="{8112C975-83F9-40EE-86DF-680B6317002A}" destId="{E1047286-E67C-4810-8EFD-F6361F2ABF2F}" srcOrd="1" destOrd="0" presId="urn:microsoft.com/office/officeart/2005/8/layout/orgChart1"/>
    <dgm:cxn modelId="{D198D843-27BA-4961-8676-3BAFA122CCA6}" type="presParOf" srcId="{101BEA50-D08C-429F-A915-33E3F6B9A39D}" destId="{7168671F-6435-4933-81A9-6DDAF0217248}" srcOrd="1" destOrd="0" presId="urn:microsoft.com/office/officeart/2005/8/layout/orgChart1"/>
    <dgm:cxn modelId="{6A56D715-4730-4C46-A1F7-37FB84ECA3F3}" type="presParOf" srcId="{101BEA50-D08C-429F-A915-33E3F6B9A39D}" destId="{D575FDCE-699E-4035-9DEE-93C4E1F94490}" srcOrd="2" destOrd="0" presId="urn:microsoft.com/office/officeart/2005/8/layout/orgChart1"/>
    <dgm:cxn modelId="{C4E1620D-915E-48F2-BD98-184F240EDF93}" type="presParOf" srcId="{D575FDCE-699E-4035-9DEE-93C4E1F94490}" destId="{B087C426-A9B6-42BD-A12B-1A07F27572DD}" srcOrd="0" destOrd="0" presId="urn:microsoft.com/office/officeart/2005/8/layout/orgChart1"/>
    <dgm:cxn modelId="{19D6AA6C-04F9-4E72-8013-708E0E612A9F}" type="presParOf" srcId="{D575FDCE-699E-4035-9DEE-93C4E1F94490}" destId="{C965CE62-8BA7-4892-9D0A-6A7D4E3902B3}" srcOrd="1" destOrd="0" presId="urn:microsoft.com/office/officeart/2005/8/layout/orgChart1"/>
    <dgm:cxn modelId="{1F43F07F-B96F-4430-A7AE-283C164E0E5B}" type="presParOf" srcId="{C965CE62-8BA7-4892-9D0A-6A7D4E3902B3}" destId="{5EB061DB-5A4C-44F9-A4AF-3F20DB45E2E5}" srcOrd="0" destOrd="0" presId="urn:microsoft.com/office/officeart/2005/8/layout/orgChart1"/>
    <dgm:cxn modelId="{32B746AC-D76F-4CB7-BF64-2580E3842543}" type="presParOf" srcId="{5EB061DB-5A4C-44F9-A4AF-3F20DB45E2E5}" destId="{BFDD36C0-B633-4CAE-8A2E-D44034050192}" srcOrd="0" destOrd="0" presId="urn:microsoft.com/office/officeart/2005/8/layout/orgChart1"/>
    <dgm:cxn modelId="{9CF8F55D-1BFA-4508-B694-F4BD927EF008}" type="presParOf" srcId="{5EB061DB-5A4C-44F9-A4AF-3F20DB45E2E5}" destId="{E167950C-C060-40CC-94C1-4F7908136295}" srcOrd="1" destOrd="0" presId="urn:microsoft.com/office/officeart/2005/8/layout/orgChart1"/>
    <dgm:cxn modelId="{2417F66B-9BD5-474D-97C3-088CB757119F}" type="presParOf" srcId="{C965CE62-8BA7-4892-9D0A-6A7D4E3902B3}" destId="{835AABF0-35DC-437F-A17E-3CE635F5F735}" srcOrd="1" destOrd="0" presId="urn:microsoft.com/office/officeart/2005/8/layout/orgChart1"/>
    <dgm:cxn modelId="{7668B970-DA84-445D-ACCC-DD3E788FB48A}" type="presParOf" srcId="{C965CE62-8BA7-4892-9D0A-6A7D4E3902B3}" destId="{19DF6273-6CEE-4BA2-BCA2-FBFAEAE60843}" srcOrd="2" destOrd="0" presId="urn:microsoft.com/office/officeart/2005/8/layout/orgChart1"/>
    <dgm:cxn modelId="{4B9BA4E8-B4AB-4926-B996-749C0BA2E041}" type="presParOf" srcId="{19DF6273-6CEE-4BA2-BCA2-FBFAEAE60843}" destId="{E524F5AA-6435-46B6-9454-BA7C7E7DCAEE}" srcOrd="0" destOrd="0" presId="urn:microsoft.com/office/officeart/2005/8/layout/orgChart1"/>
    <dgm:cxn modelId="{B41B99B4-B84A-4311-A887-BB9572417A00}" type="presParOf" srcId="{19DF6273-6CEE-4BA2-BCA2-FBFAEAE60843}" destId="{7A8A91F4-9B89-4CDA-886D-96F9FF30D1F0}" srcOrd="1" destOrd="0" presId="urn:microsoft.com/office/officeart/2005/8/layout/orgChart1"/>
    <dgm:cxn modelId="{8209C007-5DF0-4738-9DC2-10BE21DC4A9A}" type="presParOf" srcId="{7A8A91F4-9B89-4CDA-886D-96F9FF30D1F0}" destId="{E014D1DC-3BBE-4BA3-9433-D046F7AE859D}" srcOrd="0" destOrd="0" presId="urn:microsoft.com/office/officeart/2005/8/layout/orgChart1"/>
    <dgm:cxn modelId="{D6217EAE-393B-4F4F-A54D-8836FEC64D8A}" type="presParOf" srcId="{E014D1DC-3BBE-4BA3-9433-D046F7AE859D}" destId="{345FC90E-73C1-4428-8671-05216D648DA9}" srcOrd="0" destOrd="0" presId="urn:microsoft.com/office/officeart/2005/8/layout/orgChart1"/>
    <dgm:cxn modelId="{CAB333B0-6F9C-4F43-B2C4-6A24E139B9A9}" type="presParOf" srcId="{E014D1DC-3BBE-4BA3-9433-D046F7AE859D}" destId="{E8331814-6A20-4DA0-B2E5-A2DC08AC96C6}" srcOrd="1" destOrd="0" presId="urn:microsoft.com/office/officeart/2005/8/layout/orgChart1"/>
    <dgm:cxn modelId="{812F8846-0DE1-4606-B507-3395ACB4FC7F}" type="presParOf" srcId="{7A8A91F4-9B89-4CDA-886D-96F9FF30D1F0}" destId="{0C05C285-39BF-4596-97C8-3A86F87B18BE}" srcOrd="1" destOrd="0" presId="urn:microsoft.com/office/officeart/2005/8/layout/orgChart1"/>
    <dgm:cxn modelId="{B3AF8563-7C29-498E-93FA-BFCFE88E1F9C}" type="presParOf" srcId="{7A8A91F4-9B89-4CDA-886D-96F9FF30D1F0}" destId="{B5CEEEEA-91FF-436C-A92F-F84AFB281720}" srcOrd="2" destOrd="0" presId="urn:microsoft.com/office/officeart/2005/8/layout/orgChart1"/>
    <dgm:cxn modelId="{7475CB4B-0EDB-479E-B232-F15068845268}" type="presParOf" srcId="{B5CEEEEA-91FF-436C-A92F-F84AFB281720}" destId="{31C51C0B-4D11-446C-8B88-718A63CD17BF}" srcOrd="0" destOrd="0" presId="urn:microsoft.com/office/officeart/2005/8/layout/orgChart1"/>
    <dgm:cxn modelId="{9FB48D5E-DD6D-4DBC-A8F4-05F7B08F5F13}" type="presParOf" srcId="{B5CEEEEA-91FF-436C-A92F-F84AFB281720}" destId="{81AFE703-8C47-4DCF-B820-49F6F20CEAFF}" srcOrd="1" destOrd="0" presId="urn:microsoft.com/office/officeart/2005/8/layout/orgChart1"/>
    <dgm:cxn modelId="{19273F58-35BF-4C2B-95C5-588B840E0E49}" type="presParOf" srcId="{81AFE703-8C47-4DCF-B820-49F6F20CEAFF}" destId="{3B12731D-07EA-4CA6-A382-96231C6C9109}" srcOrd="0" destOrd="0" presId="urn:microsoft.com/office/officeart/2005/8/layout/orgChart1"/>
    <dgm:cxn modelId="{CFAEE7F0-5FD1-4460-9D07-4BB5EE862541}" type="presParOf" srcId="{3B12731D-07EA-4CA6-A382-96231C6C9109}" destId="{EF396138-FFA7-4CE3-BE67-04E7F87111FA}" srcOrd="0" destOrd="0" presId="urn:microsoft.com/office/officeart/2005/8/layout/orgChart1"/>
    <dgm:cxn modelId="{631128C7-64C2-4F17-A021-D4C00C541E16}" type="presParOf" srcId="{3B12731D-07EA-4CA6-A382-96231C6C9109}" destId="{A13CCAAD-35B4-4DC8-87CD-EB0C9D6D4751}" srcOrd="1" destOrd="0" presId="urn:microsoft.com/office/officeart/2005/8/layout/orgChart1"/>
    <dgm:cxn modelId="{ADF125AC-B107-4558-900E-688014EF64BD}" type="presParOf" srcId="{81AFE703-8C47-4DCF-B820-49F6F20CEAFF}" destId="{D950F5F6-47D2-4861-9177-743775E09F0F}" srcOrd="1" destOrd="0" presId="urn:microsoft.com/office/officeart/2005/8/layout/orgChart1"/>
    <dgm:cxn modelId="{A612EDC6-0EAC-4F78-9BD3-63E2620C552D}" type="presParOf" srcId="{81AFE703-8C47-4DCF-B820-49F6F20CEAFF}" destId="{259E2516-4B36-420C-B23E-D81007CAB2E7}" srcOrd="2" destOrd="0" presId="urn:microsoft.com/office/officeart/2005/8/layout/orgChart1"/>
    <dgm:cxn modelId="{ABA3A27D-6D2C-4B29-A283-8663D50F7D61}" type="presParOf" srcId="{B5CEEEEA-91FF-436C-A92F-F84AFB281720}" destId="{E86A0033-4D3C-40C3-A64A-5760BB103197}" srcOrd="2" destOrd="0" presId="urn:microsoft.com/office/officeart/2005/8/layout/orgChart1"/>
    <dgm:cxn modelId="{6536C546-4045-4D6E-9D3C-DC37889353C6}" type="presParOf" srcId="{B5CEEEEA-91FF-436C-A92F-F84AFB281720}" destId="{C06E90C6-F9E3-4E52-914C-27D17F4B9080}" srcOrd="3" destOrd="0" presId="urn:microsoft.com/office/officeart/2005/8/layout/orgChart1"/>
    <dgm:cxn modelId="{0D5CFB10-1665-4CDD-9A8C-9145811DECB4}" type="presParOf" srcId="{C06E90C6-F9E3-4E52-914C-27D17F4B9080}" destId="{2B529DE9-0057-4AA4-A8C9-1E6BABA6F7C3}" srcOrd="0" destOrd="0" presId="urn:microsoft.com/office/officeart/2005/8/layout/orgChart1"/>
    <dgm:cxn modelId="{2B46FB54-59D9-47F6-A202-B65DBAA8102B}" type="presParOf" srcId="{2B529DE9-0057-4AA4-A8C9-1E6BABA6F7C3}" destId="{435796A6-58D0-43C4-B0BE-0D7E3D1C0DA7}" srcOrd="0" destOrd="0" presId="urn:microsoft.com/office/officeart/2005/8/layout/orgChart1"/>
    <dgm:cxn modelId="{73308613-B399-48DE-929D-5B9F94FAEDC8}" type="presParOf" srcId="{2B529DE9-0057-4AA4-A8C9-1E6BABA6F7C3}" destId="{58348B98-CCC7-4677-A6D8-DA3DD8CBF977}" srcOrd="1" destOrd="0" presId="urn:microsoft.com/office/officeart/2005/8/layout/orgChart1"/>
    <dgm:cxn modelId="{C8CF1DE6-9024-49DD-975E-39FA535B5985}" type="presParOf" srcId="{C06E90C6-F9E3-4E52-914C-27D17F4B9080}" destId="{2DF7D947-C27D-41ED-9C3B-7BAD91E49D20}" srcOrd="1" destOrd="0" presId="urn:microsoft.com/office/officeart/2005/8/layout/orgChart1"/>
    <dgm:cxn modelId="{CC278149-229B-46DF-BEE0-7A14AA18E3C5}" type="presParOf" srcId="{C06E90C6-F9E3-4E52-914C-27D17F4B9080}" destId="{DBFB910C-407F-4793-8423-A3E139D70407}" srcOrd="2" destOrd="0" presId="urn:microsoft.com/office/officeart/2005/8/layout/orgChart1"/>
    <dgm:cxn modelId="{1FC7E2F5-773D-4851-8D3E-6751BCABCCF1}" type="presParOf" srcId="{B5CEEEEA-91FF-436C-A92F-F84AFB281720}" destId="{2CAA5B77-189D-482D-B517-30E30158278F}" srcOrd="4" destOrd="0" presId="urn:microsoft.com/office/officeart/2005/8/layout/orgChart1"/>
    <dgm:cxn modelId="{7A184BD6-9A19-4980-88F3-9B8EC0B9D9C2}" type="presParOf" srcId="{B5CEEEEA-91FF-436C-A92F-F84AFB281720}" destId="{928229EB-069B-42F7-AF4F-257A0E7EF495}" srcOrd="5" destOrd="0" presId="urn:microsoft.com/office/officeart/2005/8/layout/orgChart1"/>
    <dgm:cxn modelId="{37F236D2-7BD1-434B-B9B0-147DFB938999}" type="presParOf" srcId="{928229EB-069B-42F7-AF4F-257A0E7EF495}" destId="{44A6B5D2-71A1-431F-AAAC-E6E0809D9C24}" srcOrd="0" destOrd="0" presId="urn:microsoft.com/office/officeart/2005/8/layout/orgChart1"/>
    <dgm:cxn modelId="{4F99D399-77A4-4B4E-BAE1-240B11E74FF3}" type="presParOf" srcId="{44A6B5D2-71A1-431F-AAAC-E6E0809D9C24}" destId="{3ACC74FE-E6C1-44FE-922A-B78406225E3E}" srcOrd="0" destOrd="0" presId="urn:microsoft.com/office/officeart/2005/8/layout/orgChart1"/>
    <dgm:cxn modelId="{9E203D34-9487-422F-B1B5-026ECB06273D}" type="presParOf" srcId="{44A6B5D2-71A1-431F-AAAC-E6E0809D9C24}" destId="{FF1D0FCC-6938-4B9B-84F2-DDB89F43D622}" srcOrd="1" destOrd="0" presId="urn:microsoft.com/office/officeart/2005/8/layout/orgChart1"/>
    <dgm:cxn modelId="{732747F1-231E-4B96-9978-9C0E7BE8B09E}" type="presParOf" srcId="{928229EB-069B-42F7-AF4F-257A0E7EF495}" destId="{72E82195-C655-4654-ADFA-99BF91FFC119}" srcOrd="1" destOrd="0" presId="urn:microsoft.com/office/officeart/2005/8/layout/orgChart1"/>
    <dgm:cxn modelId="{02B3CDBF-E1E9-4EBA-BBD5-0B1B684D6E2F}" type="presParOf" srcId="{928229EB-069B-42F7-AF4F-257A0E7EF495}" destId="{995F7564-A7C3-4B89-820F-B0741328399D}" srcOrd="2" destOrd="0" presId="urn:microsoft.com/office/officeart/2005/8/layout/orgChart1"/>
    <dgm:cxn modelId="{42DC4566-F7E3-43C7-A10C-0F355C5F0A7C}" type="presParOf" srcId="{00FEB944-D9D7-4B3D-8AC0-F1DB9EAA0DBE}" destId="{0E346A00-2958-4CE2-BC19-6DFE982E78F7}" srcOrd="1" destOrd="0" presId="urn:microsoft.com/office/officeart/2005/8/layout/orgChart1"/>
    <dgm:cxn modelId="{24D82642-736C-4C08-BA35-0E8B78E1E0E7}" type="presParOf" srcId="{0E346A00-2958-4CE2-BC19-6DFE982E78F7}" destId="{21E81D9C-A9AB-4663-8FA4-6E4E96D41C0D}" srcOrd="0" destOrd="0" presId="urn:microsoft.com/office/officeart/2005/8/layout/orgChart1"/>
    <dgm:cxn modelId="{DB7BDE66-49E8-435D-9802-AFF65248D980}" type="presParOf" srcId="{21E81D9C-A9AB-4663-8FA4-6E4E96D41C0D}" destId="{22301BE3-5387-44BC-9877-C33AE7EA69A7}" srcOrd="0" destOrd="0" presId="urn:microsoft.com/office/officeart/2005/8/layout/orgChart1"/>
    <dgm:cxn modelId="{B8A6637C-0366-4C42-97D0-2794FA0225D5}" type="presParOf" srcId="{21E81D9C-A9AB-4663-8FA4-6E4E96D41C0D}" destId="{BB272E67-2419-47C3-A8FC-740AE41F8D75}" srcOrd="1" destOrd="0" presId="urn:microsoft.com/office/officeart/2005/8/layout/orgChart1"/>
    <dgm:cxn modelId="{D06168D4-B9DE-418C-9286-585754E543FC}" type="presParOf" srcId="{0E346A00-2958-4CE2-BC19-6DFE982E78F7}" destId="{62E02A7D-EEBE-4B93-BA96-2D302F9A3731}" srcOrd="1" destOrd="0" presId="urn:microsoft.com/office/officeart/2005/8/layout/orgChart1"/>
    <dgm:cxn modelId="{E6CBDF0D-80C6-4EB5-9711-A0AF93EE5FC1}" type="presParOf" srcId="{0E346A00-2958-4CE2-BC19-6DFE982E78F7}" destId="{2014030A-B972-4488-99C6-EA40E5340CCE}" srcOrd="2" destOrd="0" presId="urn:microsoft.com/office/officeart/2005/8/layout/orgChart1"/>
    <dgm:cxn modelId="{5BD2B865-B741-46EB-82EE-093CDE01069D}" type="presParOf" srcId="{2014030A-B972-4488-99C6-EA40E5340CCE}" destId="{D783C7DB-3797-4598-8946-99A3E2988172}" srcOrd="0" destOrd="0" presId="urn:microsoft.com/office/officeart/2005/8/layout/orgChart1"/>
    <dgm:cxn modelId="{23BC3706-E70C-4C4B-B56C-82A3E23AB832}" type="presParOf" srcId="{2014030A-B972-4488-99C6-EA40E5340CCE}" destId="{290B2E3E-FB59-410C-A3D1-708E52A0CDC5}" srcOrd="1" destOrd="0" presId="urn:microsoft.com/office/officeart/2005/8/layout/orgChart1"/>
    <dgm:cxn modelId="{AA141F22-3647-4052-AB6C-C432C627525B}" type="presParOf" srcId="{290B2E3E-FB59-410C-A3D1-708E52A0CDC5}" destId="{9041ABA3-CAA4-44C7-A9D9-1E9EF3201D0E}" srcOrd="0" destOrd="0" presId="urn:microsoft.com/office/officeart/2005/8/layout/orgChart1"/>
    <dgm:cxn modelId="{1D5429C1-25B8-4C67-8A2B-1DE45BE0356C}" type="presParOf" srcId="{9041ABA3-CAA4-44C7-A9D9-1E9EF3201D0E}" destId="{35E066FF-2477-4C23-B144-4F714419912D}" srcOrd="0" destOrd="0" presId="urn:microsoft.com/office/officeart/2005/8/layout/orgChart1"/>
    <dgm:cxn modelId="{0C4C8AA2-B269-481A-A482-A358787E640E}" type="presParOf" srcId="{9041ABA3-CAA4-44C7-A9D9-1E9EF3201D0E}" destId="{D7656ABF-189A-4B25-876A-06E84B7C42AB}" srcOrd="1" destOrd="0" presId="urn:microsoft.com/office/officeart/2005/8/layout/orgChart1"/>
    <dgm:cxn modelId="{04438B82-42AF-4140-B695-0CCF38B65079}" type="presParOf" srcId="{290B2E3E-FB59-410C-A3D1-708E52A0CDC5}" destId="{3F2DDD63-F30F-49D9-BA96-E344EF7F4C5D}" srcOrd="1" destOrd="0" presId="urn:microsoft.com/office/officeart/2005/8/layout/orgChart1"/>
    <dgm:cxn modelId="{DB6D26A8-1AF4-4EFF-85EE-BA20974D5D8B}" type="presParOf" srcId="{290B2E3E-FB59-410C-A3D1-708E52A0CDC5}" destId="{123C34EA-4409-4FB6-B92B-ABDC1EC05E54}" srcOrd="2" destOrd="0" presId="urn:microsoft.com/office/officeart/2005/8/layout/orgChart1"/>
    <dgm:cxn modelId="{2B115B18-7F34-4EFE-8F8B-1480F354230A}" type="presParOf" srcId="{2014030A-B972-4488-99C6-EA40E5340CCE}" destId="{3C7BC28B-FEC7-4DF3-B136-9F4F618A3EBD}" srcOrd="2" destOrd="0" presId="urn:microsoft.com/office/officeart/2005/8/layout/orgChart1"/>
    <dgm:cxn modelId="{AB9B1948-63AB-4523-8981-108B708D29A3}" type="presParOf" srcId="{2014030A-B972-4488-99C6-EA40E5340CCE}" destId="{81623585-49D4-465C-A239-8F668B578ED3}" srcOrd="3" destOrd="0" presId="urn:microsoft.com/office/officeart/2005/8/layout/orgChart1"/>
    <dgm:cxn modelId="{E1506078-30B1-4C43-B3A6-528896A0A32E}" type="presParOf" srcId="{81623585-49D4-465C-A239-8F668B578ED3}" destId="{B8BEEA77-CD5D-45BF-A012-40FA49ACF883}" srcOrd="0" destOrd="0" presId="urn:microsoft.com/office/officeart/2005/8/layout/orgChart1"/>
    <dgm:cxn modelId="{F5F7D995-9D12-4A3E-815D-C7D0E745468B}" type="presParOf" srcId="{B8BEEA77-CD5D-45BF-A012-40FA49ACF883}" destId="{75CD93F3-BB08-4242-9A50-19B2BEF55A65}" srcOrd="0" destOrd="0" presId="urn:microsoft.com/office/officeart/2005/8/layout/orgChart1"/>
    <dgm:cxn modelId="{D747173B-A1AA-485D-B40A-B6D911405774}" type="presParOf" srcId="{B8BEEA77-CD5D-45BF-A012-40FA49ACF883}" destId="{EF2EC8F1-BA86-4E78-A18D-F7264DD64827}" srcOrd="1" destOrd="0" presId="urn:microsoft.com/office/officeart/2005/8/layout/orgChart1"/>
    <dgm:cxn modelId="{871C1FBC-21AD-4C98-B6DC-38A23DAD0F9C}" type="presParOf" srcId="{81623585-49D4-465C-A239-8F668B578ED3}" destId="{6816E58C-8FB1-4483-ABBC-B9A65E4A2DF5}" srcOrd="1" destOrd="0" presId="urn:microsoft.com/office/officeart/2005/8/layout/orgChart1"/>
    <dgm:cxn modelId="{3F88DB72-55FE-4EF9-8544-5C5874083E0B}" type="presParOf" srcId="{81623585-49D4-465C-A239-8F668B578ED3}" destId="{16687118-4AF8-4B05-94CD-EF6284511AA1}"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AE9F8-149C-4A3D-B82F-29C931D2B3F6}">
      <dsp:nvSpPr>
        <dsp:cNvPr id="0" name=""/>
        <dsp:cNvSpPr/>
      </dsp:nvSpPr>
      <dsp:spPr>
        <a:xfrm>
          <a:off x="-5114931" y="-783865"/>
          <a:ext cx="6093694" cy="6093694"/>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809E14-971D-4190-BC8B-013F71BD2785}">
      <dsp:nvSpPr>
        <dsp:cNvPr id="0" name=""/>
        <dsp:cNvSpPr/>
      </dsp:nvSpPr>
      <dsp:spPr>
        <a:xfrm>
          <a:off x="317496" y="205750"/>
          <a:ext cx="7851682"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Antifouling and Antimicrobial Coating</a:t>
          </a:r>
        </a:p>
      </dsp:txBody>
      <dsp:txXfrm>
        <a:off x="317496" y="205750"/>
        <a:ext cx="7851682" cy="411319"/>
      </dsp:txXfrm>
    </dsp:sp>
    <dsp:sp modelId="{2DE20E72-A653-418B-8690-CEB859750A2B}">
      <dsp:nvSpPr>
        <dsp:cNvPr id="0" name=""/>
        <dsp:cNvSpPr/>
      </dsp:nvSpPr>
      <dsp:spPr>
        <a:xfrm>
          <a:off x="60421" y="154335"/>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258B5E-C1A9-4856-AA0C-8E821F173E98}">
      <dsp:nvSpPr>
        <dsp:cNvPr id="0" name=""/>
        <dsp:cNvSpPr/>
      </dsp:nvSpPr>
      <dsp:spPr>
        <a:xfrm>
          <a:off x="689983" y="823091"/>
          <a:ext cx="7479195"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HVAC Water Cooling Towers Systems</a:t>
          </a:r>
        </a:p>
      </dsp:txBody>
      <dsp:txXfrm>
        <a:off x="689983" y="823091"/>
        <a:ext cx="7479195" cy="411319"/>
      </dsp:txXfrm>
    </dsp:sp>
    <dsp:sp modelId="{0A1389C1-D34A-4F8F-BF37-AC94BBD866F1}">
      <dsp:nvSpPr>
        <dsp:cNvPr id="0" name=""/>
        <dsp:cNvSpPr/>
      </dsp:nvSpPr>
      <dsp:spPr>
        <a:xfrm>
          <a:off x="432908" y="771676"/>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24C507-CDF2-4283-B5EC-ECC71CF44E96}">
      <dsp:nvSpPr>
        <dsp:cNvPr id="0" name=""/>
        <dsp:cNvSpPr/>
      </dsp:nvSpPr>
      <dsp:spPr>
        <a:xfrm>
          <a:off x="894103" y="1439980"/>
          <a:ext cx="7275074"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Ytterbium Oxide and Titanium Dioxide </a:t>
          </a:r>
        </a:p>
      </dsp:txBody>
      <dsp:txXfrm>
        <a:off x="894103" y="1439980"/>
        <a:ext cx="7275074" cy="411319"/>
      </dsp:txXfrm>
    </dsp:sp>
    <dsp:sp modelId="{30E3F8D4-CEDE-413F-BA13-CBF73211A7DD}">
      <dsp:nvSpPr>
        <dsp:cNvPr id="0" name=""/>
        <dsp:cNvSpPr/>
      </dsp:nvSpPr>
      <dsp:spPr>
        <a:xfrm>
          <a:off x="637029" y="1388565"/>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5A57E-AD7A-4444-A658-B44CAB1A0696}">
      <dsp:nvSpPr>
        <dsp:cNvPr id="0" name=""/>
        <dsp:cNvSpPr/>
      </dsp:nvSpPr>
      <dsp:spPr>
        <a:xfrm>
          <a:off x="959277" y="2057321"/>
          <a:ext cx="7209900"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err="1"/>
            <a:t>SEM</a:t>
          </a:r>
          <a:r>
            <a:rPr lang="en-US" sz="2100" kern="1200" dirty="0"/>
            <a:t>, EDS and Hydrophobic Testing Before Field Placement</a:t>
          </a:r>
        </a:p>
      </dsp:txBody>
      <dsp:txXfrm>
        <a:off x="959277" y="2057321"/>
        <a:ext cx="7209900" cy="411319"/>
      </dsp:txXfrm>
    </dsp:sp>
    <dsp:sp modelId="{99DF2ADE-F78A-4601-A2EB-8BB13BC2E6F8}">
      <dsp:nvSpPr>
        <dsp:cNvPr id="0" name=""/>
        <dsp:cNvSpPr/>
      </dsp:nvSpPr>
      <dsp:spPr>
        <a:xfrm>
          <a:off x="702203" y="2005906"/>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78724B-CD56-483A-BD7C-2562931F183A}">
      <dsp:nvSpPr>
        <dsp:cNvPr id="0" name=""/>
        <dsp:cNvSpPr/>
      </dsp:nvSpPr>
      <dsp:spPr>
        <a:xfrm>
          <a:off x="894103" y="2674663"/>
          <a:ext cx="7275074"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Water Cooling Towers Field Placement  </a:t>
          </a:r>
        </a:p>
      </dsp:txBody>
      <dsp:txXfrm>
        <a:off x="894103" y="2674663"/>
        <a:ext cx="7275074" cy="411319"/>
      </dsp:txXfrm>
    </dsp:sp>
    <dsp:sp modelId="{C029167A-A433-440E-A89C-01C53B6FC5D7}">
      <dsp:nvSpPr>
        <dsp:cNvPr id="0" name=""/>
        <dsp:cNvSpPr/>
      </dsp:nvSpPr>
      <dsp:spPr>
        <a:xfrm>
          <a:off x="637029" y="2623248"/>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B1A4FE-8E06-4B57-A829-472A4F1FAFAB}">
      <dsp:nvSpPr>
        <dsp:cNvPr id="0" name=""/>
        <dsp:cNvSpPr/>
      </dsp:nvSpPr>
      <dsp:spPr>
        <a:xfrm>
          <a:off x="689983" y="3291551"/>
          <a:ext cx="7479195"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Testing Results After Field Placement </a:t>
          </a:r>
        </a:p>
      </dsp:txBody>
      <dsp:txXfrm>
        <a:off x="689983" y="3291551"/>
        <a:ext cx="7479195" cy="411319"/>
      </dsp:txXfrm>
    </dsp:sp>
    <dsp:sp modelId="{21446CF5-6815-48D1-8CE6-9CD34608F2D9}">
      <dsp:nvSpPr>
        <dsp:cNvPr id="0" name=""/>
        <dsp:cNvSpPr/>
      </dsp:nvSpPr>
      <dsp:spPr>
        <a:xfrm>
          <a:off x="432908" y="3240136"/>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6F2B89-4640-41BF-AF02-3056D2AE39A3}">
      <dsp:nvSpPr>
        <dsp:cNvPr id="0" name=""/>
        <dsp:cNvSpPr/>
      </dsp:nvSpPr>
      <dsp:spPr>
        <a:xfrm>
          <a:off x="317496" y="3908893"/>
          <a:ext cx="7851682" cy="411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485" tIns="53340" rIns="53340" bIns="53340" numCol="1" spcCol="1270" anchor="ctr" anchorCtr="0">
          <a:noAutofit/>
        </a:bodyPr>
        <a:lstStyle/>
        <a:p>
          <a:pPr lvl="0" algn="l" defTabSz="933450">
            <a:lnSpc>
              <a:spcPct val="90000"/>
            </a:lnSpc>
            <a:spcBef>
              <a:spcPct val="0"/>
            </a:spcBef>
            <a:spcAft>
              <a:spcPct val="35000"/>
            </a:spcAft>
          </a:pPr>
          <a:r>
            <a:rPr lang="en-US" sz="2100" kern="1200" dirty="0"/>
            <a:t>Conclusion and Recommendations</a:t>
          </a:r>
        </a:p>
      </dsp:txBody>
      <dsp:txXfrm>
        <a:off x="317496" y="3908893"/>
        <a:ext cx="7851682" cy="411319"/>
      </dsp:txXfrm>
    </dsp:sp>
    <dsp:sp modelId="{F091A52F-07BE-4C01-A22B-13D162A90182}">
      <dsp:nvSpPr>
        <dsp:cNvPr id="0" name=""/>
        <dsp:cNvSpPr/>
      </dsp:nvSpPr>
      <dsp:spPr>
        <a:xfrm>
          <a:off x="60421" y="3857478"/>
          <a:ext cx="514149" cy="5141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BC28B-FEC7-4DF3-B136-9F4F618A3EBD}">
      <dsp:nvSpPr>
        <dsp:cNvPr id="0" name=""/>
        <dsp:cNvSpPr/>
      </dsp:nvSpPr>
      <dsp:spPr>
        <a:xfrm>
          <a:off x="6162248" y="679170"/>
          <a:ext cx="142136" cy="622695"/>
        </a:xfrm>
        <a:custGeom>
          <a:avLst/>
          <a:gdLst/>
          <a:ahLst/>
          <a:cxnLst/>
          <a:rect l="0" t="0" r="0" b="0"/>
          <a:pathLst>
            <a:path>
              <a:moveTo>
                <a:pt x="0" y="0"/>
              </a:moveTo>
              <a:lnTo>
                <a:pt x="0" y="622695"/>
              </a:lnTo>
              <a:lnTo>
                <a:pt x="142136" y="622695"/>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83C7DB-3797-4598-8946-99A3E2988172}">
      <dsp:nvSpPr>
        <dsp:cNvPr id="0" name=""/>
        <dsp:cNvSpPr/>
      </dsp:nvSpPr>
      <dsp:spPr>
        <a:xfrm>
          <a:off x="6020111" y="679170"/>
          <a:ext cx="142136" cy="622695"/>
        </a:xfrm>
        <a:custGeom>
          <a:avLst/>
          <a:gdLst/>
          <a:ahLst/>
          <a:cxnLst/>
          <a:rect l="0" t="0" r="0" b="0"/>
          <a:pathLst>
            <a:path>
              <a:moveTo>
                <a:pt x="142136" y="0"/>
              </a:moveTo>
              <a:lnTo>
                <a:pt x="142136" y="622695"/>
              </a:lnTo>
              <a:lnTo>
                <a:pt x="0" y="622695"/>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AA5B77-189D-482D-B517-30E30158278F}">
      <dsp:nvSpPr>
        <dsp:cNvPr id="0" name=""/>
        <dsp:cNvSpPr/>
      </dsp:nvSpPr>
      <dsp:spPr>
        <a:xfrm>
          <a:off x="1925214" y="2601402"/>
          <a:ext cx="142136" cy="1583811"/>
        </a:xfrm>
        <a:custGeom>
          <a:avLst/>
          <a:gdLst/>
          <a:ahLst/>
          <a:cxnLst/>
          <a:rect l="0" t="0" r="0" b="0"/>
          <a:pathLst>
            <a:path>
              <a:moveTo>
                <a:pt x="142136" y="0"/>
              </a:moveTo>
              <a:lnTo>
                <a:pt x="142136" y="1583811"/>
              </a:lnTo>
              <a:lnTo>
                <a:pt x="0" y="1583811"/>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6A0033-4D3C-40C3-A64A-5760BB103197}">
      <dsp:nvSpPr>
        <dsp:cNvPr id="0" name=""/>
        <dsp:cNvSpPr/>
      </dsp:nvSpPr>
      <dsp:spPr>
        <a:xfrm>
          <a:off x="2067351" y="2601402"/>
          <a:ext cx="142136" cy="622695"/>
        </a:xfrm>
        <a:custGeom>
          <a:avLst/>
          <a:gdLst/>
          <a:ahLst/>
          <a:cxnLst/>
          <a:rect l="0" t="0" r="0" b="0"/>
          <a:pathLst>
            <a:path>
              <a:moveTo>
                <a:pt x="0" y="0"/>
              </a:moveTo>
              <a:lnTo>
                <a:pt x="0" y="622695"/>
              </a:lnTo>
              <a:lnTo>
                <a:pt x="142136" y="62269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C51C0B-4D11-446C-8B88-718A63CD17BF}">
      <dsp:nvSpPr>
        <dsp:cNvPr id="0" name=""/>
        <dsp:cNvSpPr/>
      </dsp:nvSpPr>
      <dsp:spPr>
        <a:xfrm>
          <a:off x="1925214" y="2601402"/>
          <a:ext cx="142136" cy="622695"/>
        </a:xfrm>
        <a:custGeom>
          <a:avLst/>
          <a:gdLst/>
          <a:ahLst/>
          <a:cxnLst/>
          <a:rect l="0" t="0" r="0" b="0"/>
          <a:pathLst>
            <a:path>
              <a:moveTo>
                <a:pt x="142136" y="0"/>
              </a:moveTo>
              <a:lnTo>
                <a:pt x="142136" y="622695"/>
              </a:lnTo>
              <a:lnTo>
                <a:pt x="0" y="62269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4F5AA-6435-46B6-9454-BA7C7E7DCAEE}">
      <dsp:nvSpPr>
        <dsp:cNvPr id="0" name=""/>
        <dsp:cNvSpPr/>
      </dsp:nvSpPr>
      <dsp:spPr>
        <a:xfrm>
          <a:off x="2744194" y="1640286"/>
          <a:ext cx="961116" cy="622695"/>
        </a:xfrm>
        <a:custGeom>
          <a:avLst/>
          <a:gdLst/>
          <a:ahLst/>
          <a:cxnLst/>
          <a:rect l="0" t="0" r="0" b="0"/>
          <a:pathLst>
            <a:path>
              <a:moveTo>
                <a:pt x="961116" y="0"/>
              </a:moveTo>
              <a:lnTo>
                <a:pt x="961116" y="622695"/>
              </a:lnTo>
              <a:lnTo>
                <a:pt x="0" y="62269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7C426-A9B6-42BD-A12B-1A07F27572DD}">
      <dsp:nvSpPr>
        <dsp:cNvPr id="0" name=""/>
        <dsp:cNvSpPr/>
      </dsp:nvSpPr>
      <dsp:spPr>
        <a:xfrm>
          <a:off x="4382152" y="679170"/>
          <a:ext cx="142136" cy="622695"/>
        </a:xfrm>
        <a:custGeom>
          <a:avLst/>
          <a:gdLst/>
          <a:ahLst/>
          <a:cxnLst/>
          <a:rect l="0" t="0" r="0" b="0"/>
          <a:pathLst>
            <a:path>
              <a:moveTo>
                <a:pt x="142136" y="0"/>
              </a:moveTo>
              <a:lnTo>
                <a:pt x="142136" y="622695"/>
              </a:lnTo>
              <a:lnTo>
                <a:pt x="0" y="622695"/>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EE96D-66AF-4E13-8C1C-077CB8BE0891}">
      <dsp:nvSpPr>
        <dsp:cNvPr id="0" name=""/>
        <dsp:cNvSpPr/>
      </dsp:nvSpPr>
      <dsp:spPr>
        <a:xfrm>
          <a:off x="3847447" y="2327"/>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Release approach</a:t>
          </a:r>
        </a:p>
      </dsp:txBody>
      <dsp:txXfrm>
        <a:off x="3847447" y="2327"/>
        <a:ext cx="1353684" cy="676842"/>
      </dsp:txXfrm>
    </dsp:sp>
    <dsp:sp modelId="{BFDD36C0-B633-4CAE-8A2E-D44034050192}">
      <dsp:nvSpPr>
        <dsp:cNvPr id="0" name=""/>
        <dsp:cNvSpPr/>
      </dsp:nvSpPr>
      <dsp:spPr>
        <a:xfrm>
          <a:off x="3028467" y="963444"/>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err="1"/>
            <a:t>Antibacteria</a:t>
          </a:r>
          <a:r>
            <a:rPr lang="en-US" sz="1500" kern="1200" dirty="0"/>
            <a:t> agent release</a:t>
          </a:r>
        </a:p>
      </dsp:txBody>
      <dsp:txXfrm>
        <a:off x="3028467" y="963444"/>
        <a:ext cx="1353684" cy="676842"/>
      </dsp:txXfrm>
    </dsp:sp>
    <dsp:sp modelId="{345FC90E-73C1-4428-8671-05216D648DA9}">
      <dsp:nvSpPr>
        <dsp:cNvPr id="0" name=""/>
        <dsp:cNvSpPr/>
      </dsp:nvSpPr>
      <dsp:spPr>
        <a:xfrm>
          <a:off x="1390509" y="1924560"/>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t>Controlled release</a:t>
          </a:r>
        </a:p>
      </dsp:txBody>
      <dsp:txXfrm>
        <a:off x="1390509" y="1924560"/>
        <a:ext cx="1353684" cy="676842"/>
      </dsp:txXfrm>
    </dsp:sp>
    <dsp:sp modelId="{EF396138-FFA7-4CE3-BE67-04E7F87111FA}">
      <dsp:nvSpPr>
        <dsp:cNvPr id="0" name=""/>
        <dsp:cNvSpPr/>
      </dsp:nvSpPr>
      <dsp:spPr>
        <a:xfrm>
          <a:off x="571529" y="2885676"/>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t>Passive</a:t>
          </a:r>
        </a:p>
      </dsp:txBody>
      <dsp:txXfrm>
        <a:off x="571529" y="2885676"/>
        <a:ext cx="1353684" cy="676842"/>
      </dsp:txXfrm>
    </dsp:sp>
    <dsp:sp modelId="{435796A6-58D0-43C4-B0BE-0D7E3D1C0DA7}">
      <dsp:nvSpPr>
        <dsp:cNvPr id="0" name=""/>
        <dsp:cNvSpPr/>
      </dsp:nvSpPr>
      <dsp:spPr>
        <a:xfrm>
          <a:off x="2209488" y="2885676"/>
          <a:ext cx="1353684" cy="676842"/>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Active</a:t>
          </a:r>
        </a:p>
      </dsp:txBody>
      <dsp:txXfrm>
        <a:off x="2209488" y="2885676"/>
        <a:ext cx="1353684" cy="676842"/>
      </dsp:txXfrm>
    </dsp:sp>
    <dsp:sp modelId="{3ACC74FE-E6C1-44FE-922A-B78406225E3E}">
      <dsp:nvSpPr>
        <dsp:cNvPr id="0" name=""/>
        <dsp:cNvSpPr/>
      </dsp:nvSpPr>
      <dsp:spPr>
        <a:xfrm>
          <a:off x="571529" y="3846792"/>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t>Bacteria Triger </a:t>
          </a:r>
        </a:p>
      </dsp:txBody>
      <dsp:txXfrm>
        <a:off x="571529" y="3846792"/>
        <a:ext cx="1353684" cy="676842"/>
      </dsp:txXfrm>
    </dsp:sp>
    <dsp:sp modelId="{22301BE3-5387-44BC-9877-C33AE7EA69A7}">
      <dsp:nvSpPr>
        <dsp:cNvPr id="0" name=""/>
        <dsp:cNvSpPr/>
      </dsp:nvSpPr>
      <dsp:spPr>
        <a:xfrm>
          <a:off x="5485405" y="2327"/>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Non-release approach</a:t>
          </a:r>
        </a:p>
      </dsp:txBody>
      <dsp:txXfrm>
        <a:off x="5485405" y="2327"/>
        <a:ext cx="1353684" cy="676842"/>
      </dsp:txXfrm>
    </dsp:sp>
    <dsp:sp modelId="{35E066FF-2477-4C23-B144-4F714419912D}">
      <dsp:nvSpPr>
        <dsp:cNvPr id="0" name=""/>
        <dsp:cNvSpPr/>
      </dsp:nvSpPr>
      <dsp:spPr>
        <a:xfrm>
          <a:off x="4666426" y="963444"/>
          <a:ext cx="1353684" cy="6768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Contact killing</a:t>
          </a:r>
        </a:p>
      </dsp:txBody>
      <dsp:txXfrm>
        <a:off x="4666426" y="963444"/>
        <a:ext cx="1353684" cy="676842"/>
      </dsp:txXfrm>
    </dsp:sp>
    <dsp:sp modelId="{75CD93F3-BB08-4242-9A50-19B2BEF55A65}">
      <dsp:nvSpPr>
        <dsp:cNvPr id="0" name=""/>
        <dsp:cNvSpPr/>
      </dsp:nvSpPr>
      <dsp:spPr>
        <a:xfrm>
          <a:off x="6304385" y="963444"/>
          <a:ext cx="1353684" cy="676842"/>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Anti adhesion bacteria repelling </a:t>
          </a:r>
        </a:p>
      </dsp:txBody>
      <dsp:txXfrm>
        <a:off x="6304385" y="963444"/>
        <a:ext cx="1353684" cy="67684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D9B2C-DB1A-45DB-89D3-BF6E01D3CF8D}" type="datetimeFigureOut">
              <a:rPr lang="en-US" smtClean="0"/>
              <a:t>2/26/2022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DC90FF-465D-41CD-BAB9-FF9BC5503069}" type="slidenum">
              <a:rPr lang="en-US" smtClean="0"/>
              <a:t>‹#›</a:t>
            </a:fld>
            <a:endParaRPr lang="en-US"/>
          </a:p>
        </p:txBody>
      </p:sp>
    </p:spTree>
    <p:extLst>
      <p:ext uri="{BB962C8B-B14F-4D97-AF65-F5344CB8AC3E}">
        <p14:creationId xmlns:p14="http://schemas.microsoft.com/office/powerpoint/2010/main" val="215712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A8EF8-2810-4103-A850-0BCFB6F6B819}" type="datetimeFigureOut">
              <a:rPr lang="en-US" smtClean="0"/>
              <a:t>2/26/2022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1DBC9-5137-4B74-B65F-84F644B5E96E}" type="slidenum">
              <a:rPr lang="en-US" smtClean="0"/>
              <a:t>‹#›</a:t>
            </a:fld>
            <a:endParaRPr lang="en-US"/>
          </a:p>
        </p:txBody>
      </p:sp>
    </p:spTree>
    <p:extLst>
      <p:ext uri="{BB962C8B-B14F-4D97-AF65-F5344CB8AC3E}">
        <p14:creationId xmlns:p14="http://schemas.microsoft.com/office/powerpoint/2010/main" val="345412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I will start by small introduction with brief background about </a:t>
            </a:r>
            <a:r>
              <a:rPr lang="en-US" dirty="0" smtClean="0"/>
              <a:t>Antifouling and Antimicrobial Coating</a:t>
            </a:r>
          </a:p>
        </p:txBody>
      </p:sp>
      <p:sp>
        <p:nvSpPr>
          <p:cNvPr id="4" name="Slide Number Placeholder 3"/>
          <p:cNvSpPr>
            <a:spLocks noGrp="1"/>
          </p:cNvSpPr>
          <p:nvPr>
            <p:ph type="sldNum" sz="quarter" idx="10"/>
          </p:nvPr>
        </p:nvSpPr>
        <p:spPr/>
        <p:txBody>
          <a:bodyPr/>
          <a:lstStyle/>
          <a:p>
            <a:fld id="{0CB1DBC9-5137-4B74-B65F-84F644B5E96E}" type="slidenum">
              <a:rPr lang="en-US" smtClean="0"/>
              <a:t>2</a:t>
            </a:fld>
            <a:endParaRPr lang="en-US"/>
          </a:p>
        </p:txBody>
      </p:sp>
    </p:spTree>
    <p:extLst>
      <p:ext uri="{BB962C8B-B14F-4D97-AF65-F5344CB8AC3E}">
        <p14:creationId xmlns:p14="http://schemas.microsoft.com/office/powerpoint/2010/main" val="47816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smtClean="0"/>
              <a:t>Cooling tower is the perfect environment for bacteria growth</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Legionella grows easily in the water, especially if algae and scale are present which is </a:t>
            </a:r>
            <a:r>
              <a:rPr lang="en-US" sz="1200" dirty="0" smtClean="0"/>
              <a:t>Most common bacteria.</a:t>
            </a:r>
            <a:r>
              <a:rPr lang="en-US" sz="1200" baseline="0" dirty="0" smtClean="0"/>
              <a:t> </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cooling towers operating properly requires regular cleaning and maintenance to prevent microorganism growth.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The United States Occupational Safety and Health Administration (OSHA) recommends cleaning cooling tower at least twice a year to prevent the growth of bacteria.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Several methods are used in cleaning HVAC water cooling towers: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Chlorinate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Disinfect Tower Basin and Fan 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Open and Clean the Distribution Pans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Et</a:t>
            </a:r>
            <a:r>
              <a:rPr lang="en-US" sz="1200" b="0" i="0" kern="1200" baseline="0" dirty="0" smtClean="0">
                <a:solidFill>
                  <a:schemeClr val="tx1"/>
                </a:solidFill>
                <a:effectLst/>
                <a:latin typeface="+mn-lt"/>
                <a:ea typeface="+mn-ea"/>
                <a:cs typeface="+mn-cs"/>
              </a:rPr>
              <a: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Cost and time obligate the operation of these systems</a:t>
            </a:r>
          </a:p>
        </p:txBody>
      </p:sp>
      <p:sp>
        <p:nvSpPr>
          <p:cNvPr id="4" name="Slide Number Placeholder 3"/>
          <p:cNvSpPr>
            <a:spLocks noGrp="1"/>
          </p:cNvSpPr>
          <p:nvPr>
            <p:ph type="sldNum" sz="quarter" idx="10"/>
          </p:nvPr>
        </p:nvSpPr>
        <p:spPr/>
        <p:txBody>
          <a:bodyPr/>
          <a:lstStyle/>
          <a:p>
            <a:fld id="{0CB1DBC9-5137-4B74-B65F-84F644B5E96E}" type="slidenum">
              <a:rPr lang="en-US" smtClean="0"/>
              <a:t>12</a:t>
            </a:fld>
            <a:endParaRPr lang="en-US"/>
          </a:p>
        </p:txBody>
      </p:sp>
    </p:spTree>
    <p:extLst>
      <p:ext uri="{BB962C8B-B14F-4D97-AF65-F5344CB8AC3E}">
        <p14:creationId xmlns:p14="http://schemas.microsoft.com/office/powerpoint/2010/main" val="3102352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dirty="0" smtClean="0"/>
              <a:t>The main objective of this study is to measure different</a:t>
            </a:r>
            <a:r>
              <a:rPr lang="en-US" sz="900" baseline="0" dirty="0" smtClean="0"/>
              <a:t> </a:t>
            </a:r>
            <a:r>
              <a:rPr lang="en-US" sz="900" dirty="0" smtClean="0"/>
              <a:t>coating system</a:t>
            </a:r>
            <a:r>
              <a:rPr lang="en-US" sz="900" baseline="0" dirty="0" smtClean="0"/>
              <a:t> used as </a:t>
            </a:r>
            <a:r>
              <a:rPr lang="en-US" dirty="0" smtClean="0"/>
              <a:t>hydrophobic and antimicrobial coatings for HVAC water cooling towers.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To evaluate Ytterbium oxide (Yb</a:t>
            </a:r>
            <a:r>
              <a:rPr lang="en-US" sz="1200" baseline="-25000" dirty="0" smtClean="0"/>
              <a:t>2</a:t>
            </a:r>
            <a:r>
              <a:rPr lang="en-US" sz="1200" dirty="0" smtClean="0"/>
              <a:t>O</a:t>
            </a:r>
            <a:r>
              <a:rPr lang="en-US" sz="1200" baseline="-25000" dirty="0" smtClean="0"/>
              <a:t>3</a:t>
            </a:r>
            <a:r>
              <a:rPr lang="en-US" sz="1200" dirty="0" smtClean="0"/>
              <a:t>) Titanium dioxide (Tio</a:t>
            </a:r>
            <a:r>
              <a:rPr lang="en-US" sz="1200" baseline="-25000" dirty="0" smtClean="0"/>
              <a:t>2</a:t>
            </a:r>
            <a:r>
              <a:rPr lang="en-US" sz="1200" dirty="0" smtClean="0"/>
              <a:t>) performance in cooling and HVAC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The</a:t>
            </a:r>
            <a:r>
              <a:rPr lang="en-US" sz="1200" baseline="0" dirty="0" smtClean="0"/>
              <a:t> </a:t>
            </a:r>
            <a:r>
              <a:rPr lang="en-US" sz="1200" dirty="0" smtClean="0"/>
              <a:t>Ytterbium oxide (Yb</a:t>
            </a:r>
            <a:r>
              <a:rPr lang="en-US" sz="1200" baseline="-25000" dirty="0" smtClean="0"/>
              <a:t>2</a:t>
            </a:r>
            <a:r>
              <a:rPr lang="en-US" sz="1200" dirty="0" smtClean="0"/>
              <a:t>O</a:t>
            </a:r>
            <a:r>
              <a:rPr lang="en-US" sz="1200" baseline="-25000" dirty="0" smtClean="0"/>
              <a:t>3</a:t>
            </a:r>
            <a:r>
              <a:rPr lang="en-US" sz="1200" dirty="0" smtClean="0"/>
              <a:t>) has two different bond coatings which</a:t>
            </a:r>
            <a:r>
              <a:rPr lang="en-US" sz="1200" baseline="0" dirty="0" smtClean="0"/>
              <a:t> are</a:t>
            </a:r>
            <a:r>
              <a:rPr lang="en-US" sz="1200" dirty="0" smtClean="0"/>
              <a:t> Chromium oxide (Cr</a:t>
            </a:r>
            <a:r>
              <a:rPr lang="en-US" sz="1200" baseline="-25000" dirty="0" smtClean="0"/>
              <a:t>2</a:t>
            </a:r>
            <a:r>
              <a:rPr lang="en-US" sz="1200" dirty="0" smtClean="0"/>
              <a:t>O</a:t>
            </a:r>
            <a:r>
              <a:rPr lang="en-US" sz="1200" baseline="-25000" dirty="0" smtClean="0"/>
              <a:t>3</a:t>
            </a:r>
            <a:r>
              <a:rPr lang="en-US" sz="1200" dirty="0" smtClean="0"/>
              <a:t>), </a:t>
            </a:r>
            <a:r>
              <a:rPr lang="en-US" sz="1200" dirty="0" err="1" smtClean="0"/>
              <a:t>Yttria</a:t>
            </a:r>
            <a:r>
              <a:rPr lang="en-US" sz="1200" dirty="0" smtClean="0"/>
              <a:t>-stabilized zirconia (YSZ).</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Sample is placed in same environment for certain duration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dirty="0" smtClean="0"/>
              <a:t>Finally, to measure factors such as thickness,</a:t>
            </a:r>
            <a:r>
              <a:rPr lang="en-US" sz="900" baseline="0" dirty="0" smtClean="0"/>
              <a:t> </a:t>
            </a:r>
            <a:r>
              <a:rPr lang="en-US" sz="900" dirty="0" smtClean="0"/>
              <a:t>sunlight and other inferred are understood.</a:t>
            </a:r>
            <a:endParaRPr lang="en-US" dirty="0" smtClean="0"/>
          </a:p>
        </p:txBody>
      </p:sp>
      <p:sp>
        <p:nvSpPr>
          <p:cNvPr id="4" name="Slide Number Placeholder 3"/>
          <p:cNvSpPr>
            <a:spLocks noGrp="1"/>
          </p:cNvSpPr>
          <p:nvPr>
            <p:ph type="sldNum" sz="quarter" idx="10"/>
          </p:nvPr>
        </p:nvSpPr>
        <p:spPr/>
        <p:txBody>
          <a:bodyPr/>
          <a:lstStyle/>
          <a:p>
            <a:fld id="{0CB1DBC9-5137-4B74-B65F-84F644B5E96E}" type="slidenum">
              <a:rPr lang="en-US" smtClean="0"/>
              <a:t>13</a:t>
            </a:fld>
            <a:endParaRPr lang="en-US"/>
          </a:p>
        </p:txBody>
      </p:sp>
    </p:spTree>
    <p:extLst>
      <p:ext uri="{BB962C8B-B14F-4D97-AF65-F5344CB8AC3E}">
        <p14:creationId xmlns:p14="http://schemas.microsoft.com/office/powerpoint/2010/main" val="209206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jumping to the experiment set-up, I want to explain the material and coating system used in this experiment. </a:t>
            </a:r>
          </a:p>
          <a:p>
            <a:pPr marL="457200" indent="-457200">
              <a:lnSpc>
                <a:spcPct val="150000"/>
              </a:lnSpc>
              <a:buFontTx/>
              <a:buChar char="-"/>
            </a:pPr>
            <a:r>
              <a:rPr lang="en-US" dirty="0" smtClean="0"/>
              <a:t>The base metal is SS-304 with thickness of 3mm </a:t>
            </a:r>
          </a:p>
          <a:p>
            <a:pPr marL="457200" indent="-457200">
              <a:lnSpc>
                <a:spcPct val="150000"/>
              </a:lnSpc>
              <a:buFontTx/>
              <a:buChar char="-"/>
            </a:pPr>
            <a:r>
              <a:rPr lang="en-US" dirty="0" smtClean="0"/>
              <a:t>Sample Material have three coating systems:</a:t>
            </a:r>
          </a:p>
          <a:p>
            <a:endParaRPr lang="en-US" dirty="0" smtClean="0"/>
          </a:p>
        </p:txBody>
      </p:sp>
      <p:sp>
        <p:nvSpPr>
          <p:cNvPr id="4" name="Slide Number Placeholder 3"/>
          <p:cNvSpPr>
            <a:spLocks noGrp="1"/>
          </p:cNvSpPr>
          <p:nvPr>
            <p:ph type="sldNum" sz="quarter" idx="10"/>
          </p:nvPr>
        </p:nvSpPr>
        <p:spPr/>
        <p:txBody>
          <a:bodyPr/>
          <a:lstStyle/>
          <a:p>
            <a:fld id="{0CB1DBC9-5137-4B74-B65F-84F644B5E96E}" type="slidenum">
              <a:rPr lang="en-US" smtClean="0"/>
              <a:t>15</a:t>
            </a:fld>
            <a:endParaRPr lang="en-US"/>
          </a:p>
        </p:txBody>
      </p:sp>
    </p:spTree>
    <p:extLst>
      <p:ext uri="{BB962C8B-B14F-4D97-AF65-F5344CB8AC3E}">
        <p14:creationId xmlns:p14="http://schemas.microsoft.com/office/powerpoint/2010/main" val="42873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YZS</a:t>
            </a:r>
            <a:r>
              <a:rPr lang="en-US" dirty="0" smtClean="0"/>
              <a:t> is one of the common materials used as top coating as thermal barrier coating. It has an excellent properties, such as low thermal conductivity, phase stability to high temperature and good erosion resistance [29]. </a:t>
            </a:r>
          </a:p>
          <a:p>
            <a:r>
              <a:rPr lang="en-US" b="1" dirty="0" smtClean="0"/>
              <a:t>Cr2O3</a:t>
            </a:r>
            <a:r>
              <a:rPr lang="en-US" dirty="0" smtClean="0"/>
              <a:t> is used usually in wear resistance and abrasion applications. It is one of the most used ceramic coating. [30]. </a:t>
            </a:r>
          </a:p>
          <a:p>
            <a:r>
              <a:rPr lang="en-US" b="1" dirty="0" smtClean="0"/>
              <a:t>Yb2O3</a:t>
            </a:r>
            <a:r>
              <a:rPr lang="en-US" dirty="0" smtClean="0"/>
              <a:t> as a rare-earth doping host material [18]. In recent years, Yb2O3 got major attention to be used as environmental barrier coatings. It considers also as </a:t>
            </a:r>
            <a:r>
              <a:rPr lang="en-US" dirty="0" err="1" smtClean="0"/>
              <a:t>superhydrophobic</a:t>
            </a:r>
            <a:r>
              <a:rPr lang="en-US" dirty="0" smtClean="0"/>
              <a:t> coating. [31]. </a:t>
            </a:r>
          </a:p>
          <a:p>
            <a:r>
              <a:rPr lang="en-US" b="1" dirty="0" smtClean="0"/>
              <a:t>Tio2</a:t>
            </a:r>
            <a:r>
              <a:rPr lang="en-US" dirty="0" smtClean="0"/>
              <a:t> considered adding photocatalytic properties and hydrophilic to the surface. Tio2 has strong oxidation power under UV light illumination. It has chemical and physical stability, non-toxicity [32].</a:t>
            </a:r>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16</a:t>
            </a:fld>
            <a:endParaRPr lang="en-US"/>
          </a:p>
        </p:txBody>
      </p:sp>
    </p:spTree>
    <p:extLst>
      <p:ext uri="{BB962C8B-B14F-4D97-AF65-F5344CB8AC3E}">
        <p14:creationId xmlns:p14="http://schemas.microsoft.com/office/powerpoint/2010/main" val="309063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Thermal spray processes is used to achieve performance and cost objectives of bulk materials, coatings which used to optimize surface</a:t>
            </a:r>
            <a:r>
              <a:rPr lang="en-US" sz="1200" b="0" i="0" u="none" strike="noStrike" kern="1200" baseline="0" dirty="0" smtClean="0">
                <a:solidFill>
                  <a:schemeClr val="tx1"/>
                </a:solidFill>
                <a:latin typeface="+mn-lt"/>
                <a:ea typeface="+mn-ea"/>
                <a:cs typeface="+mn-cs"/>
              </a:rPr>
              <a:t>. One of process that provide specification seekers with great flexibility is thermal spray coatings. Thermal spray processes is used commonly in advance and precise application to enhance surface properties such as and limited to turbine aircraft engines and medical implants to workhorse applications for papermaking equipment, boilers, and printing presses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Plasma spraying process (PSP) is consider as one of the consistent methods to manufacture TBCs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The sample used in this study is manufacture by using PSP.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With plasma spraying the coatings thickness buildup is very slow, deposition efficiency also low. Spraying has to be done at short distances (30-40mm), so substrate temperature management is challenging. </a:t>
            </a:r>
            <a:r>
              <a:rPr lang="en-US" dirty="0" err="1" smtClean="0"/>
              <a:t>Therfore</a:t>
            </a:r>
            <a:r>
              <a:rPr lang="en-US" dirty="0" smtClean="0"/>
              <a:t>,</a:t>
            </a:r>
            <a:r>
              <a:rPr lang="en-US" baseline="0" dirty="0" smtClean="0"/>
              <a:t> in my case t</a:t>
            </a:r>
            <a:r>
              <a:rPr lang="en-US" dirty="0" smtClean="0"/>
              <a:t>he first ceramic (YSZ or Cr2O3) coat from powder provide us with quick layer formation, and also with a level of initial large scale roughness. These materials are more wear resistant.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This follow by the solution plasma spray, to create thin </a:t>
            </a:r>
            <a:r>
              <a:rPr lang="en-US" dirty="0" err="1" smtClean="0"/>
              <a:t>superhydrophobic</a:t>
            </a:r>
            <a:r>
              <a:rPr lang="en-US" dirty="0" smtClean="0"/>
              <a:t> surface layer.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u="none" strike="noStrike"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17</a:t>
            </a:fld>
            <a:endParaRPr lang="en-US"/>
          </a:p>
        </p:txBody>
      </p:sp>
    </p:spTree>
    <p:extLst>
      <p:ext uri="{BB962C8B-B14F-4D97-AF65-F5344CB8AC3E}">
        <p14:creationId xmlns:p14="http://schemas.microsoft.com/office/powerpoint/2010/main" val="397194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Detailed study and examinations done on the samples intended in this experiment as Preliminary examination. Including;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cross section SEM and EDS analysis. It is an important step to understand the changes over the experiment period.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Material composition of the surface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Hydrophobic Test for coating system No.1 and No.2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19</a:t>
            </a:fld>
            <a:endParaRPr lang="en-US"/>
          </a:p>
        </p:txBody>
      </p:sp>
    </p:spTree>
    <p:extLst>
      <p:ext uri="{BB962C8B-B14F-4D97-AF65-F5344CB8AC3E}">
        <p14:creationId xmlns:p14="http://schemas.microsoft.com/office/powerpoint/2010/main" val="1628026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21</a:t>
            </a:fld>
            <a:endParaRPr lang="en-US"/>
          </a:p>
        </p:txBody>
      </p:sp>
    </p:spTree>
    <p:extLst>
      <p:ext uri="{BB962C8B-B14F-4D97-AF65-F5344CB8AC3E}">
        <p14:creationId xmlns:p14="http://schemas.microsoft.com/office/powerpoint/2010/main" val="50566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coating </a:t>
            </a:r>
            <a:r>
              <a:rPr lang="en-US" b="1" dirty="0"/>
              <a:t>system No.1 and No.2</a:t>
            </a:r>
            <a:r>
              <a:rPr lang="en-US" dirty="0"/>
              <a:t>, the composition is almost similar. O is around 18 </a:t>
            </a:r>
            <a:r>
              <a:rPr lang="en-US" dirty="0" err="1"/>
              <a:t>wt</a:t>
            </a:r>
            <a:r>
              <a:rPr lang="en-US" dirty="0"/>
              <a:t>% and </a:t>
            </a:r>
            <a:r>
              <a:rPr lang="en-US" dirty="0" err="1"/>
              <a:t>Yb</a:t>
            </a:r>
            <a:r>
              <a:rPr lang="en-US" dirty="0"/>
              <a:t> is  82 </a:t>
            </a:r>
            <a:r>
              <a:rPr lang="en-US" dirty="0" err="1"/>
              <a:t>wt</a:t>
            </a:r>
            <a:r>
              <a:rPr lang="en-US" dirty="0"/>
              <a:t>% in many points</a:t>
            </a:r>
          </a:p>
        </p:txBody>
      </p:sp>
      <p:sp>
        <p:nvSpPr>
          <p:cNvPr id="4" name="Slide Number Placeholder 3"/>
          <p:cNvSpPr>
            <a:spLocks noGrp="1"/>
          </p:cNvSpPr>
          <p:nvPr>
            <p:ph type="sldNum" sz="quarter" idx="10"/>
          </p:nvPr>
        </p:nvSpPr>
        <p:spPr/>
        <p:txBody>
          <a:bodyPr/>
          <a:lstStyle/>
          <a:p>
            <a:fld id="{0E8EE2FF-6CCB-4C4C-BF22-D8240E642FCD}" type="slidenum">
              <a:rPr lang="en-US" smtClean="0"/>
              <a:t>38</a:t>
            </a:fld>
            <a:endParaRPr lang="en-US"/>
          </a:p>
        </p:txBody>
      </p:sp>
    </p:spTree>
    <p:extLst>
      <p:ext uri="{BB962C8B-B14F-4D97-AF65-F5344CB8AC3E}">
        <p14:creationId xmlns:p14="http://schemas.microsoft.com/office/powerpoint/2010/main" val="2623959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Young [23] introduced equation (2.1) which relates liquid drops contact angle on homogenous and smooth surface with the specific interfacial energies of solid-gas, solid-liquid and liquid-gas.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PICTURE</a:t>
            </a:r>
          </a:p>
        </p:txBody>
      </p:sp>
      <p:sp>
        <p:nvSpPr>
          <p:cNvPr id="4" name="Slide Number Placeholder 3"/>
          <p:cNvSpPr>
            <a:spLocks noGrp="1"/>
          </p:cNvSpPr>
          <p:nvPr>
            <p:ph type="sldNum" sz="quarter" idx="10"/>
          </p:nvPr>
        </p:nvSpPr>
        <p:spPr/>
        <p:txBody>
          <a:bodyPr/>
          <a:lstStyle/>
          <a:p>
            <a:fld id="{0E8EE2FF-6CCB-4C4C-BF22-D8240E642FCD}" type="slidenum">
              <a:rPr lang="en-US" smtClean="0"/>
              <a:t>39</a:t>
            </a:fld>
            <a:endParaRPr lang="en-US"/>
          </a:p>
        </p:txBody>
      </p:sp>
    </p:spTree>
    <p:extLst>
      <p:ext uri="{BB962C8B-B14F-4D97-AF65-F5344CB8AC3E}">
        <p14:creationId xmlns:p14="http://schemas.microsoft.com/office/powerpoint/2010/main" val="3187007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important test is required when dealing with hydrophobic surfaces. The contact angle is given indication how the surface it is categories.</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40</a:t>
            </a:fld>
            <a:endParaRPr lang="en-US"/>
          </a:p>
        </p:txBody>
      </p:sp>
    </p:spTree>
    <p:extLst>
      <p:ext uri="{BB962C8B-B14F-4D97-AF65-F5344CB8AC3E}">
        <p14:creationId xmlns:p14="http://schemas.microsoft.com/office/powerpoint/2010/main" val="380795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p:txBody>
      </p:sp>
      <p:sp>
        <p:nvSpPr>
          <p:cNvPr id="4" name="Slide Number Placeholder 3"/>
          <p:cNvSpPr>
            <a:spLocks noGrp="1"/>
          </p:cNvSpPr>
          <p:nvPr>
            <p:ph type="sldNum" sz="quarter" idx="10"/>
          </p:nvPr>
        </p:nvSpPr>
        <p:spPr/>
        <p:txBody>
          <a:bodyPr/>
          <a:lstStyle/>
          <a:p>
            <a:fld id="{0CB1DBC9-5137-4B74-B65F-84F644B5E96E}" type="slidenum">
              <a:rPr lang="en-US" smtClean="0"/>
              <a:t>3</a:t>
            </a:fld>
            <a:endParaRPr lang="en-US"/>
          </a:p>
        </p:txBody>
      </p:sp>
    </p:spTree>
    <p:extLst>
      <p:ext uri="{BB962C8B-B14F-4D97-AF65-F5344CB8AC3E}">
        <p14:creationId xmlns:p14="http://schemas.microsoft.com/office/powerpoint/2010/main" val="1943050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a:t>
            </a:r>
            <a:r>
              <a:rPr lang="en-US" baseline="0" dirty="0"/>
              <a:t> effectiveness of the coating study is not considered in the study</a:t>
            </a:r>
            <a:endParaRPr lang="en-US" dirty="0"/>
          </a:p>
        </p:txBody>
      </p:sp>
      <p:sp>
        <p:nvSpPr>
          <p:cNvPr id="4" name="Slide Number Placeholder 3"/>
          <p:cNvSpPr>
            <a:spLocks noGrp="1"/>
          </p:cNvSpPr>
          <p:nvPr>
            <p:ph type="sldNum" sz="quarter" idx="10"/>
          </p:nvPr>
        </p:nvSpPr>
        <p:spPr/>
        <p:txBody>
          <a:bodyPr/>
          <a:lstStyle/>
          <a:p>
            <a:fld id="{F22B9D2A-0653-4841-B5D6-D049C480A2D9}" type="slidenum">
              <a:rPr lang="en-US" smtClean="0"/>
              <a:t>44</a:t>
            </a:fld>
            <a:endParaRPr lang="en-US"/>
          </a:p>
        </p:txBody>
      </p:sp>
    </p:spTree>
    <p:extLst>
      <p:ext uri="{BB962C8B-B14F-4D97-AF65-F5344CB8AC3E}">
        <p14:creationId xmlns:p14="http://schemas.microsoft.com/office/powerpoint/2010/main" val="755172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make the tracking for the result and discussion, </a:t>
            </a:r>
          </a:p>
          <a:p>
            <a:r>
              <a:rPr lang="en-US" sz="1200" b="0" i="0" u="none" strike="noStrike" kern="1200" baseline="0" dirty="0">
                <a:solidFill>
                  <a:schemeClr val="tx1"/>
                </a:solidFill>
                <a:latin typeface="+mn-lt"/>
                <a:ea typeface="+mn-ea"/>
                <a:cs typeface="+mn-cs"/>
              </a:rPr>
              <a:t>below table describe the material abbreviation used in this document</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46</a:t>
            </a:fld>
            <a:endParaRPr lang="en-US"/>
          </a:p>
        </p:txBody>
      </p:sp>
    </p:spTree>
    <p:extLst>
      <p:ext uri="{BB962C8B-B14F-4D97-AF65-F5344CB8AC3E}">
        <p14:creationId xmlns:p14="http://schemas.microsoft.com/office/powerpoint/2010/main" val="410898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48</a:t>
            </a:fld>
            <a:endParaRPr lang="en-US"/>
          </a:p>
        </p:txBody>
      </p:sp>
    </p:spTree>
    <p:extLst>
      <p:ext uri="{BB962C8B-B14F-4D97-AF65-F5344CB8AC3E}">
        <p14:creationId xmlns:p14="http://schemas.microsoft.com/office/powerpoint/2010/main" val="1837872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Comparing the condition of Smple#1 to the original condition, the results show a delamination in the top coating. The cluster in top coating surface has less percent in dark brown locations as shown in Figure 29. However, the coating cluster appear more in the light and white locations. For the element presence and by referring to Table 3 and Table 11, the </a:t>
            </a:r>
            <a:r>
              <a:rPr kumimoji="0" lang="en-US" altLang="en-US"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Yb</a:t>
            </a: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wt</a:t>
            </a: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is reduce along with more Oxygen </a:t>
            </a:r>
            <a:r>
              <a:rPr kumimoji="0" lang="en-US" altLang="en-US"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wt%in</a:t>
            </a: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dark locations. Overall, the composition in the other locations, light brown and white location are almost the same with no effect.</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52</a:t>
            </a:fld>
            <a:endParaRPr lang="en-US"/>
          </a:p>
        </p:txBody>
      </p:sp>
    </p:spTree>
    <p:extLst>
      <p:ext uri="{BB962C8B-B14F-4D97-AF65-F5344CB8AC3E}">
        <p14:creationId xmlns:p14="http://schemas.microsoft.com/office/powerpoint/2010/main" val="3457197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SEM</a:t>
            </a:r>
            <a:r>
              <a:rPr lang="en-US" sz="1200" b="0" i="0" u="none" strike="noStrike" kern="1200" baseline="0" dirty="0">
                <a:solidFill>
                  <a:schemeClr val="tx1"/>
                </a:solidFill>
                <a:latin typeface="+mn-lt"/>
                <a:ea typeface="+mn-ea"/>
                <a:cs typeface="+mn-cs"/>
              </a:rPr>
              <a:t> and EDS analysis results are showing no effect in the top coating during the sample placement in the experiment environment. The element </a:t>
            </a:r>
            <a:r>
              <a:rPr lang="en-US" sz="1200" b="0" i="0" u="none" strike="noStrike" kern="1200" baseline="0" dirty="0" err="1">
                <a:solidFill>
                  <a:schemeClr val="tx1"/>
                </a:solidFill>
                <a:latin typeface="+mn-lt"/>
                <a:ea typeface="+mn-ea"/>
                <a:cs typeface="+mn-cs"/>
              </a:rPr>
              <a:t>wt</a:t>
            </a:r>
            <a:r>
              <a:rPr lang="en-US" sz="1200" b="0" i="0" u="none" strike="noStrike" kern="1200" baseline="0" dirty="0">
                <a:solidFill>
                  <a:schemeClr val="tx1"/>
                </a:solidFill>
                <a:latin typeface="+mn-lt"/>
                <a:ea typeface="+mn-ea"/>
                <a:cs typeface="+mn-cs"/>
              </a:rPr>
              <a:t>% is the same by comparing Table 4 and Table 12.</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54</a:t>
            </a:fld>
            <a:endParaRPr lang="en-US"/>
          </a:p>
        </p:txBody>
      </p:sp>
    </p:spTree>
    <p:extLst>
      <p:ext uri="{BB962C8B-B14F-4D97-AF65-F5344CB8AC3E}">
        <p14:creationId xmlns:p14="http://schemas.microsoft.com/office/powerpoint/2010/main" val="1075073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Considering no major effect to the cluster as shown in </a:t>
            </a:r>
            <a:r>
              <a:rPr lang="en-US" sz="1200" b="0" i="0" u="none" strike="noStrike" kern="1200" baseline="0" dirty="0" err="1">
                <a:solidFill>
                  <a:schemeClr val="tx1"/>
                </a:solidFill>
                <a:latin typeface="+mn-lt"/>
                <a:ea typeface="+mn-ea"/>
                <a:cs typeface="+mn-cs"/>
              </a:rPr>
              <a:t>SEM</a:t>
            </a:r>
            <a:r>
              <a:rPr lang="en-US" sz="1200" b="0" i="0" u="none" strike="noStrike" kern="1200" baseline="0" dirty="0">
                <a:solidFill>
                  <a:schemeClr val="tx1"/>
                </a:solidFill>
                <a:latin typeface="+mn-lt"/>
                <a:ea typeface="+mn-ea"/>
                <a:cs typeface="+mn-cs"/>
              </a:rPr>
              <a:t> images of Figure 34, Figure 35 and Figure 36, the EDS analysis demonstrate different results only in dark location. First, by comparing the </a:t>
            </a:r>
            <a:r>
              <a:rPr lang="en-US" sz="1200" b="0" i="0" u="none" strike="noStrike" kern="1200" baseline="0" dirty="0" err="1">
                <a:solidFill>
                  <a:schemeClr val="tx1"/>
                </a:solidFill>
                <a:latin typeface="+mn-lt"/>
                <a:ea typeface="+mn-ea"/>
                <a:cs typeface="+mn-cs"/>
              </a:rPr>
              <a:t>Yb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wt</a:t>
            </a:r>
            <a:r>
              <a:rPr lang="en-US" sz="1200" b="0" i="0" u="none" strike="noStrike" kern="1200" baseline="0" dirty="0">
                <a:solidFill>
                  <a:schemeClr val="tx1"/>
                </a:solidFill>
                <a:latin typeface="+mn-lt"/>
                <a:ea typeface="+mn-ea"/>
                <a:cs typeface="+mn-cs"/>
              </a:rPr>
              <a:t>% in Table 5 and Table 13 it goes </a:t>
            </a:r>
            <a:r>
              <a:rPr lang="en-US" sz="1200" b="0" i="0" u="none" strike="noStrike" kern="1200" baseline="0" dirty="0" err="1">
                <a:solidFill>
                  <a:schemeClr val="tx1"/>
                </a:solidFill>
                <a:latin typeface="+mn-lt"/>
                <a:ea typeface="+mn-ea"/>
                <a:cs typeface="+mn-cs"/>
              </a:rPr>
              <a:t>minorly</a:t>
            </a:r>
            <a:r>
              <a:rPr lang="en-US" sz="1200" b="0" i="0" u="none" strike="noStrike" kern="1200" baseline="0" dirty="0">
                <a:solidFill>
                  <a:schemeClr val="tx1"/>
                </a:solidFill>
                <a:latin typeface="+mn-lt"/>
                <a:ea typeface="+mn-ea"/>
                <a:cs typeface="+mn-cs"/>
              </a:rPr>
              <a:t> less concertation generally. Nevertheless, dark locations show presence of iron in the EDS analysis. Moreover, insignificant existence of chloride and phosphate.</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56</a:t>
            </a:fld>
            <a:endParaRPr lang="en-US"/>
          </a:p>
        </p:txBody>
      </p:sp>
    </p:spTree>
    <p:extLst>
      <p:ext uri="{BB962C8B-B14F-4D97-AF65-F5344CB8AC3E}">
        <p14:creationId xmlns:p14="http://schemas.microsoft.com/office/powerpoint/2010/main" val="336379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analyzing the </a:t>
            </a:r>
            <a:r>
              <a:rPr lang="en-US" sz="1200" kern="1200" dirty="0" err="1">
                <a:solidFill>
                  <a:schemeClr val="tx1"/>
                </a:solidFill>
                <a:effectLst/>
                <a:latin typeface="+mn-lt"/>
                <a:ea typeface="+mn-ea"/>
                <a:cs typeface="+mn-cs"/>
              </a:rPr>
              <a:t>SEM</a:t>
            </a:r>
            <a:r>
              <a:rPr lang="en-US" sz="1200" kern="1200" dirty="0">
                <a:solidFill>
                  <a:schemeClr val="tx1"/>
                </a:solidFill>
                <a:effectLst/>
                <a:latin typeface="+mn-lt"/>
                <a:ea typeface="+mn-ea"/>
                <a:cs typeface="+mn-cs"/>
              </a:rPr>
              <a:t> images in Figure 37 and Figure 38, there is no major deformation in the surface coating. In contrast, the dark brown location shows existence of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of Cl, Na, Cr, K and S in dark locations. Moreover, in the edges </a:t>
            </a:r>
            <a:r>
              <a:rPr lang="en-US" sz="1200" kern="1200" dirty="0" err="1">
                <a:solidFill>
                  <a:schemeClr val="tx1"/>
                </a:solidFill>
                <a:effectLst/>
                <a:latin typeface="+mn-lt"/>
                <a:ea typeface="+mn-ea"/>
                <a:cs typeface="+mn-cs"/>
              </a:rPr>
              <a:t>Zr</a:t>
            </a:r>
            <a:r>
              <a:rPr lang="en-US" sz="1200" kern="1200" dirty="0">
                <a:solidFill>
                  <a:schemeClr val="tx1"/>
                </a:solidFill>
                <a:effectLst/>
                <a:latin typeface="+mn-lt"/>
                <a:ea typeface="+mn-ea"/>
                <a:cs typeface="+mn-cs"/>
              </a:rPr>
              <a:t> from the mid coating has appeared in the EDS analysis as of Figure 39 and Table 14, Sample#4 EDS Table 14</a:t>
            </a:r>
          </a:p>
        </p:txBody>
      </p:sp>
      <p:sp>
        <p:nvSpPr>
          <p:cNvPr id="4" name="Slide Number Placeholder 3"/>
          <p:cNvSpPr>
            <a:spLocks noGrp="1"/>
          </p:cNvSpPr>
          <p:nvPr>
            <p:ph type="sldNum" sz="quarter" idx="10"/>
          </p:nvPr>
        </p:nvSpPr>
        <p:spPr/>
        <p:txBody>
          <a:bodyPr/>
          <a:lstStyle/>
          <a:p>
            <a:fld id="{0E8EE2FF-6CCB-4C4C-BF22-D8240E642FCD}" type="slidenum">
              <a:rPr lang="en-US" smtClean="0"/>
              <a:t>58</a:t>
            </a:fld>
            <a:endParaRPr lang="en-US"/>
          </a:p>
        </p:txBody>
      </p:sp>
    </p:spTree>
    <p:extLst>
      <p:ext uri="{BB962C8B-B14F-4D97-AF65-F5344CB8AC3E}">
        <p14:creationId xmlns:p14="http://schemas.microsoft.com/office/powerpoint/2010/main" val="919147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top coating Yb</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almost gone in dark location. This is clear from </a:t>
            </a:r>
            <a:r>
              <a:rPr lang="en-US" sz="1200" kern="1200" dirty="0" err="1">
                <a:solidFill>
                  <a:schemeClr val="tx1"/>
                </a:solidFill>
                <a:effectLst/>
                <a:latin typeface="+mn-lt"/>
                <a:ea typeface="+mn-ea"/>
                <a:cs typeface="+mn-cs"/>
              </a:rPr>
              <a:t>SEM</a:t>
            </a:r>
            <a:r>
              <a:rPr lang="en-US" sz="1200" kern="1200" dirty="0">
                <a:solidFill>
                  <a:schemeClr val="tx1"/>
                </a:solidFill>
                <a:effectLst/>
                <a:latin typeface="+mn-lt"/>
                <a:ea typeface="+mn-ea"/>
                <a:cs typeface="+mn-cs"/>
              </a:rPr>
              <a:t> image in Figure 40. Also, by reviewing the elements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in Table 15, many element are founded in small quantities and mainly salts such as Na, Cl, P, Si and K.  In addition to that, the iron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is increasing and this is an evidence of coating deterioration. In light brown location, the Yb</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content decreased compare to the original concertation stated in Table 3.</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60</a:t>
            </a:fld>
            <a:endParaRPr lang="en-US"/>
          </a:p>
        </p:txBody>
      </p:sp>
    </p:spTree>
    <p:extLst>
      <p:ext uri="{BB962C8B-B14F-4D97-AF65-F5344CB8AC3E}">
        <p14:creationId xmlns:p14="http://schemas.microsoft.com/office/powerpoint/2010/main" val="1558253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61</a:t>
            </a:fld>
            <a:endParaRPr lang="en-US"/>
          </a:p>
        </p:txBody>
      </p:sp>
    </p:spTree>
    <p:extLst>
      <p:ext uri="{BB962C8B-B14F-4D97-AF65-F5344CB8AC3E}">
        <p14:creationId xmlns:p14="http://schemas.microsoft.com/office/powerpoint/2010/main" val="2389049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analyzing the </a:t>
            </a:r>
            <a:r>
              <a:rPr lang="en-US" sz="1200" kern="1200" dirty="0" err="1">
                <a:solidFill>
                  <a:schemeClr val="tx1"/>
                </a:solidFill>
                <a:effectLst/>
                <a:latin typeface="+mn-lt"/>
                <a:ea typeface="+mn-ea"/>
                <a:cs typeface="+mn-cs"/>
              </a:rPr>
              <a:t>SEM</a:t>
            </a:r>
            <a:r>
              <a:rPr lang="en-US" sz="1200" kern="1200" dirty="0">
                <a:solidFill>
                  <a:schemeClr val="tx1"/>
                </a:solidFill>
                <a:effectLst/>
                <a:latin typeface="+mn-lt"/>
                <a:ea typeface="+mn-ea"/>
                <a:cs typeface="+mn-cs"/>
              </a:rPr>
              <a:t> images in Figure 44 and Figure 45 there is no major deformation in the surface coating. In contrast, the light brown location#1 shows presence of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of Cr and iron which indicate to the exposure of the mid coating.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62</a:t>
            </a:fld>
            <a:endParaRPr lang="en-US"/>
          </a:p>
        </p:txBody>
      </p:sp>
    </p:spTree>
    <p:extLst>
      <p:ext uri="{BB962C8B-B14F-4D97-AF65-F5344CB8AC3E}">
        <p14:creationId xmlns:p14="http://schemas.microsoft.com/office/powerpoint/2010/main" val="55670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Water cooling tower fouling, the undesired growth of algae and bacteria on submerged and splash zone surfaces, are a global problem for cooling and HVAC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It has economic and environmental impacts.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The primary strategy for water cooling tower fouling is to use hydrophobic and anti-bacterial coating.</a:t>
            </a:r>
            <a:r>
              <a:rPr lang="en-US" baseline="0" dirty="0" smtClean="0"/>
              <a:t> S</a:t>
            </a:r>
            <a:r>
              <a:rPr lang="en-US" dirty="0" smtClean="0"/>
              <a:t>cience and technology towards intensive study for proper and economical selection.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The combination of ceramic coating along with hydrophobic coating and antibacterial coating especially photocatalytic are expected to have a significant impact on the development of these coating systems.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In designing surfaces preventing fouling due to common reasons such as to proteins, bacteria, and marine organisms have forked approaches. It is widely accepted that bacteria survive by imputation to surfaces, in biofilms structured, where they can persevere for long periods.</a:t>
            </a:r>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4</a:t>
            </a:fld>
            <a:endParaRPr lang="en-US"/>
          </a:p>
        </p:txBody>
      </p:sp>
    </p:spTree>
    <p:extLst>
      <p:ext uri="{BB962C8B-B14F-4D97-AF65-F5344CB8AC3E}">
        <p14:creationId xmlns:p14="http://schemas.microsoft.com/office/powerpoint/2010/main" val="536126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63</a:t>
            </a:fld>
            <a:endParaRPr lang="en-US"/>
          </a:p>
        </p:txBody>
      </p:sp>
    </p:spTree>
    <p:extLst>
      <p:ext uri="{BB962C8B-B14F-4D97-AF65-F5344CB8AC3E}">
        <p14:creationId xmlns:p14="http://schemas.microsoft.com/office/powerpoint/2010/main" val="2408223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Top coating cluster is not visible in dark brown location as of Figure 46. However, in other </a:t>
            </a:r>
            <a:r>
              <a:rPr lang="en-US" sz="1200" kern="1200" dirty="0" err="1">
                <a:solidFill>
                  <a:schemeClr val="tx1"/>
                </a:solidFill>
                <a:effectLst/>
                <a:latin typeface="+mn-lt"/>
                <a:ea typeface="+mn-ea"/>
                <a:cs typeface="+mn-cs"/>
              </a:rPr>
              <a:t>SEM</a:t>
            </a:r>
            <a:r>
              <a:rPr lang="en-US" sz="1200" kern="1200" dirty="0">
                <a:solidFill>
                  <a:schemeClr val="tx1"/>
                </a:solidFill>
                <a:effectLst/>
                <a:latin typeface="+mn-lt"/>
                <a:ea typeface="+mn-ea"/>
                <a:cs typeface="+mn-cs"/>
              </a:rPr>
              <a:t> images Figure 47 and Figure 48 it is clear. </a:t>
            </a:r>
            <a:r>
              <a:rPr lang="en-US" sz="1200" kern="1200">
                <a:solidFill>
                  <a:schemeClr val="tx1"/>
                </a:solidFill>
                <a:effectLst/>
                <a:latin typeface="+mn-lt"/>
                <a:ea typeface="+mn-ea"/>
                <a:cs typeface="+mn-cs"/>
              </a:rPr>
              <a:t>In one location, there is small presence of Mg. </a:t>
            </a:r>
          </a:p>
          <a:p>
            <a:endParaRPr lang="en-US"/>
          </a:p>
        </p:txBody>
      </p:sp>
      <p:sp>
        <p:nvSpPr>
          <p:cNvPr id="4" name="Slide Number Placeholder 3"/>
          <p:cNvSpPr>
            <a:spLocks noGrp="1"/>
          </p:cNvSpPr>
          <p:nvPr>
            <p:ph type="sldNum" sz="quarter" idx="10"/>
          </p:nvPr>
        </p:nvSpPr>
        <p:spPr/>
        <p:txBody>
          <a:bodyPr/>
          <a:lstStyle/>
          <a:p>
            <a:fld id="{0E8EE2FF-6CCB-4C4C-BF22-D8240E642FCD}" type="slidenum">
              <a:rPr lang="en-US" smtClean="0"/>
              <a:t>64</a:t>
            </a:fld>
            <a:endParaRPr lang="en-US"/>
          </a:p>
        </p:txBody>
      </p:sp>
    </p:spTree>
    <p:extLst>
      <p:ext uri="{BB962C8B-B14F-4D97-AF65-F5344CB8AC3E}">
        <p14:creationId xmlns:p14="http://schemas.microsoft.com/office/powerpoint/2010/main" val="492127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SEM</a:t>
            </a:r>
            <a:r>
              <a:rPr lang="en-US" sz="1200" kern="1200" dirty="0">
                <a:solidFill>
                  <a:schemeClr val="tx1"/>
                </a:solidFill>
                <a:effectLst/>
                <a:latin typeface="+mn-lt"/>
                <a:ea typeface="+mn-ea"/>
                <a:cs typeface="+mn-cs"/>
              </a:rPr>
              <a:t> and EDS analysis results are showing no effect in the top coating during the sample placement in the experiment environment. The element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is the same by comparing Table 6. However, some slats are found in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66</a:t>
            </a:fld>
            <a:endParaRPr lang="en-US"/>
          </a:p>
        </p:txBody>
      </p:sp>
    </p:spTree>
    <p:extLst>
      <p:ext uri="{BB962C8B-B14F-4D97-AF65-F5344CB8AC3E}">
        <p14:creationId xmlns:p14="http://schemas.microsoft.com/office/powerpoint/2010/main" val="2787282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comparing the EDS </a:t>
            </a:r>
            <a:r>
              <a:rPr lang="en-US" sz="1200" kern="1200" dirty="0" err="1">
                <a:solidFill>
                  <a:schemeClr val="tx1"/>
                </a:solidFill>
                <a:effectLst/>
                <a:latin typeface="+mn-lt"/>
                <a:ea typeface="+mn-ea"/>
                <a:cs typeface="+mn-cs"/>
              </a:rPr>
              <a:t>anlysis</a:t>
            </a:r>
            <a:r>
              <a:rPr lang="en-US" sz="1200" kern="1200" dirty="0">
                <a:solidFill>
                  <a:schemeClr val="tx1"/>
                </a:solidFill>
                <a:effectLst/>
                <a:latin typeface="+mn-lt"/>
                <a:ea typeface="+mn-ea"/>
                <a:cs typeface="+mn-cs"/>
              </a:rPr>
              <a:t> before and after as of Table 7 and Table 19, the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are not differ in any significant way. This is apply to all locations; black, dark green and gray. However, there are many elements such as Mg, Ni, Al, K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as of Table 19. This indicate an aggregation in the coating surface.</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68</a:t>
            </a:fld>
            <a:endParaRPr lang="en-US"/>
          </a:p>
        </p:txBody>
      </p:sp>
    </p:spTree>
    <p:extLst>
      <p:ext uri="{BB962C8B-B14F-4D97-AF65-F5344CB8AC3E}">
        <p14:creationId xmlns:p14="http://schemas.microsoft.com/office/powerpoint/2010/main" val="3995284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dark locations has no changes over the experiment by comparing the elements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in Table 8 and Table 20. In comparison, the green area has other elements presence with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a:t>
            </a:r>
          </a:p>
          <a:p>
            <a:r>
              <a:rPr lang="en-US" dirty="0"/>
              <a:t>	</a:t>
            </a:r>
          </a:p>
        </p:txBody>
      </p:sp>
      <p:sp>
        <p:nvSpPr>
          <p:cNvPr id="4" name="Slide Number Placeholder 3"/>
          <p:cNvSpPr>
            <a:spLocks noGrp="1"/>
          </p:cNvSpPr>
          <p:nvPr>
            <p:ph type="sldNum" sz="quarter" idx="10"/>
          </p:nvPr>
        </p:nvSpPr>
        <p:spPr/>
        <p:txBody>
          <a:bodyPr/>
          <a:lstStyle/>
          <a:p>
            <a:fld id="{0E8EE2FF-6CCB-4C4C-BF22-D8240E642FCD}" type="slidenum">
              <a:rPr lang="en-US" smtClean="0"/>
              <a:t>70</a:t>
            </a:fld>
            <a:endParaRPr lang="en-US"/>
          </a:p>
        </p:txBody>
      </p:sp>
    </p:spTree>
    <p:extLst>
      <p:ext uri="{BB962C8B-B14F-4D97-AF65-F5344CB8AC3E}">
        <p14:creationId xmlns:p14="http://schemas.microsoft.com/office/powerpoint/2010/main" val="3403671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locations has deposits with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in the coating surface. The elements if compared originally with Table 7, it has no changes.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72</a:t>
            </a:fld>
            <a:endParaRPr lang="en-US"/>
          </a:p>
        </p:txBody>
      </p:sp>
    </p:spTree>
    <p:extLst>
      <p:ext uri="{BB962C8B-B14F-4D97-AF65-F5344CB8AC3E}">
        <p14:creationId xmlns:p14="http://schemas.microsoft.com/office/powerpoint/2010/main" val="621844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locations has deposits with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in the coating surface. The elements if compared originally with Table 7, it has no changes.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73</a:t>
            </a:fld>
            <a:endParaRPr lang="en-US"/>
          </a:p>
        </p:txBody>
      </p:sp>
    </p:spTree>
    <p:extLst>
      <p:ext uri="{BB962C8B-B14F-4D97-AF65-F5344CB8AC3E}">
        <p14:creationId xmlns:p14="http://schemas.microsoft.com/office/powerpoint/2010/main" val="688596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dark locations has no changes over the experiment by comparing the elements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 in Table 8 and Table 20. In comparison, the green area has other elements presence with small </a:t>
            </a:r>
            <a:r>
              <a:rPr lang="en-US" sz="1200" kern="1200" dirty="0" err="1">
                <a:solidFill>
                  <a:schemeClr val="tx1"/>
                </a:solidFill>
                <a:effectLst/>
                <a:latin typeface="+mn-lt"/>
                <a:ea typeface="+mn-ea"/>
                <a:cs typeface="+mn-cs"/>
              </a:rPr>
              <a:t>wt</a:t>
            </a:r>
            <a:r>
              <a:rPr lang="en-US" sz="1200" kern="1200" dirty="0">
                <a:solidFill>
                  <a:schemeClr val="tx1"/>
                </a:solidFill>
                <a:effectLst/>
                <a:latin typeface="+mn-lt"/>
                <a:ea typeface="+mn-ea"/>
                <a:cs typeface="+mn-cs"/>
              </a:rPr>
              <a:t>%.</a:t>
            </a:r>
          </a:p>
          <a:p>
            <a:r>
              <a:rPr lang="en-US" dirty="0"/>
              <a:t>	</a:t>
            </a:r>
          </a:p>
        </p:txBody>
      </p:sp>
      <p:sp>
        <p:nvSpPr>
          <p:cNvPr id="4" name="Slide Number Placeholder 3"/>
          <p:cNvSpPr>
            <a:spLocks noGrp="1"/>
          </p:cNvSpPr>
          <p:nvPr>
            <p:ph type="sldNum" sz="quarter" idx="10"/>
          </p:nvPr>
        </p:nvSpPr>
        <p:spPr/>
        <p:txBody>
          <a:bodyPr/>
          <a:lstStyle/>
          <a:p>
            <a:fld id="{0E8EE2FF-6CCB-4C4C-BF22-D8240E642FCD}" type="slidenum">
              <a:rPr lang="en-US" smtClean="0"/>
              <a:t>74</a:t>
            </a:fld>
            <a:endParaRPr lang="en-US"/>
          </a:p>
        </p:txBody>
      </p:sp>
    </p:spTree>
    <p:extLst>
      <p:ext uri="{BB962C8B-B14F-4D97-AF65-F5344CB8AC3E}">
        <p14:creationId xmlns:p14="http://schemas.microsoft.com/office/powerpoint/2010/main" val="3154808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77</a:t>
            </a:fld>
            <a:endParaRPr lang="en-US"/>
          </a:p>
        </p:txBody>
      </p:sp>
    </p:spTree>
    <p:extLst>
      <p:ext uri="{BB962C8B-B14F-4D97-AF65-F5344CB8AC3E}">
        <p14:creationId xmlns:p14="http://schemas.microsoft.com/office/powerpoint/2010/main" val="3531016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marR="0" lvl="1"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The</a:t>
            </a:r>
            <a:r>
              <a:rPr lang="en-US" baseline="0" dirty="0"/>
              <a:t> results has been gathered and discussed base on coating and sample system. In this will give better understanding to the overall performance. So started </a:t>
            </a:r>
          </a:p>
          <a:p>
            <a:pPr marL="231775" lvl="1" indent="0" algn="just">
              <a:buFont typeface="Wingdings" panose="05000000000000000000" pitchFamily="2" charset="2"/>
              <a:buNone/>
            </a:pPr>
            <a:endParaRPr lang="en-US" u="sng" dirty="0"/>
          </a:p>
          <a:p>
            <a:pPr marL="573088" lvl="1" indent="-341313" algn="just">
              <a:buFont typeface="Wingdings" panose="05000000000000000000" pitchFamily="2" charset="2"/>
              <a:buChar char="v"/>
            </a:pPr>
            <a:r>
              <a:rPr lang="en-US" u="sng" dirty="0"/>
              <a:t>dark brown locations </a:t>
            </a:r>
            <a:r>
              <a:rPr lang="en-US" dirty="0"/>
              <a:t>(10%) in shade (Sample#1) and (40%) in sunlight (Sample#5)</a:t>
            </a:r>
          </a:p>
          <a:p>
            <a:pPr marL="573088" lvl="1" indent="-341313" algn="just">
              <a:buFont typeface="Wingdings" panose="05000000000000000000" pitchFamily="2" charset="2"/>
              <a:buChar char="v"/>
            </a:pPr>
            <a:r>
              <a:rPr lang="en-US" u="sng" dirty="0"/>
              <a:t>light brown locations </a:t>
            </a:r>
            <a:r>
              <a:rPr lang="en-US" dirty="0"/>
              <a:t>(70% in sampel#1 and 50% in sample#5) of top coating Yb</a:t>
            </a:r>
            <a:r>
              <a:rPr lang="en-US" baseline="-25000" dirty="0"/>
              <a:t>2</a:t>
            </a:r>
            <a:r>
              <a:rPr lang="en-US" dirty="0"/>
              <a:t>O</a:t>
            </a:r>
            <a:r>
              <a:rPr lang="en-US" baseline="-25000" dirty="0"/>
              <a:t>3</a:t>
            </a:r>
            <a:r>
              <a:rPr lang="en-US" dirty="0"/>
              <a:t> still almost the same of clean sample (Sample-A). </a:t>
            </a:r>
          </a:p>
          <a:p>
            <a:pPr marL="573088" marR="0" lvl="1" indent="-341313"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a:t>However, </a:t>
            </a:r>
            <a:r>
              <a:rPr lang="en-US" u="sng" dirty="0"/>
              <a:t>white locations</a:t>
            </a:r>
            <a:r>
              <a:rPr lang="en-US" dirty="0"/>
              <a:t> (20% in sampel#1 and 10% in sample#5</a:t>
            </a:r>
            <a:r>
              <a:rPr lang="en-US" u="sng" dirty="0"/>
              <a:t>)</a:t>
            </a:r>
            <a:r>
              <a:rPr lang="en-US" dirty="0"/>
              <a:t> the composition is same and, in several locations, shows no effects during the test. </a:t>
            </a:r>
          </a:p>
          <a:p>
            <a:pPr marL="573088" marR="0" lvl="1" indent="-341313"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a:t>The mid coating Cr</a:t>
            </a:r>
            <a:r>
              <a:rPr lang="en-US" baseline="-25000" dirty="0"/>
              <a:t>2</a:t>
            </a:r>
            <a:r>
              <a:rPr lang="en-US" dirty="0"/>
              <a:t>O</a:t>
            </a:r>
            <a:r>
              <a:rPr lang="en-US" baseline="-25000" dirty="0"/>
              <a:t>3 </a:t>
            </a:r>
            <a:r>
              <a:rPr lang="en-US" dirty="0"/>
              <a:t>appears in high concentration in dark</a:t>
            </a:r>
            <a:r>
              <a:rPr lang="en-US" baseline="0" dirty="0"/>
              <a:t> and light brown</a:t>
            </a:r>
            <a:endParaRPr lang="en-US" dirty="0"/>
          </a:p>
          <a:p>
            <a:pPr marL="573088" marR="0" lvl="1" indent="-341313"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a:t>More</a:t>
            </a:r>
            <a:r>
              <a:rPr lang="en-US" baseline="0" dirty="0"/>
              <a:t> dark brown in Sample#5 and less white and light brown </a:t>
            </a:r>
            <a:endParaRPr lang="en-US" dirty="0"/>
          </a:p>
          <a:p>
            <a:pPr marL="231775" lvl="1" indent="0" algn="just">
              <a:buFont typeface="Wingdings" panose="05000000000000000000" pitchFamily="2"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78</a:t>
            </a:fld>
            <a:endParaRPr lang="en-US"/>
          </a:p>
        </p:txBody>
      </p:sp>
    </p:spTree>
    <p:extLst>
      <p:ext uri="{BB962C8B-B14F-4D97-AF65-F5344CB8AC3E}">
        <p14:creationId xmlns:p14="http://schemas.microsoft.com/office/powerpoint/2010/main" val="106466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CB1DBC9-5137-4B74-B65F-84F644B5E96E}" type="slidenum">
              <a:rPr lang="en-US" smtClean="0"/>
              <a:t>5</a:t>
            </a:fld>
            <a:endParaRPr lang="en-US"/>
          </a:p>
        </p:txBody>
      </p:sp>
    </p:spTree>
    <p:extLst>
      <p:ext uri="{BB962C8B-B14F-4D97-AF65-F5344CB8AC3E}">
        <p14:creationId xmlns:p14="http://schemas.microsoft.com/office/powerpoint/2010/main" val="3877530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lvl="1" indent="-341313" algn="just">
              <a:buFont typeface="Wingdings" panose="05000000000000000000" pitchFamily="2" charset="2"/>
              <a:buChar char="v"/>
            </a:pPr>
            <a:r>
              <a:rPr lang="en-US" u="sng" dirty="0">
                <a:solidFill>
                  <a:srgbClr val="FF0000"/>
                </a:solidFill>
              </a:rPr>
              <a:t>No Dark brown locations</a:t>
            </a:r>
            <a:r>
              <a:rPr lang="en-US" dirty="0">
                <a:solidFill>
                  <a:srgbClr val="FF0000"/>
                </a:solidFill>
              </a:rPr>
              <a:t> in both samples</a:t>
            </a:r>
          </a:p>
          <a:p>
            <a:pPr marL="573088" lvl="1" indent="-341313" algn="just">
              <a:buFont typeface="Wingdings" panose="05000000000000000000" pitchFamily="2" charset="2"/>
              <a:buChar char="v"/>
            </a:pPr>
            <a:r>
              <a:rPr lang="en-US" dirty="0">
                <a:solidFill>
                  <a:srgbClr val="FF0000"/>
                </a:solidFill>
              </a:rPr>
              <a:t>The mid coating Cr</a:t>
            </a:r>
            <a:r>
              <a:rPr lang="en-US" baseline="-25000" dirty="0">
                <a:solidFill>
                  <a:srgbClr val="FF0000"/>
                </a:solidFill>
              </a:rPr>
              <a:t>2</a:t>
            </a:r>
            <a:r>
              <a:rPr lang="en-US" dirty="0">
                <a:solidFill>
                  <a:srgbClr val="FF0000"/>
                </a:solidFill>
              </a:rPr>
              <a:t>O</a:t>
            </a:r>
            <a:r>
              <a:rPr lang="en-US" baseline="-25000" dirty="0">
                <a:solidFill>
                  <a:srgbClr val="FF0000"/>
                </a:solidFill>
              </a:rPr>
              <a:t>3 </a:t>
            </a:r>
            <a:r>
              <a:rPr lang="en-US" dirty="0">
                <a:solidFill>
                  <a:srgbClr val="FF0000"/>
                </a:solidFill>
              </a:rPr>
              <a:t>appears in minor concentration in smaple#6 </a:t>
            </a:r>
          </a:p>
          <a:p>
            <a:pPr marL="573088" lvl="1" indent="-341313" algn="just">
              <a:buFont typeface="Wingdings" panose="05000000000000000000" pitchFamily="2" charset="2"/>
              <a:buChar char="v"/>
            </a:pPr>
            <a:r>
              <a:rPr lang="en-US" dirty="0">
                <a:solidFill>
                  <a:srgbClr val="FF0000"/>
                </a:solidFill>
              </a:rPr>
              <a:t>In </a:t>
            </a:r>
            <a:r>
              <a:rPr lang="en-US" u="sng" dirty="0">
                <a:solidFill>
                  <a:srgbClr val="FF0000"/>
                </a:solidFill>
              </a:rPr>
              <a:t>light brown locations </a:t>
            </a:r>
            <a:r>
              <a:rPr lang="en-US" dirty="0">
                <a:solidFill>
                  <a:srgbClr val="FF0000"/>
                </a:solidFill>
              </a:rPr>
              <a:t>(5% in sampel#2 and 18% in sample#18) of top coating Yb</a:t>
            </a:r>
            <a:r>
              <a:rPr lang="en-US" baseline="-25000" dirty="0">
                <a:solidFill>
                  <a:srgbClr val="FF0000"/>
                </a:solidFill>
              </a:rPr>
              <a:t>2</a:t>
            </a:r>
            <a:r>
              <a:rPr lang="en-US" dirty="0">
                <a:solidFill>
                  <a:srgbClr val="FF0000"/>
                </a:solidFill>
              </a:rPr>
              <a:t>O</a:t>
            </a:r>
            <a:r>
              <a:rPr lang="en-US" baseline="-25000" dirty="0">
                <a:solidFill>
                  <a:srgbClr val="FF0000"/>
                </a:solidFill>
              </a:rPr>
              <a:t>3</a:t>
            </a:r>
            <a:r>
              <a:rPr lang="en-US" dirty="0">
                <a:solidFill>
                  <a:srgbClr val="FF0000"/>
                </a:solidFill>
              </a:rPr>
              <a:t> still almost the same of clean sample (Sample-A). </a:t>
            </a:r>
          </a:p>
          <a:p>
            <a:pPr marL="0" indent="0" algn="just">
              <a:lnSpc>
                <a:spcPct val="150000"/>
              </a:lnSpc>
              <a:buFontTx/>
              <a:buNone/>
            </a:pPr>
            <a:r>
              <a:rPr lang="en-US" sz="1800" b="1" u="sng" dirty="0">
                <a:solidFill>
                  <a:srgbClr val="FF0000"/>
                </a:solidFill>
              </a:rPr>
              <a:t>Overall</a:t>
            </a:r>
          </a:p>
          <a:p>
            <a:pPr marL="0" indent="0" algn="just">
              <a:buNone/>
            </a:pPr>
            <a:r>
              <a:rPr lang="en-US" u="sng" dirty="0">
                <a:solidFill>
                  <a:srgbClr val="FF0000"/>
                </a:solidFill>
              </a:rPr>
              <a:t>Dark brown locations</a:t>
            </a:r>
            <a:r>
              <a:rPr lang="en-US" dirty="0">
                <a:solidFill>
                  <a:srgbClr val="FF0000"/>
                </a:solidFill>
              </a:rPr>
              <a:t> coverage is higher for Sample#5 which indicate the appearance of mid coating Cr</a:t>
            </a:r>
            <a:r>
              <a:rPr lang="en-US" baseline="-25000" dirty="0">
                <a:solidFill>
                  <a:srgbClr val="FF0000"/>
                </a:solidFill>
              </a:rPr>
              <a:t>2</a:t>
            </a:r>
            <a:r>
              <a:rPr lang="en-US" dirty="0">
                <a:solidFill>
                  <a:srgbClr val="FF0000"/>
                </a:solidFill>
              </a:rPr>
              <a:t>O</a:t>
            </a:r>
            <a:r>
              <a:rPr lang="en-US" baseline="-25000" dirty="0">
                <a:solidFill>
                  <a:srgbClr val="FF0000"/>
                </a:solidFill>
              </a:rPr>
              <a:t>3</a:t>
            </a:r>
            <a:r>
              <a:rPr lang="en-US" dirty="0">
                <a:solidFill>
                  <a:srgbClr val="FF0000"/>
                </a:solidFill>
              </a:rPr>
              <a:t>. However, the sun exposure has major contribution in these results and affects the coating performance. This can be clear from visual examination also in EDS analysis.</a:t>
            </a:r>
          </a:p>
        </p:txBody>
      </p:sp>
      <p:sp>
        <p:nvSpPr>
          <p:cNvPr id="4" name="Slide Number Placeholder 3"/>
          <p:cNvSpPr>
            <a:spLocks noGrp="1"/>
          </p:cNvSpPr>
          <p:nvPr>
            <p:ph type="sldNum" sz="quarter" idx="10"/>
          </p:nvPr>
        </p:nvSpPr>
        <p:spPr/>
        <p:txBody>
          <a:bodyPr/>
          <a:lstStyle/>
          <a:p>
            <a:fld id="{0E8EE2FF-6CCB-4C4C-BF22-D8240E642FCD}" type="slidenum">
              <a:rPr lang="en-US" smtClean="0"/>
              <a:t>79</a:t>
            </a:fld>
            <a:endParaRPr lang="en-US"/>
          </a:p>
        </p:txBody>
      </p:sp>
    </p:spTree>
    <p:extLst>
      <p:ext uri="{BB962C8B-B14F-4D97-AF65-F5344CB8AC3E}">
        <p14:creationId xmlns:p14="http://schemas.microsoft.com/office/powerpoint/2010/main" val="3099591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lvl="1" indent="-341313" algn="just">
              <a:buFont typeface="Wingdings" panose="05000000000000000000" pitchFamily="2" charset="2"/>
              <a:buChar char="v"/>
            </a:pPr>
            <a:r>
              <a:rPr lang="en-US" u="sng" dirty="0">
                <a:solidFill>
                  <a:srgbClr val="FF0000"/>
                </a:solidFill>
              </a:rPr>
              <a:t>No Dark brown locations</a:t>
            </a:r>
            <a:r>
              <a:rPr lang="en-US" dirty="0">
                <a:solidFill>
                  <a:srgbClr val="FF0000"/>
                </a:solidFill>
              </a:rPr>
              <a:t> in both samples</a:t>
            </a:r>
          </a:p>
          <a:p>
            <a:pPr marL="573088" lvl="1" indent="-341313" algn="just">
              <a:buFont typeface="Wingdings" panose="05000000000000000000" pitchFamily="2" charset="2"/>
              <a:buChar char="v"/>
            </a:pPr>
            <a:r>
              <a:rPr lang="en-US" dirty="0">
                <a:solidFill>
                  <a:srgbClr val="FF0000"/>
                </a:solidFill>
              </a:rPr>
              <a:t>The mid coating Cr</a:t>
            </a:r>
            <a:r>
              <a:rPr lang="en-US" baseline="-25000" dirty="0">
                <a:solidFill>
                  <a:srgbClr val="FF0000"/>
                </a:solidFill>
              </a:rPr>
              <a:t>2</a:t>
            </a:r>
            <a:r>
              <a:rPr lang="en-US" dirty="0">
                <a:solidFill>
                  <a:srgbClr val="FF0000"/>
                </a:solidFill>
              </a:rPr>
              <a:t>O</a:t>
            </a:r>
            <a:r>
              <a:rPr lang="en-US" baseline="-25000" dirty="0">
                <a:solidFill>
                  <a:srgbClr val="FF0000"/>
                </a:solidFill>
              </a:rPr>
              <a:t>3 </a:t>
            </a:r>
            <a:r>
              <a:rPr lang="en-US" dirty="0">
                <a:solidFill>
                  <a:srgbClr val="FF0000"/>
                </a:solidFill>
              </a:rPr>
              <a:t>appears in minor concentration in smaple#6 </a:t>
            </a:r>
          </a:p>
          <a:p>
            <a:pPr marL="573088" lvl="1" indent="-341313" algn="just">
              <a:buFont typeface="Wingdings" panose="05000000000000000000" pitchFamily="2" charset="2"/>
              <a:buChar char="v"/>
            </a:pPr>
            <a:r>
              <a:rPr lang="en-US" dirty="0">
                <a:solidFill>
                  <a:srgbClr val="FF0000"/>
                </a:solidFill>
              </a:rPr>
              <a:t>In </a:t>
            </a:r>
            <a:r>
              <a:rPr lang="en-US" u="sng" dirty="0">
                <a:solidFill>
                  <a:srgbClr val="FF0000"/>
                </a:solidFill>
              </a:rPr>
              <a:t>light brown locations </a:t>
            </a:r>
            <a:r>
              <a:rPr lang="en-US" dirty="0">
                <a:solidFill>
                  <a:srgbClr val="FF0000"/>
                </a:solidFill>
              </a:rPr>
              <a:t>(5% in sampel#2 and 18% in sample#18) of top coating Yb</a:t>
            </a:r>
            <a:r>
              <a:rPr lang="en-US" baseline="-25000" dirty="0">
                <a:solidFill>
                  <a:srgbClr val="FF0000"/>
                </a:solidFill>
              </a:rPr>
              <a:t>2</a:t>
            </a:r>
            <a:r>
              <a:rPr lang="en-US" dirty="0">
                <a:solidFill>
                  <a:srgbClr val="FF0000"/>
                </a:solidFill>
              </a:rPr>
              <a:t>O</a:t>
            </a:r>
            <a:r>
              <a:rPr lang="en-US" baseline="-25000" dirty="0">
                <a:solidFill>
                  <a:srgbClr val="FF0000"/>
                </a:solidFill>
              </a:rPr>
              <a:t>3</a:t>
            </a:r>
            <a:r>
              <a:rPr lang="en-US" dirty="0">
                <a:solidFill>
                  <a:srgbClr val="FF0000"/>
                </a:solidFill>
              </a:rPr>
              <a:t> still almost the same of clean sample (Sample-A). </a:t>
            </a:r>
          </a:p>
          <a:p>
            <a:pPr marL="0" indent="0" algn="just">
              <a:lnSpc>
                <a:spcPct val="150000"/>
              </a:lnSpc>
              <a:buFontTx/>
              <a:buNone/>
            </a:pPr>
            <a:r>
              <a:rPr lang="en-US" sz="1800" b="1" u="sng" dirty="0">
                <a:solidFill>
                  <a:srgbClr val="FF0000"/>
                </a:solidFill>
              </a:rPr>
              <a:t>Overall</a:t>
            </a:r>
          </a:p>
          <a:p>
            <a:pPr marL="0" indent="0" algn="just">
              <a:buNone/>
            </a:pPr>
            <a:r>
              <a:rPr lang="en-US" u="sng" dirty="0">
                <a:solidFill>
                  <a:srgbClr val="FF0000"/>
                </a:solidFill>
              </a:rPr>
              <a:t>Dark brown locations</a:t>
            </a:r>
            <a:r>
              <a:rPr lang="en-US" dirty="0">
                <a:solidFill>
                  <a:srgbClr val="FF0000"/>
                </a:solidFill>
              </a:rPr>
              <a:t> coverage is higher for Sample#5 which indicate the appearance of mid coating Cr</a:t>
            </a:r>
            <a:r>
              <a:rPr lang="en-US" baseline="-25000" dirty="0">
                <a:solidFill>
                  <a:srgbClr val="FF0000"/>
                </a:solidFill>
              </a:rPr>
              <a:t>2</a:t>
            </a:r>
            <a:r>
              <a:rPr lang="en-US" dirty="0">
                <a:solidFill>
                  <a:srgbClr val="FF0000"/>
                </a:solidFill>
              </a:rPr>
              <a:t>O</a:t>
            </a:r>
            <a:r>
              <a:rPr lang="en-US" baseline="-25000" dirty="0">
                <a:solidFill>
                  <a:srgbClr val="FF0000"/>
                </a:solidFill>
              </a:rPr>
              <a:t>3</a:t>
            </a:r>
            <a:r>
              <a:rPr lang="en-US" dirty="0">
                <a:solidFill>
                  <a:srgbClr val="FF0000"/>
                </a:solidFill>
              </a:rPr>
              <a:t>. However, the sun exposure has major contribution in these results and affects the coating performance. This can be clear from visual examination also in EDS analysis.</a:t>
            </a:r>
          </a:p>
        </p:txBody>
      </p:sp>
      <p:sp>
        <p:nvSpPr>
          <p:cNvPr id="4" name="Slide Number Placeholder 3"/>
          <p:cNvSpPr>
            <a:spLocks noGrp="1"/>
          </p:cNvSpPr>
          <p:nvPr>
            <p:ph type="sldNum" sz="quarter" idx="10"/>
          </p:nvPr>
        </p:nvSpPr>
        <p:spPr/>
        <p:txBody>
          <a:bodyPr/>
          <a:lstStyle/>
          <a:p>
            <a:fld id="{0E8EE2FF-6CCB-4C4C-BF22-D8240E642FCD}" type="slidenum">
              <a:rPr lang="en-US" smtClean="0"/>
              <a:t>80</a:t>
            </a:fld>
            <a:endParaRPr lang="en-US"/>
          </a:p>
        </p:txBody>
      </p:sp>
    </p:spTree>
    <p:extLst>
      <p:ext uri="{BB962C8B-B14F-4D97-AF65-F5344CB8AC3E}">
        <p14:creationId xmlns:p14="http://schemas.microsoft.com/office/powerpoint/2010/main" val="3082381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lvl="1" indent="-341313" algn="just">
              <a:buFont typeface="Wingdings" panose="05000000000000000000" pitchFamily="2" charset="2"/>
              <a:buChar char="v"/>
            </a:pPr>
            <a:r>
              <a:rPr lang="en-US" u="sng" dirty="0">
                <a:solidFill>
                  <a:schemeClr val="tx1"/>
                </a:solidFill>
              </a:rPr>
              <a:t>Dark brown locations</a:t>
            </a:r>
            <a:r>
              <a:rPr lang="en-US" dirty="0">
                <a:solidFill>
                  <a:schemeClr val="tx1"/>
                </a:solidFill>
              </a:rPr>
              <a:t> (3% - sample#3 and 5% in sample#7 )</a:t>
            </a:r>
          </a:p>
          <a:p>
            <a:pPr marL="573088" lvl="1" indent="-341313" algn="just">
              <a:buFont typeface="Wingdings" panose="05000000000000000000" pitchFamily="2" charset="2"/>
              <a:buChar char="v"/>
            </a:pPr>
            <a:r>
              <a:rPr lang="en-US" dirty="0">
                <a:solidFill>
                  <a:schemeClr val="tx1"/>
                </a:solidFill>
              </a:rPr>
              <a:t>In sample#3 Appearance of iron (Fe) and chromium (Cr) in smaple#3. This indicate the base metal has exposed. The unexpected that the mid coating </a:t>
            </a:r>
            <a:r>
              <a:rPr lang="en-US" dirty="0" err="1">
                <a:solidFill>
                  <a:schemeClr val="tx1"/>
                </a:solidFill>
              </a:rPr>
              <a:t>Yttria</a:t>
            </a:r>
            <a:r>
              <a:rPr lang="en-US" dirty="0">
                <a:solidFill>
                  <a:schemeClr val="tx1"/>
                </a:solidFill>
              </a:rPr>
              <a:t>-stabilized zirconia (</a:t>
            </a:r>
            <a:r>
              <a:rPr lang="en-US" dirty="0" err="1">
                <a:solidFill>
                  <a:schemeClr val="tx1"/>
                </a:solidFill>
              </a:rPr>
              <a:t>YSZ</a:t>
            </a:r>
            <a:r>
              <a:rPr lang="en-US" dirty="0">
                <a:solidFill>
                  <a:schemeClr val="tx1"/>
                </a:solidFill>
              </a:rPr>
              <a:t>)  is not appearing</a:t>
            </a:r>
          </a:p>
          <a:p>
            <a:pPr marL="573088" lvl="1" indent="-341313" algn="just">
              <a:buFont typeface="Wingdings" panose="05000000000000000000" pitchFamily="2" charset="2"/>
              <a:buChar char="v"/>
            </a:pPr>
            <a:r>
              <a:rPr lang="en-US" dirty="0">
                <a:solidFill>
                  <a:schemeClr val="tx1"/>
                </a:solidFill>
              </a:rPr>
              <a:t>In </a:t>
            </a:r>
            <a:r>
              <a:rPr lang="en-US" u="sng" dirty="0">
                <a:solidFill>
                  <a:schemeClr val="tx1"/>
                </a:solidFill>
              </a:rPr>
              <a:t>light brown locations </a:t>
            </a:r>
            <a:r>
              <a:rPr lang="en-US" dirty="0">
                <a:solidFill>
                  <a:schemeClr val="tx1"/>
                </a:solidFill>
              </a:rPr>
              <a:t>(12% in sampel#3 and 14% in sample#7) of top coating Yb</a:t>
            </a:r>
            <a:r>
              <a:rPr lang="en-US" baseline="-25000" dirty="0">
                <a:solidFill>
                  <a:schemeClr val="tx1"/>
                </a:solidFill>
              </a:rPr>
              <a:t>2</a:t>
            </a:r>
            <a:r>
              <a:rPr lang="en-US" dirty="0">
                <a:solidFill>
                  <a:schemeClr val="tx1"/>
                </a:solidFill>
              </a:rPr>
              <a:t>O</a:t>
            </a:r>
            <a:r>
              <a:rPr lang="en-US" baseline="-25000" dirty="0">
                <a:solidFill>
                  <a:schemeClr val="tx1"/>
                </a:solidFill>
              </a:rPr>
              <a:t>3</a:t>
            </a:r>
            <a:r>
              <a:rPr lang="en-US" dirty="0">
                <a:solidFill>
                  <a:schemeClr val="tx1"/>
                </a:solidFill>
              </a:rPr>
              <a:t> still almost the same of clean sample (Sample-C). </a:t>
            </a:r>
          </a:p>
          <a:p>
            <a:pPr marL="0" indent="0" algn="just">
              <a:lnSpc>
                <a:spcPct val="150000"/>
              </a:lnSpc>
              <a:buFontTx/>
              <a:buNone/>
            </a:pPr>
            <a:r>
              <a:rPr lang="en-US" sz="1800" b="1" u="sng" dirty="0">
                <a:solidFill>
                  <a:schemeClr val="tx1"/>
                </a:solidFill>
              </a:rPr>
              <a:t>Overall</a:t>
            </a:r>
          </a:p>
          <a:p>
            <a:r>
              <a:rPr lang="en-US" dirty="0">
                <a:solidFill>
                  <a:schemeClr val="tx1"/>
                </a:solidFill>
              </a:rPr>
              <a:t>In </a:t>
            </a:r>
            <a:r>
              <a:rPr lang="en-US" u="sng" dirty="0">
                <a:solidFill>
                  <a:schemeClr val="tx1"/>
                </a:solidFill>
              </a:rPr>
              <a:t>white</a:t>
            </a:r>
            <a:r>
              <a:rPr lang="en-US" dirty="0">
                <a:solidFill>
                  <a:schemeClr val="tx1"/>
                </a:solidFill>
              </a:rPr>
              <a:t> and </a:t>
            </a:r>
            <a:r>
              <a:rPr lang="en-US" u="sng" dirty="0">
                <a:solidFill>
                  <a:schemeClr val="tx1"/>
                </a:solidFill>
              </a:rPr>
              <a:t>light brown locations</a:t>
            </a:r>
            <a:r>
              <a:rPr lang="en-US" dirty="0">
                <a:solidFill>
                  <a:schemeClr val="tx1"/>
                </a:solidFill>
              </a:rPr>
              <a:t> both sample#3 and 7 shows similar results. However, the major difference are in </a:t>
            </a:r>
            <a:r>
              <a:rPr lang="en-US" u="sng" dirty="0">
                <a:solidFill>
                  <a:schemeClr val="tx1"/>
                </a:solidFill>
              </a:rPr>
              <a:t>dark brown locations</a:t>
            </a:r>
            <a:r>
              <a:rPr lang="en-US" dirty="0">
                <a:solidFill>
                  <a:schemeClr val="tx1"/>
                </a:solidFill>
              </a:rPr>
              <a:t>. In sample#3, the </a:t>
            </a:r>
            <a:r>
              <a:rPr lang="en-US" dirty="0" err="1">
                <a:solidFill>
                  <a:schemeClr val="tx1"/>
                </a:solidFill>
              </a:rPr>
              <a:t>wt</a:t>
            </a:r>
            <a:r>
              <a:rPr lang="en-US" dirty="0">
                <a:solidFill>
                  <a:schemeClr val="tx1"/>
                </a:solidFill>
              </a:rPr>
              <a:t>% of iron are higher than smaple#7. Conversely, the dark brown locations are higher in sample#7 than sample#3.</a:t>
            </a: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81</a:t>
            </a:fld>
            <a:endParaRPr lang="en-US"/>
          </a:p>
        </p:txBody>
      </p:sp>
    </p:spTree>
    <p:extLst>
      <p:ext uri="{BB962C8B-B14F-4D97-AF65-F5344CB8AC3E}">
        <p14:creationId xmlns:p14="http://schemas.microsoft.com/office/powerpoint/2010/main" val="3620208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lvl="1" indent="-341313" algn="just">
              <a:buFont typeface="Wingdings" panose="05000000000000000000" pitchFamily="2" charset="2"/>
              <a:buChar char="v"/>
            </a:pPr>
            <a:r>
              <a:rPr lang="en-US" u="sng" dirty="0">
                <a:solidFill>
                  <a:schemeClr val="tx1"/>
                </a:solidFill>
              </a:rPr>
              <a:t>Dark brown locations</a:t>
            </a:r>
            <a:r>
              <a:rPr lang="en-US" dirty="0">
                <a:solidFill>
                  <a:schemeClr val="tx1"/>
                </a:solidFill>
              </a:rPr>
              <a:t> (3% - sample#3 and 5% in sample#7 )</a:t>
            </a:r>
          </a:p>
          <a:p>
            <a:pPr marL="573088" lvl="1" indent="-341313" algn="just">
              <a:buFont typeface="Wingdings" panose="05000000000000000000" pitchFamily="2" charset="2"/>
              <a:buChar char="v"/>
            </a:pPr>
            <a:r>
              <a:rPr lang="en-US" dirty="0">
                <a:solidFill>
                  <a:schemeClr val="tx1"/>
                </a:solidFill>
              </a:rPr>
              <a:t>In sample#3 Appearance of iron (Fe) and chromium (Cr) in smaple#3. This indicate the base metal has exposed. The unexpected that the mid coating </a:t>
            </a:r>
            <a:r>
              <a:rPr lang="en-US" dirty="0" err="1">
                <a:solidFill>
                  <a:schemeClr val="tx1"/>
                </a:solidFill>
              </a:rPr>
              <a:t>Yttria</a:t>
            </a:r>
            <a:r>
              <a:rPr lang="en-US" dirty="0">
                <a:solidFill>
                  <a:schemeClr val="tx1"/>
                </a:solidFill>
              </a:rPr>
              <a:t>-stabilized zirconia (</a:t>
            </a:r>
            <a:r>
              <a:rPr lang="en-US" dirty="0" err="1">
                <a:solidFill>
                  <a:schemeClr val="tx1"/>
                </a:solidFill>
              </a:rPr>
              <a:t>YSZ</a:t>
            </a:r>
            <a:r>
              <a:rPr lang="en-US" dirty="0">
                <a:solidFill>
                  <a:schemeClr val="tx1"/>
                </a:solidFill>
              </a:rPr>
              <a:t>)  is not appearing</a:t>
            </a:r>
          </a:p>
          <a:p>
            <a:pPr marL="573088" lvl="1" indent="-341313" algn="just">
              <a:buFont typeface="Wingdings" panose="05000000000000000000" pitchFamily="2" charset="2"/>
              <a:buChar char="v"/>
            </a:pPr>
            <a:r>
              <a:rPr lang="en-US" dirty="0">
                <a:solidFill>
                  <a:schemeClr val="tx1"/>
                </a:solidFill>
              </a:rPr>
              <a:t>In </a:t>
            </a:r>
            <a:r>
              <a:rPr lang="en-US" u="sng" dirty="0">
                <a:solidFill>
                  <a:schemeClr val="tx1"/>
                </a:solidFill>
              </a:rPr>
              <a:t>light brown locations </a:t>
            </a:r>
            <a:r>
              <a:rPr lang="en-US" dirty="0">
                <a:solidFill>
                  <a:schemeClr val="tx1"/>
                </a:solidFill>
              </a:rPr>
              <a:t>(12% in sampel#3 and 14% in sample#7) of top coating Yb</a:t>
            </a:r>
            <a:r>
              <a:rPr lang="en-US" baseline="-25000" dirty="0">
                <a:solidFill>
                  <a:schemeClr val="tx1"/>
                </a:solidFill>
              </a:rPr>
              <a:t>2</a:t>
            </a:r>
            <a:r>
              <a:rPr lang="en-US" dirty="0">
                <a:solidFill>
                  <a:schemeClr val="tx1"/>
                </a:solidFill>
              </a:rPr>
              <a:t>O</a:t>
            </a:r>
            <a:r>
              <a:rPr lang="en-US" baseline="-25000" dirty="0">
                <a:solidFill>
                  <a:schemeClr val="tx1"/>
                </a:solidFill>
              </a:rPr>
              <a:t>3</a:t>
            </a:r>
            <a:r>
              <a:rPr lang="en-US" dirty="0">
                <a:solidFill>
                  <a:schemeClr val="tx1"/>
                </a:solidFill>
              </a:rPr>
              <a:t> still almost the same of clean sample (Sample-C). </a:t>
            </a:r>
          </a:p>
          <a:p>
            <a:pPr marL="0" indent="0" algn="just">
              <a:lnSpc>
                <a:spcPct val="150000"/>
              </a:lnSpc>
              <a:buFontTx/>
              <a:buNone/>
            </a:pPr>
            <a:r>
              <a:rPr lang="en-US" sz="1800" b="1" u="sng" dirty="0">
                <a:solidFill>
                  <a:schemeClr val="tx1"/>
                </a:solidFill>
              </a:rPr>
              <a:t>Overall</a:t>
            </a:r>
          </a:p>
          <a:p>
            <a:r>
              <a:rPr lang="en-US" dirty="0">
                <a:solidFill>
                  <a:schemeClr val="tx1"/>
                </a:solidFill>
              </a:rPr>
              <a:t>In </a:t>
            </a:r>
            <a:r>
              <a:rPr lang="en-US" u="sng" dirty="0">
                <a:solidFill>
                  <a:schemeClr val="tx1"/>
                </a:solidFill>
              </a:rPr>
              <a:t>white</a:t>
            </a:r>
            <a:r>
              <a:rPr lang="en-US" dirty="0">
                <a:solidFill>
                  <a:schemeClr val="tx1"/>
                </a:solidFill>
              </a:rPr>
              <a:t> and </a:t>
            </a:r>
            <a:r>
              <a:rPr lang="en-US" u="sng" dirty="0">
                <a:solidFill>
                  <a:schemeClr val="tx1"/>
                </a:solidFill>
              </a:rPr>
              <a:t>light brown locations</a:t>
            </a:r>
            <a:r>
              <a:rPr lang="en-US" dirty="0">
                <a:solidFill>
                  <a:schemeClr val="tx1"/>
                </a:solidFill>
              </a:rPr>
              <a:t> both sample#3 and 7 shows similar results. However, the major difference are in </a:t>
            </a:r>
            <a:r>
              <a:rPr lang="en-US" u="sng" dirty="0">
                <a:solidFill>
                  <a:schemeClr val="tx1"/>
                </a:solidFill>
              </a:rPr>
              <a:t>dark brown locations</a:t>
            </a:r>
            <a:r>
              <a:rPr lang="en-US" dirty="0">
                <a:solidFill>
                  <a:schemeClr val="tx1"/>
                </a:solidFill>
              </a:rPr>
              <a:t>. In sample#3, the </a:t>
            </a:r>
            <a:r>
              <a:rPr lang="en-US" dirty="0" err="1">
                <a:solidFill>
                  <a:schemeClr val="tx1"/>
                </a:solidFill>
              </a:rPr>
              <a:t>wt</a:t>
            </a:r>
            <a:r>
              <a:rPr lang="en-US" dirty="0">
                <a:solidFill>
                  <a:schemeClr val="tx1"/>
                </a:solidFill>
              </a:rPr>
              <a:t>% of iron are higher than smaple#7. Conversely, the dark brown locations are higher in sample#7 than sample#3.</a:t>
            </a: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82</a:t>
            </a:fld>
            <a:endParaRPr lang="en-US"/>
          </a:p>
        </p:txBody>
      </p:sp>
    </p:spTree>
    <p:extLst>
      <p:ext uri="{BB962C8B-B14F-4D97-AF65-F5344CB8AC3E}">
        <p14:creationId xmlns:p14="http://schemas.microsoft.com/office/powerpoint/2010/main" val="1291546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marR="0" lvl="1" indent="-341313"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a:solidFill>
                  <a:schemeClr val="tx1"/>
                </a:solidFill>
              </a:rPr>
              <a:t>Almost no changes in the coating</a:t>
            </a:r>
          </a:p>
          <a:p>
            <a:pPr marL="573088" lvl="1" indent="-341313" algn="just">
              <a:buFont typeface="Wingdings" panose="05000000000000000000" pitchFamily="2" charset="2"/>
              <a:buChar char="v"/>
            </a:pPr>
            <a:r>
              <a:rPr lang="en-US" u="sng" dirty="0">
                <a:solidFill>
                  <a:srgbClr val="FF0000"/>
                </a:solidFill>
              </a:rPr>
              <a:t>Dark brown locations</a:t>
            </a:r>
            <a:r>
              <a:rPr lang="en-US" dirty="0">
                <a:solidFill>
                  <a:srgbClr val="FF0000"/>
                </a:solidFill>
              </a:rPr>
              <a:t> (1% - sample#4 and 3% in sample#8)</a:t>
            </a:r>
          </a:p>
          <a:p>
            <a:pPr marL="573088" lvl="1" indent="-341313" algn="just">
              <a:buFont typeface="Wingdings" panose="05000000000000000000" pitchFamily="2" charset="2"/>
              <a:buChar char="v"/>
            </a:pPr>
            <a:r>
              <a:rPr lang="en-US" dirty="0">
                <a:solidFill>
                  <a:schemeClr val="tx1"/>
                </a:solidFill>
              </a:rPr>
              <a:t>In </a:t>
            </a:r>
            <a:r>
              <a:rPr lang="en-US" u="sng" dirty="0">
                <a:solidFill>
                  <a:schemeClr val="tx1"/>
                </a:solidFill>
              </a:rPr>
              <a:t>light brown locations </a:t>
            </a:r>
            <a:r>
              <a:rPr lang="en-US" dirty="0">
                <a:solidFill>
                  <a:schemeClr val="tx1"/>
                </a:solidFill>
              </a:rPr>
              <a:t>(</a:t>
            </a:r>
            <a:r>
              <a:rPr lang="en-US" dirty="0">
                <a:solidFill>
                  <a:srgbClr val="FF0000"/>
                </a:solidFill>
              </a:rPr>
              <a:t>3% - sample#4 and 5% in sample#8</a:t>
            </a:r>
            <a:r>
              <a:rPr lang="en-US" dirty="0">
                <a:solidFill>
                  <a:schemeClr val="tx1"/>
                </a:solidFill>
              </a:rPr>
              <a:t>) </a:t>
            </a:r>
          </a:p>
          <a:p>
            <a:pPr marL="573088" lvl="1" indent="-341313" algn="just">
              <a:buFont typeface="Wingdings" panose="05000000000000000000" pitchFamily="2" charset="2"/>
              <a:buChar char="v"/>
            </a:pPr>
            <a:r>
              <a:rPr lang="en-US" dirty="0"/>
              <a:t>Zirconia founded in EDS with high concentration. </a:t>
            </a:r>
            <a:endParaRPr lang="en-US" dirty="0">
              <a:solidFill>
                <a:schemeClr val="tx1"/>
              </a:solidFill>
            </a:endParaRPr>
          </a:p>
          <a:p>
            <a:pPr marL="0" indent="0" algn="just">
              <a:lnSpc>
                <a:spcPct val="150000"/>
              </a:lnSpc>
              <a:buFontTx/>
              <a:buNone/>
            </a:pPr>
            <a:r>
              <a:rPr lang="en-US" sz="1800" b="1" u="sng" dirty="0">
                <a:solidFill>
                  <a:schemeClr val="tx1"/>
                </a:solidFill>
              </a:rPr>
              <a:t>Overall</a:t>
            </a:r>
          </a:p>
          <a:p>
            <a:r>
              <a:rPr lang="en-US" dirty="0"/>
              <a:t>In </a:t>
            </a:r>
            <a:r>
              <a:rPr lang="en-US" u="sng" dirty="0"/>
              <a:t>white</a:t>
            </a:r>
            <a:r>
              <a:rPr lang="en-US" dirty="0"/>
              <a:t> and </a:t>
            </a:r>
            <a:r>
              <a:rPr lang="en-US" u="sng" dirty="0"/>
              <a:t>light brown locations</a:t>
            </a:r>
            <a:r>
              <a:rPr lang="en-US" dirty="0"/>
              <a:t> both sample#4 and #8 shows similar results. However, the major differences are in </a:t>
            </a:r>
            <a:r>
              <a:rPr lang="en-US" u="sng" dirty="0"/>
              <a:t>dark brown locations</a:t>
            </a:r>
            <a:r>
              <a:rPr lang="en-US" dirty="0"/>
              <a:t>. In sample#4, iron is founded. Also, the dark brown locations are higher in sample#8 than sample#4.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83</a:t>
            </a:fld>
            <a:endParaRPr lang="en-US"/>
          </a:p>
        </p:txBody>
      </p:sp>
    </p:spTree>
    <p:extLst>
      <p:ext uri="{BB962C8B-B14F-4D97-AF65-F5344CB8AC3E}">
        <p14:creationId xmlns:p14="http://schemas.microsoft.com/office/powerpoint/2010/main" val="1265927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marR="0" lvl="1" indent="-341313"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a:solidFill>
                  <a:schemeClr val="tx1"/>
                </a:solidFill>
              </a:rPr>
              <a:t>Almost no changes in the coating</a:t>
            </a:r>
          </a:p>
          <a:p>
            <a:pPr marL="573088" lvl="1" indent="-341313" algn="just">
              <a:buFont typeface="Wingdings" panose="05000000000000000000" pitchFamily="2" charset="2"/>
              <a:buChar char="v"/>
            </a:pPr>
            <a:r>
              <a:rPr lang="en-US" u="sng" dirty="0">
                <a:solidFill>
                  <a:srgbClr val="FF0000"/>
                </a:solidFill>
              </a:rPr>
              <a:t>Dark brown locations</a:t>
            </a:r>
            <a:r>
              <a:rPr lang="en-US" dirty="0">
                <a:solidFill>
                  <a:srgbClr val="FF0000"/>
                </a:solidFill>
              </a:rPr>
              <a:t> (1% - sample#4 and 3% in sample#8)</a:t>
            </a:r>
          </a:p>
          <a:p>
            <a:pPr marL="573088" lvl="1" indent="-341313" algn="just">
              <a:buFont typeface="Wingdings" panose="05000000000000000000" pitchFamily="2" charset="2"/>
              <a:buChar char="v"/>
            </a:pPr>
            <a:r>
              <a:rPr lang="en-US" dirty="0">
                <a:solidFill>
                  <a:schemeClr val="tx1"/>
                </a:solidFill>
              </a:rPr>
              <a:t>In </a:t>
            </a:r>
            <a:r>
              <a:rPr lang="en-US" u="sng" dirty="0">
                <a:solidFill>
                  <a:schemeClr val="tx1"/>
                </a:solidFill>
              </a:rPr>
              <a:t>light brown locations </a:t>
            </a:r>
            <a:r>
              <a:rPr lang="en-US" dirty="0">
                <a:solidFill>
                  <a:schemeClr val="tx1"/>
                </a:solidFill>
              </a:rPr>
              <a:t>(</a:t>
            </a:r>
            <a:r>
              <a:rPr lang="en-US" dirty="0">
                <a:solidFill>
                  <a:srgbClr val="FF0000"/>
                </a:solidFill>
              </a:rPr>
              <a:t>3% - sample#4 and 5% in sample#8</a:t>
            </a:r>
            <a:r>
              <a:rPr lang="en-US" dirty="0">
                <a:solidFill>
                  <a:schemeClr val="tx1"/>
                </a:solidFill>
              </a:rPr>
              <a:t>) </a:t>
            </a:r>
          </a:p>
          <a:p>
            <a:pPr marL="573088" lvl="1" indent="-341313" algn="just">
              <a:buFont typeface="Wingdings" panose="05000000000000000000" pitchFamily="2" charset="2"/>
              <a:buChar char="v"/>
            </a:pPr>
            <a:r>
              <a:rPr lang="en-US" dirty="0"/>
              <a:t>Zirconia founded in EDS with high concentration. </a:t>
            </a:r>
            <a:endParaRPr lang="en-US" dirty="0">
              <a:solidFill>
                <a:schemeClr val="tx1"/>
              </a:solidFill>
            </a:endParaRPr>
          </a:p>
          <a:p>
            <a:pPr marL="0" indent="0" algn="just">
              <a:lnSpc>
                <a:spcPct val="150000"/>
              </a:lnSpc>
              <a:buFontTx/>
              <a:buNone/>
            </a:pPr>
            <a:r>
              <a:rPr lang="en-US" sz="1800" b="1" u="sng" dirty="0">
                <a:solidFill>
                  <a:schemeClr val="tx1"/>
                </a:solidFill>
              </a:rPr>
              <a:t>Overall</a:t>
            </a:r>
          </a:p>
          <a:p>
            <a:r>
              <a:rPr lang="en-US" dirty="0"/>
              <a:t>In </a:t>
            </a:r>
            <a:r>
              <a:rPr lang="en-US" u="sng" dirty="0"/>
              <a:t>white</a:t>
            </a:r>
            <a:r>
              <a:rPr lang="en-US" dirty="0"/>
              <a:t> and </a:t>
            </a:r>
            <a:r>
              <a:rPr lang="en-US" u="sng" dirty="0"/>
              <a:t>light brown locations</a:t>
            </a:r>
            <a:r>
              <a:rPr lang="en-US" dirty="0"/>
              <a:t> both sample#4 and #8 shows similar results. However, the major differences are in </a:t>
            </a:r>
            <a:r>
              <a:rPr lang="en-US" u="sng" dirty="0"/>
              <a:t>dark brown locations</a:t>
            </a:r>
            <a:r>
              <a:rPr lang="en-US" dirty="0"/>
              <a:t>. In sample#4, iron is founded. Also, the dark brown locations are higher in sample#8 than sample#4.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84</a:t>
            </a:fld>
            <a:endParaRPr lang="en-US"/>
          </a:p>
        </p:txBody>
      </p:sp>
    </p:spTree>
    <p:extLst>
      <p:ext uri="{BB962C8B-B14F-4D97-AF65-F5344CB8AC3E}">
        <p14:creationId xmlns:p14="http://schemas.microsoft.com/office/powerpoint/2010/main" val="752220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general, smaple#9 and 11:</a:t>
            </a:r>
          </a:p>
          <a:p>
            <a:pPr lvl="0"/>
            <a:r>
              <a:rPr lang="en-US" dirty="0"/>
              <a:t>- having no major changes in the composition compared to the clean sample (Sample-E)</a:t>
            </a:r>
          </a:p>
          <a:p>
            <a:r>
              <a:rPr lang="en-US" dirty="0"/>
              <a:t>- Many elements in less concentration which are mainly salt components are founded. </a:t>
            </a:r>
          </a:p>
          <a:p>
            <a:pPr lvl="0"/>
            <a:r>
              <a:rPr lang="en-US" u="sng" dirty="0"/>
              <a:t>Sample#9 Tio</a:t>
            </a:r>
            <a:r>
              <a:rPr lang="en-US" u="sng" baseline="-25000" dirty="0"/>
              <a:t>2</a:t>
            </a:r>
            <a:r>
              <a:rPr lang="en-US" u="sng" dirty="0"/>
              <a:t>-A</a:t>
            </a:r>
            <a:endParaRPr lang="en-US" dirty="0"/>
          </a:p>
          <a:p>
            <a:r>
              <a:rPr lang="en-US" dirty="0"/>
              <a:t>- The gray locations near the edge has less content of </a:t>
            </a:r>
            <a:r>
              <a:rPr lang="en-US" dirty="0" err="1"/>
              <a:t>Ti</a:t>
            </a:r>
            <a:r>
              <a:rPr lang="en-US" dirty="0"/>
              <a:t>.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85</a:t>
            </a:fld>
            <a:endParaRPr lang="en-US"/>
          </a:p>
        </p:txBody>
      </p:sp>
    </p:spTree>
    <p:extLst>
      <p:ext uri="{BB962C8B-B14F-4D97-AF65-F5344CB8AC3E}">
        <p14:creationId xmlns:p14="http://schemas.microsoft.com/office/powerpoint/2010/main" val="1805120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general, smaple#9 and 11:</a:t>
            </a:r>
          </a:p>
          <a:p>
            <a:pPr lvl="0"/>
            <a:r>
              <a:rPr lang="en-US" dirty="0"/>
              <a:t>- having no major changes in the composition compared to the clean sample (Sample-E)</a:t>
            </a:r>
          </a:p>
          <a:p>
            <a:r>
              <a:rPr lang="en-US" dirty="0"/>
              <a:t>- Many elements in less concentration which are mainly salt components are founded. </a:t>
            </a:r>
          </a:p>
          <a:p>
            <a:pPr lvl="0"/>
            <a:r>
              <a:rPr lang="en-US" u="sng" dirty="0"/>
              <a:t>Sample#9 Tio</a:t>
            </a:r>
            <a:r>
              <a:rPr lang="en-US" u="sng" baseline="-25000" dirty="0"/>
              <a:t>2</a:t>
            </a:r>
            <a:r>
              <a:rPr lang="en-US" u="sng" dirty="0"/>
              <a:t>-A</a:t>
            </a:r>
            <a:endParaRPr lang="en-US" dirty="0"/>
          </a:p>
          <a:p>
            <a:r>
              <a:rPr lang="en-US" dirty="0"/>
              <a:t>- The gray locations near the edge has less content of </a:t>
            </a:r>
            <a:r>
              <a:rPr lang="en-US" dirty="0" err="1"/>
              <a:t>Ti</a:t>
            </a:r>
            <a:r>
              <a:rPr lang="en-US" dirty="0"/>
              <a:t>.  </a:t>
            </a:r>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86</a:t>
            </a:fld>
            <a:endParaRPr lang="en-US"/>
          </a:p>
        </p:txBody>
      </p:sp>
    </p:spTree>
    <p:extLst>
      <p:ext uri="{BB962C8B-B14F-4D97-AF65-F5344CB8AC3E}">
        <p14:creationId xmlns:p14="http://schemas.microsoft.com/office/powerpoint/2010/main" val="3455545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general, smaple#10 and 12:</a:t>
            </a:r>
          </a:p>
          <a:p>
            <a:pPr lvl="0"/>
            <a:r>
              <a:rPr lang="en-US" dirty="0"/>
              <a:t>- having no major changes in the composition compared to the clean sample (Sample-F)</a:t>
            </a:r>
          </a:p>
          <a:p>
            <a:r>
              <a:rPr lang="en-US" dirty="0"/>
              <a:t>- Many elements in less concentration which are mainly salt components are founded. </a:t>
            </a:r>
          </a:p>
          <a:p>
            <a:r>
              <a:rPr lang="en-US" u="sng" dirty="0"/>
              <a:t>Sample#10 Tio</a:t>
            </a:r>
            <a:r>
              <a:rPr lang="en-US" u="sng" baseline="-25000" dirty="0"/>
              <a:t>2</a:t>
            </a:r>
            <a:r>
              <a:rPr lang="en-US" u="sng" dirty="0"/>
              <a:t> + Cu –A</a:t>
            </a:r>
          </a:p>
          <a:p>
            <a:pPr lvl="0"/>
            <a:r>
              <a:rPr lang="en-US" dirty="0"/>
              <a:t>- in the blue/green areas the Cu content is lower than locations</a:t>
            </a:r>
          </a:p>
          <a:p>
            <a:pPr lvl="0"/>
            <a:r>
              <a:rPr lang="en-US" u="sng" dirty="0"/>
              <a:t>Sample#12 Tio</a:t>
            </a:r>
            <a:r>
              <a:rPr lang="en-US" u="sng" baseline="-25000" dirty="0"/>
              <a:t>2</a:t>
            </a:r>
            <a:r>
              <a:rPr lang="en-US" u="sng" dirty="0"/>
              <a:t> + Cu –B</a:t>
            </a:r>
          </a:p>
          <a:p>
            <a:pPr lvl="0"/>
            <a:r>
              <a:rPr lang="en-US" dirty="0"/>
              <a:t>- The gray locations near the edge has less content of </a:t>
            </a:r>
            <a:r>
              <a:rPr lang="en-US" dirty="0" err="1"/>
              <a:t>Ti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87</a:t>
            </a:fld>
            <a:endParaRPr lang="en-US"/>
          </a:p>
        </p:txBody>
      </p:sp>
    </p:spTree>
    <p:extLst>
      <p:ext uri="{BB962C8B-B14F-4D97-AF65-F5344CB8AC3E}">
        <p14:creationId xmlns:p14="http://schemas.microsoft.com/office/powerpoint/2010/main" val="2171385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general, smaple#10 and 12:</a:t>
            </a:r>
          </a:p>
          <a:p>
            <a:pPr lvl="0"/>
            <a:r>
              <a:rPr lang="en-US" dirty="0"/>
              <a:t>- having no major changes in the composition compared to the clean sample (Sample-F)</a:t>
            </a:r>
          </a:p>
          <a:p>
            <a:r>
              <a:rPr lang="en-US" dirty="0"/>
              <a:t>- Many elements in less concentration which are mainly salt components are founded. </a:t>
            </a:r>
          </a:p>
          <a:p>
            <a:r>
              <a:rPr lang="en-US" u="sng" dirty="0"/>
              <a:t>Sample#10 Tio</a:t>
            </a:r>
            <a:r>
              <a:rPr lang="en-US" u="sng" baseline="-25000" dirty="0"/>
              <a:t>2</a:t>
            </a:r>
            <a:r>
              <a:rPr lang="en-US" u="sng" dirty="0"/>
              <a:t> + Cu –A</a:t>
            </a:r>
          </a:p>
          <a:p>
            <a:pPr lvl="0"/>
            <a:r>
              <a:rPr lang="en-US" dirty="0"/>
              <a:t>- in the blue/green areas the Cu content is lower than locations</a:t>
            </a:r>
          </a:p>
          <a:p>
            <a:pPr lvl="0"/>
            <a:r>
              <a:rPr lang="en-US" u="sng" dirty="0"/>
              <a:t>Sample#12 Tio</a:t>
            </a:r>
            <a:r>
              <a:rPr lang="en-US" u="sng" baseline="-25000" dirty="0"/>
              <a:t>2</a:t>
            </a:r>
            <a:r>
              <a:rPr lang="en-US" u="sng" dirty="0"/>
              <a:t> + Cu –B</a:t>
            </a:r>
          </a:p>
          <a:p>
            <a:pPr lvl="0"/>
            <a:r>
              <a:rPr lang="en-US" dirty="0"/>
              <a:t>- The gray locations near the edge has less content of </a:t>
            </a:r>
            <a:r>
              <a:rPr lang="en-US" dirty="0" err="1"/>
              <a:t>Ti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88</a:t>
            </a:fld>
            <a:endParaRPr lang="en-US"/>
          </a:p>
        </p:txBody>
      </p:sp>
    </p:spTree>
    <p:extLst>
      <p:ext uri="{BB962C8B-B14F-4D97-AF65-F5344CB8AC3E}">
        <p14:creationId xmlns:p14="http://schemas.microsoft.com/office/powerpoint/2010/main" val="159317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rPr>
              <a:t>The antifouling coating have many different types and functions..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rPr>
              <a:t>This classifying based on the coating mechanisms in delivering its functions (3).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chemeClr val="tx1"/>
                </a:solidFill>
              </a:rPr>
              <a:t>EXPLAIN GRAPH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chemeClr val="tx1"/>
                </a:solidFill>
              </a:rPr>
              <a:t>Passive</a:t>
            </a:r>
            <a:r>
              <a:rPr lang="en-US" b="1" baseline="0" dirty="0" smtClean="0">
                <a:solidFill>
                  <a:schemeClr val="tx1"/>
                </a:solidFill>
              </a:rPr>
              <a:t> </a:t>
            </a:r>
            <a:r>
              <a:rPr lang="en-US" b="1" baseline="0" dirty="0" smtClean="0">
                <a:solidFill>
                  <a:schemeClr val="tx1"/>
                </a:solidFill>
                <a:sym typeface="Wingdings" panose="05000000000000000000" pitchFamily="2" charset="2"/>
              </a:rPr>
              <a:t> strong but short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solidFill>
                  <a:schemeClr val="tx1"/>
                </a:solidFill>
                <a:sym typeface="Wingdings" panose="05000000000000000000" pitchFamily="2" charset="2"/>
              </a:rPr>
              <a:t>Active  good but long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solidFill>
                  <a:schemeClr val="tx1"/>
                </a:solidFill>
                <a:sym typeface="Wingdings" panose="05000000000000000000" pitchFamily="2" charset="2"/>
              </a:rPr>
              <a:t>Bacteria  good but may be toxic</a:t>
            </a:r>
            <a:endParaRPr lang="en-US" b="1" dirty="0" smtClean="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sngStrike" dirty="0" smtClean="0">
                <a:solidFill>
                  <a:schemeClr val="tx1"/>
                </a:solidFill>
              </a:rPr>
              <a:t>The increase of saving row materials and focusing in long life span materials enhance technological service to develop new many coating types (2). Antifouling and antibacterial coating are rapidly involved essentially in applicable surfaces (3). </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6</a:t>
            </a:fld>
            <a:endParaRPr lang="en-US"/>
          </a:p>
        </p:txBody>
      </p:sp>
    </p:spTree>
    <p:extLst>
      <p:ext uri="{BB962C8B-B14F-4D97-AF65-F5344CB8AC3E}">
        <p14:creationId xmlns:p14="http://schemas.microsoft.com/office/powerpoint/2010/main" val="1028184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samples lost the hydrophobic properties and become hydrophilic. However, coating system No. 1 in shade and sunlight has the lowest impact</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89</a:t>
            </a:fld>
            <a:endParaRPr lang="en-US"/>
          </a:p>
        </p:txBody>
      </p:sp>
    </p:spTree>
    <p:extLst>
      <p:ext uri="{BB962C8B-B14F-4D97-AF65-F5344CB8AC3E}">
        <p14:creationId xmlns:p14="http://schemas.microsoft.com/office/powerpoint/2010/main" val="1473364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samples lost the hydrophobic properties and become hydrophilic. However, coating system No. 1 in shade and sunlight has the lowest impact</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90</a:t>
            </a:fld>
            <a:endParaRPr lang="en-US"/>
          </a:p>
        </p:txBody>
      </p:sp>
    </p:spTree>
    <p:extLst>
      <p:ext uri="{BB962C8B-B14F-4D97-AF65-F5344CB8AC3E}">
        <p14:creationId xmlns:p14="http://schemas.microsoft.com/office/powerpoint/2010/main" val="3004952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as summary: </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Some of top coating is subjected to the wear and tear, The low thickness samples exhibit less performance than high thickness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By performing peeling test for Yb</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only two peeling cycles cause hydrophobicity degradation. The affect mainly occurred in columnar structures which gave the coating it’s hydrophobicity characteristic It got 10% damages in only one peeling cycles and 60% after five peeling cycles [22]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stains coverage area is due to exposure of natural sunlight which induced rapid growth of water-born algae. The stain marks cover more area due alga formation. The exposure direct sunlight is induced fast granulation of algal-bacterial almost two times faster than indirect sunlight [33]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Cu addition in coating system No.3 affect the bacterial cellular enzymes.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91</a:t>
            </a:fld>
            <a:endParaRPr lang="en-US"/>
          </a:p>
        </p:txBody>
      </p:sp>
    </p:spTree>
    <p:extLst>
      <p:ext uri="{BB962C8B-B14F-4D97-AF65-F5344CB8AC3E}">
        <p14:creationId xmlns:p14="http://schemas.microsoft.com/office/powerpoint/2010/main" val="3317264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factors </a:t>
            </a:r>
            <a:r>
              <a:rPr lang="en-US" dirty="0" err="1"/>
              <a:t>playes</a:t>
            </a:r>
            <a:r>
              <a:rPr lang="en-US" dirty="0"/>
              <a:t> major</a:t>
            </a:r>
            <a:r>
              <a:rPr lang="en-US" baseline="0" dirty="0"/>
              <a:t> roles in the coating performance </a:t>
            </a:r>
            <a:r>
              <a:rPr lang="en-US" baseline="0" dirty="0" err="1"/>
              <a:t>durng</a:t>
            </a:r>
            <a:r>
              <a:rPr lang="en-US" baseline="0" dirty="0"/>
              <a:t> the sample placement in HVAC cooling tower blades.</a:t>
            </a:r>
          </a:p>
          <a:p>
            <a:endParaRPr lang="en-US" baseline="0" dirty="0"/>
          </a:p>
          <a:p>
            <a:r>
              <a:rPr lang="en-US" baseline="0" dirty="0"/>
              <a:t>Thickness of top coating, sunlight and Cu addition. </a:t>
            </a:r>
            <a:endParaRPr lang="en-US" dirty="0"/>
          </a:p>
        </p:txBody>
      </p:sp>
      <p:sp>
        <p:nvSpPr>
          <p:cNvPr id="4" name="Slide Number Placeholder 3"/>
          <p:cNvSpPr>
            <a:spLocks noGrp="1"/>
          </p:cNvSpPr>
          <p:nvPr>
            <p:ph type="sldNum" sz="quarter" idx="10"/>
          </p:nvPr>
        </p:nvSpPr>
        <p:spPr/>
        <p:txBody>
          <a:bodyPr/>
          <a:lstStyle/>
          <a:p>
            <a:fld id="{0E8EE2FF-6CCB-4C4C-BF22-D8240E642FCD}" type="slidenum">
              <a:rPr lang="en-US" smtClean="0"/>
              <a:t>93</a:t>
            </a:fld>
            <a:endParaRPr lang="en-US"/>
          </a:p>
        </p:txBody>
      </p:sp>
    </p:spTree>
    <p:extLst>
      <p:ext uri="{BB962C8B-B14F-4D97-AF65-F5344CB8AC3E}">
        <p14:creationId xmlns:p14="http://schemas.microsoft.com/office/powerpoint/2010/main" val="1706601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ct val="150000"/>
              </a:lnSpc>
              <a:buFontTx/>
              <a:buChar char="-"/>
            </a:pPr>
            <a:r>
              <a:rPr lang="en-US" dirty="0"/>
              <a:t>Coating system No.2 shows better result and performance. It has less area of stain (brown area). In addition, no location shows the mid coating in all </a:t>
            </a:r>
            <a:r>
              <a:rPr lang="en-US" dirty="0" err="1"/>
              <a:t>SEM</a:t>
            </a:r>
            <a:r>
              <a:rPr lang="en-US" dirty="0"/>
              <a:t> and EDS results. </a:t>
            </a:r>
          </a:p>
          <a:p>
            <a:pPr marL="171450" indent="-171450" algn="just">
              <a:lnSpc>
                <a:spcPct val="150000"/>
              </a:lnSpc>
              <a:buFontTx/>
              <a:buChar char="-"/>
            </a:pPr>
            <a:endParaRPr lang="en-US" dirty="0"/>
          </a:p>
          <a:p>
            <a:pPr marL="171450" indent="-171450" algn="just">
              <a:lnSpc>
                <a:spcPct val="150000"/>
              </a:lnSpc>
              <a:buFontTx/>
              <a:buChar char="-"/>
            </a:pPr>
            <a:r>
              <a:rPr lang="en-US" dirty="0"/>
              <a:t>In contracts, the coating system No. 1 hydrophilic propitiates not deteriorated over the experiment time. Hence, several locations show top coating were gone. </a:t>
            </a:r>
          </a:p>
          <a:p>
            <a:pPr marL="171450" indent="-171450" algn="just">
              <a:lnSpc>
                <a:spcPct val="150000"/>
              </a:lnSpc>
              <a:buFontTx/>
              <a:buChar char="-"/>
            </a:pPr>
            <a:endParaRPr lang="en-US" dirty="0"/>
          </a:p>
          <a:p>
            <a:pPr marL="171450" indent="-171450" algn="just">
              <a:lnSpc>
                <a:spcPct val="150000"/>
              </a:lnSpc>
              <a:buFontTx/>
              <a:buChar char="-"/>
            </a:pPr>
            <a:r>
              <a:rPr lang="en-US" dirty="0"/>
              <a:t>One major point can be observed, it is clear that mid coatigan is participating in the final performance and behavior of the top coating. </a:t>
            </a:r>
          </a:p>
        </p:txBody>
      </p:sp>
      <p:sp>
        <p:nvSpPr>
          <p:cNvPr id="4" name="Slide Number Placeholder 3"/>
          <p:cNvSpPr>
            <a:spLocks noGrp="1"/>
          </p:cNvSpPr>
          <p:nvPr>
            <p:ph type="sldNum" sz="quarter" idx="10"/>
          </p:nvPr>
        </p:nvSpPr>
        <p:spPr/>
        <p:txBody>
          <a:bodyPr/>
          <a:lstStyle/>
          <a:p>
            <a:fld id="{0E8EE2FF-6CCB-4C4C-BF22-D8240E642FCD}" type="slidenum">
              <a:rPr lang="en-US" smtClean="0"/>
              <a:t>95</a:t>
            </a:fld>
            <a:endParaRPr lang="en-US"/>
          </a:p>
        </p:txBody>
      </p:sp>
    </p:spTree>
    <p:extLst>
      <p:ext uri="{BB962C8B-B14F-4D97-AF65-F5344CB8AC3E}">
        <p14:creationId xmlns:p14="http://schemas.microsoft.com/office/powerpoint/2010/main" val="226241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Before</a:t>
            </a:r>
            <a:r>
              <a:rPr lang="en-US" b="1" u="sng" baseline="0" dirty="0" smtClean="0"/>
              <a:t> explaining this graph, </a:t>
            </a:r>
          </a:p>
          <a:p>
            <a:r>
              <a:rPr lang="en-US" dirty="0" smtClean="0">
                <a:solidFill>
                  <a:schemeClr val="tx1"/>
                </a:solidFill>
              </a:rPr>
              <a:t>Anti-fouling and Bacteria-Repelling are under this type of coating. One of the best advantage is the function type of this coating is to used nontoxic compounds. It is targeting the biofilm formation which is consider the initial step (4). </a:t>
            </a:r>
            <a:endParaRPr lang="en-US" b="1" u="sng" baseline="0" dirty="0" smtClean="0"/>
          </a:p>
          <a:p>
            <a:r>
              <a:rPr lang="en-US" b="1" u="sng" dirty="0" smtClean="0"/>
              <a:t>Stage 1</a:t>
            </a:r>
          </a:p>
          <a:p>
            <a:r>
              <a:rPr lang="en-US" dirty="0" smtClean="0"/>
              <a:t>The first step involve in understanding the initiation of bacteria formation on the surface is attachment and monolayer formation. The trigger for this step is the physiochemical forces, such as hydrophobic interactions and van der Waals forces and polar and ionic interactions [6].</a:t>
            </a:r>
          </a:p>
          <a:p>
            <a:r>
              <a:rPr lang="en-US" b="1" u="sng" dirty="0" smtClean="0"/>
              <a:t>Stage 2 </a:t>
            </a:r>
            <a:r>
              <a:rPr lang="en-US" b="1" u="sng" strike="sngStrike" dirty="0" smtClean="0"/>
              <a:t>(check image)</a:t>
            </a:r>
          </a:p>
          <a:p>
            <a:r>
              <a:rPr lang="en-US" dirty="0" smtClean="0"/>
              <a:t>The bacteria start to present in the surface forming colonization in localized areas. This formation of </a:t>
            </a:r>
            <a:r>
              <a:rPr lang="en-US" dirty="0" err="1" smtClean="0"/>
              <a:t>microcolonies</a:t>
            </a:r>
            <a:r>
              <a:rPr lang="en-US" dirty="0" smtClean="0"/>
              <a:t> build up to form multilayers and led to next stage [7].</a:t>
            </a:r>
          </a:p>
          <a:p>
            <a:r>
              <a:rPr lang="en-US" b="1" u="sng" dirty="0" smtClean="0"/>
              <a:t>Stage 3</a:t>
            </a:r>
          </a:p>
          <a:p>
            <a:r>
              <a:rPr lang="en-US" dirty="0" smtClean="0"/>
              <a:t>Colonization after colonization, the </a:t>
            </a:r>
            <a:r>
              <a:rPr lang="en-US" dirty="0" err="1" smtClean="0"/>
              <a:t>bactria</a:t>
            </a:r>
            <a:r>
              <a:rPr lang="en-US" dirty="0" smtClean="0"/>
              <a:t> start to develop structure like. maturation stage is regulated and biofilm formation can consider a mature to continue [6].</a:t>
            </a:r>
          </a:p>
          <a:p>
            <a:r>
              <a:rPr lang="en-US" b="1" u="sng" dirty="0" smtClean="0"/>
              <a:t>Stage 4</a:t>
            </a:r>
          </a:p>
          <a:p>
            <a:r>
              <a:rPr lang="en-US" dirty="0" smtClean="0"/>
              <a:t>When biofilm formation structure is formed, the structure become multi layers of </a:t>
            </a:r>
            <a:r>
              <a:rPr lang="en-US" dirty="0" err="1" smtClean="0"/>
              <a:t>microcolonies</a:t>
            </a:r>
            <a:r>
              <a:rPr lang="en-US" dirty="0" smtClean="0"/>
              <a:t>. Due to that, the </a:t>
            </a:r>
            <a:r>
              <a:rPr lang="en-US" dirty="0" err="1" smtClean="0"/>
              <a:t>bactiria</a:t>
            </a:r>
            <a:r>
              <a:rPr lang="en-US" dirty="0" smtClean="0"/>
              <a:t> have sufficient main colonization and start to </a:t>
            </a:r>
            <a:r>
              <a:rPr lang="en-US" dirty="0" err="1" smtClean="0"/>
              <a:t>deactach</a:t>
            </a:r>
            <a:r>
              <a:rPr lang="en-US" dirty="0" smtClean="0"/>
              <a:t> causing infection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8</a:t>
            </a:fld>
            <a:endParaRPr lang="en-US"/>
          </a:p>
        </p:txBody>
      </p:sp>
    </p:spTree>
    <p:extLst>
      <p:ext uri="{BB962C8B-B14F-4D97-AF65-F5344CB8AC3E}">
        <p14:creationId xmlns:p14="http://schemas.microsoft.com/office/powerpoint/2010/main" val="82728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A </a:t>
            </a:r>
            <a:r>
              <a:rPr lang="en-US" dirty="0" err="1" smtClean="0"/>
              <a:t>photocatalyst</a:t>
            </a:r>
            <a:r>
              <a:rPr lang="en-US" dirty="0" smtClean="0"/>
              <a:t> coating is a coating that contains </a:t>
            </a:r>
            <a:r>
              <a:rPr lang="en-US" dirty="0" err="1" smtClean="0"/>
              <a:t>photocatalysts</a:t>
            </a:r>
            <a:r>
              <a:rPr lang="en-US" dirty="0" smtClean="0"/>
              <a:t> as ingredient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Photocatalytic coating is </a:t>
            </a:r>
            <a:r>
              <a:rPr lang="en-US" b="1" dirty="0" err="1" smtClean="0"/>
              <a:t>energised</a:t>
            </a:r>
            <a:r>
              <a:rPr lang="en-US" b="1" dirty="0" smtClean="0"/>
              <a:t> by the presence of light</a:t>
            </a:r>
            <a:r>
              <a:rPr lang="en-US" dirty="0" smtClean="0"/>
              <a:t>. The excitation of the </a:t>
            </a:r>
            <a:r>
              <a:rPr lang="en-US" dirty="0" err="1" smtClean="0"/>
              <a:t>photocatalyst</a:t>
            </a:r>
            <a:r>
              <a:rPr lang="en-US" dirty="0" smtClean="0"/>
              <a:t> causes a number of reactions at the surface of the coating.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Photocatalytic activity is a function of the surface morphology of the coating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smtClean="0"/>
              <a:t>Aslo</a:t>
            </a:r>
            <a:r>
              <a:rPr lang="en-US" dirty="0" smtClean="0"/>
              <a:t>,</a:t>
            </a:r>
            <a:r>
              <a:rPr lang="en-US" baseline="0" dirty="0" smtClean="0"/>
              <a:t> it is </a:t>
            </a:r>
            <a:r>
              <a:rPr lang="en-US" dirty="0" smtClean="0"/>
              <a:t>disinfection has been proposed for creating antimicrobial building materials, medical devices and packaging films among a wide variety of materials and applications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There is a clear evidence that the mode of action of </a:t>
            </a:r>
            <a:r>
              <a:rPr lang="en-US" sz="1200" dirty="0" err="1" smtClean="0"/>
              <a:t>photoactivated</a:t>
            </a:r>
            <a:r>
              <a:rPr lang="en-US" sz="1200" dirty="0" smtClean="0"/>
              <a:t> TiO2 against bacteria is due to oxidative damage</a:t>
            </a:r>
          </a:p>
        </p:txBody>
      </p:sp>
      <p:sp>
        <p:nvSpPr>
          <p:cNvPr id="4" name="Slide Number Placeholder 3"/>
          <p:cNvSpPr>
            <a:spLocks noGrp="1"/>
          </p:cNvSpPr>
          <p:nvPr>
            <p:ph type="sldNum" sz="quarter" idx="10"/>
          </p:nvPr>
        </p:nvSpPr>
        <p:spPr/>
        <p:txBody>
          <a:bodyPr/>
          <a:lstStyle/>
          <a:p>
            <a:fld id="{0CB1DBC9-5137-4B74-B65F-84F644B5E96E}" type="slidenum">
              <a:rPr lang="en-US" smtClean="0"/>
              <a:t>9</a:t>
            </a:fld>
            <a:endParaRPr lang="en-US"/>
          </a:p>
        </p:txBody>
      </p:sp>
    </p:spTree>
    <p:extLst>
      <p:ext uri="{BB962C8B-B14F-4D97-AF65-F5344CB8AC3E}">
        <p14:creationId xmlns:p14="http://schemas.microsoft.com/office/powerpoint/2010/main" val="270446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A </a:t>
            </a:r>
            <a:r>
              <a:rPr lang="en-US" dirty="0" err="1" smtClean="0"/>
              <a:t>photocatalyst</a:t>
            </a:r>
            <a:r>
              <a:rPr lang="en-US" dirty="0" smtClean="0"/>
              <a:t> coating is a coating that contains </a:t>
            </a:r>
            <a:r>
              <a:rPr lang="en-US" dirty="0" err="1" smtClean="0"/>
              <a:t>photocatalysts</a:t>
            </a:r>
            <a:r>
              <a:rPr lang="en-US" dirty="0" smtClean="0"/>
              <a:t> as ingredient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Photocatalytic coating is </a:t>
            </a:r>
            <a:r>
              <a:rPr lang="en-US" b="1" dirty="0" err="1" smtClean="0"/>
              <a:t>energised</a:t>
            </a:r>
            <a:r>
              <a:rPr lang="en-US" b="1" dirty="0" smtClean="0"/>
              <a:t> by the presence of light</a:t>
            </a:r>
            <a:r>
              <a:rPr lang="en-US" dirty="0" smtClean="0"/>
              <a:t>. The excitation of the </a:t>
            </a:r>
            <a:r>
              <a:rPr lang="en-US" dirty="0" err="1" smtClean="0"/>
              <a:t>photocatalyst</a:t>
            </a:r>
            <a:r>
              <a:rPr lang="en-US" dirty="0" smtClean="0"/>
              <a:t> causes a number of reactions at the surface of the coating.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Photocatalytic activity is a function of the surface morphology of the coating</a:t>
            </a:r>
            <a:endParaRPr lang="en-US"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10</a:t>
            </a:fld>
            <a:endParaRPr lang="en-US"/>
          </a:p>
        </p:txBody>
      </p:sp>
    </p:spTree>
    <p:extLst>
      <p:ext uri="{BB962C8B-B14F-4D97-AF65-F5344CB8AC3E}">
        <p14:creationId xmlns:p14="http://schemas.microsoft.com/office/powerpoint/2010/main" val="7998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cooling tower removes heat from the water that is discharged from a condenser. The discharged water is then recycled back into the plant to be used to cool the system again, or discharged into the environment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Picture</a:t>
            </a:r>
            <a:endParaRPr lang="en-US" b="1" dirty="0" smtClean="0"/>
          </a:p>
          <a:p>
            <a:endParaRPr lang="en-US" dirty="0"/>
          </a:p>
        </p:txBody>
      </p:sp>
      <p:sp>
        <p:nvSpPr>
          <p:cNvPr id="4" name="Slide Number Placeholder 3"/>
          <p:cNvSpPr>
            <a:spLocks noGrp="1"/>
          </p:cNvSpPr>
          <p:nvPr>
            <p:ph type="sldNum" sz="quarter" idx="10"/>
          </p:nvPr>
        </p:nvSpPr>
        <p:spPr/>
        <p:txBody>
          <a:bodyPr/>
          <a:lstStyle/>
          <a:p>
            <a:fld id="{0CB1DBC9-5137-4B74-B65F-84F644B5E96E}" type="slidenum">
              <a:rPr lang="en-US" smtClean="0"/>
              <a:t>11</a:t>
            </a:fld>
            <a:endParaRPr lang="en-US"/>
          </a:p>
        </p:txBody>
      </p:sp>
    </p:spTree>
    <p:extLst>
      <p:ext uri="{BB962C8B-B14F-4D97-AF65-F5344CB8AC3E}">
        <p14:creationId xmlns:p14="http://schemas.microsoft.com/office/powerpoint/2010/main" val="9178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8" descr="Industry.png"/>
          <p:cNvPicPr>
            <a:picLocks noChangeAspect="1"/>
          </p:cNvPicPr>
          <p:nvPr userDrawn="1"/>
        </p:nvPicPr>
        <p:blipFill>
          <a:blip r:embed="rId2" cstate="print"/>
          <a:srcRect/>
          <a:stretch>
            <a:fillRect/>
          </a:stretch>
        </p:blipFill>
        <p:spPr bwMode="auto">
          <a:xfrm>
            <a:off x="4648200" y="3486150"/>
            <a:ext cx="4495800" cy="3371850"/>
          </a:xfrm>
          <a:prstGeom prst="rect">
            <a:avLst/>
          </a:prstGeom>
          <a:noFill/>
          <a:ln w="9525">
            <a:noFill/>
            <a:miter lim="800000"/>
            <a:headEnd/>
            <a:tailEnd/>
          </a:ln>
        </p:spPr>
      </p:pic>
      <p:sp>
        <p:nvSpPr>
          <p:cNvPr id="3" name="Subtitle 2"/>
          <p:cNvSpPr>
            <a:spLocks noGrp="1"/>
          </p:cNvSpPr>
          <p:nvPr>
            <p:ph type="subTitle" idx="1"/>
          </p:nvPr>
        </p:nvSpPr>
        <p:spPr>
          <a:xfrm>
            <a:off x="1905000" y="1752600"/>
            <a:ext cx="7239000" cy="2743200"/>
          </a:xfrm>
          <a:solidFill>
            <a:schemeClr val="bg1"/>
          </a:solidFill>
          <a:ln w="3175">
            <a:solidFill>
              <a:schemeClr val="tx1"/>
            </a:solidFill>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1" name="Title Placeholder 1"/>
          <p:cNvSpPr>
            <a:spLocks noGrp="1"/>
          </p:cNvSpPr>
          <p:nvPr>
            <p:ph type="title"/>
          </p:nvPr>
        </p:nvSpPr>
        <p:spPr>
          <a:xfrm>
            <a:off x="0" y="482224"/>
            <a:ext cx="9144000" cy="381000"/>
          </a:xfrm>
          <a:prstGeom prst="rect">
            <a:avLst/>
          </a:prstGeom>
          <a:solidFill>
            <a:schemeClr val="tx2">
              <a:lumMod val="75000"/>
            </a:schemeClr>
          </a:solidFill>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pPr>
              <a:defRPr/>
            </a:pPr>
            <a:fld id="{EBF7BAE5-7456-49EF-8E33-65ACEBA7D91E}" type="datetime3">
              <a:rPr lang="en-US" smtClean="0"/>
              <a:t>26 February 2022</a:t>
            </a:fld>
            <a:endParaRPr lang="en-US" dirty="0"/>
          </a:p>
        </p:txBody>
      </p:sp>
      <p:sp>
        <p:nvSpPr>
          <p:cNvPr id="8" name="Footer Placeholder 7"/>
          <p:cNvSpPr>
            <a:spLocks noGrp="1"/>
          </p:cNvSpPr>
          <p:nvPr>
            <p:ph type="ftr" sz="quarter" idx="11"/>
          </p:nvPr>
        </p:nvSpPr>
        <p:spPr/>
        <p:txBody>
          <a:bodyPr/>
          <a:lstStyle/>
          <a:p>
            <a:pPr>
              <a:defRPr/>
            </a:pPr>
            <a:r>
              <a:rPr lang="en-US" smtClean="0"/>
              <a:t>Hydrophobic Coating Effectiveness in Water Chiller</a:t>
            </a:r>
            <a:endParaRPr lang="en-US" dirty="0"/>
          </a:p>
        </p:txBody>
      </p:sp>
      <p:sp>
        <p:nvSpPr>
          <p:cNvPr id="9" name="Slide Number Placeholder 8"/>
          <p:cNvSpPr>
            <a:spLocks noGrp="1"/>
          </p:cNvSpPr>
          <p:nvPr>
            <p:ph type="sldNum" sz="quarter" idx="12"/>
          </p:nvPr>
        </p:nvSpPr>
        <p:spPr/>
        <p:txBody>
          <a:bodyPr/>
          <a:lstStyle/>
          <a:p>
            <a:pPr>
              <a:defRPr/>
            </a:pPr>
            <a:fld id="{2599B649-AC05-4FD4-8EDB-84F71C51DE25}"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041E1A-D386-47C2-A55C-05B12A50C31C}" type="datetime3">
              <a:rPr lang="en-US" smtClean="0"/>
              <a:t>26 February 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EB0983-C61B-43B0-891B-E3692CFBF78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AE978C-9B1D-492A-B4EF-0054C319F7F8}" type="datetime3">
              <a:rPr lang="en-US" smtClean="0"/>
              <a:t>26 February 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8767C65-8669-41CA-8C1C-B93FB1086D1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81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01D747-4FBF-4C0A-9205-C48807CC4B40}" type="datetime3">
              <a:rPr lang="en-US" smtClean="0"/>
              <a:t>26 February 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EF82DC-FA80-4E51-B59F-D691F59EB93B}" type="slidenum">
              <a:rPr lang="en-US"/>
              <a:pPr>
                <a:defRPr/>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5240"/>
            <a:ext cx="2167287" cy="59436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0B7476-796D-45B2-82AE-C09AF703CD02}" type="datetime3">
              <a:rPr lang="en-US" smtClean="0"/>
              <a:t>26 February 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EFB03F-43DD-49A8-A138-0768B55696A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55777A-6BD7-46AD-9D23-6188687CA62D}" type="datetime3">
              <a:rPr lang="en-US" smtClean="0"/>
              <a:t>26 February 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62B081-30AA-4D59-B8EA-32C3FAB9A1D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540AF4-97E0-41BF-9247-9779C5C4F5ED}" type="datetime3">
              <a:rPr lang="en-US" smtClean="0"/>
              <a:t>26 February 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9CA36AE-F888-46E0-B3D9-3EA520F32E9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8CE477F-55A2-427E-A029-F586BBB6933A}" type="datetime3">
              <a:rPr lang="en-US" smtClean="0"/>
              <a:t>26 February 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6BD80E4-2FC6-4CA7-80AE-9DF85E9EAD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F953E9-5437-4346-83C4-5216DEC70834}" type="datetime3">
              <a:rPr lang="en-US" smtClean="0"/>
              <a:t>26 February 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87749B0-F8ED-45BD-AD7F-BC9764771C8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1FC103-DEC9-4637-AAA9-73858FAF60AA}" type="datetime3">
              <a:rPr lang="en-US" smtClean="0"/>
              <a:t>26 February 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465DC28-1179-43F2-84C4-051DBB6ED3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E49275-F013-48D3-B8FA-0199AD9CB46D}" type="datetime3">
              <a:rPr lang="en-US" smtClean="0"/>
              <a:t>26 February 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Hydrophobic Coating Effectiveness in Water Chiller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E01C2C-683D-480F-BD5D-B561F2DE8A2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117"/>
          <p:cNvGrpSpPr/>
          <p:nvPr userDrawn="1"/>
        </p:nvGrpSpPr>
        <p:grpSpPr>
          <a:xfrm>
            <a:off x="-2514600" y="-914400"/>
            <a:ext cx="8574294" cy="7772400"/>
            <a:chOff x="4343400" y="3657600"/>
            <a:chExt cx="220663" cy="200026"/>
          </a:xfrm>
          <a:solidFill>
            <a:srgbClr val="F2F2F2">
              <a:alpha val="50196"/>
            </a:srgbClr>
          </a:solidFill>
        </p:grpSpPr>
        <p:sp>
          <p:nvSpPr>
            <p:cNvPr id="1033" name="Freeform 9"/>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4" name="Freeform 10"/>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5" name="Freeform 11"/>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6" name="Freeform 12"/>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7" name="Freeform 13"/>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8" name="Freeform 14"/>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9" name="Freeform 15"/>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0" name="Freeform 16"/>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1" name="Freeform 17"/>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2" name="Freeform 18"/>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3" name="Freeform 19"/>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4" name="Freeform 20"/>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5" name="Freeform 21"/>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6" name="Freeform 22"/>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7" name="Freeform 23"/>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8" name="Freeform 24"/>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9" name="Freeform 25"/>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0" name="Freeform 26"/>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1" name="Freeform 27"/>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2" name="Freeform 28"/>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3" name="Freeform 29"/>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4" name="Freeform 30"/>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5" name="Freeform 31"/>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6" name="Freeform 32"/>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7" name="Freeform 33"/>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8" name="Freeform 34"/>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9" name="Freeform 35"/>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0" name="Freeform 36"/>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1" name="Freeform 37"/>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2" name="Freeform 38"/>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3" name="Freeform 39"/>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4" name="Freeform 40"/>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5" name="Freeform 41"/>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6" name="Freeform 42"/>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7" name="Freeform 43"/>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8" name="Freeform 44"/>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9" name="Freeform 45"/>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0" name="Freeform 46"/>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1" name="Freeform 47"/>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2" name="Freeform 48"/>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3" name="Freeform 49"/>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4" name="Freeform 50"/>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5" name="Freeform 51"/>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6" name="Freeform 52"/>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7" name="Freeform 53"/>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8" name="Freeform 54"/>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9" name="Freeform 55"/>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0" name="Freeform 56"/>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1" name="Freeform 57"/>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2" name="Freeform 58"/>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3" name="Freeform 59"/>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4" name="Freeform 60"/>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5" name="Freeform 61"/>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6" name="Freeform 62"/>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7" name="Freeform 63"/>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8" name="Freeform 64"/>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9" name="Freeform 65"/>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0" name="Freeform 66"/>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1" name="Freeform 67"/>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2" name="Freeform 68"/>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3" name="Freeform 69"/>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4" name="Freeform 70"/>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5" name="Freeform 71"/>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6" name="Freeform 72"/>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7" name="Freeform 73"/>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8" name="Freeform 74"/>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9" name="Freeform 75"/>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0" name="Freeform 76"/>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1" name="Freeform 77"/>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2" name="Freeform 78"/>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3" name="Freeform 79"/>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4" name="Freeform 80"/>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5" name="Freeform 81"/>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6" name="Freeform 82"/>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7" name="Freeform 83"/>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8" name="Freeform 84"/>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9" name="Freeform 85"/>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0" name="Freeform 86"/>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1" name="Freeform 87"/>
            <p:cNvSpPr>
              <a:spLocks noEditPoints="1"/>
            </p:cNvSpPr>
            <p:nvPr/>
          </p:nvSpPr>
          <p:spPr bwMode="auto">
            <a:xfrm>
              <a:off x="4500563" y="3756025"/>
              <a:ext cx="63500" cy="98425"/>
            </a:xfrm>
            <a:custGeom>
              <a:avLst/>
              <a:gdLst/>
              <a:ahLst/>
              <a:cxnLst>
                <a:cxn ang="0">
                  <a:pos x="125" y="36"/>
                </a:cxn>
                <a:cxn ang="0">
                  <a:pos x="226" y="0"/>
                </a:cxn>
                <a:cxn ang="0">
                  <a:pos x="300" y="45"/>
                </a:cxn>
                <a:cxn ang="0">
                  <a:pos x="318" y="154"/>
                </a:cxn>
                <a:cxn ang="0">
                  <a:pos x="251" y="306"/>
                </a:cxn>
                <a:cxn ang="0">
                  <a:pos x="149" y="393"/>
                </a:cxn>
                <a:cxn ang="0">
                  <a:pos x="57" y="393"/>
                </a:cxn>
                <a:cxn ang="0">
                  <a:pos x="3" y="319"/>
                </a:cxn>
                <a:cxn ang="0">
                  <a:pos x="20" y="187"/>
                </a:cxn>
                <a:cxn ang="0">
                  <a:pos x="514" y="1733"/>
                </a:cxn>
                <a:cxn ang="0">
                  <a:pos x="595" y="1807"/>
                </a:cxn>
                <a:cxn ang="0">
                  <a:pos x="595" y="1880"/>
                </a:cxn>
                <a:cxn ang="0">
                  <a:pos x="519" y="1925"/>
                </a:cxn>
                <a:cxn ang="0">
                  <a:pos x="374" y="1913"/>
                </a:cxn>
                <a:cxn ang="0">
                  <a:pos x="243" y="1848"/>
                </a:cxn>
                <a:cxn ang="0">
                  <a:pos x="198" y="1769"/>
                </a:cxn>
                <a:cxn ang="0">
                  <a:pos x="231" y="1705"/>
                </a:cxn>
                <a:cxn ang="0">
                  <a:pos x="337" y="1683"/>
                </a:cxn>
                <a:cxn ang="0">
                  <a:pos x="788" y="1422"/>
                </a:cxn>
                <a:cxn ang="0">
                  <a:pos x="950" y="1465"/>
                </a:cxn>
                <a:cxn ang="0">
                  <a:pos x="1017" y="1552"/>
                </a:cxn>
                <a:cxn ang="0">
                  <a:pos x="980" y="1646"/>
                </a:cxn>
                <a:cxn ang="0">
                  <a:pos x="830" y="1711"/>
                </a:cxn>
                <a:cxn ang="0">
                  <a:pos x="622" y="1711"/>
                </a:cxn>
                <a:cxn ang="0">
                  <a:pos x="500" y="1645"/>
                </a:cxn>
                <a:cxn ang="0">
                  <a:pos x="477" y="1551"/>
                </a:cxn>
                <a:cxn ang="0">
                  <a:pos x="561" y="1463"/>
                </a:cxn>
                <a:cxn ang="0">
                  <a:pos x="876" y="1004"/>
                </a:cxn>
                <a:cxn ang="0">
                  <a:pos x="1096" y="989"/>
                </a:cxn>
                <a:cxn ang="0">
                  <a:pos x="1220" y="1052"/>
                </a:cxn>
                <a:cxn ang="0">
                  <a:pos x="1233" y="1156"/>
                </a:cxn>
                <a:cxn ang="0">
                  <a:pos x="1114" y="1264"/>
                </a:cxn>
                <a:cxn ang="0">
                  <a:pos x="878" y="1332"/>
                </a:cxn>
                <a:cxn ang="0">
                  <a:pos x="698" y="1311"/>
                </a:cxn>
                <a:cxn ang="0">
                  <a:pos x="619" y="1225"/>
                </a:cxn>
                <a:cxn ang="0">
                  <a:pos x="660" y="1114"/>
                </a:cxn>
                <a:cxn ang="0">
                  <a:pos x="838" y="1016"/>
                </a:cxn>
                <a:cxn ang="0">
                  <a:pos x="782" y="537"/>
                </a:cxn>
                <a:cxn ang="0">
                  <a:pos x="940" y="509"/>
                </a:cxn>
                <a:cxn ang="0">
                  <a:pos x="1020" y="575"/>
                </a:cxn>
                <a:cxn ang="0">
                  <a:pos x="992" y="709"/>
                </a:cxn>
                <a:cxn ang="0">
                  <a:pos x="830" y="882"/>
                </a:cxn>
                <a:cxn ang="0">
                  <a:pos x="643" y="976"/>
                </a:cxn>
                <a:cxn ang="0">
                  <a:pos x="515" y="960"/>
                </a:cxn>
                <a:cxn ang="0">
                  <a:pos x="477" y="861"/>
                </a:cxn>
                <a:cxn ang="0">
                  <a:pos x="559" y="706"/>
                </a:cxn>
                <a:cxn ang="0">
                  <a:pos x="399" y="261"/>
                </a:cxn>
                <a:cxn ang="0">
                  <a:pos x="528" y="173"/>
                </a:cxn>
                <a:cxn ang="0">
                  <a:pos x="625" y="187"/>
                </a:cxn>
                <a:cxn ang="0">
                  <a:pos x="659" y="285"/>
                </a:cxn>
                <a:cxn ang="0">
                  <a:pos x="598" y="452"/>
                </a:cxn>
                <a:cxn ang="0">
                  <a:pos x="464" y="603"/>
                </a:cxn>
                <a:cxn ang="0">
                  <a:pos x="345" y="645"/>
                </a:cxn>
                <a:cxn ang="0">
                  <a:pos x="272" y="593"/>
                </a:cxn>
                <a:cxn ang="0">
                  <a:pos x="275" y="464"/>
                </a:cxn>
              </a:cxnLst>
              <a:rect l="0" t="0" r="r" b="b"/>
              <a:pathLst>
                <a:path w="1242" h="1928">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close/>
                  <a:moveTo>
                    <a:pt x="429" y="1699"/>
                  </a:moveTo>
                  <a:lnTo>
                    <a:pt x="453" y="1706"/>
                  </a:lnTo>
                  <a:lnTo>
                    <a:pt x="474" y="1714"/>
                  </a:lnTo>
                  <a:lnTo>
                    <a:pt x="495" y="1724"/>
                  </a:lnTo>
                  <a:lnTo>
                    <a:pt x="514" y="1733"/>
                  </a:lnTo>
                  <a:lnTo>
                    <a:pt x="531" y="1742"/>
                  </a:lnTo>
                  <a:lnTo>
                    <a:pt x="546" y="1752"/>
                  </a:lnTo>
                  <a:lnTo>
                    <a:pt x="559" y="1762"/>
                  </a:lnTo>
                  <a:lnTo>
                    <a:pt x="570" y="1773"/>
                  </a:lnTo>
                  <a:lnTo>
                    <a:pt x="580" y="1785"/>
                  </a:lnTo>
                  <a:lnTo>
                    <a:pt x="589" y="1796"/>
                  </a:lnTo>
                  <a:lnTo>
                    <a:pt x="595" y="1807"/>
                  </a:lnTo>
                  <a:lnTo>
                    <a:pt x="600" y="1818"/>
                  </a:lnTo>
                  <a:lnTo>
                    <a:pt x="603" y="1829"/>
                  </a:lnTo>
                  <a:lnTo>
                    <a:pt x="605" y="1839"/>
                  </a:lnTo>
                  <a:lnTo>
                    <a:pt x="605" y="1851"/>
                  </a:lnTo>
                  <a:lnTo>
                    <a:pt x="603" y="1861"/>
                  </a:lnTo>
                  <a:lnTo>
                    <a:pt x="600" y="1871"/>
                  </a:lnTo>
                  <a:lnTo>
                    <a:pt x="595" y="1880"/>
                  </a:lnTo>
                  <a:lnTo>
                    <a:pt x="589" y="1889"/>
                  </a:lnTo>
                  <a:lnTo>
                    <a:pt x="580" y="1896"/>
                  </a:lnTo>
                  <a:lnTo>
                    <a:pt x="571" y="1905"/>
                  </a:lnTo>
                  <a:lnTo>
                    <a:pt x="561" y="1911"/>
                  </a:lnTo>
                  <a:lnTo>
                    <a:pt x="548" y="1917"/>
                  </a:lnTo>
                  <a:lnTo>
                    <a:pt x="535" y="1921"/>
                  </a:lnTo>
                  <a:lnTo>
                    <a:pt x="519" y="1925"/>
                  </a:lnTo>
                  <a:lnTo>
                    <a:pt x="503" y="1927"/>
                  </a:lnTo>
                  <a:lnTo>
                    <a:pt x="485" y="1928"/>
                  </a:lnTo>
                  <a:lnTo>
                    <a:pt x="465" y="1928"/>
                  </a:lnTo>
                  <a:lnTo>
                    <a:pt x="444" y="1927"/>
                  </a:lnTo>
                  <a:lnTo>
                    <a:pt x="423" y="1924"/>
                  </a:lnTo>
                  <a:lnTo>
                    <a:pt x="398" y="1919"/>
                  </a:lnTo>
                  <a:lnTo>
                    <a:pt x="374" y="1913"/>
                  </a:lnTo>
                  <a:lnTo>
                    <a:pt x="350" y="1906"/>
                  </a:lnTo>
                  <a:lnTo>
                    <a:pt x="328" y="1897"/>
                  </a:lnTo>
                  <a:lnTo>
                    <a:pt x="307" y="1888"/>
                  </a:lnTo>
                  <a:lnTo>
                    <a:pt x="289" y="1879"/>
                  </a:lnTo>
                  <a:lnTo>
                    <a:pt x="272" y="1869"/>
                  </a:lnTo>
                  <a:lnTo>
                    <a:pt x="256" y="1859"/>
                  </a:lnTo>
                  <a:lnTo>
                    <a:pt x="243" y="1848"/>
                  </a:lnTo>
                  <a:lnTo>
                    <a:pt x="232" y="1836"/>
                  </a:lnTo>
                  <a:lnTo>
                    <a:pt x="222" y="1825"/>
                  </a:lnTo>
                  <a:lnTo>
                    <a:pt x="214" y="1814"/>
                  </a:lnTo>
                  <a:lnTo>
                    <a:pt x="207" y="1803"/>
                  </a:lnTo>
                  <a:lnTo>
                    <a:pt x="202" y="1792"/>
                  </a:lnTo>
                  <a:lnTo>
                    <a:pt x="199" y="1780"/>
                  </a:lnTo>
                  <a:lnTo>
                    <a:pt x="198" y="1769"/>
                  </a:lnTo>
                  <a:lnTo>
                    <a:pt x="198" y="1759"/>
                  </a:lnTo>
                  <a:lnTo>
                    <a:pt x="199" y="1748"/>
                  </a:lnTo>
                  <a:lnTo>
                    <a:pt x="202" y="1739"/>
                  </a:lnTo>
                  <a:lnTo>
                    <a:pt x="207" y="1730"/>
                  </a:lnTo>
                  <a:lnTo>
                    <a:pt x="214" y="1720"/>
                  </a:lnTo>
                  <a:lnTo>
                    <a:pt x="222" y="1712"/>
                  </a:lnTo>
                  <a:lnTo>
                    <a:pt x="231" y="1705"/>
                  </a:lnTo>
                  <a:lnTo>
                    <a:pt x="242" y="1699"/>
                  </a:lnTo>
                  <a:lnTo>
                    <a:pt x="254" y="1693"/>
                  </a:lnTo>
                  <a:lnTo>
                    <a:pt x="268" y="1689"/>
                  </a:lnTo>
                  <a:lnTo>
                    <a:pt x="283" y="1686"/>
                  </a:lnTo>
                  <a:lnTo>
                    <a:pt x="300" y="1684"/>
                  </a:lnTo>
                  <a:lnTo>
                    <a:pt x="318" y="1683"/>
                  </a:lnTo>
                  <a:lnTo>
                    <a:pt x="337" y="1683"/>
                  </a:lnTo>
                  <a:lnTo>
                    <a:pt x="358" y="1685"/>
                  </a:lnTo>
                  <a:lnTo>
                    <a:pt x="381" y="1688"/>
                  </a:lnTo>
                  <a:lnTo>
                    <a:pt x="404" y="1693"/>
                  </a:lnTo>
                  <a:lnTo>
                    <a:pt x="429" y="1699"/>
                  </a:lnTo>
                  <a:close/>
                  <a:moveTo>
                    <a:pt x="725" y="1423"/>
                  </a:moveTo>
                  <a:lnTo>
                    <a:pt x="758" y="1422"/>
                  </a:lnTo>
                  <a:lnTo>
                    <a:pt x="788" y="1422"/>
                  </a:lnTo>
                  <a:lnTo>
                    <a:pt x="817" y="1424"/>
                  </a:lnTo>
                  <a:lnTo>
                    <a:pt x="843" y="1429"/>
                  </a:lnTo>
                  <a:lnTo>
                    <a:pt x="869" y="1433"/>
                  </a:lnTo>
                  <a:lnTo>
                    <a:pt x="891" y="1440"/>
                  </a:lnTo>
                  <a:lnTo>
                    <a:pt x="913" y="1447"/>
                  </a:lnTo>
                  <a:lnTo>
                    <a:pt x="932" y="1456"/>
                  </a:lnTo>
                  <a:lnTo>
                    <a:pt x="950" y="1465"/>
                  </a:lnTo>
                  <a:lnTo>
                    <a:pt x="966" y="1476"/>
                  </a:lnTo>
                  <a:lnTo>
                    <a:pt x="979" y="1488"/>
                  </a:lnTo>
                  <a:lnTo>
                    <a:pt x="991" y="1499"/>
                  </a:lnTo>
                  <a:lnTo>
                    <a:pt x="1000" y="1512"/>
                  </a:lnTo>
                  <a:lnTo>
                    <a:pt x="1007" y="1525"/>
                  </a:lnTo>
                  <a:lnTo>
                    <a:pt x="1014" y="1538"/>
                  </a:lnTo>
                  <a:lnTo>
                    <a:pt x="1017" y="1552"/>
                  </a:lnTo>
                  <a:lnTo>
                    <a:pt x="1018" y="1566"/>
                  </a:lnTo>
                  <a:lnTo>
                    <a:pt x="1017" y="1580"/>
                  </a:lnTo>
                  <a:lnTo>
                    <a:pt x="1014" y="1593"/>
                  </a:lnTo>
                  <a:lnTo>
                    <a:pt x="1009" y="1608"/>
                  </a:lnTo>
                  <a:lnTo>
                    <a:pt x="1001" y="1621"/>
                  </a:lnTo>
                  <a:lnTo>
                    <a:pt x="991" y="1634"/>
                  </a:lnTo>
                  <a:lnTo>
                    <a:pt x="980" y="1646"/>
                  </a:lnTo>
                  <a:lnTo>
                    <a:pt x="966" y="1658"/>
                  </a:lnTo>
                  <a:lnTo>
                    <a:pt x="948" y="1670"/>
                  </a:lnTo>
                  <a:lnTo>
                    <a:pt x="930" y="1680"/>
                  </a:lnTo>
                  <a:lnTo>
                    <a:pt x="909" y="1689"/>
                  </a:lnTo>
                  <a:lnTo>
                    <a:pt x="884" y="1698"/>
                  </a:lnTo>
                  <a:lnTo>
                    <a:pt x="859" y="1705"/>
                  </a:lnTo>
                  <a:lnTo>
                    <a:pt x="830" y="1711"/>
                  </a:lnTo>
                  <a:lnTo>
                    <a:pt x="799" y="1716"/>
                  </a:lnTo>
                  <a:lnTo>
                    <a:pt x="765" y="1719"/>
                  </a:lnTo>
                  <a:lnTo>
                    <a:pt x="733" y="1720"/>
                  </a:lnTo>
                  <a:lnTo>
                    <a:pt x="703" y="1720"/>
                  </a:lnTo>
                  <a:lnTo>
                    <a:pt x="674" y="1719"/>
                  </a:lnTo>
                  <a:lnTo>
                    <a:pt x="647" y="1715"/>
                  </a:lnTo>
                  <a:lnTo>
                    <a:pt x="622" y="1711"/>
                  </a:lnTo>
                  <a:lnTo>
                    <a:pt x="599" y="1704"/>
                  </a:lnTo>
                  <a:lnTo>
                    <a:pt x="577" y="1697"/>
                  </a:lnTo>
                  <a:lnTo>
                    <a:pt x="558" y="1689"/>
                  </a:lnTo>
                  <a:lnTo>
                    <a:pt x="541" y="1679"/>
                  </a:lnTo>
                  <a:lnTo>
                    <a:pt x="525" y="1669"/>
                  </a:lnTo>
                  <a:lnTo>
                    <a:pt x="511" y="1657"/>
                  </a:lnTo>
                  <a:lnTo>
                    <a:pt x="500" y="1645"/>
                  </a:lnTo>
                  <a:lnTo>
                    <a:pt x="490" y="1632"/>
                  </a:lnTo>
                  <a:lnTo>
                    <a:pt x="483" y="1620"/>
                  </a:lnTo>
                  <a:lnTo>
                    <a:pt x="478" y="1606"/>
                  </a:lnTo>
                  <a:lnTo>
                    <a:pt x="473" y="1592"/>
                  </a:lnTo>
                  <a:lnTo>
                    <a:pt x="472" y="1578"/>
                  </a:lnTo>
                  <a:lnTo>
                    <a:pt x="473" y="1564"/>
                  </a:lnTo>
                  <a:lnTo>
                    <a:pt x="477" y="1551"/>
                  </a:lnTo>
                  <a:lnTo>
                    <a:pt x="482" y="1536"/>
                  </a:lnTo>
                  <a:lnTo>
                    <a:pt x="490" y="1523"/>
                  </a:lnTo>
                  <a:lnTo>
                    <a:pt x="499" y="1510"/>
                  </a:lnTo>
                  <a:lnTo>
                    <a:pt x="511" y="1497"/>
                  </a:lnTo>
                  <a:lnTo>
                    <a:pt x="525" y="1485"/>
                  </a:lnTo>
                  <a:lnTo>
                    <a:pt x="542" y="1473"/>
                  </a:lnTo>
                  <a:lnTo>
                    <a:pt x="561" y="1463"/>
                  </a:lnTo>
                  <a:lnTo>
                    <a:pt x="583" y="1454"/>
                  </a:lnTo>
                  <a:lnTo>
                    <a:pt x="606" y="1445"/>
                  </a:lnTo>
                  <a:lnTo>
                    <a:pt x="632" y="1438"/>
                  </a:lnTo>
                  <a:lnTo>
                    <a:pt x="661" y="1432"/>
                  </a:lnTo>
                  <a:lnTo>
                    <a:pt x="692" y="1426"/>
                  </a:lnTo>
                  <a:lnTo>
                    <a:pt x="725" y="1423"/>
                  </a:lnTo>
                  <a:close/>
                  <a:moveTo>
                    <a:pt x="876" y="1004"/>
                  </a:moveTo>
                  <a:lnTo>
                    <a:pt x="913" y="996"/>
                  </a:lnTo>
                  <a:lnTo>
                    <a:pt x="947" y="990"/>
                  </a:lnTo>
                  <a:lnTo>
                    <a:pt x="981" y="986"/>
                  </a:lnTo>
                  <a:lnTo>
                    <a:pt x="1013" y="984"/>
                  </a:lnTo>
                  <a:lnTo>
                    <a:pt x="1042" y="984"/>
                  </a:lnTo>
                  <a:lnTo>
                    <a:pt x="1070" y="986"/>
                  </a:lnTo>
                  <a:lnTo>
                    <a:pt x="1096" y="989"/>
                  </a:lnTo>
                  <a:lnTo>
                    <a:pt x="1120" y="994"/>
                  </a:lnTo>
                  <a:lnTo>
                    <a:pt x="1142" y="1000"/>
                  </a:lnTo>
                  <a:lnTo>
                    <a:pt x="1162" y="1008"/>
                  </a:lnTo>
                  <a:lnTo>
                    <a:pt x="1180" y="1018"/>
                  </a:lnTo>
                  <a:lnTo>
                    <a:pt x="1196" y="1028"/>
                  </a:lnTo>
                  <a:lnTo>
                    <a:pt x="1209" y="1039"/>
                  </a:lnTo>
                  <a:lnTo>
                    <a:pt x="1220" y="1052"/>
                  </a:lnTo>
                  <a:lnTo>
                    <a:pt x="1230" y="1065"/>
                  </a:lnTo>
                  <a:lnTo>
                    <a:pt x="1236" y="1079"/>
                  </a:lnTo>
                  <a:lnTo>
                    <a:pt x="1241" y="1094"/>
                  </a:lnTo>
                  <a:lnTo>
                    <a:pt x="1242" y="1108"/>
                  </a:lnTo>
                  <a:lnTo>
                    <a:pt x="1242" y="1124"/>
                  </a:lnTo>
                  <a:lnTo>
                    <a:pt x="1239" y="1140"/>
                  </a:lnTo>
                  <a:lnTo>
                    <a:pt x="1233" y="1156"/>
                  </a:lnTo>
                  <a:lnTo>
                    <a:pt x="1224" y="1172"/>
                  </a:lnTo>
                  <a:lnTo>
                    <a:pt x="1212" y="1187"/>
                  </a:lnTo>
                  <a:lnTo>
                    <a:pt x="1199" y="1204"/>
                  </a:lnTo>
                  <a:lnTo>
                    <a:pt x="1182" y="1219"/>
                  </a:lnTo>
                  <a:lnTo>
                    <a:pt x="1162" y="1234"/>
                  </a:lnTo>
                  <a:lnTo>
                    <a:pt x="1140" y="1250"/>
                  </a:lnTo>
                  <a:lnTo>
                    <a:pt x="1114" y="1264"/>
                  </a:lnTo>
                  <a:lnTo>
                    <a:pt x="1086" y="1277"/>
                  </a:lnTo>
                  <a:lnTo>
                    <a:pt x="1054" y="1290"/>
                  </a:lnTo>
                  <a:lnTo>
                    <a:pt x="1021" y="1301"/>
                  </a:lnTo>
                  <a:lnTo>
                    <a:pt x="983" y="1313"/>
                  </a:lnTo>
                  <a:lnTo>
                    <a:pt x="946" y="1322"/>
                  </a:lnTo>
                  <a:lnTo>
                    <a:pt x="912" y="1328"/>
                  </a:lnTo>
                  <a:lnTo>
                    <a:pt x="878" y="1332"/>
                  </a:lnTo>
                  <a:lnTo>
                    <a:pt x="847" y="1335"/>
                  </a:lnTo>
                  <a:lnTo>
                    <a:pt x="818" y="1335"/>
                  </a:lnTo>
                  <a:lnTo>
                    <a:pt x="789" y="1333"/>
                  </a:lnTo>
                  <a:lnTo>
                    <a:pt x="764" y="1330"/>
                  </a:lnTo>
                  <a:lnTo>
                    <a:pt x="740" y="1325"/>
                  </a:lnTo>
                  <a:lnTo>
                    <a:pt x="718" y="1319"/>
                  </a:lnTo>
                  <a:lnTo>
                    <a:pt x="698" y="1311"/>
                  </a:lnTo>
                  <a:lnTo>
                    <a:pt x="680" y="1301"/>
                  </a:lnTo>
                  <a:lnTo>
                    <a:pt x="664" y="1291"/>
                  </a:lnTo>
                  <a:lnTo>
                    <a:pt x="651" y="1280"/>
                  </a:lnTo>
                  <a:lnTo>
                    <a:pt x="640" y="1268"/>
                  </a:lnTo>
                  <a:lnTo>
                    <a:pt x="630" y="1255"/>
                  </a:lnTo>
                  <a:lnTo>
                    <a:pt x="623" y="1240"/>
                  </a:lnTo>
                  <a:lnTo>
                    <a:pt x="619" y="1225"/>
                  </a:lnTo>
                  <a:lnTo>
                    <a:pt x="617" y="1211"/>
                  </a:lnTo>
                  <a:lnTo>
                    <a:pt x="618" y="1195"/>
                  </a:lnTo>
                  <a:lnTo>
                    <a:pt x="621" y="1179"/>
                  </a:lnTo>
                  <a:lnTo>
                    <a:pt x="626" y="1163"/>
                  </a:lnTo>
                  <a:lnTo>
                    <a:pt x="636" y="1147"/>
                  </a:lnTo>
                  <a:lnTo>
                    <a:pt x="646" y="1130"/>
                  </a:lnTo>
                  <a:lnTo>
                    <a:pt x="660" y="1114"/>
                  </a:lnTo>
                  <a:lnTo>
                    <a:pt x="676" y="1099"/>
                  </a:lnTo>
                  <a:lnTo>
                    <a:pt x="696" y="1084"/>
                  </a:lnTo>
                  <a:lnTo>
                    <a:pt x="718" y="1068"/>
                  </a:lnTo>
                  <a:lnTo>
                    <a:pt x="744" y="1054"/>
                  </a:lnTo>
                  <a:lnTo>
                    <a:pt x="772" y="1041"/>
                  </a:lnTo>
                  <a:lnTo>
                    <a:pt x="804" y="1028"/>
                  </a:lnTo>
                  <a:lnTo>
                    <a:pt x="838" y="1016"/>
                  </a:lnTo>
                  <a:lnTo>
                    <a:pt x="876" y="1004"/>
                  </a:lnTo>
                  <a:close/>
                  <a:moveTo>
                    <a:pt x="639" y="630"/>
                  </a:moveTo>
                  <a:lnTo>
                    <a:pt x="668" y="607"/>
                  </a:lnTo>
                  <a:lnTo>
                    <a:pt x="698" y="585"/>
                  </a:lnTo>
                  <a:lnTo>
                    <a:pt x="727" y="567"/>
                  </a:lnTo>
                  <a:lnTo>
                    <a:pt x="755" y="551"/>
                  </a:lnTo>
                  <a:lnTo>
                    <a:pt x="782" y="537"/>
                  </a:lnTo>
                  <a:lnTo>
                    <a:pt x="808" y="527"/>
                  </a:lnTo>
                  <a:lnTo>
                    <a:pt x="833" y="518"/>
                  </a:lnTo>
                  <a:lnTo>
                    <a:pt x="858" y="512"/>
                  </a:lnTo>
                  <a:lnTo>
                    <a:pt x="880" y="509"/>
                  </a:lnTo>
                  <a:lnTo>
                    <a:pt x="901" y="507"/>
                  </a:lnTo>
                  <a:lnTo>
                    <a:pt x="921" y="507"/>
                  </a:lnTo>
                  <a:lnTo>
                    <a:pt x="940" y="509"/>
                  </a:lnTo>
                  <a:lnTo>
                    <a:pt x="957" y="514"/>
                  </a:lnTo>
                  <a:lnTo>
                    <a:pt x="972" y="520"/>
                  </a:lnTo>
                  <a:lnTo>
                    <a:pt x="985" y="527"/>
                  </a:lnTo>
                  <a:lnTo>
                    <a:pt x="997" y="537"/>
                  </a:lnTo>
                  <a:lnTo>
                    <a:pt x="1006" y="549"/>
                  </a:lnTo>
                  <a:lnTo>
                    <a:pt x="1015" y="561"/>
                  </a:lnTo>
                  <a:lnTo>
                    <a:pt x="1020" y="575"/>
                  </a:lnTo>
                  <a:lnTo>
                    <a:pt x="1023" y="590"/>
                  </a:lnTo>
                  <a:lnTo>
                    <a:pt x="1024" y="608"/>
                  </a:lnTo>
                  <a:lnTo>
                    <a:pt x="1023" y="626"/>
                  </a:lnTo>
                  <a:lnTo>
                    <a:pt x="1019" y="645"/>
                  </a:lnTo>
                  <a:lnTo>
                    <a:pt x="1013" y="666"/>
                  </a:lnTo>
                  <a:lnTo>
                    <a:pt x="1003" y="687"/>
                  </a:lnTo>
                  <a:lnTo>
                    <a:pt x="992" y="709"/>
                  </a:lnTo>
                  <a:lnTo>
                    <a:pt x="978" y="733"/>
                  </a:lnTo>
                  <a:lnTo>
                    <a:pt x="961" y="756"/>
                  </a:lnTo>
                  <a:lnTo>
                    <a:pt x="940" y="782"/>
                  </a:lnTo>
                  <a:lnTo>
                    <a:pt x="917" y="806"/>
                  </a:lnTo>
                  <a:lnTo>
                    <a:pt x="890" y="832"/>
                  </a:lnTo>
                  <a:lnTo>
                    <a:pt x="860" y="859"/>
                  </a:lnTo>
                  <a:lnTo>
                    <a:pt x="830" y="882"/>
                  </a:lnTo>
                  <a:lnTo>
                    <a:pt x="801" y="904"/>
                  </a:lnTo>
                  <a:lnTo>
                    <a:pt x="772" y="922"/>
                  </a:lnTo>
                  <a:lnTo>
                    <a:pt x="745" y="937"/>
                  </a:lnTo>
                  <a:lnTo>
                    <a:pt x="718" y="950"/>
                  </a:lnTo>
                  <a:lnTo>
                    <a:pt x="692" y="962"/>
                  </a:lnTo>
                  <a:lnTo>
                    <a:pt x="667" y="970"/>
                  </a:lnTo>
                  <a:lnTo>
                    <a:pt x="643" y="976"/>
                  </a:lnTo>
                  <a:lnTo>
                    <a:pt x="620" y="980"/>
                  </a:lnTo>
                  <a:lnTo>
                    <a:pt x="599" y="981"/>
                  </a:lnTo>
                  <a:lnTo>
                    <a:pt x="578" y="981"/>
                  </a:lnTo>
                  <a:lnTo>
                    <a:pt x="560" y="978"/>
                  </a:lnTo>
                  <a:lnTo>
                    <a:pt x="544" y="974"/>
                  </a:lnTo>
                  <a:lnTo>
                    <a:pt x="528" y="968"/>
                  </a:lnTo>
                  <a:lnTo>
                    <a:pt x="515" y="960"/>
                  </a:lnTo>
                  <a:lnTo>
                    <a:pt x="503" y="950"/>
                  </a:lnTo>
                  <a:lnTo>
                    <a:pt x="493" y="939"/>
                  </a:lnTo>
                  <a:lnTo>
                    <a:pt x="486" y="926"/>
                  </a:lnTo>
                  <a:lnTo>
                    <a:pt x="480" y="912"/>
                  </a:lnTo>
                  <a:lnTo>
                    <a:pt x="477" y="897"/>
                  </a:lnTo>
                  <a:lnTo>
                    <a:pt x="475" y="879"/>
                  </a:lnTo>
                  <a:lnTo>
                    <a:pt x="477" y="861"/>
                  </a:lnTo>
                  <a:lnTo>
                    <a:pt x="480" y="842"/>
                  </a:lnTo>
                  <a:lnTo>
                    <a:pt x="487" y="821"/>
                  </a:lnTo>
                  <a:lnTo>
                    <a:pt x="495" y="800"/>
                  </a:lnTo>
                  <a:lnTo>
                    <a:pt x="507" y="779"/>
                  </a:lnTo>
                  <a:lnTo>
                    <a:pt x="521" y="755"/>
                  </a:lnTo>
                  <a:lnTo>
                    <a:pt x="539" y="731"/>
                  </a:lnTo>
                  <a:lnTo>
                    <a:pt x="559" y="706"/>
                  </a:lnTo>
                  <a:lnTo>
                    <a:pt x="583" y="682"/>
                  </a:lnTo>
                  <a:lnTo>
                    <a:pt x="609" y="655"/>
                  </a:lnTo>
                  <a:lnTo>
                    <a:pt x="639" y="630"/>
                  </a:lnTo>
                  <a:close/>
                  <a:moveTo>
                    <a:pt x="342" y="334"/>
                  </a:moveTo>
                  <a:lnTo>
                    <a:pt x="361" y="307"/>
                  </a:lnTo>
                  <a:lnTo>
                    <a:pt x="380" y="283"/>
                  </a:lnTo>
                  <a:lnTo>
                    <a:pt x="399" y="261"/>
                  </a:lnTo>
                  <a:lnTo>
                    <a:pt x="418" y="241"/>
                  </a:lnTo>
                  <a:lnTo>
                    <a:pt x="438" y="224"/>
                  </a:lnTo>
                  <a:lnTo>
                    <a:pt x="456" y="210"/>
                  </a:lnTo>
                  <a:lnTo>
                    <a:pt x="475" y="197"/>
                  </a:lnTo>
                  <a:lnTo>
                    <a:pt x="494" y="187"/>
                  </a:lnTo>
                  <a:lnTo>
                    <a:pt x="511" y="178"/>
                  </a:lnTo>
                  <a:lnTo>
                    <a:pt x="528" y="173"/>
                  </a:lnTo>
                  <a:lnTo>
                    <a:pt x="545" y="169"/>
                  </a:lnTo>
                  <a:lnTo>
                    <a:pt x="561" y="167"/>
                  </a:lnTo>
                  <a:lnTo>
                    <a:pt x="575" y="167"/>
                  </a:lnTo>
                  <a:lnTo>
                    <a:pt x="590" y="169"/>
                  </a:lnTo>
                  <a:lnTo>
                    <a:pt x="603" y="173"/>
                  </a:lnTo>
                  <a:lnTo>
                    <a:pt x="615" y="179"/>
                  </a:lnTo>
                  <a:lnTo>
                    <a:pt x="625" y="187"/>
                  </a:lnTo>
                  <a:lnTo>
                    <a:pt x="634" y="196"/>
                  </a:lnTo>
                  <a:lnTo>
                    <a:pt x="643" y="207"/>
                  </a:lnTo>
                  <a:lnTo>
                    <a:pt x="650" y="219"/>
                  </a:lnTo>
                  <a:lnTo>
                    <a:pt x="654" y="233"/>
                  </a:lnTo>
                  <a:lnTo>
                    <a:pt x="658" y="250"/>
                  </a:lnTo>
                  <a:lnTo>
                    <a:pt x="659" y="267"/>
                  </a:lnTo>
                  <a:lnTo>
                    <a:pt x="659" y="285"/>
                  </a:lnTo>
                  <a:lnTo>
                    <a:pt x="657" y="306"/>
                  </a:lnTo>
                  <a:lnTo>
                    <a:pt x="653" y="327"/>
                  </a:lnTo>
                  <a:lnTo>
                    <a:pt x="646" y="349"/>
                  </a:lnTo>
                  <a:lnTo>
                    <a:pt x="638" y="373"/>
                  </a:lnTo>
                  <a:lnTo>
                    <a:pt x="626" y="398"/>
                  </a:lnTo>
                  <a:lnTo>
                    <a:pt x="613" y="425"/>
                  </a:lnTo>
                  <a:lnTo>
                    <a:pt x="598" y="452"/>
                  </a:lnTo>
                  <a:lnTo>
                    <a:pt x="579" y="479"/>
                  </a:lnTo>
                  <a:lnTo>
                    <a:pt x="560" y="506"/>
                  </a:lnTo>
                  <a:lnTo>
                    <a:pt x="541" y="530"/>
                  </a:lnTo>
                  <a:lnTo>
                    <a:pt x="521" y="552"/>
                  </a:lnTo>
                  <a:lnTo>
                    <a:pt x="502" y="571"/>
                  </a:lnTo>
                  <a:lnTo>
                    <a:pt x="484" y="588"/>
                  </a:lnTo>
                  <a:lnTo>
                    <a:pt x="464" y="603"/>
                  </a:lnTo>
                  <a:lnTo>
                    <a:pt x="446" y="615"/>
                  </a:lnTo>
                  <a:lnTo>
                    <a:pt x="428" y="625"/>
                  </a:lnTo>
                  <a:lnTo>
                    <a:pt x="409" y="633"/>
                  </a:lnTo>
                  <a:lnTo>
                    <a:pt x="393" y="639"/>
                  </a:lnTo>
                  <a:lnTo>
                    <a:pt x="376" y="643"/>
                  </a:lnTo>
                  <a:lnTo>
                    <a:pt x="360" y="645"/>
                  </a:lnTo>
                  <a:lnTo>
                    <a:pt x="345" y="645"/>
                  </a:lnTo>
                  <a:lnTo>
                    <a:pt x="331" y="643"/>
                  </a:lnTo>
                  <a:lnTo>
                    <a:pt x="319" y="639"/>
                  </a:lnTo>
                  <a:lnTo>
                    <a:pt x="306" y="633"/>
                  </a:lnTo>
                  <a:lnTo>
                    <a:pt x="295" y="626"/>
                  </a:lnTo>
                  <a:lnTo>
                    <a:pt x="286" y="617"/>
                  </a:lnTo>
                  <a:lnTo>
                    <a:pt x="278" y="606"/>
                  </a:lnTo>
                  <a:lnTo>
                    <a:pt x="272" y="593"/>
                  </a:lnTo>
                  <a:lnTo>
                    <a:pt x="267" y="579"/>
                  </a:lnTo>
                  <a:lnTo>
                    <a:pt x="264" y="564"/>
                  </a:lnTo>
                  <a:lnTo>
                    <a:pt x="261" y="547"/>
                  </a:lnTo>
                  <a:lnTo>
                    <a:pt x="263" y="528"/>
                  </a:lnTo>
                  <a:lnTo>
                    <a:pt x="265" y="508"/>
                  </a:lnTo>
                  <a:lnTo>
                    <a:pt x="269" y="487"/>
                  </a:lnTo>
                  <a:lnTo>
                    <a:pt x="275" y="464"/>
                  </a:lnTo>
                  <a:lnTo>
                    <a:pt x="284" y="441"/>
                  </a:lnTo>
                  <a:lnTo>
                    <a:pt x="294" y="415"/>
                  </a:lnTo>
                  <a:lnTo>
                    <a:pt x="307" y="390"/>
                  </a:lnTo>
                  <a:lnTo>
                    <a:pt x="324" y="363"/>
                  </a:lnTo>
                  <a:lnTo>
                    <a:pt x="342" y="33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2" name="Freeform 88"/>
            <p:cNvSpPr>
              <a:spLocks/>
            </p:cNvSpPr>
            <p:nvPr/>
          </p:nvSpPr>
          <p:spPr bwMode="auto">
            <a:xfrm>
              <a:off x="4500563" y="3756025"/>
              <a:ext cx="15875" cy="20638"/>
            </a:xfrm>
            <a:custGeom>
              <a:avLst/>
              <a:gdLst/>
              <a:ahLst/>
              <a:cxnLst>
                <a:cxn ang="0">
                  <a:pos x="55" y="117"/>
                </a:cxn>
                <a:cxn ang="0">
                  <a:pos x="81" y="79"/>
                </a:cxn>
                <a:cxn ang="0">
                  <a:pos x="111" y="48"/>
                </a:cxn>
                <a:cxn ang="0">
                  <a:pos x="140" y="26"/>
                </a:cxn>
                <a:cxn ang="0">
                  <a:pos x="170" y="11"/>
                </a:cxn>
                <a:cxn ang="0">
                  <a:pos x="198" y="2"/>
                </a:cxn>
                <a:cxn ang="0">
                  <a:pos x="226" y="0"/>
                </a:cxn>
                <a:cxn ang="0">
                  <a:pos x="250" y="5"/>
                </a:cxn>
                <a:cxn ang="0">
                  <a:pos x="273" y="17"/>
                </a:cxn>
                <a:cxn ang="0">
                  <a:pos x="292" y="34"/>
                </a:cxn>
                <a:cxn ang="0">
                  <a:pos x="306" y="56"/>
                </a:cxn>
                <a:cxn ang="0">
                  <a:pos x="317" y="84"/>
                </a:cxn>
                <a:cxn ang="0">
                  <a:pos x="320" y="116"/>
                </a:cxn>
                <a:cxn ang="0">
                  <a:pos x="318" y="154"/>
                </a:cxn>
                <a:cxn ang="0">
                  <a:pos x="308" y="195"/>
                </a:cxn>
                <a:cxn ang="0">
                  <a:pos x="290" y="239"/>
                </a:cxn>
                <a:cxn ang="0">
                  <a:pos x="266" y="285"/>
                </a:cxn>
                <a:cxn ang="0">
                  <a:pos x="237" y="324"/>
                </a:cxn>
                <a:cxn ang="0">
                  <a:pos x="208" y="355"/>
                </a:cxn>
                <a:cxn ang="0">
                  <a:pos x="179" y="378"/>
                </a:cxn>
                <a:cxn ang="0">
                  <a:pos x="149" y="393"/>
                </a:cxn>
                <a:cxn ang="0">
                  <a:pos x="120" y="401"/>
                </a:cxn>
                <a:cxn ang="0">
                  <a:pos x="92" y="402"/>
                </a:cxn>
                <a:cxn ang="0">
                  <a:pos x="68" y="397"/>
                </a:cxn>
                <a:cxn ang="0">
                  <a:pos x="45" y="386"/>
                </a:cxn>
                <a:cxn ang="0">
                  <a:pos x="27" y="370"/>
                </a:cxn>
                <a:cxn ang="0">
                  <a:pos x="13" y="346"/>
                </a:cxn>
                <a:cxn ang="0">
                  <a:pos x="3" y="319"/>
                </a:cxn>
                <a:cxn ang="0">
                  <a:pos x="0" y="286"/>
                </a:cxn>
                <a:cxn ang="0">
                  <a:pos x="3" y="250"/>
                </a:cxn>
                <a:cxn ang="0">
                  <a:pos x="12" y="209"/>
                </a:cxn>
                <a:cxn ang="0">
                  <a:pos x="29" y="164"/>
                </a:cxn>
              </a:cxnLst>
              <a:rect l="0" t="0" r="r" b="b"/>
              <a:pathLst>
                <a:path w="320" h="403">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3" name="Freeform 89"/>
            <p:cNvSpPr>
              <a:spLocks/>
            </p:cNvSpPr>
            <p:nvPr/>
          </p:nvSpPr>
          <p:spPr bwMode="auto">
            <a:xfrm>
              <a:off x="4510088" y="3841750"/>
              <a:ext cx="20638" cy="12700"/>
            </a:xfrm>
            <a:custGeom>
              <a:avLst/>
              <a:gdLst/>
              <a:ahLst/>
              <a:cxnLst>
                <a:cxn ang="0">
                  <a:pos x="255" y="23"/>
                </a:cxn>
                <a:cxn ang="0">
                  <a:pos x="297" y="41"/>
                </a:cxn>
                <a:cxn ang="0">
                  <a:pos x="333" y="59"/>
                </a:cxn>
                <a:cxn ang="0">
                  <a:pos x="361" y="79"/>
                </a:cxn>
                <a:cxn ang="0">
                  <a:pos x="382" y="102"/>
                </a:cxn>
                <a:cxn ang="0">
                  <a:pos x="397" y="124"/>
                </a:cxn>
                <a:cxn ang="0">
                  <a:pos x="405" y="146"/>
                </a:cxn>
                <a:cxn ang="0">
                  <a:pos x="407" y="168"/>
                </a:cxn>
                <a:cxn ang="0">
                  <a:pos x="402" y="188"/>
                </a:cxn>
                <a:cxn ang="0">
                  <a:pos x="391" y="206"/>
                </a:cxn>
                <a:cxn ang="0">
                  <a:pos x="373" y="222"/>
                </a:cxn>
                <a:cxn ang="0">
                  <a:pos x="350" y="234"/>
                </a:cxn>
                <a:cxn ang="0">
                  <a:pos x="321" y="242"/>
                </a:cxn>
                <a:cxn ang="0">
                  <a:pos x="287" y="245"/>
                </a:cxn>
                <a:cxn ang="0">
                  <a:pos x="246" y="244"/>
                </a:cxn>
                <a:cxn ang="0">
                  <a:pos x="200" y="236"/>
                </a:cxn>
                <a:cxn ang="0">
                  <a:pos x="152" y="223"/>
                </a:cxn>
                <a:cxn ang="0">
                  <a:pos x="109" y="205"/>
                </a:cxn>
                <a:cxn ang="0">
                  <a:pos x="74" y="186"/>
                </a:cxn>
                <a:cxn ang="0">
                  <a:pos x="45" y="165"/>
                </a:cxn>
                <a:cxn ang="0">
                  <a:pos x="24" y="142"/>
                </a:cxn>
                <a:cxn ang="0">
                  <a:pos x="9" y="120"/>
                </a:cxn>
                <a:cxn ang="0">
                  <a:pos x="1" y="97"/>
                </a:cxn>
                <a:cxn ang="0">
                  <a:pos x="0" y="76"/>
                </a:cxn>
                <a:cxn ang="0">
                  <a:pos x="4" y="56"/>
                </a:cxn>
                <a:cxn ang="0">
                  <a:pos x="16" y="37"/>
                </a:cxn>
                <a:cxn ang="0">
                  <a:pos x="33" y="22"/>
                </a:cxn>
                <a:cxn ang="0">
                  <a:pos x="56" y="10"/>
                </a:cxn>
                <a:cxn ang="0">
                  <a:pos x="85" y="3"/>
                </a:cxn>
                <a:cxn ang="0">
                  <a:pos x="120" y="0"/>
                </a:cxn>
                <a:cxn ang="0">
                  <a:pos x="160" y="2"/>
                </a:cxn>
                <a:cxn ang="0">
                  <a:pos x="206" y="10"/>
                </a:cxn>
              </a:cxnLst>
              <a:rect l="0" t="0" r="r" b="b"/>
              <a:pathLst>
                <a:path w="407" h="245">
                  <a:moveTo>
                    <a:pt x="231" y="16"/>
                  </a:moveTo>
                  <a:lnTo>
                    <a:pt x="255" y="23"/>
                  </a:lnTo>
                  <a:lnTo>
                    <a:pt x="276" y="31"/>
                  </a:lnTo>
                  <a:lnTo>
                    <a:pt x="297" y="41"/>
                  </a:lnTo>
                  <a:lnTo>
                    <a:pt x="316" y="50"/>
                  </a:lnTo>
                  <a:lnTo>
                    <a:pt x="333" y="59"/>
                  </a:lnTo>
                  <a:lnTo>
                    <a:pt x="348" y="69"/>
                  </a:lnTo>
                  <a:lnTo>
                    <a:pt x="361" y="79"/>
                  </a:lnTo>
                  <a:lnTo>
                    <a:pt x="372" y="90"/>
                  </a:lnTo>
                  <a:lnTo>
                    <a:pt x="382" y="102"/>
                  </a:lnTo>
                  <a:lnTo>
                    <a:pt x="391" y="113"/>
                  </a:lnTo>
                  <a:lnTo>
                    <a:pt x="397" y="124"/>
                  </a:lnTo>
                  <a:lnTo>
                    <a:pt x="402" y="135"/>
                  </a:lnTo>
                  <a:lnTo>
                    <a:pt x="405" y="146"/>
                  </a:lnTo>
                  <a:lnTo>
                    <a:pt x="407" y="156"/>
                  </a:lnTo>
                  <a:lnTo>
                    <a:pt x="407" y="168"/>
                  </a:lnTo>
                  <a:lnTo>
                    <a:pt x="405" y="178"/>
                  </a:lnTo>
                  <a:lnTo>
                    <a:pt x="402" y="188"/>
                  </a:lnTo>
                  <a:lnTo>
                    <a:pt x="397" y="197"/>
                  </a:lnTo>
                  <a:lnTo>
                    <a:pt x="391" y="206"/>
                  </a:lnTo>
                  <a:lnTo>
                    <a:pt x="382" y="213"/>
                  </a:lnTo>
                  <a:lnTo>
                    <a:pt x="373" y="222"/>
                  </a:lnTo>
                  <a:lnTo>
                    <a:pt x="363" y="228"/>
                  </a:lnTo>
                  <a:lnTo>
                    <a:pt x="350" y="234"/>
                  </a:lnTo>
                  <a:lnTo>
                    <a:pt x="337" y="238"/>
                  </a:lnTo>
                  <a:lnTo>
                    <a:pt x="321" y="242"/>
                  </a:lnTo>
                  <a:lnTo>
                    <a:pt x="305" y="244"/>
                  </a:lnTo>
                  <a:lnTo>
                    <a:pt x="287" y="245"/>
                  </a:lnTo>
                  <a:lnTo>
                    <a:pt x="267" y="245"/>
                  </a:lnTo>
                  <a:lnTo>
                    <a:pt x="246" y="244"/>
                  </a:lnTo>
                  <a:lnTo>
                    <a:pt x="225" y="241"/>
                  </a:lnTo>
                  <a:lnTo>
                    <a:pt x="200" y="236"/>
                  </a:lnTo>
                  <a:lnTo>
                    <a:pt x="176" y="230"/>
                  </a:lnTo>
                  <a:lnTo>
                    <a:pt x="152" y="223"/>
                  </a:lnTo>
                  <a:lnTo>
                    <a:pt x="130" y="214"/>
                  </a:lnTo>
                  <a:lnTo>
                    <a:pt x="109" y="205"/>
                  </a:lnTo>
                  <a:lnTo>
                    <a:pt x="91" y="196"/>
                  </a:lnTo>
                  <a:lnTo>
                    <a:pt x="74" y="186"/>
                  </a:lnTo>
                  <a:lnTo>
                    <a:pt x="58" y="176"/>
                  </a:lnTo>
                  <a:lnTo>
                    <a:pt x="45" y="165"/>
                  </a:lnTo>
                  <a:lnTo>
                    <a:pt x="34" y="153"/>
                  </a:lnTo>
                  <a:lnTo>
                    <a:pt x="24" y="142"/>
                  </a:lnTo>
                  <a:lnTo>
                    <a:pt x="16" y="131"/>
                  </a:lnTo>
                  <a:lnTo>
                    <a:pt x="9" y="120"/>
                  </a:lnTo>
                  <a:lnTo>
                    <a:pt x="4" y="109"/>
                  </a:lnTo>
                  <a:lnTo>
                    <a:pt x="1" y="97"/>
                  </a:lnTo>
                  <a:lnTo>
                    <a:pt x="0" y="86"/>
                  </a:lnTo>
                  <a:lnTo>
                    <a:pt x="0" y="76"/>
                  </a:lnTo>
                  <a:lnTo>
                    <a:pt x="1" y="65"/>
                  </a:lnTo>
                  <a:lnTo>
                    <a:pt x="4" y="56"/>
                  </a:lnTo>
                  <a:lnTo>
                    <a:pt x="9" y="47"/>
                  </a:lnTo>
                  <a:lnTo>
                    <a:pt x="16" y="37"/>
                  </a:lnTo>
                  <a:lnTo>
                    <a:pt x="24" y="29"/>
                  </a:lnTo>
                  <a:lnTo>
                    <a:pt x="33" y="22"/>
                  </a:lnTo>
                  <a:lnTo>
                    <a:pt x="44" y="16"/>
                  </a:lnTo>
                  <a:lnTo>
                    <a:pt x="56" y="10"/>
                  </a:lnTo>
                  <a:lnTo>
                    <a:pt x="70" y="6"/>
                  </a:lnTo>
                  <a:lnTo>
                    <a:pt x="85" y="3"/>
                  </a:lnTo>
                  <a:lnTo>
                    <a:pt x="102" y="1"/>
                  </a:lnTo>
                  <a:lnTo>
                    <a:pt x="120" y="0"/>
                  </a:lnTo>
                  <a:lnTo>
                    <a:pt x="139" y="0"/>
                  </a:lnTo>
                  <a:lnTo>
                    <a:pt x="160" y="2"/>
                  </a:lnTo>
                  <a:lnTo>
                    <a:pt x="183" y="5"/>
                  </a:lnTo>
                  <a:lnTo>
                    <a:pt x="206" y="10"/>
                  </a:lnTo>
                  <a:lnTo>
                    <a:pt x="231" y="1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4" name="Freeform 90"/>
            <p:cNvSpPr>
              <a:spLocks/>
            </p:cNvSpPr>
            <p:nvPr/>
          </p:nvSpPr>
          <p:spPr bwMode="auto">
            <a:xfrm>
              <a:off x="4524375" y="3829050"/>
              <a:ext cx="28575" cy="14288"/>
            </a:xfrm>
            <a:custGeom>
              <a:avLst/>
              <a:gdLst/>
              <a:ahLst/>
              <a:cxnLst>
                <a:cxn ang="0">
                  <a:pos x="286" y="0"/>
                </a:cxn>
                <a:cxn ang="0">
                  <a:pos x="345" y="2"/>
                </a:cxn>
                <a:cxn ang="0">
                  <a:pos x="397" y="11"/>
                </a:cxn>
                <a:cxn ang="0">
                  <a:pos x="441" y="25"/>
                </a:cxn>
                <a:cxn ang="0">
                  <a:pos x="478" y="43"/>
                </a:cxn>
                <a:cxn ang="0">
                  <a:pos x="507" y="66"/>
                </a:cxn>
                <a:cxn ang="0">
                  <a:pos x="528" y="90"/>
                </a:cxn>
                <a:cxn ang="0">
                  <a:pos x="542" y="116"/>
                </a:cxn>
                <a:cxn ang="0">
                  <a:pos x="546" y="144"/>
                </a:cxn>
                <a:cxn ang="0">
                  <a:pos x="542" y="171"/>
                </a:cxn>
                <a:cxn ang="0">
                  <a:pos x="529" y="199"/>
                </a:cxn>
                <a:cxn ang="0">
                  <a:pos x="508" y="224"/>
                </a:cxn>
                <a:cxn ang="0">
                  <a:pos x="476" y="248"/>
                </a:cxn>
                <a:cxn ang="0">
                  <a:pos x="437" y="267"/>
                </a:cxn>
                <a:cxn ang="0">
                  <a:pos x="387" y="283"/>
                </a:cxn>
                <a:cxn ang="0">
                  <a:pos x="327" y="294"/>
                </a:cxn>
                <a:cxn ang="0">
                  <a:pos x="261" y="298"/>
                </a:cxn>
                <a:cxn ang="0">
                  <a:pos x="202" y="297"/>
                </a:cxn>
                <a:cxn ang="0">
                  <a:pos x="150" y="289"/>
                </a:cxn>
                <a:cxn ang="0">
                  <a:pos x="105" y="275"/>
                </a:cxn>
                <a:cxn ang="0">
                  <a:pos x="69" y="257"/>
                </a:cxn>
                <a:cxn ang="0">
                  <a:pos x="39" y="235"/>
                </a:cxn>
                <a:cxn ang="0">
                  <a:pos x="18" y="210"/>
                </a:cxn>
                <a:cxn ang="0">
                  <a:pos x="6" y="184"/>
                </a:cxn>
                <a:cxn ang="0">
                  <a:pos x="0" y="156"/>
                </a:cxn>
                <a:cxn ang="0">
                  <a:pos x="5" y="129"/>
                </a:cxn>
                <a:cxn ang="0">
                  <a:pos x="18" y="101"/>
                </a:cxn>
                <a:cxn ang="0">
                  <a:pos x="39" y="75"/>
                </a:cxn>
                <a:cxn ang="0">
                  <a:pos x="70" y="51"/>
                </a:cxn>
                <a:cxn ang="0">
                  <a:pos x="111" y="32"/>
                </a:cxn>
                <a:cxn ang="0">
                  <a:pos x="160" y="16"/>
                </a:cxn>
                <a:cxn ang="0">
                  <a:pos x="220" y="4"/>
                </a:cxn>
              </a:cxnLst>
              <a:rect l="0" t="0" r="r" b="b"/>
              <a:pathLst>
                <a:path w="546" h="298">
                  <a:moveTo>
                    <a:pt x="253" y="1"/>
                  </a:moveTo>
                  <a:lnTo>
                    <a:pt x="286" y="0"/>
                  </a:lnTo>
                  <a:lnTo>
                    <a:pt x="316" y="0"/>
                  </a:lnTo>
                  <a:lnTo>
                    <a:pt x="345" y="2"/>
                  </a:lnTo>
                  <a:lnTo>
                    <a:pt x="371" y="7"/>
                  </a:lnTo>
                  <a:lnTo>
                    <a:pt x="397" y="11"/>
                  </a:lnTo>
                  <a:lnTo>
                    <a:pt x="419" y="18"/>
                  </a:lnTo>
                  <a:lnTo>
                    <a:pt x="441" y="25"/>
                  </a:lnTo>
                  <a:lnTo>
                    <a:pt x="460" y="34"/>
                  </a:lnTo>
                  <a:lnTo>
                    <a:pt x="478" y="43"/>
                  </a:lnTo>
                  <a:lnTo>
                    <a:pt x="494" y="54"/>
                  </a:lnTo>
                  <a:lnTo>
                    <a:pt x="507" y="66"/>
                  </a:lnTo>
                  <a:lnTo>
                    <a:pt x="519" y="77"/>
                  </a:lnTo>
                  <a:lnTo>
                    <a:pt x="528" y="90"/>
                  </a:lnTo>
                  <a:lnTo>
                    <a:pt x="535" y="103"/>
                  </a:lnTo>
                  <a:lnTo>
                    <a:pt x="542" y="116"/>
                  </a:lnTo>
                  <a:lnTo>
                    <a:pt x="545" y="130"/>
                  </a:lnTo>
                  <a:lnTo>
                    <a:pt x="546" y="144"/>
                  </a:lnTo>
                  <a:lnTo>
                    <a:pt x="545" y="158"/>
                  </a:lnTo>
                  <a:lnTo>
                    <a:pt x="542" y="171"/>
                  </a:lnTo>
                  <a:lnTo>
                    <a:pt x="537" y="186"/>
                  </a:lnTo>
                  <a:lnTo>
                    <a:pt x="529" y="199"/>
                  </a:lnTo>
                  <a:lnTo>
                    <a:pt x="519" y="212"/>
                  </a:lnTo>
                  <a:lnTo>
                    <a:pt x="508" y="224"/>
                  </a:lnTo>
                  <a:lnTo>
                    <a:pt x="494" y="236"/>
                  </a:lnTo>
                  <a:lnTo>
                    <a:pt x="476" y="248"/>
                  </a:lnTo>
                  <a:lnTo>
                    <a:pt x="458" y="258"/>
                  </a:lnTo>
                  <a:lnTo>
                    <a:pt x="437" y="267"/>
                  </a:lnTo>
                  <a:lnTo>
                    <a:pt x="412" y="276"/>
                  </a:lnTo>
                  <a:lnTo>
                    <a:pt x="387" y="283"/>
                  </a:lnTo>
                  <a:lnTo>
                    <a:pt x="358" y="289"/>
                  </a:lnTo>
                  <a:lnTo>
                    <a:pt x="327" y="294"/>
                  </a:lnTo>
                  <a:lnTo>
                    <a:pt x="293" y="297"/>
                  </a:lnTo>
                  <a:lnTo>
                    <a:pt x="261" y="298"/>
                  </a:lnTo>
                  <a:lnTo>
                    <a:pt x="231" y="298"/>
                  </a:lnTo>
                  <a:lnTo>
                    <a:pt x="202" y="297"/>
                  </a:lnTo>
                  <a:lnTo>
                    <a:pt x="175" y="293"/>
                  </a:lnTo>
                  <a:lnTo>
                    <a:pt x="150" y="289"/>
                  </a:lnTo>
                  <a:lnTo>
                    <a:pt x="127" y="282"/>
                  </a:lnTo>
                  <a:lnTo>
                    <a:pt x="105" y="275"/>
                  </a:lnTo>
                  <a:lnTo>
                    <a:pt x="86" y="267"/>
                  </a:lnTo>
                  <a:lnTo>
                    <a:pt x="69" y="257"/>
                  </a:lnTo>
                  <a:lnTo>
                    <a:pt x="53" y="247"/>
                  </a:lnTo>
                  <a:lnTo>
                    <a:pt x="39" y="235"/>
                  </a:lnTo>
                  <a:lnTo>
                    <a:pt x="28" y="223"/>
                  </a:lnTo>
                  <a:lnTo>
                    <a:pt x="18" y="210"/>
                  </a:lnTo>
                  <a:lnTo>
                    <a:pt x="11" y="198"/>
                  </a:lnTo>
                  <a:lnTo>
                    <a:pt x="6" y="184"/>
                  </a:lnTo>
                  <a:lnTo>
                    <a:pt x="1" y="170"/>
                  </a:lnTo>
                  <a:lnTo>
                    <a:pt x="0" y="156"/>
                  </a:lnTo>
                  <a:lnTo>
                    <a:pt x="1" y="142"/>
                  </a:lnTo>
                  <a:lnTo>
                    <a:pt x="5" y="129"/>
                  </a:lnTo>
                  <a:lnTo>
                    <a:pt x="10" y="114"/>
                  </a:lnTo>
                  <a:lnTo>
                    <a:pt x="18" y="101"/>
                  </a:lnTo>
                  <a:lnTo>
                    <a:pt x="27" y="88"/>
                  </a:lnTo>
                  <a:lnTo>
                    <a:pt x="39" y="75"/>
                  </a:lnTo>
                  <a:lnTo>
                    <a:pt x="53" y="63"/>
                  </a:lnTo>
                  <a:lnTo>
                    <a:pt x="70" y="51"/>
                  </a:lnTo>
                  <a:lnTo>
                    <a:pt x="89" y="41"/>
                  </a:lnTo>
                  <a:lnTo>
                    <a:pt x="111" y="32"/>
                  </a:lnTo>
                  <a:lnTo>
                    <a:pt x="134" y="23"/>
                  </a:lnTo>
                  <a:lnTo>
                    <a:pt x="160" y="16"/>
                  </a:lnTo>
                  <a:lnTo>
                    <a:pt x="189" y="10"/>
                  </a:lnTo>
                  <a:lnTo>
                    <a:pt x="220" y="4"/>
                  </a:lnTo>
                  <a:lnTo>
                    <a:pt x="253" y="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5" name="Freeform 91"/>
            <p:cNvSpPr>
              <a:spLocks/>
            </p:cNvSpPr>
            <p:nvPr/>
          </p:nvSpPr>
          <p:spPr bwMode="auto">
            <a:xfrm>
              <a:off x="4532313" y="3806825"/>
              <a:ext cx="31750" cy="17463"/>
            </a:xfrm>
            <a:custGeom>
              <a:avLst/>
              <a:gdLst/>
              <a:ahLst/>
              <a:cxnLst>
                <a:cxn ang="0">
                  <a:pos x="296" y="12"/>
                </a:cxn>
                <a:cxn ang="0">
                  <a:pos x="364" y="2"/>
                </a:cxn>
                <a:cxn ang="0">
                  <a:pos x="425" y="0"/>
                </a:cxn>
                <a:cxn ang="0">
                  <a:pos x="479" y="5"/>
                </a:cxn>
                <a:cxn ang="0">
                  <a:pos x="525" y="16"/>
                </a:cxn>
                <a:cxn ang="0">
                  <a:pos x="563" y="34"/>
                </a:cxn>
                <a:cxn ang="0">
                  <a:pos x="592" y="55"/>
                </a:cxn>
                <a:cxn ang="0">
                  <a:pos x="613" y="81"/>
                </a:cxn>
                <a:cxn ang="0">
                  <a:pos x="624" y="110"/>
                </a:cxn>
                <a:cxn ang="0">
                  <a:pos x="625" y="140"/>
                </a:cxn>
                <a:cxn ang="0">
                  <a:pos x="616" y="172"/>
                </a:cxn>
                <a:cxn ang="0">
                  <a:pos x="595" y="203"/>
                </a:cxn>
                <a:cxn ang="0">
                  <a:pos x="565" y="235"/>
                </a:cxn>
                <a:cxn ang="0">
                  <a:pos x="523" y="266"/>
                </a:cxn>
                <a:cxn ang="0">
                  <a:pos x="469" y="293"/>
                </a:cxn>
                <a:cxn ang="0">
                  <a:pos x="404" y="317"/>
                </a:cxn>
                <a:cxn ang="0">
                  <a:pos x="329" y="338"/>
                </a:cxn>
                <a:cxn ang="0">
                  <a:pos x="261" y="348"/>
                </a:cxn>
                <a:cxn ang="0">
                  <a:pos x="201" y="351"/>
                </a:cxn>
                <a:cxn ang="0">
                  <a:pos x="147" y="346"/>
                </a:cxn>
                <a:cxn ang="0">
                  <a:pos x="101" y="335"/>
                </a:cxn>
                <a:cxn ang="0">
                  <a:pos x="63" y="317"/>
                </a:cxn>
                <a:cxn ang="0">
                  <a:pos x="34" y="296"/>
                </a:cxn>
                <a:cxn ang="0">
                  <a:pos x="13" y="271"/>
                </a:cxn>
                <a:cxn ang="0">
                  <a:pos x="2" y="241"/>
                </a:cxn>
                <a:cxn ang="0">
                  <a:pos x="1" y="211"/>
                </a:cxn>
                <a:cxn ang="0">
                  <a:pos x="9" y="179"/>
                </a:cxn>
                <a:cxn ang="0">
                  <a:pos x="29" y="146"/>
                </a:cxn>
                <a:cxn ang="0">
                  <a:pos x="59" y="115"/>
                </a:cxn>
                <a:cxn ang="0">
                  <a:pos x="101" y="84"/>
                </a:cxn>
                <a:cxn ang="0">
                  <a:pos x="155" y="57"/>
                </a:cxn>
                <a:cxn ang="0">
                  <a:pos x="221" y="32"/>
                </a:cxn>
              </a:cxnLst>
              <a:rect l="0" t="0" r="r" b="b"/>
              <a:pathLst>
                <a:path w="625" h="351">
                  <a:moveTo>
                    <a:pt x="259" y="20"/>
                  </a:moveTo>
                  <a:lnTo>
                    <a:pt x="296" y="12"/>
                  </a:lnTo>
                  <a:lnTo>
                    <a:pt x="330" y="6"/>
                  </a:lnTo>
                  <a:lnTo>
                    <a:pt x="364" y="2"/>
                  </a:lnTo>
                  <a:lnTo>
                    <a:pt x="396" y="0"/>
                  </a:lnTo>
                  <a:lnTo>
                    <a:pt x="425" y="0"/>
                  </a:lnTo>
                  <a:lnTo>
                    <a:pt x="453" y="2"/>
                  </a:lnTo>
                  <a:lnTo>
                    <a:pt x="479" y="5"/>
                  </a:lnTo>
                  <a:lnTo>
                    <a:pt x="503" y="10"/>
                  </a:lnTo>
                  <a:lnTo>
                    <a:pt x="525" y="16"/>
                  </a:lnTo>
                  <a:lnTo>
                    <a:pt x="545" y="24"/>
                  </a:lnTo>
                  <a:lnTo>
                    <a:pt x="563" y="34"/>
                  </a:lnTo>
                  <a:lnTo>
                    <a:pt x="579" y="44"/>
                  </a:lnTo>
                  <a:lnTo>
                    <a:pt x="592" y="55"/>
                  </a:lnTo>
                  <a:lnTo>
                    <a:pt x="603" y="68"/>
                  </a:lnTo>
                  <a:lnTo>
                    <a:pt x="613" y="81"/>
                  </a:lnTo>
                  <a:lnTo>
                    <a:pt x="619" y="95"/>
                  </a:lnTo>
                  <a:lnTo>
                    <a:pt x="624" y="110"/>
                  </a:lnTo>
                  <a:lnTo>
                    <a:pt x="625" y="124"/>
                  </a:lnTo>
                  <a:lnTo>
                    <a:pt x="625" y="140"/>
                  </a:lnTo>
                  <a:lnTo>
                    <a:pt x="622" y="156"/>
                  </a:lnTo>
                  <a:lnTo>
                    <a:pt x="616" y="172"/>
                  </a:lnTo>
                  <a:lnTo>
                    <a:pt x="607" y="188"/>
                  </a:lnTo>
                  <a:lnTo>
                    <a:pt x="595" y="203"/>
                  </a:lnTo>
                  <a:lnTo>
                    <a:pt x="582" y="220"/>
                  </a:lnTo>
                  <a:lnTo>
                    <a:pt x="565" y="235"/>
                  </a:lnTo>
                  <a:lnTo>
                    <a:pt x="545" y="250"/>
                  </a:lnTo>
                  <a:lnTo>
                    <a:pt x="523" y="266"/>
                  </a:lnTo>
                  <a:lnTo>
                    <a:pt x="497" y="280"/>
                  </a:lnTo>
                  <a:lnTo>
                    <a:pt x="469" y="293"/>
                  </a:lnTo>
                  <a:lnTo>
                    <a:pt x="437" y="306"/>
                  </a:lnTo>
                  <a:lnTo>
                    <a:pt x="404" y="317"/>
                  </a:lnTo>
                  <a:lnTo>
                    <a:pt x="366" y="329"/>
                  </a:lnTo>
                  <a:lnTo>
                    <a:pt x="329" y="338"/>
                  </a:lnTo>
                  <a:lnTo>
                    <a:pt x="295" y="344"/>
                  </a:lnTo>
                  <a:lnTo>
                    <a:pt x="261" y="348"/>
                  </a:lnTo>
                  <a:lnTo>
                    <a:pt x="230" y="351"/>
                  </a:lnTo>
                  <a:lnTo>
                    <a:pt x="201" y="351"/>
                  </a:lnTo>
                  <a:lnTo>
                    <a:pt x="172" y="349"/>
                  </a:lnTo>
                  <a:lnTo>
                    <a:pt x="147" y="346"/>
                  </a:lnTo>
                  <a:lnTo>
                    <a:pt x="123" y="341"/>
                  </a:lnTo>
                  <a:lnTo>
                    <a:pt x="101" y="335"/>
                  </a:lnTo>
                  <a:lnTo>
                    <a:pt x="81" y="327"/>
                  </a:lnTo>
                  <a:lnTo>
                    <a:pt x="63" y="317"/>
                  </a:lnTo>
                  <a:lnTo>
                    <a:pt x="47" y="307"/>
                  </a:lnTo>
                  <a:lnTo>
                    <a:pt x="34" y="296"/>
                  </a:lnTo>
                  <a:lnTo>
                    <a:pt x="23" y="284"/>
                  </a:lnTo>
                  <a:lnTo>
                    <a:pt x="13" y="271"/>
                  </a:lnTo>
                  <a:lnTo>
                    <a:pt x="6" y="256"/>
                  </a:lnTo>
                  <a:lnTo>
                    <a:pt x="2" y="241"/>
                  </a:lnTo>
                  <a:lnTo>
                    <a:pt x="0" y="227"/>
                  </a:lnTo>
                  <a:lnTo>
                    <a:pt x="1" y="211"/>
                  </a:lnTo>
                  <a:lnTo>
                    <a:pt x="4" y="195"/>
                  </a:lnTo>
                  <a:lnTo>
                    <a:pt x="9" y="179"/>
                  </a:lnTo>
                  <a:lnTo>
                    <a:pt x="19" y="163"/>
                  </a:lnTo>
                  <a:lnTo>
                    <a:pt x="29" y="146"/>
                  </a:lnTo>
                  <a:lnTo>
                    <a:pt x="43" y="130"/>
                  </a:lnTo>
                  <a:lnTo>
                    <a:pt x="59" y="115"/>
                  </a:lnTo>
                  <a:lnTo>
                    <a:pt x="79" y="100"/>
                  </a:lnTo>
                  <a:lnTo>
                    <a:pt x="101" y="84"/>
                  </a:lnTo>
                  <a:lnTo>
                    <a:pt x="127" y="70"/>
                  </a:lnTo>
                  <a:lnTo>
                    <a:pt x="155" y="57"/>
                  </a:lnTo>
                  <a:lnTo>
                    <a:pt x="187" y="44"/>
                  </a:lnTo>
                  <a:lnTo>
                    <a:pt x="221" y="32"/>
                  </a:lnTo>
                  <a:lnTo>
                    <a:pt x="259" y="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6" name="Freeform 92"/>
            <p:cNvSpPr>
              <a:spLocks/>
            </p:cNvSpPr>
            <p:nvPr/>
          </p:nvSpPr>
          <p:spPr bwMode="auto">
            <a:xfrm>
              <a:off x="4524375" y="3781425"/>
              <a:ext cx="28575" cy="23813"/>
            </a:xfrm>
            <a:custGeom>
              <a:avLst/>
              <a:gdLst/>
              <a:ahLst/>
              <a:cxnLst>
                <a:cxn ang="0">
                  <a:pos x="193" y="100"/>
                </a:cxn>
                <a:cxn ang="0">
                  <a:pos x="252" y="60"/>
                </a:cxn>
                <a:cxn ang="0">
                  <a:pos x="307" y="30"/>
                </a:cxn>
                <a:cxn ang="0">
                  <a:pos x="358" y="11"/>
                </a:cxn>
                <a:cxn ang="0">
                  <a:pos x="405" y="2"/>
                </a:cxn>
                <a:cxn ang="0">
                  <a:pos x="446" y="0"/>
                </a:cxn>
                <a:cxn ang="0">
                  <a:pos x="482" y="7"/>
                </a:cxn>
                <a:cxn ang="0">
                  <a:pos x="510" y="20"/>
                </a:cxn>
                <a:cxn ang="0">
                  <a:pos x="531" y="42"/>
                </a:cxn>
                <a:cxn ang="0">
                  <a:pos x="545" y="68"/>
                </a:cxn>
                <a:cxn ang="0">
                  <a:pos x="549" y="101"/>
                </a:cxn>
                <a:cxn ang="0">
                  <a:pos x="544" y="138"/>
                </a:cxn>
                <a:cxn ang="0">
                  <a:pos x="528" y="180"/>
                </a:cxn>
                <a:cxn ang="0">
                  <a:pos x="503" y="226"/>
                </a:cxn>
                <a:cxn ang="0">
                  <a:pos x="465" y="275"/>
                </a:cxn>
                <a:cxn ang="0">
                  <a:pos x="415" y="325"/>
                </a:cxn>
                <a:cxn ang="0">
                  <a:pos x="355" y="375"/>
                </a:cxn>
                <a:cxn ang="0">
                  <a:pos x="297" y="415"/>
                </a:cxn>
                <a:cxn ang="0">
                  <a:pos x="243" y="443"/>
                </a:cxn>
                <a:cxn ang="0">
                  <a:pos x="192" y="463"/>
                </a:cxn>
                <a:cxn ang="0">
                  <a:pos x="145" y="473"/>
                </a:cxn>
                <a:cxn ang="0">
                  <a:pos x="103" y="474"/>
                </a:cxn>
                <a:cxn ang="0">
                  <a:pos x="69" y="467"/>
                </a:cxn>
                <a:cxn ang="0">
                  <a:pos x="40" y="453"/>
                </a:cxn>
                <a:cxn ang="0">
                  <a:pos x="18" y="432"/>
                </a:cxn>
                <a:cxn ang="0">
                  <a:pos x="5" y="405"/>
                </a:cxn>
                <a:cxn ang="0">
                  <a:pos x="0" y="372"/>
                </a:cxn>
                <a:cxn ang="0">
                  <a:pos x="5" y="335"/>
                </a:cxn>
                <a:cxn ang="0">
                  <a:pos x="20" y="293"/>
                </a:cxn>
                <a:cxn ang="0">
                  <a:pos x="46" y="248"/>
                </a:cxn>
                <a:cxn ang="0">
                  <a:pos x="84" y="199"/>
                </a:cxn>
                <a:cxn ang="0">
                  <a:pos x="134" y="148"/>
                </a:cxn>
              </a:cxnLst>
              <a:rect l="0" t="0" r="r" b="b"/>
              <a:pathLst>
                <a:path w="549" h="474">
                  <a:moveTo>
                    <a:pt x="164" y="123"/>
                  </a:moveTo>
                  <a:lnTo>
                    <a:pt x="193" y="100"/>
                  </a:lnTo>
                  <a:lnTo>
                    <a:pt x="223" y="78"/>
                  </a:lnTo>
                  <a:lnTo>
                    <a:pt x="252" y="60"/>
                  </a:lnTo>
                  <a:lnTo>
                    <a:pt x="280" y="44"/>
                  </a:lnTo>
                  <a:lnTo>
                    <a:pt x="307" y="30"/>
                  </a:lnTo>
                  <a:lnTo>
                    <a:pt x="333" y="20"/>
                  </a:lnTo>
                  <a:lnTo>
                    <a:pt x="358" y="11"/>
                  </a:lnTo>
                  <a:lnTo>
                    <a:pt x="383" y="5"/>
                  </a:lnTo>
                  <a:lnTo>
                    <a:pt x="405" y="2"/>
                  </a:lnTo>
                  <a:lnTo>
                    <a:pt x="426" y="0"/>
                  </a:lnTo>
                  <a:lnTo>
                    <a:pt x="446" y="0"/>
                  </a:lnTo>
                  <a:lnTo>
                    <a:pt x="465" y="2"/>
                  </a:lnTo>
                  <a:lnTo>
                    <a:pt x="482" y="7"/>
                  </a:lnTo>
                  <a:lnTo>
                    <a:pt x="497" y="13"/>
                  </a:lnTo>
                  <a:lnTo>
                    <a:pt x="510" y="20"/>
                  </a:lnTo>
                  <a:lnTo>
                    <a:pt x="522" y="30"/>
                  </a:lnTo>
                  <a:lnTo>
                    <a:pt x="531" y="42"/>
                  </a:lnTo>
                  <a:lnTo>
                    <a:pt x="540" y="54"/>
                  </a:lnTo>
                  <a:lnTo>
                    <a:pt x="545" y="68"/>
                  </a:lnTo>
                  <a:lnTo>
                    <a:pt x="548" y="83"/>
                  </a:lnTo>
                  <a:lnTo>
                    <a:pt x="549" y="101"/>
                  </a:lnTo>
                  <a:lnTo>
                    <a:pt x="548" y="119"/>
                  </a:lnTo>
                  <a:lnTo>
                    <a:pt x="544" y="138"/>
                  </a:lnTo>
                  <a:lnTo>
                    <a:pt x="538" y="159"/>
                  </a:lnTo>
                  <a:lnTo>
                    <a:pt x="528" y="180"/>
                  </a:lnTo>
                  <a:lnTo>
                    <a:pt x="517" y="202"/>
                  </a:lnTo>
                  <a:lnTo>
                    <a:pt x="503" y="226"/>
                  </a:lnTo>
                  <a:lnTo>
                    <a:pt x="486" y="249"/>
                  </a:lnTo>
                  <a:lnTo>
                    <a:pt x="465" y="275"/>
                  </a:lnTo>
                  <a:lnTo>
                    <a:pt x="442" y="299"/>
                  </a:lnTo>
                  <a:lnTo>
                    <a:pt x="415" y="325"/>
                  </a:lnTo>
                  <a:lnTo>
                    <a:pt x="385" y="352"/>
                  </a:lnTo>
                  <a:lnTo>
                    <a:pt x="355" y="375"/>
                  </a:lnTo>
                  <a:lnTo>
                    <a:pt x="326" y="397"/>
                  </a:lnTo>
                  <a:lnTo>
                    <a:pt x="297" y="415"/>
                  </a:lnTo>
                  <a:lnTo>
                    <a:pt x="270" y="430"/>
                  </a:lnTo>
                  <a:lnTo>
                    <a:pt x="243" y="443"/>
                  </a:lnTo>
                  <a:lnTo>
                    <a:pt x="217" y="455"/>
                  </a:lnTo>
                  <a:lnTo>
                    <a:pt x="192" y="463"/>
                  </a:lnTo>
                  <a:lnTo>
                    <a:pt x="168" y="469"/>
                  </a:lnTo>
                  <a:lnTo>
                    <a:pt x="145" y="473"/>
                  </a:lnTo>
                  <a:lnTo>
                    <a:pt x="124" y="474"/>
                  </a:lnTo>
                  <a:lnTo>
                    <a:pt x="103" y="474"/>
                  </a:lnTo>
                  <a:lnTo>
                    <a:pt x="85" y="471"/>
                  </a:lnTo>
                  <a:lnTo>
                    <a:pt x="69" y="467"/>
                  </a:lnTo>
                  <a:lnTo>
                    <a:pt x="53" y="461"/>
                  </a:lnTo>
                  <a:lnTo>
                    <a:pt x="40" y="453"/>
                  </a:lnTo>
                  <a:lnTo>
                    <a:pt x="28" y="443"/>
                  </a:lnTo>
                  <a:lnTo>
                    <a:pt x="18" y="432"/>
                  </a:lnTo>
                  <a:lnTo>
                    <a:pt x="11" y="419"/>
                  </a:lnTo>
                  <a:lnTo>
                    <a:pt x="5" y="405"/>
                  </a:lnTo>
                  <a:lnTo>
                    <a:pt x="2" y="390"/>
                  </a:lnTo>
                  <a:lnTo>
                    <a:pt x="0" y="372"/>
                  </a:lnTo>
                  <a:lnTo>
                    <a:pt x="2" y="354"/>
                  </a:lnTo>
                  <a:lnTo>
                    <a:pt x="5" y="335"/>
                  </a:lnTo>
                  <a:lnTo>
                    <a:pt x="12" y="314"/>
                  </a:lnTo>
                  <a:lnTo>
                    <a:pt x="20" y="293"/>
                  </a:lnTo>
                  <a:lnTo>
                    <a:pt x="32" y="272"/>
                  </a:lnTo>
                  <a:lnTo>
                    <a:pt x="46" y="248"/>
                  </a:lnTo>
                  <a:lnTo>
                    <a:pt x="64" y="224"/>
                  </a:lnTo>
                  <a:lnTo>
                    <a:pt x="84" y="199"/>
                  </a:lnTo>
                  <a:lnTo>
                    <a:pt x="108" y="175"/>
                  </a:lnTo>
                  <a:lnTo>
                    <a:pt x="134" y="148"/>
                  </a:lnTo>
                  <a:lnTo>
                    <a:pt x="164" y="12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7" name="Freeform 93"/>
            <p:cNvSpPr>
              <a:spLocks/>
            </p:cNvSpPr>
            <p:nvPr/>
          </p:nvSpPr>
          <p:spPr bwMode="auto">
            <a:xfrm>
              <a:off x="4513263" y="3763963"/>
              <a:ext cx="20638" cy="25400"/>
            </a:xfrm>
            <a:custGeom>
              <a:avLst/>
              <a:gdLst/>
              <a:ahLst/>
              <a:cxnLst>
                <a:cxn ang="0">
                  <a:pos x="100" y="140"/>
                </a:cxn>
                <a:cxn ang="0">
                  <a:pos x="138" y="94"/>
                </a:cxn>
                <a:cxn ang="0">
                  <a:pos x="177" y="57"/>
                </a:cxn>
                <a:cxn ang="0">
                  <a:pos x="214" y="30"/>
                </a:cxn>
                <a:cxn ang="0">
                  <a:pos x="250" y="11"/>
                </a:cxn>
                <a:cxn ang="0">
                  <a:pos x="284" y="2"/>
                </a:cxn>
                <a:cxn ang="0">
                  <a:pos x="314" y="0"/>
                </a:cxn>
                <a:cxn ang="0">
                  <a:pos x="342" y="6"/>
                </a:cxn>
                <a:cxn ang="0">
                  <a:pos x="364" y="20"/>
                </a:cxn>
                <a:cxn ang="0">
                  <a:pos x="382" y="40"/>
                </a:cxn>
                <a:cxn ang="0">
                  <a:pos x="393" y="66"/>
                </a:cxn>
                <a:cxn ang="0">
                  <a:pos x="398" y="100"/>
                </a:cxn>
                <a:cxn ang="0">
                  <a:pos x="396" y="139"/>
                </a:cxn>
                <a:cxn ang="0">
                  <a:pos x="385" y="182"/>
                </a:cxn>
                <a:cxn ang="0">
                  <a:pos x="365" y="231"/>
                </a:cxn>
                <a:cxn ang="0">
                  <a:pos x="337" y="285"/>
                </a:cxn>
                <a:cxn ang="0">
                  <a:pos x="299" y="339"/>
                </a:cxn>
                <a:cxn ang="0">
                  <a:pos x="260" y="385"/>
                </a:cxn>
                <a:cxn ang="0">
                  <a:pos x="223" y="421"/>
                </a:cxn>
                <a:cxn ang="0">
                  <a:pos x="185" y="448"/>
                </a:cxn>
                <a:cxn ang="0">
                  <a:pos x="148" y="466"/>
                </a:cxn>
                <a:cxn ang="0">
                  <a:pos x="115" y="476"/>
                </a:cxn>
                <a:cxn ang="0">
                  <a:pos x="84" y="478"/>
                </a:cxn>
                <a:cxn ang="0">
                  <a:pos x="58" y="472"/>
                </a:cxn>
                <a:cxn ang="0">
                  <a:pos x="34" y="459"/>
                </a:cxn>
                <a:cxn ang="0">
                  <a:pos x="17" y="439"/>
                </a:cxn>
                <a:cxn ang="0">
                  <a:pos x="6" y="412"/>
                </a:cxn>
                <a:cxn ang="0">
                  <a:pos x="0" y="380"/>
                </a:cxn>
                <a:cxn ang="0">
                  <a:pos x="4" y="341"/>
                </a:cxn>
                <a:cxn ang="0">
                  <a:pos x="14" y="297"/>
                </a:cxn>
                <a:cxn ang="0">
                  <a:pos x="33" y="248"/>
                </a:cxn>
                <a:cxn ang="0">
                  <a:pos x="63" y="196"/>
                </a:cxn>
              </a:cxnLst>
              <a:rect l="0" t="0" r="r" b="b"/>
              <a:pathLst>
                <a:path w="398" h="478">
                  <a:moveTo>
                    <a:pt x="81" y="167"/>
                  </a:moveTo>
                  <a:lnTo>
                    <a:pt x="100" y="140"/>
                  </a:lnTo>
                  <a:lnTo>
                    <a:pt x="119" y="116"/>
                  </a:lnTo>
                  <a:lnTo>
                    <a:pt x="138" y="94"/>
                  </a:lnTo>
                  <a:lnTo>
                    <a:pt x="157" y="74"/>
                  </a:lnTo>
                  <a:lnTo>
                    <a:pt x="177" y="57"/>
                  </a:lnTo>
                  <a:lnTo>
                    <a:pt x="195" y="43"/>
                  </a:lnTo>
                  <a:lnTo>
                    <a:pt x="214" y="30"/>
                  </a:lnTo>
                  <a:lnTo>
                    <a:pt x="233" y="20"/>
                  </a:lnTo>
                  <a:lnTo>
                    <a:pt x="250" y="11"/>
                  </a:lnTo>
                  <a:lnTo>
                    <a:pt x="267" y="6"/>
                  </a:lnTo>
                  <a:lnTo>
                    <a:pt x="284" y="2"/>
                  </a:lnTo>
                  <a:lnTo>
                    <a:pt x="300" y="0"/>
                  </a:lnTo>
                  <a:lnTo>
                    <a:pt x="314" y="0"/>
                  </a:lnTo>
                  <a:lnTo>
                    <a:pt x="329" y="2"/>
                  </a:lnTo>
                  <a:lnTo>
                    <a:pt x="342" y="6"/>
                  </a:lnTo>
                  <a:lnTo>
                    <a:pt x="354" y="12"/>
                  </a:lnTo>
                  <a:lnTo>
                    <a:pt x="364" y="20"/>
                  </a:lnTo>
                  <a:lnTo>
                    <a:pt x="373" y="29"/>
                  </a:lnTo>
                  <a:lnTo>
                    <a:pt x="382" y="40"/>
                  </a:lnTo>
                  <a:lnTo>
                    <a:pt x="389" y="52"/>
                  </a:lnTo>
                  <a:lnTo>
                    <a:pt x="393" y="66"/>
                  </a:lnTo>
                  <a:lnTo>
                    <a:pt x="397" y="83"/>
                  </a:lnTo>
                  <a:lnTo>
                    <a:pt x="398" y="100"/>
                  </a:lnTo>
                  <a:lnTo>
                    <a:pt x="398" y="118"/>
                  </a:lnTo>
                  <a:lnTo>
                    <a:pt x="396" y="139"/>
                  </a:lnTo>
                  <a:lnTo>
                    <a:pt x="392" y="160"/>
                  </a:lnTo>
                  <a:lnTo>
                    <a:pt x="385" y="182"/>
                  </a:lnTo>
                  <a:lnTo>
                    <a:pt x="377" y="206"/>
                  </a:lnTo>
                  <a:lnTo>
                    <a:pt x="365" y="231"/>
                  </a:lnTo>
                  <a:lnTo>
                    <a:pt x="352" y="258"/>
                  </a:lnTo>
                  <a:lnTo>
                    <a:pt x="337" y="285"/>
                  </a:lnTo>
                  <a:lnTo>
                    <a:pt x="318" y="312"/>
                  </a:lnTo>
                  <a:lnTo>
                    <a:pt x="299" y="339"/>
                  </a:lnTo>
                  <a:lnTo>
                    <a:pt x="280" y="363"/>
                  </a:lnTo>
                  <a:lnTo>
                    <a:pt x="260" y="385"/>
                  </a:lnTo>
                  <a:lnTo>
                    <a:pt x="241" y="404"/>
                  </a:lnTo>
                  <a:lnTo>
                    <a:pt x="223" y="421"/>
                  </a:lnTo>
                  <a:lnTo>
                    <a:pt x="203" y="436"/>
                  </a:lnTo>
                  <a:lnTo>
                    <a:pt x="185" y="448"/>
                  </a:lnTo>
                  <a:lnTo>
                    <a:pt x="167" y="458"/>
                  </a:lnTo>
                  <a:lnTo>
                    <a:pt x="148" y="466"/>
                  </a:lnTo>
                  <a:lnTo>
                    <a:pt x="132" y="472"/>
                  </a:lnTo>
                  <a:lnTo>
                    <a:pt x="115" y="476"/>
                  </a:lnTo>
                  <a:lnTo>
                    <a:pt x="99" y="478"/>
                  </a:lnTo>
                  <a:lnTo>
                    <a:pt x="84" y="478"/>
                  </a:lnTo>
                  <a:lnTo>
                    <a:pt x="70" y="476"/>
                  </a:lnTo>
                  <a:lnTo>
                    <a:pt x="58" y="472"/>
                  </a:lnTo>
                  <a:lnTo>
                    <a:pt x="45" y="466"/>
                  </a:lnTo>
                  <a:lnTo>
                    <a:pt x="34" y="459"/>
                  </a:lnTo>
                  <a:lnTo>
                    <a:pt x="25" y="450"/>
                  </a:lnTo>
                  <a:lnTo>
                    <a:pt x="17" y="439"/>
                  </a:lnTo>
                  <a:lnTo>
                    <a:pt x="11" y="426"/>
                  </a:lnTo>
                  <a:lnTo>
                    <a:pt x="6" y="412"/>
                  </a:lnTo>
                  <a:lnTo>
                    <a:pt x="3" y="397"/>
                  </a:lnTo>
                  <a:lnTo>
                    <a:pt x="0" y="380"/>
                  </a:lnTo>
                  <a:lnTo>
                    <a:pt x="2" y="361"/>
                  </a:lnTo>
                  <a:lnTo>
                    <a:pt x="4" y="341"/>
                  </a:lnTo>
                  <a:lnTo>
                    <a:pt x="8" y="320"/>
                  </a:lnTo>
                  <a:lnTo>
                    <a:pt x="14" y="297"/>
                  </a:lnTo>
                  <a:lnTo>
                    <a:pt x="23" y="274"/>
                  </a:lnTo>
                  <a:lnTo>
                    <a:pt x="33" y="248"/>
                  </a:lnTo>
                  <a:lnTo>
                    <a:pt x="46" y="223"/>
                  </a:lnTo>
                  <a:lnTo>
                    <a:pt x="63" y="196"/>
                  </a:lnTo>
                  <a:lnTo>
                    <a:pt x="81" y="167"/>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grpSp>
      <p:sp>
        <p:nvSpPr>
          <p:cNvPr id="2" name="Title Placeholder 1"/>
          <p:cNvSpPr>
            <a:spLocks noGrp="1"/>
          </p:cNvSpPr>
          <p:nvPr>
            <p:ph type="title"/>
          </p:nvPr>
        </p:nvSpPr>
        <p:spPr>
          <a:xfrm>
            <a:off x="0" y="482600"/>
            <a:ext cx="9144000" cy="381000"/>
          </a:xfrm>
          <a:prstGeom prst="rect">
            <a:avLst/>
          </a:prstGeom>
          <a:solidFill>
            <a:schemeClr val="tx2">
              <a:lumMod val="75000"/>
            </a:schemeClr>
          </a:solidFill>
        </p:spPr>
        <p:txBody>
          <a:bodyPr vert="horz" lIns="91440" tIns="45720" rIns="91440" bIns="45720" rtlCol="0" anchor="ctr">
            <a:noAutofit/>
          </a:bodyPr>
          <a:lstStyle/>
          <a:p>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3B03C6-FC76-4D6E-A400-AAFC08561D0F}" type="datetime3">
              <a:rPr lang="en-US" smtClean="0"/>
              <a:t>26 February 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t>Hydrophobic Coating Effectiveness in Water Chiller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599B649-AC05-4FD4-8EDB-84F71C51DE25}" type="slidenum">
              <a:rPr lang="en-US"/>
              <a:pPr>
                <a:defRPr/>
              </a:pPr>
              <a:t>‹#›</a:t>
            </a:fld>
            <a:endParaRPr lang="en-US" dirty="0"/>
          </a:p>
        </p:txBody>
      </p:sp>
      <p:sp>
        <p:nvSpPr>
          <p:cNvPr id="7" name="Rectangle 6"/>
          <p:cNvSpPr/>
          <p:nvPr userDrawn="1"/>
        </p:nvSpPr>
        <p:spPr>
          <a:xfrm>
            <a:off x="0" y="0"/>
            <a:ext cx="9144000" cy="609600"/>
          </a:xfrm>
          <a:prstGeom prst="rect">
            <a:avLst/>
          </a:prstGeom>
          <a:gradFill>
            <a:gsLst>
              <a:gs pos="0">
                <a:srgbClr val="0081C4"/>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rot="10800000">
            <a:off x="0" y="6248400"/>
            <a:ext cx="9144000" cy="609600"/>
          </a:xfrm>
          <a:prstGeom prst="rect">
            <a:avLst/>
          </a:prstGeom>
          <a:gradFill>
            <a:gsLst>
              <a:gs pos="0">
                <a:srgbClr val="EFB42B"/>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 name="TextBox 118"/>
          <p:cNvSpPr txBox="1"/>
          <p:nvPr userDrawn="1"/>
        </p:nvSpPr>
        <p:spPr>
          <a:xfrm>
            <a:off x="7620000" y="6611938"/>
            <a:ext cx="1524000" cy="246062"/>
          </a:xfrm>
          <a:prstGeom prst="rect">
            <a:avLst/>
          </a:prstGeom>
          <a:noFill/>
        </p:spPr>
        <p:txBody>
          <a:bodyPr>
            <a:spAutoFit/>
          </a:bodyPr>
          <a:lstStyle/>
          <a:p>
            <a:pPr algn="ctr" fontAlgn="auto">
              <a:spcBef>
                <a:spcPts val="0"/>
              </a:spcBef>
              <a:spcAft>
                <a:spcPts val="0"/>
              </a:spcAft>
              <a:defRPr/>
            </a:pPr>
            <a:r>
              <a:rPr lang="en-US" sz="1000" b="1" dirty="0" smtClean="0">
                <a:solidFill>
                  <a:schemeClr val="bg1"/>
                </a:solidFill>
                <a:latin typeface="Gill Sans MT" pitchFamily="34" charset="0"/>
                <a:cs typeface="+mn-cs"/>
              </a:rPr>
              <a:t>www.jubcor.com</a:t>
            </a:r>
            <a:endParaRPr lang="en-US" sz="1000" b="1" dirty="0">
              <a:solidFill>
                <a:schemeClr val="bg1"/>
              </a:solidFill>
              <a:latin typeface="Gill Sans MT" pitchFamily="34" charset="0"/>
              <a:cs typeface="+mn-cs"/>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 y="6416040"/>
            <a:ext cx="1540042" cy="365760"/>
          </a:xfrm>
          <a:prstGeom prst="rect">
            <a:avLst/>
          </a:prstGeom>
        </p:spPr>
      </p:pic>
      <p:sp>
        <p:nvSpPr>
          <p:cNvPr id="3" name="MSIPCMContentMarking" descr="{&quot;HashCode&quot;:1951441951,&quot;Placement&quot;:&quot;Header&quot;,&quot;Top&quot;:0.0,&quot;Left&quot;:0.0,&quot;SlideWidth&quot;:720,&quot;SlideHeight&quot;:540}"/>
          <p:cNvSpPr txBox="1"/>
          <p:nvPr userDrawn="1"/>
        </p:nvSpPr>
        <p:spPr>
          <a:xfrm>
            <a:off x="0" y="0"/>
            <a:ext cx="1838494" cy="234315"/>
          </a:xfrm>
          <a:prstGeom prst="rect">
            <a:avLst/>
          </a:prstGeom>
          <a:noFill/>
        </p:spPr>
        <p:txBody>
          <a:bodyPr vert="horz" wrap="square" lIns="0" tIns="0" rIns="0" bIns="0" rtlCol="0" anchor="ctr" anchorCtr="1">
            <a:spAutoFit/>
          </a:bodyPr>
          <a:lstStyle/>
          <a:p>
            <a:pPr algn="l">
              <a:spcBef>
                <a:spcPct val="0"/>
              </a:spcBef>
              <a:spcAft>
                <a:spcPct val="0"/>
              </a:spcAft>
            </a:pPr>
            <a:r>
              <a:rPr lang="en-US" sz="1000" smtClean="0">
                <a:solidFill>
                  <a:srgbClr val="009FDF"/>
                </a:solidFill>
                <a:latin typeface="SABIC Typeface Headline Light" panose="020B0303060202020204" pitchFamily="34" charset="0"/>
              </a:rPr>
              <a:t>Classification: Internal Use</a:t>
            </a:r>
            <a:endParaRPr lang="en-US" sz="1000">
              <a:solidFill>
                <a:srgbClr val="009FDF"/>
              </a:solidFill>
              <a:latin typeface="SABIC Typeface Headline Light" panose="020B0303060202020204" pitchFamily="34" charset="0"/>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rtl="0" eaLnBrk="0" fontAlgn="base" hangingPunct="0">
        <a:spcBef>
          <a:spcPct val="0"/>
        </a:spcBef>
        <a:spcAft>
          <a:spcPct val="0"/>
        </a:spcAft>
        <a:defRPr b="1" kern="1200">
          <a:solidFill>
            <a:schemeClr val="bg1"/>
          </a:solidFill>
          <a:latin typeface="Gill Sans MT" pitchFamily="34" charset="0"/>
          <a:ea typeface="+mj-ea"/>
          <a:cs typeface="+mj-cs"/>
        </a:defRPr>
      </a:lvl1pPr>
      <a:lvl2pPr algn="l" rtl="0" eaLnBrk="0" fontAlgn="base" hangingPunct="0">
        <a:spcBef>
          <a:spcPct val="0"/>
        </a:spcBef>
        <a:spcAft>
          <a:spcPct val="0"/>
        </a:spcAft>
        <a:defRPr b="1">
          <a:solidFill>
            <a:schemeClr val="bg1"/>
          </a:solidFill>
          <a:latin typeface="Gill Sans MT" pitchFamily="34" charset="0"/>
        </a:defRPr>
      </a:lvl2pPr>
      <a:lvl3pPr algn="l" rtl="0" eaLnBrk="0" fontAlgn="base" hangingPunct="0">
        <a:spcBef>
          <a:spcPct val="0"/>
        </a:spcBef>
        <a:spcAft>
          <a:spcPct val="0"/>
        </a:spcAft>
        <a:defRPr b="1">
          <a:solidFill>
            <a:schemeClr val="bg1"/>
          </a:solidFill>
          <a:latin typeface="Gill Sans MT" pitchFamily="34" charset="0"/>
        </a:defRPr>
      </a:lvl3pPr>
      <a:lvl4pPr algn="l" rtl="0" eaLnBrk="0" fontAlgn="base" hangingPunct="0">
        <a:spcBef>
          <a:spcPct val="0"/>
        </a:spcBef>
        <a:spcAft>
          <a:spcPct val="0"/>
        </a:spcAft>
        <a:defRPr b="1">
          <a:solidFill>
            <a:schemeClr val="bg1"/>
          </a:solidFill>
          <a:latin typeface="Gill Sans MT" pitchFamily="34" charset="0"/>
        </a:defRPr>
      </a:lvl4pPr>
      <a:lvl5pPr algn="l" rtl="0" eaLnBrk="0" fontAlgn="base" hangingPunct="0">
        <a:spcBef>
          <a:spcPct val="0"/>
        </a:spcBef>
        <a:spcAft>
          <a:spcPct val="0"/>
        </a:spcAft>
        <a:defRPr b="1">
          <a:solidFill>
            <a:schemeClr val="bg1"/>
          </a:solidFill>
          <a:latin typeface="Gill Sans MT" pitchFamily="34" charset="0"/>
        </a:defRPr>
      </a:lvl5pPr>
      <a:lvl6pPr marL="457200" algn="l" rtl="0" fontAlgn="base">
        <a:spcBef>
          <a:spcPct val="0"/>
        </a:spcBef>
        <a:spcAft>
          <a:spcPct val="0"/>
        </a:spcAft>
        <a:defRPr b="1">
          <a:solidFill>
            <a:schemeClr val="bg1"/>
          </a:solidFill>
          <a:latin typeface="Gill Sans MT" pitchFamily="34" charset="0"/>
        </a:defRPr>
      </a:lvl6pPr>
      <a:lvl7pPr marL="914400" algn="l" rtl="0" fontAlgn="base">
        <a:spcBef>
          <a:spcPct val="0"/>
        </a:spcBef>
        <a:spcAft>
          <a:spcPct val="0"/>
        </a:spcAft>
        <a:defRPr b="1">
          <a:solidFill>
            <a:schemeClr val="bg1"/>
          </a:solidFill>
          <a:latin typeface="Gill Sans MT" pitchFamily="34" charset="0"/>
        </a:defRPr>
      </a:lvl7pPr>
      <a:lvl8pPr marL="1371600" algn="l" rtl="0" fontAlgn="base">
        <a:spcBef>
          <a:spcPct val="0"/>
        </a:spcBef>
        <a:spcAft>
          <a:spcPct val="0"/>
        </a:spcAft>
        <a:defRPr b="1">
          <a:solidFill>
            <a:schemeClr val="bg1"/>
          </a:solidFill>
          <a:latin typeface="Gill Sans MT" pitchFamily="34" charset="0"/>
        </a:defRPr>
      </a:lvl8pPr>
      <a:lvl9pPr marL="1828800" algn="l" rtl="0" fontAlgn="base">
        <a:spcBef>
          <a:spcPct val="0"/>
        </a:spcBef>
        <a:spcAft>
          <a:spcPct val="0"/>
        </a:spcAft>
        <a:defRPr b="1">
          <a:solidFill>
            <a:schemeClr val="bg1"/>
          </a:solidFill>
          <a:latin typeface="Gill Sans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68.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tif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HYDROPHOBIC AND ANTIMICROBIAL COATINGS FOR HVAC WATER COOLING TOWERS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Photocatalytic Coating</a:t>
            </a:r>
          </a:p>
        </p:txBody>
      </p:sp>
      <p:pic>
        <p:nvPicPr>
          <p:cNvPr id="4" name="Picture 2" descr="Coatings | Free Full-Text | Recent Advances in TiO2 Films Prepared ..."/>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73177" y="1851404"/>
            <a:ext cx="4397645" cy="4023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92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Water Cooling Towers</a:t>
            </a:r>
          </a:p>
        </p:txBody>
      </p:sp>
      <p:sp>
        <p:nvSpPr>
          <p:cNvPr id="3" name="Content Placeholder 2"/>
          <p:cNvSpPr>
            <a:spLocks noGrp="1"/>
          </p:cNvSpPr>
          <p:nvPr>
            <p:ph idx="1"/>
          </p:nvPr>
        </p:nvSpPr>
        <p:spPr>
          <a:xfrm>
            <a:off x="457200" y="1600200"/>
            <a:ext cx="4419600" cy="4525963"/>
          </a:xfrm>
        </p:spPr>
        <p:txBody>
          <a:bodyPr/>
          <a:lstStyle/>
          <a:p>
            <a:pPr marL="433388" algn="just">
              <a:buFontTx/>
              <a:buChar char="-"/>
            </a:pPr>
            <a:r>
              <a:rPr lang="en-US" sz="2800" dirty="0"/>
              <a:t>A cooling tower is a heat rejection device.</a:t>
            </a:r>
          </a:p>
          <a:p>
            <a:pPr marL="433388" algn="just">
              <a:buFontTx/>
              <a:buChar char="-"/>
            </a:pPr>
            <a:r>
              <a:rPr lang="en-US" sz="2800" dirty="0"/>
              <a:t>Two major types: mechanical and natural draft</a:t>
            </a:r>
          </a:p>
          <a:p>
            <a:pPr marL="433388" algn="just">
              <a:buFontTx/>
              <a:buChar char="-"/>
            </a:pPr>
            <a:r>
              <a:rPr lang="en-US" sz="2800" dirty="0"/>
              <a:t>Depends on Wet Bulb Temperature</a:t>
            </a:r>
          </a:p>
          <a:p>
            <a:pPr marL="0" indent="0">
              <a:buNone/>
            </a:pPr>
            <a:endParaRPr lang="en-US" sz="2800" dirty="0"/>
          </a:p>
          <a:p>
            <a:endParaRPr lang="en-US" sz="2800" dirty="0"/>
          </a:p>
        </p:txBody>
      </p:sp>
      <p:pic>
        <p:nvPicPr>
          <p:cNvPr id="7" name="Content Placeholder 7"/>
          <p:cNvPicPr>
            <a:picLocks noChangeAspect="1"/>
          </p:cNvPicPr>
          <p:nvPr/>
        </p:nvPicPr>
        <p:blipFill>
          <a:blip r:embed="rId3"/>
          <a:stretch>
            <a:fillRect/>
          </a:stretch>
        </p:blipFill>
        <p:spPr>
          <a:xfrm>
            <a:off x="5798127" y="1004455"/>
            <a:ext cx="2297713" cy="2784361"/>
          </a:xfrm>
          <a:prstGeom prst="rect">
            <a:avLst/>
          </a:prstGeom>
        </p:spPr>
      </p:pic>
      <p:pic>
        <p:nvPicPr>
          <p:cNvPr id="8" name="Picture 7"/>
          <p:cNvPicPr>
            <a:picLocks noChangeAspect="1"/>
          </p:cNvPicPr>
          <p:nvPr/>
        </p:nvPicPr>
        <p:blipFill>
          <a:blip r:embed="rId4"/>
          <a:stretch>
            <a:fillRect/>
          </a:stretch>
        </p:blipFill>
        <p:spPr>
          <a:xfrm>
            <a:off x="5584074" y="3870108"/>
            <a:ext cx="2511766" cy="2784361"/>
          </a:xfrm>
          <a:prstGeom prst="rect">
            <a:avLst/>
          </a:prstGeom>
        </p:spPr>
      </p:pic>
    </p:spTree>
    <p:extLst>
      <p:ext uri="{BB962C8B-B14F-4D97-AF65-F5344CB8AC3E}">
        <p14:creationId xmlns:p14="http://schemas.microsoft.com/office/powerpoint/2010/main" val="191353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 in HVAC Water Cooling Towers</a:t>
            </a:r>
          </a:p>
        </p:txBody>
      </p:sp>
      <p:sp>
        <p:nvSpPr>
          <p:cNvPr id="3" name="Content Placeholder 2"/>
          <p:cNvSpPr>
            <a:spLocks noGrp="1"/>
          </p:cNvSpPr>
          <p:nvPr>
            <p:ph idx="1"/>
          </p:nvPr>
        </p:nvSpPr>
        <p:spPr/>
        <p:txBody>
          <a:bodyPr/>
          <a:lstStyle/>
          <a:p>
            <a:r>
              <a:rPr lang="en-US" sz="2400" dirty="0"/>
              <a:t>Cooling tower is the perfect environment for bacteria growth.</a:t>
            </a:r>
          </a:p>
          <a:p>
            <a:r>
              <a:rPr lang="en-US" sz="2400" dirty="0"/>
              <a:t>Most common bacteria type is Legionella bacteria.</a:t>
            </a:r>
          </a:p>
          <a:p>
            <a:r>
              <a:rPr lang="en-US" sz="2400" dirty="0"/>
              <a:t>OSHA recommends cleaning cooling tower at least twice a year to prevent the growth of bacteria.</a:t>
            </a:r>
          </a:p>
          <a:p>
            <a:r>
              <a:rPr lang="en-US" sz="2400" dirty="0"/>
              <a:t>Several methods are used in cleaning HVAC water cooling towers</a:t>
            </a:r>
          </a:p>
          <a:p>
            <a:r>
              <a:rPr lang="en-US" sz="2400" dirty="0"/>
              <a:t>Cost and time obligate the operation of these systems</a:t>
            </a:r>
          </a:p>
          <a:p>
            <a:endParaRPr lang="en-US" sz="2400" dirty="0"/>
          </a:p>
        </p:txBody>
      </p:sp>
    </p:spTree>
    <p:extLst>
      <p:ext uri="{BB962C8B-B14F-4D97-AF65-F5344CB8AC3E}">
        <p14:creationId xmlns:p14="http://schemas.microsoft.com/office/powerpoint/2010/main" val="258196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p:txBody>
          <a:bodyPr/>
          <a:lstStyle/>
          <a:p>
            <a:pPr marL="342900" lvl="1" indent="-342900" algn="just">
              <a:lnSpc>
                <a:spcPct val="100000"/>
              </a:lnSpc>
              <a:spcBef>
                <a:spcPts val="1200"/>
              </a:spcBef>
              <a:spcAft>
                <a:spcPts val="200"/>
              </a:spcAft>
              <a:buSzPct val="100000"/>
              <a:buFontTx/>
              <a:buChar char="-"/>
            </a:pPr>
            <a:r>
              <a:rPr lang="en-US" sz="2400" dirty="0"/>
              <a:t>To evaluate Ytterbium oxide (Yb</a:t>
            </a:r>
            <a:r>
              <a:rPr lang="en-US" sz="2400" baseline="-25000" dirty="0"/>
              <a:t>2</a:t>
            </a:r>
            <a:r>
              <a:rPr lang="en-US" sz="2400" dirty="0"/>
              <a:t>O</a:t>
            </a:r>
            <a:r>
              <a:rPr lang="en-US" sz="2400" baseline="-25000" dirty="0"/>
              <a:t>3</a:t>
            </a:r>
            <a:r>
              <a:rPr lang="en-US" sz="2400" dirty="0"/>
              <a:t>) Titanium dioxide (Tio</a:t>
            </a:r>
            <a:r>
              <a:rPr lang="en-US" sz="2400" baseline="-25000" dirty="0"/>
              <a:t>2</a:t>
            </a:r>
            <a:r>
              <a:rPr lang="en-US" sz="2400" dirty="0"/>
              <a:t>) performance in cooling and HVAC systems</a:t>
            </a:r>
          </a:p>
          <a:p>
            <a:pPr marL="342900" lvl="1" indent="-342900" algn="just">
              <a:lnSpc>
                <a:spcPct val="100000"/>
              </a:lnSpc>
              <a:spcBef>
                <a:spcPts val="1200"/>
              </a:spcBef>
              <a:spcAft>
                <a:spcPts val="200"/>
              </a:spcAft>
              <a:buSzPct val="100000"/>
              <a:buFontTx/>
              <a:buChar char="-"/>
            </a:pPr>
            <a:r>
              <a:rPr lang="en-US" sz="2400" dirty="0"/>
              <a:t>Ytterbium oxide (Yb</a:t>
            </a:r>
            <a:r>
              <a:rPr lang="en-US" sz="2400" baseline="-25000" dirty="0"/>
              <a:t>2</a:t>
            </a:r>
            <a:r>
              <a:rPr lang="en-US" sz="2400" dirty="0"/>
              <a:t>O</a:t>
            </a:r>
            <a:r>
              <a:rPr lang="en-US" sz="2400" baseline="-25000" dirty="0"/>
              <a:t>3</a:t>
            </a:r>
            <a:r>
              <a:rPr lang="en-US" sz="2400" dirty="0"/>
              <a:t>) with two different bond coatings Chromium oxide (Cr</a:t>
            </a:r>
            <a:r>
              <a:rPr lang="en-US" sz="2400" baseline="-25000" dirty="0"/>
              <a:t>2</a:t>
            </a:r>
            <a:r>
              <a:rPr lang="en-US" sz="2400" dirty="0"/>
              <a:t>O</a:t>
            </a:r>
            <a:r>
              <a:rPr lang="en-US" sz="2400" baseline="-25000" dirty="0"/>
              <a:t>3</a:t>
            </a:r>
            <a:r>
              <a:rPr lang="en-US" sz="2400" dirty="0"/>
              <a:t>), </a:t>
            </a:r>
            <a:r>
              <a:rPr lang="en-US" sz="2400" dirty="0" err="1"/>
              <a:t>Yttria</a:t>
            </a:r>
            <a:r>
              <a:rPr lang="en-US" sz="2400" dirty="0"/>
              <a:t>-stabilized zirconia (YSZ).</a:t>
            </a:r>
          </a:p>
          <a:p>
            <a:pPr marL="342900" lvl="1" indent="-342900" algn="just">
              <a:lnSpc>
                <a:spcPct val="100000"/>
              </a:lnSpc>
              <a:spcBef>
                <a:spcPts val="1200"/>
              </a:spcBef>
              <a:spcAft>
                <a:spcPts val="200"/>
              </a:spcAft>
              <a:buSzPct val="100000"/>
              <a:buFontTx/>
              <a:buChar char="-"/>
            </a:pPr>
            <a:r>
              <a:rPr lang="en-US" sz="2400" dirty="0"/>
              <a:t>Same environment is used for certain duration.</a:t>
            </a:r>
          </a:p>
          <a:p>
            <a:pPr marL="342900" lvl="1" indent="-342900" algn="just">
              <a:lnSpc>
                <a:spcPct val="100000"/>
              </a:lnSpc>
              <a:spcBef>
                <a:spcPts val="1200"/>
              </a:spcBef>
              <a:spcAft>
                <a:spcPts val="200"/>
              </a:spcAft>
              <a:buSzPct val="100000"/>
              <a:buFontTx/>
              <a:buChar char="-"/>
            </a:pPr>
            <a:r>
              <a:rPr lang="en-US" sz="2400" dirty="0"/>
              <a:t>Effects of factors such as thickness and sunlight in the coating performance</a:t>
            </a:r>
          </a:p>
          <a:p>
            <a:pPr marL="342900" lvl="1" indent="-342900" algn="just">
              <a:lnSpc>
                <a:spcPct val="150000"/>
              </a:lnSpc>
              <a:spcBef>
                <a:spcPts val="1200"/>
              </a:spcBef>
              <a:spcAft>
                <a:spcPts val="200"/>
              </a:spcAft>
              <a:buSzPct val="100000"/>
              <a:buFontTx/>
              <a:buChar char="-"/>
            </a:pPr>
            <a:endParaRPr lang="en-US" sz="2000" dirty="0"/>
          </a:p>
          <a:p>
            <a:endParaRPr lang="en-US" dirty="0"/>
          </a:p>
        </p:txBody>
      </p:sp>
    </p:spTree>
    <p:extLst>
      <p:ext uri="{BB962C8B-B14F-4D97-AF65-F5344CB8AC3E}">
        <p14:creationId xmlns:p14="http://schemas.microsoft.com/office/powerpoint/2010/main" val="311199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YTTERBIUM OXIDE AND TITANIUM DIOXIDE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1184613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idx="1"/>
          </p:nvPr>
        </p:nvSpPr>
        <p:spPr/>
        <p:txBody>
          <a:bodyPr/>
          <a:lstStyle/>
          <a:p>
            <a:pPr marL="457200" indent="-457200">
              <a:lnSpc>
                <a:spcPct val="150000"/>
              </a:lnSpc>
              <a:buFontTx/>
              <a:buChar char="-"/>
            </a:pPr>
            <a:r>
              <a:rPr lang="en-US" sz="2000" dirty="0"/>
              <a:t>The base metal is SS-304 with thickness of 3mm </a:t>
            </a:r>
          </a:p>
          <a:p>
            <a:pPr marL="457200" indent="-457200">
              <a:lnSpc>
                <a:spcPct val="150000"/>
              </a:lnSpc>
              <a:buFontTx/>
              <a:buChar char="-"/>
            </a:pPr>
            <a:r>
              <a:rPr lang="en-US" sz="2000" dirty="0"/>
              <a:t>Three coating systems:</a:t>
            </a:r>
          </a:p>
          <a:p>
            <a:pPr marL="914400" indent="-457200">
              <a:lnSpc>
                <a:spcPct val="150000"/>
              </a:lnSpc>
              <a:buFont typeface="+mj-lt"/>
              <a:buAutoNum type="arabicPeriod"/>
            </a:pPr>
            <a:r>
              <a:rPr lang="en-US" sz="2000" b="1" dirty="0"/>
              <a:t>Coating System No.1: </a:t>
            </a:r>
            <a:r>
              <a:rPr lang="en-US" sz="2000" dirty="0"/>
              <a:t>1</a:t>
            </a:r>
            <a:r>
              <a:rPr lang="en-US" sz="2000" baseline="30000" dirty="0"/>
              <a:t>st </a:t>
            </a:r>
            <a:r>
              <a:rPr lang="en-US" sz="2000" dirty="0"/>
              <a:t>coating is Cr</a:t>
            </a:r>
            <a:r>
              <a:rPr lang="en-US" sz="2000" baseline="-25000" dirty="0"/>
              <a:t>2</a:t>
            </a:r>
            <a:r>
              <a:rPr lang="en-US" sz="2000" dirty="0"/>
              <a:t>O</a:t>
            </a:r>
            <a:r>
              <a:rPr lang="en-US" sz="2000" baseline="-25000" dirty="0"/>
              <a:t>3</a:t>
            </a:r>
            <a:r>
              <a:rPr lang="en-US" sz="2000" dirty="0"/>
              <a:t> and top coat is Yb</a:t>
            </a:r>
            <a:r>
              <a:rPr lang="en-US" sz="2000" baseline="-25000" dirty="0"/>
              <a:t>2</a:t>
            </a:r>
            <a:r>
              <a:rPr lang="en-US" sz="2000" dirty="0"/>
              <a:t>O</a:t>
            </a:r>
            <a:r>
              <a:rPr lang="en-US" sz="2000" baseline="-25000" dirty="0"/>
              <a:t>3</a:t>
            </a:r>
          </a:p>
          <a:p>
            <a:pPr marL="914400" indent="-457200">
              <a:lnSpc>
                <a:spcPct val="150000"/>
              </a:lnSpc>
              <a:buFont typeface="+mj-lt"/>
              <a:buAutoNum type="arabicPeriod"/>
            </a:pPr>
            <a:r>
              <a:rPr lang="en-US" sz="2000" b="1" dirty="0"/>
              <a:t>Coating System No.2: </a:t>
            </a:r>
            <a:r>
              <a:rPr lang="en-US" sz="2000" dirty="0"/>
              <a:t>1</a:t>
            </a:r>
            <a:r>
              <a:rPr lang="en-US" sz="2000" baseline="30000" dirty="0"/>
              <a:t>st </a:t>
            </a:r>
            <a:r>
              <a:rPr lang="en-US" sz="2000" dirty="0"/>
              <a:t>coating is </a:t>
            </a:r>
            <a:r>
              <a:rPr lang="en-US" sz="2000" dirty="0" err="1"/>
              <a:t>YSZ</a:t>
            </a:r>
            <a:r>
              <a:rPr lang="en-US" sz="2000" dirty="0"/>
              <a:t> and top coat is Yb</a:t>
            </a:r>
            <a:r>
              <a:rPr lang="en-US" sz="2000" baseline="-25000" dirty="0"/>
              <a:t>2</a:t>
            </a:r>
            <a:r>
              <a:rPr lang="en-US" sz="2000" dirty="0"/>
              <a:t>O</a:t>
            </a:r>
            <a:r>
              <a:rPr lang="en-US" sz="2000" baseline="-25000" dirty="0"/>
              <a:t>3</a:t>
            </a:r>
            <a:endParaRPr lang="en-US" sz="2000" dirty="0"/>
          </a:p>
          <a:p>
            <a:pPr marL="914400" indent="-457200">
              <a:lnSpc>
                <a:spcPct val="150000"/>
              </a:lnSpc>
              <a:buFont typeface="+mj-lt"/>
              <a:buAutoNum type="arabicPeriod"/>
            </a:pPr>
            <a:r>
              <a:rPr lang="en-US" sz="2000" b="1" dirty="0"/>
              <a:t>Coating System No.3: </a:t>
            </a:r>
            <a:r>
              <a:rPr lang="en-US" sz="2000" dirty="0"/>
              <a:t>TiO</a:t>
            </a:r>
            <a:r>
              <a:rPr lang="en-US" sz="2000" baseline="-25000" dirty="0"/>
              <a:t>2</a:t>
            </a:r>
            <a:r>
              <a:rPr lang="en-US" sz="2000" dirty="0"/>
              <a:t> and TiO</a:t>
            </a:r>
            <a:r>
              <a:rPr lang="en-US" sz="2000" baseline="-25000" dirty="0"/>
              <a:t>2 </a:t>
            </a:r>
            <a:r>
              <a:rPr lang="en-US" sz="2000" dirty="0"/>
              <a:t>with Cu as single type of coating</a:t>
            </a:r>
          </a:p>
        </p:txBody>
      </p:sp>
    </p:spTree>
    <p:extLst>
      <p:ext uri="{BB962C8B-B14F-4D97-AF65-F5344CB8AC3E}">
        <p14:creationId xmlns:p14="http://schemas.microsoft.com/office/powerpoint/2010/main" val="828002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Materials Used</a:t>
            </a:r>
          </a:p>
        </p:txBody>
      </p:sp>
      <p:sp>
        <p:nvSpPr>
          <p:cNvPr id="3" name="Content Placeholder 2"/>
          <p:cNvSpPr>
            <a:spLocks noGrp="1"/>
          </p:cNvSpPr>
          <p:nvPr>
            <p:ph idx="1"/>
          </p:nvPr>
        </p:nvSpPr>
        <p:spPr/>
        <p:txBody>
          <a:bodyPr/>
          <a:lstStyle/>
          <a:p>
            <a:pPr marL="0" indent="0">
              <a:buNone/>
            </a:pPr>
            <a:r>
              <a:rPr lang="en-US" sz="2000" dirty="0"/>
              <a:t>Samples have different properties: </a:t>
            </a:r>
          </a:p>
          <a:p>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73961179"/>
              </p:ext>
            </p:extLst>
          </p:nvPr>
        </p:nvGraphicFramePr>
        <p:xfrm>
          <a:off x="76199" y="2819400"/>
          <a:ext cx="8991601" cy="1481067"/>
        </p:xfrm>
        <a:graphic>
          <a:graphicData uri="http://schemas.openxmlformats.org/drawingml/2006/table">
            <a:tbl>
              <a:tblPr firstRow="1" firstCol="1" bandRow="1"/>
              <a:tblGrid>
                <a:gridCol w="1028231">
                  <a:extLst>
                    <a:ext uri="{9D8B030D-6E8A-4147-A177-3AD203B41FA5}">
                      <a16:colId xmlns:a16="http://schemas.microsoft.com/office/drawing/2014/main" val="2284763406"/>
                    </a:ext>
                  </a:extLst>
                </a:gridCol>
                <a:gridCol w="578950">
                  <a:extLst>
                    <a:ext uri="{9D8B030D-6E8A-4147-A177-3AD203B41FA5}">
                      <a16:colId xmlns:a16="http://schemas.microsoft.com/office/drawing/2014/main" val="2855987689"/>
                    </a:ext>
                  </a:extLst>
                </a:gridCol>
                <a:gridCol w="730066">
                  <a:extLst>
                    <a:ext uri="{9D8B030D-6E8A-4147-A177-3AD203B41FA5}">
                      <a16:colId xmlns:a16="http://schemas.microsoft.com/office/drawing/2014/main" val="726833597"/>
                    </a:ext>
                  </a:extLst>
                </a:gridCol>
                <a:gridCol w="578950">
                  <a:extLst>
                    <a:ext uri="{9D8B030D-6E8A-4147-A177-3AD203B41FA5}">
                      <a16:colId xmlns:a16="http://schemas.microsoft.com/office/drawing/2014/main" val="3987715484"/>
                    </a:ext>
                  </a:extLst>
                </a:gridCol>
                <a:gridCol w="730066">
                  <a:extLst>
                    <a:ext uri="{9D8B030D-6E8A-4147-A177-3AD203B41FA5}">
                      <a16:colId xmlns:a16="http://schemas.microsoft.com/office/drawing/2014/main" val="3524575274"/>
                    </a:ext>
                  </a:extLst>
                </a:gridCol>
                <a:gridCol w="578950">
                  <a:extLst>
                    <a:ext uri="{9D8B030D-6E8A-4147-A177-3AD203B41FA5}">
                      <a16:colId xmlns:a16="http://schemas.microsoft.com/office/drawing/2014/main" val="1530335497"/>
                    </a:ext>
                  </a:extLst>
                </a:gridCol>
                <a:gridCol w="730066">
                  <a:extLst>
                    <a:ext uri="{9D8B030D-6E8A-4147-A177-3AD203B41FA5}">
                      <a16:colId xmlns:a16="http://schemas.microsoft.com/office/drawing/2014/main" val="381226247"/>
                    </a:ext>
                  </a:extLst>
                </a:gridCol>
                <a:gridCol w="578950">
                  <a:extLst>
                    <a:ext uri="{9D8B030D-6E8A-4147-A177-3AD203B41FA5}">
                      <a16:colId xmlns:a16="http://schemas.microsoft.com/office/drawing/2014/main" val="1704121490"/>
                    </a:ext>
                  </a:extLst>
                </a:gridCol>
                <a:gridCol w="730066">
                  <a:extLst>
                    <a:ext uri="{9D8B030D-6E8A-4147-A177-3AD203B41FA5}">
                      <a16:colId xmlns:a16="http://schemas.microsoft.com/office/drawing/2014/main" val="244438515"/>
                    </a:ext>
                  </a:extLst>
                </a:gridCol>
                <a:gridCol w="578950">
                  <a:extLst>
                    <a:ext uri="{9D8B030D-6E8A-4147-A177-3AD203B41FA5}">
                      <a16:colId xmlns:a16="http://schemas.microsoft.com/office/drawing/2014/main" val="1311450046"/>
                    </a:ext>
                  </a:extLst>
                </a:gridCol>
                <a:gridCol w="730066">
                  <a:extLst>
                    <a:ext uri="{9D8B030D-6E8A-4147-A177-3AD203B41FA5}">
                      <a16:colId xmlns:a16="http://schemas.microsoft.com/office/drawing/2014/main" val="1689305501"/>
                    </a:ext>
                  </a:extLst>
                </a:gridCol>
                <a:gridCol w="701548">
                  <a:extLst>
                    <a:ext uri="{9D8B030D-6E8A-4147-A177-3AD203B41FA5}">
                      <a16:colId xmlns:a16="http://schemas.microsoft.com/office/drawing/2014/main" val="2400685588"/>
                    </a:ext>
                  </a:extLst>
                </a:gridCol>
                <a:gridCol w="716742">
                  <a:extLst>
                    <a:ext uri="{9D8B030D-6E8A-4147-A177-3AD203B41FA5}">
                      <a16:colId xmlns:a16="http://schemas.microsoft.com/office/drawing/2014/main" val="4232376043"/>
                    </a:ext>
                  </a:extLst>
                </a:gridCol>
              </a:tblGrid>
              <a:tr h="351486">
                <a:tc>
                  <a:txBody>
                    <a:bodyPr/>
                    <a:lstStyle/>
                    <a:p>
                      <a:pPr marL="0" marR="0" algn="ctr">
                        <a:lnSpc>
                          <a:spcPct val="115000"/>
                        </a:lnSpc>
                        <a:spcBef>
                          <a:spcPts val="0"/>
                        </a:spcBef>
                        <a:spcAft>
                          <a:spcPts val="0"/>
                        </a:spcAft>
                      </a:pPr>
                      <a:r>
                        <a:rPr lang="en-US" sz="1200" kern="1200" dirty="0">
                          <a:solidFill>
                            <a:srgbClr val="FFFFFF"/>
                          </a:solidFill>
                          <a:effectLst/>
                          <a:latin typeface="+mn-lt"/>
                          <a:ea typeface="Arial (body)"/>
                          <a:cs typeface="Times New Roman" panose="02020603050405020304" pitchFamily="18" charset="0"/>
                        </a:rPr>
                        <a:t>Coating System </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4">
                  <a:txBody>
                    <a:bodyPr/>
                    <a:lstStyle/>
                    <a:p>
                      <a:pPr marL="0" marR="0" algn="ctr">
                        <a:lnSpc>
                          <a:spcPct val="115000"/>
                        </a:lnSpc>
                        <a:spcBef>
                          <a:spcPts val="0"/>
                        </a:spcBef>
                        <a:spcAft>
                          <a:spcPts val="0"/>
                        </a:spcAft>
                      </a:pPr>
                      <a:r>
                        <a:rPr lang="en-US" sz="1800" dirty="0">
                          <a:effectLst/>
                          <a:latin typeface="+mn-lt"/>
                          <a:ea typeface="Arial (body)"/>
                          <a:cs typeface="Times New Roman" panose="02020603050405020304" pitchFamily="18" charset="0"/>
                        </a:rPr>
                        <a:t>No.1</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2800" dirty="0">
                        <a:effectLst/>
                        <a:latin typeface="Arial (body)"/>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hMerge="1">
                  <a:txBody>
                    <a:bodyPr/>
                    <a:lstStyle/>
                    <a:p>
                      <a:endParaRPr lang="en-US"/>
                    </a:p>
                  </a:txBody>
                  <a:tcPr/>
                </a:tc>
                <a:tc gridSpan="4">
                  <a:txBody>
                    <a:bodyPr/>
                    <a:lstStyle/>
                    <a:p>
                      <a:pPr marL="0" marR="0" algn="ctr">
                        <a:lnSpc>
                          <a:spcPct val="115000"/>
                        </a:lnSpc>
                        <a:spcBef>
                          <a:spcPts val="0"/>
                        </a:spcBef>
                        <a:spcAft>
                          <a:spcPts val="0"/>
                        </a:spcAft>
                      </a:pPr>
                      <a:r>
                        <a:rPr lang="en-US" sz="1800" dirty="0">
                          <a:effectLst/>
                          <a:latin typeface="+mn-lt"/>
                          <a:ea typeface="Arial (body)"/>
                          <a:cs typeface="Times New Roman" panose="02020603050405020304" pitchFamily="18" charset="0"/>
                        </a:rPr>
                        <a:t>No.2</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2800" dirty="0">
                        <a:effectLst/>
                        <a:latin typeface="Arial (body)"/>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hMerge="1">
                  <a:txBody>
                    <a:bodyPr/>
                    <a:lstStyle/>
                    <a:p>
                      <a:endParaRPr lang="en-US"/>
                    </a:p>
                  </a:txBody>
                  <a:tcPr/>
                </a:tc>
                <a:tc gridSpan="4">
                  <a:txBody>
                    <a:bodyPr/>
                    <a:lstStyle/>
                    <a:p>
                      <a:pPr marL="0" marR="0" algn="ctr">
                        <a:lnSpc>
                          <a:spcPct val="115000"/>
                        </a:lnSpc>
                        <a:spcBef>
                          <a:spcPts val="0"/>
                        </a:spcBef>
                        <a:spcAft>
                          <a:spcPts val="0"/>
                        </a:spcAft>
                      </a:pPr>
                      <a:r>
                        <a:rPr lang="en-US" sz="1800" dirty="0">
                          <a:effectLst/>
                          <a:latin typeface="+mn-lt"/>
                          <a:ea typeface="Arial (body)"/>
                          <a:cs typeface="Times New Roman" panose="02020603050405020304" pitchFamily="18" charset="0"/>
                        </a:rPr>
                        <a:t>No.3</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2800" dirty="0">
                        <a:effectLst/>
                        <a:latin typeface="Arial (body)"/>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AD"/>
                    </a:solidFill>
                  </a:tcPr>
                </a:tc>
                <a:tc hMerge="1">
                  <a:txBody>
                    <a:bodyPr/>
                    <a:lstStyle/>
                    <a:p>
                      <a:endParaRPr lang="en-US"/>
                    </a:p>
                  </a:txBody>
                  <a:tcPr/>
                </a:tc>
                <a:extLst>
                  <a:ext uri="{0D108BD9-81ED-4DB2-BD59-A6C34878D82A}">
                    <a16:rowId xmlns:a16="http://schemas.microsoft.com/office/drawing/2014/main" val="462059645"/>
                  </a:ext>
                </a:extLst>
              </a:tr>
              <a:tr h="205034">
                <a:tc>
                  <a:txBody>
                    <a:bodyPr/>
                    <a:lstStyle/>
                    <a:p>
                      <a:pPr marL="0" marR="0" algn="ctr">
                        <a:lnSpc>
                          <a:spcPct val="115000"/>
                        </a:lnSpc>
                        <a:spcBef>
                          <a:spcPts val="0"/>
                        </a:spcBef>
                        <a:spcAft>
                          <a:spcPts val="0"/>
                        </a:spcAft>
                      </a:pPr>
                      <a:r>
                        <a:rPr lang="en-US" sz="1200" dirty="0">
                          <a:solidFill>
                            <a:srgbClr val="FFFFFF"/>
                          </a:solidFill>
                          <a:effectLst/>
                          <a:latin typeface="+mn-lt"/>
                          <a:ea typeface="Arial (body)"/>
                          <a:cs typeface="Times New Roman" panose="02020603050405020304" pitchFamily="18" charset="0"/>
                        </a:rPr>
                        <a:t>Sample</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A</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5CC"/>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B</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C</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FFD5"/>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D</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E</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E"/>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solidFill>
                            <a:srgbClr val="53595A"/>
                          </a:solidFill>
                          <a:effectLst/>
                          <a:latin typeface="+mn-lt"/>
                          <a:ea typeface="Arial (body)"/>
                          <a:cs typeface="Times New Roman" panose="02020603050405020304" pitchFamily="18" charset="0"/>
                        </a:rPr>
                        <a:t>F</a:t>
                      </a:r>
                      <a:endParaRPr lang="en-US" sz="14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AD"/>
                    </a:solidFill>
                  </a:tcPr>
                </a:tc>
                <a:tc hMerge="1">
                  <a:txBody>
                    <a:bodyPr/>
                    <a:lstStyle/>
                    <a:p>
                      <a:endParaRPr lang="en-US"/>
                    </a:p>
                  </a:txBody>
                  <a:tcPr/>
                </a:tc>
                <a:extLst>
                  <a:ext uri="{0D108BD9-81ED-4DB2-BD59-A6C34878D82A}">
                    <a16:rowId xmlns:a16="http://schemas.microsoft.com/office/drawing/2014/main" val="2500199713"/>
                  </a:ext>
                </a:extLst>
              </a:tr>
              <a:tr h="221445">
                <a:tc>
                  <a:txBody>
                    <a:bodyPr/>
                    <a:lstStyle/>
                    <a:p>
                      <a:pPr marL="0" marR="0" algn="ctr">
                        <a:lnSpc>
                          <a:spcPct val="115000"/>
                        </a:lnSpc>
                        <a:spcBef>
                          <a:spcPts val="0"/>
                        </a:spcBef>
                        <a:spcAft>
                          <a:spcPts val="0"/>
                        </a:spcAft>
                      </a:pPr>
                      <a:r>
                        <a:rPr lang="en-US" sz="1200" dirty="0">
                          <a:solidFill>
                            <a:srgbClr val="FFFFFF"/>
                          </a:solidFill>
                          <a:effectLst/>
                          <a:latin typeface="+mn-lt"/>
                          <a:ea typeface="Arial (body)"/>
                          <a:cs typeface="Times New Roman" panose="02020603050405020304" pitchFamily="18" charset="0"/>
                        </a:rPr>
                        <a:t>Base</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3 (mm)</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3 (mm)</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3 (mm)</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a:txBody>
                    <a:bodyPr/>
                    <a:lstStyle/>
                    <a:p>
                      <a:pPr marL="0" marR="0" algn="ctr">
                        <a:lnSpc>
                          <a:spcPct val="115000"/>
                        </a:lnSpc>
                        <a:spcBef>
                          <a:spcPts val="0"/>
                        </a:spcBef>
                        <a:spcAft>
                          <a:spcPts val="0"/>
                        </a:spcAft>
                      </a:pPr>
                      <a:r>
                        <a:rPr lang="en-US" sz="1200">
                          <a:solidFill>
                            <a:srgbClr val="53595A"/>
                          </a:solidFill>
                          <a:effectLst/>
                          <a:latin typeface="+mn-lt"/>
                          <a:ea typeface="Arial (body)"/>
                          <a:cs typeface="Times New Roman" panose="02020603050405020304" pitchFamily="18" charset="0"/>
                        </a:rPr>
                        <a:t>3 (mm)</a:t>
                      </a:r>
                      <a:endParaRPr lang="en-US" sz="120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E"/>
                    </a:solidFill>
                  </a:tcPr>
                </a:tc>
                <a:tc>
                  <a:txBody>
                    <a:bodyPr/>
                    <a:lstStyle/>
                    <a:p>
                      <a:pPr marL="0" marR="0" algn="ctr">
                        <a:lnSpc>
                          <a:spcPct val="115000"/>
                        </a:lnSpc>
                        <a:spcBef>
                          <a:spcPts val="0"/>
                        </a:spcBef>
                        <a:spcAft>
                          <a:spcPts val="0"/>
                        </a:spcAft>
                      </a:pPr>
                      <a:r>
                        <a:rPr lang="en-US" sz="1200">
                          <a:solidFill>
                            <a:srgbClr val="53595A"/>
                          </a:solidFill>
                          <a:effectLst/>
                          <a:latin typeface="+mn-lt"/>
                          <a:ea typeface="Arial (body)"/>
                          <a:cs typeface="Times New Roman" panose="02020603050405020304" pitchFamily="18" charset="0"/>
                        </a:rPr>
                        <a:t>3 (mm)</a:t>
                      </a:r>
                      <a:endParaRPr lang="en-US" sz="120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E"/>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SS-304</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AD"/>
                    </a:solidFill>
                  </a:tcPr>
                </a:tc>
                <a:tc>
                  <a:txBody>
                    <a:bodyPr/>
                    <a:lstStyle/>
                    <a:p>
                      <a:pPr marL="0" marR="0" algn="ctr">
                        <a:lnSpc>
                          <a:spcPct val="115000"/>
                        </a:lnSpc>
                        <a:spcBef>
                          <a:spcPts val="0"/>
                        </a:spcBef>
                        <a:spcAft>
                          <a:spcPts val="0"/>
                        </a:spcAft>
                      </a:pPr>
                      <a:r>
                        <a:rPr lang="en-US" sz="1200">
                          <a:solidFill>
                            <a:srgbClr val="53595A"/>
                          </a:solidFill>
                          <a:effectLst/>
                          <a:latin typeface="+mn-lt"/>
                          <a:ea typeface="Arial (body)"/>
                          <a:cs typeface="Times New Roman" panose="02020603050405020304" pitchFamily="18" charset="0"/>
                        </a:rPr>
                        <a:t>3 (mm)</a:t>
                      </a:r>
                      <a:endParaRPr lang="en-US" sz="120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AD"/>
                    </a:solidFill>
                  </a:tcPr>
                </a:tc>
                <a:extLst>
                  <a:ext uri="{0D108BD9-81ED-4DB2-BD59-A6C34878D82A}">
                    <a16:rowId xmlns:a16="http://schemas.microsoft.com/office/drawing/2014/main" val="1567208436"/>
                  </a:ext>
                </a:extLst>
              </a:tr>
              <a:tr h="296817">
                <a:tc>
                  <a:txBody>
                    <a:bodyPr/>
                    <a:lstStyle/>
                    <a:p>
                      <a:pPr marL="0" marR="0" algn="ctr">
                        <a:lnSpc>
                          <a:spcPct val="115000"/>
                        </a:lnSpc>
                        <a:spcBef>
                          <a:spcPts val="0"/>
                        </a:spcBef>
                        <a:spcAft>
                          <a:spcPts val="0"/>
                        </a:spcAft>
                      </a:pPr>
                      <a:r>
                        <a:rPr lang="en-US" sz="1200" dirty="0">
                          <a:solidFill>
                            <a:srgbClr val="FFFFFF"/>
                          </a:solidFill>
                          <a:effectLst/>
                          <a:latin typeface="+mn-lt"/>
                          <a:ea typeface="Arial (body)"/>
                          <a:cs typeface="Times New Roman" panose="02020603050405020304" pitchFamily="18" charset="0"/>
                        </a:rPr>
                        <a:t>1</a:t>
                      </a:r>
                      <a:r>
                        <a:rPr lang="en-US" sz="1200" baseline="30000" dirty="0">
                          <a:solidFill>
                            <a:srgbClr val="FFFFFF"/>
                          </a:solidFill>
                          <a:effectLst/>
                          <a:latin typeface="+mn-lt"/>
                          <a:ea typeface="Arial (body)"/>
                          <a:cs typeface="Times New Roman" panose="02020603050405020304" pitchFamily="18" charset="0"/>
                        </a:rPr>
                        <a:t>st</a:t>
                      </a:r>
                      <a:r>
                        <a:rPr lang="en-US" sz="1200" dirty="0">
                          <a:solidFill>
                            <a:srgbClr val="FFFFFF"/>
                          </a:solidFill>
                          <a:effectLst/>
                          <a:latin typeface="+mn-lt"/>
                          <a:ea typeface="Arial (body)"/>
                          <a:cs typeface="Times New Roman" panose="02020603050405020304" pitchFamily="18" charset="0"/>
                        </a:rPr>
                        <a:t> coating</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Cr</a:t>
                      </a:r>
                      <a:r>
                        <a:rPr lang="en-US" sz="1200" baseline="-25000" dirty="0">
                          <a:solidFill>
                            <a:srgbClr val="53565A"/>
                          </a:solidFill>
                          <a:effectLst/>
                          <a:latin typeface="+mn-lt"/>
                          <a:ea typeface="Arial (body)"/>
                          <a:cs typeface="Times New Roman" panose="02020603050405020304" pitchFamily="18" charset="0"/>
                        </a:rPr>
                        <a:t>3</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Cr</a:t>
                      </a:r>
                      <a:r>
                        <a:rPr lang="en-US" sz="1200" baseline="-25000" dirty="0">
                          <a:solidFill>
                            <a:srgbClr val="53565A"/>
                          </a:solidFill>
                          <a:effectLst/>
                          <a:latin typeface="+mn-lt"/>
                          <a:ea typeface="Arial (body)"/>
                          <a:cs typeface="Times New Roman" panose="02020603050405020304" pitchFamily="18" charset="0"/>
                        </a:rPr>
                        <a:t>3</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YSZ</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YSZ</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D9"/>
                    </a:solidFill>
                  </a:tcPr>
                </a:tc>
                <a:tc rowSpan="2">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TiO</a:t>
                      </a:r>
                      <a:r>
                        <a:rPr lang="en-US" sz="1200" baseline="-25000" dirty="0">
                          <a:solidFill>
                            <a:srgbClr val="53595A"/>
                          </a:solidFill>
                          <a:effectLst/>
                          <a:latin typeface="+mn-lt"/>
                          <a:ea typeface="Arial (body)"/>
                          <a:cs typeface="Times New Roman" panose="02020603050405020304" pitchFamily="18" charset="0"/>
                        </a:rPr>
                        <a:t>2</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EDEE"/>
                    </a:solidFill>
                  </a:tcPr>
                </a:tc>
                <a:tc rowSpan="2">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EDEE"/>
                    </a:solidFill>
                  </a:tcPr>
                </a:tc>
                <a:tc rowSpan="2">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TiO</a:t>
                      </a:r>
                      <a:r>
                        <a:rPr lang="en-US" sz="1200" baseline="-25000" dirty="0">
                          <a:solidFill>
                            <a:srgbClr val="53595A"/>
                          </a:solidFill>
                          <a:effectLst/>
                          <a:latin typeface="+mn-lt"/>
                          <a:ea typeface="Arial (body)"/>
                          <a:cs typeface="Times New Roman" panose="02020603050405020304" pitchFamily="18" charset="0"/>
                        </a:rPr>
                        <a:t>2 </a:t>
                      </a:r>
                      <a:r>
                        <a:rPr lang="en-US" sz="1200" baseline="0" dirty="0">
                          <a:solidFill>
                            <a:srgbClr val="53595A"/>
                          </a:solidFill>
                          <a:effectLst/>
                          <a:latin typeface="+mn-lt"/>
                          <a:ea typeface="Arial (body)"/>
                          <a:cs typeface="Times New Roman" panose="02020603050405020304" pitchFamily="18" charset="0"/>
                        </a:rPr>
                        <a:t>+</a:t>
                      </a:r>
                      <a:r>
                        <a:rPr lang="en-US" sz="1200" dirty="0">
                          <a:solidFill>
                            <a:srgbClr val="53595A"/>
                          </a:solidFill>
                          <a:effectLst/>
                          <a:latin typeface="+mn-lt"/>
                          <a:ea typeface="Arial (body)"/>
                          <a:cs typeface="Times New Roman" panose="02020603050405020304" pitchFamily="18" charset="0"/>
                        </a:rPr>
                        <a:t>Cu</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C8AD"/>
                    </a:solidFill>
                  </a:tcPr>
                </a:tc>
                <a:tc rowSpan="2">
                  <a:txBody>
                    <a:bodyPr/>
                    <a:lstStyle/>
                    <a:p>
                      <a:pPr marL="0" marR="0" algn="ctr">
                        <a:lnSpc>
                          <a:spcPct val="115000"/>
                        </a:lnSpc>
                        <a:spcBef>
                          <a:spcPts val="0"/>
                        </a:spcBef>
                        <a:spcAft>
                          <a:spcPts val="0"/>
                        </a:spcAft>
                      </a:pPr>
                      <a:r>
                        <a:rPr lang="en-US" sz="1200" dirty="0">
                          <a:solidFill>
                            <a:srgbClr val="53595A"/>
                          </a:solidFill>
                          <a:effectLst/>
                          <a:latin typeface="+mn-lt"/>
                          <a:ea typeface="Arial (body)"/>
                          <a:cs typeface="Times New Roman" panose="02020603050405020304" pitchFamily="18" charset="0"/>
                        </a:rPr>
                        <a:t>100</a:t>
                      </a:r>
                      <a:r>
                        <a:rPr lang="en-US" sz="1200" dirty="0">
                          <a:solidFill>
                            <a:srgbClr val="53565A"/>
                          </a:solidFill>
                          <a:effectLst/>
                          <a:latin typeface="+mn-lt"/>
                          <a:ea typeface="Arial (body)"/>
                          <a:cs typeface="Times New Roman" panose="02020603050405020304" pitchFamily="18" charset="0"/>
                        </a:rPr>
                        <a:t>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C8AD"/>
                    </a:solidFill>
                  </a:tcPr>
                </a:tc>
                <a:extLst>
                  <a:ext uri="{0D108BD9-81ED-4DB2-BD59-A6C34878D82A}">
                    <a16:rowId xmlns:a16="http://schemas.microsoft.com/office/drawing/2014/main" val="4205493116"/>
                  </a:ext>
                </a:extLst>
              </a:tr>
              <a:tr h="296817">
                <a:tc>
                  <a:txBody>
                    <a:bodyPr/>
                    <a:lstStyle/>
                    <a:p>
                      <a:pPr marL="0" marR="0" algn="ctr">
                        <a:lnSpc>
                          <a:spcPct val="115000"/>
                        </a:lnSpc>
                        <a:spcBef>
                          <a:spcPts val="0"/>
                        </a:spcBef>
                        <a:spcAft>
                          <a:spcPts val="0"/>
                        </a:spcAft>
                      </a:pPr>
                      <a:r>
                        <a:rPr lang="en-US" sz="1200" dirty="0">
                          <a:solidFill>
                            <a:srgbClr val="FFFFFF"/>
                          </a:solidFill>
                          <a:effectLst/>
                          <a:latin typeface="+mn-lt"/>
                          <a:ea typeface="Arial (body)"/>
                          <a:cs typeface="Times New Roman" panose="02020603050405020304" pitchFamily="18" charset="0"/>
                        </a:rPr>
                        <a:t>Top coating</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Yb</a:t>
                      </a:r>
                      <a:r>
                        <a:rPr lang="en-US" sz="1200" baseline="-25000" dirty="0">
                          <a:solidFill>
                            <a:srgbClr val="53565A"/>
                          </a:solidFill>
                          <a:effectLst/>
                          <a:latin typeface="+mn-lt"/>
                          <a:ea typeface="Arial (body)"/>
                          <a:cs typeface="Times New Roman" panose="02020603050405020304" pitchFamily="18" charset="0"/>
                        </a:rPr>
                        <a:t>2</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20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5C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Yb</a:t>
                      </a:r>
                      <a:r>
                        <a:rPr lang="en-US" sz="1200" baseline="-25000" dirty="0">
                          <a:solidFill>
                            <a:srgbClr val="53565A"/>
                          </a:solidFill>
                          <a:effectLst/>
                          <a:latin typeface="+mn-lt"/>
                          <a:ea typeface="Arial (body)"/>
                          <a:cs typeface="Times New Roman" panose="02020603050405020304" pitchFamily="18" charset="0"/>
                        </a:rPr>
                        <a:t>2</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50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4E5FC"/>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Yb</a:t>
                      </a:r>
                      <a:r>
                        <a:rPr lang="en-US" sz="1200" baseline="-25000" dirty="0">
                          <a:solidFill>
                            <a:srgbClr val="53565A"/>
                          </a:solidFill>
                          <a:effectLst/>
                          <a:latin typeface="+mn-lt"/>
                          <a:ea typeface="Arial (body)"/>
                          <a:cs typeface="Times New Roman" panose="02020603050405020304" pitchFamily="18" charset="0"/>
                        </a:rPr>
                        <a:t>2</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20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3FFD5"/>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Yb</a:t>
                      </a:r>
                      <a:r>
                        <a:rPr lang="en-US" sz="1200" baseline="-25000" dirty="0">
                          <a:solidFill>
                            <a:srgbClr val="53565A"/>
                          </a:solidFill>
                          <a:effectLst/>
                          <a:latin typeface="+mn-lt"/>
                          <a:ea typeface="Arial (body)"/>
                          <a:cs typeface="Times New Roman" panose="02020603050405020304" pitchFamily="18" charset="0"/>
                        </a:rPr>
                        <a:t>2</a:t>
                      </a:r>
                      <a:r>
                        <a:rPr lang="en-US" sz="1200" dirty="0">
                          <a:solidFill>
                            <a:srgbClr val="53565A"/>
                          </a:solidFill>
                          <a:effectLst/>
                          <a:latin typeface="+mn-lt"/>
                          <a:ea typeface="Arial (body)"/>
                          <a:cs typeface="Times New Roman" panose="02020603050405020304" pitchFamily="18" charset="0"/>
                        </a:rPr>
                        <a:t>O</a:t>
                      </a:r>
                      <a:r>
                        <a:rPr lang="en-US" sz="1200" baseline="-25000" dirty="0">
                          <a:solidFill>
                            <a:srgbClr val="53565A"/>
                          </a:solidFill>
                          <a:effectLst/>
                          <a:latin typeface="+mn-lt"/>
                          <a:ea typeface="Arial (body)"/>
                          <a:cs typeface="Times New Roman" panose="02020603050405020304" pitchFamily="18" charset="0"/>
                        </a:rPr>
                        <a:t>3</a:t>
                      </a:r>
                      <a:endParaRPr lang="en-US" sz="12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9D9"/>
                    </a:solidFill>
                  </a:tcPr>
                </a:tc>
                <a:tc>
                  <a:txBody>
                    <a:bodyPr/>
                    <a:lstStyle/>
                    <a:p>
                      <a:pPr marL="0" marR="0" algn="ctr">
                        <a:lnSpc>
                          <a:spcPct val="115000"/>
                        </a:lnSpc>
                        <a:spcBef>
                          <a:spcPts val="0"/>
                        </a:spcBef>
                        <a:spcAft>
                          <a:spcPts val="0"/>
                        </a:spcAft>
                      </a:pPr>
                      <a:r>
                        <a:rPr lang="en-US" sz="1200" dirty="0">
                          <a:solidFill>
                            <a:srgbClr val="53565A"/>
                          </a:solidFill>
                          <a:effectLst/>
                          <a:latin typeface="+mn-lt"/>
                          <a:ea typeface="Arial (body)"/>
                          <a:cs typeface="Times New Roman" panose="02020603050405020304" pitchFamily="18" charset="0"/>
                        </a:rPr>
                        <a:t>50 </a:t>
                      </a:r>
                      <a:r>
                        <a:rPr lang="en-US" sz="1200" dirty="0">
                          <a:solidFill>
                            <a:srgbClr val="53595A"/>
                          </a:solidFill>
                          <a:effectLst/>
                          <a:latin typeface="+mn-lt"/>
                          <a:ea typeface="Arial (body)"/>
                          <a:cs typeface="Times New Roman" panose="02020603050405020304" pitchFamily="18" charset="0"/>
                        </a:rPr>
                        <a:t>(</a:t>
                      </a:r>
                      <a:r>
                        <a:rPr lang="en-US" sz="1200" dirty="0" err="1">
                          <a:solidFill>
                            <a:srgbClr val="53595A"/>
                          </a:solidFill>
                          <a:effectLst/>
                          <a:latin typeface="+mn-lt"/>
                          <a:ea typeface="Arial (body)"/>
                          <a:cs typeface="Times New Roman" panose="02020603050405020304" pitchFamily="18" charset="0"/>
                        </a:rPr>
                        <a:t>μm</a:t>
                      </a:r>
                      <a:r>
                        <a:rPr lang="en-US" sz="1200" dirty="0">
                          <a:solidFill>
                            <a:srgbClr val="53595A"/>
                          </a:solidFill>
                          <a:effectLst/>
                          <a:latin typeface="+mn-lt"/>
                          <a:ea typeface="Arial (body)"/>
                          <a:cs typeface="Times New Roman" panose="02020603050405020304" pitchFamily="18" charset="0"/>
                        </a:rPr>
                        <a:t>)</a:t>
                      </a:r>
                      <a:endParaRPr lang="en-US" sz="12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9D9"/>
                    </a:solidFill>
                  </a:tcPr>
                </a:tc>
                <a:tc vMerge="1">
                  <a:txBody>
                    <a:bodyPr/>
                    <a:lstStyle/>
                    <a:p>
                      <a:pPr marL="0" marR="0" algn="ctr">
                        <a:lnSpc>
                          <a:spcPct val="115000"/>
                        </a:lnSpc>
                        <a:spcBef>
                          <a:spcPts val="0"/>
                        </a:spcBef>
                        <a:spcAft>
                          <a:spcPts val="0"/>
                        </a:spcAft>
                      </a:pPr>
                      <a:endParaRPr lang="en-US" sz="16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EDEE"/>
                    </a:solidFill>
                  </a:tcPr>
                </a:tc>
                <a:tc vMerge="1">
                  <a:txBody>
                    <a:bodyPr/>
                    <a:lstStyle/>
                    <a:p>
                      <a:pPr marL="0" marR="0" algn="ctr">
                        <a:lnSpc>
                          <a:spcPct val="115000"/>
                        </a:lnSpc>
                        <a:spcBef>
                          <a:spcPts val="0"/>
                        </a:spcBef>
                        <a:spcAft>
                          <a:spcPts val="0"/>
                        </a:spcAft>
                      </a:pPr>
                      <a:endParaRPr lang="en-US" sz="16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EDEE"/>
                    </a:solidFill>
                  </a:tcPr>
                </a:tc>
                <a:tc vMerge="1">
                  <a:txBody>
                    <a:bodyPr/>
                    <a:lstStyle/>
                    <a:p>
                      <a:pPr marL="0" marR="0" algn="ctr">
                        <a:lnSpc>
                          <a:spcPct val="115000"/>
                        </a:lnSpc>
                        <a:spcBef>
                          <a:spcPts val="0"/>
                        </a:spcBef>
                        <a:spcAft>
                          <a:spcPts val="0"/>
                        </a:spcAft>
                      </a:pPr>
                      <a:endParaRPr lang="en-US" sz="1600" dirty="0">
                        <a:effectLst/>
                        <a:latin typeface="+mn-lt"/>
                        <a:ea typeface="Arial (body)"/>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C8AD"/>
                    </a:solidFill>
                  </a:tcPr>
                </a:tc>
                <a:tc vMerge="1">
                  <a:txBody>
                    <a:bodyPr/>
                    <a:lstStyle/>
                    <a:p>
                      <a:pPr marL="0" marR="0" algn="ctr">
                        <a:lnSpc>
                          <a:spcPct val="115000"/>
                        </a:lnSpc>
                        <a:spcBef>
                          <a:spcPts val="0"/>
                        </a:spcBef>
                        <a:spcAft>
                          <a:spcPts val="0"/>
                        </a:spcAft>
                      </a:pPr>
                      <a:endParaRPr lang="en-US" sz="1600" dirty="0">
                        <a:effectLst/>
                        <a:latin typeface="+mn-lt"/>
                        <a:ea typeface="Arial (body)"/>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C8AD"/>
                    </a:solidFill>
                  </a:tcPr>
                </a:tc>
                <a:extLst>
                  <a:ext uri="{0D108BD9-81ED-4DB2-BD59-A6C34878D82A}">
                    <a16:rowId xmlns:a16="http://schemas.microsoft.com/office/drawing/2014/main" val="1684384573"/>
                  </a:ext>
                </a:extLst>
              </a:tr>
            </a:tbl>
          </a:graphicData>
        </a:graphic>
      </p:graphicFrame>
    </p:spTree>
    <p:extLst>
      <p:ext uri="{BB962C8B-B14F-4D97-AF65-F5344CB8AC3E}">
        <p14:creationId xmlns:p14="http://schemas.microsoft.com/office/powerpoint/2010/main" val="304561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Spray Processes</a:t>
            </a:r>
          </a:p>
        </p:txBody>
      </p:sp>
      <p:sp>
        <p:nvSpPr>
          <p:cNvPr id="4" name="Content Placeholder 2"/>
          <p:cNvSpPr>
            <a:spLocks noGrp="1"/>
          </p:cNvSpPr>
          <p:nvPr>
            <p:ph idx="1"/>
          </p:nvPr>
        </p:nvSpPr>
        <p:spPr>
          <a:xfrm>
            <a:off x="457200" y="1600200"/>
            <a:ext cx="8305800" cy="4525963"/>
          </a:xfrm>
        </p:spPr>
        <p:txBody>
          <a:bodyPr>
            <a:normAutofit/>
          </a:bodyPr>
          <a:lstStyle/>
          <a:p>
            <a:pPr marL="457200" indent="-457200" algn="just">
              <a:lnSpc>
                <a:spcPct val="100000"/>
              </a:lnSpc>
              <a:buFontTx/>
              <a:buChar char="-"/>
            </a:pPr>
            <a:r>
              <a:rPr lang="en-US" sz="1800" dirty="0"/>
              <a:t>Thermal spray processes is used to achieve performance and cost objectives of bulk materials, coatings which used to optimize surface.</a:t>
            </a:r>
          </a:p>
          <a:p>
            <a:pPr marL="457200" indent="-457200" algn="just">
              <a:lnSpc>
                <a:spcPct val="100000"/>
              </a:lnSpc>
              <a:buFontTx/>
              <a:buChar char="-"/>
            </a:pPr>
            <a:r>
              <a:rPr lang="en-US" sz="1800" dirty="0"/>
              <a:t>Plasma spraying process (PSP) is consider as one of the consistent methods to manufacture </a:t>
            </a:r>
            <a:r>
              <a:rPr lang="en-US" sz="1800" dirty="0" err="1"/>
              <a:t>TBCs</a:t>
            </a:r>
            <a:endParaRPr lang="en-US" sz="1800" dirty="0"/>
          </a:p>
          <a:p>
            <a:pPr marL="457200" indent="-457200" algn="just">
              <a:lnSpc>
                <a:spcPct val="100000"/>
              </a:lnSpc>
              <a:buFontTx/>
              <a:buChar char="-"/>
            </a:pPr>
            <a:r>
              <a:rPr lang="en-US" sz="1800" dirty="0"/>
              <a:t>The sample used in this study is manufacture by using PSP with two layers </a:t>
            </a:r>
          </a:p>
          <a:p>
            <a:pPr marL="457200" indent="-457200" algn="just">
              <a:lnSpc>
                <a:spcPct val="100000"/>
              </a:lnSpc>
              <a:buFontTx/>
              <a:buChar char="-"/>
            </a:pPr>
            <a:r>
              <a:rPr lang="en-US" sz="1800" dirty="0"/>
              <a:t>Plasma spraying the coatings thickness buildup is very slow</a:t>
            </a:r>
          </a:p>
        </p:txBody>
      </p:sp>
      <p:pic>
        <p:nvPicPr>
          <p:cNvPr id="5" name="Picture 2" descr="Schematic of atmospheric plasma spraying process showing in-fligh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88989"/>
            <a:ext cx="6457422" cy="246141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23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SEM, EDS AND HYDROPHOBIC TESTING BEFORE FIELD PLACEMENT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2064559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Examination Results</a:t>
            </a:r>
          </a:p>
        </p:txBody>
      </p:sp>
      <p:sp>
        <p:nvSpPr>
          <p:cNvPr id="4" name="Content Placeholder 2"/>
          <p:cNvSpPr>
            <a:spLocks noGrp="1"/>
          </p:cNvSpPr>
          <p:nvPr>
            <p:ph idx="1"/>
          </p:nvPr>
        </p:nvSpPr>
        <p:spPr/>
        <p:txBody>
          <a:bodyPr>
            <a:normAutofit/>
          </a:bodyPr>
          <a:lstStyle/>
          <a:p>
            <a:pPr marL="0" indent="0">
              <a:lnSpc>
                <a:spcPct val="150000"/>
              </a:lnSpc>
              <a:buNone/>
            </a:pPr>
            <a:r>
              <a:rPr lang="en-US" sz="2400" dirty="0"/>
              <a:t>The preliminary done on the sample before placing it on the service as fellow:</a:t>
            </a:r>
          </a:p>
          <a:p>
            <a:pPr marL="914400" indent="-457200">
              <a:lnSpc>
                <a:spcPct val="150000"/>
              </a:lnSpc>
              <a:buFont typeface="Wingdings" panose="05000000000000000000" pitchFamily="2" charset="2"/>
              <a:buChar char="v"/>
            </a:pPr>
            <a:r>
              <a:rPr lang="en-US" sz="2400" dirty="0"/>
              <a:t>Cross section </a:t>
            </a:r>
            <a:r>
              <a:rPr lang="en-US" sz="2400" dirty="0" err="1"/>
              <a:t>SEM</a:t>
            </a:r>
            <a:r>
              <a:rPr lang="en-US" sz="2400" dirty="0"/>
              <a:t> and EDS analysis </a:t>
            </a:r>
          </a:p>
          <a:p>
            <a:pPr marL="914400" indent="-457200">
              <a:lnSpc>
                <a:spcPct val="150000"/>
              </a:lnSpc>
              <a:buFont typeface="Wingdings" panose="05000000000000000000" pitchFamily="2" charset="2"/>
              <a:buChar char="v"/>
            </a:pPr>
            <a:r>
              <a:rPr lang="en-US" sz="2400" dirty="0"/>
              <a:t>Material composition of the surface</a:t>
            </a:r>
            <a:endParaRPr lang="en-US" sz="2400" strike="sngStrike" dirty="0"/>
          </a:p>
          <a:p>
            <a:pPr marL="914400" indent="-457200">
              <a:lnSpc>
                <a:spcPct val="150000"/>
              </a:lnSpc>
              <a:buFont typeface="Wingdings" panose="05000000000000000000" pitchFamily="2" charset="2"/>
              <a:buChar char="v"/>
            </a:pPr>
            <a:r>
              <a:rPr lang="en-US" sz="2400" dirty="0"/>
              <a:t>Hydrophobic testing for coating system No.1 and No.2 </a:t>
            </a:r>
          </a:p>
        </p:txBody>
      </p:sp>
    </p:spTree>
    <p:extLst>
      <p:ext uri="{BB962C8B-B14F-4D97-AF65-F5344CB8AC3E}">
        <p14:creationId xmlns:p14="http://schemas.microsoft.com/office/powerpoint/2010/main" val="93500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158350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388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Cr</a:t>
            </a:r>
            <a:r>
              <a:rPr lang="en-US" baseline="-25000" dirty="0"/>
              <a:t>2</a:t>
            </a:r>
            <a:r>
              <a:rPr lang="en-US" dirty="0"/>
              <a:t>O</a:t>
            </a:r>
            <a:r>
              <a:rPr lang="en-US" baseline="-25000" dirty="0"/>
              <a:t>3</a:t>
            </a:r>
            <a:r>
              <a:rPr lang="en-US" dirty="0"/>
              <a:t> (20 </a:t>
            </a:r>
            <a:r>
              <a:rPr lang="el-GR" dirty="0"/>
              <a:t>μ</a:t>
            </a:r>
            <a:r>
              <a:rPr lang="en-US" dirty="0"/>
              <a:t>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4767" y="1853579"/>
            <a:ext cx="5594465" cy="4019204"/>
          </a:xfrm>
        </p:spPr>
      </p:pic>
    </p:spTree>
    <p:extLst>
      <p:ext uri="{BB962C8B-B14F-4D97-AF65-F5344CB8AC3E}">
        <p14:creationId xmlns:p14="http://schemas.microsoft.com/office/powerpoint/2010/main" val="627456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A, Cr</a:t>
            </a:r>
            <a:r>
              <a:rPr lang="en-US" baseline="-25000" dirty="0"/>
              <a:t>2</a:t>
            </a:r>
            <a:r>
              <a:rPr lang="en-US" dirty="0"/>
              <a:t>O</a:t>
            </a:r>
            <a:r>
              <a:rPr lang="en-US" baseline="-25000" dirty="0"/>
              <a:t>3</a:t>
            </a:r>
            <a:r>
              <a:rPr lang="en-US" dirty="0"/>
              <a:t> (20 </a:t>
            </a:r>
            <a:r>
              <a:rPr lang="el-GR" dirty="0"/>
              <a:t>μ</a:t>
            </a:r>
            <a:r>
              <a:rPr lang="en-US" dirty="0"/>
              <a:t>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03550"/>
            <a:ext cx="5555042" cy="3989070"/>
          </a:xfrm>
          <a:prstGeom prst="rect">
            <a:avLst/>
          </a:prstGeom>
        </p:spPr>
      </p:pic>
      <p:graphicFrame>
        <p:nvGraphicFramePr>
          <p:cNvPr id="7" name="Table 6"/>
          <p:cNvGraphicFramePr>
            <a:graphicFrameLocks noGrp="1"/>
          </p:cNvGraphicFramePr>
          <p:nvPr/>
        </p:nvGraphicFramePr>
        <p:xfrm>
          <a:off x="5914681" y="2726055"/>
          <a:ext cx="2452081" cy="872030"/>
        </p:xfrm>
        <a:graphic>
          <a:graphicData uri="http://schemas.openxmlformats.org/drawingml/2006/table">
            <a:tbl>
              <a:tblPr firstCol="1" bandRow="1" bandCol="1">
                <a:tableStyleId>{5C22544A-7EE6-4342-B048-85BDC9FD1C3A}</a:tableStyleId>
              </a:tblPr>
              <a:tblGrid>
                <a:gridCol w="784015">
                  <a:extLst>
                    <a:ext uri="{9D8B030D-6E8A-4147-A177-3AD203B41FA5}">
                      <a16:colId xmlns:a16="http://schemas.microsoft.com/office/drawing/2014/main" val="3863973779"/>
                    </a:ext>
                  </a:extLst>
                </a:gridCol>
                <a:gridCol w="556022">
                  <a:extLst>
                    <a:ext uri="{9D8B030D-6E8A-4147-A177-3AD203B41FA5}">
                      <a16:colId xmlns:a16="http://schemas.microsoft.com/office/drawing/2014/main" val="3057520699"/>
                    </a:ext>
                  </a:extLst>
                </a:gridCol>
                <a:gridCol w="556022">
                  <a:extLst>
                    <a:ext uri="{9D8B030D-6E8A-4147-A177-3AD203B41FA5}">
                      <a16:colId xmlns:a16="http://schemas.microsoft.com/office/drawing/2014/main" val="184559029"/>
                    </a:ext>
                  </a:extLst>
                </a:gridCol>
                <a:gridCol w="556022">
                  <a:extLst>
                    <a:ext uri="{9D8B030D-6E8A-4147-A177-3AD203B41FA5}">
                      <a16:colId xmlns:a16="http://schemas.microsoft.com/office/drawing/2014/main" val="1000695048"/>
                    </a:ext>
                  </a:extLst>
                </a:gridCol>
              </a:tblGrid>
              <a:tr h="404118">
                <a:tc>
                  <a:txBody>
                    <a:bodyPr/>
                    <a:lstStyle/>
                    <a:p>
                      <a:pPr marL="0" marR="0" algn="ctr">
                        <a:lnSpc>
                          <a:spcPct val="107000"/>
                        </a:lnSpc>
                        <a:spcBef>
                          <a:spcPts val="0"/>
                        </a:spcBef>
                        <a:spcAft>
                          <a:spcPts val="800"/>
                        </a:spcAft>
                      </a:pPr>
                      <a:r>
                        <a:rPr lang="en-US" sz="1200" dirty="0">
                          <a:effectLst/>
                        </a:rPr>
                        <a:t>Spectrum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a:solidFill>
                            <a:schemeClr val="bg1"/>
                          </a:solidFill>
                          <a:effectLst/>
                        </a:rPr>
                        <a:t>O</a:t>
                      </a:r>
                      <a:endParaRPr lang="en-US"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a:solidFill>
                            <a:schemeClr val="bg1"/>
                          </a:solidFill>
                          <a:effectLst/>
                        </a:rPr>
                        <a:t>Cr</a:t>
                      </a:r>
                      <a:endParaRPr lang="en-US"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err="1">
                          <a:solidFill>
                            <a:schemeClr val="bg1"/>
                          </a:solidFill>
                          <a:effectLst/>
                        </a:rPr>
                        <a:t>Yb</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extLst>
                  <a:ext uri="{0D108BD9-81ED-4DB2-BD59-A6C34878D82A}">
                    <a16:rowId xmlns:a16="http://schemas.microsoft.com/office/drawing/2014/main" val="4250733419"/>
                  </a:ext>
                </a:extLst>
              </a:tr>
              <a:tr h="233956">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a:effectLst/>
                        </a:rPr>
                        <a:t>18.45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a:effectLst/>
                        </a:rPr>
                        <a:t>0.64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dirty="0">
                          <a:effectLst/>
                        </a:rPr>
                        <a:t>80.91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extLst>
                  <a:ext uri="{0D108BD9-81ED-4DB2-BD59-A6C34878D82A}">
                    <a16:rowId xmlns:a16="http://schemas.microsoft.com/office/drawing/2014/main" val="3321658937"/>
                  </a:ext>
                </a:extLst>
              </a:tr>
              <a:tr h="233956">
                <a:tc>
                  <a:txBody>
                    <a:bodyPr/>
                    <a:lstStyle/>
                    <a:p>
                      <a:pPr marL="0" marR="0" algn="ctr">
                        <a:lnSpc>
                          <a:spcPct val="107000"/>
                        </a:lnSpc>
                        <a:spcBef>
                          <a:spcPts val="0"/>
                        </a:spcBef>
                        <a:spcAft>
                          <a:spcPts val="800"/>
                        </a:spcAft>
                      </a:pPr>
                      <a:r>
                        <a:rPr lang="en-US" sz="1200">
                          <a:effectLst/>
                        </a:rPr>
                        <a:t>P2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a:effectLst/>
                        </a:rPr>
                        <a:t>39.11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a:effectLst/>
                        </a:rPr>
                        <a:t>60.89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991286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Cr</a:t>
            </a:r>
            <a:r>
              <a:rPr lang="en-US" baseline="-25000" dirty="0"/>
              <a:t>2</a:t>
            </a:r>
            <a:r>
              <a:rPr lang="en-US" dirty="0"/>
              <a:t>O</a:t>
            </a:r>
            <a:r>
              <a:rPr lang="en-US" baseline="-25000" dirty="0"/>
              <a:t>3</a:t>
            </a:r>
            <a:r>
              <a:rPr lang="en-US" dirty="0"/>
              <a:t> (20 </a:t>
            </a:r>
            <a:r>
              <a:rPr lang="el-GR" dirty="0"/>
              <a:t>μ</a:t>
            </a:r>
            <a:r>
              <a:rPr lang="en-US" dirty="0"/>
              <a:t>m)</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396240" y="1966241"/>
            <a:ext cx="4060672" cy="3673965"/>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44156" y="3886200"/>
            <a:ext cx="6142644" cy="1497221"/>
          </a:xfrm>
          <a:prstGeom prst="rect">
            <a:avLst/>
          </a:prstGeom>
        </p:spPr>
      </p:pic>
      <p:graphicFrame>
        <p:nvGraphicFramePr>
          <p:cNvPr id="3" name="Table 2"/>
          <p:cNvGraphicFramePr>
            <a:graphicFrameLocks noGrp="1"/>
          </p:cNvGraphicFramePr>
          <p:nvPr/>
        </p:nvGraphicFramePr>
        <p:xfrm>
          <a:off x="5914681" y="2726055"/>
          <a:ext cx="2452081" cy="872030"/>
        </p:xfrm>
        <a:graphic>
          <a:graphicData uri="http://schemas.openxmlformats.org/drawingml/2006/table">
            <a:tbl>
              <a:tblPr firstCol="1" bandRow="1" bandCol="1">
                <a:tableStyleId>{5C22544A-7EE6-4342-B048-85BDC9FD1C3A}</a:tableStyleId>
              </a:tblPr>
              <a:tblGrid>
                <a:gridCol w="784015">
                  <a:extLst>
                    <a:ext uri="{9D8B030D-6E8A-4147-A177-3AD203B41FA5}">
                      <a16:colId xmlns:a16="http://schemas.microsoft.com/office/drawing/2014/main" val="3863973779"/>
                    </a:ext>
                  </a:extLst>
                </a:gridCol>
                <a:gridCol w="556022">
                  <a:extLst>
                    <a:ext uri="{9D8B030D-6E8A-4147-A177-3AD203B41FA5}">
                      <a16:colId xmlns:a16="http://schemas.microsoft.com/office/drawing/2014/main" val="3057520699"/>
                    </a:ext>
                  </a:extLst>
                </a:gridCol>
                <a:gridCol w="556022">
                  <a:extLst>
                    <a:ext uri="{9D8B030D-6E8A-4147-A177-3AD203B41FA5}">
                      <a16:colId xmlns:a16="http://schemas.microsoft.com/office/drawing/2014/main" val="184559029"/>
                    </a:ext>
                  </a:extLst>
                </a:gridCol>
                <a:gridCol w="556022">
                  <a:extLst>
                    <a:ext uri="{9D8B030D-6E8A-4147-A177-3AD203B41FA5}">
                      <a16:colId xmlns:a16="http://schemas.microsoft.com/office/drawing/2014/main" val="1000695048"/>
                    </a:ext>
                  </a:extLst>
                </a:gridCol>
              </a:tblGrid>
              <a:tr h="404118">
                <a:tc>
                  <a:txBody>
                    <a:bodyPr/>
                    <a:lstStyle/>
                    <a:p>
                      <a:pPr marL="0" marR="0" algn="ctr">
                        <a:lnSpc>
                          <a:spcPct val="107000"/>
                        </a:lnSpc>
                        <a:spcBef>
                          <a:spcPts val="0"/>
                        </a:spcBef>
                        <a:spcAft>
                          <a:spcPts val="800"/>
                        </a:spcAft>
                      </a:pPr>
                      <a:r>
                        <a:rPr lang="en-US" sz="1200" dirty="0">
                          <a:effectLst/>
                        </a:rPr>
                        <a:t>Spectrum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a:solidFill>
                            <a:schemeClr val="bg1"/>
                          </a:solidFill>
                          <a:effectLst/>
                        </a:rPr>
                        <a:t>O</a:t>
                      </a:r>
                      <a:endParaRPr lang="en-US"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a:solidFill>
                            <a:schemeClr val="bg1"/>
                          </a:solidFill>
                          <a:effectLst/>
                        </a:rPr>
                        <a:t>Cr</a:t>
                      </a:r>
                      <a:endParaRPr lang="en-US"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err="1">
                          <a:solidFill>
                            <a:schemeClr val="bg1"/>
                          </a:solidFill>
                          <a:effectLst/>
                        </a:rPr>
                        <a:t>Yb</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extLst>
                  <a:ext uri="{0D108BD9-81ED-4DB2-BD59-A6C34878D82A}">
                    <a16:rowId xmlns:a16="http://schemas.microsoft.com/office/drawing/2014/main" val="4250733419"/>
                  </a:ext>
                </a:extLst>
              </a:tr>
              <a:tr h="233956">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a:effectLst/>
                        </a:rPr>
                        <a:t>18.45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a:effectLst/>
                        </a:rPr>
                        <a:t>0.64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dirty="0">
                          <a:effectLst/>
                        </a:rPr>
                        <a:t>80.91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extLst>
                  <a:ext uri="{0D108BD9-81ED-4DB2-BD59-A6C34878D82A}">
                    <a16:rowId xmlns:a16="http://schemas.microsoft.com/office/drawing/2014/main" val="3321658937"/>
                  </a:ext>
                </a:extLst>
              </a:tr>
              <a:tr h="233956">
                <a:tc>
                  <a:txBody>
                    <a:bodyPr/>
                    <a:lstStyle/>
                    <a:p>
                      <a:pPr marL="0" marR="0" algn="ctr">
                        <a:lnSpc>
                          <a:spcPct val="107000"/>
                        </a:lnSpc>
                        <a:spcBef>
                          <a:spcPts val="0"/>
                        </a:spcBef>
                        <a:spcAft>
                          <a:spcPts val="800"/>
                        </a:spcAft>
                      </a:pPr>
                      <a:r>
                        <a:rPr lang="en-US" sz="1200">
                          <a:effectLst/>
                        </a:rPr>
                        <a:t>P2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a:effectLst/>
                        </a:rPr>
                        <a:t>39.11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a:effectLst/>
                        </a:rPr>
                        <a:t>60.89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773490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Cr</a:t>
            </a:r>
            <a:r>
              <a:rPr lang="en-US" baseline="-25000" dirty="0"/>
              <a:t>2</a:t>
            </a:r>
            <a:r>
              <a:rPr lang="en-US" dirty="0"/>
              <a:t>O</a:t>
            </a:r>
            <a:r>
              <a:rPr lang="en-US" baseline="-25000" dirty="0"/>
              <a:t>3</a:t>
            </a:r>
            <a:r>
              <a:rPr lang="en-US" dirty="0"/>
              <a:t> (50 </a:t>
            </a:r>
            <a:r>
              <a:rPr lang="el-GR" dirty="0"/>
              <a:t>μ</a:t>
            </a:r>
            <a:r>
              <a:rPr lang="en-US" dirty="0"/>
              <a:t>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599" y="1295400"/>
            <a:ext cx="6260697" cy="4495800"/>
          </a:xfrm>
          <a:prstGeom prst="rect">
            <a:avLst/>
          </a:prstGeom>
        </p:spPr>
      </p:pic>
    </p:spTree>
    <p:extLst>
      <p:ext uri="{BB962C8B-B14F-4D97-AF65-F5344CB8AC3E}">
        <p14:creationId xmlns:p14="http://schemas.microsoft.com/office/powerpoint/2010/main" val="1603733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B, Cr</a:t>
            </a:r>
            <a:r>
              <a:rPr lang="en-US" baseline="-25000" dirty="0"/>
              <a:t>2</a:t>
            </a:r>
            <a:r>
              <a:rPr lang="en-US" dirty="0"/>
              <a:t>O</a:t>
            </a:r>
            <a:r>
              <a:rPr lang="en-US" baseline="-25000" dirty="0"/>
              <a:t>3</a:t>
            </a:r>
            <a:r>
              <a:rPr lang="en-US" dirty="0"/>
              <a:t> (50 </a:t>
            </a:r>
            <a:r>
              <a:rPr lang="el-GR" dirty="0"/>
              <a:t>μ</a:t>
            </a:r>
            <a:r>
              <a:rPr lang="en-US" dirty="0"/>
              <a:t>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744" y="1752600"/>
            <a:ext cx="5342815" cy="3836670"/>
          </a:xfrm>
          <a:prstGeom prst="rect">
            <a:avLst/>
          </a:prstGeom>
        </p:spPr>
      </p:pic>
      <p:graphicFrame>
        <p:nvGraphicFramePr>
          <p:cNvPr id="7" name="Table 6"/>
          <p:cNvGraphicFramePr>
            <a:graphicFrameLocks noGrp="1"/>
          </p:cNvGraphicFramePr>
          <p:nvPr>
            <p:extLst/>
          </p:nvPr>
        </p:nvGraphicFramePr>
        <p:xfrm>
          <a:off x="5985163" y="3029083"/>
          <a:ext cx="2880362" cy="1078086"/>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a:lnSpc>
                          <a:spcPct val="107000"/>
                        </a:lnSpc>
                        <a:spcBef>
                          <a:spcPts val="0"/>
                        </a:spcBef>
                        <a:spcAft>
                          <a:spcPts val="800"/>
                        </a:spcAft>
                      </a:pPr>
                      <a:r>
                        <a:rPr lang="en-US" sz="1200" dirty="0">
                          <a:effectLst/>
                        </a:rPr>
                        <a:t>Spectrum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a:solidFill>
                            <a:schemeClr val="bg1"/>
                          </a:solidFill>
                          <a:effectLst/>
                        </a:rPr>
                        <a:t>O</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a:solidFill>
                            <a:schemeClr val="bg1"/>
                          </a:solidFill>
                          <a:effectLst/>
                        </a:rPr>
                        <a:t>Cr</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Zn</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18.17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81.83</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37.54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62.46</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r h="39138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b="1" kern="1200" dirty="0">
                          <a:solidFill>
                            <a:schemeClr val="lt1"/>
                          </a:solidFill>
                          <a:effectLst/>
                          <a:latin typeface="+mn-lt"/>
                          <a:ea typeface="+mn-ea"/>
                          <a:cs typeface="+mn-cs"/>
                        </a:rPr>
                        <a:t>P3-black line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15.51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82.75</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1.74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1599943074"/>
                  </a:ext>
                </a:extLst>
              </a:tr>
            </a:tbl>
          </a:graphicData>
        </a:graphic>
      </p:graphicFrame>
    </p:spTree>
    <p:extLst>
      <p:ext uri="{BB962C8B-B14F-4D97-AF65-F5344CB8AC3E}">
        <p14:creationId xmlns:p14="http://schemas.microsoft.com/office/powerpoint/2010/main" val="325496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Cr</a:t>
            </a:r>
            <a:r>
              <a:rPr lang="en-US" baseline="-25000" dirty="0"/>
              <a:t>2</a:t>
            </a:r>
            <a:r>
              <a:rPr lang="en-US" dirty="0"/>
              <a:t>O</a:t>
            </a:r>
            <a:r>
              <a:rPr lang="en-US" baseline="-25000" dirty="0"/>
              <a:t>3</a:t>
            </a:r>
            <a:r>
              <a:rPr lang="en-US" dirty="0"/>
              <a:t> (50 </a:t>
            </a:r>
            <a:r>
              <a:rPr lang="el-GR" dirty="0"/>
              <a:t>μ</a:t>
            </a:r>
            <a:r>
              <a:rPr lang="en-US" dirty="0"/>
              <a:t>m)</a:t>
            </a:r>
          </a:p>
        </p:txBody>
      </p:sp>
      <p:graphicFrame>
        <p:nvGraphicFramePr>
          <p:cNvPr id="3" name="Table 2"/>
          <p:cNvGraphicFramePr>
            <a:graphicFrameLocks noGrp="1"/>
          </p:cNvGraphicFramePr>
          <p:nvPr/>
        </p:nvGraphicFramePr>
        <p:xfrm>
          <a:off x="5486401" y="2726055"/>
          <a:ext cx="2880362" cy="1078086"/>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a:lnSpc>
                          <a:spcPct val="107000"/>
                        </a:lnSpc>
                        <a:spcBef>
                          <a:spcPts val="0"/>
                        </a:spcBef>
                        <a:spcAft>
                          <a:spcPts val="800"/>
                        </a:spcAft>
                      </a:pPr>
                      <a:r>
                        <a:rPr lang="en-US" sz="1200" dirty="0">
                          <a:effectLst/>
                        </a:rPr>
                        <a:t>Spectrum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a:solidFill>
                            <a:schemeClr val="bg1"/>
                          </a:solidFill>
                          <a:effectLst/>
                        </a:rPr>
                        <a:t>O</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dirty="0">
                          <a:solidFill>
                            <a:schemeClr val="bg1"/>
                          </a:solidFill>
                          <a:effectLst/>
                        </a:rPr>
                        <a:t>Cr</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Zn</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18.17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81.83</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37.54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62.46</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r h="39138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b="1" kern="1200" dirty="0">
                          <a:solidFill>
                            <a:schemeClr val="lt1"/>
                          </a:solidFill>
                          <a:effectLst/>
                          <a:latin typeface="+mn-lt"/>
                          <a:ea typeface="+mn-ea"/>
                          <a:cs typeface="+mn-cs"/>
                        </a:rPr>
                        <a:t>P3-black line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15.51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82.75</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1.74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1599943074"/>
                  </a:ext>
                </a:extLst>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822960" y="2787967"/>
            <a:ext cx="3313912" cy="2714798"/>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353752" y="4114410"/>
            <a:ext cx="5013008" cy="1131570"/>
          </a:xfrm>
          <a:prstGeom prst="rect">
            <a:avLst/>
          </a:prstGeom>
        </p:spPr>
      </p:pic>
    </p:spTree>
    <p:extLst>
      <p:ext uri="{BB962C8B-B14F-4D97-AF65-F5344CB8AC3E}">
        <p14:creationId xmlns:p14="http://schemas.microsoft.com/office/powerpoint/2010/main" val="4078706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YSZ (20 </a:t>
            </a:r>
            <a:r>
              <a:rPr lang="el-GR" dirty="0"/>
              <a:t>μ</a:t>
            </a:r>
            <a:r>
              <a:rPr lang="en-US" dirty="0"/>
              <a:t>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772" y="1201267"/>
            <a:ext cx="6876455" cy="4937975"/>
          </a:xfrm>
          <a:prstGeom prst="rect">
            <a:avLst/>
          </a:prstGeom>
        </p:spPr>
      </p:pic>
    </p:spTree>
    <p:extLst>
      <p:ext uri="{BB962C8B-B14F-4D97-AF65-F5344CB8AC3E}">
        <p14:creationId xmlns:p14="http://schemas.microsoft.com/office/powerpoint/2010/main" val="2224600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C, </a:t>
            </a:r>
            <a:r>
              <a:rPr lang="en-US" dirty="0" err="1"/>
              <a:t>YSZ</a:t>
            </a:r>
            <a:r>
              <a:rPr lang="en-US" dirty="0"/>
              <a:t> (20 </a:t>
            </a:r>
            <a:r>
              <a:rPr lang="el-GR" dirty="0"/>
              <a:t>μ</a:t>
            </a:r>
            <a:r>
              <a:rPr lang="en-US" dirty="0"/>
              <a:t>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476" y="2160270"/>
            <a:ext cx="4775108" cy="3429000"/>
          </a:xfrm>
          <a:prstGeom prst="rect">
            <a:avLst/>
          </a:prstGeom>
        </p:spPr>
      </p:pic>
      <p:graphicFrame>
        <p:nvGraphicFramePr>
          <p:cNvPr id="7" name="Table 6"/>
          <p:cNvGraphicFramePr>
            <a:graphicFrameLocks noGrp="1"/>
          </p:cNvGraphicFramePr>
          <p:nvPr>
            <p:extLst/>
          </p:nvPr>
        </p:nvGraphicFramePr>
        <p:xfrm>
          <a:off x="5893096" y="3188098"/>
          <a:ext cx="288036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Y</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Zr</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dk1"/>
                          </a:solidFill>
                          <a:effectLst/>
                          <a:latin typeface="+mn-lt"/>
                          <a:ea typeface="+mn-ea"/>
                          <a:cs typeface="+mn-cs"/>
                        </a:rPr>
                        <a:t>17.61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82.39</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dk1"/>
                          </a:solidFill>
                          <a:effectLst/>
                          <a:latin typeface="+mn-lt"/>
                          <a:ea typeface="+mn-ea"/>
                          <a:cs typeface="+mn-cs"/>
                        </a:rPr>
                        <a:t>37.63</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3.78</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58.59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4153923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YSZ (20 </a:t>
            </a:r>
            <a:r>
              <a:rPr lang="el-GR" dirty="0"/>
              <a:t>μ</a:t>
            </a:r>
            <a:r>
              <a:rPr lang="en-US" dirty="0"/>
              <a:t>m)</a:t>
            </a:r>
          </a:p>
        </p:txBody>
      </p:sp>
      <p:graphicFrame>
        <p:nvGraphicFramePr>
          <p:cNvPr id="3" name="Table 2"/>
          <p:cNvGraphicFramePr>
            <a:graphicFrameLocks noGrp="1"/>
          </p:cNvGraphicFramePr>
          <p:nvPr/>
        </p:nvGraphicFramePr>
        <p:xfrm>
          <a:off x="5486401" y="2726055"/>
          <a:ext cx="288036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Y</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Zr</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dk1"/>
                          </a:solidFill>
                          <a:effectLst/>
                          <a:latin typeface="+mn-lt"/>
                          <a:ea typeface="+mn-ea"/>
                          <a:cs typeface="+mn-cs"/>
                        </a:rPr>
                        <a:t>17.61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82.39</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dk1"/>
                          </a:solidFill>
                          <a:effectLst/>
                          <a:latin typeface="+mn-lt"/>
                          <a:ea typeface="+mn-ea"/>
                          <a:cs typeface="+mn-cs"/>
                        </a:rPr>
                        <a:t>37.63</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3.78</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58.59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822959" y="2787967"/>
            <a:ext cx="3313912" cy="2714798"/>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3353752" y="4114410"/>
            <a:ext cx="5013008" cy="1131570"/>
          </a:xfrm>
          <a:prstGeom prst="rect">
            <a:avLst/>
          </a:prstGeom>
        </p:spPr>
      </p:pic>
    </p:spTree>
    <p:extLst>
      <p:ext uri="{BB962C8B-B14F-4D97-AF65-F5344CB8AC3E}">
        <p14:creationId xmlns:p14="http://schemas.microsoft.com/office/powerpoint/2010/main" val="3297553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YSZ (50 </a:t>
            </a:r>
            <a:r>
              <a:rPr lang="el-GR" dirty="0"/>
              <a:t>μ</a:t>
            </a:r>
            <a:r>
              <a:rPr lang="en-US" dirty="0"/>
              <a:t>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219200"/>
            <a:ext cx="6858000" cy="4924722"/>
          </a:xfrm>
          <a:prstGeom prst="rect">
            <a:avLst/>
          </a:prstGeom>
        </p:spPr>
      </p:pic>
    </p:spTree>
    <p:extLst>
      <p:ext uri="{BB962C8B-B14F-4D97-AF65-F5344CB8AC3E}">
        <p14:creationId xmlns:p14="http://schemas.microsoft.com/office/powerpoint/2010/main" val="3780853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ANTIFOULING AND ANTIMICROBIAL COATING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4267111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D, </a:t>
            </a:r>
            <a:r>
              <a:rPr lang="en-US" dirty="0" err="1"/>
              <a:t>YSZ</a:t>
            </a:r>
            <a:r>
              <a:rPr lang="en-US" dirty="0"/>
              <a:t> (50 </a:t>
            </a:r>
            <a:r>
              <a:rPr lang="el-GR" dirty="0"/>
              <a:t>μ</a:t>
            </a:r>
            <a:r>
              <a:rPr lang="en-US" dirty="0"/>
              <a:t>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476" y="2160270"/>
            <a:ext cx="4775108" cy="3429000"/>
          </a:xfrm>
          <a:prstGeom prst="rect">
            <a:avLst/>
          </a:prstGeom>
        </p:spPr>
      </p:pic>
      <p:graphicFrame>
        <p:nvGraphicFramePr>
          <p:cNvPr id="7" name="Table 6"/>
          <p:cNvGraphicFramePr>
            <a:graphicFrameLocks noGrp="1"/>
          </p:cNvGraphicFramePr>
          <p:nvPr>
            <p:extLst/>
          </p:nvPr>
        </p:nvGraphicFramePr>
        <p:xfrm>
          <a:off x="5885122" y="3100852"/>
          <a:ext cx="288036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Y</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Zr</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20.61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79.39</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33.67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3.59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62.74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2236712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YSZ (50 </a:t>
            </a:r>
            <a:r>
              <a:rPr lang="el-GR" dirty="0"/>
              <a:t>μ</a:t>
            </a:r>
            <a:r>
              <a:rPr lang="en-US" dirty="0"/>
              <a:t>m)</a:t>
            </a:r>
          </a:p>
        </p:txBody>
      </p:sp>
      <p:graphicFrame>
        <p:nvGraphicFramePr>
          <p:cNvPr id="3" name="Table 2"/>
          <p:cNvGraphicFramePr>
            <a:graphicFrameLocks noGrp="1"/>
          </p:cNvGraphicFramePr>
          <p:nvPr/>
        </p:nvGraphicFramePr>
        <p:xfrm>
          <a:off x="5486401" y="2726055"/>
          <a:ext cx="288036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gridCol w="532410">
                  <a:extLst>
                    <a:ext uri="{9D8B030D-6E8A-4147-A177-3AD203B41FA5}">
                      <a16:colId xmlns:a16="http://schemas.microsoft.com/office/drawing/2014/main" val="70252272"/>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Y</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Zr</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Yb</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20.61</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79.39</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33.67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3.59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62.74</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 </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822958" y="2787967"/>
            <a:ext cx="3313913" cy="2714798"/>
          </a:xfrm>
          <a:prstGeom prst="rect">
            <a:avLst/>
          </a:prstGeom>
        </p:spPr>
      </p:pic>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3353752" y="4114410"/>
            <a:ext cx="5013008" cy="1131570"/>
          </a:xfrm>
          <a:prstGeom prst="rect">
            <a:avLst/>
          </a:prstGeom>
        </p:spPr>
      </p:pic>
    </p:spTree>
    <p:extLst>
      <p:ext uri="{BB962C8B-B14F-4D97-AF65-F5344CB8AC3E}">
        <p14:creationId xmlns:p14="http://schemas.microsoft.com/office/powerpoint/2010/main" val="1792131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TiO</a:t>
            </a:r>
            <a:r>
              <a:rPr lang="en-US" baseline="-25000" dirty="0"/>
              <a:t>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286555"/>
            <a:ext cx="6705600" cy="4815284"/>
          </a:xfrm>
          <a:prstGeom prst="rect">
            <a:avLst/>
          </a:prstGeom>
        </p:spPr>
      </p:pic>
    </p:spTree>
    <p:extLst>
      <p:ext uri="{BB962C8B-B14F-4D97-AF65-F5344CB8AC3E}">
        <p14:creationId xmlns:p14="http://schemas.microsoft.com/office/powerpoint/2010/main" val="3601479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E, TiO</a:t>
            </a:r>
            <a:r>
              <a:rPr lang="en-US" baseline="-25000" dirty="0"/>
              <a:t>2</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735" y="1600200"/>
            <a:ext cx="5448929" cy="3912870"/>
          </a:xfrm>
          <a:prstGeom prst="rect">
            <a:avLst/>
          </a:prstGeom>
        </p:spPr>
      </p:pic>
      <p:graphicFrame>
        <p:nvGraphicFramePr>
          <p:cNvPr id="7" name="Table 6"/>
          <p:cNvGraphicFramePr>
            <a:graphicFrameLocks noGrp="1"/>
          </p:cNvGraphicFramePr>
          <p:nvPr>
            <p:extLst/>
          </p:nvPr>
        </p:nvGraphicFramePr>
        <p:xfrm>
          <a:off x="6061411" y="3244507"/>
          <a:ext cx="234795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Al</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Ti</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55.19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43.37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1.44</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47.10</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52.90</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716575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TiO</a:t>
            </a:r>
            <a:r>
              <a:rPr lang="en-US" baseline="-25000" dirty="0"/>
              <a:t>2</a:t>
            </a:r>
            <a:endParaRPr lang="en-US" dirty="0"/>
          </a:p>
        </p:txBody>
      </p:sp>
      <p:graphicFrame>
        <p:nvGraphicFramePr>
          <p:cNvPr id="3" name="Table 2"/>
          <p:cNvGraphicFramePr>
            <a:graphicFrameLocks noGrp="1"/>
          </p:cNvGraphicFramePr>
          <p:nvPr/>
        </p:nvGraphicFramePr>
        <p:xfrm>
          <a:off x="6018808" y="2666934"/>
          <a:ext cx="234795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Al</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Ti</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55.19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43.37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1.44</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47.10</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52.90</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04800" y="1775854"/>
            <a:ext cx="3978593" cy="3750165"/>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489987" y="3706107"/>
            <a:ext cx="6029173" cy="1563127"/>
          </a:xfrm>
          <a:prstGeom prst="rect">
            <a:avLst/>
          </a:prstGeom>
        </p:spPr>
      </p:pic>
    </p:spTree>
    <p:extLst>
      <p:ext uri="{BB962C8B-B14F-4D97-AF65-F5344CB8AC3E}">
        <p14:creationId xmlns:p14="http://schemas.microsoft.com/office/powerpoint/2010/main" val="1113963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TiO</a:t>
            </a:r>
            <a:r>
              <a:rPr lang="en-US" baseline="-25000" dirty="0"/>
              <a:t>2 </a:t>
            </a:r>
            <a:r>
              <a:rPr lang="en-US" dirty="0"/>
              <a:t>+ Cu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306" y="2160270"/>
            <a:ext cx="4775108" cy="3429000"/>
          </a:xfrm>
          <a:prstGeom prst="rect">
            <a:avLst/>
          </a:prstGeom>
        </p:spPr>
      </p:pic>
    </p:spTree>
    <p:extLst>
      <p:ext uri="{BB962C8B-B14F-4D97-AF65-F5344CB8AC3E}">
        <p14:creationId xmlns:p14="http://schemas.microsoft.com/office/powerpoint/2010/main" val="1796753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 F, TiO</a:t>
            </a:r>
            <a:r>
              <a:rPr lang="en-US" baseline="-25000" dirty="0"/>
              <a:t>2 </a:t>
            </a:r>
            <a:r>
              <a:rPr lang="en-US" dirty="0"/>
              <a:t>+ Cu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0"/>
            <a:ext cx="5661156" cy="4065270"/>
          </a:xfrm>
          <a:prstGeom prst="rect">
            <a:avLst/>
          </a:prstGeom>
        </p:spPr>
      </p:pic>
      <p:graphicFrame>
        <p:nvGraphicFramePr>
          <p:cNvPr id="7" name="Table 6"/>
          <p:cNvGraphicFramePr>
            <a:graphicFrameLocks noGrp="1"/>
          </p:cNvGraphicFramePr>
          <p:nvPr>
            <p:extLst/>
          </p:nvPr>
        </p:nvGraphicFramePr>
        <p:xfrm>
          <a:off x="6061411" y="3188098"/>
          <a:ext cx="234795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Al</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Ti</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55.19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43.37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1.44</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47.10</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52.90</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spTree>
    <p:extLst>
      <p:ext uri="{BB962C8B-B14F-4D97-AF65-F5344CB8AC3E}">
        <p14:creationId xmlns:p14="http://schemas.microsoft.com/office/powerpoint/2010/main" val="3714809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TiO</a:t>
            </a:r>
            <a:r>
              <a:rPr lang="en-US" baseline="-25000" dirty="0"/>
              <a:t>2 </a:t>
            </a:r>
            <a:r>
              <a:rPr lang="en-US" dirty="0"/>
              <a:t>+ Cu</a:t>
            </a:r>
          </a:p>
        </p:txBody>
      </p:sp>
      <p:graphicFrame>
        <p:nvGraphicFramePr>
          <p:cNvPr id="3" name="Table 2"/>
          <p:cNvGraphicFramePr>
            <a:graphicFrameLocks noGrp="1"/>
          </p:cNvGraphicFramePr>
          <p:nvPr/>
        </p:nvGraphicFramePr>
        <p:xfrm>
          <a:off x="6018808" y="2666934"/>
          <a:ext cx="2347952" cy="686672"/>
        </p:xfrm>
        <a:graphic>
          <a:graphicData uri="http://schemas.openxmlformats.org/drawingml/2006/table">
            <a:tbl>
              <a:tblPr firstCol="1" bandRow="1" bandCol="1">
                <a:tableStyleId>{5C22544A-7EE6-4342-B048-85BDC9FD1C3A}</a:tableStyleId>
              </a:tblPr>
              <a:tblGrid>
                <a:gridCol w="750722">
                  <a:extLst>
                    <a:ext uri="{9D8B030D-6E8A-4147-A177-3AD203B41FA5}">
                      <a16:colId xmlns:a16="http://schemas.microsoft.com/office/drawing/2014/main" val="3863973779"/>
                    </a:ext>
                  </a:extLst>
                </a:gridCol>
                <a:gridCol w="532410">
                  <a:extLst>
                    <a:ext uri="{9D8B030D-6E8A-4147-A177-3AD203B41FA5}">
                      <a16:colId xmlns:a16="http://schemas.microsoft.com/office/drawing/2014/main" val="3057520699"/>
                    </a:ext>
                  </a:extLst>
                </a:gridCol>
                <a:gridCol w="532410">
                  <a:extLst>
                    <a:ext uri="{9D8B030D-6E8A-4147-A177-3AD203B41FA5}">
                      <a16:colId xmlns:a16="http://schemas.microsoft.com/office/drawing/2014/main" val="184559029"/>
                    </a:ext>
                  </a:extLst>
                </a:gridCol>
                <a:gridCol w="532410">
                  <a:extLst>
                    <a:ext uri="{9D8B030D-6E8A-4147-A177-3AD203B41FA5}">
                      <a16:colId xmlns:a16="http://schemas.microsoft.com/office/drawing/2014/main" val="1000695048"/>
                    </a:ext>
                  </a:extLst>
                </a:gridCol>
              </a:tblGrid>
              <a:tr h="240278">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Spectrum</a:t>
                      </a:r>
                    </a:p>
                  </a:txBody>
                  <a:tcPr marL="51435" marR="51435" marT="0" marB="0" anchor="ctr">
                    <a:solidFill>
                      <a:schemeClr val="accent1"/>
                    </a:solidFill>
                  </a:tcPr>
                </a:tc>
                <a:tc>
                  <a:txBody>
                    <a:bodyPr/>
                    <a:lstStyle/>
                    <a:p>
                      <a:pPr marL="0" marR="0" algn="ctr" defTabSz="914400" rtl="0" eaLnBrk="1" latinLnBrk="0" hangingPunct="1">
                        <a:lnSpc>
                          <a:spcPct val="107000"/>
                        </a:lnSpc>
                        <a:spcBef>
                          <a:spcPts val="0"/>
                        </a:spcBef>
                        <a:spcAft>
                          <a:spcPts val="800"/>
                        </a:spcAft>
                      </a:pPr>
                      <a:r>
                        <a:rPr lang="en-US" sz="1200" kern="1200" dirty="0">
                          <a:solidFill>
                            <a:schemeClr val="bg1"/>
                          </a:solidFill>
                          <a:effectLst/>
                          <a:latin typeface="+mn-lt"/>
                          <a:ea typeface="+mn-ea"/>
                          <a:cs typeface="+mn-cs"/>
                        </a:rPr>
                        <a:t>O</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a:solidFill>
                            <a:schemeClr val="bg1"/>
                          </a:solidFill>
                          <a:effectLst/>
                          <a:latin typeface="+mn-lt"/>
                          <a:ea typeface="+mn-ea"/>
                          <a:cs typeface="+mn-cs"/>
                        </a:rPr>
                        <a:t>Al</a:t>
                      </a:r>
                    </a:p>
                  </a:txBody>
                  <a:tcPr marL="51435" marR="51435" marT="0" marB="0" anchor="ctr">
                    <a:solidFill>
                      <a:schemeClr val="accent1"/>
                    </a:solidFill>
                  </a:tcPr>
                </a:tc>
                <a:tc>
                  <a:txBody>
                    <a:bodyPr/>
                    <a:lstStyle/>
                    <a:p>
                      <a:pPr marL="0" marR="0" algn="ctr">
                        <a:lnSpc>
                          <a:spcPct val="107000"/>
                        </a:lnSpc>
                        <a:spcBef>
                          <a:spcPts val="0"/>
                        </a:spcBef>
                        <a:spcAft>
                          <a:spcPts val="800"/>
                        </a:spcAft>
                      </a:pPr>
                      <a:r>
                        <a:rPr lang="en-US" sz="1200" kern="1200" dirty="0" err="1">
                          <a:solidFill>
                            <a:schemeClr val="bg1"/>
                          </a:solidFill>
                          <a:effectLst/>
                          <a:latin typeface="+mn-lt"/>
                          <a:ea typeface="+mn-ea"/>
                          <a:cs typeface="+mn-cs"/>
                        </a:rPr>
                        <a:t>Ti</a:t>
                      </a:r>
                      <a:endParaRPr lang="en-US" sz="1200" kern="1200" dirty="0">
                        <a:solidFill>
                          <a:schemeClr val="bg1"/>
                        </a:solidFill>
                        <a:effectLst/>
                        <a:latin typeface="+mn-lt"/>
                        <a:ea typeface="+mn-ea"/>
                        <a:cs typeface="+mn-cs"/>
                      </a:endParaRPr>
                    </a:p>
                  </a:txBody>
                  <a:tcPr marL="51435" marR="51435" marT="0" marB="0" anchor="ctr">
                    <a:solidFill>
                      <a:schemeClr val="accent1"/>
                    </a:solidFill>
                  </a:tcPr>
                </a:tc>
                <a:extLst>
                  <a:ext uri="{0D108BD9-81ED-4DB2-BD59-A6C34878D82A}">
                    <a16:rowId xmlns:a16="http://schemas.microsoft.com/office/drawing/2014/main" val="4250733419"/>
                  </a:ext>
                </a:extLst>
              </a:tr>
              <a:tr h="223197">
                <a:tc>
                  <a:txBody>
                    <a:bodyPr/>
                    <a:lstStyle/>
                    <a:p>
                      <a:pPr marL="0" marR="0" algn="ctr">
                        <a:lnSpc>
                          <a:spcPct val="107000"/>
                        </a:lnSpc>
                        <a:spcBef>
                          <a:spcPts val="0"/>
                        </a:spcBef>
                        <a:spcAft>
                          <a:spcPts val="800"/>
                        </a:spcAft>
                      </a:pPr>
                      <a:r>
                        <a:rPr lang="en-US" sz="1200">
                          <a:effectLst/>
                        </a:rPr>
                        <a:t>P1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55.19</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43.37</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1.44</a:t>
                      </a:r>
                    </a:p>
                  </a:txBody>
                  <a:tcPr marL="51435" marR="51435" marT="0" marB="0" anchor="ctr">
                    <a:solidFill>
                      <a:schemeClr val="bg2"/>
                    </a:solidFill>
                  </a:tcPr>
                </a:tc>
                <a:extLst>
                  <a:ext uri="{0D108BD9-81ED-4DB2-BD59-A6C34878D82A}">
                    <a16:rowId xmlns:a16="http://schemas.microsoft.com/office/drawing/2014/main" val="3321658937"/>
                  </a:ext>
                </a:extLst>
              </a:tr>
              <a:tr h="223197">
                <a:tc>
                  <a:txBody>
                    <a:bodyPr/>
                    <a:lstStyle/>
                    <a:p>
                      <a:pPr marL="0" marR="0" algn="ctr">
                        <a:lnSpc>
                          <a:spcPct val="107000"/>
                        </a:lnSpc>
                        <a:spcBef>
                          <a:spcPts val="0"/>
                        </a:spcBef>
                        <a:spcAft>
                          <a:spcPts val="800"/>
                        </a:spcAft>
                      </a:pPr>
                      <a:r>
                        <a:rPr lang="en-US" sz="1200" dirty="0">
                          <a:effectLst/>
                        </a:rPr>
                        <a:t>P2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47.10</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a:solidFill>
                            <a:schemeClr val="dk1"/>
                          </a:solidFill>
                          <a:effectLst/>
                          <a:latin typeface="+mn-lt"/>
                          <a:ea typeface="+mn-ea"/>
                          <a:cs typeface="+mn-cs"/>
                        </a:rPr>
                        <a:t> </a:t>
                      </a:r>
                    </a:p>
                  </a:txBody>
                  <a:tcPr marL="51435" marR="51435" marT="0" marB="0" anchor="ctr">
                    <a:solidFill>
                      <a:schemeClr val="bg2"/>
                    </a:solidFill>
                  </a:tcPr>
                </a:tc>
                <a:tc>
                  <a:txBody>
                    <a:bodyPr/>
                    <a:lstStyle/>
                    <a:p>
                      <a:pPr marL="0" marR="0" algn="ctr">
                        <a:lnSpc>
                          <a:spcPct val="107000"/>
                        </a:lnSpc>
                        <a:spcBef>
                          <a:spcPts val="0"/>
                        </a:spcBef>
                        <a:spcAft>
                          <a:spcPts val="800"/>
                        </a:spcAft>
                      </a:pPr>
                      <a:r>
                        <a:rPr lang="en-US" sz="1200" kern="1200" dirty="0">
                          <a:solidFill>
                            <a:schemeClr val="dk1"/>
                          </a:solidFill>
                          <a:effectLst/>
                          <a:latin typeface="+mn-lt"/>
                          <a:ea typeface="+mn-ea"/>
                          <a:cs typeface="+mn-cs"/>
                        </a:rPr>
                        <a:t>52.90</a:t>
                      </a:r>
                    </a:p>
                  </a:txBody>
                  <a:tcPr marL="51435" marR="51435" marT="0" marB="0" anchor="ctr">
                    <a:solidFill>
                      <a:schemeClr val="bg2"/>
                    </a:solidFill>
                  </a:tcPr>
                </a:tc>
                <a:extLst>
                  <a:ext uri="{0D108BD9-81ED-4DB2-BD59-A6C34878D82A}">
                    <a16:rowId xmlns:a16="http://schemas.microsoft.com/office/drawing/2014/main" val="40218848"/>
                  </a:ext>
                </a:extLst>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228600" y="1676400"/>
            <a:ext cx="4403810" cy="4131165"/>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194628" y="3828847"/>
            <a:ext cx="6673549" cy="1721933"/>
          </a:xfrm>
          <a:prstGeom prst="rect">
            <a:avLst/>
          </a:prstGeom>
        </p:spPr>
      </p:pic>
    </p:spTree>
    <p:extLst>
      <p:ext uri="{BB962C8B-B14F-4D97-AF65-F5344CB8AC3E}">
        <p14:creationId xmlns:p14="http://schemas.microsoft.com/office/powerpoint/2010/main" val="1852457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Material Composition of the Surface</a:t>
            </a:r>
            <a:endParaRPr lang="en-US" strike="sngStrike" dirty="0">
              <a:solidFill>
                <a:srgbClr val="FF0000"/>
              </a:solidFill>
            </a:endParaRPr>
          </a:p>
        </p:txBody>
      </p:sp>
      <p:graphicFrame>
        <p:nvGraphicFramePr>
          <p:cNvPr id="7" name="Table 6"/>
          <p:cNvGraphicFramePr>
            <a:graphicFrameLocks noGrp="1"/>
          </p:cNvGraphicFramePr>
          <p:nvPr>
            <p:extLst/>
          </p:nvPr>
        </p:nvGraphicFramePr>
        <p:xfrm>
          <a:off x="2147332" y="2238352"/>
          <a:ext cx="2252187" cy="631317"/>
        </p:xfrm>
        <a:graphic>
          <a:graphicData uri="http://schemas.openxmlformats.org/drawingml/2006/table">
            <a:tbl>
              <a:tblPr firstRow="1" firstCol="1" bandRow="1">
                <a:tableStyleId>{5C22544A-7EE6-4342-B048-85BDC9FD1C3A}</a:tableStyleId>
              </a:tblPr>
              <a:tblGrid>
                <a:gridCol w="957739">
                  <a:extLst>
                    <a:ext uri="{9D8B030D-6E8A-4147-A177-3AD203B41FA5}">
                      <a16:colId xmlns:a16="http://schemas.microsoft.com/office/drawing/2014/main" val="3954491724"/>
                    </a:ext>
                  </a:extLst>
                </a:gridCol>
                <a:gridCol w="647224">
                  <a:extLst>
                    <a:ext uri="{9D8B030D-6E8A-4147-A177-3AD203B41FA5}">
                      <a16:colId xmlns:a16="http://schemas.microsoft.com/office/drawing/2014/main" val="3091546365"/>
                    </a:ext>
                  </a:extLst>
                </a:gridCol>
                <a:gridCol w="647224">
                  <a:extLst>
                    <a:ext uri="{9D8B030D-6E8A-4147-A177-3AD203B41FA5}">
                      <a16:colId xmlns:a16="http://schemas.microsoft.com/office/drawing/2014/main" val="899982982"/>
                    </a:ext>
                  </a:extLst>
                </a:gridCol>
              </a:tblGrid>
              <a:tr h="157734">
                <a:tc rowSpan="2">
                  <a:txBody>
                    <a:bodyPr/>
                    <a:lstStyle/>
                    <a:p>
                      <a:pPr marL="0" marR="0" algn="ctr">
                        <a:lnSpc>
                          <a:spcPct val="115000"/>
                        </a:lnSpc>
                        <a:spcBef>
                          <a:spcPts val="0"/>
                        </a:spcBef>
                        <a:spcAft>
                          <a:spcPts val="0"/>
                        </a:spcAft>
                      </a:pPr>
                      <a:r>
                        <a:rPr lang="en-US" sz="900">
                          <a:effectLst/>
                        </a:rPr>
                        <a:t>Point#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900">
                          <a:effectLst/>
                        </a:rPr>
                        <a:t>Element (Wt%)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dirty="0">
                          <a:effectLst/>
                        </a:rPr>
                        <a:t>O</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Yb</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18.9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81.1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158115">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14.3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85.7</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graphicFrame>
        <p:nvGraphicFramePr>
          <p:cNvPr id="8" name="Table 7"/>
          <p:cNvGraphicFramePr>
            <a:graphicFrameLocks noGrp="1"/>
          </p:cNvGraphicFramePr>
          <p:nvPr>
            <p:extLst/>
          </p:nvPr>
        </p:nvGraphicFramePr>
        <p:xfrm>
          <a:off x="2147332" y="3206725"/>
          <a:ext cx="2252187" cy="631317"/>
        </p:xfrm>
        <a:graphic>
          <a:graphicData uri="http://schemas.openxmlformats.org/drawingml/2006/table">
            <a:tbl>
              <a:tblPr firstRow="1" firstCol="1" bandRow="1">
                <a:tableStyleId>{5C22544A-7EE6-4342-B048-85BDC9FD1C3A}</a:tableStyleId>
              </a:tblPr>
              <a:tblGrid>
                <a:gridCol w="957739">
                  <a:extLst>
                    <a:ext uri="{9D8B030D-6E8A-4147-A177-3AD203B41FA5}">
                      <a16:colId xmlns:a16="http://schemas.microsoft.com/office/drawing/2014/main" val="599094806"/>
                    </a:ext>
                  </a:extLst>
                </a:gridCol>
                <a:gridCol w="647224">
                  <a:extLst>
                    <a:ext uri="{9D8B030D-6E8A-4147-A177-3AD203B41FA5}">
                      <a16:colId xmlns:a16="http://schemas.microsoft.com/office/drawing/2014/main" val="3911553883"/>
                    </a:ext>
                  </a:extLst>
                </a:gridCol>
                <a:gridCol w="647224">
                  <a:extLst>
                    <a:ext uri="{9D8B030D-6E8A-4147-A177-3AD203B41FA5}">
                      <a16:colId xmlns:a16="http://schemas.microsoft.com/office/drawing/2014/main" val="803449308"/>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900">
                          <a:effectLst/>
                        </a:rPr>
                        <a:t>Element (Wt%)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2423602277"/>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Yb</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10370215"/>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82.4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2038686"/>
                  </a:ext>
                </a:extLst>
              </a:tr>
              <a:tr h="158115">
                <a:tc>
                  <a:txBody>
                    <a:bodyPr/>
                    <a:lstStyle/>
                    <a:p>
                      <a:pPr marL="0" marR="0" algn="ctr">
                        <a:lnSpc>
                          <a:spcPct val="115000"/>
                        </a:lnSpc>
                        <a:spcBef>
                          <a:spcPts val="0"/>
                        </a:spcBef>
                        <a:spcAft>
                          <a:spcPts val="0"/>
                        </a:spcAft>
                      </a:pPr>
                      <a:r>
                        <a:rPr lang="en-US" sz="900" dirty="0">
                          <a:effectLst/>
                        </a:rPr>
                        <a:t>Spectrum 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89.1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18999910"/>
                  </a:ext>
                </a:extLst>
              </a:tr>
            </a:tbl>
          </a:graphicData>
        </a:graphic>
      </p:graphicFrame>
      <p:graphicFrame>
        <p:nvGraphicFramePr>
          <p:cNvPr id="9" name="Table 8"/>
          <p:cNvGraphicFramePr>
            <a:graphicFrameLocks noGrp="1"/>
          </p:cNvGraphicFramePr>
          <p:nvPr>
            <p:extLst/>
          </p:nvPr>
        </p:nvGraphicFramePr>
        <p:xfrm>
          <a:off x="4594861" y="3196771"/>
          <a:ext cx="2252187" cy="631317"/>
        </p:xfrm>
        <a:graphic>
          <a:graphicData uri="http://schemas.openxmlformats.org/drawingml/2006/table">
            <a:tbl>
              <a:tblPr firstRow="1" firstCol="1" bandRow="1">
                <a:tableStyleId>{5C22544A-7EE6-4342-B048-85BDC9FD1C3A}</a:tableStyleId>
              </a:tblPr>
              <a:tblGrid>
                <a:gridCol w="957739">
                  <a:extLst>
                    <a:ext uri="{9D8B030D-6E8A-4147-A177-3AD203B41FA5}">
                      <a16:colId xmlns:a16="http://schemas.microsoft.com/office/drawing/2014/main" val="3954491724"/>
                    </a:ext>
                  </a:extLst>
                </a:gridCol>
                <a:gridCol w="647224">
                  <a:extLst>
                    <a:ext uri="{9D8B030D-6E8A-4147-A177-3AD203B41FA5}">
                      <a16:colId xmlns:a16="http://schemas.microsoft.com/office/drawing/2014/main" val="3091546365"/>
                    </a:ext>
                  </a:extLst>
                </a:gridCol>
                <a:gridCol w="647224">
                  <a:extLst>
                    <a:ext uri="{9D8B030D-6E8A-4147-A177-3AD203B41FA5}">
                      <a16:colId xmlns:a16="http://schemas.microsoft.com/office/drawing/2014/main" val="899982982"/>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900" dirty="0">
                          <a:effectLst/>
                        </a:rPr>
                        <a:t>Element (</a:t>
                      </a:r>
                      <a:r>
                        <a:rPr lang="en-US" sz="900" dirty="0" err="1">
                          <a:effectLst/>
                        </a:rPr>
                        <a:t>Wt</a:t>
                      </a:r>
                      <a:r>
                        <a:rPr lang="en-US" sz="900" dirty="0">
                          <a:effectLst/>
                        </a:rPr>
                        <a: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err="1">
                          <a:effectLst/>
                        </a:rPr>
                        <a:t>Yb</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latin typeface="+mn-lt"/>
                          <a:ea typeface="Arial (body)"/>
                          <a:cs typeface="Times New Roman" panose="02020603050405020304" pitchFamily="18" charset="0"/>
                        </a:rPr>
                        <a:t>20.7</a:t>
                      </a:r>
                      <a:endParaRPr lang="en-US" sz="9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latin typeface="+mn-lt"/>
                          <a:ea typeface="Arial (body)"/>
                          <a:cs typeface="Times New Roman" panose="02020603050405020304" pitchFamily="18" charset="0"/>
                        </a:rPr>
                        <a:t>79.3</a:t>
                      </a:r>
                      <a:endParaRPr lang="en-US" sz="9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158115">
                <a:tc>
                  <a:txBody>
                    <a:bodyPr/>
                    <a:lstStyle/>
                    <a:p>
                      <a:pPr marL="0" marR="0" algn="ctr">
                        <a:lnSpc>
                          <a:spcPct val="115000"/>
                        </a:lnSpc>
                        <a:spcBef>
                          <a:spcPts val="0"/>
                        </a:spcBef>
                        <a:spcAft>
                          <a:spcPts val="0"/>
                        </a:spcAft>
                      </a:pPr>
                      <a:r>
                        <a:rPr lang="en-US" sz="900" dirty="0">
                          <a:effectLst/>
                        </a:rPr>
                        <a:t>Spectrum 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latin typeface="+mn-lt"/>
                          <a:ea typeface="Arial (body)"/>
                          <a:cs typeface="Times New Roman" panose="02020603050405020304" pitchFamily="18" charset="0"/>
                        </a:rPr>
                        <a:t>10.3</a:t>
                      </a:r>
                      <a:endParaRPr lang="en-US" sz="9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latin typeface="+mn-lt"/>
                          <a:ea typeface="Arial (body)"/>
                          <a:cs typeface="Times New Roman" panose="02020603050405020304" pitchFamily="18" charset="0"/>
                        </a:rPr>
                        <a:t>89.7</a:t>
                      </a:r>
                      <a:endParaRPr lang="en-US" sz="9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graphicFrame>
        <p:nvGraphicFramePr>
          <p:cNvPr id="10" name="Table 9"/>
          <p:cNvGraphicFramePr>
            <a:graphicFrameLocks noGrp="1"/>
          </p:cNvGraphicFramePr>
          <p:nvPr>
            <p:extLst/>
          </p:nvPr>
        </p:nvGraphicFramePr>
        <p:xfrm>
          <a:off x="4594861" y="2223422"/>
          <a:ext cx="2252187" cy="631317"/>
        </p:xfrm>
        <a:graphic>
          <a:graphicData uri="http://schemas.openxmlformats.org/drawingml/2006/table">
            <a:tbl>
              <a:tblPr firstRow="1" firstCol="1" bandRow="1">
                <a:tableStyleId>{5C22544A-7EE6-4342-B048-85BDC9FD1C3A}</a:tableStyleId>
              </a:tblPr>
              <a:tblGrid>
                <a:gridCol w="957739">
                  <a:extLst>
                    <a:ext uri="{9D8B030D-6E8A-4147-A177-3AD203B41FA5}">
                      <a16:colId xmlns:a16="http://schemas.microsoft.com/office/drawing/2014/main" val="3954491724"/>
                    </a:ext>
                  </a:extLst>
                </a:gridCol>
                <a:gridCol w="647224">
                  <a:extLst>
                    <a:ext uri="{9D8B030D-6E8A-4147-A177-3AD203B41FA5}">
                      <a16:colId xmlns:a16="http://schemas.microsoft.com/office/drawing/2014/main" val="3091546365"/>
                    </a:ext>
                  </a:extLst>
                </a:gridCol>
                <a:gridCol w="647224">
                  <a:extLst>
                    <a:ext uri="{9D8B030D-6E8A-4147-A177-3AD203B41FA5}">
                      <a16:colId xmlns:a16="http://schemas.microsoft.com/office/drawing/2014/main" val="899982982"/>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900">
                          <a:effectLst/>
                        </a:rPr>
                        <a:t>Element (Wt%)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err="1">
                          <a:effectLst/>
                        </a:rPr>
                        <a:t>Yb</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12.7</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87.3</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158115">
                <a:tc>
                  <a:txBody>
                    <a:bodyPr/>
                    <a:lstStyle/>
                    <a:p>
                      <a:pPr marL="0" marR="0" algn="ctr">
                        <a:lnSpc>
                          <a:spcPct val="115000"/>
                        </a:lnSpc>
                        <a:spcBef>
                          <a:spcPts val="0"/>
                        </a:spcBef>
                        <a:spcAft>
                          <a:spcPts val="0"/>
                        </a:spcAft>
                      </a:pPr>
                      <a:r>
                        <a:rPr lang="en-US" sz="900" dirty="0">
                          <a:effectLst/>
                        </a:rPr>
                        <a:t>Spectrum 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18.2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81.8</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graphicFrame>
        <p:nvGraphicFramePr>
          <p:cNvPr id="11" name="Table 10"/>
          <p:cNvGraphicFramePr>
            <a:graphicFrameLocks noGrp="1"/>
          </p:cNvGraphicFramePr>
          <p:nvPr>
            <p:extLst/>
          </p:nvPr>
        </p:nvGraphicFramePr>
        <p:xfrm>
          <a:off x="200898" y="4175096"/>
          <a:ext cx="4198622" cy="643223"/>
        </p:xfrm>
        <a:graphic>
          <a:graphicData uri="http://schemas.openxmlformats.org/drawingml/2006/table">
            <a:tbl>
              <a:tblPr firstRow="1" firstCol="1" bandRow="1">
                <a:tableStyleId>{5C22544A-7EE6-4342-B048-85BDC9FD1C3A}</a:tableStyleId>
              </a:tblPr>
              <a:tblGrid>
                <a:gridCol w="833914">
                  <a:extLst>
                    <a:ext uri="{9D8B030D-6E8A-4147-A177-3AD203B41FA5}">
                      <a16:colId xmlns:a16="http://schemas.microsoft.com/office/drawing/2014/main" val="3018002573"/>
                    </a:ext>
                  </a:extLst>
                </a:gridCol>
                <a:gridCol w="563404">
                  <a:extLst>
                    <a:ext uri="{9D8B030D-6E8A-4147-A177-3AD203B41FA5}">
                      <a16:colId xmlns:a16="http://schemas.microsoft.com/office/drawing/2014/main" val="2321231592"/>
                    </a:ext>
                  </a:extLst>
                </a:gridCol>
                <a:gridCol w="563404">
                  <a:extLst>
                    <a:ext uri="{9D8B030D-6E8A-4147-A177-3AD203B41FA5}">
                      <a16:colId xmlns:a16="http://schemas.microsoft.com/office/drawing/2014/main" val="3055712861"/>
                    </a:ext>
                  </a:extLst>
                </a:gridCol>
                <a:gridCol w="563404">
                  <a:extLst>
                    <a:ext uri="{9D8B030D-6E8A-4147-A177-3AD203B41FA5}">
                      <a16:colId xmlns:a16="http://schemas.microsoft.com/office/drawing/2014/main" val="1106245903"/>
                    </a:ext>
                  </a:extLst>
                </a:gridCol>
                <a:gridCol w="563404">
                  <a:extLst>
                    <a:ext uri="{9D8B030D-6E8A-4147-A177-3AD203B41FA5}">
                      <a16:colId xmlns:a16="http://schemas.microsoft.com/office/drawing/2014/main" val="1072532107"/>
                    </a:ext>
                  </a:extLst>
                </a:gridCol>
                <a:gridCol w="563404">
                  <a:extLst>
                    <a:ext uri="{9D8B030D-6E8A-4147-A177-3AD203B41FA5}">
                      <a16:colId xmlns:a16="http://schemas.microsoft.com/office/drawing/2014/main" val="2296517712"/>
                    </a:ext>
                  </a:extLst>
                </a:gridCol>
                <a:gridCol w="54768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effectLst/>
                        </a:rPr>
                        <a:t>Element (</a:t>
                      </a:r>
                      <a:r>
                        <a:rPr lang="en-US" sz="900" dirty="0" err="1">
                          <a:effectLst/>
                        </a:rPr>
                        <a:t>Wt</a:t>
                      </a:r>
                      <a:r>
                        <a:rPr lang="en-US" sz="900" dirty="0">
                          <a:effectLst/>
                        </a:rPr>
                        <a: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Ti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Fe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47.1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49.5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0.9</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64527098"/>
                  </a:ext>
                </a:extLst>
              </a:tr>
              <a:tr h="170021">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56.1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39.2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78373031"/>
                  </a:ext>
                </a:extLst>
              </a:tr>
            </a:tbl>
          </a:graphicData>
        </a:graphic>
      </p:graphicFrame>
      <p:graphicFrame>
        <p:nvGraphicFramePr>
          <p:cNvPr id="12" name="Table 11"/>
          <p:cNvGraphicFramePr>
            <a:graphicFrameLocks noGrp="1"/>
          </p:cNvGraphicFramePr>
          <p:nvPr>
            <p:extLst/>
          </p:nvPr>
        </p:nvGraphicFramePr>
        <p:xfrm>
          <a:off x="4594860" y="4170120"/>
          <a:ext cx="4198622" cy="643223"/>
        </p:xfrm>
        <a:graphic>
          <a:graphicData uri="http://schemas.openxmlformats.org/drawingml/2006/table">
            <a:tbl>
              <a:tblPr firstRow="1" firstCol="1" bandRow="1">
                <a:tableStyleId>{5C22544A-7EE6-4342-B048-85BDC9FD1C3A}</a:tableStyleId>
              </a:tblPr>
              <a:tblGrid>
                <a:gridCol w="833914">
                  <a:extLst>
                    <a:ext uri="{9D8B030D-6E8A-4147-A177-3AD203B41FA5}">
                      <a16:colId xmlns:a16="http://schemas.microsoft.com/office/drawing/2014/main" val="3018002573"/>
                    </a:ext>
                  </a:extLst>
                </a:gridCol>
                <a:gridCol w="563404">
                  <a:extLst>
                    <a:ext uri="{9D8B030D-6E8A-4147-A177-3AD203B41FA5}">
                      <a16:colId xmlns:a16="http://schemas.microsoft.com/office/drawing/2014/main" val="2321231592"/>
                    </a:ext>
                  </a:extLst>
                </a:gridCol>
                <a:gridCol w="563404">
                  <a:extLst>
                    <a:ext uri="{9D8B030D-6E8A-4147-A177-3AD203B41FA5}">
                      <a16:colId xmlns:a16="http://schemas.microsoft.com/office/drawing/2014/main" val="3055712861"/>
                    </a:ext>
                  </a:extLst>
                </a:gridCol>
                <a:gridCol w="563404">
                  <a:extLst>
                    <a:ext uri="{9D8B030D-6E8A-4147-A177-3AD203B41FA5}">
                      <a16:colId xmlns:a16="http://schemas.microsoft.com/office/drawing/2014/main" val="1106245903"/>
                    </a:ext>
                  </a:extLst>
                </a:gridCol>
                <a:gridCol w="563404">
                  <a:extLst>
                    <a:ext uri="{9D8B030D-6E8A-4147-A177-3AD203B41FA5}">
                      <a16:colId xmlns:a16="http://schemas.microsoft.com/office/drawing/2014/main" val="1072532107"/>
                    </a:ext>
                  </a:extLst>
                </a:gridCol>
                <a:gridCol w="563404">
                  <a:extLst>
                    <a:ext uri="{9D8B030D-6E8A-4147-A177-3AD203B41FA5}">
                      <a16:colId xmlns:a16="http://schemas.microsoft.com/office/drawing/2014/main" val="2296517712"/>
                    </a:ext>
                  </a:extLst>
                </a:gridCol>
                <a:gridCol w="54768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solidFill>
                            <a:schemeClr val="bg1"/>
                          </a:solidFill>
                          <a:effectLst/>
                        </a:rPr>
                        <a:t>Point#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solidFill>
                            <a:schemeClr val="bg1"/>
                          </a:solidFill>
                          <a:effectLst/>
                        </a:rPr>
                        <a:t>Element (</a:t>
                      </a:r>
                      <a:r>
                        <a:rPr lang="en-US" sz="900" dirty="0" err="1">
                          <a:solidFill>
                            <a:schemeClr val="bg1"/>
                          </a:solidFill>
                          <a:effectLst/>
                        </a:rPr>
                        <a:t>Wt</a:t>
                      </a:r>
                      <a:r>
                        <a:rPr lang="en-US" sz="900" dirty="0">
                          <a:solidFill>
                            <a:schemeClr val="bg1"/>
                          </a:solidFill>
                          <a:effectLst/>
                        </a:rPr>
                        <a: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solidFill>
                            <a:schemeClr val="tx1"/>
                          </a:solidFill>
                          <a:effectLst/>
                        </a:rPr>
                        <a:t>O</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Ti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Fe</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Cu</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Mn</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Si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dirty="0">
                          <a:solidFill>
                            <a:schemeClr val="bg1"/>
                          </a:solidFill>
                          <a:effectLst/>
                        </a:rPr>
                        <a:t>Spectrum 1</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49.1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33.2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23.3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0.2</a:t>
                      </a:r>
                    </a:p>
                  </a:txBody>
                  <a:tcPr marL="51435" marR="51435" marT="0" marB="0" anchor="ctr"/>
                </a:tc>
                <a:extLst>
                  <a:ext uri="{0D108BD9-81ED-4DB2-BD59-A6C34878D82A}">
                    <a16:rowId xmlns:a16="http://schemas.microsoft.com/office/drawing/2014/main" val="3864527098"/>
                  </a:ext>
                </a:extLst>
              </a:tr>
              <a:tr h="170021">
                <a:tc>
                  <a:txBody>
                    <a:bodyPr/>
                    <a:lstStyle/>
                    <a:p>
                      <a:pPr marL="0" marR="0" algn="ctr">
                        <a:lnSpc>
                          <a:spcPct val="115000"/>
                        </a:lnSpc>
                        <a:spcBef>
                          <a:spcPts val="0"/>
                        </a:spcBef>
                        <a:spcAft>
                          <a:spcPts val="0"/>
                        </a:spcAft>
                      </a:pPr>
                      <a:r>
                        <a:rPr lang="en-US" sz="900" dirty="0">
                          <a:solidFill>
                            <a:schemeClr val="bg1"/>
                          </a:solidFill>
                          <a:effectLst/>
                        </a:rPr>
                        <a:t>Spectrum 2</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30.2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26.4</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2.0</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0.1</a:t>
                      </a:r>
                    </a:p>
                  </a:txBody>
                  <a:tcPr marL="51435" marR="51435" marT="0" marB="0" anchor="ctr"/>
                </a:tc>
                <a:extLst>
                  <a:ext uri="{0D108BD9-81ED-4DB2-BD59-A6C34878D82A}">
                    <a16:rowId xmlns:a16="http://schemas.microsoft.com/office/drawing/2014/main" val="3578373031"/>
                  </a:ext>
                </a:extLst>
              </a:tr>
            </a:tbl>
          </a:graphicData>
        </a:graphic>
      </p:graphicFrame>
      <p:sp>
        <p:nvSpPr>
          <p:cNvPr id="13" name="Rectangle 12"/>
          <p:cNvSpPr/>
          <p:nvPr/>
        </p:nvSpPr>
        <p:spPr>
          <a:xfrm>
            <a:off x="2486189" y="2869669"/>
            <a:ext cx="1574470" cy="230832"/>
          </a:xfrm>
          <a:prstGeom prst="rect">
            <a:avLst/>
          </a:prstGeom>
        </p:spPr>
        <p:txBody>
          <a:bodyPr wrap="none">
            <a:spAutoFit/>
          </a:bodyPr>
          <a:lstStyle/>
          <a:p>
            <a:pPr algn="ctr"/>
            <a:r>
              <a:rPr lang="en-US" sz="900" dirty="0"/>
              <a:t>Sample – A, Cr</a:t>
            </a:r>
            <a:r>
              <a:rPr lang="en-US" sz="900" baseline="-25000" dirty="0"/>
              <a:t>2</a:t>
            </a:r>
            <a:r>
              <a:rPr lang="en-US" sz="900" dirty="0"/>
              <a:t>O</a:t>
            </a:r>
            <a:r>
              <a:rPr lang="en-US" sz="900" baseline="-25000" dirty="0"/>
              <a:t>3</a:t>
            </a:r>
            <a:r>
              <a:rPr lang="en-US" sz="900" dirty="0"/>
              <a:t> (20 </a:t>
            </a:r>
            <a:r>
              <a:rPr lang="el-GR" sz="900" dirty="0"/>
              <a:t>μ</a:t>
            </a:r>
            <a:r>
              <a:rPr lang="en-US" sz="900" dirty="0"/>
              <a:t>m)</a:t>
            </a:r>
            <a:endParaRPr lang="en-US" sz="900" b="1" dirty="0">
              <a:solidFill>
                <a:srgbClr val="FF0000"/>
              </a:solidFill>
            </a:endParaRPr>
          </a:p>
        </p:txBody>
      </p:sp>
      <p:sp>
        <p:nvSpPr>
          <p:cNvPr id="14" name="Rectangle 13"/>
          <p:cNvSpPr/>
          <p:nvPr/>
        </p:nvSpPr>
        <p:spPr>
          <a:xfrm>
            <a:off x="4933717" y="2865127"/>
            <a:ext cx="1574470" cy="230832"/>
          </a:xfrm>
          <a:prstGeom prst="rect">
            <a:avLst/>
          </a:prstGeom>
        </p:spPr>
        <p:txBody>
          <a:bodyPr wrap="none">
            <a:spAutoFit/>
          </a:bodyPr>
          <a:lstStyle/>
          <a:p>
            <a:pPr algn="ctr"/>
            <a:r>
              <a:rPr lang="en-US" sz="900" dirty="0"/>
              <a:t>Sample – B, Cr</a:t>
            </a:r>
            <a:r>
              <a:rPr lang="en-US" sz="900" baseline="-25000" dirty="0"/>
              <a:t>2</a:t>
            </a:r>
            <a:r>
              <a:rPr lang="en-US" sz="900" dirty="0"/>
              <a:t>O</a:t>
            </a:r>
            <a:r>
              <a:rPr lang="en-US" sz="900" baseline="-25000" dirty="0"/>
              <a:t>3</a:t>
            </a:r>
            <a:r>
              <a:rPr lang="en-US" sz="900" dirty="0"/>
              <a:t> (50 </a:t>
            </a:r>
            <a:r>
              <a:rPr lang="el-GR" sz="900" dirty="0"/>
              <a:t>μ</a:t>
            </a:r>
            <a:r>
              <a:rPr lang="en-US" sz="900" dirty="0"/>
              <a:t>m)</a:t>
            </a:r>
            <a:endParaRPr lang="en-US" sz="900" b="1" dirty="0">
              <a:solidFill>
                <a:srgbClr val="FF0000"/>
              </a:solidFill>
            </a:endParaRPr>
          </a:p>
        </p:txBody>
      </p:sp>
      <p:sp>
        <p:nvSpPr>
          <p:cNvPr id="15" name="Rectangle 14"/>
          <p:cNvSpPr/>
          <p:nvPr/>
        </p:nvSpPr>
        <p:spPr>
          <a:xfrm>
            <a:off x="6026359" y="4934535"/>
            <a:ext cx="1335623" cy="230832"/>
          </a:xfrm>
          <a:prstGeom prst="rect">
            <a:avLst/>
          </a:prstGeom>
        </p:spPr>
        <p:txBody>
          <a:bodyPr wrap="none">
            <a:spAutoFit/>
          </a:bodyPr>
          <a:lstStyle/>
          <a:p>
            <a:pPr algn="ctr"/>
            <a:r>
              <a:rPr lang="en-US" sz="900" dirty="0"/>
              <a:t>Sample – F, TiO</a:t>
            </a:r>
            <a:r>
              <a:rPr lang="en-US" sz="900" baseline="-25000" dirty="0"/>
              <a:t>2 </a:t>
            </a:r>
            <a:r>
              <a:rPr lang="en-US" sz="900" dirty="0"/>
              <a:t>+ Cu</a:t>
            </a:r>
            <a:endParaRPr lang="en-US" sz="900" b="1" dirty="0">
              <a:solidFill>
                <a:srgbClr val="FF0000"/>
              </a:solidFill>
            </a:endParaRPr>
          </a:p>
        </p:txBody>
      </p:sp>
      <p:sp>
        <p:nvSpPr>
          <p:cNvPr id="16" name="Rectangle 15"/>
          <p:cNvSpPr/>
          <p:nvPr/>
        </p:nvSpPr>
        <p:spPr>
          <a:xfrm>
            <a:off x="1763043" y="4843751"/>
            <a:ext cx="1074333" cy="230832"/>
          </a:xfrm>
          <a:prstGeom prst="rect">
            <a:avLst/>
          </a:prstGeom>
        </p:spPr>
        <p:txBody>
          <a:bodyPr wrap="none">
            <a:spAutoFit/>
          </a:bodyPr>
          <a:lstStyle/>
          <a:p>
            <a:pPr algn="ctr"/>
            <a:r>
              <a:rPr lang="en-US" sz="900" dirty="0"/>
              <a:t>Sample – E, TiO</a:t>
            </a:r>
            <a:r>
              <a:rPr lang="en-US" sz="900" baseline="-25000" dirty="0"/>
              <a:t>2</a:t>
            </a:r>
            <a:endParaRPr lang="en-US" sz="900" b="1" dirty="0">
              <a:solidFill>
                <a:srgbClr val="FF0000"/>
              </a:solidFill>
            </a:endParaRPr>
          </a:p>
        </p:txBody>
      </p:sp>
      <p:sp>
        <p:nvSpPr>
          <p:cNvPr id="17" name="Rectangle 16"/>
          <p:cNvSpPr/>
          <p:nvPr/>
        </p:nvSpPr>
        <p:spPr>
          <a:xfrm>
            <a:off x="4967380" y="3838040"/>
            <a:ext cx="1507144" cy="230832"/>
          </a:xfrm>
          <a:prstGeom prst="rect">
            <a:avLst/>
          </a:prstGeom>
        </p:spPr>
        <p:txBody>
          <a:bodyPr wrap="none">
            <a:spAutoFit/>
          </a:bodyPr>
          <a:lstStyle/>
          <a:p>
            <a:pPr algn="ctr"/>
            <a:r>
              <a:rPr lang="en-US" sz="900" dirty="0"/>
              <a:t>Sample – D, </a:t>
            </a:r>
            <a:r>
              <a:rPr lang="en-US" sz="900" dirty="0" err="1"/>
              <a:t>YSZ</a:t>
            </a:r>
            <a:r>
              <a:rPr lang="en-US" sz="900" dirty="0"/>
              <a:t> (50 </a:t>
            </a:r>
            <a:r>
              <a:rPr lang="el-GR" sz="900" dirty="0"/>
              <a:t>μ</a:t>
            </a:r>
            <a:r>
              <a:rPr lang="en-US" sz="900" dirty="0"/>
              <a:t>m)</a:t>
            </a:r>
            <a:endParaRPr lang="en-US" sz="900" b="1" dirty="0">
              <a:solidFill>
                <a:srgbClr val="FF0000"/>
              </a:solidFill>
            </a:endParaRPr>
          </a:p>
        </p:txBody>
      </p:sp>
      <p:sp>
        <p:nvSpPr>
          <p:cNvPr id="18" name="Rectangle 17"/>
          <p:cNvSpPr/>
          <p:nvPr/>
        </p:nvSpPr>
        <p:spPr>
          <a:xfrm>
            <a:off x="2519853" y="3838041"/>
            <a:ext cx="1507144" cy="230832"/>
          </a:xfrm>
          <a:prstGeom prst="rect">
            <a:avLst/>
          </a:prstGeom>
        </p:spPr>
        <p:txBody>
          <a:bodyPr wrap="none">
            <a:spAutoFit/>
          </a:bodyPr>
          <a:lstStyle/>
          <a:p>
            <a:pPr algn="ctr"/>
            <a:r>
              <a:rPr lang="en-US" sz="900" dirty="0"/>
              <a:t>Sample – C, </a:t>
            </a:r>
            <a:r>
              <a:rPr lang="en-US" sz="900" dirty="0" err="1"/>
              <a:t>YSZ</a:t>
            </a:r>
            <a:r>
              <a:rPr lang="en-US" sz="900" dirty="0"/>
              <a:t> (20 </a:t>
            </a:r>
            <a:r>
              <a:rPr lang="el-GR" sz="900" dirty="0"/>
              <a:t>μ</a:t>
            </a:r>
            <a:r>
              <a:rPr lang="en-US" sz="900" dirty="0"/>
              <a:t>m)</a:t>
            </a:r>
            <a:endParaRPr lang="en-US" sz="900" b="1" dirty="0">
              <a:solidFill>
                <a:srgbClr val="FF0000"/>
              </a:solidFill>
            </a:endParaRPr>
          </a:p>
        </p:txBody>
      </p:sp>
    </p:spTree>
    <p:extLst>
      <p:ext uri="{BB962C8B-B14F-4D97-AF65-F5344CB8AC3E}">
        <p14:creationId xmlns:p14="http://schemas.microsoft.com/office/powerpoint/2010/main" val="2272582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a:t>
            </a:r>
          </a:p>
        </p:txBody>
      </p:sp>
      <p:pic>
        <p:nvPicPr>
          <p:cNvPr id="7" name="Content Placeholder 6"/>
          <p:cNvPicPr>
            <a:picLocks noGrp="1" noChangeAspect="1"/>
          </p:cNvPicPr>
          <p:nvPr>
            <p:ph idx="1"/>
          </p:nvPr>
        </p:nvPicPr>
        <p:blipFill>
          <a:blip r:embed="rId3"/>
          <a:stretch>
            <a:fillRect/>
          </a:stretch>
        </p:blipFill>
        <p:spPr>
          <a:xfrm>
            <a:off x="1027348" y="2475607"/>
            <a:ext cx="6612471" cy="1826592"/>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3797991" y="4617536"/>
                <a:ext cx="2075248" cy="521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𝑓𝑙𝑎𝑡</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𝑠𝑣</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𝑠𝑙</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𝑙𝑣</m:t>
                                  </m:r>
                                </m:sub>
                              </m:sSub>
                            </m:den>
                          </m:f>
                        </m:e>
                      </m:func>
                    </m:oMath>
                  </m:oMathPara>
                </a14:m>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3797991" y="4617536"/>
                <a:ext cx="2075248" cy="52110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9896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a:t>
            </a:r>
            <a:endParaRPr lang="en-US" dirty="0"/>
          </a:p>
        </p:txBody>
      </p:sp>
      <p:sp>
        <p:nvSpPr>
          <p:cNvPr id="6" name="Content Placeholder 2"/>
          <p:cNvSpPr>
            <a:spLocks noGrp="1"/>
          </p:cNvSpPr>
          <p:nvPr>
            <p:ph idx="1"/>
          </p:nvPr>
        </p:nvSpPr>
        <p:spPr/>
        <p:txBody>
          <a:bodyPr>
            <a:noAutofit/>
          </a:bodyPr>
          <a:lstStyle/>
          <a:p>
            <a:pPr marL="433388" indent="-342900" algn="just">
              <a:buFontTx/>
              <a:buChar char="-"/>
            </a:pPr>
            <a:r>
              <a:rPr lang="en-US" sz="2400" dirty="0"/>
              <a:t>Water cooling tower fouling is consider as  global problem for cooling and HVAC systems.</a:t>
            </a:r>
          </a:p>
          <a:p>
            <a:pPr marL="433388" indent="-342900" algn="just">
              <a:buFontTx/>
              <a:buChar char="-"/>
            </a:pPr>
            <a:r>
              <a:rPr lang="en-US" sz="2400" dirty="0"/>
              <a:t> It has economic and environmental impacts. </a:t>
            </a:r>
          </a:p>
          <a:p>
            <a:pPr marL="433388" indent="-342900" algn="just">
              <a:buFontTx/>
              <a:buChar char="-"/>
            </a:pPr>
            <a:r>
              <a:rPr lang="en-US" sz="2400" dirty="0"/>
              <a:t>One of primary solution is to use hydrophobic and anti-bacterial coating</a:t>
            </a:r>
          </a:p>
          <a:p>
            <a:pPr marL="433388" indent="-342900" algn="just">
              <a:buFontTx/>
              <a:buChar char="-"/>
            </a:pPr>
            <a:r>
              <a:rPr lang="en-US" sz="2400" dirty="0"/>
              <a:t>Hydrophobic coating and antibacterial coating especially photocatalytic are expected to improve this issue.</a:t>
            </a:r>
          </a:p>
          <a:p>
            <a:pPr marL="433388" indent="-342900" algn="just">
              <a:buFontTx/>
              <a:buChar char="-"/>
            </a:pPr>
            <a:r>
              <a:rPr lang="en-US" sz="2400" dirty="0"/>
              <a:t>Designing surfaces preventing fouling and biofilms structure of bacteria. </a:t>
            </a:r>
          </a:p>
        </p:txBody>
      </p:sp>
    </p:spTree>
    <p:extLst>
      <p:ext uri="{BB962C8B-B14F-4D97-AF65-F5344CB8AC3E}">
        <p14:creationId xmlns:p14="http://schemas.microsoft.com/office/powerpoint/2010/main" val="3288538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 - Coating System No.1 </a:t>
            </a:r>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822960" y="2224490"/>
            <a:ext cx="3429000" cy="2743200"/>
          </a:xfrm>
          <a:prstGeom prst="rect">
            <a:avLst/>
          </a:prstGeom>
          <a:ln>
            <a:solidFill>
              <a:schemeClr val="tx1"/>
            </a:solidFill>
          </a:ln>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4937760" y="2224490"/>
            <a:ext cx="3429000" cy="2743200"/>
          </a:xfrm>
          <a:prstGeom prst="rect">
            <a:avLst/>
          </a:prstGeom>
          <a:ln>
            <a:solidFill>
              <a:schemeClr val="tx1"/>
            </a:solidFill>
          </a:ln>
        </p:spPr>
      </p:pic>
      <p:sp>
        <p:nvSpPr>
          <p:cNvPr id="6" name="Rectangle 5"/>
          <p:cNvSpPr/>
          <p:nvPr/>
        </p:nvSpPr>
        <p:spPr>
          <a:xfrm>
            <a:off x="1699731" y="5031912"/>
            <a:ext cx="1675459" cy="646331"/>
          </a:xfrm>
          <a:prstGeom prst="rect">
            <a:avLst/>
          </a:prstGeom>
        </p:spPr>
        <p:txBody>
          <a:bodyPr wrap="none">
            <a:spAutoFit/>
          </a:bodyPr>
          <a:lstStyle/>
          <a:p>
            <a:pPr algn="ctr"/>
            <a:r>
              <a:rPr lang="en-US" b="1" dirty="0"/>
              <a:t>Cr</a:t>
            </a:r>
            <a:r>
              <a:rPr lang="en-US" b="1" baseline="-25000" dirty="0"/>
              <a:t>2</a:t>
            </a:r>
            <a:r>
              <a:rPr lang="en-US" b="1" dirty="0"/>
              <a:t>O</a:t>
            </a:r>
            <a:r>
              <a:rPr lang="en-US" b="1" baseline="-25000" dirty="0"/>
              <a:t>3</a:t>
            </a:r>
            <a:r>
              <a:rPr lang="en-US" b="1" dirty="0"/>
              <a:t> (20 </a:t>
            </a:r>
            <a:r>
              <a:rPr lang="el-GR" b="1" dirty="0"/>
              <a:t>μ</a:t>
            </a:r>
            <a:r>
              <a:rPr lang="en-US" b="1" dirty="0"/>
              <a:t>m)</a:t>
            </a:r>
          </a:p>
          <a:p>
            <a:pPr algn="ctr"/>
            <a:r>
              <a:rPr lang="en-US" b="1" dirty="0"/>
              <a:t>140.46 °</a:t>
            </a:r>
          </a:p>
        </p:txBody>
      </p:sp>
      <p:sp>
        <p:nvSpPr>
          <p:cNvPr id="8" name="Rectangle 7"/>
          <p:cNvSpPr/>
          <p:nvPr/>
        </p:nvSpPr>
        <p:spPr>
          <a:xfrm>
            <a:off x="5814531" y="5031912"/>
            <a:ext cx="1675459" cy="646331"/>
          </a:xfrm>
          <a:prstGeom prst="rect">
            <a:avLst/>
          </a:prstGeom>
        </p:spPr>
        <p:txBody>
          <a:bodyPr wrap="none">
            <a:spAutoFit/>
          </a:bodyPr>
          <a:lstStyle/>
          <a:p>
            <a:pPr algn="ctr"/>
            <a:r>
              <a:rPr lang="en-US" b="1" dirty="0"/>
              <a:t>Cr</a:t>
            </a:r>
            <a:r>
              <a:rPr lang="en-US" b="1" baseline="-25000" dirty="0"/>
              <a:t>2</a:t>
            </a:r>
            <a:r>
              <a:rPr lang="en-US" b="1" dirty="0"/>
              <a:t>O</a:t>
            </a:r>
            <a:r>
              <a:rPr lang="en-US" b="1" baseline="-25000" dirty="0"/>
              <a:t>3</a:t>
            </a:r>
            <a:r>
              <a:rPr lang="en-US" b="1" dirty="0"/>
              <a:t> (50 </a:t>
            </a:r>
            <a:r>
              <a:rPr lang="el-GR" b="1" dirty="0"/>
              <a:t>μ</a:t>
            </a:r>
            <a:r>
              <a:rPr lang="en-US" b="1" dirty="0"/>
              <a:t>m)</a:t>
            </a:r>
          </a:p>
          <a:p>
            <a:pPr algn="ctr"/>
            <a:r>
              <a:rPr lang="en-US" b="1" dirty="0"/>
              <a:t>148.04 °</a:t>
            </a:r>
          </a:p>
        </p:txBody>
      </p:sp>
    </p:spTree>
    <p:extLst>
      <p:ext uri="{BB962C8B-B14F-4D97-AF65-F5344CB8AC3E}">
        <p14:creationId xmlns:p14="http://schemas.microsoft.com/office/powerpoint/2010/main" val="4078304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 - Coating System No.2 </a:t>
            </a:r>
          </a:p>
        </p:txBody>
      </p:sp>
      <p:sp>
        <p:nvSpPr>
          <p:cNvPr id="6" name="Rectangle 5"/>
          <p:cNvSpPr/>
          <p:nvPr/>
        </p:nvSpPr>
        <p:spPr>
          <a:xfrm>
            <a:off x="1778278" y="5031912"/>
            <a:ext cx="1518365" cy="646331"/>
          </a:xfrm>
          <a:prstGeom prst="rect">
            <a:avLst/>
          </a:prstGeom>
        </p:spPr>
        <p:txBody>
          <a:bodyPr wrap="none">
            <a:spAutoFit/>
          </a:bodyPr>
          <a:lstStyle/>
          <a:p>
            <a:pPr algn="ctr"/>
            <a:r>
              <a:rPr lang="en-US" b="1" dirty="0"/>
              <a:t>YSZ (20 </a:t>
            </a:r>
            <a:r>
              <a:rPr lang="el-GR" b="1" dirty="0"/>
              <a:t>μ</a:t>
            </a:r>
            <a:r>
              <a:rPr lang="en-US" b="1" dirty="0"/>
              <a:t>m)</a:t>
            </a:r>
          </a:p>
          <a:p>
            <a:pPr algn="ctr"/>
            <a:r>
              <a:rPr lang="en-US" b="1" dirty="0"/>
              <a:t>142.04 °</a:t>
            </a:r>
          </a:p>
        </p:txBody>
      </p:sp>
      <p:sp>
        <p:nvSpPr>
          <p:cNvPr id="8" name="Rectangle 7"/>
          <p:cNvSpPr/>
          <p:nvPr/>
        </p:nvSpPr>
        <p:spPr>
          <a:xfrm>
            <a:off x="5893078" y="5031912"/>
            <a:ext cx="1518365" cy="646331"/>
          </a:xfrm>
          <a:prstGeom prst="rect">
            <a:avLst/>
          </a:prstGeom>
        </p:spPr>
        <p:txBody>
          <a:bodyPr wrap="none">
            <a:spAutoFit/>
          </a:bodyPr>
          <a:lstStyle/>
          <a:p>
            <a:pPr algn="ctr"/>
            <a:r>
              <a:rPr lang="en-US" b="1" dirty="0"/>
              <a:t>YSZ (50 </a:t>
            </a:r>
            <a:r>
              <a:rPr lang="el-GR" b="1" dirty="0"/>
              <a:t>μ</a:t>
            </a:r>
            <a:r>
              <a:rPr lang="en-US" b="1" dirty="0"/>
              <a:t>m)</a:t>
            </a:r>
          </a:p>
          <a:p>
            <a:pPr algn="ctr"/>
            <a:r>
              <a:rPr lang="en-US" b="1" dirty="0"/>
              <a:t>140.74 °</a:t>
            </a:r>
          </a:p>
        </p:txBody>
      </p:sp>
      <p:pic>
        <p:nvPicPr>
          <p:cNvPr id="7" name="Picture 6"/>
          <p:cNvPicPr>
            <a:picLocks/>
          </p:cNvPicPr>
          <p:nvPr/>
        </p:nvPicPr>
        <p:blipFill>
          <a:blip r:embed="rId2">
            <a:extLst>
              <a:ext uri="{28A0092B-C50C-407E-A947-70E740481C1C}">
                <a14:useLocalDpi xmlns:a14="http://schemas.microsoft.com/office/drawing/2010/main" val="0"/>
              </a:ext>
            </a:extLst>
          </a:blip>
          <a:stretch>
            <a:fillRect/>
          </a:stretch>
        </p:blipFill>
        <p:spPr>
          <a:xfrm>
            <a:off x="822960" y="2224490"/>
            <a:ext cx="3429000" cy="2743200"/>
          </a:xfrm>
          <a:prstGeom prst="rect">
            <a:avLst/>
          </a:prstGeom>
          <a:ln>
            <a:solidFill>
              <a:schemeClr val="tx1"/>
            </a:solidFill>
          </a:ln>
        </p:spPr>
      </p:pic>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4937760" y="2224490"/>
            <a:ext cx="3429000" cy="2743200"/>
          </a:xfrm>
          <a:prstGeom prst="rect">
            <a:avLst/>
          </a:prstGeom>
          <a:ln>
            <a:solidFill>
              <a:schemeClr val="tx1"/>
            </a:solidFill>
          </a:ln>
        </p:spPr>
      </p:pic>
    </p:spTree>
    <p:extLst>
      <p:ext uri="{BB962C8B-B14F-4D97-AF65-F5344CB8AC3E}">
        <p14:creationId xmlns:p14="http://schemas.microsoft.com/office/powerpoint/2010/main" val="4221462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 Results</a:t>
            </a:r>
          </a:p>
        </p:txBody>
      </p:sp>
      <p:graphicFrame>
        <p:nvGraphicFramePr>
          <p:cNvPr id="8" name="Table 7"/>
          <p:cNvGraphicFramePr>
            <a:graphicFrameLocks noGrp="1"/>
          </p:cNvGraphicFramePr>
          <p:nvPr>
            <p:extLst>
              <p:ext uri="{D42A27DB-BD31-4B8C-83A1-F6EECF244321}">
                <p14:modId xmlns:p14="http://schemas.microsoft.com/office/powerpoint/2010/main" val="3959925084"/>
              </p:ext>
            </p:extLst>
          </p:nvPr>
        </p:nvGraphicFramePr>
        <p:xfrm>
          <a:off x="558799" y="2293289"/>
          <a:ext cx="8128001" cy="2743200"/>
        </p:xfrm>
        <a:graphic>
          <a:graphicData uri="http://schemas.openxmlformats.org/drawingml/2006/table">
            <a:tbl>
              <a:tblPr firstRow="1" bandRow="1"/>
              <a:tblGrid>
                <a:gridCol w="2020789">
                  <a:extLst>
                    <a:ext uri="{9D8B030D-6E8A-4147-A177-3AD203B41FA5}">
                      <a16:colId xmlns:a16="http://schemas.microsoft.com/office/drawing/2014/main" val="572688741"/>
                    </a:ext>
                  </a:extLst>
                </a:gridCol>
                <a:gridCol w="1526803">
                  <a:extLst>
                    <a:ext uri="{9D8B030D-6E8A-4147-A177-3AD203B41FA5}">
                      <a16:colId xmlns:a16="http://schemas.microsoft.com/office/drawing/2014/main" val="3206521770"/>
                    </a:ext>
                  </a:extLst>
                </a:gridCol>
                <a:gridCol w="1526803">
                  <a:extLst>
                    <a:ext uri="{9D8B030D-6E8A-4147-A177-3AD203B41FA5}">
                      <a16:colId xmlns:a16="http://schemas.microsoft.com/office/drawing/2014/main" val="1198584766"/>
                    </a:ext>
                  </a:extLst>
                </a:gridCol>
                <a:gridCol w="1526803">
                  <a:extLst>
                    <a:ext uri="{9D8B030D-6E8A-4147-A177-3AD203B41FA5}">
                      <a16:colId xmlns:a16="http://schemas.microsoft.com/office/drawing/2014/main" val="1818233942"/>
                    </a:ext>
                  </a:extLst>
                </a:gridCol>
                <a:gridCol w="1526803">
                  <a:extLst>
                    <a:ext uri="{9D8B030D-6E8A-4147-A177-3AD203B41FA5}">
                      <a16:colId xmlns:a16="http://schemas.microsoft.com/office/drawing/2014/main" val="1983877353"/>
                    </a:ext>
                  </a:extLst>
                </a:gridCol>
              </a:tblGrid>
              <a:tr h="5486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solidFill>
                            <a:schemeClr val="bg1"/>
                          </a:solidFill>
                        </a:rPr>
                        <a:t>Sample</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1</a:t>
                      </a:r>
                      <a:r>
                        <a:rPr lang="en-US" baseline="30000" dirty="0"/>
                        <a:t>st</a:t>
                      </a:r>
                      <a:r>
                        <a:rPr lang="en-US" dirty="0"/>
                        <a:t> run (</a:t>
                      </a:r>
                      <a:r>
                        <a:rPr lang="en-US" baseline="0" dirty="0"/>
                        <a:t> </a:t>
                      </a:r>
                      <a:r>
                        <a:rPr lang="en-US" dirty="0"/>
                        <a:t>°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a:t>
                      </a:r>
                      <a:r>
                        <a:rPr lang="en-US" baseline="30000" dirty="0"/>
                        <a:t>nd</a:t>
                      </a:r>
                      <a:r>
                        <a:rPr lang="en-US" dirty="0"/>
                        <a:t> run (</a:t>
                      </a:r>
                      <a:r>
                        <a:rPr lang="en-US" baseline="0" dirty="0"/>
                        <a:t> </a:t>
                      </a:r>
                      <a:r>
                        <a:rPr lang="en-US" dirty="0"/>
                        <a:t>°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a:t>
                      </a:r>
                      <a:r>
                        <a:rPr lang="en-US" baseline="30000" dirty="0"/>
                        <a:t>rd</a:t>
                      </a:r>
                      <a:r>
                        <a:rPr lang="en-US" dirty="0"/>
                        <a:t> run (</a:t>
                      </a:r>
                      <a:r>
                        <a:rPr lang="en-US" baseline="0" dirty="0"/>
                        <a:t> </a:t>
                      </a:r>
                      <a:r>
                        <a:rPr lang="en-US" dirty="0"/>
                        <a:t>°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Average (</a:t>
                      </a:r>
                      <a:r>
                        <a:rPr lang="en-US" baseline="0" dirty="0"/>
                        <a:t> </a:t>
                      </a:r>
                      <a:r>
                        <a:rPr lang="en-US" dirty="0"/>
                        <a:t>°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extLst>
                  <a:ext uri="{0D108BD9-81ED-4DB2-BD59-A6C34878D82A}">
                    <a16:rowId xmlns:a16="http://schemas.microsoft.com/office/drawing/2014/main" val="3549480261"/>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solidFill>
                            <a:schemeClr val="bg1"/>
                          </a:solidFill>
                        </a:rPr>
                        <a:t>Cr</a:t>
                      </a:r>
                      <a:r>
                        <a:rPr lang="en-US" sz="1800" b="1" kern="1200" baseline="-25000" dirty="0">
                          <a:solidFill>
                            <a:schemeClr val="bg1"/>
                          </a:solidFill>
                          <a:latin typeface="+mn-lt"/>
                          <a:ea typeface="+mn-ea"/>
                          <a:cs typeface="+mn-cs"/>
                        </a:rPr>
                        <a:t>3</a:t>
                      </a:r>
                      <a:r>
                        <a:rPr lang="en-US" b="1" dirty="0">
                          <a:solidFill>
                            <a:schemeClr val="bg1"/>
                          </a:solidFill>
                        </a:rPr>
                        <a:t>O</a:t>
                      </a:r>
                      <a:r>
                        <a:rPr lang="en-US" b="1" baseline="-25000" dirty="0">
                          <a:solidFill>
                            <a:schemeClr val="bg1"/>
                          </a:solidFill>
                        </a:rPr>
                        <a:t>3</a:t>
                      </a:r>
                      <a:r>
                        <a:rPr lang="en-US" b="1" dirty="0">
                          <a:solidFill>
                            <a:schemeClr val="bg1"/>
                          </a:solidFill>
                        </a:rPr>
                        <a:t> (20 </a:t>
                      </a:r>
                      <a:r>
                        <a:rPr lang="el-GR" b="1" dirty="0">
                          <a:solidFill>
                            <a:schemeClr val="bg1"/>
                          </a:solidFill>
                        </a:rPr>
                        <a:t>μ</a:t>
                      </a:r>
                      <a:r>
                        <a:rPr lang="en-US" b="1" dirty="0">
                          <a:solidFill>
                            <a:schemeClr val="bg1"/>
                          </a:solidFill>
                        </a:rPr>
                        <a:t>m)</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kern="1200" dirty="0">
                          <a:solidFill>
                            <a:schemeClr val="tx1"/>
                          </a:solidFill>
                          <a:latin typeface="+mn-lt"/>
                          <a:ea typeface="+mn-ea"/>
                          <a:cs typeface="+mn-cs"/>
                        </a:rPr>
                        <a:t>137.00</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kern="1200" dirty="0">
                          <a:solidFill>
                            <a:schemeClr val="tx1"/>
                          </a:solidFill>
                          <a:latin typeface="+mn-lt"/>
                          <a:ea typeface="+mn-ea"/>
                          <a:cs typeface="+mn-cs"/>
                        </a:rPr>
                        <a:t>140.46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kern="1200" dirty="0">
                          <a:solidFill>
                            <a:schemeClr val="tx1"/>
                          </a:solidFill>
                          <a:latin typeface="+mn-lt"/>
                          <a:ea typeface="+mn-ea"/>
                          <a:cs typeface="+mn-cs"/>
                        </a:rPr>
                        <a:t>141.36</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b="0" kern="1200" dirty="0">
                          <a:solidFill>
                            <a:schemeClr val="tx1"/>
                          </a:solidFill>
                          <a:latin typeface="+mn-lt"/>
                          <a:ea typeface="+mn-ea"/>
                          <a:cs typeface="+mn-cs"/>
                        </a:rPr>
                        <a:t>139.61</a:t>
                      </a:r>
                    </a:p>
                  </a:txBody>
                  <a:tcPr marL="9525" marR="9525" marT="9525" marB="0"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lumMod val="20000"/>
                        <a:lumOff val="80000"/>
                      </a:srgbClr>
                    </a:solidFill>
                  </a:tcPr>
                </a:tc>
                <a:extLst>
                  <a:ext uri="{0D108BD9-81ED-4DB2-BD59-A6C34878D82A}">
                    <a16:rowId xmlns:a16="http://schemas.microsoft.com/office/drawing/2014/main" val="2533601128"/>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Cr</a:t>
                      </a:r>
                      <a:r>
                        <a:rPr lang="en-US" sz="1800" b="1" kern="1200" baseline="-25000" dirty="0">
                          <a:solidFill>
                            <a:schemeClr val="bg1"/>
                          </a:solidFill>
                          <a:latin typeface="+mn-lt"/>
                          <a:ea typeface="+mn-ea"/>
                          <a:cs typeface="+mn-cs"/>
                        </a:rPr>
                        <a:t>3</a:t>
                      </a:r>
                      <a:r>
                        <a:rPr lang="en-US" b="1" dirty="0">
                          <a:solidFill>
                            <a:schemeClr val="bg1"/>
                          </a:solidFill>
                        </a:rPr>
                        <a:t>O</a:t>
                      </a:r>
                      <a:r>
                        <a:rPr lang="en-US" b="1" baseline="-25000" dirty="0">
                          <a:solidFill>
                            <a:schemeClr val="bg1"/>
                          </a:solidFill>
                        </a:rPr>
                        <a:t>3</a:t>
                      </a:r>
                      <a:r>
                        <a:rPr lang="en-US" b="1" dirty="0">
                          <a:solidFill>
                            <a:schemeClr val="bg1"/>
                          </a:solidFill>
                        </a:rPr>
                        <a:t> (50 </a:t>
                      </a:r>
                      <a:r>
                        <a:rPr lang="el-GR" b="1" dirty="0">
                          <a:solidFill>
                            <a:schemeClr val="bg1"/>
                          </a:solidFill>
                        </a:rPr>
                        <a:t>μ</a:t>
                      </a:r>
                      <a:r>
                        <a:rPr lang="en-US" b="1" dirty="0">
                          <a:solidFill>
                            <a:schemeClr val="bg1"/>
                          </a:solidFill>
                        </a:rPr>
                        <a:t>m)</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143.18</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148.04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140.37</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b="0" kern="1200" dirty="0">
                          <a:solidFill>
                            <a:schemeClr val="tx1"/>
                          </a:solidFill>
                          <a:latin typeface="+mn-lt"/>
                          <a:ea typeface="+mn-ea"/>
                          <a:cs typeface="+mn-cs"/>
                        </a:rPr>
                        <a:t>143.86</a:t>
                      </a:r>
                    </a:p>
                  </a:txBody>
                  <a:tcPr marL="9525" marR="9525" marT="9525" marB="0"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lumMod val="20000"/>
                        <a:lumOff val="80000"/>
                      </a:srgbClr>
                    </a:solidFill>
                  </a:tcPr>
                </a:tc>
                <a:extLst>
                  <a:ext uri="{0D108BD9-81ED-4DB2-BD59-A6C34878D82A}">
                    <a16:rowId xmlns:a16="http://schemas.microsoft.com/office/drawing/2014/main" val="2532384161"/>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solidFill>
                            <a:schemeClr val="bg1"/>
                          </a:solidFill>
                        </a:rPr>
                        <a:t>YSZ (20 </a:t>
                      </a:r>
                      <a:r>
                        <a:rPr lang="el-GR" b="1" dirty="0">
                          <a:solidFill>
                            <a:schemeClr val="bg1"/>
                          </a:solidFill>
                        </a:rPr>
                        <a:t>μ</a:t>
                      </a:r>
                      <a:r>
                        <a:rPr lang="en-US" b="1" dirty="0">
                          <a:solidFill>
                            <a:schemeClr val="bg1"/>
                          </a:solidFill>
                        </a:rPr>
                        <a:t>m)</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138.42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142.04 </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138.84</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b="0" kern="1200" dirty="0">
                          <a:solidFill>
                            <a:schemeClr val="tx1"/>
                          </a:solidFill>
                          <a:latin typeface="+mn-lt"/>
                          <a:ea typeface="+mn-ea"/>
                          <a:cs typeface="+mn-cs"/>
                        </a:rPr>
                        <a:t>139.77</a:t>
                      </a:r>
                    </a:p>
                  </a:txBody>
                  <a:tcPr marL="9525" marR="9525" marT="9525" marB="0"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lumMod val="20000"/>
                        <a:lumOff val="80000"/>
                      </a:srgbClr>
                    </a:solidFill>
                  </a:tcPr>
                </a:tc>
                <a:extLst>
                  <a:ext uri="{0D108BD9-81ED-4DB2-BD59-A6C34878D82A}">
                    <a16:rowId xmlns:a16="http://schemas.microsoft.com/office/drawing/2014/main" val="2573364003"/>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YSZ (50 </a:t>
                      </a:r>
                      <a:r>
                        <a:rPr lang="el-GR" b="1" dirty="0">
                          <a:solidFill>
                            <a:schemeClr val="bg1"/>
                          </a:solidFill>
                        </a:rPr>
                        <a:t>μ</a:t>
                      </a:r>
                      <a:r>
                        <a:rPr lang="en-US" b="1" dirty="0">
                          <a:solidFill>
                            <a:schemeClr val="bg1"/>
                          </a:solidFill>
                        </a:rPr>
                        <a:t>m)</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138.84</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140.74</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140.74</a:t>
                      </a:r>
                    </a:p>
                  </a:txBody>
                  <a:tcPr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b="0" kern="1200" dirty="0">
                          <a:solidFill>
                            <a:schemeClr val="tx1"/>
                          </a:solidFill>
                          <a:latin typeface="+mn-lt"/>
                          <a:ea typeface="+mn-ea"/>
                          <a:cs typeface="+mn-cs"/>
                        </a:rPr>
                        <a:t>140.11</a:t>
                      </a:r>
                    </a:p>
                  </a:txBody>
                  <a:tcPr marL="9525" marR="9525" marT="9525" marB="0" anchor="ctr">
                    <a:lnL w="6350" cap="flat" cmpd="sng" algn="ctr">
                      <a:solidFill>
                        <a:sysClr val="window" lastClr="FFFFFF">
                          <a:lumMod val="85000"/>
                        </a:sysClr>
                      </a:solidFill>
                      <a:prstDash val="solid"/>
                      <a:round/>
                      <a:headEnd type="none" w="med" len="med"/>
                      <a:tailEnd type="none" w="med" len="med"/>
                    </a:lnL>
                    <a:lnR w="6350" cap="flat" cmpd="sng" algn="ctr">
                      <a:solidFill>
                        <a:sysClr val="window" lastClr="FFFFFF">
                          <a:lumMod val="85000"/>
                        </a:sysClr>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1CADE4">
                        <a:lumMod val="20000"/>
                        <a:lumOff val="80000"/>
                      </a:srgbClr>
                    </a:solidFill>
                  </a:tcPr>
                </a:tc>
                <a:extLst>
                  <a:ext uri="{0D108BD9-81ED-4DB2-BD59-A6C34878D82A}">
                    <a16:rowId xmlns:a16="http://schemas.microsoft.com/office/drawing/2014/main" val="2191508765"/>
                  </a:ext>
                </a:extLst>
              </a:tr>
            </a:tbl>
          </a:graphicData>
        </a:graphic>
      </p:graphicFrame>
    </p:spTree>
    <p:extLst>
      <p:ext uri="{BB962C8B-B14F-4D97-AF65-F5344CB8AC3E}">
        <p14:creationId xmlns:p14="http://schemas.microsoft.com/office/powerpoint/2010/main" val="191661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WATER COOLING TOWERS FIELD PLACEMENT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3722781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Cooling Towers Field Placement </a:t>
            </a:r>
          </a:p>
        </p:txBody>
      </p:sp>
      <p:sp>
        <p:nvSpPr>
          <p:cNvPr id="3" name="Content Placeholder 2"/>
          <p:cNvSpPr>
            <a:spLocks noGrp="1"/>
          </p:cNvSpPr>
          <p:nvPr>
            <p:ph idx="1"/>
          </p:nvPr>
        </p:nvSpPr>
        <p:spPr>
          <a:xfrm>
            <a:off x="457200" y="1295401"/>
            <a:ext cx="8382000" cy="4343400"/>
          </a:xfrm>
        </p:spPr>
        <p:txBody>
          <a:bodyPr>
            <a:noAutofit/>
          </a:bodyPr>
          <a:lstStyle/>
          <a:p>
            <a:pPr>
              <a:lnSpc>
                <a:spcPct val="150000"/>
              </a:lnSpc>
              <a:buFontTx/>
              <a:buChar char="-"/>
            </a:pPr>
            <a:r>
              <a:rPr lang="en-US" sz="2000" dirty="0"/>
              <a:t>The location was selected in the same hot and wet environment. </a:t>
            </a:r>
          </a:p>
          <a:p>
            <a:pPr>
              <a:lnSpc>
                <a:spcPct val="150000"/>
              </a:lnSpc>
              <a:buFontTx/>
              <a:buChar char="-"/>
            </a:pPr>
            <a:r>
              <a:rPr lang="en-US" sz="2000" dirty="0"/>
              <a:t>The location was in water cooling HVAC building.</a:t>
            </a:r>
          </a:p>
          <a:p>
            <a:pPr>
              <a:lnSpc>
                <a:spcPct val="150000"/>
              </a:lnSpc>
              <a:buFontTx/>
              <a:buChar char="-"/>
            </a:pPr>
            <a:r>
              <a:rPr lang="en-US" sz="2000" dirty="0"/>
              <a:t>One set of samples was placed in </a:t>
            </a:r>
            <a:r>
              <a:rPr lang="en-US" sz="2000" b="1" u="sng" dirty="0"/>
              <a:t>shade</a:t>
            </a:r>
            <a:r>
              <a:rPr lang="en-US" sz="2000" dirty="0"/>
              <a:t> and the other set placed in direct to </a:t>
            </a:r>
            <a:r>
              <a:rPr lang="en-US" sz="2000" b="1" u="sng" dirty="0"/>
              <a:t>sunlight</a:t>
            </a:r>
            <a:r>
              <a:rPr lang="en-US" sz="2000" dirty="0"/>
              <a:t>. </a:t>
            </a:r>
          </a:p>
          <a:p>
            <a:pPr>
              <a:lnSpc>
                <a:spcPct val="150000"/>
              </a:lnSpc>
              <a:buFontTx/>
              <a:buChar char="-"/>
            </a:pPr>
            <a:r>
              <a:rPr lang="en-US" sz="2000" dirty="0"/>
              <a:t>All samples were in water splash zone to have sufficient water and should have some air flow to not be submerged all the time. </a:t>
            </a:r>
          </a:p>
          <a:p>
            <a:pPr>
              <a:lnSpc>
                <a:spcPct val="150000"/>
              </a:lnSpc>
              <a:buFontTx/>
              <a:buChar char="-"/>
            </a:pPr>
            <a:r>
              <a:rPr lang="en-US" sz="2000" dirty="0"/>
              <a:t>Samples have been placed on Oct. 2018 and collected on Apr. 2019 (6 months) which is considered as two seasons. </a:t>
            </a:r>
          </a:p>
        </p:txBody>
      </p:sp>
    </p:spTree>
    <p:extLst>
      <p:ext uri="{BB962C8B-B14F-4D97-AF65-F5344CB8AC3E}">
        <p14:creationId xmlns:p14="http://schemas.microsoft.com/office/powerpoint/2010/main" val="33685460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Cooling Towers Field Placement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774" t="31672" r="27648" b="23601"/>
          <a:stretch/>
        </p:blipFill>
        <p:spPr>
          <a:xfrm>
            <a:off x="181766" y="1600200"/>
            <a:ext cx="3141357" cy="420234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84" t="23270" r="8749" b="9440"/>
          <a:stretch/>
        </p:blipFill>
        <p:spPr>
          <a:xfrm>
            <a:off x="3480439" y="1600200"/>
            <a:ext cx="2743200" cy="42023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707" t="19310" r="31814" b="11954"/>
          <a:stretch/>
        </p:blipFill>
        <p:spPr>
          <a:xfrm>
            <a:off x="6380954" y="1600199"/>
            <a:ext cx="2543896" cy="4202346"/>
          </a:xfrm>
          <a:prstGeom prst="rect">
            <a:avLst/>
          </a:prstGeom>
        </p:spPr>
      </p:pic>
    </p:spTree>
    <p:extLst>
      <p:ext uri="{BB962C8B-B14F-4D97-AF65-F5344CB8AC3E}">
        <p14:creationId xmlns:p14="http://schemas.microsoft.com/office/powerpoint/2010/main" val="1090574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Abbreviation</a:t>
            </a:r>
          </a:p>
        </p:txBody>
      </p:sp>
      <p:graphicFrame>
        <p:nvGraphicFramePr>
          <p:cNvPr id="54" name="Content Placeholder 6"/>
          <p:cNvGraphicFramePr>
            <a:graphicFrameLocks/>
          </p:cNvGraphicFramePr>
          <p:nvPr>
            <p:extLst>
              <p:ext uri="{D42A27DB-BD31-4B8C-83A1-F6EECF244321}">
                <p14:modId xmlns:p14="http://schemas.microsoft.com/office/powerpoint/2010/main" val="380835186"/>
              </p:ext>
            </p:extLst>
          </p:nvPr>
        </p:nvGraphicFramePr>
        <p:xfrm>
          <a:off x="152400" y="1664633"/>
          <a:ext cx="3124200" cy="420624"/>
        </p:xfrm>
        <a:graphic>
          <a:graphicData uri="http://schemas.openxmlformats.org/drawingml/2006/table">
            <a:tbl>
              <a:tblPr firstRow="1" firstCol="1" bandRow="1"/>
              <a:tblGrid>
                <a:gridCol w="929252">
                  <a:extLst>
                    <a:ext uri="{9D8B030D-6E8A-4147-A177-3AD203B41FA5}">
                      <a16:colId xmlns:a16="http://schemas.microsoft.com/office/drawing/2014/main" val="452756198"/>
                    </a:ext>
                  </a:extLst>
                </a:gridCol>
                <a:gridCol w="1016043">
                  <a:extLst>
                    <a:ext uri="{9D8B030D-6E8A-4147-A177-3AD203B41FA5}">
                      <a16:colId xmlns:a16="http://schemas.microsoft.com/office/drawing/2014/main" val="2688081641"/>
                    </a:ext>
                  </a:extLst>
                </a:gridCol>
                <a:gridCol w="1178905">
                  <a:extLst>
                    <a:ext uri="{9D8B030D-6E8A-4147-A177-3AD203B41FA5}">
                      <a16:colId xmlns:a16="http://schemas.microsoft.com/office/drawing/2014/main" val="4081378635"/>
                    </a:ext>
                  </a:extLst>
                </a:gridCol>
              </a:tblGrid>
              <a:tr h="1906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 name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a:effectLst/>
                        </a:rPr>
                        <a:t>Coating system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Description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extLst>
                  <a:ext uri="{0D108BD9-81ED-4DB2-BD59-A6C34878D82A}">
                    <a16:rowId xmlns:a16="http://schemas.microsoft.com/office/drawing/2014/main" val="1472531938"/>
                  </a:ext>
                </a:extLst>
              </a:tr>
            </a:tbl>
          </a:graphicData>
        </a:graphic>
      </p:graphicFrame>
      <p:graphicFrame>
        <p:nvGraphicFramePr>
          <p:cNvPr id="55" name="Content Placeholder 6"/>
          <p:cNvGraphicFramePr>
            <a:graphicFrameLocks/>
          </p:cNvGraphicFramePr>
          <p:nvPr>
            <p:extLst>
              <p:ext uri="{D42A27DB-BD31-4B8C-83A1-F6EECF244321}">
                <p14:modId xmlns:p14="http://schemas.microsoft.com/office/powerpoint/2010/main" val="2245574225"/>
              </p:ext>
            </p:extLst>
          </p:nvPr>
        </p:nvGraphicFramePr>
        <p:xfrm>
          <a:off x="4038603" y="1559477"/>
          <a:ext cx="4952997" cy="420624"/>
        </p:xfrm>
        <a:graphic>
          <a:graphicData uri="http://schemas.openxmlformats.org/drawingml/2006/table">
            <a:tbl>
              <a:tblPr firstRow="1" firstCol="1" bandRow="1"/>
              <a:tblGrid>
                <a:gridCol w="847326">
                  <a:extLst>
                    <a:ext uri="{9D8B030D-6E8A-4147-A177-3AD203B41FA5}">
                      <a16:colId xmlns:a16="http://schemas.microsoft.com/office/drawing/2014/main" val="452756198"/>
                    </a:ext>
                  </a:extLst>
                </a:gridCol>
                <a:gridCol w="1011369">
                  <a:extLst>
                    <a:ext uri="{9D8B030D-6E8A-4147-A177-3AD203B41FA5}">
                      <a16:colId xmlns:a16="http://schemas.microsoft.com/office/drawing/2014/main" val="2688081641"/>
                    </a:ext>
                  </a:extLst>
                </a:gridCol>
                <a:gridCol w="1547151">
                  <a:extLst>
                    <a:ext uri="{9D8B030D-6E8A-4147-A177-3AD203B41FA5}">
                      <a16:colId xmlns:a16="http://schemas.microsoft.com/office/drawing/2014/main" val="2012317992"/>
                    </a:ext>
                  </a:extLst>
                </a:gridCol>
                <a:gridCol w="1547151">
                  <a:extLst>
                    <a:ext uri="{9D8B030D-6E8A-4147-A177-3AD203B41FA5}">
                      <a16:colId xmlns:a16="http://schemas.microsoft.com/office/drawing/2014/main" val="4081378635"/>
                    </a:ext>
                  </a:extLst>
                </a:gridCol>
              </a:tblGrid>
              <a:tr h="1906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 name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Coating system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Location</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Description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extLst>
                  <a:ext uri="{0D108BD9-81ED-4DB2-BD59-A6C34878D82A}">
                    <a16:rowId xmlns:a16="http://schemas.microsoft.com/office/drawing/2014/main" val="1472531938"/>
                  </a:ext>
                </a:extLst>
              </a:tr>
            </a:tbl>
          </a:graphicData>
        </a:graphic>
      </p:graphicFrame>
      <p:graphicFrame>
        <p:nvGraphicFramePr>
          <p:cNvPr id="56" name="Table 55"/>
          <p:cNvGraphicFramePr>
            <a:graphicFrameLocks noGrp="1"/>
          </p:cNvGraphicFramePr>
          <p:nvPr>
            <p:extLst>
              <p:ext uri="{D42A27DB-BD31-4B8C-83A1-F6EECF244321}">
                <p14:modId xmlns:p14="http://schemas.microsoft.com/office/powerpoint/2010/main" val="2059427993"/>
              </p:ext>
            </p:extLst>
          </p:nvPr>
        </p:nvGraphicFramePr>
        <p:xfrm>
          <a:off x="4038603" y="2188673"/>
          <a:ext cx="4952997" cy="420624"/>
        </p:xfrm>
        <a:graphic>
          <a:graphicData uri="http://schemas.openxmlformats.org/drawingml/2006/table">
            <a:tbl>
              <a:tblPr firstCol="1" bandRow="1"/>
              <a:tblGrid>
                <a:gridCol w="847326">
                  <a:extLst>
                    <a:ext uri="{9D8B030D-6E8A-4147-A177-3AD203B41FA5}">
                      <a16:colId xmlns:a16="http://schemas.microsoft.com/office/drawing/2014/main" val="202969638"/>
                    </a:ext>
                  </a:extLst>
                </a:gridCol>
                <a:gridCol w="1011369">
                  <a:extLst>
                    <a:ext uri="{9D8B030D-6E8A-4147-A177-3AD203B41FA5}">
                      <a16:colId xmlns:a16="http://schemas.microsoft.com/office/drawing/2014/main" val="3338916927"/>
                    </a:ext>
                  </a:extLst>
                </a:gridCol>
                <a:gridCol w="1547151">
                  <a:extLst>
                    <a:ext uri="{9D8B030D-6E8A-4147-A177-3AD203B41FA5}">
                      <a16:colId xmlns:a16="http://schemas.microsoft.com/office/drawing/2014/main" val="2591879691"/>
                    </a:ext>
                  </a:extLst>
                </a:gridCol>
                <a:gridCol w="1547151">
                  <a:extLst>
                    <a:ext uri="{9D8B030D-6E8A-4147-A177-3AD203B41FA5}">
                      <a16:colId xmlns:a16="http://schemas.microsoft.com/office/drawing/2014/main" val="1231381246"/>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 </a:t>
                      </a:r>
                      <a:r>
                        <a:rPr lang="en-US" sz="1200" dirty="0">
                          <a:effectLst/>
                        </a:rPr>
                        <a:t>-20</a:t>
                      </a:r>
                      <a:r>
                        <a:rPr lang="en-US" sz="1200" dirty="0">
                          <a:effectLst/>
                          <a:sym typeface="Symbol" panose="05050102010706020507" pitchFamily="18" charset="2"/>
                        </a:rPr>
                        <a:t></a:t>
                      </a:r>
                      <a:r>
                        <a:rPr lang="en-US" sz="1200" dirty="0">
                          <a:effectLst/>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2623386282"/>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 </a:t>
                      </a:r>
                      <a:r>
                        <a:rPr lang="en-US" sz="1200" dirty="0">
                          <a:effectLst/>
                        </a:rPr>
                        <a:t>-20</a:t>
                      </a:r>
                      <a:r>
                        <a:rPr lang="en-US" sz="1200" dirty="0">
                          <a:effectLst/>
                          <a:sym typeface="Symbol" panose="05050102010706020507" pitchFamily="18" charset="2"/>
                        </a:rPr>
                        <a:t></a:t>
                      </a:r>
                      <a:r>
                        <a:rPr lang="en-US" sz="1200" dirty="0">
                          <a:effectLst/>
                        </a:rPr>
                        <a:t>m 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172631502"/>
                  </a:ext>
                </a:extLst>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2312340381"/>
              </p:ext>
            </p:extLst>
          </p:nvPr>
        </p:nvGraphicFramePr>
        <p:xfrm>
          <a:off x="4038602" y="2817869"/>
          <a:ext cx="4952997" cy="420624"/>
        </p:xfrm>
        <a:graphic>
          <a:graphicData uri="http://schemas.openxmlformats.org/drawingml/2006/table">
            <a:tbl>
              <a:tblPr firstCol="1" bandRow="1"/>
              <a:tblGrid>
                <a:gridCol w="847326">
                  <a:extLst>
                    <a:ext uri="{9D8B030D-6E8A-4147-A177-3AD203B41FA5}">
                      <a16:colId xmlns:a16="http://schemas.microsoft.com/office/drawing/2014/main" val="1257394689"/>
                    </a:ext>
                  </a:extLst>
                </a:gridCol>
                <a:gridCol w="1011369">
                  <a:extLst>
                    <a:ext uri="{9D8B030D-6E8A-4147-A177-3AD203B41FA5}">
                      <a16:colId xmlns:a16="http://schemas.microsoft.com/office/drawing/2014/main" val="436631768"/>
                    </a:ext>
                  </a:extLst>
                </a:gridCol>
                <a:gridCol w="1547151">
                  <a:extLst>
                    <a:ext uri="{9D8B030D-6E8A-4147-A177-3AD203B41FA5}">
                      <a16:colId xmlns:a16="http://schemas.microsoft.com/office/drawing/2014/main" val="2512426160"/>
                    </a:ext>
                  </a:extLst>
                </a:gridCol>
                <a:gridCol w="1547151">
                  <a:extLst>
                    <a:ext uri="{9D8B030D-6E8A-4147-A177-3AD203B41FA5}">
                      <a16:colId xmlns:a16="http://schemas.microsoft.com/office/drawing/2014/main" val="3691131774"/>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 </a:t>
                      </a:r>
                      <a:r>
                        <a:rPr lang="en-US" sz="1200" dirty="0">
                          <a:effectLst/>
                        </a:rPr>
                        <a:t>-50</a:t>
                      </a:r>
                      <a:r>
                        <a:rPr lang="en-US" sz="1200" dirty="0">
                          <a:effectLst/>
                          <a:sym typeface="Symbol" panose="05050102010706020507" pitchFamily="18" charset="2"/>
                        </a:rPr>
                        <a:t></a:t>
                      </a:r>
                      <a:r>
                        <a:rPr lang="en-US" sz="1200" dirty="0">
                          <a:effectLst/>
                        </a:rPr>
                        <a:t>m 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915886502"/>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 </a:t>
                      </a:r>
                      <a:r>
                        <a:rPr lang="en-US" sz="1200" dirty="0">
                          <a:effectLst/>
                        </a:rPr>
                        <a:t>-50</a:t>
                      </a:r>
                      <a:r>
                        <a:rPr lang="en-US" sz="1200" dirty="0">
                          <a:effectLst/>
                          <a:sym typeface="Symbol" panose="05050102010706020507" pitchFamily="18" charset="2"/>
                        </a:rPr>
                        <a:t></a:t>
                      </a:r>
                      <a:r>
                        <a:rPr lang="en-US" sz="1200" dirty="0">
                          <a:effectLst/>
                        </a:rPr>
                        <a:t>m 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97283622"/>
                  </a:ext>
                </a:extLst>
              </a:tr>
            </a:tbl>
          </a:graphicData>
        </a:graphic>
      </p:graphicFrame>
      <p:graphicFrame>
        <p:nvGraphicFramePr>
          <p:cNvPr id="58" name="Table 57"/>
          <p:cNvGraphicFramePr>
            <a:graphicFrameLocks noGrp="1"/>
          </p:cNvGraphicFramePr>
          <p:nvPr>
            <p:extLst>
              <p:ext uri="{D42A27DB-BD31-4B8C-83A1-F6EECF244321}">
                <p14:modId xmlns:p14="http://schemas.microsoft.com/office/powerpoint/2010/main" val="3054783634"/>
              </p:ext>
            </p:extLst>
          </p:nvPr>
        </p:nvGraphicFramePr>
        <p:xfrm>
          <a:off x="4038602" y="3447065"/>
          <a:ext cx="4952997" cy="420624"/>
        </p:xfrm>
        <a:graphic>
          <a:graphicData uri="http://schemas.openxmlformats.org/drawingml/2006/table">
            <a:tbl>
              <a:tblPr firstCol="1" bandRow="1"/>
              <a:tblGrid>
                <a:gridCol w="847326">
                  <a:extLst>
                    <a:ext uri="{9D8B030D-6E8A-4147-A177-3AD203B41FA5}">
                      <a16:colId xmlns:a16="http://schemas.microsoft.com/office/drawing/2014/main" val="229369560"/>
                    </a:ext>
                  </a:extLst>
                </a:gridCol>
                <a:gridCol w="1011369">
                  <a:extLst>
                    <a:ext uri="{9D8B030D-6E8A-4147-A177-3AD203B41FA5}">
                      <a16:colId xmlns:a16="http://schemas.microsoft.com/office/drawing/2014/main" val="239476645"/>
                    </a:ext>
                  </a:extLst>
                </a:gridCol>
                <a:gridCol w="1547151">
                  <a:extLst>
                    <a:ext uri="{9D8B030D-6E8A-4147-A177-3AD203B41FA5}">
                      <a16:colId xmlns:a16="http://schemas.microsoft.com/office/drawing/2014/main" val="186300228"/>
                    </a:ext>
                  </a:extLst>
                </a:gridCol>
                <a:gridCol w="1547151">
                  <a:extLst>
                    <a:ext uri="{9D8B030D-6E8A-4147-A177-3AD203B41FA5}">
                      <a16:colId xmlns:a16="http://schemas.microsoft.com/office/drawing/2014/main" val="315088784"/>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YSZ-20</a:t>
                      </a:r>
                      <a:r>
                        <a:rPr lang="en-US" sz="1200" dirty="0">
                          <a:effectLst/>
                          <a:sym typeface="Symbol" panose="05050102010706020507" pitchFamily="18" charset="2"/>
                        </a:rPr>
                        <a:t></a:t>
                      </a:r>
                      <a:r>
                        <a:rPr lang="en-US" sz="1200" dirty="0">
                          <a:effectLst/>
                        </a:rPr>
                        <a:t>m 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775260093"/>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YSZ-20</a:t>
                      </a:r>
                      <a:r>
                        <a:rPr lang="en-US" sz="1200" dirty="0">
                          <a:effectLst/>
                          <a:sym typeface="Symbol" panose="05050102010706020507" pitchFamily="18" charset="2"/>
                        </a:rPr>
                        <a:t></a:t>
                      </a:r>
                      <a:r>
                        <a:rPr lang="en-US" sz="1200" dirty="0">
                          <a:effectLst/>
                        </a:rPr>
                        <a:t>m 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2006382054"/>
                  </a:ext>
                </a:extLst>
              </a:tr>
            </a:tbl>
          </a:graphicData>
        </a:graphic>
      </p:graphicFrame>
      <p:graphicFrame>
        <p:nvGraphicFramePr>
          <p:cNvPr id="59" name="Table 58"/>
          <p:cNvGraphicFramePr>
            <a:graphicFrameLocks noGrp="1"/>
          </p:cNvGraphicFramePr>
          <p:nvPr>
            <p:extLst>
              <p:ext uri="{D42A27DB-BD31-4B8C-83A1-F6EECF244321}">
                <p14:modId xmlns:p14="http://schemas.microsoft.com/office/powerpoint/2010/main" val="1486501762"/>
              </p:ext>
            </p:extLst>
          </p:nvPr>
        </p:nvGraphicFramePr>
        <p:xfrm>
          <a:off x="4038602" y="4076261"/>
          <a:ext cx="4952997" cy="420624"/>
        </p:xfrm>
        <a:graphic>
          <a:graphicData uri="http://schemas.openxmlformats.org/drawingml/2006/table">
            <a:tbl>
              <a:tblPr firstCol="1" bandRow="1"/>
              <a:tblGrid>
                <a:gridCol w="847326">
                  <a:extLst>
                    <a:ext uri="{9D8B030D-6E8A-4147-A177-3AD203B41FA5}">
                      <a16:colId xmlns:a16="http://schemas.microsoft.com/office/drawing/2014/main" val="340785645"/>
                    </a:ext>
                  </a:extLst>
                </a:gridCol>
                <a:gridCol w="1011369">
                  <a:extLst>
                    <a:ext uri="{9D8B030D-6E8A-4147-A177-3AD203B41FA5}">
                      <a16:colId xmlns:a16="http://schemas.microsoft.com/office/drawing/2014/main" val="996640152"/>
                    </a:ext>
                  </a:extLst>
                </a:gridCol>
                <a:gridCol w="1547151">
                  <a:extLst>
                    <a:ext uri="{9D8B030D-6E8A-4147-A177-3AD203B41FA5}">
                      <a16:colId xmlns:a16="http://schemas.microsoft.com/office/drawing/2014/main" val="1483154903"/>
                    </a:ext>
                  </a:extLst>
                </a:gridCol>
                <a:gridCol w="1547151">
                  <a:extLst>
                    <a:ext uri="{9D8B030D-6E8A-4147-A177-3AD203B41FA5}">
                      <a16:colId xmlns:a16="http://schemas.microsoft.com/office/drawing/2014/main" val="684623296"/>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YSZ-50</a:t>
                      </a:r>
                      <a:r>
                        <a:rPr lang="en-US" sz="1200" dirty="0">
                          <a:effectLst/>
                          <a:sym typeface="Symbol" panose="05050102010706020507" pitchFamily="18" charset="2"/>
                        </a:rPr>
                        <a:t></a:t>
                      </a:r>
                      <a:r>
                        <a:rPr lang="en-US" sz="1200" dirty="0">
                          <a:effectLst/>
                        </a:rPr>
                        <a:t>m Shade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786963033"/>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YSZ-50</a:t>
                      </a:r>
                      <a:r>
                        <a:rPr lang="en-US" sz="1200" dirty="0">
                          <a:effectLst/>
                          <a:sym typeface="Symbol" panose="05050102010706020507" pitchFamily="18" charset="2"/>
                        </a:rPr>
                        <a:t></a:t>
                      </a:r>
                      <a:r>
                        <a:rPr lang="en-US" sz="1200" dirty="0">
                          <a:effectLst/>
                        </a:rPr>
                        <a:t>m Sunlight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999777518"/>
                  </a:ext>
                </a:extLst>
              </a:tr>
            </a:tbl>
          </a:graphicData>
        </a:graphic>
      </p:graphicFrame>
      <p:graphicFrame>
        <p:nvGraphicFramePr>
          <p:cNvPr id="60" name="Table 59"/>
          <p:cNvGraphicFramePr>
            <a:graphicFrameLocks noGrp="1"/>
          </p:cNvGraphicFramePr>
          <p:nvPr>
            <p:extLst>
              <p:ext uri="{D42A27DB-BD31-4B8C-83A1-F6EECF244321}">
                <p14:modId xmlns:p14="http://schemas.microsoft.com/office/powerpoint/2010/main" val="3192102310"/>
              </p:ext>
            </p:extLst>
          </p:nvPr>
        </p:nvGraphicFramePr>
        <p:xfrm>
          <a:off x="4038601" y="4705457"/>
          <a:ext cx="4952997" cy="420624"/>
        </p:xfrm>
        <a:graphic>
          <a:graphicData uri="http://schemas.openxmlformats.org/drawingml/2006/table">
            <a:tbl>
              <a:tblPr firstCol="1" bandRow="1"/>
              <a:tblGrid>
                <a:gridCol w="847326">
                  <a:extLst>
                    <a:ext uri="{9D8B030D-6E8A-4147-A177-3AD203B41FA5}">
                      <a16:colId xmlns:a16="http://schemas.microsoft.com/office/drawing/2014/main" val="298142113"/>
                    </a:ext>
                  </a:extLst>
                </a:gridCol>
                <a:gridCol w="1011369">
                  <a:extLst>
                    <a:ext uri="{9D8B030D-6E8A-4147-A177-3AD203B41FA5}">
                      <a16:colId xmlns:a16="http://schemas.microsoft.com/office/drawing/2014/main" val="2951856720"/>
                    </a:ext>
                  </a:extLst>
                </a:gridCol>
                <a:gridCol w="1547151">
                  <a:extLst>
                    <a:ext uri="{9D8B030D-6E8A-4147-A177-3AD203B41FA5}">
                      <a16:colId xmlns:a16="http://schemas.microsoft.com/office/drawing/2014/main" val="4288637519"/>
                    </a:ext>
                  </a:extLst>
                </a:gridCol>
                <a:gridCol w="1547151">
                  <a:extLst>
                    <a:ext uri="{9D8B030D-6E8A-4147-A177-3AD203B41FA5}">
                      <a16:colId xmlns:a16="http://schemas.microsoft.com/office/drawing/2014/main" val="1463775420"/>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Sample#9</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No.3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Location A</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rPr>
                        <a:t>Tio</a:t>
                      </a:r>
                      <a:r>
                        <a:rPr lang="en-US" sz="1200" baseline="-25000" dirty="0">
                          <a:effectLst/>
                          <a:latin typeface="+mn-lt"/>
                        </a:rPr>
                        <a:t>2</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336798467"/>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Sample#11</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No.3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Location B</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rPr>
                        <a:t>Tio</a:t>
                      </a:r>
                      <a:r>
                        <a:rPr lang="en-US" sz="1200" baseline="-25000" dirty="0">
                          <a:effectLst/>
                          <a:latin typeface="+mn-lt"/>
                        </a:rPr>
                        <a:t>2</a:t>
                      </a:r>
                      <a:r>
                        <a:rPr lang="en-US" sz="1200" dirty="0">
                          <a:effectLst/>
                          <a:latin typeface="+mn-lt"/>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2080068506"/>
                  </a:ext>
                </a:extLst>
              </a:tr>
            </a:tbl>
          </a:graphicData>
        </a:graphic>
      </p:graphicFrame>
      <p:graphicFrame>
        <p:nvGraphicFramePr>
          <p:cNvPr id="61" name="Table 60"/>
          <p:cNvGraphicFramePr>
            <a:graphicFrameLocks noGrp="1"/>
          </p:cNvGraphicFramePr>
          <p:nvPr>
            <p:extLst>
              <p:ext uri="{D42A27DB-BD31-4B8C-83A1-F6EECF244321}">
                <p14:modId xmlns:p14="http://schemas.microsoft.com/office/powerpoint/2010/main" val="856678961"/>
              </p:ext>
            </p:extLst>
          </p:nvPr>
        </p:nvGraphicFramePr>
        <p:xfrm>
          <a:off x="4038600" y="5334650"/>
          <a:ext cx="4952997" cy="420624"/>
        </p:xfrm>
        <a:graphic>
          <a:graphicData uri="http://schemas.openxmlformats.org/drawingml/2006/table">
            <a:tbl>
              <a:tblPr firstCol="1" bandRow="1"/>
              <a:tblGrid>
                <a:gridCol w="847326">
                  <a:extLst>
                    <a:ext uri="{9D8B030D-6E8A-4147-A177-3AD203B41FA5}">
                      <a16:colId xmlns:a16="http://schemas.microsoft.com/office/drawing/2014/main" val="205244808"/>
                    </a:ext>
                  </a:extLst>
                </a:gridCol>
                <a:gridCol w="1011369">
                  <a:extLst>
                    <a:ext uri="{9D8B030D-6E8A-4147-A177-3AD203B41FA5}">
                      <a16:colId xmlns:a16="http://schemas.microsoft.com/office/drawing/2014/main" val="743385554"/>
                    </a:ext>
                  </a:extLst>
                </a:gridCol>
                <a:gridCol w="1547151">
                  <a:extLst>
                    <a:ext uri="{9D8B030D-6E8A-4147-A177-3AD203B41FA5}">
                      <a16:colId xmlns:a16="http://schemas.microsoft.com/office/drawing/2014/main" val="633890657"/>
                    </a:ext>
                  </a:extLst>
                </a:gridCol>
                <a:gridCol w="1547151">
                  <a:extLst>
                    <a:ext uri="{9D8B030D-6E8A-4147-A177-3AD203B41FA5}">
                      <a16:colId xmlns:a16="http://schemas.microsoft.com/office/drawing/2014/main" val="2233958699"/>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Sample#10</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No.3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Location A</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rPr>
                        <a:t>Tio</a:t>
                      </a:r>
                      <a:r>
                        <a:rPr lang="en-US" sz="1200" baseline="-25000" dirty="0">
                          <a:effectLst/>
                          <a:latin typeface="+mn-lt"/>
                        </a:rPr>
                        <a:t>2 </a:t>
                      </a:r>
                      <a:r>
                        <a:rPr lang="en-US" sz="1200" dirty="0">
                          <a:effectLst/>
                          <a:latin typeface="+mn-lt"/>
                        </a:rPr>
                        <a:t>+ Cu – A</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606427717"/>
                  </a:ext>
                </a:extLst>
              </a:tr>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Sample#12</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latin typeface="+mn-lt"/>
                        </a:rPr>
                        <a:t>No.3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Location B</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latin typeface="+mn-lt"/>
                        </a:rPr>
                        <a:t>Tio</a:t>
                      </a:r>
                      <a:r>
                        <a:rPr lang="en-US" sz="1200" baseline="-25000" dirty="0">
                          <a:effectLst/>
                          <a:latin typeface="+mn-lt"/>
                        </a:rPr>
                        <a:t>2 </a:t>
                      </a:r>
                      <a:r>
                        <a:rPr lang="en-US" sz="1200" dirty="0">
                          <a:effectLst/>
                          <a:latin typeface="+mn-lt"/>
                        </a:rPr>
                        <a:t>+ Cu – B</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3891564957"/>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2701802576"/>
              </p:ext>
            </p:extLst>
          </p:nvPr>
        </p:nvGraphicFramePr>
        <p:xfrm>
          <a:off x="152400" y="2291775"/>
          <a:ext cx="3124200" cy="210312"/>
        </p:xfrm>
        <a:graphic>
          <a:graphicData uri="http://schemas.openxmlformats.org/drawingml/2006/table">
            <a:tbl>
              <a:tblPr firstCol="1" bandRow="1"/>
              <a:tblGrid>
                <a:gridCol w="929252">
                  <a:extLst>
                    <a:ext uri="{9D8B030D-6E8A-4147-A177-3AD203B41FA5}">
                      <a16:colId xmlns:a16="http://schemas.microsoft.com/office/drawing/2014/main" val="4183751973"/>
                    </a:ext>
                  </a:extLst>
                </a:gridCol>
                <a:gridCol w="1016043">
                  <a:extLst>
                    <a:ext uri="{9D8B030D-6E8A-4147-A177-3AD203B41FA5}">
                      <a16:colId xmlns:a16="http://schemas.microsoft.com/office/drawing/2014/main" val="2445149833"/>
                    </a:ext>
                  </a:extLst>
                </a:gridCol>
                <a:gridCol w="1178905">
                  <a:extLst>
                    <a:ext uri="{9D8B030D-6E8A-4147-A177-3AD203B41FA5}">
                      <a16:colId xmlns:a16="http://schemas.microsoft.com/office/drawing/2014/main" val="1016890821"/>
                    </a:ext>
                  </a:extLst>
                </a:gridCol>
              </a:tblGrid>
              <a:tr h="1906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a:t>
                      </a:r>
                      <a:r>
                        <a:rPr lang="en-US" sz="1200" dirty="0">
                          <a:effectLst/>
                        </a:rPr>
                        <a:t> -20</a:t>
                      </a:r>
                      <a:r>
                        <a:rPr lang="en-US" sz="1200" dirty="0">
                          <a:effectLst/>
                          <a:sym typeface="Symbol" panose="05050102010706020507" pitchFamily="18" charset="2"/>
                        </a:rPr>
                        <a:t></a:t>
                      </a:r>
                      <a:r>
                        <a:rPr lang="en-US" sz="1200" dirty="0">
                          <a:effectLst/>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23150475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2930181313"/>
              </p:ext>
            </p:extLst>
          </p:nvPr>
        </p:nvGraphicFramePr>
        <p:xfrm>
          <a:off x="152400" y="3546059"/>
          <a:ext cx="3124200" cy="210312"/>
        </p:xfrm>
        <a:graphic>
          <a:graphicData uri="http://schemas.openxmlformats.org/drawingml/2006/table">
            <a:tbl>
              <a:tblPr firstCol="1" bandRow="1"/>
              <a:tblGrid>
                <a:gridCol w="929252">
                  <a:extLst>
                    <a:ext uri="{9D8B030D-6E8A-4147-A177-3AD203B41FA5}">
                      <a16:colId xmlns:a16="http://schemas.microsoft.com/office/drawing/2014/main" val="3722579696"/>
                    </a:ext>
                  </a:extLst>
                </a:gridCol>
                <a:gridCol w="1016043">
                  <a:extLst>
                    <a:ext uri="{9D8B030D-6E8A-4147-A177-3AD203B41FA5}">
                      <a16:colId xmlns:a16="http://schemas.microsoft.com/office/drawing/2014/main" val="2574107097"/>
                    </a:ext>
                  </a:extLst>
                </a:gridCol>
                <a:gridCol w="1178905">
                  <a:extLst>
                    <a:ext uri="{9D8B030D-6E8A-4147-A177-3AD203B41FA5}">
                      <a16:colId xmlns:a16="http://schemas.microsoft.com/office/drawing/2014/main" val="1221420596"/>
                    </a:ext>
                  </a:extLst>
                </a:gridCol>
              </a:tblGrid>
              <a:tr h="1906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Sample-C</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YSZ-20</a:t>
                      </a:r>
                      <a:r>
                        <a:rPr lang="en-US" sz="1200" dirty="0">
                          <a:effectLst/>
                          <a:sym typeface="Symbol" panose="05050102010706020507" pitchFamily="18" charset="2"/>
                        </a:rPr>
                        <a:t></a:t>
                      </a:r>
                      <a:r>
                        <a:rPr lang="en-US" sz="1200" dirty="0">
                          <a:effectLst/>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282551105"/>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336325361"/>
              </p:ext>
            </p:extLst>
          </p:nvPr>
        </p:nvGraphicFramePr>
        <p:xfrm>
          <a:off x="152400" y="5427487"/>
          <a:ext cx="3124200" cy="210312"/>
        </p:xfrm>
        <a:graphic>
          <a:graphicData uri="http://schemas.openxmlformats.org/drawingml/2006/table">
            <a:tbl>
              <a:tblPr firstCol="1" bandRow="1"/>
              <a:tblGrid>
                <a:gridCol w="929252">
                  <a:extLst>
                    <a:ext uri="{9D8B030D-6E8A-4147-A177-3AD203B41FA5}">
                      <a16:colId xmlns:a16="http://schemas.microsoft.com/office/drawing/2014/main" val="1873431097"/>
                    </a:ext>
                  </a:extLst>
                </a:gridCol>
                <a:gridCol w="1016043">
                  <a:extLst>
                    <a:ext uri="{9D8B030D-6E8A-4147-A177-3AD203B41FA5}">
                      <a16:colId xmlns:a16="http://schemas.microsoft.com/office/drawing/2014/main" val="828375001"/>
                    </a:ext>
                  </a:extLst>
                </a:gridCol>
                <a:gridCol w="1178905">
                  <a:extLst>
                    <a:ext uri="{9D8B030D-6E8A-4147-A177-3AD203B41FA5}">
                      <a16:colId xmlns:a16="http://schemas.microsoft.com/office/drawing/2014/main" val="3695897969"/>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Sample-F</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Tio</a:t>
                      </a:r>
                      <a:r>
                        <a:rPr lang="en-US" sz="1200" baseline="-25000" dirty="0">
                          <a:effectLst/>
                        </a:rPr>
                        <a:t>2 </a:t>
                      </a:r>
                      <a:r>
                        <a:rPr lang="en-US" sz="1200" dirty="0">
                          <a:effectLst/>
                        </a:rPr>
                        <a:t>+ Cu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766238284"/>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278339367"/>
              </p:ext>
            </p:extLst>
          </p:nvPr>
        </p:nvGraphicFramePr>
        <p:xfrm>
          <a:off x="152400" y="4800343"/>
          <a:ext cx="3124200" cy="210312"/>
        </p:xfrm>
        <a:graphic>
          <a:graphicData uri="http://schemas.openxmlformats.org/drawingml/2006/table">
            <a:tbl>
              <a:tblPr firstCol="1" bandRow="1"/>
              <a:tblGrid>
                <a:gridCol w="929252">
                  <a:extLst>
                    <a:ext uri="{9D8B030D-6E8A-4147-A177-3AD203B41FA5}">
                      <a16:colId xmlns:a16="http://schemas.microsoft.com/office/drawing/2014/main" val="921375217"/>
                    </a:ext>
                  </a:extLst>
                </a:gridCol>
                <a:gridCol w="1016043">
                  <a:extLst>
                    <a:ext uri="{9D8B030D-6E8A-4147-A177-3AD203B41FA5}">
                      <a16:colId xmlns:a16="http://schemas.microsoft.com/office/drawing/2014/main" val="2697541112"/>
                    </a:ext>
                  </a:extLst>
                </a:gridCol>
                <a:gridCol w="1178905">
                  <a:extLst>
                    <a:ext uri="{9D8B030D-6E8A-4147-A177-3AD203B41FA5}">
                      <a16:colId xmlns:a16="http://schemas.microsoft.com/office/drawing/2014/main" val="2752574407"/>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Tio</a:t>
                      </a:r>
                      <a:r>
                        <a:rPr lang="en-US" sz="1200" baseline="-25000" dirty="0">
                          <a:effectLst/>
                        </a:rPr>
                        <a:t>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351643329"/>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2176171711"/>
              </p:ext>
            </p:extLst>
          </p:nvPr>
        </p:nvGraphicFramePr>
        <p:xfrm>
          <a:off x="152400" y="4173201"/>
          <a:ext cx="3124200" cy="210312"/>
        </p:xfrm>
        <a:graphic>
          <a:graphicData uri="http://schemas.openxmlformats.org/drawingml/2006/table">
            <a:tbl>
              <a:tblPr firstCol="1" bandRow="1"/>
              <a:tblGrid>
                <a:gridCol w="929252">
                  <a:extLst>
                    <a:ext uri="{9D8B030D-6E8A-4147-A177-3AD203B41FA5}">
                      <a16:colId xmlns:a16="http://schemas.microsoft.com/office/drawing/2014/main" val="2399611712"/>
                    </a:ext>
                  </a:extLst>
                </a:gridCol>
                <a:gridCol w="1016043">
                  <a:extLst>
                    <a:ext uri="{9D8B030D-6E8A-4147-A177-3AD203B41FA5}">
                      <a16:colId xmlns:a16="http://schemas.microsoft.com/office/drawing/2014/main" val="770969728"/>
                    </a:ext>
                  </a:extLst>
                </a:gridCol>
                <a:gridCol w="1178905">
                  <a:extLst>
                    <a:ext uri="{9D8B030D-6E8A-4147-A177-3AD203B41FA5}">
                      <a16:colId xmlns:a16="http://schemas.microsoft.com/office/drawing/2014/main" val="789173604"/>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a:effectLst/>
                        </a:rPr>
                        <a:t>Sample-D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YSZ-50</a:t>
                      </a:r>
                      <a:r>
                        <a:rPr lang="en-US" sz="1200" dirty="0">
                          <a:effectLst/>
                          <a:sym typeface="Symbol" panose="05050102010706020507" pitchFamily="18" charset="2"/>
                        </a:rPr>
                        <a:t></a:t>
                      </a:r>
                      <a:r>
                        <a:rPr lang="en-US" sz="1200" dirty="0">
                          <a:effectLst/>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517042515"/>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901319677"/>
              </p:ext>
            </p:extLst>
          </p:nvPr>
        </p:nvGraphicFramePr>
        <p:xfrm>
          <a:off x="152400" y="2918917"/>
          <a:ext cx="3124200" cy="210312"/>
        </p:xfrm>
        <a:graphic>
          <a:graphicData uri="http://schemas.openxmlformats.org/drawingml/2006/table">
            <a:tbl>
              <a:tblPr firstCol="1" bandRow="1"/>
              <a:tblGrid>
                <a:gridCol w="929252">
                  <a:extLst>
                    <a:ext uri="{9D8B030D-6E8A-4147-A177-3AD203B41FA5}">
                      <a16:colId xmlns:a16="http://schemas.microsoft.com/office/drawing/2014/main" val="592532810"/>
                    </a:ext>
                  </a:extLst>
                </a:gridCol>
                <a:gridCol w="1016043">
                  <a:extLst>
                    <a:ext uri="{9D8B030D-6E8A-4147-A177-3AD203B41FA5}">
                      <a16:colId xmlns:a16="http://schemas.microsoft.com/office/drawing/2014/main" val="3619871869"/>
                    </a:ext>
                  </a:extLst>
                </a:gridCol>
                <a:gridCol w="1178905">
                  <a:extLst>
                    <a:ext uri="{9D8B030D-6E8A-4147-A177-3AD203B41FA5}">
                      <a16:colId xmlns:a16="http://schemas.microsoft.com/office/drawing/2014/main" val="1553846815"/>
                    </a:ext>
                  </a:extLst>
                </a:gridCol>
              </a:tblGrid>
              <a:tr h="1878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200" dirty="0">
                          <a:effectLst/>
                        </a:rPr>
                        <a:t>Sample-B</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200" dirty="0">
                          <a:effectLst/>
                        </a:rPr>
                        <a:t>No.1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pPr>
                      <a:r>
                        <a:rPr lang="en-US" sz="1200" dirty="0">
                          <a:effectLst/>
                        </a:rPr>
                        <a:t>Cr</a:t>
                      </a:r>
                      <a:r>
                        <a:rPr lang="en-US" sz="1200" baseline="-25000" dirty="0">
                          <a:effectLst/>
                        </a:rPr>
                        <a:t>2</a:t>
                      </a:r>
                      <a:r>
                        <a:rPr lang="en-US" sz="1200" dirty="0">
                          <a:effectLst/>
                        </a:rPr>
                        <a:t>O</a:t>
                      </a:r>
                      <a:r>
                        <a:rPr lang="en-US" sz="1200" baseline="-25000" dirty="0">
                          <a:effectLst/>
                        </a:rPr>
                        <a:t>3 </a:t>
                      </a:r>
                      <a:r>
                        <a:rPr lang="en-US" sz="1200" dirty="0">
                          <a:effectLst/>
                        </a:rPr>
                        <a:t>-50</a:t>
                      </a:r>
                      <a:r>
                        <a:rPr lang="en-US" sz="1200" dirty="0">
                          <a:effectLst/>
                          <a:sym typeface="Symbol" panose="05050102010706020507" pitchFamily="18" charset="2"/>
                        </a:rPr>
                        <a:t></a:t>
                      </a:r>
                      <a:r>
                        <a:rPr lang="en-US" sz="1200" dirty="0">
                          <a:effectLst/>
                        </a:rPr>
                        <a:t>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307028457"/>
                  </a:ext>
                </a:extLst>
              </a:tr>
            </a:tbl>
          </a:graphicData>
        </a:graphic>
      </p:graphicFrame>
      <p:cxnSp>
        <p:nvCxnSpPr>
          <p:cNvPr id="68" name="Straight Arrow Connector 67"/>
          <p:cNvCxnSpPr/>
          <p:nvPr/>
        </p:nvCxnSpPr>
        <p:spPr>
          <a:xfrm>
            <a:off x="3352800" y="2398985"/>
            <a:ext cx="548640" cy="0"/>
          </a:xfrm>
          <a:prstGeom prst="straightConnector1">
            <a:avLst/>
          </a:prstGeom>
          <a:noFill/>
          <a:ln w="38100" cap="flat" cmpd="sng" algn="ctr">
            <a:solidFill>
              <a:srgbClr val="28C4CC"/>
            </a:solidFill>
            <a:prstDash val="solid"/>
            <a:tailEnd type="triangle"/>
          </a:ln>
          <a:effectLst/>
        </p:spPr>
      </p:cxnSp>
      <p:cxnSp>
        <p:nvCxnSpPr>
          <p:cNvPr id="69" name="Straight Arrow Connector 68"/>
          <p:cNvCxnSpPr/>
          <p:nvPr/>
        </p:nvCxnSpPr>
        <p:spPr>
          <a:xfrm>
            <a:off x="3352800" y="5532643"/>
            <a:ext cx="548640" cy="0"/>
          </a:xfrm>
          <a:prstGeom prst="straightConnector1">
            <a:avLst/>
          </a:prstGeom>
          <a:noFill/>
          <a:ln w="38100" cap="flat" cmpd="sng" algn="ctr">
            <a:solidFill>
              <a:srgbClr val="28C4CC"/>
            </a:solidFill>
            <a:prstDash val="solid"/>
            <a:tailEnd type="triangle"/>
          </a:ln>
          <a:effectLst/>
        </p:spPr>
      </p:cxnSp>
      <p:cxnSp>
        <p:nvCxnSpPr>
          <p:cNvPr id="70" name="Straight Arrow Connector 69"/>
          <p:cNvCxnSpPr/>
          <p:nvPr/>
        </p:nvCxnSpPr>
        <p:spPr>
          <a:xfrm>
            <a:off x="3352800" y="3025717"/>
            <a:ext cx="548640" cy="0"/>
          </a:xfrm>
          <a:prstGeom prst="straightConnector1">
            <a:avLst/>
          </a:prstGeom>
          <a:noFill/>
          <a:ln w="38100" cap="flat" cmpd="sng" algn="ctr">
            <a:solidFill>
              <a:srgbClr val="28C4CC"/>
            </a:solidFill>
            <a:prstDash val="solid"/>
            <a:tailEnd type="triangle"/>
          </a:ln>
          <a:effectLst/>
        </p:spPr>
      </p:cxnSp>
      <p:cxnSp>
        <p:nvCxnSpPr>
          <p:cNvPr id="71" name="Straight Arrow Connector 70"/>
          <p:cNvCxnSpPr/>
          <p:nvPr/>
        </p:nvCxnSpPr>
        <p:spPr>
          <a:xfrm>
            <a:off x="3352800" y="3652449"/>
            <a:ext cx="548640" cy="0"/>
          </a:xfrm>
          <a:prstGeom prst="straightConnector1">
            <a:avLst/>
          </a:prstGeom>
          <a:noFill/>
          <a:ln w="38100" cap="flat" cmpd="sng" algn="ctr">
            <a:solidFill>
              <a:srgbClr val="28C4CC"/>
            </a:solidFill>
            <a:prstDash val="solid"/>
            <a:tailEnd type="triangle"/>
          </a:ln>
          <a:effectLst/>
        </p:spPr>
      </p:cxnSp>
      <p:cxnSp>
        <p:nvCxnSpPr>
          <p:cNvPr id="72" name="Straight Arrow Connector 71"/>
          <p:cNvCxnSpPr/>
          <p:nvPr/>
        </p:nvCxnSpPr>
        <p:spPr>
          <a:xfrm>
            <a:off x="3352800" y="4279181"/>
            <a:ext cx="548640" cy="0"/>
          </a:xfrm>
          <a:prstGeom prst="straightConnector1">
            <a:avLst/>
          </a:prstGeom>
          <a:noFill/>
          <a:ln w="38100" cap="flat" cmpd="sng" algn="ctr">
            <a:solidFill>
              <a:srgbClr val="28C4CC"/>
            </a:solidFill>
            <a:prstDash val="solid"/>
            <a:tailEnd type="triangle"/>
          </a:ln>
          <a:effectLst/>
        </p:spPr>
      </p:cxnSp>
      <p:cxnSp>
        <p:nvCxnSpPr>
          <p:cNvPr id="73" name="Straight Arrow Connector 72"/>
          <p:cNvCxnSpPr/>
          <p:nvPr/>
        </p:nvCxnSpPr>
        <p:spPr>
          <a:xfrm>
            <a:off x="3352800" y="4905913"/>
            <a:ext cx="548640" cy="0"/>
          </a:xfrm>
          <a:prstGeom prst="straightConnector1">
            <a:avLst/>
          </a:prstGeom>
          <a:noFill/>
          <a:ln w="38100" cap="flat" cmpd="sng" algn="ctr">
            <a:solidFill>
              <a:srgbClr val="28C4CC"/>
            </a:solidFill>
            <a:prstDash val="solid"/>
            <a:tailEnd type="triangle"/>
          </a:ln>
          <a:effectLst/>
        </p:spPr>
      </p:cxnSp>
    </p:spTree>
    <p:extLst>
      <p:ext uri="{BB962C8B-B14F-4D97-AF65-F5344CB8AC3E}">
        <p14:creationId xmlns:p14="http://schemas.microsoft.com/office/powerpoint/2010/main" val="28180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nodeType="with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500"/>
                                        <p:tgtEl>
                                          <p:spTgt spid="7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par>
                                <p:cTn id="65" presetID="10"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a:t>TESTING RESULTS AFTER FIELD PLACEMENT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3514712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pPr>
              <a:lnSpc>
                <a:spcPct val="150000"/>
              </a:lnSpc>
              <a:buFontTx/>
              <a:buChar char="-"/>
            </a:pPr>
            <a:r>
              <a:rPr lang="en-US" sz="2800" dirty="0" err="1"/>
              <a:t>SEM</a:t>
            </a:r>
            <a:r>
              <a:rPr lang="en-US" sz="2800" dirty="0"/>
              <a:t> and EDS analysis were performed to assist in evaluation the performance of the coating over the experiment period. </a:t>
            </a:r>
          </a:p>
          <a:p>
            <a:pPr>
              <a:lnSpc>
                <a:spcPct val="150000"/>
              </a:lnSpc>
              <a:buFontTx/>
              <a:buChar char="-"/>
            </a:pPr>
            <a:r>
              <a:rPr lang="en-US" sz="2800" dirty="0"/>
              <a:t>Separate results were studied in point of interest </a:t>
            </a:r>
          </a:p>
          <a:p>
            <a:endParaRPr lang="en-US" sz="2800" dirty="0"/>
          </a:p>
        </p:txBody>
      </p:sp>
    </p:spTree>
    <p:extLst>
      <p:ext uri="{BB962C8B-B14F-4D97-AF65-F5344CB8AC3E}">
        <p14:creationId xmlns:p14="http://schemas.microsoft.com/office/powerpoint/2010/main" val="654113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After the Collection (Shade)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15" t="12499" r="25384" b="69865"/>
          <a:stretch/>
        </p:blipFill>
        <p:spPr>
          <a:xfrm>
            <a:off x="822960" y="2877251"/>
            <a:ext cx="7856947" cy="1791771"/>
          </a:xfrm>
        </p:spPr>
      </p:pic>
    </p:spTree>
    <p:extLst>
      <p:ext uri="{BB962C8B-B14F-4D97-AF65-F5344CB8AC3E}">
        <p14:creationId xmlns:p14="http://schemas.microsoft.com/office/powerpoint/2010/main" val="169694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Antifouling Coating Types </a:t>
            </a:r>
          </a:p>
        </p:txBody>
      </p:sp>
      <p:sp>
        <p:nvSpPr>
          <p:cNvPr id="3" name="Content Placeholder 2"/>
          <p:cNvSpPr>
            <a:spLocks noGrp="1"/>
          </p:cNvSpPr>
          <p:nvPr>
            <p:ph idx="1"/>
          </p:nvPr>
        </p:nvSpPr>
        <p:spPr/>
        <p:txBody>
          <a:bodyPr/>
          <a:lstStyle/>
          <a:p>
            <a:pPr marL="0" indent="0" algn="just">
              <a:buNone/>
            </a:pPr>
            <a:r>
              <a:rPr lang="en-US" sz="1800" dirty="0" smtClean="0"/>
              <a:t>	The </a:t>
            </a:r>
            <a:r>
              <a:rPr lang="en-US" sz="1800" dirty="0"/>
              <a:t>antifouling coating have many different types and functions. Some of them are generally used and others for specific functions. The increase of saving row materials and focusing in long life span materials enhance technological service to develop new many coating types (2). Antifouling and antibacterial coating are rapidly involved essentially in applicable surfaces (3). This classifying based on the coating mechanisms in delivering its functions (3).</a:t>
            </a:r>
          </a:p>
        </p:txBody>
      </p:sp>
    </p:spTree>
    <p:extLst>
      <p:ext uri="{BB962C8B-B14F-4D97-AF65-F5344CB8AC3E}">
        <p14:creationId xmlns:p14="http://schemas.microsoft.com/office/powerpoint/2010/main" val="2093717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After the Collection (Sunlight)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296" t="30919" r="23779" b="51053"/>
          <a:stretch/>
        </p:blipFill>
        <p:spPr>
          <a:xfrm>
            <a:off x="736933" y="2962106"/>
            <a:ext cx="7629827" cy="1722865"/>
          </a:xfrm>
        </p:spPr>
      </p:pic>
    </p:spTree>
    <p:extLst>
      <p:ext uri="{BB962C8B-B14F-4D97-AF65-F5344CB8AC3E}">
        <p14:creationId xmlns:p14="http://schemas.microsoft.com/office/powerpoint/2010/main" val="2763487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After the Collection</a:t>
            </a:r>
          </a:p>
        </p:txBody>
      </p:sp>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4737" t="47399" r="1318" b="25674"/>
          <a:stretch/>
        </p:blipFill>
        <p:spPr>
          <a:xfrm>
            <a:off x="604262" y="2633985"/>
            <a:ext cx="3873323" cy="2306168"/>
          </a:xfrm>
          <a:prstGeom prst="rect">
            <a:avLst/>
          </a:prstGeom>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48163" r="66055" b="23227"/>
          <a:stretch/>
        </p:blipFill>
        <p:spPr>
          <a:xfrm>
            <a:off x="5001642" y="2633985"/>
            <a:ext cx="3645481" cy="2306168"/>
          </a:xfrm>
          <a:prstGeom prst="rect">
            <a:avLst/>
          </a:prstGeom>
        </p:spPr>
      </p:pic>
      <p:sp>
        <p:nvSpPr>
          <p:cNvPr id="9" name="Rectangle 8"/>
          <p:cNvSpPr/>
          <p:nvPr/>
        </p:nvSpPr>
        <p:spPr>
          <a:xfrm>
            <a:off x="1732625" y="5044121"/>
            <a:ext cx="1616597" cy="369332"/>
          </a:xfrm>
          <a:prstGeom prst="rect">
            <a:avLst/>
          </a:prstGeom>
        </p:spPr>
        <p:txBody>
          <a:bodyPr wrap="none">
            <a:spAutoFit/>
          </a:bodyPr>
          <a:lstStyle/>
          <a:p>
            <a:pPr algn="ctr"/>
            <a:r>
              <a:rPr lang="en-US" b="1" dirty="0"/>
              <a:t>Location – A </a:t>
            </a:r>
            <a:endParaRPr lang="en-US" b="1" dirty="0">
              <a:solidFill>
                <a:srgbClr val="FF0000"/>
              </a:solidFill>
            </a:endParaRPr>
          </a:p>
        </p:txBody>
      </p:sp>
      <p:sp>
        <p:nvSpPr>
          <p:cNvPr id="10" name="Rectangle 9"/>
          <p:cNvSpPr/>
          <p:nvPr/>
        </p:nvSpPr>
        <p:spPr>
          <a:xfrm>
            <a:off x="6007491" y="5034644"/>
            <a:ext cx="1633782" cy="369332"/>
          </a:xfrm>
          <a:prstGeom prst="rect">
            <a:avLst/>
          </a:prstGeom>
        </p:spPr>
        <p:txBody>
          <a:bodyPr wrap="none">
            <a:spAutoFit/>
          </a:bodyPr>
          <a:lstStyle/>
          <a:p>
            <a:pPr algn="ctr"/>
            <a:r>
              <a:rPr lang="en-US" b="1" dirty="0"/>
              <a:t>Location – B </a:t>
            </a:r>
            <a:endParaRPr lang="en-US" b="1" dirty="0">
              <a:solidFill>
                <a:srgbClr val="FF0000"/>
              </a:solidFill>
            </a:endParaRPr>
          </a:p>
        </p:txBody>
      </p:sp>
    </p:spTree>
    <p:extLst>
      <p:ext uri="{BB962C8B-B14F-4D97-AF65-F5344CB8AC3E}">
        <p14:creationId xmlns:p14="http://schemas.microsoft.com/office/powerpoint/2010/main" val="265280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52</a:t>
            </a:fld>
            <a:endParaRPr lang="en-US"/>
          </a:p>
        </p:txBody>
      </p:sp>
      <p:pic>
        <p:nvPicPr>
          <p:cNvPr id="8" name="Content Placeholder 7" descr="C:\Users\49724\Desktop\Files\kfupm\Thesis\SEM images\1 (Cr2O3-20) S\1_001.tif"/>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3154" y="2704661"/>
            <a:ext cx="2802509" cy="1826563"/>
          </a:xfrm>
          <a:prstGeom prst="rect">
            <a:avLst/>
          </a:prstGeom>
          <a:noFill/>
          <a:ln>
            <a:noFill/>
          </a:ln>
        </p:spPr>
      </p:pic>
      <p:pic>
        <p:nvPicPr>
          <p:cNvPr id="9" name="Picture 8" descr="C:\Users\49724\Desktop\Files\kfupm\Thesis\SEM images\1 (Cr2O3-20) S\1_004.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375" y="2704661"/>
            <a:ext cx="2802509" cy="1826563"/>
          </a:xfrm>
          <a:prstGeom prst="rect">
            <a:avLst/>
          </a:prstGeom>
          <a:noFill/>
          <a:ln>
            <a:noFill/>
          </a:ln>
        </p:spPr>
      </p:pic>
      <p:pic>
        <p:nvPicPr>
          <p:cNvPr id="10" name="Picture 9" descr="C:\Users\49724\Desktop\Files\kfupm\Thesis\SEM images\1 (Cr2O3-20) S\1_007.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597" y="2704661"/>
            <a:ext cx="2802509" cy="1826563"/>
          </a:xfrm>
          <a:prstGeom prst="rect">
            <a:avLst/>
          </a:prstGeom>
          <a:noFill/>
          <a:ln>
            <a:noFill/>
          </a:ln>
        </p:spPr>
      </p:pic>
      <p:sp>
        <p:nvSpPr>
          <p:cNvPr id="11" name="Rectangle 10"/>
          <p:cNvSpPr/>
          <p:nvPr/>
        </p:nvSpPr>
        <p:spPr>
          <a:xfrm>
            <a:off x="814909" y="4635769"/>
            <a:ext cx="2403222" cy="369332"/>
          </a:xfrm>
          <a:prstGeom prst="rect">
            <a:avLst/>
          </a:prstGeom>
        </p:spPr>
        <p:txBody>
          <a:bodyPr wrap="none">
            <a:spAutoFit/>
          </a:bodyPr>
          <a:lstStyle/>
          <a:p>
            <a:r>
              <a:rPr lang="en-US" b="1" dirty="0"/>
              <a:t>Dark brown location</a:t>
            </a:r>
            <a:endParaRPr lang="en-US" dirty="0"/>
          </a:p>
        </p:txBody>
      </p:sp>
      <p:sp>
        <p:nvSpPr>
          <p:cNvPr id="12" name="Rectangle 11"/>
          <p:cNvSpPr/>
          <p:nvPr/>
        </p:nvSpPr>
        <p:spPr>
          <a:xfrm>
            <a:off x="3768515" y="4635769"/>
            <a:ext cx="2454518" cy="369332"/>
          </a:xfrm>
          <a:prstGeom prst="rect">
            <a:avLst/>
          </a:prstGeom>
        </p:spPr>
        <p:txBody>
          <a:bodyPr wrap="none">
            <a:spAutoFit/>
          </a:bodyPr>
          <a:lstStyle/>
          <a:p>
            <a:r>
              <a:rPr lang="en-US" b="1" dirty="0"/>
              <a:t>Light brown location</a:t>
            </a:r>
            <a:endParaRPr lang="en-US" dirty="0"/>
          </a:p>
        </p:txBody>
      </p:sp>
      <p:sp>
        <p:nvSpPr>
          <p:cNvPr id="13" name="Rectangle 12"/>
          <p:cNvSpPr/>
          <p:nvPr/>
        </p:nvSpPr>
        <p:spPr>
          <a:xfrm>
            <a:off x="6920588" y="4654610"/>
            <a:ext cx="1762021" cy="369332"/>
          </a:xfrm>
          <a:prstGeom prst="rect">
            <a:avLst/>
          </a:prstGeom>
        </p:spPr>
        <p:txBody>
          <a:bodyPr wrap="none">
            <a:spAutoFit/>
          </a:bodyPr>
          <a:lstStyle/>
          <a:p>
            <a:r>
              <a:rPr lang="en-US" b="1" dirty="0"/>
              <a:t>White location</a:t>
            </a:r>
            <a:endParaRPr lang="en-US" dirty="0"/>
          </a:p>
        </p:txBody>
      </p:sp>
      <p:sp>
        <p:nvSpPr>
          <p:cNvPr id="15" name="Title 1"/>
          <p:cNvSpPr txBox="1">
            <a:spLocks/>
          </p:cNvSpPr>
          <p:nvPr/>
        </p:nvSpPr>
        <p:spPr>
          <a:xfrm>
            <a:off x="0" y="969527"/>
            <a:ext cx="9144000" cy="124027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Sample#1</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A in Shade Cr</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-20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37809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571556198"/>
              </p:ext>
            </p:extLst>
          </p:nvPr>
        </p:nvGraphicFramePr>
        <p:xfrm>
          <a:off x="3598377" y="2697624"/>
          <a:ext cx="5088422" cy="2750760"/>
        </p:xfrm>
        <a:graphic>
          <a:graphicData uri="http://schemas.openxmlformats.org/drawingml/2006/table">
            <a:tbl>
              <a:tblPr firstRow="1" firstCol="1" bandRow="1">
                <a:tableStyleId>{5C22544A-7EE6-4342-B048-85BDC9FD1C3A}</a:tableStyleId>
              </a:tblPr>
              <a:tblGrid>
                <a:gridCol w="1081858">
                  <a:extLst>
                    <a:ext uri="{9D8B030D-6E8A-4147-A177-3AD203B41FA5}">
                      <a16:colId xmlns:a16="http://schemas.microsoft.com/office/drawing/2014/main" val="3478156193"/>
                    </a:ext>
                  </a:extLst>
                </a:gridCol>
                <a:gridCol w="1081858">
                  <a:extLst>
                    <a:ext uri="{9D8B030D-6E8A-4147-A177-3AD203B41FA5}">
                      <a16:colId xmlns:a16="http://schemas.microsoft.com/office/drawing/2014/main" val="2753066599"/>
                    </a:ext>
                  </a:extLst>
                </a:gridCol>
                <a:gridCol w="730869">
                  <a:extLst>
                    <a:ext uri="{9D8B030D-6E8A-4147-A177-3AD203B41FA5}">
                      <a16:colId xmlns:a16="http://schemas.microsoft.com/office/drawing/2014/main" val="3796935833"/>
                    </a:ext>
                  </a:extLst>
                </a:gridCol>
                <a:gridCol w="730869">
                  <a:extLst>
                    <a:ext uri="{9D8B030D-6E8A-4147-A177-3AD203B41FA5}">
                      <a16:colId xmlns:a16="http://schemas.microsoft.com/office/drawing/2014/main" val="1512344934"/>
                    </a:ext>
                  </a:extLst>
                </a:gridCol>
                <a:gridCol w="731484">
                  <a:extLst>
                    <a:ext uri="{9D8B030D-6E8A-4147-A177-3AD203B41FA5}">
                      <a16:colId xmlns:a16="http://schemas.microsoft.com/office/drawing/2014/main" val="4060620023"/>
                    </a:ext>
                  </a:extLst>
                </a:gridCol>
                <a:gridCol w="731484">
                  <a:extLst>
                    <a:ext uri="{9D8B030D-6E8A-4147-A177-3AD203B41FA5}">
                      <a16:colId xmlns:a16="http://schemas.microsoft.com/office/drawing/2014/main" val="1522191427"/>
                    </a:ext>
                  </a:extLst>
                </a:gridCol>
              </a:tblGrid>
              <a:tr h="229230">
                <a:tc rowSpan="2">
                  <a:txBody>
                    <a:bodyPr/>
                    <a:lstStyle/>
                    <a:p>
                      <a:pPr marL="0" marR="0" algn="ctr">
                        <a:lnSpc>
                          <a:spcPct val="115000"/>
                        </a:lnSpc>
                        <a:spcBef>
                          <a:spcPts val="0"/>
                        </a:spcBef>
                        <a:spcAft>
                          <a:spcPts val="0"/>
                        </a:spcAft>
                      </a:pPr>
                      <a:r>
                        <a:rPr lang="en-US" sz="1200" dirty="0">
                          <a:effectLst/>
                        </a:rPr>
                        <a:t>Location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200">
                          <a:effectLst/>
                        </a:rPr>
                        <a:t>Point#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4">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374734"/>
                  </a:ext>
                </a:extLst>
              </a:tr>
              <a:tr h="2292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Fe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77715960"/>
                  </a:ext>
                </a:extLst>
              </a:tr>
              <a:tr h="229230">
                <a:tc rowSpan="4">
                  <a:txBody>
                    <a:bodyPr/>
                    <a:lstStyle/>
                    <a:p>
                      <a:pPr marL="0" marR="0" algn="ctr">
                        <a:lnSpc>
                          <a:spcPct val="115000"/>
                        </a:lnSpc>
                        <a:spcBef>
                          <a:spcPts val="0"/>
                        </a:spcBef>
                        <a:spcAft>
                          <a:spcPts val="0"/>
                        </a:spcAft>
                      </a:pPr>
                      <a:r>
                        <a:rPr lang="en-US" sz="1200">
                          <a:effectLst/>
                        </a:rPr>
                        <a:t>Dark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294504423"/>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36.5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9998121"/>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Spectrum 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036365096"/>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64.5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33.7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18765837"/>
                  </a:ext>
                </a:extLst>
              </a:tr>
              <a:tr h="229230">
                <a:tc rowSpan="3">
                  <a:txBody>
                    <a:bodyPr/>
                    <a:lstStyle/>
                    <a:p>
                      <a:pPr marL="0" marR="0" algn="ctr">
                        <a:lnSpc>
                          <a:spcPct val="115000"/>
                        </a:lnSpc>
                        <a:spcBef>
                          <a:spcPts val="0"/>
                        </a:spcBef>
                        <a:spcAft>
                          <a:spcPts val="0"/>
                        </a:spcAft>
                      </a:pPr>
                      <a:r>
                        <a:rPr lang="en-US" sz="1200">
                          <a:effectLst/>
                        </a:rPr>
                        <a:t>Light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35249973"/>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51848089"/>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83.9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79398568"/>
                  </a:ext>
                </a:extLst>
              </a:tr>
              <a:tr h="229230">
                <a:tc rowSpan="3">
                  <a:txBody>
                    <a:bodyPr/>
                    <a:lstStyle/>
                    <a:p>
                      <a:pPr marL="0" marR="0" algn="ctr">
                        <a:lnSpc>
                          <a:spcPct val="115000"/>
                        </a:lnSpc>
                        <a:spcBef>
                          <a:spcPts val="0"/>
                        </a:spcBef>
                        <a:spcAft>
                          <a:spcPts val="0"/>
                        </a:spcAft>
                      </a:pPr>
                      <a:r>
                        <a:rPr lang="en-US" sz="1200" dirty="0">
                          <a:effectLst/>
                        </a:rPr>
                        <a:t>White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79241834"/>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38731474"/>
                  </a:ext>
                </a:extLst>
              </a:tr>
              <a:tr h="2292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0.3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98825026"/>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942657506"/>
              </p:ext>
            </p:extLst>
          </p:nvPr>
        </p:nvGraphicFramePr>
        <p:xfrm>
          <a:off x="444500" y="3480619"/>
          <a:ext cx="2565550" cy="939455"/>
        </p:xfrm>
        <a:graphic>
          <a:graphicData uri="http://schemas.openxmlformats.org/drawingml/2006/table">
            <a:tbl>
              <a:tblPr firstRow="1" firstCol="1" bandRow="1">
                <a:tableStyleId>{5C22544A-7EE6-4342-B048-85BDC9FD1C3A}</a:tableStyleId>
              </a:tblPr>
              <a:tblGrid>
                <a:gridCol w="1090996">
                  <a:extLst>
                    <a:ext uri="{9D8B030D-6E8A-4147-A177-3AD203B41FA5}">
                      <a16:colId xmlns:a16="http://schemas.microsoft.com/office/drawing/2014/main" val="3954491724"/>
                    </a:ext>
                  </a:extLst>
                </a:gridCol>
                <a:gridCol w="737277">
                  <a:extLst>
                    <a:ext uri="{9D8B030D-6E8A-4147-A177-3AD203B41FA5}">
                      <a16:colId xmlns:a16="http://schemas.microsoft.com/office/drawing/2014/main" val="3091546365"/>
                    </a:ext>
                  </a:extLst>
                </a:gridCol>
                <a:gridCol w="737277">
                  <a:extLst>
                    <a:ext uri="{9D8B030D-6E8A-4147-A177-3AD203B41FA5}">
                      <a16:colId xmlns:a16="http://schemas.microsoft.com/office/drawing/2014/main" val="899982982"/>
                    </a:ext>
                  </a:extLst>
                </a:gridCol>
              </a:tblGrid>
              <a:tr h="234722">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34722">
                <a:tc v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34722">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18.9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81.1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35289">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14.3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85.7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9" name="Rectangle 8"/>
          <p:cNvSpPr/>
          <p:nvPr/>
        </p:nvSpPr>
        <p:spPr>
          <a:xfrm>
            <a:off x="799777" y="4553586"/>
            <a:ext cx="1854996" cy="253916"/>
          </a:xfrm>
          <a:prstGeom prst="rect">
            <a:avLst/>
          </a:prstGeom>
        </p:spPr>
        <p:txBody>
          <a:bodyPr wrap="none">
            <a:spAutoFit/>
          </a:bodyPr>
          <a:lstStyle/>
          <a:p>
            <a:pPr algn="ctr"/>
            <a:r>
              <a:rPr lang="en-US" sz="1050" b="1" dirty="0"/>
              <a:t>Sample – A, Cr</a:t>
            </a:r>
            <a:r>
              <a:rPr lang="en-US" sz="1050" b="1" baseline="-25000" dirty="0"/>
              <a:t>2</a:t>
            </a:r>
            <a:r>
              <a:rPr lang="en-US" sz="1050" b="1" dirty="0"/>
              <a:t>O</a:t>
            </a:r>
            <a:r>
              <a:rPr lang="en-US" sz="1050" b="1" baseline="-25000" dirty="0"/>
              <a:t>3</a:t>
            </a:r>
            <a:r>
              <a:rPr lang="en-US" sz="1050" b="1" dirty="0"/>
              <a:t> (20 </a:t>
            </a:r>
            <a:r>
              <a:rPr lang="el-GR" sz="1050" b="1" dirty="0"/>
              <a:t>μ</a:t>
            </a:r>
            <a:r>
              <a:rPr lang="en-US" sz="1050" b="1" dirty="0"/>
              <a:t>m)</a:t>
            </a:r>
            <a:endParaRPr lang="en-US" sz="1050" b="1" dirty="0">
              <a:solidFill>
                <a:srgbClr val="FF0000"/>
              </a:solidFill>
            </a:endParaRPr>
          </a:p>
        </p:txBody>
      </p:sp>
      <p:sp>
        <p:nvSpPr>
          <p:cNvPr id="10" name="Rectangle 9"/>
          <p:cNvSpPr/>
          <p:nvPr/>
        </p:nvSpPr>
        <p:spPr>
          <a:xfrm>
            <a:off x="5226311" y="5521493"/>
            <a:ext cx="1832554" cy="253916"/>
          </a:xfrm>
          <a:prstGeom prst="rect">
            <a:avLst/>
          </a:prstGeom>
        </p:spPr>
        <p:txBody>
          <a:bodyPr wrap="none">
            <a:spAutoFit/>
          </a:bodyPr>
          <a:lstStyle/>
          <a:p>
            <a:pPr algn="ctr"/>
            <a:r>
              <a:rPr lang="en-US" sz="1050" b="1" dirty="0"/>
              <a:t>Sample – 1, Cr</a:t>
            </a:r>
            <a:r>
              <a:rPr lang="en-US" sz="1050" b="1" baseline="-25000" dirty="0"/>
              <a:t>2</a:t>
            </a:r>
            <a:r>
              <a:rPr lang="en-US" sz="1050" b="1" dirty="0"/>
              <a:t>O</a:t>
            </a:r>
            <a:r>
              <a:rPr lang="en-US" sz="1050" b="1" baseline="-25000" dirty="0"/>
              <a:t>3</a:t>
            </a:r>
            <a:r>
              <a:rPr lang="en-US" sz="1050" b="1" dirty="0"/>
              <a:t> (20 </a:t>
            </a:r>
            <a:r>
              <a:rPr lang="el-GR" sz="1050" b="1" dirty="0"/>
              <a:t>μ</a:t>
            </a:r>
            <a:r>
              <a:rPr lang="en-US" sz="1050" b="1" dirty="0"/>
              <a:t>m)</a:t>
            </a:r>
            <a:endParaRPr lang="en-US" sz="1050" b="1" dirty="0">
              <a:solidFill>
                <a:srgbClr val="FF0000"/>
              </a:solidFill>
            </a:endParaRPr>
          </a:p>
        </p:txBody>
      </p:sp>
      <p:sp>
        <p:nvSpPr>
          <p:cNvPr id="3" name="Title 2"/>
          <p:cNvSpPr>
            <a:spLocks noGrp="1"/>
          </p:cNvSpPr>
          <p:nvPr>
            <p:ph type="title"/>
          </p:nvPr>
        </p:nvSpPr>
        <p:spPr/>
        <p:txBody>
          <a:bodyPr/>
          <a:lstStyle/>
          <a:p>
            <a:endParaRPr lang="en-US" dirty="0"/>
          </a:p>
        </p:txBody>
      </p:sp>
      <p:sp>
        <p:nvSpPr>
          <p:cNvPr id="16" name="Title 1"/>
          <p:cNvSpPr txBox="1">
            <a:spLocks/>
          </p:cNvSpPr>
          <p:nvPr/>
        </p:nvSpPr>
        <p:spPr>
          <a:xfrm>
            <a:off x="0" y="969527"/>
            <a:ext cx="9144000" cy="124027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Sample#1</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A in Shade Cr</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-20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11366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54</a:t>
            </a:fld>
            <a:endParaRPr lang="en-US"/>
          </a:p>
        </p:txBody>
      </p:sp>
      <p:sp>
        <p:nvSpPr>
          <p:cNvPr id="12" name="Rectangle 11"/>
          <p:cNvSpPr/>
          <p:nvPr/>
        </p:nvSpPr>
        <p:spPr>
          <a:xfrm>
            <a:off x="1882952" y="4635769"/>
            <a:ext cx="2454518" cy="369332"/>
          </a:xfrm>
          <a:prstGeom prst="rect">
            <a:avLst/>
          </a:prstGeom>
        </p:spPr>
        <p:txBody>
          <a:bodyPr wrap="none">
            <a:spAutoFit/>
          </a:bodyPr>
          <a:lstStyle/>
          <a:p>
            <a:r>
              <a:rPr lang="en-US" b="1" dirty="0"/>
              <a:t>Light brown location</a:t>
            </a:r>
            <a:endParaRPr lang="en-US" dirty="0"/>
          </a:p>
        </p:txBody>
      </p:sp>
      <p:sp>
        <p:nvSpPr>
          <p:cNvPr id="13" name="Rectangle 12"/>
          <p:cNvSpPr/>
          <p:nvPr/>
        </p:nvSpPr>
        <p:spPr>
          <a:xfrm>
            <a:off x="5165192" y="4654610"/>
            <a:ext cx="1762021" cy="369332"/>
          </a:xfrm>
          <a:prstGeom prst="rect">
            <a:avLst/>
          </a:prstGeom>
        </p:spPr>
        <p:txBody>
          <a:bodyPr wrap="none">
            <a:spAutoFit/>
          </a:bodyPr>
          <a:lstStyle/>
          <a:p>
            <a:r>
              <a:rPr lang="en-US" b="1" dirty="0"/>
              <a:t>White location</a:t>
            </a:r>
            <a:endParaRPr lang="en-US" dirty="0"/>
          </a:p>
        </p:txBody>
      </p:sp>
      <p:pic>
        <p:nvPicPr>
          <p:cNvPr id="14" name="Content Placeholder 8" descr="C:\Users\49724\Desktop\Files\kfupm\Thesis\SEM images\2 (Cr2O3-50) S\2_001.tif"/>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957" y="2704660"/>
            <a:ext cx="2802509" cy="1826563"/>
          </a:xfrm>
          <a:prstGeom prst="rect">
            <a:avLst/>
          </a:prstGeom>
          <a:noFill/>
          <a:ln>
            <a:noFill/>
          </a:ln>
        </p:spPr>
      </p:pic>
      <p:pic>
        <p:nvPicPr>
          <p:cNvPr id="15" name="Picture 14" descr="C:\Users\49724\Desktop\Files\kfupm\Thesis\SEM images\2 (Cr2O3-50) S\2_004.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948" y="2696731"/>
            <a:ext cx="2802509" cy="1834492"/>
          </a:xfrm>
          <a:prstGeom prst="rect">
            <a:avLst/>
          </a:prstGeom>
          <a:noFill/>
          <a:ln>
            <a:noFill/>
          </a:ln>
        </p:spPr>
      </p:pic>
      <p:sp>
        <p:nvSpPr>
          <p:cNvPr id="3" name="Title 2"/>
          <p:cNvSpPr>
            <a:spLocks noGrp="1"/>
          </p:cNvSpPr>
          <p:nvPr>
            <p:ph type="title"/>
          </p:nvPr>
        </p:nvSpPr>
        <p:spPr/>
        <p:txBody>
          <a:bodyPr/>
          <a:lstStyle/>
          <a:p>
            <a:endParaRPr lang="en-US"/>
          </a:p>
        </p:txBody>
      </p:sp>
      <p:sp>
        <p:nvSpPr>
          <p:cNvPr id="16" name="Title 1"/>
          <p:cNvSpPr txBox="1">
            <a:spLocks/>
          </p:cNvSpPr>
          <p:nvPr/>
        </p:nvSpPr>
        <p:spPr>
          <a:xfrm>
            <a:off x="0" y="990600"/>
            <a:ext cx="9144000"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B in Shade Cr</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-50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58439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55</a:t>
            </a:fld>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543068025"/>
              </p:ext>
            </p:extLst>
          </p:nvPr>
        </p:nvGraphicFramePr>
        <p:xfrm>
          <a:off x="3886200" y="2419707"/>
          <a:ext cx="4774020" cy="2225392"/>
        </p:xfrm>
        <a:graphic>
          <a:graphicData uri="http://schemas.openxmlformats.org/drawingml/2006/table">
            <a:tbl>
              <a:tblPr firstRow="1" firstCol="1" bandRow="1">
                <a:tableStyleId>{5C22544A-7EE6-4342-B048-85BDC9FD1C3A}</a:tableStyleId>
              </a:tblPr>
              <a:tblGrid>
                <a:gridCol w="1015012">
                  <a:extLst>
                    <a:ext uri="{9D8B030D-6E8A-4147-A177-3AD203B41FA5}">
                      <a16:colId xmlns:a16="http://schemas.microsoft.com/office/drawing/2014/main" val="916329149"/>
                    </a:ext>
                  </a:extLst>
                </a:gridCol>
                <a:gridCol w="1015012">
                  <a:extLst>
                    <a:ext uri="{9D8B030D-6E8A-4147-A177-3AD203B41FA5}">
                      <a16:colId xmlns:a16="http://schemas.microsoft.com/office/drawing/2014/main" val="1893715651"/>
                    </a:ext>
                  </a:extLst>
                </a:gridCol>
                <a:gridCol w="685711">
                  <a:extLst>
                    <a:ext uri="{9D8B030D-6E8A-4147-A177-3AD203B41FA5}">
                      <a16:colId xmlns:a16="http://schemas.microsoft.com/office/drawing/2014/main" val="1475912561"/>
                    </a:ext>
                  </a:extLst>
                </a:gridCol>
                <a:gridCol w="685711">
                  <a:extLst>
                    <a:ext uri="{9D8B030D-6E8A-4147-A177-3AD203B41FA5}">
                      <a16:colId xmlns:a16="http://schemas.microsoft.com/office/drawing/2014/main" val="2842693051"/>
                    </a:ext>
                  </a:extLst>
                </a:gridCol>
                <a:gridCol w="686287">
                  <a:extLst>
                    <a:ext uri="{9D8B030D-6E8A-4147-A177-3AD203B41FA5}">
                      <a16:colId xmlns:a16="http://schemas.microsoft.com/office/drawing/2014/main" val="3691780790"/>
                    </a:ext>
                  </a:extLst>
                </a:gridCol>
                <a:gridCol w="686287">
                  <a:extLst>
                    <a:ext uri="{9D8B030D-6E8A-4147-A177-3AD203B41FA5}">
                      <a16:colId xmlns:a16="http://schemas.microsoft.com/office/drawing/2014/main" val="2241633215"/>
                    </a:ext>
                  </a:extLst>
                </a:gridCol>
              </a:tblGrid>
              <a:tr h="278174">
                <a:tc rowSpan="2">
                  <a:txBody>
                    <a:bodyPr/>
                    <a:lstStyle/>
                    <a:p>
                      <a:pPr marL="0" marR="0" algn="ctr">
                        <a:lnSpc>
                          <a:spcPct val="115000"/>
                        </a:lnSpc>
                        <a:spcBef>
                          <a:spcPts val="0"/>
                        </a:spcBef>
                        <a:spcAft>
                          <a:spcPts val="0"/>
                        </a:spcAft>
                      </a:pPr>
                      <a:r>
                        <a:rPr lang="en-US" sz="1400">
                          <a:effectLst/>
                        </a:rPr>
                        <a:t>Location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400">
                          <a:effectLst/>
                        </a:rPr>
                        <a:t>Point#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4">
                  <a:txBody>
                    <a:bodyPr/>
                    <a:lstStyle/>
                    <a:p>
                      <a:pPr marL="0" marR="0" algn="ctr">
                        <a:lnSpc>
                          <a:spcPct val="115000"/>
                        </a:lnSpc>
                        <a:spcBef>
                          <a:spcPts val="0"/>
                        </a:spcBef>
                        <a:spcAft>
                          <a:spcPts val="0"/>
                        </a:spcAft>
                      </a:pPr>
                      <a:r>
                        <a:rPr lang="en-US" sz="1400">
                          <a:effectLst/>
                        </a:rPr>
                        <a:t>Element (Wt%)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3427015"/>
                  </a:ext>
                </a:extLst>
              </a:tr>
              <a:tr h="27817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a:effectLst/>
                        </a:rPr>
                        <a: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Yb</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Fe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Cr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12437249"/>
                  </a:ext>
                </a:extLst>
              </a:tr>
              <a:tr h="278174">
                <a:tc rowSpan="3">
                  <a:txBody>
                    <a:bodyPr/>
                    <a:lstStyle/>
                    <a:p>
                      <a:pPr marL="0" marR="0" algn="ctr">
                        <a:lnSpc>
                          <a:spcPct val="115000"/>
                        </a:lnSpc>
                        <a:spcBef>
                          <a:spcPts val="0"/>
                        </a:spcBef>
                        <a:spcAft>
                          <a:spcPts val="0"/>
                        </a:spcAft>
                      </a:pPr>
                      <a:r>
                        <a:rPr lang="en-US" sz="1400" dirty="0">
                          <a:effectLst/>
                        </a:rPr>
                        <a:t>Light Brown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Spectrum 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35427752"/>
                  </a:ext>
                </a:extLst>
              </a:tr>
              <a:tr h="278174">
                <a:tc vMerge="1">
                  <a:txBody>
                    <a:bodyPr/>
                    <a:lstStyle/>
                    <a:p>
                      <a:endParaRPr lang="en-US"/>
                    </a:p>
                  </a:txBody>
                  <a:tcPr/>
                </a:tc>
                <a:tc>
                  <a:txBody>
                    <a:bodyPr/>
                    <a:lstStyle/>
                    <a:p>
                      <a:pPr marL="0" marR="0" algn="ctr">
                        <a:lnSpc>
                          <a:spcPct val="115000"/>
                        </a:lnSpc>
                        <a:spcBef>
                          <a:spcPts val="0"/>
                        </a:spcBef>
                        <a:spcAft>
                          <a:spcPts val="0"/>
                        </a:spcAft>
                      </a:pPr>
                      <a:r>
                        <a:rPr lang="en-US" sz="1400">
                          <a:effectLst/>
                        </a:rPr>
                        <a:t>Spectrum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9.3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90.7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22802468"/>
                  </a:ext>
                </a:extLst>
              </a:tr>
              <a:tr h="278174">
                <a:tc vMerge="1">
                  <a:txBody>
                    <a:bodyPr/>
                    <a:lstStyle/>
                    <a:p>
                      <a:endParaRPr lang="en-US"/>
                    </a:p>
                  </a:txBody>
                  <a:tcPr/>
                </a:tc>
                <a:tc>
                  <a:txBody>
                    <a:bodyPr/>
                    <a:lstStyle/>
                    <a:p>
                      <a:pPr marL="0" marR="0" algn="ctr">
                        <a:lnSpc>
                          <a:spcPct val="115000"/>
                        </a:lnSpc>
                        <a:spcBef>
                          <a:spcPts val="0"/>
                        </a:spcBef>
                        <a:spcAft>
                          <a:spcPts val="0"/>
                        </a:spcAft>
                      </a:pPr>
                      <a:r>
                        <a:rPr lang="en-US" sz="1400">
                          <a:effectLst/>
                        </a:rPr>
                        <a:t>Spectrum 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13.5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86.5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81423625"/>
                  </a:ext>
                </a:extLst>
              </a:tr>
              <a:tr h="278174">
                <a:tc rowSpan="3">
                  <a:txBody>
                    <a:bodyPr/>
                    <a:lstStyle/>
                    <a:p>
                      <a:pPr marL="0" marR="0" algn="ctr">
                        <a:lnSpc>
                          <a:spcPct val="115000"/>
                        </a:lnSpc>
                        <a:spcBef>
                          <a:spcPts val="0"/>
                        </a:spcBef>
                        <a:spcAft>
                          <a:spcPts val="0"/>
                        </a:spcAft>
                      </a:pPr>
                      <a:r>
                        <a:rPr lang="en-US" sz="1400">
                          <a:effectLst/>
                        </a:rPr>
                        <a:t>White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Spectrum 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27302309"/>
                  </a:ext>
                </a:extLst>
              </a:tr>
              <a:tr h="278174">
                <a:tc vMerge="1">
                  <a:txBody>
                    <a:bodyPr/>
                    <a:lstStyle/>
                    <a:p>
                      <a:endParaRPr lang="en-US"/>
                    </a:p>
                  </a:txBody>
                  <a:tcPr/>
                </a:tc>
                <a:tc>
                  <a:txBody>
                    <a:bodyPr/>
                    <a:lstStyle/>
                    <a:p>
                      <a:pPr marL="0" marR="0" algn="ctr">
                        <a:lnSpc>
                          <a:spcPct val="115000"/>
                        </a:lnSpc>
                        <a:spcBef>
                          <a:spcPts val="0"/>
                        </a:spcBef>
                        <a:spcAft>
                          <a:spcPts val="0"/>
                        </a:spcAft>
                      </a:pPr>
                      <a:r>
                        <a:rPr lang="en-US" sz="1400">
                          <a:effectLst/>
                        </a:rPr>
                        <a:t>Spectrum 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31.2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68.8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4642053"/>
                  </a:ext>
                </a:extLst>
              </a:tr>
              <a:tr h="278174">
                <a:tc vMerge="1">
                  <a:txBody>
                    <a:bodyPr/>
                    <a:lstStyle/>
                    <a:p>
                      <a:endParaRPr lang="en-US"/>
                    </a:p>
                  </a:txBody>
                  <a:tcPr/>
                </a:tc>
                <a:tc>
                  <a:txBody>
                    <a:bodyPr/>
                    <a:lstStyle/>
                    <a:p>
                      <a:pPr marL="0" marR="0" algn="ctr">
                        <a:lnSpc>
                          <a:spcPct val="115000"/>
                        </a:lnSpc>
                        <a:spcBef>
                          <a:spcPts val="0"/>
                        </a:spcBef>
                        <a:spcAft>
                          <a:spcPts val="0"/>
                        </a:spcAft>
                      </a:pPr>
                      <a:r>
                        <a:rPr lang="en-US" sz="1400">
                          <a:effectLst/>
                        </a:rPr>
                        <a:t>Spectrum 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15.4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84.6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5629926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19518846"/>
              </p:ext>
            </p:extLst>
          </p:nvPr>
        </p:nvGraphicFramePr>
        <p:xfrm>
          <a:off x="332904" y="2974110"/>
          <a:ext cx="2791297" cy="946940"/>
        </p:xfrm>
        <a:graphic>
          <a:graphicData uri="http://schemas.openxmlformats.org/drawingml/2006/table">
            <a:tbl>
              <a:tblPr firstRow="1" firstCol="1" bandRow="1">
                <a:tableStyleId>{5C22544A-7EE6-4342-B048-85BDC9FD1C3A}</a:tableStyleId>
              </a:tblPr>
              <a:tblGrid>
                <a:gridCol w="1186995">
                  <a:extLst>
                    <a:ext uri="{9D8B030D-6E8A-4147-A177-3AD203B41FA5}">
                      <a16:colId xmlns:a16="http://schemas.microsoft.com/office/drawing/2014/main" val="3954491724"/>
                    </a:ext>
                  </a:extLst>
                </a:gridCol>
                <a:gridCol w="802151">
                  <a:extLst>
                    <a:ext uri="{9D8B030D-6E8A-4147-A177-3AD203B41FA5}">
                      <a16:colId xmlns:a16="http://schemas.microsoft.com/office/drawing/2014/main" val="3091546365"/>
                    </a:ext>
                  </a:extLst>
                </a:gridCol>
                <a:gridCol w="802151">
                  <a:extLst>
                    <a:ext uri="{9D8B030D-6E8A-4147-A177-3AD203B41FA5}">
                      <a16:colId xmlns:a16="http://schemas.microsoft.com/office/drawing/2014/main" val="899982982"/>
                    </a:ext>
                  </a:extLst>
                </a:gridCol>
              </a:tblGrid>
              <a:tr h="238494">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dirty="0">
                          <a:effectLst/>
                        </a:rPr>
                        <a:t>Element (</a:t>
                      </a:r>
                      <a:r>
                        <a:rPr lang="en-US" sz="1200" dirty="0" err="1">
                          <a:effectLst/>
                        </a:rPr>
                        <a:t>Wt</a:t>
                      </a:r>
                      <a:r>
                        <a:rPr lang="en-US" sz="1200" dirty="0">
                          <a:effectLst/>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35959">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err="1">
                          <a:effectLst/>
                        </a:rPr>
                        <a:t>Yb</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35959">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12.7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87.3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36528">
                <a:tc>
                  <a:txBody>
                    <a:bodyPr/>
                    <a:lstStyle/>
                    <a:p>
                      <a:pPr marL="0" marR="0" algn="ctr">
                        <a:lnSpc>
                          <a:spcPct val="115000"/>
                        </a:lnSpc>
                        <a:spcBef>
                          <a:spcPts val="0"/>
                        </a:spcBef>
                        <a:spcAft>
                          <a:spcPts val="0"/>
                        </a:spcAft>
                      </a:pPr>
                      <a:r>
                        <a:rPr lang="en-US" sz="1200" dirty="0">
                          <a:effectLst/>
                        </a:rPr>
                        <a:t>Spectrum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18.2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8" name="Rectangle 7"/>
          <p:cNvSpPr/>
          <p:nvPr/>
        </p:nvSpPr>
        <p:spPr>
          <a:xfrm>
            <a:off x="838200" y="4114800"/>
            <a:ext cx="1854996" cy="253916"/>
          </a:xfrm>
          <a:prstGeom prst="rect">
            <a:avLst/>
          </a:prstGeom>
        </p:spPr>
        <p:txBody>
          <a:bodyPr wrap="none">
            <a:spAutoFit/>
          </a:bodyPr>
          <a:lstStyle/>
          <a:p>
            <a:pPr algn="ctr"/>
            <a:r>
              <a:rPr lang="en-US" sz="1050" b="1" dirty="0"/>
              <a:t>Sample – B, Cr</a:t>
            </a:r>
            <a:r>
              <a:rPr lang="en-US" sz="1050" b="1" baseline="-25000" dirty="0"/>
              <a:t>2</a:t>
            </a:r>
            <a:r>
              <a:rPr lang="en-US" sz="1050" b="1" dirty="0"/>
              <a:t>O</a:t>
            </a:r>
            <a:r>
              <a:rPr lang="en-US" sz="1050" b="1" baseline="-25000" dirty="0"/>
              <a:t>3</a:t>
            </a:r>
            <a:r>
              <a:rPr lang="en-US" sz="1050" b="1" dirty="0"/>
              <a:t> (50 </a:t>
            </a:r>
            <a:r>
              <a:rPr lang="el-GR" sz="1050" b="1" dirty="0"/>
              <a:t>μ</a:t>
            </a:r>
            <a:r>
              <a:rPr lang="en-US" sz="1050" b="1" dirty="0"/>
              <a:t>m)</a:t>
            </a:r>
            <a:endParaRPr lang="en-US" sz="1050" b="1" dirty="0">
              <a:solidFill>
                <a:srgbClr val="FF0000"/>
              </a:solidFill>
            </a:endParaRPr>
          </a:p>
        </p:txBody>
      </p:sp>
      <p:sp>
        <p:nvSpPr>
          <p:cNvPr id="9" name="Rectangle 8"/>
          <p:cNvSpPr/>
          <p:nvPr/>
        </p:nvSpPr>
        <p:spPr>
          <a:xfrm>
            <a:off x="5521782" y="4821026"/>
            <a:ext cx="1832554" cy="253916"/>
          </a:xfrm>
          <a:prstGeom prst="rect">
            <a:avLst/>
          </a:prstGeom>
        </p:spPr>
        <p:txBody>
          <a:bodyPr wrap="none">
            <a:spAutoFit/>
          </a:bodyPr>
          <a:lstStyle/>
          <a:p>
            <a:pPr algn="ctr"/>
            <a:r>
              <a:rPr lang="en-US" sz="1050" b="1" dirty="0"/>
              <a:t>Sample – 2, Cr</a:t>
            </a:r>
            <a:r>
              <a:rPr lang="en-US" sz="1050" b="1" baseline="-25000" dirty="0"/>
              <a:t>2</a:t>
            </a:r>
            <a:r>
              <a:rPr lang="en-US" sz="1050" b="1" dirty="0"/>
              <a:t>O</a:t>
            </a:r>
            <a:r>
              <a:rPr lang="en-US" sz="1050" b="1" baseline="-25000" dirty="0"/>
              <a:t>3</a:t>
            </a:r>
            <a:r>
              <a:rPr lang="en-US" sz="1050" b="1" dirty="0"/>
              <a:t> (50 </a:t>
            </a:r>
            <a:r>
              <a:rPr lang="el-GR" sz="1050" b="1" dirty="0"/>
              <a:t>μ</a:t>
            </a:r>
            <a:r>
              <a:rPr lang="en-US" sz="1050" b="1" dirty="0"/>
              <a:t>m)</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2" name="Title 1"/>
          <p:cNvSpPr txBox="1">
            <a:spLocks/>
          </p:cNvSpPr>
          <p:nvPr/>
        </p:nvSpPr>
        <p:spPr>
          <a:xfrm>
            <a:off x="0" y="990600"/>
            <a:ext cx="9144000"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B in Shade Cr</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-50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342708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56</a:t>
            </a:fld>
            <a:endParaRPr lang="en-US"/>
          </a:p>
        </p:txBody>
      </p:sp>
      <p:sp>
        <p:nvSpPr>
          <p:cNvPr id="10" name="Rectangle 9"/>
          <p:cNvSpPr/>
          <p:nvPr/>
        </p:nvSpPr>
        <p:spPr>
          <a:xfrm>
            <a:off x="457200" y="4635769"/>
            <a:ext cx="2454518" cy="369332"/>
          </a:xfrm>
          <a:prstGeom prst="rect">
            <a:avLst/>
          </a:prstGeom>
        </p:spPr>
        <p:txBody>
          <a:bodyPr wrap="none">
            <a:spAutoFit/>
          </a:bodyPr>
          <a:lstStyle/>
          <a:p>
            <a:r>
              <a:rPr lang="en-US" b="1" dirty="0">
                <a:cs typeface="Times New Roman" panose="02020603050405020304" pitchFamily="18" charset="0"/>
              </a:rPr>
              <a:t>Light brown location</a:t>
            </a:r>
            <a:endParaRPr lang="en-US" dirty="0">
              <a:cs typeface="Times New Roman" panose="02020603050405020304" pitchFamily="18" charset="0"/>
            </a:endParaRPr>
          </a:p>
        </p:txBody>
      </p:sp>
      <p:sp>
        <p:nvSpPr>
          <p:cNvPr id="11" name="Rectangle 10"/>
          <p:cNvSpPr/>
          <p:nvPr/>
        </p:nvSpPr>
        <p:spPr>
          <a:xfrm>
            <a:off x="3420037" y="4635769"/>
            <a:ext cx="2403222" cy="369332"/>
          </a:xfrm>
          <a:prstGeom prst="rect">
            <a:avLst/>
          </a:prstGeom>
        </p:spPr>
        <p:txBody>
          <a:bodyPr wrap="none">
            <a:spAutoFit/>
          </a:bodyPr>
          <a:lstStyle/>
          <a:p>
            <a:r>
              <a:rPr lang="en-US" b="1" dirty="0">
                <a:cs typeface="Times New Roman" panose="02020603050405020304" pitchFamily="18" charset="0"/>
              </a:rPr>
              <a:t>Dark brown location</a:t>
            </a:r>
            <a:endParaRPr lang="en-US" dirty="0">
              <a:cs typeface="Times New Roman" panose="02020603050405020304" pitchFamily="18" charset="0"/>
            </a:endParaRPr>
          </a:p>
        </p:txBody>
      </p:sp>
      <p:sp>
        <p:nvSpPr>
          <p:cNvPr id="12" name="Rectangle 11"/>
          <p:cNvSpPr/>
          <p:nvPr/>
        </p:nvSpPr>
        <p:spPr>
          <a:xfrm>
            <a:off x="6567494" y="4654610"/>
            <a:ext cx="1762021" cy="369332"/>
          </a:xfrm>
          <a:prstGeom prst="rect">
            <a:avLst/>
          </a:prstGeom>
        </p:spPr>
        <p:txBody>
          <a:bodyPr wrap="none">
            <a:spAutoFit/>
          </a:bodyPr>
          <a:lstStyle/>
          <a:p>
            <a:r>
              <a:rPr lang="en-US" b="1" dirty="0">
                <a:cs typeface="Times New Roman" panose="02020603050405020304" pitchFamily="18" charset="0"/>
              </a:rPr>
              <a:t>White location</a:t>
            </a:r>
            <a:endParaRPr lang="en-US" dirty="0">
              <a:cs typeface="Times New Roman" panose="02020603050405020304" pitchFamily="18" charset="0"/>
            </a:endParaRPr>
          </a:p>
        </p:txBody>
      </p:sp>
      <p:pic>
        <p:nvPicPr>
          <p:cNvPr id="14" name="Picture 13" descr="C:\Users\49724\Desktop\Files\kfupm\Thesis\SEM images\3 (YSZ-20) S\3_002.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4" y="2704660"/>
            <a:ext cx="2802509" cy="1826563"/>
          </a:xfrm>
          <a:prstGeom prst="rect">
            <a:avLst/>
          </a:prstGeom>
          <a:noFill/>
          <a:ln>
            <a:noFill/>
          </a:ln>
        </p:spPr>
      </p:pic>
      <p:pic>
        <p:nvPicPr>
          <p:cNvPr id="16" name="Picture 15" descr="C:\Users\49724\Desktop\Files\kfupm\Thesis\SEM images\3 (YSZ-20) S\3_005.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375" y="2704660"/>
            <a:ext cx="2802509" cy="1826563"/>
          </a:xfrm>
          <a:prstGeom prst="rect">
            <a:avLst/>
          </a:prstGeom>
          <a:noFill/>
          <a:ln>
            <a:noFill/>
          </a:ln>
        </p:spPr>
      </p:pic>
      <p:pic>
        <p:nvPicPr>
          <p:cNvPr id="19" name="Picture 18" descr="C:\Users\49724\Desktop\Files\kfupm\Thesis\SEM images\3 (YSZ-20) S\3_008.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597" y="2721723"/>
            <a:ext cx="2802509" cy="1826563"/>
          </a:xfrm>
          <a:prstGeom prst="rect">
            <a:avLst/>
          </a:prstGeom>
          <a:noFill/>
          <a:ln>
            <a:noFill/>
          </a:ln>
        </p:spPr>
      </p:pic>
      <p:sp>
        <p:nvSpPr>
          <p:cNvPr id="3" name="Title 2"/>
          <p:cNvSpPr>
            <a:spLocks noGrp="1"/>
          </p:cNvSpPr>
          <p:nvPr>
            <p:ph type="title"/>
          </p:nvPr>
        </p:nvSpPr>
        <p:spPr/>
        <p:txBody>
          <a:bodyPr/>
          <a:lstStyle/>
          <a:p>
            <a:endParaRPr lang="en-US"/>
          </a:p>
        </p:txBody>
      </p:sp>
      <p:sp>
        <p:nvSpPr>
          <p:cNvPr id="15" name="Title 1"/>
          <p:cNvSpPr txBox="1">
            <a:spLocks/>
          </p:cNvSpPr>
          <p:nvPr/>
        </p:nvSpPr>
        <p:spPr>
          <a:xfrm>
            <a:off x="0" y="990600"/>
            <a:ext cx="9144000" cy="129030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C in Shade YSZ-20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905109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695898417"/>
              </p:ext>
            </p:extLst>
          </p:nvPr>
        </p:nvGraphicFramePr>
        <p:xfrm>
          <a:off x="3652253" y="2667000"/>
          <a:ext cx="5055816" cy="2734056"/>
        </p:xfrm>
        <a:graphic>
          <a:graphicData uri="http://schemas.openxmlformats.org/drawingml/2006/table">
            <a:tbl>
              <a:tblPr firstRow="1" firstCol="1" bandRow="1">
                <a:tableStyleId>{5C22544A-7EE6-4342-B048-85BDC9FD1C3A}</a:tableStyleId>
              </a:tblPr>
              <a:tblGrid>
                <a:gridCol w="939623">
                  <a:extLst>
                    <a:ext uri="{9D8B030D-6E8A-4147-A177-3AD203B41FA5}">
                      <a16:colId xmlns:a16="http://schemas.microsoft.com/office/drawing/2014/main" val="1288503788"/>
                    </a:ext>
                  </a:extLst>
                </a:gridCol>
                <a:gridCol w="939623">
                  <a:extLst>
                    <a:ext uri="{9D8B030D-6E8A-4147-A177-3AD203B41FA5}">
                      <a16:colId xmlns:a16="http://schemas.microsoft.com/office/drawing/2014/main" val="1116629575"/>
                    </a:ext>
                  </a:extLst>
                </a:gridCol>
                <a:gridCol w="635314">
                  <a:extLst>
                    <a:ext uri="{9D8B030D-6E8A-4147-A177-3AD203B41FA5}">
                      <a16:colId xmlns:a16="http://schemas.microsoft.com/office/drawing/2014/main" val="3393930327"/>
                    </a:ext>
                  </a:extLst>
                </a:gridCol>
                <a:gridCol w="635314">
                  <a:extLst>
                    <a:ext uri="{9D8B030D-6E8A-4147-A177-3AD203B41FA5}">
                      <a16:colId xmlns:a16="http://schemas.microsoft.com/office/drawing/2014/main" val="45732039"/>
                    </a:ext>
                  </a:extLst>
                </a:gridCol>
                <a:gridCol w="635314">
                  <a:extLst>
                    <a:ext uri="{9D8B030D-6E8A-4147-A177-3AD203B41FA5}">
                      <a16:colId xmlns:a16="http://schemas.microsoft.com/office/drawing/2014/main" val="1867879038"/>
                    </a:ext>
                  </a:extLst>
                </a:gridCol>
                <a:gridCol w="635314">
                  <a:extLst>
                    <a:ext uri="{9D8B030D-6E8A-4147-A177-3AD203B41FA5}">
                      <a16:colId xmlns:a16="http://schemas.microsoft.com/office/drawing/2014/main" val="2710522485"/>
                    </a:ext>
                  </a:extLst>
                </a:gridCol>
                <a:gridCol w="635314">
                  <a:extLst>
                    <a:ext uri="{9D8B030D-6E8A-4147-A177-3AD203B41FA5}">
                      <a16:colId xmlns:a16="http://schemas.microsoft.com/office/drawing/2014/main" val="2788053544"/>
                    </a:ext>
                  </a:extLst>
                </a:gridCol>
              </a:tblGrid>
              <a:tr h="200821">
                <a:tc rowSpan="2">
                  <a:txBody>
                    <a:bodyPr/>
                    <a:lstStyle/>
                    <a:p>
                      <a:pPr marL="0" marR="0" algn="ctr">
                        <a:lnSpc>
                          <a:spcPct val="115000"/>
                        </a:lnSpc>
                        <a:spcBef>
                          <a:spcPts val="0"/>
                        </a:spcBef>
                        <a:spcAft>
                          <a:spcPts val="0"/>
                        </a:spcAft>
                      </a:pPr>
                      <a:r>
                        <a:rPr lang="en-US" sz="1200">
                          <a:effectLst/>
                        </a:rPr>
                        <a:t>Location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200">
                          <a:effectLst/>
                        </a:rPr>
                        <a:t>Point#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5">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8335083"/>
                  </a:ext>
                </a:extLst>
              </a:tr>
              <a:tr h="200821">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Fe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Other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97361830"/>
                  </a:ext>
                </a:extLst>
              </a:tr>
              <a:tr h="200821">
                <a:tc rowSpan="3">
                  <a:txBody>
                    <a:bodyPr/>
                    <a:lstStyle/>
                    <a:p>
                      <a:pPr marL="0" marR="0" algn="ctr">
                        <a:lnSpc>
                          <a:spcPct val="115000"/>
                        </a:lnSpc>
                        <a:spcBef>
                          <a:spcPts val="0"/>
                        </a:spcBef>
                        <a:spcAft>
                          <a:spcPts val="0"/>
                        </a:spcAft>
                      </a:pPr>
                      <a:r>
                        <a:rPr lang="en-US" sz="1200">
                          <a:effectLst/>
                        </a:rPr>
                        <a:t>Light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00327086"/>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23107610"/>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90.9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80698915"/>
                  </a:ext>
                </a:extLst>
              </a:tr>
              <a:tr h="200821">
                <a:tc rowSpan="5">
                  <a:txBody>
                    <a:bodyPr/>
                    <a:lstStyle/>
                    <a:p>
                      <a:pPr marL="0" marR="0" algn="ctr">
                        <a:lnSpc>
                          <a:spcPct val="115000"/>
                        </a:lnSpc>
                        <a:spcBef>
                          <a:spcPts val="0"/>
                        </a:spcBef>
                        <a:spcAft>
                          <a:spcPts val="0"/>
                        </a:spcAft>
                      </a:pPr>
                      <a:r>
                        <a:rPr lang="en-US" sz="1200">
                          <a:effectLst/>
                        </a:rPr>
                        <a:t>Dark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15.5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79.2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21914693"/>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51536842"/>
                  </a:ext>
                </a:extLst>
              </a:tr>
              <a:tr h="405824">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Cl=0.2, P=0.2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64091716"/>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7.7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23132499"/>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79.5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40796813"/>
                  </a:ext>
                </a:extLst>
              </a:tr>
              <a:tr h="200821">
                <a:tc rowSpan="2">
                  <a:txBody>
                    <a:bodyPr/>
                    <a:lstStyle/>
                    <a:p>
                      <a:pPr marL="0" marR="0" algn="ctr">
                        <a:lnSpc>
                          <a:spcPct val="115000"/>
                        </a:lnSpc>
                        <a:spcBef>
                          <a:spcPts val="0"/>
                        </a:spcBef>
                        <a:spcAft>
                          <a:spcPts val="0"/>
                        </a:spcAft>
                      </a:pPr>
                      <a:r>
                        <a:rPr lang="en-US" sz="1200">
                          <a:effectLst/>
                        </a:rPr>
                        <a:t>White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61266333"/>
                  </a:ext>
                </a:extLst>
              </a:tr>
              <a:tr h="200821">
                <a:tc v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Spectrum 14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97.0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Cr=0.3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8731801"/>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57</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869836061"/>
              </p:ext>
            </p:extLst>
          </p:nvPr>
        </p:nvGraphicFramePr>
        <p:xfrm>
          <a:off x="791664" y="3501536"/>
          <a:ext cx="2494399" cy="841248"/>
        </p:xfrm>
        <a:graphic>
          <a:graphicData uri="http://schemas.openxmlformats.org/drawingml/2006/table">
            <a:tbl>
              <a:tblPr firstRow="1" firstCol="1" bandRow="1">
                <a:tableStyleId>{5C22544A-7EE6-4342-B048-85BDC9FD1C3A}</a:tableStyleId>
              </a:tblPr>
              <a:tblGrid>
                <a:gridCol w="1060739">
                  <a:extLst>
                    <a:ext uri="{9D8B030D-6E8A-4147-A177-3AD203B41FA5}">
                      <a16:colId xmlns:a16="http://schemas.microsoft.com/office/drawing/2014/main" val="599094806"/>
                    </a:ext>
                  </a:extLst>
                </a:gridCol>
                <a:gridCol w="716830">
                  <a:extLst>
                    <a:ext uri="{9D8B030D-6E8A-4147-A177-3AD203B41FA5}">
                      <a16:colId xmlns:a16="http://schemas.microsoft.com/office/drawing/2014/main" val="3911553883"/>
                    </a:ext>
                  </a:extLst>
                </a:gridCol>
                <a:gridCol w="716830">
                  <a:extLst>
                    <a:ext uri="{9D8B030D-6E8A-4147-A177-3AD203B41FA5}">
                      <a16:colId xmlns:a16="http://schemas.microsoft.com/office/drawing/2014/main" val="803449308"/>
                    </a:ext>
                  </a:extLst>
                </a:gridCol>
              </a:tblGrid>
              <a:tr h="198272">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dirty="0">
                          <a:effectLst/>
                        </a:rPr>
                        <a:t>Element (</a:t>
                      </a:r>
                      <a:r>
                        <a:rPr lang="en-US" sz="1200" dirty="0" err="1">
                          <a:effectLst/>
                        </a:rPr>
                        <a:t>Wt</a:t>
                      </a:r>
                      <a:r>
                        <a:rPr lang="en-US" sz="1200" dirty="0">
                          <a:effectLst/>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2423602277"/>
                  </a:ext>
                </a:extLst>
              </a:tr>
              <a:tr h="198272">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10370215"/>
                  </a:ext>
                </a:extLst>
              </a:tr>
              <a:tr h="198272">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2038686"/>
                  </a:ext>
                </a:extLst>
              </a:tr>
              <a:tr h="198272">
                <a:tc>
                  <a:txBody>
                    <a:bodyPr/>
                    <a:lstStyle/>
                    <a:p>
                      <a:pPr marL="0" marR="0" algn="ctr">
                        <a:lnSpc>
                          <a:spcPct val="115000"/>
                        </a:lnSpc>
                        <a:spcBef>
                          <a:spcPts val="0"/>
                        </a:spcBef>
                        <a:spcAft>
                          <a:spcPts val="0"/>
                        </a:spcAft>
                      </a:pPr>
                      <a:r>
                        <a:rPr lang="en-US" sz="1200" dirty="0">
                          <a:effectLst/>
                        </a:rPr>
                        <a:t>Spectrum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89.1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18999910"/>
                  </a:ext>
                </a:extLst>
              </a:tr>
            </a:tbl>
          </a:graphicData>
        </a:graphic>
      </p:graphicFrame>
      <p:sp>
        <p:nvSpPr>
          <p:cNvPr id="9" name="Rectangle 8"/>
          <p:cNvSpPr/>
          <p:nvPr/>
        </p:nvSpPr>
        <p:spPr>
          <a:xfrm>
            <a:off x="1157852" y="4377023"/>
            <a:ext cx="1762021" cy="253916"/>
          </a:xfrm>
          <a:prstGeom prst="rect">
            <a:avLst/>
          </a:prstGeom>
        </p:spPr>
        <p:txBody>
          <a:bodyPr wrap="none">
            <a:spAutoFit/>
          </a:bodyPr>
          <a:lstStyle/>
          <a:p>
            <a:pPr algn="ctr"/>
            <a:r>
              <a:rPr lang="en-US" sz="1050" b="1" dirty="0"/>
              <a:t>Sample – C, </a:t>
            </a:r>
            <a:r>
              <a:rPr lang="en-US" sz="1050" b="1" dirty="0" err="1"/>
              <a:t>YSZ</a:t>
            </a:r>
            <a:r>
              <a:rPr lang="en-US" sz="1050" b="1" dirty="0"/>
              <a:t> (20 </a:t>
            </a:r>
            <a:r>
              <a:rPr lang="el-GR" sz="1050" b="1" dirty="0"/>
              <a:t>μ</a:t>
            </a:r>
            <a:r>
              <a:rPr lang="en-US" sz="1050" b="1" dirty="0"/>
              <a:t>m)</a:t>
            </a:r>
            <a:endParaRPr lang="en-US" sz="1050" b="1" dirty="0">
              <a:solidFill>
                <a:srgbClr val="FF0000"/>
              </a:solidFill>
            </a:endParaRPr>
          </a:p>
        </p:txBody>
      </p:sp>
      <p:sp>
        <p:nvSpPr>
          <p:cNvPr id="10" name="Rectangle 9"/>
          <p:cNvSpPr/>
          <p:nvPr/>
        </p:nvSpPr>
        <p:spPr>
          <a:xfrm>
            <a:off x="5257800" y="5443478"/>
            <a:ext cx="1739579" cy="253916"/>
          </a:xfrm>
          <a:prstGeom prst="rect">
            <a:avLst/>
          </a:prstGeom>
        </p:spPr>
        <p:txBody>
          <a:bodyPr wrap="none">
            <a:spAutoFit/>
          </a:bodyPr>
          <a:lstStyle/>
          <a:p>
            <a:pPr algn="ctr"/>
            <a:r>
              <a:rPr lang="en-US" sz="1050" b="1" dirty="0"/>
              <a:t>Sample – 3, </a:t>
            </a:r>
            <a:r>
              <a:rPr lang="en-US" sz="1050" b="1" dirty="0" err="1"/>
              <a:t>YSZ</a:t>
            </a:r>
            <a:r>
              <a:rPr lang="en-US" sz="1050" b="1" dirty="0"/>
              <a:t> (20 </a:t>
            </a:r>
            <a:r>
              <a:rPr lang="el-GR" sz="1050" b="1" dirty="0"/>
              <a:t>μ</a:t>
            </a:r>
            <a:r>
              <a:rPr lang="en-US" sz="1050" b="1" dirty="0"/>
              <a:t>m)</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5693"/>
            <a:ext cx="9144000" cy="129030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C in Shade YSZ-20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29767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58</a:t>
            </a:fld>
            <a:endParaRPr lang="en-US"/>
          </a:p>
        </p:txBody>
      </p:sp>
      <p:sp>
        <p:nvSpPr>
          <p:cNvPr id="10" name="Rectangle 9"/>
          <p:cNvSpPr/>
          <p:nvPr/>
        </p:nvSpPr>
        <p:spPr>
          <a:xfrm>
            <a:off x="387148" y="4635769"/>
            <a:ext cx="2454518" cy="369332"/>
          </a:xfrm>
          <a:prstGeom prst="rect">
            <a:avLst/>
          </a:prstGeom>
        </p:spPr>
        <p:txBody>
          <a:bodyPr wrap="none">
            <a:spAutoFit/>
          </a:bodyPr>
          <a:lstStyle/>
          <a:p>
            <a:r>
              <a:rPr lang="en-US" b="1" dirty="0">
                <a:cs typeface="Times New Roman" panose="02020603050405020304" pitchFamily="18" charset="0"/>
              </a:rPr>
              <a:t>Light brown location</a:t>
            </a:r>
            <a:endParaRPr lang="en-US" dirty="0">
              <a:cs typeface="Times New Roman" panose="02020603050405020304" pitchFamily="18" charset="0"/>
            </a:endParaRPr>
          </a:p>
        </p:txBody>
      </p:sp>
      <p:sp>
        <p:nvSpPr>
          <p:cNvPr id="11" name="Rectangle 10"/>
          <p:cNvSpPr/>
          <p:nvPr/>
        </p:nvSpPr>
        <p:spPr>
          <a:xfrm>
            <a:off x="3371017" y="4635769"/>
            <a:ext cx="2403222" cy="369332"/>
          </a:xfrm>
          <a:prstGeom prst="rect">
            <a:avLst/>
          </a:prstGeom>
        </p:spPr>
        <p:txBody>
          <a:bodyPr wrap="none">
            <a:spAutoFit/>
          </a:bodyPr>
          <a:lstStyle/>
          <a:p>
            <a:r>
              <a:rPr lang="en-US" b="1" dirty="0">
                <a:cs typeface="Times New Roman" panose="02020603050405020304" pitchFamily="18" charset="0"/>
              </a:rPr>
              <a:t>Dark brown location</a:t>
            </a:r>
            <a:endParaRPr lang="en-US" dirty="0">
              <a:cs typeface="Times New Roman" panose="02020603050405020304" pitchFamily="18" charset="0"/>
            </a:endParaRPr>
          </a:p>
        </p:txBody>
      </p:sp>
      <p:sp>
        <p:nvSpPr>
          <p:cNvPr id="12" name="Rectangle 11"/>
          <p:cNvSpPr/>
          <p:nvPr/>
        </p:nvSpPr>
        <p:spPr>
          <a:xfrm>
            <a:off x="6681899" y="4654610"/>
            <a:ext cx="1697901" cy="369332"/>
          </a:xfrm>
          <a:prstGeom prst="rect">
            <a:avLst/>
          </a:prstGeom>
        </p:spPr>
        <p:txBody>
          <a:bodyPr wrap="none">
            <a:spAutoFit/>
          </a:bodyPr>
          <a:lstStyle/>
          <a:p>
            <a:r>
              <a:rPr lang="en-US" b="1" dirty="0">
                <a:cs typeface="Times New Roman" panose="02020603050405020304" pitchFamily="18" charset="0"/>
              </a:rPr>
              <a:t>Edge location</a:t>
            </a:r>
            <a:endParaRPr lang="en-US" dirty="0">
              <a:cs typeface="Times New Roman" panose="02020603050405020304" pitchFamily="18" charset="0"/>
            </a:endParaRPr>
          </a:p>
        </p:txBody>
      </p:sp>
      <p:pic>
        <p:nvPicPr>
          <p:cNvPr id="15" name="Picture 14" descr="C:\Users\49724\Desktop\Files\kfupm\Thesis\SEM images\4 (YSZ-50) S\4_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3" y="2704660"/>
            <a:ext cx="2802509" cy="1826563"/>
          </a:xfrm>
          <a:prstGeom prst="rect">
            <a:avLst/>
          </a:prstGeom>
          <a:noFill/>
          <a:ln>
            <a:noFill/>
          </a:ln>
        </p:spPr>
      </p:pic>
      <p:pic>
        <p:nvPicPr>
          <p:cNvPr id="20" name="Picture 19" descr="C:\Users\49724\Desktop\Files\kfupm\Thesis\SEM images\4 (YSZ-50) S\4_005.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374" y="2704725"/>
            <a:ext cx="2802509" cy="1826497"/>
          </a:xfrm>
          <a:prstGeom prst="rect">
            <a:avLst/>
          </a:prstGeom>
          <a:noFill/>
          <a:ln>
            <a:noFill/>
          </a:ln>
        </p:spPr>
      </p:pic>
      <p:pic>
        <p:nvPicPr>
          <p:cNvPr id="23" name="Picture 22"/>
          <p:cNvPicPr/>
          <p:nvPr/>
        </p:nvPicPr>
        <p:blipFill rotWithShape="1">
          <a:blip r:embed="rId5" cstate="print"/>
          <a:srcRect l="7146" t="1882" r="6974" b="501"/>
          <a:stretch/>
        </p:blipFill>
        <p:spPr bwMode="auto">
          <a:xfrm>
            <a:off x="6129594" y="2704660"/>
            <a:ext cx="2802511" cy="1843626"/>
          </a:xfrm>
          <a:prstGeom prst="rect">
            <a:avLst/>
          </a:prstGeom>
          <a:noFill/>
          <a:ln>
            <a:noFill/>
          </a:ln>
          <a:extLst>
            <a:ext uri="{53640926-AAD7-44D8-BBD7-CCE9431645EC}">
              <a14:shadowObscured xmlns:a14="http://schemas.microsoft.com/office/drawing/2010/main"/>
            </a:ext>
          </a:extLst>
        </p:spPr>
      </p:pic>
      <p:sp>
        <p:nvSpPr>
          <p:cNvPr id="3" name="Title 2"/>
          <p:cNvSpPr>
            <a:spLocks noGrp="1"/>
          </p:cNvSpPr>
          <p:nvPr>
            <p:ph type="title"/>
          </p:nvPr>
        </p:nvSpPr>
        <p:spPr/>
        <p:txBody>
          <a:bodyPr/>
          <a:lstStyle/>
          <a:p>
            <a:endParaRPr lang="en-US"/>
          </a:p>
        </p:txBody>
      </p:sp>
      <p:sp>
        <p:nvSpPr>
          <p:cNvPr id="14" name="Title 1"/>
          <p:cNvSpPr txBox="1">
            <a:spLocks/>
          </p:cNvSpPr>
          <p:nvPr/>
        </p:nvSpPr>
        <p:spPr>
          <a:xfrm>
            <a:off x="-1" y="990601"/>
            <a:ext cx="9122605"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Sample#4</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D in Shade YSZ-50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728405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59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457669798"/>
              </p:ext>
            </p:extLst>
          </p:nvPr>
        </p:nvGraphicFramePr>
        <p:xfrm>
          <a:off x="3838767" y="2438400"/>
          <a:ext cx="4845376" cy="3575304"/>
        </p:xfrm>
        <a:graphic>
          <a:graphicData uri="http://schemas.openxmlformats.org/drawingml/2006/table">
            <a:tbl>
              <a:tblPr firstRow="1" firstCol="1" bandRow="1">
                <a:tableStyleId>{5C22544A-7EE6-4342-B048-85BDC9FD1C3A}</a:tableStyleId>
              </a:tblPr>
              <a:tblGrid>
                <a:gridCol w="900513">
                  <a:extLst>
                    <a:ext uri="{9D8B030D-6E8A-4147-A177-3AD203B41FA5}">
                      <a16:colId xmlns:a16="http://schemas.microsoft.com/office/drawing/2014/main" val="3894655541"/>
                    </a:ext>
                  </a:extLst>
                </a:gridCol>
                <a:gridCol w="900513">
                  <a:extLst>
                    <a:ext uri="{9D8B030D-6E8A-4147-A177-3AD203B41FA5}">
                      <a16:colId xmlns:a16="http://schemas.microsoft.com/office/drawing/2014/main" val="3444635262"/>
                    </a:ext>
                  </a:extLst>
                </a:gridCol>
                <a:gridCol w="608870">
                  <a:extLst>
                    <a:ext uri="{9D8B030D-6E8A-4147-A177-3AD203B41FA5}">
                      <a16:colId xmlns:a16="http://schemas.microsoft.com/office/drawing/2014/main" val="3105765099"/>
                    </a:ext>
                  </a:extLst>
                </a:gridCol>
                <a:gridCol w="608870">
                  <a:extLst>
                    <a:ext uri="{9D8B030D-6E8A-4147-A177-3AD203B41FA5}">
                      <a16:colId xmlns:a16="http://schemas.microsoft.com/office/drawing/2014/main" val="4078153643"/>
                    </a:ext>
                  </a:extLst>
                </a:gridCol>
                <a:gridCol w="608870">
                  <a:extLst>
                    <a:ext uri="{9D8B030D-6E8A-4147-A177-3AD203B41FA5}">
                      <a16:colId xmlns:a16="http://schemas.microsoft.com/office/drawing/2014/main" val="655244304"/>
                    </a:ext>
                  </a:extLst>
                </a:gridCol>
                <a:gridCol w="608870">
                  <a:extLst>
                    <a:ext uri="{9D8B030D-6E8A-4147-A177-3AD203B41FA5}">
                      <a16:colId xmlns:a16="http://schemas.microsoft.com/office/drawing/2014/main" val="2781560529"/>
                    </a:ext>
                  </a:extLst>
                </a:gridCol>
                <a:gridCol w="608870">
                  <a:extLst>
                    <a:ext uri="{9D8B030D-6E8A-4147-A177-3AD203B41FA5}">
                      <a16:colId xmlns:a16="http://schemas.microsoft.com/office/drawing/2014/main" val="659031138"/>
                    </a:ext>
                  </a:extLst>
                </a:gridCol>
              </a:tblGrid>
              <a:tr h="184023">
                <a:tc rowSpan="2">
                  <a:txBody>
                    <a:bodyPr/>
                    <a:lstStyle/>
                    <a:p>
                      <a:pPr marL="0" marR="0" algn="ctr">
                        <a:lnSpc>
                          <a:spcPct val="115000"/>
                        </a:lnSpc>
                        <a:spcBef>
                          <a:spcPts val="0"/>
                        </a:spcBef>
                        <a:spcAft>
                          <a:spcPts val="0"/>
                        </a:spcAft>
                      </a:pPr>
                      <a:r>
                        <a:rPr lang="en-US" sz="1200">
                          <a:effectLst/>
                        </a:rPr>
                        <a:t>Location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200">
                          <a:effectLst/>
                        </a:rPr>
                        <a:t>Point#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5">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461258"/>
                  </a:ext>
                </a:extLst>
              </a:tr>
              <a:tr h="184023">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Fe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Other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62525462"/>
                  </a:ext>
                </a:extLst>
              </a:tr>
              <a:tr h="184023">
                <a:tc rowSpan="3">
                  <a:txBody>
                    <a:bodyPr/>
                    <a:lstStyle/>
                    <a:p>
                      <a:pPr marL="0" marR="0" algn="ctr">
                        <a:lnSpc>
                          <a:spcPct val="115000"/>
                        </a:lnSpc>
                        <a:spcBef>
                          <a:spcPts val="0"/>
                        </a:spcBef>
                        <a:spcAft>
                          <a:spcPts val="0"/>
                        </a:spcAft>
                      </a:pPr>
                      <a:r>
                        <a:rPr lang="en-US" sz="1200">
                          <a:effectLst/>
                        </a:rPr>
                        <a:t>Light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75133109"/>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10723045"/>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88.1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641653629"/>
                  </a:ext>
                </a:extLst>
              </a:tr>
              <a:tr h="184023">
                <a:tc rowSpan="6">
                  <a:txBody>
                    <a:bodyPr/>
                    <a:lstStyle/>
                    <a:p>
                      <a:pPr marL="0" marR="0" algn="ctr">
                        <a:lnSpc>
                          <a:spcPct val="115000"/>
                        </a:lnSpc>
                        <a:spcBef>
                          <a:spcPts val="0"/>
                        </a:spcBef>
                        <a:spcAft>
                          <a:spcPts val="0"/>
                        </a:spcAft>
                      </a:pPr>
                      <a:r>
                        <a:rPr lang="en-US" sz="1200">
                          <a:effectLst/>
                        </a:rPr>
                        <a:t>Dark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14.9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83.5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79737464"/>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84125008"/>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42552842"/>
                  </a:ext>
                </a:extLst>
              </a:tr>
              <a:tr h="920115">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18.3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69.6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Cl=3.7</a:t>
                      </a:r>
                    </a:p>
                    <a:p>
                      <a:pPr marL="0" marR="0" algn="ctr">
                        <a:lnSpc>
                          <a:spcPct val="115000"/>
                        </a:lnSpc>
                        <a:spcBef>
                          <a:spcPts val="0"/>
                        </a:spcBef>
                        <a:spcAft>
                          <a:spcPts val="0"/>
                        </a:spcAft>
                      </a:pPr>
                      <a:r>
                        <a:rPr lang="en-US" sz="1200">
                          <a:effectLst/>
                        </a:rPr>
                        <a:t>Na=2.2</a:t>
                      </a:r>
                    </a:p>
                    <a:p>
                      <a:pPr marL="0" marR="0" algn="ctr">
                        <a:lnSpc>
                          <a:spcPct val="115000"/>
                        </a:lnSpc>
                        <a:spcBef>
                          <a:spcPts val="0"/>
                        </a:spcBef>
                        <a:spcAft>
                          <a:spcPts val="0"/>
                        </a:spcAft>
                      </a:pPr>
                      <a:r>
                        <a:rPr lang="en-US" sz="1200">
                          <a:effectLst/>
                        </a:rPr>
                        <a:t>Cr=0.68</a:t>
                      </a:r>
                    </a:p>
                    <a:p>
                      <a:pPr marL="0" marR="0" algn="ctr">
                        <a:lnSpc>
                          <a:spcPct val="115000"/>
                        </a:lnSpc>
                        <a:spcBef>
                          <a:spcPts val="0"/>
                        </a:spcBef>
                        <a:spcAft>
                          <a:spcPts val="0"/>
                        </a:spcAft>
                      </a:pPr>
                      <a:r>
                        <a:rPr lang="en-US" sz="1200">
                          <a:effectLst/>
                        </a:rPr>
                        <a:t>K=0.6</a:t>
                      </a:r>
                    </a:p>
                    <a:p>
                      <a:pPr marL="0" marR="0" algn="ctr">
                        <a:lnSpc>
                          <a:spcPct val="115000"/>
                        </a:lnSpc>
                        <a:spcBef>
                          <a:spcPts val="0"/>
                        </a:spcBef>
                        <a:spcAft>
                          <a:spcPts val="0"/>
                        </a:spcAft>
                      </a:pPr>
                      <a:r>
                        <a:rPr lang="en-US" sz="1200">
                          <a:effectLst/>
                        </a:rPr>
                        <a:t>S=0.5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511974680"/>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23.9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75.4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30230538"/>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Cl=0.5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71426865"/>
                  </a:ext>
                </a:extLst>
              </a:tr>
              <a:tr h="184023">
                <a:tc rowSpan="2">
                  <a:txBody>
                    <a:bodyPr/>
                    <a:lstStyle/>
                    <a:p>
                      <a:pPr marL="0" marR="0" algn="ctr">
                        <a:lnSpc>
                          <a:spcPct val="115000"/>
                        </a:lnSpc>
                        <a:spcBef>
                          <a:spcPts val="0"/>
                        </a:spcBef>
                        <a:spcAft>
                          <a:spcPts val="0"/>
                        </a:spcAft>
                      </a:pPr>
                      <a:r>
                        <a:rPr lang="en-US" sz="1200">
                          <a:effectLst/>
                        </a:rPr>
                        <a:t>Edge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60.8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39.2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67292855"/>
                  </a:ext>
                </a:extLst>
              </a:tr>
              <a:tr h="184023">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err="1">
                          <a:effectLst/>
                        </a:rPr>
                        <a:t>Zr</a:t>
                      </a:r>
                      <a:r>
                        <a:rPr lang="en-US" sz="1200" dirty="0">
                          <a:effectLst/>
                        </a:rPr>
                        <a:t>=10.8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1023073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24379809"/>
              </p:ext>
            </p:extLst>
          </p:nvPr>
        </p:nvGraphicFramePr>
        <p:xfrm>
          <a:off x="647522" y="3129347"/>
          <a:ext cx="2438578" cy="961889"/>
        </p:xfrm>
        <a:graphic>
          <a:graphicData uri="http://schemas.openxmlformats.org/drawingml/2006/table">
            <a:tbl>
              <a:tblPr firstRow="1" firstCol="1" bandRow="1">
                <a:tableStyleId>{5C22544A-7EE6-4342-B048-85BDC9FD1C3A}</a:tableStyleId>
              </a:tblPr>
              <a:tblGrid>
                <a:gridCol w="1037002">
                  <a:extLst>
                    <a:ext uri="{9D8B030D-6E8A-4147-A177-3AD203B41FA5}">
                      <a16:colId xmlns:a16="http://schemas.microsoft.com/office/drawing/2014/main" val="3954491724"/>
                    </a:ext>
                  </a:extLst>
                </a:gridCol>
                <a:gridCol w="700788">
                  <a:extLst>
                    <a:ext uri="{9D8B030D-6E8A-4147-A177-3AD203B41FA5}">
                      <a16:colId xmlns:a16="http://schemas.microsoft.com/office/drawing/2014/main" val="3091546365"/>
                    </a:ext>
                  </a:extLst>
                </a:gridCol>
                <a:gridCol w="700788">
                  <a:extLst>
                    <a:ext uri="{9D8B030D-6E8A-4147-A177-3AD203B41FA5}">
                      <a16:colId xmlns:a16="http://schemas.microsoft.com/office/drawing/2014/main" val="899982982"/>
                    </a:ext>
                  </a:extLst>
                </a:gridCol>
              </a:tblGrid>
              <a:tr h="240327">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dirty="0">
                          <a:effectLst/>
                        </a:rPr>
                        <a:t>Element (</a:t>
                      </a:r>
                      <a:r>
                        <a:rPr lang="en-US" sz="1200" dirty="0" err="1">
                          <a:effectLst/>
                        </a:rPr>
                        <a:t>Wt</a:t>
                      </a:r>
                      <a:r>
                        <a:rPr lang="en-US" sz="1200" dirty="0">
                          <a:effectLst/>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40327">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err="1">
                          <a:effectLst/>
                        </a:rPr>
                        <a:t>Yb</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40327">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latin typeface="+mn-lt"/>
                          <a:ea typeface="Arial (body)"/>
                          <a:cs typeface="Times New Roman" panose="02020603050405020304" pitchFamily="18" charset="0"/>
                        </a:rPr>
                        <a:t>20.7</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latin typeface="+mn-lt"/>
                          <a:ea typeface="Arial (body)"/>
                          <a:cs typeface="Times New Roman" panose="02020603050405020304" pitchFamily="18" charset="0"/>
                        </a:rPr>
                        <a:t>79.3</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40908">
                <a:tc>
                  <a:txBody>
                    <a:bodyPr/>
                    <a:lstStyle/>
                    <a:p>
                      <a:pPr marL="0" marR="0" algn="ctr">
                        <a:lnSpc>
                          <a:spcPct val="115000"/>
                        </a:lnSpc>
                        <a:spcBef>
                          <a:spcPts val="0"/>
                        </a:spcBef>
                        <a:spcAft>
                          <a:spcPts val="0"/>
                        </a:spcAft>
                      </a:pPr>
                      <a:r>
                        <a:rPr lang="en-US" sz="1200" dirty="0">
                          <a:effectLst/>
                        </a:rPr>
                        <a:t>Spectrum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latin typeface="+mn-lt"/>
                          <a:ea typeface="Arial (body)"/>
                          <a:cs typeface="Times New Roman" panose="02020603050405020304" pitchFamily="18" charset="0"/>
                        </a:rPr>
                        <a:t>10.3</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latin typeface="+mn-lt"/>
                          <a:ea typeface="Arial (body)"/>
                          <a:cs typeface="Times New Roman" panose="02020603050405020304" pitchFamily="18" charset="0"/>
                        </a:rPr>
                        <a:t>89.7</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9" name="Rectangle 8"/>
          <p:cNvSpPr/>
          <p:nvPr/>
        </p:nvSpPr>
        <p:spPr>
          <a:xfrm>
            <a:off x="985801" y="4259098"/>
            <a:ext cx="1762021" cy="253916"/>
          </a:xfrm>
          <a:prstGeom prst="rect">
            <a:avLst/>
          </a:prstGeom>
        </p:spPr>
        <p:txBody>
          <a:bodyPr wrap="none">
            <a:spAutoFit/>
          </a:bodyPr>
          <a:lstStyle/>
          <a:p>
            <a:pPr algn="ctr"/>
            <a:r>
              <a:rPr lang="en-US" sz="1050" b="1" dirty="0"/>
              <a:t>Sample – D, </a:t>
            </a:r>
            <a:r>
              <a:rPr lang="en-US" sz="1050" b="1" dirty="0" err="1"/>
              <a:t>YSZ</a:t>
            </a:r>
            <a:r>
              <a:rPr lang="en-US" sz="1050" b="1" dirty="0"/>
              <a:t> (50 </a:t>
            </a:r>
            <a:r>
              <a:rPr lang="el-GR" sz="1050" b="1" dirty="0"/>
              <a:t>μ</a:t>
            </a:r>
            <a:r>
              <a:rPr lang="en-US" sz="1050" b="1" dirty="0"/>
              <a:t>m)</a:t>
            </a:r>
            <a:endParaRPr lang="en-US" sz="1050" b="1" dirty="0">
              <a:solidFill>
                <a:srgbClr val="FF0000"/>
              </a:solidFill>
            </a:endParaRPr>
          </a:p>
        </p:txBody>
      </p:sp>
      <p:sp>
        <p:nvSpPr>
          <p:cNvPr id="10" name="Rectangle 9"/>
          <p:cNvSpPr/>
          <p:nvPr/>
        </p:nvSpPr>
        <p:spPr>
          <a:xfrm>
            <a:off x="5391666" y="5867400"/>
            <a:ext cx="1739579" cy="253916"/>
          </a:xfrm>
          <a:prstGeom prst="rect">
            <a:avLst/>
          </a:prstGeom>
        </p:spPr>
        <p:txBody>
          <a:bodyPr wrap="none">
            <a:spAutoFit/>
          </a:bodyPr>
          <a:lstStyle/>
          <a:p>
            <a:pPr algn="ctr"/>
            <a:r>
              <a:rPr lang="en-US" sz="1050" b="1" dirty="0"/>
              <a:t>Sample – 4, </a:t>
            </a:r>
            <a:r>
              <a:rPr lang="en-US" sz="1050" b="1" dirty="0" err="1"/>
              <a:t>YSZ</a:t>
            </a:r>
            <a:r>
              <a:rPr lang="en-US" sz="1050" b="1" dirty="0"/>
              <a:t> (50 </a:t>
            </a:r>
            <a:r>
              <a:rPr lang="el-GR" sz="1050" b="1" dirty="0"/>
              <a:t>μ</a:t>
            </a:r>
            <a:r>
              <a:rPr lang="en-US" sz="1050" b="1" dirty="0"/>
              <a:t>m)</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2" name="Title 1"/>
          <p:cNvSpPr txBox="1">
            <a:spLocks/>
          </p:cNvSpPr>
          <p:nvPr/>
        </p:nvSpPr>
        <p:spPr>
          <a:xfrm>
            <a:off x="-1" y="990601"/>
            <a:ext cx="9122605"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Sample#4</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D in Shade YSZ-50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99888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Antifouling Coating Types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514309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2642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60</a:t>
            </a:fld>
            <a:endParaRPr lang="en-US"/>
          </a:p>
        </p:txBody>
      </p:sp>
      <p:pic>
        <p:nvPicPr>
          <p:cNvPr id="9" name="Picture 8" descr="C:\Users\49724\Desktop\Files\kfupm\Thesis\SEM images\1 (Cr2O3-20) S\1_007.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597" y="2704661"/>
            <a:ext cx="2802509" cy="1826563"/>
          </a:xfrm>
          <a:prstGeom prst="rect">
            <a:avLst/>
          </a:prstGeom>
          <a:noFill/>
          <a:ln>
            <a:noFill/>
          </a:ln>
        </p:spPr>
      </p:pic>
      <p:sp>
        <p:nvSpPr>
          <p:cNvPr id="10" name="Rectangle 9"/>
          <p:cNvSpPr/>
          <p:nvPr/>
        </p:nvSpPr>
        <p:spPr>
          <a:xfrm>
            <a:off x="381000" y="4635769"/>
            <a:ext cx="2403222" cy="369332"/>
          </a:xfrm>
          <a:prstGeom prst="rect">
            <a:avLst/>
          </a:prstGeom>
        </p:spPr>
        <p:txBody>
          <a:bodyPr wrap="none">
            <a:spAutoFit/>
          </a:bodyPr>
          <a:lstStyle/>
          <a:p>
            <a:r>
              <a:rPr lang="en-US" b="1" dirty="0"/>
              <a:t>Dark brown location</a:t>
            </a:r>
            <a:endParaRPr lang="en-US" dirty="0"/>
          </a:p>
        </p:txBody>
      </p:sp>
      <p:sp>
        <p:nvSpPr>
          <p:cNvPr id="11" name="Rectangle 10"/>
          <p:cNvSpPr/>
          <p:nvPr/>
        </p:nvSpPr>
        <p:spPr>
          <a:xfrm>
            <a:off x="3334606" y="4635769"/>
            <a:ext cx="2454518" cy="369332"/>
          </a:xfrm>
          <a:prstGeom prst="rect">
            <a:avLst/>
          </a:prstGeom>
        </p:spPr>
        <p:txBody>
          <a:bodyPr wrap="none">
            <a:spAutoFit/>
          </a:bodyPr>
          <a:lstStyle/>
          <a:p>
            <a:r>
              <a:rPr lang="en-US" b="1" dirty="0"/>
              <a:t>Light brown location</a:t>
            </a:r>
            <a:endParaRPr lang="en-US" dirty="0"/>
          </a:p>
        </p:txBody>
      </p:sp>
      <p:sp>
        <p:nvSpPr>
          <p:cNvPr id="12" name="Rectangle 11"/>
          <p:cNvSpPr/>
          <p:nvPr/>
        </p:nvSpPr>
        <p:spPr>
          <a:xfrm>
            <a:off x="6486679" y="4654610"/>
            <a:ext cx="1762021" cy="369332"/>
          </a:xfrm>
          <a:prstGeom prst="rect">
            <a:avLst/>
          </a:prstGeom>
        </p:spPr>
        <p:txBody>
          <a:bodyPr wrap="none">
            <a:spAutoFit/>
          </a:bodyPr>
          <a:lstStyle/>
          <a:p>
            <a:r>
              <a:rPr lang="en-US" b="1" dirty="0"/>
              <a:t>White location</a:t>
            </a:r>
            <a:endParaRPr lang="en-US" dirty="0"/>
          </a:p>
        </p:txBody>
      </p:sp>
      <p:pic>
        <p:nvPicPr>
          <p:cNvPr id="14" name="Picture 13" descr="C:\Users\49724\Desktop\Files\kfupm\Thesis\SEM images\5 (Cr2O3-20) SL\5_001.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153" y="2704660"/>
            <a:ext cx="2802509" cy="1826563"/>
          </a:xfrm>
          <a:prstGeom prst="rect">
            <a:avLst/>
          </a:prstGeom>
          <a:noFill/>
          <a:ln>
            <a:noFill/>
          </a:ln>
        </p:spPr>
      </p:pic>
      <p:pic>
        <p:nvPicPr>
          <p:cNvPr id="17" name="Picture 16" descr="C:\Users\49724\Desktop\Files\kfupm\Thesis\SEM images\5 (Cr2O3-20) SL\5_005.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1375" y="2713298"/>
            <a:ext cx="2802509" cy="1817924"/>
          </a:xfrm>
          <a:prstGeom prst="rect">
            <a:avLst/>
          </a:prstGeom>
          <a:noFill/>
          <a:ln>
            <a:noFill/>
          </a:ln>
        </p:spPr>
      </p:pic>
      <p:pic>
        <p:nvPicPr>
          <p:cNvPr id="18" name="Picture 17" descr="C:\Users\49724\Desktop\Files\kfupm\Thesis\SEM images\5 (Cr2O3-20) SL\5_007.t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9597" y="2704660"/>
            <a:ext cx="2802509" cy="1826562"/>
          </a:xfrm>
          <a:prstGeom prst="rect">
            <a:avLst/>
          </a:prstGeom>
          <a:noFill/>
          <a:ln>
            <a:noFill/>
          </a:ln>
        </p:spPr>
      </p:pic>
      <p:sp>
        <p:nvSpPr>
          <p:cNvPr id="3" name="Title 2"/>
          <p:cNvSpPr>
            <a:spLocks noGrp="1"/>
          </p:cNvSpPr>
          <p:nvPr>
            <p:ph type="title"/>
          </p:nvPr>
        </p:nvSpPr>
        <p:spPr/>
        <p:txBody>
          <a:bodyPr/>
          <a:lstStyle/>
          <a:p>
            <a:endParaRPr lang="en-US"/>
          </a:p>
        </p:txBody>
      </p:sp>
      <p:sp>
        <p:nvSpPr>
          <p:cNvPr id="16" name="Title 1"/>
          <p:cNvSpPr txBox="1">
            <a:spLocks/>
          </p:cNvSpPr>
          <p:nvPr/>
        </p:nvSpPr>
        <p:spPr>
          <a:xfrm>
            <a:off x="0" y="995649"/>
            <a:ext cx="9144000" cy="1227862"/>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Sample#5</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A in Sunlight Cr</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-20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516797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83134137"/>
              </p:ext>
            </p:extLst>
          </p:nvPr>
        </p:nvGraphicFramePr>
        <p:xfrm>
          <a:off x="3886201" y="2405430"/>
          <a:ext cx="4800600" cy="3641294"/>
        </p:xfrm>
        <a:graphic>
          <a:graphicData uri="http://schemas.openxmlformats.org/drawingml/2006/table">
            <a:tbl>
              <a:tblPr firstRow="1" firstCol="1" bandRow="1">
                <a:tableStyleId>{5C22544A-7EE6-4342-B048-85BDC9FD1C3A}</a:tableStyleId>
              </a:tblPr>
              <a:tblGrid>
                <a:gridCol w="718507">
                  <a:extLst>
                    <a:ext uri="{9D8B030D-6E8A-4147-A177-3AD203B41FA5}">
                      <a16:colId xmlns:a16="http://schemas.microsoft.com/office/drawing/2014/main" val="3435087012"/>
                    </a:ext>
                  </a:extLst>
                </a:gridCol>
                <a:gridCol w="1495428">
                  <a:extLst>
                    <a:ext uri="{9D8B030D-6E8A-4147-A177-3AD203B41FA5}">
                      <a16:colId xmlns:a16="http://schemas.microsoft.com/office/drawing/2014/main" val="4136455073"/>
                    </a:ext>
                  </a:extLst>
                </a:gridCol>
                <a:gridCol w="378869">
                  <a:extLst>
                    <a:ext uri="{9D8B030D-6E8A-4147-A177-3AD203B41FA5}">
                      <a16:colId xmlns:a16="http://schemas.microsoft.com/office/drawing/2014/main" val="457945554"/>
                    </a:ext>
                  </a:extLst>
                </a:gridCol>
                <a:gridCol w="378869">
                  <a:extLst>
                    <a:ext uri="{9D8B030D-6E8A-4147-A177-3AD203B41FA5}">
                      <a16:colId xmlns:a16="http://schemas.microsoft.com/office/drawing/2014/main" val="974454323"/>
                    </a:ext>
                  </a:extLst>
                </a:gridCol>
                <a:gridCol w="314043">
                  <a:extLst>
                    <a:ext uri="{9D8B030D-6E8A-4147-A177-3AD203B41FA5}">
                      <a16:colId xmlns:a16="http://schemas.microsoft.com/office/drawing/2014/main" val="2248499911"/>
                    </a:ext>
                  </a:extLst>
                </a:gridCol>
                <a:gridCol w="378869">
                  <a:extLst>
                    <a:ext uri="{9D8B030D-6E8A-4147-A177-3AD203B41FA5}">
                      <a16:colId xmlns:a16="http://schemas.microsoft.com/office/drawing/2014/main" val="430460021"/>
                    </a:ext>
                  </a:extLst>
                </a:gridCol>
                <a:gridCol w="1136015">
                  <a:extLst>
                    <a:ext uri="{9D8B030D-6E8A-4147-A177-3AD203B41FA5}">
                      <a16:colId xmlns:a16="http://schemas.microsoft.com/office/drawing/2014/main" val="1551267469"/>
                    </a:ext>
                  </a:extLst>
                </a:gridCol>
              </a:tblGrid>
              <a:tr h="174849">
                <a:tc rowSpan="2">
                  <a:txBody>
                    <a:bodyPr/>
                    <a:lstStyle/>
                    <a:p>
                      <a:pPr marL="0" marR="0" algn="ctr">
                        <a:lnSpc>
                          <a:spcPct val="115000"/>
                        </a:lnSpc>
                        <a:spcBef>
                          <a:spcPts val="0"/>
                        </a:spcBef>
                        <a:spcAft>
                          <a:spcPts val="0"/>
                        </a:spcAft>
                      </a:pPr>
                      <a:r>
                        <a:rPr lang="en-US" sz="1000">
                          <a:effectLst/>
                        </a:rPr>
                        <a:t>Location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rowSpan="2">
                  <a:txBody>
                    <a:bodyPr/>
                    <a:lstStyle/>
                    <a:p>
                      <a:pPr marL="0" marR="0" algn="ctr">
                        <a:lnSpc>
                          <a:spcPct val="115000"/>
                        </a:lnSpc>
                        <a:spcBef>
                          <a:spcPts val="0"/>
                        </a:spcBef>
                        <a:spcAft>
                          <a:spcPts val="0"/>
                        </a:spcAft>
                      </a:pPr>
                      <a:r>
                        <a:rPr lang="en-US" sz="1000">
                          <a:effectLst/>
                        </a:rPr>
                        <a:t>Point#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gridSpan="5">
                  <a:txBody>
                    <a:bodyPr/>
                    <a:lstStyle/>
                    <a:p>
                      <a:pPr marL="0" marR="0" algn="ctr">
                        <a:lnSpc>
                          <a:spcPct val="115000"/>
                        </a:lnSpc>
                        <a:spcBef>
                          <a:spcPts val="0"/>
                        </a:spcBef>
                        <a:spcAft>
                          <a:spcPts val="0"/>
                        </a:spcAft>
                      </a:pPr>
                      <a:r>
                        <a:rPr lang="en-US" sz="1000">
                          <a:effectLst/>
                        </a:rPr>
                        <a:t>Element (Wt%)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8684645"/>
                  </a:ext>
                </a:extLst>
              </a:tr>
              <a:tr h="174849">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000">
                          <a:effectLst/>
                        </a:rPr>
                        <a:t>O</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Yb</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Fe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Cr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Other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1267633972"/>
                  </a:ext>
                </a:extLst>
              </a:tr>
              <a:tr h="525237">
                <a:tc rowSpan="3">
                  <a:txBody>
                    <a:bodyPr/>
                    <a:lstStyle/>
                    <a:p>
                      <a:pPr marL="0" marR="0" algn="ctr">
                        <a:lnSpc>
                          <a:spcPct val="115000"/>
                        </a:lnSpc>
                        <a:spcBef>
                          <a:spcPts val="0"/>
                        </a:spcBef>
                        <a:spcAft>
                          <a:spcPts val="0"/>
                        </a:spcAft>
                      </a:pPr>
                      <a:r>
                        <a:rPr lang="en-US" sz="1000" dirty="0">
                          <a:effectLst/>
                        </a:rPr>
                        <a:t>Dark Brown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Spectrum 1</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23.3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23.1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4.2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44.4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Na=1.9 Cl=1.4</a:t>
                      </a:r>
                    </a:p>
                    <a:p>
                      <a:pPr marL="0" marR="0" algn="ctr">
                        <a:lnSpc>
                          <a:spcPct val="115000"/>
                        </a:lnSpc>
                        <a:spcBef>
                          <a:spcPts val="0"/>
                        </a:spcBef>
                        <a:spcAft>
                          <a:spcPts val="0"/>
                        </a:spcAft>
                      </a:pPr>
                      <a:r>
                        <a:rPr lang="en-US" sz="1000" dirty="0">
                          <a:effectLst/>
                        </a:rPr>
                        <a:t>P=0.9 Si=0.5</a:t>
                      </a:r>
                    </a:p>
                    <a:p>
                      <a:pPr marL="0" marR="0" algn="ctr">
                        <a:lnSpc>
                          <a:spcPct val="115000"/>
                        </a:lnSpc>
                        <a:spcBef>
                          <a:spcPts val="0"/>
                        </a:spcBef>
                        <a:spcAft>
                          <a:spcPts val="0"/>
                        </a:spcAft>
                      </a:pPr>
                      <a:r>
                        <a:rPr lang="en-US" sz="1000" dirty="0">
                          <a:effectLst/>
                        </a:rPr>
                        <a:t>K=0.3</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1727126317"/>
                  </a:ext>
                </a:extLst>
              </a:tr>
              <a:tr h="525237">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24.4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22.8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4.4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44.2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Na=1.5 Cl=1.0</a:t>
                      </a:r>
                    </a:p>
                    <a:p>
                      <a:pPr marL="0" marR="0" algn="ctr">
                        <a:lnSpc>
                          <a:spcPct val="115000"/>
                        </a:lnSpc>
                        <a:spcBef>
                          <a:spcPts val="0"/>
                        </a:spcBef>
                        <a:spcAft>
                          <a:spcPts val="0"/>
                        </a:spcAft>
                      </a:pPr>
                      <a:r>
                        <a:rPr lang="en-US" sz="1000" dirty="0">
                          <a:effectLst/>
                        </a:rPr>
                        <a:t>P=0.7 Si=0.4</a:t>
                      </a:r>
                    </a:p>
                    <a:p>
                      <a:pPr marL="0" marR="0" algn="ctr">
                        <a:lnSpc>
                          <a:spcPct val="115000"/>
                        </a:lnSpc>
                        <a:spcBef>
                          <a:spcPts val="0"/>
                        </a:spcBef>
                        <a:spcAft>
                          <a:spcPts val="0"/>
                        </a:spcAft>
                      </a:pPr>
                      <a:r>
                        <a:rPr lang="en-US" sz="1000" dirty="0">
                          <a:effectLst/>
                        </a:rPr>
                        <a:t>Mo=0.4 K=0.2</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1180432000"/>
                  </a:ext>
                </a:extLst>
              </a:tr>
              <a:tr h="525237">
                <a:tc v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Spectrum 3</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15.4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14.7</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3.8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32.8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Na=12.4 Cl=17.4</a:t>
                      </a:r>
                    </a:p>
                    <a:p>
                      <a:pPr marL="0" marR="0" algn="ctr">
                        <a:lnSpc>
                          <a:spcPct val="115000"/>
                        </a:lnSpc>
                        <a:spcBef>
                          <a:spcPts val="0"/>
                        </a:spcBef>
                        <a:spcAft>
                          <a:spcPts val="0"/>
                        </a:spcAft>
                      </a:pPr>
                      <a:r>
                        <a:rPr lang="en-US" sz="1000" dirty="0">
                          <a:effectLst/>
                        </a:rPr>
                        <a:t>P=0.6 S=0.5</a:t>
                      </a:r>
                    </a:p>
                    <a:p>
                      <a:pPr marL="0" marR="0" algn="ctr">
                        <a:lnSpc>
                          <a:spcPct val="115000"/>
                        </a:lnSpc>
                        <a:spcBef>
                          <a:spcPts val="0"/>
                        </a:spcBef>
                        <a:spcAft>
                          <a:spcPts val="0"/>
                        </a:spcAft>
                      </a:pPr>
                      <a:r>
                        <a:rPr lang="en-US" sz="1000" dirty="0">
                          <a:effectLst/>
                        </a:rPr>
                        <a:t>Mo=0.4K=1.3</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2014133879"/>
                  </a:ext>
                </a:extLst>
              </a:tr>
              <a:tr h="194702">
                <a:tc rowSpan="4">
                  <a:txBody>
                    <a:bodyPr/>
                    <a:lstStyle/>
                    <a:p>
                      <a:pPr marL="0" marR="0" algn="ctr">
                        <a:lnSpc>
                          <a:spcPct val="115000"/>
                        </a:lnSpc>
                        <a:spcBef>
                          <a:spcPts val="0"/>
                        </a:spcBef>
                        <a:spcAft>
                          <a:spcPts val="0"/>
                        </a:spcAft>
                      </a:pPr>
                      <a:r>
                        <a:rPr lang="en-US" sz="1000">
                          <a:effectLst/>
                        </a:rPr>
                        <a:t>Light Brown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Spectrum 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21.0</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63.9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12.2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806775947"/>
                  </a:ext>
                </a:extLst>
              </a:tr>
              <a:tr h="194702">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16.1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80.5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Si=1.3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2965650712"/>
                  </a:ext>
                </a:extLst>
              </a:tr>
              <a:tr h="194702">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7</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17.5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77.9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Si=1.3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3659233658"/>
                  </a:ext>
                </a:extLst>
              </a:tr>
              <a:tr h="349697">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22.7</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68.5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4.3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Si=2.2</a:t>
                      </a:r>
                    </a:p>
                    <a:p>
                      <a:pPr marL="0" marR="0" algn="ctr">
                        <a:lnSpc>
                          <a:spcPct val="115000"/>
                        </a:lnSpc>
                        <a:spcBef>
                          <a:spcPts val="0"/>
                        </a:spcBef>
                        <a:spcAft>
                          <a:spcPts val="0"/>
                        </a:spcAft>
                      </a:pPr>
                      <a:r>
                        <a:rPr lang="en-US" sz="1000">
                          <a:effectLst/>
                        </a:rPr>
                        <a:t>P=0.7</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699703657"/>
                  </a:ext>
                </a:extLst>
              </a:tr>
              <a:tr h="194702">
                <a:tc rowSpan="4">
                  <a:txBody>
                    <a:bodyPr/>
                    <a:lstStyle/>
                    <a:p>
                      <a:pPr marL="0" marR="0" algn="ctr">
                        <a:lnSpc>
                          <a:spcPct val="115000"/>
                        </a:lnSpc>
                        <a:spcBef>
                          <a:spcPts val="0"/>
                        </a:spcBef>
                        <a:spcAft>
                          <a:spcPts val="0"/>
                        </a:spcAft>
                      </a:pPr>
                      <a:r>
                        <a:rPr lang="en-US" sz="1000">
                          <a:effectLst/>
                        </a:rPr>
                        <a:t>White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Spectrum 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10.6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66.6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22.1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3394749730"/>
                  </a:ext>
                </a:extLst>
              </a:tr>
              <a:tr h="194702">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10</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13.8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84.5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3629681888"/>
                  </a:ext>
                </a:extLst>
              </a:tr>
              <a:tr h="194702">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11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17.2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82.2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1028192376"/>
                  </a:ext>
                </a:extLst>
              </a:tr>
              <a:tr h="194702">
                <a:tc vMerge="1">
                  <a:txBody>
                    <a:bodyPr/>
                    <a:lstStyle/>
                    <a:p>
                      <a:endParaRPr lang="en-US"/>
                    </a:p>
                  </a:txBody>
                  <a:tcPr/>
                </a:tc>
                <a:tc>
                  <a:txBody>
                    <a:bodyPr/>
                    <a:lstStyle/>
                    <a:p>
                      <a:pPr marL="0" marR="0" algn="ctr">
                        <a:lnSpc>
                          <a:spcPct val="115000"/>
                        </a:lnSpc>
                        <a:spcBef>
                          <a:spcPts val="0"/>
                        </a:spcBef>
                        <a:spcAft>
                          <a:spcPts val="0"/>
                        </a:spcAft>
                      </a:pPr>
                      <a:r>
                        <a:rPr lang="en-US" sz="1000">
                          <a:effectLst/>
                        </a:rPr>
                        <a:t>Spectrum 12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11.6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87.3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a:effectLst/>
                        </a:rPr>
                        <a:t>0.4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tc>
                  <a:txBody>
                    <a:bodyPr/>
                    <a:lstStyle/>
                    <a:p>
                      <a:pPr marL="0" marR="0" algn="ctr">
                        <a:lnSpc>
                          <a:spcPct val="115000"/>
                        </a:lnSpc>
                        <a:spcBef>
                          <a:spcPts val="0"/>
                        </a:spcBef>
                        <a:spcAft>
                          <a:spcPts val="0"/>
                        </a:spcAft>
                      </a:pPr>
                      <a:r>
                        <a:rPr lang="en-US" sz="1000" dirty="0">
                          <a:effectLst/>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137" marR="35137" marT="0" marB="0" anchor="ctr"/>
                </a:tc>
                <a:extLst>
                  <a:ext uri="{0D108BD9-81ED-4DB2-BD59-A6C34878D82A}">
                    <a16:rowId xmlns:a16="http://schemas.microsoft.com/office/drawing/2014/main" val="3468048816"/>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6" name="Slide Number Placeholder 5"/>
          <p:cNvSpPr>
            <a:spLocks noGrp="1"/>
          </p:cNvSpPr>
          <p:nvPr>
            <p:ph type="sldNum" sz="quarter" idx="12"/>
          </p:nvPr>
        </p:nvSpPr>
        <p:spPr/>
        <p:txBody>
          <a:bodyPr/>
          <a:lstStyle/>
          <a:p>
            <a:fld id="{ECD90DD4-F05E-43DA-8D25-75570397B01A}" type="slidenum">
              <a:rPr lang="en-US" smtClean="0"/>
              <a:t>61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243228694"/>
              </p:ext>
            </p:extLst>
          </p:nvPr>
        </p:nvGraphicFramePr>
        <p:xfrm>
          <a:off x="911297" y="3628936"/>
          <a:ext cx="2565550" cy="939455"/>
        </p:xfrm>
        <a:graphic>
          <a:graphicData uri="http://schemas.openxmlformats.org/drawingml/2006/table">
            <a:tbl>
              <a:tblPr firstRow="1" firstCol="1" bandRow="1">
                <a:tableStyleId>{5C22544A-7EE6-4342-B048-85BDC9FD1C3A}</a:tableStyleId>
              </a:tblPr>
              <a:tblGrid>
                <a:gridCol w="1090996">
                  <a:extLst>
                    <a:ext uri="{9D8B030D-6E8A-4147-A177-3AD203B41FA5}">
                      <a16:colId xmlns:a16="http://schemas.microsoft.com/office/drawing/2014/main" val="3954491724"/>
                    </a:ext>
                  </a:extLst>
                </a:gridCol>
                <a:gridCol w="737277">
                  <a:extLst>
                    <a:ext uri="{9D8B030D-6E8A-4147-A177-3AD203B41FA5}">
                      <a16:colId xmlns:a16="http://schemas.microsoft.com/office/drawing/2014/main" val="3091546365"/>
                    </a:ext>
                  </a:extLst>
                </a:gridCol>
                <a:gridCol w="737277">
                  <a:extLst>
                    <a:ext uri="{9D8B030D-6E8A-4147-A177-3AD203B41FA5}">
                      <a16:colId xmlns:a16="http://schemas.microsoft.com/office/drawing/2014/main" val="899982982"/>
                    </a:ext>
                  </a:extLst>
                </a:gridCol>
              </a:tblGrid>
              <a:tr h="234722">
                <a:tc rowSpan="2">
                  <a:txBody>
                    <a:bodyPr/>
                    <a:lstStyle/>
                    <a:p>
                      <a:pPr marL="0" marR="0" algn="ctr">
                        <a:lnSpc>
                          <a:spcPct val="115000"/>
                        </a:lnSpc>
                        <a:spcBef>
                          <a:spcPts val="0"/>
                        </a:spcBef>
                        <a:spcAft>
                          <a:spcPts val="0"/>
                        </a:spcAft>
                      </a:pPr>
                      <a:r>
                        <a:rPr lang="en-US" sz="1100" dirty="0">
                          <a:effectLst/>
                        </a:rPr>
                        <a:t>Point#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100">
                          <a:effectLst/>
                        </a:rPr>
                        <a:t>Element (Wt%)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34722">
                <a:tc vMerge="1">
                  <a:txBody>
                    <a:bodyPr/>
                    <a:lstStyle/>
                    <a:p>
                      <a:endParaRPr lang="en-US"/>
                    </a:p>
                  </a:txBody>
                  <a:tcPr/>
                </a:tc>
                <a:tc>
                  <a:txBody>
                    <a:bodyPr/>
                    <a:lstStyle/>
                    <a:p>
                      <a:pPr marL="0" marR="0" algn="ctr">
                        <a:lnSpc>
                          <a:spcPct val="115000"/>
                        </a:lnSpc>
                        <a:spcBef>
                          <a:spcPts val="0"/>
                        </a:spcBef>
                        <a:spcAft>
                          <a:spcPts val="0"/>
                        </a:spcAft>
                      </a:pPr>
                      <a:r>
                        <a:rPr lang="en-US" sz="1100" dirty="0">
                          <a:effectLst/>
                        </a:rPr>
                        <a:t>O</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Yb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34722">
                <a:tc>
                  <a:txBody>
                    <a:bodyPr/>
                    <a:lstStyle/>
                    <a:p>
                      <a:pPr marL="0" marR="0" algn="ctr">
                        <a:lnSpc>
                          <a:spcPct val="115000"/>
                        </a:lnSpc>
                        <a:spcBef>
                          <a:spcPts val="0"/>
                        </a:spcBef>
                        <a:spcAft>
                          <a:spcPts val="0"/>
                        </a:spcAft>
                      </a:pPr>
                      <a:r>
                        <a:rPr lang="en-US" sz="1100">
                          <a:effectLst/>
                        </a:rPr>
                        <a:t>Spectrum 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18.9</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81.1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35289">
                <a:tc>
                  <a:txBody>
                    <a:bodyPr/>
                    <a:lstStyle/>
                    <a:p>
                      <a:pPr marL="0" marR="0" algn="ctr">
                        <a:lnSpc>
                          <a:spcPct val="115000"/>
                        </a:lnSpc>
                        <a:spcBef>
                          <a:spcPts val="0"/>
                        </a:spcBef>
                        <a:spcAft>
                          <a:spcPts val="0"/>
                        </a:spcAft>
                      </a:pPr>
                      <a:r>
                        <a:rPr lang="en-US" sz="1100">
                          <a:effectLst/>
                        </a:rPr>
                        <a:t>Spectrum 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14.3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85.7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9" name="Rectangle 8"/>
          <p:cNvSpPr/>
          <p:nvPr/>
        </p:nvSpPr>
        <p:spPr>
          <a:xfrm>
            <a:off x="1385196" y="4701903"/>
            <a:ext cx="1617751" cy="230832"/>
          </a:xfrm>
          <a:prstGeom prst="rect">
            <a:avLst/>
          </a:prstGeom>
        </p:spPr>
        <p:txBody>
          <a:bodyPr wrap="none">
            <a:spAutoFit/>
          </a:bodyPr>
          <a:lstStyle/>
          <a:p>
            <a:pPr algn="ctr"/>
            <a:r>
              <a:rPr lang="en-US" sz="900" b="1" dirty="0"/>
              <a:t>Sample – A, Cr</a:t>
            </a:r>
            <a:r>
              <a:rPr lang="en-US" sz="900" b="1" baseline="-25000" dirty="0"/>
              <a:t>2</a:t>
            </a:r>
            <a:r>
              <a:rPr lang="en-US" sz="900" b="1" dirty="0"/>
              <a:t>O</a:t>
            </a:r>
            <a:r>
              <a:rPr lang="en-US" sz="900" b="1" baseline="-25000" dirty="0"/>
              <a:t>3</a:t>
            </a:r>
            <a:r>
              <a:rPr lang="en-US" sz="900" b="1" dirty="0"/>
              <a:t> (20 </a:t>
            </a:r>
            <a:r>
              <a:rPr lang="el-GR" sz="900" b="1" dirty="0"/>
              <a:t>μ</a:t>
            </a:r>
            <a:r>
              <a:rPr lang="en-US" sz="900" b="1" dirty="0"/>
              <a:t>m)</a:t>
            </a:r>
            <a:endParaRPr lang="en-US" sz="900" b="1" dirty="0">
              <a:solidFill>
                <a:srgbClr val="FF0000"/>
              </a:solidFill>
            </a:endParaRPr>
          </a:p>
        </p:txBody>
      </p:sp>
      <p:sp>
        <p:nvSpPr>
          <p:cNvPr id="10" name="Rectangle 9"/>
          <p:cNvSpPr/>
          <p:nvPr/>
        </p:nvSpPr>
        <p:spPr>
          <a:xfrm>
            <a:off x="5562600" y="6113227"/>
            <a:ext cx="1598516" cy="230832"/>
          </a:xfrm>
          <a:prstGeom prst="rect">
            <a:avLst/>
          </a:prstGeom>
        </p:spPr>
        <p:txBody>
          <a:bodyPr wrap="none">
            <a:spAutoFit/>
          </a:bodyPr>
          <a:lstStyle/>
          <a:p>
            <a:pPr algn="ctr"/>
            <a:r>
              <a:rPr lang="en-US" sz="900" b="1" dirty="0"/>
              <a:t>Sample – 5, Cr</a:t>
            </a:r>
            <a:r>
              <a:rPr lang="en-US" sz="900" b="1" baseline="-25000" dirty="0"/>
              <a:t>2</a:t>
            </a:r>
            <a:r>
              <a:rPr lang="en-US" sz="900" b="1" dirty="0"/>
              <a:t>O</a:t>
            </a:r>
            <a:r>
              <a:rPr lang="en-US" sz="900" b="1" baseline="-25000" dirty="0"/>
              <a:t>3</a:t>
            </a:r>
            <a:r>
              <a:rPr lang="en-US" sz="900" b="1" dirty="0"/>
              <a:t> (20 </a:t>
            </a:r>
            <a:r>
              <a:rPr lang="el-GR" sz="900" b="1" dirty="0"/>
              <a:t>μ</a:t>
            </a:r>
            <a:r>
              <a:rPr lang="en-US" sz="900" b="1" dirty="0"/>
              <a:t>m)</a:t>
            </a:r>
            <a:endParaRPr lang="en-US" sz="900" b="1" dirty="0">
              <a:solidFill>
                <a:srgbClr val="FF0000"/>
              </a:solidFill>
            </a:endParaRPr>
          </a:p>
        </p:txBody>
      </p:sp>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5649"/>
            <a:ext cx="9144000" cy="1227862"/>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Sample#5</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A in Sunlight Cr</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-20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693668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62</a:t>
            </a:fld>
            <a:endParaRPr lang="en-US"/>
          </a:p>
        </p:txBody>
      </p:sp>
      <p:sp>
        <p:nvSpPr>
          <p:cNvPr id="8" name="Rectangle 7"/>
          <p:cNvSpPr/>
          <p:nvPr/>
        </p:nvSpPr>
        <p:spPr>
          <a:xfrm>
            <a:off x="258907" y="4654610"/>
            <a:ext cx="2710999" cy="369332"/>
          </a:xfrm>
          <a:prstGeom prst="rect">
            <a:avLst/>
          </a:prstGeom>
        </p:spPr>
        <p:txBody>
          <a:bodyPr wrap="none">
            <a:spAutoFit/>
          </a:bodyPr>
          <a:lstStyle/>
          <a:p>
            <a:r>
              <a:rPr lang="en-US" b="1" dirty="0"/>
              <a:t>Light brown location#1</a:t>
            </a:r>
            <a:endParaRPr lang="en-US" dirty="0"/>
          </a:p>
        </p:txBody>
      </p:sp>
      <p:sp>
        <p:nvSpPr>
          <p:cNvPr id="9" name="Rectangle 8"/>
          <p:cNvSpPr/>
          <p:nvPr/>
        </p:nvSpPr>
        <p:spPr>
          <a:xfrm>
            <a:off x="3171375" y="4654610"/>
            <a:ext cx="2710999" cy="369332"/>
          </a:xfrm>
          <a:prstGeom prst="rect">
            <a:avLst/>
          </a:prstGeom>
        </p:spPr>
        <p:txBody>
          <a:bodyPr wrap="none">
            <a:spAutoFit/>
          </a:bodyPr>
          <a:lstStyle/>
          <a:p>
            <a:r>
              <a:rPr lang="en-US" b="1" dirty="0"/>
              <a:t>Light brown location#2</a:t>
            </a:r>
            <a:endParaRPr lang="en-US" dirty="0"/>
          </a:p>
        </p:txBody>
      </p:sp>
      <p:sp>
        <p:nvSpPr>
          <p:cNvPr id="10" name="Rectangle 9"/>
          <p:cNvSpPr/>
          <p:nvPr/>
        </p:nvSpPr>
        <p:spPr>
          <a:xfrm>
            <a:off x="6649839" y="4636652"/>
            <a:ext cx="1762021" cy="369332"/>
          </a:xfrm>
          <a:prstGeom prst="rect">
            <a:avLst/>
          </a:prstGeom>
        </p:spPr>
        <p:txBody>
          <a:bodyPr wrap="none">
            <a:spAutoFit/>
          </a:bodyPr>
          <a:lstStyle/>
          <a:p>
            <a:r>
              <a:rPr lang="en-US" b="1" dirty="0"/>
              <a:t>White location</a:t>
            </a:r>
            <a:endParaRPr lang="en-US" dirty="0"/>
          </a:p>
        </p:txBody>
      </p:sp>
      <p:pic>
        <p:nvPicPr>
          <p:cNvPr id="11" name="Picture 10" descr="C:\Users\49724\Desktop\Files\kfupm\Thesis\SEM images\5 (Cr2O3-20) SL\5_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3" y="2704660"/>
            <a:ext cx="2802509" cy="1826563"/>
          </a:xfrm>
          <a:prstGeom prst="rect">
            <a:avLst/>
          </a:prstGeom>
          <a:noFill/>
          <a:ln>
            <a:noFill/>
          </a:ln>
        </p:spPr>
      </p:pic>
      <p:pic>
        <p:nvPicPr>
          <p:cNvPr id="14" name="Content Placeholder 6" descr="C:\Users\49724\Desktop\Files\kfupm\Thesis\SEM images\6 (Cr2O3-50) SL\6_002.tif"/>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13153" y="2704826"/>
            <a:ext cx="2802509" cy="1826396"/>
          </a:xfrm>
          <a:prstGeom prst="rect">
            <a:avLst/>
          </a:prstGeom>
          <a:noFill/>
          <a:ln>
            <a:noFill/>
          </a:ln>
        </p:spPr>
      </p:pic>
      <p:pic>
        <p:nvPicPr>
          <p:cNvPr id="17" name="Picture 16" descr="C:\Users\49724\Desktop\Files\kfupm\Thesis\SEM images\6 (Cr2O3-50) SL\6_003.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1375" y="2713297"/>
            <a:ext cx="2802509" cy="1817924"/>
          </a:xfrm>
          <a:prstGeom prst="rect">
            <a:avLst/>
          </a:prstGeom>
          <a:noFill/>
          <a:ln>
            <a:noFill/>
          </a:ln>
        </p:spPr>
      </p:pic>
      <p:pic>
        <p:nvPicPr>
          <p:cNvPr id="20" name="Picture 19" descr="C:\Users\49724\Desktop\Files\kfupm\Thesis\SEM images\6 (Cr2O3-50) SL\6_005.t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9596" y="2704658"/>
            <a:ext cx="2802509" cy="1826563"/>
          </a:xfrm>
          <a:prstGeom prst="rect">
            <a:avLst/>
          </a:prstGeom>
          <a:noFill/>
          <a:ln>
            <a:noFill/>
          </a:ln>
        </p:spPr>
      </p:pic>
      <p:sp>
        <p:nvSpPr>
          <p:cNvPr id="3" name="Title 2"/>
          <p:cNvSpPr>
            <a:spLocks noGrp="1"/>
          </p:cNvSpPr>
          <p:nvPr>
            <p:ph type="title"/>
          </p:nvPr>
        </p:nvSpPr>
        <p:spPr/>
        <p:txBody>
          <a:bodyPr/>
          <a:lstStyle/>
          <a:p>
            <a:endParaRPr lang="en-US"/>
          </a:p>
        </p:txBody>
      </p:sp>
      <p:sp>
        <p:nvSpPr>
          <p:cNvPr id="16" name="Title 1"/>
          <p:cNvSpPr txBox="1">
            <a:spLocks/>
          </p:cNvSpPr>
          <p:nvPr/>
        </p:nvSpPr>
        <p:spPr>
          <a:xfrm>
            <a:off x="0" y="990600"/>
            <a:ext cx="9144000" cy="131970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Sample#6</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B in Sunlight Cr</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-50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4629847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63</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1563141"/>
              </p:ext>
            </p:extLst>
          </p:nvPr>
        </p:nvGraphicFramePr>
        <p:xfrm>
          <a:off x="3899276" y="2838448"/>
          <a:ext cx="4939922" cy="2419351"/>
        </p:xfrm>
        <a:graphic>
          <a:graphicData uri="http://schemas.openxmlformats.org/drawingml/2006/table">
            <a:tbl>
              <a:tblPr firstRow="1" firstCol="1" bandRow="1">
                <a:tableStyleId>{5C22544A-7EE6-4342-B048-85BDC9FD1C3A}</a:tableStyleId>
              </a:tblPr>
              <a:tblGrid>
                <a:gridCol w="918086">
                  <a:extLst>
                    <a:ext uri="{9D8B030D-6E8A-4147-A177-3AD203B41FA5}">
                      <a16:colId xmlns:a16="http://schemas.microsoft.com/office/drawing/2014/main" val="1098230595"/>
                    </a:ext>
                  </a:extLst>
                </a:gridCol>
                <a:gridCol w="918086">
                  <a:extLst>
                    <a:ext uri="{9D8B030D-6E8A-4147-A177-3AD203B41FA5}">
                      <a16:colId xmlns:a16="http://schemas.microsoft.com/office/drawing/2014/main" val="566515452"/>
                    </a:ext>
                  </a:extLst>
                </a:gridCol>
                <a:gridCol w="620750">
                  <a:extLst>
                    <a:ext uri="{9D8B030D-6E8A-4147-A177-3AD203B41FA5}">
                      <a16:colId xmlns:a16="http://schemas.microsoft.com/office/drawing/2014/main" val="3124654157"/>
                    </a:ext>
                  </a:extLst>
                </a:gridCol>
                <a:gridCol w="620750">
                  <a:extLst>
                    <a:ext uri="{9D8B030D-6E8A-4147-A177-3AD203B41FA5}">
                      <a16:colId xmlns:a16="http://schemas.microsoft.com/office/drawing/2014/main" val="1391305076"/>
                    </a:ext>
                  </a:extLst>
                </a:gridCol>
                <a:gridCol w="620750">
                  <a:extLst>
                    <a:ext uri="{9D8B030D-6E8A-4147-A177-3AD203B41FA5}">
                      <a16:colId xmlns:a16="http://schemas.microsoft.com/office/drawing/2014/main" val="4085585960"/>
                    </a:ext>
                  </a:extLst>
                </a:gridCol>
                <a:gridCol w="620750">
                  <a:extLst>
                    <a:ext uri="{9D8B030D-6E8A-4147-A177-3AD203B41FA5}">
                      <a16:colId xmlns:a16="http://schemas.microsoft.com/office/drawing/2014/main" val="1891151033"/>
                    </a:ext>
                  </a:extLst>
                </a:gridCol>
                <a:gridCol w="620750">
                  <a:extLst>
                    <a:ext uri="{9D8B030D-6E8A-4147-A177-3AD203B41FA5}">
                      <a16:colId xmlns:a16="http://schemas.microsoft.com/office/drawing/2014/main" val="728105832"/>
                    </a:ext>
                  </a:extLst>
                </a:gridCol>
              </a:tblGrid>
              <a:tr h="219941">
                <a:tc rowSpan="2">
                  <a:txBody>
                    <a:bodyPr/>
                    <a:lstStyle/>
                    <a:p>
                      <a:pPr marL="0" marR="0" algn="ctr">
                        <a:lnSpc>
                          <a:spcPct val="115000"/>
                        </a:lnSpc>
                        <a:spcBef>
                          <a:spcPts val="0"/>
                        </a:spcBef>
                        <a:spcAft>
                          <a:spcPts val="0"/>
                        </a:spcAft>
                      </a:pPr>
                      <a:r>
                        <a:rPr lang="en-US" sz="1200">
                          <a:effectLst/>
                        </a:rPr>
                        <a:t>Location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200">
                          <a:effectLst/>
                        </a:rPr>
                        <a:t>Point#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5">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495139"/>
                  </a:ext>
                </a:extLst>
              </a:tr>
              <a:tr h="219941">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Fe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Other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42664883"/>
                  </a:ext>
                </a:extLst>
              </a:tr>
              <a:tr h="219941">
                <a:tc rowSpan="3">
                  <a:txBody>
                    <a:bodyPr/>
                    <a:lstStyle/>
                    <a:p>
                      <a:pPr marL="0" marR="0" algn="ctr">
                        <a:lnSpc>
                          <a:spcPct val="115000"/>
                        </a:lnSpc>
                        <a:spcBef>
                          <a:spcPts val="0"/>
                        </a:spcBef>
                        <a:spcAft>
                          <a:spcPts val="0"/>
                        </a:spcAft>
                      </a:pPr>
                      <a:r>
                        <a:rPr lang="en-US" sz="1200">
                          <a:effectLst/>
                        </a:rPr>
                        <a:t>Light Brown#1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40939296"/>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13.5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86.5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75052451"/>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7.0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93.0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38014063"/>
                  </a:ext>
                </a:extLst>
              </a:tr>
              <a:tr h="219941">
                <a:tc rowSpan="3">
                  <a:txBody>
                    <a:bodyPr/>
                    <a:lstStyle/>
                    <a:p>
                      <a:pPr marL="0" marR="0" algn="ctr">
                        <a:lnSpc>
                          <a:spcPct val="115000"/>
                        </a:lnSpc>
                        <a:spcBef>
                          <a:spcPts val="0"/>
                        </a:spcBef>
                        <a:spcAft>
                          <a:spcPts val="0"/>
                        </a:spcAft>
                      </a:pPr>
                      <a:r>
                        <a:rPr lang="en-US" sz="1200">
                          <a:effectLst/>
                        </a:rPr>
                        <a:t>Light Brown#2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16.3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48043087"/>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99.7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42848375"/>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17.1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0.1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2938374"/>
                  </a:ext>
                </a:extLst>
              </a:tr>
              <a:tr h="219941">
                <a:tc rowSpan="3">
                  <a:txBody>
                    <a:bodyPr/>
                    <a:lstStyle/>
                    <a:p>
                      <a:pPr marL="0" marR="0" algn="ctr">
                        <a:lnSpc>
                          <a:spcPct val="115000"/>
                        </a:lnSpc>
                        <a:spcBef>
                          <a:spcPts val="0"/>
                        </a:spcBef>
                        <a:spcAft>
                          <a:spcPts val="0"/>
                        </a:spcAft>
                      </a:pPr>
                      <a:r>
                        <a:rPr lang="en-US" sz="1200">
                          <a:effectLst/>
                        </a:rPr>
                        <a:t>White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90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33545782"/>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15.5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84.5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396079484"/>
                  </a:ext>
                </a:extLst>
              </a:tr>
              <a:tr h="219941">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87.8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9034047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8559377"/>
              </p:ext>
            </p:extLst>
          </p:nvPr>
        </p:nvGraphicFramePr>
        <p:xfrm>
          <a:off x="533400" y="3200400"/>
          <a:ext cx="2719040" cy="905825"/>
        </p:xfrm>
        <a:graphic>
          <a:graphicData uri="http://schemas.openxmlformats.org/drawingml/2006/table">
            <a:tbl>
              <a:tblPr firstRow="1" firstCol="1" bandRow="1">
                <a:tableStyleId>{5C22544A-7EE6-4342-B048-85BDC9FD1C3A}</a:tableStyleId>
              </a:tblPr>
              <a:tblGrid>
                <a:gridCol w="1156268">
                  <a:extLst>
                    <a:ext uri="{9D8B030D-6E8A-4147-A177-3AD203B41FA5}">
                      <a16:colId xmlns:a16="http://schemas.microsoft.com/office/drawing/2014/main" val="3954491724"/>
                    </a:ext>
                  </a:extLst>
                </a:gridCol>
                <a:gridCol w="781386">
                  <a:extLst>
                    <a:ext uri="{9D8B030D-6E8A-4147-A177-3AD203B41FA5}">
                      <a16:colId xmlns:a16="http://schemas.microsoft.com/office/drawing/2014/main" val="3091546365"/>
                    </a:ext>
                  </a:extLst>
                </a:gridCol>
                <a:gridCol w="781386">
                  <a:extLst>
                    <a:ext uri="{9D8B030D-6E8A-4147-A177-3AD203B41FA5}">
                      <a16:colId xmlns:a16="http://schemas.microsoft.com/office/drawing/2014/main" val="899982982"/>
                    </a:ext>
                  </a:extLst>
                </a:gridCol>
              </a:tblGrid>
              <a:tr h="228139">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dirty="0">
                          <a:effectLst/>
                        </a:rPr>
                        <a:t>Element (</a:t>
                      </a:r>
                      <a:r>
                        <a:rPr lang="en-US" sz="1200" dirty="0" err="1">
                          <a:effectLst/>
                        </a:rPr>
                        <a:t>Wt</a:t>
                      </a:r>
                      <a:r>
                        <a:rPr lang="en-US" sz="1200" dirty="0">
                          <a:effectLst/>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25714">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err="1">
                          <a:effectLst/>
                        </a:rPr>
                        <a:t>Yb</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25714">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12.7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87.3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26258">
                <a:tc>
                  <a:txBody>
                    <a:bodyPr/>
                    <a:lstStyle/>
                    <a:p>
                      <a:pPr marL="0" marR="0" algn="ctr">
                        <a:lnSpc>
                          <a:spcPct val="115000"/>
                        </a:lnSpc>
                        <a:spcBef>
                          <a:spcPts val="0"/>
                        </a:spcBef>
                        <a:spcAft>
                          <a:spcPts val="0"/>
                        </a:spcAft>
                      </a:pPr>
                      <a:r>
                        <a:rPr lang="en-US" sz="1200" dirty="0">
                          <a:effectLst/>
                        </a:rPr>
                        <a:t>Spectrum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18.2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8" name="Rectangle 7"/>
          <p:cNvSpPr/>
          <p:nvPr/>
        </p:nvSpPr>
        <p:spPr>
          <a:xfrm>
            <a:off x="1148519" y="4329601"/>
            <a:ext cx="1617751" cy="230832"/>
          </a:xfrm>
          <a:prstGeom prst="rect">
            <a:avLst/>
          </a:prstGeom>
        </p:spPr>
        <p:txBody>
          <a:bodyPr wrap="none">
            <a:spAutoFit/>
          </a:bodyPr>
          <a:lstStyle/>
          <a:p>
            <a:pPr algn="ctr"/>
            <a:r>
              <a:rPr lang="en-US" sz="900" b="1" dirty="0"/>
              <a:t>Sample – B, Cr</a:t>
            </a:r>
            <a:r>
              <a:rPr lang="en-US" sz="900" b="1" baseline="-25000" dirty="0"/>
              <a:t>2</a:t>
            </a:r>
            <a:r>
              <a:rPr lang="en-US" sz="900" b="1" dirty="0"/>
              <a:t>O</a:t>
            </a:r>
            <a:r>
              <a:rPr lang="en-US" sz="900" b="1" baseline="-25000" dirty="0"/>
              <a:t>3</a:t>
            </a:r>
            <a:r>
              <a:rPr lang="en-US" sz="900" b="1" dirty="0"/>
              <a:t> (50 </a:t>
            </a:r>
            <a:r>
              <a:rPr lang="el-GR" sz="900" b="1" dirty="0"/>
              <a:t>μ</a:t>
            </a:r>
            <a:r>
              <a:rPr lang="en-US" sz="900" b="1" dirty="0"/>
              <a:t>m)</a:t>
            </a:r>
            <a:endParaRPr lang="en-US" sz="900" b="1" dirty="0">
              <a:solidFill>
                <a:srgbClr val="FF0000"/>
              </a:solidFill>
            </a:endParaRPr>
          </a:p>
        </p:txBody>
      </p:sp>
      <p:sp>
        <p:nvSpPr>
          <p:cNvPr id="10" name="Rectangle 9"/>
          <p:cNvSpPr/>
          <p:nvPr/>
        </p:nvSpPr>
        <p:spPr>
          <a:xfrm>
            <a:off x="5448591" y="5371812"/>
            <a:ext cx="1598516" cy="230832"/>
          </a:xfrm>
          <a:prstGeom prst="rect">
            <a:avLst/>
          </a:prstGeom>
        </p:spPr>
        <p:txBody>
          <a:bodyPr wrap="none">
            <a:spAutoFit/>
          </a:bodyPr>
          <a:lstStyle/>
          <a:p>
            <a:pPr algn="ctr"/>
            <a:r>
              <a:rPr lang="en-US" sz="900" b="1" dirty="0"/>
              <a:t>Sample – 6, Cr</a:t>
            </a:r>
            <a:r>
              <a:rPr lang="en-US" sz="900" b="1" baseline="-25000" dirty="0"/>
              <a:t>2</a:t>
            </a:r>
            <a:r>
              <a:rPr lang="en-US" sz="900" b="1" dirty="0"/>
              <a:t>O</a:t>
            </a:r>
            <a:r>
              <a:rPr lang="en-US" sz="900" b="1" baseline="-25000" dirty="0"/>
              <a:t>3</a:t>
            </a:r>
            <a:r>
              <a:rPr lang="en-US" sz="900" b="1" dirty="0"/>
              <a:t> (50 </a:t>
            </a:r>
            <a:r>
              <a:rPr lang="el-GR" sz="900" b="1" dirty="0"/>
              <a:t>μ</a:t>
            </a:r>
            <a:r>
              <a:rPr lang="en-US" sz="900" b="1" dirty="0"/>
              <a:t>m)</a:t>
            </a:r>
            <a:endParaRPr lang="en-US" sz="900" b="1" dirty="0">
              <a:solidFill>
                <a:srgbClr val="FF0000"/>
              </a:solidFill>
            </a:endParaRPr>
          </a:p>
        </p:txBody>
      </p:sp>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0600"/>
            <a:ext cx="9144000" cy="131970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Sample#6</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B in Sunlight Cr</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3</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-50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7461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64</a:t>
            </a:fld>
            <a:endParaRPr lang="en-US"/>
          </a:p>
        </p:txBody>
      </p:sp>
      <p:sp>
        <p:nvSpPr>
          <p:cNvPr id="8" name="Rectangle 7"/>
          <p:cNvSpPr/>
          <p:nvPr/>
        </p:nvSpPr>
        <p:spPr>
          <a:xfrm>
            <a:off x="457200" y="4654610"/>
            <a:ext cx="2403222" cy="369332"/>
          </a:xfrm>
          <a:prstGeom prst="rect">
            <a:avLst/>
          </a:prstGeom>
        </p:spPr>
        <p:txBody>
          <a:bodyPr wrap="none">
            <a:spAutoFit/>
          </a:bodyPr>
          <a:lstStyle/>
          <a:p>
            <a:r>
              <a:rPr lang="en-US" b="1" dirty="0"/>
              <a:t>Dark brown location</a:t>
            </a:r>
            <a:endParaRPr lang="en-US" dirty="0"/>
          </a:p>
        </p:txBody>
      </p:sp>
      <p:sp>
        <p:nvSpPr>
          <p:cNvPr id="9" name="Rectangle 8"/>
          <p:cNvSpPr/>
          <p:nvPr/>
        </p:nvSpPr>
        <p:spPr>
          <a:xfrm>
            <a:off x="3344741" y="4654610"/>
            <a:ext cx="2454518" cy="369332"/>
          </a:xfrm>
          <a:prstGeom prst="rect">
            <a:avLst/>
          </a:prstGeom>
        </p:spPr>
        <p:txBody>
          <a:bodyPr wrap="none">
            <a:spAutoFit/>
          </a:bodyPr>
          <a:lstStyle/>
          <a:p>
            <a:r>
              <a:rPr lang="en-US" b="1" dirty="0"/>
              <a:t>Light brown location</a:t>
            </a:r>
            <a:endParaRPr lang="en-US" dirty="0"/>
          </a:p>
        </p:txBody>
      </p:sp>
      <p:sp>
        <p:nvSpPr>
          <p:cNvPr id="10" name="Rectangle 9"/>
          <p:cNvSpPr/>
          <p:nvPr/>
        </p:nvSpPr>
        <p:spPr>
          <a:xfrm>
            <a:off x="6738989" y="4654610"/>
            <a:ext cx="1762021" cy="369332"/>
          </a:xfrm>
          <a:prstGeom prst="rect">
            <a:avLst/>
          </a:prstGeom>
        </p:spPr>
        <p:txBody>
          <a:bodyPr wrap="none">
            <a:spAutoFit/>
          </a:bodyPr>
          <a:lstStyle/>
          <a:p>
            <a:r>
              <a:rPr lang="en-US" b="1" dirty="0"/>
              <a:t>White location</a:t>
            </a:r>
            <a:endParaRPr lang="en-US" dirty="0"/>
          </a:p>
        </p:txBody>
      </p:sp>
      <p:pic>
        <p:nvPicPr>
          <p:cNvPr id="15" name="Picture 14" descr="C:\Users\49724\Desktop\Files\kfupm\Thesis\SEM images\7 (YSZ-20) SL\7_002.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3" y="2713297"/>
            <a:ext cx="2802509" cy="1817924"/>
          </a:xfrm>
          <a:prstGeom prst="rect">
            <a:avLst/>
          </a:prstGeom>
          <a:noFill/>
          <a:ln>
            <a:noFill/>
          </a:ln>
        </p:spPr>
      </p:pic>
      <p:pic>
        <p:nvPicPr>
          <p:cNvPr id="18" name="Picture 17" descr="C:\Users\49724\Desktop\Files\kfupm\Thesis\SEM images\7 (YSZ-20) SL\7_007.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374" y="2713297"/>
            <a:ext cx="2802509" cy="1817924"/>
          </a:xfrm>
          <a:prstGeom prst="rect">
            <a:avLst/>
          </a:prstGeom>
          <a:noFill/>
          <a:ln>
            <a:noFill/>
          </a:ln>
        </p:spPr>
      </p:pic>
      <p:pic>
        <p:nvPicPr>
          <p:cNvPr id="21" name="Picture 20" descr="C:\Users\49724\Desktop\Files\kfupm\Thesis\SEM images\7 (YSZ-20) SL\7_013.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595" y="2704658"/>
            <a:ext cx="2802511" cy="1826562"/>
          </a:xfrm>
          <a:prstGeom prst="rect">
            <a:avLst/>
          </a:prstGeom>
          <a:noFill/>
          <a:ln>
            <a:noFill/>
          </a:ln>
        </p:spPr>
      </p:pic>
      <p:sp>
        <p:nvSpPr>
          <p:cNvPr id="3" name="Title 2"/>
          <p:cNvSpPr>
            <a:spLocks noGrp="1"/>
          </p:cNvSpPr>
          <p:nvPr>
            <p:ph type="title"/>
          </p:nvPr>
        </p:nvSpPr>
        <p:spPr/>
        <p:txBody>
          <a:bodyPr/>
          <a:lstStyle/>
          <a:p>
            <a:endParaRPr lang="en-US" dirty="0"/>
          </a:p>
        </p:txBody>
      </p:sp>
      <p:sp>
        <p:nvSpPr>
          <p:cNvPr id="16" name="Title 1"/>
          <p:cNvSpPr txBox="1">
            <a:spLocks/>
          </p:cNvSpPr>
          <p:nvPr/>
        </p:nvSpPr>
        <p:spPr>
          <a:xfrm>
            <a:off x="0" y="990601"/>
            <a:ext cx="9144000" cy="1219200"/>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Sample#7 </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C in Sunlight YSZ-20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415215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839992445"/>
              </p:ext>
            </p:extLst>
          </p:nvPr>
        </p:nvGraphicFramePr>
        <p:xfrm>
          <a:off x="3994941" y="2623683"/>
          <a:ext cx="4996658" cy="1698300"/>
        </p:xfrm>
        <a:graphic>
          <a:graphicData uri="http://schemas.openxmlformats.org/drawingml/2006/table">
            <a:tbl>
              <a:tblPr firstRow="1" firstCol="1" bandRow="1">
                <a:tableStyleId>{5C22544A-7EE6-4342-B048-85BDC9FD1C3A}</a:tableStyleId>
              </a:tblPr>
              <a:tblGrid>
                <a:gridCol w="928629">
                  <a:extLst>
                    <a:ext uri="{9D8B030D-6E8A-4147-A177-3AD203B41FA5}">
                      <a16:colId xmlns:a16="http://schemas.microsoft.com/office/drawing/2014/main" val="1562940431"/>
                    </a:ext>
                  </a:extLst>
                </a:gridCol>
                <a:gridCol w="928629">
                  <a:extLst>
                    <a:ext uri="{9D8B030D-6E8A-4147-A177-3AD203B41FA5}">
                      <a16:colId xmlns:a16="http://schemas.microsoft.com/office/drawing/2014/main" val="3391424102"/>
                    </a:ext>
                  </a:extLst>
                </a:gridCol>
                <a:gridCol w="627880">
                  <a:extLst>
                    <a:ext uri="{9D8B030D-6E8A-4147-A177-3AD203B41FA5}">
                      <a16:colId xmlns:a16="http://schemas.microsoft.com/office/drawing/2014/main" val="1411999620"/>
                    </a:ext>
                  </a:extLst>
                </a:gridCol>
                <a:gridCol w="627880">
                  <a:extLst>
                    <a:ext uri="{9D8B030D-6E8A-4147-A177-3AD203B41FA5}">
                      <a16:colId xmlns:a16="http://schemas.microsoft.com/office/drawing/2014/main" val="3573184988"/>
                    </a:ext>
                  </a:extLst>
                </a:gridCol>
                <a:gridCol w="627880">
                  <a:extLst>
                    <a:ext uri="{9D8B030D-6E8A-4147-A177-3AD203B41FA5}">
                      <a16:colId xmlns:a16="http://schemas.microsoft.com/office/drawing/2014/main" val="4214275326"/>
                    </a:ext>
                  </a:extLst>
                </a:gridCol>
                <a:gridCol w="627880">
                  <a:extLst>
                    <a:ext uri="{9D8B030D-6E8A-4147-A177-3AD203B41FA5}">
                      <a16:colId xmlns:a16="http://schemas.microsoft.com/office/drawing/2014/main" val="3201736879"/>
                    </a:ext>
                  </a:extLst>
                </a:gridCol>
                <a:gridCol w="627880">
                  <a:extLst>
                    <a:ext uri="{9D8B030D-6E8A-4147-A177-3AD203B41FA5}">
                      <a16:colId xmlns:a16="http://schemas.microsoft.com/office/drawing/2014/main" val="1832957609"/>
                    </a:ext>
                  </a:extLst>
                </a:gridCol>
              </a:tblGrid>
              <a:tr h="283050">
                <a:tc rowSpan="2">
                  <a:txBody>
                    <a:bodyPr/>
                    <a:lstStyle/>
                    <a:p>
                      <a:pPr marL="0" marR="0" algn="ctr">
                        <a:lnSpc>
                          <a:spcPct val="115000"/>
                        </a:lnSpc>
                        <a:spcBef>
                          <a:spcPts val="0"/>
                        </a:spcBef>
                        <a:spcAft>
                          <a:spcPts val="0"/>
                        </a:spcAft>
                      </a:pPr>
                      <a:r>
                        <a:rPr lang="en-US" sz="1200">
                          <a:effectLst/>
                        </a:rPr>
                        <a:t>Location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5">
                  <a:txBody>
                    <a:bodyPr/>
                    <a:lstStyle/>
                    <a:p>
                      <a:pPr marL="0" marR="0" algn="ctr">
                        <a:lnSpc>
                          <a:spcPct val="115000"/>
                        </a:lnSpc>
                        <a:spcBef>
                          <a:spcPts val="0"/>
                        </a:spcBef>
                        <a:spcAft>
                          <a:spcPts val="0"/>
                        </a:spcAft>
                      </a:pPr>
                      <a:r>
                        <a:rPr lang="en-US" sz="1200">
                          <a:effectLst/>
                        </a:rPr>
                        <a:t>Element (Wt%)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3135812"/>
                  </a:ext>
                </a:extLst>
              </a:tr>
              <a:tr h="28305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Fe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Cr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Other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76522008"/>
                  </a:ext>
                </a:extLst>
              </a:tr>
              <a:tr h="283050">
                <a:tc>
                  <a:txBody>
                    <a:bodyPr/>
                    <a:lstStyle/>
                    <a:p>
                      <a:pPr marL="0" marR="0" algn="ctr">
                        <a:lnSpc>
                          <a:spcPct val="115000"/>
                        </a:lnSpc>
                        <a:spcBef>
                          <a:spcPts val="0"/>
                        </a:spcBef>
                        <a:spcAft>
                          <a:spcPts val="0"/>
                        </a:spcAft>
                      </a:pPr>
                      <a:r>
                        <a:rPr lang="en-US" sz="1200">
                          <a:effectLst/>
                        </a:rPr>
                        <a:t>Dark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64.3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34.7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6284375"/>
                  </a:ext>
                </a:extLst>
              </a:tr>
              <a:tr h="283050">
                <a:tc>
                  <a:txBody>
                    <a:bodyPr/>
                    <a:lstStyle/>
                    <a:p>
                      <a:pPr marL="0" marR="0" algn="ctr">
                        <a:lnSpc>
                          <a:spcPct val="115000"/>
                        </a:lnSpc>
                        <a:spcBef>
                          <a:spcPts val="0"/>
                        </a:spcBef>
                        <a:spcAft>
                          <a:spcPts val="0"/>
                        </a:spcAft>
                      </a:pPr>
                      <a:r>
                        <a:rPr lang="en-US" sz="1200">
                          <a:effectLst/>
                        </a:rPr>
                        <a:t>Light Brown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67.4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30.8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29329052"/>
                  </a:ext>
                </a:extLst>
              </a:tr>
              <a:tr h="283050">
                <a:tc rowSpan="2">
                  <a:txBody>
                    <a:bodyPr/>
                    <a:lstStyle/>
                    <a:p>
                      <a:pPr marL="0" marR="0" algn="ctr">
                        <a:lnSpc>
                          <a:spcPct val="115000"/>
                        </a:lnSpc>
                        <a:spcBef>
                          <a:spcPts val="0"/>
                        </a:spcBef>
                        <a:spcAft>
                          <a:spcPts val="0"/>
                        </a:spcAft>
                      </a:pPr>
                      <a:r>
                        <a:rPr lang="en-US" sz="1200">
                          <a:effectLst/>
                        </a:rPr>
                        <a:t>White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Spectrum 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37.2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98866945"/>
                  </a:ext>
                </a:extLst>
              </a:tr>
              <a:tr h="28305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Spectrum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29.2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68.8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Mg=1.9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043607420"/>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64797754"/>
              </p:ext>
            </p:extLst>
          </p:nvPr>
        </p:nvGraphicFramePr>
        <p:xfrm>
          <a:off x="791664" y="3042398"/>
          <a:ext cx="2713537" cy="1031320"/>
        </p:xfrm>
        <a:graphic>
          <a:graphicData uri="http://schemas.openxmlformats.org/drawingml/2006/table">
            <a:tbl>
              <a:tblPr firstRow="1" firstCol="1" bandRow="1">
                <a:tableStyleId>{5C22544A-7EE6-4342-B048-85BDC9FD1C3A}</a:tableStyleId>
              </a:tblPr>
              <a:tblGrid>
                <a:gridCol w="1153927">
                  <a:extLst>
                    <a:ext uri="{9D8B030D-6E8A-4147-A177-3AD203B41FA5}">
                      <a16:colId xmlns:a16="http://schemas.microsoft.com/office/drawing/2014/main" val="599094806"/>
                    </a:ext>
                  </a:extLst>
                </a:gridCol>
                <a:gridCol w="779805">
                  <a:extLst>
                    <a:ext uri="{9D8B030D-6E8A-4147-A177-3AD203B41FA5}">
                      <a16:colId xmlns:a16="http://schemas.microsoft.com/office/drawing/2014/main" val="3911553883"/>
                    </a:ext>
                  </a:extLst>
                </a:gridCol>
                <a:gridCol w="779805">
                  <a:extLst>
                    <a:ext uri="{9D8B030D-6E8A-4147-A177-3AD203B41FA5}">
                      <a16:colId xmlns:a16="http://schemas.microsoft.com/office/drawing/2014/main" val="803449308"/>
                    </a:ext>
                  </a:extLst>
                </a:gridCol>
              </a:tblGrid>
              <a:tr h="257830">
                <a:tc rowSpan="2">
                  <a:txBody>
                    <a:bodyPr/>
                    <a:lstStyle/>
                    <a:p>
                      <a:pPr marL="0" marR="0" algn="ctr">
                        <a:lnSpc>
                          <a:spcPct val="115000"/>
                        </a:lnSpc>
                        <a:spcBef>
                          <a:spcPts val="0"/>
                        </a:spcBef>
                        <a:spcAft>
                          <a:spcPts val="0"/>
                        </a:spcAft>
                      </a:pPr>
                      <a:r>
                        <a:rPr lang="en-US" sz="1200" dirty="0">
                          <a:effectLst/>
                        </a:rPr>
                        <a:t>Point#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200" dirty="0">
                          <a:effectLst/>
                        </a:rPr>
                        <a:t>Element (</a:t>
                      </a:r>
                      <a:r>
                        <a:rPr lang="en-US" sz="1200" dirty="0" err="1">
                          <a:effectLst/>
                        </a:rPr>
                        <a:t>Wt</a:t>
                      </a:r>
                      <a:r>
                        <a:rPr lang="en-US" sz="1200" dirty="0">
                          <a:effectLst/>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2423602277"/>
                  </a:ext>
                </a:extLst>
              </a:tr>
              <a:tr h="257830">
                <a:tc vMerge="1">
                  <a:txBody>
                    <a:bodyPr/>
                    <a:lstStyle/>
                    <a:p>
                      <a:endParaRPr lang="en-US"/>
                    </a:p>
                  </a:txBody>
                  <a:tcPr/>
                </a:tc>
                <a:tc>
                  <a:txBody>
                    <a:bodyPr/>
                    <a:lstStyle/>
                    <a:p>
                      <a:pPr marL="0" marR="0" algn="ctr">
                        <a:lnSpc>
                          <a:spcPct val="115000"/>
                        </a:lnSpc>
                        <a:spcBef>
                          <a:spcPts val="0"/>
                        </a:spcBef>
                        <a:spcAft>
                          <a:spcPts val="0"/>
                        </a:spcAft>
                      </a:pPr>
                      <a:r>
                        <a:rPr lang="en-US" sz="1200">
                          <a:effectLst/>
                        </a:rPr>
                        <a: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Yb</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10370215"/>
                  </a:ext>
                </a:extLst>
              </a:tr>
              <a:tr h="257830">
                <a:tc>
                  <a:txBody>
                    <a:bodyPr/>
                    <a:lstStyle/>
                    <a:p>
                      <a:pPr marL="0" marR="0" algn="ctr">
                        <a:lnSpc>
                          <a:spcPct val="115000"/>
                        </a:lnSpc>
                        <a:spcBef>
                          <a:spcPts val="0"/>
                        </a:spcBef>
                        <a:spcAft>
                          <a:spcPts val="0"/>
                        </a:spcAft>
                      </a:pPr>
                      <a:r>
                        <a:rPr lang="en-US" sz="1200">
                          <a:effectLst/>
                        </a:rPr>
                        <a:t>Spectrum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20.6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82.4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2038686"/>
                  </a:ext>
                </a:extLst>
              </a:tr>
              <a:tr h="257830">
                <a:tc>
                  <a:txBody>
                    <a:bodyPr/>
                    <a:lstStyle/>
                    <a:p>
                      <a:pPr marL="0" marR="0" algn="ctr">
                        <a:lnSpc>
                          <a:spcPct val="115000"/>
                        </a:lnSpc>
                        <a:spcBef>
                          <a:spcPts val="0"/>
                        </a:spcBef>
                        <a:spcAft>
                          <a:spcPts val="0"/>
                        </a:spcAft>
                      </a:pPr>
                      <a:r>
                        <a:rPr lang="en-US" sz="1200" dirty="0">
                          <a:effectLst/>
                        </a:rPr>
                        <a:t>Spectrum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a:effectLst/>
                        </a:rPr>
                        <a:t>10.9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200" dirty="0">
                          <a:effectLst/>
                        </a:rPr>
                        <a:t>89.1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18999910"/>
                  </a:ext>
                </a:extLst>
              </a:tr>
            </a:tbl>
          </a:graphicData>
        </a:graphic>
      </p:graphicFrame>
      <p:sp>
        <p:nvSpPr>
          <p:cNvPr id="9" name="Rectangle 8"/>
          <p:cNvSpPr/>
          <p:nvPr/>
        </p:nvSpPr>
        <p:spPr>
          <a:xfrm>
            <a:off x="1295400" y="4206567"/>
            <a:ext cx="1537600" cy="230832"/>
          </a:xfrm>
          <a:prstGeom prst="rect">
            <a:avLst/>
          </a:prstGeom>
        </p:spPr>
        <p:txBody>
          <a:bodyPr wrap="none">
            <a:spAutoFit/>
          </a:bodyPr>
          <a:lstStyle/>
          <a:p>
            <a:pPr algn="ctr"/>
            <a:r>
              <a:rPr lang="en-US" sz="900" b="1" dirty="0"/>
              <a:t>Sample – C, </a:t>
            </a:r>
            <a:r>
              <a:rPr lang="en-US" sz="900" b="1" dirty="0" err="1"/>
              <a:t>YSZ</a:t>
            </a:r>
            <a:r>
              <a:rPr lang="en-US" sz="900" b="1" dirty="0"/>
              <a:t> (20 </a:t>
            </a:r>
            <a:r>
              <a:rPr lang="el-GR" sz="900" b="1" dirty="0"/>
              <a:t>μ</a:t>
            </a:r>
            <a:r>
              <a:rPr lang="en-US" sz="900" b="1" dirty="0"/>
              <a:t>m)</a:t>
            </a:r>
            <a:endParaRPr lang="en-US" sz="900" b="1" dirty="0">
              <a:solidFill>
                <a:srgbClr val="FF0000"/>
              </a:solidFill>
            </a:endParaRPr>
          </a:p>
        </p:txBody>
      </p:sp>
      <p:sp>
        <p:nvSpPr>
          <p:cNvPr id="10" name="Rectangle 9"/>
          <p:cNvSpPr/>
          <p:nvPr/>
        </p:nvSpPr>
        <p:spPr>
          <a:xfrm>
            <a:off x="5683410" y="4492433"/>
            <a:ext cx="1739579" cy="253916"/>
          </a:xfrm>
          <a:prstGeom prst="rect">
            <a:avLst/>
          </a:prstGeom>
        </p:spPr>
        <p:txBody>
          <a:bodyPr wrap="none">
            <a:spAutoFit/>
          </a:bodyPr>
          <a:lstStyle/>
          <a:p>
            <a:pPr algn="ctr"/>
            <a:r>
              <a:rPr lang="en-US" sz="1050" b="1" dirty="0"/>
              <a:t>Sample – 7, </a:t>
            </a:r>
            <a:r>
              <a:rPr lang="en-US" sz="1050" b="1" dirty="0" err="1"/>
              <a:t>YSZ</a:t>
            </a:r>
            <a:r>
              <a:rPr lang="en-US" sz="1050" b="1" dirty="0"/>
              <a:t> (20 </a:t>
            </a:r>
            <a:r>
              <a:rPr lang="el-GR" sz="1050" b="1" dirty="0"/>
              <a:t>μ</a:t>
            </a:r>
            <a:r>
              <a:rPr lang="en-US" sz="1050" b="1" dirty="0"/>
              <a:t>m)</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0601"/>
            <a:ext cx="9144000" cy="1219200"/>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Sample#7 </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C in Sunlight YSZ-20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648635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66</a:t>
            </a:fld>
            <a:endParaRPr lang="en-US"/>
          </a:p>
        </p:txBody>
      </p:sp>
      <p:sp>
        <p:nvSpPr>
          <p:cNvPr id="7" name="Rectangle 6"/>
          <p:cNvSpPr/>
          <p:nvPr/>
        </p:nvSpPr>
        <p:spPr>
          <a:xfrm>
            <a:off x="1966138" y="4635769"/>
            <a:ext cx="2454518" cy="369332"/>
          </a:xfrm>
          <a:prstGeom prst="rect">
            <a:avLst/>
          </a:prstGeom>
        </p:spPr>
        <p:txBody>
          <a:bodyPr wrap="none">
            <a:spAutoFit/>
          </a:bodyPr>
          <a:lstStyle/>
          <a:p>
            <a:r>
              <a:rPr lang="en-US" b="1" dirty="0"/>
              <a:t>Light brown location</a:t>
            </a:r>
            <a:endParaRPr lang="en-US" dirty="0"/>
          </a:p>
        </p:txBody>
      </p:sp>
      <p:sp>
        <p:nvSpPr>
          <p:cNvPr id="8" name="Rectangle 7"/>
          <p:cNvSpPr/>
          <p:nvPr/>
        </p:nvSpPr>
        <p:spPr>
          <a:xfrm>
            <a:off x="5095979" y="4654610"/>
            <a:ext cx="1762021" cy="369332"/>
          </a:xfrm>
          <a:prstGeom prst="rect">
            <a:avLst/>
          </a:prstGeom>
        </p:spPr>
        <p:txBody>
          <a:bodyPr wrap="none">
            <a:spAutoFit/>
          </a:bodyPr>
          <a:lstStyle/>
          <a:p>
            <a:r>
              <a:rPr lang="en-US" b="1" dirty="0"/>
              <a:t>White location</a:t>
            </a:r>
            <a:endParaRPr lang="en-US" dirty="0"/>
          </a:p>
        </p:txBody>
      </p:sp>
      <p:pic>
        <p:nvPicPr>
          <p:cNvPr id="12" name="Picture 11" descr="C:\Users\49724\Desktop\Files\kfupm\Thesis\SEM images\8 (YSZ-50) SL\8_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031" y="2704660"/>
            <a:ext cx="2802509" cy="1826563"/>
          </a:xfrm>
          <a:prstGeom prst="rect">
            <a:avLst/>
          </a:prstGeom>
          <a:noFill/>
          <a:ln>
            <a:noFill/>
          </a:ln>
        </p:spPr>
      </p:pic>
      <p:pic>
        <p:nvPicPr>
          <p:cNvPr id="14" name="Picture 13" descr="C:\Users\49724\Desktop\Files\kfupm\Thesis\SEM images\8 (YSZ-50) SL\8_003.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0021" y="2704660"/>
            <a:ext cx="2802509" cy="1826563"/>
          </a:xfrm>
          <a:prstGeom prst="rect">
            <a:avLst/>
          </a:prstGeom>
          <a:noFill/>
          <a:ln>
            <a:noFill/>
          </a:ln>
        </p:spPr>
      </p:pic>
      <p:sp>
        <p:nvSpPr>
          <p:cNvPr id="3" name="Title 2"/>
          <p:cNvSpPr>
            <a:spLocks noGrp="1"/>
          </p:cNvSpPr>
          <p:nvPr>
            <p:ph type="title"/>
          </p:nvPr>
        </p:nvSpPr>
        <p:spPr/>
        <p:txBody>
          <a:bodyPr/>
          <a:lstStyle/>
          <a:p>
            <a:endParaRPr lang="en-US"/>
          </a:p>
        </p:txBody>
      </p:sp>
      <p:sp>
        <p:nvSpPr>
          <p:cNvPr id="13" name="Title 1"/>
          <p:cNvSpPr txBox="1">
            <a:spLocks/>
          </p:cNvSpPr>
          <p:nvPr/>
        </p:nvSpPr>
        <p:spPr>
          <a:xfrm>
            <a:off x="0" y="990601"/>
            <a:ext cx="9144000" cy="1219200"/>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Sample#8</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D in Sunlight YSZ-50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902800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899275" y="2915958"/>
          <a:ext cx="4864611" cy="1729144"/>
        </p:xfrm>
        <a:graphic>
          <a:graphicData uri="http://schemas.openxmlformats.org/drawingml/2006/table">
            <a:tbl>
              <a:tblPr firstRow="1" firstCol="1" bandRow="1">
                <a:tableStyleId>{5C22544A-7EE6-4342-B048-85BDC9FD1C3A}</a:tableStyleId>
              </a:tblPr>
              <a:tblGrid>
                <a:gridCol w="904088">
                  <a:extLst>
                    <a:ext uri="{9D8B030D-6E8A-4147-A177-3AD203B41FA5}">
                      <a16:colId xmlns:a16="http://schemas.microsoft.com/office/drawing/2014/main" val="3191686801"/>
                    </a:ext>
                  </a:extLst>
                </a:gridCol>
                <a:gridCol w="904088">
                  <a:extLst>
                    <a:ext uri="{9D8B030D-6E8A-4147-A177-3AD203B41FA5}">
                      <a16:colId xmlns:a16="http://schemas.microsoft.com/office/drawing/2014/main" val="301502977"/>
                    </a:ext>
                  </a:extLst>
                </a:gridCol>
                <a:gridCol w="611287">
                  <a:extLst>
                    <a:ext uri="{9D8B030D-6E8A-4147-A177-3AD203B41FA5}">
                      <a16:colId xmlns:a16="http://schemas.microsoft.com/office/drawing/2014/main" val="942833832"/>
                    </a:ext>
                  </a:extLst>
                </a:gridCol>
                <a:gridCol w="611287">
                  <a:extLst>
                    <a:ext uri="{9D8B030D-6E8A-4147-A177-3AD203B41FA5}">
                      <a16:colId xmlns:a16="http://schemas.microsoft.com/office/drawing/2014/main" val="3873787836"/>
                    </a:ext>
                  </a:extLst>
                </a:gridCol>
                <a:gridCol w="611287">
                  <a:extLst>
                    <a:ext uri="{9D8B030D-6E8A-4147-A177-3AD203B41FA5}">
                      <a16:colId xmlns:a16="http://schemas.microsoft.com/office/drawing/2014/main" val="3337663913"/>
                    </a:ext>
                  </a:extLst>
                </a:gridCol>
                <a:gridCol w="611287">
                  <a:extLst>
                    <a:ext uri="{9D8B030D-6E8A-4147-A177-3AD203B41FA5}">
                      <a16:colId xmlns:a16="http://schemas.microsoft.com/office/drawing/2014/main" val="1461774748"/>
                    </a:ext>
                  </a:extLst>
                </a:gridCol>
                <a:gridCol w="611287">
                  <a:extLst>
                    <a:ext uri="{9D8B030D-6E8A-4147-A177-3AD203B41FA5}">
                      <a16:colId xmlns:a16="http://schemas.microsoft.com/office/drawing/2014/main" val="1816049041"/>
                    </a:ext>
                  </a:extLst>
                </a:gridCol>
              </a:tblGrid>
              <a:tr h="216143">
                <a:tc rowSpan="2">
                  <a:txBody>
                    <a:bodyPr/>
                    <a:lstStyle/>
                    <a:p>
                      <a:pPr marL="0" marR="0" algn="ctr">
                        <a:lnSpc>
                          <a:spcPct val="115000"/>
                        </a:lnSpc>
                        <a:spcBef>
                          <a:spcPts val="0"/>
                        </a:spcBef>
                        <a:spcAft>
                          <a:spcPts val="0"/>
                        </a:spcAft>
                      </a:pPr>
                      <a:r>
                        <a:rPr lang="en-US" sz="1100">
                          <a:effectLst/>
                        </a:rPr>
                        <a:t>Location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1100">
                          <a:effectLst/>
                        </a:rPr>
                        <a:t>Point#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5">
                  <a:txBody>
                    <a:bodyPr/>
                    <a:lstStyle/>
                    <a:p>
                      <a:pPr marL="0" marR="0" algn="ctr">
                        <a:lnSpc>
                          <a:spcPct val="115000"/>
                        </a:lnSpc>
                        <a:spcBef>
                          <a:spcPts val="0"/>
                        </a:spcBef>
                        <a:spcAft>
                          <a:spcPts val="0"/>
                        </a:spcAft>
                      </a:pPr>
                      <a:r>
                        <a:rPr lang="en-US" sz="1100">
                          <a:effectLst/>
                        </a:rPr>
                        <a:t>Element (Wt%)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0855482"/>
                  </a:ext>
                </a:extLst>
              </a:tr>
              <a:tr h="216143">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a:effectLst/>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Yb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Fe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Cr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Other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73952591"/>
                  </a:ext>
                </a:extLst>
              </a:tr>
              <a:tr h="216143">
                <a:tc rowSpan="3">
                  <a:txBody>
                    <a:bodyPr/>
                    <a:lstStyle/>
                    <a:p>
                      <a:pPr marL="0" marR="0" algn="ctr">
                        <a:lnSpc>
                          <a:spcPct val="115000"/>
                        </a:lnSpc>
                        <a:spcBef>
                          <a:spcPts val="0"/>
                        </a:spcBef>
                        <a:spcAft>
                          <a:spcPts val="0"/>
                        </a:spcAft>
                      </a:pPr>
                      <a:r>
                        <a:rPr lang="en-US" sz="1100">
                          <a:effectLst/>
                        </a:rPr>
                        <a:t>Light Brown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Spectrum 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18.6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81.4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82607710"/>
                  </a:ext>
                </a:extLst>
              </a:tr>
              <a:tr h="216143">
                <a:tc vMerge="1">
                  <a:txBody>
                    <a:bodyPr/>
                    <a:lstStyle/>
                    <a:p>
                      <a:endParaRPr lang="en-US"/>
                    </a:p>
                  </a:txBody>
                  <a:tcPr/>
                </a:tc>
                <a:tc>
                  <a:txBody>
                    <a:bodyPr/>
                    <a:lstStyle/>
                    <a:p>
                      <a:pPr marL="0" marR="0" algn="ctr">
                        <a:lnSpc>
                          <a:spcPct val="115000"/>
                        </a:lnSpc>
                        <a:spcBef>
                          <a:spcPts val="0"/>
                        </a:spcBef>
                        <a:spcAft>
                          <a:spcPts val="0"/>
                        </a:spcAft>
                      </a:pPr>
                      <a:r>
                        <a:rPr lang="en-US" sz="1100">
                          <a:effectLst/>
                        </a:rPr>
                        <a:t>Spectrum 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11.4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86.6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42171321"/>
                  </a:ext>
                </a:extLst>
              </a:tr>
              <a:tr h="216143">
                <a:tc vMerge="1">
                  <a:txBody>
                    <a:bodyPr/>
                    <a:lstStyle/>
                    <a:p>
                      <a:endParaRPr lang="en-US"/>
                    </a:p>
                  </a:txBody>
                  <a:tcPr/>
                </a:tc>
                <a:tc>
                  <a:txBody>
                    <a:bodyPr/>
                    <a:lstStyle/>
                    <a:p>
                      <a:pPr marL="0" marR="0" algn="ctr">
                        <a:lnSpc>
                          <a:spcPct val="115000"/>
                        </a:lnSpc>
                        <a:spcBef>
                          <a:spcPts val="0"/>
                        </a:spcBef>
                        <a:spcAft>
                          <a:spcPts val="0"/>
                        </a:spcAft>
                      </a:pPr>
                      <a:r>
                        <a:rPr lang="en-US" sz="1100">
                          <a:effectLst/>
                        </a:rPr>
                        <a:t>Spectrum 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12.9</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86.8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Cl=0.4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282986"/>
                  </a:ext>
                </a:extLst>
              </a:tr>
              <a:tr h="216143">
                <a:tc rowSpan="3">
                  <a:txBody>
                    <a:bodyPr/>
                    <a:lstStyle/>
                    <a:p>
                      <a:pPr marL="0" marR="0" algn="ctr">
                        <a:lnSpc>
                          <a:spcPct val="115000"/>
                        </a:lnSpc>
                        <a:spcBef>
                          <a:spcPts val="0"/>
                        </a:spcBef>
                        <a:spcAft>
                          <a:spcPts val="0"/>
                        </a:spcAft>
                      </a:pPr>
                      <a:r>
                        <a:rPr lang="en-US" sz="1100">
                          <a:effectLst/>
                        </a:rPr>
                        <a:t>White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Spectrum 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10.8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89.2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90379995"/>
                  </a:ext>
                </a:extLst>
              </a:tr>
              <a:tr h="216143">
                <a:tc vMerge="1">
                  <a:txBody>
                    <a:bodyPr/>
                    <a:lstStyle/>
                    <a:p>
                      <a:endParaRPr lang="en-US"/>
                    </a:p>
                  </a:txBody>
                  <a:tcPr/>
                </a:tc>
                <a:tc>
                  <a:txBody>
                    <a:bodyPr/>
                    <a:lstStyle/>
                    <a:p>
                      <a:pPr marL="0" marR="0" algn="ctr">
                        <a:lnSpc>
                          <a:spcPct val="115000"/>
                        </a:lnSpc>
                        <a:spcBef>
                          <a:spcPts val="0"/>
                        </a:spcBef>
                        <a:spcAft>
                          <a:spcPts val="0"/>
                        </a:spcAft>
                      </a:pPr>
                      <a:r>
                        <a:rPr lang="en-US" sz="1100">
                          <a:effectLst/>
                        </a:rPr>
                        <a:t>Spectrum 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19.8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74.8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Si=4.4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470960657"/>
                  </a:ext>
                </a:extLst>
              </a:tr>
              <a:tr h="216143">
                <a:tc vMerge="1">
                  <a:txBody>
                    <a:bodyPr/>
                    <a:lstStyle/>
                    <a:p>
                      <a:endParaRPr lang="en-US"/>
                    </a:p>
                  </a:txBody>
                  <a:tcPr/>
                </a:tc>
                <a:tc>
                  <a:txBody>
                    <a:bodyPr/>
                    <a:lstStyle/>
                    <a:p>
                      <a:pPr marL="0" marR="0" algn="ctr">
                        <a:lnSpc>
                          <a:spcPct val="115000"/>
                        </a:lnSpc>
                        <a:spcBef>
                          <a:spcPts val="0"/>
                        </a:spcBef>
                        <a:spcAft>
                          <a:spcPts val="0"/>
                        </a:spcAft>
                      </a:pPr>
                      <a:r>
                        <a:rPr lang="en-US" sz="1100">
                          <a:effectLst/>
                        </a:rPr>
                        <a:t>Spectrum 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10.7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89.3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37233111"/>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67</a:t>
            </a:fld>
            <a:endParaRPr lang="en-US"/>
          </a:p>
        </p:txBody>
      </p:sp>
      <p:graphicFrame>
        <p:nvGraphicFramePr>
          <p:cNvPr id="8" name="Table 7"/>
          <p:cNvGraphicFramePr>
            <a:graphicFrameLocks noGrp="1"/>
          </p:cNvGraphicFramePr>
          <p:nvPr>
            <p:extLst/>
          </p:nvPr>
        </p:nvGraphicFramePr>
        <p:xfrm>
          <a:off x="647523" y="3346360"/>
          <a:ext cx="2438578" cy="961889"/>
        </p:xfrm>
        <a:graphic>
          <a:graphicData uri="http://schemas.openxmlformats.org/drawingml/2006/table">
            <a:tbl>
              <a:tblPr firstRow="1" firstCol="1" bandRow="1">
                <a:tableStyleId>{5C22544A-7EE6-4342-B048-85BDC9FD1C3A}</a:tableStyleId>
              </a:tblPr>
              <a:tblGrid>
                <a:gridCol w="1037002">
                  <a:extLst>
                    <a:ext uri="{9D8B030D-6E8A-4147-A177-3AD203B41FA5}">
                      <a16:colId xmlns:a16="http://schemas.microsoft.com/office/drawing/2014/main" val="3954491724"/>
                    </a:ext>
                  </a:extLst>
                </a:gridCol>
                <a:gridCol w="700788">
                  <a:extLst>
                    <a:ext uri="{9D8B030D-6E8A-4147-A177-3AD203B41FA5}">
                      <a16:colId xmlns:a16="http://schemas.microsoft.com/office/drawing/2014/main" val="3091546365"/>
                    </a:ext>
                  </a:extLst>
                </a:gridCol>
                <a:gridCol w="700788">
                  <a:extLst>
                    <a:ext uri="{9D8B030D-6E8A-4147-A177-3AD203B41FA5}">
                      <a16:colId xmlns:a16="http://schemas.microsoft.com/office/drawing/2014/main" val="899982982"/>
                    </a:ext>
                  </a:extLst>
                </a:gridCol>
              </a:tblGrid>
              <a:tr h="240327">
                <a:tc rowSpan="2">
                  <a:txBody>
                    <a:bodyPr/>
                    <a:lstStyle/>
                    <a:p>
                      <a:pPr marL="0" marR="0" algn="ctr">
                        <a:lnSpc>
                          <a:spcPct val="115000"/>
                        </a:lnSpc>
                        <a:spcBef>
                          <a:spcPts val="0"/>
                        </a:spcBef>
                        <a:spcAft>
                          <a:spcPts val="0"/>
                        </a:spcAft>
                      </a:pPr>
                      <a:r>
                        <a:rPr lang="en-US" sz="1100" dirty="0">
                          <a:effectLst/>
                        </a:rPr>
                        <a:t>Point#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15000"/>
                        </a:lnSpc>
                        <a:spcBef>
                          <a:spcPts val="0"/>
                        </a:spcBef>
                        <a:spcAft>
                          <a:spcPts val="0"/>
                        </a:spcAft>
                      </a:pPr>
                      <a:r>
                        <a:rPr lang="en-US" sz="1100" dirty="0">
                          <a:effectLst/>
                        </a:rPr>
                        <a:t>Element (</a:t>
                      </a:r>
                      <a:r>
                        <a:rPr lang="en-US" sz="1100" dirty="0" err="1">
                          <a:effectLst/>
                        </a:rPr>
                        <a:t>Wt</a:t>
                      </a:r>
                      <a:r>
                        <a:rPr lang="en-US" sz="1100" dirty="0">
                          <a:effectLst/>
                        </a:rPr>
                        <a: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187566877"/>
                  </a:ext>
                </a:extLst>
              </a:tr>
              <a:tr h="240327">
                <a:tc vMerge="1">
                  <a:txBody>
                    <a:bodyPr/>
                    <a:lstStyle/>
                    <a:p>
                      <a:endParaRPr lang="en-US"/>
                    </a:p>
                  </a:txBody>
                  <a:tcPr/>
                </a:tc>
                <a:tc>
                  <a:txBody>
                    <a:bodyPr/>
                    <a:lstStyle/>
                    <a:p>
                      <a:pPr marL="0" marR="0" algn="ctr">
                        <a:lnSpc>
                          <a:spcPct val="115000"/>
                        </a:lnSpc>
                        <a:spcBef>
                          <a:spcPts val="0"/>
                        </a:spcBef>
                        <a:spcAft>
                          <a:spcPts val="0"/>
                        </a:spcAft>
                      </a:pPr>
                      <a:r>
                        <a:rPr lang="en-US" sz="1100">
                          <a:effectLst/>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err="1">
                          <a:effectLst/>
                        </a:rPr>
                        <a:t>Yb</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16076419"/>
                  </a:ext>
                </a:extLst>
              </a:tr>
              <a:tr h="240327">
                <a:tc>
                  <a:txBody>
                    <a:bodyPr/>
                    <a:lstStyle/>
                    <a:p>
                      <a:pPr marL="0" marR="0" algn="ctr">
                        <a:lnSpc>
                          <a:spcPct val="115000"/>
                        </a:lnSpc>
                        <a:spcBef>
                          <a:spcPts val="0"/>
                        </a:spcBef>
                        <a:spcAft>
                          <a:spcPts val="0"/>
                        </a:spcAft>
                      </a:pPr>
                      <a:r>
                        <a:rPr lang="en-US" sz="1100" dirty="0">
                          <a:effectLst/>
                        </a:rPr>
                        <a:t>Spectrum 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latin typeface="+mn-lt"/>
                          <a:ea typeface="Arial (body)"/>
                          <a:cs typeface="Times New Roman" panose="02020603050405020304" pitchFamily="18" charset="0"/>
                        </a:rPr>
                        <a:t>20.7</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latin typeface="+mn-lt"/>
                          <a:ea typeface="Arial (body)"/>
                          <a:cs typeface="Times New Roman" panose="02020603050405020304" pitchFamily="18" charset="0"/>
                        </a:rPr>
                        <a:t>79.3</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992526"/>
                  </a:ext>
                </a:extLst>
              </a:tr>
              <a:tr h="240908">
                <a:tc>
                  <a:txBody>
                    <a:bodyPr/>
                    <a:lstStyle/>
                    <a:p>
                      <a:pPr marL="0" marR="0" algn="ctr">
                        <a:lnSpc>
                          <a:spcPct val="115000"/>
                        </a:lnSpc>
                        <a:spcBef>
                          <a:spcPts val="0"/>
                        </a:spcBef>
                        <a:spcAft>
                          <a:spcPts val="0"/>
                        </a:spcAft>
                      </a:pPr>
                      <a:r>
                        <a:rPr lang="en-US" sz="1100" dirty="0">
                          <a:effectLst/>
                        </a:rPr>
                        <a:t>Spectrum 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latin typeface="+mn-lt"/>
                          <a:ea typeface="Arial (body)"/>
                          <a:cs typeface="Times New Roman" panose="02020603050405020304" pitchFamily="18" charset="0"/>
                        </a:rPr>
                        <a:t>10.3</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100" dirty="0">
                          <a:effectLst/>
                          <a:latin typeface="+mn-lt"/>
                          <a:ea typeface="Arial (body)"/>
                          <a:cs typeface="Times New Roman" panose="02020603050405020304" pitchFamily="18" charset="0"/>
                        </a:rPr>
                        <a:t>89.7</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80741059"/>
                  </a:ext>
                </a:extLst>
              </a:tr>
            </a:tbl>
          </a:graphicData>
        </a:graphic>
      </p:graphicFrame>
      <p:sp>
        <p:nvSpPr>
          <p:cNvPr id="9" name="Rectangle 8"/>
          <p:cNvSpPr/>
          <p:nvPr/>
        </p:nvSpPr>
        <p:spPr>
          <a:xfrm>
            <a:off x="1098011" y="4308249"/>
            <a:ext cx="1537600" cy="230832"/>
          </a:xfrm>
          <a:prstGeom prst="rect">
            <a:avLst/>
          </a:prstGeom>
        </p:spPr>
        <p:txBody>
          <a:bodyPr wrap="none">
            <a:spAutoFit/>
          </a:bodyPr>
          <a:lstStyle/>
          <a:p>
            <a:pPr algn="ctr"/>
            <a:r>
              <a:rPr lang="en-US" sz="900" b="1" dirty="0"/>
              <a:t>Sample – D, </a:t>
            </a:r>
            <a:r>
              <a:rPr lang="en-US" sz="900" b="1" dirty="0" err="1"/>
              <a:t>YSZ</a:t>
            </a:r>
            <a:r>
              <a:rPr lang="en-US" sz="900" b="1" dirty="0"/>
              <a:t> (50 </a:t>
            </a:r>
            <a:r>
              <a:rPr lang="el-GR" sz="900" b="1" dirty="0"/>
              <a:t>μ</a:t>
            </a:r>
            <a:r>
              <a:rPr lang="en-US" sz="900" b="1" dirty="0"/>
              <a:t>m)</a:t>
            </a:r>
            <a:endParaRPr lang="en-US" sz="900" b="1" dirty="0">
              <a:solidFill>
                <a:srgbClr val="FF0000"/>
              </a:solidFill>
            </a:endParaRPr>
          </a:p>
        </p:txBody>
      </p:sp>
      <p:sp>
        <p:nvSpPr>
          <p:cNvPr id="10" name="Rectangle 9"/>
          <p:cNvSpPr/>
          <p:nvPr/>
        </p:nvSpPr>
        <p:spPr>
          <a:xfrm>
            <a:off x="5562780" y="4645098"/>
            <a:ext cx="1537600" cy="230832"/>
          </a:xfrm>
          <a:prstGeom prst="rect">
            <a:avLst/>
          </a:prstGeom>
        </p:spPr>
        <p:txBody>
          <a:bodyPr wrap="none">
            <a:spAutoFit/>
          </a:bodyPr>
          <a:lstStyle/>
          <a:p>
            <a:pPr algn="ctr"/>
            <a:r>
              <a:rPr lang="en-US" sz="900" b="1" dirty="0"/>
              <a:t>Sample – D, </a:t>
            </a:r>
            <a:r>
              <a:rPr lang="en-US" sz="900" b="1" dirty="0" err="1"/>
              <a:t>YSZ</a:t>
            </a:r>
            <a:r>
              <a:rPr lang="en-US" sz="900" b="1" dirty="0"/>
              <a:t> (50 </a:t>
            </a:r>
            <a:r>
              <a:rPr lang="el-GR" sz="900" b="1" dirty="0"/>
              <a:t>μ</a:t>
            </a:r>
            <a:r>
              <a:rPr lang="en-US" sz="900" b="1" dirty="0"/>
              <a:t>m)</a:t>
            </a:r>
            <a:endParaRPr lang="en-US" sz="900" b="1" dirty="0">
              <a:solidFill>
                <a:srgbClr val="FF0000"/>
              </a:solidFill>
            </a:endParaRPr>
          </a:p>
        </p:txBody>
      </p:sp>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0601"/>
            <a:ext cx="9144000" cy="1219200"/>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Sample#8</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 D in Sunlight YSZ-50</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sym typeface="Symbol" panose="05050102010706020507" pitchFamily="18" charset="2"/>
              </a:rPr>
              <a:t></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m)</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143262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68</a:t>
            </a:fld>
            <a:endParaRPr lang="en-US"/>
          </a:p>
        </p:txBody>
      </p:sp>
      <p:sp>
        <p:nvSpPr>
          <p:cNvPr id="9" name="Rectangle 8"/>
          <p:cNvSpPr/>
          <p:nvPr/>
        </p:nvSpPr>
        <p:spPr>
          <a:xfrm>
            <a:off x="685800" y="4635769"/>
            <a:ext cx="1749197" cy="369332"/>
          </a:xfrm>
          <a:prstGeom prst="rect">
            <a:avLst/>
          </a:prstGeom>
        </p:spPr>
        <p:txBody>
          <a:bodyPr wrap="none">
            <a:spAutoFit/>
          </a:bodyPr>
          <a:lstStyle/>
          <a:p>
            <a:r>
              <a:rPr lang="en-US" b="1" dirty="0"/>
              <a:t>Black location</a:t>
            </a:r>
            <a:endParaRPr lang="en-US" dirty="0"/>
          </a:p>
        </p:txBody>
      </p:sp>
      <p:sp>
        <p:nvSpPr>
          <p:cNvPr id="10" name="Rectangle 9"/>
          <p:cNvSpPr/>
          <p:nvPr/>
        </p:nvSpPr>
        <p:spPr>
          <a:xfrm>
            <a:off x="3441489" y="4635769"/>
            <a:ext cx="2339102" cy="369332"/>
          </a:xfrm>
          <a:prstGeom prst="rect">
            <a:avLst/>
          </a:prstGeom>
        </p:spPr>
        <p:txBody>
          <a:bodyPr wrap="none">
            <a:spAutoFit/>
          </a:bodyPr>
          <a:lstStyle/>
          <a:p>
            <a:r>
              <a:rPr lang="en-US" b="1" dirty="0"/>
              <a:t>Dark green location</a:t>
            </a:r>
            <a:endParaRPr lang="en-US" dirty="0"/>
          </a:p>
        </p:txBody>
      </p:sp>
      <p:sp>
        <p:nvSpPr>
          <p:cNvPr id="11" name="Rectangle 10"/>
          <p:cNvSpPr/>
          <p:nvPr/>
        </p:nvSpPr>
        <p:spPr>
          <a:xfrm>
            <a:off x="6626142" y="4654610"/>
            <a:ext cx="1659429" cy="369332"/>
          </a:xfrm>
          <a:prstGeom prst="rect">
            <a:avLst/>
          </a:prstGeom>
        </p:spPr>
        <p:txBody>
          <a:bodyPr wrap="none">
            <a:spAutoFit/>
          </a:bodyPr>
          <a:lstStyle/>
          <a:p>
            <a:r>
              <a:rPr lang="en-US" b="1" dirty="0"/>
              <a:t>Gray location</a:t>
            </a:r>
            <a:endParaRPr lang="en-US" dirty="0"/>
          </a:p>
        </p:txBody>
      </p:sp>
      <p:pic>
        <p:nvPicPr>
          <p:cNvPr id="16" name="Picture 15" descr="C:\Users\49724\Desktop\Files\kfupm\Thesis\SEM images\9 (Ti2O2) A\9_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3" y="2701354"/>
            <a:ext cx="2802509" cy="1829867"/>
          </a:xfrm>
          <a:prstGeom prst="rect">
            <a:avLst/>
          </a:prstGeom>
          <a:noFill/>
          <a:ln>
            <a:noFill/>
          </a:ln>
        </p:spPr>
      </p:pic>
      <p:pic>
        <p:nvPicPr>
          <p:cNvPr id="20" name="Picture 19" descr="C:\Users\49724\Desktop\Files\kfupm\Thesis\SEM images\9 (Ti2O2) A\9_004.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951" y="2713297"/>
            <a:ext cx="2801932" cy="1817924"/>
          </a:xfrm>
          <a:prstGeom prst="rect">
            <a:avLst/>
          </a:prstGeom>
          <a:noFill/>
          <a:ln>
            <a:noFill/>
          </a:ln>
        </p:spPr>
      </p:pic>
      <p:pic>
        <p:nvPicPr>
          <p:cNvPr id="21" name="Picture 20" descr="C:\Users\49724\Desktop\Files\kfupm\Thesis\SEM images\9 (Ti2O2) A\9_008.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595" y="2701354"/>
            <a:ext cx="2802511" cy="1829867"/>
          </a:xfrm>
          <a:prstGeom prst="rect">
            <a:avLst/>
          </a:prstGeom>
          <a:noFill/>
          <a:ln>
            <a:noFill/>
          </a:ln>
        </p:spPr>
      </p:pic>
      <p:sp>
        <p:nvSpPr>
          <p:cNvPr id="3" name="Title 2"/>
          <p:cNvSpPr>
            <a:spLocks noGrp="1"/>
          </p:cNvSpPr>
          <p:nvPr>
            <p:ph type="title"/>
          </p:nvPr>
        </p:nvSpPr>
        <p:spPr/>
        <p:txBody>
          <a:bodyPr/>
          <a:lstStyle/>
          <a:p>
            <a:endParaRPr lang="en-US"/>
          </a:p>
        </p:txBody>
      </p:sp>
      <p:sp>
        <p:nvSpPr>
          <p:cNvPr id="14" name="Title 1"/>
          <p:cNvSpPr txBox="1">
            <a:spLocks/>
          </p:cNvSpPr>
          <p:nvPr/>
        </p:nvSpPr>
        <p:spPr>
          <a:xfrm>
            <a:off x="0" y="990601"/>
            <a:ext cx="9144000"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Sample#9</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E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Location-A</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947156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504445871"/>
              </p:ext>
            </p:extLst>
          </p:nvPr>
        </p:nvGraphicFramePr>
        <p:xfrm>
          <a:off x="4343400" y="2328164"/>
          <a:ext cx="4603605" cy="3645408"/>
        </p:xfrm>
        <a:graphic>
          <a:graphicData uri="http://schemas.openxmlformats.org/drawingml/2006/table">
            <a:tbl>
              <a:tblPr firstRow="1" firstCol="1" bandRow="1">
                <a:tableStyleId>{5C22544A-7EE6-4342-B048-85BDC9FD1C3A}</a:tableStyleId>
              </a:tblPr>
              <a:tblGrid>
                <a:gridCol w="629553">
                  <a:extLst>
                    <a:ext uri="{9D8B030D-6E8A-4147-A177-3AD203B41FA5}">
                      <a16:colId xmlns:a16="http://schemas.microsoft.com/office/drawing/2014/main" val="773897823"/>
                    </a:ext>
                  </a:extLst>
                </a:gridCol>
                <a:gridCol w="629553">
                  <a:extLst>
                    <a:ext uri="{9D8B030D-6E8A-4147-A177-3AD203B41FA5}">
                      <a16:colId xmlns:a16="http://schemas.microsoft.com/office/drawing/2014/main" val="3422339064"/>
                    </a:ext>
                  </a:extLst>
                </a:gridCol>
                <a:gridCol w="314776">
                  <a:extLst>
                    <a:ext uri="{9D8B030D-6E8A-4147-A177-3AD203B41FA5}">
                      <a16:colId xmlns:a16="http://schemas.microsoft.com/office/drawing/2014/main" val="4098981299"/>
                    </a:ext>
                  </a:extLst>
                </a:gridCol>
                <a:gridCol w="314776">
                  <a:extLst>
                    <a:ext uri="{9D8B030D-6E8A-4147-A177-3AD203B41FA5}">
                      <a16:colId xmlns:a16="http://schemas.microsoft.com/office/drawing/2014/main" val="2925075239"/>
                    </a:ext>
                  </a:extLst>
                </a:gridCol>
                <a:gridCol w="314776">
                  <a:extLst>
                    <a:ext uri="{9D8B030D-6E8A-4147-A177-3AD203B41FA5}">
                      <a16:colId xmlns:a16="http://schemas.microsoft.com/office/drawing/2014/main" val="3752892302"/>
                    </a:ext>
                  </a:extLst>
                </a:gridCol>
                <a:gridCol w="275429">
                  <a:extLst>
                    <a:ext uri="{9D8B030D-6E8A-4147-A177-3AD203B41FA5}">
                      <a16:colId xmlns:a16="http://schemas.microsoft.com/office/drawing/2014/main" val="3756306559"/>
                    </a:ext>
                  </a:extLst>
                </a:gridCol>
                <a:gridCol w="314776">
                  <a:extLst>
                    <a:ext uri="{9D8B030D-6E8A-4147-A177-3AD203B41FA5}">
                      <a16:colId xmlns:a16="http://schemas.microsoft.com/office/drawing/2014/main" val="1536069861"/>
                    </a:ext>
                  </a:extLst>
                </a:gridCol>
                <a:gridCol w="472165">
                  <a:extLst>
                    <a:ext uri="{9D8B030D-6E8A-4147-A177-3AD203B41FA5}">
                      <a16:colId xmlns:a16="http://schemas.microsoft.com/office/drawing/2014/main" val="1999104235"/>
                    </a:ext>
                  </a:extLst>
                </a:gridCol>
                <a:gridCol w="472165">
                  <a:extLst>
                    <a:ext uri="{9D8B030D-6E8A-4147-A177-3AD203B41FA5}">
                      <a16:colId xmlns:a16="http://schemas.microsoft.com/office/drawing/2014/main" val="1408226672"/>
                    </a:ext>
                  </a:extLst>
                </a:gridCol>
                <a:gridCol w="432818">
                  <a:extLst>
                    <a:ext uri="{9D8B030D-6E8A-4147-A177-3AD203B41FA5}">
                      <a16:colId xmlns:a16="http://schemas.microsoft.com/office/drawing/2014/main" val="1545978969"/>
                    </a:ext>
                  </a:extLst>
                </a:gridCol>
                <a:gridCol w="432818">
                  <a:extLst>
                    <a:ext uri="{9D8B030D-6E8A-4147-A177-3AD203B41FA5}">
                      <a16:colId xmlns:a16="http://schemas.microsoft.com/office/drawing/2014/main" val="3967836376"/>
                    </a:ext>
                  </a:extLst>
                </a:gridCol>
              </a:tblGrid>
              <a:tr h="131843">
                <a:tc rowSpan="2">
                  <a:txBody>
                    <a:bodyPr/>
                    <a:lstStyle/>
                    <a:p>
                      <a:pPr marL="0" marR="0" algn="ctr">
                        <a:lnSpc>
                          <a:spcPct val="115000"/>
                        </a:lnSpc>
                        <a:spcBef>
                          <a:spcPts val="0"/>
                        </a:spcBef>
                        <a:spcAft>
                          <a:spcPts val="0"/>
                        </a:spcAft>
                      </a:pPr>
                      <a:r>
                        <a:rPr lang="en-US" sz="800">
                          <a:effectLst/>
                        </a:rPr>
                        <a:t>Location</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Point#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gridSpan="9">
                  <a:txBody>
                    <a:bodyPr/>
                    <a:lstStyle/>
                    <a:p>
                      <a:pPr marL="0" marR="0" algn="ctr">
                        <a:lnSpc>
                          <a:spcPct val="115000"/>
                        </a:lnSpc>
                        <a:spcBef>
                          <a:spcPts val="0"/>
                        </a:spcBef>
                        <a:spcAft>
                          <a:spcPts val="0"/>
                        </a:spcAft>
                      </a:pPr>
                      <a:r>
                        <a:rPr lang="en-US" sz="800">
                          <a:effectLst/>
                        </a:rPr>
                        <a:t>Element (Wt%)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6573015"/>
                  </a:ext>
                </a:extLst>
              </a:tr>
              <a:tr h="131843">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O</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Ti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Fe</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Mn</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Cu</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gridSpan="3">
                  <a:txBody>
                    <a:bodyPr/>
                    <a:lstStyle/>
                    <a:p>
                      <a:pPr marL="0" marR="0" algn="ctr">
                        <a:lnSpc>
                          <a:spcPct val="115000"/>
                        </a:lnSpc>
                        <a:spcBef>
                          <a:spcPts val="0"/>
                        </a:spcBef>
                        <a:spcAft>
                          <a:spcPts val="0"/>
                        </a:spcAft>
                      </a:pPr>
                      <a:r>
                        <a:rPr lang="en-US" sz="800">
                          <a:effectLst/>
                        </a:rPr>
                        <a:t>Other</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8434343"/>
                  </a:ext>
                </a:extLst>
              </a:tr>
              <a:tr h="131843">
                <a:tc rowSpan="8">
                  <a:txBody>
                    <a:bodyPr/>
                    <a:lstStyle/>
                    <a:p>
                      <a:pPr marL="0" marR="0" algn="ctr">
                        <a:lnSpc>
                          <a:spcPct val="115000"/>
                        </a:lnSpc>
                        <a:spcBef>
                          <a:spcPts val="0"/>
                        </a:spcBef>
                        <a:spcAft>
                          <a:spcPts val="0"/>
                        </a:spcAft>
                      </a:pPr>
                      <a:r>
                        <a:rPr lang="en-US" sz="800">
                          <a:effectLst/>
                        </a:rPr>
                        <a:t>Black</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Spectrum 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51.0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31.6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6.6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0.9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3.6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Mg=1.6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Cr=1.3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Al=1.1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816311227"/>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Zn=0.4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253616645"/>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Ni=0.2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461980972"/>
                  </a:ext>
                </a:extLst>
              </a:tr>
              <a:tr h="131843">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48.0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46.5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Mg=0.4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Zn=0.2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1210490934"/>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Na=0.2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573255645"/>
                  </a:ext>
                </a:extLst>
              </a:tr>
              <a:tr h="131843">
                <a:tc vMerge="1">
                  <a:txBody>
                    <a:bodyPr/>
                    <a:lstStyle/>
                    <a:p>
                      <a:endParaRPr lang="en-US"/>
                    </a:p>
                  </a:txBody>
                  <a:tcPr/>
                </a:tc>
                <a:tc rowSpan="3">
                  <a:txBody>
                    <a:bodyPr/>
                    <a:lstStyle/>
                    <a:p>
                      <a:pPr marL="0" marR="0" algn="ctr">
                        <a:lnSpc>
                          <a:spcPct val="115000"/>
                        </a:lnSpc>
                        <a:spcBef>
                          <a:spcPts val="0"/>
                        </a:spcBef>
                        <a:spcAft>
                          <a:spcPts val="0"/>
                        </a:spcAft>
                      </a:pPr>
                      <a:r>
                        <a:rPr lang="en-US" sz="800">
                          <a:effectLst/>
                        </a:rPr>
                        <a:t>Spectrum 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45.1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17.8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17.4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Mg=8.3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P=2.7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Al=2.5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258818572"/>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Zn=0.9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Ni=0.7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4088022175"/>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Na=0.6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1276086583"/>
                  </a:ext>
                </a:extLst>
              </a:tr>
              <a:tr h="131843">
                <a:tc rowSpan="8">
                  <a:txBody>
                    <a:bodyPr/>
                    <a:lstStyle/>
                    <a:p>
                      <a:pPr marL="0" marR="0" algn="ctr">
                        <a:lnSpc>
                          <a:spcPct val="115000"/>
                        </a:lnSpc>
                        <a:spcBef>
                          <a:spcPts val="0"/>
                        </a:spcBef>
                        <a:spcAft>
                          <a:spcPts val="0"/>
                        </a:spcAft>
                      </a:pPr>
                      <a:r>
                        <a:rPr lang="en-US" sz="800" dirty="0">
                          <a:effectLst/>
                        </a:rPr>
                        <a:t>Dark green</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Spectrum 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46.3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47.4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2.0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Na=0.3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556941058"/>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857903473"/>
                  </a:ext>
                </a:extLst>
              </a:tr>
              <a:tr h="131843">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46.3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45.0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2.2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2.7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Na=0.2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675832250"/>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1976213045"/>
                  </a:ext>
                </a:extLst>
              </a:tr>
              <a:tr h="131843">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10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48.9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43.2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V=0.4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599690918"/>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Zn=0.2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Na=0.3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771399678"/>
                  </a:ext>
                </a:extLst>
              </a:tr>
              <a:tr h="131843">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11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47.1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2.3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K=0.1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613349212"/>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632777446"/>
                  </a:ext>
                </a:extLst>
              </a:tr>
              <a:tr h="131843">
                <a:tc rowSpan="8">
                  <a:txBody>
                    <a:bodyPr/>
                    <a:lstStyle/>
                    <a:p>
                      <a:pPr marL="0" marR="0" algn="ctr">
                        <a:lnSpc>
                          <a:spcPct val="115000"/>
                        </a:lnSpc>
                        <a:spcBef>
                          <a:spcPts val="0"/>
                        </a:spcBef>
                        <a:spcAft>
                          <a:spcPts val="0"/>
                        </a:spcAft>
                      </a:pPr>
                      <a:r>
                        <a:rPr lang="en-US" sz="800">
                          <a:effectLst/>
                        </a:rPr>
                        <a:t>Gray</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Spectrum 11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29.4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34.2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Cr=10.1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Al=3.9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Ni=2.3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575198601"/>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Na=1.8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Cl=1.5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022334757"/>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Zn=0.5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Mg=0.4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829262213"/>
                  </a:ext>
                </a:extLst>
              </a:tr>
              <a:tr h="131843">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13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6.4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4.1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59.1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1.7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2">
                  <a:txBody>
                    <a:bodyPr/>
                    <a:lstStyle/>
                    <a:p>
                      <a:pPr marL="0" marR="0" algn="ctr">
                        <a:lnSpc>
                          <a:spcPct val="115000"/>
                        </a:lnSpc>
                        <a:spcBef>
                          <a:spcPts val="0"/>
                        </a:spcBef>
                        <a:spcAft>
                          <a:spcPts val="0"/>
                        </a:spcAft>
                      </a:pPr>
                      <a:r>
                        <a:rPr lang="en-US" sz="800">
                          <a:effectLst/>
                        </a:rPr>
                        <a:t>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Cr=16.8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Ni=6.1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Al=5.0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248587090"/>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Cl=0.2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540167511"/>
                  </a:ext>
                </a:extLst>
              </a:tr>
              <a:tr h="131843">
                <a:tc vMerge="1">
                  <a:txBody>
                    <a:bodyPr/>
                    <a:lstStyle/>
                    <a:p>
                      <a:endParaRPr lang="en-US"/>
                    </a:p>
                  </a:txBody>
                  <a:tcPr/>
                </a:tc>
                <a:tc rowSpan="3">
                  <a:txBody>
                    <a:bodyPr/>
                    <a:lstStyle/>
                    <a:p>
                      <a:pPr marL="0" marR="0" algn="ctr">
                        <a:lnSpc>
                          <a:spcPct val="115000"/>
                        </a:lnSpc>
                        <a:spcBef>
                          <a:spcPts val="0"/>
                        </a:spcBef>
                        <a:spcAft>
                          <a:spcPts val="0"/>
                        </a:spcAft>
                      </a:pPr>
                      <a:r>
                        <a:rPr lang="en-US" sz="800">
                          <a:effectLst/>
                        </a:rPr>
                        <a:t>Spectrum 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6.9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51.6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a:effectLst/>
                        </a:rPr>
                        <a:t>1.5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dirty="0">
                          <a:effectLst/>
                        </a:rPr>
                        <a:t>0.5</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rowSpan="3">
                  <a:txBody>
                    <a:bodyPr/>
                    <a:lstStyle/>
                    <a:p>
                      <a:pPr marL="0" marR="0" algn="ctr">
                        <a:lnSpc>
                          <a:spcPct val="115000"/>
                        </a:lnSpc>
                        <a:spcBef>
                          <a:spcPts val="0"/>
                        </a:spcBef>
                        <a:spcAft>
                          <a:spcPts val="0"/>
                        </a:spcAft>
                      </a:pPr>
                      <a:r>
                        <a:rPr lang="en-US" sz="800" dirty="0">
                          <a:effectLst/>
                        </a:rPr>
                        <a:t>0.6</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Cr=14.7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Al=5.7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Ni=5.2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3006540082"/>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Na=1.2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Cl=0.5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799304400"/>
                  </a:ext>
                </a:extLst>
              </a:tr>
              <a:tr h="1318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Mg=0.3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a:effectLst/>
                        </a:rPr>
                        <a:t>S=0.2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tc>
                  <a:txBody>
                    <a:bodyPr/>
                    <a:lstStyle/>
                    <a:p>
                      <a:pPr marL="0" marR="0" algn="ctr">
                        <a:lnSpc>
                          <a:spcPct val="115000"/>
                        </a:lnSpc>
                        <a:spcBef>
                          <a:spcPts val="0"/>
                        </a:spcBef>
                        <a:spcAft>
                          <a:spcPts val="0"/>
                        </a:spcAft>
                      </a:pPr>
                      <a:r>
                        <a:rPr lang="en-US" sz="800" dirty="0">
                          <a:effectLst/>
                        </a:rPr>
                        <a:t> </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39" marR="37839" marT="0" marB="0" anchor="ctr"/>
                </a:tc>
                <a:extLst>
                  <a:ext uri="{0D108BD9-81ED-4DB2-BD59-A6C34878D82A}">
                    <a16:rowId xmlns:a16="http://schemas.microsoft.com/office/drawing/2014/main" val="1649713283"/>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69</a:t>
            </a:fld>
            <a:endParaRPr lang="en-US"/>
          </a:p>
        </p:txBody>
      </p:sp>
      <p:graphicFrame>
        <p:nvGraphicFramePr>
          <p:cNvPr id="8" name="Table 7"/>
          <p:cNvGraphicFramePr>
            <a:graphicFrameLocks noGrp="1"/>
          </p:cNvGraphicFramePr>
          <p:nvPr>
            <p:extLst/>
          </p:nvPr>
        </p:nvGraphicFramePr>
        <p:xfrm>
          <a:off x="57359" y="3465373"/>
          <a:ext cx="3937824" cy="630936"/>
        </p:xfrm>
        <a:graphic>
          <a:graphicData uri="http://schemas.openxmlformats.org/drawingml/2006/table">
            <a:tbl>
              <a:tblPr firstRow="1" firstCol="1" bandRow="1">
                <a:tableStyleId>{5C22544A-7EE6-4342-B048-85BDC9FD1C3A}</a:tableStyleId>
              </a:tblPr>
              <a:tblGrid>
                <a:gridCol w="782116">
                  <a:extLst>
                    <a:ext uri="{9D8B030D-6E8A-4147-A177-3AD203B41FA5}">
                      <a16:colId xmlns:a16="http://schemas.microsoft.com/office/drawing/2014/main" val="3018002573"/>
                    </a:ext>
                  </a:extLst>
                </a:gridCol>
                <a:gridCol w="528408">
                  <a:extLst>
                    <a:ext uri="{9D8B030D-6E8A-4147-A177-3AD203B41FA5}">
                      <a16:colId xmlns:a16="http://schemas.microsoft.com/office/drawing/2014/main" val="2321231592"/>
                    </a:ext>
                  </a:extLst>
                </a:gridCol>
                <a:gridCol w="528408">
                  <a:extLst>
                    <a:ext uri="{9D8B030D-6E8A-4147-A177-3AD203B41FA5}">
                      <a16:colId xmlns:a16="http://schemas.microsoft.com/office/drawing/2014/main" val="3055712861"/>
                    </a:ext>
                  </a:extLst>
                </a:gridCol>
                <a:gridCol w="528408">
                  <a:extLst>
                    <a:ext uri="{9D8B030D-6E8A-4147-A177-3AD203B41FA5}">
                      <a16:colId xmlns:a16="http://schemas.microsoft.com/office/drawing/2014/main" val="1106245903"/>
                    </a:ext>
                  </a:extLst>
                </a:gridCol>
                <a:gridCol w="528408">
                  <a:extLst>
                    <a:ext uri="{9D8B030D-6E8A-4147-A177-3AD203B41FA5}">
                      <a16:colId xmlns:a16="http://schemas.microsoft.com/office/drawing/2014/main" val="1072532107"/>
                    </a:ext>
                  </a:extLst>
                </a:gridCol>
                <a:gridCol w="528408">
                  <a:extLst>
                    <a:ext uri="{9D8B030D-6E8A-4147-A177-3AD203B41FA5}">
                      <a16:colId xmlns:a16="http://schemas.microsoft.com/office/drawing/2014/main" val="2296517712"/>
                    </a:ext>
                  </a:extLst>
                </a:gridCol>
                <a:gridCol w="51366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effectLst/>
                        </a:rPr>
                        <a:t>Element (</a:t>
                      </a:r>
                      <a:r>
                        <a:rPr lang="en-US" sz="900" dirty="0" err="1">
                          <a:effectLst/>
                        </a:rPr>
                        <a:t>Wt</a:t>
                      </a:r>
                      <a:r>
                        <a:rPr lang="en-US" sz="900" dirty="0">
                          <a:effectLst/>
                        </a:rPr>
                        <a: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Ti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Fe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47.1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49.5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0.9</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64527098"/>
                  </a:ext>
                </a:extLst>
              </a:tr>
              <a:tr h="157734">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56.1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39.2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1.5</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78373031"/>
                  </a:ext>
                </a:extLst>
              </a:tr>
            </a:tbl>
          </a:graphicData>
        </a:graphic>
      </p:graphicFrame>
      <p:sp>
        <p:nvSpPr>
          <p:cNvPr id="9" name="Rectangle 8"/>
          <p:cNvSpPr/>
          <p:nvPr/>
        </p:nvSpPr>
        <p:spPr>
          <a:xfrm>
            <a:off x="1415366" y="4190525"/>
            <a:ext cx="1221809" cy="253916"/>
          </a:xfrm>
          <a:prstGeom prst="rect">
            <a:avLst/>
          </a:prstGeom>
        </p:spPr>
        <p:txBody>
          <a:bodyPr wrap="none">
            <a:spAutoFit/>
          </a:bodyPr>
          <a:lstStyle/>
          <a:p>
            <a:pPr algn="ctr"/>
            <a:r>
              <a:rPr lang="en-US" sz="1050" dirty="0"/>
              <a:t>Sample – E, TiO</a:t>
            </a:r>
            <a:r>
              <a:rPr lang="en-US" sz="1050" baseline="-25000" dirty="0"/>
              <a:t>2</a:t>
            </a:r>
            <a:endParaRPr lang="en-US" sz="1050" b="1" dirty="0">
              <a:solidFill>
                <a:srgbClr val="FF0000"/>
              </a:solidFill>
            </a:endParaRPr>
          </a:p>
        </p:txBody>
      </p:sp>
      <p:sp>
        <p:nvSpPr>
          <p:cNvPr id="10" name="Rectangle 9"/>
          <p:cNvSpPr/>
          <p:nvPr/>
        </p:nvSpPr>
        <p:spPr>
          <a:xfrm>
            <a:off x="6041510" y="6028490"/>
            <a:ext cx="1207383" cy="253916"/>
          </a:xfrm>
          <a:prstGeom prst="rect">
            <a:avLst/>
          </a:prstGeom>
        </p:spPr>
        <p:txBody>
          <a:bodyPr wrap="none">
            <a:spAutoFit/>
          </a:bodyPr>
          <a:lstStyle/>
          <a:p>
            <a:pPr algn="ctr"/>
            <a:r>
              <a:rPr lang="en-US" sz="1050" dirty="0"/>
              <a:t>Sample – 9, TiO</a:t>
            </a:r>
            <a:r>
              <a:rPr lang="en-US" sz="1050" baseline="-25000" dirty="0"/>
              <a:t>2</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3" name="Title 1"/>
          <p:cNvSpPr txBox="1">
            <a:spLocks/>
          </p:cNvSpPr>
          <p:nvPr/>
        </p:nvSpPr>
        <p:spPr>
          <a:xfrm>
            <a:off x="0" y="990601"/>
            <a:ext cx="9144000" cy="12191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Sample#9</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E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Location-A</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91738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Antimicrobial Mode of Action/Biofilm Formation </a:t>
            </a:r>
          </a:p>
        </p:txBody>
      </p:sp>
      <p:sp>
        <p:nvSpPr>
          <p:cNvPr id="3" name="Content Placeholder 2"/>
          <p:cNvSpPr>
            <a:spLocks noGrp="1"/>
          </p:cNvSpPr>
          <p:nvPr>
            <p:ph idx="1"/>
          </p:nvPr>
        </p:nvSpPr>
        <p:spPr/>
        <p:txBody>
          <a:bodyPr/>
          <a:lstStyle/>
          <a:p>
            <a:pPr marL="0" indent="0" algn="just">
              <a:buNone/>
            </a:pPr>
            <a:r>
              <a:rPr lang="en-US" sz="2400" dirty="0" smtClean="0"/>
              <a:t>	Anti-fouling </a:t>
            </a:r>
            <a:r>
              <a:rPr lang="en-US" sz="2400" dirty="0"/>
              <a:t>and Bacteria-Repelling are under this type of coating. One of the best advantage is the function type of this coating is to used nontoxic compounds. It is targeting the biofilm formation which is consider the initial step (4). In the beginning, physicochemical interactions between the media and the surface, this considers as reversible. Secondly, after the completion of the first stage, the bacteria proteins start to adhere to surface (2).  However, surface topography consider as one of effective factor in succeeding the coating but it is multifaceted (5).</a:t>
            </a:r>
          </a:p>
          <a:p>
            <a:endParaRPr lang="en-US" dirty="0"/>
          </a:p>
          <a:p>
            <a:endParaRPr lang="en-US" dirty="0"/>
          </a:p>
        </p:txBody>
      </p:sp>
    </p:spTree>
    <p:extLst>
      <p:ext uri="{BB962C8B-B14F-4D97-AF65-F5344CB8AC3E}">
        <p14:creationId xmlns:p14="http://schemas.microsoft.com/office/powerpoint/2010/main" val="1196001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70</a:t>
            </a:fld>
            <a:endParaRPr lang="en-US"/>
          </a:p>
        </p:txBody>
      </p:sp>
      <p:sp>
        <p:nvSpPr>
          <p:cNvPr id="12" name="Rectangle 11"/>
          <p:cNvSpPr/>
          <p:nvPr/>
        </p:nvSpPr>
        <p:spPr>
          <a:xfrm>
            <a:off x="2235613" y="4635769"/>
            <a:ext cx="1749197" cy="369332"/>
          </a:xfrm>
          <a:prstGeom prst="rect">
            <a:avLst/>
          </a:prstGeom>
        </p:spPr>
        <p:txBody>
          <a:bodyPr wrap="none">
            <a:spAutoFit/>
          </a:bodyPr>
          <a:lstStyle/>
          <a:p>
            <a:r>
              <a:rPr lang="en-US" b="1" dirty="0"/>
              <a:t>Black location</a:t>
            </a:r>
            <a:endParaRPr lang="en-US" dirty="0"/>
          </a:p>
        </p:txBody>
      </p:sp>
      <p:sp>
        <p:nvSpPr>
          <p:cNvPr id="13" name="Rectangle 12"/>
          <p:cNvSpPr/>
          <p:nvPr/>
        </p:nvSpPr>
        <p:spPr>
          <a:xfrm>
            <a:off x="5145955" y="4654610"/>
            <a:ext cx="1800493" cy="369332"/>
          </a:xfrm>
          <a:prstGeom prst="rect">
            <a:avLst/>
          </a:prstGeom>
        </p:spPr>
        <p:txBody>
          <a:bodyPr wrap="none">
            <a:spAutoFit/>
          </a:bodyPr>
          <a:lstStyle/>
          <a:p>
            <a:r>
              <a:rPr lang="en-US" b="1" dirty="0"/>
              <a:t>Green location</a:t>
            </a:r>
            <a:endParaRPr lang="en-US" dirty="0"/>
          </a:p>
        </p:txBody>
      </p:sp>
      <p:pic>
        <p:nvPicPr>
          <p:cNvPr id="18" name="Picture 17" descr="C:\Users\49724\Desktop\Files\kfupm\Thesis\SEM images\10 (Ti2O2+Cu) A\10_002.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957" y="2704660"/>
            <a:ext cx="2802509" cy="1826563"/>
          </a:xfrm>
          <a:prstGeom prst="rect">
            <a:avLst/>
          </a:prstGeom>
          <a:noFill/>
          <a:ln>
            <a:noFill/>
          </a:ln>
        </p:spPr>
      </p:pic>
      <p:pic>
        <p:nvPicPr>
          <p:cNvPr id="22" name="Picture 21" descr="C:\Users\49724\Desktop\Files\kfupm\Thesis\SEM images\10 (Ti2O2+Cu) A\10_004.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947" y="2704660"/>
            <a:ext cx="2802509" cy="1826563"/>
          </a:xfrm>
          <a:prstGeom prst="rect">
            <a:avLst/>
          </a:prstGeom>
          <a:noFill/>
          <a:ln>
            <a:noFill/>
          </a:ln>
        </p:spPr>
      </p:pic>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0600"/>
            <a:ext cx="9144000" cy="1179067"/>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Sample#10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F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 Cu) Location-A</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951019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811805" y="2207309"/>
          <a:ext cx="5139875" cy="2447327"/>
        </p:xfrm>
        <a:graphic>
          <a:graphicData uri="http://schemas.openxmlformats.org/drawingml/2006/table">
            <a:tbl>
              <a:tblPr firstRow="1" firstCol="1" bandRow="1">
                <a:tableStyleId>{5C22544A-7EE6-4342-B048-85BDC9FD1C3A}</a:tableStyleId>
              </a:tblPr>
              <a:tblGrid>
                <a:gridCol w="676299">
                  <a:extLst>
                    <a:ext uri="{9D8B030D-6E8A-4147-A177-3AD203B41FA5}">
                      <a16:colId xmlns:a16="http://schemas.microsoft.com/office/drawing/2014/main" val="88900871"/>
                    </a:ext>
                  </a:extLst>
                </a:gridCol>
                <a:gridCol w="676299">
                  <a:extLst>
                    <a:ext uri="{9D8B030D-6E8A-4147-A177-3AD203B41FA5}">
                      <a16:colId xmlns:a16="http://schemas.microsoft.com/office/drawing/2014/main" val="202568724"/>
                    </a:ext>
                  </a:extLst>
                </a:gridCol>
                <a:gridCol w="360693">
                  <a:extLst>
                    <a:ext uri="{9D8B030D-6E8A-4147-A177-3AD203B41FA5}">
                      <a16:colId xmlns:a16="http://schemas.microsoft.com/office/drawing/2014/main" val="2204147892"/>
                    </a:ext>
                  </a:extLst>
                </a:gridCol>
                <a:gridCol w="360693">
                  <a:extLst>
                    <a:ext uri="{9D8B030D-6E8A-4147-A177-3AD203B41FA5}">
                      <a16:colId xmlns:a16="http://schemas.microsoft.com/office/drawing/2014/main" val="2829466166"/>
                    </a:ext>
                  </a:extLst>
                </a:gridCol>
                <a:gridCol w="360693">
                  <a:extLst>
                    <a:ext uri="{9D8B030D-6E8A-4147-A177-3AD203B41FA5}">
                      <a16:colId xmlns:a16="http://schemas.microsoft.com/office/drawing/2014/main" val="2272663182"/>
                    </a:ext>
                  </a:extLst>
                </a:gridCol>
                <a:gridCol w="360693">
                  <a:extLst>
                    <a:ext uri="{9D8B030D-6E8A-4147-A177-3AD203B41FA5}">
                      <a16:colId xmlns:a16="http://schemas.microsoft.com/office/drawing/2014/main" val="4023571242"/>
                    </a:ext>
                  </a:extLst>
                </a:gridCol>
                <a:gridCol w="360693">
                  <a:extLst>
                    <a:ext uri="{9D8B030D-6E8A-4147-A177-3AD203B41FA5}">
                      <a16:colId xmlns:a16="http://schemas.microsoft.com/office/drawing/2014/main" val="1281336556"/>
                    </a:ext>
                  </a:extLst>
                </a:gridCol>
                <a:gridCol w="495953">
                  <a:extLst>
                    <a:ext uri="{9D8B030D-6E8A-4147-A177-3AD203B41FA5}">
                      <a16:colId xmlns:a16="http://schemas.microsoft.com/office/drawing/2014/main" val="2259783500"/>
                    </a:ext>
                  </a:extLst>
                </a:gridCol>
                <a:gridCol w="495953">
                  <a:extLst>
                    <a:ext uri="{9D8B030D-6E8A-4147-A177-3AD203B41FA5}">
                      <a16:colId xmlns:a16="http://schemas.microsoft.com/office/drawing/2014/main" val="1660820355"/>
                    </a:ext>
                  </a:extLst>
                </a:gridCol>
                <a:gridCol w="495953">
                  <a:extLst>
                    <a:ext uri="{9D8B030D-6E8A-4147-A177-3AD203B41FA5}">
                      <a16:colId xmlns:a16="http://schemas.microsoft.com/office/drawing/2014/main" val="2494163242"/>
                    </a:ext>
                  </a:extLst>
                </a:gridCol>
                <a:gridCol w="495953">
                  <a:extLst>
                    <a:ext uri="{9D8B030D-6E8A-4147-A177-3AD203B41FA5}">
                      <a16:colId xmlns:a16="http://schemas.microsoft.com/office/drawing/2014/main" val="4263112285"/>
                    </a:ext>
                  </a:extLst>
                </a:gridCol>
              </a:tblGrid>
              <a:tr h="184645">
                <a:tc rowSpan="2">
                  <a:txBody>
                    <a:bodyPr/>
                    <a:lstStyle/>
                    <a:p>
                      <a:pPr marL="0" marR="0" algn="ctr">
                        <a:lnSpc>
                          <a:spcPct val="115000"/>
                        </a:lnSpc>
                        <a:spcBef>
                          <a:spcPts val="0"/>
                        </a:spcBef>
                        <a:spcAft>
                          <a:spcPts val="0"/>
                        </a:spcAft>
                      </a:pPr>
                      <a:r>
                        <a:rPr lang="en-US" sz="900">
                          <a:effectLst/>
                        </a:rPr>
                        <a:t>Location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Point#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9">
                  <a:txBody>
                    <a:bodyPr/>
                    <a:lstStyle/>
                    <a:p>
                      <a:pPr marL="0" marR="0" algn="ctr">
                        <a:lnSpc>
                          <a:spcPct val="115000"/>
                        </a:lnSpc>
                        <a:spcBef>
                          <a:spcPts val="0"/>
                        </a:spcBef>
                        <a:spcAft>
                          <a:spcPts val="0"/>
                        </a:spcAft>
                      </a:pPr>
                      <a:r>
                        <a:rPr lang="en-US" sz="900">
                          <a:effectLst/>
                        </a:rPr>
                        <a:t>Element (Wt%)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0297133"/>
                  </a:ext>
                </a:extLst>
              </a:tr>
              <a:tr h="184645">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Ti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Fe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Cl</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P</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3">
                  <a:txBody>
                    <a:bodyPr/>
                    <a:lstStyle/>
                    <a:p>
                      <a:pPr marL="0" marR="0" algn="ctr">
                        <a:lnSpc>
                          <a:spcPct val="115000"/>
                        </a:lnSpc>
                        <a:spcBef>
                          <a:spcPts val="0"/>
                        </a:spcBef>
                        <a:spcAft>
                          <a:spcPts val="0"/>
                        </a:spcAft>
                      </a:pPr>
                      <a:r>
                        <a:rPr lang="en-US" sz="900">
                          <a:effectLst/>
                        </a:rPr>
                        <a:t>Other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1369200"/>
                  </a:ext>
                </a:extLst>
              </a:tr>
              <a:tr h="200144">
                <a:tc rowSpan="4">
                  <a:txBody>
                    <a:bodyPr/>
                    <a:lstStyle/>
                    <a:p>
                      <a:pPr marL="0" marR="0" algn="ctr">
                        <a:lnSpc>
                          <a:spcPct val="115000"/>
                        </a:lnSpc>
                        <a:spcBef>
                          <a:spcPts val="0"/>
                        </a:spcBef>
                        <a:spcAft>
                          <a:spcPts val="0"/>
                        </a:spcAft>
                      </a:pPr>
                      <a:r>
                        <a:rPr lang="en-US" sz="900">
                          <a:effectLst/>
                        </a:rPr>
                        <a:t>Black</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29.4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11.8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53.0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1485063"/>
                  </a:ext>
                </a:extLst>
              </a:tr>
              <a:tr h="195126">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32.1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6.5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48.6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02140109"/>
                  </a:ext>
                </a:extLst>
              </a:tr>
              <a:tr h="195126">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29.9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12.8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Br=2.0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Si=1.8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24394840"/>
                  </a:ext>
                </a:extLst>
              </a:tr>
              <a:tr h="195126">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9.8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76.6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95682115"/>
                  </a:ext>
                </a:extLst>
              </a:tr>
              <a:tr h="184645">
                <a:tc rowSpan="7">
                  <a:txBody>
                    <a:bodyPr/>
                    <a:lstStyle/>
                    <a:p>
                      <a:pPr marL="0" marR="0" algn="ctr">
                        <a:lnSpc>
                          <a:spcPct val="115000"/>
                        </a:lnSpc>
                        <a:spcBef>
                          <a:spcPts val="0"/>
                        </a:spcBef>
                        <a:spcAft>
                          <a:spcPts val="0"/>
                        </a:spcAft>
                      </a:pPr>
                      <a:r>
                        <a:rPr lang="en-US" sz="900" dirty="0">
                          <a:effectLst/>
                        </a:rPr>
                        <a:t>Green</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Spectrum 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36.4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36.1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21.9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Na=1.2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15873772"/>
                  </a:ext>
                </a:extLst>
              </a:tr>
              <a:tr h="1846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Mn=0.5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Mg=0.4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K=0.2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4285231"/>
                  </a:ext>
                </a:extLst>
              </a:tr>
              <a:tr h="184645">
                <a:tc vMerge="1">
                  <a:txBody>
                    <a:bodyPr/>
                    <a:lstStyle/>
                    <a:p>
                      <a:endParaRPr lang="en-US"/>
                    </a:p>
                  </a:txBody>
                  <a:tcPr/>
                </a:tc>
                <a:tc rowSpan="2">
                  <a:txBody>
                    <a:bodyPr/>
                    <a:lstStyle/>
                    <a:p>
                      <a:pPr marL="0" marR="0" algn="ctr">
                        <a:lnSpc>
                          <a:spcPct val="115000"/>
                        </a:lnSpc>
                        <a:spcBef>
                          <a:spcPts val="0"/>
                        </a:spcBef>
                        <a:spcAft>
                          <a:spcPts val="0"/>
                        </a:spcAft>
                      </a:pPr>
                      <a:r>
                        <a:rPr lang="en-US" sz="900">
                          <a:effectLst/>
                        </a:rPr>
                        <a:t>Spectrum 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49.0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2.5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4.9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Si=22.9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Al=8.0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Mg=1.2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13200361"/>
                  </a:ext>
                </a:extLst>
              </a:tr>
              <a:tr h="1846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K=1.0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Na=6.9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31328739"/>
                  </a:ext>
                </a:extLst>
              </a:tr>
              <a:tr h="184645">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9.9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88.4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03330241"/>
                  </a:ext>
                </a:extLst>
              </a:tr>
              <a:tr h="184645">
                <a:tc vMerge="1">
                  <a:txBody>
                    <a:bodyPr/>
                    <a:lstStyle/>
                    <a:p>
                      <a:endParaRPr lang="en-US"/>
                    </a:p>
                  </a:txBody>
                  <a:tcPr/>
                </a:tc>
                <a:tc rowSpan="2">
                  <a:txBody>
                    <a:bodyPr/>
                    <a:lstStyle/>
                    <a:p>
                      <a:pPr marL="0" marR="0" algn="ctr">
                        <a:lnSpc>
                          <a:spcPct val="115000"/>
                        </a:lnSpc>
                        <a:spcBef>
                          <a:spcPts val="0"/>
                        </a:spcBef>
                        <a:spcAft>
                          <a:spcPts val="0"/>
                        </a:spcAft>
                      </a:pPr>
                      <a:r>
                        <a:rPr lang="en-US" sz="900" dirty="0">
                          <a:effectLst/>
                        </a:rPr>
                        <a:t>Spectrum 9</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37.9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50.2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7.8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Mn=2.0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Na=0.5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60331324"/>
                  </a:ext>
                </a:extLst>
              </a:tr>
              <a:tr h="1846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Al=0.2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K=0.2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S=0.1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03635727"/>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71</a:t>
            </a:fld>
            <a:endParaRPr lang="en-US"/>
          </a:p>
        </p:txBody>
      </p:sp>
      <p:graphicFrame>
        <p:nvGraphicFramePr>
          <p:cNvPr id="8" name="Table 7"/>
          <p:cNvGraphicFramePr>
            <a:graphicFrameLocks noGrp="1"/>
          </p:cNvGraphicFramePr>
          <p:nvPr>
            <p:extLst/>
          </p:nvPr>
        </p:nvGraphicFramePr>
        <p:xfrm>
          <a:off x="97288" y="4692278"/>
          <a:ext cx="4198622" cy="643223"/>
        </p:xfrm>
        <a:graphic>
          <a:graphicData uri="http://schemas.openxmlformats.org/drawingml/2006/table">
            <a:tbl>
              <a:tblPr firstRow="1" firstCol="1" bandRow="1">
                <a:tableStyleId>{5C22544A-7EE6-4342-B048-85BDC9FD1C3A}</a:tableStyleId>
              </a:tblPr>
              <a:tblGrid>
                <a:gridCol w="833914">
                  <a:extLst>
                    <a:ext uri="{9D8B030D-6E8A-4147-A177-3AD203B41FA5}">
                      <a16:colId xmlns:a16="http://schemas.microsoft.com/office/drawing/2014/main" val="3018002573"/>
                    </a:ext>
                  </a:extLst>
                </a:gridCol>
                <a:gridCol w="563404">
                  <a:extLst>
                    <a:ext uri="{9D8B030D-6E8A-4147-A177-3AD203B41FA5}">
                      <a16:colId xmlns:a16="http://schemas.microsoft.com/office/drawing/2014/main" val="2321231592"/>
                    </a:ext>
                  </a:extLst>
                </a:gridCol>
                <a:gridCol w="563404">
                  <a:extLst>
                    <a:ext uri="{9D8B030D-6E8A-4147-A177-3AD203B41FA5}">
                      <a16:colId xmlns:a16="http://schemas.microsoft.com/office/drawing/2014/main" val="3055712861"/>
                    </a:ext>
                  </a:extLst>
                </a:gridCol>
                <a:gridCol w="563404">
                  <a:extLst>
                    <a:ext uri="{9D8B030D-6E8A-4147-A177-3AD203B41FA5}">
                      <a16:colId xmlns:a16="http://schemas.microsoft.com/office/drawing/2014/main" val="1106245903"/>
                    </a:ext>
                  </a:extLst>
                </a:gridCol>
                <a:gridCol w="563404">
                  <a:extLst>
                    <a:ext uri="{9D8B030D-6E8A-4147-A177-3AD203B41FA5}">
                      <a16:colId xmlns:a16="http://schemas.microsoft.com/office/drawing/2014/main" val="1072532107"/>
                    </a:ext>
                  </a:extLst>
                </a:gridCol>
                <a:gridCol w="563404">
                  <a:extLst>
                    <a:ext uri="{9D8B030D-6E8A-4147-A177-3AD203B41FA5}">
                      <a16:colId xmlns:a16="http://schemas.microsoft.com/office/drawing/2014/main" val="2296517712"/>
                    </a:ext>
                  </a:extLst>
                </a:gridCol>
                <a:gridCol w="54768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solidFill>
                            <a:schemeClr val="bg1"/>
                          </a:solidFill>
                          <a:effectLst/>
                        </a:rPr>
                        <a:t>Point#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solidFill>
                            <a:schemeClr val="bg1"/>
                          </a:solidFill>
                          <a:effectLst/>
                        </a:rPr>
                        <a:t>Element (</a:t>
                      </a:r>
                      <a:r>
                        <a:rPr lang="en-US" sz="900" dirty="0" err="1">
                          <a:solidFill>
                            <a:schemeClr val="bg1"/>
                          </a:solidFill>
                          <a:effectLst/>
                        </a:rPr>
                        <a:t>Wt</a:t>
                      </a:r>
                      <a:r>
                        <a:rPr lang="en-US" sz="900" dirty="0">
                          <a:solidFill>
                            <a:schemeClr val="bg1"/>
                          </a:solidFill>
                          <a:effectLst/>
                        </a:rPr>
                        <a: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solidFill>
                            <a:schemeClr val="tx1"/>
                          </a:solidFill>
                          <a:effectLst/>
                        </a:rPr>
                        <a:t>O</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Ti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Fe</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Cu</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Mn</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Si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dirty="0">
                          <a:solidFill>
                            <a:schemeClr val="bg1"/>
                          </a:solidFill>
                          <a:effectLst/>
                        </a:rPr>
                        <a:t>Spectrum 1</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49.1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33.2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23.3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0.2</a:t>
                      </a:r>
                    </a:p>
                  </a:txBody>
                  <a:tcPr marL="51435" marR="51435" marT="0" marB="0" anchor="ctr"/>
                </a:tc>
                <a:extLst>
                  <a:ext uri="{0D108BD9-81ED-4DB2-BD59-A6C34878D82A}">
                    <a16:rowId xmlns:a16="http://schemas.microsoft.com/office/drawing/2014/main" val="3864527098"/>
                  </a:ext>
                </a:extLst>
              </a:tr>
              <a:tr h="170021">
                <a:tc>
                  <a:txBody>
                    <a:bodyPr/>
                    <a:lstStyle/>
                    <a:p>
                      <a:pPr marL="0" marR="0" algn="ctr">
                        <a:lnSpc>
                          <a:spcPct val="115000"/>
                        </a:lnSpc>
                        <a:spcBef>
                          <a:spcPts val="0"/>
                        </a:spcBef>
                        <a:spcAft>
                          <a:spcPts val="0"/>
                        </a:spcAft>
                      </a:pPr>
                      <a:r>
                        <a:rPr lang="en-US" sz="900" dirty="0">
                          <a:solidFill>
                            <a:schemeClr val="bg1"/>
                          </a:solidFill>
                          <a:effectLst/>
                        </a:rPr>
                        <a:t>Spectrum 2</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30.2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26.4</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2.0</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0.1</a:t>
                      </a:r>
                    </a:p>
                  </a:txBody>
                  <a:tcPr marL="51435" marR="51435" marT="0" marB="0" anchor="ctr"/>
                </a:tc>
                <a:extLst>
                  <a:ext uri="{0D108BD9-81ED-4DB2-BD59-A6C34878D82A}">
                    <a16:rowId xmlns:a16="http://schemas.microsoft.com/office/drawing/2014/main" val="3578373031"/>
                  </a:ext>
                </a:extLst>
              </a:tr>
            </a:tbl>
          </a:graphicData>
        </a:graphic>
      </p:graphicFrame>
      <p:sp>
        <p:nvSpPr>
          <p:cNvPr id="9" name="Rectangle 8"/>
          <p:cNvSpPr/>
          <p:nvPr/>
        </p:nvSpPr>
        <p:spPr>
          <a:xfrm>
            <a:off x="1340515" y="5335502"/>
            <a:ext cx="1561646" cy="253916"/>
          </a:xfrm>
          <a:prstGeom prst="rect">
            <a:avLst/>
          </a:prstGeom>
        </p:spPr>
        <p:txBody>
          <a:bodyPr wrap="none">
            <a:spAutoFit/>
          </a:bodyPr>
          <a:lstStyle/>
          <a:p>
            <a:pPr algn="ctr"/>
            <a:r>
              <a:rPr lang="en-US" sz="1050" b="1" dirty="0"/>
              <a:t>Sample – F, TiO</a:t>
            </a:r>
            <a:r>
              <a:rPr lang="en-US" sz="1050" b="1" baseline="-25000" dirty="0"/>
              <a:t>2 </a:t>
            </a:r>
            <a:r>
              <a:rPr lang="en-US" sz="1050" b="1" dirty="0"/>
              <a:t>+ Cu</a:t>
            </a:r>
            <a:endParaRPr lang="en-US" sz="1050" b="1" dirty="0">
              <a:solidFill>
                <a:srgbClr val="FF0000"/>
              </a:solidFill>
            </a:endParaRPr>
          </a:p>
        </p:txBody>
      </p:sp>
      <p:sp>
        <p:nvSpPr>
          <p:cNvPr id="10" name="Rectangle 9"/>
          <p:cNvSpPr/>
          <p:nvPr/>
        </p:nvSpPr>
        <p:spPr>
          <a:xfrm>
            <a:off x="5566455" y="4692278"/>
            <a:ext cx="1630575" cy="253916"/>
          </a:xfrm>
          <a:prstGeom prst="rect">
            <a:avLst/>
          </a:prstGeom>
        </p:spPr>
        <p:txBody>
          <a:bodyPr wrap="none">
            <a:spAutoFit/>
          </a:bodyPr>
          <a:lstStyle/>
          <a:p>
            <a:pPr algn="ctr"/>
            <a:r>
              <a:rPr lang="en-US" sz="1050" b="1" dirty="0"/>
              <a:t>Sample – 10, TiO</a:t>
            </a:r>
            <a:r>
              <a:rPr lang="en-US" sz="1050" b="1" baseline="-25000" dirty="0"/>
              <a:t>2 </a:t>
            </a:r>
            <a:r>
              <a:rPr lang="en-US" sz="1050" b="1" dirty="0"/>
              <a:t>+ Cu</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2" name="Title 1"/>
          <p:cNvSpPr txBox="1">
            <a:spLocks/>
          </p:cNvSpPr>
          <p:nvPr/>
        </p:nvSpPr>
        <p:spPr>
          <a:xfrm>
            <a:off x="0" y="990600"/>
            <a:ext cx="9144000" cy="1179067"/>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Sample#10</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 F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 Cu) Location-A</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680799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72</a:t>
            </a:fld>
            <a:endParaRPr lang="en-US"/>
          </a:p>
        </p:txBody>
      </p:sp>
      <p:sp>
        <p:nvSpPr>
          <p:cNvPr id="7" name="Rectangle 6"/>
          <p:cNvSpPr/>
          <p:nvPr/>
        </p:nvSpPr>
        <p:spPr>
          <a:xfrm>
            <a:off x="688513" y="4635769"/>
            <a:ext cx="1851789" cy="369332"/>
          </a:xfrm>
          <a:prstGeom prst="rect">
            <a:avLst/>
          </a:prstGeom>
        </p:spPr>
        <p:txBody>
          <a:bodyPr wrap="none">
            <a:spAutoFit/>
          </a:bodyPr>
          <a:lstStyle/>
          <a:p>
            <a:r>
              <a:rPr lang="en-US" b="1" dirty="0"/>
              <a:t>Brown location</a:t>
            </a:r>
            <a:endParaRPr lang="en-US" dirty="0"/>
          </a:p>
        </p:txBody>
      </p:sp>
      <p:sp>
        <p:nvSpPr>
          <p:cNvPr id="8" name="Rectangle 7"/>
          <p:cNvSpPr/>
          <p:nvPr/>
        </p:nvSpPr>
        <p:spPr>
          <a:xfrm>
            <a:off x="3281248" y="4635769"/>
            <a:ext cx="2582758" cy="369332"/>
          </a:xfrm>
          <a:prstGeom prst="rect">
            <a:avLst/>
          </a:prstGeom>
        </p:spPr>
        <p:txBody>
          <a:bodyPr wrap="none">
            <a:spAutoFit/>
          </a:bodyPr>
          <a:lstStyle/>
          <a:p>
            <a:r>
              <a:rPr lang="en-US" b="1" dirty="0"/>
              <a:t>Black normal location</a:t>
            </a:r>
            <a:endParaRPr lang="en-US" dirty="0"/>
          </a:p>
        </p:txBody>
      </p:sp>
      <p:sp>
        <p:nvSpPr>
          <p:cNvPr id="9" name="Rectangle 8"/>
          <p:cNvSpPr/>
          <p:nvPr/>
        </p:nvSpPr>
        <p:spPr>
          <a:xfrm>
            <a:off x="6079170" y="4635769"/>
            <a:ext cx="2903359" cy="369332"/>
          </a:xfrm>
          <a:prstGeom prst="rect">
            <a:avLst/>
          </a:prstGeom>
        </p:spPr>
        <p:txBody>
          <a:bodyPr wrap="none">
            <a:spAutoFit/>
          </a:bodyPr>
          <a:lstStyle/>
          <a:p>
            <a:r>
              <a:rPr lang="en-US" b="1" dirty="0"/>
              <a:t>Light black gray location</a:t>
            </a:r>
            <a:endParaRPr lang="en-US" dirty="0"/>
          </a:p>
        </p:txBody>
      </p:sp>
      <p:pic>
        <p:nvPicPr>
          <p:cNvPr id="20" name="Picture 19" descr="C:\Users\49724\Desktop\Files\kfupm\Thesis\SEM images\11 (Ti2O2) B\11_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53" y="2713296"/>
            <a:ext cx="2802509" cy="1817924"/>
          </a:xfrm>
          <a:prstGeom prst="rect">
            <a:avLst/>
          </a:prstGeom>
          <a:noFill/>
          <a:ln>
            <a:noFill/>
          </a:ln>
        </p:spPr>
      </p:pic>
      <p:pic>
        <p:nvPicPr>
          <p:cNvPr id="22" name="Picture 21" descr="C:\Users\49724\Desktop\Files\kfupm\Thesis\SEM images\11 (Ti2O2) B\11_004.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373" y="2713295"/>
            <a:ext cx="2802509" cy="1817924"/>
          </a:xfrm>
          <a:prstGeom prst="rect">
            <a:avLst/>
          </a:prstGeom>
          <a:noFill/>
          <a:ln>
            <a:noFill/>
          </a:ln>
        </p:spPr>
      </p:pic>
      <p:pic>
        <p:nvPicPr>
          <p:cNvPr id="24" name="Picture 23" descr="C:\Users\49724\Desktop\Files\kfupm\Thesis\SEM images\11 (Ti2O2) B\11_006.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594" y="2701353"/>
            <a:ext cx="2802512" cy="1829866"/>
          </a:xfrm>
          <a:prstGeom prst="rect">
            <a:avLst/>
          </a:prstGeom>
          <a:noFill/>
          <a:ln>
            <a:noFill/>
          </a:ln>
        </p:spPr>
      </p:pic>
      <p:sp>
        <p:nvSpPr>
          <p:cNvPr id="3" name="Title 2"/>
          <p:cNvSpPr>
            <a:spLocks noGrp="1"/>
          </p:cNvSpPr>
          <p:nvPr>
            <p:ph type="title"/>
          </p:nvPr>
        </p:nvSpPr>
        <p:spPr/>
        <p:txBody>
          <a:bodyPr/>
          <a:lstStyle/>
          <a:p>
            <a:endParaRPr lang="en-US"/>
          </a:p>
        </p:txBody>
      </p:sp>
      <p:sp>
        <p:nvSpPr>
          <p:cNvPr id="14" name="Title 1"/>
          <p:cNvSpPr txBox="1">
            <a:spLocks/>
          </p:cNvSpPr>
          <p:nvPr/>
        </p:nvSpPr>
        <p:spPr>
          <a:xfrm>
            <a:off x="0" y="990600"/>
            <a:ext cx="9144000" cy="1169428"/>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Sample#11</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E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-B)</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4952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nvPr>
        </p:nvGraphicFramePr>
        <p:xfrm>
          <a:off x="3999673" y="2160270"/>
          <a:ext cx="4409690" cy="3326591"/>
        </p:xfrm>
        <a:graphic>
          <a:graphicData uri="http://schemas.openxmlformats.org/drawingml/2006/table">
            <a:tbl>
              <a:tblPr firstRow="1" firstCol="1" bandRow="1">
                <a:tableStyleId>{5C22544A-7EE6-4342-B048-85BDC9FD1C3A}</a:tableStyleId>
              </a:tblPr>
              <a:tblGrid>
                <a:gridCol w="608728">
                  <a:extLst>
                    <a:ext uri="{9D8B030D-6E8A-4147-A177-3AD203B41FA5}">
                      <a16:colId xmlns:a16="http://schemas.microsoft.com/office/drawing/2014/main" val="4212062052"/>
                    </a:ext>
                  </a:extLst>
                </a:gridCol>
                <a:gridCol w="608728">
                  <a:extLst>
                    <a:ext uri="{9D8B030D-6E8A-4147-A177-3AD203B41FA5}">
                      <a16:colId xmlns:a16="http://schemas.microsoft.com/office/drawing/2014/main" val="843685678"/>
                    </a:ext>
                  </a:extLst>
                </a:gridCol>
                <a:gridCol w="303942">
                  <a:extLst>
                    <a:ext uri="{9D8B030D-6E8A-4147-A177-3AD203B41FA5}">
                      <a16:colId xmlns:a16="http://schemas.microsoft.com/office/drawing/2014/main" val="2652495912"/>
                    </a:ext>
                  </a:extLst>
                </a:gridCol>
                <a:gridCol w="303942">
                  <a:extLst>
                    <a:ext uri="{9D8B030D-6E8A-4147-A177-3AD203B41FA5}">
                      <a16:colId xmlns:a16="http://schemas.microsoft.com/office/drawing/2014/main" val="1087268803"/>
                    </a:ext>
                  </a:extLst>
                </a:gridCol>
                <a:gridCol w="303942">
                  <a:extLst>
                    <a:ext uri="{9D8B030D-6E8A-4147-A177-3AD203B41FA5}">
                      <a16:colId xmlns:a16="http://schemas.microsoft.com/office/drawing/2014/main" val="2092935173"/>
                    </a:ext>
                  </a:extLst>
                </a:gridCol>
                <a:gridCol w="303942">
                  <a:extLst>
                    <a:ext uri="{9D8B030D-6E8A-4147-A177-3AD203B41FA5}">
                      <a16:colId xmlns:a16="http://schemas.microsoft.com/office/drawing/2014/main" val="2067700204"/>
                    </a:ext>
                  </a:extLst>
                </a:gridCol>
                <a:gridCol w="303942">
                  <a:extLst>
                    <a:ext uri="{9D8B030D-6E8A-4147-A177-3AD203B41FA5}">
                      <a16:colId xmlns:a16="http://schemas.microsoft.com/office/drawing/2014/main" val="803867971"/>
                    </a:ext>
                  </a:extLst>
                </a:gridCol>
                <a:gridCol w="417076">
                  <a:extLst>
                    <a:ext uri="{9D8B030D-6E8A-4147-A177-3AD203B41FA5}">
                      <a16:colId xmlns:a16="http://schemas.microsoft.com/office/drawing/2014/main" val="4245461222"/>
                    </a:ext>
                  </a:extLst>
                </a:gridCol>
                <a:gridCol w="417076">
                  <a:extLst>
                    <a:ext uri="{9D8B030D-6E8A-4147-A177-3AD203B41FA5}">
                      <a16:colId xmlns:a16="http://schemas.microsoft.com/office/drawing/2014/main" val="3901227735"/>
                    </a:ext>
                  </a:extLst>
                </a:gridCol>
                <a:gridCol w="419186">
                  <a:extLst>
                    <a:ext uri="{9D8B030D-6E8A-4147-A177-3AD203B41FA5}">
                      <a16:colId xmlns:a16="http://schemas.microsoft.com/office/drawing/2014/main" val="2812331255"/>
                    </a:ext>
                  </a:extLst>
                </a:gridCol>
                <a:gridCol w="419186">
                  <a:extLst>
                    <a:ext uri="{9D8B030D-6E8A-4147-A177-3AD203B41FA5}">
                      <a16:colId xmlns:a16="http://schemas.microsoft.com/office/drawing/2014/main" val="3921995149"/>
                    </a:ext>
                  </a:extLst>
                </a:gridCol>
              </a:tblGrid>
              <a:tr h="144590">
                <a:tc rowSpan="2">
                  <a:txBody>
                    <a:bodyPr/>
                    <a:lstStyle/>
                    <a:p>
                      <a:pPr marL="0" marR="0" algn="ctr">
                        <a:lnSpc>
                          <a:spcPct val="115000"/>
                        </a:lnSpc>
                        <a:spcBef>
                          <a:spcPts val="0"/>
                        </a:spcBef>
                        <a:spcAft>
                          <a:spcPts val="0"/>
                        </a:spcAft>
                      </a:pPr>
                      <a:r>
                        <a:rPr lang="en-US" sz="800">
                          <a:effectLst/>
                        </a:rPr>
                        <a:t>Location</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Point#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gridSpan="9">
                  <a:txBody>
                    <a:bodyPr/>
                    <a:lstStyle/>
                    <a:p>
                      <a:pPr marL="0" marR="0" algn="ctr">
                        <a:lnSpc>
                          <a:spcPct val="115000"/>
                        </a:lnSpc>
                        <a:spcBef>
                          <a:spcPts val="0"/>
                        </a:spcBef>
                        <a:spcAft>
                          <a:spcPts val="0"/>
                        </a:spcAft>
                      </a:pPr>
                      <a:r>
                        <a:rPr lang="en-US" sz="800">
                          <a:effectLst/>
                        </a:rPr>
                        <a:t>Element (Wt%)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0771353"/>
                  </a:ext>
                </a:extLst>
              </a:tr>
              <a:tr h="14459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O</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Ti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Fe</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Mn</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Cu</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Si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gridSpan="3">
                  <a:txBody>
                    <a:bodyPr/>
                    <a:lstStyle/>
                    <a:p>
                      <a:pPr marL="0" marR="0" algn="ctr">
                        <a:lnSpc>
                          <a:spcPct val="115000"/>
                        </a:lnSpc>
                        <a:spcBef>
                          <a:spcPts val="0"/>
                        </a:spcBef>
                        <a:spcAft>
                          <a:spcPts val="0"/>
                        </a:spcAft>
                      </a:pPr>
                      <a:r>
                        <a:rPr lang="en-US" sz="800">
                          <a:effectLst/>
                        </a:rPr>
                        <a:t>Other</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121738"/>
                  </a:ext>
                </a:extLst>
              </a:tr>
              <a:tr h="184476">
                <a:tc rowSpan="4">
                  <a:txBody>
                    <a:bodyPr/>
                    <a:lstStyle/>
                    <a:p>
                      <a:pPr marL="0" marR="0" algn="ctr">
                        <a:lnSpc>
                          <a:spcPct val="115000"/>
                        </a:lnSpc>
                        <a:spcBef>
                          <a:spcPts val="0"/>
                        </a:spcBef>
                        <a:spcAft>
                          <a:spcPts val="0"/>
                        </a:spcAft>
                      </a:pPr>
                      <a:r>
                        <a:rPr lang="en-US" sz="800">
                          <a:effectLst/>
                        </a:rPr>
                        <a:t>Brown</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Spectrum 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46.5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48.3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1.2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2.3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3230416560"/>
                  </a:ext>
                </a:extLst>
              </a:tr>
              <a:tr h="177299">
                <a:tc vMerge="1">
                  <a:txBody>
                    <a:bodyPr/>
                    <a:lstStyle/>
                    <a:p>
                      <a:endParaRPr lang="en-US"/>
                    </a:p>
                  </a:txBody>
                  <a:tcPr/>
                </a:tc>
                <a:tc>
                  <a:txBody>
                    <a:bodyPr/>
                    <a:lstStyle/>
                    <a:p>
                      <a:pPr marL="0" marR="0" algn="ctr">
                        <a:lnSpc>
                          <a:spcPct val="115000"/>
                        </a:lnSpc>
                        <a:spcBef>
                          <a:spcPts val="0"/>
                        </a:spcBef>
                        <a:spcAft>
                          <a:spcPts val="0"/>
                        </a:spcAft>
                      </a:pPr>
                      <a:r>
                        <a:rPr lang="en-US" sz="800">
                          <a:effectLst/>
                        </a:rPr>
                        <a:t>Spectrum 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44.5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51.5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2.1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P=0.2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373909161"/>
                  </a:ext>
                </a:extLst>
              </a:tr>
              <a:tr h="181099">
                <a:tc vMerge="1">
                  <a:txBody>
                    <a:bodyPr/>
                    <a:lstStyle/>
                    <a:p>
                      <a:endParaRPr lang="en-US"/>
                    </a:p>
                  </a:txBody>
                  <a:tcPr/>
                </a:tc>
                <a:tc>
                  <a:txBody>
                    <a:bodyPr/>
                    <a:lstStyle/>
                    <a:p>
                      <a:pPr marL="0" marR="0" algn="ctr">
                        <a:lnSpc>
                          <a:spcPct val="115000"/>
                        </a:lnSpc>
                        <a:spcBef>
                          <a:spcPts val="0"/>
                        </a:spcBef>
                        <a:spcAft>
                          <a:spcPts val="0"/>
                        </a:spcAft>
                      </a:pPr>
                      <a:r>
                        <a:rPr lang="en-US" sz="800">
                          <a:effectLst/>
                        </a:rPr>
                        <a:t>Spectrum 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47.9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46.2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2.5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1.2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P=0.4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Ni=0.3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476534676"/>
                  </a:ext>
                </a:extLst>
              </a:tr>
              <a:tr h="181099">
                <a:tc vMerge="1">
                  <a:txBody>
                    <a:bodyPr/>
                    <a:lstStyle/>
                    <a:p>
                      <a:endParaRPr lang="en-US"/>
                    </a:p>
                  </a:txBody>
                  <a:tcPr/>
                </a:tc>
                <a:tc>
                  <a:txBody>
                    <a:bodyPr/>
                    <a:lstStyle/>
                    <a:p>
                      <a:pPr marL="0" marR="0" algn="ctr">
                        <a:lnSpc>
                          <a:spcPct val="115000"/>
                        </a:lnSpc>
                        <a:spcBef>
                          <a:spcPts val="0"/>
                        </a:spcBef>
                        <a:spcAft>
                          <a:spcPts val="0"/>
                        </a:spcAft>
                      </a:pPr>
                      <a:r>
                        <a:rPr lang="en-US" sz="800">
                          <a:effectLst/>
                        </a:rPr>
                        <a:t>Spectrum 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47.2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46.6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1.5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2.3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P=0.4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4147087562"/>
                  </a:ext>
                </a:extLst>
              </a:tr>
              <a:tr h="144590">
                <a:tc rowSpan="8">
                  <a:txBody>
                    <a:bodyPr/>
                    <a:lstStyle/>
                    <a:p>
                      <a:pPr marL="0" marR="0" algn="ctr">
                        <a:lnSpc>
                          <a:spcPct val="115000"/>
                        </a:lnSpc>
                        <a:spcBef>
                          <a:spcPts val="0"/>
                        </a:spcBef>
                        <a:spcAft>
                          <a:spcPts val="0"/>
                        </a:spcAft>
                      </a:pPr>
                      <a:r>
                        <a:rPr lang="en-US" sz="800" dirty="0">
                          <a:effectLst/>
                        </a:rPr>
                        <a:t>Black normal</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Spectrum 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45.5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48.3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2.5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1819066227"/>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971366285"/>
                  </a:ext>
                </a:extLst>
              </a:tr>
              <a:tr h="144590">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46.6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44.2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1.3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509060130"/>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280715141"/>
                  </a:ext>
                </a:extLst>
              </a:tr>
              <a:tr h="144590">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42.9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49.8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2.1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632547425"/>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K=0.2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3060177441"/>
                  </a:ext>
                </a:extLst>
              </a:tr>
              <a:tr h="144590">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8</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45.4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48.9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2.1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339350696"/>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Zn=0.4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008025597"/>
                  </a:ext>
                </a:extLst>
              </a:tr>
              <a:tr h="144590">
                <a:tc rowSpan="6">
                  <a:txBody>
                    <a:bodyPr/>
                    <a:lstStyle/>
                    <a:p>
                      <a:pPr marL="0" marR="0" algn="ctr">
                        <a:lnSpc>
                          <a:spcPct val="115000"/>
                        </a:lnSpc>
                        <a:spcBef>
                          <a:spcPts val="0"/>
                        </a:spcBef>
                        <a:spcAft>
                          <a:spcPts val="0"/>
                        </a:spcAft>
                      </a:pPr>
                      <a:r>
                        <a:rPr lang="en-US" sz="800">
                          <a:effectLst/>
                        </a:rPr>
                        <a:t>Light black gray</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Spectrum 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44.9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46.9</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2.4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886180887"/>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Mg=0.2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982621447"/>
                  </a:ext>
                </a:extLst>
              </a:tr>
              <a:tr h="289179">
                <a:tc vMerge="1">
                  <a:txBody>
                    <a:bodyPr/>
                    <a:lstStyle/>
                    <a:p>
                      <a:endParaRPr lang="en-US"/>
                    </a:p>
                  </a:txBody>
                  <a:tcPr/>
                </a:tc>
                <a:tc>
                  <a:txBody>
                    <a:bodyPr/>
                    <a:lstStyle/>
                    <a:p>
                      <a:pPr marL="0" marR="0" algn="ctr">
                        <a:lnSpc>
                          <a:spcPct val="115000"/>
                        </a:lnSpc>
                        <a:spcBef>
                          <a:spcPts val="0"/>
                        </a:spcBef>
                        <a:spcAft>
                          <a:spcPts val="0"/>
                        </a:spcAft>
                      </a:pPr>
                      <a:r>
                        <a:rPr lang="en-US" sz="800">
                          <a:effectLst/>
                        </a:rPr>
                        <a:t>Spectrum 10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46.1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52.0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Al=0.4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P=0.2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849246844"/>
                  </a:ext>
                </a:extLst>
              </a:tr>
              <a:tr h="144590">
                <a:tc vMerge="1">
                  <a:txBody>
                    <a:bodyPr/>
                    <a:lstStyle/>
                    <a:p>
                      <a:endParaRPr lang="en-US"/>
                    </a:p>
                  </a:txBody>
                  <a:tcPr/>
                </a:tc>
                <a:tc rowSpan="2">
                  <a:txBody>
                    <a:bodyPr/>
                    <a:lstStyle/>
                    <a:p>
                      <a:pPr marL="0" marR="0" algn="ctr">
                        <a:lnSpc>
                          <a:spcPct val="115000"/>
                        </a:lnSpc>
                        <a:spcBef>
                          <a:spcPts val="0"/>
                        </a:spcBef>
                        <a:spcAft>
                          <a:spcPts val="0"/>
                        </a:spcAft>
                      </a:pPr>
                      <a:r>
                        <a:rPr lang="en-US" sz="800">
                          <a:effectLst/>
                        </a:rPr>
                        <a:t>Spectrum 11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44.6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49.5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3.0</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rowSpan="2">
                  <a:txBody>
                    <a:bodyPr/>
                    <a:lstStyle/>
                    <a:p>
                      <a:pPr marL="0" marR="0" algn="ctr">
                        <a:lnSpc>
                          <a:spcPct val="115000"/>
                        </a:lnSpc>
                        <a:spcBef>
                          <a:spcPts val="0"/>
                        </a:spcBef>
                        <a:spcAft>
                          <a:spcPts val="0"/>
                        </a:spcAft>
                      </a:pPr>
                      <a:r>
                        <a:rPr lang="en-US" sz="800">
                          <a:effectLst/>
                        </a:rPr>
                        <a:t>0.2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Na=0.7</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K=0.1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1509626513"/>
                  </a:ext>
                </a:extLst>
              </a:tr>
              <a:tr h="1445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rPr>
                        <a:t>P=0.3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866690734"/>
                  </a:ext>
                </a:extLst>
              </a:tr>
              <a:tr h="289179">
                <a:tc vMerge="1">
                  <a:txBody>
                    <a:bodyPr/>
                    <a:lstStyle/>
                    <a:p>
                      <a:endParaRPr lang="en-US"/>
                    </a:p>
                  </a:txBody>
                  <a:tcPr/>
                </a:tc>
                <a:tc>
                  <a:txBody>
                    <a:bodyPr/>
                    <a:lstStyle/>
                    <a:p>
                      <a:pPr marL="0" marR="0" algn="ctr">
                        <a:lnSpc>
                          <a:spcPct val="115000"/>
                        </a:lnSpc>
                        <a:spcBef>
                          <a:spcPts val="0"/>
                        </a:spcBef>
                        <a:spcAft>
                          <a:spcPts val="0"/>
                        </a:spcAft>
                      </a:pPr>
                      <a:r>
                        <a:rPr lang="en-US" sz="800">
                          <a:effectLst/>
                        </a:rPr>
                        <a:t>Spectrum 12</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51.5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45.5</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1.4</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0.3</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Na=0.6</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a:effectLst/>
                        </a:rPr>
                        <a:t>Cl=0.1</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tc>
                  <a:txBody>
                    <a:bodyPr/>
                    <a:lstStyle/>
                    <a:p>
                      <a:pPr marL="0" marR="0" algn="ctr">
                        <a:lnSpc>
                          <a:spcPct val="115000"/>
                        </a:lnSpc>
                        <a:spcBef>
                          <a:spcPts val="0"/>
                        </a:spcBef>
                        <a:spcAft>
                          <a:spcPts val="0"/>
                        </a:spcAft>
                      </a:pPr>
                      <a:r>
                        <a:rPr lang="en-US" sz="800" dirty="0">
                          <a:effectLst/>
                        </a:rPr>
                        <a:t>P=0.2</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91" marR="45591" marT="0" marB="0" anchor="ctr"/>
                </a:tc>
                <a:extLst>
                  <a:ext uri="{0D108BD9-81ED-4DB2-BD59-A6C34878D82A}">
                    <a16:rowId xmlns:a16="http://schemas.microsoft.com/office/drawing/2014/main" val="2883104342"/>
                  </a:ext>
                </a:extLst>
              </a:tr>
            </a:tbl>
          </a:graphicData>
        </a:graphic>
      </p:graphicFrame>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73</a:t>
            </a:fld>
            <a:endParaRPr lang="en-US"/>
          </a:p>
        </p:txBody>
      </p:sp>
      <p:graphicFrame>
        <p:nvGraphicFramePr>
          <p:cNvPr id="7" name="Table 6"/>
          <p:cNvGraphicFramePr>
            <a:graphicFrameLocks noGrp="1"/>
          </p:cNvGraphicFramePr>
          <p:nvPr>
            <p:extLst/>
          </p:nvPr>
        </p:nvGraphicFramePr>
        <p:xfrm>
          <a:off x="0" y="3511837"/>
          <a:ext cx="3899496" cy="630936"/>
        </p:xfrm>
        <a:graphic>
          <a:graphicData uri="http://schemas.openxmlformats.org/drawingml/2006/table">
            <a:tbl>
              <a:tblPr firstRow="1" firstCol="1" bandRow="1">
                <a:tableStyleId>{5C22544A-7EE6-4342-B048-85BDC9FD1C3A}</a:tableStyleId>
              </a:tblPr>
              <a:tblGrid>
                <a:gridCol w="774503">
                  <a:extLst>
                    <a:ext uri="{9D8B030D-6E8A-4147-A177-3AD203B41FA5}">
                      <a16:colId xmlns:a16="http://schemas.microsoft.com/office/drawing/2014/main" val="3018002573"/>
                    </a:ext>
                  </a:extLst>
                </a:gridCol>
                <a:gridCol w="523265">
                  <a:extLst>
                    <a:ext uri="{9D8B030D-6E8A-4147-A177-3AD203B41FA5}">
                      <a16:colId xmlns:a16="http://schemas.microsoft.com/office/drawing/2014/main" val="2321231592"/>
                    </a:ext>
                  </a:extLst>
                </a:gridCol>
                <a:gridCol w="523265">
                  <a:extLst>
                    <a:ext uri="{9D8B030D-6E8A-4147-A177-3AD203B41FA5}">
                      <a16:colId xmlns:a16="http://schemas.microsoft.com/office/drawing/2014/main" val="3055712861"/>
                    </a:ext>
                  </a:extLst>
                </a:gridCol>
                <a:gridCol w="523265">
                  <a:extLst>
                    <a:ext uri="{9D8B030D-6E8A-4147-A177-3AD203B41FA5}">
                      <a16:colId xmlns:a16="http://schemas.microsoft.com/office/drawing/2014/main" val="1106245903"/>
                    </a:ext>
                  </a:extLst>
                </a:gridCol>
                <a:gridCol w="523265">
                  <a:extLst>
                    <a:ext uri="{9D8B030D-6E8A-4147-A177-3AD203B41FA5}">
                      <a16:colId xmlns:a16="http://schemas.microsoft.com/office/drawing/2014/main" val="1072532107"/>
                    </a:ext>
                  </a:extLst>
                </a:gridCol>
                <a:gridCol w="523265">
                  <a:extLst>
                    <a:ext uri="{9D8B030D-6E8A-4147-A177-3AD203B41FA5}">
                      <a16:colId xmlns:a16="http://schemas.microsoft.com/office/drawing/2014/main" val="2296517712"/>
                    </a:ext>
                  </a:extLst>
                </a:gridCol>
                <a:gridCol w="50866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effectLst/>
                        </a:rPr>
                        <a:t>Point#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effectLst/>
                        </a:rPr>
                        <a:t>Element (</a:t>
                      </a:r>
                      <a:r>
                        <a:rPr lang="en-US" sz="900" dirty="0" err="1">
                          <a:effectLst/>
                        </a:rPr>
                        <a:t>Wt</a:t>
                      </a:r>
                      <a:r>
                        <a:rPr lang="en-US" sz="900" dirty="0">
                          <a:effectLst/>
                        </a:rPr>
                        <a: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Ti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Fe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47.1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49.5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0.9</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64527098"/>
                  </a:ext>
                </a:extLst>
              </a:tr>
              <a:tr h="157734">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56.1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39.2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1.5</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1.1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0.2</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78373031"/>
                  </a:ext>
                </a:extLst>
              </a:tr>
            </a:tbl>
          </a:graphicData>
        </a:graphic>
      </p:graphicFrame>
      <p:sp>
        <p:nvSpPr>
          <p:cNvPr id="8" name="Rectangle 7"/>
          <p:cNvSpPr/>
          <p:nvPr/>
        </p:nvSpPr>
        <p:spPr>
          <a:xfrm>
            <a:off x="1432304" y="4142773"/>
            <a:ext cx="1168910" cy="246221"/>
          </a:xfrm>
          <a:prstGeom prst="rect">
            <a:avLst/>
          </a:prstGeom>
        </p:spPr>
        <p:txBody>
          <a:bodyPr wrap="none">
            <a:spAutoFit/>
          </a:bodyPr>
          <a:lstStyle/>
          <a:p>
            <a:pPr algn="ctr"/>
            <a:r>
              <a:rPr lang="en-US" sz="1000" dirty="0"/>
              <a:t>Sample – E, TiO</a:t>
            </a:r>
            <a:r>
              <a:rPr lang="en-US" sz="1000" baseline="-25000" dirty="0"/>
              <a:t>2</a:t>
            </a:r>
            <a:endParaRPr lang="en-US" sz="1000" b="1" dirty="0">
              <a:solidFill>
                <a:srgbClr val="FF0000"/>
              </a:solidFill>
            </a:endParaRPr>
          </a:p>
        </p:txBody>
      </p:sp>
      <p:sp>
        <p:nvSpPr>
          <p:cNvPr id="9" name="Rectangle 8"/>
          <p:cNvSpPr/>
          <p:nvPr/>
        </p:nvSpPr>
        <p:spPr>
          <a:xfrm>
            <a:off x="5646297" y="5439005"/>
            <a:ext cx="1252266" cy="246221"/>
          </a:xfrm>
          <a:prstGeom prst="rect">
            <a:avLst/>
          </a:prstGeom>
        </p:spPr>
        <p:txBody>
          <a:bodyPr wrap="none">
            <a:spAutoFit/>
          </a:bodyPr>
          <a:lstStyle/>
          <a:p>
            <a:pPr algn="ctr"/>
            <a:r>
              <a:rPr lang="en-US" sz="1000" b="1" dirty="0"/>
              <a:t>Sample – 11, TiO</a:t>
            </a:r>
            <a:r>
              <a:rPr lang="en-US" sz="1000" b="1" baseline="-25000" dirty="0"/>
              <a:t>2</a:t>
            </a:r>
            <a:endParaRPr lang="en-US" sz="1000" b="1" dirty="0">
              <a:solidFill>
                <a:srgbClr val="FF0000"/>
              </a:solidFill>
            </a:endParaRPr>
          </a:p>
        </p:txBody>
      </p:sp>
      <p:sp>
        <p:nvSpPr>
          <p:cNvPr id="3" name="Title 2"/>
          <p:cNvSpPr>
            <a:spLocks noGrp="1"/>
          </p:cNvSpPr>
          <p:nvPr>
            <p:ph type="title"/>
          </p:nvPr>
        </p:nvSpPr>
        <p:spPr/>
        <p:txBody>
          <a:bodyPr/>
          <a:lstStyle/>
          <a:p>
            <a:endParaRPr lang="en-US"/>
          </a:p>
        </p:txBody>
      </p:sp>
      <p:sp>
        <p:nvSpPr>
          <p:cNvPr id="13" name="Title 1"/>
          <p:cNvSpPr txBox="1">
            <a:spLocks/>
          </p:cNvSpPr>
          <p:nvPr/>
        </p:nvSpPr>
        <p:spPr>
          <a:xfrm>
            <a:off x="0" y="990600"/>
            <a:ext cx="9144000" cy="1169428"/>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dirty="0" smtClean="0">
                <a:ln>
                  <a:noFill/>
                </a:ln>
                <a:solidFill>
                  <a:srgbClr val="00B0F0"/>
                </a:solidFill>
                <a:effectLst/>
                <a:uLnTx/>
                <a:uFillTx/>
                <a:latin typeface="Calibri Light" panose="020F0302020204030204"/>
                <a:ea typeface="+mj-ea"/>
                <a:cs typeface="+mj-cs"/>
              </a:rPr>
              <a:t>Sample#11</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(Sample- E Tio</a:t>
            </a:r>
            <a:r>
              <a:rPr kumimoji="0" lang="en-US" sz="4400" b="0" i="0" u="none" strike="noStrike" kern="1200" cap="none" spc="-50" normalizeH="0" baseline="-25000" noProof="0" dirty="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dirty="0" smtClean="0">
                <a:ln>
                  <a:noFill/>
                </a:ln>
                <a:solidFill>
                  <a:sysClr val="windowText" lastClr="000000">
                    <a:lumMod val="75000"/>
                    <a:lumOff val="25000"/>
                  </a:sysClr>
                </a:solidFill>
                <a:effectLst/>
                <a:uLnTx/>
                <a:uFillTx/>
                <a:latin typeface="Calibri Light" panose="020F0302020204030204"/>
                <a:ea typeface="+mj-ea"/>
                <a:cs typeface="+mj-cs"/>
              </a:rPr>
              <a:t> -B)</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845060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74</a:t>
            </a:fld>
            <a:endParaRPr lang="en-US"/>
          </a:p>
        </p:txBody>
      </p:sp>
      <p:sp>
        <p:nvSpPr>
          <p:cNvPr id="12" name="Rectangle 11"/>
          <p:cNvSpPr/>
          <p:nvPr/>
        </p:nvSpPr>
        <p:spPr>
          <a:xfrm>
            <a:off x="2235612" y="4654610"/>
            <a:ext cx="1749197" cy="369332"/>
          </a:xfrm>
          <a:prstGeom prst="rect">
            <a:avLst/>
          </a:prstGeom>
        </p:spPr>
        <p:txBody>
          <a:bodyPr wrap="none">
            <a:spAutoFit/>
          </a:bodyPr>
          <a:lstStyle/>
          <a:p>
            <a:r>
              <a:rPr lang="en-US" b="1" dirty="0"/>
              <a:t>Black location</a:t>
            </a:r>
            <a:endParaRPr lang="en-US" dirty="0"/>
          </a:p>
        </p:txBody>
      </p:sp>
      <p:sp>
        <p:nvSpPr>
          <p:cNvPr id="13" name="Rectangle 12"/>
          <p:cNvSpPr/>
          <p:nvPr/>
        </p:nvSpPr>
        <p:spPr>
          <a:xfrm>
            <a:off x="5134897" y="4654610"/>
            <a:ext cx="1800493" cy="369332"/>
          </a:xfrm>
          <a:prstGeom prst="rect">
            <a:avLst/>
          </a:prstGeom>
        </p:spPr>
        <p:txBody>
          <a:bodyPr wrap="none">
            <a:spAutoFit/>
          </a:bodyPr>
          <a:lstStyle/>
          <a:p>
            <a:r>
              <a:rPr lang="en-US" b="1" dirty="0"/>
              <a:t>Green location</a:t>
            </a:r>
            <a:endParaRPr lang="en-US" dirty="0"/>
          </a:p>
        </p:txBody>
      </p:sp>
      <p:pic>
        <p:nvPicPr>
          <p:cNvPr id="14" name="Picture 13" descr="C:\Users\49724\Desktop\Files\kfupm\Thesis\SEM images\12 (Ti2O2+Cu) B\12_002.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957" y="2704659"/>
            <a:ext cx="2802509" cy="1826563"/>
          </a:xfrm>
          <a:prstGeom prst="rect">
            <a:avLst/>
          </a:prstGeom>
          <a:noFill/>
          <a:ln>
            <a:noFill/>
          </a:ln>
        </p:spPr>
      </p:pic>
      <p:pic>
        <p:nvPicPr>
          <p:cNvPr id="16" name="Picture 15" descr="C:\Users\49724\Desktop\Files\kfupm\Thesis\SEM images\12 (Ti2O2+Cu) B\12_003.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945" y="2715842"/>
            <a:ext cx="2780398" cy="1815380"/>
          </a:xfrm>
          <a:prstGeom prst="rect">
            <a:avLst/>
          </a:prstGeom>
          <a:noFill/>
          <a:ln>
            <a:noFill/>
          </a:ln>
        </p:spPr>
      </p:pic>
      <p:sp>
        <p:nvSpPr>
          <p:cNvPr id="3" name="Title 2"/>
          <p:cNvSpPr>
            <a:spLocks noGrp="1"/>
          </p:cNvSpPr>
          <p:nvPr>
            <p:ph type="title"/>
          </p:nvPr>
        </p:nvSpPr>
        <p:spPr/>
        <p:txBody>
          <a:bodyPr/>
          <a:lstStyle/>
          <a:p>
            <a:endParaRPr lang="en-US"/>
          </a:p>
        </p:txBody>
      </p:sp>
      <p:sp>
        <p:nvSpPr>
          <p:cNvPr id="11" name="Title 1"/>
          <p:cNvSpPr txBox="1">
            <a:spLocks/>
          </p:cNvSpPr>
          <p:nvPr/>
        </p:nvSpPr>
        <p:spPr>
          <a:xfrm>
            <a:off x="0" y="990600"/>
            <a:ext cx="9144000" cy="1036568"/>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Sample#12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F Tio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+Cu -B)</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413023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75</a:t>
            </a:fld>
            <a:endParaRPr lang="en-US"/>
          </a:p>
        </p:txBody>
      </p:sp>
      <p:graphicFrame>
        <p:nvGraphicFramePr>
          <p:cNvPr id="8" name="Content Placeholder 7"/>
          <p:cNvGraphicFramePr>
            <a:graphicFrameLocks noGrp="1"/>
          </p:cNvGraphicFramePr>
          <p:nvPr>
            <p:ph idx="1"/>
            <p:extLst/>
          </p:nvPr>
        </p:nvGraphicFramePr>
        <p:xfrm>
          <a:off x="3437312" y="2227662"/>
          <a:ext cx="4972054" cy="2072736"/>
        </p:xfrm>
        <a:graphic>
          <a:graphicData uri="http://schemas.openxmlformats.org/drawingml/2006/table">
            <a:tbl>
              <a:tblPr firstRow="1" firstCol="1" bandRow="1">
                <a:tableStyleId>{5C22544A-7EE6-4342-B048-85BDC9FD1C3A}</a:tableStyleId>
              </a:tblPr>
              <a:tblGrid>
                <a:gridCol w="642938">
                  <a:extLst>
                    <a:ext uri="{9D8B030D-6E8A-4147-A177-3AD203B41FA5}">
                      <a16:colId xmlns:a16="http://schemas.microsoft.com/office/drawing/2014/main" val="2556803964"/>
                    </a:ext>
                  </a:extLst>
                </a:gridCol>
                <a:gridCol w="642938">
                  <a:extLst>
                    <a:ext uri="{9D8B030D-6E8A-4147-A177-3AD203B41FA5}">
                      <a16:colId xmlns:a16="http://schemas.microsoft.com/office/drawing/2014/main" val="1944737446"/>
                    </a:ext>
                  </a:extLst>
                </a:gridCol>
                <a:gridCol w="342900">
                  <a:extLst>
                    <a:ext uri="{9D8B030D-6E8A-4147-A177-3AD203B41FA5}">
                      <a16:colId xmlns:a16="http://schemas.microsoft.com/office/drawing/2014/main" val="297333111"/>
                    </a:ext>
                  </a:extLst>
                </a:gridCol>
                <a:gridCol w="342900">
                  <a:extLst>
                    <a:ext uri="{9D8B030D-6E8A-4147-A177-3AD203B41FA5}">
                      <a16:colId xmlns:a16="http://schemas.microsoft.com/office/drawing/2014/main" val="459234905"/>
                    </a:ext>
                  </a:extLst>
                </a:gridCol>
                <a:gridCol w="385763">
                  <a:extLst>
                    <a:ext uri="{9D8B030D-6E8A-4147-A177-3AD203B41FA5}">
                      <a16:colId xmlns:a16="http://schemas.microsoft.com/office/drawing/2014/main" val="3421202913"/>
                    </a:ext>
                  </a:extLst>
                </a:gridCol>
                <a:gridCol w="385763">
                  <a:extLst>
                    <a:ext uri="{9D8B030D-6E8A-4147-A177-3AD203B41FA5}">
                      <a16:colId xmlns:a16="http://schemas.microsoft.com/office/drawing/2014/main" val="679742249"/>
                    </a:ext>
                  </a:extLst>
                </a:gridCol>
                <a:gridCol w="342900">
                  <a:extLst>
                    <a:ext uri="{9D8B030D-6E8A-4147-A177-3AD203B41FA5}">
                      <a16:colId xmlns:a16="http://schemas.microsoft.com/office/drawing/2014/main" val="1351368096"/>
                    </a:ext>
                  </a:extLst>
                </a:gridCol>
                <a:gridCol w="471488">
                  <a:extLst>
                    <a:ext uri="{9D8B030D-6E8A-4147-A177-3AD203B41FA5}">
                      <a16:colId xmlns:a16="http://schemas.microsoft.com/office/drawing/2014/main" val="3096156702"/>
                    </a:ext>
                  </a:extLst>
                </a:gridCol>
                <a:gridCol w="471488">
                  <a:extLst>
                    <a:ext uri="{9D8B030D-6E8A-4147-A177-3AD203B41FA5}">
                      <a16:colId xmlns:a16="http://schemas.microsoft.com/office/drawing/2014/main" val="2811127783"/>
                    </a:ext>
                  </a:extLst>
                </a:gridCol>
                <a:gridCol w="471488">
                  <a:extLst>
                    <a:ext uri="{9D8B030D-6E8A-4147-A177-3AD203B41FA5}">
                      <a16:colId xmlns:a16="http://schemas.microsoft.com/office/drawing/2014/main" val="3441475594"/>
                    </a:ext>
                  </a:extLst>
                </a:gridCol>
                <a:gridCol w="471488">
                  <a:extLst>
                    <a:ext uri="{9D8B030D-6E8A-4147-A177-3AD203B41FA5}">
                      <a16:colId xmlns:a16="http://schemas.microsoft.com/office/drawing/2014/main" val="1192144983"/>
                    </a:ext>
                  </a:extLst>
                </a:gridCol>
              </a:tblGrid>
              <a:tr h="157734">
                <a:tc rowSpan="2">
                  <a:txBody>
                    <a:bodyPr/>
                    <a:lstStyle/>
                    <a:p>
                      <a:pPr marL="0" marR="0" algn="ctr">
                        <a:lnSpc>
                          <a:spcPct val="115000"/>
                        </a:lnSpc>
                        <a:spcBef>
                          <a:spcPts val="0"/>
                        </a:spcBef>
                        <a:spcAft>
                          <a:spcPts val="0"/>
                        </a:spcAft>
                      </a:pPr>
                      <a:r>
                        <a:rPr lang="en-US" sz="900">
                          <a:effectLst/>
                        </a:rPr>
                        <a:t>Location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Point#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9">
                  <a:txBody>
                    <a:bodyPr/>
                    <a:lstStyle/>
                    <a:p>
                      <a:pPr marL="0" marR="0" algn="ctr">
                        <a:lnSpc>
                          <a:spcPct val="115000"/>
                        </a:lnSpc>
                        <a:spcBef>
                          <a:spcPts val="0"/>
                        </a:spcBef>
                        <a:spcAft>
                          <a:spcPts val="0"/>
                        </a:spcAft>
                      </a:pPr>
                      <a:r>
                        <a:rPr lang="en-US" sz="900">
                          <a:effectLst/>
                        </a:rPr>
                        <a:t>Element (Wt%)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97857266"/>
                  </a:ext>
                </a:extLst>
              </a:tr>
              <a:tr h="15773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Ti</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Fe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Cl</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Cu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P</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3">
                  <a:txBody>
                    <a:bodyPr/>
                    <a:lstStyle/>
                    <a:p>
                      <a:pPr marL="0" marR="0" algn="ctr">
                        <a:lnSpc>
                          <a:spcPct val="115000"/>
                        </a:lnSpc>
                        <a:spcBef>
                          <a:spcPts val="0"/>
                        </a:spcBef>
                        <a:spcAft>
                          <a:spcPts val="0"/>
                        </a:spcAft>
                      </a:pPr>
                      <a:r>
                        <a:rPr lang="en-US" sz="900">
                          <a:effectLst/>
                        </a:rPr>
                        <a:t>Other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5462227"/>
                  </a:ext>
                </a:extLst>
              </a:tr>
              <a:tr h="170974">
                <a:tc rowSpan="6">
                  <a:txBody>
                    <a:bodyPr/>
                    <a:lstStyle/>
                    <a:p>
                      <a:pPr marL="0" marR="0" algn="ctr">
                        <a:lnSpc>
                          <a:spcPct val="115000"/>
                        </a:lnSpc>
                        <a:spcBef>
                          <a:spcPts val="0"/>
                        </a:spcBef>
                        <a:spcAft>
                          <a:spcPts val="0"/>
                        </a:spcAft>
                      </a:pPr>
                      <a:r>
                        <a:rPr lang="en-US" sz="900">
                          <a:effectLst/>
                        </a:rPr>
                        <a:t>Light blue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Spectrum 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41.4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46.6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12588169"/>
                  </a:ext>
                </a:extLst>
              </a:tr>
              <a:tr h="166688">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38.8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44.4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15.2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86485350"/>
                  </a:ext>
                </a:extLst>
              </a:tr>
              <a:tr h="157734">
                <a:tc vMerge="1">
                  <a:txBody>
                    <a:bodyPr/>
                    <a:lstStyle/>
                    <a:p>
                      <a:endParaRPr lang="en-US"/>
                    </a:p>
                  </a:txBody>
                  <a:tcPr/>
                </a:tc>
                <a:tc rowSpan="2">
                  <a:txBody>
                    <a:bodyPr/>
                    <a:lstStyle/>
                    <a:p>
                      <a:pPr marL="0" marR="0" algn="ctr">
                        <a:lnSpc>
                          <a:spcPct val="115000"/>
                        </a:lnSpc>
                        <a:spcBef>
                          <a:spcPts val="0"/>
                        </a:spcBef>
                        <a:spcAft>
                          <a:spcPts val="0"/>
                        </a:spcAft>
                      </a:pPr>
                      <a:r>
                        <a:rPr lang="en-US" sz="900">
                          <a:effectLst/>
                        </a:rPr>
                        <a:t>Spectrum 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37.8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47.4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11.6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64630348"/>
                  </a:ext>
                </a:extLst>
              </a:tr>
              <a:tr h="157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Mo=0.4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28928194"/>
                  </a:ext>
                </a:extLst>
              </a:tr>
              <a:tr h="157734">
                <a:tc vMerge="1">
                  <a:txBody>
                    <a:bodyPr/>
                    <a:lstStyle/>
                    <a:p>
                      <a:endParaRPr lang="en-US"/>
                    </a:p>
                  </a:txBody>
                  <a:tcPr/>
                </a:tc>
                <a:tc rowSpan="2">
                  <a:txBody>
                    <a:bodyPr/>
                    <a:lstStyle/>
                    <a:p>
                      <a:pPr marL="0" marR="0" algn="ctr">
                        <a:lnSpc>
                          <a:spcPct val="115000"/>
                        </a:lnSpc>
                        <a:spcBef>
                          <a:spcPts val="0"/>
                        </a:spcBef>
                        <a:spcAft>
                          <a:spcPts val="0"/>
                        </a:spcAft>
                      </a:pPr>
                      <a:r>
                        <a:rPr lang="en-US" sz="900">
                          <a:effectLst/>
                        </a:rPr>
                        <a:t>Spectrum 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38.9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38.7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17.7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01198886"/>
                  </a:ext>
                </a:extLst>
              </a:tr>
              <a:tr h="157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Na=0.4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Mg=0.4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06015910"/>
                  </a:ext>
                </a:extLst>
              </a:tr>
              <a:tr h="157734">
                <a:tc rowSpan="5">
                  <a:txBody>
                    <a:bodyPr/>
                    <a:lstStyle/>
                    <a:p>
                      <a:pPr marL="0" marR="0" algn="ctr">
                        <a:lnSpc>
                          <a:spcPct val="115000"/>
                        </a:lnSpc>
                        <a:spcBef>
                          <a:spcPts val="0"/>
                        </a:spcBef>
                        <a:spcAft>
                          <a:spcPts val="0"/>
                        </a:spcAft>
                      </a:pPr>
                      <a:r>
                        <a:rPr lang="en-US" sz="900">
                          <a:effectLst/>
                        </a:rPr>
                        <a:t>Black</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Spectrum 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32.1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36.2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29.4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359673817"/>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28.4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32.1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37.2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9989896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effectLst/>
                        </a:rPr>
                        <a:t>Spectrum 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46.6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39.3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10.9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Mn=1.3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9770751"/>
                  </a:ext>
                </a:extLst>
              </a:tr>
              <a:tr h="157734">
                <a:tc vMerge="1">
                  <a:txBody>
                    <a:bodyPr/>
                    <a:lstStyle/>
                    <a:p>
                      <a:endParaRPr lang="en-US"/>
                    </a:p>
                  </a:txBody>
                  <a:tcPr/>
                </a:tc>
                <a:tc rowSpan="2">
                  <a:txBody>
                    <a:bodyPr/>
                    <a:lstStyle/>
                    <a:p>
                      <a:pPr marL="0" marR="0" algn="ctr">
                        <a:lnSpc>
                          <a:spcPct val="115000"/>
                        </a:lnSpc>
                        <a:spcBef>
                          <a:spcPts val="0"/>
                        </a:spcBef>
                        <a:spcAft>
                          <a:spcPts val="0"/>
                        </a:spcAft>
                      </a:pPr>
                      <a:r>
                        <a:rPr lang="en-US" sz="900">
                          <a:effectLst/>
                        </a:rPr>
                        <a:t>Spectrum 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44.2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48.1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5.3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rowSpan="2">
                  <a:txBody>
                    <a:bodyPr/>
                    <a:lstStyle/>
                    <a:p>
                      <a:pPr marL="0" marR="0" algn="ctr">
                        <a:lnSpc>
                          <a:spcPct val="115000"/>
                        </a:lnSpc>
                        <a:spcBef>
                          <a:spcPts val="0"/>
                        </a:spcBef>
                        <a:spcAft>
                          <a:spcPts val="0"/>
                        </a:spcAft>
                      </a:pPr>
                      <a:r>
                        <a:rPr lang="en-US" sz="900">
                          <a:effectLst/>
                        </a:rPr>
                        <a:t>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Mn=0.5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Al=0.3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Si=0.3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88121484"/>
                  </a:ext>
                </a:extLst>
              </a:tr>
              <a:tr h="157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900">
                          <a:effectLst/>
                        </a:rPr>
                        <a:t>Mg=0.3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effectLst/>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dirty="0">
                          <a:effectLst/>
                        </a:rPr>
                        <a:t> </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1497232"/>
                  </a:ext>
                </a:extLst>
              </a:tr>
            </a:tbl>
          </a:graphicData>
        </a:graphic>
      </p:graphicFrame>
      <p:graphicFrame>
        <p:nvGraphicFramePr>
          <p:cNvPr id="7" name="Table 6"/>
          <p:cNvGraphicFramePr>
            <a:graphicFrameLocks noGrp="1"/>
          </p:cNvGraphicFramePr>
          <p:nvPr>
            <p:extLst/>
          </p:nvPr>
        </p:nvGraphicFramePr>
        <p:xfrm>
          <a:off x="105263" y="4500892"/>
          <a:ext cx="4198622" cy="643223"/>
        </p:xfrm>
        <a:graphic>
          <a:graphicData uri="http://schemas.openxmlformats.org/drawingml/2006/table">
            <a:tbl>
              <a:tblPr firstRow="1" firstCol="1" bandRow="1">
                <a:tableStyleId>{5C22544A-7EE6-4342-B048-85BDC9FD1C3A}</a:tableStyleId>
              </a:tblPr>
              <a:tblGrid>
                <a:gridCol w="833914">
                  <a:extLst>
                    <a:ext uri="{9D8B030D-6E8A-4147-A177-3AD203B41FA5}">
                      <a16:colId xmlns:a16="http://schemas.microsoft.com/office/drawing/2014/main" val="3018002573"/>
                    </a:ext>
                  </a:extLst>
                </a:gridCol>
                <a:gridCol w="563404">
                  <a:extLst>
                    <a:ext uri="{9D8B030D-6E8A-4147-A177-3AD203B41FA5}">
                      <a16:colId xmlns:a16="http://schemas.microsoft.com/office/drawing/2014/main" val="2321231592"/>
                    </a:ext>
                  </a:extLst>
                </a:gridCol>
                <a:gridCol w="563404">
                  <a:extLst>
                    <a:ext uri="{9D8B030D-6E8A-4147-A177-3AD203B41FA5}">
                      <a16:colId xmlns:a16="http://schemas.microsoft.com/office/drawing/2014/main" val="3055712861"/>
                    </a:ext>
                  </a:extLst>
                </a:gridCol>
                <a:gridCol w="563404">
                  <a:extLst>
                    <a:ext uri="{9D8B030D-6E8A-4147-A177-3AD203B41FA5}">
                      <a16:colId xmlns:a16="http://schemas.microsoft.com/office/drawing/2014/main" val="1106245903"/>
                    </a:ext>
                  </a:extLst>
                </a:gridCol>
                <a:gridCol w="563404">
                  <a:extLst>
                    <a:ext uri="{9D8B030D-6E8A-4147-A177-3AD203B41FA5}">
                      <a16:colId xmlns:a16="http://schemas.microsoft.com/office/drawing/2014/main" val="1072532107"/>
                    </a:ext>
                  </a:extLst>
                </a:gridCol>
                <a:gridCol w="563404">
                  <a:extLst>
                    <a:ext uri="{9D8B030D-6E8A-4147-A177-3AD203B41FA5}">
                      <a16:colId xmlns:a16="http://schemas.microsoft.com/office/drawing/2014/main" val="2296517712"/>
                    </a:ext>
                  </a:extLst>
                </a:gridCol>
                <a:gridCol w="547688">
                  <a:extLst>
                    <a:ext uri="{9D8B030D-6E8A-4147-A177-3AD203B41FA5}">
                      <a16:colId xmlns:a16="http://schemas.microsoft.com/office/drawing/2014/main" val="297451543"/>
                    </a:ext>
                  </a:extLst>
                </a:gridCol>
              </a:tblGrid>
              <a:tr h="157734">
                <a:tc rowSpan="2">
                  <a:txBody>
                    <a:bodyPr/>
                    <a:lstStyle/>
                    <a:p>
                      <a:pPr marL="0" marR="0" algn="ctr">
                        <a:lnSpc>
                          <a:spcPct val="115000"/>
                        </a:lnSpc>
                        <a:spcBef>
                          <a:spcPts val="0"/>
                        </a:spcBef>
                        <a:spcAft>
                          <a:spcPts val="0"/>
                        </a:spcAft>
                      </a:pPr>
                      <a:r>
                        <a:rPr lang="en-US" sz="900" dirty="0">
                          <a:solidFill>
                            <a:schemeClr val="bg1"/>
                          </a:solidFill>
                          <a:effectLst/>
                        </a:rPr>
                        <a:t>Point#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6">
                  <a:txBody>
                    <a:bodyPr/>
                    <a:lstStyle/>
                    <a:p>
                      <a:pPr marL="0" marR="0" algn="ctr">
                        <a:lnSpc>
                          <a:spcPct val="115000"/>
                        </a:lnSpc>
                        <a:spcBef>
                          <a:spcPts val="0"/>
                        </a:spcBef>
                        <a:spcAft>
                          <a:spcPts val="0"/>
                        </a:spcAft>
                      </a:pPr>
                      <a:r>
                        <a:rPr lang="en-US" sz="900" dirty="0">
                          <a:solidFill>
                            <a:schemeClr val="bg1"/>
                          </a:solidFill>
                          <a:effectLst/>
                        </a:rPr>
                        <a:t>Element (</a:t>
                      </a:r>
                      <a:r>
                        <a:rPr lang="en-US" sz="900" dirty="0" err="1">
                          <a:solidFill>
                            <a:schemeClr val="bg1"/>
                          </a:solidFill>
                          <a:effectLst/>
                        </a:rPr>
                        <a:t>Wt</a:t>
                      </a:r>
                      <a:r>
                        <a:rPr lang="en-US" sz="900" dirty="0">
                          <a:solidFill>
                            <a:schemeClr val="bg1"/>
                          </a:solidFill>
                          <a:effectLst/>
                        </a:rPr>
                        <a:t>%)</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215573"/>
                  </a:ext>
                </a:extLst>
              </a:tr>
              <a:tr h="157734">
                <a:tc vMerge="1">
                  <a:txBody>
                    <a:bodyPr/>
                    <a:lstStyle/>
                    <a:p>
                      <a:endParaRPr lang="en-US"/>
                    </a:p>
                  </a:txBody>
                  <a:tcPr/>
                </a:tc>
                <a:tc>
                  <a:txBody>
                    <a:bodyPr/>
                    <a:lstStyle/>
                    <a:p>
                      <a:pPr marL="0" marR="0" algn="ctr">
                        <a:lnSpc>
                          <a:spcPct val="115000"/>
                        </a:lnSpc>
                        <a:spcBef>
                          <a:spcPts val="0"/>
                        </a:spcBef>
                        <a:spcAft>
                          <a:spcPts val="0"/>
                        </a:spcAft>
                      </a:pPr>
                      <a:r>
                        <a:rPr lang="en-US" sz="900">
                          <a:solidFill>
                            <a:schemeClr val="tx1"/>
                          </a:solidFill>
                          <a:effectLst/>
                        </a:rPr>
                        <a:t>O</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Ti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Fe</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Cu</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Mn</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900">
                          <a:solidFill>
                            <a:schemeClr val="tx1"/>
                          </a:solidFill>
                          <a:effectLst/>
                        </a:rPr>
                        <a:t>Si</a:t>
                      </a:r>
                      <a:endParaRPr lang="en-US" sz="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7683510"/>
                  </a:ext>
                </a:extLst>
              </a:tr>
              <a:tr h="157734">
                <a:tc>
                  <a:txBody>
                    <a:bodyPr/>
                    <a:lstStyle/>
                    <a:p>
                      <a:pPr marL="0" marR="0" algn="ctr">
                        <a:lnSpc>
                          <a:spcPct val="115000"/>
                        </a:lnSpc>
                        <a:spcBef>
                          <a:spcPts val="0"/>
                        </a:spcBef>
                        <a:spcAft>
                          <a:spcPts val="0"/>
                        </a:spcAft>
                      </a:pPr>
                      <a:r>
                        <a:rPr lang="en-US" sz="900" dirty="0">
                          <a:solidFill>
                            <a:schemeClr val="bg1"/>
                          </a:solidFill>
                          <a:effectLst/>
                        </a:rPr>
                        <a:t>Spectrum 1</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49.1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33.2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23.3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0.3</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0.2</a:t>
                      </a:r>
                    </a:p>
                  </a:txBody>
                  <a:tcPr marL="51435" marR="51435" marT="0" marB="0" anchor="ctr"/>
                </a:tc>
                <a:extLst>
                  <a:ext uri="{0D108BD9-81ED-4DB2-BD59-A6C34878D82A}">
                    <a16:rowId xmlns:a16="http://schemas.microsoft.com/office/drawing/2014/main" val="3864527098"/>
                  </a:ext>
                </a:extLst>
              </a:tr>
              <a:tr h="170021">
                <a:tc>
                  <a:txBody>
                    <a:bodyPr/>
                    <a:lstStyle/>
                    <a:p>
                      <a:pPr marL="0" marR="0" algn="ctr">
                        <a:lnSpc>
                          <a:spcPct val="115000"/>
                        </a:lnSpc>
                        <a:spcBef>
                          <a:spcPts val="0"/>
                        </a:spcBef>
                        <a:spcAft>
                          <a:spcPts val="0"/>
                        </a:spcAft>
                      </a:pPr>
                      <a:r>
                        <a:rPr lang="en-US" sz="900" dirty="0">
                          <a:solidFill>
                            <a:schemeClr val="bg1"/>
                          </a:solidFill>
                          <a:effectLst/>
                        </a:rPr>
                        <a:t>Spectrum 2</a:t>
                      </a:r>
                      <a:endPar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a:solidFill>
                            <a:schemeClr val="tx1"/>
                          </a:solidFill>
                          <a:effectLst/>
                          <a:latin typeface="+mn-lt"/>
                          <a:ea typeface="+mn-ea"/>
                          <a:cs typeface="+mn-cs"/>
                        </a:rPr>
                        <a:t>30.2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26.4</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41.1</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2.0</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0.2</a:t>
                      </a:r>
                    </a:p>
                  </a:txBody>
                  <a:tcPr marL="51435" marR="51435" marT="0" marB="0" anchor="ctr"/>
                </a:tc>
                <a:tc>
                  <a:txBody>
                    <a:bodyPr/>
                    <a:lstStyle/>
                    <a:p>
                      <a:pPr marL="0" marR="0" algn="ctr" defTabSz="914400" rtl="0" eaLnBrk="1" latinLnBrk="0" hangingPunct="1">
                        <a:lnSpc>
                          <a:spcPct val="115000"/>
                        </a:lnSpc>
                        <a:spcBef>
                          <a:spcPts val="0"/>
                        </a:spcBef>
                        <a:spcAft>
                          <a:spcPts val="0"/>
                        </a:spcAft>
                      </a:pPr>
                      <a:r>
                        <a:rPr lang="en-US" sz="900" kern="1200" dirty="0">
                          <a:solidFill>
                            <a:schemeClr val="tx1"/>
                          </a:solidFill>
                          <a:effectLst/>
                          <a:latin typeface="+mn-lt"/>
                          <a:ea typeface="+mn-ea"/>
                          <a:cs typeface="+mn-cs"/>
                        </a:rPr>
                        <a:t>0.1</a:t>
                      </a:r>
                    </a:p>
                  </a:txBody>
                  <a:tcPr marL="51435" marR="51435" marT="0" marB="0" anchor="ctr"/>
                </a:tc>
                <a:extLst>
                  <a:ext uri="{0D108BD9-81ED-4DB2-BD59-A6C34878D82A}">
                    <a16:rowId xmlns:a16="http://schemas.microsoft.com/office/drawing/2014/main" val="3578373031"/>
                  </a:ext>
                </a:extLst>
              </a:tr>
            </a:tbl>
          </a:graphicData>
        </a:graphic>
      </p:graphicFrame>
      <p:sp>
        <p:nvSpPr>
          <p:cNvPr id="9" name="Rectangle 8"/>
          <p:cNvSpPr/>
          <p:nvPr/>
        </p:nvSpPr>
        <p:spPr>
          <a:xfrm>
            <a:off x="1348490" y="5144116"/>
            <a:ext cx="1561646" cy="253916"/>
          </a:xfrm>
          <a:prstGeom prst="rect">
            <a:avLst/>
          </a:prstGeom>
        </p:spPr>
        <p:txBody>
          <a:bodyPr wrap="none">
            <a:spAutoFit/>
          </a:bodyPr>
          <a:lstStyle/>
          <a:p>
            <a:pPr algn="ctr"/>
            <a:r>
              <a:rPr lang="en-US" sz="1050" b="1" dirty="0"/>
              <a:t>Sample – F, TiO</a:t>
            </a:r>
            <a:r>
              <a:rPr lang="en-US" sz="1050" b="1" baseline="-25000" dirty="0"/>
              <a:t>2 </a:t>
            </a:r>
            <a:r>
              <a:rPr lang="en-US" sz="1050" b="1" dirty="0"/>
              <a:t>+ Cu</a:t>
            </a:r>
            <a:endParaRPr lang="en-US" sz="1050" b="1" dirty="0">
              <a:solidFill>
                <a:srgbClr val="FF0000"/>
              </a:solidFill>
            </a:endParaRPr>
          </a:p>
        </p:txBody>
      </p:sp>
      <p:sp>
        <p:nvSpPr>
          <p:cNvPr id="10" name="Rectangle 9"/>
          <p:cNvSpPr/>
          <p:nvPr/>
        </p:nvSpPr>
        <p:spPr>
          <a:xfrm>
            <a:off x="5108051" y="4324646"/>
            <a:ext cx="1630575" cy="253916"/>
          </a:xfrm>
          <a:prstGeom prst="rect">
            <a:avLst/>
          </a:prstGeom>
        </p:spPr>
        <p:txBody>
          <a:bodyPr wrap="none">
            <a:spAutoFit/>
          </a:bodyPr>
          <a:lstStyle/>
          <a:p>
            <a:pPr algn="ctr"/>
            <a:r>
              <a:rPr lang="en-US" sz="1050" b="1" dirty="0"/>
              <a:t>Sample – 12, TiO</a:t>
            </a:r>
            <a:r>
              <a:rPr lang="en-US" sz="1050" b="1" baseline="-25000" dirty="0"/>
              <a:t>2 </a:t>
            </a:r>
            <a:r>
              <a:rPr lang="en-US" sz="1050" b="1" dirty="0"/>
              <a:t>+ Cu</a:t>
            </a:r>
            <a:endParaRPr lang="en-US" sz="1050" b="1" dirty="0">
              <a:solidFill>
                <a:srgbClr val="FF0000"/>
              </a:solidFill>
            </a:endParaRPr>
          </a:p>
        </p:txBody>
      </p:sp>
      <p:sp>
        <p:nvSpPr>
          <p:cNvPr id="3" name="Title 2"/>
          <p:cNvSpPr>
            <a:spLocks noGrp="1"/>
          </p:cNvSpPr>
          <p:nvPr>
            <p:ph type="title"/>
          </p:nvPr>
        </p:nvSpPr>
        <p:spPr/>
        <p:txBody>
          <a:bodyPr/>
          <a:lstStyle/>
          <a:p>
            <a:endParaRPr lang="en-US"/>
          </a:p>
        </p:txBody>
      </p:sp>
      <p:sp>
        <p:nvSpPr>
          <p:cNvPr id="12" name="Title 1"/>
          <p:cNvSpPr txBox="1">
            <a:spLocks/>
          </p:cNvSpPr>
          <p:nvPr/>
        </p:nvSpPr>
        <p:spPr>
          <a:xfrm>
            <a:off x="0" y="990600"/>
            <a:ext cx="9144000" cy="1036568"/>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sng" strike="noStrike" kern="1200" cap="none" spc="-50" normalizeH="0" baseline="0" noProof="0" smtClean="0">
                <a:ln>
                  <a:noFill/>
                </a:ln>
                <a:solidFill>
                  <a:srgbClr val="00B0F0"/>
                </a:solidFill>
                <a:effectLst/>
                <a:uLnTx/>
                <a:uFillTx/>
                <a:latin typeface="Calibri Light" panose="020F0302020204030204"/>
                <a:ea typeface="+mj-ea"/>
                <a:cs typeface="+mj-cs"/>
              </a:rPr>
              <a:t>Sample#12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a:t>
            </a:r>
            <a:b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b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(Sample- F Tio</a:t>
            </a:r>
            <a:r>
              <a:rPr kumimoji="0" lang="en-US" sz="4400" b="0" i="0" u="none" strike="noStrike" kern="1200" cap="none" spc="-50" normalizeH="0" baseline="-25000" noProof="0" smtClean="0">
                <a:ln>
                  <a:noFill/>
                </a:ln>
                <a:solidFill>
                  <a:sysClr val="windowText" lastClr="000000">
                    <a:lumMod val="75000"/>
                    <a:lumOff val="25000"/>
                  </a:sysClr>
                </a:solidFill>
                <a:effectLst/>
                <a:uLnTx/>
                <a:uFillTx/>
                <a:latin typeface="Calibri Light" panose="020F0302020204030204"/>
                <a:ea typeface="+mj-ea"/>
                <a:cs typeface="+mj-cs"/>
              </a:rPr>
              <a:t>2</a:t>
            </a:r>
            <a:r>
              <a:rPr kumimoji="0" lang="en-US" sz="4400" b="0" i="0" u="none" strike="noStrike" kern="1200" cap="none" spc="-50" normalizeH="0" baseline="0" noProof="0" smtClean="0">
                <a:ln>
                  <a:noFill/>
                </a:ln>
                <a:solidFill>
                  <a:sysClr val="windowText" lastClr="000000">
                    <a:lumMod val="75000"/>
                    <a:lumOff val="25000"/>
                  </a:sysClr>
                </a:solidFill>
                <a:effectLst/>
                <a:uLnTx/>
                <a:uFillTx/>
                <a:latin typeface="Calibri Light" panose="020F0302020204030204"/>
                <a:ea typeface="+mj-ea"/>
                <a:cs typeface="+mj-cs"/>
              </a:rPr>
              <a:t> +Cu -B)</a:t>
            </a:r>
            <a:endParaRPr kumimoji="0" lang="en-US" sz="4400" b="0" i="0" u="none" strike="noStrike" kern="1200" cap="none" spc="-50" normalizeH="0" baseline="0" noProof="0" dirty="0">
              <a:ln>
                <a:noFill/>
              </a:ln>
              <a:solidFill>
                <a:sysClr val="windowText" lastClr="000000">
                  <a:lumMod val="75000"/>
                  <a:lumOff val="25000"/>
                </a:sys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589503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smtClean="0"/>
              <a:t>RESULTS DISCUSSION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12188273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No.1 Sample-A, Cr</a:t>
            </a:r>
            <a:r>
              <a:rPr lang="en-US" baseline="-25000" dirty="0"/>
              <a:t>2</a:t>
            </a:r>
            <a:r>
              <a:rPr lang="en-US" dirty="0"/>
              <a:t>O</a:t>
            </a:r>
            <a:r>
              <a:rPr lang="en-US" baseline="-25000" dirty="0"/>
              <a:t>3</a:t>
            </a:r>
            <a:r>
              <a:rPr lang="en-US" dirty="0"/>
              <a:t>-20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77</a:t>
            </a:fld>
            <a:endParaRPr lang="en-US"/>
          </a:p>
        </p:txBody>
      </p:sp>
      <p:sp>
        <p:nvSpPr>
          <p:cNvPr id="9" name="Content Placeholder 2"/>
          <p:cNvSpPr txBox="1">
            <a:spLocks/>
          </p:cNvSpPr>
          <p:nvPr/>
        </p:nvSpPr>
        <p:spPr>
          <a:xfrm>
            <a:off x="152400" y="1295400"/>
            <a:ext cx="8763000" cy="438975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The top coating Yb</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O</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3 </a:t>
            </a:r>
            <a:r>
              <a:rPr kumimoji="0" lang="en-US"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dark brown locations</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(10%) in shade (Sample#1) and (40%) in sunlight (Sample#5)</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The mid coating Cr</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O</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3 </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appears in high concentration. </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In </a:t>
            </a:r>
            <a:r>
              <a:rPr kumimoji="0" lang="en-US"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light brown locations </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(70% in sampel#1 and 50% in sample#5) of top coating Yb</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O</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3</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still almost the same of clean sample (Sample-A). </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However, </a:t>
            </a:r>
            <a:r>
              <a:rPr kumimoji="0" lang="en-US"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white locations</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(20% in sampel#1 and 10% in sample#5</a:t>
            </a:r>
            <a:r>
              <a:rPr kumimoji="0" lang="en-US"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the composition is same and, in several locations, shows no effects during the test. </a:t>
            </a:r>
          </a:p>
          <a:p>
            <a:pPr marL="0" marR="0" lvl="0" indent="0" algn="just" fontAlgn="auto">
              <a:lnSpc>
                <a:spcPct val="150000"/>
              </a:lnSpc>
              <a:buClr>
                <a:srgbClr val="1CADE4"/>
              </a:buClr>
              <a:buNone/>
              <a:tabLst/>
              <a:defRPr/>
            </a:pPr>
            <a:r>
              <a:rPr lang="en-US" sz="1800" b="1" u="sng" dirty="0">
                <a:solidFill>
                  <a:sysClr val="windowText" lastClr="000000"/>
                </a:solidFill>
                <a:latin typeface="Calibri" panose="020F0502020204030204"/>
              </a:rPr>
              <a:t>Overall</a:t>
            </a:r>
          </a:p>
          <a:p>
            <a:pPr marL="0" marR="0" lvl="0" indent="0" algn="just"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Dark brown locations</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coverage is higher for Sample#5 which indicate the appearance of mid coating Cr</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O</a:t>
            </a:r>
            <a:r>
              <a:rPr kumimoji="0" lang="en-US"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3</a:t>
            </a:r>
            <a:r>
              <a:rPr kumimoji="0" lang="en-US"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However, the sun exposure has major contribution in these results and affects the coating performance. This can be clear from visual examination also in EDS analysis.</a:t>
            </a:r>
          </a:p>
          <a:p>
            <a:pPr marL="0" marR="0" lvl="0" indent="0" algn="just"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90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No.1 Sample-A, Cr</a:t>
            </a:r>
            <a:r>
              <a:rPr lang="en-US" baseline="-25000" dirty="0"/>
              <a:t>2</a:t>
            </a:r>
            <a:r>
              <a:rPr lang="en-US" dirty="0"/>
              <a:t>O</a:t>
            </a:r>
            <a:r>
              <a:rPr lang="en-US" baseline="-25000" dirty="0"/>
              <a:t>3</a:t>
            </a:r>
            <a:r>
              <a:rPr lang="en-US" dirty="0"/>
              <a:t>-20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78</a:t>
            </a:fld>
            <a:endParaRPr lang="en-US"/>
          </a:p>
        </p:txBody>
      </p:sp>
      <p:pic>
        <p:nvPicPr>
          <p:cNvPr id="7" name="Content Placeholder 6"/>
          <p:cNvPicPr>
            <a:picLocks noGrp="1"/>
          </p:cNvPicPr>
          <p:nvPr>
            <p:ph idx="1"/>
          </p:nvPr>
        </p:nvPicPr>
        <p:blipFill>
          <a:blip r:embed="rId3"/>
          <a:stretch>
            <a:fillRect/>
          </a:stretch>
        </p:blipFill>
        <p:spPr>
          <a:xfrm>
            <a:off x="822722" y="2543744"/>
            <a:ext cx="7543800" cy="2413451"/>
          </a:xfrm>
          <a:prstGeom prst="rect">
            <a:avLst/>
          </a:prstGeom>
        </p:spPr>
      </p:pic>
      <p:sp>
        <p:nvSpPr>
          <p:cNvPr id="8" name="Rectangle 7"/>
          <p:cNvSpPr/>
          <p:nvPr/>
        </p:nvSpPr>
        <p:spPr>
          <a:xfrm>
            <a:off x="2084958" y="4957195"/>
            <a:ext cx="5121916" cy="369332"/>
          </a:xfrm>
          <a:prstGeom prst="rect">
            <a:avLst/>
          </a:prstGeom>
        </p:spPr>
        <p:txBody>
          <a:bodyPr wrap="none">
            <a:spAutoFit/>
          </a:bodyPr>
          <a:lstStyle/>
          <a:p>
            <a:pPr algn="ctr"/>
            <a:r>
              <a:rPr lang="en-US" b="1" dirty="0"/>
              <a:t>(a) Sample-A, (b) Sample#1 and (c) Sample#5</a:t>
            </a:r>
            <a:endParaRPr lang="en-US" dirty="0"/>
          </a:p>
        </p:txBody>
      </p:sp>
    </p:spTree>
    <p:extLst>
      <p:ext uri="{BB962C8B-B14F-4D97-AF65-F5344CB8AC3E}">
        <p14:creationId xmlns:p14="http://schemas.microsoft.com/office/powerpoint/2010/main" val="3888054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No.1 Sample-B, Cr</a:t>
            </a:r>
            <a:r>
              <a:rPr lang="en-US" baseline="-25000" dirty="0"/>
              <a:t>2</a:t>
            </a:r>
            <a:r>
              <a:rPr lang="en-US" dirty="0"/>
              <a:t>O</a:t>
            </a:r>
            <a:r>
              <a:rPr lang="en-US" baseline="-25000" dirty="0"/>
              <a:t>3</a:t>
            </a:r>
            <a:r>
              <a:rPr lang="en-US" dirty="0"/>
              <a:t>-50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79</a:t>
            </a:fld>
            <a:endParaRPr lang="en-US"/>
          </a:p>
        </p:txBody>
      </p:sp>
      <p:sp>
        <p:nvSpPr>
          <p:cNvPr id="10" name="Content Placeholder 2"/>
          <p:cNvSpPr txBox="1">
            <a:spLocks/>
          </p:cNvSpPr>
          <p:nvPr/>
        </p:nvSpPr>
        <p:spPr>
          <a:xfrm>
            <a:off x="152400" y="1661795"/>
            <a:ext cx="88392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No Dark brown locations</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in both samples</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mid coating Cr</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3 </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appears in minor concentration in smaple#6 </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 </a:t>
            </a:r>
            <a:r>
              <a:rPr kumimoji="0" lang="en-US" sz="18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light brown locations </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(5% in sampel#2 and 18% in sample#6) of top coating Yb</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3</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still almost the same of clean sample (Sample-B). </a:t>
            </a:r>
          </a:p>
          <a:p>
            <a:pPr marL="0" indent="0" algn="just" fontAlgn="auto">
              <a:lnSpc>
                <a:spcPct val="150000"/>
              </a:lnSpc>
              <a:buClr>
                <a:srgbClr val="1CADE4"/>
              </a:buClr>
              <a:buNone/>
            </a:pPr>
            <a:r>
              <a:rPr lang="en-US" sz="1800" b="1" u="sng" dirty="0">
                <a:solidFill>
                  <a:sysClr val="windowText" lastClr="000000"/>
                </a:solidFill>
                <a:latin typeface="Calibri" panose="020F0502020204030204"/>
              </a:rPr>
              <a:t>Overall</a:t>
            </a:r>
          </a:p>
          <a:p>
            <a:pPr marL="91440" marR="0" lvl="0" indent="-91440" algn="just"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Sample#2 has not changed over the experiment and EDS analysis confirm that no changes to Sample-B. Only few locations of light brown appeared. Even sample#6 which has higher coverage of </a:t>
            </a:r>
            <a:r>
              <a:rPr kumimoji="0" lang="en-US" sz="20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light brown locations</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shows minor changes. The sunlight has affect smaple#6 but with minimum effect.</a:t>
            </a:r>
          </a:p>
          <a:p>
            <a:pPr marL="0" marR="0" lvl="0" indent="0" algn="just"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43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Antimicrobial Mode of Action/Biofilm Formation </a:t>
            </a:r>
          </a:p>
        </p:txBody>
      </p:sp>
      <p:pic>
        <p:nvPicPr>
          <p:cNvPr id="4" name="Content Placeholder 9"/>
          <p:cNvPicPr>
            <a:picLocks/>
          </p:cNvPicPr>
          <p:nvPr/>
        </p:nvPicPr>
        <p:blipFill>
          <a:blip r:embed="rId3"/>
          <a:stretch>
            <a:fillRect/>
          </a:stretch>
        </p:blipFill>
        <p:spPr bwMode="auto">
          <a:xfrm>
            <a:off x="685800" y="2209800"/>
            <a:ext cx="7820335" cy="1591340"/>
          </a:xfrm>
          <a:prstGeom prst="rect">
            <a:avLst/>
          </a:prstGeom>
          <a:noFill/>
          <a:ln w="9525">
            <a:solidFill>
              <a:schemeClr val="tx2"/>
            </a:solidFill>
            <a:miter lim="800000"/>
            <a:headEnd/>
            <a:tailEnd/>
          </a:ln>
        </p:spPr>
      </p:pic>
      <p:sp>
        <p:nvSpPr>
          <p:cNvPr id="5" name="Rectangle 4"/>
          <p:cNvSpPr/>
          <p:nvPr/>
        </p:nvSpPr>
        <p:spPr>
          <a:xfrm>
            <a:off x="2226247" y="4441913"/>
            <a:ext cx="4739441" cy="276999"/>
          </a:xfrm>
          <a:prstGeom prst="rect">
            <a:avLst/>
          </a:prstGeom>
        </p:spPr>
        <p:txBody>
          <a:bodyPr wrap="square">
            <a:spAutoFit/>
          </a:bodyPr>
          <a:lstStyle/>
          <a:p>
            <a:pPr algn="ctr"/>
            <a:r>
              <a:rPr lang="en-US" sz="1200" b="1" dirty="0"/>
              <a:t>Mechanisms of biofilm formation </a:t>
            </a:r>
            <a:r>
              <a:rPr lang="en-US" sz="1000" b="1" dirty="0"/>
              <a:t>[Green, J-</a:t>
            </a:r>
            <a:r>
              <a:rPr lang="en-US" sz="1000" b="1" dirty="0" err="1"/>
              <a:t>B.D</a:t>
            </a:r>
            <a:r>
              <a:rPr lang="en-US" sz="1000" b="1" dirty="0"/>
              <a:t>. et al. (</a:t>
            </a:r>
            <a:r>
              <a:rPr lang="en-US" sz="900" b="1" dirty="0"/>
              <a:t>2011</a:t>
            </a:r>
            <a:r>
              <a:rPr lang="en-US" sz="1000" b="1" dirty="0"/>
              <a:t>)]</a:t>
            </a:r>
            <a:endParaRPr lang="en-US" sz="1200" dirty="0"/>
          </a:p>
        </p:txBody>
      </p:sp>
    </p:spTree>
    <p:extLst>
      <p:ext uri="{BB962C8B-B14F-4D97-AF65-F5344CB8AC3E}">
        <p14:creationId xmlns:p14="http://schemas.microsoft.com/office/powerpoint/2010/main" val="45366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No.1 Sample-B, Cr</a:t>
            </a:r>
            <a:r>
              <a:rPr lang="en-US" baseline="-25000" dirty="0"/>
              <a:t>2</a:t>
            </a:r>
            <a:r>
              <a:rPr lang="en-US" dirty="0"/>
              <a:t>O</a:t>
            </a:r>
            <a:r>
              <a:rPr lang="en-US" baseline="-25000" dirty="0"/>
              <a:t>3</a:t>
            </a:r>
            <a:r>
              <a:rPr lang="en-US" dirty="0"/>
              <a:t>-50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80</a:t>
            </a:fld>
            <a:endParaRPr lang="en-US"/>
          </a:p>
        </p:txBody>
      </p:sp>
      <p:pic>
        <p:nvPicPr>
          <p:cNvPr id="8" name="Content Placeholder 7"/>
          <p:cNvPicPr>
            <a:picLocks noGrp="1"/>
          </p:cNvPicPr>
          <p:nvPr>
            <p:ph idx="1"/>
          </p:nvPr>
        </p:nvPicPr>
        <p:blipFill>
          <a:blip r:embed="rId3"/>
          <a:stretch>
            <a:fillRect/>
          </a:stretch>
        </p:blipFill>
        <p:spPr>
          <a:xfrm>
            <a:off x="1083469" y="2500312"/>
            <a:ext cx="7022306" cy="2500313"/>
          </a:xfrm>
          <a:prstGeom prst="rect">
            <a:avLst/>
          </a:prstGeom>
        </p:spPr>
      </p:pic>
      <p:sp>
        <p:nvSpPr>
          <p:cNvPr id="9" name="Rectangle 8"/>
          <p:cNvSpPr/>
          <p:nvPr/>
        </p:nvSpPr>
        <p:spPr>
          <a:xfrm>
            <a:off x="2033664" y="4957195"/>
            <a:ext cx="5121916" cy="369332"/>
          </a:xfrm>
          <a:prstGeom prst="rect">
            <a:avLst/>
          </a:prstGeom>
        </p:spPr>
        <p:txBody>
          <a:bodyPr wrap="none">
            <a:spAutoFit/>
          </a:bodyPr>
          <a:lstStyle/>
          <a:p>
            <a:pPr algn="ctr"/>
            <a:r>
              <a:rPr lang="en-US" b="1" dirty="0"/>
              <a:t>(a) Sample-B, (b) Sample#2 and (c) Sample#6</a:t>
            </a:r>
            <a:endParaRPr lang="en-US" dirty="0"/>
          </a:p>
        </p:txBody>
      </p:sp>
    </p:spTree>
    <p:extLst>
      <p:ext uri="{BB962C8B-B14F-4D97-AF65-F5344CB8AC3E}">
        <p14:creationId xmlns:p14="http://schemas.microsoft.com/office/powerpoint/2010/main" val="39453470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No.2 Sample-C, YSZ-20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81</a:t>
            </a:fld>
            <a:endParaRPr lang="en-US"/>
          </a:p>
        </p:txBody>
      </p:sp>
      <p:sp>
        <p:nvSpPr>
          <p:cNvPr id="9" name="Content Placeholder 2"/>
          <p:cNvSpPr txBox="1">
            <a:spLocks/>
          </p:cNvSpPr>
          <p:nvPr/>
        </p:nvSpPr>
        <p:spPr>
          <a:xfrm>
            <a:off x="152400" y="1447800"/>
            <a:ext cx="87630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Dark brown locations</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(3% - sample#3 and 5% in sample#7 )</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 sample#3 Appearance of iron (Fe) and chromium (Cr) in smaple#3. This indicate the base metal has exposed. The unexpected that the mid coating </a:t>
            </a:r>
            <a:r>
              <a:rPr kumimoji="0" lang="en-US"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Yttria</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-stabilized zirconia (YSZ)  is not appearing</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 </a:t>
            </a:r>
            <a:r>
              <a:rPr kumimoji="0" lang="en-US" sz="18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light brown locations </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(12% in sampel#3 and 14% in sample#7) of top coating Yb</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a:t>
            </a:r>
            <a:r>
              <a:rPr kumimoji="0" lang="en-US" sz="18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3</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still almost the same of clean sample (Sample-C). </a:t>
            </a:r>
          </a:p>
          <a:p>
            <a:pPr marL="0" marR="0" lvl="0" indent="0" algn="just" defTabSz="914400" rtl="0" eaLnBrk="1" fontAlgn="auto" latinLnBrk="0" hangingPunct="1">
              <a:lnSpc>
                <a:spcPct val="150000"/>
              </a:lnSpc>
              <a:spcBef>
                <a:spcPts val="1200"/>
              </a:spcBef>
              <a:spcAft>
                <a:spcPts val="200"/>
              </a:spcAft>
              <a:buClr>
                <a:srgbClr val="1CADE4"/>
              </a:buClr>
              <a:buSzPct val="100000"/>
              <a:buFontTx/>
              <a:buNone/>
              <a:tabLst/>
              <a:defRPr/>
            </a:pPr>
            <a:r>
              <a:rPr kumimoji="0" lang="en-US" sz="1800" b="1"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Overall</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 </a:t>
            </a:r>
            <a:r>
              <a:rPr kumimoji="0" lang="en-US" sz="20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white</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a:t>
            </a:r>
            <a:r>
              <a:rPr kumimoji="0" lang="en-US" sz="20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light brown locations</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both sample#3 and 7 shows similar results. However, the major difference are in </a:t>
            </a:r>
            <a:r>
              <a:rPr kumimoji="0" lang="en-US" sz="2000" b="0" i="0" u="sng" strike="noStrike" kern="1200" cap="none" spc="0" normalizeH="0" baseline="0" noProof="0" dirty="0" smtClean="0">
                <a:ln>
                  <a:noFill/>
                </a:ln>
                <a:solidFill>
                  <a:sysClr val="windowText" lastClr="000000"/>
                </a:solidFill>
                <a:effectLst/>
                <a:uLnTx/>
                <a:uFillTx/>
                <a:latin typeface="Calibri" panose="020F0502020204030204"/>
                <a:ea typeface="+mn-ea"/>
                <a:cs typeface="+mn-cs"/>
              </a:rPr>
              <a:t>dark brown locations</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In sample#3, the </a:t>
            </a:r>
            <a:r>
              <a:rPr kumimoji="0" lang="en-US" sz="2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wt</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of iron are higher than smaple#7. Conversely, the dark brown locations are higher in sample#7 than sample#3.</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707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No.2 Sample-C, YSZ-20</a:t>
            </a:r>
            <a:r>
              <a:rPr lang="en-US" dirty="0">
                <a:sym typeface="Symbol" panose="05050102010706020507" pitchFamily="18" charset="2"/>
              </a:rPr>
              <a:t></a:t>
            </a:r>
            <a:r>
              <a:rPr lang="en-US" dirty="0"/>
              <a:t>m</a:t>
            </a:r>
            <a:endParaRPr lang="en-US" dirty="0">
              <a:latin typeface="+mn-lt"/>
            </a:endParaRP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82</a:t>
            </a:fld>
            <a:endParaRPr lang="en-US"/>
          </a:p>
        </p:txBody>
      </p:sp>
      <p:pic>
        <p:nvPicPr>
          <p:cNvPr id="7" name="Content Placeholder 6"/>
          <p:cNvPicPr>
            <a:picLocks noGrp="1"/>
          </p:cNvPicPr>
          <p:nvPr>
            <p:ph idx="1"/>
          </p:nvPr>
        </p:nvPicPr>
        <p:blipFill>
          <a:blip r:embed="rId3"/>
          <a:stretch>
            <a:fillRect/>
          </a:stretch>
        </p:blipFill>
        <p:spPr>
          <a:xfrm>
            <a:off x="1076325" y="2546748"/>
            <a:ext cx="7036594" cy="2407444"/>
          </a:xfrm>
          <a:prstGeom prst="rect">
            <a:avLst/>
          </a:prstGeom>
        </p:spPr>
      </p:pic>
      <p:sp>
        <p:nvSpPr>
          <p:cNvPr id="8" name="Rectangle 7"/>
          <p:cNvSpPr/>
          <p:nvPr/>
        </p:nvSpPr>
        <p:spPr>
          <a:xfrm>
            <a:off x="2033664" y="4957195"/>
            <a:ext cx="5121916" cy="369332"/>
          </a:xfrm>
          <a:prstGeom prst="rect">
            <a:avLst/>
          </a:prstGeom>
        </p:spPr>
        <p:txBody>
          <a:bodyPr wrap="none">
            <a:spAutoFit/>
          </a:bodyPr>
          <a:lstStyle/>
          <a:p>
            <a:pPr algn="ctr"/>
            <a:r>
              <a:rPr lang="en-US" b="1" dirty="0"/>
              <a:t>(a) Sample-C, (b) Sample#3 and (c) Sample#7</a:t>
            </a:r>
            <a:endParaRPr lang="en-US" dirty="0"/>
          </a:p>
        </p:txBody>
      </p:sp>
    </p:spTree>
    <p:extLst>
      <p:ext uri="{BB962C8B-B14F-4D97-AF65-F5344CB8AC3E}">
        <p14:creationId xmlns:p14="http://schemas.microsoft.com/office/powerpoint/2010/main" val="26169728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No.2 Sample-D, YSZ-50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83</a:t>
            </a:fld>
            <a:endParaRPr lang="en-US"/>
          </a:p>
        </p:txBody>
      </p:sp>
      <p:sp>
        <p:nvSpPr>
          <p:cNvPr id="9" name="Content Placeholder 2"/>
          <p:cNvSpPr txBox="1">
            <a:spLocks/>
          </p:cNvSpPr>
          <p:nvPr/>
        </p:nvSpPr>
        <p:spPr>
          <a:xfrm>
            <a:off x="228600" y="1447800"/>
            <a:ext cx="88392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Dark brown locations</a:t>
            </a:r>
            <a:r>
              <a:rPr kumimoji="0" lang="en-US" sz="1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(1% - sample#4 and 3% in sample#8)</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In </a:t>
            </a:r>
            <a:r>
              <a:rPr kumimoji="0" lang="en-US" sz="18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light brown locations </a:t>
            </a:r>
            <a:r>
              <a:rPr kumimoji="0" lang="en-US" sz="1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(3% - sample#4 and 5% in sample#8) </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Almost no changes in the coating</a:t>
            </a:r>
          </a:p>
          <a:p>
            <a:pPr marL="573088" marR="0" lvl="1" indent="-341313" algn="just" defTabSz="914400" rtl="0" eaLnBrk="1" fontAlgn="auto" latinLnBrk="0" hangingPunct="1">
              <a:lnSpc>
                <a:spcPct val="90000"/>
              </a:lnSpc>
              <a:spcBef>
                <a:spcPts val="200"/>
              </a:spcBef>
              <a:spcAft>
                <a:spcPts val="400"/>
              </a:spcAft>
              <a:buClr>
                <a:srgbClr val="1CADE4"/>
              </a:buClr>
              <a:buSzTx/>
              <a:buFont typeface="Wingdings" panose="05000000000000000000" pitchFamily="2" charset="2"/>
              <a:buChar char="v"/>
              <a:tabLst/>
              <a:defRPr/>
            </a:pPr>
            <a:r>
              <a:rPr kumimoji="0" lang="en-US" sz="1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Zirconia founded in EDS with high concentration. </a:t>
            </a:r>
          </a:p>
          <a:p>
            <a:pPr marL="0" marR="0" lvl="0" indent="0" algn="just" defTabSz="914400" rtl="0" eaLnBrk="1" fontAlgn="auto" latinLnBrk="0" hangingPunct="1">
              <a:lnSpc>
                <a:spcPct val="150000"/>
              </a:lnSpc>
              <a:spcBef>
                <a:spcPts val="1200"/>
              </a:spcBef>
              <a:spcAft>
                <a:spcPts val="200"/>
              </a:spcAft>
              <a:buClr>
                <a:srgbClr val="1CADE4"/>
              </a:buClr>
              <a:buSzPct val="100000"/>
              <a:buFontTx/>
              <a:buNone/>
              <a:tabLst/>
              <a:defRPr/>
            </a:pPr>
            <a:r>
              <a:rPr kumimoji="0" lang="en-US" sz="1800" b="1" i="0" u="sng" strike="noStrike" kern="1200" cap="none" spc="0" normalizeH="0" baseline="0" noProof="0" smtClean="0">
                <a:ln>
                  <a:noFill/>
                </a:ln>
                <a:solidFill>
                  <a:sysClr val="windowText" lastClr="000000"/>
                </a:solidFill>
                <a:effectLst/>
                <a:uLnTx/>
                <a:uFillTx/>
                <a:latin typeface="Calibri" panose="020F0502020204030204"/>
                <a:ea typeface="+mn-ea"/>
                <a:cs typeface="+mn-cs"/>
              </a:rPr>
              <a:t>Overall</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In </a:t>
            </a:r>
            <a:r>
              <a:rPr kumimoji="0" lang="en-US" sz="20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white</a:t>
            </a:r>
            <a:r>
              <a:rPr kumimoji="0" lang="en-US" sz="2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and </a:t>
            </a:r>
            <a:r>
              <a:rPr kumimoji="0" lang="en-US" sz="20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light brown locations</a:t>
            </a:r>
            <a:r>
              <a:rPr kumimoji="0" lang="en-US" sz="2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both sample#4 and #8 shows similar results. However, the major differences are in </a:t>
            </a:r>
            <a:r>
              <a:rPr kumimoji="0" lang="en-US" sz="20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dark brown locations</a:t>
            </a:r>
            <a:r>
              <a:rPr kumimoji="0" lang="en-US" sz="2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In sample#4, iron is founded. Also, the dark brown locations are higher in sample#8 than sample#4.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999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 No.2 Sample-D, YSZ-50</a:t>
            </a:r>
            <a:r>
              <a:rPr lang="en-US" dirty="0">
                <a:sym typeface="Symbol" panose="05050102010706020507" pitchFamily="18" charset="2"/>
              </a:rPr>
              <a:t></a:t>
            </a:r>
            <a:r>
              <a:rPr lang="en-US" dirty="0"/>
              <a:t>m</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84</a:t>
            </a:fld>
            <a:endParaRPr lang="en-US"/>
          </a:p>
        </p:txBody>
      </p:sp>
      <p:pic>
        <p:nvPicPr>
          <p:cNvPr id="8" name="Content Placeholder 7"/>
          <p:cNvPicPr>
            <a:picLocks noGrp="1"/>
          </p:cNvPicPr>
          <p:nvPr>
            <p:ph idx="1"/>
          </p:nvPr>
        </p:nvPicPr>
        <p:blipFill>
          <a:blip r:embed="rId3"/>
          <a:stretch>
            <a:fillRect/>
          </a:stretch>
        </p:blipFill>
        <p:spPr>
          <a:xfrm>
            <a:off x="997744" y="2468167"/>
            <a:ext cx="7193756" cy="2564606"/>
          </a:xfrm>
          <a:prstGeom prst="rect">
            <a:avLst/>
          </a:prstGeom>
        </p:spPr>
      </p:pic>
      <p:sp>
        <p:nvSpPr>
          <p:cNvPr id="9" name="Rectangle 8"/>
          <p:cNvSpPr/>
          <p:nvPr/>
        </p:nvSpPr>
        <p:spPr>
          <a:xfrm>
            <a:off x="2033664" y="4957195"/>
            <a:ext cx="5121916" cy="369332"/>
          </a:xfrm>
          <a:prstGeom prst="rect">
            <a:avLst/>
          </a:prstGeom>
        </p:spPr>
        <p:txBody>
          <a:bodyPr wrap="none">
            <a:spAutoFit/>
          </a:bodyPr>
          <a:lstStyle/>
          <a:p>
            <a:pPr algn="ctr"/>
            <a:r>
              <a:rPr lang="en-US" b="1" dirty="0"/>
              <a:t>(a) Sample-D, (b) Sample#4 and (c) Sample#8</a:t>
            </a:r>
            <a:endParaRPr lang="en-US" dirty="0"/>
          </a:p>
        </p:txBody>
      </p:sp>
    </p:spTree>
    <p:extLst>
      <p:ext uri="{BB962C8B-B14F-4D97-AF65-F5344CB8AC3E}">
        <p14:creationId xmlns:p14="http://schemas.microsoft.com/office/powerpoint/2010/main" val="37586812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System No.3 Sample-E (Tio</a:t>
            </a:r>
            <a:r>
              <a:rPr lang="en-US" baseline="-25000" dirty="0"/>
              <a:t>2</a:t>
            </a:r>
            <a:r>
              <a:rPr lang="en-US" dirty="0"/>
              <a:t>)</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85</a:t>
            </a:fld>
            <a:endParaRPr lang="en-US"/>
          </a:p>
        </p:txBody>
      </p:sp>
      <p:sp>
        <p:nvSpPr>
          <p:cNvPr id="9" name="Content Placeholder 2"/>
          <p:cNvSpPr txBox="1">
            <a:spLocks/>
          </p:cNvSpPr>
          <p:nvPr/>
        </p:nvSpPr>
        <p:spPr>
          <a:xfrm>
            <a:off x="152400" y="1661795"/>
            <a:ext cx="86868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In general, smaple#9 and 11:</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having no major changes in the composition compared to the clean sample (Sample-E)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Many elements in less concentration which are mainly salt components are founded.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Sample#9 Tio</a:t>
            </a:r>
            <a:r>
              <a:rPr kumimoji="0" lang="en-US" sz="1800" b="0" i="0" u="sng"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-A</a:t>
            </a:r>
            <a:endPar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The gray locations near the edge has less content of </a:t>
            </a:r>
            <a:r>
              <a:rPr kumimoji="0" lang="en-US" sz="1800" b="0" i="0" u="none" strike="noStrike" kern="1200" cap="none" spc="0" normalizeH="0" baseline="0" noProof="0" dirty="0" err="1" smtClean="0">
                <a:ln>
                  <a:noFill/>
                </a:ln>
                <a:solidFill>
                  <a:sysClr val="windowText" lastClr="000000">
                    <a:lumMod val="75000"/>
                    <a:lumOff val="25000"/>
                  </a:sysClr>
                </a:solidFill>
                <a:effectLst/>
                <a:uLnTx/>
                <a:uFillTx/>
                <a:latin typeface="Calibri" panose="020F0502020204030204"/>
                <a:ea typeface="+mn-ea"/>
                <a:cs typeface="+mn-cs"/>
              </a:rPr>
              <a:t>Ti</a:t>
            </a: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541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System No.3 Sample-E (Tio</a:t>
            </a:r>
            <a:r>
              <a:rPr lang="en-US" baseline="-25000" dirty="0"/>
              <a:t>2</a:t>
            </a:r>
            <a:r>
              <a:rPr lang="en-US" dirty="0"/>
              <a:t>)</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86</a:t>
            </a:fld>
            <a:endParaRPr lang="en-US"/>
          </a:p>
        </p:txBody>
      </p:sp>
      <p:pic>
        <p:nvPicPr>
          <p:cNvPr id="8" name="Content Placeholder 7"/>
          <p:cNvPicPr>
            <a:picLocks noGrp="1"/>
          </p:cNvPicPr>
          <p:nvPr>
            <p:ph idx="1"/>
          </p:nvPr>
        </p:nvPicPr>
        <p:blipFill>
          <a:blip r:embed="rId3"/>
          <a:stretch>
            <a:fillRect/>
          </a:stretch>
        </p:blipFill>
        <p:spPr>
          <a:xfrm>
            <a:off x="1072753" y="2521744"/>
            <a:ext cx="7043738" cy="2457450"/>
          </a:xfrm>
          <a:prstGeom prst="rect">
            <a:avLst/>
          </a:prstGeom>
        </p:spPr>
      </p:pic>
      <p:sp>
        <p:nvSpPr>
          <p:cNvPr id="9" name="Rectangle 8"/>
          <p:cNvSpPr/>
          <p:nvPr/>
        </p:nvSpPr>
        <p:spPr>
          <a:xfrm>
            <a:off x="1982337" y="4957195"/>
            <a:ext cx="5224572" cy="369332"/>
          </a:xfrm>
          <a:prstGeom prst="rect">
            <a:avLst/>
          </a:prstGeom>
        </p:spPr>
        <p:txBody>
          <a:bodyPr wrap="none">
            <a:spAutoFit/>
          </a:bodyPr>
          <a:lstStyle/>
          <a:p>
            <a:pPr algn="ctr"/>
            <a:r>
              <a:rPr lang="en-US" b="1" dirty="0"/>
              <a:t>(a) Sample-E, (b) Sample#9 and (c) Sample#11</a:t>
            </a:r>
            <a:endParaRPr lang="en-US" dirty="0"/>
          </a:p>
        </p:txBody>
      </p:sp>
    </p:spTree>
    <p:extLst>
      <p:ext uri="{BB962C8B-B14F-4D97-AF65-F5344CB8AC3E}">
        <p14:creationId xmlns:p14="http://schemas.microsoft.com/office/powerpoint/2010/main" val="3019270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System No.3 Sample-F (Tio</a:t>
            </a:r>
            <a:r>
              <a:rPr lang="en-US" baseline="-25000" dirty="0"/>
              <a:t>2</a:t>
            </a:r>
            <a:r>
              <a:rPr lang="en-US" dirty="0"/>
              <a:t>+ Cu)</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87</a:t>
            </a:fld>
            <a:endParaRPr lang="en-US"/>
          </a:p>
        </p:txBody>
      </p:sp>
      <p:sp>
        <p:nvSpPr>
          <p:cNvPr id="9" name="Content Placeholder 2"/>
          <p:cNvSpPr txBox="1">
            <a:spLocks/>
          </p:cNvSpPr>
          <p:nvPr/>
        </p:nvSpPr>
        <p:spPr>
          <a:xfrm>
            <a:off x="152400" y="1661795"/>
            <a:ext cx="88392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In general, smaple#10 and 12:</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having no major changes in the composition compared to the clean sample (Sample-F)</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Many elements in less concentration which are mainly salt components are founded.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Sample#10 Tio</a:t>
            </a:r>
            <a:r>
              <a:rPr kumimoji="0" lang="en-US" sz="1800" b="0" i="0" u="sng" strike="noStrike" kern="1200" cap="none" spc="0" normalizeH="0" baseline="-25000" noProof="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sz="1800" b="0"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 Cu –A</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in the blue/green areas the Cu content is lower than locations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Sample#12 Tio</a:t>
            </a:r>
            <a:r>
              <a:rPr kumimoji="0" lang="en-US" sz="1800" b="0" i="0" u="sng" strike="noStrike" kern="1200" cap="none" spc="0" normalizeH="0" baseline="-25000" noProof="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sz="1800" b="0"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 Cu –B</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18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The gray locations near the edge has less content of Ti.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561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 System No.3 Sample-F (Tio</a:t>
            </a:r>
            <a:r>
              <a:rPr lang="en-US" baseline="-25000" dirty="0"/>
              <a:t>2</a:t>
            </a:r>
            <a:r>
              <a:rPr lang="en-US" dirty="0"/>
              <a:t>+ Cu)</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88</a:t>
            </a:fld>
            <a:endParaRPr lang="en-US"/>
          </a:p>
        </p:txBody>
      </p:sp>
      <p:pic>
        <p:nvPicPr>
          <p:cNvPr id="8" name="Content Placeholder 7"/>
          <p:cNvPicPr>
            <a:picLocks noGrp="1"/>
          </p:cNvPicPr>
          <p:nvPr>
            <p:ph idx="1"/>
          </p:nvPr>
        </p:nvPicPr>
        <p:blipFill>
          <a:blip r:embed="rId3"/>
          <a:stretch>
            <a:fillRect/>
          </a:stretch>
        </p:blipFill>
        <p:spPr>
          <a:xfrm>
            <a:off x="969169" y="2450306"/>
            <a:ext cx="7250906" cy="2600325"/>
          </a:xfrm>
          <a:prstGeom prst="rect">
            <a:avLst/>
          </a:prstGeom>
        </p:spPr>
      </p:pic>
      <p:sp>
        <p:nvSpPr>
          <p:cNvPr id="9" name="Rectangle 8"/>
          <p:cNvSpPr/>
          <p:nvPr/>
        </p:nvSpPr>
        <p:spPr>
          <a:xfrm>
            <a:off x="1931041" y="4957195"/>
            <a:ext cx="5327164" cy="369332"/>
          </a:xfrm>
          <a:prstGeom prst="rect">
            <a:avLst/>
          </a:prstGeom>
        </p:spPr>
        <p:txBody>
          <a:bodyPr wrap="none">
            <a:spAutoFit/>
          </a:bodyPr>
          <a:lstStyle/>
          <a:p>
            <a:pPr algn="ctr"/>
            <a:r>
              <a:rPr lang="en-US" b="1" dirty="0"/>
              <a:t>(a) Sample-F, (b) Sample#10 and (c) Sample#12</a:t>
            </a:r>
            <a:endParaRPr lang="en-US" dirty="0"/>
          </a:p>
        </p:txBody>
      </p:sp>
    </p:spTree>
    <p:extLst>
      <p:ext uri="{BB962C8B-B14F-4D97-AF65-F5344CB8AC3E}">
        <p14:creationId xmlns:p14="http://schemas.microsoft.com/office/powerpoint/2010/main" val="292531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 Results </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89</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505451184"/>
              </p:ext>
            </p:extLst>
          </p:nvPr>
        </p:nvGraphicFramePr>
        <p:xfrm>
          <a:off x="942576" y="3077597"/>
          <a:ext cx="3347661" cy="1707166"/>
        </p:xfrm>
        <a:graphic>
          <a:graphicData uri="http://schemas.openxmlformats.org/drawingml/2006/table">
            <a:tbl>
              <a:tblPr firstRow="1" firstCol="1" bandRow="1">
                <a:tableStyleId>{5C22544A-7EE6-4342-B048-85BDC9FD1C3A}</a:tableStyleId>
              </a:tblPr>
              <a:tblGrid>
                <a:gridCol w="1268699">
                  <a:extLst>
                    <a:ext uri="{9D8B030D-6E8A-4147-A177-3AD203B41FA5}">
                      <a16:colId xmlns:a16="http://schemas.microsoft.com/office/drawing/2014/main" val="2921562392"/>
                    </a:ext>
                  </a:extLst>
                </a:gridCol>
                <a:gridCol w="1087457">
                  <a:extLst>
                    <a:ext uri="{9D8B030D-6E8A-4147-A177-3AD203B41FA5}">
                      <a16:colId xmlns:a16="http://schemas.microsoft.com/office/drawing/2014/main" val="2712277332"/>
                    </a:ext>
                  </a:extLst>
                </a:gridCol>
                <a:gridCol w="991505">
                  <a:extLst>
                    <a:ext uri="{9D8B030D-6E8A-4147-A177-3AD203B41FA5}">
                      <a16:colId xmlns:a16="http://schemas.microsoft.com/office/drawing/2014/main" val="2838566354"/>
                    </a:ext>
                  </a:extLst>
                </a:gridCol>
              </a:tblGrid>
              <a:tr h="396944">
                <a:tc>
                  <a:txBody>
                    <a:bodyPr/>
                    <a:lstStyle/>
                    <a:p>
                      <a:pPr marL="0" marR="0" algn="ctr">
                        <a:lnSpc>
                          <a:spcPct val="115000"/>
                        </a:lnSpc>
                        <a:spcBef>
                          <a:spcPts val="0"/>
                        </a:spcBef>
                        <a:spcAft>
                          <a:spcPts val="0"/>
                        </a:spcAft>
                      </a:pPr>
                      <a:r>
                        <a:rPr lang="en-US" sz="1400" dirty="0">
                          <a:effectLst/>
                        </a:rPr>
                        <a:t>Coating system</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Sample #</a:t>
                      </a:r>
                      <a:endParaRPr lang="en-US" sz="14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a:t>
                      </a:r>
                      <a:r>
                        <a:rPr lang="en-US" sz="1400" baseline="30000">
                          <a:effectLst/>
                        </a:rPr>
                        <a:t>st</a:t>
                      </a:r>
                      <a:r>
                        <a:rPr lang="en-US" sz="1400">
                          <a:effectLst/>
                        </a:rPr>
                        <a:t> run ( ° )</a:t>
                      </a:r>
                      <a:endParaRPr lang="en-US" sz="14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750806121"/>
                  </a:ext>
                </a:extLst>
              </a:tr>
              <a:tr h="334525">
                <a:tc rowSpan="2">
                  <a:txBody>
                    <a:bodyPr/>
                    <a:lstStyle/>
                    <a:p>
                      <a:pPr marL="0" marR="0" algn="ctr">
                        <a:lnSpc>
                          <a:spcPct val="115000"/>
                        </a:lnSpc>
                        <a:spcBef>
                          <a:spcPts val="0"/>
                        </a:spcBef>
                        <a:spcAft>
                          <a:spcPts val="0"/>
                        </a:spcAft>
                      </a:pPr>
                      <a:r>
                        <a:rPr lang="en-US" sz="1400" dirty="0">
                          <a:effectLst/>
                        </a:rPr>
                        <a:t>No. 1 (Shade)</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a:t>
                      </a:r>
                      <a:endParaRPr lang="en-US" sz="14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48</a:t>
                      </a:r>
                      <a:endParaRPr lang="en-US" sz="14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2034507618"/>
                  </a:ext>
                </a:extLst>
              </a:tr>
              <a:tr h="334525">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2</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46</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842554048"/>
                  </a:ext>
                </a:extLst>
              </a:tr>
              <a:tr h="334525">
                <a:tc rowSpan="2">
                  <a:txBody>
                    <a:bodyPr/>
                    <a:lstStyle/>
                    <a:p>
                      <a:pPr marL="0" marR="0" algn="ctr">
                        <a:lnSpc>
                          <a:spcPct val="115000"/>
                        </a:lnSpc>
                        <a:spcBef>
                          <a:spcPts val="0"/>
                        </a:spcBef>
                        <a:spcAft>
                          <a:spcPts val="0"/>
                        </a:spcAft>
                      </a:pPr>
                      <a:r>
                        <a:rPr lang="en-US" sz="1400" dirty="0">
                          <a:effectLst/>
                        </a:rPr>
                        <a:t>No. 2 (Shade)</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3</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0</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2117324114"/>
                  </a:ext>
                </a:extLst>
              </a:tr>
              <a:tr h="306647">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4</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0</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708408907"/>
                  </a:ext>
                </a:extLst>
              </a:tr>
            </a:tbl>
          </a:graphicData>
        </a:graphic>
      </p:graphicFrame>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6615" t="12499" r="53971" b="69865"/>
          <a:stretch/>
        </p:blipFill>
        <p:spPr>
          <a:xfrm>
            <a:off x="5264906" y="2309642"/>
            <a:ext cx="3086640" cy="1388040"/>
          </a:xfrm>
          <a:prstGeom prst="rect">
            <a:avLst/>
          </a:prstGeom>
        </p:spPr>
      </p:pic>
      <p:pic>
        <p:nvPicPr>
          <p:cNvPr id="1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48630" t="12499" r="25384" b="69865"/>
          <a:stretch/>
        </p:blipFill>
        <p:spPr>
          <a:xfrm>
            <a:off x="5264082" y="3847054"/>
            <a:ext cx="3087464" cy="1571564"/>
          </a:xfrm>
          <a:prstGeom prst="rect">
            <a:avLst/>
          </a:prstGeom>
        </p:spPr>
      </p:pic>
    </p:spTree>
    <p:extLst>
      <p:ext uri="{BB962C8B-B14F-4D97-AF65-F5344CB8AC3E}">
        <p14:creationId xmlns:p14="http://schemas.microsoft.com/office/powerpoint/2010/main" val="2842646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Photocatalytic Coating</a:t>
            </a:r>
          </a:p>
        </p:txBody>
      </p:sp>
      <p:sp>
        <p:nvSpPr>
          <p:cNvPr id="3" name="Content Placeholder 2"/>
          <p:cNvSpPr>
            <a:spLocks noGrp="1"/>
          </p:cNvSpPr>
          <p:nvPr>
            <p:ph idx="1"/>
          </p:nvPr>
        </p:nvSpPr>
        <p:spPr>
          <a:xfrm>
            <a:off x="457200" y="1600200"/>
            <a:ext cx="8534400" cy="4525963"/>
          </a:xfrm>
        </p:spPr>
        <p:txBody>
          <a:bodyPr/>
          <a:lstStyle/>
          <a:p>
            <a:r>
              <a:rPr lang="en-US" sz="2400" dirty="0"/>
              <a:t>Contains </a:t>
            </a:r>
            <a:r>
              <a:rPr lang="en-US" sz="2400" dirty="0" err="1"/>
              <a:t>photocatalysts</a:t>
            </a:r>
            <a:r>
              <a:rPr lang="en-US" sz="2400" dirty="0"/>
              <a:t> as ingredient</a:t>
            </a:r>
          </a:p>
          <a:p>
            <a:r>
              <a:rPr lang="en-US" sz="2400" dirty="0"/>
              <a:t>Photocatalytic coating is energized by the presence of light.</a:t>
            </a:r>
          </a:p>
          <a:p>
            <a:r>
              <a:rPr lang="en-US" sz="2400" dirty="0"/>
              <a:t>Mode of action of </a:t>
            </a:r>
            <a:r>
              <a:rPr lang="en-US" sz="2400" dirty="0" err="1"/>
              <a:t>photoactivated</a:t>
            </a:r>
            <a:r>
              <a:rPr lang="en-US" sz="2400" dirty="0"/>
              <a:t> against bacteria is due to oxidative damage</a:t>
            </a:r>
          </a:p>
          <a:p>
            <a:endParaRPr lang="en-US" sz="2000" dirty="0"/>
          </a:p>
        </p:txBody>
      </p:sp>
      <p:pic>
        <p:nvPicPr>
          <p:cNvPr id="6" name="Picture 4" descr="Antimicrobial and antibiofilm efficacy of self-cleaning surfac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657283"/>
            <a:ext cx="617220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15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Hydrophobic Test Results </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90</a:t>
            </a:fld>
            <a:endParaRPr lang="en-US"/>
          </a:p>
        </p:txBody>
      </p:sp>
      <p:pic>
        <p:nvPicPr>
          <p:cNvPr id="12"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430" t="30919" r="23779" b="51053"/>
          <a:stretch/>
        </p:blipFill>
        <p:spPr>
          <a:xfrm>
            <a:off x="5127058" y="3921351"/>
            <a:ext cx="3239702" cy="1636325"/>
          </a:xfrm>
        </p:spPr>
      </p:pic>
      <p:pic>
        <p:nvPicPr>
          <p:cNvPr id="1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8550" t="30919" r="51825" b="51053"/>
          <a:stretch/>
        </p:blipFill>
        <p:spPr>
          <a:xfrm>
            <a:off x="5127058" y="2276881"/>
            <a:ext cx="3239702" cy="1479776"/>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403830590"/>
              </p:ext>
            </p:extLst>
          </p:nvPr>
        </p:nvGraphicFramePr>
        <p:xfrm>
          <a:off x="942576" y="3077597"/>
          <a:ext cx="3347661" cy="1707166"/>
        </p:xfrm>
        <a:graphic>
          <a:graphicData uri="http://schemas.openxmlformats.org/drawingml/2006/table">
            <a:tbl>
              <a:tblPr firstRow="1" firstCol="1" bandRow="1">
                <a:tableStyleId>{5C22544A-7EE6-4342-B048-85BDC9FD1C3A}</a:tableStyleId>
              </a:tblPr>
              <a:tblGrid>
                <a:gridCol w="1268699">
                  <a:extLst>
                    <a:ext uri="{9D8B030D-6E8A-4147-A177-3AD203B41FA5}">
                      <a16:colId xmlns:a16="http://schemas.microsoft.com/office/drawing/2014/main" val="2921562392"/>
                    </a:ext>
                  </a:extLst>
                </a:gridCol>
                <a:gridCol w="1087457">
                  <a:extLst>
                    <a:ext uri="{9D8B030D-6E8A-4147-A177-3AD203B41FA5}">
                      <a16:colId xmlns:a16="http://schemas.microsoft.com/office/drawing/2014/main" val="2712277332"/>
                    </a:ext>
                  </a:extLst>
                </a:gridCol>
                <a:gridCol w="991505">
                  <a:extLst>
                    <a:ext uri="{9D8B030D-6E8A-4147-A177-3AD203B41FA5}">
                      <a16:colId xmlns:a16="http://schemas.microsoft.com/office/drawing/2014/main" val="2838566354"/>
                    </a:ext>
                  </a:extLst>
                </a:gridCol>
              </a:tblGrid>
              <a:tr h="396944">
                <a:tc>
                  <a:txBody>
                    <a:bodyPr/>
                    <a:lstStyle/>
                    <a:p>
                      <a:pPr marL="0" marR="0" algn="ctr">
                        <a:lnSpc>
                          <a:spcPct val="115000"/>
                        </a:lnSpc>
                        <a:spcBef>
                          <a:spcPts val="0"/>
                        </a:spcBef>
                        <a:spcAft>
                          <a:spcPts val="0"/>
                        </a:spcAft>
                      </a:pPr>
                      <a:r>
                        <a:rPr lang="en-US" sz="1400" dirty="0">
                          <a:effectLst/>
                        </a:rPr>
                        <a:t>Coating system</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Sample #</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a:t>
                      </a:r>
                      <a:r>
                        <a:rPr lang="en-US" sz="1400" baseline="30000">
                          <a:effectLst/>
                        </a:rPr>
                        <a:t>st</a:t>
                      </a:r>
                      <a:r>
                        <a:rPr lang="en-US" sz="1400">
                          <a:effectLst/>
                        </a:rPr>
                        <a:t> run ( ° )</a:t>
                      </a:r>
                      <a:endParaRPr lang="en-US" sz="14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750806121"/>
                  </a:ext>
                </a:extLst>
              </a:tr>
              <a:tr h="334525">
                <a:tc rowSpan="2">
                  <a:txBody>
                    <a:bodyPr/>
                    <a:lstStyle/>
                    <a:p>
                      <a:pPr marL="0" marR="0" algn="ctr">
                        <a:lnSpc>
                          <a:spcPct val="115000"/>
                        </a:lnSpc>
                        <a:spcBef>
                          <a:spcPts val="0"/>
                        </a:spcBef>
                        <a:spcAft>
                          <a:spcPts val="0"/>
                        </a:spcAft>
                      </a:pPr>
                      <a:r>
                        <a:rPr lang="en-US" sz="1400" dirty="0">
                          <a:effectLst/>
                        </a:rPr>
                        <a:t>No. 1 (Sunlight)</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5</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47</a:t>
                      </a:r>
                      <a:endParaRPr lang="en-US" sz="14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2034507618"/>
                  </a:ext>
                </a:extLst>
              </a:tr>
              <a:tr h="334525">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6</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0</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842554048"/>
                  </a:ext>
                </a:extLst>
              </a:tr>
              <a:tr h="334525">
                <a:tc rowSpan="2">
                  <a:txBody>
                    <a:bodyPr/>
                    <a:lstStyle/>
                    <a:p>
                      <a:pPr marL="0" marR="0" algn="ctr">
                        <a:lnSpc>
                          <a:spcPct val="115000"/>
                        </a:lnSpc>
                        <a:spcBef>
                          <a:spcPts val="0"/>
                        </a:spcBef>
                        <a:spcAft>
                          <a:spcPts val="0"/>
                        </a:spcAft>
                      </a:pPr>
                      <a:r>
                        <a:rPr lang="en-US" sz="1400" dirty="0">
                          <a:effectLst/>
                        </a:rPr>
                        <a:t>No. 2 (Sunlight)</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7</a:t>
                      </a:r>
                      <a:endParaRPr lang="en-US" sz="14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0 </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2117324114"/>
                  </a:ext>
                </a:extLst>
              </a:tr>
              <a:tr h="306647">
                <a:tc vMerge="1">
                  <a:txBody>
                    <a:bodyPr/>
                    <a:lstStyle/>
                    <a:p>
                      <a:endParaRPr lang="en-US"/>
                    </a:p>
                  </a:txBody>
                  <a:tcPr/>
                </a:tc>
                <a:tc>
                  <a:txBody>
                    <a:bodyPr/>
                    <a:lstStyle/>
                    <a:p>
                      <a:pPr marL="0" marR="0" algn="ctr">
                        <a:lnSpc>
                          <a:spcPct val="115000"/>
                        </a:lnSpc>
                        <a:spcBef>
                          <a:spcPts val="0"/>
                        </a:spcBef>
                        <a:spcAft>
                          <a:spcPts val="0"/>
                        </a:spcAft>
                      </a:pPr>
                      <a:r>
                        <a:rPr lang="en-US" sz="1400">
                          <a:effectLst/>
                        </a:rPr>
                        <a:t>8</a:t>
                      </a:r>
                      <a:endParaRPr lang="en-US" sz="14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lnSpc>
                          <a:spcPct val="115000"/>
                        </a:lnSpc>
                        <a:spcBef>
                          <a:spcPts val="0"/>
                        </a:spcBef>
                        <a:spcAft>
                          <a:spcPts val="0"/>
                        </a:spcAft>
                      </a:pPr>
                      <a:r>
                        <a:rPr lang="en-US" sz="1400" dirty="0">
                          <a:effectLst/>
                        </a:rPr>
                        <a:t>0</a:t>
                      </a:r>
                      <a:endParaRPr lang="en-US" sz="14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a16="http://schemas.microsoft.com/office/drawing/2014/main" val="1708408907"/>
                  </a:ext>
                </a:extLst>
              </a:tr>
            </a:tbl>
          </a:graphicData>
        </a:graphic>
      </p:graphicFrame>
    </p:spTree>
    <p:extLst>
      <p:ext uri="{BB962C8B-B14F-4D97-AF65-F5344CB8AC3E}">
        <p14:creationId xmlns:p14="http://schemas.microsoft.com/office/powerpoint/2010/main" val="7387551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Discussion</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91</a:t>
            </a:fld>
            <a:endParaRPr lang="en-US"/>
          </a:p>
        </p:txBody>
      </p:sp>
      <p:sp>
        <p:nvSpPr>
          <p:cNvPr id="9" name="Content Placeholder 2"/>
          <p:cNvSpPr txBox="1">
            <a:spLocks/>
          </p:cNvSpPr>
          <p:nvPr/>
        </p:nvSpPr>
        <p:spPr>
          <a:xfrm>
            <a:off x="228600" y="1661795"/>
            <a:ext cx="8686800" cy="32912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just"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The low thickness samples exhibit less performance than high thickness</a:t>
            </a:r>
          </a:p>
          <a:p>
            <a:pPr marL="457200" marR="0" lvl="0" indent="-457200" algn="just"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Hydrophobicity degradation by peeling test for Yb</a:t>
            </a:r>
            <a:r>
              <a:rPr kumimoji="0" lang="en-US" sz="1800"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O</a:t>
            </a:r>
            <a:r>
              <a:rPr kumimoji="0" lang="en-US" sz="1800" b="0" i="0" u="none" strike="noStrike" kern="1200" cap="none" spc="0" normalizeH="0" baseline="-25000" noProof="0" dirty="0" smtClean="0">
                <a:ln>
                  <a:noFill/>
                </a:ln>
                <a:solidFill>
                  <a:sysClr val="windowText" lastClr="000000">
                    <a:lumMod val="75000"/>
                    <a:lumOff val="25000"/>
                  </a:sysClr>
                </a:solidFill>
                <a:effectLst/>
                <a:uLnTx/>
                <a:uFillTx/>
                <a:latin typeface="Calibri" panose="020F0502020204030204"/>
                <a:ea typeface="+mn-ea"/>
                <a:cs typeface="+mn-cs"/>
              </a:rPr>
              <a:t>3</a:t>
            </a: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only two peeling cycles cause hydrophobicity degradation</a:t>
            </a:r>
          </a:p>
          <a:p>
            <a:pPr marL="457200" marR="0" lvl="0" indent="-457200" algn="just"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Stains marks in many locations of samples especially in samples placed in sunlight which induced rapid growth of water-born algae.</a:t>
            </a:r>
          </a:p>
          <a:p>
            <a:pPr marL="457200" marR="0" lvl="0" indent="-457200" algn="just"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Cu addition in coating system No.3 affect the bacterial cellular enzymes.</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5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dirty="0"/>
              <a:t>CONCLUSION AND RECOMMENDATIONS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extLst>
      <p:ext uri="{BB962C8B-B14F-4D97-AF65-F5344CB8AC3E}">
        <p14:creationId xmlns:p14="http://schemas.microsoft.com/office/powerpoint/2010/main" val="14909249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93</a:t>
            </a:fld>
            <a:endParaRPr lang="en-US"/>
          </a:p>
        </p:txBody>
      </p:sp>
      <p:sp>
        <p:nvSpPr>
          <p:cNvPr id="14" name="Content Placeholder 2"/>
          <p:cNvSpPr txBox="1">
            <a:spLocks/>
          </p:cNvSpPr>
          <p:nvPr/>
        </p:nvSpPr>
        <p:spPr>
          <a:xfrm>
            <a:off x="228600" y="1530302"/>
            <a:ext cx="86106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2000" b="1"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Effect of thickness</a:t>
            </a:r>
          </a:p>
          <a:p>
            <a:pPr marL="0" marR="0" lvl="0" indent="0" algn="just" defTabSz="914400" rtl="0" eaLnBrk="1" fontAlgn="auto" latinLnBrk="0" hangingPunct="1">
              <a:lnSpc>
                <a:spcPct val="150000"/>
              </a:lnSpc>
              <a:spcBef>
                <a:spcPts val="1200"/>
              </a:spcBef>
              <a:spcAft>
                <a:spcPts val="200"/>
              </a:spcAft>
              <a:buClr>
                <a:srgbClr val="1CADE4"/>
              </a:buClr>
              <a:buSzPct val="100000"/>
              <a:buFont typeface="Calibri" panose="020F0502020204030204" pitchFamily="34" charset="0"/>
              <a:buNone/>
              <a:tabLst/>
              <a:defRPr/>
            </a:pPr>
            <a:r>
              <a:rPr kumimoji="0" lang="en-US" sz="20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The variation of top coating thickness for all coating systems and in the experiment show a major effect. As thicker top coating, less area of mid coating got exposed. The effect is similar in both coating systems.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
        <p:nvSpPr>
          <p:cNvPr id="15" name="Content Placeholder 2"/>
          <p:cNvSpPr txBox="1">
            <a:spLocks/>
          </p:cNvSpPr>
          <p:nvPr/>
        </p:nvSpPr>
        <p:spPr>
          <a:xfrm>
            <a:off x="228600" y="3810000"/>
            <a:ext cx="8610600" cy="1852035"/>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Effect of sunlight</a:t>
            </a:r>
          </a:p>
          <a:p>
            <a:pPr marL="0" marR="0" lvl="0" indent="0" algn="just" defTabSz="914400" rtl="0" eaLnBrk="1" fontAlgn="auto" latinLnBrk="0" hangingPunct="1">
              <a:lnSpc>
                <a:spcPct val="150000"/>
              </a:lnSpc>
              <a:spcBef>
                <a:spcPts val="1200"/>
              </a:spcBef>
              <a:spcAft>
                <a:spcPts val="200"/>
              </a:spcAft>
              <a:buClr>
                <a:srgbClr val="1CADE4"/>
              </a:buClr>
              <a:buSzPct val="100000"/>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sunlight shows significant effect and can be clear. The samples exposed to sunlight has shown more stain marks. The behavior is similar in the two coating systems No.1 and No.2 </a:t>
            </a:r>
          </a:p>
        </p:txBody>
      </p:sp>
    </p:spTree>
    <p:extLst>
      <p:ext uri="{BB962C8B-B14F-4D97-AF65-F5344CB8AC3E}">
        <p14:creationId xmlns:p14="http://schemas.microsoft.com/office/powerpoint/2010/main" val="14807702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94</a:t>
            </a:fld>
            <a:endParaRPr lang="en-US"/>
          </a:p>
        </p:txBody>
      </p:sp>
      <p:sp>
        <p:nvSpPr>
          <p:cNvPr id="9" name="Content Placeholder 2"/>
          <p:cNvSpPr txBox="1">
            <a:spLocks/>
          </p:cNvSpPr>
          <p:nvPr/>
        </p:nvSpPr>
        <p:spPr>
          <a:xfrm>
            <a:off x="152400" y="1828800"/>
            <a:ext cx="88392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2000" b="1" i="0" u="sng"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Copper addition in coating system No.3</a:t>
            </a:r>
          </a:p>
          <a:p>
            <a:pPr marL="0" marR="0" lvl="0" indent="0" algn="just" defTabSz="914400" rtl="0" eaLnBrk="1" fontAlgn="auto" latinLnBrk="0" hangingPunct="1">
              <a:lnSpc>
                <a:spcPct val="150000"/>
              </a:lnSpc>
              <a:spcBef>
                <a:spcPts val="1200"/>
              </a:spcBef>
              <a:spcAft>
                <a:spcPts val="200"/>
              </a:spcAft>
              <a:buClr>
                <a:srgbClr val="1CADE4"/>
              </a:buClr>
              <a:buSzPct val="100000"/>
              <a:buFont typeface="Calibri" panose="020F0502020204030204" pitchFamily="34" charset="0"/>
              <a:buNone/>
              <a:tabLst/>
              <a:defRPr/>
            </a:pPr>
            <a:r>
              <a:rPr kumimoji="0" lang="en-US" sz="20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Coating system No.3 shows constancy results in both samples (A and B). However, the copper shows major contributor in reducing the presence of many elements. Ultimately, the copper is conserving the titanium layer. </a:t>
            </a: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3297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95</a:t>
            </a:fld>
            <a:endParaRPr lang="en-US"/>
          </a:p>
        </p:txBody>
      </p:sp>
      <p:sp>
        <p:nvSpPr>
          <p:cNvPr id="9" name="Content Placeholder 2"/>
          <p:cNvSpPr txBox="1">
            <a:spLocks/>
          </p:cNvSpPr>
          <p:nvPr/>
        </p:nvSpPr>
        <p:spPr>
          <a:xfrm>
            <a:off x="152400" y="1608593"/>
            <a:ext cx="8915400" cy="4129764"/>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70000"/>
              </a:lnSpc>
              <a:spcBef>
                <a:spcPts val="1200"/>
              </a:spcBef>
              <a:spcAft>
                <a:spcPts val="200"/>
              </a:spcAft>
              <a:buClr>
                <a:srgbClr val="1CADE4"/>
              </a:buClr>
              <a:buSzPct val="100000"/>
              <a:buFontTx/>
              <a:buChar char="-"/>
              <a:tabLst/>
              <a:defRPr/>
            </a:pPr>
            <a:r>
              <a:rPr kumimoji="0" lang="en-US" sz="2400" b="1"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Coating system No.2 shows better result and performance: </a:t>
            </a:r>
          </a:p>
          <a:p>
            <a:pPr marL="749808" marR="0" lvl="1" indent="-457200" algn="l" defTabSz="914400" rtl="0" eaLnBrk="1" fontAlgn="auto" latinLnBrk="0" hangingPunct="1">
              <a:lnSpc>
                <a:spcPct val="170000"/>
              </a:lnSpc>
              <a:spcBef>
                <a:spcPts val="200"/>
              </a:spcBef>
              <a:spcAft>
                <a:spcPts val="400"/>
              </a:spcAft>
              <a:buClr>
                <a:srgbClr val="1CADE4"/>
              </a:buClr>
              <a:buSzTx/>
              <a:buFont typeface="Arial" panose="020B0604020202020204" pitchFamily="34" charset="0"/>
              <a:buChar char="•"/>
              <a:tabLst/>
              <a:defRPr/>
            </a:pPr>
            <a:r>
              <a:rPr kumimoji="0" lang="en-US" sz="23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Less area of stain (brown area). </a:t>
            </a:r>
          </a:p>
          <a:p>
            <a:pPr marL="749808" marR="0" lvl="1" indent="-457200" algn="l" defTabSz="914400" rtl="0" eaLnBrk="1" fontAlgn="auto" latinLnBrk="0" hangingPunct="1">
              <a:lnSpc>
                <a:spcPct val="170000"/>
              </a:lnSpc>
              <a:spcBef>
                <a:spcPts val="200"/>
              </a:spcBef>
              <a:spcAft>
                <a:spcPts val="400"/>
              </a:spcAft>
              <a:buClr>
                <a:srgbClr val="1CADE4"/>
              </a:buClr>
              <a:buSzTx/>
              <a:buFont typeface="Arial" panose="020B0604020202020204" pitchFamily="34" charset="0"/>
              <a:buChar char="•"/>
              <a:tabLst/>
              <a:defRPr/>
            </a:pPr>
            <a:r>
              <a:rPr kumimoji="0" lang="en-US" sz="23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No exposure the mid coating in all SEM and EDS results. </a:t>
            </a:r>
          </a:p>
          <a:p>
            <a:pPr marL="457200" marR="0" lvl="0" indent="-457200" algn="l" defTabSz="914400" rtl="0" eaLnBrk="1" fontAlgn="auto" latinLnBrk="0" hangingPunct="1">
              <a:lnSpc>
                <a:spcPct val="170000"/>
              </a:lnSpc>
              <a:spcBef>
                <a:spcPts val="1200"/>
              </a:spcBef>
              <a:spcAft>
                <a:spcPts val="200"/>
              </a:spcAft>
              <a:buClr>
                <a:srgbClr val="1CADE4"/>
              </a:buClr>
              <a:buSzPct val="100000"/>
              <a:buFontTx/>
              <a:buChar char="-"/>
              <a:tabLst/>
              <a:defRPr/>
            </a:pPr>
            <a:r>
              <a:rPr kumimoji="0" lang="en-US" sz="2400" b="1"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Coating system No. 1:</a:t>
            </a:r>
          </a:p>
          <a:p>
            <a:pPr marL="749808" marR="0" lvl="1" indent="-457200" algn="l" defTabSz="914400" rtl="0" eaLnBrk="1" fontAlgn="auto" latinLnBrk="0" hangingPunct="1">
              <a:lnSpc>
                <a:spcPct val="170000"/>
              </a:lnSpc>
              <a:spcBef>
                <a:spcPts val="200"/>
              </a:spcBef>
              <a:spcAft>
                <a:spcPts val="400"/>
              </a:spcAft>
              <a:buClr>
                <a:srgbClr val="1CADE4"/>
              </a:buClr>
              <a:buSzTx/>
              <a:buFont typeface="Arial" panose="020B0604020202020204" pitchFamily="34" charset="0"/>
              <a:buChar char="•"/>
              <a:tabLst/>
              <a:defRPr/>
            </a:pPr>
            <a:r>
              <a:rPr kumimoji="0" lang="en-US" sz="23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Hydrophilic propitiates not deteriorated over the field placement time. Hence, </a:t>
            </a:r>
          </a:p>
          <a:p>
            <a:pPr marL="749808" marR="0" lvl="1" indent="-457200" algn="l" defTabSz="914400" rtl="0" eaLnBrk="1" fontAlgn="auto" latinLnBrk="0" hangingPunct="1">
              <a:lnSpc>
                <a:spcPct val="170000"/>
              </a:lnSpc>
              <a:spcBef>
                <a:spcPts val="200"/>
              </a:spcBef>
              <a:spcAft>
                <a:spcPts val="400"/>
              </a:spcAft>
              <a:buClr>
                <a:srgbClr val="1CADE4"/>
              </a:buClr>
              <a:buSzTx/>
              <a:buFont typeface="Arial" panose="020B0604020202020204" pitchFamily="34" charset="0"/>
              <a:buChar char="•"/>
              <a:tabLst/>
              <a:defRPr/>
            </a:pPr>
            <a:r>
              <a:rPr kumimoji="0" lang="en-US" sz="23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several locations show top coating were gone. </a:t>
            </a:r>
          </a:p>
          <a:p>
            <a:pPr marL="457200" marR="0" lvl="0" indent="-457200" algn="l"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20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One major point can be observed, it is clear that 1</a:t>
            </a:r>
            <a:r>
              <a:rPr kumimoji="0" lang="en-US" sz="2000" b="0" i="0" u="none" strike="noStrike" kern="1200" cap="none" spc="0" normalizeH="0" baseline="30000" noProof="0" smtClean="0">
                <a:ln>
                  <a:noFill/>
                </a:ln>
                <a:solidFill>
                  <a:sysClr val="windowText" lastClr="000000">
                    <a:lumMod val="75000"/>
                    <a:lumOff val="25000"/>
                  </a:sysClr>
                </a:solidFill>
                <a:effectLst/>
                <a:uLnTx/>
                <a:uFillTx/>
                <a:latin typeface="Calibri" panose="020F0502020204030204"/>
                <a:ea typeface="+mn-ea"/>
                <a:cs typeface="+mn-cs"/>
              </a:rPr>
              <a:t>ST</a:t>
            </a:r>
            <a:r>
              <a:rPr kumimoji="0" lang="en-US" sz="2000" b="0" i="0" u="none" strike="noStrike" kern="1200" cap="none" spc="0" normalizeH="0" baseline="0" noProof="0" smtClean="0">
                <a:ln>
                  <a:noFill/>
                </a:ln>
                <a:solidFill>
                  <a:sysClr val="windowText" lastClr="000000">
                    <a:lumMod val="75000"/>
                    <a:lumOff val="25000"/>
                  </a:sysClr>
                </a:solidFill>
                <a:effectLst/>
                <a:uLnTx/>
                <a:uFillTx/>
                <a:latin typeface="Calibri" panose="020F0502020204030204"/>
                <a:ea typeface="+mn-ea"/>
                <a:cs typeface="+mn-cs"/>
              </a:rPr>
              <a:t> coatigan layer is participating in the final performance and behavior of the top coating.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421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Recommendations</a:t>
            </a:r>
          </a:p>
        </p:txBody>
      </p:sp>
      <p:sp>
        <p:nvSpPr>
          <p:cNvPr id="4" name="Date Placeholder 3"/>
          <p:cNvSpPr>
            <a:spLocks noGrp="1"/>
          </p:cNvSpPr>
          <p:nvPr>
            <p:ph type="dt" sz="half" idx="10"/>
          </p:nvPr>
        </p:nvSpPr>
        <p:spPr/>
        <p:txBody>
          <a:bodyPr/>
          <a:lstStyle/>
          <a:p>
            <a:fld id="{51D931FD-4760-4F41-94C6-13C27B10B4FA}" type="datetime4">
              <a:rPr lang="en-US" smtClean="0"/>
              <a:t>February 26, 2022</a:t>
            </a:fld>
            <a:endParaRPr lang="en-US"/>
          </a:p>
        </p:txBody>
      </p:sp>
      <p:sp>
        <p:nvSpPr>
          <p:cNvPr id="5" name="Footer Placeholder 4"/>
          <p:cNvSpPr>
            <a:spLocks noGrp="1"/>
          </p:cNvSpPr>
          <p:nvPr>
            <p:ph type="ftr" sz="quarter" idx="11"/>
          </p:nvPr>
        </p:nvSpPr>
        <p:spPr/>
        <p:txBody>
          <a:bodyPr/>
          <a:lstStyle/>
          <a:p>
            <a:r>
              <a:rPr lang="en-US"/>
              <a:t>HYDROPHOBIC AND ANTIMICROBIAL COATINGS FOR HVAC WATER COOLING TOWERS</a:t>
            </a:r>
          </a:p>
        </p:txBody>
      </p:sp>
      <p:sp>
        <p:nvSpPr>
          <p:cNvPr id="6" name="Slide Number Placeholder 5"/>
          <p:cNvSpPr>
            <a:spLocks noGrp="1"/>
          </p:cNvSpPr>
          <p:nvPr>
            <p:ph type="sldNum" sz="quarter" idx="12"/>
          </p:nvPr>
        </p:nvSpPr>
        <p:spPr/>
        <p:txBody>
          <a:bodyPr/>
          <a:lstStyle/>
          <a:p>
            <a:fld id="{ECD90DD4-F05E-43DA-8D25-75570397B01A}" type="slidenum">
              <a:rPr lang="en-US" smtClean="0"/>
              <a:t>96</a:t>
            </a:fld>
            <a:endParaRPr lang="en-US"/>
          </a:p>
        </p:txBody>
      </p:sp>
      <p:sp>
        <p:nvSpPr>
          <p:cNvPr id="9" name="Content Placeholder 2"/>
          <p:cNvSpPr txBox="1">
            <a:spLocks/>
          </p:cNvSpPr>
          <p:nvPr/>
        </p:nvSpPr>
        <p:spPr>
          <a:xfrm>
            <a:off x="114300" y="1524000"/>
            <a:ext cx="8801100" cy="402336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50000"/>
              </a:lnSpc>
              <a:spcBef>
                <a:spcPts val="1200"/>
              </a:spcBef>
              <a:spcAft>
                <a:spcPts val="200"/>
              </a:spcAft>
              <a:buClr>
                <a:srgbClr val="1CADE4"/>
              </a:buClr>
              <a:buSzPct val="100000"/>
              <a:buFontTx/>
              <a:buChar char="-"/>
              <a:tabLst/>
              <a:defRPr/>
            </a:pP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As per this study and experiment, many point need to address in order to have thorough. Future research should:</a:t>
            </a:r>
          </a:p>
          <a:p>
            <a:pPr marL="974725" marR="0" lvl="0" indent="-512763" algn="l" defTabSz="914400" rtl="0" eaLnBrk="1" fontAlgn="auto" latinLnBrk="0" hangingPunct="1">
              <a:lnSpc>
                <a:spcPct val="150000"/>
              </a:lnSpc>
              <a:spcBef>
                <a:spcPts val="1200"/>
              </a:spcBef>
              <a:spcAft>
                <a:spcPts val="200"/>
              </a:spcAft>
              <a:buClr>
                <a:srgbClr val="1CADE4"/>
              </a:buClr>
              <a:buSzPct val="100000"/>
              <a:buFont typeface="Wingdings" panose="05000000000000000000" pitchFamily="2" charset="2"/>
              <a:buChar char="v"/>
              <a:tabLst/>
              <a:defRPr/>
            </a:pP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The Ytterbium Oxide thickness should be increase based on results. </a:t>
            </a:r>
          </a:p>
          <a:p>
            <a:pPr marL="974725" marR="0" lvl="0" indent="-512763" algn="l" defTabSz="914400" rtl="0" eaLnBrk="1" fontAlgn="auto" latinLnBrk="0" hangingPunct="1">
              <a:lnSpc>
                <a:spcPct val="150000"/>
              </a:lnSpc>
              <a:spcBef>
                <a:spcPts val="1200"/>
              </a:spcBef>
              <a:spcAft>
                <a:spcPts val="200"/>
              </a:spcAft>
              <a:buClr>
                <a:srgbClr val="1CADE4"/>
              </a:buClr>
              <a:buSzPct val="100000"/>
              <a:buFont typeface="Wingdings" panose="05000000000000000000" pitchFamily="2" charset="2"/>
              <a:buChar char="v"/>
              <a:tabLst/>
              <a:defRPr/>
            </a:pP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Utilize more samples to have several interval for pattern evaluation. </a:t>
            </a:r>
          </a:p>
          <a:p>
            <a:pPr marL="974725" marR="0" lvl="0" indent="-512763" algn="l" defTabSz="914400" rtl="0" eaLnBrk="1" fontAlgn="auto" latinLnBrk="0" hangingPunct="1">
              <a:lnSpc>
                <a:spcPct val="150000"/>
              </a:lnSpc>
              <a:spcBef>
                <a:spcPts val="1200"/>
              </a:spcBef>
              <a:spcAft>
                <a:spcPts val="200"/>
              </a:spcAft>
              <a:buClr>
                <a:srgbClr val="1CADE4"/>
              </a:buClr>
              <a:buSzPct val="100000"/>
              <a:buFont typeface="Wingdings" panose="05000000000000000000" pitchFamily="2" charset="2"/>
              <a:buChar char="v"/>
              <a:tabLst/>
              <a:defRPr/>
            </a:pP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Focus on evaluating the </a:t>
            </a:r>
            <a:r>
              <a:rPr kumimoji="0" lang="en-US" sz="2000" b="0" i="0" u="none" strike="noStrike" kern="1200" cap="none" spc="0" normalizeH="0" baseline="0" noProof="0" dirty="0" err="1" smtClean="0">
                <a:ln>
                  <a:noFill/>
                </a:ln>
                <a:solidFill>
                  <a:sysClr val="windowText" lastClr="000000">
                    <a:lumMod val="75000"/>
                    <a:lumOff val="25000"/>
                  </a:sysClr>
                </a:solidFill>
                <a:effectLst/>
                <a:uLnTx/>
                <a:uFillTx/>
                <a:latin typeface="Calibri" panose="020F0502020204030204"/>
                <a:ea typeface="+mn-ea"/>
                <a:cs typeface="+mn-cs"/>
              </a:rPr>
              <a:t>tribological</a:t>
            </a: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performance on coating system No.1 and No.2.  </a:t>
            </a:r>
          </a:p>
          <a:p>
            <a:pPr marL="974725" marR="0" lvl="0" indent="-512763" algn="l" defTabSz="914400" rtl="0" eaLnBrk="1" fontAlgn="auto" latinLnBrk="0" hangingPunct="1">
              <a:lnSpc>
                <a:spcPct val="150000"/>
              </a:lnSpc>
              <a:spcBef>
                <a:spcPts val="1200"/>
              </a:spcBef>
              <a:spcAft>
                <a:spcPts val="200"/>
              </a:spcAft>
              <a:buClr>
                <a:srgbClr val="1CADE4"/>
              </a:buClr>
              <a:buSzPct val="100000"/>
              <a:buFont typeface="Wingdings" panose="05000000000000000000" pitchFamily="2" charset="2"/>
              <a:buChar char="v"/>
              <a:tabLst/>
              <a:defRPr/>
            </a:pPr>
            <a:r>
              <a:rPr kumimoji="0" lang="en-US" sz="20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Perform microbial test in samples.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343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447800"/>
            <a:ext cx="4632358" cy="1200329"/>
          </a:xfrm>
          <a:prstGeom prst="rect">
            <a:avLst/>
          </a:prstGeom>
          <a:noFill/>
        </p:spPr>
        <p:txBody>
          <a:bodyPr wrap="none" lIns="91440" tIns="45720" rIns="91440" bIns="45720">
            <a:spAutoFit/>
          </a:bodyPr>
          <a:lstStyle/>
          <a:p>
            <a:pPr algn="ctr"/>
            <a:r>
              <a:rPr lang="en-US" sz="7200" b="1" dirty="0" smtClean="0">
                <a:solidFill>
                  <a:schemeClr val="tx1">
                    <a:lumMod val="75000"/>
                    <a:lumOff val="25000"/>
                  </a:schemeClr>
                </a:solidFill>
                <a:effectLst>
                  <a:outerShdw blurRad="38100" dist="38100" dir="2700000" algn="tl">
                    <a:srgbClr val="000000">
                      <a:alpha val="43137"/>
                    </a:srgbClr>
                  </a:outerShdw>
                </a:effectLst>
                <a:latin typeface="Gill Sans MT" pitchFamily="34" charset="0"/>
              </a:rPr>
              <a:t>Thank You</a:t>
            </a:r>
            <a:endParaRPr lang="en-US" sz="7200" b="1" dirty="0">
              <a:solidFill>
                <a:schemeClr val="tx1">
                  <a:lumMod val="75000"/>
                  <a:lumOff val="25000"/>
                </a:schemeClr>
              </a:solidFill>
              <a:effectLst>
                <a:outerShdw blurRad="38100" dist="38100" dir="2700000" algn="tl">
                  <a:srgbClr val="000000">
                    <a:alpha val="43137"/>
                  </a:srgbClr>
                </a:outerShdw>
              </a:effectLst>
              <a:latin typeface="Gill Sans MT"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23067"/>
            <a:ext cx="7315200" cy="2006133"/>
          </a:xfrm>
          <a:prstGeom prst="rect">
            <a:avLst/>
          </a:prstGeom>
        </p:spPr>
      </p:pic>
    </p:spTree>
    <p:extLst>
      <p:ext uri="{BB962C8B-B14F-4D97-AF65-F5344CB8AC3E}">
        <p14:creationId xmlns:p14="http://schemas.microsoft.com/office/powerpoint/2010/main" val="1202445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8775</Words>
  <Application>Microsoft Office PowerPoint</Application>
  <PresentationFormat>On-screen Show (4:3)</PresentationFormat>
  <Paragraphs>2226</Paragraphs>
  <Slides>97</Slides>
  <Notes>54</Notes>
  <HiddenSlides>22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97</vt:i4>
      </vt:variant>
    </vt:vector>
  </HeadingPairs>
  <TitlesOfParts>
    <vt:vector size="108" baseType="lpstr">
      <vt:lpstr>Arial</vt:lpstr>
      <vt:lpstr>Arial (body)</vt:lpstr>
      <vt:lpstr>Calibri</vt:lpstr>
      <vt:lpstr>Calibri Light</vt:lpstr>
      <vt:lpstr>Cambria Math</vt:lpstr>
      <vt:lpstr>Gill Sans MT</vt:lpstr>
      <vt:lpstr>SABIC Typeface Headline Light</vt:lpstr>
      <vt:lpstr>Symbol</vt:lpstr>
      <vt:lpstr>Times New Roman</vt:lpstr>
      <vt:lpstr>Wingdings</vt:lpstr>
      <vt:lpstr>Office Theme</vt:lpstr>
      <vt:lpstr>PowerPoint Presentation</vt:lpstr>
      <vt:lpstr>Outline</vt:lpstr>
      <vt:lpstr>PowerPoint Presentation</vt:lpstr>
      <vt:lpstr>Introduction</vt:lpstr>
      <vt:lpstr>Antifouling Coating Types </vt:lpstr>
      <vt:lpstr>Antifouling Coating Types </vt:lpstr>
      <vt:lpstr>Antimicrobial Mode of Action/Biofilm Formation </vt:lpstr>
      <vt:lpstr>Antimicrobial Mode of Action/Biofilm Formation </vt:lpstr>
      <vt:lpstr>Photocatalytic Coating</vt:lpstr>
      <vt:lpstr>Photocatalytic Coating</vt:lpstr>
      <vt:lpstr>HVAC Water Cooling Towers</vt:lpstr>
      <vt:lpstr>Bacteria in HVAC Water Cooling Towers</vt:lpstr>
      <vt:lpstr>Objective</vt:lpstr>
      <vt:lpstr>PowerPoint Presentation</vt:lpstr>
      <vt:lpstr>PowerPoint Presentation</vt:lpstr>
      <vt:lpstr>Coating Materials Used</vt:lpstr>
      <vt:lpstr>Plasma Spray Processes</vt:lpstr>
      <vt:lpstr>PowerPoint Presentation</vt:lpstr>
      <vt:lpstr>Preliminary Examination Results</vt:lpstr>
      <vt:lpstr>1. Cr2O3 (20 μm)</vt:lpstr>
      <vt:lpstr>Sample – A, Cr2O3 (20 μm)</vt:lpstr>
      <vt:lpstr>1. Cr2O3 (20 μm)</vt:lpstr>
      <vt:lpstr>2. Cr2O3 (50 μm)</vt:lpstr>
      <vt:lpstr>Sample – B, Cr2O3 (50 μm)</vt:lpstr>
      <vt:lpstr>2. Cr2O3 (50 μm)</vt:lpstr>
      <vt:lpstr>3. YSZ (20 μm)</vt:lpstr>
      <vt:lpstr>Sample – C, YSZ (20 μm)</vt:lpstr>
      <vt:lpstr>3. YSZ (20 μm)</vt:lpstr>
      <vt:lpstr>4. YSZ (50 μm)</vt:lpstr>
      <vt:lpstr>Sample – D, YSZ (50 μm)</vt:lpstr>
      <vt:lpstr>4. YSZ (50 μm)</vt:lpstr>
      <vt:lpstr>5. TiO2</vt:lpstr>
      <vt:lpstr>Sample – E, TiO2</vt:lpstr>
      <vt:lpstr>5. TiO2</vt:lpstr>
      <vt:lpstr>6. TiO2 + Cu</vt:lpstr>
      <vt:lpstr>Sample – F, TiO2 + Cu</vt:lpstr>
      <vt:lpstr>6. TiO2 + Cu</vt:lpstr>
      <vt:lpstr>Material Composition of the Surface</vt:lpstr>
      <vt:lpstr>Hydrophobic Test</vt:lpstr>
      <vt:lpstr>Hydrophobic Test - Coating System No.1 </vt:lpstr>
      <vt:lpstr>Hydrophobic Test - Coating System No.2 </vt:lpstr>
      <vt:lpstr>Hydrophobic Test Results</vt:lpstr>
      <vt:lpstr>PowerPoint Presentation</vt:lpstr>
      <vt:lpstr>Water Cooling Towers Field Placement </vt:lpstr>
      <vt:lpstr>Water Cooling Towers Field Placement </vt:lpstr>
      <vt:lpstr>Sample Abbreviation</vt:lpstr>
      <vt:lpstr>PowerPoint Presentation</vt:lpstr>
      <vt:lpstr>Results</vt:lpstr>
      <vt:lpstr>Sample After the Collection (Shade) </vt:lpstr>
      <vt:lpstr>Sample After the Collection (Sunlight) </vt:lpstr>
      <vt:lpstr>Sample After the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Coating sys. No.1 Sample-A, Cr2O3-20m</vt:lpstr>
      <vt:lpstr>Coating sys. No.1 Sample-A, Cr2O3-20m</vt:lpstr>
      <vt:lpstr>Coating sys. No.1 Sample-B, Cr2O3-50m</vt:lpstr>
      <vt:lpstr>Coating sys. No.1 Sample-B, Cr2O3-50m</vt:lpstr>
      <vt:lpstr>Coating sys. No.2 Sample-C, YSZ-20m</vt:lpstr>
      <vt:lpstr>Coating sys. No.2 Sample-C, YSZ-20m</vt:lpstr>
      <vt:lpstr>Coating sys. No.2 Sample-D, YSZ-50m</vt:lpstr>
      <vt:lpstr>Coating sys. No.2 Sample-D, YSZ-50m</vt:lpstr>
      <vt:lpstr>Coating System No.3 Sample-E (Tio2)</vt:lpstr>
      <vt:lpstr>Coating System No.3 Sample-E (Tio2)</vt:lpstr>
      <vt:lpstr>Coating System No.3 Sample-F (Tio2+ Cu)</vt:lpstr>
      <vt:lpstr>Coating System No.3 Sample-F (Tio2+ Cu)</vt:lpstr>
      <vt:lpstr>Hydrophobic Test Results </vt:lpstr>
      <vt:lpstr>Hydrophobic Test Results </vt:lpstr>
      <vt:lpstr>Results Discussion</vt:lpstr>
      <vt:lpstr>PowerPoint Presentation</vt:lpstr>
      <vt:lpstr>Conclusion</vt:lpstr>
      <vt:lpstr>Conclusion</vt:lpstr>
      <vt:lpstr>Conclusion</vt:lpstr>
      <vt:lpstr>Recommendations</vt:lpstr>
      <vt:lpstr>PowerPoint Presentation</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muhammadr</dc:creator>
  <cp:lastModifiedBy>Dossary-Al, Turky Mohammed</cp:lastModifiedBy>
  <cp:revision>153</cp:revision>
  <dcterms:created xsi:type="dcterms:W3CDTF">2009-10-28T07:50:07Z</dcterms:created>
  <dcterms:modified xsi:type="dcterms:W3CDTF">2022-02-26T17:15:43Z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d50848-5462-4933-a6ae-3f5aa423884b_Enabled">
    <vt:lpwstr>true</vt:lpwstr>
  </property>
  <property fmtid="{D5CDD505-2E9C-101B-9397-08002B2CF9AE}" pid="3" name="MSIP_Label_a7d50848-5462-4933-a6ae-3f5aa423884b_SetDate">
    <vt:lpwstr>2022-02-26T17:15:39Z</vt:lpwstr>
  </property>
  <property fmtid="{D5CDD505-2E9C-101B-9397-08002B2CF9AE}" pid="4" name="MSIP_Label_a7d50848-5462-4933-a6ae-3f5aa423884b_Method">
    <vt:lpwstr>Privileged</vt:lpwstr>
  </property>
  <property fmtid="{D5CDD505-2E9C-101B-9397-08002B2CF9AE}" pid="5" name="MSIP_Label_a7d50848-5462-4933-a6ae-3f5aa423884b_Name">
    <vt:lpwstr>a7d50848-5462-4933-a6ae-3f5aa423884b</vt:lpwstr>
  </property>
  <property fmtid="{D5CDD505-2E9C-101B-9397-08002B2CF9AE}" pid="6" name="MSIP_Label_a7d50848-5462-4933-a6ae-3f5aa423884b_SiteId">
    <vt:lpwstr>a77c517c-e95e-435b-bbb4-cb17e462491f</vt:lpwstr>
  </property>
  <property fmtid="{D5CDD505-2E9C-101B-9397-08002B2CF9AE}" pid="7" name="MSIP_Label_a7d50848-5462-4933-a6ae-3f5aa423884b_ActionId">
    <vt:lpwstr>9a36ccea-f2a9-4190-9694-38429a5bbd46</vt:lpwstr>
  </property>
  <property fmtid="{D5CDD505-2E9C-101B-9397-08002B2CF9AE}" pid="8" name="MSIP_Label_a7d50848-5462-4933-a6ae-3f5aa423884b_ContentBits">
    <vt:lpwstr>1</vt:lpwstr>
  </property>
</Properties>
</file>