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5" r:id="rId3"/>
    <p:sldId id="277" r:id="rId4"/>
    <p:sldId id="286" r:id="rId5"/>
    <p:sldId id="279" r:id="rId6"/>
    <p:sldId id="280" r:id="rId7"/>
    <p:sldId id="281" r:id="rId8"/>
    <p:sldId id="282" r:id="rId9"/>
    <p:sldId id="283" r:id="rId10"/>
    <p:sldId id="285" r:id="rId11"/>
    <p:sldId id="284"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343" autoAdjust="0"/>
  </p:normalViewPr>
  <p:slideViewPr>
    <p:cSldViewPr>
      <p:cViewPr varScale="1">
        <p:scale>
          <a:sx n="108" d="100"/>
          <a:sy n="108" d="100"/>
        </p:scale>
        <p:origin x="1932"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732"/>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438093832,&quot;Placement&quot;:&quot;Header&quot;,&quot;Top&quot;:0.0,&quot;Left&quot;:0.0,&quot;SlideWidth&quot;:72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pic>
        <p:nvPicPr>
          <p:cNvPr id="98" name="Picture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cid:image008.png@01D3B16C.B807CE60" TargetMode="Externa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dirty="0"/>
              <a:t>Civil Structures Abstract </a:t>
            </a:r>
          </a:p>
          <a:p>
            <a:r>
              <a:rPr lang="en-US" dirty="0"/>
              <a:t>First time of Berths </a:t>
            </a:r>
            <a:r>
              <a:rPr lang="en-US" dirty="0" smtClean="0"/>
              <a:t>piles</a:t>
            </a:r>
          </a:p>
          <a:p>
            <a:r>
              <a:rPr lang="en-US" dirty="0" smtClean="0"/>
              <a:t> </a:t>
            </a:r>
            <a:r>
              <a:rPr lang="en-US" dirty="0"/>
              <a:t>inspection and Repair</a:t>
            </a:r>
          </a:p>
          <a:p>
            <a:r>
              <a:rPr lang="en-US" dirty="0"/>
              <a:t>Utilizing NDT and </a:t>
            </a:r>
            <a:r>
              <a:rPr lang="en-US" dirty="0" smtClean="0"/>
              <a:t>diving methodologies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CAPTURED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44" y="1828800"/>
            <a:ext cx="3358884" cy="2519163"/>
          </a:xfrm>
          <a:prstGeom prst="rect">
            <a:avLst/>
          </a:prstGeom>
        </p:spPr>
      </p:pic>
      <p:sp>
        <p:nvSpPr>
          <p:cNvPr id="5" name="Title 4"/>
          <p:cNvSpPr txBox="1">
            <a:spLocks/>
          </p:cNvSpPr>
          <p:nvPr/>
        </p:nvSpPr>
        <p:spPr>
          <a:xfrm>
            <a:off x="906748" y="4286731"/>
            <a:ext cx="2978985" cy="371691"/>
          </a:xfrm>
          <a:prstGeom prst="rect">
            <a:avLst/>
          </a:prstGeom>
        </p:spPr>
        <p:txBody>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algn="ctr" defTabSz="457200" fontAlgn="auto">
              <a:spcAft>
                <a:spcPts val="0"/>
              </a:spcAft>
              <a:defRPr/>
            </a:pPr>
            <a:r>
              <a:rPr lang="en-US" sz="1200" cap="none" dirty="0">
                <a:solidFill>
                  <a:srgbClr val="53565A"/>
                </a:solidFill>
                <a:latin typeface="SABIC Typeface Headline Light" panose="020B0303060202020204" pitchFamily="34" charset="0"/>
                <a:cs typeface="SABIC Typeface Headline Light" panose="020B0303060202020204" pitchFamily="34" charset="0"/>
              </a:rPr>
              <a:t>S</a:t>
            </a:r>
            <a:r>
              <a:rPr lang="en-US" sz="1200" cap="none" dirty="0" smtClean="0">
                <a:solidFill>
                  <a:srgbClr val="53565A"/>
                </a:solidFill>
                <a:latin typeface="SABIC Typeface Headline Light" panose="020B0303060202020204" pitchFamily="34" charset="0"/>
                <a:cs typeface="SABIC Typeface Headline Light" panose="020B0303060202020204" pitchFamily="34" charset="0"/>
              </a:rPr>
              <a:t>ea </a:t>
            </a:r>
            <a:r>
              <a:rPr lang="en-US" sz="1200" cap="none" dirty="0">
                <a:solidFill>
                  <a:srgbClr val="53565A"/>
                </a:solidFill>
                <a:latin typeface="SABIC Typeface Headline Light" panose="020B0303060202020204" pitchFamily="34" charset="0"/>
                <a:cs typeface="SABIC Typeface Headline Light" panose="020B0303060202020204" pitchFamily="34" charset="0"/>
              </a:rPr>
              <a:t>H</a:t>
            </a:r>
            <a:r>
              <a:rPr lang="en-US" sz="1200" cap="none" dirty="0" smtClean="0">
                <a:solidFill>
                  <a:srgbClr val="53565A"/>
                </a:solidFill>
                <a:latin typeface="SABIC Typeface Headline Light" panose="020B0303060202020204" pitchFamily="34" charset="0"/>
                <a:cs typeface="SABIC Typeface Headline Light" panose="020B0303060202020204" pitchFamily="34" charset="0"/>
              </a:rPr>
              <a:t>ousekeeping</a:t>
            </a:r>
            <a:endParaRPr lang="en-US" sz="1200" cap="none" dirty="0">
              <a:solidFill>
                <a:srgbClr val="53565A"/>
              </a:solidFill>
              <a:latin typeface="SABIC Typeface Headline Light" panose="020B0303060202020204" pitchFamily="34" charset="0"/>
              <a:cs typeface="SABIC Typeface Headline Light" panose="020B0303060202020204" pitchFamily="34" charset="0"/>
            </a:endParaRPr>
          </a:p>
        </p:txBody>
      </p:sp>
      <p:pic>
        <p:nvPicPr>
          <p:cNvPr id="6" name="Picture 5"/>
          <p:cNvPicPr/>
          <p:nvPr/>
        </p:nvPicPr>
        <p:blipFill rotWithShape="1">
          <a:blip r:embed="rId3"/>
          <a:srcRect l="10473" r="9391" b="28769"/>
          <a:stretch/>
        </p:blipFill>
        <p:spPr bwMode="auto">
          <a:xfrm>
            <a:off x="4303044" y="1828800"/>
            <a:ext cx="3358884" cy="2519163"/>
          </a:xfrm>
          <a:prstGeom prst="rect">
            <a:avLst/>
          </a:prstGeom>
          <a:ln>
            <a:noFill/>
          </a:ln>
          <a:extLst>
            <a:ext uri="{53640926-AAD7-44D8-BBD7-CCE9431645EC}">
              <a14:shadowObscured xmlns:a14="http://schemas.microsoft.com/office/drawing/2010/main"/>
            </a:ext>
          </a:extLst>
        </p:spPr>
      </p:pic>
      <p:sp>
        <p:nvSpPr>
          <p:cNvPr id="7" name="Title 4"/>
          <p:cNvSpPr txBox="1">
            <a:spLocks/>
          </p:cNvSpPr>
          <p:nvPr/>
        </p:nvSpPr>
        <p:spPr>
          <a:xfrm>
            <a:off x="4557822" y="4309768"/>
            <a:ext cx="3104106" cy="371691"/>
          </a:xfrm>
          <a:prstGeom prst="rect">
            <a:avLst/>
          </a:prstGeom>
        </p:spPr>
        <p:txBody>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defTabSz="457200" fontAlgn="auto">
              <a:spcAft>
                <a:spcPts val="0"/>
              </a:spcAft>
              <a:defRPr/>
            </a:pPr>
            <a:r>
              <a:rPr lang="en-US" sz="1200" cap="none" dirty="0">
                <a:solidFill>
                  <a:srgbClr val="53565A"/>
                </a:solidFill>
                <a:latin typeface="SABIC Typeface Headline Light" panose="020B0303060202020204" pitchFamily="34" charset="0"/>
                <a:cs typeface="SABIC Typeface Headline Light" panose="020B0303060202020204" pitchFamily="34" charset="0"/>
              </a:rPr>
              <a:t>U</a:t>
            </a:r>
            <a:r>
              <a:rPr lang="en-US" sz="1200" cap="none" dirty="0" smtClean="0">
                <a:solidFill>
                  <a:srgbClr val="53565A"/>
                </a:solidFill>
                <a:latin typeface="SABIC Typeface Headline Light" panose="020B0303060202020204" pitchFamily="34" charset="0"/>
                <a:cs typeface="SABIC Typeface Headline Light" panose="020B0303060202020204" pitchFamily="34" charset="0"/>
              </a:rPr>
              <a:t>sing balloon for lifting the scraps</a:t>
            </a:r>
            <a:endParaRPr lang="en-US" sz="1200" cap="none" dirty="0">
              <a:solidFill>
                <a:srgbClr val="53565A"/>
              </a:solidFill>
              <a:latin typeface="SABIC Typeface Headline Light" panose="020B0303060202020204" pitchFamily="34" charset="0"/>
              <a:cs typeface="SABIC Typeface Headline Light" panose="020B0303060202020204" pitchFamily="34" charset="0"/>
            </a:endParaRPr>
          </a:p>
        </p:txBody>
      </p:sp>
    </p:spTree>
    <p:extLst>
      <p:ext uri="{BB962C8B-B14F-4D97-AF65-F5344CB8AC3E}">
        <p14:creationId xmlns:p14="http://schemas.microsoft.com/office/powerpoint/2010/main" val="246390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Hidden </a:t>
            </a:r>
            <a:r>
              <a:rPr lang="en-US" sz="2800" dirty="0"/>
              <a:t>risk on the piles under the sea </a:t>
            </a:r>
            <a:r>
              <a:rPr lang="en-US" sz="2800" dirty="0" smtClean="0"/>
              <a:t>level identified during </a:t>
            </a:r>
            <a:r>
              <a:rPr lang="en-US" sz="2800" dirty="0"/>
              <a:t>the inspection </a:t>
            </a:r>
            <a:r>
              <a:rPr lang="en-US" sz="2800" dirty="0" smtClean="0"/>
              <a:t>, </a:t>
            </a:r>
            <a:r>
              <a:rPr lang="en-US" sz="2800" dirty="0"/>
              <a:t>which was under poor condition, may lead to incident and loss business continuity</a:t>
            </a:r>
            <a:r>
              <a:rPr lang="en-US" sz="2800" dirty="0" smtClean="0"/>
              <a:t>.</a:t>
            </a:r>
            <a:endParaRPr lang="en-US" sz="2800" dirty="0"/>
          </a:p>
          <a:p>
            <a:r>
              <a:rPr lang="en-US" sz="2800" dirty="0"/>
              <a:t>Complete revamp of assets including concrete structure, steel structure and CP system eliminate the risks by insuring the healthiness of it and increase the protection layers which increase the life span of the assets and keep it available 100% for business needs.</a:t>
            </a:r>
          </a:p>
          <a:p>
            <a:endParaRPr lang="en-US" dirty="0"/>
          </a:p>
        </p:txBody>
      </p:sp>
    </p:spTree>
    <p:extLst>
      <p:ext uri="{BB962C8B-B14F-4D97-AF65-F5344CB8AC3E}">
        <p14:creationId xmlns:p14="http://schemas.microsoft.com/office/powerpoint/2010/main" val="23633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anose="020B0502020202020204" pitchFamily="34" charset="0"/>
              </a:rPr>
              <a:t>CONTENTS</a:t>
            </a:r>
            <a:endParaRPr lang="en-US" dirty="0"/>
          </a:p>
        </p:txBody>
      </p:sp>
      <p:sp>
        <p:nvSpPr>
          <p:cNvPr id="5" name="Content Placeholder 4"/>
          <p:cNvSpPr>
            <a:spLocks noGrp="1"/>
          </p:cNvSpPr>
          <p:nvPr>
            <p:ph idx="1"/>
          </p:nvPr>
        </p:nvSpPr>
        <p:spPr>
          <a:xfrm>
            <a:off x="457200" y="1143000"/>
            <a:ext cx="8229600" cy="4525963"/>
          </a:xfrm>
        </p:spPr>
        <p:txBody>
          <a:bodyPr/>
          <a:lstStyle/>
          <a:p>
            <a:pPr>
              <a:lnSpc>
                <a:spcPct val="150000"/>
              </a:lnSpc>
              <a:buFont typeface="+mj-lt"/>
              <a:buAutoNum type="arabicPeriod"/>
            </a:pPr>
            <a:r>
              <a:rPr lang="en-US" sz="2800" dirty="0">
                <a:ea typeface="Times New Roman" panose="02020603050405020304" pitchFamily="18" charset="0"/>
              </a:rPr>
              <a:t>Project introduction</a:t>
            </a:r>
          </a:p>
          <a:p>
            <a:pPr>
              <a:lnSpc>
                <a:spcPct val="150000"/>
              </a:lnSpc>
              <a:buFont typeface="+mj-lt"/>
              <a:buAutoNum type="arabicPeriod"/>
            </a:pPr>
            <a:r>
              <a:rPr lang="en-US" sz="2800" dirty="0"/>
              <a:t>Project Scope</a:t>
            </a:r>
            <a:r>
              <a:rPr lang="en-US" sz="2800" dirty="0">
                <a:ea typeface="Times New Roman" panose="02020603050405020304" pitchFamily="18" charset="0"/>
              </a:rPr>
              <a:t> </a:t>
            </a:r>
          </a:p>
          <a:p>
            <a:pPr>
              <a:lnSpc>
                <a:spcPct val="150000"/>
              </a:lnSpc>
              <a:buFont typeface="+mj-lt"/>
              <a:buAutoNum type="arabicPeriod"/>
            </a:pPr>
            <a:r>
              <a:rPr lang="en-US" sz="2800" dirty="0"/>
              <a:t>Challenges </a:t>
            </a:r>
            <a:r>
              <a:rPr lang="en-US" sz="2800" dirty="0" smtClean="0"/>
              <a:t>And </a:t>
            </a:r>
            <a:r>
              <a:rPr lang="en-US" sz="2800" dirty="0"/>
              <a:t>Solution </a:t>
            </a:r>
          </a:p>
          <a:p>
            <a:pPr>
              <a:lnSpc>
                <a:spcPct val="150000"/>
              </a:lnSpc>
              <a:buFont typeface="+mj-lt"/>
              <a:buAutoNum type="arabicPeriod"/>
            </a:pPr>
            <a:r>
              <a:rPr lang="en-US" sz="2800" dirty="0" smtClean="0">
                <a:ea typeface="Times New Roman" panose="02020603050405020304" pitchFamily="18" charset="0"/>
              </a:rPr>
              <a:t>Findings And Actions </a:t>
            </a:r>
          </a:p>
          <a:p>
            <a:pPr>
              <a:lnSpc>
                <a:spcPct val="150000"/>
              </a:lnSpc>
              <a:buFont typeface="+mj-lt"/>
              <a:buAutoNum type="arabicPeriod"/>
            </a:pPr>
            <a:r>
              <a:rPr lang="en-US" sz="2800" dirty="0" smtClean="0">
                <a:ea typeface="Times New Roman" panose="02020603050405020304" pitchFamily="18" charset="0"/>
              </a:rPr>
              <a:t>Completion Statistics</a:t>
            </a:r>
          </a:p>
          <a:p>
            <a:pPr>
              <a:lnSpc>
                <a:spcPct val="150000"/>
              </a:lnSpc>
              <a:buFont typeface="+mj-lt"/>
              <a:buAutoNum type="arabicPeriod"/>
            </a:pPr>
            <a:r>
              <a:rPr lang="en-US" sz="2800" dirty="0" smtClean="0">
                <a:ea typeface="Times New Roman" panose="02020603050405020304" pitchFamily="18" charset="0"/>
              </a:rPr>
              <a:t>Conclusion </a:t>
            </a:r>
            <a:endParaRPr lang="en-US" sz="2800" dirty="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8853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smtClean="0"/>
              <a:t>The </a:t>
            </a:r>
            <a:r>
              <a:rPr lang="en-US" sz="2400" dirty="0"/>
              <a:t>objective of this project is to conduct major inspection and repair for Berth 36/37 (piles, CP Systems, steel and concrete structure).</a:t>
            </a:r>
          </a:p>
          <a:p>
            <a:pPr lvl="1">
              <a:buFont typeface="Arial" panose="020B0604020202020204" pitchFamily="34" charset="0"/>
              <a:buChar char="•"/>
            </a:pPr>
            <a:r>
              <a:rPr lang="en-US" sz="2400" dirty="0"/>
              <a:t>Steel Structures maintenance is required for safe and reliable operation of the Berth as it is directly affected by seawater and marine growth, which cause corrosion to all structures. Wrapping and coating of berth structure is essential as protection manner</a:t>
            </a:r>
          </a:p>
          <a:p>
            <a:endParaRPr lang="en-US" dirty="0"/>
          </a:p>
        </p:txBody>
      </p:sp>
    </p:spTree>
    <p:extLst>
      <p:ext uri="{BB962C8B-B14F-4D97-AF65-F5344CB8AC3E}">
        <p14:creationId xmlns:p14="http://schemas.microsoft.com/office/powerpoint/2010/main" val="404084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 name="Picture 31"/>
          <p:cNvPicPr>
            <a:picLocks noChangeAspect="1"/>
          </p:cNvPicPr>
          <p:nvPr/>
        </p:nvPicPr>
        <p:blipFill>
          <a:blip r:embed="rId2"/>
          <a:stretch>
            <a:fillRect/>
          </a:stretch>
        </p:blipFill>
        <p:spPr>
          <a:xfrm>
            <a:off x="484884" y="1371600"/>
            <a:ext cx="8125716" cy="4634456"/>
          </a:xfrm>
          <a:prstGeom prst="rect">
            <a:avLst/>
          </a:prstGeom>
        </p:spPr>
      </p:pic>
    </p:spTree>
    <p:extLst>
      <p:ext uri="{BB962C8B-B14F-4D97-AF65-F5344CB8AC3E}">
        <p14:creationId xmlns:p14="http://schemas.microsoft.com/office/powerpoint/2010/main" val="290978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WORK</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844871351"/>
              </p:ext>
            </p:extLst>
          </p:nvPr>
        </p:nvGraphicFramePr>
        <p:xfrm>
          <a:off x="331721" y="1666154"/>
          <a:ext cx="1649479" cy="518160"/>
        </p:xfrm>
        <a:graphic>
          <a:graphicData uri="http://schemas.openxmlformats.org/drawingml/2006/table">
            <a:tbl>
              <a:tblPr firstRow="1" bandRow="1"/>
              <a:tblGrid>
                <a:gridCol w="1649479">
                  <a:extLst>
                    <a:ext uri="{9D8B030D-6E8A-4147-A177-3AD203B41FA5}">
                      <a16:colId xmlns:a16="http://schemas.microsoft.com/office/drawing/2014/main" val="3849239183"/>
                    </a:ext>
                  </a:extLst>
                </a:gridCol>
              </a:tblGrid>
              <a:tr h="241212">
                <a:tc>
                  <a:txBody>
                    <a:body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smtClean="0">
                          <a:ln>
                            <a:noFill/>
                          </a:ln>
                          <a:solidFill>
                            <a:schemeClr val="bg1"/>
                          </a:solidFill>
                          <a:effectLst/>
                          <a:uLnTx/>
                          <a:uFillTx/>
                          <a:latin typeface="SABIC Typeface Text" panose="020B0603060202020204" pitchFamily="34" charset="0"/>
                          <a:cs typeface="SABIC Typeface Text" panose="020B0603060202020204" pitchFamily="34" charset="0"/>
                        </a:rPr>
                        <a:t>Rubber &amp; Wooden Fender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AD00"/>
                    </a:solidFill>
                  </a:tcPr>
                </a:tc>
                <a:extLst>
                  <a:ext uri="{0D108BD9-81ED-4DB2-BD59-A6C34878D82A}">
                    <a16:rowId xmlns:a16="http://schemas.microsoft.com/office/drawing/2014/main" val="1437581321"/>
                  </a:ext>
                </a:extLst>
              </a:tr>
            </a:tbl>
          </a:graphicData>
        </a:graphic>
      </p:graphicFrame>
      <p:sp>
        <p:nvSpPr>
          <p:cNvPr id="35" name="Rectangle 3"/>
          <p:cNvSpPr txBox="1">
            <a:spLocks noChangeArrowheads="1"/>
          </p:cNvSpPr>
          <p:nvPr/>
        </p:nvSpPr>
        <p:spPr>
          <a:xfrm>
            <a:off x="313201" y="2337097"/>
            <a:ext cx="2625342" cy="925866"/>
          </a:xfrm>
          <a:prstGeom prst="rect">
            <a:avLst/>
          </a:prstGeom>
        </p:spPr>
        <p:txBody>
          <a:bodyPr lIns="0" tIns="0" rIns="0" bIns="0"/>
          <a:lstStyle>
            <a:lvl1pPr marL="0" indent="0" algn="l" rtl="0" eaLnBrk="1" fontAlgn="base" hangingPunct="1">
              <a:spcBef>
                <a:spcPct val="0"/>
              </a:spcBef>
              <a:spcAft>
                <a:spcPct val="0"/>
              </a:spcAft>
              <a:buClr>
                <a:schemeClr val="bg1"/>
              </a:buClr>
              <a:buFont typeface="Arial" pitchFamily="34" charset="0"/>
              <a:buNone/>
              <a:defRPr>
                <a:solidFill>
                  <a:srgbClr val="808080"/>
                </a:solidFill>
                <a:latin typeface="+mn-lt"/>
                <a:ea typeface="+mn-ea"/>
                <a:cs typeface="+mn-cs"/>
              </a:defRPr>
            </a:lvl1pPr>
            <a:lvl2pPr marL="323850" indent="-196850" algn="l" rtl="0" eaLnBrk="1" fontAlgn="base" hangingPunct="1">
              <a:spcBef>
                <a:spcPct val="30000"/>
              </a:spcBef>
              <a:spcAft>
                <a:spcPct val="0"/>
              </a:spcAft>
              <a:buChar char="•"/>
              <a:defRPr>
                <a:solidFill>
                  <a:srgbClr val="808080"/>
                </a:solidFill>
                <a:latin typeface="+mn-lt"/>
              </a:defRPr>
            </a:lvl2pPr>
            <a:lvl3pPr marL="538163" indent="-177800" algn="l" rtl="0" eaLnBrk="1" fontAlgn="base" hangingPunct="1">
              <a:spcBef>
                <a:spcPct val="30000"/>
              </a:spcBef>
              <a:spcAft>
                <a:spcPct val="0"/>
              </a:spcAft>
              <a:buChar char="•"/>
              <a:defRPr>
                <a:solidFill>
                  <a:srgbClr val="808080"/>
                </a:solidFill>
                <a:latin typeface="+mn-lt"/>
              </a:defRPr>
            </a:lvl3pPr>
            <a:lvl4pPr marL="812800" indent="-188913" algn="l" rtl="0" eaLnBrk="1" fontAlgn="base" hangingPunct="1">
              <a:spcBef>
                <a:spcPct val="30000"/>
              </a:spcBef>
              <a:spcAft>
                <a:spcPct val="0"/>
              </a:spcAft>
              <a:buChar char="•"/>
              <a:defRPr>
                <a:solidFill>
                  <a:srgbClr val="808080"/>
                </a:solidFill>
                <a:latin typeface="+mn-lt"/>
              </a:defRPr>
            </a:lvl4pPr>
            <a:lvl5pPr marL="1098550" indent="-190500" algn="l" rtl="0" eaLnBrk="1" fontAlgn="base" hangingPunct="1">
              <a:spcBef>
                <a:spcPct val="30000"/>
              </a:spcBef>
              <a:spcAft>
                <a:spcPct val="0"/>
              </a:spcAft>
              <a:buChar char="•"/>
              <a:defRPr>
                <a:solidFill>
                  <a:srgbClr val="808080"/>
                </a:solidFill>
                <a:latin typeface="+mn-lt"/>
              </a:defRPr>
            </a:lvl5pPr>
            <a:lvl6pPr marL="1555750" indent="-190500" algn="l" rtl="0" eaLnBrk="1" fontAlgn="base" hangingPunct="1">
              <a:spcBef>
                <a:spcPct val="30000"/>
              </a:spcBef>
              <a:spcAft>
                <a:spcPct val="0"/>
              </a:spcAft>
              <a:buChar char="•"/>
              <a:defRPr>
                <a:solidFill>
                  <a:srgbClr val="808080"/>
                </a:solidFill>
                <a:latin typeface="+mn-lt"/>
              </a:defRPr>
            </a:lvl6pPr>
            <a:lvl7pPr marL="2012950" indent="-190500" algn="l" rtl="0" eaLnBrk="1" fontAlgn="base" hangingPunct="1">
              <a:spcBef>
                <a:spcPct val="30000"/>
              </a:spcBef>
              <a:spcAft>
                <a:spcPct val="0"/>
              </a:spcAft>
              <a:buChar char="•"/>
              <a:defRPr>
                <a:solidFill>
                  <a:srgbClr val="808080"/>
                </a:solidFill>
                <a:latin typeface="+mn-lt"/>
              </a:defRPr>
            </a:lvl7pPr>
            <a:lvl8pPr marL="2470150" indent="-190500" algn="l" rtl="0" eaLnBrk="1" fontAlgn="base" hangingPunct="1">
              <a:spcBef>
                <a:spcPct val="30000"/>
              </a:spcBef>
              <a:spcAft>
                <a:spcPct val="0"/>
              </a:spcAft>
              <a:buChar char="•"/>
              <a:defRPr>
                <a:solidFill>
                  <a:srgbClr val="808080"/>
                </a:solidFill>
                <a:latin typeface="+mn-lt"/>
              </a:defRPr>
            </a:lvl8pPr>
            <a:lvl9pPr marL="2927350" indent="-190500" algn="l" rtl="0" eaLnBrk="1" fontAlgn="base" hangingPunct="1">
              <a:spcBef>
                <a:spcPct val="30000"/>
              </a:spcBef>
              <a:spcAft>
                <a:spcPct val="0"/>
              </a:spcAft>
              <a:buChar char="•"/>
              <a:defRPr>
                <a:solidFill>
                  <a:srgbClr val="808080"/>
                </a:solidFill>
                <a:latin typeface="+mn-lt"/>
              </a:defRPr>
            </a:lvl9pPr>
          </a:lstStyle>
          <a:p>
            <a:pPr lvl="1">
              <a:buFont typeface="Arial" pitchFamily="34" charset="0"/>
              <a:buChar char="•"/>
              <a:defRPr/>
            </a:pPr>
            <a:r>
              <a:rPr lang="en-GB" sz="1600" dirty="0" smtClean="0">
                <a:solidFill>
                  <a:srgbClr val="FFAD00"/>
                </a:solidFill>
              </a:rPr>
              <a:t>Removing </a:t>
            </a:r>
            <a:endParaRPr lang="en-GB" sz="1600" dirty="0">
              <a:solidFill>
                <a:srgbClr val="FFAD00"/>
              </a:solidFill>
            </a:endParaRPr>
          </a:p>
          <a:p>
            <a:pPr lvl="1">
              <a:buFont typeface="Arial" pitchFamily="34" charset="0"/>
              <a:buChar char="•"/>
              <a:defRPr/>
            </a:pPr>
            <a:r>
              <a:rPr lang="en-GB" sz="1600" dirty="0" smtClean="0">
                <a:solidFill>
                  <a:srgbClr val="FFAD00"/>
                </a:solidFill>
              </a:rPr>
              <a:t>Cleaning </a:t>
            </a:r>
          </a:p>
          <a:p>
            <a:pPr lvl="1">
              <a:buFont typeface="Arial" pitchFamily="34" charset="0"/>
              <a:buChar char="•"/>
              <a:defRPr/>
            </a:pPr>
            <a:r>
              <a:rPr lang="en-GB" sz="1600" dirty="0" smtClean="0">
                <a:solidFill>
                  <a:srgbClr val="FFAD00"/>
                </a:solidFill>
              </a:rPr>
              <a:t>Coating</a:t>
            </a:r>
          </a:p>
          <a:p>
            <a:pPr lvl="1">
              <a:buFont typeface="Arial" pitchFamily="34" charset="0"/>
              <a:buChar char="•"/>
              <a:defRPr/>
            </a:pPr>
            <a:r>
              <a:rPr lang="en-GB" sz="1600" dirty="0" smtClean="0">
                <a:solidFill>
                  <a:srgbClr val="FFAD00"/>
                </a:solidFill>
              </a:rPr>
              <a:t>Reinstalling  </a:t>
            </a:r>
            <a:endParaRPr lang="en-GB" sz="1600" dirty="0">
              <a:solidFill>
                <a:srgbClr val="FFAD00"/>
              </a:solidFill>
            </a:endParaRPr>
          </a:p>
          <a:p>
            <a:pPr marL="127000" lvl="1" indent="0">
              <a:buNone/>
              <a:defRPr/>
            </a:pPr>
            <a:endParaRPr lang="en-GB" sz="1200" dirty="0">
              <a:solidFill>
                <a:srgbClr val="009FDF"/>
              </a:solidFill>
            </a:endParaRPr>
          </a:p>
        </p:txBody>
      </p:sp>
      <p:pic>
        <p:nvPicPr>
          <p:cNvPr id="36" name="Picture 35"/>
          <p:cNvPicPr/>
          <p:nvPr/>
        </p:nvPicPr>
        <p:blipFill>
          <a:blip r:embed="rId2" cstate="print">
            <a:extLst>
              <a:ext uri="{28A0092B-C50C-407E-A947-70E740481C1C}">
                <a14:useLocalDpi xmlns:a14="http://schemas.microsoft.com/office/drawing/2010/main" val="0"/>
              </a:ext>
            </a:extLst>
          </a:blip>
          <a:stretch>
            <a:fillRect/>
          </a:stretch>
        </p:blipFill>
        <p:spPr>
          <a:xfrm>
            <a:off x="329108" y="3867605"/>
            <a:ext cx="1652093" cy="1463041"/>
          </a:xfrm>
          <a:prstGeom prst="rect">
            <a:avLst/>
          </a:prstGeom>
        </p:spPr>
      </p:pic>
      <p:cxnSp>
        <p:nvCxnSpPr>
          <p:cNvPr id="37" name="Straight Connector 36"/>
          <p:cNvCxnSpPr/>
          <p:nvPr/>
        </p:nvCxnSpPr>
        <p:spPr bwMode="auto">
          <a:xfrm flipV="1">
            <a:off x="2129107" y="1310122"/>
            <a:ext cx="21336" cy="4100078"/>
          </a:xfrm>
          <a:prstGeom prst="line">
            <a:avLst/>
          </a:prstGeom>
          <a:solidFill>
            <a:schemeClr val="bg1"/>
          </a:solidFill>
          <a:ln w="9525"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8" name="Table 37"/>
          <p:cNvGraphicFramePr>
            <a:graphicFrameLocks noGrp="1"/>
          </p:cNvGraphicFramePr>
          <p:nvPr>
            <p:extLst>
              <p:ext uri="{D42A27DB-BD31-4B8C-83A1-F6EECF244321}">
                <p14:modId xmlns:p14="http://schemas.microsoft.com/office/powerpoint/2010/main" val="4022158678"/>
              </p:ext>
            </p:extLst>
          </p:nvPr>
        </p:nvGraphicFramePr>
        <p:xfrm>
          <a:off x="2892531" y="1657883"/>
          <a:ext cx="1028643" cy="304800"/>
        </p:xfrm>
        <a:graphic>
          <a:graphicData uri="http://schemas.openxmlformats.org/drawingml/2006/table">
            <a:tbl>
              <a:tblPr firstRow="1" bandRow="1"/>
              <a:tblGrid>
                <a:gridCol w="1028643">
                  <a:extLst>
                    <a:ext uri="{9D8B030D-6E8A-4147-A177-3AD203B41FA5}">
                      <a16:colId xmlns:a16="http://schemas.microsoft.com/office/drawing/2014/main" val="3849239183"/>
                    </a:ext>
                  </a:extLst>
                </a:gridCol>
              </a:tblGrid>
              <a:tr h="241212">
                <a:tc>
                  <a:txBody>
                    <a:body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smtClean="0">
                          <a:ln>
                            <a:noFill/>
                          </a:ln>
                          <a:solidFill>
                            <a:schemeClr val="bg1"/>
                          </a:solidFill>
                          <a:effectLst/>
                          <a:uLnTx/>
                          <a:uFillTx/>
                          <a:latin typeface="SABIC Typeface Text" panose="020B0603060202020204" pitchFamily="34" charset="0"/>
                          <a:cs typeface="SABIC Typeface Text" panose="020B0603060202020204" pitchFamily="34" charset="0"/>
                        </a:rPr>
                        <a:t>Piles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9FDF"/>
                    </a:solidFill>
                  </a:tcPr>
                </a:tc>
                <a:extLst>
                  <a:ext uri="{0D108BD9-81ED-4DB2-BD59-A6C34878D82A}">
                    <a16:rowId xmlns:a16="http://schemas.microsoft.com/office/drawing/2014/main" val="1437581321"/>
                  </a:ext>
                </a:extLst>
              </a:tr>
            </a:tbl>
          </a:graphicData>
        </a:graphic>
      </p:graphicFrame>
      <p:grpSp>
        <p:nvGrpSpPr>
          <p:cNvPr id="39" name="Group 38"/>
          <p:cNvGrpSpPr/>
          <p:nvPr/>
        </p:nvGrpSpPr>
        <p:grpSpPr>
          <a:xfrm>
            <a:off x="2255977" y="1593420"/>
            <a:ext cx="684408" cy="608080"/>
            <a:chOff x="2614296" y="1252910"/>
            <a:chExt cx="3011332" cy="2246783"/>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156" y="1252911"/>
              <a:ext cx="607049" cy="204072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393" y="1252911"/>
              <a:ext cx="607049" cy="204072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597" y="1252911"/>
              <a:ext cx="607049" cy="204072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834" y="1252910"/>
              <a:ext cx="607049" cy="2029295"/>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296" y="1670893"/>
              <a:ext cx="3011332" cy="1828800"/>
            </a:xfrm>
            <a:prstGeom prst="rect">
              <a:avLst/>
            </a:prstGeom>
          </p:spPr>
        </p:pic>
      </p:grpSp>
      <p:sp>
        <p:nvSpPr>
          <p:cNvPr id="45" name="Rectangle 3"/>
          <p:cNvSpPr txBox="1">
            <a:spLocks noChangeArrowheads="1"/>
          </p:cNvSpPr>
          <p:nvPr/>
        </p:nvSpPr>
        <p:spPr>
          <a:xfrm>
            <a:off x="2675379" y="2321623"/>
            <a:ext cx="2155989" cy="925866"/>
          </a:xfrm>
          <a:prstGeom prst="rect">
            <a:avLst/>
          </a:prstGeom>
        </p:spPr>
        <p:txBody>
          <a:bodyPr lIns="0" tIns="0" rIns="0" bIns="0"/>
          <a:lstStyle>
            <a:lvl1pPr marL="0" indent="0" algn="l" rtl="0" eaLnBrk="1" fontAlgn="base" hangingPunct="1">
              <a:spcBef>
                <a:spcPct val="0"/>
              </a:spcBef>
              <a:spcAft>
                <a:spcPct val="0"/>
              </a:spcAft>
              <a:buClr>
                <a:schemeClr val="bg1"/>
              </a:buClr>
              <a:buFont typeface="Arial" pitchFamily="34" charset="0"/>
              <a:buNone/>
              <a:defRPr>
                <a:solidFill>
                  <a:srgbClr val="808080"/>
                </a:solidFill>
                <a:latin typeface="+mn-lt"/>
                <a:ea typeface="+mn-ea"/>
                <a:cs typeface="+mn-cs"/>
              </a:defRPr>
            </a:lvl1pPr>
            <a:lvl2pPr marL="323850" indent="-196850" algn="l" rtl="0" eaLnBrk="1" fontAlgn="base" hangingPunct="1">
              <a:spcBef>
                <a:spcPct val="30000"/>
              </a:spcBef>
              <a:spcAft>
                <a:spcPct val="0"/>
              </a:spcAft>
              <a:buChar char="•"/>
              <a:defRPr>
                <a:solidFill>
                  <a:srgbClr val="808080"/>
                </a:solidFill>
                <a:latin typeface="+mn-lt"/>
              </a:defRPr>
            </a:lvl2pPr>
            <a:lvl3pPr marL="538163" indent="-177800" algn="l" rtl="0" eaLnBrk="1" fontAlgn="base" hangingPunct="1">
              <a:spcBef>
                <a:spcPct val="30000"/>
              </a:spcBef>
              <a:spcAft>
                <a:spcPct val="0"/>
              </a:spcAft>
              <a:buChar char="•"/>
              <a:defRPr>
                <a:solidFill>
                  <a:srgbClr val="808080"/>
                </a:solidFill>
                <a:latin typeface="+mn-lt"/>
              </a:defRPr>
            </a:lvl3pPr>
            <a:lvl4pPr marL="812800" indent="-188913" algn="l" rtl="0" eaLnBrk="1" fontAlgn="base" hangingPunct="1">
              <a:spcBef>
                <a:spcPct val="30000"/>
              </a:spcBef>
              <a:spcAft>
                <a:spcPct val="0"/>
              </a:spcAft>
              <a:buChar char="•"/>
              <a:defRPr>
                <a:solidFill>
                  <a:srgbClr val="808080"/>
                </a:solidFill>
                <a:latin typeface="+mn-lt"/>
              </a:defRPr>
            </a:lvl4pPr>
            <a:lvl5pPr marL="1098550" indent="-190500" algn="l" rtl="0" eaLnBrk="1" fontAlgn="base" hangingPunct="1">
              <a:spcBef>
                <a:spcPct val="30000"/>
              </a:spcBef>
              <a:spcAft>
                <a:spcPct val="0"/>
              </a:spcAft>
              <a:buChar char="•"/>
              <a:defRPr>
                <a:solidFill>
                  <a:srgbClr val="808080"/>
                </a:solidFill>
                <a:latin typeface="+mn-lt"/>
              </a:defRPr>
            </a:lvl5pPr>
            <a:lvl6pPr marL="1555750" indent="-190500" algn="l" rtl="0" eaLnBrk="1" fontAlgn="base" hangingPunct="1">
              <a:spcBef>
                <a:spcPct val="30000"/>
              </a:spcBef>
              <a:spcAft>
                <a:spcPct val="0"/>
              </a:spcAft>
              <a:buChar char="•"/>
              <a:defRPr>
                <a:solidFill>
                  <a:srgbClr val="808080"/>
                </a:solidFill>
                <a:latin typeface="+mn-lt"/>
              </a:defRPr>
            </a:lvl6pPr>
            <a:lvl7pPr marL="2012950" indent="-190500" algn="l" rtl="0" eaLnBrk="1" fontAlgn="base" hangingPunct="1">
              <a:spcBef>
                <a:spcPct val="30000"/>
              </a:spcBef>
              <a:spcAft>
                <a:spcPct val="0"/>
              </a:spcAft>
              <a:buChar char="•"/>
              <a:defRPr>
                <a:solidFill>
                  <a:srgbClr val="808080"/>
                </a:solidFill>
                <a:latin typeface="+mn-lt"/>
              </a:defRPr>
            </a:lvl7pPr>
            <a:lvl8pPr marL="2470150" indent="-190500" algn="l" rtl="0" eaLnBrk="1" fontAlgn="base" hangingPunct="1">
              <a:spcBef>
                <a:spcPct val="30000"/>
              </a:spcBef>
              <a:spcAft>
                <a:spcPct val="0"/>
              </a:spcAft>
              <a:buChar char="•"/>
              <a:defRPr>
                <a:solidFill>
                  <a:srgbClr val="808080"/>
                </a:solidFill>
                <a:latin typeface="+mn-lt"/>
              </a:defRPr>
            </a:lvl8pPr>
            <a:lvl9pPr marL="2927350" indent="-190500" algn="l" rtl="0" eaLnBrk="1" fontAlgn="base" hangingPunct="1">
              <a:spcBef>
                <a:spcPct val="30000"/>
              </a:spcBef>
              <a:spcAft>
                <a:spcPct val="0"/>
              </a:spcAft>
              <a:buChar char="•"/>
              <a:defRPr>
                <a:solidFill>
                  <a:srgbClr val="808080"/>
                </a:solidFill>
                <a:latin typeface="+mn-lt"/>
              </a:defRPr>
            </a:lvl9pPr>
          </a:lstStyle>
          <a:p>
            <a:pPr lvl="1">
              <a:buFont typeface="Arial" pitchFamily="34" charset="0"/>
              <a:buChar char="•"/>
              <a:defRPr/>
            </a:pPr>
            <a:r>
              <a:rPr lang="en-GB" sz="1600" dirty="0" smtClean="0">
                <a:solidFill>
                  <a:srgbClr val="009FDF"/>
                </a:solidFill>
              </a:rPr>
              <a:t>Blasting</a:t>
            </a:r>
            <a:endParaRPr lang="en-GB" sz="1600" dirty="0">
              <a:solidFill>
                <a:srgbClr val="009FDF"/>
              </a:solidFill>
            </a:endParaRPr>
          </a:p>
          <a:p>
            <a:pPr lvl="1">
              <a:buFont typeface="Arial" pitchFamily="34" charset="0"/>
              <a:buChar char="•"/>
              <a:defRPr/>
            </a:pPr>
            <a:r>
              <a:rPr lang="en-GB" sz="1600" dirty="0" smtClean="0">
                <a:solidFill>
                  <a:srgbClr val="009FDF"/>
                </a:solidFill>
              </a:rPr>
              <a:t>UT Thickness </a:t>
            </a:r>
          </a:p>
          <a:p>
            <a:pPr lvl="1">
              <a:buFont typeface="Arial" pitchFamily="34" charset="0"/>
              <a:buChar char="•"/>
              <a:defRPr/>
            </a:pPr>
            <a:r>
              <a:rPr lang="en-GB" sz="1600" dirty="0" smtClean="0">
                <a:solidFill>
                  <a:srgbClr val="009FDF"/>
                </a:solidFill>
              </a:rPr>
              <a:t>Share Wave</a:t>
            </a:r>
          </a:p>
          <a:p>
            <a:pPr lvl="1">
              <a:buFont typeface="Arial" pitchFamily="34" charset="0"/>
              <a:buChar char="•"/>
              <a:defRPr/>
            </a:pPr>
            <a:r>
              <a:rPr lang="en-GB" sz="1600" dirty="0" smtClean="0">
                <a:solidFill>
                  <a:srgbClr val="009FDF"/>
                </a:solidFill>
              </a:rPr>
              <a:t>Wrapping </a:t>
            </a:r>
            <a:endParaRPr lang="en-GB" sz="1600" dirty="0">
              <a:solidFill>
                <a:srgbClr val="009FDF"/>
              </a:solidFill>
            </a:endParaRPr>
          </a:p>
          <a:p>
            <a:pPr marL="127000" lvl="1" indent="0">
              <a:buNone/>
              <a:defRPr/>
            </a:pPr>
            <a:endParaRPr lang="en-GB" sz="1200" dirty="0">
              <a:solidFill>
                <a:srgbClr val="009FDF"/>
              </a:solidFill>
            </a:endParaRP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617081" y="3765127"/>
            <a:ext cx="1463040" cy="1667999"/>
          </a:xfrm>
          <a:prstGeom prst="rect">
            <a:avLst/>
          </a:prstGeom>
        </p:spPr>
      </p:pic>
      <p:graphicFrame>
        <p:nvGraphicFramePr>
          <p:cNvPr id="47" name="Table 46"/>
          <p:cNvGraphicFramePr>
            <a:graphicFrameLocks noGrp="1"/>
          </p:cNvGraphicFramePr>
          <p:nvPr>
            <p:extLst>
              <p:ext uri="{D42A27DB-BD31-4B8C-83A1-F6EECF244321}">
                <p14:modId xmlns:p14="http://schemas.microsoft.com/office/powerpoint/2010/main" val="506525938"/>
              </p:ext>
            </p:extLst>
          </p:nvPr>
        </p:nvGraphicFramePr>
        <p:xfrm>
          <a:off x="5054763" y="1657883"/>
          <a:ext cx="1320866" cy="518160"/>
        </p:xfrm>
        <a:graphic>
          <a:graphicData uri="http://schemas.openxmlformats.org/drawingml/2006/table">
            <a:tbl>
              <a:tblPr firstRow="1" bandRow="1"/>
              <a:tblGrid>
                <a:gridCol w="1320866">
                  <a:extLst>
                    <a:ext uri="{9D8B030D-6E8A-4147-A177-3AD203B41FA5}">
                      <a16:colId xmlns:a16="http://schemas.microsoft.com/office/drawing/2014/main" val="3849239183"/>
                    </a:ext>
                  </a:extLst>
                </a:gridCol>
              </a:tblGrid>
              <a:tr h="241212">
                <a:tc>
                  <a:txBody>
                    <a:body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smtClean="0">
                          <a:ln>
                            <a:noFill/>
                          </a:ln>
                          <a:solidFill>
                            <a:schemeClr val="tx1"/>
                          </a:solidFill>
                          <a:effectLst/>
                          <a:uLnTx/>
                          <a:uFillTx/>
                          <a:latin typeface="SABIC Typeface Text" panose="020B0603060202020204" pitchFamily="34" charset="0"/>
                          <a:cs typeface="SABIC Typeface Text" panose="020B0603060202020204" pitchFamily="34" charset="0"/>
                        </a:rPr>
                        <a:t>Steel Structure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D00"/>
                    </a:solidFill>
                  </a:tcPr>
                </a:tc>
                <a:extLst>
                  <a:ext uri="{0D108BD9-81ED-4DB2-BD59-A6C34878D82A}">
                    <a16:rowId xmlns:a16="http://schemas.microsoft.com/office/drawing/2014/main" val="1437581321"/>
                  </a:ext>
                </a:extLst>
              </a:tr>
            </a:tbl>
          </a:graphicData>
        </a:graphic>
      </p:graphicFrame>
      <p:grpSp>
        <p:nvGrpSpPr>
          <p:cNvPr id="48" name="Group 47"/>
          <p:cNvGrpSpPr/>
          <p:nvPr/>
        </p:nvGrpSpPr>
        <p:grpSpPr>
          <a:xfrm>
            <a:off x="4480578" y="1542878"/>
            <a:ext cx="463091" cy="630024"/>
            <a:chOff x="2550037" y="3280672"/>
            <a:chExt cx="2072708" cy="1918797"/>
          </a:xfrm>
        </p:grpSpPr>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0037" y="3817102"/>
              <a:ext cx="1260000" cy="1260000"/>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2745" y="3939468"/>
              <a:ext cx="1260000" cy="1260001"/>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4494" y="3280672"/>
              <a:ext cx="1260000" cy="1260000"/>
            </a:xfrm>
            <a:prstGeom prst="rect">
              <a:avLst/>
            </a:prstGeom>
          </p:spPr>
        </p:pic>
      </p:grpSp>
      <p:sp>
        <p:nvSpPr>
          <p:cNvPr id="52" name="Rectangle 3"/>
          <p:cNvSpPr txBox="1">
            <a:spLocks noChangeArrowheads="1"/>
          </p:cNvSpPr>
          <p:nvPr/>
        </p:nvSpPr>
        <p:spPr>
          <a:xfrm>
            <a:off x="4833968" y="2337097"/>
            <a:ext cx="1588439" cy="1244303"/>
          </a:xfrm>
          <a:prstGeom prst="rect">
            <a:avLst/>
          </a:prstGeom>
        </p:spPr>
        <p:txBody>
          <a:bodyPr lIns="0" tIns="0" rIns="0" bIns="0"/>
          <a:lstStyle>
            <a:lvl1pPr marL="0" indent="0" algn="l" rtl="0" eaLnBrk="1" fontAlgn="base" hangingPunct="1">
              <a:spcBef>
                <a:spcPct val="0"/>
              </a:spcBef>
              <a:spcAft>
                <a:spcPct val="0"/>
              </a:spcAft>
              <a:buClr>
                <a:schemeClr val="bg1"/>
              </a:buClr>
              <a:buFont typeface="Arial" pitchFamily="34" charset="0"/>
              <a:buNone/>
              <a:defRPr>
                <a:solidFill>
                  <a:srgbClr val="808080"/>
                </a:solidFill>
                <a:latin typeface="+mn-lt"/>
                <a:ea typeface="+mn-ea"/>
                <a:cs typeface="+mn-cs"/>
              </a:defRPr>
            </a:lvl1pPr>
            <a:lvl2pPr marL="323850" indent="-196850" algn="l" rtl="0" eaLnBrk="1" fontAlgn="base" hangingPunct="1">
              <a:spcBef>
                <a:spcPct val="30000"/>
              </a:spcBef>
              <a:spcAft>
                <a:spcPct val="0"/>
              </a:spcAft>
              <a:buChar char="•"/>
              <a:defRPr>
                <a:solidFill>
                  <a:srgbClr val="808080"/>
                </a:solidFill>
                <a:latin typeface="+mn-lt"/>
              </a:defRPr>
            </a:lvl2pPr>
            <a:lvl3pPr marL="538163" indent="-177800" algn="l" rtl="0" eaLnBrk="1" fontAlgn="base" hangingPunct="1">
              <a:spcBef>
                <a:spcPct val="30000"/>
              </a:spcBef>
              <a:spcAft>
                <a:spcPct val="0"/>
              </a:spcAft>
              <a:buChar char="•"/>
              <a:defRPr>
                <a:solidFill>
                  <a:srgbClr val="808080"/>
                </a:solidFill>
                <a:latin typeface="+mn-lt"/>
              </a:defRPr>
            </a:lvl3pPr>
            <a:lvl4pPr marL="812800" indent="-188913" algn="l" rtl="0" eaLnBrk="1" fontAlgn="base" hangingPunct="1">
              <a:spcBef>
                <a:spcPct val="30000"/>
              </a:spcBef>
              <a:spcAft>
                <a:spcPct val="0"/>
              </a:spcAft>
              <a:buChar char="•"/>
              <a:defRPr>
                <a:solidFill>
                  <a:srgbClr val="808080"/>
                </a:solidFill>
                <a:latin typeface="+mn-lt"/>
              </a:defRPr>
            </a:lvl4pPr>
            <a:lvl5pPr marL="1098550" indent="-190500" algn="l" rtl="0" eaLnBrk="1" fontAlgn="base" hangingPunct="1">
              <a:spcBef>
                <a:spcPct val="30000"/>
              </a:spcBef>
              <a:spcAft>
                <a:spcPct val="0"/>
              </a:spcAft>
              <a:buChar char="•"/>
              <a:defRPr>
                <a:solidFill>
                  <a:srgbClr val="808080"/>
                </a:solidFill>
                <a:latin typeface="+mn-lt"/>
              </a:defRPr>
            </a:lvl5pPr>
            <a:lvl6pPr marL="1555750" indent="-190500" algn="l" rtl="0" eaLnBrk="1" fontAlgn="base" hangingPunct="1">
              <a:spcBef>
                <a:spcPct val="30000"/>
              </a:spcBef>
              <a:spcAft>
                <a:spcPct val="0"/>
              </a:spcAft>
              <a:buChar char="•"/>
              <a:defRPr>
                <a:solidFill>
                  <a:srgbClr val="808080"/>
                </a:solidFill>
                <a:latin typeface="+mn-lt"/>
              </a:defRPr>
            </a:lvl6pPr>
            <a:lvl7pPr marL="2012950" indent="-190500" algn="l" rtl="0" eaLnBrk="1" fontAlgn="base" hangingPunct="1">
              <a:spcBef>
                <a:spcPct val="30000"/>
              </a:spcBef>
              <a:spcAft>
                <a:spcPct val="0"/>
              </a:spcAft>
              <a:buChar char="•"/>
              <a:defRPr>
                <a:solidFill>
                  <a:srgbClr val="808080"/>
                </a:solidFill>
                <a:latin typeface="+mn-lt"/>
              </a:defRPr>
            </a:lvl7pPr>
            <a:lvl8pPr marL="2470150" indent="-190500" algn="l" rtl="0" eaLnBrk="1" fontAlgn="base" hangingPunct="1">
              <a:spcBef>
                <a:spcPct val="30000"/>
              </a:spcBef>
              <a:spcAft>
                <a:spcPct val="0"/>
              </a:spcAft>
              <a:buChar char="•"/>
              <a:defRPr>
                <a:solidFill>
                  <a:srgbClr val="808080"/>
                </a:solidFill>
                <a:latin typeface="+mn-lt"/>
              </a:defRPr>
            </a:lvl8pPr>
            <a:lvl9pPr marL="2927350" indent="-190500" algn="l" rtl="0" eaLnBrk="1" fontAlgn="base" hangingPunct="1">
              <a:spcBef>
                <a:spcPct val="30000"/>
              </a:spcBef>
              <a:spcAft>
                <a:spcPct val="0"/>
              </a:spcAft>
              <a:buChar char="•"/>
              <a:defRPr>
                <a:solidFill>
                  <a:srgbClr val="808080"/>
                </a:solidFill>
                <a:latin typeface="+mn-lt"/>
              </a:defRPr>
            </a:lvl9pPr>
          </a:lstStyle>
          <a:p>
            <a:pPr lvl="1">
              <a:buFont typeface="Arial" pitchFamily="34" charset="0"/>
              <a:buChar char="•"/>
              <a:defRPr/>
            </a:pPr>
            <a:r>
              <a:rPr lang="en-GB" sz="1600" dirty="0" smtClean="0">
                <a:solidFill>
                  <a:srgbClr val="FFCD00"/>
                </a:solidFill>
              </a:rPr>
              <a:t>Cleaning </a:t>
            </a:r>
          </a:p>
          <a:p>
            <a:pPr lvl="1">
              <a:buFont typeface="Arial" pitchFamily="34" charset="0"/>
              <a:buChar char="•"/>
              <a:defRPr/>
            </a:pPr>
            <a:r>
              <a:rPr kumimoji="0" lang="en-GB" sz="1600" b="0" i="0" u="none" strike="noStrike" kern="1200" cap="none" spc="0" normalizeH="0" baseline="0" noProof="0" dirty="0" smtClean="0">
                <a:ln>
                  <a:noFill/>
                </a:ln>
                <a:solidFill>
                  <a:srgbClr val="FFCD00"/>
                </a:solidFill>
                <a:effectLst/>
                <a:uLnTx/>
                <a:uFillTx/>
                <a:latin typeface="SABIC Typeface Text Light"/>
                <a:ea typeface="+mn-ea"/>
                <a:cs typeface="SABIC Typeface Text Light"/>
              </a:rPr>
              <a:t>Inspecting </a:t>
            </a:r>
          </a:p>
          <a:p>
            <a:pPr lvl="1">
              <a:buFont typeface="Arial" pitchFamily="34" charset="0"/>
              <a:buChar char="•"/>
              <a:defRPr/>
            </a:pPr>
            <a:r>
              <a:rPr lang="en-GB" sz="1600" dirty="0" smtClean="0">
                <a:solidFill>
                  <a:srgbClr val="FFCD00"/>
                </a:solidFill>
                <a:latin typeface="SABIC Typeface Text Light"/>
                <a:cs typeface="SABIC Typeface Text Light"/>
              </a:rPr>
              <a:t>Repairing </a:t>
            </a:r>
          </a:p>
          <a:p>
            <a:pPr lvl="1">
              <a:buFont typeface="Arial" pitchFamily="34" charset="0"/>
              <a:buChar char="•"/>
              <a:defRPr/>
            </a:pPr>
            <a:r>
              <a:rPr kumimoji="0" lang="en-GB" sz="1600" b="0" i="0" u="none" strike="noStrike" kern="1200" cap="none" spc="0" normalizeH="0" baseline="0" noProof="0" dirty="0" smtClean="0">
                <a:ln>
                  <a:noFill/>
                </a:ln>
                <a:solidFill>
                  <a:srgbClr val="FFCD00"/>
                </a:solidFill>
                <a:effectLst/>
                <a:uLnTx/>
                <a:uFillTx/>
                <a:latin typeface="SABIC Typeface Text Light"/>
                <a:ea typeface="+mn-ea"/>
                <a:cs typeface="SABIC Typeface Text Light"/>
              </a:rPr>
              <a:t>Coating </a:t>
            </a:r>
          </a:p>
          <a:p>
            <a:pPr marL="127000" marR="0" lvl="1" indent="0" algn="l" defTabSz="914400" rtl="0" eaLnBrk="1" fontAlgn="base" latinLnBrk="0" hangingPunct="1">
              <a:lnSpc>
                <a:spcPct val="100000"/>
              </a:lnSpc>
              <a:spcBef>
                <a:spcPct val="30000"/>
              </a:spcBef>
              <a:spcAft>
                <a:spcPct val="0"/>
              </a:spcAft>
              <a:buClrTx/>
              <a:buSzTx/>
              <a:buNone/>
              <a:tabLst/>
              <a:defRPr/>
            </a:pPr>
            <a:endParaRPr kumimoji="0" lang="en-GB" sz="1600" b="0" i="0" u="none" strike="noStrike" kern="1200" cap="none" spc="0" normalizeH="0" baseline="0" noProof="0" dirty="0">
              <a:ln>
                <a:noFill/>
              </a:ln>
              <a:solidFill>
                <a:srgbClr val="FFCD00"/>
              </a:solidFill>
              <a:effectLst/>
              <a:uLnTx/>
              <a:uFillTx/>
              <a:latin typeface="SABIC Typeface Text Light"/>
              <a:ea typeface="+mn-ea"/>
              <a:cs typeface="SABIC Typeface Text Light"/>
            </a:endParaRPr>
          </a:p>
        </p:txBody>
      </p:sp>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6758" y="3867607"/>
            <a:ext cx="1678565" cy="1463040"/>
          </a:xfrm>
          <a:prstGeom prst="rect">
            <a:avLst/>
          </a:prstGeom>
        </p:spPr>
      </p:pic>
      <p:graphicFrame>
        <p:nvGraphicFramePr>
          <p:cNvPr id="57" name="Table 56"/>
          <p:cNvGraphicFramePr>
            <a:graphicFrameLocks noGrp="1"/>
          </p:cNvGraphicFramePr>
          <p:nvPr>
            <p:extLst>
              <p:ext uri="{D42A27DB-BD31-4B8C-83A1-F6EECF244321}">
                <p14:modId xmlns:p14="http://schemas.microsoft.com/office/powerpoint/2010/main" val="1189540173"/>
              </p:ext>
            </p:extLst>
          </p:nvPr>
        </p:nvGraphicFramePr>
        <p:xfrm>
          <a:off x="7276638" y="1657883"/>
          <a:ext cx="1409668" cy="518160"/>
        </p:xfrm>
        <a:graphic>
          <a:graphicData uri="http://schemas.openxmlformats.org/drawingml/2006/table">
            <a:tbl>
              <a:tblPr firstRow="1" bandRow="1"/>
              <a:tblGrid>
                <a:gridCol w="1409668">
                  <a:extLst>
                    <a:ext uri="{9D8B030D-6E8A-4147-A177-3AD203B41FA5}">
                      <a16:colId xmlns:a16="http://schemas.microsoft.com/office/drawing/2014/main" val="3849239183"/>
                    </a:ext>
                  </a:extLst>
                </a:gridCol>
              </a:tblGrid>
              <a:tr h="241212">
                <a:tc>
                  <a:txBody>
                    <a:bodyPr/>
                    <a:lstStyle/>
                    <a:p>
                      <a:pPr algn="ctr" fontAlgn="base">
                        <a:spcBef>
                          <a:spcPct val="0"/>
                        </a:spcBef>
                        <a:spcAft>
                          <a:spcPct val="0"/>
                        </a:spcAft>
                        <a:buFont typeface="Wingdings" pitchFamily="2" charset="2"/>
                        <a:buNone/>
                      </a:pPr>
                      <a:r>
                        <a:rPr lang="en-US" sz="1400" dirty="0" smtClean="0">
                          <a:solidFill>
                            <a:schemeClr val="bg1"/>
                          </a:solidFill>
                          <a:latin typeface="SABIC Typeface Text" panose="020B0603060202020204" pitchFamily="34" charset="0"/>
                          <a:cs typeface="SABIC Typeface Text" panose="020B0603060202020204" pitchFamily="34" charset="0"/>
                        </a:rPr>
                        <a:t>Concrete Deck</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41E42"/>
                    </a:solidFill>
                  </a:tcPr>
                </a:tc>
                <a:extLst>
                  <a:ext uri="{0D108BD9-81ED-4DB2-BD59-A6C34878D82A}">
                    <a16:rowId xmlns:a16="http://schemas.microsoft.com/office/drawing/2014/main" val="1437581321"/>
                  </a:ext>
                </a:extLst>
              </a:tr>
            </a:tbl>
          </a:graphicData>
        </a:graphic>
      </p:graphicFrame>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3310" y="1600934"/>
            <a:ext cx="504284" cy="630024"/>
          </a:xfrm>
          <a:prstGeom prst="rect">
            <a:avLst/>
          </a:prstGeom>
        </p:spPr>
      </p:pic>
      <p:sp>
        <p:nvSpPr>
          <p:cNvPr id="59" name="Rectangle 3"/>
          <p:cNvSpPr txBox="1">
            <a:spLocks noChangeArrowheads="1"/>
          </p:cNvSpPr>
          <p:nvPr/>
        </p:nvSpPr>
        <p:spPr>
          <a:xfrm>
            <a:off x="6959797" y="2397035"/>
            <a:ext cx="1604903" cy="931497"/>
          </a:xfrm>
          <a:prstGeom prst="rect">
            <a:avLst/>
          </a:prstGeom>
        </p:spPr>
        <p:txBody>
          <a:bodyPr lIns="0" tIns="0" rIns="0" bIns="0"/>
          <a:lstStyle>
            <a:lvl1pPr marL="0" indent="0" algn="l" rtl="0" eaLnBrk="1" fontAlgn="base" hangingPunct="1">
              <a:spcBef>
                <a:spcPct val="0"/>
              </a:spcBef>
              <a:spcAft>
                <a:spcPct val="0"/>
              </a:spcAft>
              <a:buClr>
                <a:schemeClr val="bg1"/>
              </a:buClr>
              <a:buFont typeface="Arial" pitchFamily="34" charset="0"/>
              <a:buNone/>
              <a:defRPr>
                <a:solidFill>
                  <a:srgbClr val="808080"/>
                </a:solidFill>
                <a:latin typeface="+mn-lt"/>
                <a:ea typeface="+mn-ea"/>
                <a:cs typeface="+mn-cs"/>
              </a:defRPr>
            </a:lvl1pPr>
            <a:lvl2pPr marL="323850" indent="-196850" algn="l" rtl="0" eaLnBrk="1" fontAlgn="base" hangingPunct="1">
              <a:spcBef>
                <a:spcPct val="30000"/>
              </a:spcBef>
              <a:spcAft>
                <a:spcPct val="0"/>
              </a:spcAft>
              <a:buChar char="•"/>
              <a:defRPr>
                <a:solidFill>
                  <a:srgbClr val="808080"/>
                </a:solidFill>
                <a:latin typeface="+mn-lt"/>
              </a:defRPr>
            </a:lvl2pPr>
            <a:lvl3pPr marL="538163" indent="-177800" algn="l" rtl="0" eaLnBrk="1" fontAlgn="base" hangingPunct="1">
              <a:spcBef>
                <a:spcPct val="30000"/>
              </a:spcBef>
              <a:spcAft>
                <a:spcPct val="0"/>
              </a:spcAft>
              <a:buChar char="•"/>
              <a:defRPr>
                <a:solidFill>
                  <a:srgbClr val="808080"/>
                </a:solidFill>
                <a:latin typeface="+mn-lt"/>
              </a:defRPr>
            </a:lvl3pPr>
            <a:lvl4pPr marL="812800" indent="-188913" algn="l" rtl="0" eaLnBrk="1" fontAlgn="base" hangingPunct="1">
              <a:spcBef>
                <a:spcPct val="30000"/>
              </a:spcBef>
              <a:spcAft>
                <a:spcPct val="0"/>
              </a:spcAft>
              <a:buChar char="•"/>
              <a:defRPr>
                <a:solidFill>
                  <a:srgbClr val="808080"/>
                </a:solidFill>
                <a:latin typeface="+mn-lt"/>
              </a:defRPr>
            </a:lvl4pPr>
            <a:lvl5pPr marL="1098550" indent="-190500" algn="l" rtl="0" eaLnBrk="1" fontAlgn="base" hangingPunct="1">
              <a:spcBef>
                <a:spcPct val="30000"/>
              </a:spcBef>
              <a:spcAft>
                <a:spcPct val="0"/>
              </a:spcAft>
              <a:buChar char="•"/>
              <a:defRPr>
                <a:solidFill>
                  <a:srgbClr val="808080"/>
                </a:solidFill>
                <a:latin typeface="+mn-lt"/>
              </a:defRPr>
            </a:lvl5pPr>
            <a:lvl6pPr marL="1555750" indent="-190500" algn="l" rtl="0" eaLnBrk="1" fontAlgn="base" hangingPunct="1">
              <a:spcBef>
                <a:spcPct val="30000"/>
              </a:spcBef>
              <a:spcAft>
                <a:spcPct val="0"/>
              </a:spcAft>
              <a:buChar char="•"/>
              <a:defRPr>
                <a:solidFill>
                  <a:srgbClr val="808080"/>
                </a:solidFill>
                <a:latin typeface="+mn-lt"/>
              </a:defRPr>
            </a:lvl6pPr>
            <a:lvl7pPr marL="2012950" indent="-190500" algn="l" rtl="0" eaLnBrk="1" fontAlgn="base" hangingPunct="1">
              <a:spcBef>
                <a:spcPct val="30000"/>
              </a:spcBef>
              <a:spcAft>
                <a:spcPct val="0"/>
              </a:spcAft>
              <a:buChar char="•"/>
              <a:defRPr>
                <a:solidFill>
                  <a:srgbClr val="808080"/>
                </a:solidFill>
                <a:latin typeface="+mn-lt"/>
              </a:defRPr>
            </a:lvl7pPr>
            <a:lvl8pPr marL="2470150" indent="-190500" algn="l" rtl="0" eaLnBrk="1" fontAlgn="base" hangingPunct="1">
              <a:spcBef>
                <a:spcPct val="30000"/>
              </a:spcBef>
              <a:spcAft>
                <a:spcPct val="0"/>
              </a:spcAft>
              <a:buChar char="•"/>
              <a:defRPr>
                <a:solidFill>
                  <a:srgbClr val="808080"/>
                </a:solidFill>
                <a:latin typeface="+mn-lt"/>
              </a:defRPr>
            </a:lvl8pPr>
            <a:lvl9pPr marL="2927350" indent="-190500" algn="l" rtl="0" eaLnBrk="1" fontAlgn="base" hangingPunct="1">
              <a:spcBef>
                <a:spcPct val="30000"/>
              </a:spcBef>
              <a:spcAft>
                <a:spcPct val="0"/>
              </a:spcAft>
              <a:buChar char="•"/>
              <a:defRPr>
                <a:solidFill>
                  <a:srgbClr val="808080"/>
                </a:solidFill>
                <a:latin typeface="+mn-lt"/>
              </a:defRPr>
            </a:lvl9pPr>
          </a:lstStyle>
          <a:p>
            <a:pPr marL="323850" marR="0" lvl="1" indent="-196850" algn="l" defTabSz="914400" eaLnBrk="1" fontAlgn="base" latinLnBrk="0" hangingPunct="1">
              <a:lnSpc>
                <a:spcPct val="100000"/>
              </a:lnSpc>
              <a:spcBef>
                <a:spcPct val="30000"/>
              </a:spcBef>
              <a:spcAft>
                <a:spcPct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41E42"/>
                </a:solidFill>
                <a:effectLst/>
                <a:uLnTx/>
                <a:uFillTx/>
                <a:latin typeface="SABIC Typeface Text Light"/>
                <a:ea typeface="+mn-ea"/>
                <a:cs typeface="SABIC Typeface Text Light"/>
              </a:rPr>
              <a:t>Cleaning</a:t>
            </a:r>
          </a:p>
          <a:p>
            <a:pPr marL="323850" marR="0" lvl="1" indent="-196850" algn="l" defTabSz="914400" eaLnBrk="1" fontAlgn="base" latinLnBrk="0" hangingPunct="1">
              <a:lnSpc>
                <a:spcPct val="100000"/>
              </a:lnSpc>
              <a:spcBef>
                <a:spcPct val="30000"/>
              </a:spcBef>
              <a:spcAft>
                <a:spcPct val="0"/>
              </a:spcAft>
              <a:buClrTx/>
              <a:buSzTx/>
              <a:buFont typeface="Arial" pitchFamily="34" charset="0"/>
              <a:buChar char="•"/>
              <a:tabLst/>
              <a:defRPr/>
            </a:pPr>
            <a:r>
              <a:rPr lang="en-GB" sz="1600" dirty="0" smtClean="0">
                <a:solidFill>
                  <a:srgbClr val="041E42"/>
                </a:solidFill>
                <a:latin typeface="SABIC Typeface Text Light"/>
                <a:cs typeface="SABIC Typeface Text Light"/>
              </a:rPr>
              <a:t>Inspecting </a:t>
            </a:r>
            <a:endParaRPr kumimoji="0" lang="en-GB" sz="1600" b="0" i="0" u="none" strike="noStrike" kern="1200" cap="none" spc="0" normalizeH="0" baseline="0" noProof="0" dirty="0" smtClean="0">
              <a:ln>
                <a:noFill/>
              </a:ln>
              <a:solidFill>
                <a:srgbClr val="041E42"/>
              </a:solidFill>
              <a:effectLst/>
              <a:uLnTx/>
              <a:uFillTx/>
              <a:latin typeface="SABIC Typeface Text Light"/>
              <a:ea typeface="+mn-ea"/>
              <a:cs typeface="SABIC Typeface Text Light"/>
            </a:endParaRPr>
          </a:p>
          <a:p>
            <a:pPr marL="323850" marR="0" lvl="1" indent="-196850" algn="l" defTabSz="914400" eaLnBrk="1" fontAlgn="base" latinLnBrk="0" hangingPunct="1">
              <a:lnSpc>
                <a:spcPct val="100000"/>
              </a:lnSpc>
              <a:spcBef>
                <a:spcPct val="30000"/>
              </a:spcBef>
              <a:spcAft>
                <a:spcPct val="0"/>
              </a:spcAft>
              <a:buClrTx/>
              <a:buSzTx/>
              <a:buFont typeface="Arial" pitchFamily="34" charset="0"/>
              <a:buChar char="•"/>
              <a:tabLst/>
              <a:defRPr/>
            </a:pPr>
            <a:r>
              <a:rPr lang="en-GB" sz="1600" dirty="0" smtClean="0">
                <a:solidFill>
                  <a:srgbClr val="041E42"/>
                </a:solidFill>
                <a:latin typeface="SABIC Typeface Text Light"/>
                <a:cs typeface="SABIC Typeface Text Light"/>
              </a:rPr>
              <a:t>Repairing</a:t>
            </a:r>
          </a:p>
          <a:p>
            <a:pPr marL="323850" marR="0" lvl="1" indent="-196850" algn="l" defTabSz="914400" eaLnBrk="1" fontAlgn="base" latinLnBrk="0" hangingPunct="1">
              <a:lnSpc>
                <a:spcPct val="100000"/>
              </a:lnSpc>
              <a:spcBef>
                <a:spcPct val="30000"/>
              </a:spcBef>
              <a:spcAft>
                <a:spcPct val="0"/>
              </a:spcAft>
              <a:buClrTx/>
              <a:buSzTx/>
              <a:buFont typeface="Arial" pitchFamily="34" charset="0"/>
              <a:buChar char="•"/>
              <a:tabLst/>
              <a:defRPr/>
            </a:pPr>
            <a:r>
              <a:rPr lang="en-GB" sz="1600" dirty="0" smtClean="0">
                <a:solidFill>
                  <a:srgbClr val="041E42"/>
                </a:solidFill>
                <a:latin typeface="SABIC Typeface Text Light"/>
                <a:cs typeface="SABIC Typeface Text Light"/>
              </a:rPr>
              <a:t>Coating </a:t>
            </a:r>
          </a:p>
          <a:p>
            <a:pPr marL="323850" marR="0" lvl="1" indent="-196850" algn="l" defTabSz="914400" eaLnBrk="1" fontAlgn="base" latinLnBrk="0" hangingPunct="1">
              <a:lnSpc>
                <a:spcPct val="100000"/>
              </a:lnSpc>
              <a:spcBef>
                <a:spcPct val="30000"/>
              </a:spcBef>
              <a:spcAft>
                <a:spcPct val="0"/>
              </a:spcAft>
              <a:buClrTx/>
              <a:buSzTx/>
              <a:buFont typeface="Arial" pitchFamily="34" charset="0"/>
              <a:buChar char="•"/>
              <a:tabLst/>
              <a:defRPr/>
            </a:pPr>
            <a:endParaRPr kumimoji="0" lang="en-GB" sz="1600" b="0" i="0" u="none" strike="noStrike" kern="1200" cap="none" spc="0" normalizeH="0" baseline="0" noProof="0" dirty="0">
              <a:ln>
                <a:noFill/>
              </a:ln>
              <a:solidFill>
                <a:srgbClr val="041E42"/>
              </a:solidFill>
              <a:effectLst/>
              <a:uLnTx/>
              <a:uFillTx/>
              <a:latin typeface="SABIC Typeface Text Light"/>
              <a:ea typeface="+mn-ea"/>
              <a:cs typeface="SABIC Typeface Text Light"/>
            </a:endParaRPr>
          </a:p>
        </p:txBody>
      </p:sp>
      <p:pic>
        <p:nvPicPr>
          <p:cNvPr id="60" name="Picture 59"/>
          <p:cNvPicPr/>
          <p:nvPr/>
        </p:nvPicPr>
        <p:blipFill>
          <a:blip r:embed="rId12" cstate="print">
            <a:extLst>
              <a:ext uri="{28A0092B-C50C-407E-A947-70E740481C1C}">
                <a14:useLocalDpi xmlns:a14="http://schemas.microsoft.com/office/drawing/2010/main" val="0"/>
              </a:ext>
            </a:extLst>
          </a:blip>
          <a:stretch>
            <a:fillRect/>
          </a:stretch>
        </p:blipFill>
        <p:spPr>
          <a:xfrm>
            <a:off x="6903967" y="3868905"/>
            <a:ext cx="1684014" cy="1461742"/>
          </a:xfrm>
          <a:prstGeom prst="rect">
            <a:avLst/>
          </a:prstGeom>
        </p:spPr>
      </p:pic>
      <p:cxnSp>
        <p:nvCxnSpPr>
          <p:cNvPr id="64" name="Straight Connector 63"/>
          <p:cNvCxnSpPr/>
          <p:nvPr/>
        </p:nvCxnSpPr>
        <p:spPr bwMode="auto">
          <a:xfrm flipV="1">
            <a:off x="4328730" y="1310122"/>
            <a:ext cx="21336" cy="4100078"/>
          </a:xfrm>
          <a:prstGeom prst="line">
            <a:avLst/>
          </a:prstGeom>
          <a:solidFill>
            <a:schemeClr val="bg1"/>
          </a:solidFill>
          <a:ln w="9525"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V="1">
            <a:off x="6509562" y="1310122"/>
            <a:ext cx="21336" cy="4100078"/>
          </a:xfrm>
          <a:prstGeom prst="line">
            <a:avLst/>
          </a:prstGeom>
          <a:solidFill>
            <a:schemeClr val="bg1"/>
          </a:solidFill>
          <a:ln w="9525" cap="flat" cmpd="sng" algn="ctr">
            <a:solidFill>
              <a:schemeClr val="bg1">
                <a:lumMod val="8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8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CHALLENGES &amp; SOLUTION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8953729"/>
              </p:ext>
            </p:extLst>
          </p:nvPr>
        </p:nvGraphicFramePr>
        <p:xfrm>
          <a:off x="457200" y="1219201"/>
          <a:ext cx="8229601" cy="5043016"/>
        </p:xfrm>
        <a:graphic>
          <a:graphicData uri="http://schemas.openxmlformats.org/drawingml/2006/table">
            <a:tbl>
              <a:tblPr firstRow="1" bandRow="1"/>
              <a:tblGrid>
                <a:gridCol w="2971800">
                  <a:extLst>
                    <a:ext uri="{9D8B030D-6E8A-4147-A177-3AD203B41FA5}">
                      <a16:colId xmlns:a16="http://schemas.microsoft.com/office/drawing/2014/main" val="2085499863"/>
                    </a:ext>
                  </a:extLst>
                </a:gridCol>
                <a:gridCol w="5257801">
                  <a:extLst>
                    <a:ext uri="{9D8B030D-6E8A-4147-A177-3AD203B41FA5}">
                      <a16:colId xmlns:a16="http://schemas.microsoft.com/office/drawing/2014/main" val="840987456"/>
                    </a:ext>
                  </a:extLst>
                </a:gridCol>
              </a:tblGrid>
              <a:tr h="328677">
                <a:tc>
                  <a:txBody>
                    <a:bodyPr/>
                    <a:lstStyle>
                      <a:lvl1pPr marL="0" algn="l" defTabSz="914400" rtl="0" eaLnBrk="1" latinLnBrk="0" hangingPunct="1">
                        <a:defRPr sz="1800" b="1" kern="1200">
                          <a:solidFill>
                            <a:schemeClr val="lt1"/>
                          </a:solidFill>
                          <a:latin typeface="SABIC Typeface Text Light"/>
                          <a:cs typeface="SABIC Typeface Text Light"/>
                        </a:defRPr>
                      </a:lvl1pPr>
                      <a:lvl2pPr marL="457200" algn="l" defTabSz="914400" rtl="0" eaLnBrk="1" latinLnBrk="0" hangingPunct="1">
                        <a:defRPr sz="1800" b="1" kern="1200">
                          <a:solidFill>
                            <a:schemeClr val="lt1"/>
                          </a:solidFill>
                          <a:latin typeface="SABIC Typeface Text Light"/>
                          <a:cs typeface="SABIC Typeface Text Light"/>
                        </a:defRPr>
                      </a:lvl2pPr>
                      <a:lvl3pPr marL="914400" algn="l" defTabSz="914400" rtl="0" eaLnBrk="1" latinLnBrk="0" hangingPunct="1">
                        <a:defRPr sz="1800" b="1" kern="1200">
                          <a:solidFill>
                            <a:schemeClr val="lt1"/>
                          </a:solidFill>
                          <a:latin typeface="SABIC Typeface Text Light"/>
                          <a:cs typeface="SABIC Typeface Text Light"/>
                        </a:defRPr>
                      </a:lvl3pPr>
                      <a:lvl4pPr marL="1371600" algn="l" defTabSz="914400" rtl="0" eaLnBrk="1" latinLnBrk="0" hangingPunct="1">
                        <a:defRPr sz="1800" b="1" kern="1200">
                          <a:solidFill>
                            <a:schemeClr val="lt1"/>
                          </a:solidFill>
                          <a:latin typeface="SABIC Typeface Text Light"/>
                          <a:cs typeface="SABIC Typeface Text Light"/>
                        </a:defRPr>
                      </a:lvl4pPr>
                      <a:lvl5pPr marL="1828800" algn="l" defTabSz="914400" rtl="0" eaLnBrk="1" latinLnBrk="0" hangingPunct="1">
                        <a:defRPr sz="1800" b="1" kern="1200">
                          <a:solidFill>
                            <a:schemeClr val="lt1"/>
                          </a:solidFill>
                          <a:latin typeface="SABIC Typeface Text Light"/>
                          <a:cs typeface="SABIC Typeface Text Light"/>
                        </a:defRPr>
                      </a:lvl5pPr>
                      <a:lvl6pPr marL="2286000" algn="l" defTabSz="914400" rtl="0" eaLnBrk="1" latinLnBrk="0" hangingPunct="1">
                        <a:defRPr sz="1800" b="1" kern="1200">
                          <a:solidFill>
                            <a:schemeClr val="lt1"/>
                          </a:solidFill>
                          <a:latin typeface="SABIC Typeface Text Light"/>
                          <a:cs typeface="SABIC Typeface Text Light"/>
                        </a:defRPr>
                      </a:lvl6pPr>
                      <a:lvl7pPr marL="2743200" algn="l" defTabSz="914400" rtl="0" eaLnBrk="1" latinLnBrk="0" hangingPunct="1">
                        <a:defRPr sz="1800" b="1" kern="1200">
                          <a:solidFill>
                            <a:schemeClr val="lt1"/>
                          </a:solidFill>
                          <a:latin typeface="SABIC Typeface Text Light"/>
                          <a:cs typeface="SABIC Typeface Text Light"/>
                        </a:defRPr>
                      </a:lvl7pPr>
                      <a:lvl8pPr marL="3200400" algn="l" defTabSz="914400" rtl="0" eaLnBrk="1" latinLnBrk="0" hangingPunct="1">
                        <a:defRPr sz="1800" b="1" kern="1200">
                          <a:solidFill>
                            <a:schemeClr val="lt1"/>
                          </a:solidFill>
                          <a:latin typeface="SABIC Typeface Text Light"/>
                          <a:cs typeface="SABIC Typeface Text Light"/>
                        </a:defRPr>
                      </a:lvl8pPr>
                      <a:lvl9pPr marL="3657600" algn="l" defTabSz="914400" rtl="0" eaLnBrk="1" latinLnBrk="0" hangingPunct="1">
                        <a:defRPr sz="1800" b="1" kern="1200">
                          <a:solidFill>
                            <a:schemeClr val="lt1"/>
                          </a:solidFill>
                          <a:latin typeface="SABIC Typeface Text Light"/>
                          <a:cs typeface="SABIC Typeface Text Light"/>
                        </a:defRPr>
                      </a:lvl9pPr>
                    </a:lstStyle>
                    <a:p>
                      <a:r>
                        <a:rPr lang="en-US" sz="1600" dirty="0" smtClean="0"/>
                        <a:t>Challenges</a:t>
                      </a:r>
                      <a:endParaRPr lang="en-US"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FDF"/>
                    </a:solidFill>
                  </a:tcPr>
                </a:tc>
                <a:tc>
                  <a:txBody>
                    <a:bodyPr/>
                    <a:lstStyle>
                      <a:lvl1pPr marL="0" algn="l" defTabSz="914400" rtl="0" eaLnBrk="1" latinLnBrk="0" hangingPunct="1">
                        <a:defRPr sz="1800" b="1" kern="1200">
                          <a:solidFill>
                            <a:schemeClr val="lt1"/>
                          </a:solidFill>
                          <a:latin typeface="SABIC Typeface Text Light"/>
                          <a:cs typeface="SABIC Typeface Text Light"/>
                        </a:defRPr>
                      </a:lvl1pPr>
                      <a:lvl2pPr marL="457200" algn="l" defTabSz="914400" rtl="0" eaLnBrk="1" latinLnBrk="0" hangingPunct="1">
                        <a:defRPr sz="1800" b="1" kern="1200">
                          <a:solidFill>
                            <a:schemeClr val="lt1"/>
                          </a:solidFill>
                          <a:latin typeface="SABIC Typeface Text Light"/>
                          <a:cs typeface="SABIC Typeface Text Light"/>
                        </a:defRPr>
                      </a:lvl2pPr>
                      <a:lvl3pPr marL="914400" algn="l" defTabSz="914400" rtl="0" eaLnBrk="1" latinLnBrk="0" hangingPunct="1">
                        <a:defRPr sz="1800" b="1" kern="1200">
                          <a:solidFill>
                            <a:schemeClr val="lt1"/>
                          </a:solidFill>
                          <a:latin typeface="SABIC Typeface Text Light"/>
                          <a:cs typeface="SABIC Typeface Text Light"/>
                        </a:defRPr>
                      </a:lvl3pPr>
                      <a:lvl4pPr marL="1371600" algn="l" defTabSz="914400" rtl="0" eaLnBrk="1" latinLnBrk="0" hangingPunct="1">
                        <a:defRPr sz="1800" b="1" kern="1200">
                          <a:solidFill>
                            <a:schemeClr val="lt1"/>
                          </a:solidFill>
                          <a:latin typeface="SABIC Typeface Text Light"/>
                          <a:cs typeface="SABIC Typeface Text Light"/>
                        </a:defRPr>
                      </a:lvl4pPr>
                      <a:lvl5pPr marL="1828800" algn="l" defTabSz="914400" rtl="0" eaLnBrk="1" latinLnBrk="0" hangingPunct="1">
                        <a:defRPr sz="1800" b="1" kern="1200">
                          <a:solidFill>
                            <a:schemeClr val="lt1"/>
                          </a:solidFill>
                          <a:latin typeface="SABIC Typeface Text Light"/>
                          <a:cs typeface="SABIC Typeface Text Light"/>
                        </a:defRPr>
                      </a:lvl5pPr>
                      <a:lvl6pPr marL="2286000" algn="l" defTabSz="914400" rtl="0" eaLnBrk="1" latinLnBrk="0" hangingPunct="1">
                        <a:defRPr sz="1800" b="1" kern="1200">
                          <a:solidFill>
                            <a:schemeClr val="lt1"/>
                          </a:solidFill>
                          <a:latin typeface="SABIC Typeface Text Light"/>
                          <a:cs typeface="SABIC Typeface Text Light"/>
                        </a:defRPr>
                      </a:lvl6pPr>
                      <a:lvl7pPr marL="2743200" algn="l" defTabSz="914400" rtl="0" eaLnBrk="1" latinLnBrk="0" hangingPunct="1">
                        <a:defRPr sz="1800" b="1" kern="1200">
                          <a:solidFill>
                            <a:schemeClr val="lt1"/>
                          </a:solidFill>
                          <a:latin typeface="SABIC Typeface Text Light"/>
                          <a:cs typeface="SABIC Typeface Text Light"/>
                        </a:defRPr>
                      </a:lvl7pPr>
                      <a:lvl8pPr marL="3200400" algn="l" defTabSz="914400" rtl="0" eaLnBrk="1" latinLnBrk="0" hangingPunct="1">
                        <a:defRPr sz="1800" b="1" kern="1200">
                          <a:solidFill>
                            <a:schemeClr val="lt1"/>
                          </a:solidFill>
                          <a:latin typeface="SABIC Typeface Text Light"/>
                          <a:cs typeface="SABIC Typeface Text Light"/>
                        </a:defRPr>
                      </a:lvl8pPr>
                      <a:lvl9pPr marL="3657600" algn="l" defTabSz="914400" rtl="0" eaLnBrk="1" latinLnBrk="0" hangingPunct="1">
                        <a:defRPr sz="1800" b="1" kern="1200">
                          <a:solidFill>
                            <a:schemeClr val="lt1"/>
                          </a:solidFill>
                          <a:latin typeface="SABIC Typeface Text Light"/>
                          <a:cs typeface="SABIC Typeface Text Light"/>
                        </a:defRPr>
                      </a:lvl9pPr>
                    </a:lstStyle>
                    <a:p>
                      <a:pPr algn="ctr" fontAlgn="base">
                        <a:spcBef>
                          <a:spcPct val="0"/>
                        </a:spcBef>
                        <a:spcAft>
                          <a:spcPct val="0"/>
                        </a:spcAft>
                      </a:pPr>
                      <a:r>
                        <a:rPr lang="en-US" sz="1600" dirty="0" smtClean="0">
                          <a:solidFill>
                            <a:schemeClr val="bg2"/>
                          </a:solidFill>
                          <a:latin typeface="Arial" pitchFamily="34" charset="0"/>
                        </a:rPr>
                        <a:t>Adopted Control Measure</a:t>
                      </a:r>
                      <a:endParaRPr lang="en-US" sz="1600" dirty="0">
                        <a:solidFill>
                          <a:schemeClr val="bg2"/>
                        </a:solidFill>
                        <a:latin typeface="Arial"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FDF"/>
                    </a:solidFill>
                  </a:tcPr>
                </a:tc>
                <a:extLst>
                  <a:ext uri="{0D108BD9-81ED-4DB2-BD59-A6C34878D82A}">
                    <a16:rowId xmlns:a16="http://schemas.microsoft.com/office/drawing/2014/main" val="685605261"/>
                  </a:ext>
                </a:extLst>
              </a:tr>
              <a:tr h="986032">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0" marR="0" lvl="0" indent="0" algn="l" defTabSz="1160924"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SABIC Typeface Text Light"/>
                          <a:ea typeface="+mn-ea"/>
                          <a:cs typeface="SABIC Typeface Text Light"/>
                        </a:rPr>
                        <a:t>Risky Activities </a:t>
                      </a:r>
                    </a:p>
                    <a:p>
                      <a:r>
                        <a:rPr lang="en-US" sz="1200" kern="1200" dirty="0" smtClean="0">
                          <a:solidFill>
                            <a:schemeClr val="dk1"/>
                          </a:solidFill>
                          <a:latin typeface="SABIC Typeface Text Light"/>
                          <a:ea typeface="+mn-ea"/>
                          <a:cs typeface="SABIC Typeface Text Light"/>
                        </a:rPr>
                        <a:t>(Diving and inspecting underwater)</a:t>
                      </a:r>
                      <a:endParaRPr lang="en-US" sz="1200" kern="1200" dirty="0">
                        <a:solidFill>
                          <a:schemeClr val="dk1"/>
                        </a:solidFill>
                        <a:latin typeface="SABIC Typeface Text Light"/>
                        <a:ea typeface="+mn-ea"/>
                        <a:cs typeface="SABIC Typeface Text Ligh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indent="-171450">
                        <a:buFont typeface="Arial" panose="020B0604020202020204" pitchFamily="34" charset="0"/>
                        <a:buChar char="•"/>
                      </a:pPr>
                      <a:r>
                        <a:rPr lang="en-US" sz="1200" kern="1200" dirty="0" smtClean="0">
                          <a:solidFill>
                            <a:schemeClr val="dk1"/>
                          </a:solidFill>
                          <a:latin typeface="+mn-lt"/>
                          <a:ea typeface="+mn-ea"/>
                          <a:cs typeface="+mn-cs"/>
                        </a:rPr>
                        <a:t>Developing and executing quality JSA and Rescue Plan</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Introducing backup Boat for any emergency</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Assign 2 safety officers for 20 manpower</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Dedicated SABTANK Inspection engineer </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Replaced</a:t>
                      </a:r>
                      <a:r>
                        <a:rPr lang="en-US" sz="1200" kern="1200" baseline="0" dirty="0" smtClean="0">
                          <a:solidFill>
                            <a:schemeClr val="dk1"/>
                          </a:solidFill>
                          <a:latin typeface="+mn-lt"/>
                          <a:ea typeface="+mn-ea"/>
                          <a:cs typeface="+mn-cs"/>
                        </a:rPr>
                        <a:t> SCUBA diving by Surface supply diving technic (as per IMCA)</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extLst>
                  <a:ext uri="{0D108BD9-81ED-4DB2-BD59-A6C34878D82A}">
                    <a16:rowId xmlns:a16="http://schemas.microsoft.com/office/drawing/2014/main" val="2821083834"/>
                  </a:ext>
                </a:extLst>
              </a:tr>
              <a:tr h="1344589">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r>
                        <a:rPr lang="en-US" sz="1200" kern="1200" dirty="0" smtClean="0">
                          <a:solidFill>
                            <a:schemeClr val="dk1"/>
                          </a:solidFill>
                          <a:latin typeface="+mn-lt"/>
                          <a:ea typeface="+mn-ea"/>
                          <a:cs typeface="+mn-cs"/>
                        </a:rPr>
                        <a:t>No previous experience in SABIC (1</a:t>
                      </a:r>
                      <a:r>
                        <a:rPr lang="en-US" sz="1200" kern="1200" baseline="30000" dirty="0" smtClean="0">
                          <a:solidFill>
                            <a:schemeClr val="dk1"/>
                          </a:solidFill>
                          <a:latin typeface="+mn-lt"/>
                          <a:ea typeface="+mn-ea"/>
                          <a:cs typeface="+mn-cs"/>
                        </a:rPr>
                        <a:t>st</a:t>
                      </a:r>
                      <a:r>
                        <a:rPr lang="en-US" sz="1200" kern="1200" dirty="0" smtClean="0">
                          <a:solidFill>
                            <a:schemeClr val="dk1"/>
                          </a:solidFill>
                          <a:latin typeface="+mn-lt"/>
                          <a:ea typeface="+mn-ea"/>
                          <a:cs typeface="+mn-cs"/>
                        </a:rPr>
                        <a:t> time done)</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indent="-171450">
                        <a:buFont typeface="Arial" panose="020B0604020202020204" pitchFamily="34" charset="0"/>
                        <a:buChar char="•"/>
                      </a:pPr>
                      <a:r>
                        <a:rPr lang="en-US" sz="1200" kern="1200" dirty="0" smtClean="0">
                          <a:solidFill>
                            <a:schemeClr val="dk1"/>
                          </a:solidFill>
                          <a:latin typeface="+mn-lt"/>
                          <a:ea typeface="+mn-ea"/>
                          <a:cs typeface="+mn-cs"/>
                        </a:rPr>
                        <a:t>Benchmarking with Port Authorities,</a:t>
                      </a:r>
                      <a:r>
                        <a:rPr lang="en-US" sz="1200" kern="1200" baseline="0" dirty="0" smtClean="0">
                          <a:solidFill>
                            <a:schemeClr val="dk1"/>
                          </a:solidFill>
                          <a:latin typeface="+mn-lt"/>
                          <a:ea typeface="+mn-ea"/>
                          <a:cs typeface="+mn-cs"/>
                        </a:rPr>
                        <a:t> Yanbu and </a:t>
                      </a:r>
                      <a:r>
                        <a:rPr lang="en-US" sz="1200" kern="1200" baseline="0" dirty="0" err="1" smtClean="0">
                          <a:solidFill>
                            <a:schemeClr val="dk1"/>
                          </a:solidFill>
                          <a:latin typeface="+mn-lt"/>
                          <a:ea typeface="+mn-ea"/>
                          <a:cs typeface="+mn-cs"/>
                        </a:rPr>
                        <a:t>Vopack</a:t>
                      </a:r>
                      <a:r>
                        <a:rPr lang="en-US" sz="1200" kern="1200" baseline="0" dirty="0" smtClean="0">
                          <a:solidFill>
                            <a:schemeClr val="dk1"/>
                          </a:solidFill>
                          <a:latin typeface="+mn-lt"/>
                          <a:ea typeface="+mn-ea"/>
                          <a:cs typeface="+mn-cs"/>
                        </a:rPr>
                        <a:t> and developed comprehensive scope accordingly</a:t>
                      </a:r>
                    </a:p>
                    <a:p>
                      <a:pPr marL="171450" indent="-171450">
                        <a:buFont typeface="Arial" panose="020B0604020202020204" pitchFamily="34" charset="0"/>
                        <a:buChar char="•"/>
                      </a:pPr>
                      <a:r>
                        <a:rPr lang="en-US" sz="1200" kern="1200" baseline="0" dirty="0" smtClean="0">
                          <a:solidFill>
                            <a:schemeClr val="dk1"/>
                          </a:solidFill>
                          <a:latin typeface="+mn-lt"/>
                          <a:ea typeface="+mn-ea"/>
                          <a:cs typeface="+mn-cs"/>
                        </a:rPr>
                        <a:t>Extensive Technical Evaluation carried out for with 16 contractors to assure quality selection (Getting References, interviews, detail technical evaluation for previous jobs…</a:t>
                      </a:r>
                      <a:r>
                        <a:rPr lang="en-US" sz="1200" kern="1200" baseline="0" dirty="0" err="1" smtClean="0">
                          <a:solidFill>
                            <a:schemeClr val="dk1"/>
                          </a:solidFill>
                          <a:latin typeface="+mn-lt"/>
                          <a:ea typeface="+mn-ea"/>
                          <a:cs typeface="+mn-cs"/>
                        </a:rPr>
                        <a:t>etc</a:t>
                      </a:r>
                      <a:r>
                        <a:rPr lang="en-US" sz="1200" kern="1200" baseline="0" dirty="0" smtClean="0">
                          <a:solidFill>
                            <a:schemeClr val="dk1"/>
                          </a:solidFill>
                          <a:latin typeface="+mn-lt"/>
                          <a:ea typeface="+mn-ea"/>
                          <a:cs typeface="+mn-cs"/>
                        </a:rPr>
                        <a:t>)</a:t>
                      </a:r>
                    </a:p>
                    <a:p>
                      <a:pPr marL="171450" indent="-171450">
                        <a:buFont typeface="Arial" panose="020B0604020202020204" pitchFamily="34" charset="0"/>
                        <a:buChar char="•"/>
                      </a:pPr>
                      <a:r>
                        <a:rPr lang="en-US" sz="1200" kern="1200" baseline="0" dirty="0" smtClean="0">
                          <a:solidFill>
                            <a:schemeClr val="dk1"/>
                          </a:solidFill>
                          <a:latin typeface="+mn-lt"/>
                          <a:ea typeface="+mn-ea"/>
                          <a:cs typeface="+mn-cs"/>
                        </a:rPr>
                        <a:t>Arranging Theoretical and practical training by STOPAQ given to SABTANK Employee </a:t>
                      </a:r>
                      <a:r>
                        <a:rPr lang="en-US" sz="1200" kern="1200" dirty="0" smtClean="0">
                          <a:solidFill>
                            <a:schemeClr val="dk1"/>
                          </a:solidFill>
                          <a:latin typeface="+mn-lt"/>
                          <a:ea typeface="+mn-ea"/>
                          <a:cs typeface="+mn-cs"/>
                        </a:rPr>
                        <a:t>for applying new wrapping application.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extLst>
                  <a:ext uri="{0D108BD9-81ED-4DB2-BD59-A6C34878D82A}">
                    <a16:rowId xmlns:a16="http://schemas.microsoft.com/office/drawing/2014/main" val="1894922214"/>
                  </a:ext>
                </a:extLst>
              </a:tr>
              <a:tr h="627475">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0" marR="0" lvl="0" indent="0" algn="l" defTabSz="116092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dk1"/>
                          </a:solidFill>
                          <a:latin typeface="+mn-lt"/>
                          <a:ea typeface="+mn-ea"/>
                          <a:cs typeface="+mn-cs"/>
                        </a:rPr>
                        <a:t>Berth Window availability</a:t>
                      </a:r>
                    </a:p>
                    <a:p>
                      <a:pPr marL="0" indent="0">
                        <a:buFont typeface="Arial" panose="020B0604020202020204" pitchFamily="34" charset="0"/>
                        <a:buNone/>
                      </a:pPr>
                      <a:endParaRPr lang="en-US" sz="1200" kern="1200" dirty="0" smtClean="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indent="-171450">
                        <a:buFont typeface="Arial" panose="020B0604020202020204" pitchFamily="34" charset="0"/>
                        <a:buChar char="•"/>
                      </a:pPr>
                      <a:r>
                        <a:rPr lang="en-US" sz="1200" kern="1200" dirty="0" smtClean="0">
                          <a:solidFill>
                            <a:schemeClr val="dk1"/>
                          </a:solidFill>
                          <a:latin typeface="+mn-lt"/>
                          <a:ea typeface="+mn-ea"/>
                          <a:cs typeface="+mn-cs"/>
                        </a:rPr>
                        <a:t>Detail</a:t>
                      </a:r>
                      <a:r>
                        <a:rPr lang="en-US" sz="1200" kern="1200" baseline="0" dirty="0" smtClean="0">
                          <a:solidFill>
                            <a:schemeClr val="dk1"/>
                          </a:solidFill>
                          <a:latin typeface="+mn-lt"/>
                          <a:ea typeface="+mn-ea"/>
                          <a:cs typeface="+mn-cs"/>
                        </a:rPr>
                        <a:t> segregation of critical and non critical zones activities</a:t>
                      </a:r>
                    </a:p>
                    <a:p>
                      <a:pPr marL="171450" indent="-171450">
                        <a:buFont typeface="Arial" panose="020B0604020202020204" pitchFamily="34" charset="0"/>
                        <a:buChar char="•"/>
                      </a:pPr>
                      <a:r>
                        <a:rPr lang="en-US" sz="1200" kern="1200" baseline="0" dirty="0" smtClean="0">
                          <a:solidFill>
                            <a:schemeClr val="dk1"/>
                          </a:solidFill>
                          <a:latin typeface="+mn-lt"/>
                          <a:ea typeface="+mn-ea"/>
                          <a:cs typeface="+mn-cs"/>
                        </a:rPr>
                        <a:t>Effective planning to avoid business impacts.</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Effective utilization of giving windows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extLst>
                  <a:ext uri="{0D108BD9-81ED-4DB2-BD59-A6C34878D82A}">
                    <a16:rowId xmlns:a16="http://schemas.microsoft.com/office/drawing/2014/main" val="1578248828"/>
                  </a:ext>
                </a:extLst>
              </a:tr>
              <a:tr h="806753">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indent="-171450">
                        <a:buFont typeface="Arial" panose="020B0604020202020204" pitchFamily="34" charset="0"/>
                        <a:buChar char="•"/>
                      </a:pPr>
                      <a:r>
                        <a:rPr lang="en-US" sz="1200" kern="1200" dirty="0" smtClean="0">
                          <a:solidFill>
                            <a:schemeClr val="dk1"/>
                          </a:solidFill>
                          <a:latin typeface="+mn-lt"/>
                          <a:ea typeface="+mn-ea"/>
                          <a:cs typeface="+mn-cs"/>
                        </a:rPr>
                        <a:t>Delay to get boat permit from coast guard</a:t>
                      </a:r>
                      <a:r>
                        <a:rPr lang="en-US" sz="1200" kern="1200" baseline="0" dirty="0" smtClean="0">
                          <a:solidFill>
                            <a:schemeClr val="dk1"/>
                          </a:solidFill>
                          <a:latin typeface="+mn-lt"/>
                          <a:ea typeface="+mn-ea"/>
                          <a:cs typeface="+mn-cs"/>
                        </a:rPr>
                        <a:t> and KFIP</a:t>
                      </a:r>
                      <a:endParaRPr lang="en-US" sz="1200" kern="1200" dirty="0" smtClean="0">
                        <a:solidFill>
                          <a:schemeClr val="dk1"/>
                        </a:solidFill>
                        <a:latin typeface="+mn-lt"/>
                        <a:ea typeface="+mn-ea"/>
                        <a:cs typeface="+mn-cs"/>
                      </a:endParaRPr>
                    </a:p>
                    <a:p>
                      <a:pPr marL="171450" indent="-171450">
                        <a:buFont typeface="Arial" panose="020B0604020202020204" pitchFamily="34" charset="0"/>
                        <a:buChar char="•"/>
                      </a:pPr>
                      <a:r>
                        <a:rPr lang="en-US" sz="1200" kern="1200" dirty="0" smtClean="0">
                          <a:solidFill>
                            <a:schemeClr val="dk1"/>
                          </a:solidFill>
                          <a:latin typeface="+mn-lt"/>
                          <a:ea typeface="+mn-ea"/>
                          <a:cs typeface="+mn-cs"/>
                        </a:rPr>
                        <a:t>Missing some window due to business demand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indent="-171450">
                        <a:buFont typeface="Arial" panose="020B0604020202020204" pitchFamily="34" charset="0"/>
                        <a:buChar char="•"/>
                      </a:pPr>
                      <a:r>
                        <a:rPr lang="en-US" sz="1200" kern="1200" dirty="0" smtClean="0">
                          <a:solidFill>
                            <a:schemeClr val="dk1"/>
                          </a:solidFill>
                          <a:latin typeface="+mn-lt"/>
                          <a:ea typeface="+mn-ea"/>
                          <a:cs typeface="+mn-cs"/>
                        </a:rPr>
                        <a:t>Introducing new technology for cleaning (</a:t>
                      </a:r>
                      <a:r>
                        <a:rPr lang="en-US" sz="1200" kern="1200" dirty="0" err="1" smtClean="0">
                          <a:solidFill>
                            <a:schemeClr val="dk1"/>
                          </a:solidFill>
                          <a:latin typeface="+mn-lt"/>
                          <a:ea typeface="+mn-ea"/>
                          <a:cs typeface="+mn-cs"/>
                        </a:rPr>
                        <a:t>Cavi</a:t>
                      </a:r>
                      <a:r>
                        <a:rPr lang="en-US" sz="1200" kern="1200" dirty="0" smtClean="0">
                          <a:solidFill>
                            <a:schemeClr val="dk1"/>
                          </a:solidFill>
                          <a:latin typeface="+mn-lt"/>
                          <a:ea typeface="+mn-ea"/>
                          <a:cs typeface="+mn-cs"/>
                        </a:rPr>
                        <a:t> blaster) </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Assure availability of full required quantities</a:t>
                      </a:r>
                      <a:r>
                        <a:rPr lang="en-US" sz="1200" kern="1200" baseline="0" dirty="0" smtClean="0">
                          <a:solidFill>
                            <a:schemeClr val="dk1"/>
                          </a:solidFill>
                          <a:latin typeface="+mn-lt"/>
                          <a:ea typeface="+mn-ea"/>
                          <a:cs typeface="+mn-cs"/>
                        </a:rPr>
                        <a:t> all</a:t>
                      </a:r>
                      <a:r>
                        <a:rPr lang="en-US" sz="1200" kern="1200" dirty="0" smtClean="0">
                          <a:solidFill>
                            <a:schemeClr val="dk1"/>
                          </a:solidFill>
                          <a:latin typeface="+mn-lt"/>
                          <a:ea typeface="+mn-ea"/>
                          <a:cs typeface="+mn-cs"/>
                        </a:rPr>
                        <a:t> materials at site to avoid any delay</a:t>
                      </a:r>
                    </a:p>
                    <a:p>
                      <a:pPr marL="171450" indent="-171450">
                        <a:buFont typeface="Arial" panose="020B0604020202020204" pitchFamily="34" charset="0"/>
                        <a:buChar char="•"/>
                      </a:pPr>
                      <a:r>
                        <a:rPr lang="en-US" sz="1200" kern="1200" dirty="0" smtClean="0">
                          <a:solidFill>
                            <a:schemeClr val="dk1"/>
                          </a:solidFill>
                          <a:latin typeface="+mn-lt"/>
                          <a:ea typeface="+mn-ea"/>
                          <a:cs typeface="+mn-cs"/>
                        </a:rPr>
                        <a:t>Increase the number of divers to</a:t>
                      </a:r>
                      <a:r>
                        <a:rPr lang="en-US" sz="1200" kern="1200" baseline="0" dirty="0" smtClean="0">
                          <a:solidFill>
                            <a:schemeClr val="dk1"/>
                          </a:solidFill>
                          <a:latin typeface="+mn-lt"/>
                          <a:ea typeface="+mn-ea"/>
                          <a:cs typeface="+mn-cs"/>
                        </a:rPr>
                        <a:t> meet the target date </a:t>
                      </a:r>
                      <a:endParaRPr lang="en-US" sz="1200" kern="1200" dirty="0" smtClean="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extLst>
                  <a:ext uri="{0D108BD9-81ED-4DB2-BD59-A6C34878D82A}">
                    <a16:rowId xmlns:a16="http://schemas.microsoft.com/office/drawing/2014/main" val="2743093056"/>
                  </a:ext>
                </a:extLst>
              </a:tr>
              <a:tr h="449418">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r>
                        <a:rPr lang="en-US" sz="1200" kern="1200" dirty="0" smtClean="0">
                          <a:solidFill>
                            <a:schemeClr val="dk1"/>
                          </a:solidFill>
                          <a:latin typeface="+mn-lt"/>
                          <a:ea typeface="+mn-ea"/>
                          <a:cs typeface="+mn-cs"/>
                        </a:rPr>
                        <a:t>Working in restricted Areas</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marR="0" lvl="0" indent="-171450" algn="l" defTabSz="11609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Alignment</a:t>
                      </a:r>
                      <a:r>
                        <a:rPr lang="en-US" sz="1200" kern="1200" baseline="0" dirty="0" smtClean="0">
                          <a:solidFill>
                            <a:schemeClr val="dk1"/>
                          </a:solidFill>
                          <a:latin typeface="+mn-lt"/>
                          <a:ea typeface="+mn-ea"/>
                          <a:cs typeface="+mn-cs"/>
                        </a:rPr>
                        <a:t> and coordination with Port authority and Coast Guards</a:t>
                      </a:r>
                      <a:endParaRPr lang="en-US" sz="1200" kern="1200" dirty="0" smtClean="0">
                        <a:solidFill>
                          <a:schemeClr val="dk1"/>
                        </a:solidFill>
                        <a:latin typeface="+mn-lt"/>
                        <a:ea typeface="+mn-ea"/>
                        <a:cs typeface="+mn-cs"/>
                      </a:endParaRPr>
                    </a:p>
                    <a:p>
                      <a:pPr marL="171450" marR="0" lvl="0" indent="-171450" algn="l" defTabSz="11609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Fulfilling the requirements and securing the approval</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40000"/>
                      </a:srgbClr>
                    </a:solidFill>
                  </a:tcPr>
                </a:tc>
                <a:extLst>
                  <a:ext uri="{0D108BD9-81ED-4DB2-BD59-A6C34878D82A}">
                    <a16:rowId xmlns:a16="http://schemas.microsoft.com/office/drawing/2014/main" val="2536740167"/>
                  </a:ext>
                </a:extLst>
              </a:tr>
              <a:tr h="410056">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r>
                        <a:rPr lang="en-US" sz="1200" kern="1200" dirty="0" smtClean="0">
                          <a:solidFill>
                            <a:schemeClr val="dk1"/>
                          </a:solidFill>
                          <a:latin typeface="+mn-lt"/>
                          <a:ea typeface="+mn-ea"/>
                          <a:cs typeface="+mn-cs"/>
                        </a:rPr>
                        <a:t>Pile</a:t>
                      </a:r>
                      <a:r>
                        <a:rPr lang="en-US" sz="1200" kern="1200" baseline="0" dirty="0" smtClean="0">
                          <a:solidFill>
                            <a:schemeClr val="dk1"/>
                          </a:solidFill>
                          <a:latin typeface="+mn-lt"/>
                          <a:ea typeface="+mn-ea"/>
                          <a:cs typeface="+mn-cs"/>
                        </a:rPr>
                        <a:t> Protection (Wrapping) Reliability </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tc>
                  <a:txBody>
                    <a:bodyPr/>
                    <a:lstStyle>
                      <a:lvl1pPr marL="0" algn="l" defTabSz="914400" rtl="0" eaLnBrk="1" latinLnBrk="0" hangingPunct="1">
                        <a:defRPr sz="1800" kern="1200">
                          <a:solidFill>
                            <a:schemeClr val="dk1"/>
                          </a:solidFill>
                          <a:latin typeface="SABIC Typeface Text Light"/>
                          <a:cs typeface="SABIC Typeface Text Light"/>
                        </a:defRPr>
                      </a:lvl1pPr>
                      <a:lvl2pPr marL="457200" algn="l" defTabSz="914400" rtl="0" eaLnBrk="1" latinLnBrk="0" hangingPunct="1">
                        <a:defRPr sz="1800" kern="1200">
                          <a:solidFill>
                            <a:schemeClr val="dk1"/>
                          </a:solidFill>
                          <a:latin typeface="SABIC Typeface Text Light"/>
                          <a:cs typeface="SABIC Typeface Text Light"/>
                        </a:defRPr>
                      </a:lvl2pPr>
                      <a:lvl3pPr marL="914400" algn="l" defTabSz="914400" rtl="0" eaLnBrk="1" latinLnBrk="0" hangingPunct="1">
                        <a:defRPr sz="1800" kern="1200">
                          <a:solidFill>
                            <a:schemeClr val="dk1"/>
                          </a:solidFill>
                          <a:latin typeface="SABIC Typeface Text Light"/>
                          <a:cs typeface="SABIC Typeface Text Light"/>
                        </a:defRPr>
                      </a:lvl3pPr>
                      <a:lvl4pPr marL="1371600" algn="l" defTabSz="914400" rtl="0" eaLnBrk="1" latinLnBrk="0" hangingPunct="1">
                        <a:defRPr sz="1800" kern="1200">
                          <a:solidFill>
                            <a:schemeClr val="dk1"/>
                          </a:solidFill>
                          <a:latin typeface="SABIC Typeface Text Light"/>
                          <a:cs typeface="SABIC Typeface Text Light"/>
                        </a:defRPr>
                      </a:lvl4pPr>
                      <a:lvl5pPr marL="1828800" algn="l" defTabSz="914400" rtl="0" eaLnBrk="1" latinLnBrk="0" hangingPunct="1">
                        <a:defRPr sz="1800" kern="1200">
                          <a:solidFill>
                            <a:schemeClr val="dk1"/>
                          </a:solidFill>
                          <a:latin typeface="SABIC Typeface Text Light"/>
                          <a:cs typeface="SABIC Typeface Text Light"/>
                        </a:defRPr>
                      </a:lvl5pPr>
                      <a:lvl6pPr marL="2286000" algn="l" defTabSz="914400" rtl="0" eaLnBrk="1" latinLnBrk="0" hangingPunct="1">
                        <a:defRPr sz="1800" kern="1200">
                          <a:solidFill>
                            <a:schemeClr val="dk1"/>
                          </a:solidFill>
                          <a:latin typeface="SABIC Typeface Text Light"/>
                          <a:cs typeface="SABIC Typeface Text Light"/>
                        </a:defRPr>
                      </a:lvl6pPr>
                      <a:lvl7pPr marL="2743200" algn="l" defTabSz="914400" rtl="0" eaLnBrk="1" latinLnBrk="0" hangingPunct="1">
                        <a:defRPr sz="1800" kern="1200">
                          <a:solidFill>
                            <a:schemeClr val="dk1"/>
                          </a:solidFill>
                          <a:latin typeface="SABIC Typeface Text Light"/>
                          <a:cs typeface="SABIC Typeface Text Light"/>
                        </a:defRPr>
                      </a:lvl7pPr>
                      <a:lvl8pPr marL="3200400" algn="l" defTabSz="914400" rtl="0" eaLnBrk="1" latinLnBrk="0" hangingPunct="1">
                        <a:defRPr sz="1800" kern="1200">
                          <a:solidFill>
                            <a:schemeClr val="dk1"/>
                          </a:solidFill>
                          <a:latin typeface="SABIC Typeface Text Light"/>
                          <a:cs typeface="SABIC Typeface Text Light"/>
                        </a:defRPr>
                      </a:lvl8pPr>
                      <a:lvl9pPr marL="3657600" algn="l" defTabSz="914400" rtl="0" eaLnBrk="1" latinLnBrk="0" hangingPunct="1">
                        <a:defRPr sz="1800" kern="1200">
                          <a:solidFill>
                            <a:schemeClr val="dk1"/>
                          </a:solidFill>
                          <a:latin typeface="SABIC Typeface Text Light"/>
                          <a:cs typeface="SABIC Typeface Text Light"/>
                        </a:defRPr>
                      </a:lvl9pPr>
                    </a:lstStyle>
                    <a:p>
                      <a:pPr marL="171450" marR="0" lvl="0" indent="-171450" algn="l" defTabSz="11609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Introducing new method for Piles protection</a:t>
                      </a:r>
                      <a:r>
                        <a:rPr lang="en-US" sz="1200" kern="1200" baseline="0" dirty="0" smtClean="0">
                          <a:solidFill>
                            <a:schemeClr val="dk1"/>
                          </a:solidFill>
                          <a:latin typeface="+mn-lt"/>
                          <a:ea typeface="+mn-ea"/>
                          <a:cs typeface="+mn-cs"/>
                        </a:rPr>
                        <a:t> (wrapping)</a:t>
                      </a:r>
                      <a:endParaRPr lang="en-US" sz="12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FDF">
                        <a:tint val="20000"/>
                      </a:srgbClr>
                    </a:solidFill>
                  </a:tcPr>
                </a:tc>
                <a:extLst>
                  <a:ext uri="{0D108BD9-81ED-4DB2-BD59-A6C34878D82A}">
                    <a16:rowId xmlns:a16="http://schemas.microsoft.com/office/drawing/2014/main" val="1901417931"/>
                  </a:ext>
                </a:extLst>
              </a:tr>
            </a:tbl>
          </a:graphicData>
        </a:graphic>
      </p:graphicFrame>
    </p:spTree>
    <p:extLst>
      <p:ext uri="{BB962C8B-B14F-4D97-AF65-F5344CB8AC3E}">
        <p14:creationId xmlns:p14="http://schemas.microsoft.com/office/powerpoint/2010/main" val="1631569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ea typeface="Times New Roman" panose="02020603050405020304" pitchFamily="18" charset="0"/>
              </a:rPr>
              <a:t>FINDINGS AND ACTIONS </a:t>
            </a:r>
            <a:endParaRPr lang="en-US" dirty="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2564"/>
            <a:ext cx="1894429" cy="1726522"/>
          </a:xfrm>
          <a:prstGeom prst="rect">
            <a:avLst/>
          </a:prstGeom>
        </p:spPr>
      </p:pic>
      <p:grpSp>
        <p:nvGrpSpPr>
          <p:cNvPr id="6" name="Group 5"/>
          <p:cNvGrpSpPr/>
          <p:nvPr/>
        </p:nvGrpSpPr>
        <p:grpSpPr>
          <a:xfrm>
            <a:off x="762000" y="1257017"/>
            <a:ext cx="2785744" cy="220790"/>
            <a:chOff x="7038949" y="1351561"/>
            <a:chExt cx="2906997" cy="315122"/>
          </a:xfrm>
        </p:grpSpPr>
        <p:sp>
          <p:nvSpPr>
            <p:cNvPr id="7" name="TextBox 6"/>
            <p:cNvSpPr txBox="1"/>
            <p:nvPr/>
          </p:nvSpPr>
          <p:spPr>
            <a:xfrm>
              <a:off x="9232090" y="1351561"/>
              <a:ext cx="713856" cy="30534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8" name="TextBox 7"/>
            <p:cNvSpPr txBox="1"/>
            <p:nvPr/>
          </p:nvSpPr>
          <p:spPr>
            <a:xfrm>
              <a:off x="7038949" y="1361340"/>
              <a:ext cx="861559" cy="305343"/>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5971"/>
          <a:stretch/>
        </p:blipFill>
        <p:spPr>
          <a:xfrm>
            <a:off x="216160" y="4042107"/>
            <a:ext cx="1904567" cy="1754431"/>
          </a:xfrm>
          <a:prstGeom prst="rect">
            <a:avLst/>
          </a:prstGeom>
        </p:spPr>
      </p:pic>
      <p:grpSp>
        <p:nvGrpSpPr>
          <p:cNvPr id="13" name="Group 12"/>
          <p:cNvGrpSpPr/>
          <p:nvPr/>
        </p:nvGrpSpPr>
        <p:grpSpPr>
          <a:xfrm>
            <a:off x="973314" y="3703093"/>
            <a:ext cx="2574431" cy="249950"/>
            <a:chOff x="7038949" y="1351561"/>
            <a:chExt cx="3016030" cy="315122"/>
          </a:xfrm>
        </p:grpSpPr>
        <p:sp>
          <p:nvSpPr>
            <p:cNvPr id="14" name="TextBox 13"/>
            <p:cNvSpPr txBox="1"/>
            <p:nvPr/>
          </p:nvSpPr>
          <p:spPr>
            <a:xfrm>
              <a:off x="9341123" y="1351561"/>
              <a:ext cx="713856" cy="30534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15" name="TextBox 14"/>
            <p:cNvSpPr txBox="1"/>
            <p:nvPr/>
          </p:nvSpPr>
          <p:spPr>
            <a:xfrm>
              <a:off x="7038949" y="1361340"/>
              <a:ext cx="861559" cy="305343"/>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pic>
        <p:nvPicPr>
          <p:cNvPr id="16" name="Picture 15"/>
          <p:cNvPicPr>
            <a:picLocks noChangeAspect="1"/>
          </p:cNvPicPr>
          <p:nvPr/>
        </p:nvPicPr>
        <p:blipFill>
          <a:blip r:embed="rId4"/>
          <a:stretch>
            <a:fillRect/>
          </a:stretch>
        </p:blipFill>
        <p:spPr>
          <a:xfrm>
            <a:off x="2286000" y="1605496"/>
            <a:ext cx="1914160" cy="1724133"/>
          </a:xfrm>
          <a:prstGeom prst="rect">
            <a:avLst/>
          </a:prstGeom>
        </p:spPr>
      </p:pic>
      <p:pic>
        <p:nvPicPr>
          <p:cNvPr id="17" name="Picture 16"/>
          <p:cNvPicPr>
            <a:picLocks noChangeAspect="1"/>
          </p:cNvPicPr>
          <p:nvPr/>
        </p:nvPicPr>
        <p:blipFill>
          <a:blip r:embed="rId5"/>
          <a:stretch>
            <a:fillRect/>
          </a:stretch>
        </p:blipFill>
        <p:spPr>
          <a:xfrm>
            <a:off x="2285998" y="4016572"/>
            <a:ext cx="1914161" cy="1775240"/>
          </a:xfrm>
          <a:prstGeom prst="rect">
            <a:avLst/>
          </a:prstGeom>
        </p:spPr>
      </p:pic>
      <p:grpSp>
        <p:nvGrpSpPr>
          <p:cNvPr id="18" name="Group 17"/>
          <p:cNvGrpSpPr/>
          <p:nvPr/>
        </p:nvGrpSpPr>
        <p:grpSpPr>
          <a:xfrm>
            <a:off x="5269345" y="3692022"/>
            <a:ext cx="2950318" cy="249950"/>
            <a:chOff x="7038949" y="1351561"/>
            <a:chExt cx="3456394" cy="315122"/>
          </a:xfrm>
        </p:grpSpPr>
        <p:sp>
          <p:nvSpPr>
            <p:cNvPr id="19" name="TextBox 18"/>
            <p:cNvSpPr txBox="1"/>
            <p:nvPr/>
          </p:nvSpPr>
          <p:spPr>
            <a:xfrm>
              <a:off x="9781487" y="1351561"/>
              <a:ext cx="713856" cy="30534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20" name="TextBox 19"/>
            <p:cNvSpPr txBox="1"/>
            <p:nvPr/>
          </p:nvSpPr>
          <p:spPr>
            <a:xfrm>
              <a:off x="7038949" y="1361340"/>
              <a:ext cx="861559" cy="305343"/>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pic>
        <p:nvPicPr>
          <p:cNvPr id="23" name="Picture 22"/>
          <p:cNvPicPr>
            <a:picLocks noChangeAspect="1"/>
          </p:cNvPicPr>
          <p:nvPr/>
        </p:nvPicPr>
        <p:blipFill>
          <a:blip r:embed="rId6"/>
          <a:stretch>
            <a:fillRect/>
          </a:stretch>
        </p:blipFill>
        <p:spPr>
          <a:xfrm>
            <a:off x="4363130" y="4013275"/>
            <a:ext cx="1914160" cy="1777926"/>
          </a:xfrm>
          <a:prstGeom prst="rect">
            <a:avLst/>
          </a:prstGeom>
        </p:spPr>
      </p:pic>
      <p:pic>
        <p:nvPicPr>
          <p:cNvPr id="24" name="Picture 2" descr="cid:image003.jpg@01D4834C.F3FAF390"/>
          <p:cNvPicPr>
            <a:picLocks noChangeAspect="1" noChangeArrowheads="1"/>
          </p:cNvPicPr>
          <p:nvPr/>
        </p:nvPicPr>
        <p:blipFill rotWithShape="1">
          <a:blip r:embed="rId7">
            <a:extLst>
              <a:ext uri="{28A0092B-C50C-407E-A947-70E740481C1C}">
                <a14:useLocalDpi xmlns:a14="http://schemas.microsoft.com/office/drawing/2010/main" val="0"/>
              </a:ext>
            </a:extLst>
          </a:blip>
          <a:srcRect b="11024"/>
          <a:stretch/>
        </p:blipFill>
        <p:spPr bwMode="auto">
          <a:xfrm>
            <a:off x="6440260" y="4013274"/>
            <a:ext cx="1885846" cy="17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a:blip r:embed="rId8" cstate="print">
            <a:extLst>
              <a:ext uri="{28A0092B-C50C-407E-A947-70E740481C1C}">
                <a14:useLocalDpi xmlns:a14="http://schemas.microsoft.com/office/drawing/2010/main" val="0"/>
              </a:ext>
            </a:extLst>
          </a:blip>
          <a:stretch>
            <a:fillRect/>
          </a:stretch>
        </p:blipFill>
        <p:spPr>
          <a:xfrm>
            <a:off x="4363130" y="1602564"/>
            <a:ext cx="1914160" cy="1726522"/>
          </a:xfrm>
          <a:prstGeom prst="rect">
            <a:avLst/>
          </a:prstGeom>
        </p:spPr>
      </p:pic>
      <p:pic>
        <p:nvPicPr>
          <p:cNvPr id="26" name="Picture 25"/>
          <p:cNvPicPr/>
          <p:nvPr/>
        </p:nvPicPr>
        <p:blipFill>
          <a:blip r:embed="rId9" cstate="print">
            <a:extLst>
              <a:ext uri="{28A0092B-C50C-407E-A947-70E740481C1C}">
                <a14:useLocalDpi xmlns:a14="http://schemas.microsoft.com/office/drawing/2010/main" val="0"/>
              </a:ext>
            </a:extLst>
          </a:blip>
          <a:stretch>
            <a:fillRect/>
          </a:stretch>
        </p:blipFill>
        <p:spPr>
          <a:xfrm>
            <a:off x="6440260" y="1602563"/>
            <a:ext cx="1914160" cy="1743913"/>
          </a:xfrm>
          <a:prstGeom prst="rect">
            <a:avLst/>
          </a:prstGeom>
        </p:spPr>
      </p:pic>
      <p:grpSp>
        <p:nvGrpSpPr>
          <p:cNvPr id="27" name="Group 26"/>
          <p:cNvGrpSpPr/>
          <p:nvPr/>
        </p:nvGrpSpPr>
        <p:grpSpPr>
          <a:xfrm>
            <a:off x="5153044" y="1257017"/>
            <a:ext cx="2574431" cy="249950"/>
            <a:chOff x="7038949" y="1351561"/>
            <a:chExt cx="3016030" cy="315122"/>
          </a:xfrm>
        </p:grpSpPr>
        <p:sp>
          <p:nvSpPr>
            <p:cNvPr id="28" name="TextBox 27"/>
            <p:cNvSpPr txBox="1"/>
            <p:nvPr/>
          </p:nvSpPr>
          <p:spPr>
            <a:xfrm>
              <a:off x="9341123" y="1351561"/>
              <a:ext cx="713856" cy="30534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29" name="TextBox 28"/>
            <p:cNvSpPr txBox="1"/>
            <p:nvPr/>
          </p:nvSpPr>
          <p:spPr>
            <a:xfrm>
              <a:off x="7038949" y="1361340"/>
              <a:ext cx="861559" cy="305343"/>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spTree>
    <p:extLst>
      <p:ext uri="{BB962C8B-B14F-4D97-AF65-F5344CB8AC3E}">
        <p14:creationId xmlns:p14="http://schemas.microsoft.com/office/powerpoint/2010/main" val="353175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ea typeface="Times New Roman" panose="02020603050405020304" pitchFamily="18" charset="0"/>
              </a:rPr>
              <a:t>FINDINGS AND ACTIONS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76980" y="1640194"/>
            <a:ext cx="1995590" cy="1712606"/>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20385" y="1634251"/>
            <a:ext cx="1995590" cy="173812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76518" y="4112941"/>
            <a:ext cx="1995590" cy="171260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2528990" y="4112941"/>
            <a:ext cx="1995590" cy="1712606"/>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381000" y="1640194"/>
            <a:ext cx="1995590" cy="1712606"/>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2524405" y="1634251"/>
            <a:ext cx="2004760" cy="1717494"/>
          </a:xfrm>
          <a:prstGeom prst="rect">
            <a:avLst/>
          </a:prstGeom>
        </p:spPr>
      </p:pic>
      <p:pic>
        <p:nvPicPr>
          <p:cNvPr id="10" name="Picture 9" descr="C:\Users\ASHRAF\AppData\Local\Microsoft\Windows\Temporary Internet Files\Content.Word\IMG_009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1462" y="4110497"/>
            <a:ext cx="1931454" cy="1717494"/>
          </a:xfrm>
          <a:prstGeom prst="rect">
            <a:avLst/>
          </a:prstGeom>
          <a:noFill/>
          <a:ln>
            <a:noFill/>
          </a:ln>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rot="5400000">
            <a:off x="6877999" y="4002298"/>
            <a:ext cx="1715049" cy="1931452"/>
          </a:xfrm>
          <a:prstGeom prst="rect">
            <a:avLst/>
          </a:prstGeom>
        </p:spPr>
      </p:pic>
      <p:grpSp>
        <p:nvGrpSpPr>
          <p:cNvPr id="12" name="Group 11"/>
          <p:cNvGrpSpPr/>
          <p:nvPr/>
        </p:nvGrpSpPr>
        <p:grpSpPr>
          <a:xfrm>
            <a:off x="1070015" y="1257019"/>
            <a:ext cx="2785744" cy="268462"/>
            <a:chOff x="7038949" y="1351561"/>
            <a:chExt cx="2906997" cy="383161"/>
          </a:xfrm>
        </p:grpSpPr>
        <p:sp>
          <p:nvSpPr>
            <p:cNvPr id="13" name="TextBox 12"/>
            <p:cNvSpPr txBox="1"/>
            <p:nvPr/>
          </p:nvSpPr>
          <p:spPr>
            <a:xfrm>
              <a:off x="9232090" y="1351561"/>
              <a:ext cx="713856" cy="37338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14" name="TextBox 13"/>
            <p:cNvSpPr txBox="1"/>
            <p:nvPr/>
          </p:nvSpPr>
          <p:spPr>
            <a:xfrm>
              <a:off x="7038949" y="1361340"/>
              <a:ext cx="861559" cy="373382"/>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grpSp>
        <p:nvGrpSpPr>
          <p:cNvPr id="18" name="Group 17"/>
          <p:cNvGrpSpPr/>
          <p:nvPr/>
        </p:nvGrpSpPr>
        <p:grpSpPr>
          <a:xfrm>
            <a:off x="5279698" y="1257019"/>
            <a:ext cx="2785744" cy="268462"/>
            <a:chOff x="7038949" y="1351561"/>
            <a:chExt cx="2906997" cy="383161"/>
          </a:xfrm>
        </p:grpSpPr>
        <p:sp>
          <p:nvSpPr>
            <p:cNvPr id="19" name="TextBox 18"/>
            <p:cNvSpPr txBox="1"/>
            <p:nvPr/>
          </p:nvSpPr>
          <p:spPr>
            <a:xfrm>
              <a:off x="9232090" y="1351561"/>
              <a:ext cx="713856" cy="37338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20" name="TextBox 19"/>
            <p:cNvSpPr txBox="1"/>
            <p:nvPr/>
          </p:nvSpPr>
          <p:spPr>
            <a:xfrm>
              <a:off x="7038949" y="1361340"/>
              <a:ext cx="861559" cy="373382"/>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grpSp>
        <p:nvGrpSpPr>
          <p:cNvPr id="21" name="Group 20"/>
          <p:cNvGrpSpPr/>
          <p:nvPr/>
        </p:nvGrpSpPr>
        <p:grpSpPr>
          <a:xfrm>
            <a:off x="1070015" y="3733932"/>
            <a:ext cx="2785744" cy="268462"/>
            <a:chOff x="7038949" y="1351561"/>
            <a:chExt cx="2906997" cy="383161"/>
          </a:xfrm>
        </p:grpSpPr>
        <p:sp>
          <p:nvSpPr>
            <p:cNvPr id="22" name="TextBox 21"/>
            <p:cNvSpPr txBox="1"/>
            <p:nvPr/>
          </p:nvSpPr>
          <p:spPr>
            <a:xfrm>
              <a:off x="9232090" y="1351561"/>
              <a:ext cx="713856" cy="37338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23" name="TextBox 22"/>
            <p:cNvSpPr txBox="1"/>
            <p:nvPr/>
          </p:nvSpPr>
          <p:spPr>
            <a:xfrm>
              <a:off x="7038949" y="1361340"/>
              <a:ext cx="861559" cy="373382"/>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grpSp>
        <p:nvGrpSpPr>
          <p:cNvPr id="24" name="Group 23"/>
          <p:cNvGrpSpPr/>
          <p:nvPr/>
        </p:nvGrpSpPr>
        <p:grpSpPr>
          <a:xfrm>
            <a:off x="5279698" y="3733932"/>
            <a:ext cx="2785744" cy="268462"/>
            <a:chOff x="7038949" y="1351561"/>
            <a:chExt cx="2906997" cy="383161"/>
          </a:xfrm>
        </p:grpSpPr>
        <p:sp>
          <p:nvSpPr>
            <p:cNvPr id="25" name="TextBox 24"/>
            <p:cNvSpPr txBox="1"/>
            <p:nvPr/>
          </p:nvSpPr>
          <p:spPr>
            <a:xfrm>
              <a:off x="9232090" y="1351561"/>
              <a:ext cx="713856" cy="373382"/>
            </a:xfrm>
            <a:prstGeom prst="rect">
              <a:avLst/>
            </a:prstGeom>
            <a:noFill/>
          </p:spPr>
          <p:txBody>
            <a:bodyPr wrap="square" rtlCol="0">
              <a:spAutoFit/>
            </a:bodyPr>
            <a:lstStyle/>
            <a:p>
              <a:r>
                <a:rPr lang="en-US" sz="1100" b="1" dirty="0" smtClean="0">
                  <a:latin typeface="Century Gothic" panose="020B0502020202020204" pitchFamily="34" charset="0"/>
                </a:rPr>
                <a:t>After</a:t>
              </a:r>
            </a:p>
          </p:txBody>
        </p:sp>
        <p:sp>
          <p:nvSpPr>
            <p:cNvPr id="26" name="TextBox 25"/>
            <p:cNvSpPr txBox="1"/>
            <p:nvPr/>
          </p:nvSpPr>
          <p:spPr>
            <a:xfrm>
              <a:off x="7038949" y="1361340"/>
              <a:ext cx="861559" cy="373382"/>
            </a:xfrm>
            <a:prstGeom prst="rect">
              <a:avLst/>
            </a:prstGeom>
            <a:noFill/>
          </p:spPr>
          <p:txBody>
            <a:bodyPr wrap="square" rtlCol="0">
              <a:spAutoFit/>
            </a:bodyPr>
            <a:lstStyle/>
            <a:p>
              <a:r>
                <a:rPr lang="en-US" sz="1100" b="1" dirty="0" smtClean="0">
                  <a:latin typeface="Century Gothic" panose="020B0502020202020204" pitchFamily="34" charset="0"/>
                </a:rPr>
                <a:t>Before</a:t>
              </a:r>
              <a:endParaRPr lang="en-US" sz="1100" b="1" dirty="0">
                <a:latin typeface="Century Gothic" panose="020B0502020202020204" pitchFamily="34" charset="0"/>
              </a:endParaRPr>
            </a:p>
          </p:txBody>
        </p:sp>
      </p:grpSp>
    </p:spTree>
    <p:extLst>
      <p:ext uri="{BB962C8B-B14F-4D97-AF65-F5344CB8AC3E}">
        <p14:creationId xmlns:p14="http://schemas.microsoft.com/office/powerpoint/2010/main" val="261332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Completion Statistics</a:t>
            </a:r>
          </a:p>
        </p:txBody>
      </p:sp>
      <p:sp>
        <p:nvSpPr>
          <p:cNvPr id="52" name="Rounded Rectangle 51"/>
          <p:cNvSpPr>
            <a:spLocks noChangeAspect="1"/>
          </p:cNvSpPr>
          <p:nvPr/>
        </p:nvSpPr>
        <p:spPr bwMode="auto">
          <a:xfrm>
            <a:off x="228600" y="4348283"/>
            <a:ext cx="1197355" cy="1176725"/>
          </a:xfrm>
          <a:prstGeom prst="roundRect">
            <a:avLst>
              <a:gd name="adj" fmla="val 8303"/>
            </a:avLst>
          </a:prstGeom>
          <a:solidFill>
            <a:srgbClr val="FFFFFF"/>
          </a:solidFill>
          <a:ln w="3175" cap="flat" cmpd="sng" algn="ctr">
            <a:solidFill>
              <a:srgbClr val="041E42">
                <a:lumMod val="25000"/>
                <a:lumOff val="75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53" name="Rounded Rectangle 52"/>
          <p:cNvSpPr>
            <a:spLocks noChangeAspect="1"/>
          </p:cNvSpPr>
          <p:nvPr/>
        </p:nvSpPr>
        <p:spPr bwMode="auto">
          <a:xfrm>
            <a:off x="228600" y="5107738"/>
            <a:ext cx="1197353" cy="345459"/>
          </a:xfrm>
          <a:prstGeom prst="roundRect">
            <a:avLst>
              <a:gd name="adj" fmla="val 0"/>
            </a:avLst>
          </a:prstGeom>
          <a:solidFill>
            <a:srgbClr val="0070C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Business</a:t>
            </a: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l="11397" t="22181" r="13199" b="25735"/>
          <a:stretch/>
        </p:blipFill>
        <p:spPr>
          <a:xfrm>
            <a:off x="442760" y="4502409"/>
            <a:ext cx="752261" cy="519604"/>
          </a:xfrm>
          <a:prstGeom prst="rect">
            <a:avLst/>
          </a:prstGeom>
        </p:spPr>
      </p:pic>
      <p:sp>
        <p:nvSpPr>
          <p:cNvPr id="58" name="Rounded Rectangle 57"/>
          <p:cNvSpPr>
            <a:spLocks noChangeAspect="1"/>
          </p:cNvSpPr>
          <p:nvPr/>
        </p:nvSpPr>
        <p:spPr bwMode="auto">
          <a:xfrm>
            <a:off x="1676378" y="4370211"/>
            <a:ext cx="1197355" cy="1176725"/>
          </a:xfrm>
          <a:prstGeom prst="roundRect">
            <a:avLst>
              <a:gd name="adj" fmla="val 8303"/>
            </a:avLst>
          </a:prstGeom>
          <a:solidFill>
            <a:srgbClr val="FFFFFF"/>
          </a:solidFill>
          <a:ln w="3175" cap="flat" cmpd="sng" algn="ctr">
            <a:solidFill>
              <a:srgbClr val="041E42">
                <a:lumMod val="25000"/>
                <a:lumOff val="75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59" name="Rounded Rectangle 58"/>
          <p:cNvSpPr>
            <a:spLocks noChangeAspect="1"/>
          </p:cNvSpPr>
          <p:nvPr/>
        </p:nvSpPr>
        <p:spPr bwMode="auto">
          <a:xfrm>
            <a:off x="1676378" y="5129666"/>
            <a:ext cx="1197353" cy="345459"/>
          </a:xfrm>
          <a:prstGeom prst="roundRect">
            <a:avLst>
              <a:gd name="adj" fmla="val 0"/>
            </a:avLst>
          </a:prstGeom>
          <a:solidFill>
            <a:srgbClr val="0070C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Business Interruption</a:t>
            </a:r>
          </a:p>
        </p:txBody>
      </p:sp>
      <p:sp>
        <p:nvSpPr>
          <p:cNvPr id="60" name="Rounded Rectangle 59"/>
          <p:cNvSpPr>
            <a:spLocks noChangeAspect="1"/>
          </p:cNvSpPr>
          <p:nvPr/>
        </p:nvSpPr>
        <p:spPr bwMode="auto">
          <a:xfrm>
            <a:off x="1737343" y="4483701"/>
            <a:ext cx="1073654" cy="572208"/>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0</a:t>
            </a:r>
            <a:endParaRPr kumimoji="0" lang="en-US" sz="1200" b="1" i="0" u="none" strike="noStrike" kern="0" cap="none" spc="0" normalizeH="0" baseline="100000" noProof="0" dirty="0" smtClean="0">
              <a:ln>
                <a:noFill/>
              </a:ln>
              <a:solidFill>
                <a:srgbClr val="4D4D4D"/>
              </a:solidFill>
              <a:effectLst/>
              <a:uLnTx/>
              <a:uFillTx/>
              <a:latin typeface="SABIC Typeface Text Light"/>
              <a:ea typeface="+mn-ea"/>
              <a:cs typeface="SABIC Typeface Text Light"/>
            </a:endParaRPr>
          </a:p>
        </p:txBody>
      </p:sp>
      <p:sp>
        <p:nvSpPr>
          <p:cNvPr id="61" name="Rounded Rectangle 60"/>
          <p:cNvSpPr>
            <a:spLocks noChangeAspect="1"/>
          </p:cNvSpPr>
          <p:nvPr/>
        </p:nvSpPr>
        <p:spPr bwMode="auto">
          <a:xfrm>
            <a:off x="228600" y="2840331"/>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62" name="Rounded Rectangle 61"/>
          <p:cNvSpPr>
            <a:spLocks noChangeAspect="1"/>
          </p:cNvSpPr>
          <p:nvPr/>
        </p:nvSpPr>
        <p:spPr bwMode="auto">
          <a:xfrm>
            <a:off x="228600" y="3565024"/>
            <a:ext cx="1299601" cy="447258"/>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Technical </a:t>
            </a:r>
          </a:p>
        </p:txBody>
      </p:sp>
      <p:sp>
        <p:nvSpPr>
          <p:cNvPr id="63" name="Rounded Rectangle 62"/>
          <p:cNvSpPr>
            <a:spLocks noChangeAspect="1"/>
          </p:cNvSpPr>
          <p:nvPr/>
        </p:nvSpPr>
        <p:spPr bwMode="auto">
          <a:xfrm>
            <a:off x="1676378" y="2840331"/>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64" name="Rounded Rectangle 63"/>
          <p:cNvSpPr>
            <a:spLocks noChangeAspect="1"/>
          </p:cNvSpPr>
          <p:nvPr/>
        </p:nvSpPr>
        <p:spPr bwMode="auto">
          <a:xfrm>
            <a:off x="1676378" y="3565024"/>
            <a:ext cx="1299601" cy="447258"/>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Inspected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Cleaned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Wrapped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4D4D4D"/>
              </a:solidFill>
              <a:effectLst/>
              <a:uLnTx/>
              <a:uFillTx/>
              <a:latin typeface="SABIC Typeface Text Light"/>
              <a:ea typeface="+mn-ea"/>
              <a:cs typeface="SABIC Typeface Text Light"/>
            </a:endParaRPr>
          </a:p>
        </p:txBody>
      </p:sp>
      <p:sp>
        <p:nvSpPr>
          <p:cNvPr id="65" name="Rounded Rectangle 64"/>
          <p:cNvSpPr>
            <a:spLocks noChangeAspect="1"/>
          </p:cNvSpPr>
          <p:nvPr/>
        </p:nvSpPr>
        <p:spPr bwMode="auto">
          <a:xfrm>
            <a:off x="4570569" y="2840926"/>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66" name="Rounded Rectangle 65"/>
          <p:cNvSpPr>
            <a:spLocks noChangeAspect="1"/>
          </p:cNvSpPr>
          <p:nvPr/>
        </p:nvSpPr>
        <p:spPr bwMode="auto">
          <a:xfrm>
            <a:off x="4631534" y="2992816"/>
            <a:ext cx="1165339" cy="621072"/>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4440 </a:t>
            </a:r>
            <a:r>
              <a:rPr kumimoji="0" lang="en-US" sz="2000" b="1" i="0" u="none" strike="noStrike" kern="0" cap="none" spc="0" normalizeH="0" baseline="0" noProof="0" dirty="0" smtClean="0">
                <a:ln>
                  <a:noFill/>
                </a:ln>
                <a:solidFill>
                  <a:srgbClr val="4D4D4D"/>
                </a:solidFill>
                <a:effectLst/>
                <a:uLnTx/>
                <a:uFillTx/>
                <a:latin typeface="SABIC Typeface Headline Light" panose="020B0303060202020204" pitchFamily="34" charset="0"/>
                <a:ea typeface="+mn-ea"/>
                <a:cs typeface="SABIC Typeface Headline Light" panose="020B0303060202020204" pitchFamily="34" charset="0"/>
              </a:rPr>
              <a:t>M</a:t>
            </a:r>
            <a:r>
              <a:rPr kumimoji="0" lang="en-US" sz="2000" b="1" i="0" u="none" strike="noStrike" kern="0" cap="none" spc="0" normalizeH="0" baseline="30000" noProof="0" dirty="0" smtClean="0">
                <a:ln>
                  <a:noFill/>
                </a:ln>
                <a:solidFill>
                  <a:srgbClr val="4D4D4D"/>
                </a:solidFill>
                <a:effectLst/>
                <a:uLnTx/>
                <a:uFillTx/>
                <a:latin typeface="SABIC Typeface Headline Light" panose="020B0303060202020204" pitchFamily="34" charset="0"/>
                <a:ea typeface="+mn-ea"/>
                <a:cs typeface="SABIC Typeface Headline Light" panose="020B0303060202020204" pitchFamily="34" charset="0"/>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Structural</a:t>
            </a:r>
            <a:endParaRPr kumimoji="0" lang="en-US" sz="1200" b="1" i="0" u="none" strike="noStrike" kern="0" cap="none" spc="0" normalizeH="0" baseline="100000" noProof="0" dirty="0" smtClean="0">
              <a:ln>
                <a:noFill/>
              </a:ln>
              <a:solidFill>
                <a:srgbClr val="4D4D4D"/>
              </a:solidFill>
              <a:effectLst/>
              <a:uLnTx/>
              <a:uFillTx/>
              <a:latin typeface="SABIC Typeface Text Light"/>
              <a:ea typeface="+mn-ea"/>
              <a:cs typeface="SABIC Typeface Text Light"/>
            </a:endParaRPr>
          </a:p>
        </p:txBody>
      </p:sp>
      <p:sp>
        <p:nvSpPr>
          <p:cNvPr id="67" name="Rounded Rectangle 66"/>
          <p:cNvSpPr>
            <a:spLocks noChangeAspect="1"/>
          </p:cNvSpPr>
          <p:nvPr/>
        </p:nvSpPr>
        <p:spPr bwMode="auto">
          <a:xfrm>
            <a:off x="6016984" y="2848700"/>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68" name="Rounded Rectangle 67"/>
          <p:cNvSpPr>
            <a:spLocks noChangeAspect="1"/>
          </p:cNvSpPr>
          <p:nvPr/>
        </p:nvSpPr>
        <p:spPr bwMode="auto">
          <a:xfrm>
            <a:off x="6016984" y="3557876"/>
            <a:ext cx="1299601" cy="462773"/>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 Inspected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Cleaned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Coated</a:t>
            </a:r>
          </a:p>
        </p:txBody>
      </p:sp>
      <p:sp>
        <p:nvSpPr>
          <p:cNvPr id="69" name="Rounded Rectangle 68"/>
          <p:cNvSpPr>
            <a:spLocks noChangeAspect="1"/>
          </p:cNvSpPr>
          <p:nvPr/>
        </p:nvSpPr>
        <p:spPr bwMode="auto">
          <a:xfrm>
            <a:off x="6077948" y="2992816"/>
            <a:ext cx="1165339" cy="621072"/>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4000 </a:t>
            </a:r>
            <a:r>
              <a:rPr kumimoji="0" lang="en-US" sz="2000" b="1" i="0" u="none" strike="noStrike" kern="0" cap="none" spc="0" normalizeH="0" baseline="0" noProof="0" dirty="0" smtClean="0">
                <a:ln>
                  <a:noFill/>
                </a:ln>
                <a:solidFill>
                  <a:srgbClr val="4D4D4D"/>
                </a:solidFill>
                <a:effectLst/>
                <a:uLnTx/>
                <a:uFillTx/>
                <a:latin typeface="SABIC Typeface Headline Light" panose="020B0303060202020204" pitchFamily="34" charset="0"/>
                <a:ea typeface="+mn-ea"/>
                <a:cs typeface="SABIC Typeface Headline Light" panose="020B0303060202020204" pitchFamily="34" charset="0"/>
              </a:rPr>
              <a:t>M</a:t>
            </a:r>
            <a:r>
              <a:rPr kumimoji="0" lang="en-US" sz="2000" b="1" i="0" u="none" strike="noStrike" kern="0" cap="none" spc="0" normalizeH="0" baseline="30000" noProof="0" dirty="0" smtClean="0">
                <a:ln>
                  <a:noFill/>
                </a:ln>
                <a:solidFill>
                  <a:srgbClr val="4D4D4D"/>
                </a:solidFill>
                <a:effectLst/>
                <a:uLnTx/>
                <a:uFillTx/>
                <a:latin typeface="SABIC Typeface Headline Light" panose="020B0303060202020204" pitchFamily="34" charset="0"/>
                <a:ea typeface="+mn-ea"/>
                <a:cs typeface="SABIC Typeface Headline Light" panose="020B0303060202020204" pitchFamily="34" charset="0"/>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Concrete Deck</a:t>
            </a:r>
            <a:endParaRPr kumimoji="0" lang="en-US" sz="1200" b="1" i="0" u="none" strike="noStrike" kern="0" cap="none" spc="0" normalizeH="0" baseline="100000" noProof="0" dirty="0" smtClean="0">
              <a:ln>
                <a:noFill/>
              </a:ln>
              <a:solidFill>
                <a:srgbClr val="4D4D4D"/>
              </a:solidFill>
              <a:effectLst/>
              <a:uLnTx/>
              <a:uFillTx/>
              <a:latin typeface="SABIC Typeface Text Light"/>
              <a:ea typeface="+mn-ea"/>
              <a:cs typeface="SABIC Typeface Text Light"/>
            </a:endParaRPr>
          </a:p>
        </p:txBody>
      </p:sp>
      <p:sp>
        <p:nvSpPr>
          <p:cNvPr id="70" name="Rounded Rectangle 69"/>
          <p:cNvSpPr>
            <a:spLocks noChangeAspect="1"/>
          </p:cNvSpPr>
          <p:nvPr/>
        </p:nvSpPr>
        <p:spPr bwMode="auto">
          <a:xfrm>
            <a:off x="3124154" y="2844469"/>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71" name="Rounded Rectangle 70"/>
          <p:cNvSpPr>
            <a:spLocks noChangeAspect="1"/>
          </p:cNvSpPr>
          <p:nvPr/>
        </p:nvSpPr>
        <p:spPr bwMode="auto">
          <a:xfrm>
            <a:off x="3122794" y="3565024"/>
            <a:ext cx="1301078" cy="447258"/>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Revamped</a:t>
            </a:r>
            <a:endPar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endParaRPr>
          </a:p>
        </p:txBody>
      </p:sp>
      <p:sp>
        <p:nvSpPr>
          <p:cNvPr id="72" name="Rounded Rectangle 71"/>
          <p:cNvSpPr>
            <a:spLocks noChangeAspect="1"/>
          </p:cNvSpPr>
          <p:nvPr/>
        </p:nvSpPr>
        <p:spPr bwMode="auto">
          <a:xfrm>
            <a:off x="3190351" y="2985669"/>
            <a:ext cx="1165339" cy="621072"/>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26</a:t>
            </a: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CP systems</a:t>
            </a:r>
          </a:p>
        </p:txBody>
      </p:sp>
      <p:sp>
        <p:nvSpPr>
          <p:cNvPr id="73" name="Rounded Rectangle 72"/>
          <p:cNvSpPr>
            <a:spLocks noChangeAspect="1"/>
          </p:cNvSpPr>
          <p:nvPr/>
        </p:nvSpPr>
        <p:spPr bwMode="auto">
          <a:xfrm>
            <a:off x="228600" y="1313991"/>
            <a:ext cx="1197355" cy="1176725"/>
          </a:xfrm>
          <a:prstGeom prst="roundRect">
            <a:avLst>
              <a:gd name="adj" fmla="val 8303"/>
            </a:avLst>
          </a:prstGeom>
          <a:solidFill>
            <a:srgbClr val="FFFFFF"/>
          </a:solidFill>
          <a:ln w="3175" cap="flat" cmpd="sng" algn="ctr">
            <a:solidFill>
              <a:srgbClr val="009FDF">
                <a:lumMod val="60000"/>
                <a:lumOff val="40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74" name="Rounded Rectangle 73"/>
          <p:cNvSpPr>
            <a:spLocks noChangeAspect="1"/>
          </p:cNvSpPr>
          <p:nvPr/>
        </p:nvSpPr>
        <p:spPr bwMode="auto">
          <a:xfrm>
            <a:off x="228600" y="2073446"/>
            <a:ext cx="1197353" cy="345459"/>
          </a:xfrm>
          <a:prstGeom prst="roundRect">
            <a:avLst>
              <a:gd name="adj" fmla="val 0"/>
            </a:avLst>
          </a:prstGeom>
          <a:solidFill>
            <a:srgbClr val="009FDF"/>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EHSS</a:t>
            </a:r>
          </a:p>
        </p:txBody>
      </p:sp>
      <p:sp>
        <p:nvSpPr>
          <p:cNvPr id="75" name="Rounded Rectangle 74"/>
          <p:cNvSpPr>
            <a:spLocks noChangeAspect="1"/>
          </p:cNvSpPr>
          <p:nvPr/>
        </p:nvSpPr>
        <p:spPr bwMode="auto">
          <a:xfrm>
            <a:off x="1679786" y="1313991"/>
            <a:ext cx="1197355" cy="1176725"/>
          </a:xfrm>
          <a:prstGeom prst="roundRect">
            <a:avLst>
              <a:gd name="adj" fmla="val 8303"/>
            </a:avLst>
          </a:prstGeom>
          <a:solidFill>
            <a:srgbClr val="FFFFFF"/>
          </a:solidFill>
          <a:ln w="3175" cap="flat" cmpd="sng" algn="ctr">
            <a:solidFill>
              <a:srgbClr val="009FDF">
                <a:lumMod val="60000"/>
                <a:lumOff val="40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76" name="Rounded Rectangle 75"/>
          <p:cNvSpPr>
            <a:spLocks noChangeAspect="1"/>
          </p:cNvSpPr>
          <p:nvPr/>
        </p:nvSpPr>
        <p:spPr bwMode="auto">
          <a:xfrm>
            <a:off x="1679786" y="2073446"/>
            <a:ext cx="1197353" cy="345459"/>
          </a:xfrm>
          <a:prstGeom prst="roundRect">
            <a:avLst>
              <a:gd name="adj" fmla="val 0"/>
            </a:avLst>
          </a:prstGeom>
          <a:solidFill>
            <a:srgbClr val="009FDF"/>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SHER</a:t>
            </a:r>
            <a:endParaRPr kumimoji="0" lang="en-US" sz="800" b="0" i="0" u="none" strike="noStrike" kern="0" cap="none" spc="0" normalizeH="0" baseline="0" noProof="0" dirty="0" smtClean="0">
              <a:ln>
                <a:noFill/>
              </a:ln>
              <a:solidFill>
                <a:srgbClr val="FFFFFF"/>
              </a:solidFill>
              <a:effectLst/>
              <a:uLnTx/>
              <a:uFillTx/>
              <a:latin typeface="SABIC Typeface Text Light"/>
              <a:ea typeface="+mn-ea"/>
              <a:cs typeface="SABIC Typeface Text Light"/>
            </a:endParaRPr>
          </a:p>
        </p:txBody>
      </p:sp>
      <p:sp>
        <p:nvSpPr>
          <p:cNvPr id="77" name="Rounded Rectangle 76"/>
          <p:cNvSpPr>
            <a:spLocks noChangeAspect="1"/>
          </p:cNvSpPr>
          <p:nvPr/>
        </p:nvSpPr>
        <p:spPr bwMode="auto">
          <a:xfrm>
            <a:off x="1740751" y="1427481"/>
            <a:ext cx="1073654" cy="572208"/>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0</a:t>
            </a:r>
            <a:endPar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endParaRPr>
          </a:p>
        </p:txBody>
      </p:sp>
      <p:sp>
        <p:nvSpPr>
          <p:cNvPr id="78" name="Rounded Rectangle 77"/>
          <p:cNvSpPr>
            <a:spLocks noChangeAspect="1"/>
          </p:cNvSpPr>
          <p:nvPr/>
        </p:nvSpPr>
        <p:spPr bwMode="auto">
          <a:xfrm>
            <a:off x="3130970" y="1335919"/>
            <a:ext cx="1197355" cy="1176725"/>
          </a:xfrm>
          <a:prstGeom prst="roundRect">
            <a:avLst>
              <a:gd name="adj" fmla="val 8303"/>
            </a:avLst>
          </a:prstGeom>
          <a:solidFill>
            <a:srgbClr val="FFFFFF"/>
          </a:solidFill>
          <a:ln w="3175" cap="flat" cmpd="sng" algn="ctr">
            <a:solidFill>
              <a:srgbClr val="009FDF">
                <a:lumMod val="60000"/>
                <a:lumOff val="40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79" name="Rounded Rectangle 78"/>
          <p:cNvSpPr>
            <a:spLocks noChangeAspect="1"/>
          </p:cNvSpPr>
          <p:nvPr/>
        </p:nvSpPr>
        <p:spPr bwMode="auto">
          <a:xfrm>
            <a:off x="3130970" y="2095374"/>
            <a:ext cx="1197353" cy="345459"/>
          </a:xfrm>
          <a:prstGeom prst="roundRect">
            <a:avLst>
              <a:gd name="adj" fmla="val 0"/>
            </a:avLst>
          </a:prstGeom>
          <a:solidFill>
            <a:srgbClr val="009FDF"/>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Safe-Man Hour</a:t>
            </a:r>
            <a:endParaRPr kumimoji="0" lang="en-US" sz="1050" b="0" i="0" u="none" strike="noStrike" kern="0" cap="none" spc="0" normalizeH="0" baseline="0" noProof="0" dirty="0" smtClean="0">
              <a:ln>
                <a:noFill/>
              </a:ln>
              <a:solidFill>
                <a:srgbClr val="FFFFFF"/>
              </a:solidFill>
              <a:effectLst/>
              <a:uLnTx/>
              <a:uFillTx/>
              <a:latin typeface="SABIC Typeface Text Light"/>
              <a:ea typeface="+mn-ea"/>
              <a:cs typeface="SABIC Typeface Text Light"/>
            </a:endParaRPr>
          </a:p>
        </p:txBody>
      </p:sp>
      <p:sp>
        <p:nvSpPr>
          <p:cNvPr id="80" name="Rounded Rectangle 79"/>
          <p:cNvSpPr>
            <a:spLocks noChangeAspect="1"/>
          </p:cNvSpPr>
          <p:nvPr/>
        </p:nvSpPr>
        <p:spPr bwMode="auto">
          <a:xfrm>
            <a:off x="3191935" y="1449409"/>
            <a:ext cx="1073654" cy="572208"/>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120k</a:t>
            </a:r>
            <a:endParaRPr kumimoji="0" lang="en-US" sz="1200" b="1" i="0" u="none" strike="noStrike" kern="0" cap="none" spc="0" normalizeH="0" baseline="100000" noProof="0" dirty="0" smtClean="0">
              <a:ln>
                <a:noFill/>
              </a:ln>
              <a:solidFill>
                <a:srgbClr val="4D4D4D"/>
              </a:solidFill>
              <a:effectLst/>
              <a:uLnTx/>
              <a:uFillTx/>
              <a:latin typeface="SABIC Typeface Text Light"/>
              <a:ea typeface="+mn-ea"/>
              <a:cs typeface="SABIC Typeface Text Light"/>
            </a:endParaRPr>
          </a:p>
        </p:txBody>
      </p:sp>
      <p:sp>
        <p:nvSpPr>
          <p:cNvPr id="81" name="Rounded Rectangle 80"/>
          <p:cNvSpPr>
            <a:spLocks noChangeAspect="1"/>
          </p:cNvSpPr>
          <p:nvPr/>
        </p:nvSpPr>
        <p:spPr bwMode="auto">
          <a:xfrm>
            <a:off x="4631534" y="1352986"/>
            <a:ext cx="1197355" cy="1176725"/>
          </a:xfrm>
          <a:prstGeom prst="roundRect">
            <a:avLst>
              <a:gd name="adj" fmla="val 8303"/>
            </a:avLst>
          </a:prstGeom>
          <a:solidFill>
            <a:srgbClr val="FFFFFF"/>
          </a:solidFill>
          <a:ln w="3175" cap="flat" cmpd="sng" algn="ctr">
            <a:solidFill>
              <a:srgbClr val="009FDF">
                <a:lumMod val="60000"/>
                <a:lumOff val="40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82" name="Rounded Rectangle 81"/>
          <p:cNvSpPr>
            <a:spLocks noChangeAspect="1"/>
          </p:cNvSpPr>
          <p:nvPr/>
        </p:nvSpPr>
        <p:spPr bwMode="auto">
          <a:xfrm>
            <a:off x="4631534" y="2112441"/>
            <a:ext cx="1197353" cy="345459"/>
          </a:xfrm>
          <a:prstGeom prst="roundRect">
            <a:avLst>
              <a:gd name="adj" fmla="val 0"/>
            </a:avLst>
          </a:prstGeom>
          <a:solidFill>
            <a:srgbClr val="009FDF"/>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Tool Box meeting</a:t>
            </a:r>
          </a:p>
        </p:txBody>
      </p:sp>
      <p:sp>
        <p:nvSpPr>
          <p:cNvPr id="83" name="Rounded Rectangle 82"/>
          <p:cNvSpPr>
            <a:spLocks noChangeAspect="1"/>
          </p:cNvSpPr>
          <p:nvPr/>
        </p:nvSpPr>
        <p:spPr bwMode="auto">
          <a:xfrm>
            <a:off x="4692499" y="1466476"/>
            <a:ext cx="1073654" cy="572208"/>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358</a:t>
            </a:r>
            <a:endParaRPr kumimoji="0" lang="en-US" sz="1200" b="1" i="0" u="none" strike="noStrike" kern="0" cap="none" spc="0" normalizeH="0" baseline="100000" noProof="0" dirty="0" smtClean="0">
              <a:ln>
                <a:noFill/>
              </a:ln>
              <a:solidFill>
                <a:srgbClr val="4D4D4D"/>
              </a:solidFill>
              <a:effectLst/>
              <a:uLnTx/>
              <a:uFillTx/>
              <a:latin typeface="SABIC Typeface Text Light"/>
              <a:ea typeface="+mn-ea"/>
              <a:cs typeface="SABIC Typeface Text Light"/>
            </a:endParaRPr>
          </a:p>
        </p:txBody>
      </p:sp>
      <p:sp>
        <p:nvSpPr>
          <p:cNvPr id="84" name="Rounded Rectangle 83"/>
          <p:cNvSpPr>
            <a:spLocks noChangeAspect="1"/>
          </p:cNvSpPr>
          <p:nvPr/>
        </p:nvSpPr>
        <p:spPr bwMode="auto">
          <a:xfrm>
            <a:off x="6077948" y="1352986"/>
            <a:ext cx="1197355" cy="1176725"/>
          </a:xfrm>
          <a:prstGeom prst="roundRect">
            <a:avLst>
              <a:gd name="adj" fmla="val 8303"/>
            </a:avLst>
          </a:prstGeom>
          <a:solidFill>
            <a:srgbClr val="FFFFFF"/>
          </a:solidFill>
          <a:ln w="3175" cap="flat" cmpd="sng" algn="ctr">
            <a:solidFill>
              <a:srgbClr val="009FDF">
                <a:lumMod val="60000"/>
                <a:lumOff val="40000"/>
              </a:srgbClr>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85" name="Rounded Rectangle 84"/>
          <p:cNvSpPr>
            <a:spLocks noChangeAspect="1"/>
          </p:cNvSpPr>
          <p:nvPr/>
        </p:nvSpPr>
        <p:spPr bwMode="auto">
          <a:xfrm>
            <a:off x="6077948" y="2112441"/>
            <a:ext cx="1197353" cy="345459"/>
          </a:xfrm>
          <a:prstGeom prst="roundRect">
            <a:avLst>
              <a:gd name="adj" fmla="val 0"/>
            </a:avLst>
          </a:prstGeom>
          <a:solidFill>
            <a:srgbClr val="009FDF"/>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SABIC Typeface Text Light"/>
                <a:ea typeface="+mn-ea"/>
                <a:cs typeface="SABIC Typeface Text Light"/>
              </a:rPr>
              <a:t>Drill</a:t>
            </a:r>
          </a:p>
        </p:txBody>
      </p:sp>
      <p:sp>
        <p:nvSpPr>
          <p:cNvPr id="86" name="Rounded Rectangle 85"/>
          <p:cNvSpPr>
            <a:spLocks noChangeAspect="1"/>
          </p:cNvSpPr>
          <p:nvPr/>
        </p:nvSpPr>
        <p:spPr bwMode="auto">
          <a:xfrm>
            <a:off x="6138913" y="1466476"/>
            <a:ext cx="1073654" cy="572208"/>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42</a:t>
            </a:r>
            <a:endPar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endParaRPr>
          </a:p>
        </p:txBody>
      </p:sp>
      <p:pic>
        <p:nvPicPr>
          <p:cNvPr id="87" name="Picture 146"/>
          <p:cNvPicPr>
            <a:picLocks noChangeAspect="1"/>
          </p:cNvPicPr>
          <p:nvPr/>
        </p:nvPicPr>
        <p:blipFill rotWithShape="1">
          <a:blip r:embed="rId3" cstate="print">
            <a:extLst>
              <a:ext uri="{28A0092B-C50C-407E-A947-70E740481C1C}">
                <a14:useLocalDpi xmlns:a14="http://schemas.microsoft.com/office/drawing/2010/main" val="0"/>
              </a:ext>
            </a:extLst>
          </a:blip>
          <a:srcRect l="18490" t="22510" r="18315" b="25407"/>
          <a:stretch/>
        </p:blipFill>
        <p:spPr bwMode="auto">
          <a:xfrm>
            <a:off x="531880" y="1452645"/>
            <a:ext cx="590550" cy="48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p:cNvSpPr/>
          <p:nvPr/>
        </p:nvSpPr>
        <p:spPr>
          <a:xfrm>
            <a:off x="7139295" y="1563924"/>
            <a:ext cx="2187002" cy="969496"/>
          </a:xfrm>
          <a:prstGeom prst="rect">
            <a:avLst/>
          </a:prstGeom>
        </p:spPr>
        <p:txBody>
          <a:bodyPr wrap="square">
            <a:spAutoFit/>
          </a:bodyPr>
          <a:lstStyle/>
          <a:p>
            <a:pPr algn="ctr"/>
            <a:r>
              <a:rPr lang="en-US" b="1" dirty="0">
                <a:solidFill>
                  <a:srgbClr val="009FDF"/>
                </a:solidFill>
                <a:latin typeface="SABIC Typeface Text Light"/>
                <a:cs typeface="SABIC Typeface Text Light"/>
              </a:rPr>
              <a:t>1</a:t>
            </a:r>
            <a:r>
              <a:rPr lang="en-US" b="1" baseline="30000" dirty="0">
                <a:solidFill>
                  <a:srgbClr val="009FDF"/>
                </a:solidFill>
                <a:latin typeface="SABIC Typeface Text Light"/>
                <a:cs typeface="SABIC Typeface Text Light"/>
              </a:rPr>
              <a:t>st</a:t>
            </a:r>
            <a:r>
              <a:rPr lang="en-US" sz="2800" b="1" dirty="0">
                <a:solidFill>
                  <a:srgbClr val="4D4D4D"/>
                </a:solidFill>
                <a:latin typeface="SABIC Typeface Text Light"/>
                <a:cs typeface="SABIC Typeface Text Light"/>
              </a:rPr>
              <a:t> </a:t>
            </a:r>
            <a:r>
              <a:rPr lang="en-US" sz="1200" dirty="0" smtClean="0">
                <a:solidFill>
                  <a:srgbClr val="4D4D4D"/>
                </a:solidFill>
                <a:latin typeface="SABIC Typeface Text Light"/>
                <a:cs typeface="SABIC Typeface Text Light"/>
              </a:rPr>
              <a:t>time in SABIC</a:t>
            </a:r>
            <a:endParaRPr lang="en-US" dirty="0" smtClean="0">
              <a:solidFill>
                <a:srgbClr val="009FDF"/>
              </a:solidFill>
              <a:latin typeface="SABIC Typeface Text Light"/>
              <a:cs typeface="SABIC Typeface Text Light"/>
            </a:endParaRPr>
          </a:p>
          <a:p>
            <a:pPr algn="ctr"/>
            <a:r>
              <a:rPr lang="en-US" dirty="0" smtClean="0">
                <a:solidFill>
                  <a:srgbClr val="009FDF"/>
                </a:solidFill>
                <a:latin typeface="SABIC Typeface Text Light"/>
                <a:cs typeface="SABIC Typeface Text Light"/>
              </a:rPr>
              <a:t>Supervision</a:t>
            </a:r>
          </a:p>
          <a:p>
            <a:pPr algn="ctr"/>
            <a:r>
              <a:rPr lang="en-US" sz="1100" dirty="0" smtClean="0">
                <a:solidFill>
                  <a:srgbClr val="4D4D4D"/>
                </a:solidFill>
                <a:latin typeface="SABIC Typeface Text Light"/>
                <a:cs typeface="SABIC Typeface Text Light"/>
              </a:rPr>
              <a:t>Full time Supervision</a:t>
            </a:r>
            <a:endParaRPr lang="en-US" sz="1100" b="1" dirty="0">
              <a:solidFill>
                <a:srgbClr val="4D4D4D"/>
              </a:solidFill>
              <a:latin typeface="SABIC Typeface Text Light"/>
              <a:cs typeface="SABIC Typeface Text Light"/>
            </a:endParaRPr>
          </a:p>
        </p:txBody>
      </p:sp>
      <p:sp>
        <p:nvSpPr>
          <p:cNvPr id="89" name="Rectangle 88"/>
          <p:cNvSpPr/>
          <p:nvPr/>
        </p:nvSpPr>
        <p:spPr>
          <a:xfrm>
            <a:off x="7273532" y="1113146"/>
            <a:ext cx="1847929" cy="553998"/>
          </a:xfrm>
          <a:prstGeom prst="rect">
            <a:avLst/>
          </a:prstGeom>
        </p:spPr>
        <p:txBody>
          <a:bodyPr wrap="square">
            <a:spAutoFit/>
          </a:bodyPr>
          <a:lstStyle/>
          <a:p>
            <a:pPr algn="ctr"/>
            <a:r>
              <a:rPr lang="en-US" dirty="0">
                <a:solidFill>
                  <a:srgbClr val="009FDF"/>
                </a:solidFill>
                <a:latin typeface="SABIC Typeface Text Light"/>
                <a:cs typeface="SABIC Typeface Text Light"/>
              </a:rPr>
              <a:t>High </a:t>
            </a:r>
            <a:r>
              <a:rPr lang="en-US" dirty="0" smtClean="0">
                <a:solidFill>
                  <a:srgbClr val="009FDF"/>
                </a:solidFill>
                <a:latin typeface="SABIC Typeface Text Light"/>
                <a:cs typeface="SABIC Typeface Text Light"/>
              </a:rPr>
              <a:t>Quality</a:t>
            </a:r>
          </a:p>
          <a:p>
            <a:pPr algn="ctr" fontAlgn="auto">
              <a:spcBef>
                <a:spcPts val="0"/>
              </a:spcBef>
              <a:spcAft>
                <a:spcPts val="0"/>
              </a:spcAft>
            </a:pPr>
            <a:r>
              <a:rPr lang="en-US" sz="1100" dirty="0">
                <a:solidFill>
                  <a:srgbClr val="4D4D4D"/>
                </a:solidFill>
                <a:latin typeface="SABIC Typeface Text Light"/>
                <a:cs typeface="SABIC Typeface Text Light"/>
              </a:rPr>
              <a:t>R</a:t>
            </a:r>
            <a:r>
              <a:rPr lang="en-US" sz="1100" dirty="0" smtClean="0">
                <a:solidFill>
                  <a:srgbClr val="4D4D4D"/>
                </a:solidFill>
                <a:latin typeface="SABIC Typeface Text Light"/>
                <a:cs typeface="SABIC Typeface Text Light"/>
              </a:rPr>
              <a:t>escue plan and JSA</a:t>
            </a:r>
            <a:endParaRPr lang="en-US" sz="1100" dirty="0">
              <a:solidFill>
                <a:srgbClr val="4D4D4D"/>
              </a:solidFill>
              <a:latin typeface="SABIC Typeface Text Light"/>
              <a:cs typeface="SABIC Typeface Text Light"/>
            </a:endParaRPr>
          </a:p>
        </p:txBody>
      </p:sp>
      <p:cxnSp>
        <p:nvCxnSpPr>
          <p:cNvPr id="90" name="Straight Connector 89"/>
          <p:cNvCxnSpPr/>
          <p:nvPr/>
        </p:nvCxnSpPr>
        <p:spPr bwMode="auto">
          <a:xfrm flipH="1">
            <a:off x="7500326" y="1697921"/>
            <a:ext cx="1491274" cy="0"/>
          </a:xfrm>
          <a:prstGeom prst="line">
            <a:avLst/>
          </a:prstGeom>
          <a:noFill/>
          <a:ln w="9525" cap="flat" cmpd="sng" algn="ctr">
            <a:solidFill>
              <a:srgbClr val="939598">
                <a:shade val="95000"/>
                <a:satMod val="105000"/>
              </a:srgbClr>
            </a:solidFill>
            <a:prstDash val="dashDot"/>
            <a:headEnd type="none" w="med" len="med"/>
            <a:tailEnd type="none" w="med" len="med"/>
          </a:ln>
          <a:effectLst/>
          <a:extLst/>
        </p:spPr>
      </p:cxnSp>
      <p:pic>
        <p:nvPicPr>
          <p:cNvPr id="91" name="Picture 90" descr="cid:image036.png@01D3A8B9.90B58E30">
            <a:extLst>
              <a:ext uri="{FF2B5EF4-FFF2-40B4-BE49-F238E27FC236}">
                <a16:creationId xmlns:a16="http://schemas.microsoft.com/office/drawing/2014/main" id="{907EE8D1-622B-4EAB-98CF-69B03F5BF3F1}"/>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3682" t="14524" r="12089" b="15782"/>
          <a:stretch/>
        </p:blipFill>
        <p:spPr bwMode="auto">
          <a:xfrm>
            <a:off x="565060" y="2948668"/>
            <a:ext cx="601948" cy="566539"/>
          </a:xfrm>
          <a:prstGeom prst="rect">
            <a:avLst/>
          </a:prstGeom>
          <a:noFill/>
          <a:ln>
            <a:noFill/>
          </a:ln>
        </p:spPr>
      </p:pic>
      <p:sp>
        <p:nvSpPr>
          <p:cNvPr id="92" name="Rounded Rectangle 91"/>
          <p:cNvSpPr>
            <a:spLocks noChangeAspect="1"/>
          </p:cNvSpPr>
          <p:nvPr/>
        </p:nvSpPr>
        <p:spPr bwMode="auto">
          <a:xfrm>
            <a:off x="1744379" y="2963418"/>
            <a:ext cx="1240826" cy="621072"/>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121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Piles</a:t>
            </a:r>
          </a:p>
        </p:txBody>
      </p:sp>
      <p:sp>
        <p:nvSpPr>
          <p:cNvPr id="93" name="Rounded Rectangle 92"/>
          <p:cNvSpPr>
            <a:spLocks noChangeAspect="1"/>
          </p:cNvSpPr>
          <p:nvPr/>
        </p:nvSpPr>
        <p:spPr bwMode="auto">
          <a:xfrm>
            <a:off x="7463397" y="2849449"/>
            <a:ext cx="1299603" cy="1277211"/>
          </a:xfrm>
          <a:prstGeom prst="roundRect">
            <a:avLst>
              <a:gd name="adj" fmla="val 8303"/>
            </a:avLst>
          </a:prstGeom>
          <a:solidFill>
            <a:srgbClr val="FFFFFF"/>
          </a:solidFill>
          <a:ln w="3175" cap="flat" cmpd="sng" algn="ctr">
            <a:solidFill>
              <a:srgbClr val="FFCD00"/>
            </a:solidFill>
            <a:prstDash val="solid"/>
            <a:headEnd type="none" w="med" len="med"/>
            <a:tailEnd type="none" w="med" len="med"/>
          </a:ln>
          <a:effectLst>
            <a:outerShdw blurRad="76200" dir="18900000" sy="23000" kx="-1200000" algn="bl" rotWithShape="0">
              <a:prstClr val="black">
                <a:alpha val="20000"/>
              </a:prstClr>
            </a:outerShdw>
          </a:effectLst>
          <a:extLst/>
        </p:spPr>
        <p:txBody>
          <a:bodyPr vert="horz" wrap="square" lIns="0" tIns="0" rIns="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400" b="1" i="0" u="none" strike="noStrike" kern="0" cap="none" spc="0" normalizeH="0" baseline="0" noProof="0" dirty="0" smtClean="0">
              <a:ln>
                <a:noFill/>
              </a:ln>
              <a:solidFill>
                <a:srgbClr val="4D4D4D">
                  <a:lumMod val="50000"/>
                </a:srgbClr>
              </a:solidFill>
              <a:effectLst/>
              <a:uLnTx/>
              <a:uFillTx/>
              <a:latin typeface="SABIC Typeface Text Light"/>
              <a:ea typeface="+mn-ea"/>
              <a:cs typeface="SABIC Typeface Text Light"/>
            </a:endParaRPr>
          </a:p>
        </p:txBody>
      </p:sp>
      <p:sp>
        <p:nvSpPr>
          <p:cNvPr id="94" name="Rounded Rectangle 93"/>
          <p:cNvSpPr>
            <a:spLocks noChangeAspect="1"/>
          </p:cNvSpPr>
          <p:nvPr/>
        </p:nvSpPr>
        <p:spPr bwMode="auto">
          <a:xfrm>
            <a:off x="7464760" y="3565024"/>
            <a:ext cx="1299601" cy="459099"/>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Training &amp; certifications</a:t>
            </a:r>
          </a:p>
        </p:txBody>
      </p:sp>
      <p:sp>
        <p:nvSpPr>
          <p:cNvPr id="95" name="Rounded Rectangle 94"/>
          <p:cNvSpPr>
            <a:spLocks noChangeAspect="1"/>
          </p:cNvSpPr>
          <p:nvPr/>
        </p:nvSpPr>
        <p:spPr bwMode="auto">
          <a:xfrm>
            <a:off x="7500325" y="2996579"/>
            <a:ext cx="1240826" cy="621072"/>
          </a:xfrm>
          <a:prstGeom prst="roundRect">
            <a:avLst>
              <a:gd name="adj" fmla="val 0"/>
            </a:avLst>
          </a:prstGeom>
          <a:noFill/>
          <a:ln w="25400" cap="flat" cmpd="sng" algn="ctr">
            <a:noFill/>
            <a:prstDash val="soli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2000" b="1" i="0" u="none" strike="noStrike" kern="0" cap="none" spc="0" normalizeH="0" baseline="0" noProof="0" dirty="0" smtClean="0">
                <a:ln>
                  <a:noFill/>
                </a:ln>
                <a:solidFill>
                  <a:srgbClr val="4D4D4D"/>
                </a:solidFill>
                <a:effectLst/>
                <a:uLnTx/>
                <a:uFillTx/>
                <a:latin typeface="SABIC Typeface Text Light"/>
                <a:ea typeface="+mn-ea"/>
                <a:cs typeface="SABIC Typeface Text Light"/>
              </a:rPr>
              <a:t>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2 from SABTANK</a:t>
            </a:r>
          </a:p>
        </p:txBody>
      </p:sp>
      <p:sp>
        <p:nvSpPr>
          <p:cNvPr id="96" name="Rounded Rectangle 95"/>
          <p:cNvSpPr>
            <a:spLocks noChangeAspect="1"/>
          </p:cNvSpPr>
          <p:nvPr/>
        </p:nvSpPr>
        <p:spPr bwMode="auto">
          <a:xfrm>
            <a:off x="4570570" y="3565023"/>
            <a:ext cx="1299601" cy="462773"/>
          </a:xfrm>
          <a:prstGeom prst="roundRect">
            <a:avLst>
              <a:gd name="adj" fmla="val 0"/>
            </a:avLst>
          </a:prstGeom>
          <a:solidFill>
            <a:srgbClr val="FFCD00"/>
          </a:solidFill>
          <a:ln w="25400" cap="flat" cmpd="sng" algn="ctr">
            <a:no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 Inspected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Cleaned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srgbClr val="4D4D4D"/>
                </a:solidFill>
                <a:effectLst/>
                <a:uLnTx/>
                <a:uFillTx/>
                <a:latin typeface="SABIC Typeface Text Light"/>
                <a:ea typeface="+mn-ea"/>
                <a:cs typeface="SABIC Typeface Text Light"/>
              </a:rPr>
              <a:t>Coated</a:t>
            </a:r>
          </a:p>
        </p:txBody>
      </p:sp>
      <p:pic>
        <p:nvPicPr>
          <p:cNvPr id="97" name="Picture 96"/>
          <p:cNvPicPr>
            <a:picLocks noChangeAspect="1"/>
          </p:cNvPicPr>
          <p:nvPr/>
        </p:nvPicPr>
        <p:blipFill rotWithShape="1">
          <a:blip r:embed="rId6"/>
          <a:srcRect l="12055" t="-46" r="6330" b="4161"/>
          <a:stretch/>
        </p:blipFill>
        <p:spPr>
          <a:xfrm>
            <a:off x="5281180" y="4493753"/>
            <a:ext cx="2018933" cy="1526047"/>
          </a:xfrm>
          <a:prstGeom prst="rect">
            <a:avLst/>
          </a:prstGeom>
        </p:spPr>
      </p:pic>
      <p:pic>
        <p:nvPicPr>
          <p:cNvPr id="98" name="Picture 97"/>
          <p:cNvPicPr>
            <a:picLocks noChangeAspect="1"/>
          </p:cNvPicPr>
          <p:nvPr/>
        </p:nvPicPr>
        <p:blipFill rotWithShape="1">
          <a:blip r:embed="rId7" cstate="print">
            <a:extLst>
              <a:ext uri="{28A0092B-C50C-407E-A947-70E740481C1C}">
                <a14:useLocalDpi xmlns:a14="http://schemas.microsoft.com/office/drawing/2010/main" val="0"/>
              </a:ext>
            </a:extLst>
          </a:blip>
          <a:srcRect l="29199" b="1468"/>
          <a:stretch/>
        </p:blipFill>
        <p:spPr>
          <a:xfrm>
            <a:off x="3061572" y="4483895"/>
            <a:ext cx="2020905" cy="1533991"/>
          </a:xfrm>
          <a:prstGeom prst="rect">
            <a:avLst/>
          </a:prstGeom>
        </p:spPr>
      </p:pic>
      <p:cxnSp>
        <p:nvCxnSpPr>
          <p:cNvPr id="105" name="Straight Connector 104"/>
          <p:cNvCxnSpPr/>
          <p:nvPr/>
        </p:nvCxnSpPr>
        <p:spPr bwMode="auto">
          <a:xfrm flipH="1">
            <a:off x="7500326" y="2529711"/>
            <a:ext cx="1491274" cy="0"/>
          </a:xfrm>
          <a:prstGeom prst="line">
            <a:avLst/>
          </a:prstGeom>
          <a:noFill/>
          <a:ln w="9525" cap="flat" cmpd="sng" algn="ctr">
            <a:solidFill>
              <a:srgbClr val="939598">
                <a:shade val="95000"/>
                <a:satMod val="105000"/>
              </a:srgbClr>
            </a:solidFill>
            <a:prstDash val="dashDot"/>
            <a:headEnd type="none" w="med" len="med"/>
            <a:tailEnd type="none" w="med" len="med"/>
          </a:ln>
          <a:effectLst/>
          <a:extLst/>
        </p:spPr>
      </p:cxnSp>
    </p:spTree>
    <p:extLst>
      <p:ext uri="{BB962C8B-B14F-4D97-AF65-F5344CB8AC3E}">
        <p14:creationId xmlns:p14="http://schemas.microsoft.com/office/powerpoint/2010/main" val="1053664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4023</TotalTime>
  <Words>532</Words>
  <Application>Microsoft Office PowerPoint</Application>
  <PresentationFormat>On-screen Show (4:3)</PresentationFormat>
  <Paragraphs>129</Paragraphs>
  <Slides>12</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Century Gothic</vt:lpstr>
      <vt:lpstr>Gill Sans MT</vt:lpstr>
      <vt:lpstr>SABIC Typeface Headline Light</vt:lpstr>
      <vt:lpstr>SABIC Typeface Text</vt:lpstr>
      <vt:lpstr>SABIC Typeface Text Light</vt:lpstr>
      <vt:lpstr>Times New Roman</vt:lpstr>
      <vt:lpstr>Wingdings</vt:lpstr>
      <vt:lpstr>Office Theme</vt:lpstr>
      <vt:lpstr>PowerPoint Presentation</vt:lpstr>
      <vt:lpstr>CONTENTS</vt:lpstr>
      <vt:lpstr>INTRODUCTION </vt:lpstr>
      <vt:lpstr>PowerPoint Presentation</vt:lpstr>
      <vt:lpstr>SCOPE OF WORK</vt:lpstr>
      <vt:lpstr>PROJECT CHALLENGES &amp; SOLUTION</vt:lpstr>
      <vt:lpstr>FINDINGS AND ACTIONS </vt:lpstr>
      <vt:lpstr>FINDINGS AND ACTIONS </vt:lpstr>
      <vt:lpstr>Completion Statistics</vt:lpstr>
      <vt:lpstr>OPPORTUNITIES CAPTURED</vt:lpstr>
      <vt:lpstr>CONCLUSIONS</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149</cp:revision>
  <dcterms:created xsi:type="dcterms:W3CDTF">2009-10-28T07:50:07Z</dcterms:created>
  <dcterms:modified xsi:type="dcterms:W3CDTF">2022-02-19T11:50:01Z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2021-02-04T11:46:48Z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07df68c7-335f-4e81-a580-15717092cf38</vt:lpwstr>
  </property>
  <property fmtid="{D5CDD505-2E9C-101B-9397-08002B2CF9AE}" pid="8" name="MSIP_Label_13321747-f206-4919-9520-29762f698e8e_ContentBits">
    <vt:lpwstr>1</vt:lpwstr>
  </property>
</Properties>
</file>