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282" r:id="rId3"/>
    <p:sldId id="283" r:id="rId4"/>
    <p:sldId id="277" r:id="rId5"/>
    <p:sldId id="278" r:id="rId6"/>
    <p:sldId id="284" r:id="rId7"/>
    <p:sldId id="285" r:id="rId8"/>
    <p:sldId id="286" r:id="rId9"/>
    <p:sldId id="288" r:id="rId10"/>
    <p:sldId id="289" r:id="rId11"/>
    <p:sldId id="293" r:id="rId12"/>
    <p:sldId id="296" r:id="rId13"/>
    <p:sldId id="301" r:id="rId14"/>
    <p:sldId id="303" r:id="rId15"/>
    <p:sldId id="304" r:id="rId16"/>
    <p:sldId id="307" r:id="rId17"/>
    <p:sldId id="341" r:id="rId18"/>
    <p:sldId id="324" r:id="rId19"/>
    <p:sldId id="308" r:id="rId20"/>
    <p:sldId id="309" r:id="rId21"/>
    <p:sldId id="334" r:id="rId22"/>
    <p:sldId id="311" r:id="rId23"/>
    <p:sldId id="335" r:id="rId24"/>
    <p:sldId id="337" r:id="rId25"/>
    <p:sldId id="336" r:id="rId26"/>
    <p:sldId id="333" r:id="rId27"/>
    <p:sldId id="312" r:id="rId28"/>
    <p:sldId id="338" r:id="rId29"/>
    <p:sldId id="315" r:id="rId30"/>
    <p:sldId id="339" r:id="rId31"/>
    <p:sldId id="340" r:id="rId32"/>
    <p:sldId id="276" r:id="rId3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9900"/>
    <a:srgbClr val="660033"/>
    <a:srgbClr val="FFFF66"/>
    <a:srgbClr val="0081C4"/>
    <a:srgbClr val="EFB42B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135" autoAdjust="0"/>
    <p:restoredTop sz="94343" autoAdjust="0"/>
  </p:normalViewPr>
  <p:slideViewPr>
    <p:cSldViewPr>
      <p:cViewPr varScale="1">
        <p:scale>
          <a:sx n="108" d="100"/>
          <a:sy n="108" d="100"/>
        </p:scale>
        <p:origin x="177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285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Jubail%20Int%20Conf%202014\Graph1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MTBE Removal Efficiency</a:t>
            </a:r>
            <a:endParaRPr lang="en-US" dirty="0"/>
          </a:p>
        </c:rich>
      </c:tx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Removal Effeciency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ln w="15875">
                <a:solidFill>
                  <a:srgbClr val="002060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Sheet1!$C$2:$I$2</c:f>
              <c:numCache>
                <c:formatCode>General</c:formatCode>
                <c:ptCount val="7"/>
                <c:pt idx="0">
                  <c:v>1.22</c:v>
                </c:pt>
                <c:pt idx="1">
                  <c:v>1.93</c:v>
                </c:pt>
                <c:pt idx="2">
                  <c:v>2.82</c:v>
                </c:pt>
                <c:pt idx="3">
                  <c:v>3.88</c:v>
                </c:pt>
                <c:pt idx="4">
                  <c:v>5.0999999999999996</c:v>
                </c:pt>
                <c:pt idx="5">
                  <c:v>7.48</c:v>
                </c:pt>
                <c:pt idx="6">
                  <c:v>8.9700000000000006</c:v>
                </c:pt>
              </c:numCache>
            </c:numRef>
          </c:xVal>
          <c:yVal>
            <c:numRef>
              <c:f>Sheet1!$C$3:$I$3</c:f>
              <c:numCache>
                <c:formatCode>General</c:formatCode>
                <c:ptCount val="7"/>
                <c:pt idx="0">
                  <c:v>50.8</c:v>
                </c:pt>
                <c:pt idx="1">
                  <c:v>69.400000000000006</c:v>
                </c:pt>
                <c:pt idx="2">
                  <c:v>83.2</c:v>
                </c:pt>
                <c:pt idx="3">
                  <c:v>91.8</c:v>
                </c:pt>
                <c:pt idx="4">
                  <c:v>95.8</c:v>
                </c:pt>
                <c:pt idx="5">
                  <c:v>96.7</c:v>
                </c:pt>
                <c:pt idx="6">
                  <c:v>97.4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90D-4022-B40C-7E44D246C4C7}"/>
            </c:ext>
          </c:extLst>
        </c:ser>
        <c:dLbls>
          <c:dLblPos val="b"/>
          <c:showLegendKey val="0"/>
          <c:showVal val="1"/>
          <c:showCatName val="0"/>
          <c:showSerName val="0"/>
          <c:showPercent val="0"/>
          <c:showBubbleSize val="0"/>
        </c:dLbls>
        <c:axId val="65950464"/>
        <c:axId val="65952384"/>
      </c:scatterChart>
      <c:valAx>
        <c:axId val="659504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Dose (kGy)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65952384"/>
        <c:crosses val="autoZero"/>
        <c:crossBetween val="midCat"/>
      </c:valAx>
      <c:valAx>
        <c:axId val="65952384"/>
        <c:scaling>
          <c:orientation val="minMax"/>
          <c:max val="100"/>
          <c:min val="2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Removal Effeciency (%)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65950464"/>
        <c:crosses val="autoZero"/>
        <c:crossBetween val="midCat"/>
      </c:val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4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image" Target="../media/image4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8D9B2C-DB1A-45DB-89D3-BF6E01D3CF8D}" type="datetimeFigureOut">
              <a:rPr lang="en-US" smtClean="0"/>
              <a:t>19-Feb-22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DC90FF-465D-41CD-BAB9-FF9BC5503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1277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A8EF8-2810-4103-A850-0BCFB6F6B819}" type="datetimeFigureOut">
              <a:rPr lang="en-US" smtClean="0"/>
              <a:t>19-Feb-22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B1DBC9-5137-4B74-B65F-84F644B5E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128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7066" indent="-2911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4717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0604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6491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AC731D5-E7CE-4E1C-B98D-B23E874961D2}" type="slidenum">
              <a:rPr lang="en-US" altLang="en-US">
                <a:latin typeface="Monotype Corsiva" panose="03010101010201010101" pitchFamily="66" charset="0"/>
              </a:rPr>
              <a:pPr eaLnBrk="1" hangingPunct="1">
                <a:spcBef>
                  <a:spcPct val="0"/>
                </a:spcBef>
              </a:pPr>
              <a:t>31</a:t>
            </a:fld>
            <a:endParaRPr lang="en-US" altLang="en-US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500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8" descr="Industry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3486150"/>
            <a:ext cx="44958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1752600"/>
            <a:ext cx="7239000" cy="2743200"/>
          </a:xfr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482224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BDE212-E76B-4CCB-8579-F5AE533F1BB0}" type="datetimeFigureOut">
              <a:rPr lang="en-US" smtClean="0"/>
              <a:pPr>
                <a:defRPr/>
              </a:pPr>
              <a:t>19-Feb-22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99B649-AC05-4FD4-8EDB-84F71C51DE2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6D648-6C99-4EFE-9AEF-F5FAF1426C60}" type="datetimeFigureOut">
              <a:rPr lang="en-US"/>
              <a:pPr>
                <a:defRPr/>
              </a:pPr>
              <a:t>19-Feb-22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B0983-C61B-43B0-891B-E3692CFBF7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82B97-D578-431B-8A21-2D6466AFEC27}" type="datetimeFigureOut">
              <a:rPr lang="en-US"/>
              <a:pPr>
                <a:defRPr/>
              </a:pPr>
              <a:t>19-Feb-22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67C65-8669-41CA-8C1C-B93FB1086D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381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A06C3-72D2-4BCE-B837-C7B7ECFA8D27}" type="datetimeFigureOut">
              <a:rPr lang="en-US"/>
              <a:pPr>
                <a:defRPr/>
              </a:pPr>
              <a:t>19-Feb-22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F82DC-FA80-4E51-B59F-D691F59EB9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"/>
            <a:ext cx="2167287" cy="5943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AF99B-3833-4AAD-9941-55E691DF057D}" type="datetimeFigureOut">
              <a:rPr lang="en-US"/>
              <a:pPr>
                <a:defRPr/>
              </a:pPr>
              <a:t>19-Feb-22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FB03F-43DD-49A8-A138-0768B55696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E6407-D231-4862-8DE2-0FF48B043046}" type="datetimeFigureOut">
              <a:rPr lang="en-US"/>
              <a:pPr>
                <a:defRPr/>
              </a:pPr>
              <a:t>19-Feb-22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2B081-30AA-4D59-B8EA-32C3FAB9A1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06ECB-4B99-4BEC-B490-CAEFDCB7D91E}" type="datetimeFigureOut">
              <a:rPr lang="en-US"/>
              <a:pPr>
                <a:defRPr/>
              </a:pPr>
              <a:t>19-Feb-22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A36AE-F888-46E0-B3D9-3EA520F32E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BDBE1-5778-440C-A42E-ECFF6DEBCB43}" type="datetimeFigureOut">
              <a:rPr lang="en-US"/>
              <a:pPr>
                <a:defRPr/>
              </a:pPr>
              <a:t>19-Feb-22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D80E4-2FC6-4CA7-80AE-9DF85E9EAD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1ACB9-93DC-45F0-9EA9-256CF0DF87DB}" type="datetimeFigureOut">
              <a:rPr lang="en-US"/>
              <a:pPr>
                <a:defRPr/>
              </a:pPr>
              <a:t>19-Feb-22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749B0-F8ED-45BD-AD7F-BC9764771C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210DA-6340-441B-A512-6BDEBC5B207A}" type="datetimeFigureOut">
              <a:rPr lang="en-US"/>
              <a:pPr>
                <a:defRPr/>
              </a:pPr>
              <a:t>19-Feb-22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5DC28-1179-43F2-84C4-051DBB6ED3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DF63D-70F3-4BD2-ABD0-B62F7561EECA}" type="datetimeFigureOut">
              <a:rPr lang="en-US"/>
              <a:pPr>
                <a:defRPr/>
              </a:pPr>
              <a:t>19-Feb-22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01C2C-683D-480F-BD5D-B561F2DE8A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17"/>
          <p:cNvGrpSpPr/>
          <p:nvPr userDrawn="1"/>
        </p:nvGrpSpPr>
        <p:grpSpPr>
          <a:xfrm>
            <a:off x="-2514600" y="-914400"/>
            <a:ext cx="8574294" cy="7772400"/>
            <a:chOff x="4343400" y="3657600"/>
            <a:chExt cx="220663" cy="200026"/>
          </a:xfrm>
          <a:solidFill>
            <a:srgbClr val="F2F2F2">
              <a:alpha val="50196"/>
            </a:srgbClr>
          </a:solidFill>
        </p:grpSpPr>
        <p:sp>
          <p:nvSpPr>
            <p:cNvPr id="1033" name="Freeform 9"/>
            <p:cNvSpPr>
              <a:spLocks/>
            </p:cNvSpPr>
            <p:nvPr/>
          </p:nvSpPr>
          <p:spPr bwMode="auto">
            <a:xfrm>
              <a:off x="4505325" y="3694113"/>
              <a:ext cx="7938" cy="15875"/>
            </a:xfrm>
            <a:custGeom>
              <a:avLst/>
              <a:gdLst/>
              <a:ahLst/>
              <a:cxnLst>
                <a:cxn ang="0">
                  <a:pos x="158" y="186"/>
                </a:cxn>
                <a:cxn ang="0">
                  <a:pos x="151" y="221"/>
                </a:cxn>
                <a:cxn ang="0">
                  <a:pos x="142" y="249"/>
                </a:cxn>
                <a:cxn ang="0">
                  <a:pos x="131" y="273"/>
                </a:cxn>
                <a:cxn ang="0">
                  <a:pos x="117" y="291"/>
                </a:cxn>
                <a:cxn ang="0">
                  <a:pos x="103" y="303"/>
                </a:cxn>
                <a:cxn ang="0">
                  <a:pos x="88" y="311"/>
                </a:cxn>
                <a:cxn ang="0">
                  <a:pos x="72" y="314"/>
                </a:cxn>
                <a:cxn ang="0">
                  <a:pos x="57" y="313"/>
                </a:cxn>
                <a:cxn ang="0">
                  <a:pos x="43" y="306"/>
                </a:cxn>
                <a:cxn ang="0">
                  <a:pos x="30" y="295"/>
                </a:cxn>
                <a:cxn ang="0">
                  <a:pos x="18" y="279"/>
                </a:cxn>
                <a:cxn ang="0">
                  <a:pos x="9" y="257"/>
                </a:cxn>
                <a:cxn ang="0">
                  <a:pos x="3" y="232"/>
                </a:cxn>
                <a:cxn ang="0">
                  <a:pos x="0" y="201"/>
                </a:cxn>
                <a:cxn ang="0">
                  <a:pos x="0" y="167"/>
                </a:cxn>
                <a:cxn ang="0">
                  <a:pos x="4" y="129"/>
                </a:cxn>
                <a:cxn ang="0">
                  <a:pos x="11" y="95"/>
                </a:cxn>
                <a:cxn ang="0">
                  <a:pos x="20" y="66"/>
                </a:cxn>
                <a:cxn ang="0">
                  <a:pos x="32" y="43"/>
                </a:cxn>
                <a:cxn ang="0">
                  <a:pos x="45" y="24"/>
                </a:cxn>
                <a:cxn ang="0">
                  <a:pos x="59" y="11"/>
                </a:cxn>
                <a:cxn ang="0">
                  <a:pos x="74" y="3"/>
                </a:cxn>
                <a:cxn ang="0">
                  <a:pos x="90" y="0"/>
                </a:cxn>
                <a:cxn ang="0">
                  <a:pos x="105" y="2"/>
                </a:cxn>
                <a:cxn ang="0">
                  <a:pos x="119" y="9"/>
                </a:cxn>
                <a:cxn ang="0">
                  <a:pos x="132" y="20"/>
                </a:cxn>
                <a:cxn ang="0">
                  <a:pos x="144" y="37"/>
                </a:cxn>
                <a:cxn ang="0">
                  <a:pos x="152" y="58"/>
                </a:cxn>
                <a:cxn ang="0">
                  <a:pos x="159" y="83"/>
                </a:cxn>
                <a:cxn ang="0">
                  <a:pos x="162" y="114"/>
                </a:cxn>
                <a:cxn ang="0">
                  <a:pos x="162" y="148"/>
                </a:cxn>
              </a:cxnLst>
              <a:rect l="0" t="0" r="r" b="b"/>
              <a:pathLst>
                <a:path w="162" h="314">
                  <a:moveTo>
                    <a:pt x="160" y="168"/>
                  </a:moveTo>
                  <a:lnTo>
                    <a:pt x="158" y="186"/>
                  </a:lnTo>
                  <a:lnTo>
                    <a:pt x="155" y="203"/>
                  </a:lnTo>
                  <a:lnTo>
                    <a:pt x="151" y="221"/>
                  </a:lnTo>
                  <a:lnTo>
                    <a:pt x="147" y="235"/>
                  </a:lnTo>
                  <a:lnTo>
                    <a:pt x="142" y="249"/>
                  </a:lnTo>
                  <a:lnTo>
                    <a:pt x="136" y="261"/>
                  </a:lnTo>
                  <a:lnTo>
                    <a:pt x="131" y="273"/>
                  </a:lnTo>
                  <a:lnTo>
                    <a:pt x="123" y="282"/>
                  </a:lnTo>
                  <a:lnTo>
                    <a:pt x="117" y="291"/>
                  </a:lnTo>
                  <a:lnTo>
                    <a:pt x="110" y="298"/>
                  </a:lnTo>
                  <a:lnTo>
                    <a:pt x="103" y="303"/>
                  </a:lnTo>
                  <a:lnTo>
                    <a:pt x="95" y="308"/>
                  </a:lnTo>
                  <a:lnTo>
                    <a:pt x="88" y="311"/>
                  </a:lnTo>
                  <a:lnTo>
                    <a:pt x="80" y="314"/>
                  </a:lnTo>
                  <a:lnTo>
                    <a:pt x="72" y="314"/>
                  </a:lnTo>
                  <a:lnTo>
                    <a:pt x="64" y="314"/>
                  </a:lnTo>
                  <a:lnTo>
                    <a:pt x="57" y="313"/>
                  </a:lnTo>
                  <a:lnTo>
                    <a:pt x="50" y="310"/>
                  </a:lnTo>
                  <a:lnTo>
                    <a:pt x="43" y="306"/>
                  </a:lnTo>
                  <a:lnTo>
                    <a:pt x="37" y="301"/>
                  </a:lnTo>
                  <a:lnTo>
                    <a:pt x="30" y="295"/>
                  </a:lnTo>
                  <a:lnTo>
                    <a:pt x="25" y="287"/>
                  </a:lnTo>
                  <a:lnTo>
                    <a:pt x="18" y="279"/>
                  </a:lnTo>
                  <a:lnTo>
                    <a:pt x="14" y="268"/>
                  </a:lnTo>
                  <a:lnTo>
                    <a:pt x="9" y="257"/>
                  </a:lnTo>
                  <a:lnTo>
                    <a:pt x="6" y="245"/>
                  </a:lnTo>
                  <a:lnTo>
                    <a:pt x="3" y="232"/>
                  </a:lnTo>
                  <a:lnTo>
                    <a:pt x="1" y="217"/>
                  </a:lnTo>
                  <a:lnTo>
                    <a:pt x="0" y="201"/>
                  </a:lnTo>
                  <a:lnTo>
                    <a:pt x="0" y="185"/>
                  </a:lnTo>
                  <a:lnTo>
                    <a:pt x="0" y="167"/>
                  </a:lnTo>
                  <a:lnTo>
                    <a:pt x="2" y="147"/>
                  </a:lnTo>
                  <a:lnTo>
                    <a:pt x="4" y="129"/>
                  </a:lnTo>
                  <a:lnTo>
                    <a:pt x="7" y="111"/>
                  </a:lnTo>
                  <a:lnTo>
                    <a:pt x="11" y="95"/>
                  </a:lnTo>
                  <a:lnTo>
                    <a:pt x="15" y="80"/>
                  </a:lnTo>
                  <a:lnTo>
                    <a:pt x="20" y="66"/>
                  </a:lnTo>
                  <a:lnTo>
                    <a:pt x="26" y="54"/>
                  </a:lnTo>
                  <a:lnTo>
                    <a:pt x="32" y="43"/>
                  </a:lnTo>
                  <a:lnTo>
                    <a:pt x="39" y="33"/>
                  </a:lnTo>
                  <a:lnTo>
                    <a:pt x="45" y="24"/>
                  </a:lnTo>
                  <a:lnTo>
                    <a:pt x="52" y="17"/>
                  </a:lnTo>
                  <a:lnTo>
                    <a:pt x="59" y="11"/>
                  </a:lnTo>
                  <a:lnTo>
                    <a:pt x="67" y="7"/>
                  </a:lnTo>
                  <a:lnTo>
                    <a:pt x="74" y="3"/>
                  </a:lnTo>
                  <a:lnTo>
                    <a:pt x="82" y="1"/>
                  </a:lnTo>
                  <a:lnTo>
                    <a:pt x="90" y="0"/>
                  </a:lnTo>
                  <a:lnTo>
                    <a:pt x="97" y="1"/>
                  </a:lnTo>
                  <a:lnTo>
                    <a:pt x="105" y="2"/>
                  </a:lnTo>
                  <a:lnTo>
                    <a:pt x="112" y="5"/>
                  </a:lnTo>
                  <a:lnTo>
                    <a:pt x="119" y="9"/>
                  </a:lnTo>
                  <a:lnTo>
                    <a:pt x="125" y="14"/>
                  </a:lnTo>
                  <a:lnTo>
                    <a:pt x="132" y="20"/>
                  </a:lnTo>
                  <a:lnTo>
                    <a:pt x="138" y="28"/>
                  </a:lnTo>
                  <a:lnTo>
                    <a:pt x="144" y="37"/>
                  </a:lnTo>
                  <a:lnTo>
                    <a:pt x="148" y="47"/>
                  </a:lnTo>
                  <a:lnTo>
                    <a:pt x="152" y="58"/>
                  </a:lnTo>
                  <a:lnTo>
                    <a:pt x="156" y="70"/>
                  </a:lnTo>
                  <a:lnTo>
                    <a:pt x="159" y="83"/>
                  </a:lnTo>
                  <a:lnTo>
                    <a:pt x="161" y="98"/>
                  </a:lnTo>
                  <a:lnTo>
                    <a:pt x="162" y="114"/>
                  </a:lnTo>
                  <a:lnTo>
                    <a:pt x="162" y="130"/>
                  </a:lnTo>
                  <a:lnTo>
                    <a:pt x="162" y="148"/>
                  </a:lnTo>
                  <a:lnTo>
                    <a:pt x="160" y="1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34" name="Freeform 10"/>
            <p:cNvSpPr>
              <a:spLocks/>
            </p:cNvSpPr>
            <p:nvPr/>
          </p:nvSpPr>
          <p:spPr bwMode="auto">
            <a:xfrm>
              <a:off x="4505325" y="3694113"/>
              <a:ext cx="7938" cy="15875"/>
            </a:xfrm>
            <a:custGeom>
              <a:avLst/>
              <a:gdLst/>
              <a:ahLst/>
              <a:cxnLst>
                <a:cxn ang="0">
                  <a:pos x="158" y="186"/>
                </a:cxn>
                <a:cxn ang="0">
                  <a:pos x="151" y="221"/>
                </a:cxn>
                <a:cxn ang="0">
                  <a:pos x="142" y="249"/>
                </a:cxn>
                <a:cxn ang="0">
                  <a:pos x="131" y="273"/>
                </a:cxn>
                <a:cxn ang="0">
                  <a:pos x="117" y="291"/>
                </a:cxn>
                <a:cxn ang="0">
                  <a:pos x="103" y="303"/>
                </a:cxn>
                <a:cxn ang="0">
                  <a:pos x="88" y="311"/>
                </a:cxn>
                <a:cxn ang="0">
                  <a:pos x="72" y="314"/>
                </a:cxn>
                <a:cxn ang="0">
                  <a:pos x="57" y="313"/>
                </a:cxn>
                <a:cxn ang="0">
                  <a:pos x="43" y="306"/>
                </a:cxn>
                <a:cxn ang="0">
                  <a:pos x="30" y="295"/>
                </a:cxn>
                <a:cxn ang="0">
                  <a:pos x="18" y="279"/>
                </a:cxn>
                <a:cxn ang="0">
                  <a:pos x="9" y="257"/>
                </a:cxn>
                <a:cxn ang="0">
                  <a:pos x="3" y="232"/>
                </a:cxn>
                <a:cxn ang="0">
                  <a:pos x="0" y="201"/>
                </a:cxn>
                <a:cxn ang="0">
                  <a:pos x="0" y="167"/>
                </a:cxn>
                <a:cxn ang="0">
                  <a:pos x="4" y="129"/>
                </a:cxn>
                <a:cxn ang="0">
                  <a:pos x="11" y="95"/>
                </a:cxn>
                <a:cxn ang="0">
                  <a:pos x="20" y="66"/>
                </a:cxn>
                <a:cxn ang="0">
                  <a:pos x="32" y="43"/>
                </a:cxn>
                <a:cxn ang="0">
                  <a:pos x="45" y="24"/>
                </a:cxn>
                <a:cxn ang="0">
                  <a:pos x="59" y="11"/>
                </a:cxn>
                <a:cxn ang="0">
                  <a:pos x="74" y="3"/>
                </a:cxn>
                <a:cxn ang="0">
                  <a:pos x="90" y="0"/>
                </a:cxn>
                <a:cxn ang="0">
                  <a:pos x="105" y="2"/>
                </a:cxn>
                <a:cxn ang="0">
                  <a:pos x="119" y="9"/>
                </a:cxn>
                <a:cxn ang="0">
                  <a:pos x="132" y="20"/>
                </a:cxn>
                <a:cxn ang="0">
                  <a:pos x="144" y="37"/>
                </a:cxn>
                <a:cxn ang="0">
                  <a:pos x="152" y="58"/>
                </a:cxn>
                <a:cxn ang="0">
                  <a:pos x="159" y="83"/>
                </a:cxn>
                <a:cxn ang="0">
                  <a:pos x="162" y="114"/>
                </a:cxn>
                <a:cxn ang="0">
                  <a:pos x="162" y="148"/>
                </a:cxn>
              </a:cxnLst>
              <a:rect l="0" t="0" r="r" b="b"/>
              <a:pathLst>
                <a:path w="162" h="314">
                  <a:moveTo>
                    <a:pt x="160" y="168"/>
                  </a:moveTo>
                  <a:lnTo>
                    <a:pt x="158" y="186"/>
                  </a:lnTo>
                  <a:lnTo>
                    <a:pt x="155" y="203"/>
                  </a:lnTo>
                  <a:lnTo>
                    <a:pt x="151" y="221"/>
                  </a:lnTo>
                  <a:lnTo>
                    <a:pt x="147" y="235"/>
                  </a:lnTo>
                  <a:lnTo>
                    <a:pt x="142" y="249"/>
                  </a:lnTo>
                  <a:lnTo>
                    <a:pt x="136" y="261"/>
                  </a:lnTo>
                  <a:lnTo>
                    <a:pt x="131" y="273"/>
                  </a:lnTo>
                  <a:lnTo>
                    <a:pt x="123" y="282"/>
                  </a:lnTo>
                  <a:lnTo>
                    <a:pt x="117" y="291"/>
                  </a:lnTo>
                  <a:lnTo>
                    <a:pt x="110" y="298"/>
                  </a:lnTo>
                  <a:lnTo>
                    <a:pt x="103" y="303"/>
                  </a:lnTo>
                  <a:lnTo>
                    <a:pt x="95" y="308"/>
                  </a:lnTo>
                  <a:lnTo>
                    <a:pt x="88" y="311"/>
                  </a:lnTo>
                  <a:lnTo>
                    <a:pt x="80" y="314"/>
                  </a:lnTo>
                  <a:lnTo>
                    <a:pt x="72" y="314"/>
                  </a:lnTo>
                  <a:lnTo>
                    <a:pt x="64" y="314"/>
                  </a:lnTo>
                  <a:lnTo>
                    <a:pt x="57" y="313"/>
                  </a:lnTo>
                  <a:lnTo>
                    <a:pt x="50" y="310"/>
                  </a:lnTo>
                  <a:lnTo>
                    <a:pt x="43" y="306"/>
                  </a:lnTo>
                  <a:lnTo>
                    <a:pt x="37" y="301"/>
                  </a:lnTo>
                  <a:lnTo>
                    <a:pt x="30" y="295"/>
                  </a:lnTo>
                  <a:lnTo>
                    <a:pt x="25" y="287"/>
                  </a:lnTo>
                  <a:lnTo>
                    <a:pt x="18" y="279"/>
                  </a:lnTo>
                  <a:lnTo>
                    <a:pt x="14" y="268"/>
                  </a:lnTo>
                  <a:lnTo>
                    <a:pt x="9" y="257"/>
                  </a:lnTo>
                  <a:lnTo>
                    <a:pt x="6" y="245"/>
                  </a:lnTo>
                  <a:lnTo>
                    <a:pt x="3" y="232"/>
                  </a:lnTo>
                  <a:lnTo>
                    <a:pt x="1" y="217"/>
                  </a:lnTo>
                  <a:lnTo>
                    <a:pt x="0" y="201"/>
                  </a:lnTo>
                  <a:lnTo>
                    <a:pt x="0" y="185"/>
                  </a:lnTo>
                  <a:lnTo>
                    <a:pt x="0" y="167"/>
                  </a:lnTo>
                  <a:lnTo>
                    <a:pt x="2" y="147"/>
                  </a:lnTo>
                  <a:lnTo>
                    <a:pt x="4" y="129"/>
                  </a:lnTo>
                  <a:lnTo>
                    <a:pt x="7" y="111"/>
                  </a:lnTo>
                  <a:lnTo>
                    <a:pt x="11" y="95"/>
                  </a:lnTo>
                  <a:lnTo>
                    <a:pt x="15" y="80"/>
                  </a:lnTo>
                  <a:lnTo>
                    <a:pt x="20" y="66"/>
                  </a:lnTo>
                  <a:lnTo>
                    <a:pt x="26" y="54"/>
                  </a:lnTo>
                  <a:lnTo>
                    <a:pt x="32" y="43"/>
                  </a:lnTo>
                  <a:lnTo>
                    <a:pt x="39" y="33"/>
                  </a:lnTo>
                  <a:lnTo>
                    <a:pt x="45" y="24"/>
                  </a:lnTo>
                  <a:lnTo>
                    <a:pt x="52" y="17"/>
                  </a:lnTo>
                  <a:lnTo>
                    <a:pt x="59" y="11"/>
                  </a:lnTo>
                  <a:lnTo>
                    <a:pt x="67" y="7"/>
                  </a:lnTo>
                  <a:lnTo>
                    <a:pt x="74" y="3"/>
                  </a:lnTo>
                  <a:lnTo>
                    <a:pt x="82" y="1"/>
                  </a:lnTo>
                  <a:lnTo>
                    <a:pt x="90" y="0"/>
                  </a:lnTo>
                  <a:lnTo>
                    <a:pt x="97" y="1"/>
                  </a:lnTo>
                  <a:lnTo>
                    <a:pt x="105" y="2"/>
                  </a:lnTo>
                  <a:lnTo>
                    <a:pt x="112" y="5"/>
                  </a:lnTo>
                  <a:lnTo>
                    <a:pt x="119" y="9"/>
                  </a:lnTo>
                  <a:lnTo>
                    <a:pt x="125" y="14"/>
                  </a:lnTo>
                  <a:lnTo>
                    <a:pt x="132" y="20"/>
                  </a:lnTo>
                  <a:lnTo>
                    <a:pt x="138" y="28"/>
                  </a:lnTo>
                  <a:lnTo>
                    <a:pt x="144" y="37"/>
                  </a:lnTo>
                  <a:lnTo>
                    <a:pt x="148" y="47"/>
                  </a:lnTo>
                  <a:lnTo>
                    <a:pt x="152" y="58"/>
                  </a:lnTo>
                  <a:lnTo>
                    <a:pt x="156" y="70"/>
                  </a:lnTo>
                  <a:lnTo>
                    <a:pt x="159" y="83"/>
                  </a:lnTo>
                  <a:lnTo>
                    <a:pt x="161" y="98"/>
                  </a:lnTo>
                  <a:lnTo>
                    <a:pt x="162" y="114"/>
                  </a:lnTo>
                  <a:lnTo>
                    <a:pt x="162" y="130"/>
                  </a:lnTo>
                  <a:lnTo>
                    <a:pt x="162" y="148"/>
                  </a:lnTo>
                  <a:lnTo>
                    <a:pt x="160" y="168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35" name="Freeform 11"/>
            <p:cNvSpPr>
              <a:spLocks/>
            </p:cNvSpPr>
            <p:nvPr/>
          </p:nvSpPr>
          <p:spPr bwMode="auto">
            <a:xfrm>
              <a:off x="4487863" y="3675063"/>
              <a:ext cx="12700" cy="20638"/>
            </a:xfrm>
            <a:custGeom>
              <a:avLst/>
              <a:gdLst/>
              <a:ahLst/>
              <a:cxnLst>
                <a:cxn ang="0">
                  <a:pos x="7" y="207"/>
                </a:cxn>
                <a:cxn ang="0">
                  <a:pos x="1" y="161"/>
                </a:cxn>
                <a:cxn ang="0">
                  <a:pos x="0" y="122"/>
                </a:cxn>
                <a:cxn ang="0">
                  <a:pos x="4" y="86"/>
                </a:cxn>
                <a:cxn ang="0">
                  <a:pos x="12" y="58"/>
                </a:cxn>
                <a:cxn ang="0">
                  <a:pos x="24" y="34"/>
                </a:cxn>
                <a:cxn ang="0">
                  <a:pos x="38" y="16"/>
                </a:cxn>
                <a:cxn ang="0">
                  <a:pos x="55" y="5"/>
                </a:cxn>
                <a:cxn ang="0">
                  <a:pos x="74" y="0"/>
                </a:cxn>
                <a:cxn ang="0">
                  <a:pos x="94" y="1"/>
                </a:cxn>
                <a:cxn ang="0">
                  <a:pos x="114" y="9"/>
                </a:cxn>
                <a:cxn ang="0">
                  <a:pos x="135" y="24"/>
                </a:cxn>
                <a:cxn ang="0">
                  <a:pos x="155" y="45"/>
                </a:cxn>
                <a:cxn ang="0">
                  <a:pos x="174" y="75"/>
                </a:cxn>
                <a:cxn ang="0">
                  <a:pos x="192" y="112"/>
                </a:cxn>
                <a:cxn ang="0">
                  <a:pos x="207" y="155"/>
                </a:cxn>
                <a:cxn ang="0">
                  <a:pos x="219" y="204"/>
                </a:cxn>
                <a:cxn ang="0">
                  <a:pos x="225" y="250"/>
                </a:cxn>
                <a:cxn ang="0">
                  <a:pos x="226" y="291"/>
                </a:cxn>
                <a:cxn ang="0">
                  <a:pos x="222" y="325"/>
                </a:cxn>
                <a:cxn ang="0">
                  <a:pos x="214" y="354"/>
                </a:cxn>
                <a:cxn ang="0">
                  <a:pos x="203" y="378"/>
                </a:cxn>
                <a:cxn ang="0">
                  <a:pos x="188" y="395"/>
                </a:cxn>
                <a:cxn ang="0">
                  <a:pos x="171" y="407"/>
                </a:cxn>
                <a:cxn ang="0">
                  <a:pos x="153" y="412"/>
                </a:cxn>
                <a:cxn ang="0">
                  <a:pos x="133" y="411"/>
                </a:cxn>
                <a:cxn ang="0">
                  <a:pos x="112" y="403"/>
                </a:cxn>
                <a:cxn ang="0">
                  <a:pos x="91" y="387"/>
                </a:cxn>
                <a:cxn ang="0">
                  <a:pos x="71" y="366"/>
                </a:cxn>
                <a:cxn ang="0">
                  <a:pos x="52" y="336"/>
                </a:cxn>
                <a:cxn ang="0">
                  <a:pos x="35" y="301"/>
                </a:cxn>
                <a:cxn ang="0">
                  <a:pos x="20" y="256"/>
                </a:cxn>
              </a:cxnLst>
              <a:rect l="0" t="0" r="r" b="b"/>
              <a:pathLst>
                <a:path w="226" h="412">
                  <a:moveTo>
                    <a:pt x="12" y="232"/>
                  </a:moveTo>
                  <a:lnTo>
                    <a:pt x="7" y="207"/>
                  </a:lnTo>
                  <a:lnTo>
                    <a:pt x="3" y="184"/>
                  </a:lnTo>
                  <a:lnTo>
                    <a:pt x="1" y="161"/>
                  </a:lnTo>
                  <a:lnTo>
                    <a:pt x="0" y="141"/>
                  </a:lnTo>
                  <a:lnTo>
                    <a:pt x="0" y="122"/>
                  </a:lnTo>
                  <a:lnTo>
                    <a:pt x="2" y="103"/>
                  </a:lnTo>
                  <a:lnTo>
                    <a:pt x="4" y="86"/>
                  </a:lnTo>
                  <a:lnTo>
                    <a:pt x="7" y="71"/>
                  </a:lnTo>
                  <a:lnTo>
                    <a:pt x="12" y="58"/>
                  </a:lnTo>
                  <a:lnTo>
                    <a:pt x="17" y="44"/>
                  </a:lnTo>
                  <a:lnTo>
                    <a:pt x="24" y="34"/>
                  </a:lnTo>
                  <a:lnTo>
                    <a:pt x="31" y="24"/>
                  </a:lnTo>
                  <a:lnTo>
                    <a:pt x="38" y="16"/>
                  </a:lnTo>
                  <a:lnTo>
                    <a:pt x="46" y="10"/>
                  </a:lnTo>
                  <a:lnTo>
                    <a:pt x="55" y="5"/>
                  </a:lnTo>
                  <a:lnTo>
                    <a:pt x="64" y="2"/>
                  </a:lnTo>
                  <a:lnTo>
                    <a:pt x="74" y="0"/>
                  </a:lnTo>
                  <a:lnTo>
                    <a:pt x="84" y="0"/>
                  </a:lnTo>
                  <a:lnTo>
                    <a:pt x="94" y="1"/>
                  </a:lnTo>
                  <a:lnTo>
                    <a:pt x="104" y="4"/>
                  </a:lnTo>
                  <a:lnTo>
                    <a:pt x="114" y="9"/>
                  </a:lnTo>
                  <a:lnTo>
                    <a:pt x="124" y="16"/>
                  </a:lnTo>
                  <a:lnTo>
                    <a:pt x="135" y="24"/>
                  </a:lnTo>
                  <a:lnTo>
                    <a:pt x="145" y="34"/>
                  </a:lnTo>
                  <a:lnTo>
                    <a:pt x="155" y="45"/>
                  </a:lnTo>
                  <a:lnTo>
                    <a:pt x="165" y="60"/>
                  </a:lnTo>
                  <a:lnTo>
                    <a:pt x="174" y="75"/>
                  </a:lnTo>
                  <a:lnTo>
                    <a:pt x="184" y="92"/>
                  </a:lnTo>
                  <a:lnTo>
                    <a:pt x="192" y="112"/>
                  </a:lnTo>
                  <a:lnTo>
                    <a:pt x="200" y="132"/>
                  </a:lnTo>
                  <a:lnTo>
                    <a:pt x="207" y="155"/>
                  </a:lnTo>
                  <a:lnTo>
                    <a:pt x="214" y="180"/>
                  </a:lnTo>
                  <a:lnTo>
                    <a:pt x="219" y="204"/>
                  </a:lnTo>
                  <a:lnTo>
                    <a:pt x="223" y="228"/>
                  </a:lnTo>
                  <a:lnTo>
                    <a:pt x="225" y="250"/>
                  </a:lnTo>
                  <a:lnTo>
                    <a:pt x="226" y="270"/>
                  </a:lnTo>
                  <a:lnTo>
                    <a:pt x="226" y="291"/>
                  </a:lnTo>
                  <a:lnTo>
                    <a:pt x="224" y="308"/>
                  </a:lnTo>
                  <a:lnTo>
                    <a:pt x="222" y="325"/>
                  </a:lnTo>
                  <a:lnTo>
                    <a:pt x="218" y="340"/>
                  </a:lnTo>
                  <a:lnTo>
                    <a:pt x="214" y="354"/>
                  </a:lnTo>
                  <a:lnTo>
                    <a:pt x="209" y="367"/>
                  </a:lnTo>
                  <a:lnTo>
                    <a:pt x="203" y="378"/>
                  </a:lnTo>
                  <a:lnTo>
                    <a:pt x="196" y="387"/>
                  </a:lnTo>
                  <a:lnTo>
                    <a:pt x="188" y="395"/>
                  </a:lnTo>
                  <a:lnTo>
                    <a:pt x="180" y="401"/>
                  </a:lnTo>
                  <a:lnTo>
                    <a:pt x="171" y="407"/>
                  </a:lnTo>
                  <a:lnTo>
                    <a:pt x="162" y="410"/>
                  </a:lnTo>
                  <a:lnTo>
                    <a:pt x="153" y="412"/>
                  </a:lnTo>
                  <a:lnTo>
                    <a:pt x="143" y="412"/>
                  </a:lnTo>
                  <a:lnTo>
                    <a:pt x="133" y="411"/>
                  </a:lnTo>
                  <a:lnTo>
                    <a:pt x="122" y="408"/>
                  </a:lnTo>
                  <a:lnTo>
                    <a:pt x="112" y="403"/>
                  </a:lnTo>
                  <a:lnTo>
                    <a:pt x="102" y="396"/>
                  </a:lnTo>
                  <a:lnTo>
                    <a:pt x="91" y="387"/>
                  </a:lnTo>
                  <a:lnTo>
                    <a:pt x="82" y="378"/>
                  </a:lnTo>
                  <a:lnTo>
                    <a:pt x="71" y="366"/>
                  </a:lnTo>
                  <a:lnTo>
                    <a:pt x="61" y="353"/>
                  </a:lnTo>
                  <a:lnTo>
                    <a:pt x="52" y="336"/>
                  </a:lnTo>
                  <a:lnTo>
                    <a:pt x="43" y="319"/>
                  </a:lnTo>
                  <a:lnTo>
                    <a:pt x="35" y="301"/>
                  </a:lnTo>
                  <a:lnTo>
                    <a:pt x="27" y="279"/>
                  </a:lnTo>
                  <a:lnTo>
                    <a:pt x="20" y="256"/>
                  </a:lnTo>
                  <a:lnTo>
                    <a:pt x="12" y="23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auto">
            <a:xfrm>
              <a:off x="4487863" y="3675063"/>
              <a:ext cx="12700" cy="20638"/>
            </a:xfrm>
            <a:custGeom>
              <a:avLst/>
              <a:gdLst/>
              <a:ahLst/>
              <a:cxnLst>
                <a:cxn ang="0">
                  <a:pos x="7" y="207"/>
                </a:cxn>
                <a:cxn ang="0">
                  <a:pos x="1" y="161"/>
                </a:cxn>
                <a:cxn ang="0">
                  <a:pos x="0" y="122"/>
                </a:cxn>
                <a:cxn ang="0">
                  <a:pos x="4" y="86"/>
                </a:cxn>
                <a:cxn ang="0">
                  <a:pos x="12" y="58"/>
                </a:cxn>
                <a:cxn ang="0">
                  <a:pos x="24" y="34"/>
                </a:cxn>
                <a:cxn ang="0">
                  <a:pos x="38" y="16"/>
                </a:cxn>
                <a:cxn ang="0">
                  <a:pos x="55" y="5"/>
                </a:cxn>
                <a:cxn ang="0">
                  <a:pos x="74" y="0"/>
                </a:cxn>
                <a:cxn ang="0">
                  <a:pos x="94" y="1"/>
                </a:cxn>
                <a:cxn ang="0">
                  <a:pos x="114" y="9"/>
                </a:cxn>
                <a:cxn ang="0">
                  <a:pos x="135" y="24"/>
                </a:cxn>
                <a:cxn ang="0">
                  <a:pos x="155" y="45"/>
                </a:cxn>
                <a:cxn ang="0">
                  <a:pos x="174" y="75"/>
                </a:cxn>
                <a:cxn ang="0">
                  <a:pos x="192" y="112"/>
                </a:cxn>
                <a:cxn ang="0">
                  <a:pos x="207" y="155"/>
                </a:cxn>
                <a:cxn ang="0">
                  <a:pos x="219" y="204"/>
                </a:cxn>
                <a:cxn ang="0">
                  <a:pos x="225" y="250"/>
                </a:cxn>
                <a:cxn ang="0">
                  <a:pos x="226" y="291"/>
                </a:cxn>
                <a:cxn ang="0">
                  <a:pos x="222" y="325"/>
                </a:cxn>
                <a:cxn ang="0">
                  <a:pos x="214" y="354"/>
                </a:cxn>
                <a:cxn ang="0">
                  <a:pos x="203" y="378"/>
                </a:cxn>
                <a:cxn ang="0">
                  <a:pos x="188" y="395"/>
                </a:cxn>
                <a:cxn ang="0">
                  <a:pos x="171" y="407"/>
                </a:cxn>
                <a:cxn ang="0">
                  <a:pos x="153" y="412"/>
                </a:cxn>
                <a:cxn ang="0">
                  <a:pos x="133" y="411"/>
                </a:cxn>
                <a:cxn ang="0">
                  <a:pos x="112" y="403"/>
                </a:cxn>
                <a:cxn ang="0">
                  <a:pos x="91" y="387"/>
                </a:cxn>
                <a:cxn ang="0">
                  <a:pos x="71" y="366"/>
                </a:cxn>
                <a:cxn ang="0">
                  <a:pos x="52" y="336"/>
                </a:cxn>
                <a:cxn ang="0">
                  <a:pos x="35" y="301"/>
                </a:cxn>
                <a:cxn ang="0">
                  <a:pos x="20" y="256"/>
                </a:cxn>
              </a:cxnLst>
              <a:rect l="0" t="0" r="r" b="b"/>
              <a:pathLst>
                <a:path w="226" h="412">
                  <a:moveTo>
                    <a:pt x="12" y="232"/>
                  </a:moveTo>
                  <a:lnTo>
                    <a:pt x="7" y="207"/>
                  </a:lnTo>
                  <a:lnTo>
                    <a:pt x="3" y="184"/>
                  </a:lnTo>
                  <a:lnTo>
                    <a:pt x="1" y="161"/>
                  </a:lnTo>
                  <a:lnTo>
                    <a:pt x="0" y="141"/>
                  </a:lnTo>
                  <a:lnTo>
                    <a:pt x="0" y="122"/>
                  </a:lnTo>
                  <a:lnTo>
                    <a:pt x="2" y="103"/>
                  </a:lnTo>
                  <a:lnTo>
                    <a:pt x="4" y="86"/>
                  </a:lnTo>
                  <a:lnTo>
                    <a:pt x="7" y="71"/>
                  </a:lnTo>
                  <a:lnTo>
                    <a:pt x="12" y="58"/>
                  </a:lnTo>
                  <a:lnTo>
                    <a:pt x="17" y="44"/>
                  </a:lnTo>
                  <a:lnTo>
                    <a:pt x="24" y="34"/>
                  </a:lnTo>
                  <a:lnTo>
                    <a:pt x="31" y="24"/>
                  </a:lnTo>
                  <a:lnTo>
                    <a:pt x="38" y="16"/>
                  </a:lnTo>
                  <a:lnTo>
                    <a:pt x="46" y="10"/>
                  </a:lnTo>
                  <a:lnTo>
                    <a:pt x="55" y="5"/>
                  </a:lnTo>
                  <a:lnTo>
                    <a:pt x="64" y="2"/>
                  </a:lnTo>
                  <a:lnTo>
                    <a:pt x="74" y="0"/>
                  </a:lnTo>
                  <a:lnTo>
                    <a:pt x="84" y="0"/>
                  </a:lnTo>
                  <a:lnTo>
                    <a:pt x="94" y="1"/>
                  </a:lnTo>
                  <a:lnTo>
                    <a:pt x="104" y="4"/>
                  </a:lnTo>
                  <a:lnTo>
                    <a:pt x="114" y="9"/>
                  </a:lnTo>
                  <a:lnTo>
                    <a:pt x="124" y="16"/>
                  </a:lnTo>
                  <a:lnTo>
                    <a:pt x="135" y="24"/>
                  </a:lnTo>
                  <a:lnTo>
                    <a:pt x="145" y="34"/>
                  </a:lnTo>
                  <a:lnTo>
                    <a:pt x="155" y="45"/>
                  </a:lnTo>
                  <a:lnTo>
                    <a:pt x="165" y="60"/>
                  </a:lnTo>
                  <a:lnTo>
                    <a:pt x="174" y="75"/>
                  </a:lnTo>
                  <a:lnTo>
                    <a:pt x="184" y="92"/>
                  </a:lnTo>
                  <a:lnTo>
                    <a:pt x="192" y="112"/>
                  </a:lnTo>
                  <a:lnTo>
                    <a:pt x="200" y="132"/>
                  </a:lnTo>
                  <a:lnTo>
                    <a:pt x="207" y="155"/>
                  </a:lnTo>
                  <a:lnTo>
                    <a:pt x="214" y="180"/>
                  </a:lnTo>
                  <a:lnTo>
                    <a:pt x="219" y="204"/>
                  </a:lnTo>
                  <a:lnTo>
                    <a:pt x="223" y="228"/>
                  </a:lnTo>
                  <a:lnTo>
                    <a:pt x="225" y="250"/>
                  </a:lnTo>
                  <a:lnTo>
                    <a:pt x="226" y="270"/>
                  </a:lnTo>
                  <a:lnTo>
                    <a:pt x="226" y="291"/>
                  </a:lnTo>
                  <a:lnTo>
                    <a:pt x="224" y="308"/>
                  </a:lnTo>
                  <a:lnTo>
                    <a:pt x="222" y="325"/>
                  </a:lnTo>
                  <a:lnTo>
                    <a:pt x="218" y="340"/>
                  </a:lnTo>
                  <a:lnTo>
                    <a:pt x="214" y="354"/>
                  </a:lnTo>
                  <a:lnTo>
                    <a:pt x="209" y="367"/>
                  </a:lnTo>
                  <a:lnTo>
                    <a:pt x="203" y="378"/>
                  </a:lnTo>
                  <a:lnTo>
                    <a:pt x="196" y="387"/>
                  </a:lnTo>
                  <a:lnTo>
                    <a:pt x="188" y="395"/>
                  </a:lnTo>
                  <a:lnTo>
                    <a:pt x="180" y="401"/>
                  </a:lnTo>
                  <a:lnTo>
                    <a:pt x="171" y="407"/>
                  </a:lnTo>
                  <a:lnTo>
                    <a:pt x="162" y="410"/>
                  </a:lnTo>
                  <a:lnTo>
                    <a:pt x="153" y="412"/>
                  </a:lnTo>
                  <a:lnTo>
                    <a:pt x="143" y="412"/>
                  </a:lnTo>
                  <a:lnTo>
                    <a:pt x="133" y="411"/>
                  </a:lnTo>
                  <a:lnTo>
                    <a:pt x="122" y="408"/>
                  </a:lnTo>
                  <a:lnTo>
                    <a:pt x="112" y="403"/>
                  </a:lnTo>
                  <a:lnTo>
                    <a:pt x="102" y="396"/>
                  </a:lnTo>
                  <a:lnTo>
                    <a:pt x="91" y="387"/>
                  </a:lnTo>
                  <a:lnTo>
                    <a:pt x="82" y="378"/>
                  </a:lnTo>
                  <a:lnTo>
                    <a:pt x="71" y="366"/>
                  </a:lnTo>
                  <a:lnTo>
                    <a:pt x="61" y="353"/>
                  </a:lnTo>
                  <a:lnTo>
                    <a:pt x="52" y="336"/>
                  </a:lnTo>
                  <a:lnTo>
                    <a:pt x="43" y="319"/>
                  </a:lnTo>
                  <a:lnTo>
                    <a:pt x="35" y="301"/>
                  </a:lnTo>
                  <a:lnTo>
                    <a:pt x="27" y="279"/>
                  </a:lnTo>
                  <a:lnTo>
                    <a:pt x="20" y="256"/>
                  </a:lnTo>
                  <a:lnTo>
                    <a:pt x="12" y="232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auto">
            <a:xfrm>
              <a:off x="4462463" y="3660775"/>
              <a:ext cx="19050" cy="25400"/>
            </a:xfrm>
            <a:custGeom>
              <a:avLst/>
              <a:gdLst/>
              <a:ahLst/>
              <a:cxnLst>
                <a:cxn ang="0">
                  <a:pos x="38" y="302"/>
                </a:cxn>
                <a:cxn ang="0">
                  <a:pos x="17" y="248"/>
                </a:cxn>
                <a:cxn ang="0">
                  <a:pos x="5" y="197"/>
                </a:cxn>
                <a:cxn ang="0">
                  <a:pos x="0" y="153"/>
                </a:cxn>
                <a:cxn ang="0">
                  <a:pos x="3" y="112"/>
                </a:cxn>
                <a:cxn ang="0">
                  <a:pos x="12" y="76"/>
                </a:cxn>
                <a:cxn ang="0">
                  <a:pos x="27" y="47"/>
                </a:cxn>
                <a:cxn ang="0">
                  <a:pos x="48" y="25"/>
                </a:cxn>
                <a:cxn ang="0">
                  <a:pos x="72" y="9"/>
                </a:cxn>
                <a:cxn ang="0">
                  <a:pos x="101" y="1"/>
                </a:cxn>
                <a:cxn ang="0">
                  <a:pos x="131" y="1"/>
                </a:cxn>
                <a:cxn ang="0">
                  <a:pos x="164" y="10"/>
                </a:cxn>
                <a:cxn ang="0">
                  <a:pos x="198" y="28"/>
                </a:cxn>
                <a:cxn ang="0">
                  <a:pos x="232" y="55"/>
                </a:cxn>
                <a:cxn ang="0">
                  <a:pos x="267" y="93"/>
                </a:cxn>
                <a:cxn ang="0">
                  <a:pos x="300" y="140"/>
                </a:cxn>
                <a:cxn ang="0">
                  <a:pos x="331" y="197"/>
                </a:cxn>
                <a:cxn ang="0">
                  <a:pos x="351" y="251"/>
                </a:cxn>
                <a:cxn ang="0">
                  <a:pos x="364" y="301"/>
                </a:cxn>
                <a:cxn ang="0">
                  <a:pos x="368" y="347"/>
                </a:cxn>
                <a:cxn ang="0">
                  <a:pos x="366" y="388"/>
                </a:cxn>
                <a:cxn ang="0">
                  <a:pos x="355" y="422"/>
                </a:cxn>
                <a:cxn ang="0">
                  <a:pos x="340" y="452"/>
                </a:cxn>
                <a:cxn ang="0">
                  <a:pos x="321" y="474"/>
                </a:cxn>
                <a:cxn ang="0">
                  <a:pos x="296" y="489"/>
                </a:cxn>
                <a:cxn ang="0">
                  <a:pos x="268" y="496"/>
                </a:cxn>
                <a:cxn ang="0">
                  <a:pos x="237" y="496"/>
                </a:cxn>
                <a:cxn ang="0">
                  <a:pos x="205" y="488"/>
                </a:cxn>
                <a:cxn ang="0">
                  <a:pos x="170" y="470"/>
                </a:cxn>
                <a:cxn ang="0">
                  <a:pos x="135" y="444"/>
                </a:cxn>
                <a:cxn ang="0">
                  <a:pos x="102" y="406"/>
                </a:cxn>
                <a:cxn ang="0">
                  <a:pos x="68" y="358"/>
                </a:cxn>
              </a:cxnLst>
              <a:rect l="0" t="0" r="r" b="b"/>
              <a:pathLst>
                <a:path w="368" h="498">
                  <a:moveTo>
                    <a:pt x="52" y="331"/>
                  </a:moveTo>
                  <a:lnTo>
                    <a:pt x="38" y="302"/>
                  </a:lnTo>
                  <a:lnTo>
                    <a:pt x="26" y="275"/>
                  </a:lnTo>
                  <a:lnTo>
                    <a:pt x="17" y="248"/>
                  </a:lnTo>
                  <a:lnTo>
                    <a:pt x="10" y="223"/>
                  </a:lnTo>
                  <a:lnTo>
                    <a:pt x="5" y="197"/>
                  </a:lnTo>
                  <a:lnTo>
                    <a:pt x="1" y="174"/>
                  </a:lnTo>
                  <a:lnTo>
                    <a:pt x="0" y="153"/>
                  </a:lnTo>
                  <a:lnTo>
                    <a:pt x="1" y="131"/>
                  </a:lnTo>
                  <a:lnTo>
                    <a:pt x="3" y="112"/>
                  </a:lnTo>
                  <a:lnTo>
                    <a:pt x="7" y="94"/>
                  </a:lnTo>
                  <a:lnTo>
                    <a:pt x="12" y="76"/>
                  </a:lnTo>
                  <a:lnTo>
                    <a:pt x="19" y="61"/>
                  </a:lnTo>
                  <a:lnTo>
                    <a:pt x="27" y="47"/>
                  </a:lnTo>
                  <a:lnTo>
                    <a:pt x="38" y="35"/>
                  </a:lnTo>
                  <a:lnTo>
                    <a:pt x="48" y="25"/>
                  </a:lnTo>
                  <a:lnTo>
                    <a:pt x="60" y="16"/>
                  </a:lnTo>
                  <a:lnTo>
                    <a:pt x="72" y="9"/>
                  </a:lnTo>
                  <a:lnTo>
                    <a:pt x="85" y="4"/>
                  </a:lnTo>
                  <a:lnTo>
                    <a:pt x="101" y="1"/>
                  </a:lnTo>
                  <a:lnTo>
                    <a:pt x="115" y="0"/>
                  </a:lnTo>
                  <a:lnTo>
                    <a:pt x="131" y="1"/>
                  </a:lnTo>
                  <a:lnTo>
                    <a:pt x="148" y="4"/>
                  </a:lnTo>
                  <a:lnTo>
                    <a:pt x="164" y="10"/>
                  </a:lnTo>
                  <a:lnTo>
                    <a:pt x="181" y="17"/>
                  </a:lnTo>
                  <a:lnTo>
                    <a:pt x="198" y="28"/>
                  </a:lnTo>
                  <a:lnTo>
                    <a:pt x="215" y="40"/>
                  </a:lnTo>
                  <a:lnTo>
                    <a:pt x="232" y="55"/>
                  </a:lnTo>
                  <a:lnTo>
                    <a:pt x="249" y="72"/>
                  </a:lnTo>
                  <a:lnTo>
                    <a:pt x="267" y="93"/>
                  </a:lnTo>
                  <a:lnTo>
                    <a:pt x="284" y="115"/>
                  </a:lnTo>
                  <a:lnTo>
                    <a:pt x="300" y="140"/>
                  </a:lnTo>
                  <a:lnTo>
                    <a:pt x="317" y="169"/>
                  </a:lnTo>
                  <a:lnTo>
                    <a:pt x="331" y="197"/>
                  </a:lnTo>
                  <a:lnTo>
                    <a:pt x="342" y="225"/>
                  </a:lnTo>
                  <a:lnTo>
                    <a:pt x="351" y="251"/>
                  </a:lnTo>
                  <a:lnTo>
                    <a:pt x="359" y="277"/>
                  </a:lnTo>
                  <a:lnTo>
                    <a:pt x="364" y="301"/>
                  </a:lnTo>
                  <a:lnTo>
                    <a:pt x="367" y="325"/>
                  </a:lnTo>
                  <a:lnTo>
                    <a:pt x="368" y="347"/>
                  </a:lnTo>
                  <a:lnTo>
                    <a:pt x="368" y="368"/>
                  </a:lnTo>
                  <a:lnTo>
                    <a:pt x="366" y="388"/>
                  </a:lnTo>
                  <a:lnTo>
                    <a:pt x="362" y="406"/>
                  </a:lnTo>
                  <a:lnTo>
                    <a:pt x="355" y="422"/>
                  </a:lnTo>
                  <a:lnTo>
                    <a:pt x="349" y="437"/>
                  </a:lnTo>
                  <a:lnTo>
                    <a:pt x="340" y="452"/>
                  </a:lnTo>
                  <a:lnTo>
                    <a:pt x="331" y="463"/>
                  </a:lnTo>
                  <a:lnTo>
                    <a:pt x="321" y="474"/>
                  </a:lnTo>
                  <a:lnTo>
                    <a:pt x="309" y="482"/>
                  </a:lnTo>
                  <a:lnTo>
                    <a:pt x="296" y="489"/>
                  </a:lnTo>
                  <a:lnTo>
                    <a:pt x="282" y="493"/>
                  </a:lnTo>
                  <a:lnTo>
                    <a:pt x="268" y="496"/>
                  </a:lnTo>
                  <a:lnTo>
                    <a:pt x="253" y="498"/>
                  </a:lnTo>
                  <a:lnTo>
                    <a:pt x="237" y="496"/>
                  </a:lnTo>
                  <a:lnTo>
                    <a:pt x="221" y="493"/>
                  </a:lnTo>
                  <a:lnTo>
                    <a:pt x="205" y="488"/>
                  </a:lnTo>
                  <a:lnTo>
                    <a:pt x="187" y="480"/>
                  </a:lnTo>
                  <a:lnTo>
                    <a:pt x="170" y="470"/>
                  </a:lnTo>
                  <a:lnTo>
                    <a:pt x="153" y="458"/>
                  </a:lnTo>
                  <a:lnTo>
                    <a:pt x="135" y="444"/>
                  </a:lnTo>
                  <a:lnTo>
                    <a:pt x="118" y="426"/>
                  </a:lnTo>
                  <a:lnTo>
                    <a:pt x="102" y="406"/>
                  </a:lnTo>
                  <a:lnTo>
                    <a:pt x="84" y="384"/>
                  </a:lnTo>
                  <a:lnTo>
                    <a:pt x="68" y="358"/>
                  </a:lnTo>
                  <a:lnTo>
                    <a:pt x="52" y="33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auto">
            <a:xfrm>
              <a:off x="4462463" y="3660775"/>
              <a:ext cx="19050" cy="25400"/>
            </a:xfrm>
            <a:custGeom>
              <a:avLst/>
              <a:gdLst/>
              <a:ahLst/>
              <a:cxnLst>
                <a:cxn ang="0">
                  <a:pos x="38" y="302"/>
                </a:cxn>
                <a:cxn ang="0">
                  <a:pos x="17" y="248"/>
                </a:cxn>
                <a:cxn ang="0">
                  <a:pos x="5" y="197"/>
                </a:cxn>
                <a:cxn ang="0">
                  <a:pos x="0" y="153"/>
                </a:cxn>
                <a:cxn ang="0">
                  <a:pos x="3" y="112"/>
                </a:cxn>
                <a:cxn ang="0">
                  <a:pos x="12" y="76"/>
                </a:cxn>
                <a:cxn ang="0">
                  <a:pos x="27" y="47"/>
                </a:cxn>
                <a:cxn ang="0">
                  <a:pos x="48" y="25"/>
                </a:cxn>
                <a:cxn ang="0">
                  <a:pos x="72" y="9"/>
                </a:cxn>
                <a:cxn ang="0">
                  <a:pos x="101" y="1"/>
                </a:cxn>
                <a:cxn ang="0">
                  <a:pos x="131" y="1"/>
                </a:cxn>
                <a:cxn ang="0">
                  <a:pos x="164" y="10"/>
                </a:cxn>
                <a:cxn ang="0">
                  <a:pos x="198" y="28"/>
                </a:cxn>
                <a:cxn ang="0">
                  <a:pos x="232" y="55"/>
                </a:cxn>
                <a:cxn ang="0">
                  <a:pos x="267" y="93"/>
                </a:cxn>
                <a:cxn ang="0">
                  <a:pos x="300" y="140"/>
                </a:cxn>
                <a:cxn ang="0">
                  <a:pos x="331" y="197"/>
                </a:cxn>
                <a:cxn ang="0">
                  <a:pos x="351" y="251"/>
                </a:cxn>
                <a:cxn ang="0">
                  <a:pos x="364" y="301"/>
                </a:cxn>
                <a:cxn ang="0">
                  <a:pos x="368" y="347"/>
                </a:cxn>
                <a:cxn ang="0">
                  <a:pos x="366" y="388"/>
                </a:cxn>
                <a:cxn ang="0">
                  <a:pos x="355" y="422"/>
                </a:cxn>
                <a:cxn ang="0">
                  <a:pos x="340" y="452"/>
                </a:cxn>
                <a:cxn ang="0">
                  <a:pos x="321" y="474"/>
                </a:cxn>
                <a:cxn ang="0">
                  <a:pos x="296" y="489"/>
                </a:cxn>
                <a:cxn ang="0">
                  <a:pos x="268" y="496"/>
                </a:cxn>
                <a:cxn ang="0">
                  <a:pos x="237" y="496"/>
                </a:cxn>
                <a:cxn ang="0">
                  <a:pos x="205" y="488"/>
                </a:cxn>
                <a:cxn ang="0">
                  <a:pos x="170" y="470"/>
                </a:cxn>
                <a:cxn ang="0">
                  <a:pos x="135" y="444"/>
                </a:cxn>
                <a:cxn ang="0">
                  <a:pos x="102" y="406"/>
                </a:cxn>
                <a:cxn ang="0">
                  <a:pos x="68" y="358"/>
                </a:cxn>
              </a:cxnLst>
              <a:rect l="0" t="0" r="r" b="b"/>
              <a:pathLst>
                <a:path w="368" h="498">
                  <a:moveTo>
                    <a:pt x="52" y="331"/>
                  </a:moveTo>
                  <a:lnTo>
                    <a:pt x="38" y="302"/>
                  </a:lnTo>
                  <a:lnTo>
                    <a:pt x="26" y="275"/>
                  </a:lnTo>
                  <a:lnTo>
                    <a:pt x="17" y="248"/>
                  </a:lnTo>
                  <a:lnTo>
                    <a:pt x="10" y="223"/>
                  </a:lnTo>
                  <a:lnTo>
                    <a:pt x="5" y="197"/>
                  </a:lnTo>
                  <a:lnTo>
                    <a:pt x="1" y="174"/>
                  </a:lnTo>
                  <a:lnTo>
                    <a:pt x="0" y="153"/>
                  </a:lnTo>
                  <a:lnTo>
                    <a:pt x="1" y="131"/>
                  </a:lnTo>
                  <a:lnTo>
                    <a:pt x="3" y="112"/>
                  </a:lnTo>
                  <a:lnTo>
                    <a:pt x="7" y="94"/>
                  </a:lnTo>
                  <a:lnTo>
                    <a:pt x="12" y="76"/>
                  </a:lnTo>
                  <a:lnTo>
                    <a:pt x="19" y="61"/>
                  </a:lnTo>
                  <a:lnTo>
                    <a:pt x="27" y="47"/>
                  </a:lnTo>
                  <a:lnTo>
                    <a:pt x="38" y="35"/>
                  </a:lnTo>
                  <a:lnTo>
                    <a:pt x="48" y="25"/>
                  </a:lnTo>
                  <a:lnTo>
                    <a:pt x="60" y="16"/>
                  </a:lnTo>
                  <a:lnTo>
                    <a:pt x="72" y="9"/>
                  </a:lnTo>
                  <a:lnTo>
                    <a:pt x="85" y="4"/>
                  </a:lnTo>
                  <a:lnTo>
                    <a:pt x="101" y="1"/>
                  </a:lnTo>
                  <a:lnTo>
                    <a:pt x="115" y="0"/>
                  </a:lnTo>
                  <a:lnTo>
                    <a:pt x="131" y="1"/>
                  </a:lnTo>
                  <a:lnTo>
                    <a:pt x="148" y="4"/>
                  </a:lnTo>
                  <a:lnTo>
                    <a:pt x="164" y="10"/>
                  </a:lnTo>
                  <a:lnTo>
                    <a:pt x="181" y="17"/>
                  </a:lnTo>
                  <a:lnTo>
                    <a:pt x="198" y="28"/>
                  </a:lnTo>
                  <a:lnTo>
                    <a:pt x="215" y="40"/>
                  </a:lnTo>
                  <a:lnTo>
                    <a:pt x="232" y="55"/>
                  </a:lnTo>
                  <a:lnTo>
                    <a:pt x="249" y="72"/>
                  </a:lnTo>
                  <a:lnTo>
                    <a:pt x="267" y="93"/>
                  </a:lnTo>
                  <a:lnTo>
                    <a:pt x="284" y="115"/>
                  </a:lnTo>
                  <a:lnTo>
                    <a:pt x="300" y="140"/>
                  </a:lnTo>
                  <a:lnTo>
                    <a:pt x="317" y="169"/>
                  </a:lnTo>
                  <a:lnTo>
                    <a:pt x="331" y="197"/>
                  </a:lnTo>
                  <a:lnTo>
                    <a:pt x="342" y="225"/>
                  </a:lnTo>
                  <a:lnTo>
                    <a:pt x="351" y="251"/>
                  </a:lnTo>
                  <a:lnTo>
                    <a:pt x="359" y="277"/>
                  </a:lnTo>
                  <a:lnTo>
                    <a:pt x="364" y="301"/>
                  </a:lnTo>
                  <a:lnTo>
                    <a:pt x="367" y="325"/>
                  </a:lnTo>
                  <a:lnTo>
                    <a:pt x="368" y="347"/>
                  </a:lnTo>
                  <a:lnTo>
                    <a:pt x="368" y="368"/>
                  </a:lnTo>
                  <a:lnTo>
                    <a:pt x="366" y="388"/>
                  </a:lnTo>
                  <a:lnTo>
                    <a:pt x="362" y="406"/>
                  </a:lnTo>
                  <a:lnTo>
                    <a:pt x="355" y="422"/>
                  </a:lnTo>
                  <a:lnTo>
                    <a:pt x="349" y="437"/>
                  </a:lnTo>
                  <a:lnTo>
                    <a:pt x="340" y="452"/>
                  </a:lnTo>
                  <a:lnTo>
                    <a:pt x="331" y="463"/>
                  </a:lnTo>
                  <a:lnTo>
                    <a:pt x="321" y="474"/>
                  </a:lnTo>
                  <a:lnTo>
                    <a:pt x="309" y="482"/>
                  </a:lnTo>
                  <a:lnTo>
                    <a:pt x="296" y="489"/>
                  </a:lnTo>
                  <a:lnTo>
                    <a:pt x="282" y="493"/>
                  </a:lnTo>
                  <a:lnTo>
                    <a:pt x="268" y="496"/>
                  </a:lnTo>
                  <a:lnTo>
                    <a:pt x="253" y="498"/>
                  </a:lnTo>
                  <a:lnTo>
                    <a:pt x="237" y="496"/>
                  </a:lnTo>
                  <a:lnTo>
                    <a:pt x="221" y="493"/>
                  </a:lnTo>
                  <a:lnTo>
                    <a:pt x="205" y="488"/>
                  </a:lnTo>
                  <a:lnTo>
                    <a:pt x="187" y="480"/>
                  </a:lnTo>
                  <a:lnTo>
                    <a:pt x="170" y="470"/>
                  </a:lnTo>
                  <a:lnTo>
                    <a:pt x="153" y="458"/>
                  </a:lnTo>
                  <a:lnTo>
                    <a:pt x="135" y="444"/>
                  </a:lnTo>
                  <a:lnTo>
                    <a:pt x="118" y="426"/>
                  </a:lnTo>
                  <a:lnTo>
                    <a:pt x="102" y="406"/>
                  </a:lnTo>
                  <a:lnTo>
                    <a:pt x="84" y="384"/>
                  </a:lnTo>
                  <a:lnTo>
                    <a:pt x="68" y="358"/>
                  </a:lnTo>
                  <a:lnTo>
                    <a:pt x="52" y="331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auto">
            <a:xfrm>
              <a:off x="4437063" y="3657600"/>
              <a:ext cx="23813" cy="28575"/>
            </a:xfrm>
            <a:custGeom>
              <a:avLst/>
              <a:gdLst/>
              <a:ahLst/>
              <a:cxnLst>
                <a:cxn ang="0">
                  <a:pos x="91" y="358"/>
                </a:cxn>
                <a:cxn ang="0">
                  <a:pos x="53" y="299"/>
                </a:cxn>
                <a:cxn ang="0">
                  <a:pos x="27" y="244"/>
                </a:cxn>
                <a:cxn ang="0">
                  <a:pos x="10" y="193"/>
                </a:cxn>
                <a:cxn ang="0">
                  <a:pos x="1" y="147"/>
                </a:cxn>
                <a:cxn ang="0">
                  <a:pos x="1" y="105"/>
                </a:cxn>
                <a:cxn ang="0">
                  <a:pos x="10" y="69"/>
                </a:cxn>
                <a:cxn ang="0">
                  <a:pos x="25" y="40"/>
                </a:cxn>
                <a:cxn ang="0">
                  <a:pos x="47" y="18"/>
                </a:cxn>
                <a:cxn ang="0">
                  <a:pos x="74" y="5"/>
                </a:cxn>
                <a:cxn ang="0">
                  <a:pos x="107" y="0"/>
                </a:cxn>
                <a:cxn ang="0">
                  <a:pos x="144" y="5"/>
                </a:cxn>
                <a:cxn ang="0">
                  <a:pos x="186" y="19"/>
                </a:cxn>
                <a:cxn ang="0">
                  <a:pos x="230" y="46"/>
                </a:cxn>
                <a:cxn ang="0">
                  <a:pos x="277" y="83"/>
                </a:cxn>
                <a:cxn ang="0">
                  <a:pos x="325" y="133"/>
                </a:cxn>
                <a:cxn ang="0">
                  <a:pos x="373" y="192"/>
                </a:cxn>
                <a:cxn ang="0">
                  <a:pos x="411" y="250"/>
                </a:cxn>
                <a:cxn ang="0">
                  <a:pos x="439" y="305"/>
                </a:cxn>
                <a:cxn ang="0">
                  <a:pos x="456" y="356"/>
                </a:cxn>
                <a:cxn ang="0">
                  <a:pos x="464" y="403"/>
                </a:cxn>
                <a:cxn ang="0">
                  <a:pos x="464" y="445"/>
                </a:cxn>
                <a:cxn ang="0">
                  <a:pos x="456" y="480"/>
                </a:cxn>
                <a:cxn ang="0">
                  <a:pos x="441" y="509"/>
                </a:cxn>
                <a:cxn ang="0">
                  <a:pos x="419" y="531"/>
                </a:cxn>
                <a:cxn ang="0">
                  <a:pos x="392" y="544"/>
                </a:cxn>
                <a:cxn ang="0">
                  <a:pos x="359" y="549"/>
                </a:cxn>
                <a:cxn ang="0">
                  <a:pos x="322" y="545"/>
                </a:cxn>
                <a:cxn ang="0">
                  <a:pos x="281" y="530"/>
                </a:cxn>
                <a:cxn ang="0">
                  <a:pos x="236" y="505"/>
                </a:cxn>
                <a:cxn ang="0">
                  <a:pos x="189" y="467"/>
                </a:cxn>
                <a:cxn ang="0">
                  <a:pos x="139" y="417"/>
                </a:cxn>
              </a:cxnLst>
              <a:rect l="0" t="0" r="r" b="b"/>
              <a:pathLst>
                <a:path w="465" h="549">
                  <a:moveTo>
                    <a:pt x="113" y="388"/>
                  </a:moveTo>
                  <a:lnTo>
                    <a:pt x="91" y="358"/>
                  </a:lnTo>
                  <a:lnTo>
                    <a:pt x="71" y="329"/>
                  </a:lnTo>
                  <a:lnTo>
                    <a:pt x="53" y="299"/>
                  </a:lnTo>
                  <a:lnTo>
                    <a:pt x="39" y="272"/>
                  </a:lnTo>
                  <a:lnTo>
                    <a:pt x="27" y="244"/>
                  </a:lnTo>
                  <a:lnTo>
                    <a:pt x="17" y="218"/>
                  </a:lnTo>
                  <a:lnTo>
                    <a:pt x="10" y="193"/>
                  </a:lnTo>
                  <a:lnTo>
                    <a:pt x="4" y="169"/>
                  </a:lnTo>
                  <a:lnTo>
                    <a:pt x="1" y="147"/>
                  </a:lnTo>
                  <a:lnTo>
                    <a:pt x="0" y="124"/>
                  </a:lnTo>
                  <a:lnTo>
                    <a:pt x="1" y="105"/>
                  </a:lnTo>
                  <a:lnTo>
                    <a:pt x="5" y="86"/>
                  </a:lnTo>
                  <a:lnTo>
                    <a:pt x="10" y="69"/>
                  </a:lnTo>
                  <a:lnTo>
                    <a:pt x="17" y="54"/>
                  </a:lnTo>
                  <a:lnTo>
                    <a:pt x="25" y="40"/>
                  </a:lnTo>
                  <a:lnTo>
                    <a:pt x="35" y="29"/>
                  </a:lnTo>
                  <a:lnTo>
                    <a:pt x="47" y="18"/>
                  </a:lnTo>
                  <a:lnTo>
                    <a:pt x="59" y="10"/>
                  </a:lnTo>
                  <a:lnTo>
                    <a:pt x="74" y="5"/>
                  </a:lnTo>
                  <a:lnTo>
                    <a:pt x="90" y="1"/>
                  </a:lnTo>
                  <a:lnTo>
                    <a:pt x="107" y="0"/>
                  </a:lnTo>
                  <a:lnTo>
                    <a:pt x="125" y="1"/>
                  </a:lnTo>
                  <a:lnTo>
                    <a:pt x="144" y="5"/>
                  </a:lnTo>
                  <a:lnTo>
                    <a:pt x="164" y="11"/>
                  </a:lnTo>
                  <a:lnTo>
                    <a:pt x="186" y="19"/>
                  </a:lnTo>
                  <a:lnTo>
                    <a:pt x="207" y="32"/>
                  </a:lnTo>
                  <a:lnTo>
                    <a:pt x="230" y="46"/>
                  </a:lnTo>
                  <a:lnTo>
                    <a:pt x="253" y="63"/>
                  </a:lnTo>
                  <a:lnTo>
                    <a:pt x="277" y="83"/>
                  </a:lnTo>
                  <a:lnTo>
                    <a:pt x="301" y="107"/>
                  </a:lnTo>
                  <a:lnTo>
                    <a:pt x="325" y="133"/>
                  </a:lnTo>
                  <a:lnTo>
                    <a:pt x="351" y="163"/>
                  </a:lnTo>
                  <a:lnTo>
                    <a:pt x="373" y="192"/>
                  </a:lnTo>
                  <a:lnTo>
                    <a:pt x="394" y="222"/>
                  </a:lnTo>
                  <a:lnTo>
                    <a:pt x="411" y="250"/>
                  </a:lnTo>
                  <a:lnTo>
                    <a:pt x="425" y="278"/>
                  </a:lnTo>
                  <a:lnTo>
                    <a:pt x="439" y="305"/>
                  </a:lnTo>
                  <a:lnTo>
                    <a:pt x="448" y="331"/>
                  </a:lnTo>
                  <a:lnTo>
                    <a:pt x="456" y="356"/>
                  </a:lnTo>
                  <a:lnTo>
                    <a:pt x="461" y="379"/>
                  </a:lnTo>
                  <a:lnTo>
                    <a:pt x="464" y="403"/>
                  </a:lnTo>
                  <a:lnTo>
                    <a:pt x="465" y="424"/>
                  </a:lnTo>
                  <a:lnTo>
                    <a:pt x="464" y="445"/>
                  </a:lnTo>
                  <a:lnTo>
                    <a:pt x="461" y="463"/>
                  </a:lnTo>
                  <a:lnTo>
                    <a:pt x="456" y="480"/>
                  </a:lnTo>
                  <a:lnTo>
                    <a:pt x="450" y="495"/>
                  </a:lnTo>
                  <a:lnTo>
                    <a:pt x="441" y="509"/>
                  </a:lnTo>
                  <a:lnTo>
                    <a:pt x="431" y="521"/>
                  </a:lnTo>
                  <a:lnTo>
                    <a:pt x="419" y="531"/>
                  </a:lnTo>
                  <a:lnTo>
                    <a:pt x="407" y="539"/>
                  </a:lnTo>
                  <a:lnTo>
                    <a:pt x="392" y="544"/>
                  </a:lnTo>
                  <a:lnTo>
                    <a:pt x="376" y="548"/>
                  </a:lnTo>
                  <a:lnTo>
                    <a:pt x="359" y="549"/>
                  </a:lnTo>
                  <a:lnTo>
                    <a:pt x="342" y="548"/>
                  </a:lnTo>
                  <a:lnTo>
                    <a:pt x="322" y="545"/>
                  </a:lnTo>
                  <a:lnTo>
                    <a:pt x="302" y="539"/>
                  </a:lnTo>
                  <a:lnTo>
                    <a:pt x="281" y="530"/>
                  </a:lnTo>
                  <a:lnTo>
                    <a:pt x="259" y="519"/>
                  </a:lnTo>
                  <a:lnTo>
                    <a:pt x="236" y="505"/>
                  </a:lnTo>
                  <a:lnTo>
                    <a:pt x="212" y="487"/>
                  </a:lnTo>
                  <a:lnTo>
                    <a:pt x="189" y="467"/>
                  </a:lnTo>
                  <a:lnTo>
                    <a:pt x="164" y="444"/>
                  </a:lnTo>
                  <a:lnTo>
                    <a:pt x="139" y="417"/>
                  </a:lnTo>
                  <a:lnTo>
                    <a:pt x="113" y="38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40" name="Freeform 16"/>
            <p:cNvSpPr>
              <a:spLocks/>
            </p:cNvSpPr>
            <p:nvPr/>
          </p:nvSpPr>
          <p:spPr bwMode="auto">
            <a:xfrm>
              <a:off x="4437063" y="3657600"/>
              <a:ext cx="23813" cy="28575"/>
            </a:xfrm>
            <a:custGeom>
              <a:avLst/>
              <a:gdLst/>
              <a:ahLst/>
              <a:cxnLst>
                <a:cxn ang="0">
                  <a:pos x="91" y="358"/>
                </a:cxn>
                <a:cxn ang="0">
                  <a:pos x="53" y="299"/>
                </a:cxn>
                <a:cxn ang="0">
                  <a:pos x="27" y="244"/>
                </a:cxn>
                <a:cxn ang="0">
                  <a:pos x="10" y="193"/>
                </a:cxn>
                <a:cxn ang="0">
                  <a:pos x="1" y="147"/>
                </a:cxn>
                <a:cxn ang="0">
                  <a:pos x="1" y="105"/>
                </a:cxn>
                <a:cxn ang="0">
                  <a:pos x="10" y="69"/>
                </a:cxn>
                <a:cxn ang="0">
                  <a:pos x="25" y="40"/>
                </a:cxn>
                <a:cxn ang="0">
                  <a:pos x="47" y="18"/>
                </a:cxn>
                <a:cxn ang="0">
                  <a:pos x="74" y="5"/>
                </a:cxn>
                <a:cxn ang="0">
                  <a:pos x="107" y="0"/>
                </a:cxn>
                <a:cxn ang="0">
                  <a:pos x="144" y="5"/>
                </a:cxn>
                <a:cxn ang="0">
                  <a:pos x="186" y="19"/>
                </a:cxn>
                <a:cxn ang="0">
                  <a:pos x="230" y="46"/>
                </a:cxn>
                <a:cxn ang="0">
                  <a:pos x="277" y="83"/>
                </a:cxn>
                <a:cxn ang="0">
                  <a:pos x="325" y="133"/>
                </a:cxn>
                <a:cxn ang="0">
                  <a:pos x="373" y="192"/>
                </a:cxn>
                <a:cxn ang="0">
                  <a:pos x="411" y="250"/>
                </a:cxn>
                <a:cxn ang="0">
                  <a:pos x="439" y="305"/>
                </a:cxn>
                <a:cxn ang="0">
                  <a:pos x="456" y="356"/>
                </a:cxn>
                <a:cxn ang="0">
                  <a:pos x="464" y="403"/>
                </a:cxn>
                <a:cxn ang="0">
                  <a:pos x="464" y="445"/>
                </a:cxn>
                <a:cxn ang="0">
                  <a:pos x="456" y="480"/>
                </a:cxn>
                <a:cxn ang="0">
                  <a:pos x="441" y="509"/>
                </a:cxn>
                <a:cxn ang="0">
                  <a:pos x="419" y="531"/>
                </a:cxn>
                <a:cxn ang="0">
                  <a:pos x="392" y="544"/>
                </a:cxn>
                <a:cxn ang="0">
                  <a:pos x="359" y="549"/>
                </a:cxn>
                <a:cxn ang="0">
                  <a:pos x="322" y="545"/>
                </a:cxn>
                <a:cxn ang="0">
                  <a:pos x="281" y="530"/>
                </a:cxn>
                <a:cxn ang="0">
                  <a:pos x="236" y="505"/>
                </a:cxn>
                <a:cxn ang="0">
                  <a:pos x="189" y="467"/>
                </a:cxn>
                <a:cxn ang="0">
                  <a:pos x="139" y="417"/>
                </a:cxn>
              </a:cxnLst>
              <a:rect l="0" t="0" r="r" b="b"/>
              <a:pathLst>
                <a:path w="465" h="549">
                  <a:moveTo>
                    <a:pt x="113" y="388"/>
                  </a:moveTo>
                  <a:lnTo>
                    <a:pt x="91" y="358"/>
                  </a:lnTo>
                  <a:lnTo>
                    <a:pt x="71" y="329"/>
                  </a:lnTo>
                  <a:lnTo>
                    <a:pt x="53" y="299"/>
                  </a:lnTo>
                  <a:lnTo>
                    <a:pt x="39" y="272"/>
                  </a:lnTo>
                  <a:lnTo>
                    <a:pt x="27" y="244"/>
                  </a:lnTo>
                  <a:lnTo>
                    <a:pt x="17" y="218"/>
                  </a:lnTo>
                  <a:lnTo>
                    <a:pt x="10" y="193"/>
                  </a:lnTo>
                  <a:lnTo>
                    <a:pt x="4" y="169"/>
                  </a:lnTo>
                  <a:lnTo>
                    <a:pt x="1" y="147"/>
                  </a:lnTo>
                  <a:lnTo>
                    <a:pt x="0" y="124"/>
                  </a:lnTo>
                  <a:lnTo>
                    <a:pt x="1" y="105"/>
                  </a:lnTo>
                  <a:lnTo>
                    <a:pt x="5" y="86"/>
                  </a:lnTo>
                  <a:lnTo>
                    <a:pt x="10" y="69"/>
                  </a:lnTo>
                  <a:lnTo>
                    <a:pt x="17" y="54"/>
                  </a:lnTo>
                  <a:lnTo>
                    <a:pt x="25" y="40"/>
                  </a:lnTo>
                  <a:lnTo>
                    <a:pt x="35" y="29"/>
                  </a:lnTo>
                  <a:lnTo>
                    <a:pt x="47" y="18"/>
                  </a:lnTo>
                  <a:lnTo>
                    <a:pt x="59" y="10"/>
                  </a:lnTo>
                  <a:lnTo>
                    <a:pt x="74" y="5"/>
                  </a:lnTo>
                  <a:lnTo>
                    <a:pt x="90" y="1"/>
                  </a:lnTo>
                  <a:lnTo>
                    <a:pt x="107" y="0"/>
                  </a:lnTo>
                  <a:lnTo>
                    <a:pt x="125" y="1"/>
                  </a:lnTo>
                  <a:lnTo>
                    <a:pt x="144" y="5"/>
                  </a:lnTo>
                  <a:lnTo>
                    <a:pt x="164" y="11"/>
                  </a:lnTo>
                  <a:lnTo>
                    <a:pt x="186" y="19"/>
                  </a:lnTo>
                  <a:lnTo>
                    <a:pt x="207" y="32"/>
                  </a:lnTo>
                  <a:lnTo>
                    <a:pt x="230" y="46"/>
                  </a:lnTo>
                  <a:lnTo>
                    <a:pt x="253" y="63"/>
                  </a:lnTo>
                  <a:lnTo>
                    <a:pt x="277" y="83"/>
                  </a:lnTo>
                  <a:lnTo>
                    <a:pt x="301" y="107"/>
                  </a:lnTo>
                  <a:lnTo>
                    <a:pt x="325" y="133"/>
                  </a:lnTo>
                  <a:lnTo>
                    <a:pt x="351" y="163"/>
                  </a:lnTo>
                  <a:lnTo>
                    <a:pt x="373" y="192"/>
                  </a:lnTo>
                  <a:lnTo>
                    <a:pt x="394" y="222"/>
                  </a:lnTo>
                  <a:lnTo>
                    <a:pt x="411" y="250"/>
                  </a:lnTo>
                  <a:lnTo>
                    <a:pt x="425" y="278"/>
                  </a:lnTo>
                  <a:lnTo>
                    <a:pt x="439" y="305"/>
                  </a:lnTo>
                  <a:lnTo>
                    <a:pt x="448" y="331"/>
                  </a:lnTo>
                  <a:lnTo>
                    <a:pt x="456" y="356"/>
                  </a:lnTo>
                  <a:lnTo>
                    <a:pt x="461" y="379"/>
                  </a:lnTo>
                  <a:lnTo>
                    <a:pt x="464" y="403"/>
                  </a:lnTo>
                  <a:lnTo>
                    <a:pt x="465" y="424"/>
                  </a:lnTo>
                  <a:lnTo>
                    <a:pt x="464" y="445"/>
                  </a:lnTo>
                  <a:lnTo>
                    <a:pt x="461" y="463"/>
                  </a:lnTo>
                  <a:lnTo>
                    <a:pt x="456" y="480"/>
                  </a:lnTo>
                  <a:lnTo>
                    <a:pt x="450" y="495"/>
                  </a:lnTo>
                  <a:lnTo>
                    <a:pt x="441" y="509"/>
                  </a:lnTo>
                  <a:lnTo>
                    <a:pt x="431" y="521"/>
                  </a:lnTo>
                  <a:lnTo>
                    <a:pt x="419" y="531"/>
                  </a:lnTo>
                  <a:lnTo>
                    <a:pt x="407" y="539"/>
                  </a:lnTo>
                  <a:lnTo>
                    <a:pt x="392" y="544"/>
                  </a:lnTo>
                  <a:lnTo>
                    <a:pt x="376" y="548"/>
                  </a:lnTo>
                  <a:lnTo>
                    <a:pt x="359" y="549"/>
                  </a:lnTo>
                  <a:lnTo>
                    <a:pt x="342" y="548"/>
                  </a:lnTo>
                  <a:lnTo>
                    <a:pt x="322" y="545"/>
                  </a:lnTo>
                  <a:lnTo>
                    <a:pt x="302" y="539"/>
                  </a:lnTo>
                  <a:lnTo>
                    <a:pt x="281" y="530"/>
                  </a:lnTo>
                  <a:lnTo>
                    <a:pt x="259" y="519"/>
                  </a:lnTo>
                  <a:lnTo>
                    <a:pt x="236" y="505"/>
                  </a:lnTo>
                  <a:lnTo>
                    <a:pt x="212" y="487"/>
                  </a:lnTo>
                  <a:lnTo>
                    <a:pt x="189" y="467"/>
                  </a:lnTo>
                  <a:lnTo>
                    <a:pt x="164" y="444"/>
                  </a:lnTo>
                  <a:lnTo>
                    <a:pt x="139" y="417"/>
                  </a:lnTo>
                  <a:lnTo>
                    <a:pt x="113" y="388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41" name="Freeform 17"/>
            <p:cNvSpPr>
              <a:spLocks/>
            </p:cNvSpPr>
            <p:nvPr/>
          </p:nvSpPr>
          <p:spPr bwMode="auto">
            <a:xfrm>
              <a:off x="4418013" y="3678238"/>
              <a:ext cx="30163" cy="20638"/>
            </a:xfrm>
            <a:custGeom>
              <a:avLst/>
              <a:gdLst/>
              <a:ahLst/>
              <a:cxnLst>
                <a:cxn ang="0">
                  <a:pos x="197" y="346"/>
                </a:cxn>
                <a:cxn ang="0">
                  <a:pos x="138" y="309"/>
                </a:cxn>
                <a:cxn ang="0">
                  <a:pos x="90" y="270"/>
                </a:cxn>
                <a:cxn ang="0">
                  <a:pos x="53" y="232"/>
                </a:cxn>
                <a:cxn ang="0">
                  <a:pos x="26" y="193"/>
                </a:cxn>
                <a:cxn ang="0">
                  <a:pos x="9" y="155"/>
                </a:cxn>
                <a:cxn ang="0">
                  <a:pos x="0" y="120"/>
                </a:cxn>
                <a:cxn ang="0">
                  <a:pos x="3" y="87"/>
                </a:cxn>
                <a:cxn ang="0">
                  <a:pos x="13" y="58"/>
                </a:cxn>
                <a:cxn ang="0">
                  <a:pos x="32" y="34"/>
                </a:cxn>
                <a:cxn ang="0">
                  <a:pos x="60" y="16"/>
                </a:cxn>
                <a:cxn ang="0">
                  <a:pos x="95" y="4"/>
                </a:cxn>
                <a:cxn ang="0">
                  <a:pos x="139" y="0"/>
                </a:cxn>
                <a:cxn ang="0">
                  <a:pos x="190" y="5"/>
                </a:cxn>
                <a:cxn ang="0">
                  <a:pos x="249" y="18"/>
                </a:cxn>
                <a:cxn ang="0">
                  <a:pos x="314" y="42"/>
                </a:cxn>
                <a:cxn ang="0">
                  <a:pos x="383" y="76"/>
                </a:cxn>
                <a:cxn ang="0">
                  <a:pos x="442" y="113"/>
                </a:cxn>
                <a:cxn ang="0">
                  <a:pos x="490" y="151"/>
                </a:cxn>
                <a:cxn ang="0">
                  <a:pos x="526" y="190"/>
                </a:cxn>
                <a:cxn ang="0">
                  <a:pos x="554" y="229"/>
                </a:cxn>
                <a:cxn ang="0">
                  <a:pos x="571" y="266"/>
                </a:cxn>
                <a:cxn ang="0">
                  <a:pos x="579" y="301"/>
                </a:cxn>
                <a:cxn ang="0">
                  <a:pos x="577" y="333"/>
                </a:cxn>
                <a:cxn ang="0">
                  <a:pos x="567" y="363"/>
                </a:cxn>
                <a:cxn ang="0">
                  <a:pos x="548" y="386"/>
                </a:cxn>
                <a:cxn ang="0">
                  <a:pos x="520" y="405"/>
                </a:cxn>
                <a:cxn ang="0">
                  <a:pos x="484" y="416"/>
                </a:cxn>
                <a:cxn ang="0">
                  <a:pos x="441" y="420"/>
                </a:cxn>
                <a:cxn ang="0">
                  <a:pos x="390" y="416"/>
                </a:cxn>
                <a:cxn ang="0">
                  <a:pos x="331" y="402"/>
                </a:cxn>
                <a:cxn ang="0">
                  <a:pos x="265" y="379"/>
                </a:cxn>
              </a:cxnLst>
              <a:rect l="0" t="0" r="r" b="b"/>
              <a:pathLst>
                <a:path w="579" h="420">
                  <a:moveTo>
                    <a:pt x="231" y="363"/>
                  </a:moveTo>
                  <a:lnTo>
                    <a:pt x="197" y="346"/>
                  </a:lnTo>
                  <a:lnTo>
                    <a:pt x="167" y="327"/>
                  </a:lnTo>
                  <a:lnTo>
                    <a:pt x="138" y="309"/>
                  </a:lnTo>
                  <a:lnTo>
                    <a:pt x="114" y="290"/>
                  </a:lnTo>
                  <a:lnTo>
                    <a:pt x="90" y="270"/>
                  </a:lnTo>
                  <a:lnTo>
                    <a:pt x="71" y="251"/>
                  </a:lnTo>
                  <a:lnTo>
                    <a:pt x="53" y="232"/>
                  </a:lnTo>
                  <a:lnTo>
                    <a:pt x="38" y="212"/>
                  </a:lnTo>
                  <a:lnTo>
                    <a:pt x="26" y="193"/>
                  </a:lnTo>
                  <a:lnTo>
                    <a:pt x="16" y="174"/>
                  </a:lnTo>
                  <a:lnTo>
                    <a:pt x="9" y="155"/>
                  </a:lnTo>
                  <a:lnTo>
                    <a:pt x="4" y="137"/>
                  </a:lnTo>
                  <a:lnTo>
                    <a:pt x="0" y="120"/>
                  </a:lnTo>
                  <a:lnTo>
                    <a:pt x="0" y="102"/>
                  </a:lnTo>
                  <a:lnTo>
                    <a:pt x="3" y="87"/>
                  </a:lnTo>
                  <a:lnTo>
                    <a:pt x="7" y="72"/>
                  </a:lnTo>
                  <a:lnTo>
                    <a:pt x="13" y="58"/>
                  </a:lnTo>
                  <a:lnTo>
                    <a:pt x="22" y="45"/>
                  </a:lnTo>
                  <a:lnTo>
                    <a:pt x="32" y="34"/>
                  </a:lnTo>
                  <a:lnTo>
                    <a:pt x="45" y="24"/>
                  </a:lnTo>
                  <a:lnTo>
                    <a:pt x="60" y="16"/>
                  </a:lnTo>
                  <a:lnTo>
                    <a:pt x="77" y="9"/>
                  </a:lnTo>
                  <a:lnTo>
                    <a:pt x="95" y="4"/>
                  </a:lnTo>
                  <a:lnTo>
                    <a:pt x="117" y="1"/>
                  </a:lnTo>
                  <a:lnTo>
                    <a:pt x="139" y="0"/>
                  </a:lnTo>
                  <a:lnTo>
                    <a:pt x="164" y="1"/>
                  </a:lnTo>
                  <a:lnTo>
                    <a:pt x="190" y="5"/>
                  </a:lnTo>
                  <a:lnTo>
                    <a:pt x="219" y="10"/>
                  </a:lnTo>
                  <a:lnTo>
                    <a:pt x="249" y="18"/>
                  </a:lnTo>
                  <a:lnTo>
                    <a:pt x="281" y="29"/>
                  </a:lnTo>
                  <a:lnTo>
                    <a:pt x="314" y="42"/>
                  </a:lnTo>
                  <a:lnTo>
                    <a:pt x="349" y="59"/>
                  </a:lnTo>
                  <a:lnTo>
                    <a:pt x="383" y="76"/>
                  </a:lnTo>
                  <a:lnTo>
                    <a:pt x="413" y="94"/>
                  </a:lnTo>
                  <a:lnTo>
                    <a:pt x="442" y="113"/>
                  </a:lnTo>
                  <a:lnTo>
                    <a:pt x="466" y="132"/>
                  </a:lnTo>
                  <a:lnTo>
                    <a:pt x="490" y="151"/>
                  </a:lnTo>
                  <a:lnTo>
                    <a:pt x="509" y="171"/>
                  </a:lnTo>
                  <a:lnTo>
                    <a:pt x="526" y="190"/>
                  </a:lnTo>
                  <a:lnTo>
                    <a:pt x="542" y="209"/>
                  </a:lnTo>
                  <a:lnTo>
                    <a:pt x="554" y="229"/>
                  </a:lnTo>
                  <a:lnTo>
                    <a:pt x="564" y="247"/>
                  </a:lnTo>
                  <a:lnTo>
                    <a:pt x="571" y="266"/>
                  </a:lnTo>
                  <a:lnTo>
                    <a:pt x="576" y="283"/>
                  </a:lnTo>
                  <a:lnTo>
                    <a:pt x="579" y="301"/>
                  </a:lnTo>
                  <a:lnTo>
                    <a:pt x="579" y="318"/>
                  </a:lnTo>
                  <a:lnTo>
                    <a:pt x="577" y="333"/>
                  </a:lnTo>
                  <a:lnTo>
                    <a:pt x="573" y="349"/>
                  </a:lnTo>
                  <a:lnTo>
                    <a:pt x="567" y="363"/>
                  </a:lnTo>
                  <a:lnTo>
                    <a:pt x="558" y="375"/>
                  </a:lnTo>
                  <a:lnTo>
                    <a:pt x="548" y="386"/>
                  </a:lnTo>
                  <a:lnTo>
                    <a:pt x="534" y="396"/>
                  </a:lnTo>
                  <a:lnTo>
                    <a:pt x="520" y="405"/>
                  </a:lnTo>
                  <a:lnTo>
                    <a:pt x="503" y="412"/>
                  </a:lnTo>
                  <a:lnTo>
                    <a:pt x="484" y="416"/>
                  </a:lnTo>
                  <a:lnTo>
                    <a:pt x="463" y="419"/>
                  </a:lnTo>
                  <a:lnTo>
                    <a:pt x="441" y="420"/>
                  </a:lnTo>
                  <a:lnTo>
                    <a:pt x="416" y="419"/>
                  </a:lnTo>
                  <a:lnTo>
                    <a:pt x="390" y="416"/>
                  </a:lnTo>
                  <a:lnTo>
                    <a:pt x="361" y="411"/>
                  </a:lnTo>
                  <a:lnTo>
                    <a:pt x="331" y="402"/>
                  </a:lnTo>
                  <a:lnTo>
                    <a:pt x="299" y="392"/>
                  </a:lnTo>
                  <a:lnTo>
                    <a:pt x="265" y="379"/>
                  </a:lnTo>
                  <a:lnTo>
                    <a:pt x="231" y="3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42" name="Freeform 18"/>
            <p:cNvSpPr>
              <a:spLocks/>
            </p:cNvSpPr>
            <p:nvPr/>
          </p:nvSpPr>
          <p:spPr bwMode="auto">
            <a:xfrm>
              <a:off x="4418013" y="3678238"/>
              <a:ext cx="30163" cy="20638"/>
            </a:xfrm>
            <a:custGeom>
              <a:avLst/>
              <a:gdLst/>
              <a:ahLst/>
              <a:cxnLst>
                <a:cxn ang="0">
                  <a:pos x="197" y="346"/>
                </a:cxn>
                <a:cxn ang="0">
                  <a:pos x="138" y="309"/>
                </a:cxn>
                <a:cxn ang="0">
                  <a:pos x="90" y="270"/>
                </a:cxn>
                <a:cxn ang="0">
                  <a:pos x="53" y="232"/>
                </a:cxn>
                <a:cxn ang="0">
                  <a:pos x="26" y="193"/>
                </a:cxn>
                <a:cxn ang="0">
                  <a:pos x="9" y="155"/>
                </a:cxn>
                <a:cxn ang="0">
                  <a:pos x="0" y="120"/>
                </a:cxn>
                <a:cxn ang="0">
                  <a:pos x="3" y="87"/>
                </a:cxn>
                <a:cxn ang="0">
                  <a:pos x="13" y="58"/>
                </a:cxn>
                <a:cxn ang="0">
                  <a:pos x="32" y="34"/>
                </a:cxn>
                <a:cxn ang="0">
                  <a:pos x="60" y="16"/>
                </a:cxn>
                <a:cxn ang="0">
                  <a:pos x="95" y="4"/>
                </a:cxn>
                <a:cxn ang="0">
                  <a:pos x="139" y="0"/>
                </a:cxn>
                <a:cxn ang="0">
                  <a:pos x="190" y="5"/>
                </a:cxn>
                <a:cxn ang="0">
                  <a:pos x="249" y="18"/>
                </a:cxn>
                <a:cxn ang="0">
                  <a:pos x="314" y="42"/>
                </a:cxn>
                <a:cxn ang="0">
                  <a:pos x="383" y="76"/>
                </a:cxn>
                <a:cxn ang="0">
                  <a:pos x="442" y="113"/>
                </a:cxn>
                <a:cxn ang="0">
                  <a:pos x="490" y="151"/>
                </a:cxn>
                <a:cxn ang="0">
                  <a:pos x="526" y="190"/>
                </a:cxn>
                <a:cxn ang="0">
                  <a:pos x="554" y="229"/>
                </a:cxn>
                <a:cxn ang="0">
                  <a:pos x="571" y="266"/>
                </a:cxn>
                <a:cxn ang="0">
                  <a:pos x="579" y="301"/>
                </a:cxn>
                <a:cxn ang="0">
                  <a:pos x="577" y="333"/>
                </a:cxn>
                <a:cxn ang="0">
                  <a:pos x="567" y="363"/>
                </a:cxn>
                <a:cxn ang="0">
                  <a:pos x="548" y="386"/>
                </a:cxn>
                <a:cxn ang="0">
                  <a:pos x="520" y="405"/>
                </a:cxn>
                <a:cxn ang="0">
                  <a:pos x="484" y="416"/>
                </a:cxn>
                <a:cxn ang="0">
                  <a:pos x="441" y="420"/>
                </a:cxn>
                <a:cxn ang="0">
                  <a:pos x="390" y="416"/>
                </a:cxn>
                <a:cxn ang="0">
                  <a:pos x="331" y="402"/>
                </a:cxn>
                <a:cxn ang="0">
                  <a:pos x="265" y="379"/>
                </a:cxn>
              </a:cxnLst>
              <a:rect l="0" t="0" r="r" b="b"/>
              <a:pathLst>
                <a:path w="579" h="420">
                  <a:moveTo>
                    <a:pt x="231" y="363"/>
                  </a:moveTo>
                  <a:lnTo>
                    <a:pt x="197" y="346"/>
                  </a:lnTo>
                  <a:lnTo>
                    <a:pt x="167" y="327"/>
                  </a:lnTo>
                  <a:lnTo>
                    <a:pt x="138" y="309"/>
                  </a:lnTo>
                  <a:lnTo>
                    <a:pt x="114" y="290"/>
                  </a:lnTo>
                  <a:lnTo>
                    <a:pt x="90" y="270"/>
                  </a:lnTo>
                  <a:lnTo>
                    <a:pt x="71" y="251"/>
                  </a:lnTo>
                  <a:lnTo>
                    <a:pt x="53" y="232"/>
                  </a:lnTo>
                  <a:lnTo>
                    <a:pt x="38" y="212"/>
                  </a:lnTo>
                  <a:lnTo>
                    <a:pt x="26" y="193"/>
                  </a:lnTo>
                  <a:lnTo>
                    <a:pt x="16" y="174"/>
                  </a:lnTo>
                  <a:lnTo>
                    <a:pt x="9" y="155"/>
                  </a:lnTo>
                  <a:lnTo>
                    <a:pt x="4" y="137"/>
                  </a:lnTo>
                  <a:lnTo>
                    <a:pt x="0" y="120"/>
                  </a:lnTo>
                  <a:lnTo>
                    <a:pt x="0" y="102"/>
                  </a:lnTo>
                  <a:lnTo>
                    <a:pt x="3" y="87"/>
                  </a:lnTo>
                  <a:lnTo>
                    <a:pt x="7" y="72"/>
                  </a:lnTo>
                  <a:lnTo>
                    <a:pt x="13" y="58"/>
                  </a:lnTo>
                  <a:lnTo>
                    <a:pt x="22" y="45"/>
                  </a:lnTo>
                  <a:lnTo>
                    <a:pt x="32" y="34"/>
                  </a:lnTo>
                  <a:lnTo>
                    <a:pt x="45" y="24"/>
                  </a:lnTo>
                  <a:lnTo>
                    <a:pt x="60" y="16"/>
                  </a:lnTo>
                  <a:lnTo>
                    <a:pt x="77" y="9"/>
                  </a:lnTo>
                  <a:lnTo>
                    <a:pt x="95" y="4"/>
                  </a:lnTo>
                  <a:lnTo>
                    <a:pt x="117" y="1"/>
                  </a:lnTo>
                  <a:lnTo>
                    <a:pt x="139" y="0"/>
                  </a:lnTo>
                  <a:lnTo>
                    <a:pt x="164" y="1"/>
                  </a:lnTo>
                  <a:lnTo>
                    <a:pt x="190" y="5"/>
                  </a:lnTo>
                  <a:lnTo>
                    <a:pt x="219" y="10"/>
                  </a:lnTo>
                  <a:lnTo>
                    <a:pt x="249" y="18"/>
                  </a:lnTo>
                  <a:lnTo>
                    <a:pt x="281" y="29"/>
                  </a:lnTo>
                  <a:lnTo>
                    <a:pt x="314" y="42"/>
                  </a:lnTo>
                  <a:lnTo>
                    <a:pt x="349" y="59"/>
                  </a:lnTo>
                  <a:lnTo>
                    <a:pt x="383" y="76"/>
                  </a:lnTo>
                  <a:lnTo>
                    <a:pt x="413" y="94"/>
                  </a:lnTo>
                  <a:lnTo>
                    <a:pt x="442" y="113"/>
                  </a:lnTo>
                  <a:lnTo>
                    <a:pt x="466" y="132"/>
                  </a:lnTo>
                  <a:lnTo>
                    <a:pt x="490" y="151"/>
                  </a:lnTo>
                  <a:lnTo>
                    <a:pt x="509" y="171"/>
                  </a:lnTo>
                  <a:lnTo>
                    <a:pt x="526" y="190"/>
                  </a:lnTo>
                  <a:lnTo>
                    <a:pt x="542" y="209"/>
                  </a:lnTo>
                  <a:lnTo>
                    <a:pt x="554" y="229"/>
                  </a:lnTo>
                  <a:lnTo>
                    <a:pt x="564" y="247"/>
                  </a:lnTo>
                  <a:lnTo>
                    <a:pt x="571" y="266"/>
                  </a:lnTo>
                  <a:lnTo>
                    <a:pt x="576" y="283"/>
                  </a:lnTo>
                  <a:lnTo>
                    <a:pt x="579" y="301"/>
                  </a:lnTo>
                  <a:lnTo>
                    <a:pt x="579" y="318"/>
                  </a:lnTo>
                  <a:lnTo>
                    <a:pt x="577" y="333"/>
                  </a:lnTo>
                  <a:lnTo>
                    <a:pt x="573" y="349"/>
                  </a:lnTo>
                  <a:lnTo>
                    <a:pt x="567" y="363"/>
                  </a:lnTo>
                  <a:lnTo>
                    <a:pt x="558" y="375"/>
                  </a:lnTo>
                  <a:lnTo>
                    <a:pt x="548" y="386"/>
                  </a:lnTo>
                  <a:lnTo>
                    <a:pt x="534" y="396"/>
                  </a:lnTo>
                  <a:lnTo>
                    <a:pt x="520" y="405"/>
                  </a:lnTo>
                  <a:lnTo>
                    <a:pt x="503" y="412"/>
                  </a:lnTo>
                  <a:lnTo>
                    <a:pt x="484" y="416"/>
                  </a:lnTo>
                  <a:lnTo>
                    <a:pt x="463" y="419"/>
                  </a:lnTo>
                  <a:lnTo>
                    <a:pt x="441" y="420"/>
                  </a:lnTo>
                  <a:lnTo>
                    <a:pt x="416" y="419"/>
                  </a:lnTo>
                  <a:lnTo>
                    <a:pt x="390" y="416"/>
                  </a:lnTo>
                  <a:lnTo>
                    <a:pt x="361" y="411"/>
                  </a:lnTo>
                  <a:lnTo>
                    <a:pt x="331" y="402"/>
                  </a:lnTo>
                  <a:lnTo>
                    <a:pt x="299" y="392"/>
                  </a:lnTo>
                  <a:lnTo>
                    <a:pt x="265" y="379"/>
                  </a:lnTo>
                  <a:lnTo>
                    <a:pt x="231" y="363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43" name="Freeform 19"/>
            <p:cNvSpPr>
              <a:spLocks/>
            </p:cNvSpPr>
            <p:nvPr/>
          </p:nvSpPr>
          <p:spPr bwMode="auto">
            <a:xfrm>
              <a:off x="4408488" y="3702050"/>
              <a:ext cx="28575" cy="14288"/>
            </a:xfrm>
            <a:custGeom>
              <a:avLst/>
              <a:gdLst/>
              <a:ahLst/>
              <a:cxnLst>
                <a:cxn ang="0">
                  <a:pos x="220" y="279"/>
                </a:cxn>
                <a:cxn ang="0">
                  <a:pos x="162" y="263"/>
                </a:cxn>
                <a:cxn ang="0">
                  <a:pos x="113" y="242"/>
                </a:cxn>
                <a:cxn ang="0">
                  <a:pos x="73" y="218"/>
                </a:cxn>
                <a:cxn ang="0">
                  <a:pos x="42" y="193"/>
                </a:cxn>
                <a:cxn ang="0">
                  <a:pos x="19" y="165"/>
                </a:cxn>
                <a:cxn ang="0">
                  <a:pos x="6" y="138"/>
                </a:cxn>
                <a:cxn ang="0">
                  <a:pos x="0" y="111"/>
                </a:cxn>
                <a:cxn ang="0">
                  <a:pos x="3" y="85"/>
                </a:cxn>
                <a:cxn ang="0">
                  <a:pos x="15" y="62"/>
                </a:cxn>
                <a:cxn ang="0">
                  <a:pos x="35" y="40"/>
                </a:cxn>
                <a:cxn ang="0">
                  <a:pos x="63" y="23"/>
                </a:cxn>
                <a:cxn ang="0">
                  <a:pos x="100" y="10"/>
                </a:cxn>
                <a:cxn ang="0">
                  <a:pos x="145" y="2"/>
                </a:cxn>
                <a:cxn ang="0">
                  <a:pos x="198" y="0"/>
                </a:cxn>
                <a:cxn ang="0">
                  <a:pos x="259" y="5"/>
                </a:cxn>
                <a:cxn ang="0">
                  <a:pos x="324" y="17"/>
                </a:cxn>
                <a:cxn ang="0">
                  <a:pos x="381" y="33"/>
                </a:cxn>
                <a:cxn ang="0">
                  <a:pos x="429" y="53"/>
                </a:cxn>
                <a:cxn ang="0">
                  <a:pos x="470" y="77"/>
                </a:cxn>
                <a:cxn ang="0">
                  <a:pos x="500" y="102"/>
                </a:cxn>
                <a:cxn ang="0">
                  <a:pos x="523" y="129"/>
                </a:cxn>
                <a:cxn ang="0">
                  <a:pos x="537" y="156"/>
                </a:cxn>
                <a:cxn ang="0">
                  <a:pos x="542" y="183"/>
                </a:cxn>
                <a:cxn ang="0">
                  <a:pos x="539" y="209"/>
                </a:cxn>
                <a:cxn ang="0">
                  <a:pos x="528" y="233"/>
                </a:cxn>
                <a:cxn ang="0">
                  <a:pos x="509" y="254"/>
                </a:cxn>
                <a:cxn ang="0">
                  <a:pos x="480" y="272"/>
                </a:cxn>
                <a:cxn ang="0">
                  <a:pos x="444" y="285"/>
                </a:cxn>
                <a:cxn ang="0">
                  <a:pos x="399" y="294"/>
                </a:cxn>
                <a:cxn ang="0">
                  <a:pos x="347" y="296"/>
                </a:cxn>
                <a:cxn ang="0">
                  <a:pos x="286" y="292"/>
                </a:cxn>
              </a:cxnLst>
              <a:rect l="0" t="0" r="r" b="b"/>
              <a:pathLst>
                <a:path w="542" h="296">
                  <a:moveTo>
                    <a:pt x="253" y="286"/>
                  </a:moveTo>
                  <a:lnTo>
                    <a:pt x="220" y="279"/>
                  </a:lnTo>
                  <a:lnTo>
                    <a:pt x="191" y="272"/>
                  </a:lnTo>
                  <a:lnTo>
                    <a:pt x="162" y="263"/>
                  </a:lnTo>
                  <a:lnTo>
                    <a:pt x="137" y="253"/>
                  </a:lnTo>
                  <a:lnTo>
                    <a:pt x="113" y="242"/>
                  </a:lnTo>
                  <a:lnTo>
                    <a:pt x="93" y="230"/>
                  </a:lnTo>
                  <a:lnTo>
                    <a:pt x="73" y="218"/>
                  </a:lnTo>
                  <a:lnTo>
                    <a:pt x="57" y="206"/>
                  </a:lnTo>
                  <a:lnTo>
                    <a:pt x="42" y="193"/>
                  </a:lnTo>
                  <a:lnTo>
                    <a:pt x="30" y="180"/>
                  </a:lnTo>
                  <a:lnTo>
                    <a:pt x="19" y="165"/>
                  </a:lnTo>
                  <a:lnTo>
                    <a:pt x="11" y="152"/>
                  </a:lnTo>
                  <a:lnTo>
                    <a:pt x="6" y="138"/>
                  </a:lnTo>
                  <a:lnTo>
                    <a:pt x="2" y="125"/>
                  </a:lnTo>
                  <a:lnTo>
                    <a:pt x="0" y="111"/>
                  </a:lnTo>
                  <a:lnTo>
                    <a:pt x="1" y="98"/>
                  </a:lnTo>
                  <a:lnTo>
                    <a:pt x="3" y="85"/>
                  </a:lnTo>
                  <a:lnTo>
                    <a:pt x="8" y="73"/>
                  </a:lnTo>
                  <a:lnTo>
                    <a:pt x="15" y="62"/>
                  </a:lnTo>
                  <a:lnTo>
                    <a:pt x="24" y="50"/>
                  </a:lnTo>
                  <a:lnTo>
                    <a:pt x="35" y="40"/>
                  </a:lnTo>
                  <a:lnTo>
                    <a:pt x="48" y="31"/>
                  </a:lnTo>
                  <a:lnTo>
                    <a:pt x="63" y="23"/>
                  </a:lnTo>
                  <a:lnTo>
                    <a:pt x="81" y="16"/>
                  </a:lnTo>
                  <a:lnTo>
                    <a:pt x="100" y="10"/>
                  </a:lnTo>
                  <a:lnTo>
                    <a:pt x="121" y="6"/>
                  </a:lnTo>
                  <a:lnTo>
                    <a:pt x="145" y="2"/>
                  </a:lnTo>
                  <a:lnTo>
                    <a:pt x="170" y="1"/>
                  </a:lnTo>
                  <a:lnTo>
                    <a:pt x="198" y="0"/>
                  </a:lnTo>
                  <a:lnTo>
                    <a:pt x="227" y="2"/>
                  </a:lnTo>
                  <a:lnTo>
                    <a:pt x="259" y="5"/>
                  </a:lnTo>
                  <a:lnTo>
                    <a:pt x="292" y="11"/>
                  </a:lnTo>
                  <a:lnTo>
                    <a:pt x="324" y="17"/>
                  </a:lnTo>
                  <a:lnTo>
                    <a:pt x="354" y="25"/>
                  </a:lnTo>
                  <a:lnTo>
                    <a:pt x="381" y="33"/>
                  </a:lnTo>
                  <a:lnTo>
                    <a:pt x="407" y="43"/>
                  </a:lnTo>
                  <a:lnTo>
                    <a:pt x="429" y="53"/>
                  </a:lnTo>
                  <a:lnTo>
                    <a:pt x="450" y="65"/>
                  </a:lnTo>
                  <a:lnTo>
                    <a:pt x="470" y="77"/>
                  </a:lnTo>
                  <a:lnTo>
                    <a:pt x="486" y="89"/>
                  </a:lnTo>
                  <a:lnTo>
                    <a:pt x="500" y="102"/>
                  </a:lnTo>
                  <a:lnTo>
                    <a:pt x="513" y="116"/>
                  </a:lnTo>
                  <a:lnTo>
                    <a:pt x="523" y="129"/>
                  </a:lnTo>
                  <a:lnTo>
                    <a:pt x="531" y="142"/>
                  </a:lnTo>
                  <a:lnTo>
                    <a:pt x="537" y="156"/>
                  </a:lnTo>
                  <a:lnTo>
                    <a:pt x="541" y="169"/>
                  </a:lnTo>
                  <a:lnTo>
                    <a:pt x="542" y="183"/>
                  </a:lnTo>
                  <a:lnTo>
                    <a:pt x="542" y="196"/>
                  </a:lnTo>
                  <a:lnTo>
                    <a:pt x="539" y="209"/>
                  </a:lnTo>
                  <a:lnTo>
                    <a:pt x="535" y="221"/>
                  </a:lnTo>
                  <a:lnTo>
                    <a:pt x="528" y="233"/>
                  </a:lnTo>
                  <a:lnTo>
                    <a:pt x="520" y="244"/>
                  </a:lnTo>
                  <a:lnTo>
                    <a:pt x="509" y="254"/>
                  </a:lnTo>
                  <a:lnTo>
                    <a:pt x="495" y="263"/>
                  </a:lnTo>
                  <a:lnTo>
                    <a:pt x="480" y="272"/>
                  </a:lnTo>
                  <a:lnTo>
                    <a:pt x="464" y="279"/>
                  </a:lnTo>
                  <a:lnTo>
                    <a:pt x="444" y="285"/>
                  </a:lnTo>
                  <a:lnTo>
                    <a:pt x="423" y="289"/>
                  </a:lnTo>
                  <a:lnTo>
                    <a:pt x="399" y="294"/>
                  </a:lnTo>
                  <a:lnTo>
                    <a:pt x="374" y="296"/>
                  </a:lnTo>
                  <a:lnTo>
                    <a:pt x="347" y="296"/>
                  </a:lnTo>
                  <a:lnTo>
                    <a:pt x="317" y="295"/>
                  </a:lnTo>
                  <a:lnTo>
                    <a:pt x="286" y="292"/>
                  </a:lnTo>
                  <a:lnTo>
                    <a:pt x="253" y="2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44" name="Freeform 20"/>
            <p:cNvSpPr>
              <a:spLocks/>
            </p:cNvSpPr>
            <p:nvPr/>
          </p:nvSpPr>
          <p:spPr bwMode="auto">
            <a:xfrm>
              <a:off x="4408488" y="3702050"/>
              <a:ext cx="28575" cy="14288"/>
            </a:xfrm>
            <a:custGeom>
              <a:avLst/>
              <a:gdLst/>
              <a:ahLst/>
              <a:cxnLst>
                <a:cxn ang="0">
                  <a:pos x="220" y="279"/>
                </a:cxn>
                <a:cxn ang="0">
                  <a:pos x="162" y="263"/>
                </a:cxn>
                <a:cxn ang="0">
                  <a:pos x="113" y="242"/>
                </a:cxn>
                <a:cxn ang="0">
                  <a:pos x="73" y="218"/>
                </a:cxn>
                <a:cxn ang="0">
                  <a:pos x="42" y="193"/>
                </a:cxn>
                <a:cxn ang="0">
                  <a:pos x="19" y="165"/>
                </a:cxn>
                <a:cxn ang="0">
                  <a:pos x="6" y="138"/>
                </a:cxn>
                <a:cxn ang="0">
                  <a:pos x="0" y="111"/>
                </a:cxn>
                <a:cxn ang="0">
                  <a:pos x="3" y="85"/>
                </a:cxn>
                <a:cxn ang="0">
                  <a:pos x="15" y="62"/>
                </a:cxn>
                <a:cxn ang="0">
                  <a:pos x="35" y="40"/>
                </a:cxn>
                <a:cxn ang="0">
                  <a:pos x="63" y="23"/>
                </a:cxn>
                <a:cxn ang="0">
                  <a:pos x="100" y="10"/>
                </a:cxn>
                <a:cxn ang="0">
                  <a:pos x="145" y="2"/>
                </a:cxn>
                <a:cxn ang="0">
                  <a:pos x="198" y="0"/>
                </a:cxn>
                <a:cxn ang="0">
                  <a:pos x="259" y="5"/>
                </a:cxn>
                <a:cxn ang="0">
                  <a:pos x="324" y="17"/>
                </a:cxn>
                <a:cxn ang="0">
                  <a:pos x="381" y="33"/>
                </a:cxn>
                <a:cxn ang="0">
                  <a:pos x="429" y="53"/>
                </a:cxn>
                <a:cxn ang="0">
                  <a:pos x="470" y="77"/>
                </a:cxn>
                <a:cxn ang="0">
                  <a:pos x="500" y="102"/>
                </a:cxn>
                <a:cxn ang="0">
                  <a:pos x="523" y="129"/>
                </a:cxn>
                <a:cxn ang="0">
                  <a:pos x="537" y="156"/>
                </a:cxn>
                <a:cxn ang="0">
                  <a:pos x="542" y="183"/>
                </a:cxn>
                <a:cxn ang="0">
                  <a:pos x="539" y="209"/>
                </a:cxn>
                <a:cxn ang="0">
                  <a:pos x="528" y="233"/>
                </a:cxn>
                <a:cxn ang="0">
                  <a:pos x="509" y="254"/>
                </a:cxn>
                <a:cxn ang="0">
                  <a:pos x="480" y="272"/>
                </a:cxn>
                <a:cxn ang="0">
                  <a:pos x="444" y="285"/>
                </a:cxn>
                <a:cxn ang="0">
                  <a:pos x="399" y="294"/>
                </a:cxn>
                <a:cxn ang="0">
                  <a:pos x="347" y="296"/>
                </a:cxn>
                <a:cxn ang="0">
                  <a:pos x="286" y="292"/>
                </a:cxn>
              </a:cxnLst>
              <a:rect l="0" t="0" r="r" b="b"/>
              <a:pathLst>
                <a:path w="542" h="296">
                  <a:moveTo>
                    <a:pt x="253" y="286"/>
                  </a:moveTo>
                  <a:lnTo>
                    <a:pt x="220" y="279"/>
                  </a:lnTo>
                  <a:lnTo>
                    <a:pt x="191" y="272"/>
                  </a:lnTo>
                  <a:lnTo>
                    <a:pt x="162" y="263"/>
                  </a:lnTo>
                  <a:lnTo>
                    <a:pt x="137" y="253"/>
                  </a:lnTo>
                  <a:lnTo>
                    <a:pt x="113" y="242"/>
                  </a:lnTo>
                  <a:lnTo>
                    <a:pt x="93" y="230"/>
                  </a:lnTo>
                  <a:lnTo>
                    <a:pt x="73" y="218"/>
                  </a:lnTo>
                  <a:lnTo>
                    <a:pt x="57" y="206"/>
                  </a:lnTo>
                  <a:lnTo>
                    <a:pt x="42" y="193"/>
                  </a:lnTo>
                  <a:lnTo>
                    <a:pt x="30" y="180"/>
                  </a:lnTo>
                  <a:lnTo>
                    <a:pt x="19" y="165"/>
                  </a:lnTo>
                  <a:lnTo>
                    <a:pt x="11" y="152"/>
                  </a:lnTo>
                  <a:lnTo>
                    <a:pt x="6" y="138"/>
                  </a:lnTo>
                  <a:lnTo>
                    <a:pt x="2" y="125"/>
                  </a:lnTo>
                  <a:lnTo>
                    <a:pt x="0" y="111"/>
                  </a:lnTo>
                  <a:lnTo>
                    <a:pt x="1" y="98"/>
                  </a:lnTo>
                  <a:lnTo>
                    <a:pt x="3" y="85"/>
                  </a:lnTo>
                  <a:lnTo>
                    <a:pt x="8" y="73"/>
                  </a:lnTo>
                  <a:lnTo>
                    <a:pt x="15" y="62"/>
                  </a:lnTo>
                  <a:lnTo>
                    <a:pt x="24" y="50"/>
                  </a:lnTo>
                  <a:lnTo>
                    <a:pt x="35" y="40"/>
                  </a:lnTo>
                  <a:lnTo>
                    <a:pt x="48" y="31"/>
                  </a:lnTo>
                  <a:lnTo>
                    <a:pt x="63" y="23"/>
                  </a:lnTo>
                  <a:lnTo>
                    <a:pt x="81" y="16"/>
                  </a:lnTo>
                  <a:lnTo>
                    <a:pt x="100" y="10"/>
                  </a:lnTo>
                  <a:lnTo>
                    <a:pt x="121" y="6"/>
                  </a:lnTo>
                  <a:lnTo>
                    <a:pt x="145" y="2"/>
                  </a:lnTo>
                  <a:lnTo>
                    <a:pt x="170" y="1"/>
                  </a:lnTo>
                  <a:lnTo>
                    <a:pt x="198" y="0"/>
                  </a:lnTo>
                  <a:lnTo>
                    <a:pt x="227" y="2"/>
                  </a:lnTo>
                  <a:lnTo>
                    <a:pt x="259" y="5"/>
                  </a:lnTo>
                  <a:lnTo>
                    <a:pt x="292" y="11"/>
                  </a:lnTo>
                  <a:lnTo>
                    <a:pt x="324" y="17"/>
                  </a:lnTo>
                  <a:lnTo>
                    <a:pt x="354" y="25"/>
                  </a:lnTo>
                  <a:lnTo>
                    <a:pt x="381" y="33"/>
                  </a:lnTo>
                  <a:lnTo>
                    <a:pt x="407" y="43"/>
                  </a:lnTo>
                  <a:lnTo>
                    <a:pt x="429" y="53"/>
                  </a:lnTo>
                  <a:lnTo>
                    <a:pt x="450" y="65"/>
                  </a:lnTo>
                  <a:lnTo>
                    <a:pt x="470" y="77"/>
                  </a:lnTo>
                  <a:lnTo>
                    <a:pt x="486" y="89"/>
                  </a:lnTo>
                  <a:lnTo>
                    <a:pt x="500" y="102"/>
                  </a:lnTo>
                  <a:lnTo>
                    <a:pt x="513" y="116"/>
                  </a:lnTo>
                  <a:lnTo>
                    <a:pt x="523" y="129"/>
                  </a:lnTo>
                  <a:lnTo>
                    <a:pt x="531" y="142"/>
                  </a:lnTo>
                  <a:lnTo>
                    <a:pt x="537" y="156"/>
                  </a:lnTo>
                  <a:lnTo>
                    <a:pt x="541" y="169"/>
                  </a:lnTo>
                  <a:lnTo>
                    <a:pt x="542" y="183"/>
                  </a:lnTo>
                  <a:lnTo>
                    <a:pt x="542" y="196"/>
                  </a:lnTo>
                  <a:lnTo>
                    <a:pt x="539" y="209"/>
                  </a:lnTo>
                  <a:lnTo>
                    <a:pt x="535" y="221"/>
                  </a:lnTo>
                  <a:lnTo>
                    <a:pt x="528" y="233"/>
                  </a:lnTo>
                  <a:lnTo>
                    <a:pt x="520" y="244"/>
                  </a:lnTo>
                  <a:lnTo>
                    <a:pt x="509" y="254"/>
                  </a:lnTo>
                  <a:lnTo>
                    <a:pt x="495" y="263"/>
                  </a:lnTo>
                  <a:lnTo>
                    <a:pt x="480" y="272"/>
                  </a:lnTo>
                  <a:lnTo>
                    <a:pt x="464" y="279"/>
                  </a:lnTo>
                  <a:lnTo>
                    <a:pt x="444" y="285"/>
                  </a:lnTo>
                  <a:lnTo>
                    <a:pt x="423" y="289"/>
                  </a:lnTo>
                  <a:lnTo>
                    <a:pt x="399" y="294"/>
                  </a:lnTo>
                  <a:lnTo>
                    <a:pt x="374" y="296"/>
                  </a:lnTo>
                  <a:lnTo>
                    <a:pt x="347" y="296"/>
                  </a:lnTo>
                  <a:lnTo>
                    <a:pt x="317" y="295"/>
                  </a:lnTo>
                  <a:lnTo>
                    <a:pt x="286" y="292"/>
                  </a:lnTo>
                  <a:lnTo>
                    <a:pt x="253" y="286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45" name="Freeform 21"/>
            <p:cNvSpPr>
              <a:spLocks/>
            </p:cNvSpPr>
            <p:nvPr/>
          </p:nvSpPr>
          <p:spPr bwMode="auto">
            <a:xfrm>
              <a:off x="4406900" y="3721100"/>
              <a:ext cx="22225" cy="14288"/>
            </a:xfrm>
            <a:custGeom>
              <a:avLst/>
              <a:gdLst/>
              <a:ahLst/>
              <a:cxnLst>
                <a:cxn ang="0">
                  <a:pos x="182" y="263"/>
                </a:cxn>
                <a:cxn ang="0">
                  <a:pos x="135" y="254"/>
                </a:cxn>
                <a:cxn ang="0">
                  <a:pos x="95" y="241"/>
                </a:cxn>
                <a:cxn ang="0">
                  <a:pos x="63" y="223"/>
                </a:cxn>
                <a:cxn ang="0">
                  <a:pos x="37" y="202"/>
                </a:cxn>
                <a:cxn ang="0">
                  <a:pos x="18" y="179"/>
                </a:cxn>
                <a:cxn ang="0">
                  <a:pos x="6" y="155"/>
                </a:cxn>
                <a:cxn ang="0">
                  <a:pos x="0" y="130"/>
                </a:cxn>
                <a:cxn ang="0">
                  <a:pos x="2" y="105"/>
                </a:cxn>
                <a:cxn ang="0">
                  <a:pos x="11" y="81"/>
                </a:cxn>
                <a:cxn ang="0">
                  <a:pos x="25" y="59"/>
                </a:cxn>
                <a:cxn ang="0">
                  <a:pos x="47" y="39"/>
                </a:cxn>
                <a:cxn ang="0">
                  <a:pos x="76" y="22"/>
                </a:cxn>
                <a:cxn ang="0">
                  <a:pos x="111" y="10"/>
                </a:cxn>
                <a:cxn ang="0">
                  <a:pos x="152" y="2"/>
                </a:cxn>
                <a:cxn ang="0">
                  <a:pos x="200" y="0"/>
                </a:cxn>
                <a:cxn ang="0">
                  <a:pos x="253" y="4"/>
                </a:cxn>
                <a:cxn ang="0">
                  <a:pos x="299" y="13"/>
                </a:cxn>
                <a:cxn ang="0">
                  <a:pos x="339" y="26"/>
                </a:cxn>
                <a:cxn ang="0">
                  <a:pos x="371" y="45"/>
                </a:cxn>
                <a:cxn ang="0">
                  <a:pos x="397" y="65"/>
                </a:cxn>
                <a:cxn ang="0">
                  <a:pos x="416" y="88"/>
                </a:cxn>
                <a:cxn ang="0">
                  <a:pos x="428" y="113"/>
                </a:cxn>
                <a:cxn ang="0">
                  <a:pos x="434" y="137"/>
                </a:cxn>
                <a:cxn ang="0">
                  <a:pos x="433" y="163"/>
                </a:cxn>
                <a:cxn ang="0">
                  <a:pos x="423" y="186"/>
                </a:cxn>
                <a:cxn ang="0">
                  <a:pos x="409" y="208"/>
                </a:cxn>
                <a:cxn ang="0">
                  <a:pos x="388" y="229"/>
                </a:cxn>
                <a:cxn ang="0">
                  <a:pos x="359" y="245"/>
                </a:cxn>
                <a:cxn ang="0">
                  <a:pos x="324" y="257"/>
                </a:cxn>
                <a:cxn ang="0">
                  <a:pos x="282" y="265"/>
                </a:cxn>
                <a:cxn ang="0">
                  <a:pos x="234" y="267"/>
                </a:cxn>
              </a:cxnLst>
              <a:rect l="0" t="0" r="r" b="b"/>
              <a:pathLst>
                <a:path w="434" h="267">
                  <a:moveTo>
                    <a:pt x="207" y="265"/>
                  </a:moveTo>
                  <a:lnTo>
                    <a:pt x="182" y="263"/>
                  </a:lnTo>
                  <a:lnTo>
                    <a:pt x="157" y="259"/>
                  </a:lnTo>
                  <a:lnTo>
                    <a:pt x="135" y="254"/>
                  </a:lnTo>
                  <a:lnTo>
                    <a:pt x="115" y="248"/>
                  </a:lnTo>
                  <a:lnTo>
                    <a:pt x="95" y="241"/>
                  </a:lnTo>
                  <a:lnTo>
                    <a:pt x="78" y="232"/>
                  </a:lnTo>
                  <a:lnTo>
                    <a:pt x="63" y="223"/>
                  </a:lnTo>
                  <a:lnTo>
                    <a:pt x="49" y="213"/>
                  </a:lnTo>
                  <a:lnTo>
                    <a:pt x="37" y="202"/>
                  </a:lnTo>
                  <a:lnTo>
                    <a:pt x="27" y="191"/>
                  </a:lnTo>
                  <a:lnTo>
                    <a:pt x="18" y="179"/>
                  </a:lnTo>
                  <a:lnTo>
                    <a:pt x="12" y="168"/>
                  </a:lnTo>
                  <a:lnTo>
                    <a:pt x="6" y="155"/>
                  </a:lnTo>
                  <a:lnTo>
                    <a:pt x="2" y="142"/>
                  </a:lnTo>
                  <a:lnTo>
                    <a:pt x="0" y="130"/>
                  </a:lnTo>
                  <a:lnTo>
                    <a:pt x="0" y="117"/>
                  </a:lnTo>
                  <a:lnTo>
                    <a:pt x="2" y="105"/>
                  </a:lnTo>
                  <a:lnTo>
                    <a:pt x="6" y="92"/>
                  </a:lnTo>
                  <a:lnTo>
                    <a:pt x="11" y="81"/>
                  </a:lnTo>
                  <a:lnTo>
                    <a:pt x="17" y="69"/>
                  </a:lnTo>
                  <a:lnTo>
                    <a:pt x="25" y="59"/>
                  </a:lnTo>
                  <a:lnTo>
                    <a:pt x="35" y="49"/>
                  </a:lnTo>
                  <a:lnTo>
                    <a:pt x="47" y="39"/>
                  </a:lnTo>
                  <a:lnTo>
                    <a:pt x="61" y="29"/>
                  </a:lnTo>
                  <a:lnTo>
                    <a:pt x="76" y="22"/>
                  </a:lnTo>
                  <a:lnTo>
                    <a:pt x="92" y="15"/>
                  </a:lnTo>
                  <a:lnTo>
                    <a:pt x="111" y="10"/>
                  </a:lnTo>
                  <a:lnTo>
                    <a:pt x="131" y="5"/>
                  </a:lnTo>
                  <a:lnTo>
                    <a:pt x="152" y="2"/>
                  </a:lnTo>
                  <a:lnTo>
                    <a:pt x="176" y="0"/>
                  </a:lnTo>
                  <a:lnTo>
                    <a:pt x="200" y="0"/>
                  </a:lnTo>
                  <a:lnTo>
                    <a:pt x="227" y="1"/>
                  </a:lnTo>
                  <a:lnTo>
                    <a:pt x="253" y="4"/>
                  </a:lnTo>
                  <a:lnTo>
                    <a:pt x="277" y="8"/>
                  </a:lnTo>
                  <a:lnTo>
                    <a:pt x="299" y="13"/>
                  </a:lnTo>
                  <a:lnTo>
                    <a:pt x="320" y="19"/>
                  </a:lnTo>
                  <a:lnTo>
                    <a:pt x="339" y="26"/>
                  </a:lnTo>
                  <a:lnTo>
                    <a:pt x="356" y="36"/>
                  </a:lnTo>
                  <a:lnTo>
                    <a:pt x="371" y="45"/>
                  </a:lnTo>
                  <a:lnTo>
                    <a:pt x="386" y="55"/>
                  </a:lnTo>
                  <a:lnTo>
                    <a:pt x="397" y="65"/>
                  </a:lnTo>
                  <a:lnTo>
                    <a:pt x="408" y="76"/>
                  </a:lnTo>
                  <a:lnTo>
                    <a:pt x="416" y="88"/>
                  </a:lnTo>
                  <a:lnTo>
                    <a:pt x="423" y="100"/>
                  </a:lnTo>
                  <a:lnTo>
                    <a:pt x="428" y="113"/>
                  </a:lnTo>
                  <a:lnTo>
                    <a:pt x="432" y="125"/>
                  </a:lnTo>
                  <a:lnTo>
                    <a:pt x="434" y="137"/>
                  </a:lnTo>
                  <a:lnTo>
                    <a:pt x="434" y="149"/>
                  </a:lnTo>
                  <a:lnTo>
                    <a:pt x="433" y="163"/>
                  </a:lnTo>
                  <a:lnTo>
                    <a:pt x="428" y="175"/>
                  </a:lnTo>
                  <a:lnTo>
                    <a:pt x="423" y="186"/>
                  </a:lnTo>
                  <a:lnTo>
                    <a:pt x="417" y="198"/>
                  </a:lnTo>
                  <a:lnTo>
                    <a:pt x="409" y="208"/>
                  </a:lnTo>
                  <a:lnTo>
                    <a:pt x="399" y="219"/>
                  </a:lnTo>
                  <a:lnTo>
                    <a:pt x="388" y="229"/>
                  </a:lnTo>
                  <a:lnTo>
                    <a:pt x="373" y="237"/>
                  </a:lnTo>
                  <a:lnTo>
                    <a:pt x="359" y="245"/>
                  </a:lnTo>
                  <a:lnTo>
                    <a:pt x="342" y="252"/>
                  </a:lnTo>
                  <a:lnTo>
                    <a:pt x="324" y="257"/>
                  </a:lnTo>
                  <a:lnTo>
                    <a:pt x="304" y="262"/>
                  </a:lnTo>
                  <a:lnTo>
                    <a:pt x="282" y="265"/>
                  </a:lnTo>
                  <a:lnTo>
                    <a:pt x="259" y="267"/>
                  </a:lnTo>
                  <a:lnTo>
                    <a:pt x="234" y="267"/>
                  </a:lnTo>
                  <a:lnTo>
                    <a:pt x="207" y="26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46" name="Freeform 22"/>
            <p:cNvSpPr>
              <a:spLocks/>
            </p:cNvSpPr>
            <p:nvPr/>
          </p:nvSpPr>
          <p:spPr bwMode="auto">
            <a:xfrm>
              <a:off x="4406900" y="3721100"/>
              <a:ext cx="22225" cy="14288"/>
            </a:xfrm>
            <a:custGeom>
              <a:avLst/>
              <a:gdLst/>
              <a:ahLst/>
              <a:cxnLst>
                <a:cxn ang="0">
                  <a:pos x="182" y="263"/>
                </a:cxn>
                <a:cxn ang="0">
                  <a:pos x="135" y="254"/>
                </a:cxn>
                <a:cxn ang="0">
                  <a:pos x="95" y="241"/>
                </a:cxn>
                <a:cxn ang="0">
                  <a:pos x="63" y="223"/>
                </a:cxn>
                <a:cxn ang="0">
                  <a:pos x="37" y="202"/>
                </a:cxn>
                <a:cxn ang="0">
                  <a:pos x="18" y="179"/>
                </a:cxn>
                <a:cxn ang="0">
                  <a:pos x="6" y="155"/>
                </a:cxn>
                <a:cxn ang="0">
                  <a:pos x="0" y="130"/>
                </a:cxn>
                <a:cxn ang="0">
                  <a:pos x="2" y="105"/>
                </a:cxn>
                <a:cxn ang="0">
                  <a:pos x="11" y="81"/>
                </a:cxn>
                <a:cxn ang="0">
                  <a:pos x="25" y="59"/>
                </a:cxn>
                <a:cxn ang="0">
                  <a:pos x="47" y="39"/>
                </a:cxn>
                <a:cxn ang="0">
                  <a:pos x="76" y="22"/>
                </a:cxn>
                <a:cxn ang="0">
                  <a:pos x="111" y="10"/>
                </a:cxn>
                <a:cxn ang="0">
                  <a:pos x="152" y="2"/>
                </a:cxn>
                <a:cxn ang="0">
                  <a:pos x="200" y="0"/>
                </a:cxn>
                <a:cxn ang="0">
                  <a:pos x="253" y="4"/>
                </a:cxn>
                <a:cxn ang="0">
                  <a:pos x="299" y="13"/>
                </a:cxn>
                <a:cxn ang="0">
                  <a:pos x="339" y="26"/>
                </a:cxn>
                <a:cxn ang="0">
                  <a:pos x="371" y="45"/>
                </a:cxn>
                <a:cxn ang="0">
                  <a:pos x="397" y="65"/>
                </a:cxn>
                <a:cxn ang="0">
                  <a:pos x="416" y="88"/>
                </a:cxn>
                <a:cxn ang="0">
                  <a:pos x="428" y="113"/>
                </a:cxn>
                <a:cxn ang="0">
                  <a:pos x="434" y="137"/>
                </a:cxn>
                <a:cxn ang="0">
                  <a:pos x="433" y="163"/>
                </a:cxn>
                <a:cxn ang="0">
                  <a:pos x="423" y="186"/>
                </a:cxn>
                <a:cxn ang="0">
                  <a:pos x="409" y="208"/>
                </a:cxn>
                <a:cxn ang="0">
                  <a:pos x="388" y="229"/>
                </a:cxn>
                <a:cxn ang="0">
                  <a:pos x="359" y="245"/>
                </a:cxn>
                <a:cxn ang="0">
                  <a:pos x="324" y="257"/>
                </a:cxn>
                <a:cxn ang="0">
                  <a:pos x="282" y="265"/>
                </a:cxn>
                <a:cxn ang="0">
                  <a:pos x="234" y="267"/>
                </a:cxn>
              </a:cxnLst>
              <a:rect l="0" t="0" r="r" b="b"/>
              <a:pathLst>
                <a:path w="434" h="267">
                  <a:moveTo>
                    <a:pt x="207" y="265"/>
                  </a:moveTo>
                  <a:lnTo>
                    <a:pt x="182" y="263"/>
                  </a:lnTo>
                  <a:lnTo>
                    <a:pt x="157" y="259"/>
                  </a:lnTo>
                  <a:lnTo>
                    <a:pt x="135" y="254"/>
                  </a:lnTo>
                  <a:lnTo>
                    <a:pt x="115" y="248"/>
                  </a:lnTo>
                  <a:lnTo>
                    <a:pt x="95" y="241"/>
                  </a:lnTo>
                  <a:lnTo>
                    <a:pt x="78" y="232"/>
                  </a:lnTo>
                  <a:lnTo>
                    <a:pt x="63" y="223"/>
                  </a:lnTo>
                  <a:lnTo>
                    <a:pt x="49" y="213"/>
                  </a:lnTo>
                  <a:lnTo>
                    <a:pt x="37" y="202"/>
                  </a:lnTo>
                  <a:lnTo>
                    <a:pt x="27" y="191"/>
                  </a:lnTo>
                  <a:lnTo>
                    <a:pt x="18" y="179"/>
                  </a:lnTo>
                  <a:lnTo>
                    <a:pt x="12" y="168"/>
                  </a:lnTo>
                  <a:lnTo>
                    <a:pt x="6" y="155"/>
                  </a:lnTo>
                  <a:lnTo>
                    <a:pt x="2" y="142"/>
                  </a:lnTo>
                  <a:lnTo>
                    <a:pt x="0" y="130"/>
                  </a:lnTo>
                  <a:lnTo>
                    <a:pt x="0" y="117"/>
                  </a:lnTo>
                  <a:lnTo>
                    <a:pt x="2" y="105"/>
                  </a:lnTo>
                  <a:lnTo>
                    <a:pt x="6" y="92"/>
                  </a:lnTo>
                  <a:lnTo>
                    <a:pt x="11" y="81"/>
                  </a:lnTo>
                  <a:lnTo>
                    <a:pt x="17" y="69"/>
                  </a:lnTo>
                  <a:lnTo>
                    <a:pt x="25" y="59"/>
                  </a:lnTo>
                  <a:lnTo>
                    <a:pt x="35" y="49"/>
                  </a:lnTo>
                  <a:lnTo>
                    <a:pt x="47" y="39"/>
                  </a:lnTo>
                  <a:lnTo>
                    <a:pt x="61" y="29"/>
                  </a:lnTo>
                  <a:lnTo>
                    <a:pt x="76" y="22"/>
                  </a:lnTo>
                  <a:lnTo>
                    <a:pt x="92" y="15"/>
                  </a:lnTo>
                  <a:lnTo>
                    <a:pt x="111" y="10"/>
                  </a:lnTo>
                  <a:lnTo>
                    <a:pt x="131" y="5"/>
                  </a:lnTo>
                  <a:lnTo>
                    <a:pt x="152" y="2"/>
                  </a:lnTo>
                  <a:lnTo>
                    <a:pt x="176" y="0"/>
                  </a:lnTo>
                  <a:lnTo>
                    <a:pt x="200" y="0"/>
                  </a:lnTo>
                  <a:lnTo>
                    <a:pt x="227" y="1"/>
                  </a:lnTo>
                  <a:lnTo>
                    <a:pt x="253" y="4"/>
                  </a:lnTo>
                  <a:lnTo>
                    <a:pt x="277" y="8"/>
                  </a:lnTo>
                  <a:lnTo>
                    <a:pt x="299" y="13"/>
                  </a:lnTo>
                  <a:lnTo>
                    <a:pt x="320" y="19"/>
                  </a:lnTo>
                  <a:lnTo>
                    <a:pt x="339" y="26"/>
                  </a:lnTo>
                  <a:lnTo>
                    <a:pt x="356" y="36"/>
                  </a:lnTo>
                  <a:lnTo>
                    <a:pt x="371" y="45"/>
                  </a:lnTo>
                  <a:lnTo>
                    <a:pt x="386" y="55"/>
                  </a:lnTo>
                  <a:lnTo>
                    <a:pt x="397" y="65"/>
                  </a:lnTo>
                  <a:lnTo>
                    <a:pt x="408" y="76"/>
                  </a:lnTo>
                  <a:lnTo>
                    <a:pt x="416" y="88"/>
                  </a:lnTo>
                  <a:lnTo>
                    <a:pt x="423" y="100"/>
                  </a:lnTo>
                  <a:lnTo>
                    <a:pt x="428" y="113"/>
                  </a:lnTo>
                  <a:lnTo>
                    <a:pt x="432" y="125"/>
                  </a:lnTo>
                  <a:lnTo>
                    <a:pt x="434" y="137"/>
                  </a:lnTo>
                  <a:lnTo>
                    <a:pt x="434" y="149"/>
                  </a:lnTo>
                  <a:lnTo>
                    <a:pt x="433" y="163"/>
                  </a:lnTo>
                  <a:lnTo>
                    <a:pt x="428" y="175"/>
                  </a:lnTo>
                  <a:lnTo>
                    <a:pt x="423" y="186"/>
                  </a:lnTo>
                  <a:lnTo>
                    <a:pt x="417" y="198"/>
                  </a:lnTo>
                  <a:lnTo>
                    <a:pt x="409" y="208"/>
                  </a:lnTo>
                  <a:lnTo>
                    <a:pt x="399" y="219"/>
                  </a:lnTo>
                  <a:lnTo>
                    <a:pt x="388" y="229"/>
                  </a:lnTo>
                  <a:lnTo>
                    <a:pt x="373" y="237"/>
                  </a:lnTo>
                  <a:lnTo>
                    <a:pt x="359" y="245"/>
                  </a:lnTo>
                  <a:lnTo>
                    <a:pt x="342" y="252"/>
                  </a:lnTo>
                  <a:lnTo>
                    <a:pt x="324" y="257"/>
                  </a:lnTo>
                  <a:lnTo>
                    <a:pt x="304" y="262"/>
                  </a:lnTo>
                  <a:lnTo>
                    <a:pt x="282" y="265"/>
                  </a:lnTo>
                  <a:lnTo>
                    <a:pt x="259" y="267"/>
                  </a:lnTo>
                  <a:lnTo>
                    <a:pt x="234" y="267"/>
                  </a:lnTo>
                  <a:lnTo>
                    <a:pt x="207" y="265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47" name="Freeform 23"/>
            <p:cNvSpPr>
              <a:spLocks/>
            </p:cNvSpPr>
            <p:nvPr/>
          </p:nvSpPr>
          <p:spPr bwMode="auto">
            <a:xfrm>
              <a:off x="4406900" y="3740150"/>
              <a:ext cx="19050" cy="11113"/>
            </a:xfrm>
            <a:custGeom>
              <a:avLst/>
              <a:gdLst/>
              <a:ahLst/>
              <a:cxnLst>
                <a:cxn ang="0">
                  <a:pos x="177" y="213"/>
                </a:cxn>
                <a:cxn ang="0">
                  <a:pos x="135" y="217"/>
                </a:cxn>
                <a:cxn ang="0">
                  <a:pos x="99" y="217"/>
                </a:cxn>
                <a:cxn ang="0">
                  <a:pos x="69" y="212"/>
                </a:cxn>
                <a:cxn ang="0">
                  <a:pos x="43" y="203"/>
                </a:cxn>
                <a:cxn ang="0">
                  <a:pos x="24" y="191"/>
                </a:cxn>
                <a:cxn ang="0">
                  <a:pos x="10" y="176"/>
                </a:cxn>
                <a:cxn ang="0">
                  <a:pos x="2" y="159"/>
                </a:cxn>
                <a:cxn ang="0">
                  <a:pos x="0" y="140"/>
                </a:cxn>
                <a:cxn ang="0">
                  <a:pos x="3" y="120"/>
                </a:cxn>
                <a:cxn ang="0">
                  <a:pos x="12" y="101"/>
                </a:cxn>
                <a:cxn ang="0">
                  <a:pos x="26" y="81"/>
                </a:cxn>
                <a:cxn ang="0">
                  <a:pos x="47" y="62"/>
                </a:cxn>
                <a:cxn ang="0">
                  <a:pos x="74" y="44"/>
                </a:cxn>
                <a:cxn ang="0">
                  <a:pos x="107" y="29"/>
                </a:cxn>
                <a:cxn ang="0">
                  <a:pos x="146" y="17"/>
                </a:cxn>
                <a:cxn ang="0">
                  <a:pos x="190" y="7"/>
                </a:cxn>
                <a:cxn ang="0">
                  <a:pos x="232" y="1"/>
                </a:cxn>
                <a:cxn ang="0">
                  <a:pos x="268" y="0"/>
                </a:cxn>
                <a:cxn ang="0">
                  <a:pos x="298" y="6"/>
                </a:cxn>
                <a:cxn ang="0">
                  <a:pos x="324" y="14"/>
                </a:cxn>
                <a:cxn ang="0">
                  <a:pos x="343" y="26"/>
                </a:cxn>
                <a:cxn ang="0">
                  <a:pos x="357" y="41"/>
                </a:cxn>
                <a:cxn ang="0">
                  <a:pos x="365" y="57"/>
                </a:cxn>
                <a:cxn ang="0">
                  <a:pos x="368" y="77"/>
                </a:cxn>
                <a:cxn ang="0">
                  <a:pos x="364" y="96"/>
                </a:cxn>
                <a:cxn ang="0">
                  <a:pos x="356" y="116"/>
                </a:cxn>
                <a:cxn ang="0">
                  <a:pos x="341" y="137"/>
                </a:cxn>
                <a:cxn ang="0">
                  <a:pos x="320" y="155"/>
                </a:cxn>
                <a:cxn ang="0">
                  <a:pos x="293" y="173"/>
                </a:cxn>
                <a:cxn ang="0">
                  <a:pos x="260" y="190"/>
                </a:cxn>
                <a:cxn ang="0">
                  <a:pos x="222" y="203"/>
                </a:cxn>
              </a:cxnLst>
              <a:rect l="0" t="0" r="r" b="b"/>
              <a:pathLst>
                <a:path w="368" h="218">
                  <a:moveTo>
                    <a:pt x="199" y="208"/>
                  </a:moveTo>
                  <a:lnTo>
                    <a:pt x="177" y="213"/>
                  </a:lnTo>
                  <a:lnTo>
                    <a:pt x="155" y="216"/>
                  </a:lnTo>
                  <a:lnTo>
                    <a:pt x="135" y="217"/>
                  </a:lnTo>
                  <a:lnTo>
                    <a:pt x="117" y="218"/>
                  </a:lnTo>
                  <a:lnTo>
                    <a:pt x="99" y="217"/>
                  </a:lnTo>
                  <a:lnTo>
                    <a:pt x="83" y="215"/>
                  </a:lnTo>
                  <a:lnTo>
                    <a:pt x="69" y="212"/>
                  </a:lnTo>
                  <a:lnTo>
                    <a:pt x="56" y="208"/>
                  </a:lnTo>
                  <a:lnTo>
                    <a:pt x="43" y="203"/>
                  </a:lnTo>
                  <a:lnTo>
                    <a:pt x="33" y="198"/>
                  </a:lnTo>
                  <a:lnTo>
                    <a:pt x="24" y="191"/>
                  </a:lnTo>
                  <a:lnTo>
                    <a:pt x="16" y="184"/>
                  </a:lnTo>
                  <a:lnTo>
                    <a:pt x="10" y="176"/>
                  </a:lnTo>
                  <a:lnTo>
                    <a:pt x="5" y="167"/>
                  </a:lnTo>
                  <a:lnTo>
                    <a:pt x="2" y="159"/>
                  </a:lnTo>
                  <a:lnTo>
                    <a:pt x="0" y="150"/>
                  </a:lnTo>
                  <a:lnTo>
                    <a:pt x="0" y="140"/>
                  </a:lnTo>
                  <a:lnTo>
                    <a:pt x="0" y="131"/>
                  </a:lnTo>
                  <a:lnTo>
                    <a:pt x="3" y="120"/>
                  </a:lnTo>
                  <a:lnTo>
                    <a:pt x="6" y="110"/>
                  </a:lnTo>
                  <a:lnTo>
                    <a:pt x="12" y="101"/>
                  </a:lnTo>
                  <a:lnTo>
                    <a:pt x="18" y="91"/>
                  </a:lnTo>
                  <a:lnTo>
                    <a:pt x="26" y="81"/>
                  </a:lnTo>
                  <a:lnTo>
                    <a:pt x="36" y="72"/>
                  </a:lnTo>
                  <a:lnTo>
                    <a:pt x="47" y="62"/>
                  </a:lnTo>
                  <a:lnTo>
                    <a:pt x="60" y="53"/>
                  </a:lnTo>
                  <a:lnTo>
                    <a:pt x="74" y="44"/>
                  </a:lnTo>
                  <a:lnTo>
                    <a:pt x="89" y="37"/>
                  </a:lnTo>
                  <a:lnTo>
                    <a:pt x="107" y="29"/>
                  </a:lnTo>
                  <a:lnTo>
                    <a:pt x="126" y="23"/>
                  </a:lnTo>
                  <a:lnTo>
                    <a:pt x="146" y="17"/>
                  </a:lnTo>
                  <a:lnTo>
                    <a:pt x="168" y="11"/>
                  </a:lnTo>
                  <a:lnTo>
                    <a:pt x="190" y="7"/>
                  </a:lnTo>
                  <a:lnTo>
                    <a:pt x="211" y="2"/>
                  </a:lnTo>
                  <a:lnTo>
                    <a:pt x="232" y="1"/>
                  </a:lnTo>
                  <a:lnTo>
                    <a:pt x="250" y="0"/>
                  </a:lnTo>
                  <a:lnTo>
                    <a:pt x="268" y="0"/>
                  </a:lnTo>
                  <a:lnTo>
                    <a:pt x="284" y="2"/>
                  </a:lnTo>
                  <a:lnTo>
                    <a:pt x="298" y="6"/>
                  </a:lnTo>
                  <a:lnTo>
                    <a:pt x="311" y="10"/>
                  </a:lnTo>
                  <a:lnTo>
                    <a:pt x="324" y="14"/>
                  </a:lnTo>
                  <a:lnTo>
                    <a:pt x="334" y="20"/>
                  </a:lnTo>
                  <a:lnTo>
                    <a:pt x="343" y="26"/>
                  </a:lnTo>
                  <a:lnTo>
                    <a:pt x="351" y="33"/>
                  </a:lnTo>
                  <a:lnTo>
                    <a:pt x="357" y="41"/>
                  </a:lnTo>
                  <a:lnTo>
                    <a:pt x="362" y="49"/>
                  </a:lnTo>
                  <a:lnTo>
                    <a:pt x="365" y="57"/>
                  </a:lnTo>
                  <a:lnTo>
                    <a:pt x="367" y="67"/>
                  </a:lnTo>
                  <a:lnTo>
                    <a:pt x="368" y="77"/>
                  </a:lnTo>
                  <a:lnTo>
                    <a:pt x="367" y="86"/>
                  </a:lnTo>
                  <a:lnTo>
                    <a:pt x="364" y="96"/>
                  </a:lnTo>
                  <a:lnTo>
                    <a:pt x="361" y="106"/>
                  </a:lnTo>
                  <a:lnTo>
                    <a:pt x="356" y="116"/>
                  </a:lnTo>
                  <a:lnTo>
                    <a:pt x="349" y="127"/>
                  </a:lnTo>
                  <a:lnTo>
                    <a:pt x="341" y="137"/>
                  </a:lnTo>
                  <a:lnTo>
                    <a:pt x="331" y="146"/>
                  </a:lnTo>
                  <a:lnTo>
                    <a:pt x="320" y="155"/>
                  </a:lnTo>
                  <a:lnTo>
                    <a:pt x="307" y="164"/>
                  </a:lnTo>
                  <a:lnTo>
                    <a:pt x="293" y="173"/>
                  </a:lnTo>
                  <a:lnTo>
                    <a:pt x="278" y="182"/>
                  </a:lnTo>
                  <a:lnTo>
                    <a:pt x="260" y="190"/>
                  </a:lnTo>
                  <a:lnTo>
                    <a:pt x="241" y="197"/>
                  </a:lnTo>
                  <a:lnTo>
                    <a:pt x="222" y="203"/>
                  </a:lnTo>
                  <a:lnTo>
                    <a:pt x="199" y="20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48" name="Freeform 24"/>
            <p:cNvSpPr>
              <a:spLocks/>
            </p:cNvSpPr>
            <p:nvPr/>
          </p:nvSpPr>
          <p:spPr bwMode="auto">
            <a:xfrm>
              <a:off x="4406900" y="3740150"/>
              <a:ext cx="19050" cy="11113"/>
            </a:xfrm>
            <a:custGeom>
              <a:avLst/>
              <a:gdLst/>
              <a:ahLst/>
              <a:cxnLst>
                <a:cxn ang="0">
                  <a:pos x="177" y="213"/>
                </a:cxn>
                <a:cxn ang="0">
                  <a:pos x="135" y="217"/>
                </a:cxn>
                <a:cxn ang="0">
                  <a:pos x="99" y="217"/>
                </a:cxn>
                <a:cxn ang="0">
                  <a:pos x="69" y="212"/>
                </a:cxn>
                <a:cxn ang="0">
                  <a:pos x="43" y="203"/>
                </a:cxn>
                <a:cxn ang="0">
                  <a:pos x="24" y="191"/>
                </a:cxn>
                <a:cxn ang="0">
                  <a:pos x="10" y="176"/>
                </a:cxn>
                <a:cxn ang="0">
                  <a:pos x="2" y="159"/>
                </a:cxn>
                <a:cxn ang="0">
                  <a:pos x="0" y="140"/>
                </a:cxn>
                <a:cxn ang="0">
                  <a:pos x="3" y="120"/>
                </a:cxn>
                <a:cxn ang="0">
                  <a:pos x="12" y="101"/>
                </a:cxn>
                <a:cxn ang="0">
                  <a:pos x="26" y="81"/>
                </a:cxn>
                <a:cxn ang="0">
                  <a:pos x="47" y="62"/>
                </a:cxn>
                <a:cxn ang="0">
                  <a:pos x="74" y="44"/>
                </a:cxn>
                <a:cxn ang="0">
                  <a:pos x="107" y="29"/>
                </a:cxn>
                <a:cxn ang="0">
                  <a:pos x="146" y="17"/>
                </a:cxn>
                <a:cxn ang="0">
                  <a:pos x="190" y="7"/>
                </a:cxn>
                <a:cxn ang="0">
                  <a:pos x="232" y="1"/>
                </a:cxn>
                <a:cxn ang="0">
                  <a:pos x="268" y="0"/>
                </a:cxn>
                <a:cxn ang="0">
                  <a:pos x="298" y="6"/>
                </a:cxn>
                <a:cxn ang="0">
                  <a:pos x="324" y="14"/>
                </a:cxn>
                <a:cxn ang="0">
                  <a:pos x="343" y="26"/>
                </a:cxn>
                <a:cxn ang="0">
                  <a:pos x="357" y="41"/>
                </a:cxn>
                <a:cxn ang="0">
                  <a:pos x="365" y="57"/>
                </a:cxn>
                <a:cxn ang="0">
                  <a:pos x="368" y="77"/>
                </a:cxn>
                <a:cxn ang="0">
                  <a:pos x="364" y="96"/>
                </a:cxn>
                <a:cxn ang="0">
                  <a:pos x="356" y="116"/>
                </a:cxn>
                <a:cxn ang="0">
                  <a:pos x="341" y="137"/>
                </a:cxn>
                <a:cxn ang="0">
                  <a:pos x="320" y="155"/>
                </a:cxn>
                <a:cxn ang="0">
                  <a:pos x="293" y="173"/>
                </a:cxn>
                <a:cxn ang="0">
                  <a:pos x="260" y="190"/>
                </a:cxn>
                <a:cxn ang="0">
                  <a:pos x="222" y="203"/>
                </a:cxn>
              </a:cxnLst>
              <a:rect l="0" t="0" r="r" b="b"/>
              <a:pathLst>
                <a:path w="368" h="218">
                  <a:moveTo>
                    <a:pt x="199" y="208"/>
                  </a:moveTo>
                  <a:lnTo>
                    <a:pt x="177" y="213"/>
                  </a:lnTo>
                  <a:lnTo>
                    <a:pt x="155" y="216"/>
                  </a:lnTo>
                  <a:lnTo>
                    <a:pt x="135" y="217"/>
                  </a:lnTo>
                  <a:lnTo>
                    <a:pt x="117" y="218"/>
                  </a:lnTo>
                  <a:lnTo>
                    <a:pt x="99" y="217"/>
                  </a:lnTo>
                  <a:lnTo>
                    <a:pt x="83" y="215"/>
                  </a:lnTo>
                  <a:lnTo>
                    <a:pt x="69" y="212"/>
                  </a:lnTo>
                  <a:lnTo>
                    <a:pt x="56" y="208"/>
                  </a:lnTo>
                  <a:lnTo>
                    <a:pt x="43" y="203"/>
                  </a:lnTo>
                  <a:lnTo>
                    <a:pt x="33" y="198"/>
                  </a:lnTo>
                  <a:lnTo>
                    <a:pt x="24" y="191"/>
                  </a:lnTo>
                  <a:lnTo>
                    <a:pt x="16" y="184"/>
                  </a:lnTo>
                  <a:lnTo>
                    <a:pt x="10" y="176"/>
                  </a:lnTo>
                  <a:lnTo>
                    <a:pt x="5" y="167"/>
                  </a:lnTo>
                  <a:lnTo>
                    <a:pt x="2" y="159"/>
                  </a:lnTo>
                  <a:lnTo>
                    <a:pt x="0" y="150"/>
                  </a:lnTo>
                  <a:lnTo>
                    <a:pt x="0" y="140"/>
                  </a:lnTo>
                  <a:lnTo>
                    <a:pt x="0" y="131"/>
                  </a:lnTo>
                  <a:lnTo>
                    <a:pt x="3" y="120"/>
                  </a:lnTo>
                  <a:lnTo>
                    <a:pt x="6" y="110"/>
                  </a:lnTo>
                  <a:lnTo>
                    <a:pt x="12" y="101"/>
                  </a:lnTo>
                  <a:lnTo>
                    <a:pt x="18" y="91"/>
                  </a:lnTo>
                  <a:lnTo>
                    <a:pt x="26" y="81"/>
                  </a:lnTo>
                  <a:lnTo>
                    <a:pt x="36" y="72"/>
                  </a:lnTo>
                  <a:lnTo>
                    <a:pt x="47" y="62"/>
                  </a:lnTo>
                  <a:lnTo>
                    <a:pt x="60" y="53"/>
                  </a:lnTo>
                  <a:lnTo>
                    <a:pt x="74" y="44"/>
                  </a:lnTo>
                  <a:lnTo>
                    <a:pt x="89" y="37"/>
                  </a:lnTo>
                  <a:lnTo>
                    <a:pt x="107" y="29"/>
                  </a:lnTo>
                  <a:lnTo>
                    <a:pt x="126" y="23"/>
                  </a:lnTo>
                  <a:lnTo>
                    <a:pt x="146" y="17"/>
                  </a:lnTo>
                  <a:lnTo>
                    <a:pt x="168" y="11"/>
                  </a:lnTo>
                  <a:lnTo>
                    <a:pt x="190" y="7"/>
                  </a:lnTo>
                  <a:lnTo>
                    <a:pt x="211" y="2"/>
                  </a:lnTo>
                  <a:lnTo>
                    <a:pt x="232" y="1"/>
                  </a:lnTo>
                  <a:lnTo>
                    <a:pt x="250" y="0"/>
                  </a:lnTo>
                  <a:lnTo>
                    <a:pt x="268" y="0"/>
                  </a:lnTo>
                  <a:lnTo>
                    <a:pt x="284" y="2"/>
                  </a:lnTo>
                  <a:lnTo>
                    <a:pt x="298" y="6"/>
                  </a:lnTo>
                  <a:lnTo>
                    <a:pt x="311" y="10"/>
                  </a:lnTo>
                  <a:lnTo>
                    <a:pt x="324" y="14"/>
                  </a:lnTo>
                  <a:lnTo>
                    <a:pt x="334" y="20"/>
                  </a:lnTo>
                  <a:lnTo>
                    <a:pt x="343" y="26"/>
                  </a:lnTo>
                  <a:lnTo>
                    <a:pt x="351" y="33"/>
                  </a:lnTo>
                  <a:lnTo>
                    <a:pt x="357" y="41"/>
                  </a:lnTo>
                  <a:lnTo>
                    <a:pt x="362" y="49"/>
                  </a:lnTo>
                  <a:lnTo>
                    <a:pt x="365" y="57"/>
                  </a:lnTo>
                  <a:lnTo>
                    <a:pt x="367" y="67"/>
                  </a:lnTo>
                  <a:lnTo>
                    <a:pt x="368" y="77"/>
                  </a:lnTo>
                  <a:lnTo>
                    <a:pt x="367" y="86"/>
                  </a:lnTo>
                  <a:lnTo>
                    <a:pt x="364" y="96"/>
                  </a:lnTo>
                  <a:lnTo>
                    <a:pt x="361" y="106"/>
                  </a:lnTo>
                  <a:lnTo>
                    <a:pt x="356" y="116"/>
                  </a:lnTo>
                  <a:lnTo>
                    <a:pt x="349" y="127"/>
                  </a:lnTo>
                  <a:lnTo>
                    <a:pt x="341" y="137"/>
                  </a:lnTo>
                  <a:lnTo>
                    <a:pt x="331" y="146"/>
                  </a:lnTo>
                  <a:lnTo>
                    <a:pt x="320" y="155"/>
                  </a:lnTo>
                  <a:lnTo>
                    <a:pt x="307" y="164"/>
                  </a:lnTo>
                  <a:lnTo>
                    <a:pt x="293" y="173"/>
                  </a:lnTo>
                  <a:lnTo>
                    <a:pt x="278" y="182"/>
                  </a:lnTo>
                  <a:lnTo>
                    <a:pt x="260" y="190"/>
                  </a:lnTo>
                  <a:lnTo>
                    <a:pt x="241" y="197"/>
                  </a:lnTo>
                  <a:lnTo>
                    <a:pt x="222" y="203"/>
                  </a:lnTo>
                  <a:lnTo>
                    <a:pt x="199" y="208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49" name="Freeform 25"/>
            <p:cNvSpPr>
              <a:spLocks/>
            </p:cNvSpPr>
            <p:nvPr/>
          </p:nvSpPr>
          <p:spPr bwMode="auto">
            <a:xfrm>
              <a:off x="4410075" y="3757613"/>
              <a:ext cx="15875" cy="12700"/>
            </a:xfrm>
            <a:custGeom>
              <a:avLst/>
              <a:gdLst/>
              <a:ahLst/>
              <a:cxnLst>
                <a:cxn ang="0">
                  <a:pos x="173" y="228"/>
                </a:cxn>
                <a:cxn ang="0">
                  <a:pos x="137" y="238"/>
                </a:cxn>
                <a:cxn ang="0">
                  <a:pos x="105" y="243"/>
                </a:cxn>
                <a:cxn ang="0">
                  <a:pos x="77" y="242"/>
                </a:cxn>
                <a:cxn ang="0">
                  <a:pos x="53" y="237"/>
                </a:cxn>
                <a:cxn ang="0">
                  <a:pos x="34" y="227"/>
                </a:cxn>
                <a:cxn ang="0">
                  <a:pos x="19" y="213"/>
                </a:cxn>
                <a:cxn ang="0">
                  <a:pos x="7" y="197"/>
                </a:cxn>
                <a:cxn ang="0">
                  <a:pos x="1" y="179"/>
                </a:cxn>
                <a:cxn ang="0">
                  <a:pos x="0" y="158"/>
                </a:cxn>
                <a:cxn ang="0">
                  <a:pos x="4" y="136"/>
                </a:cxn>
                <a:cxn ang="0">
                  <a:pos x="14" y="114"/>
                </a:cxn>
                <a:cxn ang="0">
                  <a:pos x="29" y="91"/>
                </a:cxn>
                <a:cxn ang="0">
                  <a:pos x="49" y="70"/>
                </a:cxn>
                <a:cxn ang="0">
                  <a:pos x="75" y="50"/>
                </a:cxn>
                <a:cxn ang="0">
                  <a:pos x="106" y="31"/>
                </a:cxn>
                <a:cxn ang="0">
                  <a:pos x="144" y="15"/>
                </a:cxn>
                <a:cxn ang="0">
                  <a:pos x="180" y="5"/>
                </a:cxn>
                <a:cxn ang="0">
                  <a:pos x="211" y="0"/>
                </a:cxn>
                <a:cxn ang="0">
                  <a:pos x="240" y="1"/>
                </a:cxn>
                <a:cxn ang="0">
                  <a:pos x="263" y="6"/>
                </a:cxn>
                <a:cxn ang="0">
                  <a:pos x="283" y="16"/>
                </a:cxn>
                <a:cxn ang="0">
                  <a:pos x="298" y="29"/>
                </a:cxn>
                <a:cxn ang="0">
                  <a:pos x="309" y="46"/>
                </a:cxn>
                <a:cxn ang="0">
                  <a:pos x="315" y="64"/>
                </a:cxn>
                <a:cxn ang="0">
                  <a:pos x="316" y="85"/>
                </a:cxn>
                <a:cxn ang="0">
                  <a:pos x="312" y="107"/>
                </a:cxn>
                <a:cxn ang="0">
                  <a:pos x="303" y="129"/>
                </a:cxn>
                <a:cxn ang="0">
                  <a:pos x="288" y="151"/>
                </a:cxn>
                <a:cxn ang="0">
                  <a:pos x="267" y="173"/>
                </a:cxn>
                <a:cxn ang="0">
                  <a:pos x="242" y="193"/>
                </a:cxn>
                <a:cxn ang="0">
                  <a:pos x="210" y="211"/>
                </a:cxn>
              </a:cxnLst>
              <a:rect l="0" t="0" r="r" b="b"/>
              <a:pathLst>
                <a:path w="316" h="243">
                  <a:moveTo>
                    <a:pt x="192" y="220"/>
                  </a:moveTo>
                  <a:lnTo>
                    <a:pt x="173" y="228"/>
                  </a:lnTo>
                  <a:lnTo>
                    <a:pt x="154" y="234"/>
                  </a:lnTo>
                  <a:lnTo>
                    <a:pt x="137" y="238"/>
                  </a:lnTo>
                  <a:lnTo>
                    <a:pt x="121" y="241"/>
                  </a:lnTo>
                  <a:lnTo>
                    <a:pt x="105" y="243"/>
                  </a:lnTo>
                  <a:lnTo>
                    <a:pt x="91" y="243"/>
                  </a:lnTo>
                  <a:lnTo>
                    <a:pt x="77" y="242"/>
                  </a:lnTo>
                  <a:lnTo>
                    <a:pt x="65" y="240"/>
                  </a:lnTo>
                  <a:lnTo>
                    <a:pt x="53" y="237"/>
                  </a:lnTo>
                  <a:lnTo>
                    <a:pt x="43" y="232"/>
                  </a:lnTo>
                  <a:lnTo>
                    <a:pt x="34" y="227"/>
                  </a:lnTo>
                  <a:lnTo>
                    <a:pt x="26" y="221"/>
                  </a:lnTo>
                  <a:lnTo>
                    <a:pt x="19" y="213"/>
                  </a:lnTo>
                  <a:lnTo>
                    <a:pt x="13" y="205"/>
                  </a:lnTo>
                  <a:lnTo>
                    <a:pt x="7" y="197"/>
                  </a:lnTo>
                  <a:lnTo>
                    <a:pt x="4" y="188"/>
                  </a:lnTo>
                  <a:lnTo>
                    <a:pt x="1" y="179"/>
                  </a:lnTo>
                  <a:lnTo>
                    <a:pt x="0" y="169"/>
                  </a:lnTo>
                  <a:lnTo>
                    <a:pt x="0" y="158"/>
                  </a:lnTo>
                  <a:lnTo>
                    <a:pt x="2" y="147"/>
                  </a:lnTo>
                  <a:lnTo>
                    <a:pt x="4" y="136"/>
                  </a:lnTo>
                  <a:lnTo>
                    <a:pt x="8" y="125"/>
                  </a:lnTo>
                  <a:lnTo>
                    <a:pt x="14" y="114"/>
                  </a:lnTo>
                  <a:lnTo>
                    <a:pt x="21" y="103"/>
                  </a:lnTo>
                  <a:lnTo>
                    <a:pt x="29" y="91"/>
                  </a:lnTo>
                  <a:lnTo>
                    <a:pt x="38" y="81"/>
                  </a:lnTo>
                  <a:lnTo>
                    <a:pt x="49" y="70"/>
                  </a:lnTo>
                  <a:lnTo>
                    <a:pt x="61" y="60"/>
                  </a:lnTo>
                  <a:lnTo>
                    <a:pt x="75" y="50"/>
                  </a:lnTo>
                  <a:lnTo>
                    <a:pt x="90" y="41"/>
                  </a:lnTo>
                  <a:lnTo>
                    <a:pt x="106" y="31"/>
                  </a:lnTo>
                  <a:lnTo>
                    <a:pt x="125" y="22"/>
                  </a:lnTo>
                  <a:lnTo>
                    <a:pt x="144" y="15"/>
                  </a:lnTo>
                  <a:lnTo>
                    <a:pt x="162" y="9"/>
                  </a:lnTo>
                  <a:lnTo>
                    <a:pt x="180" y="5"/>
                  </a:lnTo>
                  <a:lnTo>
                    <a:pt x="196" y="2"/>
                  </a:lnTo>
                  <a:lnTo>
                    <a:pt x="211" y="0"/>
                  </a:lnTo>
                  <a:lnTo>
                    <a:pt x="226" y="0"/>
                  </a:lnTo>
                  <a:lnTo>
                    <a:pt x="240" y="1"/>
                  </a:lnTo>
                  <a:lnTo>
                    <a:pt x="252" y="3"/>
                  </a:lnTo>
                  <a:lnTo>
                    <a:pt x="263" y="6"/>
                  </a:lnTo>
                  <a:lnTo>
                    <a:pt x="273" y="11"/>
                  </a:lnTo>
                  <a:lnTo>
                    <a:pt x="283" y="16"/>
                  </a:lnTo>
                  <a:lnTo>
                    <a:pt x="291" y="22"/>
                  </a:lnTo>
                  <a:lnTo>
                    <a:pt x="298" y="29"/>
                  </a:lnTo>
                  <a:lnTo>
                    <a:pt x="304" y="37"/>
                  </a:lnTo>
                  <a:lnTo>
                    <a:pt x="309" y="46"/>
                  </a:lnTo>
                  <a:lnTo>
                    <a:pt x="312" y="55"/>
                  </a:lnTo>
                  <a:lnTo>
                    <a:pt x="315" y="64"/>
                  </a:lnTo>
                  <a:lnTo>
                    <a:pt x="316" y="74"/>
                  </a:lnTo>
                  <a:lnTo>
                    <a:pt x="316" y="85"/>
                  </a:lnTo>
                  <a:lnTo>
                    <a:pt x="314" y="95"/>
                  </a:lnTo>
                  <a:lnTo>
                    <a:pt x="312" y="107"/>
                  </a:lnTo>
                  <a:lnTo>
                    <a:pt x="308" y="118"/>
                  </a:lnTo>
                  <a:lnTo>
                    <a:pt x="303" y="129"/>
                  </a:lnTo>
                  <a:lnTo>
                    <a:pt x="296" y="140"/>
                  </a:lnTo>
                  <a:lnTo>
                    <a:pt x="288" y="151"/>
                  </a:lnTo>
                  <a:lnTo>
                    <a:pt x="279" y="162"/>
                  </a:lnTo>
                  <a:lnTo>
                    <a:pt x="267" y="173"/>
                  </a:lnTo>
                  <a:lnTo>
                    <a:pt x="255" y="183"/>
                  </a:lnTo>
                  <a:lnTo>
                    <a:pt x="242" y="193"/>
                  </a:lnTo>
                  <a:lnTo>
                    <a:pt x="227" y="202"/>
                  </a:lnTo>
                  <a:lnTo>
                    <a:pt x="210" y="211"/>
                  </a:lnTo>
                  <a:lnTo>
                    <a:pt x="192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50" name="Freeform 26"/>
            <p:cNvSpPr>
              <a:spLocks/>
            </p:cNvSpPr>
            <p:nvPr/>
          </p:nvSpPr>
          <p:spPr bwMode="auto">
            <a:xfrm>
              <a:off x="4410075" y="3757613"/>
              <a:ext cx="15875" cy="12700"/>
            </a:xfrm>
            <a:custGeom>
              <a:avLst/>
              <a:gdLst/>
              <a:ahLst/>
              <a:cxnLst>
                <a:cxn ang="0">
                  <a:pos x="173" y="228"/>
                </a:cxn>
                <a:cxn ang="0">
                  <a:pos x="137" y="238"/>
                </a:cxn>
                <a:cxn ang="0">
                  <a:pos x="105" y="243"/>
                </a:cxn>
                <a:cxn ang="0">
                  <a:pos x="77" y="242"/>
                </a:cxn>
                <a:cxn ang="0">
                  <a:pos x="53" y="237"/>
                </a:cxn>
                <a:cxn ang="0">
                  <a:pos x="34" y="227"/>
                </a:cxn>
                <a:cxn ang="0">
                  <a:pos x="19" y="213"/>
                </a:cxn>
                <a:cxn ang="0">
                  <a:pos x="7" y="197"/>
                </a:cxn>
                <a:cxn ang="0">
                  <a:pos x="1" y="179"/>
                </a:cxn>
                <a:cxn ang="0">
                  <a:pos x="0" y="158"/>
                </a:cxn>
                <a:cxn ang="0">
                  <a:pos x="4" y="136"/>
                </a:cxn>
                <a:cxn ang="0">
                  <a:pos x="14" y="114"/>
                </a:cxn>
                <a:cxn ang="0">
                  <a:pos x="29" y="91"/>
                </a:cxn>
                <a:cxn ang="0">
                  <a:pos x="49" y="70"/>
                </a:cxn>
                <a:cxn ang="0">
                  <a:pos x="75" y="50"/>
                </a:cxn>
                <a:cxn ang="0">
                  <a:pos x="106" y="31"/>
                </a:cxn>
                <a:cxn ang="0">
                  <a:pos x="144" y="15"/>
                </a:cxn>
                <a:cxn ang="0">
                  <a:pos x="180" y="5"/>
                </a:cxn>
                <a:cxn ang="0">
                  <a:pos x="211" y="0"/>
                </a:cxn>
                <a:cxn ang="0">
                  <a:pos x="240" y="1"/>
                </a:cxn>
                <a:cxn ang="0">
                  <a:pos x="263" y="6"/>
                </a:cxn>
                <a:cxn ang="0">
                  <a:pos x="283" y="16"/>
                </a:cxn>
                <a:cxn ang="0">
                  <a:pos x="298" y="29"/>
                </a:cxn>
                <a:cxn ang="0">
                  <a:pos x="309" y="46"/>
                </a:cxn>
                <a:cxn ang="0">
                  <a:pos x="315" y="64"/>
                </a:cxn>
                <a:cxn ang="0">
                  <a:pos x="316" y="85"/>
                </a:cxn>
                <a:cxn ang="0">
                  <a:pos x="312" y="107"/>
                </a:cxn>
                <a:cxn ang="0">
                  <a:pos x="303" y="129"/>
                </a:cxn>
                <a:cxn ang="0">
                  <a:pos x="288" y="151"/>
                </a:cxn>
                <a:cxn ang="0">
                  <a:pos x="267" y="173"/>
                </a:cxn>
                <a:cxn ang="0">
                  <a:pos x="242" y="193"/>
                </a:cxn>
                <a:cxn ang="0">
                  <a:pos x="210" y="211"/>
                </a:cxn>
              </a:cxnLst>
              <a:rect l="0" t="0" r="r" b="b"/>
              <a:pathLst>
                <a:path w="316" h="243">
                  <a:moveTo>
                    <a:pt x="192" y="220"/>
                  </a:moveTo>
                  <a:lnTo>
                    <a:pt x="173" y="228"/>
                  </a:lnTo>
                  <a:lnTo>
                    <a:pt x="154" y="234"/>
                  </a:lnTo>
                  <a:lnTo>
                    <a:pt x="137" y="238"/>
                  </a:lnTo>
                  <a:lnTo>
                    <a:pt x="121" y="241"/>
                  </a:lnTo>
                  <a:lnTo>
                    <a:pt x="105" y="243"/>
                  </a:lnTo>
                  <a:lnTo>
                    <a:pt x="91" y="243"/>
                  </a:lnTo>
                  <a:lnTo>
                    <a:pt x="77" y="242"/>
                  </a:lnTo>
                  <a:lnTo>
                    <a:pt x="65" y="240"/>
                  </a:lnTo>
                  <a:lnTo>
                    <a:pt x="53" y="237"/>
                  </a:lnTo>
                  <a:lnTo>
                    <a:pt x="43" y="232"/>
                  </a:lnTo>
                  <a:lnTo>
                    <a:pt x="34" y="227"/>
                  </a:lnTo>
                  <a:lnTo>
                    <a:pt x="26" y="221"/>
                  </a:lnTo>
                  <a:lnTo>
                    <a:pt x="19" y="213"/>
                  </a:lnTo>
                  <a:lnTo>
                    <a:pt x="13" y="205"/>
                  </a:lnTo>
                  <a:lnTo>
                    <a:pt x="7" y="197"/>
                  </a:lnTo>
                  <a:lnTo>
                    <a:pt x="4" y="188"/>
                  </a:lnTo>
                  <a:lnTo>
                    <a:pt x="1" y="179"/>
                  </a:lnTo>
                  <a:lnTo>
                    <a:pt x="0" y="169"/>
                  </a:lnTo>
                  <a:lnTo>
                    <a:pt x="0" y="158"/>
                  </a:lnTo>
                  <a:lnTo>
                    <a:pt x="2" y="147"/>
                  </a:lnTo>
                  <a:lnTo>
                    <a:pt x="4" y="136"/>
                  </a:lnTo>
                  <a:lnTo>
                    <a:pt x="8" y="125"/>
                  </a:lnTo>
                  <a:lnTo>
                    <a:pt x="14" y="114"/>
                  </a:lnTo>
                  <a:lnTo>
                    <a:pt x="21" y="103"/>
                  </a:lnTo>
                  <a:lnTo>
                    <a:pt x="29" y="91"/>
                  </a:lnTo>
                  <a:lnTo>
                    <a:pt x="38" y="81"/>
                  </a:lnTo>
                  <a:lnTo>
                    <a:pt x="49" y="70"/>
                  </a:lnTo>
                  <a:lnTo>
                    <a:pt x="61" y="60"/>
                  </a:lnTo>
                  <a:lnTo>
                    <a:pt x="75" y="50"/>
                  </a:lnTo>
                  <a:lnTo>
                    <a:pt x="90" y="41"/>
                  </a:lnTo>
                  <a:lnTo>
                    <a:pt x="106" y="31"/>
                  </a:lnTo>
                  <a:lnTo>
                    <a:pt x="125" y="22"/>
                  </a:lnTo>
                  <a:lnTo>
                    <a:pt x="144" y="15"/>
                  </a:lnTo>
                  <a:lnTo>
                    <a:pt x="162" y="9"/>
                  </a:lnTo>
                  <a:lnTo>
                    <a:pt x="180" y="5"/>
                  </a:lnTo>
                  <a:lnTo>
                    <a:pt x="196" y="2"/>
                  </a:lnTo>
                  <a:lnTo>
                    <a:pt x="211" y="0"/>
                  </a:lnTo>
                  <a:lnTo>
                    <a:pt x="226" y="0"/>
                  </a:lnTo>
                  <a:lnTo>
                    <a:pt x="240" y="1"/>
                  </a:lnTo>
                  <a:lnTo>
                    <a:pt x="252" y="3"/>
                  </a:lnTo>
                  <a:lnTo>
                    <a:pt x="263" y="6"/>
                  </a:lnTo>
                  <a:lnTo>
                    <a:pt x="273" y="11"/>
                  </a:lnTo>
                  <a:lnTo>
                    <a:pt x="283" y="16"/>
                  </a:lnTo>
                  <a:lnTo>
                    <a:pt x="291" y="22"/>
                  </a:lnTo>
                  <a:lnTo>
                    <a:pt x="298" y="29"/>
                  </a:lnTo>
                  <a:lnTo>
                    <a:pt x="304" y="37"/>
                  </a:lnTo>
                  <a:lnTo>
                    <a:pt x="309" y="46"/>
                  </a:lnTo>
                  <a:lnTo>
                    <a:pt x="312" y="55"/>
                  </a:lnTo>
                  <a:lnTo>
                    <a:pt x="315" y="64"/>
                  </a:lnTo>
                  <a:lnTo>
                    <a:pt x="316" y="74"/>
                  </a:lnTo>
                  <a:lnTo>
                    <a:pt x="316" y="85"/>
                  </a:lnTo>
                  <a:lnTo>
                    <a:pt x="314" y="95"/>
                  </a:lnTo>
                  <a:lnTo>
                    <a:pt x="312" y="107"/>
                  </a:lnTo>
                  <a:lnTo>
                    <a:pt x="308" y="118"/>
                  </a:lnTo>
                  <a:lnTo>
                    <a:pt x="303" y="129"/>
                  </a:lnTo>
                  <a:lnTo>
                    <a:pt x="296" y="140"/>
                  </a:lnTo>
                  <a:lnTo>
                    <a:pt x="288" y="151"/>
                  </a:lnTo>
                  <a:lnTo>
                    <a:pt x="279" y="162"/>
                  </a:lnTo>
                  <a:lnTo>
                    <a:pt x="267" y="173"/>
                  </a:lnTo>
                  <a:lnTo>
                    <a:pt x="255" y="183"/>
                  </a:lnTo>
                  <a:lnTo>
                    <a:pt x="242" y="193"/>
                  </a:lnTo>
                  <a:lnTo>
                    <a:pt x="227" y="202"/>
                  </a:lnTo>
                  <a:lnTo>
                    <a:pt x="210" y="211"/>
                  </a:lnTo>
                  <a:lnTo>
                    <a:pt x="192" y="220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51" name="Freeform 27"/>
            <p:cNvSpPr>
              <a:spLocks/>
            </p:cNvSpPr>
            <p:nvPr/>
          </p:nvSpPr>
          <p:spPr bwMode="auto">
            <a:xfrm>
              <a:off x="4413250" y="3773488"/>
              <a:ext cx="14288" cy="14288"/>
            </a:xfrm>
            <a:custGeom>
              <a:avLst/>
              <a:gdLst/>
              <a:ahLst/>
              <a:cxnLst>
                <a:cxn ang="0">
                  <a:pos x="179" y="237"/>
                </a:cxn>
                <a:cxn ang="0">
                  <a:pos x="149" y="256"/>
                </a:cxn>
                <a:cxn ang="0">
                  <a:pos x="121" y="267"/>
                </a:cxn>
                <a:cxn ang="0">
                  <a:pos x="95" y="272"/>
                </a:cxn>
                <a:cxn ang="0">
                  <a:pos x="72" y="272"/>
                </a:cxn>
                <a:cxn ang="0">
                  <a:pos x="52" y="267"/>
                </a:cxn>
                <a:cxn ang="0">
                  <a:pos x="33" y="258"/>
                </a:cxn>
                <a:cxn ang="0">
                  <a:pos x="19" y="243"/>
                </a:cxn>
                <a:cxn ang="0">
                  <a:pos x="9" y="227"/>
                </a:cxn>
                <a:cxn ang="0">
                  <a:pos x="3" y="208"/>
                </a:cxn>
                <a:cxn ang="0">
                  <a:pos x="0" y="185"/>
                </a:cxn>
                <a:cxn ang="0">
                  <a:pos x="3" y="162"/>
                </a:cxn>
                <a:cxn ang="0">
                  <a:pos x="10" y="137"/>
                </a:cxn>
                <a:cxn ang="0">
                  <a:pos x="22" y="111"/>
                </a:cxn>
                <a:cxn ang="0">
                  <a:pos x="40" y="86"/>
                </a:cxn>
                <a:cxn ang="0">
                  <a:pos x="65" y="60"/>
                </a:cxn>
                <a:cxn ang="0">
                  <a:pos x="95" y="36"/>
                </a:cxn>
                <a:cxn ang="0">
                  <a:pos x="125" y="19"/>
                </a:cxn>
                <a:cxn ang="0">
                  <a:pos x="153" y="6"/>
                </a:cxn>
                <a:cxn ang="0">
                  <a:pos x="180" y="1"/>
                </a:cxn>
                <a:cxn ang="0">
                  <a:pos x="203" y="1"/>
                </a:cxn>
                <a:cxn ang="0">
                  <a:pos x="224" y="6"/>
                </a:cxn>
                <a:cxn ang="0">
                  <a:pos x="241" y="17"/>
                </a:cxn>
                <a:cxn ang="0">
                  <a:pos x="255" y="30"/>
                </a:cxn>
                <a:cxn ang="0">
                  <a:pos x="266" y="46"/>
                </a:cxn>
                <a:cxn ang="0">
                  <a:pos x="273" y="66"/>
                </a:cxn>
                <a:cxn ang="0">
                  <a:pos x="275" y="88"/>
                </a:cxn>
                <a:cxn ang="0">
                  <a:pos x="272" y="111"/>
                </a:cxn>
                <a:cxn ang="0">
                  <a:pos x="264" y="137"/>
                </a:cxn>
                <a:cxn ang="0">
                  <a:pos x="251" y="162"/>
                </a:cxn>
                <a:cxn ang="0">
                  <a:pos x="233" y="188"/>
                </a:cxn>
                <a:cxn ang="0">
                  <a:pos x="209" y="213"/>
                </a:cxn>
              </a:cxnLst>
              <a:rect l="0" t="0" r="r" b="b"/>
              <a:pathLst>
                <a:path w="275" h="273">
                  <a:moveTo>
                    <a:pt x="194" y="225"/>
                  </a:moveTo>
                  <a:lnTo>
                    <a:pt x="179" y="237"/>
                  </a:lnTo>
                  <a:lnTo>
                    <a:pt x="164" y="248"/>
                  </a:lnTo>
                  <a:lnTo>
                    <a:pt x="149" y="256"/>
                  </a:lnTo>
                  <a:lnTo>
                    <a:pt x="135" y="262"/>
                  </a:lnTo>
                  <a:lnTo>
                    <a:pt x="121" y="267"/>
                  </a:lnTo>
                  <a:lnTo>
                    <a:pt x="108" y="270"/>
                  </a:lnTo>
                  <a:lnTo>
                    <a:pt x="95" y="272"/>
                  </a:lnTo>
                  <a:lnTo>
                    <a:pt x="83" y="273"/>
                  </a:lnTo>
                  <a:lnTo>
                    <a:pt x="72" y="272"/>
                  </a:lnTo>
                  <a:lnTo>
                    <a:pt x="61" y="270"/>
                  </a:lnTo>
                  <a:lnTo>
                    <a:pt x="52" y="267"/>
                  </a:lnTo>
                  <a:lnTo>
                    <a:pt x="42" y="263"/>
                  </a:lnTo>
                  <a:lnTo>
                    <a:pt x="33" y="258"/>
                  </a:lnTo>
                  <a:lnTo>
                    <a:pt x="26" y="252"/>
                  </a:lnTo>
                  <a:lnTo>
                    <a:pt x="19" y="243"/>
                  </a:lnTo>
                  <a:lnTo>
                    <a:pt x="14" y="236"/>
                  </a:lnTo>
                  <a:lnTo>
                    <a:pt x="9" y="227"/>
                  </a:lnTo>
                  <a:lnTo>
                    <a:pt x="5" y="218"/>
                  </a:lnTo>
                  <a:lnTo>
                    <a:pt x="3" y="208"/>
                  </a:lnTo>
                  <a:lnTo>
                    <a:pt x="1" y="197"/>
                  </a:lnTo>
                  <a:lnTo>
                    <a:pt x="0" y="185"/>
                  </a:lnTo>
                  <a:lnTo>
                    <a:pt x="1" y="174"/>
                  </a:lnTo>
                  <a:lnTo>
                    <a:pt x="3" y="162"/>
                  </a:lnTo>
                  <a:lnTo>
                    <a:pt x="6" y="150"/>
                  </a:lnTo>
                  <a:lnTo>
                    <a:pt x="10" y="137"/>
                  </a:lnTo>
                  <a:lnTo>
                    <a:pt x="16" y="124"/>
                  </a:lnTo>
                  <a:lnTo>
                    <a:pt x="22" y="111"/>
                  </a:lnTo>
                  <a:lnTo>
                    <a:pt x="31" y="98"/>
                  </a:lnTo>
                  <a:lnTo>
                    <a:pt x="40" y="86"/>
                  </a:lnTo>
                  <a:lnTo>
                    <a:pt x="53" y="73"/>
                  </a:lnTo>
                  <a:lnTo>
                    <a:pt x="65" y="60"/>
                  </a:lnTo>
                  <a:lnTo>
                    <a:pt x="79" y="48"/>
                  </a:lnTo>
                  <a:lnTo>
                    <a:pt x="95" y="36"/>
                  </a:lnTo>
                  <a:lnTo>
                    <a:pt x="111" y="27"/>
                  </a:lnTo>
                  <a:lnTo>
                    <a:pt x="125" y="19"/>
                  </a:lnTo>
                  <a:lnTo>
                    <a:pt x="140" y="12"/>
                  </a:lnTo>
                  <a:lnTo>
                    <a:pt x="153" y="6"/>
                  </a:lnTo>
                  <a:lnTo>
                    <a:pt x="167" y="3"/>
                  </a:lnTo>
                  <a:lnTo>
                    <a:pt x="180" y="1"/>
                  </a:lnTo>
                  <a:lnTo>
                    <a:pt x="192" y="0"/>
                  </a:lnTo>
                  <a:lnTo>
                    <a:pt x="203" y="1"/>
                  </a:lnTo>
                  <a:lnTo>
                    <a:pt x="214" y="3"/>
                  </a:lnTo>
                  <a:lnTo>
                    <a:pt x="224" y="6"/>
                  </a:lnTo>
                  <a:lnTo>
                    <a:pt x="233" y="11"/>
                  </a:lnTo>
                  <a:lnTo>
                    <a:pt x="241" y="17"/>
                  </a:lnTo>
                  <a:lnTo>
                    <a:pt x="249" y="23"/>
                  </a:lnTo>
                  <a:lnTo>
                    <a:pt x="255" y="30"/>
                  </a:lnTo>
                  <a:lnTo>
                    <a:pt x="262" y="38"/>
                  </a:lnTo>
                  <a:lnTo>
                    <a:pt x="266" y="46"/>
                  </a:lnTo>
                  <a:lnTo>
                    <a:pt x="270" y="56"/>
                  </a:lnTo>
                  <a:lnTo>
                    <a:pt x="273" y="66"/>
                  </a:lnTo>
                  <a:lnTo>
                    <a:pt x="274" y="77"/>
                  </a:lnTo>
                  <a:lnTo>
                    <a:pt x="275" y="88"/>
                  </a:lnTo>
                  <a:lnTo>
                    <a:pt x="274" y="100"/>
                  </a:lnTo>
                  <a:lnTo>
                    <a:pt x="272" y="111"/>
                  </a:lnTo>
                  <a:lnTo>
                    <a:pt x="269" y="124"/>
                  </a:lnTo>
                  <a:lnTo>
                    <a:pt x="264" y="137"/>
                  </a:lnTo>
                  <a:lnTo>
                    <a:pt x="258" y="149"/>
                  </a:lnTo>
                  <a:lnTo>
                    <a:pt x="251" y="162"/>
                  </a:lnTo>
                  <a:lnTo>
                    <a:pt x="243" y="175"/>
                  </a:lnTo>
                  <a:lnTo>
                    <a:pt x="233" y="188"/>
                  </a:lnTo>
                  <a:lnTo>
                    <a:pt x="222" y="201"/>
                  </a:lnTo>
                  <a:lnTo>
                    <a:pt x="209" y="213"/>
                  </a:lnTo>
                  <a:lnTo>
                    <a:pt x="194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52" name="Freeform 28"/>
            <p:cNvSpPr>
              <a:spLocks/>
            </p:cNvSpPr>
            <p:nvPr/>
          </p:nvSpPr>
          <p:spPr bwMode="auto">
            <a:xfrm>
              <a:off x="4413250" y="3773488"/>
              <a:ext cx="14288" cy="14288"/>
            </a:xfrm>
            <a:custGeom>
              <a:avLst/>
              <a:gdLst/>
              <a:ahLst/>
              <a:cxnLst>
                <a:cxn ang="0">
                  <a:pos x="179" y="237"/>
                </a:cxn>
                <a:cxn ang="0">
                  <a:pos x="149" y="256"/>
                </a:cxn>
                <a:cxn ang="0">
                  <a:pos x="121" y="267"/>
                </a:cxn>
                <a:cxn ang="0">
                  <a:pos x="95" y="272"/>
                </a:cxn>
                <a:cxn ang="0">
                  <a:pos x="72" y="272"/>
                </a:cxn>
                <a:cxn ang="0">
                  <a:pos x="52" y="267"/>
                </a:cxn>
                <a:cxn ang="0">
                  <a:pos x="33" y="258"/>
                </a:cxn>
                <a:cxn ang="0">
                  <a:pos x="19" y="243"/>
                </a:cxn>
                <a:cxn ang="0">
                  <a:pos x="9" y="227"/>
                </a:cxn>
                <a:cxn ang="0">
                  <a:pos x="3" y="208"/>
                </a:cxn>
                <a:cxn ang="0">
                  <a:pos x="0" y="185"/>
                </a:cxn>
                <a:cxn ang="0">
                  <a:pos x="3" y="162"/>
                </a:cxn>
                <a:cxn ang="0">
                  <a:pos x="10" y="137"/>
                </a:cxn>
                <a:cxn ang="0">
                  <a:pos x="22" y="111"/>
                </a:cxn>
                <a:cxn ang="0">
                  <a:pos x="40" y="86"/>
                </a:cxn>
                <a:cxn ang="0">
                  <a:pos x="65" y="60"/>
                </a:cxn>
                <a:cxn ang="0">
                  <a:pos x="95" y="36"/>
                </a:cxn>
                <a:cxn ang="0">
                  <a:pos x="125" y="19"/>
                </a:cxn>
                <a:cxn ang="0">
                  <a:pos x="153" y="6"/>
                </a:cxn>
                <a:cxn ang="0">
                  <a:pos x="180" y="1"/>
                </a:cxn>
                <a:cxn ang="0">
                  <a:pos x="203" y="1"/>
                </a:cxn>
                <a:cxn ang="0">
                  <a:pos x="224" y="6"/>
                </a:cxn>
                <a:cxn ang="0">
                  <a:pos x="241" y="17"/>
                </a:cxn>
                <a:cxn ang="0">
                  <a:pos x="255" y="30"/>
                </a:cxn>
                <a:cxn ang="0">
                  <a:pos x="266" y="46"/>
                </a:cxn>
                <a:cxn ang="0">
                  <a:pos x="273" y="66"/>
                </a:cxn>
                <a:cxn ang="0">
                  <a:pos x="275" y="88"/>
                </a:cxn>
                <a:cxn ang="0">
                  <a:pos x="272" y="111"/>
                </a:cxn>
                <a:cxn ang="0">
                  <a:pos x="264" y="137"/>
                </a:cxn>
                <a:cxn ang="0">
                  <a:pos x="251" y="162"/>
                </a:cxn>
                <a:cxn ang="0">
                  <a:pos x="233" y="188"/>
                </a:cxn>
                <a:cxn ang="0">
                  <a:pos x="209" y="213"/>
                </a:cxn>
              </a:cxnLst>
              <a:rect l="0" t="0" r="r" b="b"/>
              <a:pathLst>
                <a:path w="275" h="273">
                  <a:moveTo>
                    <a:pt x="194" y="225"/>
                  </a:moveTo>
                  <a:lnTo>
                    <a:pt x="179" y="237"/>
                  </a:lnTo>
                  <a:lnTo>
                    <a:pt x="164" y="248"/>
                  </a:lnTo>
                  <a:lnTo>
                    <a:pt x="149" y="256"/>
                  </a:lnTo>
                  <a:lnTo>
                    <a:pt x="135" y="262"/>
                  </a:lnTo>
                  <a:lnTo>
                    <a:pt x="121" y="267"/>
                  </a:lnTo>
                  <a:lnTo>
                    <a:pt x="108" y="270"/>
                  </a:lnTo>
                  <a:lnTo>
                    <a:pt x="95" y="272"/>
                  </a:lnTo>
                  <a:lnTo>
                    <a:pt x="83" y="273"/>
                  </a:lnTo>
                  <a:lnTo>
                    <a:pt x="72" y="272"/>
                  </a:lnTo>
                  <a:lnTo>
                    <a:pt x="61" y="270"/>
                  </a:lnTo>
                  <a:lnTo>
                    <a:pt x="52" y="267"/>
                  </a:lnTo>
                  <a:lnTo>
                    <a:pt x="42" y="263"/>
                  </a:lnTo>
                  <a:lnTo>
                    <a:pt x="33" y="258"/>
                  </a:lnTo>
                  <a:lnTo>
                    <a:pt x="26" y="252"/>
                  </a:lnTo>
                  <a:lnTo>
                    <a:pt x="19" y="243"/>
                  </a:lnTo>
                  <a:lnTo>
                    <a:pt x="14" y="236"/>
                  </a:lnTo>
                  <a:lnTo>
                    <a:pt x="9" y="227"/>
                  </a:lnTo>
                  <a:lnTo>
                    <a:pt x="5" y="218"/>
                  </a:lnTo>
                  <a:lnTo>
                    <a:pt x="3" y="208"/>
                  </a:lnTo>
                  <a:lnTo>
                    <a:pt x="1" y="197"/>
                  </a:lnTo>
                  <a:lnTo>
                    <a:pt x="0" y="185"/>
                  </a:lnTo>
                  <a:lnTo>
                    <a:pt x="1" y="174"/>
                  </a:lnTo>
                  <a:lnTo>
                    <a:pt x="3" y="162"/>
                  </a:lnTo>
                  <a:lnTo>
                    <a:pt x="6" y="150"/>
                  </a:lnTo>
                  <a:lnTo>
                    <a:pt x="10" y="137"/>
                  </a:lnTo>
                  <a:lnTo>
                    <a:pt x="16" y="124"/>
                  </a:lnTo>
                  <a:lnTo>
                    <a:pt x="22" y="111"/>
                  </a:lnTo>
                  <a:lnTo>
                    <a:pt x="31" y="98"/>
                  </a:lnTo>
                  <a:lnTo>
                    <a:pt x="40" y="86"/>
                  </a:lnTo>
                  <a:lnTo>
                    <a:pt x="53" y="73"/>
                  </a:lnTo>
                  <a:lnTo>
                    <a:pt x="65" y="60"/>
                  </a:lnTo>
                  <a:lnTo>
                    <a:pt x="79" y="48"/>
                  </a:lnTo>
                  <a:lnTo>
                    <a:pt x="95" y="36"/>
                  </a:lnTo>
                  <a:lnTo>
                    <a:pt x="111" y="27"/>
                  </a:lnTo>
                  <a:lnTo>
                    <a:pt x="125" y="19"/>
                  </a:lnTo>
                  <a:lnTo>
                    <a:pt x="140" y="12"/>
                  </a:lnTo>
                  <a:lnTo>
                    <a:pt x="153" y="6"/>
                  </a:lnTo>
                  <a:lnTo>
                    <a:pt x="167" y="3"/>
                  </a:lnTo>
                  <a:lnTo>
                    <a:pt x="180" y="1"/>
                  </a:lnTo>
                  <a:lnTo>
                    <a:pt x="192" y="0"/>
                  </a:lnTo>
                  <a:lnTo>
                    <a:pt x="203" y="1"/>
                  </a:lnTo>
                  <a:lnTo>
                    <a:pt x="214" y="3"/>
                  </a:lnTo>
                  <a:lnTo>
                    <a:pt x="224" y="6"/>
                  </a:lnTo>
                  <a:lnTo>
                    <a:pt x="233" y="11"/>
                  </a:lnTo>
                  <a:lnTo>
                    <a:pt x="241" y="17"/>
                  </a:lnTo>
                  <a:lnTo>
                    <a:pt x="249" y="23"/>
                  </a:lnTo>
                  <a:lnTo>
                    <a:pt x="255" y="30"/>
                  </a:lnTo>
                  <a:lnTo>
                    <a:pt x="262" y="38"/>
                  </a:lnTo>
                  <a:lnTo>
                    <a:pt x="266" y="46"/>
                  </a:lnTo>
                  <a:lnTo>
                    <a:pt x="270" y="56"/>
                  </a:lnTo>
                  <a:lnTo>
                    <a:pt x="273" y="66"/>
                  </a:lnTo>
                  <a:lnTo>
                    <a:pt x="274" y="77"/>
                  </a:lnTo>
                  <a:lnTo>
                    <a:pt x="275" y="88"/>
                  </a:lnTo>
                  <a:lnTo>
                    <a:pt x="274" y="100"/>
                  </a:lnTo>
                  <a:lnTo>
                    <a:pt x="272" y="111"/>
                  </a:lnTo>
                  <a:lnTo>
                    <a:pt x="269" y="124"/>
                  </a:lnTo>
                  <a:lnTo>
                    <a:pt x="264" y="137"/>
                  </a:lnTo>
                  <a:lnTo>
                    <a:pt x="258" y="149"/>
                  </a:lnTo>
                  <a:lnTo>
                    <a:pt x="251" y="162"/>
                  </a:lnTo>
                  <a:lnTo>
                    <a:pt x="243" y="175"/>
                  </a:lnTo>
                  <a:lnTo>
                    <a:pt x="233" y="188"/>
                  </a:lnTo>
                  <a:lnTo>
                    <a:pt x="222" y="201"/>
                  </a:lnTo>
                  <a:lnTo>
                    <a:pt x="209" y="213"/>
                  </a:lnTo>
                  <a:lnTo>
                    <a:pt x="194" y="225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53" name="Freeform 29"/>
            <p:cNvSpPr>
              <a:spLocks/>
            </p:cNvSpPr>
            <p:nvPr/>
          </p:nvSpPr>
          <p:spPr bwMode="auto">
            <a:xfrm>
              <a:off x="4421188" y="3787775"/>
              <a:ext cx="11113" cy="14288"/>
            </a:xfrm>
            <a:custGeom>
              <a:avLst/>
              <a:gdLst/>
              <a:ahLst/>
              <a:cxnLst>
                <a:cxn ang="0">
                  <a:pos x="167" y="207"/>
                </a:cxn>
                <a:cxn ang="0">
                  <a:pos x="145" y="230"/>
                </a:cxn>
                <a:cxn ang="0">
                  <a:pos x="125" y="246"/>
                </a:cxn>
                <a:cxn ang="0">
                  <a:pos x="104" y="257"/>
                </a:cxn>
                <a:cxn ang="0">
                  <a:pos x="83" y="263"/>
                </a:cxn>
                <a:cxn ang="0">
                  <a:pos x="65" y="264"/>
                </a:cxn>
                <a:cxn ang="0">
                  <a:pos x="48" y="260"/>
                </a:cxn>
                <a:cxn ang="0">
                  <a:pos x="32" y="253"/>
                </a:cxn>
                <a:cxn ang="0">
                  <a:pos x="20" y="241"/>
                </a:cxn>
                <a:cxn ang="0">
                  <a:pos x="10" y="227"/>
                </a:cxn>
                <a:cxn ang="0">
                  <a:pos x="3" y="208"/>
                </a:cxn>
                <a:cxn ang="0">
                  <a:pos x="0" y="188"/>
                </a:cxn>
                <a:cxn ang="0">
                  <a:pos x="1" y="165"/>
                </a:cxn>
                <a:cxn ang="0">
                  <a:pos x="7" y="140"/>
                </a:cxn>
                <a:cxn ang="0">
                  <a:pos x="17" y="113"/>
                </a:cxn>
                <a:cxn ang="0">
                  <a:pos x="33" y="85"/>
                </a:cxn>
                <a:cxn ang="0">
                  <a:pos x="54" y="57"/>
                </a:cxn>
                <a:cxn ang="0">
                  <a:pos x="75" y="35"/>
                </a:cxn>
                <a:cxn ang="0">
                  <a:pos x="95" y="18"/>
                </a:cxn>
                <a:cxn ang="0">
                  <a:pos x="117" y="7"/>
                </a:cxn>
                <a:cxn ang="0">
                  <a:pos x="136" y="1"/>
                </a:cxn>
                <a:cxn ang="0">
                  <a:pos x="156" y="0"/>
                </a:cxn>
                <a:cxn ang="0">
                  <a:pos x="173" y="4"/>
                </a:cxn>
                <a:cxn ang="0">
                  <a:pos x="188" y="11"/>
                </a:cxn>
                <a:cxn ang="0">
                  <a:pos x="200" y="23"/>
                </a:cxn>
                <a:cxn ang="0">
                  <a:pos x="211" y="38"/>
                </a:cxn>
                <a:cxn ang="0">
                  <a:pos x="218" y="56"/>
                </a:cxn>
                <a:cxn ang="0">
                  <a:pos x="221" y="76"/>
                </a:cxn>
                <a:cxn ang="0">
                  <a:pos x="220" y="100"/>
                </a:cxn>
                <a:cxn ang="0">
                  <a:pos x="214" y="124"/>
                </a:cxn>
                <a:cxn ang="0">
                  <a:pos x="203" y="152"/>
                </a:cxn>
                <a:cxn ang="0">
                  <a:pos x="187" y="179"/>
                </a:cxn>
              </a:cxnLst>
              <a:rect l="0" t="0" r="r" b="b"/>
              <a:pathLst>
                <a:path w="221" h="264">
                  <a:moveTo>
                    <a:pt x="177" y="193"/>
                  </a:moveTo>
                  <a:lnTo>
                    <a:pt x="167" y="207"/>
                  </a:lnTo>
                  <a:lnTo>
                    <a:pt x="157" y="219"/>
                  </a:lnTo>
                  <a:lnTo>
                    <a:pt x="145" y="230"/>
                  </a:lnTo>
                  <a:lnTo>
                    <a:pt x="135" y="239"/>
                  </a:lnTo>
                  <a:lnTo>
                    <a:pt x="125" y="246"/>
                  </a:lnTo>
                  <a:lnTo>
                    <a:pt x="114" y="252"/>
                  </a:lnTo>
                  <a:lnTo>
                    <a:pt x="104" y="257"/>
                  </a:lnTo>
                  <a:lnTo>
                    <a:pt x="93" y="260"/>
                  </a:lnTo>
                  <a:lnTo>
                    <a:pt x="83" y="263"/>
                  </a:lnTo>
                  <a:lnTo>
                    <a:pt x="74" y="264"/>
                  </a:lnTo>
                  <a:lnTo>
                    <a:pt x="65" y="264"/>
                  </a:lnTo>
                  <a:lnTo>
                    <a:pt x="56" y="262"/>
                  </a:lnTo>
                  <a:lnTo>
                    <a:pt x="48" y="260"/>
                  </a:lnTo>
                  <a:lnTo>
                    <a:pt x="39" y="257"/>
                  </a:lnTo>
                  <a:lnTo>
                    <a:pt x="32" y="253"/>
                  </a:lnTo>
                  <a:lnTo>
                    <a:pt x="26" y="247"/>
                  </a:lnTo>
                  <a:lnTo>
                    <a:pt x="20" y="241"/>
                  </a:lnTo>
                  <a:lnTo>
                    <a:pt x="14" y="235"/>
                  </a:lnTo>
                  <a:lnTo>
                    <a:pt x="10" y="227"/>
                  </a:lnTo>
                  <a:lnTo>
                    <a:pt x="6" y="218"/>
                  </a:lnTo>
                  <a:lnTo>
                    <a:pt x="3" y="208"/>
                  </a:lnTo>
                  <a:lnTo>
                    <a:pt x="1" y="198"/>
                  </a:lnTo>
                  <a:lnTo>
                    <a:pt x="0" y="188"/>
                  </a:lnTo>
                  <a:lnTo>
                    <a:pt x="0" y="177"/>
                  </a:lnTo>
                  <a:lnTo>
                    <a:pt x="1" y="165"/>
                  </a:lnTo>
                  <a:lnTo>
                    <a:pt x="4" y="153"/>
                  </a:lnTo>
                  <a:lnTo>
                    <a:pt x="7" y="140"/>
                  </a:lnTo>
                  <a:lnTo>
                    <a:pt x="11" y="127"/>
                  </a:lnTo>
                  <a:lnTo>
                    <a:pt x="17" y="113"/>
                  </a:lnTo>
                  <a:lnTo>
                    <a:pt x="24" y="100"/>
                  </a:lnTo>
                  <a:lnTo>
                    <a:pt x="33" y="85"/>
                  </a:lnTo>
                  <a:lnTo>
                    <a:pt x="43" y="71"/>
                  </a:lnTo>
                  <a:lnTo>
                    <a:pt x="54" y="57"/>
                  </a:lnTo>
                  <a:lnTo>
                    <a:pt x="64" y="46"/>
                  </a:lnTo>
                  <a:lnTo>
                    <a:pt x="75" y="35"/>
                  </a:lnTo>
                  <a:lnTo>
                    <a:pt x="85" y="25"/>
                  </a:lnTo>
                  <a:lnTo>
                    <a:pt x="95" y="18"/>
                  </a:lnTo>
                  <a:lnTo>
                    <a:pt x="107" y="12"/>
                  </a:lnTo>
                  <a:lnTo>
                    <a:pt x="117" y="7"/>
                  </a:lnTo>
                  <a:lnTo>
                    <a:pt x="127" y="3"/>
                  </a:lnTo>
                  <a:lnTo>
                    <a:pt x="136" y="1"/>
                  </a:lnTo>
                  <a:lnTo>
                    <a:pt x="146" y="0"/>
                  </a:lnTo>
                  <a:lnTo>
                    <a:pt x="156" y="0"/>
                  </a:lnTo>
                  <a:lnTo>
                    <a:pt x="165" y="2"/>
                  </a:lnTo>
                  <a:lnTo>
                    <a:pt x="173" y="4"/>
                  </a:lnTo>
                  <a:lnTo>
                    <a:pt x="181" y="7"/>
                  </a:lnTo>
                  <a:lnTo>
                    <a:pt x="188" y="11"/>
                  </a:lnTo>
                  <a:lnTo>
                    <a:pt x="194" y="16"/>
                  </a:lnTo>
                  <a:lnTo>
                    <a:pt x="200" y="23"/>
                  </a:lnTo>
                  <a:lnTo>
                    <a:pt x="207" y="29"/>
                  </a:lnTo>
                  <a:lnTo>
                    <a:pt x="211" y="38"/>
                  </a:lnTo>
                  <a:lnTo>
                    <a:pt x="215" y="47"/>
                  </a:lnTo>
                  <a:lnTo>
                    <a:pt x="218" y="56"/>
                  </a:lnTo>
                  <a:lnTo>
                    <a:pt x="220" y="66"/>
                  </a:lnTo>
                  <a:lnTo>
                    <a:pt x="221" y="76"/>
                  </a:lnTo>
                  <a:lnTo>
                    <a:pt x="221" y="87"/>
                  </a:lnTo>
                  <a:lnTo>
                    <a:pt x="220" y="100"/>
                  </a:lnTo>
                  <a:lnTo>
                    <a:pt x="217" y="112"/>
                  </a:lnTo>
                  <a:lnTo>
                    <a:pt x="214" y="124"/>
                  </a:lnTo>
                  <a:lnTo>
                    <a:pt x="210" y="137"/>
                  </a:lnTo>
                  <a:lnTo>
                    <a:pt x="203" y="152"/>
                  </a:lnTo>
                  <a:lnTo>
                    <a:pt x="196" y="165"/>
                  </a:lnTo>
                  <a:lnTo>
                    <a:pt x="187" y="179"/>
                  </a:lnTo>
                  <a:lnTo>
                    <a:pt x="177" y="19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54" name="Freeform 30"/>
            <p:cNvSpPr>
              <a:spLocks/>
            </p:cNvSpPr>
            <p:nvPr/>
          </p:nvSpPr>
          <p:spPr bwMode="auto">
            <a:xfrm>
              <a:off x="4421188" y="3787775"/>
              <a:ext cx="11113" cy="14288"/>
            </a:xfrm>
            <a:custGeom>
              <a:avLst/>
              <a:gdLst/>
              <a:ahLst/>
              <a:cxnLst>
                <a:cxn ang="0">
                  <a:pos x="167" y="207"/>
                </a:cxn>
                <a:cxn ang="0">
                  <a:pos x="145" y="230"/>
                </a:cxn>
                <a:cxn ang="0">
                  <a:pos x="125" y="246"/>
                </a:cxn>
                <a:cxn ang="0">
                  <a:pos x="104" y="257"/>
                </a:cxn>
                <a:cxn ang="0">
                  <a:pos x="83" y="263"/>
                </a:cxn>
                <a:cxn ang="0">
                  <a:pos x="65" y="264"/>
                </a:cxn>
                <a:cxn ang="0">
                  <a:pos x="48" y="260"/>
                </a:cxn>
                <a:cxn ang="0">
                  <a:pos x="32" y="253"/>
                </a:cxn>
                <a:cxn ang="0">
                  <a:pos x="20" y="241"/>
                </a:cxn>
                <a:cxn ang="0">
                  <a:pos x="10" y="227"/>
                </a:cxn>
                <a:cxn ang="0">
                  <a:pos x="3" y="208"/>
                </a:cxn>
                <a:cxn ang="0">
                  <a:pos x="0" y="188"/>
                </a:cxn>
                <a:cxn ang="0">
                  <a:pos x="1" y="165"/>
                </a:cxn>
                <a:cxn ang="0">
                  <a:pos x="7" y="140"/>
                </a:cxn>
                <a:cxn ang="0">
                  <a:pos x="17" y="113"/>
                </a:cxn>
                <a:cxn ang="0">
                  <a:pos x="33" y="85"/>
                </a:cxn>
                <a:cxn ang="0">
                  <a:pos x="54" y="57"/>
                </a:cxn>
                <a:cxn ang="0">
                  <a:pos x="75" y="35"/>
                </a:cxn>
                <a:cxn ang="0">
                  <a:pos x="95" y="18"/>
                </a:cxn>
                <a:cxn ang="0">
                  <a:pos x="117" y="7"/>
                </a:cxn>
                <a:cxn ang="0">
                  <a:pos x="136" y="1"/>
                </a:cxn>
                <a:cxn ang="0">
                  <a:pos x="156" y="0"/>
                </a:cxn>
                <a:cxn ang="0">
                  <a:pos x="173" y="4"/>
                </a:cxn>
                <a:cxn ang="0">
                  <a:pos x="188" y="11"/>
                </a:cxn>
                <a:cxn ang="0">
                  <a:pos x="200" y="23"/>
                </a:cxn>
                <a:cxn ang="0">
                  <a:pos x="211" y="38"/>
                </a:cxn>
                <a:cxn ang="0">
                  <a:pos x="218" y="56"/>
                </a:cxn>
                <a:cxn ang="0">
                  <a:pos x="221" y="76"/>
                </a:cxn>
                <a:cxn ang="0">
                  <a:pos x="220" y="100"/>
                </a:cxn>
                <a:cxn ang="0">
                  <a:pos x="214" y="124"/>
                </a:cxn>
                <a:cxn ang="0">
                  <a:pos x="203" y="152"/>
                </a:cxn>
                <a:cxn ang="0">
                  <a:pos x="187" y="179"/>
                </a:cxn>
              </a:cxnLst>
              <a:rect l="0" t="0" r="r" b="b"/>
              <a:pathLst>
                <a:path w="221" h="264">
                  <a:moveTo>
                    <a:pt x="177" y="193"/>
                  </a:moveTo>
                  <a:lnTo>
                    <a:pt x="167" y="207"/>
                  </a:lnTo>
                  <a:lnTo>
                    <a:pt x="157" y="219"/>
                  </a:lnTo>
                  <a:lnTo>
                    <a:pt x="145" y="230"/>
                  </a:lnTo>
                  <a:lnTo>
                    <a:pt x="135" y="239"/>
                  </a:lnTo>
                  <a:lnTo>
                    <a:pt x="125" y="246"/>
                  </a:lnTo>
                  <a:lnTo>
                    <a:pt x="114" y="252"/>
                  </a:lnTo>
                  <a:lnTo>
                    <a:pt x="104" y="257"/>
                  </a:lnTo>
                  <a:lnTo>
                    <a:pt x="93" y="260"/>
                  </a:lnTo>
                  <a:lnTo>
                    <a:pt x="83" y="263"/>
                  </a:lnTo>
                  <a:lnTo>
                    <a:pt x="74" y="264"/>
                  </a:lnTo>
                  <a:lnTo>
                    <a:pt x="65" y="264"/>
                  </a:lnTo>
                  <a:lnTo>
                    <a:pt x="56" y="262"/>
                  </a:lnTo>
                  <a:lnTo>
                    <a:pt x="48" y="260"/>
                  </a:lnTo>
                  <a:lnTo>
                    <a:pt x="39" y="257"/>
                  </a:lnTo>
                  <a:lnTo>
                    <a:pt x="32" y="253"/>
                  </a:lnTo>
                  <a:lnTo>
                    <a:pt x="26" y="247"/>
                  </a:lnTo>
                  <a:lnTo>
                    <a:pt x="20" y="241"/>
                  </a:lnTo>
                  <a:lnTo>
                    <a:pt x="14" y="235"/>
                  </a:lnTo>
                  <a:lnTo>
                    <a:pt x="10" y="227"/>
                  </a:lnTo>
                  <a:lnTo>
                    <a:pt x="6" y="218"/>
                  </a:lnTo>
                  <a:lnTo>
                    <a:pt x="3" y="208"/>
                  </a:lnTo>
                  <a:lnTo>
                    <a:pt x="1" y="198"/>
                  </a:lnTo>
                  <a:lnTo>
                    <a:pt x="0" y="188"/>
                  </a:lnTo>
                  <a:lnTo>
                    <a:pt x="0" y="177"/>
                  </a:lnTo>
                  <a:lnTo>
                    <a:pt x="1" y="165"/>
                  </a:lnTo>
                  <a:lnTo>
                    <a:pt x="4" y="153"/>
                  </a:lnTo>
                  <a:lnTo>
                    <a:pt x="7" y="140"/>
                  </a:lnTo>
                  <a:lnTo>
                    <a:pt x="11" y="127"/>
                  </a:lnTo>
                  <a:lnTo>
                    <a:pt x="17" y="113"/>
                  </a:lnTo>
                  <a:lnTo>
                    <a:pt x="24" y="100"/>
                  </a:lnTo>
                  <a:lnTo>
                    <a:pt x="33" y="85"/>
                  </a:lnTo>
                  <a:lnTo>
                    <a:pt x="43" y="71"/>
                  </a:lnTo>
                  <a:lnTo>
                    <a:pt x="54" y="57"/>
                  </a:lnTo>
                  <a:lnTo>
                    <a:pt x="64" y="46"/>
                  </a:lnTo>
                  <a:lnTo>
                    <a:pt x="75" y="35"/>
                  </a:lnTo>
                  <a:lnTo>
                    <a:pt x="85" y="25"/>
                  </a:lnTo>
                  <a:lnTo>
                    <a:pt x="95" y="18"/>
                  </a:lnTo>
                  <a:lnTo>
                    <a:pt x="107" y="12"/>
                  </a:lnTo>
                  <a:lnTo>
                    <a:pt x="117" y="7"/>
                  </a:lnTo>
                  <a:lnTo>
                    <a:pt x="127" y="3"/>
                  </a:lnTo>
                  <a:lnTo>
                    <a:pt x="136" y="1"/>
                  </a:lnTo>
                  <a:lnTo>
                    <a:pt x="146" y="0"/>
                  </a:lnTo>
                  <a:lnTo>
                    <a:pt x="156" y="0"/>
                  </a:lnTo>
                  <a:lnTo>
                    <a:pt x="165" y="2"/>
                  </a:lnTo>
                  <a:lnTo>
                    <a:pt x="173" y="4"/>
                  </a:lnTo>
                  <a:lnTo>
                    <a:pt x="181" y="7"/>
                  </a:lnTo>
                  <a:lnTo>
                    <a:pt x="188" y="11"/>
                  </a:lnTo>
                  <a:lnTo>
                    <a:pt x="194" y="16"/>
                  </a:lnTo>
                  <a:lnTo>
                    <a:pt x="200" y="23"/>
                  </a:lnTo>
                  <a:lnTo>
                    <a:pt x="207" y="29"/>
                  </a:lnTo>
                  <a:lnTo>
                    <a:pt x="211" y="38"/>
                  </a:lnTo>
                  <a:lnTo>
                    <a:pt x="215" y="47"/>
                  </a:lnTo>
                  <a:lnTo>
                    <a:pt x="218" y="56"/>
                  </a:lnTo>
                  <a:lnTo>
                    <a:pt x="220" y="66"/>
                  </a:lnTo>
                  <a:lnTo>
                    <a:pt x="221" y="76"/>
                  </a:lnTo>
                  <a:lnTo>
                    <a:pt x="221" y="87"/>
                  </a:lnTo>
                  <a:lnTo>
                    <a:pt x="220" y="100"/>
                  </a:lnTo>
                  <a:lnTo>
                    <a:pt x="217" y="112"/>
                  </a:lnTo>
                  <a:lnTo>
                    <a:pt x="214" y="124"/>
                  </a:lnTo>
                  <a:lnTo>
                    <a:pt x="210" y="137"/>
                  </a:lnTo>
                  <a:lnTo>
                    <a:pt x="203" y="152"/>
                  </a:lnTo>
                  <a:lnTo>
                    <a:pt x="196" y="165"/>
                  </a:lnTo>
                  <a:lnTo>
                    <a:pt x="187" y="179"/>
                  </a:lnTo>
                  <a:lnTo>
                    <a:pt x="177" y="193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55" name="Freeform 31"/>
            <p:cNvSpPr>
              <a:spLocks/>
            </p:cNvSpPr>
            <p:nvPr/>
          </p:nvSpPr>
          <p:spPr bwMode="auto">
            <a:xfrm>
              <a:off x="4429125" y="3800475"/>
              <a:ext cx="7938" cy="11113"/>
            </a:xfrm>
            <a:custGeom>
              <a:avLst/>
              <a:gdLst/>
              <a:ahLst/>
              <a:cxnLst>
                <a:cxn ang="0">
                  <a:pos x="142" y="157"/>
                </a:cxn>
                <a:cxn ang="0">
                  <a:pos x="128" y="176"/>
                </a:cxn>
                <a:cxn ang="0">
                  <a:pos x="114" y="190"/>
                </a:cxn>
                <a:cxn ang="0">
                  <a:pos x="98" y="202"/>
                </a:cxn>
                <a:cxn ang="0">
                  <a:pos x="83" y="208"/>
                </a:cxn>
                <a:cxn ang="0">
                  <a:pos x="68" y="211"/>
                </a:cxn>
                <a:cxn ang="0">
                  <a:pos x="53" y="210"/>
                </a:cxn>
                <a:cxn ang="0">
                  <a:pos x="40" y="205"/>
                </a:cxn>
                <a:cxn ang="0">
                  <a:pos x="28" y="197"/>
                </a:cxn>
                <a:cxn ang="0">
                  <a:pos x="18" y="187"/>
                </a:cxn>
                <a:cxn ang="0">
                  <a:pos x="10" y="174"/>
                </a:cxn>
                <a:cxn ang="0">
                  <a:pos x="3" y="158"/>
                </a:cxn>
                <a:cxn ang="0">
                  <a:pos x="0" y="141"/>
                </a:cxn>
                <a:cxn ang="0">
                  <a:pos x="1" y="121"/>
                </a:cxn>
                <a:cxn ang="0">
                  <a:pos x="4" y="100"/>
                </a:cxn>
                <a:cxn ang="0">
                  <a:pos x="13" y="77"/>
                </a:cxn>
                <a:cxn ang="0">
                  <a:pos x="24" y="54"/>
                </a:cxn>
                <a:cxn ang="0">
                  <a:pos x="38" y="35"/>
                </a:cxn>
                <a:cxn ang="0">
                  <a:pos x="52" y="19"/>
                </a:cxn>
                <a:cxn ang="0">
                  <a:pos x="68" y="9"/>
                </a:cxn>
                <a:cxn ang="0">
                  <a:pos x="83" y="3"/>
                </a:cxn>
                <a:cxn ang="0">
                  <a:pos x="98" y="0"/>
                </a:cxn>
                <a:cxn ang="0">
                  <a:pos x="112" y="1"/>
                </a:cxn>
                <a:cxn ang="0">
                  <a:pos x="126" y="5"/>
                </a:cxn>
                <a:cxn ang="0">
                  <a:pos x="138" y="13"/>
                </a:cxn>
                <a:cxn ang="0">
                  <a:pos x="148" y="24"/>
                </a:cxn>
                <a:cxn ang="0">
                  <a:pos x="156" y="37"/>
                </a:cxn>
                <a:cxn ang="0">
                  <a:pos x="162" y="52"/>
                </a:cxn>
                <a:cxn ang="0">
                  <a:pos x="165" y="70"/>
                </a:cxn>
                <a:cxn ang="0">
                  <a:pos x="164" y="90"/>
                </a:cxn>
                <a:cxn ang="0">
                  <a:pos x="161" y="110"/>
                </a:cxn>
                <a:cxn ang="0">
                  <a:pos x="153" y="133"/>
                </a:cxn>
              </a:cxnLst>
              <a:rect l="0" t="0" r="r" b="b"/>
              <a:pathLst>
                <a:path w="165" h="211">
                  <a:moveTo>
                    <a:pt x="148" y="145"/>
                  </a:moveTo>
                  <a:lnTo>
                    <a:pt x="142" y="157"/>
                  </a:lnTo>
                  <a:lnTo>
                    <a:pt x="135" y="167"/>
                  </a:lnTo>
                  <a:lnTo>
                    <a:pt x="128" y="176"/>
                  </a:lnTo>
                  <a:lnTo>
                    <a:pt x="121" y="184"/>
                  </a:lnTo>
                  <a:lnTo>
                    <a:pt x="114" y="190"/>
                  </a:lnTo>
                  <a:lnTo>
                    <a:pt x="105" y="196"/>
                  </a:lnTo>
                  <a:lnTo>
                    <a:pt x="98" y="202"/>
                  </a:lnTo>
                  <a:lnTo>
                    <a:pt x="90" y="205"/>
                  </a:lnTo>
                  <a:lnTo>
                    <a:pt x="83" y="208"/>
                  </a:lnTo>
                  <a:lnTo>
                    <a:pt x="76" y="210"/>
                  </a:lnTo>
                  <a:lnTo>
                    <a:pt x="68" y="211"/>
                  </a:lnTo>
                  <a:lnTo>
                    <a:pt x="61" y="211"/>
                  </a:lnTo>
                  <a:lnTo>
                    <a:pt x="53" y="210"/>
                  </a:lnTo>
                  <a:lnTo>
                    <a:pt x="46" y="208"/>
                  </a:lnTo>
                  <a:lnTo>
                    <a:pt x="40" y="205"/>
                  </a:lnTo>
                  <a:lnTo>
                    <a:pt x="34" y="202"/>
                  </a:lnTo>
                  <a:lnTo>
                    <a:pt x="28" y="197"/>
                  </a:lnTo>
                  <a:lnTo>
                    <a:pt x="23" y="192"/>
                  </a:lnTo>
                  <a:lnTo>
                    <a:pt x="18" y="187"/>
                  </a:lnTo>
                  <a:lnTo>
                    <a:pt x="14" y="180"/>
                  </a:lnTo>
                  <a:lnTo>
                    <a:pt x="10" y="174"/>
                  </a:lnTo>
                  <a:lnTo>
                    <a:pt x="6" y="166"/>
                  </a:lnTo>
                  <a:lnTo>
                    <a:pt x="3" y="158"/>
                  </a:lnTo>
                  <a:lnTo>
                    <a:pt x="2" y="150"/>
                  </a:lnTo>
                  <a:lnTo>
                    <a:pt x="0" y="141"/>
                  </a:lnTo>
                  <a:lnTo>
                    <a:pt x="0" y="131"/>
                  </a:lnTo>
                  <a:lnTo>
                    <a:pt x="1" y="121"/>
                  </a:lnTo>
                  <a:lnTo>
                    <a:pt x="2" y="111"/>
                  </a:lnTo>
                  <a:lnTo>
                    <a:pt x="4" y="100"/>
                  </a:lnTo>
                  <a:lnTo>
                    <a:pt x="8" y="89"/>
                  </a:lnTo>
                  <a:lnTo>
                    <a:pt x="13" y="77"/>
                  </a:lnTo>
                  <a:lnTo>
                    <a:pt x="18" y="65"/>
                  </a:lnTo>
                  <a:lnTo>
                    <a:pt x="24" y="54"/>
                  </a:lnTo>
                  <a:lnTo>
                    <a:pt x="31" y="44"/>
                  </a:lnTo>
                  <a:lnTo>
                    <a:pt x="38" y="35"/>
                  </a:lnTo>
                  <a:lnTo>
                    <a:pt x="45" y="27"/>
                  </a:lnTo>
                  <a:lnTo>
                    <a:pt x="52" y="19"/>
                  </a:lnTo>
                  <a:lnTo>
                    <a:pt x="61" y="14"/>
                  </a:lnTo>
                  <a:lnTo>
                    <a:pt x="68" y="9"/>
                  </a:lnTo>
                  <a:lnTo>
                    <a:pt x="75" y="5"/>
                  </a:lnTo>
                  <a:lnTo>
                    <a:pt x="83" y="3"/>
                  </a:lnTo>
                  <a:lnTo>
                    <a:pt x="90" y="1"/>
                  </a:lnTo>
                  <a:lnTo>
                    <a:pt x="98" y="0"/>
                  </a:lnTo>
                  <a:lnTo>
                    <a:pt x="105" y="0"/>
                  </a:lnTo>
                  <a:lnTo>
                    <a:pt x="112" y="1"/>
                  </a:lnTo>
                  <a:lnTo>
                    <a:pt x="119" y="3"/>
                  </a:lnTo>
                  <a:lnTo>
                    <a:pt x="126" y="5"/>
                  </a:lnTo>
                  <a:lnTo>
                    <a:pt x="132" y="9"/>
                  </a:lnTo>
                  <a:lnTo>
                    <a:pt x="138" y="13"/>
                  </a:lnTo>
                  <a:lnTo>
                    <a:pt x="143" y="18"/>
                  </a:lnTo>
                  <a:lnTo>
                    <a:pt x="148" y="24"/>
                  </a:lnTo>
                  <a:lnTo>
                    <a:pt x="152" y="30"/>
                  </a:lnTo>
                  <a:lnTo>
                    <a:pt x="156" y="37"/>
                  </a:lnTo>
                  <a:lnTo>
                    <a:pt x="159" y="44"/>
                  </a:lnTo>
                  <a:lnTo>
                    <a:pt x="162" y="52"/>
                  </a:lnTo>
                  <a:lnTo>
                    <a:pt x="163" y="61"/>
                  </a:lnTo>
                  <a:lnTo>
                    <a:pt x="165" y="70"/>
                  </a:lnTo>
                  <a:lnTo>
                    <a:pt x="165" y="79"/>
                  </a:lnTo>
                  <a:lnTo>
                    <a:pt x="164" y="90"/>
                  </a:lnTo>
                  <a:lnTo>
                    <a:pt x="163" y="100"/>
                  </a:lnTo>
                  <a:lnTo>
                    <a:pt x="161" y="110"/>
                  </a:lnTo>
                  <a:lnTo>
                    <a:pt x="158" y="121"/>
                  </a:lnTo>
                  <a:lnTo>
                    <a:pt x="153" y="133"/>
                  </a:lnTo>
                  <a:lnTo>
                    <a:pt x="148" y="14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56" name="Freeform 32"/>
            <p:cNvSpPr>
              <a:spLocks/>
            </p:cNvSpPr>
            <p:nvPr/>
          </p:nvSpPr>
          <p:spPr bwMode="auto">
            <a:xfrm>
              <a:off x="4429125" y="3800475"/>
              <a:ext cx="7938" cy="11113"/>
            </a:xfrm>
            <a:custGeom>
              <a:avLst/>
              <a:gdLst/>
              <a:ahLst/>
              <a:cxnLst>
                <a:cxn ang="0">
                  <a:pos x="142" y="157"/>
                </a:cxn>
                <a:cxn ang="0">
                  <a:pos x="128" y="176"/>
                </a:cxn>
                <a:cxn ang="0">
                  <a:pos x="114" y="190"/>
                </a:cxn>
                <a:cxn ang="0">
                  <a:pos x="98" y="202"/>
                </a:cxn>
                <a:cxn ang="0">
                  <a:pos x="83" y="208"/>
                </a:cxn>
                <a:cxn ang="0">
                  <a:pos x="68" y="211"/>
                </a:cxn>
                <a:cxn ang="0">
                  <a:pos x="53" y="210"/>
                </a:cxn>
                <a:cxn ang="0">
                  <a:pos x="40" y="205"/>
                </a:cxn>
                <a:cxn ang="0">
                  <a:pos x="28" y="197"/>
                </a:cxn>
                <a:cxn ang="0">
                  <a:pos x="18" y="187"/>
                </a:cxn>
                <a:cxn ang="0">
                  <a:pos x="10" y="174"/>
                </a:cxn>
                <a:cxn ang="0">
                  <a:pos x="3" y="158"/>
                </a:cxn>
                <a:cxn ang="0">
                  <a:pos x="0" y="141"/>
                </a:cxn>
                <a:cxn ang="0">
                  <a:pos x="1" y="121"/>
                </a:cxn>
                <a:cxn ang="0">
                  <a:pos x="4" y="100"/>
                </a:cxn>
                <a:cxn ang="0">
                  <a:pos x="13" y="77"/>
                </a:cxn>
                <a:cxn ang="0">
                  <a:pos x="24" y="54"/>
                </a:cxn>
                <a:cxn ang="0">
                  <a:pos x="38" y="35"/>
                </a:cxn>
                <a:cxn ang="0">
                  <a:pos x="52" y="19"/>
                </a:cxn>
                <a:cxn ang="0">
                  <a:pos x="68" y="9"/>
                </a:cxn>
                <a:cxn ang="0">
                  <a:pos x="83" y="3"/>
                </a:cxn>
                <a:cxn ang="0">
                  <a:pos x="98" y="0"/>
                </a:cxn>
                <a:cxn ang="0">
                  <a:pos x="112" y="1"/>
                </a:cxn>
                <a:cxn ang="0">
                  <a:pos x="126" y="5"/>
                </a:cxn>
                <a:cxn ang="0">
                  <a:pos x="138" y="13"/>
                </a:cxn>
                <a:cxn ang="0">
                  <a:pos x="148" y="24"/>
                </a:cxn>
                <a:cxn ang="0">
                  <a:pos x="156" y="37"/>
                </a:cxn>
                <a:cxn ang="0">
                  <a:pos x="162" y="52"/>
                </a:cxn>
                <a:cxn ang="0">
                  <a:pos x="165" y="70"/>
                </a:cxn>
                <a:cxn ang="0">
                  <a:pos x="164" y="90"/>
                </a:cxn>
                <a:cxn ang="0">
                  <a:pos x="161" y="110"/>
                </a:cxn>
                <a:cxn ang="0">
                  <a:pos x="153" y="133"/>
                </a:cxn>
              </a:cxnLst>
              <a:rect l="0" t="0" r="r" b="b"/>
              <a:pathLst>
                <a:path w="165" h="211">
                  <a:moveTo>
                    <a:pt x="148" y="145"/>
                  </a:moveTo>
                  <a:lnTo>
                    <a:pt x="142" y="157"/>
                  </a:lnTo>
                  <a:lnTo>
                    <a:pt x="135" y="167"/>
                  </a:lnTo>
                  <a:lnTo>
                    <a:pt x="128" y="176"/>
                  </a:lnTo>
                  <a:lnTo>
                    <a:pt x="121" y="184"/>
                  </a:lnTo>
                  <a:lnTo>
                    <a:pt x="114" y="190"/>
                  </a:lnTo>
                  <a:lnTo>
                    <a:pt x="105" y="196"/>
                  </a:lnTo>
                  <a:lnTo>
                    <a:pt x="98" y="202"/>
                  </a:lnTo>
                  <a:lnTo>
                    <a:pt x="90" y="205"/>
                  </a:lnTo>
                  <a:lnTo>
                    <a:pt x="83" y="208"/>
                  </a:lnTo>
                  <a:lnTo>
                    <a:pt x="76" y="210"/>
                  </a:lnTo>
                  <a:lnTo>
                    <a:pt x="68" y="211"/>
                  </a:lnTo>
                  <a:lnTo>
                    <a:pt x="61" y="211"/>
                  </a:lnTo>
                  <a:lnTo>
                    <a:pt x="53" y="210"/>
                  </a:lnTo>
                  <a:lnTo>
                    <a:pt x="46" y="208"/>
                  </a:lnTo>
                  <a:lnTo>
                    <a:pt x="40" y="205"/>
                  </a:lnTo>
                  <a:lnTo>
                    <a:pt x="34" y="202"/>
                  </a:lnTo>
                  <a:lnTo>
                    <a:pt x="28" y="197"/>
                  </a:lnTo>
                  <a:lnTo>
                    <a:pt x="23" y="192"/>
                  </a:lnTo>
                  <a:lnTo>
                    <a:pt x="18" y="187"/>
                  </a:lnTo>
                  <a:lnTo>
                    <a:pt x="14" y="180"/>
                  </a:lnTo>
                  <a:lnTo>
                    <a:pt x="10" y="174"/>
                  </a:lnTo>
                  <a:lnTo>
                    <a:pt x="6" y="166"/>
                  </a:lnTo>
                  <a:lnTo>
                    <a:pt x="3" y="158"/>
                  </a:lnTo>
                  <a:lnTo>
                    <a:pt x="2" y="150"/>
                  </a:lnTo>
                  <a:lnTo>
                    <a:pt x="0" y="141"/>
                  </a:lnTo>
                  <a:lnTo>
                    <a:pt x="0" y="131"/>
                  </a:lnTo>
                  <a:lnTo>
                    <a:pt x="1" y="121"/>
                  </a:lnTo>
                  <a:lnTo>
                    <a:pt x="2" y="111"/>
                  </a:lnTo>
                  <a:lnTo>
                    <a:pt x="4" y="100"/>
                  </a:lnTo>
                  <a:lnTo>
                    <a:pt x="8" y="89"/>
                  </a:lnTo>
                  <a:lnTo>
                    <a:pt x="13" y="77"/>
                  </a:lnTo>
                  <a:lnTo>
                    <a:pt x="18" y="65"/>
                  </a:lnTo>
                  <a:lnTo>
                    <a:pt x="24" y="54"/>
                  </a:lnTo>
                  <a:lnTo>
                    <a:pt x="31" y="44"/>
                  </a:lnTo>
                  <a:lnTo>
                    <a:pt x="38" y="35"/>
                  </a:lnTo>
                  <a:lnTo>
                    <a:pt x="45" y="27"/>
                  </a:lnTo>
                  <a:lnTo>
                    <a:pt x="52" y="19"/>
                  </a:lnTo>
                  <a:lnTo>
                    <a:pt x="61" y="14"/>
                  </a:lnTo>
                  <a:lnTo>
                    <a:pt x="68" y="9"/>
                  </a:lnTo>
                  <a:lnTo>
                    <a:pt x="75" y="5"/>
                  </a:lnTo>
                  <a:lnTo>
                    <a:pt x="83" y="3"/>
                  </a:lnTo>
                  <a:lnTo>
                    <a:pt x="90" y="1"/>
                  </a:lnTo>
                  <a:lnTo>
                    <a:pt x="98" y="0"/>
                  </a:lnTo>
                  <a:lnTo>
                    <a:pt x="105" y="0"/>
                  </a:lnTo>
                  <a:lnTo>
                    <a:pt x="112" y="1"/>
                  </a:lnTo>
                  <a:lnTo>
                    <a:pt x="119" y="3"/>
                  </a:lnTo>
                  <a:lnTo>
                    <a:pt x="126" y="5"/>
                  </a:lnTo>
                  <a:lnTo>
                    <a:pt x="132" y="9"/>
                  </a:lnTo>
                  <a:lnTo>
                    <a:pt x="138" y="13"/>
                  </a:lnTo>
                  <a:lnTo>
                    <a:pt x="143" y="18"/>
                  </a:lnTo>
                  <a:lnTo>
                    <a:pt x="148" y="24"/>
                  </a:lnTo>
                  <a:lnTo>
                    <a:pt x="152" y="30"/>
                  </a:lnTo>
                  <a:lnTo>
                    <a:pt x="156" y="37"/>
                  </a:lnTo>
                  <a:lnTo>
                    <a:pt x="159" y="44"/>
                  </a:lnTo>
                  <a:lnTo>
                    <a:pt x="162" y="52"/>
                  </a:lnTo>
                  <a:lnTo>
                    <a:pt x="163" y="61"/>
                  </a:lnTo>
                  <a:lnTo>
                    <a:pt x="165" y="70"/>
                  </a:lnTo>
                  <a:lnTo>
                    <a:pt x="165" y="79"/>
                  </a:lnTo>
                  <a:lnTo>
                    <a:pt x="164" y="90"/>
                  </a:lnTo>
                  <a:lnTo>
                    <a:pt x="163" y="100"/>
                  </a:lnTo>
                  <a:lnTo>
                    <a:pt x="161" y="110"/>
                  </a:lnTo>
                  <a:lnTo>
                    <a:pt x="158" y="121"/>
                  </a:lnTo>
                  <a:lnTo>
                    <a:pt x="153" y="133"/>
                  </a:lnTo>
                  <a:lnTo>
                    <a:pt x="148" y="145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57" name="Freeform 33"/>
            <p:cNvSpPr>
              <a:spLocks/>
            </p:cNvSpPr>
            <p:nvPr/>
          </p:nvSpPr>
          <p:spPr bwMode="auto">
            <a:xfrm>
              <a:off x="4510088" y="3714750"/>
              <a:ext cx="7938" cy="11113"/>
            </a:xfrm>
            <a:custGeom>
              <a:avLst/>
              <a:gdLst/>
              <a:ahLst/>
              <a:cxnLst>
                <a:cxn ang="0">
                  <a:pos x="26" y="71"/>
                </a:cxn>
                <a:cxn ang="0">
                  <a:pos x="40" y="47"/>
                </a:cxn>
                <a:cxn ang="0">
                  <a:pos x="54" y="29"/>
                </a:cxn>
                <a:cxn ang="0">
                  <a:pos x="68" y="15"/>
                </a:cxn>
                <a:cxn ang="0">
                  <a:pos x="83" y="6"/>
                </a:cxn>
                <a:cxn ang="0">
                  <a:pos x="98" y="1"/>
                </a:cxn>
                <a:cxn ang="0">
                  <a:pos x="111" y="0"/>
                </a:cxn>
                <a:cxn ang="0">
                  <a:pos x="123" y="2"/>
                </a:cxn>
                <a:cxn ang="0">
                  <a:pos x="134" y="8"/>
                </a:cxn>
                <a:cxn ang="0">
                  <a:pos x="144" y="18"/>
                </a:cxn>
                <a:cxn ang="0">
                  <a:pos x="152" y="30"/>
                </a:cxn>
                <a:cxn ang="0">
                  <a:pos x="156" y="45"/>
                </a:cxn>
                <a:cxn ang="0">
                  <a:pos x="158" y="64"/>
                </a:cxn>
                <a:cxn ang="0">
                  <a:pos x="157" y="85"/>
                </a:cxn>
                <a:cxn ang="0">
                  <a:pos x="153" y="109"/>
                </a:cxn>
                <a:cxn ang="0">
                  <a:pos x="144" y="134"/>
                </a:cxn>
                <a:cxn ang="0">
                  <a:pos x="131" y="161"/>
                </a:cxn>
                <a:cxn ang="0">
                  <a:pos x="118" y="185"/>
                </a:cxn>
                <a:cxn ang="0">
                  <a:pos x="104" y="203"/>
                </a:cxn>
                <a:cxn ang="0">
                  <a:pos x="90" y="217"/>
                </a:cxn>
                <a:cxn ang="0">
                  <a:pos x="74" y="228"/>
                </a:cxn>
                <a:cxn ang="0">
                  <a:pos x="60" y="233"/>
                </a:cxn>
                <a:cxn ang="0">
                  <a:pos x="47" y="234"/>
                </a:cxn>
                <a:cxn ang="0">
                  <a:pos x="35" y="231"/>
                </a:cxn>
                <a:cxn ang="0">
                  <a:pos x="23" y="224"/>
                </a:cxn>
                <a:cxn ang="0">
                  <a:pos x="14" y="215"/>
                </a:cxn>
                <a:cxn ang="0">
                  <a:pos x="6" y="202"/>
                </a:cxn>
                <a:cxn ang="0">
                  <a:pos x="2" y="186"/>
                </a:cxn>
                <a:cxn ang="0">
                  <a:pos x="0" y="168"/>
                </a:cxn>
                <a:cxn ang="0">
                  <a:pos x="1" y="146"/>
                </a:cxn>
                <a:cxn ang="0">
                  <a:pos x="5" y="123"/>
                </a:cxn>
                <a:cxn ang="0">
                  <a:pos x="14" y="97"/>
                </a:cxn>
              </a:cxnLst>
              <a:rect l="0" t="0" r="r" b="b"/>
              <a:pathLst>
                <a:path w="158" h="234">
                  <a:moveTo>
                    <a:pt x="19" y="84"/>
                  </a:moveTo>
                  <a:lnTo>
                    <a:pt x="26" y="71"/>
                  </a:lnTo>
                  <a:lnTo>
                    <a:pt x="32" y="59"/>
                  </a:lnTo>
                  <a:lnTo>
                    <a:pt x="40" y="47"/>
                  </a:lnTo>
                  <a:lnTo>
                    <a:pt x="47" y="37"/>
                  </a:lnTo>
                  <a:lnTo>
                    <a:pt x="54" y="29"/>
                  </a:lnTo>
                  <a:lnTo>
                    <a:pt x="61" y="22"/>
                  </a:lnTo>
                  <a:lnTo>
                    <a:pt x="68" y="15"/>
                  </a:lnTo>
                  <a:lnTo>
                    <a:pt x="76" y="10"/>
                  </a:lnTo>
                  <a:lnTo>
                    <a:pt x="83" y="6"/>
                  </a:lnTo>
                  <a:lnTo>
                    <a:pt x="91" y="3"/>
                  </a:lnTo>
                  <a:lnTo>
                    <a:pt x="98" y="1"/>
                  </a:lnTo>
                  <a:lnTo>
                    <a:pt x="105" y="0"/>
                  </a:lnTo>
                  <a:lnTo>
                    <a:pt x="111" y="0"/>
                  </a:lnTo>
                  <a:lnTo>
                    <a:pt x="117" y="1"/>
                  </a:lnTo>
                  <a:lnTo>
                    <a:pt x="123" y="2"/>
                  </a:lnTo>
                  <a:lnTo>
                    <a:pt x="129" y="5"/>
                  </a:lnTo>
                  <a:lnTo>
                    <a:pt x="134" y="8"/>
                  </a:lnTo>
                  <a:lnTo>
                    <a:pt x="139" y="13"/>
                  </a:lnTo>
                  <a:lnTo>
                    <a:pt x="144" y="18"/>
                  </a:lnTo>
                  <a:lnTo>
                    <a:pt x="148" y="23"/>
                  </a:lnTo>
                  <a:lnTo>
                    <a:pt x="152" y="30"/>
                  </a:lnTo>
                  <a:lnTo>
                    <a:pt x="154" y="37"/>
                  </a:lnTo>
                  <a:lnTo>
                    <a:pt x="156" y="45"/>
                  </a:lnTo>
                  <a:lnTo>
                    <a:pt x="158" y="55"/>
                  </a:lnTo>
                  <a:lnTo>
                    <a:pt x="158" y="64"/>
                  </a:lnTo>
                  <a:lnTo>
                    <a:pt x="158" y="74"/>
                  </a:lnTo>
                  <a:lnTo>
                    <a:pt x="157" y="85"/>
                  </a:lnTo>
                  <a:lnTo>
                    <a:pt x="155" y="96"/>
                  </a:lnTo>
                  <a:lnTo>
                    <a:pt x="153" y="109"/>
                  </a:lnTo>
                  <a:lnTo>
                    <a:pt x="149" y="121"/>
                  </a:lnTo>
                  <a:lnTo>
                    <a:pt x="144" y="134"/>
                  </a:lnTo>
                  <a:lnTo>
                    <a:pt x="138" y="147"/>
                  </a:lnTo>
                  <a:lnTo>
                    <a:pt x="131" y="161"/>
                  </a:lnTo>
                  <a:lnTo>
                    <a:pt x="125" y="174"/>
                  </a:lnTo>
                  <a:lnTo>
                    <a:pt x="118" y="185"/>
                  </a:lnTo>
                  <a:lnTo>
                    <a:pt x="111" y="195"/>
                  </a:lnTo>
                  <a:lnTo>
                    <a:pt x="104" y="203"/>
                  </a:lnTo>
                  <a:lnTo>
                    <a:pt x="97" y="211"/>
                  </a:lnTo>
                  <a:lnTo>
                    <a:pt x="90" y="217"/>
                  </a:lnTo>
                  <a:lnTo>
                    <a:pt x="81" y="222"/>
                  </a:lnTo>
                  <a:lnTo>
                    <a:pt x="74" y="228"/>
                  </a:lnTo>
                  <a:lnTo>
                    <a:pt x="67" y="231"/>
                  </a:lnTo>
                  <a:lnTo>
                    <a:pt x="60" y="233"/>
                  </a:lnTo>
                  <a:lnTo>
                    <a:pt x="54" y="234"/>
                  </a:lnTo>
                  <a:lnTo>
                    <a:pt x="47" y="234"/>
                  </a:lnTo>
                  <a:lnTo>
                    <a:pt x="41" y="233"/>
                  </a:lnTo>
                  <a:lnTo>
                    <a:pt x="35" y="231"/>
                  </a:lnTo>
                  <a:lnTo>
                    <a:pt x="28" y="229"/>
                  </a:lnTo>
                  <a:lnTo>
                    <a:pt x="23" y="224"/>
                  </a:lnTo>
                  <a:lnTo>
                    <a:pt x="18" y="220"/>
                  </a:lnTo>
                  <a:lnTo>
                    <a:pt x="14" y="215"/>
                  </a:lnTo>
                  <a:lnTo>
                    <a:pt x="10" y="209"/>
                  </a:lnTo>
                  <a:lnTo>
                    <a:pt x="6" y="202"/>
                  </a:lnTo>
                  <a:lnTo>
                    <a:pt x="4" y="195"/>
                  </a:lnTo>
                  <a:lnTo>
                    <a:pt x="2" y="186"/>
                  </a:lnTo>
                  <a:lnTo>
                    <a:pt x="0" y="178"/>
                  </a:lnTo>
                  <a:lnTo>
                    <a:pt x="0" y="168"/>
                  </a:lnTo>
                  <a:lnTo>
                    <a:pt x="0" y="157"/>
                  </a:lnTo>
                  <a:lnTo>
                    <a:pt x="1" y="146"/>
                  </a:lnTo>
                  <a:lnTo>
                    <a:pt x="3" y="135"/>
                  </a:lnTo>
                  <a:lnTo>
                    <a:pt x="5" y="123"/>
                  </a:lnTo>
                  <a:lnTo>
                    <a:pt x="9" y="111"/>
                  </a:lnTo>
                  <a:lnTo>
                    <a:pt x="14" y="97"/>
                  </a:lnTo>
                  <a:lnTo>
                    <a:pt x="19" y="8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58" name="Freeform 34"/>
            <p:cNvSpPr>
              <a:spLocks/>
            </p:cNvSpPr>
            <p:nvPr/>
          </p:nvSpPr>
          <p:spPr bwMode="auto">
            <a:xfrm>
              <a:off x="4510088" y="3714750"/>
              <a:ext cx="7938" cy="11113"/>
            </a:xfrm>
            <a:custGeom>
              <a:avLst/>
              <a:gdLst/>
              <a:ahLst/>
              <a:cxnLst>
                <a:cxn ang="0">
                  <a:pos x="26" y="71"/>
                </a:cxn>
                <a:cxn ang="0">
                  <a:pos x="40" y="47"/>
                </a:cxn>
                <a:cxn ang="0">
                  <a:pos x="54" y="29"/>
                </a:cxn>
                <a:cxn ang="0">
                  <a:pos x="68" y="15"/>
                </a:cxn>
                <a:cxn ang="0">
                  <a:pos x="83" y="6"/>
                </a:cxn>
                <a:cxn ang="0">
                  <a:pos x="98" y="1"/>
                </a:cxn>
                <a:cxn ang="0">
                  <a:pos x="111" y="0"/>
                </a:cxn>
                <a:cxn ang="0">
                  <a:pos x="123" y="2"/>
                </a:cxn>
                <a:cxn ang="0">
                  <a:pos x="134" y="8"/>
                </a:cxn>
                <a:cxn ang="0">
                  <a:pos x="144" y="18"/>
                </a:cxn>
                <a:cxn ang="0">
                  <a:pos x="152" y="30"/>
                </a:cxn>
                <a:cxn ang="0">
                  <a:pos x="156" y="45"/>
                </a:cxn>
                <a:cxn ang="0">
                  <a:pos x="158" y="64"/>
                </a:cxn>
                <a:cxn ang="0">
                  <a:pos x="157" y="85"/>
                </a:cxn>
                <a:cxn ang="0">
                  <a:pos x="153" y="109"/>
                </a:cxn>
                <a:cxn ang="0">
                  <a:pos x="144" y="134"/>
                </a:cxn>
                <a:cxn ang="0">
                  <a:pos x="131" y="161"/>
                </a:cxn>
                <a:cxn ang="0">
                  <a:pos x="118" y="185"/>
                </a:cxn>
                <a:cxn ang="0">
                  <a:pos x="104" y="203"/>
                </a:cxn>
                <a:cxn ang="0">
                  <a:pos x="90" y="217"/>
                </a:cxn>
                <a:cxn ang="0">
                  <a:pos x="74" y="228"/>
                </a:cxn>
                <a:cxn ang="0">
                  <a:pos x="60" y="233"/>
                </a:cxn>
                <a:cxn ang="0">
                  <a:pos x="47" y="234"/>
                </a:cxn>
                <a:cxn ang="0">
                  <a:pos x="35" y="231"/>
                </a:cxn>
                <a:cxn ang="0">
                  <a:pos x="23" y="224"/>
                </a:cxn>
                <a:cxn ang="0">
                  <a:pos x="14" y="215"/>
                </a:cxn>
                <a:cxn ang="0">
                  <a:pos x="6" y="202"/>
                </a:cxn>
                <a:cxn ang="0">
                  <a:pos x="2" y="186"/>
                </a:cxn>
                <a:cxn ang="0">
                  <a:pos x="0" y="168"/>
                </a:cxn>
                <a:cxn ang="0">
                  <a:pos x="1" y="146"/>
                </a:cxn>
                <a:cxn ang="0">
                  <a:pos x="5" y="123"/>
                </a:cxn>
                <a:cxn ang="0">
                  <a:pos x="14" y="97"/>
                </a:cxn>
              </a:cxnLst>
              <a:rect l="0" t="0" r="r" b="b"/>
              <a:pathLst>
                <a:path w="158" h="234">
                  <a:moveTo>
                    <a:pt x="19" y="84"/>
                  </a:moveTo>
                  <a:lnTo>
                    <a:pt x="26" y="71"/>
                  </a:lnTo>
                  <a:lnTo>
                    <a:pt x="32" y="59"/>
                  </a:lnTo>
                  <a:lnTo>
                    <a:pt x="40" y="47"/>
                  </a:lnTo>
                  <a:lnTo>
                    <a:pt x="47" y="37"/>
                  </a:lnTo>
                  <a:lnTo>
                    <a:pt x="54" y="29"/>
                  </a:lnTo>
                  <a:lnTo>
                    <a:pt x="61" y="22"/>
                  </a:lnTo>
                  <a:lnTo>
                    <a:pt x="68" y="15"/>
                  </a:lnTo>
                  <a:lnTo>
                    <a:pt x="76" y="10"/>
                  </a:lnTo>
                  <a:lnTo>
                    <a:pt x="83" y="6"/>
                  </a:lnTo>
                  <a:lnTo>
                    <a:pt x="91" y="3"/>
                  </a:lnTo>
                  <a:lnTo>
                    <a:pt x="98" y="1"/>
                  </a:lnTo>
                  <a:lnTo>
                    <a:pt x="105" y="0"/>
                  </a:lnTo>
                  <a:lnTo>
                    <a:pt x="111" y="0"/>
                  </a:lnTo>
                  <a:lnTo>
                    <a:pt x="117" y="1"/>
                  </a:lnTo>
                  <a:lnTo>
                    <a:pt x="123" y="2"/>
                  </a:lnTo>
                  <a:lnTo>
                    <a:pt x="129" y="5"/>
                  </a:lnTo>
                  <a:lnTo>
                    <a:pt x="134" y="8"/>
                  </a:lnTo>
                  <a:lnTo>
                    <a:pt x="139" y="13"/>
                  </a:lnTo>
                  <a:lnTo>
                    <a:pt x="144" y="18"/>
                  </a:lnTo>
                  <a:lnTo>
                    <a:pt x="148" y="23"/>
                  </a:lnTo>
                  <a:lnTo>
                    <a:pt x="152" y="30"/>
                  </a:lnTo>
                  <a:lnTo>
                    <a:pt x="154" y="37"/>
                  </a:lnTo>
                  <a:lnTo>
                    <a:pt x="156" y="45"/>
                  </a:lnTo>
                  <a:lnTo>
                    <a:pt x="158" y="55"/>
                  </a:lnTo>
                  <a:lnTo>
                    <a:pt x="158" y="64"/>
                  </a:lnTo>
                  <a:lnTo>
                    <a:pt x="158" y="74"/>
                  </a:lnTo>
                  <a:lnTo>
                    <a:pt x="157" y="85"/>
                  </a:lnTo>
                  <a:lnTo>
                    <a:pt x="155" y="96"/>
                  </a:lnTo>
                  <a:lnTo>
                    <a:pt x="153" y="109"/>
                  </a:lnTo>
                  <a:lnTo>
                    <a:pt x="149" y="121"/>
                  </a:lnTo>
                  <a:lnTo>
                    <a:pt x="144" y="134"/>
                  </a:lnTo>
                  <a:lnTo>
                    <a:pt x="138" y="147"/>
                  </a:lnTo>
                  <a:lnTo>
                    <a:pt x="131" y="161"/>
                  </a:lnTo>
                  <a:lnTo>
                    <a:pt x="125" y="174"/>
                  </a:lnTo>
                  <a:lnTo>
                    <a:pt x="118" y="185"/>
                  </a:lnTo>
                  <a:lnTo>
                    <a:pt x="111" y="195"/>
                  </a:lnTo>
                  <a:lnTo>
                    <a:pt x="104" y="203"/>
                  </a:lnTo>
                  <a:lnTo>
                    <a:pt x="97" y="211"/>
                  </a:lnTo>
                  <a:lnTo>
                    <a:pt x="90" y="217"/>
                  </a:lnTo>
                  <a:lnTo>
                    <a:pt x="81" y="222"/>
                  </a:lnTo>
                  <a:lnTo>
                    <a:pt x="74" y="228"/>
                  </a:lnTo>
                  <a:lnTo>
                    <a:pt x="67" y="231"/>
                  </a:lnTo>
                  <a:lnTo>
                    <a:pt x="60" y="233"/>
                  </a:lnTo>
                  <a:lnTo>
                    <a:pt x="54" y="234"/>
                  </a:lnTo>
                  <a:lnTo>
                    <a:pt x="47" y="234"/>
                  </a:lnTo>
                  <a:lnTo>
                    <a:pt x="41" y="233"/>
                  </a:lnTo>
                  <a:lnTo>
                    <a:pt x="35" y="231"/>
                  </a:lnTo>
                  <a:lnTo>
                    <a:pt x="28" y="229"/>
                  </a:lnTo>
                  <a:lnTo>
                    <a:pt x="23" y="224"/>
                  </a:lnTo>
                  <a:lnTo>
                    <a:pt x="18" y="220"/>
                  </a:lnTo>
                  <a:lnTo>
                    <a:pt x="14" y="215"/>
                  </a:lnTo>
                  <a:lnTo>
                    <a:pt x="10" y="209"/>
                  </a:lnTo>
                  <a:lnTo>
                    <a:pt x="6" y="202"/>
                  </a:lnTo>
                  <a:lnTo>
                    <a:pt x="4" y="195"/>
                  </a:lnTo>
                  <a:lnTo>
                    <a:pt x="2" y="186"/>
                  </a:lnTo>
                  <a:lnTo>
                    <a:pt x="0" y="178"/>
                  </a:lnTo>
                  <a:lnTo>
                    <a:pt x="0" y="168"/>
                  </a:lnTo>
                  <a:lnTo>
                    <a:pt x="0" y="157"/>
                  </a:lnTo>
                  <a:lnTo>
                    <a:pt x="1" y="146"/>
                  </a:lnTo>
                  <a:lnTo>
                    <a:pt x="3" y="135"/>
                  </a:lnTo>
                  <a:lnTo>
                    <a:pt x="5" y="123"/>
                  </a:lnTo>
                  <a:lnTo>
                    <a:pt x="9" y="111"/>
                  </a:lnTo>
                  <a:lnTo>
                    <a:pt x="14" y="97"/>
                  </a:lnTo>
                  <a:lnTo>
                    <a:pt x="19" y="84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59" name="Freeform 35"/>
            <p:cNvSpPr>
              <a:spLocks/>
            </p:cNvSpPr>
            <p:nvPr/>
          </p:nvSpPr>
          <p:spPr bwMode="auto">
            <a:xfrm>
              <a:off x="4513263" y="3729038"/>
              <a:ext cx="6350" cy="9525"/>
            </a:xfrm>
            <a:custGeom>
              <a:avLst/>
              <a:gdLst/>
              <a:ahLst/>
              <a:cxnLst>
                <a:cxn ang="0">
                  <a:pos x="19" y="57"/>
                </a:cxn>
                <a:cxn ang="0">
                  <a:pos x="32" y="37"/>
                </a:cxn>
                <a:cxn ang="0">
                  <a:pos x="44" y="22"/>
                </a:cxn>
                <a:cxn ang="0">
                  <a:pos x="57" y="11"/>
                </a:cxn>
                <a:cxn ang="0">
                  <a:pos x="70" y="4"/>
                </a:cxn>
                <a:cxn ang="0">
                  <a:pos x="84" y="0"/>
                </a:cxn>
                <a:cxn ang="0">
                  <a:pos x="96" y="0"/>
                </a:cxn>
                <a:cxn ang="0">
                  <a:pos x="107" y="3"/>
                </a:cxn>
                <a:cxn ang="0">
                  <a:pos x="117" y="9"/>
                </a:cxn>
                <a:cxn ang="0">
                  <a:pos x="126" y="17"/>
                </a:cxn>
                <a:cxn ang="0">
                  <a:pos x="134" y="28"/>
                </a:cxn>
                <a:cxn ang="0">
                  <a:pos x="139" y="42"/>
                </a:cxn>
                <a:cxn ang="0">
                  <a:pos x="142" y="58"/>
                </a:cxn>
                <a:cxn ang="0">
                  <a:pos x="142" y="76"/>
                </a:cxn>
                <a:cxn ang="0">
                  <a:pos x="139" y="95"/>
                </a:cxn>
                <a:cxn ang="0">
                  <a:pos x="133" y="116"/>
                </a:cxn>
                <a:cxn ang="0">
                  <a:pos x="123" y="138"/>
                </a:cxn>
                <a:cxn ang="0">
                  <a:pos x="111" y="157"/>
                </a:cxn>
                <a:cxn ang="0">
                  <a:pos x="98" y="172"/>
                </a:cxn>
                <a:cxn ang="0">
                  <a:pos x="85" y="184"/>
                </a:cxn>
                <a:cxn ang="0">
                  <a:pos x="71" y="191"/>
                </a:cxn>
                <a:cxn ang="0">
                  <a:pos x="59" y="194"/>
                </a:cxn>
                <a:cxn ang="0">
                  <a:pos x="47" y="195"/>
                </a:cxn>
                <a:cxn ang="0">
                  <a:pos x="35" y="192"/>
                </a:cxn>
                <a:cxn ang="0">
                  <a:pos x="25" y="186"/>
                </a:cxn>
                <a:cxn ang="0">
                  <a:pos x="15" y="177"/>
                </a:cxn>
                <a:cxn ang="0">
                  <a:pos x="8" y="165"/>
                </a:cxn>
                <a:cxn ang="0">
                  <a:pos x="3" y="152"/>
                </a:cxn>
                <a:cxn ang="0">
                  <a:pos x="1" y="136"/>
                </a:cxn>
                <a:cxn ang="0">
                  <a:pos x="0" y="119"/>
                </a:cxn>
                <a:cxn ang="0">
                  <a:pos x="3" y="99"/>
                </a:cxn>
                <a:cxn ang="0">
                  <a:pos x="9" y="79"/>
                </a:cxn>
              </a:cxnLst>
              <a:rect l="0" t="0" r="r" b="b"/>
              <a:pathLst>
                <a:path w="142" h="195">
                  <a:moveTo>
                    <a:pt x="14" y="68"/>
                  </a:moveTo>
                  <a:lnTo>
                    <a:pt x="19" y="57"/>
                  </a:lnTo>
                  <a:lnTo>
                    <a:pt x="26" y="46"/>
                  </a:lnTo>
                  <a:lnTo>
                    <a:pt x="32" y="37"/>
                  </a:lnTo>
                  <a:lnTo>
                    <a:pt x="38" y="29"/>
                  </a:lnTo>
                  <a:lnTo>
                    <a:pt x="44" y="22"/>
                  </a:lnTo>
                  <a:lnTo>
                    <a:pt x="51" y="16"/>
                  </a:lnTo>
                  <a:lnTo>
                    <a:pt x="57" y="11"/>
                  </a:lnTo>
                  <a:lnTo>
                    <a:pt x="64" y="7"/>
                  </a:lnTo>
                  <a:lnTo>
                    <a:pt x="70" y="4"/>
                  </a:lnTo>
                  <a:lnTo>
                    <a:pt x="78" y="2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96" y="0"/>
                  </a:lnTo>
                  <a:lnTo>
                    <a:pt x="102" y="1"/>
                  </a:lnTo>
                  <a:lnTo>
                    <a:pt x="107" y="3"/>
                  </a:lnTo>
                  <a:lnTo>
                    <a:pt x="113" y="6"/>
                  </a:lnTo>
                  <a:lnTo>
                    <a:pt x="117" y="9"/>
                  </a:lnTo>
                  <a:lnTo>
                    <a:pt x="122" y="13"/>
                  </a:lnTo>
                  <a:lnTo>
                    <a:pt x="126" y="17"/>
                  </a:lnTo>
                  <a:lnTo>
                    <a:pt x="131" y="23"/>
                  </a:lnTo>
                  <a:lnTo>
                    <a:pt x="134" y="28"/>
                  </a:lnTo>
                  <a:lnTo>
                    <a:pt x="137" y="35"/>
                  </a:lnTo>
                  <a:lnTo>
                    <a:pt x="139" y="42"/>
                  </a:lnTo>
                  <a:lnTo>
                    <a:pt x="141" y="49"/>
                  </a:lnTo>
                  <a:lnTo>
                    <a:pt x="142" y="58"/>
                  </a:lnTo>
                  <a:lnTo>
                    <a:pt x="142" y="67"/>
                  </a:lnTo>
                  <a:lnTo>
                    <a:pt x="142" y="76"/>
                  </a:lnTo>
                  <a:lnTo>
                    <a:pt x="141" y="85"/>
                  </a:lnTo>
                  <a:lnTo>
                    <a:pt x="139" y="95"/>
                  </a:lnTo>
                  <a:lnTo>
                    <a:pt x="137" y="105"/>
                  </a:lnTo>
                  <a:lnTo>
                    <a:pt x="133" y="116"/>
                  </a:lnTo>
                  <a:lnTo>
                    <a:pt x="129" y="127"/>
                  </a:lnTo>
                  <a:lnTo>
                    <a:pt x="123" y="138"/>
                  </a:lnTo>
                  <a:lnTo>
                    <a:pt x="117" y="148"/>
                  </a:lnTo>
                  <a:lnTo>
                    <a:pt x="111" y="157"/>
                  </a:lnTo>
                  <a:lnTo>
                    <a:pt x="104" y="165"/>
                  </a:lnTo>
                  <a:lnTo>
                    <a:pt x="98" y="172"/>
                  </a:lnTo>
                  <a:lnTo>
                    <a:pt x="92" y="179"/>
                  </a:lnTo>
                  <a:lnTo>
                    <a:pt x="85" y="184"/>
                  </a:lnTo>
                  <a:lnTo>
                    <a:pt x="79" y="188"/>
                  </a:lnTo>
                  <a:lnTo>
                    <a:pt x="71" y="191"/>
                  </a:lnTo>
                  <a:lnTo>
                    <a:pt x="65" y="193"/>
                  </a:lnTo>
                  <a:lnTo>
                    <a:pt x="59" y="194"/>
                  </a:lnTo>
                  <a:lnTo>
                    <a:pt x="53" y="195"/>
                  </a:lnTo>
                  <a:lnTo>
                    <a:pt x="47" y="195"/>
                  </a:lnTo>
                  <a:lnTo>
                    <a:pt x="41" y="193"/>
                  </a:lnTo>
                  <a:lnTo>
                    <a:pt x="35" y="192"/>
                  </a:lnTo>
                  <a:lnTo>
                    <a:pt x="30" y="189"/>
                  </a:lnTo>
                  <a:lnTo>
                    <a:pt x="25" y="186"/>
                  </a:lnTo>
                  <a:lnTo>
                    <a:pt x="20" y="182"/>
                  </a:lnTo>
                  <a:lnTo>
                    <a:pt x="15" y="177"/>
                  </a:lnTo>
                  <a:lnTo>
                    <a:pt x="12" y="171"/>
                  </a:lnTo>
                  <a:lnTo>
                    <a:pt x="8" y="165"/>
                  </a:lnTo>
                  <a:lnTo>
                    <a:pt x="6" y="159"/>
                  </a:lnTo>
                  <a:lnTo>
                    <a:pt x="3" y="152"/>
                  </a:lnTo>
                  <a:lnTo>
                    <a:pt x="2" y="144"/>
                  </a:lnTo>
                  <a:lnTo>
                    <a:pt x="1" y="136"/>
                  </a:lnTo>
                  <a:lnTo>
                    <a:pt x="0" y="128"/>
                  </a:lnTo>
                  <a:lnTo>
                    <a:pt x="0" y="119"/>
                  </a:lnTo>
                  <a:lnTo>
                    <a:pt x="2" y="109"/>
                  </a:lnTo>
                  <a:lnTo>
                    <a:pt x="3" y="99"/>
                  </a:lnTo>
                  <a:lnTo>
                    <a:pt x="6" y="89"/>
                  </a:lnTo>
                  <a:lnTo>
                    <a:pt x="9" y="79"/>
                  </a:lnTo>
                  <a:lnTo>
                    <a:pt x="14" y="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60" name="Freeform 36"/>
            <p:cNvSpPr>
              <a:spLocks/>
            </p:cNvSpPr>
            <p:nvPr/>
          </p:nvSpPr>
          <p:spPr bwMode="auto">
            <a:xfrm>
              <a:off x="4513263" y="3729038"/>
              <a:ext cx="6350" cy="9525"/>
            </a:xfrm>
            <a:custGeom>
              <a:avLst/>
              <a:gdLst/>
              <a:ahLst/>
              <a:cxnLst>
                <a:cxn ang="0">
                  <a:pos x="19" y="57"/>
                </a:cxn>
                <a:cxn ang="0">
                  <a:pos x="32" y="37"/>
                </a:cxn>
                <a:cxn ang="0">
                  <a:pos x="44" y="22"/>
                </a:cxn>
                <a:cxn ang="0">
                  <a:pos x="57" y="11"/>
                </a:cxn>
                <a:cxn ang="0">
                  <a:pos x="70" y="4"/>
                </a:cxn>
                <a:cxn ang="0">
                  <a:pos x="84" y="0"/>
                </a:cxn>
                <a:cxn ang="0">
                  <a:pos x="96" y="0"/>
                </a:cxn>
                <a:cxn ang="0">
                  <a:pos x="107" y="3"/>
                </a:cxn>
                <a:cxn ang="0">
                  <a:pos x="117" y="9"/>
                </a:cxn>
                <a:cxn ang="0">
                  <a:pos x="126" y="17"/>
                </a:cxn>
                <a:cxn ang="0">
                  <a:pos x="134" y="28"/>
                </a:cxn>
                <a:cxn ang="0">
                  <a:pos x="139" y="42"/>
                </a:cxn>
                <a:cxn ang="0">
                  <a:pos x="142" y="58"/>
                </a:cxn>
                <a:cxn ang="0">
                  <a:pos x="142" y="76"/>
                </a:cxn>
                <a:cxn ang="0">
                  <a:pos x="139" y="95"/>
                </a:cxn>
                <a:cxn ang="0">
                  <a:pos x="133" y="116"/>
                </a:cxn>
                <a:cxn ang="0">
                  <a:pos x="123" y="138"/>
                </a:cxn>
                <a:cxn ang="0">
                  <a:pos x="111" y="157"/>
                </a:cxn>
                <a:cxn ang="0">
                  <a:pos x="98" y="172"/>
                </a:cxn>
                <a:cxn ang="0">
                  <a:pos x="85" y="184"/>
                </a:cxn>
                <a:cxn ang="0">
                  <a:pos x="71" y="191"/>
                </a:cxn>
                <a:cxn ang="0">
                  <a:pos x="59" y="194"/>
                </a:cxn>
                <a:cxn ang="0">
                  <a:pos x="47" y="195"/>
                </a:cxn>
                <a:cxn ang="0">
                  <a:pos x="35" y="192"/>
                </a:cxn>
                <a:cxn ang="0">
                  <a:pos x="25" y="186"/>
                </a:cxn>
                <a:cxn ang="0">
                  <a:pos x="15" y="177"/>
                </a:cxn>
                <a:cxn ang="0">
                  <a:pos x="8" y="165"/>
                </a:cxn>
                <a:cxn ang="0">
                  <a:pos x="3" y="152"/>
                </a:cxn>
                <a:cxn ang="0">
                  <a:pos x="1" y="136"/>
                </a:cxn>
                <a:cxn ang="0">
                  <a:pos x="0" y="119"/>
                </a:cxn>
                <a:cxn ang="0">
                  <a:pos x="3" y="99"/>
                </a:cxn>
                <a:cxn ang="0">
                  <a:pos x="9" y="79"/>
                </a:cxn>
              </a:cxnLst>
              <a:rect l="0" t="0" r="r" b="b"/>
              <a:pathLst>
                <a:path w="142" h="195">
                  <a:moveTo>
                    <a:pt x="14" y="68"/>
                  </a:moveTo>
                  <a:lnTo>
                    <a:pt x="19" y="57"/>
                  </a:lnTo>
                  <a:lnTo>
                    <a:pt x="26" y="46"/>
                  </a:lnTo>
                  <a:lnTo>
                    <a:pt x="32" y="37"/>
                  </a:lnTo>
                  <a:lnTo>
                    <a:pt x="38" y="29"/>
                  </a:lnTo>
                  <a:lnTo>
                    <a:pt x="44" y="22"/>
                  </a:lnTo>
                  <a:lnTo>
                    <a:pt x="51" y="16"/>
                  </a:lnTo>
                  <a:lnTo>
                    <a:pt x="57" y="11"/>
                  </a:lnTo>
                  <a:lnTo>
                    <a:pt x="64" y="7"/>
                  </a:lnTo>
                  <a:lnTo>
                    <a:pt x="70" y="4"/>
                  </a:lnTo>
                  <a:lnTo>
                    <a:pt x="78" y="2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96" y="0"/>
                  </a:lnTo>
                  <a:lnTo>
                    <a:pt x="102" y="1"/>
                  </a:lnTo>
                  <a:lnTo>
                    <a:pt x="107" y="3"/>
                  </a:lnTo>
                  <a:lnTo>
                    <a:pt x="113" y="6"/>
                  </a:lnTo>
                  <a:lnTo>
                    <a:pt x="117" y="9"/>
                  </a:lnTo>
                  <a:lnTo>
                    <a:pt x="122" y="13"/>
                  </a:lnTo>
                  <a:lnTo>
                    <a:pt x="126" y="17"/>
                  </a:lnTo>
                  <a:lnTo>
                    <a:pt x="131" y="23"/>
                  </a:lnTo>
                  <a:lnTo>
                    <a:pt x="134" y="28"/>
                  </a:lnTo>
                  <a:lnTo>
                    <a:pt x="137" y="35"/>
                  </a:lnTo>
                  <a:lnTo>
                    <a:pt x="139" y="42"/>
                  </a:lnTo>
                  <a:lnTo>
                    <a:pt x="141" y="49"/>
                  </a:lnTo>
                  <a:lnTo>
                    <a:pt x="142" y="58"/>
                  </a:lnTo>
                  <a:lnTo>
                    <a:pt x="142" y="67"/>
                  </a:lnTo>
                  <a:lnTo>
                    <a:pt x="142" y="76"/>
                  </a:lnTo>
                  <a:lnTo>
                    <a:pt x="141" y="85"/>
                  </a:lnTo>
                  <a:lnTo>
                    <a:pt x="139" y="95"/>
                  </a:lnTo>
                  <a:lnTo>
                    <a:pt x="137" y="105"/>
                  </a:lnTo>
                  <a:lnTo>
                    <a:pt x="133" y="116"/>
                  </a:lnTo>
                  <a:lnTo>
                    <a:pt x="129" y="127"/>
                  </a:lnTo>
                  <a:lnTo>
                    <a:pt x="123" y="138"/>
                  </a:lnTo>
                  <a:lnTo>
                    <a:pt x="117" y="148"/>
                  </a:lnTo>
                  <a:lnTo>
                    <a:pt x="111" y="157"/>
                  </a:lnTo>
                  <a:lnTo>
                    <a:pt x="104" y="165"/>
                  </a:lnTo>
                  <a:lnTo>
                    <a:pt x="98" y="172"/>
                  </a:lnTo>
                  <a:lnTo>
                    <a:pt x="92" y="179"/>
                  </a:lnTo>
                  <a:lnTo>
                    <a:pt x="85" y="184"/>
                  </a:lnTo>
                  <a:lnTo>
                    <a:pt x="79" y="188"/>
                  </a:lnTo>
                  <a:lnTo>
                    <a:pt x="71" y="191"/>
                  </a:lnTo>
                  <a:lnTo>
                    <a:pt x="65" y="193"/>
                  </a:lnTo>
                  <a:lnTo>
                    <a:pt x="59" y="194"/>
                  </a:lnTo>
                  <a:lnTo>
                    <a:pt x="53" y="195"/>
                  </a:lnTo>
                  <a:lnTo>
                    <a:pt x="47" y="195"/>
                  </a:lnTo>
                  <a:lnTo>
                    <a:pt x="41" y="193"/>
                  </a:lnTo>
                  <a:lnTo>
                    <a:pt x="35" y="192"/>
                  </a:lnTo>
                  <a:lnTo>
                    <a:pt x="30" y="189"/>
                  </a:lnTo>
                  <a:lnTo>
                    <a:pt x="25" y="186"/>
                  </a:lnTo>
                  <a:lnTo>
                    <a:pt x="20" y="182"/>
                  </a:lnTo>
                  <a:lnTo>
                    <a:pt x="15" y="177"/>
                  </a:lnTo>
                  <a:lnTo>
                    <a:pt x="12" y="171"/>
                  </a:lnTo>
                  <a:lnTo>
                    <a:pt x="8" y="165"/>
                  </a:lnTo>
                  <a:lnTo>
                    <a:pt x="6" y="159"/>
                  </a:lnTo>
                  <a:lnTo>
                    <a:pt x="3" y="152"/>
                  </a:lnTo>
                  <a:lnTo>
                    <a:pt x="2" y="144"/>
                  </a:lnTo>
                  <a:lnTo>
                    <a:pt x="1" y="136"/>
                  </a:lnTo>
                  <a:lnTo>
                    <a:pt x="0" y="128"/>
                  </a:lnTo>
                  <a:lnTo>
                    <a:pt x="0" y="119"/>
                  </a:lnTo>
                  <a:lnTo>
                    <a:pt x="2" y="109"/>
                  </a:lnTo>
                  <a:lnTo>
                    <a:pt x="3" y="99"/>
                  </a:lnTo>
                  <a:lnTo>
                    <a:pt x="6" y="89"/>
                  </a:lnTo>
                  <a:lnTo>
                    <a:pt x="9" y="79"/>
                  </a:lnTo>
                  <a:lnTo>
                    <a:pt x="14" y="68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61" name="Freeform 37"/>
            <p:cNvSpPr>
              <a:spLocks/>
            </p:cNvSpPr>
            <p:nvPr/>
          </p:nvSpPr>
          <p:spPr bwMode="auto">
            <a:xfrm>
              <a:off x="4511675" y="3741738"/>
              <a:ext cx="6350" cy="9525"/>
            </a:xfrm>
            <a:custGeom>
              <a:avLst/>
              <a:gdLst/>
              <a:ahLst/>
              <a:cxnLst>
                <a:cxn ang="0">
                  <a:pos x="28" y="36"/>
                </a:cxn>
                <a:cxn ang="0">
                  <a:pos x="40" y="21"/>
                </a:cxn>
                <a:cxn ang="0">
                  <a:pos x="53" y="11"/>
                </a:cxn>
                <a:cxn ang="0">
                  <a:pos x="65" y="4"/>
                </a:cxn>
                <a:cxn ang="0">
                  <a:pos x="77" y="0"/>
                </a:cxn>
                <a:cxn ang="0">
                  <a:pos x="87" y="0"/>
                </a:cxn>
                <a:cxn ang="0">
                  <a:pos x="97" y="1"/>
                </a:cxn>
                <a:cxn ang="0">
                  <a:pos x="107" y="6"/>
                </a:cxn>
                <a:cxn ang="0">
                  <a:pos x="115" y="12"/>
                </a:cxn>
                <a:cxn ang="0">
                  <a:pos x="121" y="21"/>
                </a:cxn>
                <a:cxn ang="0">
                  <a:pos x="125" y="32"/>
                </a:cxn>
                <a:cxn ang="0">
                  <a:pos x="128" y="44"/>
                </a:cxn>
                <a:cxn ang="0">
                  <a:pos x="127" y="58"/>
                </a:cxn>
                <a:cxn ang="0">
                  <a:pos x="125" y="73"/>
                </a:cxn>
                <a:cxn ang="0">
                  <a:pos x="119" y="90"/>
                </a:cxn>
                <a:cxn ang="0">
                  <a:pos x="111" y="107"/>
                </a:cxn>
                <a:cxn ang="0">
                  <a:pos x="99" y="124"/>
                </a:cxn>
                <a:cxn ang="0">
                  <a:pos x="87" y="137"/>
                </a:cxn>
                <a:cxn ang="0">
                  <a:pos x="75" y="149"/>
                </a:cxn>
                <a:cxn ang="0">
                  <a:pos x="63" y="155"/>
                </a:cxn>
                <a:cxn ang="0">
                  <a:pos x="51" y="159"/>
                </a:cxn>
                <a:cxn ang="0">
                  <a:pos x="39" y="160"/>
                </a:cxn>
                <a:cxn ang="0">
                  <a:pos x="29" y="159"/>
                </a:cxn>
                <a:cxn ang="0">
                  <a:pos x="20" y="154"/>
                </a:cxn>
                <a:cxn ang="0">
                  <a:pos x="13" y="148"/>
                </a:cxn>
                <a:cxn ang="0">
                  <a:pos x="7" y="138"/>
                </a:cxn>
                <a:cxn ang="0">
                  <a:pos x="2" y="128"/>
                </a:cxn>
                <a:cxn ang="0">
                  <a:pos x="0" y="115"/>
                </a:cxn>
                <a:cxn ang="0">
                  <a:pos x="0" y="102"/>
                </a:cxn>
                <a:cxn ang="0">
                  <a:pos x="3" y="86"/>
                </a:cxn>
                <a:cxn ang="0">
                  <a:pos x="8" y="70"/>
                </a:cxn>
                <a:cxn ang="0">
                  <a:pos x="17" y="53"/>
                </a:cxn>
              </a:cxnLst>
              <a:rect l="0" t="0" r="r" b="b"/>
              <a:pathLst>
                <a:path w="128" h="160">
                  <a:moveTo>
                    <a:pt x="22" y="44"/>
                  </a:moveTo>
                  <a:lnTo>
                    <a:pt x="28" y="36"/>
                  </a:lnTo>
                  <a:lnTo>
                    <a:pt x="34" y="28"/>
                  </a:lnTo>
                  <a:lnTo>
                    <a:pt x="40" y="21"/>
                  </a:lnTo>
                  <a:lnTo>
                    <a:pt x="46" y="16"/>
                  </a:lnTo>
                  <a:lnTo>
                    <a:pt x="53" y="11"/>
                  </a:lnTo>
                  <a:lnTo>
                    <a:pt x="59" y="7"/>
                  </a:lnTo>
                  <a:lnTo>
                    <a:pt x="65" y="4"/>
                  </a:lnTo>
                  <a:lnTo>
                    <a:pt x="71" y="2"/>
                  </a:lnTo>
                  <a:lnTo>
                    <a:pt x="77" y="0"/>
                  </a:lnTo>
                  <a:lnTo>
                    <a:pt x="82" y="0"/>
                  </a:lnTo>
                  <a:lnTo>
                    <a:pt x="87" y="0"/>
                  </a:lnTo>
                  <a:lnTo>
                    <a:pt x="93" y="0"/>
                  </a:lnTo>
                  <a:lnTo>
                    <a:pt x="97" y="1"/>
                  </a:lnTo>
                  <a:lnTo>
                    <a:pt x="102" y="3"/>
                  </a:lnTo>
                  <a:lnTo>
                    <a:pt x="107" y="6"/>
                  </a:lnTo>
                  <a:lnTo>
                    <a:pt x="111" y="9"/>
                  </a:lnTo>
                  <a:lnTo>
                    <a:pt x="115" y="12"/>
                  </a:lnTo>
                  <a:lnTo>
                    <a:pt x="118" y="16"/>
                  </a:lnTo>
                  <a:lnTo>
                    <a:pt x="121" y="21"/>
                  </a:lnTo>
                  <a:lnTo>
                    <a:pt x="124" y="26"/>
                  </a:lnTo>
                  <a:lnTo>
                    <a:pt x="125" y="32"/>
                  </a:lnTo>
                  <a:lnTo>
                    <a:pt x="127" y="38"/>
                  </a:lnTo>
                  <a:lnTo>
                    <a:pt x="128" y="44"/>
                  </a:lnTo>
                  <a:lnTo>
                    <a:pt x="128" y="51"/>
                  </a:lnTo>
                  <a:lnTo>
                    <a:pt x="127" y="58"/>
                  </a:lnTo>
                  <a:lnTo>
                    <a:pt x="127" y="65"/>
                  </a:lnTo>
                  <a:lnTo>
                    <a:pt x="125" y="73"/>
                  </a:lnTo>
                  <a:lnTo>
                    <a:pt x="123" y="81"/>
                  </a:lnTo>
                  <a:lnTo>
                    <a:pt x="119" y="90"/>
                  </a:lnTo>
                  <a:lnTo>
                    <a:pt x="116" y="98"/>
                  </a:lnTo>
                  <a:lnTo>
                    <a:pt x="111" y="107"/>
                  </a:lnTo>
                  <a:lnTo>
                    <a:pt x="106" y="115"/>
                  </a:lnTo>
                  <a:lnTo>
                    <a:pt x="99" y="124"/>
                  </a:lnTo>
                  <a:lnTo>
                    <a:pt x="93" y="131"/>
                  </a:lnTo>
                  <a:lnTo>
                    <a:pt x="87" y="137"/>
                  </a:lnTo>
                  <a:lnTo>
                    <a:pt x="81" y="143"/>
                  </a:lnTo>
                  <a:lnTo>
                    <a:pt x="75" y="149"/>
                  </a:lnTo>
                  <a:lnTo>
                    <a:pt x="69" y="152"/>
                  </a:lnTo>
                  <a:lnTo>
                    <a:pt x="63" y="155"/>
                  </a:lnTo>
                  <a:lnTo>
                    <a:pt x="57" y="158"/>
                  </a:lnTo>
                  <a:lnTo>
                    <a:pt x="51" y="159"/>
                  </a:lnTo>
                  <a:lnTo>
                    <a:pt x="45" y="160"/>
                  </a:lnTo>
                  <a:lnTo>
                    <a:pt x="39" y="160"/>
                  </a:lnTo>
                  <a:lnTo>
                    <a:pt x="34" y="160"/>
                  </a:lnTo>
                  <a:lnTo>
                    <a:pt x="29" y="159"/>
                  </a:lnTo>
                  <a:lnTo>
                    <a:pt x="25" y="157"/>
                  </a:lnTo>
                  <a:lnTo>
                    <a:pt x="20" y="154"/>
                  </a:lnTo>
                  <a:lnTo>
                    <a:pt x="16" y="151"/>
                  </a:lnTo>
                  <a:lnTo>
                    <a:pt x="13" y="148"/>
                  </a:lnTo>
                  <a:lnTo>
                    <a:pt x="9" y="143"/>
                  </a:lnTo>
                  <a:lnTo>
                    <a:pt x="7" y="138"/>
                  </a:lnTo>
                  <a:lnTo>
                    <a:pt x="4" y="133"/>
                  </a:lnTo>
                  <a:lnTo>
                    <a:pt x="2" y="128"/>
                  </a:lnTo>
                  <a:lnTo>
                    <a:pt x="1" y="122"/>
                  </a:lnTo>
                  <a:lnTo>
                    <a:pt x="0" y="115"/>
                  </a:lnTo>
                  <a:lnTo>
                    <a:pt x="0" y="109"/>
                  </a:lnTo>
                  <a:lnTo>
                    <a:pt x="0" y="102"/>
                  </a:lnTo>
                  <a:lnTo>
                    <a:pt x="1" y="94"/>
                  </a:lnTo>
                  <a:lnTo>
                    <a:pt x="3" y="86"/>
                  </a:lnTo>
                  <a:lnTo>
                    <a:pt x="5" y="78"/>
                  </a:lnTo>
                  <a:lnTo>
                    <a:pt x="8" y="70"/>
                  </a:lnTo>
                  <a:lnTo>
                    <a:pt x="12" y="62"/>
                  </a:lnTo>
                  <a:lnTo>
                    <a:pt x="17" y="53"/>
                  </a:lnTo>
                  <a:lnTo>
                    <a:pt x="22" y="4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62" name="Freeform 38"/>
            <p:cNvSpPr>
              <a:spLocks/>
            </p:cNvSpPr>
            <p:nvPr/>
          </p:nvSpPr>
          <p:spPr bwMode="auto">
            <a:xfrm>
              <a:off x="4511675" y="3741738"/>
              <a:ext cx="6350" cy="9525"/>
            </a:xfrm>
            <a:custGeom>
              <a:avLst/>
              <a:gdLst/>
              <a:ahLst/>
              <a:cxnLst>
                <a:cxn ang="0">
                  <a:pos x="28" y="36"/>
                </a:cxn>
                <a:cxn ang="0">
                  <a:pos x="40" y="21"/>
                </a:cxn>
                <a:cxn ang="0">
                  <a:pos x="53" y="11"/>
                </a:cxn>
                <a:cxn ang="0">
                  <a:pos x="65" y="4"/>
                </a:cxn>
                <a:cxn ang="0">
                  <a:pos x="77" y="0"/>
                </a:cxn>
                <a:cxn ang="0">
                  <a:pos x="87" y="0"/>
                </a:cxn>
                <a:cxn ang="0">
                  <a:pos x="97" y="1"/>
                </a:cxn>
                <a:cxn ang="0">
                  <a:pos x="107" y="6"/>
                </a:cxn>
                <a:cxn ang="0">
                  <a:pos x="115" y="12"/>
                </a:cxn>
                <a:cxn ang="0">
                  <a:pos x="121" y="21"/>
                </a:cxn>
                <a:cxn ang="0">
                  <a:pos x="125" y="32"/>
                </a:cxn>
                <a:cxn ang="0">
                  <a:pos x="128" y="44"/>
                </a:cxn>
                <a:cxn ang="0">
                  <a:pos x="127" y="58"/>
                </a:cxn>
                <a:cxn ang="0">
                  <a:pos x="125" y="73"/>
                </a:cxn>
                <a:cxn ang="0">
                  <a:pos x="119" y="90"/>
                </a:cxn>
                <a:cxn ang="0">
                  <a:pos x="111" y="107"/>
                </a:cxn>
                <a:cxn ang="0">
                  <a:pos x="99" y="124"/>
                </a:cxn>
                <a:cxn ang="0">
                  <a:pos x="87" y="137"/>
                </a:cxn>
                <a:cxn ang="0">
                  <a:pos x="75" y="149"/>
                </a:cxn>
                <a:cxn ang="0">
                  <a:pos x="63" y="155"/>
                </a:cxn>
                <a:cxn ang="0">
                  <a:pos x="51" y="159"/>
                </a:cxn>
                <a:cxn ang="0">
                  <a:pos x="39" y="160"/>
                </a:cxn>
                <a:cxn ang="0">
                  <a:pos x="29" y="159"/>
                </a:cxn>
                <a:cxn ang="0">
                  <a:pos x="20" y="154"/>
                </a:cxn>
                <a:cxn ang="0">
                  <a:pos x="13" y="148"/>
                </a:cxn>
                <a:cxn ang="0">
                  <a:pos x="7" y="138"/>
                </a:cxn>
                <a:cxn ang="0">
                  <a:pos x="2" y="128"/>
                </a:cxn>
                <a:cxn ang="0">
                  <a:pos x="0" y="115"/>
                </a:cxn>
                <a:cxn ang="0">
                  <a:pos x="0" y="102"/>
                </a:cxn>
                <a:cxn ang="0">
                  <a:pos x="3" y="86"/>
                </a:cxn>
                <a:cxn ang="0">
                  <a:pos x="8" y="70"/>
                </a:cxn>
                <a:cxn ang="0">
                  <a:pos x="17" y="53"/>
                </a:cxn>
              </a:cxnLst>
              <a:rect l="0" t="0" r="r" b="b"/>
              <a:pathLst>
                <a:path w="128" h="160">
                  <a:moveTo>
                    <a:pt x="22" y="44"/>
                  </a:moveTo>
                  <a:lnTo>
                    <a:pt x="28" y="36"/>
                  </a:lnTo>
                  <a:lnTo>
                    <a:pt x="34" y="28"/>
                  </a:lnTo>
                  <a:lnTo>
                    <a:pt x="40" y="21"/>
                  </a:lnTo>
                  <a:lnTo>
                    <a:pt x="46" y="16"/>
                  </a:lnTo>
                  <a:lnTo>
                    <a:pt x="53" y="11"/>
                  </a:lnTo>
                  <a:lnTo>
                    <a:pt x="59" y="7"/>
                  </a:lnTo>
                  <a:lnTo>
                    <a:pt x="65" y="4"/>
                  </a:lnTo>
                  <a:lnTo>
                    <a:pt x="71" y="2"/>
                  </a:lnTo>
                  <a:lnTo>
                    <a:pt x="77" y="0"/>
                  </a:lnTo>
                  <a:lnTo>
                    <a:pt x="82" y="0"/>
                  </a:lnTo>
                  <a:lnTo>
                    <a:pt x="87" y="0"/>
                  </a:lnTo>
                  <a:lnTo>
                    <a:pt x="93" y="0"/>
                  </a:lnTo>
                  <a:lnTo>
                    <a:pt x="97" y="1"/>
                  </a:lnTo>
                  <a:lnTo>
                    <a:pt x="102" y="3"/>
                  </a:lnTo>
                  <a:lnTo>
                    <a:pt x="107" y="6"/>
                  </a:lnTo>
                  <a:lnTo>
                    <a:pt x="111" y="9"/>
                  </a:lnTo>
                  <a:lnTo>
                    <a:pt x="115" y="12"/>
                  </a:lnTo>
                  <a:lnTo>
                    <a:pt x="118" y="16"/>
                  </a:lnTo>
                  <a:lnTo>
                    <a:pt x="121" y="21"/>
                  </a:lnTo>
                  <a:lnTo>
                    <a:pt x="124" y="26"/>
                  </a:lnTo>
                  <a:lnTo>
                    <a:pt x="125" y="32"/>
                  </a:lnTo>
                  <a:lnTo>
                    <a:pt x="127" y="38"/>
                  </a:lnTo>
                  <a:lnTo>
                    <a:pt x="128" y="44"/>
                  </a:lnTo>
                  <a:lnTo>
                    <a:pt x="128" y="51"/>
                  </a:lnTo>
                  <a:lnTo>
                    <a:pt x="127" y="58"/>
                  </a:lnTo>
                  <a:lnTo>
                    <a:pt x="127" y="65"/>
                  </a:lnTo>
                  <a:lnTo>
                    <a:pt x="125" y="73"/>
                  </a:lnTo>
                  <a:lnTo>
                    <a:pt x="123" y="81"/>
                  </a:lnTo>
                  <a:lnTo>
                    <a:pt x="119" y="90"/>
                  </a:lnTo>
                  <a:lnTo>
                    <a:pt x="116" y="98"/>
                  </a:lnTo>
                  <a:lnTo>
                    <a:pt x="111" y="107"/>
                  </a:lnTo>
                  <a:lnTo>
                    <a:pt x="106" y="115"/>
                  </a:lnTo>
                  <a:lnTo>
                    <a:pt x="99" y="124"/>
                  </a:lnTo>
                  <a:lnTo>
                    <a:pt x="93" y="131"/>
                  </a:lnTo>
                  <a:lnTo>
                    <a:pt x="87" y="137"/>
                  </a:lnTo>
                  <a:lnTo>
                    <a:pt x="81" y="143"/>
                  </a:lnTo>
                  <a:lnTo>
                    <a:pt x="75" y="149"/>
                  </a:lnTo>
                  <a:lnTo>
                    <a:pt x="69" y="152"/>
                  </a:lnTo>
                  <a:lnTo>
                    <a:pt x="63" y="155"/>
                  </a:lnTo>
                  <a:lnTo>
                    <a:pt x="57" y="158"/>
                  </a:lnTo>
                  <a:lnTo>
                    <a:pt x="51" y="159"/>
                  </a:lnTo>
                  <a:lnTo>
                    <a:pt x="45" y="160"/>
                  </a:lnTo>
                  <a:lnTo>
                    <a:pt x="39" y="160"/>
                  </a:lnTo>
                  <a:lnTo>
                    <a:pt x="34" y="160"/>
                  </a:lnTo>
                  <a:lnTo>
                    <a:pt x="29" y="159"/>
                  </a:lnTo>
                  <a:lnTo>
                    <a:pt x="25" y="157"/>
                  </a:lnTo>
                  <a:lnTo>
                    <a:pt x="20" y="154"/>
                  </a:lnTo>
                  <a:lnTo>
                    <a:pt x="16" y="151"/>
                  </a:lnTo>
                  <a:lnTo>
                    <a:pt x="13" y="148"/>
                  </a:lnTo>
                  <a:lnTo>
                    <a:pt x="9" y="143"/>
                  </a:lnTo>
                  <a:lnTo>
                    <a:pt x="7" y="138"/>
                  </a:lnTo>
                  <a:lnTo>
                    <a:pt x="4" y="133"/>
                  </a:lnTo>
                  <a:lnTo>
                    <a:pt x="2" y="128"/>
                  </a:lnTo>
                  <a:lnTo>
                    <a:pt x="1" y="122"/>
                  </a:lnTo>
                  <a:lnTo>
                    <a:pt x="0" y="115"/>
                  </a:lnTo>
                  <a:lnTo>
                    <a:pt x="0" y="109"/>
                  </a:lnTo>
                  <a:lnTo>
                    <a:pt x="0" y="102"/>
                  </a:lnTo>
                  <a:lnTo>
                    <a:pt x="1" y="94"/>
                  </a:lnTo>
                  <a:lnTo>
                    <a:pt x="3" y="86"/>
                  </a:lnTo>
                  <a:lnTo>
                    <a:pt x="5" y="78"/>
                  </a:lnTo>
                  <a:lnTo>
                    <a:pt x="8" y="70"/>
                  </a:lnTo>
                  <a:lnTo>
                    <a:pt x="12" y="62"/>
                  </a:lnTo>
                  <a:lnTo>
                    <a:pt x="17" y="53"/>
                  </a:lnTo>
                  <a:lnTo>
                    <a:pt x="22" y="44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63" name="Freeform 39"/>
            <p:cNvSpPr>
              <a:spLocks/>
            </p:cNvSpPr>
            <p:nvPr/>
          </p:nvSpPr>
          <p:spPr bwMode="auto">
            <a:xfrm>
              <a:off x="4356100" y="3771900"/>
              <a:ext cx="14288" cy="11113"/>
            </a:xfrm>
            <a:custGeom>
              <a:avLst/>
              <a:gdLst/>
              <a:ahLst/>
              <a:cxnLst>
                <a:cxn ang="0">
                  <a:pos x="120" y="25"/>
                </a:cxn>
                <a:cxn ang="0">
                  <a:pos x="152" y="11"/>
                </a:cxn>
                <a:cxn ang="0">
                  <a:pos x="180" y="3"/>
                </a:cxn>
                <a:cxn ang="0">
                  <a:pos x="207" y="0"/>
                </a:cxn>
                <a:cxn ang="0">
                  <a:pos x="229" y="1"/>
                </a:cxn>
                <a:cxn ang="0">
                  <a:pos x="248" y="6"/>
                </a:cxn>
                <a:cxn ang="0">
                  <a:pos x="265" y="15"/>
                </a:cxn>
                <a:cxn ang="0">
                  <a:pos x="276" y="26"/>
                </a:cxn>
                <a:cxn ang="0">
                  <a:pos x="284" y="40"/>
                </a:cxn>
                <a:cxn ang="0">
                  <a:pos x="287" y="57"/>
                </a:cxn>
                <a:cxn ang="0">
                  <a:pos x="286" y="75"/>
                </a:cxn>
                <a:cxn ang="0">
                  <a:pos x="280" y="94"/>
                </a:cxn>
                <a:cxn ang="0">
                  <a:pos x="269" y="115"/>
                </a:cxn>
                <a:cxn ang="0">
                  <a:pos x="253" y="135"/>
                </a:cxn>
                <a:cxn ang="0">
                  <a:pos x="230" y="154"/>
                </a:cxn>
                <a:cxn ang="0">
                  <a:pos x="203" y="175"/>
                </a:cxn>
                <a:cxn ang="0">
                  <a:pos x="169" y="193"/>
                </a:cxn>
                <a:cxn ang="0">
                  <a:pos x="136" y="206"/>
                </a:cxn>
                <a:cxn ang="0">
                  <a:pos x="107" y="214"/>
                </a:cxn>
                <a:cxn ang="0">
                  <a:pos x="81" y="217"/>
                </a:cxn>
                <a:cxn ang="0">
                  <a:pos x="58" y="217"/>
                </a:cxn>
                <a:cxn ang="0">
                  <a:pos x="38" y="212"/>
                </a:cxn>
                <a:cxn ang="0">
                  <a:pos x="22" y="204"/>
                </a:cxn>
                <a:cxn ang="0">
                  <a:pos x="11" y="192"/>
                </a:cxn>
                <a:cxn ang="0">
                  <a:pos x="3" y="179"/>
                </a:cxn>
                <a:cxn ang="0">
                  <a:pos x="0" y="162"/>
                </a:cxn>
                <a:cxn ang="0">
                  <a:pos x="2" y="144"/>
                </a:cxn>
                <a:cxn ang="0">
                  <a:pos x="8" y="125"/>
                </a:cxn>
                <a:cxn ang="0">
                  <a:pos x="19" y="104"/>
                </a:cxn>
                <a:cxn ang="0">
                  <a:pos x="36" y="84"/>
                </a:cxn>
                <a:cxn ang="0">
                  <a:pos x="59" y="64"/>
                </a:cxn>
                <a:cxn ang="0">
                  <a:pos x="86" y="43"/>
                </a:cxn>
              </a:cxnLst>
              <a:rect l="0" t="0" r="r" b="b"/>
              <a:pathLst>
                <a:path w="287" h="218">
                  <a:moveTo>
                    <a:pt x="103" y="33"/>
                  </a:moveTo>
                  <a:lnTo>
                    <a:pt x="120" y="25"/>
                  </a:lnTo>
                  <a:lnTo>
                    <a:pt x="136" y="17"/>
                  </a:lnTo>
                  <a:lnTo>
                    <a:pt x="152" y="11"/>
                  </a:lnTo>
                  <a:lnTo>
                    <a:pt x="166" y="7"/>
                  </a:lnTo>
                  <a:lnTo>
                    <a:pt x="180" y="3"/>
                  </a:lnTo>
                  <a:lnTo>
                    <a:pt x="193" y="1"/>
                  </a:lnTo>
                  <a:lnTo>
                    <a:pt x="207" y="0"/>
                  </a:lnTo>
                  <a:lnTo>
                    <a:pt x="218" y="0"/>
                  </a:lnTo>
                  <a:lnTo>
                    <a:pt x="229" y="1"/>
                  </a:lnTo>
                  <a:lnTo>
                    <a:pt x="239" y="3"/>
                  </a:lnTo>
                  <a:lnTo>
                    <a:pt x="248" y="6"/>
                  </a:lnTo>
                  <a:lnTo>
                    <a:pt x="258" y="10"/>
                  </a:lnTo>
                  <a:lnTo>
                    <a:pt x="265" y="15"/>
                  </a:lnTo>
                  <a:lnTo>
                    <a:pt x="271" y="20"/>
                  </a:lnTo>
                  <a:lnTo>
                    <a:pt x="276" y="26"/>
                  </a:lnTo>
                  <a:lnTo>
                    <a:pt x="281" y="33"/>
                  </a:lnTo>
                  <a:lnTo>
                    <a:pt x="284" y="40"/>
                  </a:lnTo>
                  <a:lnTo>
                    <a:pt x="286" y="49"/>
                  </a:lnTo>
                  <a:lnTo>
                    <a:pt x="287" y="57"/>
                  </a:lnTo>
                  <a:lnTo>
                    <a:pt x="287" y="66"/>
                  </a:lnTo>
                  <a:lnTo>
                    <a:pt x="286" y="75"/>
                  </a:lnTo>
                  <a:lnTo>
                    <a:pt x="284" y="84"/>
                  </a:lnTo>
                  <a:lnTo>
                    <a:pt x="280" y="94"/>
                  </a:lnTo>
                  <a:lnTo>
                    <a:pt x="275" y="104"/>
                  </a:lnTo>
                  <a:lnTo>
                    <a:pt x="269" y="115"/>
                  </a:lnTo>
                  <a:lnTo>
                    <a:pt x="262" y="125"/>
                  </a:lnTo>
                  <a:lnTo>
                    <a:pt x="253" y="135"/>
                  </a:lnTo>
                  <a:lnTo>
                    <a:pt x="242" y="144"/>
                  </a:lnTo>
                  <a:lnTo>
                    <a:pt x="230" y="154"/>
                  </a:lnTo>
                  <a:lnTo>
                    <a:pt x="217" y="165"/>
                  </a:lnTo>
                  <a:lnTo>
                    <a:pt x="203" y="175"/>
                  </a:lnTo>
                  <a:lnTo>
                    <a:pt x="186" y="184"/>
                  </a:lnTo>
                  <a:lnTo>
                    <a:pt x="169" y="193"/>
                  </a:lnTo>
                  <a:lnTo>
                    <a:pt x="153" y="200"/>
                  </a:lnTo>
                  <a:lnTo>
                    <a:pt x="136" y="206"/>
                  </a:lnTo>
                  <a:lnTo>
                    <a:pt x="122" y="211"/>
                  </a:lnTo>
                  <a:lnTo>
                    <a:pt x="107" y="214"/>
                  </a:lnTo>
                  <a:lnTo>
                    <a:pt x="94" y="216"/>
                  </a:lnTo>
                  <a:lnTo>
                    <a:pt x="81" y="217"/>
                  </a:lnTo>
                  <a:lnTo>
                    <a:pt x="69" y="218"/>
                  </a:lnTo>
                  <a:lnTo>
                    <a:pt x="58" y="217"/>
                  </a:lnTo>
                  <a:lnTo>
                    <a:pt x="48" y="215"/>
                  </a:lnTo>
                  <a:lnTo>
                    <a:pt x="38" y="212"/>
                  </a:lnTo>
                  <a:lnTo>
                    <a:pt x="30" y="208"/>
                  </a:lnTo>
                  <a:lnTo>
                    <a:pt x="22" y="204"/>
                  </a:lnTo>
                  <a:lnTo>
                    <a:pt x="16" y="198"/>
                  </a:lnTo>
                  <a:lnTo>
                    <a:pt x="11" y="192"/>
                  </a:lnTo>
                  <a:lnTo>
                    <a:pt x="7" y="186"/>
                  </a:lnTo>
                  <a:lnTo>
                    <a:pt x="3" y="179"/>
                  </a:lnTo>
                  <a:lnTo>
                    <a:pt x="1" y="171"/>
                  </a:lnTo>
                  <a:lnTo>
                    <a:pt x="0" y="162"/>
                  </a:lnTo>
                  <a:lnTo>
                    <a:pt x="0" y="153"/>
                  </a:lnTo>
                  <a:lnTo>
                    <a:pt x="2" y="144"/>
                  </a:lnTo>
                  <a:lnTo>
                    <a:pt x="4" y="135"/>
                  </a:lnTo>
                  <a:lnTo>
                    <a:pt x="8" y="125"/>
                  </a:lnTo>
                  <a:lnTo>
                    <a:pt x="13" y="115"/>
                  </a:lnTo>
                  <a:lnTo>
                    <a:pt x="19" y="104"/>
                  </a:lnTo>
                  <a:lnTo>
                    <a:pt x="27" y="94"/>
                  </a:lnTo>
                  <a:lnTo>
                    <a:pt x="36" y="84"/>
                  </a:lnTo>
                  <a:lnTo>
                    <a:pt x="47" y="74"/>
                  </a:lnTo>
                  <a:lnTo>
                    <a:pt x="59" y="64"/>
                  </a:lnTo>
                  <a:lnTo>
                    <a:pt x="72" y="54"/>
                  </a:lnTo>
                  <a:lnTo>
                    <a:pt x="86" y="43"/>
                  </a:lnTo>
                  <a:lnTo>
                    <a:pt x="103" y="3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64" name="Freeform 40"/>
            <p:cNvSpPr>
              <a:spLocks/>
            </p:cNvSpPr>
            <p:nvPr/>
          </p:nvSpPr>
          <p:spPr bwMode="auto">
            <a:xfrm>
              <a:off x="4356100" y="3771900"/>
              <a:ext cx="14288" cy="11113"/>
            </a:xfrm>
            <a:custGeom>
              <a:avLst/>
              <a:gdLst/>
              <a:ahLst/>
              <a:cxnLst>
                <a:cxn ang="0">
                  <a:pos x="120" y="25"/>
                </a:cxn>
                <a:cxn ang="0">
                  <a:pos x="152" y="11"/>
                </a:cxn>
                <a:cxn ang="0">
                  <a:pos x="180" y="3"/>
                </a:cxn>
                <a:cxn ang="0">
                  <a:pos x="207" y="0"/>
                </a:cxn>
                <a:cxn ang="0">
                  <a:pos x="229" y="1"/>
                </a:cxn>
                <a:cxn ang="0">
                  <a:pos x="248" y="6"/>
                </a:cxn>
                <a:cxn ang="0">
                  <a:pos x="265" y="15"/>
                </a:cxn>
                <a:cxn ang="0">
                  <a:pos x="276" y="26"/>
                </a:cxn>
                <a:cxn ang="0">
                  <a:pos x="284" y="40"/>
                </a:cxn>
                <a:cxn ang="0">
                  <a:pos x="287" y="57"/>
                </a:cxn>
                <a:cxn ang="0">
                  <a:pos x="286" y="75"/>
                </a:cxn>
                <a:cxn ang="0">
                  <a:pos x="280" y="94"/>
                </a:cxn>
                <a:cxn ang="0">
                  <a:pos x="269" y="115"/>
                </a:cxn>
                <a:cxn ang="0">
                  <a:pos x="253" y="135"/>
                </a:cxn>
                <a:cxn ang="0">
                  <a:pos x="230" y="154"/>
                </a:cxn>
                <a:cxn ang="0">
                  <a:pos x="203" y="175"/>
                </a:cxn>
                <a:cxn ang="0">
                  <a:pos x="169" y="193"/>
                </a:cxn>
                <a:cxn ang="0">
                  <a:pos x="136" y="206"/>
                </a:cxn>
                <a:cxn ang="0">
                  <a:pos x="107" y="214"/>
                </a:cxn>
                <a:cxn ang="0">
                  <a:pos x="81" y="217"/>
                </a:cxn>
                <a:cxn ang="0">
                  <a:pos x="58" y="217"/>
                </a:cxn>
                <a:cxn ang="0">
                  <a:pos x="38" y="212"/>
                </a:cxn>
                <a:cxn ang="0">
                  <a:pos x="22" y="204"/>
                </a:cxn>
                <a:cxn ang="0">
                  <a:pos x="11" y="192"/>
                </a:cxn>
                <a:cxn ang="0">
                  <a:pos x="3" y="179"/>
                </a:cxn>
                <a:cxn ang="0">
                  <a:pos x="0" y="162"/>
                </a:cxn>
                <a:cxn ang="0">
                  <a:pos x="2" y="144"/>
                </a:cxn>
                <a:cxn ang="0">
                  <a:pos x="8" y="125"/>
                </a:cxn>
                <a:cxn ang="0">
                  <a:pos x="19" y="104"/>
                </a:cxn>
                <a:cxn ang="0">
                  <a:pos x="36" y="84"/>
                </a:cxn>
                <a:cxn ang="0">
                  <a:pos x="59" y="64"/>
                </a:cxn>
                <a:cxn ang="0">
                  <a:pos x="86" y="43"/>
                </a:cxn>
              </a:cxnLst>
              <a:rect l="0" t="0" r="r" b="b"/>
              <a:pathLst>
                <a:path w="287" h="218">
                  <a:moveTo>
                    <a:pt x="103" y="33"/>
                  </a:moveTo>
                  <a:lnTo>
                    <a:pt x="120" y="25"/>
                  </a:lnTo>
                  <a:lnTo>
                    <a:pt x="136" y="17"/>
                  </a:lnTo>
                  <a:lnTo>
                    <a:pt x="152" y="11"/>
                  </a:lnTo>
                  <a:lnTo>
                    <a:pt x="166" y="7"/>
                  </a:lnTo>
                  <a:lnTo>
                    <a:pt x="180" y="3"/>
                  </a:lnTo>
                  <a:lnTo>
                    <a:pt x="193" y="1"/>
                  </a:lnTo>
                  <a:lnTo>
                    <a:pt x="207" y="0"/>
                  </a:lnTo>
                  <a:lnTo>
                    <a:pt x="218" y="0"/>
                  </a:lnTo>
                  <a:lnTo>
                    <a:pt x="229" y="1"/>
                  </a:lnTo>
                  <a:lnTo>
                    <a:pt x="239" y="3"/>
                  </a:lnTo>
                  <a:lnTo>
                    <a:pt x="248" y="6"/>
                  </a:lnTo>
                  <a:lnTo>
                    <a:pt x="258" y="10"/>
                  </a:lnTo>
                  <a:lnTo>
                    <a:pt x="265" y="15"/>
                  </a:lnTo>
                  <a:lnTo>
                    <a:pt x="271" y="20"/>
                  </a:lnTo>
                  <a:lnTo>
                    <a:pt x="276" y="26"/>
                  </a:lnTo>
                  <a:lnTo>
                    <a:pt x="281" y="33"/>
                  </a:lnTo>
                  <a:lnTo>
                    <a:pt x="284" y="40"/>
                  </a:lnTo>
                  <a:lnTo>
                    <a:pt x="286" y="49"/>
                  </a:lnTo>
                  <a:lnTo>
                    <a:pt x="287" y="57"/>
                  </a:lnTo>
                  <a:lnTo>
                    <a:pt x="287" y="66"/>
                  </a:lnTo>
                  <a:lnTo>
                    <a:pt x="286" y="75"/>
                  </a:lnTo>
                  <a:lnTo>
                    <a:pt x="284" y="84"/>
                  </a:lnTo>
                  <a:lnTo>
                    <a:pt x="280" y="94"/>
                  </a:lnTo>
                  <a:lnTo>
                    <a:pt x="275" y="104"/>
                  </a:lnTo>
                  <a:lnTo>
                    <a:pt x="269" y="115"/>
                  </a:lnTo>
                  <a:lnTo>
                    <a:pt x="262" y="125"/>
                  </a:lnTo>
                  <a:lnTo>
                    <a:pt x="253" y="135"/>
                  </a:lnTo>
                  <a:lnTo>
                    <a:pt x="242" y="144"/>
                  </a:lnTo>
                  <a:lnTo>
                    <a:pt x="230" y="154"/>
                  </a:lnTo>
                  <a:lnTo>
                    <a:pt x="217" y="165"/>
                  </a:lnTo>
                  <a:lnTo>
                    <a:pt x="203" y="175"/>
                  </a:lnTo>
                  <a:lnTo>
                    <a:pt x="186" y="184"/>
                  </a:lnTo>
                  <a:lnTo>
                    <a:pt x="169" y="193"/>
                  </a:lnTo>
                  <a:lnTo>
                    <a:pt x="153" y="200"/>
                  </a:lnTo>
                  <a:lnTo>
                    <a:pt x="136" y="206"/>
                  </a:lnTo>
                  <a:lnTo>
                    <a:pt x="122" y="211"/>
                  </a:lnTo>
                  <a:lnTo>
                    <a:pt x="107" y="214"/>
                  </a:lnTo>
                  <a:lnTo>
                    <a:pt x="94" y="216"/>
                  </a:lnTo>
                  <a:lnTo>
                    <a:pt x="81" y="217"/>
                  </a:lnTo>
                  <a:lnTo>
                    <a:pt x="69" y="218"/>
                  </a:lnTo>
                  <a:lnTo>
                    <a:pt x="58" y="217"/>
                  </a:lnTo>
                  <a:lnTo>
                    <a:pt x="48" y="215"/>
                  </a:lnTo>
                  <a:lnTo>
                    <a:pt x="38" y="212"/>
                  </a:lnTo>
                  <a:lnTo>
                    <a:pt x="30" y="208"/>
                  </a:lnTo>
                  <a:lnTo>
                    <a:pt x="22" y="204"/>
                  </a:lnTo>
                  <a:lnTo>
                    <a:pt x="16" y="198"/>
                  </a:lnTo>
                  <a:lnTo>
                    <a:pt x="11" y="192"/>
                  </a:lnTo>
                  <a:lnTo>
                    <a:pt x="7" y="186"/>
                  </a:lnTo>
                  <a:lnTo>
                    <a:pt x="3" y="179"/>
                  </a:lnTo>
                  <a:lnTo>
                    <a:pt x="1" y="171"/>
                  </a:lnTo>
                  <a:lnTo>
                    <a:pt x="0" y="162"/>
                  </a:lnTo>
                  <a:lnTo>
                    <a:pt x="0" y="153"/>
                  </a:lnTo>
                  <a:lnTo>
                    <a:pt x="2" y="144"/>
                  </a:lnTo>
                  <a:lnTo>
                    <a:pt x="4" y="135"/>
                  </a:lnTo>
                  <a:lnTo>
                    <a:pt x="8" y="125"/>
                  </a:lnTo>
                  <a:lnTo>
                    <a:pt x="13" y="115"/>
                  </a:lnTo>
                  <a:lnTo>
                    <a:pt x="19" y="104"/>
                  </a:lnTo>
                  <a:lnTo>
                    <a:pt x="27" y="94"/>
                  </a:lnTo>
                  <a:lnTo>
                    <a:pt x="36" y="84"/>
                  </a:lnTo>
                  <a:lnTo>
                    <a:pt x="47" y="74"/>
                  </a:lnTo>
                  <a:lnTo>
                    <a:pt x="59" y="64"/>
                  </a:lnTo>
                  <a:lnTo>
                    <a:pt x="72" y="54"/>
                  </a:lnTo>
                  <a:lnTo>
                    <a:pt x="86" y="43"/>
                  </a:lnTo>
                  <a:lnTo>
                    <a:pt x="103" y="33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65" name="Freeform 41"/>
            <p:cNvSpPr>
              <a:spLocks/>
            </p:cNvSpPr>
            <p:nvPr/>
          </p:nvSpPr>
          <p:spPr bwMode="auto">
            <a:xfrm>
              <a:off x="4344988" y="3786188"/>
              <a:ext cx="17463" cy="17463"/>
            </a:xfrm>
            <a:custGeom>
              <a:avLst/>
              <a:gdLst/>
              <a:ahLst/>
              <a:cxnLst>
                <a:cxn ang="0">
                  <a:pos x="238" y="265"/>
                </a:cxn>
                <a:cxn ang="0">
                  <a:pos x="200" y="293"/>
                </a:cxn>
                <a:cxn ang="0">
                  <a:pos x="165" y="315"/>
                </a:cxn>
                <a:cxn ang="0">
                  <a:pos x="132" y="328"/>
                </a:cxn>
                <a:cxn ang="0">
                  <a:pos x="100" y="335"/>
                </a:cxn>
                <a:cxn ang="0">
                  <a:pos x="74" y="336"/>
                </a:cxn>
                <a:cxn ang="0">
                  <a:pos x="49" y="332"/>
                </a:cxn>
                <a:cxn ang="0">
                  <a:pos x="30" y="322"/>
                </a:cxn>
                <a:cxn ang="0">
                  <a:pos x="15" y="308"/>
                </a:cxn>
                <a:cxn ang="0">
                  <a:pos x="6" y="288"/>
                </a:cxn>
                <a:cxn ang="0">
                  <a:pos x="0" y="266"/>
                </a:cxn>
                <a:cxn ang="0">
                  <a:pos x="3" y="240"/>
                </a:cxn>
                <a:cxn ang="0">
                  <a:pos x="11" y="210"/>
                </a:cxn>
                <a:cxn ang="0">
                  <a:pos x="26" y="179"/>
                </a:cxn>
                <a:cxn ang="0">
                  <a:pos x="49" y="144"/>
                </a:cxn>
                <a:cxn ang="0">
                  <a:pos x="80" y="108"/>
                </a:cxn>
                <a:cxn ang="0">
                  <a:pos x="118" y="73"/>
                </a:cxn>
                <a:cxn ang="0">
                  <a:pos x="156" y="43"/>
                </a:cxn>
                <a:cxn ang="0">
                  <a:pos x="192" y="23"/>
                </a:cxn>
                <a:cxn ang="0">
                  <a:pos x="226" y="9"/>
                </a:cxn>
                <a:cxn ang="0">
                  <a:pos x="257" y="1"/>
                </a:cxn>
                <a:cxn ang="0">
                  <a:pos x="285" y="0"/>
                </a:cxn>
                <a:cxn ang="0">
                  <a:pos x="308" y="5"/>
                </a:cxn>
                <a:cxn ang="0">
                  <a:pos x="329" y="14"/>
                </a:cxn>
                <a:cxn ang="0">
                  <a:pos x="343" y="29"/>
                </a:cxn>
                <a:cxn ang="0">
                  <a:pos x="353" y="48"/>
                </a:cxn>
                <a:cxn ang="0">
                  <a:pos x="357" y="72"/>
                </a:cxn>
                <a:cxn ang="0">
                  <a:pos x="355" y="98"/>
                </a:cxn>
                <a:cxn ang="0">
                  <a:pos x="346" y="128"/>
                </a:cxn>
                <a:cxn ang="0">
                  <a:pos x="331" y="159"/>
                </a:cxn>
                <a:cxn ang="0">
                  <a:pos x="307" y="194"/>
                </a:cxn>
                <a:cxn ang="0">
                  <a:pos x="276" y="229"/>
                </a:cxn>
              </a:cxnLst>
              <a:rect l="0" t="0" r="r" b="b"/>
              <a:pathLst>
                <a:path w="357" h="337">
                  <a:moveTo>
                    <a:pt x="257" y="248"/>
                  </a:moveTo>
                  <a:lnTo>
                    <a:pt x="238" y="265"/>
                  </a:lnTo>
                  <a:lnTo>
                    <a:pt x="219" y="280"/>
                  </a:lnTo>
                  <a:lnTo>
                    <a:pt x="200" y="293"/>
                  </a:lnTo>
                  <a:lnTo>
                    <a:pt x="182" y="305"/>
                  </a:lnTo>
                  <a:lnTo>
                    <a:pt x="165" y="315"/>
                  </a:lnTo>
                  <a:lnTo>
                    <a:pt x="148" y="322"/>
                  </a:lnTo>
                  <a:lnTo>
                    <a:pt x="132" y="328"/>
                  </a:lnTo>
                  <a:lnTo>
                    <a:pt x="116" y="333"/>
                  </a:lnTo>
                  <a:lnTo>
                    <a:pt x="100" y="335"/>
                  </a:lnTo>
                  <a:lnTo>
                    <a:pt x="87" y="337"/>
                  </a:lnTo>
                  <a:lnTo>
                    <a:pt x="74" y="336"/>
                  </a:lnTo>
                  <a:lnTo>
                    <a:pt x="61" y="335"/>
                  </a:lnTo>
                  <a:lnTo>
                    <a:pt x="49" y="332"/>
                  </a:lnTo>
                  <a:lnTo>
                    <a:pt x="39" y="328"/>
                  </a:lnTo>
                  <a:lnTo>
                    <a:pt x="30" y="322"/>
                  </a:lnTo>
                  <a:lnTo>
                    <a:pt x="22" y="316"/>
                  </a:lnTo>
                  <a:lnTo>
                    <a:pt x="15" y="308"/>
                  </a:lnTo>
                  <a:lnTo>
                    <a:pt x="10" y="299"/>
                  </a:lnTo>
                  <a:lnTo>
                    <a:pt x="6" y="288"/>
                  </a:lnTo>
                  <a:lnTo>
                    <a:pt x="3" y="278"/>
                  </a:lnTo>
                  <a:lnTo>
                    <a:pt x="0" y="266"/>
                  </a:lnTo>
                  <a:lnTo>
                    <a:pt x="0" y="253"/>
                  </a:lnTo>
                  <a:lnTo>
                    <a:pt x="3" y="240"/>
                  </a:lnTo>
                  <a:lnTo>
                    <a:pt x="6" y="225"/>
                  </a:lnTo>
                  <a:lnTo>
                    <a:pt x="11" y="210"/>
                  </a:lnTo>
                  <a:lnTo>
                    <a:pt x="18" y="195"/>
                  </a:lnTo>
                  <a:lnTo>
                    <a:pt x="26" y="179"/>
                  </a:lnTo>
                  <a:lnTo>
                    <a:pt x="37" y="161"/>
                  </a:lnTo>
                  <a:lnTo>
                    <a:pt x="49" y="144"/>
                  </a:lnTo>
                  <a:lnTo>
                    <a:pt x="64" y="127"/>
                  </a:lnTo>
                  <a:lnTo>
                    <a:pt x="80" y="108"/>
                  </a:lnTo>
                  <a:lnTo>
                    <a:pt x="98" y="90"/>
                  </a:lnTo>
                  <a:lnTo>
                    <a:pt x="118" y="73"/>
                  </a:lnTo>
                  <a:lnTo>
                    <a:pt x="137" y="57"/>
                  </a:lnTo>
                  <a:lnTo>
                    <a:pt x="156" y="43"/>
                  </a:lnTo>
                  <a:lnTo>
                    <a:pt x="175" y="32"/>
                  </a:lnTo>
                  <a:lnTo>
                    <a:pt x="192" y="23"/>
                  </a:lnTo>
                  <a:lnTo>
                    <a:pt x="209" y="15"/>
                  </a:lnTo>
                  <a:lnTo>
                    <a:pt x="226" y="9"/>
                  </a:lnTo>
                  <a:lnTo>
                    <a:pt x="242" y="4"/>
                  </a:lnTo>
                  <a:lnTo>
                    <a:pt x="257" y="1"/>
                  </a:lnTo>
                  <a:lnTo>
                    <a:pt x="272" y="0"/>
                  </a:lnTo>
                  <a:lnTo>
                    <a:pt x="285" y="0"/>
                  </a:lnTo>
                  <a:lnTo>
                    <a:pt x="297" y="2"/>
                  </a:lnTo>
                  <a:lnTo>
                    <a:pt x="308" y="5"/>
                  </a:lnTo>
                  <a:lnTo>
                    <a:pt x="318" y="9"/>
                  </a:lnTo>
                  <a:lnTo>
                    <a:pt x="329" y="14"/>
                  </a:lnTo>
                  <a:lnTo>
                    <a:pt x="337" y="21"/>
                  </a:lnTo>
                  <a:lnTo>
                    <a:pt x="343" y="29"/>
                  </a:lnTo>
                  <a:lnTo>
                    <a:pt x="349" y="38"/>
                  </a:lnTo>
                  <a:lnTo>
                    <a:pt x="353" y="48"/>
                  </a:lnTo>
                  <a:lnTo>
                    <a:pt x="356" y="60"/>
                  </a:lnTo>
                  <a:lnTo>
                    <a:pt x="357" y="72"/>
                  </a:lnTo>
                  <a:lnTo>
                    <a:pt x="357" y="84"/>
                  </a:lnTo>
                  <a:lnTo>
                    <a:pt x="355" y="98"/>
                  </a:lnTo>
                  <a:lnTo>
                    <a:pt x="352" y="112"/>
                  </a:lnTo>
                  <a:lnTo>
                    <a:pt x="346" y="128"/>
                  </a:lnTo>
                  <a:lnTo>
                    <a:pt x="340" y="143"/>
                  </a:lnTo>
                  <a:lnTo>
                    <a:pt x="331" y="159"/>
                  </a:lnTo>
                  <a:lnTo>
                    <a:pt x="319" y="176"/>
                  </a:lnTo>
                  <a:lnTo>
                    <a:pt x="307" y="194"/>
                  </a:lnTo>
                  <a:lnTo>
                    <a:pt x="293" y="211"/>
                  </a:lnTo>
                  <a:lnTo>
                    <a:pt x="276" y="229"/>
                  </a:lnTo>
                  <a:lnTo>
                    <a:pt x="257" y="24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66" name="Freeform 42"/>
            <p:cNvSpPr>
              <a:spLocks/>
            </p:cNvSpPr>
            <p:nvPr/>
          </p:nvSpPr>
          <p:spPr bwMode="auto">
            <a:xfrm>
              <a:off x="4344988" y="3786188"/>
              <a:ext cx="17463" cy="17463"/>
            </a:xfrm>
            <a:custGeom>
              <a:avLst/>
              <a:gdLst/>
              <a:ahLst/>
              <a:cxnLst>
                <a:cxn ang="0">
                  <a:pos x="238" y="265"/>
                </a:cxn>
                <a:cxn ang="0">
                  <a:pos x="200" y="293"/>
                </a:cxn>
                <a:cxn ang="0">
                  <a:pos x="165" y="315"/>
                </a:cxn>
                <a:cxn ang="0">
                  <a:pos x="132" y="328"/>
                </a:cxn>
                <a:cxn ang="0">
                  <a:pos x="100" y="335"/>
                </a:cxn>
                <a:cxn ang="0">
                  <a:pos x="74" y="336"/>
                </a:cxn>
                <a:cxn ang="0">
                  <a:pos x="49" y="332"/>
                </a:cxn>
                <a:cxn ang="0">
                  <a:pos x="30" y="322"/>
                </a:cxn>
                <a:cxn ang="0">
                  <a:pos x="15" y="308"/>
                </a:cxn>
                <a:cxn ang="0">
                  <a:pos x="6" y="288"/>
                </a:cxn>
                <a:cxn ang="0">
                  <a:pos x="0" y="266"/>
                </a:cxn>
                <a:cxn ang="0">
                  <a:pos x="3" y="240"/>
                </a:cxn>
                <a:cxn ang="0">
                  <a:pos x="11" y="210"/>
                </a:cxn>
                <a:cxn ang="0">
                  <a:pos x="26" y="179"/>
                </a:cxn>
                <a:cxn ang="0">
                  <a:pos x="49" y="144"/>
                </a:cxn>
                <a:cxn ang="0">
                  <a:pos x="80" y="108"/>
                </a:cxn>
                <a:cxn ang="0">
                  <a:pos x="118" y="73"/>
                </a:cxn>
                <a:cxn ang="0">
                  <a:pos x="156" y="43"/>
                </a:cxn>
                <a:cxn ang="0">
                  <a:pos x="192" y="23"/>
                </a:cxn>
                <a:cxn ang="0">
                  <a:pos x="226" y="9"/>
                </a:cxn>
                <a:cxn ang="0">
                  <a:pos x="257" y="1"/>
                </a:cxn>
                <a:cxn ang="0">
                  <a:pos x="285" y="0"/>
                </a:cxn>
                <a:cxn ang="0">
                  <a:pos x="308" y="5"/>
                </a:cxn>
                <a:cxn ang="0">
                  <a:pos x="329" y="14"/>
                </a:cxn>
                <a:cxn ang="0">
                  <a:pos x="343" y="29"/>
                </a:cxn>
                <a:cxn ang="0">
                  <a:pos x="353" y="48"/>
                </a:cxn>
                <a:cxn ang="0">
                  <a:pos x="357" y="72"/>
                </a:cxn>
                <a:cxn ang="0">
                  <a:pos x="355" y="98"/>
                </a:cxn>
                <a:cxn ang="0">
                  <a:pos x="346" y="128"/>
                </a:cxn>
                <a:cxn ang="0">
                  <a:pos x="331" y="159"/>
                </a:cxn>
                <a:cxn ang="0">
                  <a:pos x="307" y="194"/>
                </a:cxn>
                <a:cxn ang="0">
                  <a:pos x="276" y="229"/>
                </a:cxn>
              </a:cxnLst>
              <a:rect l="0" t="0" r="r" b="b"/>
              <a:pathLst>
                <a:path w="357" h="337">
                  <a:moveTo>
                    <a:pt x="257" y="248"/>
                  </a:moveTo>
                  <a:lnTo>
                    <a:pt x="238" y="265"/>
                  </a:lnTo>
                  <a:lnTo>
                    <a:pt x="219" y="280"/>
                  </a:lnTo>
                  <a:lnTo>
                    <a:pt x="200" y="293"/>
                  </a:lnTo>
                  <a:lnTo>
                    <a:pt x="182" y="305"/>
                  </a:lnTo>
                  <a:lnTo>
                    <a:pt x="165" y="315"/>
                  </a:lnTo>
                  <a:lnTo>
                    <a:pt x="148" y="322"/>
                  </a:lnTo>
                  <a:lnTo>
                    <a:pt x="132" y="328"/>
                  </a:lnTo>
                  <a:lnTo>
                    <a:pt x="116" y="333"/>
                  </a:lnTo>
                  <a:lnTo>
                    <a:pt x="100" y="335"/>
                  </a:lnTo>
                  <a:lnTo>
                    <a:pt x="87" y="337"/>
                  </a:lnTo>
                  <a:lnTo>
                    <a:pt x="74" y="336"/>
                  </a:lnTo>
                  <a:lnTo>
                    <a:pt x="61" y="335"/>
                  </a:lnTo>
                  <a:lnTo>
                    <a:pt x="49" y="332"/>
                  </a:lnTo>
                  <a:lnTo>
                    <a:pt x="39" y="328"/>
                  </a:lnTo>
                  <a:lnTo>
                    <a:pt x="30" y="322"/>
                  </a:lnTo>
                  <a:lnTo>
                    <a:pt x="22" y="316"/>
                  </a:lnTo>
                  <a:lnTo>
                    <a:pt x="15" y="308"/>
                  </a:lnTo>
                  <a:lnTo>
                    <a:pt x="10" y="299"/>
                  </a:lnTo>
                  <a:lnTo>
                    <a:pt x="6" y="288"/>
                  </a:lnTo>
                  <a:lnTo>
                    <a:pt x="3" y="278"/>
                  </a:lnTo>
                  <a:lnTo>
                    <a:pt x="0" y="266"/>
                  </a:lnTo>
                  <a:lnTo>
                    <a:pt x="0" y="253"/>
                  </a:lnTo>
                  <a:lnTo>
                    <a:pt x="3" y="240"/>
                  </a:lnTo>
                  <a:lnTo>
                    <a:pt x="6" y="225"/>
                  </a:lnTo>
                  <a:lnTo>
                    <a:pt x="11" y="210"/>
                  </a:lnTo>
                  <a:lnTo>
                    <a:pt x="18" y="195"/>
                  </a:lnTo>
                  <a:lnTo>
                    <a:pt x="26" y="179"/>
                  </a:lnTo>
                  <a:lnTo>
                    <a:pt x="37" y="161"/>
                  </a:lnTo>
                  <a:lnTo>
                    <a:pt x="49" y="144"/>
                  </a:lnTo>
                  <a:lnTo>
                    <a:pt x="64" y="127"/>
                  </a:lnTo>
                  <a:lnTo>
                    <a:pt x="80" y="108"/>
                  </a:lnTo>
                  <a:lnTo>
                    <a:pt x="98" y="90"/>
                  </a:lnTo>
                  <a:lnTo>
                    <a:pt x="118" y="73"/>
                  </a:lnTo>
                  <a:lnTo>
                    <a:pt x="137" y="57"/>
                  </a:lnTo>
                  <a:lnTo>
                    <a:pt x="156" y="43"/>
                  </a:lnTo>
                  <a:lnTo>
                    <a:pt x="175" y="32"/>
                  </a:lnTo>
                  <a:lnTo>
                    <a:pt x="192" y="23"/>
                  </a:lnTo>
                  <a:lnTo>
                    <a:pt x="209" y="15"/>
                  </a:lnTo>
                  <a:lnTo>
                    <a:pt x="226" y="9"/>
                  </a:lnTo>
                  <a:lnTo>
                    <a:pt x="242" y="4"/>
                  </a:lnTo>
                  <a:lnTo>
                    <a:pt x="257" y="1"/>
                  </a:lnTo>
                  <a:lnTo>
                    <a:pt x="272" y="0"/>
                  </a:lnTo>
                  <a:lnTo>
                    <a:pt x="285" y="0"/>
                  </a:lnTo>
                  <a:lnTo>
                    <a:pt x="297" y="2"/>
                  </a:lnTo>
                  <a:lnTo>
                    <a:pt x="308" y="5"/>
                  </a:lnTo>
                  <a:lnTo>
                    <a:pt x="318" y="9"/>
                  </a:lnTo>
                  <a:lnTo>
                    <a:pt x="329" y="14"/>
                  </a:lnTo>
                  <a:lnTo>
                    <a:pt x="337" y="21"/>
                  </a:lnTo>
                  <a:lnTo>
                    <a:pt x="343" y="29"/>
                  </a:lnTo>
                  <a:lnTo>
                    <a:pt x="349" y="38"/>
                  </a:lnTo>
                  <a:lnTo>
                    <a:pt x="353" y="48"/>
                  </a:lnTo>
                  <a:lnTo>
                    <a:pt x="356" y="60"/>
                  </a:lnTo>
                  <a:lnTo>
                    <a:pt x="357" y="72"/>
                  </a:lnTo>
                  <a:lnTo>
                    <a:pt x="357" y="84"/>
                  </a:lnTo>
                  <a:lnTo>
                    <a:pt x="355" y="98"/>
                  </a:lnTo>
                  <a:lnTo>
                    <a:pt x="352" y="112"/>
                  </a:lnTo>
                  <a:lnTo>
                    <a:pt x="346" y="128"/>
                  </a:lnTo>
                  <a:lnTo>
                    <a:pt x="340" y="143"/>
                  </a:lnTo>
                  <a:lnTo>
                    <a:pt x="331" y="159"/>
                  </a:lnTo>
                  <a:lnTo>
                    <a:pt x="319" y="176"/>
                  </a:lnTo>
                  <a:lnTo>
                    <a:pt x="307" y="194"/>
                  </a:lnTo>
                  <a:lnTo>
                    <a:pt x="293" y="211"/>
                  </a:lnTo>
                  <a:lnTo>
                    <a:pt x="276" y="229"/>
                  </a:lnTo>
                  <a:lnTo>
                    <a:pt x="257" y="248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67" name="Freeform 43"/>
            <p:cNvSpPr>
              <a:spLocks/>
            </p:cNvSpPr>
            <p:nvPr/>
          </p:nvSpPr>
          <p:spPr bwMode="auto">
            <a:xfrm>
              <a:off x="4343400" y="3803650"/>
              <a:ext cx="20638" cy="25400"/>
            </a:xfrm>
            <a:custGeom>
              <a:avLst/>
              <a:gdLst/>
              <a:ahLst/>
              <a:cxnLst>
                <a:cxn ang="0">
                  <a:pos x="307" y="336"/>
                </a:cxn>
                <a:cxn ang="0">
                  <a:pos x="270" y="383"/>
                </a:cxn>
                <a:cxn ang="0">
                  <a:pos x="233" y="420"/>
                </a:cxn>
                <a:cxn ang="0">
                  <a:pos x="196" y="449"/>
                </a:cxn>
                <a:cxn ang="0">
                  <a:pos x="160" y="469"/>
                </a:cxn>
                <a:cxn ang="0">
                  <a:pos x="125" y="480"/>
                </a:cxn>
                <a:cxn ang="0">
                  <a:pos x="94" y="483"/>
                </a:cxn>
                <a:cxn ang="0">
                  <a:pos x="65" y="479"/>
                </a:cxn>
                <a:cxn ang="0">
                  <a:pos x="41" y="467"/>
                </a:cxn>
                <a:cxn ang="0">
                  <a:pos x="21" y="448"/>
                </a:cxn>
                <a:cxn ang="0">
                  <a:pos x="8" y="422"/>
                </a:cxn>
                <a:cxn ang="0">
                  <a:pos x="1" y="390"/>
                </a:cxn>
                <a:cxn ang="0">
                  <a:pos x="1" y="351"/>
                </a:cxn>
                <a:cxn ang="0">
                  <a:pos x="8" y="307"/>
                </a:cxn>
                <a:cxn ang="0">
                  <a:pos x="26" y="258"/>
                </a:cxn>
                <a:cxn ang="0">
                  <a:pos x="51" y="204"/>
                </a:cxn>
                <a:cxn ang="0">
                  <a:pos x="86" y="147"/>
                </a:cxn>
                <a:cxn ang="0">
                  <a:pos x="123" y="100"/>
                </a:cxn>
                <a:cxn ang="0">
                  <a:pos x="160" y="62"/>
                </a:cxn>
                <a:cxn ang="0">
                  <a:pos x="198" y="34"/>
                </a:cxn>
                <a:cxn ang="0">
                  <a:pos x="233" y="15"/>
                </a:cxn>
                <a:cxn ang="0">
                  <a:pos x="268" y="3"/>
                </a:cxn>
                <a:cxn ang="0">
                  <a:pos x="300" y="0"/>
                </a:cxn>
                <a:cxn ang="0">
                  <a:pos x="328" y="5"/>
                </a:cxn>
                <a:cxn ang="0">
                  <a:pos x="352" y="18"/>
                </a:cxn>
                <a:cxn ang="0">
                  <a:pos x="371" y="37"/>
                </a:cxn>
                <a:cxn ang="0">
                  <a:pos x="385" y="62"/>
                </a:cxn>
                <a:cxn ang="0">
                  <a:pos x="392" y="95"/>
                </a:cxn>
                <a:cxn ang="0">
                  <a:pos x="392" y="134"/>
                </a:cxn>
                <a:cxn ang="0">
                  <a:pos x="384" y="177"/>
                </a:cxn>
                <a:cxn ang="0">
                  <a:pos x="368" y="226"/>
                </a:cxn>
                <a:cxn ang="0">
                  <a:pos x="343" y="280"/>
                </a:cxn>
              </a:cxnLst>
              <a:rect l="0" t="0" r="r" b="b"/>
              <a:pathLst>
                <a:path w="393" h="483">
                  <a:moveTo>
                    <a:pt x="325" y="309"/>
                  </a:moveTo>
                  <a:lnTo>
                    <a:pt x="307" y="336"/>
                  </a:lnTo>
                  <a:lnTo>
                    <a:pt x="288" y="360"/>
                  </a:lnTo>
                  <a:lnTo>
                    <a:pt x="270" y="383"/>
                  </a:lnTo>
                  <a:lnTo>
                    <a:pt x="252" y="403"/>
                  </a:lnTo>
                  <a:lnTo>
                    <a:pt x="233" y="420"/>
                  </a:lnTo>
                  <a:lnTo>
                    <a:pt x="214" y="436"/>
                  </a:lnTo>
                  <a:lnTo>
                    <a:pt x="196" y="449"/>
                  </a:lnTo>
                  <a:lnTo>
                    <a:pt x="177" y="460"/>
                  </a:lnTo>
                  <a:lnTo>
                    <a:pt x="160" y="469"/>
                  </a:lnTo>
                  <a:lnTo>
                    <a:pt x="143" y="475"/>
                  </a:lnTo>
                  <a:lnTo>
                    <a:pt x="125" y="480"/>
                  </a:lnTo>
                  <a:lnTo>
                    <a:pt x="109" y="483"/>
                  </a:lnTo>
                  <a:lnTo>
                    <a:pt x="94" y="483"/>
                  </a:lnTo>
                  <a:lnTo>
                    <a:pt x="80" y="482"/>
                  </a:lnTo>
                  <a:lnTo>
                    <a:pt x="65" y="479"/>
                  </a:lnTo>
                  <a:lnTo>
                    <a:pt x="53" y="474"/>
                  </a:lnTo>
                  <a:lnTo>
                    <a:pt x="41" y="467"/>
                  </a:lnTo>
                  <a:lnTo>
                    <a:pt x="31" y="458"/>
                  </a:lnTo>
                  <a:lnTo>
                    <a:pt x="21" y="448"/>
                  </a:lnTo>
                  <a:lnTo>
                    <a:pt x="14" y="436"/>
                  </a:lnTo>
                  <a:lnTo>
                    <a:pt x="8" y="422"/>
                  </a:lnTo>
                  <a:lnTo>
                    <a:pt x="4" y="406"/>
                  </a:lnTo>
                  <a:lnTo>
                    <a:pt x="1" y="390"/>
                  </a:lnTo>
                  <a:lnTo>
                    <a:pt x="0" y="372"/>
                  </a:lnTo>
                  <a:lnTo>
                    <a:pt x="1" y="351"/>
                  </a:lnTo>
                  <a:lnTo>
                    <a:pt x="3" y="330"/>
                  </a:lnTo>
                  <a:lnTo>
                    <a:pt x="8" y="307"/>
                  </a:lnTo>
                  <a:lnTo>
                    <a:pt x="15" y="283"/>
                  </a:lnTo>
                  <a:lnTo>
                    <a:pt x="26" y="258"/>
                  </a:lnTo>
                  <a:lnTo>
                    <a:pt x="37" y="231"/>
                  </a:lnTo>
                  <a:lnTo>
                    <a:pt x="51" y="204"/>
                  </a:lnTo>
                  <a:lnTo>
                    <a:pt x="68" y="174"/>
                  </a:lnTo>
                  <a:lnTo>
                    <a:pt x="86" y="147"/>
                  </a:lnTo>
                  <a:lnTo>
                    <a:pt x="104" y="122"/>
                  </a:lnTo>
                  <a:lnTo>
                    <a:pt x="123" y="100"/>
                  </a:lnTo>
                  <a:lnTo>
                    <a:pt x="142" y="80"/>
                  </a:lnTo>
                  <a:lnTo>
                    <a:pt x="160" y="62"/>
                  </a:lnTo>
                  <a:lnTo>
                    <a:pt x="179" y="47"/>
                  </a:lnTo>
                  <a:lnTo>
                    <a:pt x="198" y="34"/>
                  </a:lnTo>
                  <a:lnTo>
                    <a:pt x="216" y="24"/>
                  </a:lnTo>
                  <a:lnTo>
                    <a:pt x="233" y="15"/>
                  </a:lnTo>
                  <a:lnTo>
                    <a:pt x="251" y="8"/>
                  </a:lnTo>
                  <a:lnTo>
                    <a:pt x="268" y="3"/>
                  </a:lnTo>
                  <a:lnTo>
                    <a:pt x="284" y="1"/>
                  </a:lnTo>
                  <a:lnTo>
                    <a:pt x="300" y="0"/>
                  </a:lnTo>
                  <a:lnTo>
                    <a:pt x="314" y="2"/>
                  </a:lnTo>
                  <a:lnTo>
                    <a:pt x="328" y="5"/>
                  </a:lnTo>
                  <a:lnTo>
                    <a:pt x="340" y="10"/>
                  </a:lnTo>
                  <a:lnTo>
                    <a:pt x="352" y="18"/>
                  </a:lnTo>
                  <a:lnTo>
                    <a:pt x="363" y="27"/>
                  </a:lnTo>
                  <a:lnTo>
                    <a:pt x="371" y="37"/>
                  </a:lnTo>
                  <a:lnTo>
                    <a:pt x="379" y="49"/>
                  </a:lnTo>
                  <a:lnTo>
                    <a:pt x="385" y="62"/>
                  </a:lnTo>
                  <a:lnTo>
                    <a:pt x="389" y="78"/>
                  </a:lnTo>
                  <a:lnTo>
                    <a:pt x="392" y="95"/>
                  </a:lnTo>
                  <a:lnTo>
                    <a:pt x="393" y="113"/>
                  </a:lnTo>
                  <a:lnTo>
                    <a:pt x="392" y="134"/>
                  </a:lnTo>
                  <a:lnTo>
                    <a:pt x="389" y="154"/>
                  </a:lnTo>
                  <a:lnTo>
                    <a:pt x="384" y="177"/>
                  </a:lnTo>
                  <a:lnTo>
                    <a:pt x="377" y="201"/>
                  </a:lnTo>
                  <a:lnTo>
                    <a:pt x="368" y="226"/>
                  </a:lnTo>
                  <a:lnTo>
                    <a:pt x="357" y="253"/>
                  </a:lnTo>
                  <a:lnTo>
                    <a:pt x="343" y="280"/>
                  </a:lnTo>
                  <a:lnTo>
                    <a:pt x="325" y="30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68" name="Freeform 44"/>
            <p:cNvSpPr>
              <a:spLocks/>
            </p:cNvSpPr>
            <p:nvPr/>
          </p:nvSpPr>
          <p:spPr bwMode="auto">
            <a:xfrm>
              <a:off x="4343400" y="3803650"/>
              <a:ext cx="20638" cy="25400"/>
            </a:xfrm>
            <a:custGeom>
              <a:avLst/>
              <a:gdLst/>
              <a:ahLst/>
              <a:cxnLst>
                <a:cxn ang="0">
                  <a:pos x="307" y="336"/>
                </a:cxn>
                <a:cxn ang="0">
                  <a:pos x="270" y="383"/>
                </a:cxn>
                <a:cxn ang="0">
                  <a:pos x="233" y="420"/>
                </a:cxn>
                <a:cxn ang="0">
                  <a:pos x="196" y="449"/>
                </a:cxn>
                <a:cxn ang="0">
                  <a:pos x="160" y="469"/>
                </a:cxn>
                <a:cxn ang="0">
                  <a:pos x="125" y="480"/>
                </a:cxn>
                <a:cxn ang="0">
                  <a:pos x="94" y="483"/>
                </a:cxn>
                <a:cxn ang="0">
                  <a:pos x="65" y="479"/>
                </a:cxn>
                <a:cxn ang="0">
                  <a:pos x="41" y="467"/>
                </a:cxn>
                <a:cxn ang="0">
                  <a:pos x="21" y="448"/>
                </a:cxn>
                <a:cxn ang="0">
                  <a:pos x="8" y="422"/>
                </a:cxn>
                <a:cxn ang="0">
                  <a:pos x="1" y="390"/>
                </a:cxn>
                <a:cxn ang="0">
                  <a:pos x="1" y="351"/>
                </a:cxn>
                <a:cxn ang="0">
                  <a:pos x="8" y="307"/>
                </a:cxn>
                <a:cxn ang="0">
                  <a:pos x="26" y="258"/>
                </a:cxn>
                <a:cxn ang="0">
                  <a:pos x="51" y="204"/>
                </a:cxn>
                <a:cxn ang="0">
                  <a:pos x="86" y="147"/>
                </a:cxn>
                <a:cxn ang="0">
                  <a:pos x="123" y="100"/>
                </a:cxn>
                <a:cxn ang="0">
                  <a:pos x="160" y="62"/>
                </a:cxn>
                <a:cxn ang="0">
                  <a:pos x="198" y="34"/>
                </a:cxn>
                <a:cxn ang="0">
                  <a:pos x="233" y="15"/>
                </a:cxn>
                <a:cxn ang="0">
                  <a:pos x="268" y="3"/>
                </a:cxn>
                <a:cxn ang="0">
                  <a:pos x="300" y="0"/>
                </a:cxn>
                <a:cxn ang="0">
                  <a:pos x="328" y="5"/>
                </a:cxn>
                <a:cxn ang="0">
                  <a:pos x="352" y="18"/>
                </a:cxn>
                <a:cxn ang="0">
                  <a:pos x="371" y="37"/>
                </a:cxn>
                <a:cxn ang="0">
                  <a:pos x="385" y="62"/>
                </a:cxn>
                <a:cxn ang="0">
                  <a:pos x="392" y="95"/>
                </a:cxn>
                <a:cxn ang="0">
                  <a:pos x="392" y="134"/>
                </a:cxn>
                <a:cxn ang="0">
                  <a:pos x="384" y="177"/>
                </a:cxn>
                <a:cxn ang="0">
                  <a:pos x="368" y="226"/>
                </a:cxn>
                <a:cxn ang="0">
                  <a:pos x="343" y="280"/>
                </a:cxn>
              </a:cxnLst>
              <a:rect l="0" t="0" r="r" b="b"/>
              <a:pathLst>
                <a:path w="393" h="483">
                  <a:moveTo>
                    <a:pt x="325" y="309"/>
                  </a:moveTo>
                  <a:lnTo>
                    <a:pt x="307" y="336"/>
                  </a:lnTo>
                  <a:lnTo>
                    <a:pt x="288" y="360"/>
                  </a:lnTo>
                  <a:lnTo>
                    <a:pt x="270" y="383"/>
                  </a:lnTo>
                  <a:lnTo>
                    <a:pt x="252" y="403"/>
                  </a:lnTo>
                  <a:lnTo>
                    <a:pt x="233" y="420"/>
                  </a:lnTo>
                  <a:lnTo>
                    <a:pt x="214" y="436"/>
                  </a:lnTo>
                  <a:lnTo>
                    <a:pt x="196" y="449"/>
                  </a:lnTo>
                  <a:lnTo>
                    <a:pt x="177" y="460"/>
                  </a:lnTo>
                  <a:lnTo>
                    <a:pt x="160" y="469"/>
                  </a:lnTo>
                  <a:lnTo>
                    <a:pt x="143" y="475"/>
                  </a:lnTo>
                  <a:lnTo>
                    <a:pt x="125" y="480"/>
                  </a:lnTo>
                  <a:lnTo>
                    <a:pt x="109" y="483"/>
                  </a:lnTo>
                  <a:lnTo>
                    <a:pt x="94" y="483"/>
                  </a:lnTo>
                  <a:lnTo>
                    <a:pt x="80" y="482"/>
                  </a:lnTo>
                  <a:lnTo>
                    <a:pt x="65" y="479"/>
                  </a:lnTo>
                  <a:lnTo>
                    <a:pt x="53" y="474"/>
                  </a:lnTo>
                  <a:lnTo>
                    <a:pt x="41" y="467"/>
                  </a:lnTo>
                  <a:lnTo>
                    <a:pt x="31" y="458"/>
                  </a:lnTo>
                  <a:lnTo>
                    <a:pt x="21" y="448"/>
                  </a:lnTo>
                  <a:lnTo>
                    <a:pt x="14" y="436"/>
                  </a:lnTo>
                  <a:lnTo>
                    <a:pt x="8" y="422"/>
                  </a:lnTo>
                  <a:lnTo>
                    <a:pt x="4" y="406"/>
                  </a:lnTo>
                  <a:lnTo>
                    <a:pt x="1" y="390"/>
                  </a:lnTo>
                  <a:lnTo>
                    <a:pt x="0" y="372"/>
                  </a:lnTo>
                  <a:lnTo>
                    <a:pt x="1" y="351"/>
                  </a:lnTo>
                  <a:lnTo>
                    <a:pt x="3" y="330"/>
                  </a:lnTo>
                  <a:lnTo>
                    <a:pt x="8" y="307"/>
                  </a:lnTo>
                  <a:lnTo>
                    <a:pt x="15" y="283"/>
                  </a:lnTo>
                  <a:lnTo>
                    <a:pt x="26" y="258"/>
                  </a:lnTo>
                  <a:lnTo>
                    <a:pt x="37" y="231"/>
                  </a:lnTo>
                  <a:lnTo>
                    <a:pt x="51" y="204"/>
                  </a:lnTo>
                  <a:lnTo>
                    <a:pt x="68" y="174"/>
                  </a:lnTo>
                  <a:lnTo>
                    <a:pt x="86" y="147"/>
                  </a:lnTo>
                  <a:lnTo>
                    <a:pt x="104" y="122"/>
                  </a:lnTo>
                  <a:lnTo>
                    <a:pt x="123" y="100"/>
                  </a:lnTo>
                  <a:lnTo>
                    <a:pt x="142" y="80"/>
                  </a:lnTo>
                  <a:lnTo>
                    <a:pt x="160" y="62"/>
                  </a:lnTo>
                  <a:lnTo>
                    <a:pt x="179" y="47"/>
                  </a:lnTo>
                  <a:lnTo>
                    <a:pt x="198" y="34"/>
                  </a:lnTo>
                  <a:lnTo>
                    <a:pt x="216" y="24"/>
                  </a:lnTo>
                  <a:lnTo>
                    <a:pt x="233" y="15"/>
                  </a:lnTo>
                  <a:lnTo>
                    <a:pt x="251" y="8"/>
                  </a:lnTo>
                  <a:lnTo>
                    <a:pt x="268" y="3"/>
                  </a:lnTo>
                  <a:lnTo>
                    <a:pt x="284" y="1"/>
                  </a:lnTo>
                  <a:lnTo>
                    <a:pt x="300" y="0"/>
                  </a:lnTo>
                  <a:lnTo>
                    <a:pt x="314" y="2"/>
                  </a:lnTo>
                  <a:lnTo>
                    <a:pt x="328" y="5"/>
                  </a:lnTo>
                  <a:lnTo>
                    <a:pt x="340" y="10"/>
                  </a:lnTo>
                  <a:lnTo>
                    <a:pt x="352" y="18"/>
                  </a:lnTo>
                  <a:lnTo>
                    <a:pt x="363" y="27"/>
                  </a:lnTo>
                  <a:lnTo>
                    <a:pt x="371" y="37"/>
                  </a:lnTo>
                  <a:lnTo>
                    <a:pt x="379" y="49"/>
                  </a:lnTo>
                  <a:lnTo>
                    <a:pt x="385" y="62"/>
                  </a:lnTo>
                  <a:lnTo>
                    <a:pt x="389" y="78"/>
                  </a:lnTo>
                  <a:lnTo>
                    <a:pt x="392" y="95"/>
                  </a:lnTo>
                  <a:lnTo>
                    <a:pt x="393" y="113"/>
                  </a:lnTo>
                  <a:lnTo>
                    <a:pt x="392" y="134"/>
                  </a:lnTo>
                  <a:lnTo>
                    <a:pt x="389" y="154"/>
                  </a:lnTo>
                  <a:lnTo>
                    <a:pt x="384" y="177"/>
                  </a:lnTo>
                  <a:lnTo>
                    <a:pt x="377" y="201"/>
                  </a:lnTo>
                  <a:lnTo>
                    <a:pt x="368" y="226"/>
                  </a:lnTo>
                  <a:lnTo>
                    <a:pt x="357" y="253"/>
                  </a:lnTo>
                  <a:lnTo>
                    <a:pt x="343" y="280"/>
                  </a:lnTo>
                  <a:lnTo>
                    <a:pt x="325" y="309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69" name="Freeform 45"/>
            <p:cNvSpPr>
              <a:spLocks/>
            </p:cNvSpPr>
            <p:nvPr/>
          </p:nvSpPr>
          <p:spPr bwMode="auto">
            <a:xfrm>
              <a:off x="4354513" y="3821113"/>
              <a:ext cx="20638" cy="30163"/>
            </a:xfrm>
            <a:custGeom>
              <a:avLst/>
              <a:gdLst/>
              <a:ahLst/>
              <a:cxnLst>
                <a:cxn ang="0">
                  <a:pos x="340" y="379"/>
                </a:cxn>
                <a:cxn ang="0">
                  <a:pos x="308" y="440"/>
                </a:cxn>
                <a:cxn ang="0">
                  <a:pos x="274" y="491"/>
                </a:cxn>
                <a:cxn ang="0">
                  <a:pos x="239" y="531"/>
                </a:cxn>
                <a:cxn ang="0">
                  <a:pos x="202" y="562"/>
                </a:cxn>
                <a:cxn ang="0">
                  <a:pos x="166" y="583"/>
                </a:cxn>
                <a:cxn ang="0">
                  <a:pos x="132" y="593"/>
                </a:cxn>
                <a:cxn ang="0">
                  <a:pos x="99" y="595"/>
                </a:cxn>
                <a:cxn ang="0">
                  <a:pos x="70" y="587"/>
                </a:cxn>
                <a:cxn ang="0">
                  <a:pos x="44" y="571"/>
                </a:cxn>
                <a:cxn ang="0">
                  <a:pos x="24" y="544"/>
                </a:cxn>
                <a:cxn ang="0">
                  <a:pos x="9" y="511"/>
                </a:cxn>
                <a:cxn ang="0">
                  <a:pos x="1" y="468"/>
                </a:cxn>
                <a:cxn ang="0">
                  <a:pos x="1" y="416"/>
                </a:cxn>
                <a:cxn ang="0">
                  <a:pos x="10" y="357"/>
                </a:cxn>
                <a:cxn ang="0">
                  <a:pos x="29" y="290"/>
                </a:cxn>
                <a:cxn ang="0">
                  <a:pos x="56" y="219"/>
                </a:cxn>
                <a:cxn ang="0">
                  <a:pos x="88" y="157"/>
                </a:cxn>
                <a:cxn ang="0">
                  <a:pos x="123" y="106"/>
                </a:cxn>
                <a:cxn ang="0">
                  <a:pos x="158" y="65"/>
                </a:cxn>
                <a:cxn ang="0">
                  <a:pos x="195" y="34"/>
                </a:cxn>
                <a:cxn ang="0">
                  <a:pos x="231" y="13"/>
                </a:cxn>
                <a:cxn ang="0">
                  <a:pos x="266" y="2"/>
                </a:cxn>
                <a:cxn ang="0">
                  <a:pos x="299" y="0"/>
                </a:cxn>
                <a:cxn ang="0">
                  <a:pos x="328" y="8"/>
                </a:cxn>
                <a:cxn ang="0">
                  <a:pos x="354" y="25"/>
                </a:cxn>
                <a:cxn ang="0">
                  <a:pos x="374" y="51"/>
                </a:cxn>
                <a:cxn ang="0">
                  <a:pos x="388" y="85"/>
                </a:cxn>
                <a:cxn ang="0">
                  <a:pos x="397" y="129"/>
                </a:cxn>
                <a:cxn ang="0">
                  <a:pos x="396" y="180"/>
                </a:cxn>
                <a:cxn ang="0">
                  <a:pos x="386" y="240"/>
                </a:cxn>
                <a:cxn ang="0">
                  <a:pos x="368" y="308"/>
                </a:cxn>
              </a:cxnLst>
              <a:rect l="0" t="0" r="r" b="b"/>
              <a:pathLst>
                <a:path w="397" h="595">
                  <a:moveTo>
                    <a:pt x="355" y="345"/>
                  </a:moveTo>
                  <a:lnTo>
                    <a:pt x="340" y="379"/>
                  </a:lnTo>
                  <a:lnTo>
                    <a:pt x="324" y="411"/>
                  </a:lnTo>
                  <a:lnTo>
                    <a:pt x="308" y="440"/>
                  </a:lnTo>
                  <a:lnTo>
                    <a:pt x="292" y="467"/>
                  </a:lnTo>
                  <a:lnTo>
                    <a:pt x="274" y="491"/>
                  </a:lnTo>
                  <a:lnTo>
                    <a:pt x="256" y="513"/>
                  </a:lnTo>
                  <a:lnTo>
                    <a:pt x="239" y="531"/>
                  </a:lnTo>
                  <a:lnTo>
                    <a:pt x="220" y="548"/>
                  </a:lnTo>
                  <a:lnTo>
                    <a:pt x="202" y="562"/>
                  </a:lnTo>
                  <a:lnTo>
                    <a:pt x="185" y="574"/>
                  </a:lnTo>
                  <a:lnTo>
                    <a:pt x="166" y="583"/>
                  </a:lnTo>
                  <a:lnTo>
                    <a:pt x="149" y="589"/>
                  </a:lnTo>
                  <a:lnTo>
                    <a:pt x="132" y="593"/>
                  </a:lnTo>
                  <a:lnTo>
                    <a:pt x="115" y="595"/>
                  </a:lnTo>
                  <a:lnTo>
                    <a:pt x="99" y="595"/>
                  </a:lnTo>
                  <a:lnTo>
                    <a:pt x="84" y="592"/>
                  </a:lnTo>
                  <a:lnTo>
                    <a:pt x="70" y="587"/>
                  </a:lnTo>
                  <a:lnTo>
                    <a:pt x="56" y="580"/>
                  </a:lnTo>
                  <a:lnTo>
                    <a:pt x="44" y="571"/>
                  </a:lnTo>
                  <a:lnTo>
                    <a:pt x="34" y="558"/>
                  </a:lnTo>
                  <a:lnTo>
                    <a:pt x="24" y="544"/>
                  </a:lnTo>
                  <a:lnTo>
                    <a:pt x="15" y="529"/>
                  </a:lnTo>
                  <a:lnTo>
                    <a:pt x="9" y="511"/>
                  </a:lnTo>
                  <a:lnTo>
                    <a:pt x="4" y="490"/>
                  </a:lnTo>
                  <a:lnTo>
                    <a:pt x="1" y="468"/>
                  </a:lnTo>
                  <a:lnTo>
                    <a:pt x="0" y="442"/>
                  </a:lnTo>
                  <a:lnTo>
                    <a:pt x="1" y="416"/>
                  </a:lnTo>
                  <a:lnTo>
                    <a:pt x="5" y="388"/>
                  </a:lnTo>
                  <a:lnTo>
                    <a:pt x="10" y="357"/>
                  </a:lnTo>
                  <a:lnTo>
                    <a:pt x="19" y="325"/>
                  </a:lnTo>
                  <a:lnTo>
                    <a:pt x="29" y="290"/>
                  </a:lnTo>
                  <a:lnTo>
                    <a:pt x="42" y="253"/>
                  </a:lnTo>
                  <a:lnTo>
                    <a:pt x="56" y="219"/>
                  </a:lnTo>
                  <a:lnTo>
                    <a:pt x="72" y="186"/>
                  </a:lnTo>
                  <a:lnTo>
                    <a:pt x="88" y="157"/>
                  </a:lnTo>
                  <a:lnTo>
                    <a:pt x="105" y="130"/>
                  </a:lnTo>
                  <a:lnTo>
                    <a:pt x="123" y="106"/>
                  </a:lnTo>
                  <a:lnTo>
                    <a:pt x="140" y="84"/>
                  </a:lnTo>
                  <a:lnTo>
                    <a:pt x="158" y="65"/>
                  </a:lnTo>
                  <a:lnTo>
                    <a:pt x="177" y="48"/>
                  </a:lnTo>
                  <a:lnTo>
                    <a:pt x="195" y="34"/>
                  </a:lnTo>
                  <a:lnTo>
                    <a:pt x="213" y="22"/>
                  </a:lnTo>
                  <a:lnTo>
                    <a:pt x="231" y="13"/>
                  </a:lnTo>
                  <a:lnTo>
                    <a:pt x="249" y="6"/>
                  </a:lnTo>
                  <a:lnTo>
                    <a:pt x="266" y="2"/>
                  </a:lnTo>
                  <a:lnTo>
                    <a:pt x="283" y="0"/>
                  </a:lnTo>
                  <a:lnTo>
                    <a:pt x="299" y="0"/>
                  </a:lnTo>
                  <a:lnTo>
                    <a:pt x="314" y="3"/>
                  </a:lnTo>
                  <a:lnTo>
                    <a:pt x="328" y="8"/>
                  </a:lnTo>
                  <a:lnTo>
                    <a:pt x="342" y="15"/>
                  </a:lnTo>
                  <a:lnTo>
                    <a:pt x="354" y="25"/>
                  </a:lnTo>
                  <a:lnTo>
                    <a:pt x="365" y="37"/>
                  </a:lnTo>
                  <a:lnTo>
                    <a:pt x="374" y="51"/>
                  </a:lnTo>
                  <a:lnTo>
                    <a:pt x="382" y="67"/>
                  </a:lnTo>
                  <a:lnTo>
                    <a:pt x="388" y="85"/>
                  </a:lnTo>
                  <a:lnTo>
                    <a:pt x="394" y="106"/>
                  </a:lnTo>
                  <a:lnTo>
                    <a:pt x="397" y="129"/>
                  </a:lnTo>
                  <a:lnTo>
                    <a:pt x="397" y="154"/>
                  </a:lnTo>
                  <a:lnTo>
                    <a:pt x="396" y="180"/>
                  </a:lnTo>
                  <a:lnTo>
                    <a:pt x="393" y="210"/>
                  </a:lnTo>
                  <a:lnTo>
                    <a:pt x="386" y="240"/>
                  </a:lnTo>
                  <a:lnTo>
                    <a:pt x="378" y="273"/>
                  </a:lnTo>
                  <a:lnTo>
                    <a:pt x="368" y="308"/>
                  </a:lnTo>
                  <a:lnTo>
                    <a:pt x="355" y="34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70" name="Freeform 46"/>
            <p:cNvSpPr>
              <a:spLocks/>
            </p:cNvSpPr>
            <p:nvPr/>
          </p:nvSpPr>
          <p:spPr bwMode="auto">
            <a:xfrm>
              <a:off x="4354513" y="3821113"/>
              <a:ext cx="20638" cy="30163"/>
            </a:xfrm>
            <a:custGeom>
              <a:avLst/>
              <a:gdLst/>
              <a:ahLst/>
              <a:cxnLst>
                <a:cxn ang="0">
                  <a:pos x="340" y="379"/>
                </a:cxn>
                <a:cxn ang="0">
                  <a:pos x="308" y="440"/>
                </a:cxn>
                <a:cxn ang="0">
                  <a:pos x="274" y="491"/>
                </a:cxn>
                <a:cxn ang="0">
                  <a:pos x="239" y="531"/>
                </a:cxn>
                <a:cxn ang="0">
                  <a:pos x="202" y="562"/>
                </a:cxn>
                <a:cxn ang="0">
                  <a:pos x="166" y="583"/>
                </a:cxn>
                <a:cxn ang="0">
                  <a:pos x="132" y="593"/>
                </a:cxn>
                <a:cxn ang="0">
                  <a:pos x="99" y="595"/>
                </a:cxn>
                <a:cxn ang="0">
                  <a:pos x="70" y="587"/>
                </a:cxn>
                <a:cxn ang="0">
                  <a:pos x="44" y="571"/>
                </a:cxn>
                <a:cxn ang="0">
                  <a:pos x="24" y="544"/>
                </a:cxn>
                <a:cxn ang="0">
                  <a:pos x="9" y="511"/>
                </a:cxn>
                <a:cxn ang="0">
                  <a:pos x="1" y="468"/>
                </a:cxn>
                <a:cxn ang="0">
                  <a:pos x="1" y="416"/>
                </a:cxn>
                <a:cxn ang="0">
                  <a:pos x="10" y="357"/>
                </a:cxn>
                <a:cxn ang="0">
                  <a:pos x="29" y="290"/>
                </a:cxn>
                <a:cxn ang="0">
                  <a:pos x="56" y="219"/>
                </a:cxn>
                <a:cxn ang="0">
                  <a:pos x="88" y="157"/>
                </a:cxn>
                <a:cxn ang="0">
                  <a:pos x="123" y="106"/>
                </a:cxn>
                <a:cxn ang="0">
                  <a:pos x="158" y="65"/>
                </a:cxn>
                <a:cxn ang="0">
                  <a:pos x="195" y="34"/>
                </a:cxn>
                <a:cxn ang="0">
                  <a:pos x="231" y="13"/>
                </a:cxn>
                <a:cxn ang="0">
                  <a:pos x="266" y="2"/>
                </a:cxn>
                <a:cxn ang="0">
                  <a:pos x="299" y="0"/>
                </a:cxn>
                <a:cxn ang="0">
                  <a:pos x="328" y="8"/>
                </a:cxn>
                <a:cxn ang="0">
                  <a:pos x="354" y="25"/>
                </a:cxn>
                <a:cxn ang="0">
                  <a:pos x="374" y="51"/>
                </a:cxn>
                <a:cxn ang="0">
                  <a:pos x="388" y="85"/>
                </a:cxn>
                <a:cxn ang="0">
                  <a:pos x="397" y="129"/>
                </a:cxn>
                <a:cxn ang="0">
                  <a:pos x="396" y="180"/>
                </a:cxn>
                <a:cxn ang="0">
                  <a:pos x="386" y="240"/>
                </a:cxn>
                <a:cxn ang="0">
                  <a:pos x="368" y="308"/>
                </a:cxn>
              </a:cxnLst>
              <a:rect l="0" t="0" r="r" b="b"/>
              <a:pathLst>
                <a:path w="397" h="595">
                  <a:moveTo>
                    <a:pt x="355" y="345"/>
                  </a:moveTo>
                  <a:lnTo>
                    <a:pt x="340" y="379"/>
                  </a:lnTo>
                  <a:lnTo>
                    <a:pt x="324" y="411"/>
                  </a:lnTo>
                  <a:lnTo>
                    <a:pt x="308" y="440"/>
                  </a:lnTo>
                  <a:lnTo>
                    <a:pt x="292" y="467"/>
                  </a:lnTo>
                  <a:lnTo>
                    <a:pt x="274" y="491"/>
                  </a:lnTo>
                  <a:lnTo>
                    <a:pt x="256" y="513"/>
                  </a:lnTo>
                  <a:lnTo>
                    <a:pt x="239" y="531"/>
                  </a:lnTo>
                  <a:lnTo>
                    <a:pt x="220" y="548"/>
                  </a:lnTo>
                  <a:lnTo>
                    <a:pt x="202" y="562"/>
                  </a:lnTo>
                  <a:lnTo>
                    <a:pt x="185" y="574"/>
                  </a:lnTo>
                  <a:lnTo>
                    <a:pt x="166" y="583"/>
                  </a:lnTo>
                  <a:lnTo>
                    <a:pt x="149" y="589"/>
                  </a:lnTo>
                  <a:lnTo>
                    <a:pt x="132" y="593"/>
                  </a:lnTo>
                  <a:lnTo>
                    <a:pt x="115" y="595"/>
                  </a:lnTo>
                  <a:lnTo>
                    <a:pt x="99" y="595"/>
                  </a:lnTo>
                  <a:lnTo>
                    <a:pt x="84" y="592"/>
                  </a:lnTo>
                  <a:lnTo>
                    <a:pt x="70" y="587"/>
                  </a:lnTo>
                  <a:lnTo>
                    <a:pt x="56" y="580"/>
                  </a:lnTo>
                  <a:lnTo>
                    <a:pt x="44" y="571"/>
                  </a:lnTo>
                  <a:lnTo>
                    <a:pt x="34" y="558"/>
                  </a:lnTo>
                  <a:lnTo>
                    <a:pt x="24" y="544"/>
                  </a:lnTo>
                  <a:lnTo>
                    <a:pt x="15" y="529"/>
                  </a:lnTo>
                  <a:lnTo>
                    <a:pt x="9" y="511"/>
                  </a:lnTo>
                  <a:lnTo>
                    <a:pt x="4" y="490"/>
                  </a:lnTo>
                  <a:lnTo>
                    <a:pt x="1" y="468"/>
                  </a:lnTo>
                  <a:lnTo>
                    <a:pt x="0" y="442"/>
                  </a:lnTo>
                  <a:lnTo>
                    <a:pt x="1" y="416"/>
                  </a:lnTo>
                  <a:lnTo>
                    <a:pt x="5" y="388"/>
                  </a:lnTo>
                  <a:lnTo>
                    <a:pt x="10" y="357"/>
                  </a:lnTo>
                  <a:lnTo>
                    <a:pt x="19" y="325"/>
                  </a:lnTo>
                  <a:lnTo>
                    <a:pt x="29" y="290"/>
                  </a:lnTo>
                  <a:lnTo>
                    <a:pt x="42" y="253"/>
                  </a:lnTo>
                  <a:lnTo>
                    <a:pt x="56" y="219"/>
                  </a:lnTo>
                  <a:lnTo>
                    <a:pt x="72" y="186"/>
                  </a:lnTo>
                  <a:lnTo>
                    <a:pt x="88" y="157"/>
                  </a:lnTo>
                  <a:lnTo>
                    <a:pt x="105" y="130"/>
                  </a:lnTo>
                  <a:lnTo>
                    <a:pt x="123" y="106"/>
                  </a:lnTo>
                  <a:lnTo>
                    <a:pt x="140" y="84"/>
                  </a:lnTo>
                  <a:lnTo>
                    <a:pt x="158" y="65"/>
                  </a:lnTo>
                  <a:lnTo>
                    <a:pt x="177" y="48"/>
                  </a:lnTo>
                  <a:lnTo>
                    <a:pt x="195" y="34"/>
                  </a:lnTo>
                  <a:lnTo>
                    <a:pt x="213" y="22"/>
                  </a:lnTo>
                  <a:lnTo>
                    <a:pt x="231" y="13"/>
                  </a:lnTo>
                  <a:lnTo>
                    <a:pt x="249" y="6"/>
                  </a:lnTo>
                  <a:lnTo>
                    <a:pt x="266" y="2"/>
                  </a:lnTo>
                  <a:lnTo>
                    <a:pt x="283" y="0"/>
                  </a:lnTo>
                  <a:lnTo>
                    <a:pt x="299" y="0"/>
                  </a:lnTo>
                  <a:lnTo>
                    <a:pt x="314" y="3"/>
                  </a:lnTo>
                  <a:lnTo>
                    <a:pt x="328" y="8"/>
                  </a:lnTo>
                  <a:lnTo>
                    <a:pt x="342" y="15"/>
                  </a:lnTo>
                  <a:lnTo>
                    <a:pt x="354" y="25"/>
                  </a:lnTo>
                  <a:lnTo>
                    <a:pt x="365" y="37"/>
                  </a:lnTo>
                  <a:lnTo>
                    <a:pt x="374" y="51"/>
                  </a:lnTo>
                  <a:lnTo>
                    <a:pt x="382" y="67"/>
                  </a:lnTo>
                  <a:lnTo>
                    <a:pt x="388" y="85"/>
                  </a:lnTo>
                  <a:lnTo>
                    <a:pt x="394" y="106"/>
                  </a:lnTo>
                  <a:lnTo>
                    <a:pt x="397" y="129"/>
                  </a:lnTo>
                  <a:lnTo>
                    <a:pt x="397" y="154"/>
                  </a:lnTo>
                  <a:lnTo>
                    <a:pt x="396" y="180"/>
                  </a:lnTo>
                  <a:lnTo>
                    <a:pt x="393" y="210"/>
                  </a:lnTo>
                  <a:lnTo>
                    <a:pt x="386" y="240"/>
                  </a:lnTo>
                  <a:lnTo>
                    <a:pt x="378" y="273"/>
                  </a:lnTo>
                  <a:lnTo>
                    <a:pt x="368" y="308"/>
                  </a:lnTo>
                  <a:lnTo>
                    <a:pt x="355" y="345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71" name="Freeform 47"/>
            <p:cNvSpPr>
              <a:spLocks/>
            </p:cNvSpPr>
            <p:nvPr/>
          </p:nvSpPr>
          <p:spPr bwMode="auto">
            <a:xfrm>
              <a:off x="4379913" y="3824288"/>
              <a:ext cx="15875" cy="33338"/>
            </a:xfrm>
            <a:custGeom>
              <a:avLst/>
              <a:gdLst/>
              <a:ahLst/>
              <a:cxnLst>
                <a:cxn ang="0">
                  <a:pos x="323" y="329"/>
                </a:cxn>
                <a:cxn ang="0">
                  <a:pos x="321" y="398"/>
                </a:cxn>
                <a:cxn ang="0">
                  <a:pos x="312" y="458"/>
                </a:cxn>
                <a:cxn ang="0">
                  <a:pos x="297" y="510"/>
                </a:cxn>
                <a:cxn ang="0">
                  <a:pos x="277" y="553"/>
                </a:cxn>
                <a:cxn ang="0">
                  <a:pos x="253" y="586"/>
                </a:cxn>
                <a:cxn ang="0">
                  <a:pos x="227" y="611"/>
                </a:cxn>
                <a:cxn ang="0">
                  <a:pos x="198" y="625"/>
                </a:cxn>
                <a:cxn ang="0">
                  <a:pos x="167" y="630"/>
                </a:cxn>
                <a:cxn ang="0">
                  <a:pos x="138" y="626"/>
                </a:cxn>
                <a:cxn ang="0">
                  <a:pos x="108" y="611"/>
                </a:cxn>
                <a:cxn ang="0">
                  <a:pos x="81" y="585"/>
                </a:cxn>
                <a:cxn ang="0">
                  <a:pos x="55" y="549"/>
                </a:cxn>
                <a:cxn ang="0">
                  <a:pos x="34" y="504"/>
                </a:cxn>
                <a:cxn ang="0">
                  <a:pos x="17" y="446"/>
                </a:cxn>
                <a:cxn ang="0">
                  <a:pos x="5" y="378"/>
                </a:cxn>
                <a:cxn ang="0">
                  <a:pos x="0" y="301"/>
                </a:cxn>
                <a:cxn ang="0">
                  <a:pos x="2" y="232"/>
                </a:cxn>
                <a:cxn ang="0">
                  <a:pos x="11" y="172"/>
                </a:cxn>
                <a:cxn ang="0">
                  <a:pos x="27" y="120"/>
                </a:cxn>
                <a:cxn ang="0">
                  <a:pos x="47" y="77"/>
                </a:cxn>
                <a:cxn ang="0">
                  <a:pos x="71" y="44"/>
                </a:cxn>
                <a:cxn ang="0">
                  <a:pos x="97" y="20"/>
                </a:cxn>
                <a:cxn ang="0">
                  <a:pos x="127" y="5"/>
                </a:cxn>
                <a:cxn ang="0">
                  <a:pos x="156" y="0"/>
                </a:cxn>
                <a:cxn ang="0">
                  <a:pos x="187" y="4"/>
                </a:cxn>
                <a:cxn ang="0">
                  <a:pos x="216" y="20"/>
                </a:cxn>
                <a:cxn ang="0">
                  <a:pos x="244" y="45"/>
                </a:cxn>
                <a:cxn ang="0">
                  <a:pos x="268" y="81"/>
                </a:cxn>
                <a:cxn ang="0">
                  <a:pos x="291" y="126"/>
                </a:cxn>
                <a:cxn ang="0">
                  <a:pos x="307" y="184"/>
                </a:cxn>
                <a:cxn ang="0">
                  <a:pos x="319" y="252"/>
                </a:cxn>
              </a:cxnLst>
              <a:rect l="0" t="0" r="r" b="b"/>
              <a:pathLst>
                <a:path w="323" h="630">
                  <a:moveTo>
                    <a:pt x="322" y="291"/>
                  </a:moveTo>
                  <a:lnTo>
                    <a:pt x="323" y="329"/>
                  </a:lnTo>
                  <a:lnTo>
                    <a:pt x="323" y="364"/>
                  </a:lnTo>
                  <a:lnTo>
                    <a:pt x="321" y="398"/>
                  </a:lnTo>
                  <a:lnTo>
                    <a:pt x="317" y="428"/>
                  </a:lnTo>
                  <a:lnTo>
                    <a:pt x="312" y="458"/>
                  </a:lnTo>
                  <a:lnTo>
                    <a:pt x="305" y="484"/>
                  </a:lnTo>
                  <a:lnTo>
                    <a:pt x="297" y="510"/>
                  </a:lnTo>
                  <a:lnTo>
                    <a:pt x="288" y="532"/>
                  </a:lnTo>
                  <a:lnTo>
                    <a:pt x="277" y="553"/>
                  </a:lnTo>
                  <a:lnTo>
                    <a:pt x="265" y="570"/>
                  </a:lnTo>
                  <a:lnTo>
                    <a:pt x="253" y="586"/>
                  </a:lnTo>
                  <a:lnTo>
                    <a:pt x="241" y="599"/>
                  </a:lnTo>
                  <a:lnTo>
                    <a:pt x="227" y="611"/>
                  </a:lnTo>
                  <a:lnTo>
                    <a:pt x="212" y="619"/>
                  </a:lnTo>
                  <a:lnTo>
                    <a:pt x="198" y="625"/>
                  </a:lnTo>
                  <a:lnTo>
                    <a:pt x="183" y="629"/>
                  </a:lnTo>
                  <a:lnTo>
                    <a:pt x="167" y="630"/>
                  </a:lnTo>
                  <a:lnTo>
                    <a:pt x="152" y="629"/>
                  </a:lnTo>
                  <a:lnTo>
                    <a:pt x="138" y="626"/>
                  </a:lnTo>
                  <a:lnTo>
                    <a:pt x="123" y="620"/>
                  </a:lnTo>
                  <a:lnTo>
                    <a:pt x="108" y="611"/>
                  </a:lnTo>
                  <a:lnTo>
                    <a:pt x="94" y="599"/>
                  </a:lnTo>
                  <a:lnTo>
                    <a:pt x="81" y="585"/>
                  </a:lnTo>
                  <a:lnTo>
                    <a:pt x="68" y="569"/>
                  </a:lnTo>
                  <a:lnTo>
                    <a:pt x="55" y="549"/>
                  </a:lnTo>
                  <a:lnTo>
                    <a:pt x="44" y="528"/>
                  </a:lnTo>
                  <a:lnTo>
                    <a:pt x="34" y="504"/>
                  </a:lnTo>
                  <a:lnTo>
                    <a:pt x="25" y="476"/>
                  </a:lnTo>
                  <a:lnTo>
                    <a:pt x="17" y="446"/>
                  </a:lnTo>
                  <a:lnTo>
                    <a:pt x="10" y="413"/>
                  </a:lnTo>
                  <a:lnTo>
                    <a:pt x="5" y="378"/>
                  </a:lnTo>
                  <a:lnTo>
                    <a:pt x="2" y="339"/>
                  </a:lnTo>
                  <a:lnTo>
                    <a:pt x="0" y="301"/>
                  </a:lnTo>
                  <a:lnTo>
                    <a:pt x="0" y="266"/>
                  </a:lnTo>
                  <a:lnTo>
                    <a:pt x="2" y="232"/>
                  </a:lnTo>
                  <a:lnTo>
                    <a:pt x="6" y="202"/>
                  </a:lnTo>
                  <a:lnTo>
                    <a:pt x="11" y="172"/>
                  </a:lnTo>
                  <a:lnTo>
                    <a:pt x="19" y="146"/>
                  </a:lnTo>
                  <a:lnTo>
                    <a:pt x="27" y="120"/>
                  </a:lnTo>
                  <a:lnTo>
                    <a:pt x="36" y="98"/>
                  </a:lnTo>
                  <a:lnTo>
                    <a:pt x="47" y="77"/>
                  </a:lnTo>
                  <a:lnTo>
                    <a:pt x="58" y="60"/>
                  </a:lnTo>
                  <a:lnTo>
                    <a:pt x="71" y="44"/>
                  </a:lnTo>
                  <a:lnTo>
                    <a:pt x="84" y="31"/>
                  </a:lnTo>
                  <a:lnTo>
                    <a:pt x="97" y="20"/>
                  </a:lnTo>
                  <a:lnTo>
                    <a:pt x="111" y="11"/>
                  </a:lnTo>
                  <a:lnTo>
                    <a:pt x="127" y="5"/>
                  </a:lnTo>
                  <a:lnTo>
                    <a:pt x="141" y="1"/>
                  </a:lnTo>
                  <a:lnTo>
                    <a:pt x="156" y="0"/>
                  </a:lnTo>
                  <a:lnTo>
                    <a:pt x="171" y="1"/>
                  </a:lnTo>
                  <a:lnTo>
                    <a:pt x="187" y="4"/>
                  </a:lnTo>
                  <a:lnTo>
                    <a:pt x="201" y="10"/>
                  </a:lnTo>
                  <a:lnTo>
                    <a:pt x="216" y="20"/>
                  </a:lnTo>
                  <a:lnTo>
                    <a:pt x="230" y="31"/>
                  </a:lnTo>
                  <a:lnTo>
                    <a:pt x="244" y="45"/>
                  </a:lnTo>
                  <a:lnTo>
                    <a:pt x="257" y="61"/>
                  </a:lnTo>
                  <a:lnTo>
                    <a:pt x="268" y="81"/>
                  </a:lnTo>
                  <a:lnTo>
                    <a:pt x="280" y="102"/>
                  </a:lnTo>
                  <a:lnTo>
                    <a:pt x="291" y="126"/>
                  </a:lnTo>
                  <a:lnTo>
                    <a:pt x="299" y="154"/>
                  </a:lnTo>
                  <a:lnTo>
                    <a:pt x="307" y="184"/>
                  </a:lnTo>
                  <a:lnTo>
                    <a:pt x="314" y="217"/>
                  </a:lnTo>
                  <a:lnTo>
                    <a:pt x="319" y="252"/>
                  </a:lnTo>
                  <a:lnTo>
                    <a:pt x="322" y="29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72" name="Freeform 48"/>
            <p:cNvSpPr>
              <a:spLocks/>
            </p:cNvSpPr>
            <p:nvPr/>
          </p:nvSpPr>
          <p:spPr bwMode="auto">
            <a:xfrm>
              <a:off x="4379913" y="3824288"/>
              <a:ext cx="15875" cy="33338"/>
            </a:xfrm>
            <a:custGeom>
              <a:avLst/>
              <a:gdLst/>
              <a:ahLst/>
              <a:cxnLst>
                <a:cxn ang="0">
                  <a:pos x="323" y="329"/>
                </a:cxn>
                <a:cxn ang="0">
                  <a:pos x="321" y="398"/>
                </a:cxn>
                <a:cxn ang="0">
                  <a:pos x="312" y="458"/>
                </a:cxn>
                <a:cxn ang="0">
                  <a:pos x="297" y="510"/>
                </a:cxn>
                <a:cxn ang="0">
                  <a:pos x="277" y="553"/>
                </a:cxn>
                <a:cxn ang="0">
                  <a:pos x="253" y="586"/>
                </a:cxn>
                <a:cxn ang="0">
                  <a:pos x="227" y="611"/>
                </a:cxn>
                <a:cxn ang="0">
                  <a:pos x="198" y="625"/>
                </a:cxn>
                <a:cxn ang="0">
                  <a:pos x="167" y="630"/>
                </a:cxn>
                <a:cxn ang="0">
                  <a:pos x="138" y="626"/>
                </a:cxn>
                <a:cxn ang="0">
                  <a:pos x="108" y="611"/>
                </a:cxn>
                <a:cxn ang="0">
                  <a:pos x="81" y="585"/>
                </a:cxn>
                <a:cxn ang="0">
                  <a:pos x="55" y="549"/>
                </a:cxn>
                <a:cxn ang="0">
                  <a:pos x="34" y="504"/>
                </a:cxn>
                <a:cxn ang="0">
                  <a:pos x="17" y="446"/>
                </a:cxn>
                <a:cxn ang="0">
                  <a:pos x="5" y="378"/>
                </a:cxn>
                <a:cxn ang="0">
                  <a:pos x="0" y="301"/>
                </a:cxn>
                <a:cxn ang="0">
                  <a:pos x="2" y="232"/>
                </a:cxn>
                <a:cxn ang="0">
                  <a:pos x="11" y="172"/>
                </a:cxn>
                <a:cxn ang="0">
                  <a:pos x="27" y="120"/>
                </a:cxn>
                <a:cxn ang="0">
                  <a:pos x="47" y="77"/>
                </a:cxn>
                <a:cxn ang="0">
                  <a:pos x="71" y="44"/>
                </a:cxn>
                <a:cxn ang="0">
                  <a:pos x="97" y="20"/>
                </a:cxn>
                <a:cxn ang="0">
                  <a:pos x="127" y="5"/>
                </a:cxn>
                <a:cxn ang="0">
                  <a:pos x="156" y="0"/>
                </a:cxn>
                <a:cxn ang="0">
                  <a:pos x="187" y="4"/>
                </a:cxn>
                <a:cxn ang="0">
                  <a:pos x="216" y="20"/>
                </a:cxn>
                <a:cxn ang="0">
                  <a:pos x="244" y="45"/>
                </a:cxn>
                <a:cxn ang="0">
                  <a:pos x="268" y="81"/>
                </a:cxn>
                <a:cxn ang="0">
                  <a:pos x="291" y="126"/>
                </a:cxn>
                <a:cxn ang="0">
                  <a:pos x="307" y="184"/>
                </a:cxn>
                <a:cxn ang="0">
                  <a:pos x="319" y="252"/>
                </a:cxn>
              </a:cxnLst>
              <a:rect l="0" t="0" r="r" b="b"/>
              <a:pathLst>
                <a:path w="323" h="630">
                  <a:moveTo>
                    <a:pt x="322" y="291"/>
                  </a:moveTo>
                  <a:lnTo>
                    <a:pt x="323" y="329"/>
                  </a:lnTo>
                  <a:lnTo>
                    <a:pt x="323" y="364"/>
                  </a:lnTo>
                  <a:lnTo>
                    <a:pt x="321" y="398"/>
                  </a:lnTo>
                  <a:lnTo>
                    <a:pt x="317" y="428"/>
                  </a:lnTo>
                  <a:lnTo>
                    <a:pt x="312" y="458"/>
                  </a:lnTo>
                  <a:lnTo>
                    <a:pt x="305" y="484"/>
                  </a:lnTo>
                  <a:lnTo>
                    <a:pt x="297" y="510"/>
                  </a:lnTo>
                  <a:lnTo>
                    <a:pt x="288" y="532"/>
                  </a:lnTo>
                  <a:lnTo>
                    <a:pt x="277" y="553"/>
                  </a:lnTo>
                  <a:lnTo>
                    <a:pt x="265" y="570"/>
                  </a:lnTo>
                  <a:lnTo>
                    <a:pt x="253" y="586"/>
                  </a:lnTo>
                  <a:lnTo>
                    <a:pt x="241" y="599"/>
                  </a:lnTo>
                  <a:lnTo>
                    <a:pt x="227" y="611"/>
                  </a:lnTo>
                  <a:lnTo>
                    <a:pt x="212" y="619"/>
                  </a:lnTo>
                  <a:lnTo>
                    <a:pt x="198" y="625"/>
                  </a:lnTo>
                  <a:lnTo>
                    <a:pt x="183" y="629"/>
                  </a:lnTo>
                  <a:lnTo>
                    <a:pt x="167" y="630"/>
                  </a:lnTo>
                  <a:lnTo>
                    <a:pt x="152" y="629"/>
                  </a:lnTo>
                  <a:lnTo>
                    <a:pt x="138" y="626"/>
                  </a:lnTo>
                  <a:lnTo>
                    <a:pt x="123" y="620"/>
                  </a:lnTo>
                  <a:lnTo>
                    <a:pt x="108" y="611"/>
                  </a:lnTo>
                  <a:lnTo>
                    <a:pt x="94" y="599"/>
                  </a:lnTo>
                  <a:lnTo>
                    <a:pt x="81" y="585"/>
                  </a:lnTo>
                  <a:lnTo>
                    <a:pt x="68" y="569"/>
                  </a:lnTo>
                  <a:lnTo>
                    <a:pt x="55" y="549"/>
                  </a:lnTo>
                  <a:lnTo>
                    <a:pt x="44" y="528"/>
                  </a:lnTo>
                  <a:lnTo>
                    <a:pt x="34" y="504"/>
                  </a:lnTo>
                  <a:lnTo>
                    <a:pt x="25" y="476"/>
                  </a:lnTo>
                  <a:lnTo>
                    <a:pt x="17" y="446"/>
                  </a:lnTo>
                  <a:lnTo>
                    <a:pt x="10" y="413"/>
                  </a:lnTo>
                  <a:lnTo>
                    <a:pt x="5" y="378"/>
                  </a:lnTo>
                  <a:lnTo>
                    <a:pt x="2" y="339"/>
                  </a:lnTo>
                  <a:lnTo>
                    <a:pt x="0" y="301"/>
                  </a:lnTo>
                  <a:lnTo>
                    <a:pt x="0" y="266"/>
                  </a:lnTo>
                  <a:lnTo>
                    <a:pt x="2" y="232"/>
                  </a:lnTo>
                  <a:lnTo>
                    <a:pt x="6" y="202"/>
                  </a:lnTo>
                  <a:lnTo>
                    <a:pt x="11" y="172"/>
                  </a:lnTo>
                  <a:lnTo>
                    <a:pt x="19" y="146"/>
                  </a:lnTo>
                  <a:lnTo>
                    <a:pt x="27" y="120"/>
                  </a:lnTo>
                  <a:lnTo>
                    <a:pt x="36" y="98"/>
                  </a:lnTo>
                  <a:lnTo>
                    <a:pt x="47" y="77"/>
                  </a:lnTo>
                  <a:lnTo>
                    <a:pt x="58" y="60"/>
                  </a:lnTo>
                  <a:lnTo>
                    <a:pt x="71" y="44"/>
                  </a:lnTo>
                  <a:lnTo>
                    <a:pt x="84" y="31"/>
                  </a:lnTo>
                  <a:lnTo>
                    <a:pt x="97" y="20"/>
                  </a:lnTo>
                  <a:lnTo>
                    <a:pt x="111" y="11"/>
                  </a:lnTo>
                  <a:lnTo>
                    <a:pt x="127" y="5"/>
                  </a:lnTo>
                  <a:lnTo>
                    <a:pt x="141" y="1"/>
                  </a:lnTo>
                  <a:lnTo>
                    <a:pt x="156" y="0"/>
                  </a:lnTo>
                  <a:lnTo>
                    <a:pt x="171" y="1"/>
                  </a:lnTo>
                  <a:lnTo>
                    <a:pt x="187" y="4"/>
                  </a:lnTo>
                  <a:lnTo>
                    <a:pt x="201" y="10"/>
                  </a:lnTo>
                  <a:lnTo>
                    <a:pt x="216" y="20"/>
                  </a:lnTo>
                  <a:lnTo>
                    <a:pt x="230" y="31"/>
                  </a:lnTo>
                  <a:lnTo>
                    <a:pt x="244" y="45"/>
                  </a:lnTo>
                  <a:lnTo>
                    <a:pt x="257" y="61"/>
                  </a:lnTo>
                  <a:lnTo>
                    <a:pt x="268" y="81"/>
                  </a:lnTo>
                  <a:lnTo>
                    <a:pt x="280" y="102"/>
                  </a:lnTo>
                  <a:lnTo>
                    <a:pt x="291" y="126"/>
                  </a:lnTo>
                  <a:lnTo>
                    <a:pt x="299" y="154"/>
                  </a:lnTo>
                  <a:lnTo>
                    <a:pt x="307" y="184"/>
                  </a:lnTo>
                  <a:lnTo>
                    <a:pt x="314" y="217"/>
                  </a:lnTo>
                  <a:lnTo>
                    <a:pt x="319" y="252"/>
                  </a:lnTo>
                  <a:lnTo>
                    <a:pt x="322" y="291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73" name="Freeform 49"/>
            <p:cNvSpPr>
              <a:spLocks/>
            </p:cNvSpPr>
            <p:nvPr/>
          </p:nvSpPr>
          <p:spPr bwMode="auto">
            <a:xfrm>
              <a:off x="4402138" y="3825875"/>
              <a:ext cx="17463" cy="26988"/>
            </a:xfrm>
            <a:custGeom>
              <a:avLst/>
              <a:gdLst/>
              <a:ahLst/>
              <a:cxnLst>
                <a:cxn ang="0">
                  <a:pos x="299" y="242"/>
                </a:cxn>
                <a:cxn ang="0">
                  <a:pos x="315" y="301"/>
                </a:cxn>
                <a:cxn ang="0">
                  <a:pos x="321" y="354"/>
                </a:cxn>
                <a:cxn ang="0">
                  <a:pos x="321" y="401"/>
                </a:cxn>
                <a:cxn ang="0">
                  <a:pos x="315" y="441"/>
                </a:cxn>
                <a:cxn ang="0">
                  <a:pos x="302" y="473"/>
                </a:cxn>
                <a:cxn ang="0">
                  <a:pos x="285" y="499"/>
                </a:cxn>
                <a:cxn ang="0">
                  <a:pos x="265" y="517"/>
                </a:cxn>
                <a:cxn ang="0">
                  <a:pos x="240" y="526"/>
                </a:cxn>
                <a:cxn ang="0">
                  <a:pos x="214" y="528"/>
                </a:cxn>
                <a:cxn ang="0">
                  <a:pos x="185" y="521"/>
                </a:cxn>
                <a:cxn ang="0">
                  <a:pos x="157" y="505"/>
                </a:cxn>
                <a:cxn ang="0">
                  <a:pos x="127" y="480"/>
                </a:cxn>
                <a:cxn ang="0">
                  <a:pos x="98" y="446"/>
                </a:cxn>
                <a:cxn ang="0">
                  <a:pos x="70" y="402"/>
                </a:cxn>
                <a:cxn ang="0">
                  <a:pos x="45" y="348"/>
                </a:cxn>
                <a:cxn ang="0">
                  <a:pos x="22" y="285"/>
                </a:cxn>
                <a:cxn ang="0">
                  <a:pos x="8" y="227"/>
                </a:cxn>
                <a:cxn ang="0">
                  <a:pos x="1" y="174"/>
                </a:cxn>
                <a:cxn ang="0">
                  <a:pos x="1" y="127"/>
                </a:cxn>
                <a:cxn ang="0">
                  <a:pos x="8" y="88"/>
                </a:cxn>
                <a:cxn ang="0">
                  <a:pos x="19" y="55"/>
                </a:cxn>
                <a:cxn ang="0">
                  <a:pos x="36" y="30"/>
                </a:cxn>
                <a:cxn ang="0">
                  <a:pos x="57" y="12"/>
                </a:cxn>
                <a:cxn ang="0">
                  <a:pos x="81" y="2"/>
                </a:cxn>
                <a:cxn ang="0">
                  <a:pos x="108" y="0"/>
                </a:cxn>
                <a:cxn ang="0">
                  <a:pos x="136" y="7"/>
                </a:cxn>
                <a:cxn ang="0">
                  <a:pos x="166" y="23"/>
                </a:cxn>
                <a:cxn ang="0">
                  <a:pos x="195" y="47"/>
                </a:cxn>
                <a:cxn ang="0">
                  <a:pos x="224" y="82"/>
                </a:cxn>
                <a:cxn ang="0">
                  <a:pos x="251" y="125"/>
                </a:cxn>
                <a:cxn ang="0">
                  <a:pos x="278" y="179"/>
                </a:cxn>
              </a:cxnLst>
              <a:rect l="0" t="0" r="r" b="b"/>
              <a:pathLst>
                <a:path w="322" h="528">
                  <a:moveTo>
                    <a:pt x="289" y="210"/>
                  </a:moveTo>
                  <a:lnTo>
                    <a:pt x="299" y="242"/>
                  </a:lnTo>
                  <a:lnTo>
                    <a:pt x="309" y="273"/>
                  </a:lnTo>
                  <a:lnTo>
                    <a:pt x="315" y="301"/>
                  </a:lnTo>
                  <a:lnTo>
                    <a:pt x="319" y="329"/>
                  </a:lnTo>
                  <a:lnTo>
                    <a:pt x="321" y="354"/>
                  </a:lnTo>
                  <a:lnTo>
                    <a:pt x="322" y="379"/>
                  </a:lnTo>
                  <a:lnTo>
                    <a:pt x="321" y="401"/>
                  </a:lnTo>
                  <a:lnTo>
                    <a:pt x="318" y="421"/>
                  </a:lnTo>
                  <a:lnTo>
                    <a:pt x="315" y="441"/>
                  </a:lnTo>
                  <a:lnTo>
                    <a:pt x="309" y="458"/>
                  </a:lnTo>
                  <a:lnTo>
                    <a:pt x="302" y="473"/>
                  </a:lnTo>
                  <a:lnTo>
                    <a:pt x="294" y="488"/>
                  </a:lnTo>
                  <a:lnTo>
                    <a:pt x="285" y="499"/>
                  </a:lnTo>
                  <a:lnTo>
                    <a:pt x="275" y="509"/>
                  </a:lnTo>
                  <a:lnTo>
                    <a:pt x="265" y="517"/>
                  </a:lnTo>
                  <a:lnTo>
                    <a:pt x="252" y="523"/>
                  </a:lnTo>
                  <a:lnTo>
                    <a:pt x="240" y="526"/>
                  </a:lnTo>
                  <a:lnTo>
                    <a:pt x="227" y="528"/>
                  </a:lnTo>
                  <a:lnTo>
                    <a:pt x="214" y="528"/>
                  </a:lnTo>
                  <a:lnTo>
                    <a:pt x="199" y="526"/>
                  </a:lnTo>
                  <a:lnTo>
                    <a:pt x="185" y="521"/>
                  </a:lnTo>
                  <a:lnTo>
                    <a:pt x="171" y="514"/>
                  </a:lnTo>
                  <a:lnTo>
                    <a:pt x="157" y="505"/>
                  </a:lnTo>
                  <a:lnTo>
                    <a:pt x="141" y="494"/>
                  </a:lnTo>
                  <a:lnTo>
                    <a:pt x="127" y="480"/>
                  </a:lnTo>
                  <a:lnTo>
                    <a:pt x="112" y="464"/>
                  </a:lnTo>
                  <a:lnTo>
                    <a:pt x="98" y="446"/>
                  </a:lnTo>
                  <a:lnTo>
                    <a:pt x="83" y="425"/>
                  </a:lnTo>
                  <a:lnTo>
                    <a:pt x="70" y="402"/>
                  </a:lnTo>
                  <a:lnTo>
                    <a:pt x="57" y="376"/>
                  </a:lnTo>
                  <a:lnTo>
                    <a:pt x="45" y="348"/>
                  </a:lnTo>
                  <a:lnTo>
                    <a:pt x="32" y="317"/>
                  </a:lnTo>
                  <a:lnTo>
                    <a:pt x="22" y="285"/>
                  </a:lnTo>
                  <a:lnTo>
                    <a:pt x="14" y="256"/>
                  </a:lnTo>
                  <a:lnTo>
                    <a:pt x="8" y="227"/>
                  </a:lnTo>
                  <a:lnTo>
                    <a:pt x="3" y="200"/>
                  </a:lnTo>
                  <a:lnTo>
                    <a:pt x="1" y="174"/>
                  </a:lnTo>
                  <a:lnTo>
                    <a:pt x="0" y="150"/>
                  </a:lnTo>
                  <a:lnTo>
                    <a:pt x="1" y="127"/>
                  </a:lnTo>
                  <a:lnTo>
                    <a:pt x="4" y="107"/>
                  </a:lnTo>
                  <a:lnTo>
                    <a:pt x="8" y="88"/>
                  </a:lnTo>
                  <a:lnTo>
                    <a:pt x="13" y="70"/>
                  </a:lnTo>
                  <a:lnTo>
                    <a:pt x="19" y="55"/>
                  </a:lnTo>
                  <a:lnTo>
                    <a:pt x="27" y="42"/>
                  </a:lnTo>
                  <a:lnTo>
                    <a:pt x="36" y="30"/>
                  </a:lnTo>
                  <a:lnTo>
                    <a:pt x="47" y="20"/>
                  </a:lnTo>
                  <a:lnTo>
                    <a:pt x="57" y="12"/>
                  </a:lnTo>
                  <a:lnTo>
                    <a:pt x="69" y="6"/>
                  </a:lnTo>
                  <a:lnTo>
                    <a:pt x="81" y="2"/>
                  </a:lnTo>
                  <a:lnTo>
                    <a:pt x="95" y="0"/>
                  </a:lnTo>
                  <a:lnTo>
                    <a:pt x="108" y="0"/>
                  </a:lnTo>
                  <a:lnTo>
                    <a:pt x="122" y="2"/>
                  </a:lnTo>
                  <a:lnTo>
                    <a:pt x="136" y="7"/>
                  </a:lnTo>
                  <a:lnTo>
                    <a:pt x="151" y="14"/>
                  </a:lnTo>
                  <a:lnTo>
                    <a:pt x="166" y="23"/>
                  </a:lnTo>
                  <a:lnTo>
                    <a:pt x="180" y="34"/>
                  </a:lnTo>
                  <a:lnTo>
                    <a:pt x="195" y="47"/>
                  </a:lnTo>
                  <a:lnTo>
                    <a:pt x="210" y="63"/>
                  </a:lnTo>
                  <a:lnTo>
                    <a:pt x="224" y="82"/>
                  </a:lnTo>
                  <a:lnTo>
                    <a:pt x="238" y="102"/>
                  </a:lnTo>
                  <a:lnTo>
                    <a:pt x="251" y="125"/>
                  </a:lnTo>
                  <a:lnTo>
                    <a:pt x="265" y="151"/>
                  </a:lnTo>
                  <a:lnTo>
                    <a:pt x="278" y="179"/>
                  </a:lnTo>
                  <a:lnTo>
                    <a:pt x="289" y="2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74" name="Freeform 50"/>
            <p:cNvSpPr>
              <a:spLocks/>
            </p:cNvSpPr>
            <p:nvPr/>
          </p:nvSpPr>
          <p:spPr bwMode="auto">
            <a:xfrm>
              <a:off x="4402138" y="3825875"/>
              <a:ext cx="17463" cy="26988"/>
            </a:xfrm>
            <a:custGeom>
              <a:avLst/>
              <a:gdLst/>
              <a:ahLst/>
              <a:cxnLst>
                <a:cxn ang="0">
                  <a:pos x="299" y="242"/>
                </a:cxn>
                <a:cxn ang="0">
                  <a:pos x="315" y="301"/>
                </a:cxn>
                <a:cxn ang="0">
                  <a:pos x="321" y="354"/>
                </a:cxn>
                <a:cxn ang="0">
                  <a:pos x="321" y="401"/>
                </a:cxn>
                <a:cxn ang="0">
                  <a:pos x="315" y="441"/>
                </a:cxn>
                <a:cxn ang="0">
                  <a:pos x="302" y="473"/>
                </a:cxn>
                <a:cxn ang="0">
                  <a:pos x="285" y="499"/>
                </a:cxn>
                <a:cxn ang="0">
                  <a:pos x="265" y="517"/>
                </a:cxn>
                <a:cxn ang="0">
                  <a:pos x="240" y="526"/>
                </a:cxn>
                <a:cxn ang="0">
                  <a:pos x="214" y="528"/>
                </a:cxn>
                <a:cxn ang="0">
                  <a:pos x="185" y="521"/>
                </a:cxn>
                <a:cxn ang="0">
                  <a:pos x="157" y="505"/>
                </a:cxn>
                <a:cxn ang="0">
                  <a:pos x="127" y="480"/>
                </a:cxn>
                <a:cxn ang="0">
                  <a:pos x="98" y="446"/>
                </a:cxn>
                <a:cxn ang="0">
                  <a:pos x="70" y="402"/>
                </a:cxn>
                <a:cxn ang="0">
                  <a:pos x="45" y="348"/>
                </a:cxn>
                <a:cxn ang="0">
                  <a:pos x="22" y="285"/>
                </a:cxn>
                <a:cxn ang="0">
                  <a:pos x="8" y="227"/>
                </a:cxn>
                <a:cxn ang="0">
                  <a:pos x="1" y="174"/>
                </a:cxn>
                <a:cxn ang="0">
                  <a:pos x="1" y="127"/>
                </a:cxn>
                <a:cxn ang="0">
                  <a:pos x="8" y="88"/>
                </a:cxn>
                <a:cxn ang="0">
                  <a:pos x="19" y="55"/>
                </a:cxn>
                <a:cxn ang="0">
                  <a:pos x="36" y="30"/>
                </a:cxn>
                <a:cxn ang="0">
                  <a:pos x="57" y="12"/>
                </a:cxn>
                <a:cxn ang="0">
                  <a:pos x="81" y="2"/>
                </a:cxn>
                <a:cxn ang="0">
                  <a:pos x="108" y="0"/>
                </a:cxn>
                <a:cxn ang="0">
                  <a:pos x="136" y="7"/>
                </a:cxn>
                <a:cxn ang="0">
                  <a:pos x="166" y="23"/>
                </a:cxn>
                <a:cxn ang="0">
                  <a:pos x="195" y="47"/>
                </a:cxn>
                <a:cxn ang="0">
                  <a:pos x="224" y="82"/>
                </a:cxn>
                <a:cxn ang="0">
                  <a:pos x="251" y="125"/>
                </a:cxn>
                <a:cxn ang="0">
                  <a:pos x="278" y="179"/>
                </a:cxn>
              </a:cxnLst>
              <a:rect l="0" t="0" r="r" b="b"/>
              <a:pathLst>
                <a:path w="322" h="528">
                  <a:moveTo>
                    <a:pt x="289" y="210"/>
                  </a:moveTo>
                  <a:lnTo>
                    <a:pt x="299" y="242"/>
                  </a:lnTo>
                  <a:lnTo>
                    <a:pt x="309" y="273"/>
                  </a:lnTo>
                  <a:lnTo>
                    <a:pt x="315" y="301"/>
                  </a:lnTo>
                  <a:lnTo>
                    <a:pt x="319" y="329"/>
                  </a:lnTo>
                  <a:lnTo>
                    <a:pt x="321" y="354"/>
                  </a:lnTo>
                  <a:lnTo>
                    <a:pt x="322" y="379"/>
                  </a:lnTo>
                  <a:lnTo>
                    <a:pt x="321" y="401"/>
                  </a:lnTo>
                  <a:lnTo>
                    <a:pt x="318" y="421"/>
                  </a:lnTo>
                  <a:lnTo>
                    <a:pt x="315" y="441"/>
                  </a:lnTo>
                  <a:lnTo>
                    <a:pt x="309" y="458"/>
                  </a:lnTo>
                  <a:lnTo>
                    <a:pt x="302" y="473"/>
                  </a:lnTo>
                  <a:lnTo>
                    <a:pt x="294" y="488"/>
                  </a:lnTo>
                  <a:lnTo>
                    <a:pt x="285" y="499"/>
                  </a:lnTo>
                  <a:lnTo>
                    <a:pt x="275" y="509"/>
                  </a:lnTo>
                  <a:lnTo>
                    <a:pt x="265" y="517"/>
                  </a:lnTo>
                  <a:lnTo>
                    <a:pt x="252" y="523"/>
                  </a:lnTo>
                  <a:lnTo>
                    <a:pt x="240" y="526"/>
                  </a:lnTo>
                  <a:lnTo>
                    <a:pt x="227" y="528"/>
                  </a:lnTo>
                  <a:lnTo>
                    <a:pt x="214" y="528"/>
                  </a:lnTo>
                  <a:lnTo>
                    <a:pt x="199" y="526"/>
                  </a:lnTo>
                  <a:lnTo>
                    <a:pt x="185" y="521"/>
                  </a:lnTo>
                  <a:lnTo>
                    <a:pt x="171" y="514"/>
                  </a:lnTo>
                  <a:lnTo>
                    <a:pt x="157" y="505"/>
                  </a:lnTo>
                  <a:lnTo>
                    <a:pt x="141" y="494"/>
                  </a:lnTo>
                  <a:lnTo>
                    <a:pt x="127" y="480"/>
                  </a:lnTo>
                  <a:lnTo>
                    <a:pt x="112" y="464"/>
                  </a:lnTo>
                  <a:lnTo>
                    <a:pt x="98" y="446"/>
                  </a:lnTo>
                  <a:lnTo>
                    <a:pt x="83" y="425"/>
                  </a:lnTo>
                  <a:lnTo>
                    <a:pt x="70" y="402"/>
                  </a:lnTo>
                  <a:lnTo>
                    <a:pt x="57" y="376"/>
                  </a:lnTo>
                  <a:lnTo>
                    <a:pt x="45" y="348"/>
                  </a:lnTo>
                  <a:lnTo>
                    <a:pt x="32" y="317"/>
                  </a:lnTo>
                  <a:lnTo>
                    <a:pt x="22" y="285"/>
                  </a:lnTo>
                  <a:lnTo>
                    <a:pt x="14" y="256"/>
                  </a:lnTo>
                  <a:lnTo>
                    <a:pt x="8" y="227"/>
                  </a:lnTo>
                  <a:lnTo>
                    <a:pt x="3" y="200"/>
                  </a:lnTo>
                  <a:lnTo>
                    <a:pt x="1" y="174"/>
                  </a:lnTo>
                  <a:lnTo>
                    <a:pt x="0" y="150"/>
                  </a:lnTo>
                  <a:lnTo>
                    <a:pt x="1" y="127"/>
                  </a:lnTo>
                  <a:lnTo>
                    <a:pt x="4" y="107"/>
                  </a:lnTo>
                  <a:lnTo>
                    <a:pt x="8" y="88"/>
                  </a:lnTo>
                  <a:lnTo>
                    <a:pt x="13" y="70"/>
                  </a:lnTo>
                  <a:lnTo>
                    <a:pt x="19" y="55"/>
                  </a:lnTo>
                  <a:lnTo>
                    <a:pt x="27" y="42"/>
                  </a:lnTo>
                  <a:lnTo>
                    <a:pt x="36" y="30"/>
                  </a:lnTo>
                  <a:lnTo>
                    <a:pt x="47" y="20"/>
                  </a:lnTo>
                  <a:lnTo>
                    <a:pt x="57" y="12"/>
                  </a:lnTo>
                  <a:lnTo>
                    <a:pt x="69" y="6"/>
                  </a:lnTo>
                  <a:lnTo>
                    <a:pt x="81" y="2"/>
                  </a:lnTo>
                  <a:lnTo>
                    <a:pt x="95" y="0"/>
                  </a:lnTo>
                  <a:lnTo>
                    <a:pt x="108" y="0"/>
                  </a:lnTo>
                  <a:lnTo>
                    <a:pt x="122" y="2"/>
                  </a:lnTo>
                  <a:lnTo>
                    <a:pt x="136" y="7"/>
                  </a:lnTo>
                  <a:lnTo>
                    <a:pt x="151" y="14"/>
                  </a:lnTo>
                  <a:lnTo>
                    <a:pt x="166" y="23"/>
                  </a:lnTo>
                  <a:lnTo>
                    <a:pt x="180" y="34"/>
                  </a:lnTo>
                  <a:lnTo>
                    <a:pt x="195" y="47"/>
                  </a:lnTo>
                  <a:lnTo>
                    <a:pt x="210" y="63"/>
                  </a:lnTo>
                  <a:lnTo>
                    <a:pt x="224" y="82"/>
                  </a:lnTo>
                  <a:lnTo>
                    <a:pt x="238" y="102"/>
                  </a:lnTo>
                  <a:lnTo>
                    <a:pt x="251" y="125"/>
                  </a:lnTo>
                  <a:lnTo>
                    <a:pt x="265" y="151"/>
                  </a:lnTo>
                  <a:lnTo>
                    <a:pt x="278" y="179"/>
                  </a:lnTo>
                  <a:lnTo>
                    <a:pt x="289" y="210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75" name="Freeform 51"/>
            <p:cNvSpPr>
              <a:spLocks/>
            </p:cNvSpPr>
            <p:nvPr/>
          </p:nvSpPr>
          <p:spPr bwMode="auto">
            <a:xfrm>
              <a:off x="4419600" y="3821113"/>
              <a:ext cx="17463" cy="22225"/>
            </a:xfrm>
            <a:custGeom>
              <a:avLst/>
              <a:gdLst/>
              <a:ahLst/>
              <a:cxnLst>
                <a:cxn ang="0">
                  <a:pos x="298" y="155"/>
                </a:cxn>
                <a:cxn ang="0">
                  <a:pos x="316" y="200"/>
                </a:cxn>
                <a:cxn ang="0">
                  <a:pos x="327" y="240"/>
                </a:cxn>
                <a:cxn ang="0">
                  <a:pos x="330" y="277"/>
                </a:cxn>
                <a:cxn ang="0">
                  <a:pos x="327" y="310"/>
                </a:cxn>
                <a:cxn ang="0">
                  <a:pos x="319" y="339"/>
                </a:cxn>
                <a:cxn ang="0">
                  <a:pos x="305" y="363"/>
                </a:cxn>
                <a:cxn ang="0">
                  <a:pos x="286" y="383"/>
                </a:cxn>
                <a:cxn ang="0">
                  <a:pos x="264" y="396"/>
                </a:cxn>
                <a:cxn ang="0">
                  <a:pos x="238" y="403"/>
                </a:cxn>
                <a:cxn ang="0">
                  <a:pos x="211" y="404"/>
                </a:cxn>
                <a:cxn ang="0">
                  <a:pos x="181" y="398"/>
                </a:cxn>
                <a:cxn ang="0">
                  <a:pos x="152" y="385"/>
                </a:cxn>
                <a:cxn ang="0">
                  <a:pos x="121" y="363"/>
                </a:cxn>
                <a:cxn ang="0">
                  <a:pos x="91" y="334"/>
                </a:cxn>
                <a:cxn ang="0">
                  <a:pos x="61" y="296"/>
                </a:cxn>
                <a:cxn ang="0">
                  <a:pos x="35" y="251"/>
                </a:cxn>
                <a:cxn ang="0">
                  <a:pos x="15" y="208"/>
                </a:cxn>
                <a:cxn ang="0">
                  <a:pos x="4" y="166"/>
                </a:cxn>
                <a:cxn ang="0">
                  <a:pos x="0" y="129"/>
                </a:cxn>
                <a:cxn ang="0">
                  <a:pos x="3" y="96"/>
                </a:cxn>
                <a:cxn ang="0">
                  <a:pos x="11" y="66"/>
                </a:cxn>
                <a:cxn ang="0">
                  <a:pos x="25" y="42"/>
                </a:cxn>
                <a:cxn ang="0">
                  <a:pos x="44" y="23"/>
                </a:cxn>
                <a:cxn ang="0">
                  <a:pos x="66" y="9"/>
                </a:cxn>
                <a:cxn ang="0">
                  <a:pos x="92" y="2"/>
                </a:cxn>
                <a:cxn ang="0">
                  <a:pos x="120" y="1"/>
                </a:cxn>
                <a:cxn ang="0">
                  <a:pos x="150" y="7"/>
                </a:cxn>
                <a:cxn ang="0">
                  <a:pos x="180" y="21"/>
                </a:cxn>
                <a:cxn ang="0">
                  <a:pos x="211" y="42"/>
                </a:cxn>
                <a:cxn ang="0">
                  <a:pos x="242" y="71"/>
                </a:cxn>
                <a:cxn ang="0">
                  <a:pos x="271" y="110"/>
                </a:cxn>
              </a:cxnLst>
              <a:rect l="0" t="0" r="r" b="b"/>
              <a:pathLst>
                <a:path w="330" h="404">
                  <a:moveTo>
                    <a:pt x="284" y="132"/>
                  </a:moveTo>
                  <a:lnTo>
                    <a:pt x="298" y="155"/>
                  </a:lnTo>
                  <a:lnTo>
                    <a:pt x="308" y="177"/>
                  </a:lnTo>
                  <a:lnTo>
                    <a:pt x="316" y="200"/>
                  </a:lnTo>
                  <a:lnTo>
                    <a:pt x="322" y="220"/>
                  </a:lnTo>
                  <a:lnTo>
                    <a:pt x="327" y="240"/>
                  </a:lnTo>
                  <a:lnTo>
                    <a:pt x="329" y="259"/>
                  </a:lnTo>
                  <a:lnTo>
                    <a:pt x="330" y="277"/>
                  </a:lnTo>
                  <a:lnTo>
                    <a:pt x="330" y="294"/>
                  </a:lnTo>
                  <a:lnTo>
                    <a:pt x="327" y="310"/>
                  </a:lnTo>
                  <a:lnTo>
                    <a:pt x="324" y="326"/>
                  </a:lnTo>
                  <a:lnTo>
                    <a:pt x="319" y="339"/>
                  </a:lnTo>
                  <a:lnTo>
                    <a:pt x="313" y="352"/>
                  </a:lnTo>
                  <a:lnTo>
                    <a:pt x="305" y="363"/>
                  </a:lnTo>
                  <a:lnTo>
                    <a:pt x="297" y="374"/>
                  </a:lnTo>
                  <a:lnTo>
                    <a:pt x="286" y="383"/>
                  </a:lnTo>
                  <a:lnTo>
                    <a:pt x="276" y="390"/>
                  </a:lnTo>
                  <a:lnTo>
                    <a:pt x="264" y="396"/>
                  </a:lnTo>
                  <a:lnTo>
                    <a:pt x="252" y="400"/>
                  </a:lnTo>
                  <a:lnTo>
                    <a:pt x="238" y="403"/>
                  </a:lnTo>
                  <a:lnTo>
                    <a:pt x="225" y="404"/>
                  </a:lnTo>
                  <a:lnTo>
                    <a:pt x="211" y="404"/>
                  </a:lnTo>
                  <a:lnTo>
                    <a:pt x="197" y="402"/>
                  </a:lnTo>
                  <a:lnTo>
                    <a:pt x="181" y="398"/>
                  </a:lnTo>
                  <a:lnTo>
                    <a:pt x="167" y="392"/>
                  </a:lnTo>
                  <a:lnTo>
                    <a:pt x="152" y="385"/>
                  </a:lnTo>
                  <a:lnTo>
                    <a:pt x="137" y="375"/>
                  </a:lnTo>
                  <a:lnTo>
                    <a:pt x="121" y="363"/>
                  </a:lnTo>
                  <a:lnTo>
                    <a:pt x="106" y="350"/>
                  </a:lnTo>
                  <a:lnTo>
                    <a:pt x="91" y="334"/>
                  </a:lnTo>
                  <a:lnTo>
                    <a:pt x="75" y="317"/>
                  </a:lnTo>
                  <a:lnTo>
                    <a:pt x="61" y="296"/>
                  </a:lnTo>
                  <a:lnTo>
                    <a:pt x="48" y="274"/>
                  </a:lnTo>
                  <a:lnTo>
                    <a:pt x="35" y="251"/>
                  </a:lnTo>
                  <a:lnTo>
                    <a:pt x="23" y="229"/>
                  </a:lnTo>
                  <a:lnTo>
                    <a:pt x="15" y="208"/>
                  </a:lnTo>
                  <a:lnTo>
                    <a:pt x="8" y="186"/>
                  </a:lnTo>
                  <a:lnTo>
                    <a:pt x="4" y="166"/>
                  </a:lnTo>
                  <a:lnTo>
                    <a:pt x="1" y="148"/>
                  </a:lnTo>
                  <a:lnTo>
                    <a:pt x="0" y="129"/>
                  </a:lnTo>
                  <a:lnTo>
                    <a:pt x="0" y="112"/>
                  </a:lnTo>
                  <a:lnTo>
                    <a:pt x="3" y="96"/>
                  </a:lnTo>
                  <a:lnTo>
                    <a:pt x="6" y="81"/>
                  </a:lnTo>
                  <a:lnTo>
                    <a:pt x="11" y="66"/>
                  </a:lnTo>
                  <a:lnTo>
                    <a:pt x="17" y="53"/>
                  </a:lnTo>
                  <a:lnTo>
                    <a:pt x="25" y="42"/>
                  </a:lnTo>
                  <a:lnTo>
                    <a:pt x="35" y="32"/>
                  </a:lnTo>
                  <a:lnTo>
                    <a:pt x="44" y="23"/>
                  </a:lnTo>
                  <a:lnTo>
                    <a:pt x="55" y="15"/>
                  </a:lnTo>
                  <a:lnTo>
                    <a:pt x="66" y="9"/>
                  </a:lnTo>
                  <a:lnTo>
                    <a:pt x="78" y="5"/>
                  </a:lnTo>
                  <a:lnTo>
                    <a:pt x="92" y="2"/>
                  </a:lnTo>
                  <a:lnTo>
                    <a:pt x="106" y="0"/>
                  </a:lnTo>
                  <a:lnTo>
                    <a:pt x="120" y="1"/>
                  </a:lnTo>
                  <a:lnTo>
                    <a:pt x="135" y="3"/>
                  </a:lnTo>
                  <a:lnTo>
                    <a:pt x="150" y="7"/>
                  </a:lnTo>
                  <a:lnTo>
                    <a:pt x="165" y="12"/>
                  </a:lnTo>
                  <a:lnTo>
                    <a:pt x="180" y="21"/>
                  </a:lnTo>
                  <a:lnTo>
                    <a:pt x="196" y="31"/>
                  </a:lnTo>
                  <a:lnTo>
                    <a:pt x="211" y="42"/>
                  </a:lnTo>
                  <a:lnTo>
                    <a:pt x="226" y="55"/>
                  </a:lnTo>
                  <a:lnTo>
                    <a:pt x="242" y="71"/>
                  </a:lnTo>
                  <a:lnTo>
                    <a:pt x="256" y="90"/>
                  </a:lnTo>
                  <a:lnTo>
                    <a:pt x="271" y="110"/>
                  </a:lnTo>
                  <a:lnTo>
                    <a:pt x="284" y="13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76" name="Freeform 52"/>
            <p:cNvSpPr>
              <a:spLocks/>
            </p:cNvSpPr>
            <p:nvPr/>
          </p:nvSpPr>
          <p:spPr bwMode="auto">
            <a:xfrm>
              <a:off x="4419600" y="3821113"/>
              <a:ext cx="17463" cy="22225"/>
            </a:xfrm>
            <a:custGeom>
              <a:avLst/>
              <a:gdLst/>
              <a:ahLst/>
              <a:cxnLst>
                <a:cxn ang="0">
                  <a:pos x="298" y="155"/>
                </a:cxn>
                <a:cxn ang="0">
                  <a:pos x="316" y="200"/>
                </a:cxn>
                <a:cxn ang="0">
                  <a:pos x="327" y="240"/>
                </a:cxn>
                <a:cxn ang="0">
                  <a:pos x="330" y="277"/>
                </a:cxn>
                <a:cxn ang="0">
                  <a:pos x="327" y="310"/>
                </a:cxn>
                <a:cxn ang="0">
                  <a:pos x="319" y="339"/>
                </a:cxn>
                <a:cxn ang="0">
                  <a:pos x="305" y="363"/>
                </a:cxn>
                <a:cxn ang="0">
                  <a:pos x="286" y="383"/>
                </a:cxn>
                <a:cxn ang="0">
                  <a:pos x="264" y="396"/>
                </a:cxn>
                <a:cxn ang="0">
                  <a:pos x="238" y="403"/>
                </a:cxn>
                <a:cxn ang="0">
                  <a:pos x="211" y="404"/>
                </a:cxn>
                <a:cxn ang="0">
                  <a:pos x="181" y="398"/>
                </a:cxn>
                <a:cxn ang="0">
                  <a:pos x="152" y="385"/>
                </a:cxn>
                <a:cxn ang="0">
                  <a:pos x="121" y="363"/>
                </a:cxn>
                <a:cxn ang="0">
                  <a:pos x="91" y="334"/>
                </a:cxn>
                <a:cxn ang="0">
                  <a:pos x="61" y="296"/>
                </a:cxn>
                <a:cxn ang="0">
                  <a:pos x="35" y="251"/>
                </a:cxn>
                <a:cxn ang="0">
                  <a:pos x="15" y="208"/>
                </a:cxn>
                <a:cxn ang="0">
                  <a:pos x="4" y="166"/>
                </a:cxn>
                <a:cxn ang="0">
                  <a:pos x="0" y="129"/>
                </a:cxn>
                <a:cxn ang="0">
                  <a:pos x="3" y="96"/>
                </a:cxn>
                <a:cxn ang="0">
                  <a:pos x="11" y="66"/>
                </a:cxn>
                <a:cxn ang="0">
                  <a:pos x="25" y="42"/>
                </a:cxn>
                <a:cxn ang="0">
                  <a:pos x="44" y="23"/>
                </a:cxn>
                <a:cxn ang="0">
                  <a:pos x="66" y="9"/>
                </a:cxn>
                <a:cxn ang="0">
                  <a:pos x="92" y="2"/>
                </a:cxn>
                <a:cxn ang="0">
                  <a:pos x="120" y="1"/>
                </a:cxn>
                <a:cxn ang="0">
                  <a:pos x="150" y="7"/>
                </a:cxn>
                <a:cxn ang="0">
                  <a:pos x="180" y="21"/>
                </a:cxn>
                <a:cxn ang="0">
                  <a:pos x="211" y="42"/>
                </a:cxn>
                <a:cxn ang="0">
                  <a:pos x="242" y="71"/>
                </a:cxn>
                <a:cxn ang="0">
                  <a:pos x="271" y="110"/>
                </a:cxn>
              </a:cxnLst>
              <a:rect l="0" t="0" r="r" b="b"/>
              <a:pathLst>
                <a:path w="330" h="404">
                  <a:moveTo>
                    <a:pt x="284" y="132"/>
                  </a:moveTo>
                  <a:lnTo>
                    <a:pt x="298" y="155"/>
                  </a:lnTo>
                  <a:lnTo>
                    <a:pt x="308" y="177"/>
                  </a:lnTo>
                  <a:lnTo>
                    <a:pt x="316" y="200"/>
                  </a:lnTo>
                  <a:lnTo>
                    <a:pt x="322" y="220"/>
                  </a:lnTo>
                  <a:lnTo>
                    <a:pt x="327" y="240"/>
                  </a:lnTo>
                  <a:lnTo>
                    <a:pt x="329" y="259"/>
                  </a:lnTo>
                  <a:lnTo>
                    <a:pt x="330" y="277"/>
                  </a:lnTo>
                  <a:lnTo>
                    <a:pt x="330" y="294"/>
                  </a:lnTo>
                  <a:lnTo>
                    <a:pt x="327" y="310"/>
                  </a:lnTo>
                  <a:lnTo>
                    <a:pt x="324" y="326"/>
                  </a:lnTo>
                  <a:lnTo>
                    <a:pt x="319" y="339"/>
                  </a:lnTo>
                  <a:lnTo>
                    <a:pt x="313" y="352"/>
                  </a:lnTo>
                  <a:lnTo>
                    <a:pt x="305" y="363"/>
                  </a:lnTo>
                  <a:lnTo>
                    <a:pt x="297" y="374"/>
                  </a:lnTo>
                  <a:lnTo>
                    <a:pt x="286" y="383"/>
                  </a:lnTo>
                  <a:lnTo>
                    <a:pt x="276" y="390"/>
                  </a:lnTo>
                  <a:lnTo>
                    <a:pt x="264" y="396"/>
                  </a:lnTo>
                  <a:lnTo>
                    <a:pt x="252" y="400"/>
                  </a:lnTo>
                  <a:lnTo>
                    <a:pt x="238" y="403"/>
                  </a:lnTo>
                  <a:lnTo>
                    <a:pt x="225" y="404"/>
                  </a:lnTo>
                  <a:lnTo>
                    <a:pt x="211" y="404"/>
                  </a:lnTo>
                  <a:lnTo>
                    <a:pt x="197" y="402"/>
                  </a:lnTo>
                  <a:lnTo>
                    <a:pt x="181" y="398"/>
                  </a:lnTo>
                  <a:lnTo>
                    <a:pt x="167" y="392"/>
                  </a:lnTo>
                  <a:lnTo>
                    <a:pt x="152" y="385"/>
                  </a:lnTo>
                  <a:lnTo>
                    <a:pt x="137" y="375"/>
                  </a:lnTo>
                  <a:lnTo>
                    <a:pt x="121" y="363"/>
                  </a:lnTo>
                  <a:lnTo>
                    <a:pt x="106" y="350"/>
                  </a:lnTo>
                  <a:lnTo>
                    <a:pt x="91" y="334"/>
                  </a:lnTo>
                  <a:lnTo>
                    <a:pt x="75" y="317"/>
                  </a:lnTo>
                  <a:lnTo>
                    <a:pt x="61" y="296"/>
                  </a:lnTo>
                  <a:lnTo>
                    <a:pt x="48" y="274"/>
                  </a:lnTo>
                  <a:lnTo>
                    <a:pt x="35" y="251"/>
                  </a:lnTo>
                  <a:lnTo>
                    <a:pt x="23" y="229"/>
                  </a:lnTo>
                  <a:lnTo>
                    <a:pt x="15" y="208"/>
                  </a:lnTo>
                  <a:lnTo>
                    <a:pt x="8" y="186"/>
                  </a:lnTo>
                  <a:lnTo>
                    <a:pt x="4" y="166"/>
                  </a:lnTo>
                  <a:lnTo>
                    <a:pt x="1" y="148"/>
                  </a:lnTo>
                  <a:lnTo>
                    <a:pt x="0" y="129"/>
                  </a:lnTo>
                  <a:lnTo>
                    <a:pt x="0" y="112"/>
                  </a:lnTo>
                  <a:lnTo>
                    <a:pt x="3" y="96"/>
                  </a:lnTo>
                  <a:lnTo>
                    <a:pt x="6" y="81"/>
                  </a:lnTo>
                  <a:lnTo>
                    <a:pt x="11" y="66"/>
                  </a:lnTo>
                  <a:lnTo>
                    <a:pt x="17" y="53"/>
                  </a:lnTo>
                  <a:lnTo>
                    <a:pt x="25" y="42"/>
                  </a:lnTo>
                  <a:lnTo>
                    <a:pt x="35" y="32"/>
                  </a:lnTo>
                  <a:lnTo>
                    <a:pt x="44" y="23"/>
                  </a:lnTo>
                  <a:lnTo>
                    <a:pt x="55" y="15"/>
                  </a:lnTo>
                  <a:lnTo>
                    <a:pt x="66" y="9"/>
                  </a:lnTo>
                  <a:lnTo>
                    <a:pt x="78" y="5"/>
                  </a:lnTo>
                  <a:lnTo>
                    <a:pt x="92" y="2"/>
                  </a:lnTo>
                  <a:lnTo>
                    <a:pt x="106" y="0"/>
                  </a:lnTo>
                  <a:lnTo>
                    <a:pt x="120" y="1"/>
                  </a:lnTo>
                  <a:lnTo>
                    <a:pt x="135" y="3"/>
                  </a:lnTo>
                  <a:lnTo>
                    <a:pt x="150" y="7"/>
                  </a:lnTo>
                  <a:lnTo>
                    <a:pt x="165" y="12"/>
                  </a:lnTo>
                  <a:lnTo>
                    <a:pt x="180" y="21"/>
                  </a:lnTo>
                  <a:lnTo>
                    <a:pt x="196" y="31"/>
                  </a:lnTo>
                  <a:lnTo>
                    <a:pt x="211" y="42"/>
                  </a:lnTo>
                  <a:lnTo>
                    <a:pt x="226" y="55"/>
                  </a:lnTo>
                  <a:lnTo>
                    <a:pt x="242" y="71"/>
                  </a:lnTo>
                  <a:lnTo>
                    <a:pt x="256" y="90"/>
                  </a:lnTo>
                  <a:lnTo>
                    <a:pt x="271" y="110"/>
                  </a:lnTo>
                  <a:lnTo>
                    <a:pt x="284" y="132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77" name="Freeform 53"/>
            <p:cNvSpPr>
              <a:spLocks/>
            </p:cNvSpPr>
            <p:nvPr/>
          </p:nvSpPr>
          <p:spPr bwMode="auto">
            <a:xfrm>
              <a:off x="4437063" y="3816350"/>
              <a:ext cx="15875" cy="14288"/>
            </a:xfrm>
            <a:custGeom>
              <a:avLst/>
              <a:gdLst/>
              <a:ahLst/>
              <a:cxnLst>
                <a:cxn ang="0">
                  <a:pos x="250" y="103"/>
                </a:cxn>
                <a:cxn ang="0">
                  <a:pos x="274" y="135"/>
                </a:cxn>
                <a:cxn ang="0">
                  <a:pos x="292" y="167"/>
                </a:cxn>
                <a:cxn ang="0">
                  <a:pos x="302" y="197"/>
                </a:cxn>
                <a:cxn ang="0">
                  <a:pos x="307" y="223"/>
                </a:cxn>
                <a:cxn ang="0">
                  <a:pos x="305" y="246"/>
                </a:cxn>
                <a:cxn ang="0">
                  <a:pos x="298" y="266"/>
                </a:cxn>
                <a:cxn ang="0">
                  <a:pos x="287" y="282"/>
                </a:cxn>
                <a:cxn ang="0">
                  <a:pos x="271" y="294"/>
                </a:cxn>
                <a:cxn ang="0">
                  <a:pos x="252" y="302"/>
                </a:cxn>
                <a:cxn ang="0">
                  <a:pos x="229" y="305"/>
                </a:cxn>
                <a:cxn ang="0">
                  <a:pos x="204" y="303"/>
                </a:cxn>
                <a:cxn ang="0">
                  <a:pos x="177" y="295"/>
                </a:cxn>
                <a:cxn ang="0">
                  <a:pos x="148" y="282"/>
                </a:cxn>
                <a:cxn ang="0">
                  <a:pos x="117" y="262"/>
                </a:cxn>
                <a:cxn ang="0">
                  <a:pos x="88" y="235"/>
                </a:cxn>
                <a:cxn ang="0">
                  <a:pos x="57" y="203"/>
                </a:cxn>
                <a:cxn ang="0">
                  <a:pos x="32" y="169"/>
                </a:cxn>
                <a:cxn ang="0">
                  <a:pos x="15" y="138"/>
                </a:cxn>
                <a:cxn ang="0">
                  <a:pos x="4" y="109"/>
                </a:cxn>
                <a:cxn ang="0">
                  <a:pos x="0" y="83"/>
                </a:cxn>
                <a:cxn ang="0">
                  <a:pos x="1" y="59"/>
                </a:cxn>
                <a:cxn ang="0">
                  <a:pos x="8" y="39"/>
                </a:cxn>
                <a:cxn ang="0">
                  <a:pos x="20" y="23"/>
                </a:cxn>
                <a:cxn ang="0">
                  <a:pos x="36" y="10"/>
                </a:cxn>
                <a:cxn ang="0">
                  <a:pos x="55" y="3"/>
                </a:cxn>
                <a:cxn ang="0">
                  <a:pos x="78" y="0"/>
                </a:cxn>
                <a:cxn ang="0">
                  <a:pos x="103" y="2"/>
                </a:cxn>
                <a:cxn ang="0">
                  <a:pos x="130" y="10"/>
                </a:cxn>
                <a:cxn ang="0">
                  <a:pos x="159" y="24"/>
                </a:cxn>
                <a:cxn ang="0">
                  <a:pos x="189" y="43"/>
                </a:cxn>
                <a:cxn ang="0">
                  <a:pos x="219" y="69"/>
                </a:cxn>
              </a:cxnLst>
              <a:rect l="0" t="0" r="r" b="b"/>
              <a:pathLst>
                <a:path w="307" h="305">
                  <a:moveTo>
                    <a:pt x="235" y="86"/>
                  </a:moveTo>
                  <a:lnTo>
                    <a:pt x="250" y="103"/>
                  </a:lnTo>
                  <a:lnTo>
                    <a:pt x="263" y="119"/>
                  </a:lnTo>
                  <a:lnTo>
                    <a:pt x="274" y="135"/>
                  </a:lnTo>
                  <a:lnTo>
                    <a:pt x="284" y="152"/>
                  </a:lnTo>
                  <a:lnTo>
                    <a:pt x="292" y="167"/>
                  </a:lnTo>
                  <a:lnTo>
                    <a:pt x="298" y="182"/>
                  </a:lnTo>
                  <a:lnTo>
                    <a:pt x="302" y="197"/>
                  </a:lnTo>
                  <a:lnTo>
                    <a:pt x="305" y="210"/>
                  </a:lnTo>
                  <a:lnTo>
                    <a:pt x="307" y="223"/>
                  </a:lnTo>
                  <a:lnTo>
                    <a:pt x="306" y="234"/>
                  </a:lnTo>
                  <a:lnTo>
                    <a:pt x="305" y="246"/>
                  </a:lnTo>
                  <a:lnTo>
                    <a:pt x="302" y="257"/>
                  </a:lnTo>
                  <a:lnTo>
                    <a:pt x="298" y="266"/>
                  </a:lnTo>
                  <a:lnTo>
                    <a:pt x="293" y="275"/>
                  </a:lnTo>
                  <a:lnTo>
                    <a:pt x="287" y="282"/>
                  </a:lnTo>
                  <a:lnTo>
                    <a:pt x="280" y="289"/>
                  </a:lnTo>
                  <a:lnTo>
                    <a:pt x="271" y="294"/>
                  </a:lnTo>
                  <a:lnTo>
                    <a:pt x="262" y="299"/>
                  </a:lnTo>
                  <a:lnTo>
                    <a:pt x="252" y="302"/>
                  </a:lnTo>
                  <a:lnTo>
                    <a:pt x="241" y="304"/>
                  </a:lnTo>
                  <a:lnTo>
                    <a:pt x="229" y="305"/>
                  </a:lnTo>
                  <a:lnTo>
                    <a:pt x="216" y="304"/>
                  </a:lnTo>
                  <a:lnTo>
                    <a:pt x="204" y="303"/>
                  </a:lnTo>
                  <a:lnTo>
                    <a:pt x="191" y="299"/>
                  </a:lnTo>
                  <a:lnTo>
                    <a:pt x="177" y="295"/>
                  </a:lnTo>
                  <a:lnTo>
                    <a:pt x="162" y="289"/>
                  </a:lnTo>
                  <a:lnTo>
                    <a:pt x="148" y="282"/>
                  </a:lnTo>
                  <a:lnTo>
                    <a:pt x="133" y="273"/>
                  </a:lnTo>
                  <a:lnTo>
                    <a:pt x="117" y="262"/>
                  </a:lnTo>
                  <a:lnTo>
                    <a:pt x="102" y="249"/>
                  </a:lnTo>
                  <a:lnTo>
                    <a:pt x="88" y="235"/>
                  </a:lnTo>
                  <a:lnTo>
                    <a:pt x="73" y="220"/>
                  </a:lnTo>
                  <a:lnTo>
                    <a:pt x="57" y="203"/>
                  </a:lnTo>
                  <a:lnTo>
                    <a:pt x="43" y="185"/>
                  </a:lnTo>
                  <a:lnTo>
                    <a:pt x="32" y="169"/>
                  </a:lnTo>
                  <a:lnTo>
                    <a:pt x="23" y="154"/>
                  </a:lnTo>
                  <a:lnTo>
                    <a:pt x="15" y="138"/>
                  </a:lnTo>
                  <a:lnTo>
                    <a:pt x="8" y="123"/>
                  </a:lnTo>
                  <a:lnTo>
                    <a:pt x="4" y="109"/>
                  </a:lnTo>
                  <a:lnTo>
                    <a:pt x="1" y="96"/>
                  </a:lnTo>
                  <a:lnTo>
                    <a:pt x="0" y="83"/>
                  </a:lnTo>
                  <a:lnTo>
                    <a:pt x="0" y="70"/>
                  </a:lnTo>
                  <a:lnTo>
                    <a:pt x="1" y="59"/>
                  </a:lnTo>
                  <a:lnTo>
                    <a:pt x="4" y="49"/>
                  </a:lnTo>
                  <a:lnTo>
                    <a:pt x="8" y="39"/>
                  </a:lnTo>
                  <a:lnTo>
                    <a:pt x="14" y="31"/>
                  </a:lnTo>
                  <a:lnTo>
                    <a:pt x="20" y="23"/>
                  </a:lnTo>
                  <a:lnTo>
                    <a:pt x="27" y="16"/>
                  </a:lnTo>
                  <a:lnTo>
                    <a:pt x="36" y="10"/>
                  </a:lnTo>
                  <a:lnTo>
                    <a:pt x="45" y="6"/>
                  </a:lnTo>
                  <a:lnTo>
                    <a:pt x="55" y="3"/>
                  </a:lnTo>
                  <a:lnTo>
                    <a:pt x="66" y="1"/>
                  </a:lnTo>
                  <a:lnTo>
                    <a:pt x="78" y="0"/>
                  </a:lnTo>
                  <a:lnTo>
                    <a:pt x="90" y="0"/>
                  </a:lnTo>
                  <a:lnTo>
                    <a:pt x="103" y="2"/>
                  </a:lnTo>
                  <a:lnTo>
                    <a:pt x="116" y="5"/>
                  </a:lnTo>
                  <a:lnTo>
                    <a:pt x="130" y="10"/>
                  </a:lnTo>
                  <a:lnTo>
                    <a:pt x="144" y="16"/>
                  </a:lnTo>
                  <a:lnTo>
                    <a:pt x="159" y="24"/>
                  </a:lnTo>
                  <a:lnTo>
                    <a:pt x="174" y="33"/>
                  </a:lnTo>
                  <a:lnTo>
                    <a:pt x="189" y="43"/>
                  </a:lnTo>
                  <a:lnTo>
                    <a:pt x="204" y="56"/>
                  </a:lnTo>
                  <a:lnTo>
                    <a:pt x="219" y="69"/>
                  </a:lnTo>
                  <a:lnTo>
                    <a:pt x="235" y="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78" name="Freeform 54"/>
            <p:cNvSpPr>
              <a:spLocks/>
            </p:cNvSpPr>
            <p:nvPr/>
          </p:nvSpPr>
          <p:spPr bwMode="auto">
            <a:xfrm>
              <a:off x="4437063" y="3816350"/>
              <a:ext cx="15875" cy="14288"/>
            </a:xfrm>
            <a:custGeom>
              <a:avLst/>
              <a:gdLst/>
              <a:ahLst/>
              <a:cxnLst>
                <a:cxn ang="0">
                  <a:pos x="250" y="103"/>
                </a:cxn>
                <a:cxn ang="0">
                  <a:pos x="274" y="135"/>
                </a:cxn>
                <a:cxn ang="0">
                  <a:pos x="292" y="167"/>
                </a:cxn>
                <a:cxn ang="0">
                  <a:pos x="302" y="197"/>
                </a:cxn>
                <a:cxn ang="0">
                  <a:pos x="307" y="223"/>
                </a:cxn>
                <a:cxn ang="0">
                  <a:pos x="305" y="246"/>
                </a:cxn>
                <a:cxn ang="0">
                  <a:pos x="298" y="266"/>
                </a:cxn>
                <a:cxn ang="0">
                  <a:pos x="287" y="282"/>
                </a:cxn>
                <a:cxn ang="0">
                  <a:pos x="271" y="294"/>
                </a:cxn>
                <a:cxn ang="0">
                  <a:pos x="252" y="302"/>
                </a:cxn>
                <a:cxn ang="0">
                  <a:pos x="229" y="305"/>
                </a:cxn>
                <a:cxn ang="0">
                  <a:pos x="204" y="303"/>
                </a:cxn>
                <a:cxn ang="0">
                  <a:pos x="177" y="295"/>
                </a:cxn>
                <a:cxn ang="0">
                  <a:pos x="148" y="282"/>
                </a:cxn>
                <a:cxn ang="0">
                  <a:pos x="117" y="262"/>
                </a:cxn>
                <a:cxn ang="0">
                  <a:pos x="88" y="235"/>
                </a:cxn>
                <a:cxn ang="0">
                  <a:pos x="57" y="203"/>
                </a:cxn>
                <a:cxn ang="0">
                  <a:pos x="32" y="169"/>
                </a:cxn>
                <a:cxn ang="0">
                  <a:pos x="15" y="138"/>
                </a:cxn>
                <a:cxn ang="0">
                  <a:pos x="4" y="109"/>
                </a:cxn>
                <a:cxn ang="0">
                  <a:pos x="0" y="83"/>
                </a:cxn>
                <a:cxn ang="0">
                  <a:pos x="1" y="59"/>
                </a:cxn>
                <a:cxn ang="0">
                  <a:pos x="8" y="39"/>
                </a:cxn>
                <a:cxn ang="0">
                  <a:pos x="20" y="23"/>
                </a:cxn>
                <a:cxn ang="0">
                  <a:pos x="36" y="10"/>
                </a:cxn>
                <a:cxn ang="0">
                  <a:pos x="55" y="3"/>
                </a:cxn>
                <a:cxn ang="0">
                  <a:pos x="78" y="0"/>
                </a:cxn>
                <a:cxn ang="0">
                  <a:pos x="103" y="2"/>
                </a:cxn>
                <a:cxn ang="0">
                  <a:pos x="130" y="10"/>
                </a:cxn>
                <a:cxn ang="0">
                  <a:pos x="159" y="24"/>
                </a:cxn>
                <a:cxn ang="0">
                  <a:pos x="189" y="43"/>
                </a:cxn>
                <a:cxn ang="0">
                  <a:pos x="219" y="69"/>
                </a:cxn>
              </a:cxnLst>
              <a:rect l="0" t="0" r="r" b="b"/>
              <a:pathLst>
                <a:path w="307" h="305">
                  <a:moveTo>
                    <a:pt x="235" y="86"/>
                  </a:moveTo>
                  <a:lnTo>
                    <a:pt x="250" y="103"/>
                  </a:lnTo>
                  <a:lnTo>
                    <a:pt x="263" y="119"/>
                  </a:lnTo>
                  <a:lnTo>
                    <a:pt x="274" y="135"/>
                  </a:lnTo>
                  <a:lnTo>
                    <a:pt x="284" y="152"/>
                  </a:lnTo>
                  <a:lnTo>
                    <a:pt x="292" y="167"/>
                  </a:lnTo>
                  <a:lnTo>
                    <a:pt x="298" y="182"/>
                  </a:lnTo>
                  <a:lnTo>
                    <a:pt x="302" y="197"/>
                  </a:lnTo>
                  <a:lnTo>
                    <a:pt x="305" y="210"/>
                  </a:lnTo>
                  <a:lnTo>
                    <a:pt x="307" y="223"/>
                  </a:lnTo>
                  <a:lnTo>
                    <a:pt x="306" y="234"/>
                  </a:lnTo>
                  <a:lnTo>
                    <a:pt x="305" y="246"/>
                  </a:lnTo>
                  <a:lnTo>
                    <a:pt x="302" y="257"/>
                  </a:lnTo>
                  <a:lnTo>
                    <a:pt x="298" y="266"/>
                  </a:lnTo>
                  <a:lnTo>
                    <a:pt x="293" y="275"/>
                  </a:lnTo>
                  <a:lnTo>
                    <a:pt x="287" y="282"/>
                  </a:lnTo>
                  <a:lnTo>
                    <a:pt x="280" y="289"/>
                  </a:lnTo>
                  <a:lnTo>
                    <a:pt x="271" y="294"/>
                  </a:lnTo>
                  <a:lnTo>
                    <a:pt x="262" y="299"/>
                  </a:lnTo>
                  <a:lnTo>
                    <a:pt x="252" y="302"/>
                  </a:lnTo>
                  <a:lnTo>
                    <a:pt x="241" y="304"/>
                  </a:lnTo>
                  <a:lnTo>
                    <a:pt x="229" y="305"/>
                  </a:lnTo>
                  <a:lnTo>
                    <a:pt x="216" y="304"/>
                  </a:lnTo>
                  <a:lnTo>
                    <a:pt x="204" y="303"/>
                  </a:lnTo>
                  <a:lnTo>
                    <a:pt x="191" y="299"/>
                  </a:lnTo>
                  <a:lnTo>
                    <a:pt x="177" y="295"/>
                  </a:lnTo>
                  <a:lnTo>
                    <a:pt x="162" y="289"/>
                  </a:lnTo>
                  <a:lnTo>
                    <a:pt x="148" y="282"/>
                  </a:lnTo>
                  <a:lnTo>
                    <a:pt x="133" y="273"/>
                  </a:lnTo>
                  <a:lnTo>
                    <a:pt x="117" y="262"/>
                  </a:lnTo>
                  <a:lnTo>
                    <a:pt x="102" y="249"/>
                  </a:lnTo>
                  <a:lnTo>
                    <a:pt x="88" y="235"/>
                  </a:lnTo>
                  <a:lnTo>
                    <a:pt x="73" y="220"/>
                  </a:lnTo>
                  <a:lnTo>
                    <a:pt x="57" y="203"/>
                  </a:lnTo>
                  <a:lnTo>
                    <a:pt x="43" y="185"/>
                  </a:lnTo>
                  <a:lnTo>
                    <a:pt x="32" y="169"/>
                  </a:lnTo>
                  <a:lnTo>
                    <a:pt x="23" y="154"/>
                  </a:lnTo>
                  <a:lnTo>
                    <a:pt x="15" y="138"/>
                  </a:lnTo>
                  <a:lnTo>
                    <a:pt x="8" y="123"/>
                  </a:lnTo>
                  <a:lnTo>
                    <a:pt x="4" y="109"/>
                  </a:lnTo>
                  <a:lnTo>
                    <a:pt x="1" y="96"/>
                  </a:lnTo>
                  <a:lnTo>
                    <a:pt x="0" y="83"/>
                  </a:lnTo>
                  <a:lnTo>
                    <a:pt x="0" y="70"/>
                  </a:lnTo>
                  <a:lnTo>
                    <a:pt x="1" y="59"/>
                  </a:lnTo>
                  <a:lnTo>
                    <a:pt x="4" y="49"/>
                  </a:lnTo>
                  <a:lnTo>
                    <a:pt x="8" y="39"/>
                  </a:lnTo>
                  <a:lnTo>
                    <a:pt x="14" y="31"/>
                  </a:lnTo>
                  <a:lnTo>
                    <a:pt x="20" y="23"/>
                  </a:lnTo>
                  <a:lnTo>
                    <a:pt x="27" y="16"/>
                  </a:lnTo>
                  <a:lnTo>
                    <a:pt x="36" y="10"/>
                  </a:lnTo>
                  <a:lnTo>
                    <a:pt x="45" y="6"/>
                  </a:lnTo>
                  <a:lnTo>
                    <a:pt x="55" y="3"/>
                  </a:lnTo>
                  <a:lnTo>
                    <a:pt x="66" y="1"/>
                  </a:lnTo>
                  <a:lnTo>
                    <a:pt x="78" y="0"/>
                  </a:lnTo>
                  <a:lnTo>
                    <a:pt x="90" y="0"/>
                  </a:lnTo>
                  <a:lnTo>
                    <a:pt x="103" y="2"/>
                  </a:lnTo>
                  <a:lnTo>
                    <a:pt x="116" y="5"/>
                  </a:lnTo>
                  <a:lnTo>
                    <a:pt x="130" y="10"/>
                  </a:lnTo>
                  <a:lnTo>
                    <a:pt x="144" y="16"/>
                  </a:lnTo>
                  <a:lnTo>
                    <a:pt x="159" y="24"/>
                  </a:lnTo>
                  <a:lnTo>
                    <a:pt x="174" y="33"/>
                  </a:lnTo>
                  <a:lnTo>
                    <a:pt x="189" y="43"/>
                  </a:lnTo>
                  <a:lnTo>
                    <a:pt x="204" y="56"/>
                  </a:lnTo>
                  <a:lnTo>
                    <a:pt x="219" y="69"/>
                  </a:lnTo>
                  <a:lnTo>
                    <a:pt x="235" y="86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79" name="Freeform 55"/>
            <p:cNvSpPr>
              <a:spLocks/>
            </p:cNvSpPr>
            <p:nvPr/>
          </p:nvSpPr>
          <p:spPr bwMode="auto">
            <a:xfrm>
              <a:off x="4452938" y="3808413"/>
              <a:ext cx="17463" cy="12700"/>
            </a:xfrm>
            <a:custGeom>
              <a:avLst/>
              <a:gdLst/>
              <a:ahLst/>
              <a:cxnLst>
                <a:cxn ang="0">
                  <a:pos x="240" y="38"/>
                </a:cxn>
                <a:cxn ang="0">
                  <a:pos x="271" y="60"/>
                </a:cxn>
                <a:cxn ang="0">
                  <a:pos x="296" y="82"/>
                </a:cxn>
                <a:cxn ang="0">
                  <a:pos x="313" y="106"/>
                </a:cxn>
                <a:cxn ang="0">
                  <a:pos x="324" y="129"/>
                </a:cxn>
                <a:cxn ang="0">
                  <a:pos x="328" y="151"/>
                </a:cxn>
                <a:cxn ang="0">
                  <a:pos x="327" y="173"/>
                </a:cxn>
                <a:cxn ang="0">
                  <a:pos x="321" y="193"/>
                </a:cxn>
                <a:cxn ang="0">
                  <a:pos x="310" y="210"/>
                </a:cxn>
                <a:cxn ang="0">
                  <a:pos x="295" y="226"/>
                </a:cxn>
                <a:cxn ang="0">
                  <a:pos x="274" y="238"/>
                </a:cxn>
                <a:cxn ang="0">
                  <a:pos x="251" y="245"/>
                </a:cxn>
                <a:cxn ang="0">
                  <a:pos x="223" y="249"/>
                </a:cxn>
                <a:cxn ang="0">
                  <a:pos x="193" y="248"/>
                </a:cxn>
                <a:cxn ang="0">
                  <a:pos x="160" y="242"/>
                </a:cxn>
                <a:cxn ang="0">
                  <a:pos x="124" y="230"/>
                </a:cxn>
                <a:cxn ang="0">
                  <a:pos x="88" y="211"/>
                </a:cxn>
                <a:cxn ang="0">
                  <a:pos x="57" y="190"/>
                </a:cxn>
                <a:cxn ang="0">
                  <a:pos x="33" y="168"/>
                </a:cxn>
                <a:cxn ang="0">
                  <a:pos x="15" y="144"/>
                </a:cxn>
                <a:cxn ang="0">
                  <a:pos x="5" y="121"/>
                </a:cxn>
                <a:cxn ang="0">
                  <a:pos x="0" y="98"/>
                </a:cxn>
                <a:cxn ang="0">
                  <a:pos x="1" y="77"/>
                </a:cxn>
                <a:cxn ang="0">
                  <a:pos x="7" y="57"/>
                </a:cxn>
                <a:cxn ang="0">
                  <a:pos x="18" y="39"/>
                </a:cxn>
                <a:cxn ang="0">
                  <a:pos x="34" y="24"/>
                </a:cxn>
                <a:cxn ang="0">
                  <a:pos x="54" y="12"/>
                </a:cxn>
                <a:cxn ang="0">
                  <a:pos x="78" y="4"/>
                </a:cxn>
                <a:cxn ang="0">
                  <a:pos x="105" y="1"/>
                </a:cxn>
                <a:cxn ang="0">
                  <a:pos x="135" y="1"/>
                </a:cxn>
                <a:cxn ang="0">
                  <a:pos x="167" y="8"/>
                </a:cxn>
                <a:cxn ang="0">
                  <a:pos x="203" y="20"/>
                </a:cxn>
              </a:cxnLst>
              <a:rect l="0" t="0" r="r" b="b"/>
              <a:pathLst>
                <a:path w="329" h="249">
                  <a:moveTo>
                    <a:pt x="221" y="28"/>
                  </a:moveTo>
                  <a:lnTo>
                    <a:pt x="240" y="38"/>
                  </a:lnTo>
                  <a:lnTo>
                    <a:pt x="256" y="49"/>
                  </a:lnTo>
                  <a:lnTo>
                    <a:pt x="271" y="60"/>
                  </a:lnTo>
                  <a:lnTo>
                    <a:pt x="284" y="71"/>
                  </a:lnTo>
                  <a:lnTo>
                    <a:pt x="296" y="82"/>
                  </a:lnTo>
                  <a:lnTo>
                    <a:pt x="305" y="94"/>
                  </a:lnTo>
                  <a:lnTo>
                    <a:pt x="313" y="106"/>
                  </a:lnTo>
                  <a:lnTo>
                    <a:pt x="319" y="117"/>
                  </a:lnTo>
                  <a:lnTo>
                    <a:pt x="324" y="129"/>
                  </a:lnTo>
                  <a:lnTo>
                    <a:pt x="327" y="140"/>
                  </a:lnTo>
                  <a:lnTo>
                    <a:pt x="328" y="151"/>
                  </a:lnTo>
                  <a:lnTo>
                    <a:pt x="329" y="163"/>
                  </a:lnTo>
                  <a:lnTo>
                    <a:pt x="327" y="173"/>
                  </a:lnTo>
                  <a:lnTo>
                    <a:pt x="325" y="183"/>
                  </a:lnTo>
                  <a:lnTo>
                    <a:pt x="321" y="193"/>
                  </a:lnTo>
                  <a:lnTo>
                    <a:pt x="316" y="202"/>
                  </a:lnTo>
                  <a:lnTo>
                    <a:pt x="310" y="210"/>
                  </a:lnTo>
                  <a:lnTo>
                    <a:pt x="303" y="219"/>
                  </a:lnTo>
                  <a:lnTo>
                    <a:pt x="295" y="226"/>
                  </a:lnTo>
                  <a:lnTo>
                    <a:pt x="284" y="232"/>
                  </a:lnTo>
                  <a:lnTo>
                    <a:pt x="274" y="238"/>
                  </a:lnTo>
                  <a:lnTo>
                    <a:pt x="263" y="242"/>
                  </a:lnTo>
                  <a:lnTo>
                    <a:pt x="251" y="245"/>
                  </a:lnTo>
                  <a:lnTo>
                    <a:pt x="238" y="248"/>
                  </a:lnTo>
                  <a:lnTo>
                    <a:pt x="223" y="249"/>
                  </a:lnTo>
                  <a:lnTo>
                    <a:pt x="208" y="249"/>
                  </a:lnTo>
                  <a:lnTo>
                    <a:pt x="193" y="248"/>
                  </a:lnTo>
                  <a:lnTo>
                    <a:pt x="176" y="246"/>
                  </a:lnTo>
                  <a:lnTo>
                    <a:pt x="160" y="242"/>
                  </a:lnTo>
                  <a:lnTo>
                    <a:pt x="143" y="237"/>
                  </a:lnTo>
                  <a:lnTo>
                    <a:pt x="124" y="230"/>
                  </a:lnTo>
                  <a:lnTo>
                    <a:pt x="106" y="222"/>
                  </a:lnTo>
                  <a:lnTo>
                    <a:pt x="88" y="211"/>
                  </a:lnTo>
                  <a:lnTo>
                    <a:pt x="71" y="200"/>
                  </a:lnTo>
                  <a:lnTo>
                    <a:pt x="57" y="190"/>
                  </a:lnTo>
                  <a:lnTo>
                    <a:pt x="44" y="179"/>
                  </a:lnTo>
                  <a:lnTo>
                    <a:pt x="33" y="168"/>
                  </a:lnTo>
                  <a:lnTo>
                    <a:pt x="24" y="155"/>
                  </a:lnTo>
                  <a:lnTo>
                    <a:pt x="15" y="144"/>
                  </a:lnTo>
                  <a:lnTo>
                    <a:pt x="9" y="132"/>
                  </a:lnTo>
                  <a:lnTo>
                    <a:pt x="5" y="121"/>
                  </a:lnTo>
                  <a:lnTo>
                    <a:pt x="2" y="110"/>
                  </a:lnTo>
                  <a:lnTo>
                    <a:pt x="0" y="98"/>
                  </a:lnTo>
                  <a:lnTo>
                    <a:pt x="0" y="87"/>
                  </a:lnTo>
                  <a:lnTo>
                    <a:pt x="1" y="77"/>
                  </a:lnTo>
                  <a:lnTo>
                    <a:pt x="3" y="67"/>
                  </a:lnTo>
                  <a:lnTo>
                    <a:pt x="7" y="57"/>
                  </a:lnTo>
                  <a:lnTo>
                    <a:pt x="12" y="48"/>
                  </a:lnTo>
                  <a:lnTo>
                    <a:pt x="18" y="39"/>
                  </a:lnTo>
                  <a:lnTo>
                    <a:pt x="26" y="31"/>
                  </a:lnTo>
                  <a:lnTo>
                    <a:pt x="34" y="24"/>
                  </a:lnTo>
                  <a:lnTo>
                    <a:pt x="44" y="18"/>
                  </a:lnTo>
                  <a:lnTo>
                    <a:pt x="54" y="12"/>
                  </a:lnTo>
                  <a:lnTo>
                    <a:pt x="65" y="8"/>
                  </a:lnTo>
                  <a:lnTo>
                    <a:pt x="78" y="4"/>
                  </a:lnTo>
                  <a:lnTo>
                    <a:pt x="91" y="2"/>
                  </a:lnTo>
                  <a:lnTo>
                    <a:pt x="105" y="1"/>
                  </a:lnTo>
                  <a:lnTo>
                    <a:pt x="119" y="0"/>
                  </a:lnTo>
                  <a:lnTo>
                    <a:pt x="135" y="1"/>
                  </a:lnTo>
                  <a:lnTo>
                    <a:pt x="151" y="4"/>
                  </a:lnTo>
                  <a:lnTo>
                    <a:pt x="167" y="8"/>
                  </a:lnTo>
                  <a:lnTo>
                    <a:pt x="185" y="13"/>
                  </a:lnTo>
                  <a:lnTo>
                    <a:pt x="203" y="20"/>
                  </a:lnTo>
                  <a:lnTo>
                    <a:pt x="221" y="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80" name="Freeform 56"/>
            <p:cNvSpPr>
              <a:spLocks/>
            </p:cNvSpPr>
            <p:nvPr/>
          </p:nvSpPr>
          <p:spPr bwMode="auto">
            <a:xfrm>
              <a:off x="4452938" y="3808413"/>
              <a:ext cx="17463" cy="12700"/>
            </a:xfrm>
            <a:custGeom>
              <a:avLst/>
              <a:gdLst/>
              <a:ahLst/>
              <a:cxnLst>
                <a:cxn ang="0">
                  <a:pos x="240" y="38"/>
                </a:cxn>
                <a:cxn ang="0">
                  <a:pos x="271" y="60"/>
                </a:cxn>
                <a:cxn ang="0">
                  <a:pos x="296" y="82"/>
                </a:cxn>
                <a:cxn ang="0">
                  <a:pos x="313" y="106"/>
                </a:cxn>
                <a:cxn ang="0">
                  <a:pos x="324" y="129"/>
                </a:cxn>
                <a:cxn ang="0">
                  <a:pos x="328" y="151"/>
                </a:cxn>
                <a:cxn ang="0">
                  <a:pos x="327" y="173"/>
                </a:cxn>
                <a:cxn ang="0">
                  <a:pos x="321" y="193"/>
                </a:cxn>
                <a:cxn ang="0">
                  <a:pos x="310" y="210"/>
                </a:cxn>
                <a:cxn ang="0">
                  <a:pos x="295" y="226"/>
                </a:cxn>
                <a:cxn ang="0">
                  <a:pos x="274" y="238"/>
                </a:cxn>
                <a:cxn ang="0">
                  <a:pos x="251" y="245"/>
                </a:cxn>
                <a:cxn ang="0">
                  <a:pos x="223" y="249"/>
                </a:cxn>
                <a:cxn ang="0">
                  <a:pos x="193" y="248"/>
                </a:cxn>
                <a:cxn ang="0">
                  <a:pos x="160" y="242"/>
                </a:cxn>
                <a:cxn ang="0">
                  <a:pos x="124" y="230"/>
                </a:cxn>
                <a:cxn ang="0">
                  <a:pos x="88" y="211"/>
                </a:cxn>
                <a:cxn ang="0">
                  <a:pos x="57" y="190"/>
                </a:cxn>
                <a:cxn ang="0">
                  <a:pos x="33" y="168"/>
                </a:cxn>
                <a:cxn ang="0">
                  <a:pos x="15" y="144"/>
                </a:cxn>
                <a:cxn ang="0">
                  <a:pos x="5" y="121"/>
                </a:cxn>
                <a:cxn ang="0">
                  <a:pos x="0" y="98"/>
                </a:cxn>
                <a:cxn ang="0">
                  <a:pos x="1" y="77"/>
                </a:cxn>
                <a:cxn ang="0">
                  <a:pos x="7" y="57"/>
                </a:cxn>
                <a:cxn ang="0">
                  <a:pos x="18" y="39"/>
                </a:cxn>
                <a:cxn ang="0">
                  <a:pos x="34" y="24"/>
                </a:cxn>
                <a:cxn ang="0">
                  <a:pos x="54" y="12"/>
                </a:cxn>
                <a:cxn ang="0">
                  <a:pos x="78" y="4"/>
                </a:cxn>
                <a:cxn ang="0">
                  <a:pos x="105" y="1"/>
                </a:cxn>
                <a:cxn ang="0">
                  <a:pos x="135" y="1"/>
                </a:cxn>
                <a:cxn ang="0">
                  <a:pos x="167" y="8"/>
                </a:cxn>
                <a:cxn ang="0">
                  <a:pos x="203" y="20"/>
                </a:cxn>
              </a:cxnLst>
              <a:rect l="0" t="0" r="r" b="b"/>
              <a:pathLst>
                <a:path w="329" h="249">
                  <a:moveTo>
                    <a:pt x="221" y="28"/>
                  </a:moveTo>
                  <a:lnTo>
                    <a:pt x="240" y="38"/>
                  </a:lnTo>
                  <a:lnTo>
                    <a:pt x="256" y="49"/>
                  </a:lnTo>
                  <a:lnTo>
                    <a:pt x="271" y="60"/>
                  </a:lnTo>
                  <a:lnTo>
                    <a:pt x="284" y="71"/>
                  </a:lnTo>
                  <a:lnTo>
                    <a:pt x="296" y="82"/>
                  </a:lnTo>
                  <a:lnTo>
                    <a:pt x="305" y="94"/>
                  </a:lnTo>
                  <a:lnTo>
                    <a:pt x="313" y="106"/>
                  </a:lnTo>
                  <a:lnTo>
                    <a:pt x="319" y="117"/>
                  </a:lnTo>
                  <a:lnTo>
                    <a:pt x="324" y="129"/>
                  </a:lnTo>
                  <a:lnTo>
                    <a:pt x="327" y="140"/>
                  </a:lnTo>
                  <a:lnTo>
                    <a:pt x="328" y="151"/>
                  </a:lnTo>
                  <a:lnTo>
                    <a:pt x="329" y="163"/>
                  </a:lnTo>
                  <a:lnTo>
                    <a:pt x="327" y="173"/>
                  </a:lnTo>
                  <a:lnTo>
                    <a:pt x="325" y="183"/>
                  </a:lnTo>
                  <a:lnTo>
                    <a:pt x="321" y="193"/>
                  </a:lnTo>
                  <a:lnTo>
                    <a:pt x="316" y="202"/>
                  </a:lnTo>
                  <a:lnTo>
                    <a:pt x="310" y="210"/>
                  </a:lnTo>
                  <a:lnTo>
                    <a:pt x="303" y="219"/>
                  </a:lnTo>
                  <a:lnTo>
                    <a:pt x="295" y="226"/>
                  </a:lnTo>
                  <a:lnTo>
                    <a:pt x="284" y="232"/>
                  </a:lnTo>
                  <a:lnTo>
                    <a:pt x="274" y="238"/>
                  </a:lnTo>
                  <a:lnTo>
                    <a:pt x="263" y="242"/>
                  </a:lnTo>
                  <a:lnTo>
                    <a:pt x="251" y="245"/>
                  </a:lnTo>
                  <a:lnTo>
                    <a:pt x="238" y="248"/>
                  </a:lnTo>
                  <a:lnTo>
                    <a:pt x="223" y="249"/>
                  </a:lnTo>
                  <a:lnTo>
                    <a:pt x="208" y="249"/>
                  </a:lnTo>
                  <a:lnTo>
                    <a:pt x="193" y="248"/>
                  </a:lnTo>
                  <a:lnTo>
                    <a:pt x="176" y="246"/>
                  </a:lnTo>
                  <a:lnTo>
                    <a:pt x="160" y="242"/>
                  </a:lnTo>
                  <a:lnTo>
                    <a:pt x="143" y="237"/>
                  </a:lnTo>
                  <a:lnTo>
                    <a:pt x="124" y="230"/>
                  </a:lnTo>
                  <a:lnTo>
                    <a:pt x="106" y="222"/>
                  </a:lnTo>
                  <a:lnTo>
                    <a:pt x="88" y="211"/>
                  </a:lnTo>
                  <a:lnTo>
                    <a:pt x="71" y="200"/>
                  </a:lnTo>
                  <a:lnTo>
                    <a:pt x="57" y="190"/>
                  </a:lnTo>
                  <a:lnTo>
                    <a:pt x="44" y="179"/>
                  </a:lnTo>
                  <a:lnTo>
                    <a:pt x="33" y="168"/>
                  </a:lnTo>
                  <a:lnTo>
                    <a:pt x="24" y="155"/>
                  </a:lnTo>
                  <a:lnTo>
                    <a:pt x="15" y="144"/>
                  </a:lnTo>
                  <a:lnTo>
                    <a:pt x="9" y="132"/>
                  </a:lnTo>
                  <a:lnTo>
                    <a:pt x="5" y="121"/>
                  </a:lnTo>
                  <a:lnTo>
                    <a:pt x="2" y="110"/>
                  </a:lnTo>
                  <a:lnTo>
                    <a:pt x="0" y="98"/>
                  </a:lnTo>
                  <a:lnTo>
                    <a:pt x="0" y="87"/>
                  </a:lnTo>
                  <a:lnTo>
                    <a:pt x="1" y="77"/>
                  </a:lnTo>
                  <a:lnTo>
                    <a:pt x="3" y="67"/>
                  </a:lnTo>
                  <a:lnTo>
                    <a:pt x="7" y="57"/>
                  </a:lnTo>
                  <a:lnTo>
                    <a:pt x="12" y="48"/>
                  </a:lnTo>
                  <a:lnTo>
                    <a:pt x="18" y="39"/>
                  </a:lnTo>
                  <a:lnTo>
                    <a:pt x="26" y="31"/>
                  </a:lnTo>
                  <a:lnTo>
                    <a:pt x="34" y="24"/>
                  </a:lnTo>
                  <a:lnTo>
                    <a:pt x="44" y="18"/>
                  </a:lnTo>
                  <a:lnTo>
                    <a:pt x="54" y="12"/>
                  </a:lnTo>
                  <a:lnTo>
                    <a:pt x="65" y="8"/>
                  </a:lnTo>
                  <a:lnTo>
                    <a:pt x="78" y="4"/>
                  </a:lnTo>
                  <a:lnTo>
                    <a:pt x="91" y="2"/>
                  </a:lnTo>
                  <a:lnTo>
                    <a:pt x="105" y="1"/>
                  </a:lnTo>
                  <a:lnTo>
                    <a:pt x="119" y="0"/>
                  </a:lnTo>
                  <a:lnTo>
                    <a:pt x="135" y="1"/>
                  </a:lnTo>
                  <a:lnTo>
                    <a:pt x="151" y="4"/>
                  </a:lnTo>
                  <a:lnTo>
                    <a:pt x="167" y="8"/>
                  </a:lnTo>
                  <a:lnTo>
                    <a:pt x="185" y="13"/>
                  </a:lnTo>
                  <a:lnTo>
                    <a:pt x="203" y="20"/>
                  </a:lnTo>
                  <a:lnTo>
                    <a:pt x="221" y="28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81" name="Freeform 57"/>
            <p:cNvSpPr>
              <a:spLocks/>
            </p:cNvSpPr>
            <p:nvPr/>
          </p:nvSpPr>
          <p:spPr bwMode="auto">
            <a:xfrm>
              <a:off x="4467225" y="3798888"/>
              <a:ext cx="15875" cy="11113"/>
            </a:xfrm>
            <a:custGeom>
              <a:avLst/>
              <a:gdLst/>
              <a:ahLst/>
              <a:cxnLst>
                <a:cxn ang="0">
                  <a:pos x="216" y="16"/>
                </a:cxn>
                <a:cxn ang="0">
                  <a:pos x="248" y="30"/>
                </a:cxn>
                <a:cxn ang="0">
                  <a:pos x="274" y="47"/>
                </a:cxn>
                <a:cxn ang="0">
                  <a:pos x="293" y="65"/>
                </a:cxn>
                <a:cxn ang="0">
                  <a:pos x="307" y="84"/>
                </a:cxn>
                <a:cxn ang="0">
                  <a:pos x="314" y="104"/>
                </a:cxn>
                <a:cxn ang="0">
                  <a:pos x="317" y="123"/>
                </a:cxn>
                <a:cxn ang="0">
                  <a:pos x="314" y="142"/>
                </a:cxn>
                <a:cxn ang="0">
                  <a:pos x="307" y="161"/>
                </a:cxn>
                <a:cxn ang="0">
                  <a:pos x="295" y="177"/>
                </a:cxn>
                <a:cxn ang="0">
                  <a:pos x="278" y="191"/>
                </a:cxn>
                <a:cxn ang="0">
                  <a:pos x="257" y="202"/>
                </a:cxn>
                <a:cxn ang="0">
                  <a:pos x="233" y="210"/>
                </a:cxn>
                <a:cxn ang="0">
                  <a:pos x="204" y="214"/>
                </a:cxn>
                <a:cxn ang="0">
                  <a:pos x="173" y="214"/>
                </a:cxn>
                <a:cxn ang="0">
                  <a:pos x="137" y="209"/>
                </a:cxn>
                <a:cxn ang="0">
                  <a:pos x="100" y="198"/>
                </a:cxn>
                <a:cxn ang="0">
                  <a:pos x="69" y="183"/>
                </a:cxn>
                <a:cxn ang="0">
                  <a:pos x="43" y="167"/>
                </a:cxn>
                <a:cxn ang="0">
                  <a:pos x="24" y="148"/>
                </a:cxn>
                <a:cxn ang="0">
                  <a:pos x="11" y="129"/>
                </a:cxn>
                <a:cxn ang="0">
                  <a:pos x="3" y="110"/>
                </a:cxn>
                <a:cxn ang="0">
                  <a:pos x="0" y="89"/>
                </a:cxn>
                <a:cxn ang="0">
                  <a:pos x="3" y="71"/>
                </a:cxn>
                <a:cxn ang="0">
                  <a:pos x="12" y="53"/>
                </a:cxn>
                <a:cxn ang="0">
                  <a:pos x="24" y="36"/>
                </a:cxn>
                <a:cxn ang="0">
                  <a:pos x="40" y="22"/>
                </a:cxn>
                <a:cxn ang="0">
                  <a:pos x="62" y="11"/>
                </a:cxn>
                <a:cxn ang="0">
                  <a:pos x="86" y="4"/>
                </a:cxn>
                <a:cxn ang="0">
                  <a:pos x="115" y="0"/>
                </a:cxn>
                <a:cxn ang="0">
                  <a:pos x="145" y="0"/>
                </a:cxn>
                <a:cxn ang="0">
                  <a:pos x="180" y="6"/>
                </a:cxn>
              </a:cxnLst>
              <a:rect l="0" t="0" r="r" b="b"/>
              <a:pathLst>
                <a:path w="317" h="215">
                  <a:moveTo>
                    <a:pt x="198" y="11"/>
                  </a:moveTo>
                  <a:lnTo>
                    <a:pt x="216" y="16"/>
                  </a:lnTo>
                  <a:lnTo>
                    <a:pt x="233" y="23"/>
                  </a:lnTo>
                  <a:lnTo>
                    <a:pt x="248" y="30"/>
                  </a:lnTo>
                  <a:lnTo>
                    <a:pt x="262" y="39"/>
                  </a:lnTo>
                  <a:lnTo>
                    <a:pt x="274" y="47"/>
                  </a:lnTo>
                  <a:lnTo>
                    <a:pt x="285" y="56"/>
                  </a:lnTo>
                  <a:lnTo>
                    <a:pt x="293" y="65"/>
                  </a:lnTo>
                  <a:lnTo>
                    <a:pt x="301" y="74"/>
                  </a:lnTo>
                  <a:lnTo>
                    <a:pt x="307" y="84"/>
                  </a:lnTo>
                  <a:lnTo>
                    <a:pt x="311" y="93"/>
                  </a:lnTo>
                  <a:lnTo>
                    <a:pt x="314" y="104"/>
                  </a:lnTo>
                  <a:lnTo>
                    <a:pt x="316" y="114"/>
                  </a:lnTo>
                  <a:lnTo>
                    <a:pt x="317" y="123"/>
                  </a:lnTo>
                  <a:lnTo>
                    <a:pt x="316" y="133"/>
                  </a:lnTo>
                  <a:lnTo>
                    <a:pt x="314" y="142"/>
                  </a:lnTo>
                  <a:lnTo>
                    <a:pt x="311" y="151"/>
                  </a:lnTo>
                  <a:lnTo>
                    <a:pt x="307" y="161"/>
                  </a:lnTo>
                  <a:lnTo>
                    <a:pt x="301" y="169"/>
                  </a:lnTo>
                  <a:lnTo>
                    <a:pt x="295" y="177"/>
                  </a:lnTo>
                  <a:lnTo>
                    <a:pt x="287" y="185"/>
                  </a:lnTo>
                  <a:lnTo>
                    <a:pt x="278" y="191"/>
                  </a:lnTo>
                  <a:lnTo>
                    <a:pt x="268" y="197"/>
                  </a:lnTo>
                  <a:lnTo>
                    <a:pt x="257" y="202"/>
                  </a:lnTo>
                  <a:lnTo>
                    <a:pt x="245" y="207"/>
                  </a:lnTo>
                  <a:lnTo>
                    <a:pt x="233" y="210"/>
                  </a:lnTo>
                  <a:lnTo>
                    <a:pt x="219" y="213"/>
                  </a:lnTo>
                  <a:lnTo>
                    <a:pt x="204" y="214"/>
                  </a:lnTo>
                  <a:lnTo>
                    <a:pt x="189" y="215"/>
                  </a:lnTo>
                  <a:lnTo>
                    <a:pt x="173" y="214"/>
                  </a:lnTo>
                  <a:lnTo>
                    <a:pt x="155" y="212"/>
                  </a:lnTo>
                  <a:lnTo>
                    <a:pt x="137" y="209"/>
                  </a:lnTo>
                  <a:lnTo>
                    <a:pt x="119" y="204"/>
                  </a:lnTo>
                  <a:lnTo>
                    <a:pt x="100" y="198"/>
                  </a:lnTo>
                  <a:lnTo>
                    <a:pt x="84" y="191"/>
                  </a:lnTo>
                  <a:lnTo>
                    <a:pt x="69" y="183"/>
                  </a:lnTo>
                  <a:lnTo>
                    <a:pt x="55" y="175"/>
                  </a:lnTo>
                  <a:lnTo>
                    <a:pt x="43" y="167"/>
                  </a:lnTo>
                  <a:lnTo>
                    <a:pt x="33" y="158"/>
                  </a:lnTo>
                  <a:lnTo>
                    <a:pt x="24" y="148"/>
                  </a:lnTo>
                  <a:lnTo>
                    <a:pt x="17" y="139"/>
                  </a:lnTo>
                  <a:lnTo>
                    <a:pt x="11" y="129"/>
                  </a:lnTo>
                  <a:lnTo>
                    <a:pt x="7" y="119"/>
                  </a:lnTo>
                  <a:lnTo>
                    <a:pt x="3" y="110"/>
                  </a:lnTo>
                  <a:lnTo>
                    <a:pt x="1" y="100"/>
                  </a:lnTo>
                  <a:lnTo>
                    <a:pt x="0" y="89"/>
                  </a:lnTo>
                  <a:lnTo>
                    <a:pt x="1" y="80"/>
                  </a:lnTo>
                  <a:lnTo>
                    <a:pt x="3" y="71"/>
                  </a:lnTo>
                  <a:lnTo>
                    <a:pt x="8" y="62"/>
                  </a:lnTo>
                  <a:lnTo>
                    <a:pt x="12" y="53"/>
                  </a:lnTo>
                  <a:lnTo>
                    <a:pt x="17" y="45"/>
                  </a:lnTo>
                  <a:lnTo>
                    <a:pt x="24" y="36"/>
                  </a:lnTo>
                  <a:lnTo>
                    <a:pt x="32" y="29"/>
                  </a:lnTo>
                  <a:lnTo>
                    <a:pt x="40" y="22"/>
                  </a:lnTo>
                  <a:lnTo>
                    <a:pt x="50" y="17"/>
                  </a:lnTo>
                  <a:lnTo>
                    <a:pt x="62" y="11"/>
                  </a:lnTo>
                  <a:lnTo>
                    <a:pt x="73" y="7"/>
                  </a:lnTo>
                  <a:lnTo>
                    <a:pt x="86" y="4"/>
                  </a:lnTo>
                  <a:lnTo>
                    <a:pt x="99" y="1"/>
                  </a:lnTo>
                  <a:lnTo>
                    <a:pt x="115" y="0"/>
                  </a:lnTo>
                  <a:lnTo>
                    <a:pt x="130" y="0"/>
                  </a:lnTo>
                  <a:lnTo>
                    <a:pt x="145" y="0"/>
                  </a:lnTo>
                  <a:lnTo>
                    <a:pt x="162" y="3"/>
                  </a:lnTo>
                  <a:lnTo>
                    <a:pt x="180" y="6"/>
                  </a:lnTo>
                  <a:lnTo>
                    <a:pt x="198" y="1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82" name="Freeform 58"/>
            <p:cNvSpPr>
              <a:spLocks/>
            </p:cNvSpPr>
            <p:nvPr/>
          </p:nvSpPr>
          <p:spPr bwMode="auto">
            <a:xfrm>
              <a:off x="4467225" y="3798888"/>
              <a:ext cx="15875" cy="11113"/>
            </a:xfrm>
            <a:custGeom>
              <a:avLst/>
              <a:gdLst/>
              <a:ahLst/>
              <a:cxnLst>
                <a:cxn ang="0">
                  <a:pos x="216" y="16"/>
                </a:cxn>
                <a:cxn ang="0">
                  <a:pos x="248" y="30"/>
                </a:cxn>
                <a:cxn ang="0">
                  <a:pos x="274" y="47"/>
                </a:cxn>
                <a:cxn ang="0">
                  <a:pos x="293" y="65"/>
                </a:cxn>
                <a:cxn ang="0">
                  <a:pos x="307" y="84"/>
                </a:cxn>
                <a:cxn ang="0">
                  <a:pos x="314" y="104"/>
                </a:cxn>
                <a:cxn ang="0">
                  <a:pos x="317" y="123"/>
                </a:cxn>
                <a:cxn ang="0">
                  <a:pos x="314" y="142"/>
                </a:cxn>
                <a:cxn ang="0">
                  <a:pos x="307" y="161"/>
                </a:cxn>
                <a:cxn ang="0">
                  <a:pos x="295" y="177"/>
                </a:cxn>
                <a:cxn ang="0">
                  <a:pos x="278" y="191"/>
                </a:cxn>
                <a:cxn ang="0">
                  <a:pos x="257" y="202"/>
                </a:cxn>
                <a:cxn ang="0">
                  <a:pos x="233" y="210"/>
                </a:cxn>
                <a:cxn ang="0">
                  <a:pos x="204" y="214"/>
                </a:cxn>
                <a:cxn ang="0">
                  <a:pos x="173" y="214"/>
                </a:cxn>
                <a:cxn ang="0">
                  <a:pos x="137" y="209"/>
                </a:cxn>
                <a:cxn ang="0">
                  <a:pos x="100" y="198"/>
                </a:cxn>
                <a:cxn ang="0">
                  <a:pos x="69" y="183"/>
                </a:cxn>
                <a:cxn ang="0">
                  <a:pos x="43" y="167"/>
                </a:cxn>
                <a:cxn ang="0">
                  <a:pos x="24" y="148"/>
                </a:cxn>
                <a:cxn ang="0">
                  <a:pos x="11" y="129"/>
                </a:cxn>
                <a:cxn ang="0">
                  <a:pos x="3" y="110"/>
                </a:cxn>
                <a:cxn ang="0">
                  <a:pos x="0" y="89"/>
                </a:cxn>
                <a:cxn ang="0">
                  <a:pos x="3" y="71"/>
                </a:cxn>
                <a:cxn ang="0">
                  <a:pos x="12" y="53"/>
                </a:cxn>
                <a:cxn ang="0">
                  <a:pos x="24" y="36"/>
                </a:cxn>
                <a:cxn ang="0">
                  <a:pos x="40" y="22"/>
                </a:cxn>
                <a:cxn ang="0">
                  <a:pos x="62" y="11"/>
                </a:cxn>
                <a:cxn ang="0">
                  <a:pos x="86" y="4"/>
                </a:cxn>
                <a:cxn ang="0">
                  <a:pos x="115" y="0"/>
                </a:cxn>
                <a:cxn ang="0">
                  <a:pos x="145" y="0"/>
                </a:cxn>
                <a:cxn ang="0">
                  <a:pos x="180" y="6"/>
                </a:cxn>
              </a:cxnLst>
              <a:rect l="0" t="0" r="r" b="b"/>
              <a:pathLst>
                <a:path w="317" h="215">
                  <a:moveTo>
                    <a:pt x="198" y="11"/>
                  </a:moveTo>
                  <a:lnTo>
                    <a:pt x="216" y="16"/>
                  </a:lnTo>
                  <a:lnTo>
                    <a:pt x="233" y="23"/>
                  </a:lnTo>
                  <a:lnTo>
                    <a:pt x="248" y="30"/>
                  </a:lnTo>
                  <a:lnTo>
                    <a:pt x="262" y="39"/>
                  </a:lnTo>
                  <a:lnTo>
                    <a:pt x="274" y="47"/>
                  </a:lnTo>
                  <a:lnTo>
                    <a:pt x="285" y="56"/>
                  </a:lnTo>
                  <a:lnTo>
                    <a:pt x="293" y="65"/>
                  </a:lnTo>
                  <a:lnTo>
                    <a:pt x="301" y="74"/>
                  </a:lnTo>
                  <a:lnTo>
                    <a:pt x="307" y="84"/>
                  </a:lnTo>
                  <a:lnTo>
                    <a:pt x="311" y="93"/>
                  </a:lnTo>
                  <a:lnTo>
                    <a:pt x="314" y="104"/>
                  </a:lnTo>
                  <a:lnTo>
                    <a:pt x="316" y="114"/>
                  </a:lnTo>
                  <a:lnTo>
                    <a:pt x="317" y="123"/>
                  </a:lnTo>
                  <a:lnTo>
                    <a:pt x="316" y="133"/>
                  </a:lnTo>
                  <a:lnTo>
                    <a:pt x="314" y="142"/>
                  </a:lnTo>
                  <a:lnTo>
                    <a:pt x="311" y="151"/>
                  </a:lnTo>
                  <a:lnTo>
                    <a:pt x="307" y="161"/>
                  </a:lnTo>
                  <a:lnTo>
                    <a:pt x="301" y="169"/>
                  </a:lnTo>
                  <a:lnTo>
                    <a:pt x="295" y="177"/>
                  </a:lnTo>
                  <a:lnTo>
                    <a:pt x="287" y="185"/>
                  </a:lnTo>
                  <a:lnTo>
                    <a:pt x="278" y="191"/>
                  </a:lnTo>
                  <a:lnTo>
                    <a:pt x="268" y="197"/>
                  </a:lnTo>
                  <a:lnTo>
                    <a:pt x="257" y="202"/>
                  </a:lnTo>
                  <a:lnTo>
                    <a:pt x="245" y="207"/>
                  </a:lnTo>
                  <a:lnTo>
                    <a:pt x="233" y="210"/>
                  </a:lnTo>
                  <a:lnTo>
                    <a:pt x="219" y="213"/>
                  </a:lnTo>
                  <a:lnTo>
                    <a:pt x="204" y="214"/>
                  </a:lnTo>
                  <a:lnTo>
                    <a:pt x="189" y="215"/>
                  </a:lnTo>
                  <a:lnTo>
                    <a:pt x="173" y="214"/>
                  </a:lnTo>
                  <a:lnTo>
                    <a:pt x="155" y="212"/>
                  </a:lnTo>
                  <a:lnTo>
                    <a:pt x="137" y="209"/>
                  </a:lnTo>
                  <a:lnTo>
                    <a:pt x="119" y="204"/>
                  </a:lnTo>
                  <a:lnTo>
                    <a:pt x="100" y="198"/>
                  </a:lnTo>
                  <a:lnTo>
                    <a:pt x="84" y="191"/>
                  </a:lnTo>
                  <a:lnTo>
                    <a:pt x="69" y="183"/>
                  </a:lnTo>
                  <a:lnTo>
                    <a:pt x="55" y="175"/>
                  </a:lnTo>
                  <a:lnTo>
                    <a:pt x="43" y="167"/>
                  </a:lnTo>
                  <a:lnTo>
                    <a:pt x="33" y="158"/>
                  </a:lnTo>
                  <a:lnTo>
                    <a:pt x="24" y="148"/>
                  </a:lnTo>
                  <a:lnTo>
                    <a:pt x="17" y="139"/>
                  </a:lnTo>
                  <a:lnTo>
                    <a:pt x="11" y="129"/>
                  </a:lnTo>
                  <a:lnTo>
                    <a:pt x="7" y="119"/>
                  </a:lnTo>
                  <a:lnTo>
                    <a:pt x="3" y="110"/>
                  </a:lnTo>
                  <a:lnTo>
                    <a:pt x="1" y="100"/>
                  </a:lnTo>
                  <a:lnTo>
                    <a:pt x="0" y="89"/>
                  </a:lnTo>
                  <a:lnTo>
                    <a:pt x="1" y="80"/>
                  </a:lnTo>
                  <a:lnTo>
                    <a:pt x="3" y="71"/>
                  </a:lnTo>
                  <a:lnTo>
                    <a:pt x="8" y="62"/>
                  </a:lnTo>
                  <a:lnTo>
                    <a:pt x="12" y="53"/>
                  </a:lnTo>
                  <a:lnTo>
                    <a:pt x="17" y="45"/>
                  </a:lnTo>
                  <a:lnTo>
                    <a:pt x="24" y="36"/>
                  </a:lnTo>
                  <a:lnTo>
                    <a:pt x="32" y="29"/>
                  </a:lnTo>
                  <a:lnTo>
                    <a:pt x="40" y="22"/>
                  </a:lnTo>
                  <a:lnTo>
                    <a:pt x="50" y="17"/>
                  </a:lnTo>
                  <a:lnTo>
                    <a:pt x="62" y="11"/>
                  </a:lnTo>
                  <a:lnTo>
                    <a:pt x="73" y="7"/>
                  </a:lnTo>
                  <a:lnTo>
                    <a:pt x="86" y="4"/>
                  </a:lnTo>
                  <a:lnTo>
                    <a:pt x="99" y="1"/>
                  </a:lnTo>
                  <a:lnTo>
                    <a:pt x="115" y="0"/>
                  </a:lnTo>
                  <a:lnTo>
                    <a:pt x="130" y="0"/>
                  </a:lnTo>
                  <a:lnTo>
                    <a:pt x="145" y="0"/>
                  </a:lnTo>
                  <a:lnTo>
                    <a:pt x="162" y="3"/>
                  </a:lnTo>
                  <a:lnTo>
                    <a:pt x="180" y="6"/>
                  </a:lnTo>
                  <a:lnTo>
                    <a:pt x="198" y="11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83" name="Freeform 59"/>
            <p:cNvSpPr>
              <a:spLocks/>
            </p:cNvSpPr>
            <p:nvPr/>
          </p:nvSpPr>
          <p:spPr bwMode="auto">
            <a:xfrm>
              <a:off x="4481513" y="3789363"/>
              <a:ext cx="14288" cy="9525"/>
            </a:xfrm>
            <a:custGeom>
              <a:avLst/>
              <a:gdLst/>
              <a:ahLst/>
              <a:cxnLst>
                <a:cxn ang="0">
                  <a:pos x="185" y="10"/>
                </a:cxn>
                <a:cxn ang="0">
                  <a:pos x="215" y="20"/>
                </a:cxn>
                <a:cxn ang="0">
                  <a:pos x="240" y="32"/>
                </a:cxn>
                <a:cxn ang="0">
                  <a:pos x="258" y="47"/>
                </a:cxn>
                <a:cxn ang="0">
                  <a:pos x="273" y="63"/>
                </a:cxn>
                <a:cxn ang="0">
                  <a:pos x="281" y="80"/>
                </a:cxn>
                <a:cxn ang="0">
                  <a:pos x="285" y="97"/>
                </a:cxn>
                <a:cxn ang="0">
                  <a:pos x="284" y="114"/>
                </a:cxn>
                <a:cxn ang="0">
                  <a:pos x="279" y="131"/>
                </a:cxn>
                <a:cxn ang="0">
                  <a:pos x="270" y="146"/>
                </a:cxn>
                <a:cxn ang="0">
                  <a:pos x="256" y="159"/>
                </a:cxn>
                <a:cxn ang="0">
                  <a:pos x="238" y="171"/>
                </a:cxn>
                <a:cxn ang="0">
                  <a:pos x="218" y="180"/>
                </a:cxn>
                <a:cxn ang="0">
                  <a:pos x="193" y="186"/>
                </a:cxn>
                <a:cxn ang="0">
                  <a:pos x="165" y="188"/>
                </a:cxn>
                <a:cxn ang="0">
                  <a:pos x="134" y="186"/>
                </a:cxn>
                <a:cxn ang="0">
                  <a:pos x="99" y="178"/>
                </a:cxn>
                <a:cxn ang="0">
                  <a:pos x="70" y="168"/>
                </a:cxn>
                <a:cxn ang="0">
                  <a:pos x="45" y="156"/>
                </a:cxn>
                <a:cxn ang="0">
                  <a:pos x="27" y="142"/>
                </a:cxn>
                <a:cxn ang="0">
                  <a:pos x="13" y="126"/>
                </a:cxn>
                <a:cxn ang="0">
                  <a:pos x="5" y="108"/>
                </a:cxn>
                <a:cxn ang="0">
                  <a:pos x="0" y="92"/>
                </a:cxn>
                <a:cxn ang="0">
                  <a:pos x="1" y="75"/>
                </a:cxn>
                <a:cxn ang="0">
                  <a:pos x="7" y="58"/>
                </a:cxn>
                <a:cxn ang="0">
                  <a:pos x="16" y="43"/>
                </a:cxn>
                <a:cxn ang="0">
                  <a:pos x="29" y="29"/>
                </a:cxn>
                <a:cxn ang="0">
                  <a:pos x="46" y="18"/>
                </a:cxn>
                <a:cxn ang="0">
                  <a:pos x="68" y="9"/>
                </a:cxn>
                <a:cxn ang="0">
                  <a:pos x="92" y="3"/>
                </a:cxn>
                <a:cxn ang="0">
                  <a:pos x="121" y="0"/>
                </a:cxn>
                <a:cxn ang="0">
                  <a:pos x="151" y="3"/>
                </a:cxn>
              </a:cxnLst>
              <a:rect l="0" t="0" r="r" b="b"/>
              <a:pathLst>
                <a:path w="285" h="188">
                  <a:moveTo>
                    <a:pt x="169" y="6"/>
                  </a:moveTo>
                  <a:lnTo>
                    <a:pt x="185" y="10"/>
                  </a:lnTo>
                  <a:lnTo>
                    <a:pt x="201" y="15"/>
                  </a:lnTo>
                  <a:lnTo>
                    <a:pt x="215" y="20"/>
                  </a:lnTo>
                  <a:lnTo>
                    <a:pt x="228" y="26"/>
                  </a:lnTo>
                  <a:lnTo>
                    <a:pt x="240" y="32"/>
                  </a:lnTo>
                  <a:lnTo>
                    <a:pt x="249" y="39"/>
                  </a:lnTo>
                  <a:lnTo>
                    <a:pt x="258" y="47"/>
                  </a:lnTo>
                  <a:lnTo>
                    <a:pt x="265" y="54"/>
                  </a:lnTo>
                  <a:lnTo>
                    <a:pt x="273" y="63"/>
                  </a:lnTo>
                  <a:lnTo>
                    <a:pt x="277" y="72"/>
                  </a:lnTo>
                  <a:lnTo>
                    <a:pt x="281" y="80"/>
                  </a:lnTo>
                  <a:lnTo>
                    <a:pt x="284" y="88"/>
                  </a:lnTo>
                  <a:lnTo>
                    <a:pt x="285" y="97"/>
                  </a:lnTo>
                  <a:lnTo>
                    <a:pt x="285" y="105"/>
                  </a:lnTo>
                  <a:lnTo>
                    <a:pt x="284" y="114"/>
                  </a:lnTo>
                  <a:lnTo>
                    <a:pt x="282" y="123"/>
                  </a:lnTo>
                  <a:lnTo>
                    <a:pt x="279" y="131"/>
                  </a:lnTo>
                  <a:lnTo>
                    <a:pt x="275" y="139"/>
                  </a:lnTo>
                  <a:lnTo>
                    <a:pt x="270" y="146"/>
                  </a:lnTo>
                  <a:lnTo>
                    <a:pt x="263" y="153"/>
                  </a:lnTo>
                  <a:lnTo>
                    <a:pt x="256" y="159"/>
                  </a:lnTo>
                  <a:lnTo>
                    <a:pt x="248" y="165"/>
                  </a:lnTo>
                  <a:lnTo>
                    <a:pt x="238" y="171"/>
                  </a:lnTo>
                  <a:lnTo>
                    <a:pt x="229" y="175"/>
                  </a:lnTo>
                  <a:lnTo>
                    <a:pt x="218" y="180"/>
                  </a:lnTo>
                  <a:lnTo>
                    <a:pt x="205" y="184"/>
                  </a:lnTo>
                  <a:lnTo>
                    <a:pt x="193" y="186"/>
                  </a:lnTo>
                  <a:lnTo>
                    <a:pt x="179" y="188"/>
                  </a:lnTo>
                  <a:lnTo>
                    <a:pt x="165" y="188"/>
                  </a:lnTo>
                  <a:lnTo>
                    <a:pt x="149" y="188"/>
                  </a:lnTo>
                  <a:lnTo>
                    <a:pt x="134" y="186"/>
                  </a:lnTo>
                  <a:lnTo>
                    <a:pt x="117" y="183"/>
                  </a:lnTo>
                  <a:lnTo>
                    <a:pt x="99" y="178"/>
                  </a:lnTo>
                  <a:lnTo>
                    <a:pt x="84" y="174"/>
                  </a:lnTo>
                  <a:lnTo>
                    <a:pt x="70" y="168"/>
                  </a:lnTo>
                  <a:lnTo>
                    <a:pt x="58" y="162"/>
                  </a:lnTo>
                  <a:lnTo>
                    <a:pt x="45" y="156"/>
                  </a:lnTo>
                  <a:lnTo>
                    <a:pt x="35" y="149"/>
                  </a:lnTo>
                  <a:lnTo>
                    <a:pt x="27" y="142"/>
                  </a:lnTo>
                  <a:lnTo>
                    <a:pt x="19" y="134"/>
                  </a:lnTo>
                  <a:lnTo>
                    <a:pt x="13" y="126"/>
                  </a:lnTo>
                  <a:lnTo>
                    <a:pt x="8" y="117"/>
                  </a:lnTo>
                  <a:lnTo>
                    <a:pt x="5" y="108"/>
                  </a:lnTo>
                  <a:lnTo>
                    <a:pt x="1" y="100"/>
                  </a:lnTo>
                  <a:lnTo>
                    <a:pt x="0" y="92"/>
                  </a:lnTo>
                  <a:lnTo>
                    <a:pt x="0" y="83"/>
                  </a:lnTo>
                  <a:lnTo>
                    <a:pt x="1" y="75"/>
                  </a:lnTo>
                  <a:lnTo>
                    <a:pt x="4" y="67"/>
                  </a:lnTo>
                  <a:lnTo>
                    <a:pt x="7" y="58"/>
                  </a:lnTo>
                  <a:lnTo>
                    <a:pt x="11" y="50"/>
                  </a:lnTo>
                  <a:lnTo>
                    <a:pt x="16" y="43"/>
                  </a:lnTo>
                  <a:lnTo>
                    <a:pt x="22" y="36"/>
                  </a:lnTo>
                  <a:lnTo>
                    <a:pt x="29" y="29"/>
                  </a:lnTo>
                  <a:lnTo>
                    <a:pt x="37" y="23"/>
                  </a:lnTo>
                  <a:lnTo>
                    <a:pt x="46" y="18"/>
                  </a:lnTo>
                  <a:lnTo>
                    <a:pt x="57" y="13"/>
                  </a:lnTo>
                  <a:lnTo>
                    <a:pt x="68" y="9"/>
                  </a:lnTo>
                  <a:lnTo>
                    <a:pt x="80" y="6"/>
                  </a:lnTo>
                  <a:lnTo>
                    <a:pt x="92" y="3"/>
                  </a:lnTo>
                  <a:lnTo>
                    <a:pt x="106" y="2"/>
                  </a:lnTo>
                  <a:lnTo>
                    <a:pt x="121" y="0"/>
                  </a:lnTo>
                  <a:lnTo>
                    <a:pt x="136" y="2"/>
                  </a:lnTo>
                  <a:lnTo>
                    <a:pt x="151" y="3"/>
                  </a:lnTo>
                  <a:lnTo>
                    <a:pt x="169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84" name="Freeform 60"/>
            <p:cNvSpPr>
              <a:spLocks/>
            </p:cNvSpPr>
            <p:nvPr/>
          </p:nvSpPr>
          <p:spPr bwMode="auto">
            <a:xfrm>
              <a:off x="4481513" y="3789363"/>
              <a:ext cx="14288" cy="9525"/>
            </a:xfrm>
            <a:custGeom>
              <a:avLst/>
              <a:gdLst/>
              <a:ahLst/>
              <a:cxnLst>
                <a:cxn ang="0">
                  <a:pos x="185" y="10"/>
                </a:cxn>
                <a:cxn ang="0">
                  <a:pos x="215" y="20"/>
                </a:cxn>
                <a:cxn ang="0">
                  <a:pos x="240" y="32"/>
                </a:cxn>
                <a:cxn ang="0">
                  <a:pos x="258" y="47"/>
                </a:cxn>
                <a:cxn ang="0">
                  <a:pos x="273" y="63"/>
                </a:cxn>
                <a:cxn ang="0">
                  <a:pos x="281" y="80"/>
                </a:cxn>
                <a:cxn ang="0">
                  <a:pos x="285" y="97"/>
                </a:cxn>
                <a:cxn ang="0">
                  <a:pos x="284" y="114"/>
                </a:cxn>
                <a:cxn ang="0">
                  <a:pos x="279" y="131"/>
                </a:cxn>
                <a:cxn ang="0">
                  <a:pos x="270" y="146"/>
                </a:cxn>
                <a:cxn ang="0">
                  <a:pos x="256" y="159"/>
                </a:cxn>
                <a:cxn ang="0">
                  <a:pos x="238" y="171"/>
                </a:cxn>
                <a:cxn ang="0">
                  <a:pos x="218" y="180"/>
                </a:cxn>
                <a:cxn ang="0">
                  <a:pos x="193" y="186"/>
                </a:cxn>
                <a:cxn ang="0">
                  <a:pos x="165" y="188"/>
                </a:cxn>
                <a:cxn ang="0">
                  <a:pos x="134" y="186"/>
                </a:cxn>
                <a:cxn ang="0">
                  <a:pos x="99" y="178"/>
                </a:cxn>
                <a:cxn ang="0">
                  <a:pos x="70" y="168"/>
                </a:cxn>
                <a:cxn ang="0">
                  <a:pos x="45" y="156"/>
                </a:cxn>
                <a:cxn ang="0">
                  <a:pos x="27" y="142"/>
                </a:cxn>
                <a:cxn ang="0">
                  <a:pos x="13" y="126"/>
                </a:cxn>
                <a:cxn ang="0">
                  <a:pos x="5" y="108"/>
                </a:cxn>
                <a:cxn ang="0">
                  <a:pos x="0" y="92"/>
                </a:cxn>
                <a:cxn ang="0">
                  <a:pos x="1" y="75"/>
                </a:cxn>
                <a:cxn ang="0">
                  <a:pos x="7" y="58"/>
                </a:cxn>
                <a:cxn ang="0">
                  <a:pos x="16" y="43"/>
                </a:cxn>
                <a:cxn ang="0">
                  <a:pos x="29" y="29"/>
                </a:cxn>
                <a:cxn ang="0">
                  <a:pos x="46" y="18"/>
                </a:cxn>
                <a:cxn ang="0">
                  <a:pos x="68" y="9"/>
                </a:cxn>
                <a:cxn ang="0">
                  <a:pos x="92" y="3"/>
                </a:cxn>
                <a:cxn ang="0">
                  <a:pos x="121" y="0"/>
                </a:cxn>
                <a:cxn ang="0">
                  <a:pos x="151" y="3"/>
                </a:cxn>
              </a:cxnLst>
              <a:rect l="0" t="0" r="r" b="b"/>
              <a:pathLst>
                <a:path w="285" h="188">
                  <a:moveTo>
                    <a:pt x="169" y="6"/>
                  </a:moveTo>
                  <a:lnTo>
                    <a:pt x="185" y="10"/>
                  </a:lnTo>
                  <a:lnTo>
                    <a:pt x="201" y="15"/>
                  </a:lnTo>
                  <a:lnTo>
                    <a:pt x="215" y="20"/>
                  </a:lnTo>
                  <a:lnTo>
                    <a:pt x="228" y="26"/>
                  </a:lnTo>
                  <a:lnTo>
                    <a:pt x="240" y="32"/>
                  </a:lnTo>
                  <a:lnTo>
                    <a:pt x="249" y="39"/>
                  </a:lnTo>
                  <a:lnTo>
                    <a:pt x="258" y="47"/>
                  </a:lnTo>
                  <a:lnTo>
                    <a:pt x="265" y="54"/>
                  </a:lnTo>
                  <a:lnTo>
                    <a:pt x="273" y="63"/>
                  </a:lnTo>
                  <a:lnTo>
                    <a:pt x="277" y="72"/>
                  </a:lnTo>
                  <a:lnTo>
                    <a:pt x="281" y="80"/>
                  </a:lnTo>
                  <a:lnTo>
                    <a:pt x="284" y="88"/>
                  </a:lnTo>
                  <a:lnTo>
                    <a:pt x="285" y="97"/>
                  </a:lnTo>
                  <a:lnTo>
                    <a:pt x="285" y="105"/>
                  </a:lnTo>
                  <a:lnTo>
                    <a:pt x="284" y="114"/>
                  </a:lnTo>
                  <a:lnTo>
                    <a:pt x="282" y="123"/>
                  </a:lnTo>
                  <a:lnTo>
                    <a:pt x="279" y="131"/>
                  </a:lnTo>
                  <a:lnTo>
                    <a:pt x="275" y="139"/>
                  </a:lnTo>
                  <a:lnTo>
                    <a:pt x="270" y="146"/>
                  </a:lnTo>
                  <a:lnTo>
                    <a:pt x="263" y="153"/>
                  </a:lnTo>
                  <a:lnTo>
                    <a:pt x="256" y="159"/>
                  </a:lnTo>
                  <a:lnTo>
                    <a:pt x="248" y="165"/>
                  </a:lnTo>
                  <a:lnTo>
                    <a:pt x="238" y="171"/>
                  </a:lnTo>
                  <a:lnTo>
                    <a:pt x="229" y="175"/>
                  </a:lnTo>
                  <a:lnTo>
                    <a:pt x="218" y="180"/>
                  </a:lnTo>
                  <a:lnTo>
                    <a:pt x="205" y="184"/>
                  </a:lnTo>
                  <a:lnTo>
                    <a:pt x="193" y="186"/>
                  </a:lnTo>
                  <a:lnTo>
                    <a:pt x="179" y="188"/>
                  </a:lnTo>
                  <a:lnTo>
                    <a:pt x="165" y="188"/>
                  </a:lnTo>
                  <a:lnTo>
                    <a:pt x="149" y="188"/>
                  </a:lnTo>
                  <a:lnTo>
                    <a:pt x="134" y="186"/>
                  </a:lnTo>
                  <a:lnTo>
                    <a:pt x="117" y="183"/>
                  </a:lnTo>
                  <a:lnTo>
                    <a:pt x="99" y="178"/>
                  </a:lnTo>
                  <a:lnTo>
                    <a:pt x="84" y="174"/>
                  </a:lnTo>
                  <a:lnTo>
                    <a:pt x="70" y="168"/>
                  </a:lnTo>
                  <a:lnTo>
                    <a:pt x="58" y="162"/>
                  </a:lnTo>
                  <a:lnTo>
                    <a:pt x="45" y="156"/>
                  </a:lnTo>
                  <a:lnTo>
                    <a:pt x="35" y="149"/>
                  </a:lnTo>
                  <a:lnTo>
                    <a:pt x="27" y="142"/>
                  </a:lnTo>
                  <a:lnTo>
                    <a:pt x="19" y="134"/>
                  </a:lnTo>
                  <a:lnTo>
                    <a:pt x="13" y="126"/>
                  </a:lnTo>
                  <a:lnTo>
                    <a:pt x="8" y="117"/>
                  </a:lnTo>
                  <a:lnTo>
                    <a:pt x="5" y="108"/>
                  </a:lnTo>
                  <a:lnTo>
                    <a:pt x="1" y="100"/>
                  </a:lnTo>
                  <a:lnTo>
                    <a:pt x="0" y="92"/>
                  </a:lnTo>
                  <a:lnTo>
                    <a:pt x="0" y="83"/>
                  </a:lnTo>
                  <a:lnTo>
                    <a:pt x="1" y="75"/>
                  </a:lnTo>
                  <a:lnTo>
                    <a:pt x="4" y="67"/>
                  </a:lnTo>
                  <a:lnTo>
                    <a:pt x="7" y="58"/>
                  </a:lnTo>
                  <a:lnTo>
                    <a:pt x="11" y="50"/>
                  </a:lnTo>
                  <a:lnTo>
                    <a:pt x="16" y="43"/>
                  </a:lnTo>
                  <a:lnTo>
                    <a:pt x="22" y="36"/>
                  </a:lnTo>
                  <a:lnTo>
                    <a:pt x="29" y="29"/>
                  </a:lnTo>
                  <a:lnTo>
                    <a:pt x="37" y="23"/>
                  </a:lnTo>
                  <a:lnTo>
                    <a:pt x="46" y="18"/>
                  </a:lnTo>
                  <a:lnTo>
                    <a:pt x="57" y="13"/>
                  </a:lnTo>
                  <a:lnTo>
                    <a:pt x="68" y="9"/>
                  </a:lnTo>
                  <a:lnTo>
                    <a:pt x="80" y="6"/>
                  </a:lnTo>
                  <a:lnTo>
                    <a:pt x="92" y="3"/>
                  </a:lnTo>
                  <a:lnTo>
                    <a:pt x="106" y="2"/>
                  </a:lnTo>
                  <a:lnTo>
                    <a:pt x="121" y="0"/>
                  </a:lnTo>
                  <a:lnTo>
                    <a:pt x="136" y="2"/>
                  </a:lnTo>
                  <a:lnTo>
                    <a:pt x="151" y="3"/>
                  </a:lnTo>
                  <a:lnTo>
                    <a:pt x="169" y="6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85" name="Freeform 61"/>
            <p:cNvSpPr>
              <a:spLocks/>
            </p:cNvSpPr>
            <p:nvPr/>
          </p:nvSpPr>
          <p:spPr bwMode="auto">
            <a:xfrm>
              <a:off x="4494213" y="3778250"/>
              <a:ext cx="11113" cy="7938"/>
            </a:xfrm>
            <a:custGeom>
              <a:avLst/>
              <a:gdLst/>
              <a:ahLst/>
              <a:cxnLst>
                <a:cxn ang="0">
                  <a:pos x="128" y="1"/>
                </a:cxn>
                <a:cxn ang="0">
                  <a:pos x="153" y="5"/>
                </a:cxn>
                <a:cxn ang="0">
                  <a:pos x="173" y="11"/>
                </a:cxn>
                <a:cxn ang="0">
                  <a:pos x="190" y="20"/>
                </a:cxn>
                <a:cxn ang="0">
                  <a:pos x="202" y="32"/>
                </a:cxn>
                <a:cxn ang="0">
                  <a:pos x="211" y="44"/>
                </a:cxn>
                <a:cxn ang="0">
                  <a:pos x="216" y="57"/>
                </a:cxn>
                <a:cxn ang="0">
                  <a:pos x="217" y="71"/>
                </a:cxn>
                <a:cxn ang="0">
                  <a:pos x="215" y="85"/>
                </a:cxn>
                <a:cxn ang="0">
                  <a:pos x="210" y="99"/>
                </a:cxn>
                <a:cxn ang="0">
                  <a:pos x="202" y="112"/>
                </a:cxn>
                <a:cxn ang="0">
                  <a:pos x="190" y="124"/>
                </a:cxn>
                <a:cxn ang="0">
                  <a:pos x="175" y="134"/>
                </a:cxn>
                <a:cxn ang="0">
                  <a:pos x="157" y="142"/>
                </a:cxn>
                <a:cxn ang="0">
                  <a:pos x="137" y="148"/>
                </a:cxn>
                <a:cxn ang="0">
                  <a:pos x="112" y="151"/>
                </a:cxn>
                <a:cxn ang="0">
                  <a:pos x="86" y="150"/>
                </a:cxn>
                <a:cxn ang="0">
                  <a:pos x="62" y="144"/>
                </a:cxn>
                <a:cxn ang="0">
                  <a:pos x="43" y="137"/>
                </a:cxn>
                <a:cxn ang="0">
                  <a:pos x="28" y="128"/>
                </a:cxn>
                <a:cxn ang="0">
                  <a:pos x="15" y="117"/>
                </a:cxn>
                <a:cxn ang="0">
                  <a:pos x="6" y="105"/>
                </a:cxn>
                <a:cxn ang="0">
                  <a:pos x="1" y="92"/>
                </a:cxn>
                <a:cxn ang="0">
                  <a:pos x="0" y="77"/>
                </a:cxn>
                <a:cxn ang="0">
                  <a:pos x="2" y="64"/>
                </a:cxn>
                <a:cxn ang="0">
                  <a:pos x="7" y="51"/>
                </a:cxn>
                <a:cxn ang="0">
                  <a:pos x="15" y="38"/>
                </a:cxn>
                <a:cxn ang="0">
                  <a:pos x="27" y="26"/>
                </a:cxn>
                <a:cxn ang="0">
                  <a:pos x="42" y="16"/>
                </a:cxn>
                <a:cxn ang="0">
                  <a:pos x="59" y="8"/>
                </a:cxn>
                <a:cxn ang="0">
                  <a:pos x="79" y="3"/>
                </a:cxn>
                <a:cxn ang="0">
                  <a:pos x="103" y="0"/>
                </a:cxn>
              </a:cxnLst>
              <a:rect l="0" t="0" r="r" b="b"/>
              <a:pathLst>
                <a:path w="217" h="151">
                  <a:moveTo>
                    <a:pt x="115" y="0"/>
                  </a:moveTo>
                  <a:lnTo>
                    <a:pt x="128" y="1"/>
                  </a:lnTo>
                  <a:lnTo>
                    <a:pt x="142" y="3"/>
                  </a:lnTo>
                  <a:lnTo>
                    <a:pt x="153" y="5"/>
                  </a:lnTo>
                  <a:lnTo>
                    <a:pt x="163" y="8"/>
                  </a:lnTo>
                  <a:lnTo>
                    <a:pt x="173" y="11"/>
                  </a:lnTo>
                  <a:lnTo>
                    <a:pt x="181" y="16"/>
                  </a:lnTo>
                  <a:lnTo>
                    <a:pt x="190" y="20"/>
                  </a:lnTo>
                  <a:lnTo>
                    <a:pt x="196" y="25"/>
                  </a:lnTo>
                  <a:lnTo>
                    <a:pt x="202" y="32"/>
                  </a:lnTo>
                  <a:lnTo>
                    <a:pt x="207" y="38"/>
                  </a:lnTo>
                  <a:lnTo>
                    <a:pt x="211" y="44"/>
                  </a:lnTo>
                  <a:lnTo>
                    <a:pt x="214" y="51"/>
                  </a:lnTo>
                  <a:lnTo>
                    <a:pt x="216" y="57"/>
                  </a:lnTo>
                  <a:lnTo>
                    <a:pt x="217" y="64"/>
                  </a:lnTo>
                  <a:lnTo>
                    <a:pt x="217" y="71"/>
                  </a:lnTo>
                  <a:lnTo>
                    <a:pt x="217" y="78"/>
                  </a:lnTo>
                  <a:lnTo>
                    <a:pt x="215" y="85"/>
                  </a:lnTo>
                  <a:lnTo>
                    <a:pt x="213" y="93"/>
                  </a:lnTo>
                  <a:lnTo>
                    <a:pt x="210" y="99"/>
                  </a:lnTo>
                  <a:lnTo>
                    <a:pt x="207" y="106"/>
                  </a:lnTo>
                  <a:lnTo>
                    <a:pt x="202" y="112"/>
                  </a:lnTo>
                  <a:lnTo>
                    <a:pt x="197" y="118"/>
                  </a:lnTo>
                  <a:lnTo>
                    <a:pt x="190" y="124"/>
                  </a:lnTo>
                  <a:lnTo>
                    <a:pt x="183" y="129"/>
                  </a:lnTo>
                  <a:lnTo>
                    <a:pt x="175" y="134"/>
                  </a:lnTo>
                  <a:lnTo>
                    <a:pt x="166" y="138"/>
                  </a:lnTo>
                  <a:lnTo>
                    <a:pt x="157" y="142"/>
                  </a:lnTo>
                  <a:lnTo>
                    <a:pt x="147" y="145"/>
                  </a:lnTo>
                  <a:lnTo>
                    <a:pt x="137" y="148"/>
                  </a:lnTo>
                  <a:lnTo>
                    <a:pt x="124" y="150"/>
                  </a:lnTo>
                  <a:lnTo>
                    <a:pt x="112" y="151"/>
                  </a:lnTo>
                  <a:lnTo>
                    <a:pt x="99" y="151"/>
                  </a:lnTo>
                  <a:lnTo>
                    <a:pt x="86" y="150"/>
                  </a:lnTo>
                  <a:lnTo>
                    <a:pt x="73" y="148"/>
                  </a:lnTo>
                  <a:lnTo>
                    <a:pt x="62" y="144"/>
                  </a:lnTo>
                  <a:lnTo>
                    <a:pt x="52" y="141"/>
                  </a:lnTo>
                  <a:lnTo>
                    <a:pt x="43" y="137"/>
                  </a:lnTo>
                  <a:lnTo>
                    <a:pt x="35" y="133"/>
                  </a:lnTo>
                  <a:lnTo>
                    <a:pt x="28" y="128"/>
                  </a:lnTo>
                  <a:lnTo>
                    <a:pt x="20" y="123"/>
                  </a:lnTo>
                  <a:lnTo>
                    <a:pt x="15" y="117"/>
                  </a:lnTo>
                  <a:lnTo>
                    <a:pt x="10" y="111"/>
                  </a:lnTo>
                  <a:lnTo>
                    <a:pt x="6" y="105"/>
                  </a:lnTo>
                  <a:lnTo>
                    <a:pt x="3" y="99"/>
                  </a:lnTo>
                  <a:lnTo>
                    <a:pt x="1" y="92"/>
                  </a:lnTo>
                  <a:lnTo>
                    <a:pt x="0" y="84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2" y="64"/>
                  </a:lnTo>
                  <a:lnTo>
                    <a:pt x="4" y="57"/>
                  </a:lnTo>
                  <a:lnTo>
                    <a:pt x="7" y="51"/>
                  </a:lnTo>
                  <a:lnTo>
                    <a:pt x="10" y="44"/>
                  </a:lnTo>
                  <a:lnTo>
                    <a:pt x="15" y="38"/>
                  </a:lnTo>
                  <a:lnTo>
                    <a:pt x="20" y="32"/>
                  </a:lnTo>
                  <a:lnTo>
                    <a:pt x="27" y="26"/>
                  </a:lnTo>
                  <a:lnTo>
                    <a:pt x="34" y="21"/>
                  </a:lnTo>
                  <a:lnTo>
                    <a:pt x="42" y="16"/>
                  </a:lnTo>
                  <a:lnTo>
                    <a:pt x="50" y="12"/>
                  </a:lnTo>
                  <a:lnTo>
                    <a:pt x="59" y="8"/>
                  </a:lnTo>
                  <a:lnTo>
                    <a:pt x="68" y="5"/>
                  </a:lnTo>
                  <a:lnTo>
                    <a:pt x="79" y="3"/>
                  </a:lnTo>
                  <a:lnTo>
                    <a:pt x="91" y="1"/>
                  </a:lnTo>
                  <a:lnTo>
                    <a:pt x="103" y="0"/>
                  </a:lnTo>
                  <a:lnTo>
                    <a:pt x="11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86" name="Freeform 62"/>
            <p:cNvSpPr>
              <a:spLocks/>
            </p:cNvSpPr>
            <p:nvPr/>
          </p:nvSpPr>
          <p:spPr bwMode="auto">
            <a:xfrm>
              <a:off x="4494213" y="3778250"/>
              <a:ext cx="11113" cy="7938"/>
            </a:xfrm>
            <a:custGeom>
              <a:avLst/>
              <a:gdLst/>
              <a:ahLst/>
              <a:cxnLst>
                <a:cxn ang="0">
                  <a:pos x="128" y="1"/>
                </a:cxn>
                <a:cxn ang="0">
                  <a:pos x="153" y="5"/>
                </a:cxn>
                <a:cxn ang="0">
                  <a:pos x="173" y="11"/>
                </a:cxn>
                <a:cxn ang="0">
                  <a:pos x="190" y="20"/>
                </a:cxn>
                <a:cxn ang="0">
                  <a:pos x="202" y="32"/>
                </a:cxn>
                <a:cxn ang="0">
                  <a:pos x="211" y="44"/>
                </a:cxn>
                <a:cxn ang="0">
                  <a:pos x="216" y="57"/>
                </a:cxn>
                <a:cxn ang="0">
                  <a:pos x="217" y="71"/>
                </a:cxn>
                <a:cxn ang="0">
                  <a:pos x="215" y="85"/>
                </a:cxn>
                <a:cxn ang="0">
                  <a:pos x="210" y="99"/>
                </a:cxn>
                <a:cxn ang="0">
                  <a:pos x="202" y="112"/>
                </a:cxn>
                <a:cxn ang="0">
                  <a:pos x="190" y="124"/>
                </a:cxn>
                <a:cxn ang="0">
                  <a:pos x="175" y="134"/>
                </a:cxn>
                <a:cxn ang="0">
                  <a:pos x="157" y="142"/>
                </a:cxn>
                <a:cxn ang="0">
                  <a:pos x="137" y="148"/>
                </a:cxn>
                <a:cxn ang="0">
                  <a:pos x="112" y="151"/>
                </a:cxn>
                <a:cxn ang="0">
                  <a:pos x="86" y="150"/>
                </a:cxn>
                <a:cxn ang="0">
                  <a:pos x="62" y="144"/>
                </a:cxn>
                <a:cxn ang="0">
                  <a:pos x="43" y="137"/>
                </a:cxn>
                <a:cxn ang="0">
                  <a:pos x="28" y="128"/>
                </a:cxn>
                <a:cxn ang="0">
                  <a:pos x="15" y="117"/>
                </a:cxn>
                <a:cxn ang="0">
                  <a:pos x="6" y="105"/>
                </a:cxn>
                <a:cxn ang="0">
                  <a:pos x="1" y="92"/>
                </a:cxn>
                <a:cxn ang="0">
                  <a:pos x="0" y="77"/>
                </a:cxn>
                <a:cxn ang="0">
                  <a:pos x="2" y="64"/>
                </a:cxn>
                <a:cxn ang="0">
                  <a:pos x="7" y="51"/>
                </a:cxn>
                <a:cxn ang="0">
                  <a:pos x="15" y="38"/>
                </a:cxn>
                <a:cxn ang="0">
                  <a:pos x="27" y="26"/>
                </a:cxn>
                <a:cxn ang="0">
                  <a:pos x="42" y="16"/>
                </a:cxn>
                <a:cxn ang="0">
                  <a:pos x="59" y="8"/>
                </a:cxn>
                <a:cxn ang="0">
                  <a:pos x="79" y="3"/>
                </a:cxn>
                <a:cxn ang="0">
                  <a:pos x="103" y="0"/>
                </a:cxn>
              </a:cxnLst>
              <a:rect l="0" t="0" r="r" b="b"/>
              <a:pathLst>
                <a:path w="217" h="151">
                  <a:moveTo>
                    <a:pt x="115" y="0"/>
                  </a:moveTo>
                  <a:lnTo>
                    <a:pt x="128" y="1"/>
                  </a:lnTo>
                  <a:lnTo>
                    <a:pt x="142" y="3"/>
                  </a:lnTo>
                  <a:lnTo>
                    <a:pt x="153" y="5"/>
                  </a:lnTo>
                  <a:lnTo>
                    <a:pt x="163" y="8"/>
                  </a:lnTo>
                  <a:lnTo>
                    <a:pt x="173" y="11"/>
                  </a:lnTo>
                  <a:lnTo>
                    <a:pt x="181" y="16"/>
                  </a:lnTo>
                  <a:lnTo>
                    <a:pt x="190" y="20"/>
                  </a:lnTo>
                  <a:lnTo>
                    <a:pt x="196" y="25"/>
                  </a:lnTo>
                  <a:lnTo>
                    <a:pt x="202" y="32"/>
                  </a:lnTo>
                  <a:lnTo>
                    <a:pt x="207" y="38"/>
                  </a:lnTo>
                  <a:lnTo>
                    <a:pt x="211" y="44"/>
                  </a:lnTo>
                  <a:lnTo>
                    <a:pt x="214" y="51"/>
                  </a:lnTo>
                  <a:lnTo>
                    <a:pt x="216" y="57"/>
                  </a:lnTo>
                  <a:lnTo>
                    <a:pt x="217" y="64"/>
                  </a:lnTo>
                  <a:lnTo>
                    <a:pt x="217" y="71"/>
                  </a:lnTo>
                  <a:lnTo>
                    <a:pt x="217" y="78"/>
                  </a:lnTo>
                  <a:lnTo>
                    <a:pt x="215" y="85"/>
                  </a:lnTo>
                  <a:lnTo>
                    <a:pt x="213" y="93"/>
                  </a:lnTo>
                  <a:lnTo>
                    <a:pt x="210" y="99"/>
                  </a:lnTo>
                  <a:lnTo>
                    <a:pt x="207" y="106"/>
                  </a:lnTo>
                  <a:lnTo>
                    <a:pt x="202" y="112"/>
                  </a:lnTo>
                  <a:lnTo>
                    <a:pt x="197" y="118"/>
                  </a:lnTo>
                  <a:lnTo>
                    <a:pt x="190" y="124"/>
                  </a:lnTo>
                  <a:lnTo>
                    <a:pt x="183" y="129"/>
                  </a:lnTo>
                  <a:lnTo>
                    <a:pt x="175" y="134"/>
                  </a:lnTo>
                  <a:lnTo>
                    <a:pt x="166" y="138"/>
                  </a:lnTo>
                  <a:lnTo>
                    <a:pt x="157" y="142"/>
                  </a:lnTo>
                  <a:lnTo>
                    <a:pt x="147" y="145"/>
                  </a:lnTo>
                  <a:lnTo>
                    <a:pt x="137" y="148"/>
                  </a:lnTo>
                  <a:lnTo>
                    <a:pt x="124" y="150"/>
                  </a:lnTo>
                  <a:lnTo>
                    <a:pt x="112" y="151"/>
                  </a:lnTo>
                  <a:lnTo>
                    <a:pt x="99" y="151"/>
                  </a:lnTo>
                  <a:lnTo>
                    <a:pt x="86" y="150"/>
                  </a:lnTo>
                  <a:lnTo>
                    <a:pt x="73" y="148"/>
                  </a:lnTo>
                  <a:lnTo>
                    <a:pt x="62" y="144"/>
                  </a:lnTo>
                  <a:lnTo>
                    <a:pt x="52" y="141"/>
                  </a:lnTo>
                  <a:lnTo>
                    <a:pt x="43" y="137"/>
                  </a:lnTo>
                  <a:lnTo>
                    <a:pt x="35" y="133"/>
                  </a:lnTo>
                  <a:lnTo>
                    <a:pt x="28" y="128"/>
                  </a:lnTo>
                  <a:lnTo>
                    <a:pt x="20" y="123"/>
                  </a:lnTo>
                  <a:lnTo>
                    <a:pt x="15" y="117"/>
                  </a:lnTo>
                  <a:lnTo>
                    <a:pt x="10" y="111"/>
                  </a:lnTo>
                  <a:lnTo>
                    <a:pt x="6" y="105"/>
                  </a:lnTo>
                  <a:lnTo>
                    <a:pt x="3" y="99"/>
                  </a:lnTo>
                  <a:lnTo>
                    <a:pt x="1" y="92"/>
                  </a:lnTo>
                  <a:lnTo>
                    <a:pt x="0" y="84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2" y="64"/>
                  </a:lnTo>
                  <a:lnTo>
                    <a:pt x="4" y="57"/>
                  </a:lnTo>
                  <a:lnTo>
                    <a:pt x="7" y="51"/>
                  </a:lnTo>
                  <a:lnTo>
                    <a:pt x="10" y="44"/>
                  </a:lnTo>
                  <a:lnTo>
                    <a:pt x="15" y="38"/>
                  </a:lnTo>
                  <a:lnTo>
                    <a:pt x="20" y="32"/>
                  </a:lnTo>
                  <a:lnTo>
                    <a:pt x="27" y="26"/>
                  </a:lnTo>
                  <a:lnTo>
                    <a:pt x="34" y="21"/>
                  </a:lnTo>
                  <a:lnTo>
                    <a:pt x="42" y="16"/>
                  </a:lnTo>
                  <a:lnTo>
                    <a:pt x="50" y="12"/>
                  </a:lnTo>
                  <a:lnTo>
                    <a:pt x="59" y="8"/>
                  </a:lnTo>
                  <a:lnTo>
                    <a:pt x="68" y="5"/>
                  </a:lnTo>
                  <a:lnTo>
                    <a:pt x="79" y="3"/>
                  </a:lnTo>
                  <a:lnTo>
                    <a:pt x="91" y="1"/>
                  </a:lnTo>
                  <a:lnTo>
                    <a:pt x="103" y="0"/>
                  </a:lnTo>
                  <a:lnTo>
                    <a:pt x="115" y="0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87" name="Freeform 63"/>
            <p:cNvSpPr>
              <a:spLocks/>
            </p:cNvSpPr>
            <p:nvPr/>
          </p:nvSpPr>
          <p:spPr bwMode="auto">
            <a:xfrm>
              <a:off x="4370388" y="3762375"/>
              <a:ext cx="11113" cy="6350"/>
            </a:xfrm>
            <a:custGeom>
              <a:avLst/>
              <a:gdLst/>
              <a:ahLst/>
              <a:cxnLst>
                <a:cxn ang="0">
                  <a:pos x="115" y="142"/>
                </a:cxn>
                <a:cxn ang="0">
                  <a:pos x="87" y="145"/>
                </a:cxn>
                <a:cxn ang="0">
                  <a:pos x="64" y="143"/>
                </a:cxn>
                <a:cxn ang="0">
                  <a:pos x="43" y="139"/>
                </a:cxn>
                <a:cxn ang="0">
                  <a:pos x="27" y="133"/>
                </a:cxn>
                <a:cxn ang="0">
                  <a:pos x="15" y="124"/>
                </a:cxn>
                <a:cxn ang="0">
                  <a:pos x="6" y="113"/>
                </a:cxn>
                <a:cxn ang="0">
                  <a:pos x="2" y="101"/>
                </a:cxn>
                <a:cxn ang="0">
                  <a:pos x="0" y="89"/>
                </a:cxn>
                <a:cxn ang="0">
                  <a:pos x="3" y="75"/>
                </a:cxn>
                <a:cxn ang="0">
                  <a:pos x="9" y="62"/>
                </a:cxn>
                <a:cxn ang="0">
                  <a:pos x="20" y="49"/>
                </a:cxn>
                <a:cxn ang="0">
                  <a:pos x="34" y="37"/>
                </a:cxn>
                <a:cxn ang="0">
                  <a:pos x="52" y="26"/>
                </a:cxn>
                <a:cxn ang="0">
                  <a:pos x="74" y="16"/>
                </a:cxn>
                <a:cxn ang="0">
                  <a:pos x="99" y="9"/>
                </a:cxn>
                <a:cxn ang="0">
                  <a:pos x="129" y="4"/>
                </a:cxn>
                <a:cxn ang="0">
                  <a:pos x="156" y="0"/>
                </a:cxn>
                <a:cxn ang="0">
                  <a:pos x="179" y="3"/>
                </a:cxn>
                <a:cxn ang="0">
                  <a:pos x="198" y="7"/>
                </a:cxn>
                <a:cxn ang="0">
                  <a:pos x="215" y="13"/>
                </a:cxn>
                <a:cxn ang="0">
                  <a:pos x="227" y="22"/>
                </a:cxn>
                <a:cxn ang="0">
                  <a:pos x="236" y="32"/>
                </a:cxn>
                <a:cxn ang="0">
                  <a:pos x="241" y="44"/>
                </a:cxn>
                <a:cxn ang="0">
                  <a:pos x="242" y="57"/>
                </a:cxn>
                <a:cxn ang="0">
                  <a:pos x="239" y="71"/>
                </a:cxn>
                <a:cxn ang="0">
                  <a:pos x="233" y="84"/>
                </a:cxn>
                <a:cxn ang="0">
                  <a:pos x="223" y="96"/>
                </a:cxn>
                <a:cxn ang="0">
                  <a:pos x="210" y="108"/>
                </a:cxn>
                <a:cxn ang="0">
                  <a:pos x="191" y="119"/>
                </a:cxn>
                <a:cxn ang="0">
                  <a:pos x="170" y="130"/>
                </a:cxn>
                <a:cxn ang="0">
                  <a:pos x="144" y="137"/>
                </a:cxn>
              </a:cxnLst>
              <a:rect l="0" t="0" r="r" b="b"/>
              <a:pathLst>
                <a:path w="242" h="145">
                  <a:moveTo>
                    <a:pt x="130" y="140"/>
                  </a:moveTo>
                  <a:lnTo>
                    <a:pt x="115" y="142"/>
                  </a:lnTo>
                  <a:lnTo>
                    <a:pt x="100" y="144"/>
                  </a:lnTo>
                  <a:lnTo>
                    <a:pt x="87" y="145"/>
                  </a:lnTo>
                  <a:lnTo>
                    <a:pt x="75" y="144"/>
                  </a:lnTo>
                  <a:lnTo>
                    <a:pt x="64" y="143"/>
                  </a:lnTo>
                  <a:lnTo>
                    <a:pt x="53" y="142"/>
                  </a:lnTo>
                  <a:lnTo>
                    <a:pt x="43" y="139"/>
                  </a:lnTo>
                  <a:lnTo>
                    <a:pt x="35" y="136"/>
                  </a:lnTo>
                  <a:lnTo>
                    <a:pt x="27" y="133"/>
                  </a:lnTo>
                  <a:lnTo>
                    <a:pt x="21" y="129"/>
                  </a:lnTo>
                  <a:lnTo>
                    <a:pt x="15" y="124"/>
                  </a:lnTo>
                  <a:lnTo>
                    <a:pt x="10" y="118"/>
                  </a:lnTo>
                  <a:lnTo>
                    <a:pt x="6" y="113"/>
                  </a:lnTo>
                  <a:lnTo>
                    <a:pt x="3" y="107"/>
                  </a:lnTo>
                  <a:lnTo>
                    <a:pt x="2" y="101"/>
                  </a:lnTo>
                  <a:lnTo>
                    <a:pt x="1" y="95"/>
                  </a:lnTo>
                  <a:lnTo>
                    <a:pt x="0" y="89"/>
                  </a:lnTo>
                  <a:lnTo>
                    <a:pt x="1" y="82"/>
                  </a:lnTo>
                  <a:lnTo>
                    <a:pt x="3" y="75"/>
                  </a:lnTo>
                  <a:lnTo>
                    <a:pt x="6" y="69"/>
                  </a:lnTo>
                  <a:lnTo>
                    <a:pt x="9" y="62"/>
                  </a:lnTo>
                  <a:lnTo>
                    <a:pt x="14" y="55"/>
                  </a:lnTo>
                  <a:lnTo>
                    <a:pt x="20" y="49"/>
                  </a:lnTo>
                  <a:lnTo>
                    <a:pt x="26" y="42"/>
                  </a:lnTo>
                  <a:lnTo>
                    <a:pt x="34" y="37"/>
                  </a:lnTo>
                  <a:lnTo>
                    <a:pt x="42" y="31"/>
                  </a:lnTo>
                  <a:lnTo>
                    <a:pt x="52" y="26"/>
                  </a:lnTo>
                  <a:lnTo>
                    <a:pt x="63" y="21"/>
                  </a:lnTo>
                  <a:lnTo>
                    <a:pt x="74" y="16"/>
                  </a:lnTo>
                  <a:lnTo>
                    <a:pt x="86" y="12"/>
                  </a:lnTo>
                  <a:lnTo>
                    <a:pt x="99" y="9"/>
                  </a:lnTo>
                  <a:lnTo>
                    <a:pt x="114" y="6"/>
                  </a:lnTo>
                  <a:lnTo>
                    <a:pt x="129" y="4"/>
                  </a:lnTo>
                  <a:lnTo>
                    <a:pt x="142" y="1"/>
                  </a:lnTo>
                  <a:lnTo>
                    <a:pt x="156" y="0"/>
                  </a:lnTo>
                  <a:lnTo>
                    <a:pt x="168" y="1"/>
                  </a:lnTo>
                  <a:lnTo>
                    <a:pt x="179" y="3"/>
                  </a:lnTo>
                  <a:lnTo>
                    <a:pt x="189" y="4"/>
                  </a:lnTo>
                  <a:lnTo>
                    <a:pt x="198" y="7"/>
                  </a:lnTo>
                  <a:lnTo>
                    <a:pt x="206" y="10"/>
                  </a:lnTo>
                  <a:lnTo>
                    <a:pt x="215" y="13"/>
                  </a:lnTo>
                  <a:lnTo>
                    <a:pt x="221" y="17"/>
                  </a:lnTo>
                  <a:lnTo>
                    <a:pt x="227" y="22"/>
                  </a:lnTo>
                  <a:lnTo>
                    <a:pt x="232" y="27"/>
                  </a:lnTo>
                  <a:lnTo>
                    <a:pt x="236" y="32"/>
                  </a:lnTo>
                  <a:lnTo>
                    <a:pt x="239" y="38"/>
                  </a:lnTo>
                  <a:lnTo>
                    <a:pt x="241" y="44"/>
                  </a:lnTo>
                  <a:lnTo>
                    <a:pt x="242" y="50"/>
                  </a:lnTo>
                  <a:lnTo>
                    <a:pt x="242" y="57"/>
                  </a:lnTo>
                  <a:lnTo>
                    <a:pt x="241" y="64"/>
                  </a:lnTo>
                  <a:lnTo>
                    <a:pt x="239" y="71"/>
                  </a:lnTo>
                  <a:lnTo>
                    <a:pt x="237" y="77"/>
                  </a:lnTo>
                  <a:lnTo>
                    <a:pt x="233" y="84"/>
                  </a:lnTo>
                  <a:lnTo>
                    <a:pt x="229" y="90"/>
                  </a:lnTo>
                  <a:lnTo>
                    <a:pt x="223" y="96"/>
                  </a:lnTo>
                  <a:lnTo>
                    <a:pt x="217" y="103"/>
                  </a:lnTo>
                  <a:lnTo>
                    <a:pt x="210" y="108"/>
                  </a:lnTo>
                  <a:lnTo>
                    <a:pt x="200" y="114"/>
                  </a:lnTo>
                  <a:lnTo>
                    <a:pt x="191" y="119"/>
                  </a:lnTo>
                  <a:lnTo>
                    <a:pt x="181" y="125"/>
                  </a:lnTo>
                  <a:lnTo>
                    <a:pt x="170" y="130"/>
                  </a:lnTo>
                  <a:lnTo>
                    <a:pt x="158" y="134"/>
                  </a:lnTo>
                  <a:lnTo>
                    <a:pt x="144" y="137"/>
                  </a:lnTo>
                  <a:lnTo>
                    <a:pt x="130" y="14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88" name="Freeform 64"/>
            <p:cNvSpPr>
              <a:spLocks/>
            </p:cNvSpPr>
            <p:nvPr/>
          </p:nvSpPr>
          <p:spPr bwMode="auto">
            <a:xfrm>
              <a:off x="4370388" y="3762375"/>
              <a:ext cx="11113" cy="6350"/>
            </a:xfrm>
            <a:custGeom>
              <a:avLst/>
              <a:gdLst/>
              <a:ahLst/>
              <a:cxnLst>
                <a:cxn ang="0">
                  <a:pos x="115" y="142"/>
                </a:cxn>
                <a:cxn ang="0">
                  <a:pos x="87" y="145"/>
                </a:cxn>
                <a:cxn ang="0">
                  <a:pos x="64" y="143"/>
                </a:cxn>
                <a:cxn ang="0">
                  <a:pos x="43" y="139"/>
                </a:cxn>
                <a:cxn ang="0">
                  <a:pos x="27" y="133"/>
                </a:cxn>
                <a:cxn ang="0">
                  <a:pos x="15" y="124"/>
                </a:cxn>
                <a:cxn ang="0">
                  <a:pos x="6" y="113"/>
                </a:cxn>
                <a:cxn ang="0">
                  <a:pos x="2" y="101"/>
                </a:cxn>
                <a:cxn ang="0">
                  <a:pos x="0" y="89"/>
                </a:cxn>
                <a:cxn ang="0">
                  <a:pos x="3" y="75"/>
                </a:cxn>
                <a:cxn ang="0">
                  <a:pos x="9" y="62"/>
                </a:cxn>
                <a:cxn ang="0">
                  <a:pos x="20" y="49"/>
                </a:cxn>
                <a:cxn ang="0">
                  <a:pos x="34" y="37"/>
                </a:cxn>
                <a:cxn ang="0">
                  <a:pos x="52" y="26"/>
                </a:cxn>
                <a:cxn ang="0">
                  <a:pos x="74" y="16"/>
                </a:cxn>
                <a:cxn ang="0">
                  <a:pos x="99" y="9"/>
                </a:cxn>
                <a:cxn ang="0">
                  <a:pos x="129" y="4"/>
                </a:cxn>
                <a:cxn ang="0">
                  <a:pos x="156" y="0"/>
                </a:cxn>
                <a:cxn ang="0">
                  <a:pos x="179" y="3"/>
                </a:cxn>
                <a:cxn ang="0">
                  <a:pos x="198" y="7"/>
                </a:cxn>
                <a:cxn ang="0">
                  <a:pos x="215" y="13"/>
                </a:cxn>
                <a:cxn ang="0">
                  <a:pos x="227" y="22"/>
                </a:cxn>
                <a:cxn ang="0">
                  <a:pos x="236" y="32"/>
                </a:cxn>
                <a:cxn ang="0">
                  <a:pos x="241" y="44"/>
                </a:cxn>
                <a:cxn ang="0">
                  <a:pos x="242" y="57"/>
                </a:cxn>
                <a:cxn ang="0">
                  <a:pos x="239" y="71"/>
                </a:cxn>
                <a:cxn ang="0">
                  <a:pos x="233" y="84"/>
                </a:cxn>
                <a:cxn ang="0">
                  <a:pos x="223" y="96"/>
                </a:cxn>
                <a:cxn ang="0">
                  <a:pos x="210" y="108"/>
                </a:cxn>
                <a:cxn ang="0">
                  <a:pos x="191" y="119"/>
                </a:cxn>
                <a:cxn ang="0">
                  <a:pos x="170" y="130"/>
                </a:cxn>
                <a:cxn ang="0">
                  <a:pos x="144" y="137"/>
                </a:cxn>
              </a:cxnLst>
              <a:rect l="0" t="0" r="r" b="b"/>
              <a:pathLst>
                <a:path w="242" h="145">
                  <a:moveTo>
                    <a:pt x="130" y="140"/>
                  </a:moveTo>
                  <a:lnTo>
                    <a:pt x="115" y="142"/>
                  </a:lnTo>
                  <a:lnTo>
                    <a:pt x="100" y="144"/>
                  </a:lnTo>
                  <a:lnTo>
                    <a:pt x="87" y="145"/>
                  </a:lnTo>
                  <a:lnTo>
                    <a:pt x="75" y="144"/>
                  </a:lnTo>
                  <a:lnTo>
                    <a:pt x="64" y="143"/>
                  </a:lnTo>
                  <a:lnTo>
                    <a:pt x="53" y="142"/>
                  </a:lnTo>
                  <a:lnTo>
                    <a:pt x="43" y="139"/>
                  </a:lnTo>
                  <a:lnTo>
                    <a:pt x="35" y="136"/>
                  </a:lnTo>
                  <a:lnTo>
                    <a:pt x="27" y="133"/>
                  </a:lnTo>
                  <a:lnTo>
                    <a:pt x="21" y="129"/>
                  </a:lnTo>
                  <a:lnTo>
                    <a:pt x="15" y="124"/>
                  </a:lnTo>
                  <a:lnTo>
                    <a:pt x="10" y="118"/>
                  </a:lnTo>
                  <a:lnTo>
                    <a:pt x="6" y="113"/>
                  </a:lnTo>
                  <a:lnTo>
                    <a:pt x="3" y="107"/>
                  </a:lnTo>
                  <a:lnTo>
                    <a:pt x="2" y="101"/>
                  </a:lnTo>
                  <a:lnTo>
                    <a:pt x="1" y="95"/>
                  </a:lnTo>
                  <a:lnTo>
                    <a:pt x="0" y="89"/>
                  </a:lnTo>
                  <a:lnTo>
                    <a:pt x="1" y="82"/>
                  </a:lnTo>
                  <a:lnTo>
                    <a:pt x="3" y="75"/>
                  </a:lnTo>
                  <a:lnTo>
                    <a:pt x="6" y="69"/>
                  </a:lnTo>
                  <a:lnTo>
                    <a:pt x="9" y="62"/>
                  </a:lnTo>
                  <a:lnTo>
                    <a:pt x="14" y="55"/>
                  </a:lnTo>
                  <a:lnTo>
                    <a:pt x="20" y="49"/>
                  </a:lnTo>
                  <a:lnTo>
                    <a:pt x="26" y="42"/>
                  </a:lnTo>
                  <a:lnTo>
                    <a:pt x="34" y="37"/>
                  </a:lnTo>
                  <a:lnTo>
                    <a:pt x="42" y="31"/>
                  </a:lnTo>
                  <a:lnTo>
                    <a:pt x="52" y="26"/>
                  </a:lnTo>
                  <a:lnTo>
                    <a:pt x="63" y="21"/>
                  </a:lnTo>
                  <a:lnTo>
                    <a:pt x="74" y="16"/>
                  </a:lnTo>
                  <a:lnTo>
                    <a:pt x="86" y="12"/>
                  </a:lnTo>
                  <a:lnTo>
                    <a:pt x="99" y="9"/>
                  </a:lnTo>
                  <a:lnTo>
                    <a:pt x="114" y="6"/>
                  </a:lnTo>
                  <a:lnTo>
                    <a:pt x="129" y="4"/>
                  </a:lnTo>
                  <a:lnTo>
                    <a:pt x="142" y="1"/>
                  </a:lnTo>
                  <a:lnTo>
                    <a:pt x="156" y="0"/>
                  </a:lnTo>
                  <a:lnTo>
                    <a:pt x="168" y="1"/>
                  </a:lnTo>
                  <a:lnTo>
                    <a:pt x="179" y="3"/>
                  </a:lnTo>
                  <a:lnTo>
                    <a:pt x="189" y="4"/>
                  </a:lnTo>
                  <a:lnTo>
                    <a:pt x="198" y="7"/>
                  </a:lnTo>
                  <a:lnTo>
                    <a:pt x="206" y="10"/>
                  </a:lnTo>
                  <a:lnTo>
                    <a:pt x="215" y="13"/>
                  </a:lnTo>
                  <a:lnTo>
                    <a:pt x="221" y="17"/>
                  </a:lnTo>
                  <a:lnTo>
                    <a:pt x="227" y="22"/>
                  </a:lnTo>
                  <a:lnTo>
                    <a:pt x="232" y="27"/>
                  </a:lnTo>
                  <a:lnTo>
                    <a:pt x="236" y="32"/>
                  </a:lnTo>
                  <a:lnTo>
                    <a:pt x="239" y="38"/>
                  </a:lnTo>
                  <a:lnTo>
                    <a:pt x="241" y="44"/>
                  </a:lnTo>
                  <a:lnTo>
                    <a:pt x="242" y="50"/>
                  </a:lnTo>
                  <a:lnTo>
                    <a:pt x="242" y="57"/>
                  </a:lnTo>
                  <a:lnTo>
                    <a:pt x="241" y="64"/>
                  </a:lnTo>
                  <a:lnTo>
                    <a:pt x="239" y="71"/>
                  </a:lnTo>
                  <a:lnTo>
                    <a:pt x="237" y="77"/>
                  </a:lnTo>
                  <a:lnTo>
                    <a:pt x="233" y="84"/>
                  </a:lnTo>
                  <a:lnTo>
                    <a:pt x="229" y="90"/>
                  </a:lnTo>
                  <a:lnTo>
                    <a:pt x="223" y="96"/>
                  </a:lnTo>
                  <a:lnTo>
                    <a:pt x="217" y="103"/>
                  </a:lnTo>
                  <a:lnTo>
                    <a:pt x="210" y="108"/>
                  </a:lnTo>
                  <a:lnTo>
                    <a:pt x="200" y="114"/>
                  </a:lnTo>
                  <a:lnTo>
                    <a:pt x="191" y="119"/>
                  </a:lnTo>
                  <a:lnTo>
                    <a:pt x="181" y="125"/>
                  </a:lnTo>
                  <a:lnTo>
                    <a:pt x="170" y="130"/>
                  </a:lnTo>
                  <a:lnTo>
                    <a:pt x="158" y="134"/>
                  </a:lnTo>
                  <a:lnTo>
                    <a:pt x="144" y="137"/>
                  </a:lnTo>
                  <a:lnTo>
                    <a:pt x="130" y="140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89" name="Freeform 65"/>
            <p:cNvSpPr>
              <a:spLocks/>
            </p:cNvSpPr>
            <p:nvPr/>
          </p:nvSpPr>
          <p:spPr bwMode="auto">
            <a:xfrm>
              <a:off x="4383088" y="3754438"/>
              <a:ext cx="9525" cy="6350"/>
            </a:xfrm>
            <a:custGeom>
              <a:avLst/>
              <a:gdLst/>
              <a:ahLst/>
              <a:cxnLst>
                <a:cxn ang="0">
                  <a:pos x="85" y="126"/>
                </a:cxn>
                <a:cxn ang="0">
                  <a:pos x="62" y="123"/>
                </a:cxn>
                <a:cxn ang="0">
                  <a:pos x="43" y="118"/>
                </a:cxn>
                <a:cxn ang="0">
                  <a:pos x="28" y="111"/>
                </a:cxn>
                <a:cxn ang="0">
                  <a:pos x="16" y="102"/>
                </a:cxn>
                <a:cxn ang="0">
                  <a:pos x="7" y="91"/>
                </a:cxn>
                <a:cxn ang="0">
                  <a:pos x="2" y="80"/>
                </a:cxn>
                <a:cxn ang="0">
                  <a:pos x="0" y="69"/>
                </a:cxn>
                <a:cxn ang="0">
                  <a:pos x="1" y="57"/>
                </a:cxn>
                <a:cxn ang="0">
                  <a:pos x="5" y="46"/>
                </a:cxn>
                <a:cxn ang="0">
                  <a:pos x="13" y="34"/>
                </a:cxn>
                <a:cxn ang="0">
                  <a:pos x="23" y="24"/>
                </a:cxn>
                <a:cxn ang="0">
                  <a:pos x="36" y="15"/>
                </a:cxn>
                <a:cxn ang="0">
                  <a:pos x="52" y="8"/>
                </a:cxn>
                <a:cxn ang="0">
                  <a:pos x="72" y="3"/>
                </a:cxn>
                <a:cxn ang="0">
                  <a:pos x="93" y="0"/>
                </a:cxn>
                <a:cxn ang="0">
                  <a:pos x="118" y="0"/>
                </a:cxn>
                <a:cxn ang="0">
                  <a:pos x="140" y="2"/>
                </a:cxn>
                <a:cxn ang="0">
                  <a:pos x="159" y="6"/>
                </a:cxn>
                <a:cxn ang="0">
                  <a:pos x="175" y="13"/>
                </a:cxn>
                <a:cxn ang="0">
                  <a:pos x="187" y="21"/>
                </a:cxn>
                <a:cxn ang="0">
                  <a:pos x="196" y="31"/>
                </a:cxn>
                <a:cxn ang="0">
                  <a:pos x="201" y="43"/>
                </a:cxn>
                <a:cxn ang="0">
                  <a:pos x="203" y="54"/>
                </a:cxn>
                <a:cxn ang="0">
                  <a:pos x="202" y="66"/>
                </a:cxn>
                <a:cxn ang="0">
                  <a:pos x="198" y="77"/>
                </a:cxn>
                <a:cxn ang="0">
                  <a:pos x="191" y="88"/>
                </a:cxn>
                <a:cxn ang="0">
                  <a:pos x="181" y="100"/>
                </a:cxn>
                <a:cxn ang="0">
                  <a:pos x="167" y="109"/>
                </a:cxn>
                <a:cxn ang="0">
                  <a:pos x="151" y="116"/>
                </a:cxn>
                <a:cxn ang="0">
                  <a:pos x="132" y="122"/>
                </a:cxn>
                <a:cxn ang="0">
                  <a:pos x="109" y="125"/>
                </a:cxn>
              </a:cxnLst>
              <a:rect l="0" t="0" r="r" b="b"/>
              <a:pathLst>
                <a:path w="203" h="126">
                  <a:moveTo>
                    <a:pt x="97" y="126"/>
                  </a:moveTo>
                  <a:lnTo>
                    <a:pt x="85" y="126"/>
                  </a:lnTo>
                  <a:lnTo>
                    <a:pt x="73" y="125"/>
                  </a:lnTo>
                  <a:lnTo>
                    <a:pt x="62" y="123"/>
                  </a:lnTo>
                  <a:lnTo>
                    <a:pt x="52" y="121"/>
                  </a:lnTo>
                  <a:lnTo>
                    <a:pt x="43" y="118"/>
                  </a:lnTo>
                  <a:lnTo>
                    <a:pt x="35" y="115"/>
                  </a:lnTo>
                  <a:lnTo>
                    <a:pt x="28" y="111"/>
                  </a:lnTo>
                  <a:lnTo>
                    <a:pt x="22" y="107"/>
                  </a:lnTo>
                  <a:lnTo>
                    <a:pt x="16" y="102"/>
                  </a:lnTo>
                  <a:lnTo>
                    <a:pt x="12" y="97"/>
                  </a:lnTo>
                  <a:lnTo>
                    <a:pt x="7" y="91"/>
                  </a:lnTo>
                  <a:lnTo>
                    <a:pt x="4" y="86"/>
                  </a:lnTo>
                  <a:lnTo>
                    <a:pt x="2" y="80"/>
                  </a:lnTo>
                  <a:lnTo>
                    <a:pt x="0" y="74"/>
                  </a:lnTo>
                  <a:lnTo>
                    <a:pt x="0" y="69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3" y="51"/>
                  </a:lnTo>
                  <a:lnTo>
                    <a:pt x="5" y="46"/>
                  </a:lnTo>
                  <a:lnTo>
                    <a:pt x="8" y="40"/>
                  </a:lnTo>
                  <a:lnTo>
                    <a:pt x="13" y="34"/>
                  </a:lnTo>
                  <a:lnTo>
                    <a:pt x="18" y="29"/>
                  </a:lnTo>
                  <a:lnTo>
                    <a:pt x="23" y="24"/>
                  </a:lnTo>
                  <a:lnTo>
                    <a:pt x="29" y="19"/>
                  </a:lnTo>
                  <a:lnTo>
                    <a:pt x="36" y="15"/>
                  </a:lnTo>
                  <a:lnTo>
                    <a:pt x="44" y="11"/>
                  </a:lnTo>
                  <a:lnTo>
                    <a:pt x="52" y="8"/>
                  </a:lnTo>
                  <a:lnTo>
                    <a:pt x="61" y="5"/>
                  </a:lnTo>
                  <a:lnTo>
                    <a:pt x="72" y="3"/>
                  </a:lnTo>
                  <a:lnTo>
                    <a:pt x="82" y="1"/>
                  </a:lnTo>
                  <a:lnTo>
                    <a:pt x="93" y="0"/>
                  </a:lnTo>
                  <a:lnTo>
                    <a:pt x="105" y="0"/>
                  </a:lnTo>
                  <a:lnTo>
                    <a:pt x="118" y="0"/>
                  </a:lnTo>
                  <a:lnTo>
                    <a:pt x="130" y="1"/>
                  </a:lnTo>
                  <a:lnTo>
                    <a:pt x="140" y="2"/>
                  </a:lnTo>
                  <a:lnTo>
                    <a:pt x="150" y="4"/>
                  </a:lnTo>
                  <a:lnTo>
                    <a:pt x="159" y="6"/>
                  </a:lnTo>
                  <a:lnTo>
                    <a:pt x="167" y="10"/>
                  </a:lnTo>
                  <a:lnTo>
                    <a:pt x="175" y="13"/>
                  </a:lnTo>
                  <a:lnTo>
                    <a:pt x="181" y="17"/>
                  </a:lnTo>
                  <a:lnTo>
                    <a:pt x="187" y="21"/>
                  </a:lnTo>
                  <a:lnTo>
                    <a:pt x="192" y="26"/>
                  </a:lnTo>
                  <a:lnTo>
                    <a:pt x="196" y="31"/>
                  </a:lnTo>
                  <a:lnTo>
                    <a:pt x="199" y="37"/>
                  </a:lnTo>
                  <a:lnTo>
                    <a:pt x="201" y="43"/>
                  </a:lnTo>
                  <a:lnTo>
                    <a:pt x="203" y="48"/>
                  </a:lnTo>
                  <a:lnTo>
                    <a:pt x="203" y="54"/>
                  </a:lnTo>
                  <a:lnTo>
                    <a:pt x="203" y="60"/>
                  </a:lnTo>
                  <a:lnTo>
                    <a:pt x="202" y="66"/>
                  </a:lnTo>
                  <a:lnTo>
                    <a:pt x="201" y="72"/>
                  </a:lnTo>
                  <a:lnTo>
                    <a:pt x="198" y="77"/>
                  </a:lnTo>
                  <a:lnTo>
                    <a:pt x="195" y="83"/>
                  </a:lnTo>
                  <a:lnTo>
                    <a:pt x="191" y="88"/>
                  </a:lnTo>
                  <a:lnTo>
                    <a:pt x="187" y="94"/>
                  </a:lnTo>
                  <a:lnTo>
                    <a:pt x="181" y="100"/>
                  </a:lnTo>
                  <a:lnTo>
                    <a:pt x="175" y="104"/>
                  </a:lnTo>
                  <a:lnTo>
                    <a:pt x="167" y="109"/>
                  </a:lnTo>
                  <a:lnTo>
                    <a:pt x="159" y="113"/>
                  </a:lnTo>
                  <a:lnTo>
                    <a:pt x="151" y="116"/>
                  </a:lnTo>
                  <a:lnTo>
                    <a:pt x="142" y="119"/>
                  </a:lnTo>
                  <a:lnTo>
                    <a:pt x="132" y="122"/>
                  </a:lnTo>
                  <a:lnTo>
                    <a:pt x="121" y="124"/>
                  </a:lnTo>
                  <a:lnTo>
                    <a:pt x="109" y="125"/>
                  </a:lnTo>
                  <a:lnTo>
                    <a:pt x="97" y="1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90" name="Freeform 66"/>
            <p:cNvSpPr>
              <a:spLocks/>
            </p:cNvSpPr>
            <p:nvPr/>
          </p:nvSpPr>
          <p:spPr bwMode="auto">
            <a:xfrm>
              <a:off x="4383088" y="3754438"/>
              <a:ext cx="9525" cy="6350"/>
            </a:xfrm>
            <a:custGeom>
              <a:avLst/>
              <a:gdLst/>
              <a:ahLst/>
              <a:cxnLst>
                <a:cxn ang="0">
                  <a:pos x="85" y="126"/>
                </a:cxn>
                <a:cxn ang="0">
                  <a:pos x="62" y="123"/>
                </a:cxn>
                <a:cxn ang="0">
                  <a:pos x="43" y="118"/>
                </a:cxn>
                <a:cxn ang="0">
                  <a:pos x="28" y="111"/>
                </a:cxn>
                <a:cxn ang="0">
                  <a:pos x="16" y="102"/>
                </a:cxn>
                <a:cxn ang="0">
                  <a:pos x="7" y="91"/>
                </a:cxn>
                <a:cxn ang="0">
                  <a:pos x="2" y="80"/>
                </a:cxn>
                <a:cxn ang="0">
                  <a:pos x="0" y="69"/>
                </a:cxn>
                <a:cxn ang="0">
                  <a:pos x="1" y="57"/>
                </a:cxn>
                <a:cxn ang="0">
                  <a:pos x="5" y="46"/>
                </a:cxn>
                <a:cxn ang="0">
                  <a:pos x="13" y="34"/>
                </a:cxn>
                <a:cxn ang="0">
                  <a:pos x="23" y="24"/>
                </a:cxn>
                <a:cxn ang="0">
                  <a:pos x="36" y="15"/>
                </a:cxn>
                <a:cxn ang="0">
                  <a:pos x="52" y="8"/>
                </a:cxn>
                <a:cxn ang="0">
                  <a:pos x="72" y="3"/>
                </a:cxn>
                <a:cxn ang="0">
                  <a:pos x="93" y="0"/>
                </a:cxn>
                <a:cxn ang="0">
                  <a:pos x="118" y="0"/>
                </a:cxn>
                <a:cxn ang="0">
                  <a:pos x="140" y="2"/>
                </a:cxn>
                <a:cxn ang="0">
                  <a:pos x="159" y="6"/>
                </a:cxn>
                <a:cxn ang="0">
                  <a:pos x="175" y="13"/>
                </a:cxn>
                <a:cxn ang="0">
                  <a:pos x="187" y="21"/>
                </a:cxn>
                <a:cxn ang="0">
                  <a:pos x="196" y="31"/>
                </a:cxn>
                <a:cxn ang="0">
                  <a:pos x="201" y="43"/>
                </a:cxn>
                <a:cxn ang="0">
                  <a:pos x="203" y="54"/>
                </a:cxn>
                <a:cxn ang="0">
                  <a:pos x="202" y="66"/>
                </a:cxn>
                <a:cxn ang="0">
                  <a:pos x="198" y="77"/>
                </a:cxn>
                <a:cxn ang="0">
                  <a:pos x="191" y="88"/>
                </a:cxn>
                <a:cxn ang="0">
                  <a:pos x="181" y="100"/>
                </a:cxn>
                <a:cxn ang="0">
                  <a:pos x="167" y="109"/>
                </a:cxn>
                <a:cxn ang="0">
                  <a:pos x="151" y="116"/>
                </a:cxn>
                <a:cxn ang="0">
                  <a:pos x="132" y="122"/>
                </a:cxn>
                <a:cxn ang="0">
                  <a:pos x="109" y="125"/>
                </a:cxn>
              </a:cxnLst>
              <a:rect l="0" t="0" r="r" b="b"/>
              <a:pathLst>
                <a:path w="203" h="126">
                  <a:moveTo>
                    <a:pt x="97" y="126"/>
                  </a:moveTo>
                  <a:lnTo>
                    <a:pt x="85" y="126"/>
                  </a:lnTo>
                  <a:lnTo>
                    <a:pt x="73" y="125"/>
                  </a:lnTo>
                  <a:lnTo>
                    <a:pt x="62" y="123"/>
                  </a:lnTo>
                  <a:lnTo>
                    <a:pt x="52" y="121"/>
                  </a:lnTo>
                  <a:lnTo>
                    <a:pt x="43" y="118"/>
                  </a:lnTo>
                  <a:lnTo>
                    <a:pt x="35" y="115"/>
                  </a:lnTo>
                  <a:lnTo>
                    <a:pt x="28" y="111"/>
                  </a:lnTo>
                  <a:lnTo>
                    <a:pt x="22" y="107"/>
                  </a:lnTo>
                  <a:lnTo>
                    <a:pt x="16" y="102"/>
                  </a:lnTo>
                  <a:lnTo>
                    <a:pt x="12" y="97"/>
                  </a:lnTo>
                  <a:lnTo>
                    <a:pt x="7" y="91"/>
                  </a:lnTo>
                  <a:lnTo>
                    <a:pt x="4" y="86"/>
                  </a:lnTo>
                  <a:lnTo>
                    <a:pt x="2" y="80"/>
                  </a:lnTo>
                  <a:lnTo>
                    <a:pt x="0" y="74"/>
                  </a:lnTo>
                  <a:lnTo>
                    <a:pt x="0" y="69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3" y="51"/>
                  </a:lnTo>
                  <a:lnTo>
                    <a:pt x="5" y="46"/>
                  </a:lnTo>
                  <a:lnTo>
                    <a:pt x="8" y="40"/>
                  </a:lnTo>
                  <a:lnTo>
                    <a:pt x="13" y="34"/>
                  </a:lnTo>
                  <a:lnTo>
                    <a:pt x="18" y="29"/>
                  </a:lnTo>
                  <a:lnTo>
                    <a:pt x="23" y="24"/>
                  </a:lnTo>
                  <a:lnTo>
                    <a:pt x="29" y="19"/>
                  </a:lnTo>
                  <a:lnTo>
                    <a:pt x="36" y="15"/>
                  </a:lnTo>
                  <a:lnTo>
                    <a:pt x="44" y="11"/>
                  </a:lnTo>
                  <a:lnTo>
                    <a:pt x="52" y="8"/>
                  </a:lnTo>
                  <a:lnTo>
                    <a:pt x="61" y="5"/>
                  </a:lnTo>
                  <a:lnTo>
                    <a:pt x="72" y="3"/>
                  </a:lnTo>
                  <a:lnTo>
                    <a:pt x="82" y="1"/>
                  </a:lnTo>
                  <a:lnTo>
                    <a:pt x="93" y="0"/>
                  </a:lnTo>
                  <a:lnTo>
                    <a:pt x="105" y="0"/>
                  </a:lnTo>
                  <a:lnTo>
                    <a:pt x="118" y="0"/>
                  </a:lnTo>
                  <a:lnTo>
                    <a:pt x="130" y="1"/>
                  </a:lnTo>
                  <a:lnTo>
                    <a:pt x="140" y="2"/>
                  </a:lnTo>
                  <a:lnTo>
                    <a:pt x="150" y="4"/>
                  </a:lnTo>
                  <a:lnTo>
                    <a:pt x="159" y="6"/>
                  </a:lnTo>
                  <a:lnTo>
                    <a:pt x="167" y="10"/>
                  </a:lnTo>
                  <a:lnTo>
                    <a:pt x="175" y="13"/>
                  </a:lnTo>
                  <a:lnTo>
                    <a:pt x="181" y="17"/>
                  </a:lnTo>
                  <a:lnTo>
                    <a:pt x="187" y="21"/>
                  </a:lnTo>
                  <a:lnTo>
                    <a:pt x="192" y="26"/>
                  </a:lnTo>
                  <a:lnTo>
                    <a:pt x="196" y="31"/>
                  </a:lnTo>
                  <a:lnTo>
                    <a:pt x="199" y="37"/>
                  </a:lnTo>
                  <a:lnTo>
                    <a:pt x="201" y="43"/>
                  </a:lnTo>
                  <a:lnTo>
                    <a:pt x="203" y="48"/>
                  </a:lnTo>
                  <a:lnTo>
                    <a:pt x="203" y="54"/>
                  </a:lnTo>
                  <a:lnTo>
                    <a:pt x="203" y="60"/>
                  </a:lnTo>
                  <a:lnTo>
                    <a:pt x="202" y="66"/>
                  </a:lnTo>
                  <a:lnTo>
                    <a:pt x="201" y="72"/>
                  </a:lnTo>
                  <a:lnTo>
                    <a:pt x="198" y="77"/>
                  </a:lnTo>
                  <a:lnTo>
                    <a:pt x="195" y="83"/>
                  </a:lnTo>
                  <a:lnTo>
                    <a:pt x="191" y="88"/>
                  </a:lnTo>
                  <a:lnTo>
                    <a:pt x="187" y="94"/>
                  </a:lnTo>
                  <a:lnTo>
                    <a:pt x="181" y="100"/>
                  </a:lnTo>
                  <a:lnTo>
                    <a:pt x="175" y="104"/>
                  </a:lnTo>
                  <a:lnTo>
                    <a:pt x="167" y="109"/>
                  </a:lnTo>
                  <a:lnTo>
                    <a:pt x="159" y="113"/>
                  </a:lnTo>
                  <a:lnTo>
                    <a:pt x="151" y="116"/>
                  </a:lnTo>
                  <a:lnTo>
                    <a:pt x="142" y="119"/>
                  </a:lnTo>
                  <a:lnTo>
                    <a:pt x="132" y="122"/>
                  </a:lnTo>
                  <a:lnTo>
                    <a:pt x="121" y="124"/>
                  </a:lnTo>
                  <a:lnTo>
                    <a:pt x="109" y="125"/>
                  </a:lnTo>
                  <a:lnTo>
                    <a:pt x="97" y="126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91" name="Freeform 67"/>
            <p:cNvSpPr>
              <a:spLocks/>
            </p:cNvSpPr>
            <p:nvPr/>
          </p:nvSpPr>
          <p:spPr bwMode="auto">
            <a:xfrm>
              <a:off x="4394200" y="3748088"/>
              <a:ext cx="9525" cy="6350"/>
            </a:xfrm>
            <a:custGeom>
              <a:avLst/>
              <a:gdLst/>
              <a:ahLst/>
              <a:cxnLst>
                <a:cxn ang="0">
                  <a:pos x="64" y="122"/>
                </a:cxn>
                <a:cxn ang="0">
                  <a:pos x="45" y="116"/>
                </a:cxn>
                <a:cxn ang="0">
                  <a:pos x="30" y="109"/>
                </a:cxn>
                <a:cxn ang="0">
                  <a:pos x="18" y="99"/>
                </a:cxn>
                <a:cxn ang="0">
                  <a:pos x="9" y="89"/>
                </a:cxn>
                <a:cxn ang="0">
                  <a:pos x="3" y="78"/>
                </a:cxn>
                <a:cxn ang="0">
                  <a:pos x="1" y="67"/>
                </a:cxn>
                <a:cxn ang="0">
                  <a:pos x="1" y="55"/>
                </a:cxn>
                <a:cxn ang="0">
                  <a:pos x="4" y="43"/>
                </a:cxn>
                <a:cxn ang="0">
                  <a:pos x="9" y="33"/>
                </a:cxn>
                <a:cxn ang="0">
                  <a:pos x="18" y="23"/>
                </a:cxn>
                <a:cxn ang="0">
                  <a:pos x="28" y="15"/>
                </a:cxn>
                <a:cxn ang="0">
                  <a:pos x="41" y="8"/>
                </a:cxn>
                <a:cxn ang="0">
                  <a:pos x="58" y="3"/>
                </a:cxn>
                <a:cxn ang="0">
                  <a:pos x="75" y="1"/>
                </a:cxn>
                <a:cxn ang="0">
                  <a:pos x="95" y="1"/>
                </a:cxn>
                <a:cxn ang="0">
                  <a:pos x="117" y="4"/>
                </a:cxn>
                <a:cxn ang="0">
                  <a:pos x="136" y="10"/>
                </a:cxn>
                <a:cxn ang="0">
                  <a:pos x="151" y="17"/>
                </a:cxn>
                <a:cxn ang="0">
                  <a:pos x="163" y="26"/>
                </a:cxn>
                <a:cxn ang="0">
                  <a:pos x="172" y="36"/>
                </a:cxn>
                <a:cxn ang="0">
                  <a:pos x="177" y="47"/>
                </a:cxn>
                <a:cxn ang="0">
                  <a:pos x="180" y="59"/>
                </a:cxn>
                <a:cxn ang="0">
                  <a:pos x="179" y="70"/>
                </a:cxn>
                <a:cxn ang="0">
                  <a:pos x="176" y="82"/>
                </a:cxn>
                <a:cxn ang="0">
                  <a:pos x="171" y="92"/>
                </a:cxn>
                <a:cxn ang="0">
                  <a:pos x="162" y="102"/>
                </a:cxn>
                <a:cxn ang="0">
                  <a:pos x="151" y="111"/>
                </a:cxn>
                <a:cxn ang="0">
                  <a:pos x="138" y="118"/>
                </a:cxn>
                <a:cxn ang="0">
                  <a:pos x="123" y="123"/>
                </a:cxn>
                <a:cxn ang="0">
                  <a:pos x="105" y="125"/>
                </a:cxn>
                <a:cxn ang="0">
                  <a:pos x="85" y="125"/>
                </a:cxn>
              </a:cxnLst>
              <a:rect l="0" t="0" r="r" b="b"/>
              <a:pathLst>
                <a:path w="180" h="125">
                  <a:moveTo>
                    <a:pt x="75" y="124"/>
                  </a:moveTo>
                  <a:lnTo>
                    <a:pt x="64" y="122"/>
                  </a:lnTo>
                  <a:lnTo>
                    <a:pt x="55" y="119"/>
                  </a:lnTo>
                  <a:lnTo>
                    <a:pt x="45" y="116"/>
                  </a:lnTo>
                  <a:lnTo>
                    <a:pt x="37" y="113"/>
                  </a:lnTo>
                  <a:lnTo>
                    <a:pt x="30" y="109"/>
                  </a:lnTo>
                  <a:lnTo>
                    <a:pt x="23" y="103"/>
                  </a:lnTo>
                  <a:lnTo>
                    <a:pt x="18" y="99"/>
                  </a:lnTo>
                  <a:lnTo>
                    <a:pt x="13" y="94"/>
                  </a:lnTo>
                  <a:lnTo>
                    <a:pt x="9" y="89"/>
                  </a:lnTo>
                  <a:lnTo>
                    <a:pt x="6" y="83"/>
                  </a:lnTo>
                  <a:lnTo>
                    <a:pt x="3" y="78"/>
                  </a:lnTo>
                  <a:lnTo>
                    <a:pt x="2" y="72"/>
                  </a:lnTo>
                  <a:lnTo>
                    <a:pt x="1" y="67"/>
                  </a:lnTo>
                  <a:lnTo>
                    <a:pt x="0" y="61"/>
                  </a:lnTo>
                  <a:lnTo>
                    <a:pt x="1" y="55"/>
                  </a:lnTo>
                  <a:lnTo>
                    <a:pt x="2" y="50"/>
                  </a:lnTo>
                  <a:lnTo>
                    <a:pt x="4" y="43"/>
                  </a:lnTo>
                  <a:lnTo>
                    <a:pt x="6" y="38"/>
                  </a:lnTo>
                  <a:lnTo>
                    <a:pt x="9" y="33"/>
                  </a:lnTo>
                  <a:lnTo>
                    <a:pt x="13" y="28"/>
                  </a:lnTo>
                  <a:lnTo>
                    <a:pt x="18" y="23"/>
                  </a:lnTo>
                  <a:lnTo>
                    <a:pt x="23" y="19"/>
                  </a:lnTo>
                  <a:lnTo>
                    <a:pt x="28" y="15"/>
                  </a:lnTo>
                  <a:lnTo>
                    <a:pt x="35" y="11"/>
                  </a:lnTo>
                  <a:lnTo>
                    <a:pt x="41" y="8"/>
                  </a:lnTo>
                  <a:lnTo>
                    <a:pt x="50" y="5"/>
                  </a:lnTo>
                  <a:lnTo>
                    <a:pt x="58" y="3"/>
                  </a:lnTo>
                  <a:lnTo>
                    <a:pt x="66" y="2"/>
                  </a:lnTo>
                  <a:lnTo>
                    <a:pt x="75" y="1"/>
                  </a:lnTo>
                  <a:lnTo>
                    <a:pt x="85" y="0"/>
                  </a:lnTo>
                  <a:lnTo>
                    <a:pt x="95" y="1"/>
                  </a:lnTo>
                  <a:lnTo>
                    <a:pt x="107" y="2"/>
                  </a:lnTo>
                  <a:lnTo>
                    <a:pt x="117" y="4"/>
                  </a:lnTo>
                  <a:lnTo>
                    <a:pt x="127" y="6"/>
                  </a:lnTo>
                  <a:lnTo>
                    <a:pt x="136" y="10"/>
                  </a:lnTo>
                  <a:lnTo>
                    <a:pt x="144" y="13"/>
                  </a:lnTo>
                  <a:lnTo>
                    <a:pt x="151" y="17"/>
                  </a:lnTo>
                  <a:lnTo>
                    <a:pt x="158" y="21"/>
                  </a:lnTo>
                  <a:lnTo>
                    <a:pt x="163" y="26"/>
                  </a:lnTo>
                  <a:lnTo>
                    <a:pt x="168" y="31"/>
                  </a:lnTo>
                  <a:lnTo>
                    <a:pt x="172" y="36"/>
                  </a:lnTo>
                  <a:lnTo>
                    <a:pt x="175" y="41"/>
                  </a:lnTo>
                  <a:lnTo>
                    <a:pt x="177" y="47"/>
                  </a:lnTo>
                  <a:lnTo>
                    <a:pt x="179" y="53"/>
                  </a:lnTo>
                  <a:lnTo>
                    <a:pt x="180" y="59"/>
                  </a:lnTo>
                  <a:lnTo>
                    <a:pt x="180" y="65"/>
                  </a:lnTo>
                  <a:lnTo>
                    <a:pt x="179" y="70"/>
                  </a:lnTo>
                  <a:lnTo>
                    <a:pt x="178" y="76"/>
                  </a:lnTo>
                  <a:lnTo>
                    <a:pt x="176" y="82"/>
                  </a:lnTo>
                  <a:lnTo>
                    <a:pt x="174" y="87"/>
                  </a:lnTo>
                  <a:lnTo>
                    <a:pt x="171" y="92"/>
                  </a:lnTo>
                  <a:lnTo>
                    <a:pt x="167" y="97"/>
                  </a:lnTo>
                  <a:lnTo>
                    <a:pt x="162" y="102"/>
                  </a:lnTo>
                  <a:lnTo>
                    <a:pt x="157" y="106"/>
                  </a:lnTo>
                  <a:lnTo>
                    <a:pt x="151" y="111"/>
                  </a:lnTo>
                  <a:lnTo>
                    <a:pt x="145" y="115"/>
                  </a:lnTo>
                  <a:lnTo>
                    <a:pt x="138" y="118"/>
                  </a:lnTo>
                  <a:lnTo>
                    <a:pt x="130" y="120"/>
                  </a:lnTo>
                  <a:lnTo>
                    <a:pt x="123" y="123"/>
                  </a:lnTo>
                  <a:lnTo>
                    <a:pt x="114" y="124"/>
                  </a:lnTo>
                  <a:lnTo>
                    <a:pt x="105" y="125"/>
                  </a:lnTo>
                  <a:lnTo>
                    <a:pt x="95" y="125"/>
                  </a:lnTo>
                  <a:lnTo>
                    <a:pt x="85" y="125"/>
                  </a:lnTo>
                  <a:lnTo>
                    <a:pt x="75" y="1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92" name="Freeform 68"/>
            <p:cNvSpPr>
              <a:spLocks/>
            </p:cNvSpPr>
            <p:nvPr/>
          </p:nvSpPr>
          <p:spPr bwMode="auto">
            <a:xfrm>
              <a:off x="4394200" y="3748088"/>
              <a:ext cx="9525" cy="6350"/>
            </a:xfrm>
            <a:custGeom>
              <a:avLst/>
              <a:gdLst/>
              <a:ahLst/>
              <a:cxnLst>
                <a:cxn ang="0">
                  <a:pos x="64" y="122"/>
                </a:cxn>
                <a:cxn ang="0">
                  <a:pos x="45" y="116"/>
                </a:cxn>
                <a:cxn ang="0">
                  <a:pos x="30" y="109"/>
                </a:cxn>
                <a:cxn ang="0">
                  <a:pos x="18" y="99"/>
                </a:cxn>
                <a:cxn ang="0">
                  <a:pos x="9" y="89"/>
                </a:cxn>
                <a:cxn ang="0">
                  <a:pos x="3" y="78"/>
                </a:cxn>
                <a:cxn ang="0">
                  <a:pos x="1" y="67"/>
                </a:cxn>
                <a:cxn ang="0">
                  <a:pos x="1" y="55"/>
                </a:cxn>
                <a:cxn ang="0">
                  <a:pos x="4" y="43"/>
                </a:cxn>
                <a:cxn ang="0">
                  <a:pos x="9" y="33"/>
                </a:cxn>
                <a:cxn ang="0">
                  <a:pos x="18" y="23"/>
                </a:cxn>
                <a:cxn ang="0">
                  <a:pos x="28" y="15"/>
                </a:cxn>
                <a:cxn ang="0">
                  <a:pos x="41" y="8"/>
                </a:cxn>
                <a:cxn ang="0">
                  <a:pos x="58" y="3"/>
                </a:cxn>
                <a:cxn ang="0">
                  <a:pos x="75" y="1"/>
                </a:cxn>
                <a:cxn ang="0">
                  <a:pos x="95" y="1"/>
                </a:cxn>
                <a:cxn ang="0">
                  <a:pos x="117" y="4"/>
                </a:cxn>
                <a:cxn ang="0">
                  <a:pos x="136" y="10"/>
                </a:cxn>
                <a:cxn ang="0">
                  <a:pos x="151" y="17"/>
                </a:cxn>
                <a:cxn ang="0">
                  <a:pos x="163" y="26"/>
                </a:cxn>
                <a:cxn ang="0">
                  <a:pos x="172" y="36"/>
                </a:cxn>
                <a:cxn ang="0">
                  <a:pos x="177" y="47"/>
                </a:cxn>
                <a:cxn ang="0">
                  <a:pos x="180" y="59"/>
                </a:cxn>
                <a:cxn ang="0">
                  <a:pos x="179" y="70"/>
                </a:cxn>
                <a:cxn ang="0">
                  <a:pos x="176" y="82"/>
                </a:cxn>
                <a:cxn ang="0">
                  <a:pos x="171" y="92"/>
                </a:cxn>
                <a:cxn ang="0">
                  <a:pos x="162" y="102"/>
                </a:cxn>
                <a:cxn ang="0">
                  <a:pos x="151" y="111"/>
                </a:cxn>
                <a:cxn ang="0">
                  <a:pos x="138" y="118"/>
                </a:cxn>
                <a:cxn ang="0">
                  <a:pos x="123" y="123"/>
                </a:cxn>
                <a:cxn ang="0">
                  <a:pos x="105" y="125"/>
                </a:cxn>
                <a:cxn ang="0">
                  <a:pos x="85" y="125"/>
                </a:cxn>
              </a:cxnLst>
              <a:rect l="0" t="0" r="r" b="b"/>
              <a:pathLst>
                <a:path w="180" h="125">
                  <a:moveTo>
                    <a:pt x="75" y="124"/>
                  </a:moveTo>
                  <a:lnTo>
                    <a:pt x="64" y="122"/>
                  </a:lnTo>
                  <a:lnTo>
                    <a:pt x="55" y="119"/>
                  </a:lnTo>
                  <a:lnTo>
                    <a:pt x="45" y="116"/>
                  </a:lnTo>
                  <a:lnTo>
                    <a:pt x="37" y="113"/>
                  </a:lnTo>
                  <a:lnTo>
                    <a:pt x="30" y="109"/>
                  </a:lnTo>
                  <a:lnTo>
                    <a:pt x="23" y="103"/>
                  </a:lnTo>
                  <a:lnTo>
                    <a:pt x="18" y="99"/>
                  </a:lnTo>
                  <a:lnTo>
                    <a:pt x="13" y="94"/>
                  </a:lnTo>
                  <a:lnTo>
                    <a:pt x="9" y="89"/>
                  </a:lnTo>
                  <a:lnTo>
                    <a:pt x="6" y="83"/>
                  </a:lnTo>
                  <a:lnTo>
                    <a:pt x="3" y="78"/>
                  </a:lnTo>
                  <a:lnTo>
                    <a:pt x="2" y="72"/>
                  </a:lnTo>
                  <a:lnTo>
                    <a:pt x="1" y="67"/>
                  </a:lnTo>
                  <a:lnTo>
                    <a:pt x="0" y="61"/>
                  </a:lnTo>
                  <a:lnTo>
                    <a:pt x="1" y="55"/>
                  </a:lnTo>
                  <a:lnTo>
                    <a:pt x="2" y="50"/>
                  </a:lnTo>
                  <a:lnTo>
                    <a:pt x="4" y="43"/>
                  </a:lnTo>
                  <a:lnTo>
                    <a:pt x="6" y="38"/>
                  </a:lnTo>
                  <a:lnTo>
                    <a:pt x="9" y="33"/>
                  </a:lnTo>
                  <a:lnTo>
                    <a:pt x="13" y="28"/>
                  </a:lnTo>
                  <a:lnTo>
                    <a:pt x="18" y="23"/>
                  </a:lnTo>
                  <a:lnTo>
                    <a:pt x="23" y="19"/>
                  </a:lnTo>
                  <a:lnTo>
                    <a:pt x="28" y="15"/>
                  </a:lnTo>
                  <a:lnTo>
                    <a:pt x="35" y="11"/>
                  </a:lnTo>
                  <a:lnTo>
                    <a:pt x="41" y="8"/>
                  </a:lnTo>
                  <a:lnTo>
                    <a:pt x="50" y="5"/>
                  </a:lnTo>
                  <a:lnTo>
                    <a:pt x="58" y="3"/>
                  </a:lnTo>
                  <a:lnTo>
                    <a:pt x="66" y="2"/>
                  </a:lnTo>
                  <a:lnTo>
                    <a:pt x="75" y="1"/>
                  </a:lnTo>
                  <a:lnTo>
                    <a:pt x="85" y="0"/>
                  </a:lnTo>
                  <a:lnTo>
                    <a:pt x="95" y="1"/>
                  </a:lnTo>
                  <a:lnTo>
                    <a:pt x="107" y="2"/>
                  </a:lnTo>
                  <a:lnTo>
                    <a:pt x="117" y="4"/>
                  </a:lnTo>
                  <a:lnTo>
                    <a:pt x="127" y="6"/>
                  </a:lnTo>
                  <a:lnTo>
                    <a:pt x="136" y="10"/>
                  </a:lnTo>
                  <a:lnTo>
                    <a:pt x="144" y="13"/>
                  </a:lnTo>
                  <a:lnTo>
                    <a:pt x="151" y="17"/>
                  </a:lnTo>
                  <a:lnTo>
                    <a:pt x="158" y="21"/>
                  </a:lnTo>
                  <a:lnTo>
                    <a:pt x="163" y="26"/>
                  </a:lnTo>
                  <a:lnTo>
                    <a:pt x="168" y="31"/>
                  </a:lnTo>
                  <a:lnTo>
                    <a:pt x="172" y="36"/>
                  </a:lnTo>
                  <a:lnTo>
                    <a:pt x="175" y="41"/>
                  </a:lnTo>
                  <a:lnTo>
                    <a:pt x="177" y="47"/>
                  </a:lnTo>
                  <a:lnTo>
                    <a:pt x="179" y="53"/>
                  </a:lnTo>
                  <a:lnTo>
                    <a:pt x="180" y="59"/>
                  </a:lnTo>
                  <a:lnTo>
                    <a:pt x="180" y="65"/>
                  </a:lnTo>
                  <a:lnTo>
                    <a:pt x="179" y="70"/>
                  </a:lnTo>
                  <a:lnTo>
                    <a:pt x="178" y="76"/>
                  </a:lnTo>
                  <a:lnTo>
                    <a:pt x="176" y="82"/>
                  </a:lnTo>
                  <a:lnTo>
                    <a:pt x="174" y="87"/>
                  </a:lnTo>
                  <a:lnTo>
                    <a:pt x="171" y="92"/>
                  </a:lnTo>
                  <a:lnTo>
                    <a:pt x="167" y="97"/>
                  </a:lnTo>
                  <a:lnTo>
                    <a:pt x="162" y="102"/>
                  </a:lnTo>
                  <a:lnTo>
                    <a:pt x="157" y="106"/>
                  </a:lnTo>
                  <a:lnTo>
                    <a:pt x="151" y="111"/>
                  </a:lnTo>
                  <a:lnTo>
                    <a:pt x="145" y="115"/>
                  </a:lnTo>
                  <a:lnTo>
                    <a:pt x="138" y="118"/>
                  </a:lnTo>
                  <a:lnTo>
                    <a:pt x="130" y="120"/>
                  </a:lnTo>
                  <a:lnTo>
                    <a:pt x="123" y="123"/>
                  </a:lnTo>
                  <a:lnTo>
                    <a:pt x="114" y="124"/>
                  </a:lnTo>
                  <a:lnTo>
                    <a:pt x="105" y="125"/>
                  </a:lnTo>
                  <a:lnTo>
                    <a:pt x="95" y="125"/>
                  </a:lnTo>
                  <a:lnTo>
                    <a:pt x="85" y="125"/>
                  </a:lnTo>
                  <a:lnTo>
                    <a:pt x="75" y="124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93" name="Freeform 69"/>
            <p:cNvSpPr>
              <a:spLocks/>
            </p:cNvSpPr>
            <p:nvPr/>
          </p:nvSpPr>
          <p:spPr bwMode="auto">
            <a:xfrm>
              <a:off x="4492625" y="3844925"/>
              <a:ext cx="15875" cy="11113"/>
            </a:xfrm>
            <a:custGeom>
              <a:avLst/>
              <a:gdLst/>
              <a:ahLst/>
              <a:cxnLst>
                <a:cxn ang="0">
                  <a:pos x="90" y="182"/>
                </a:cxn>
                <a:cxn ang="0">
                  <a:pos x="60" y="160"/>
                </a:cxn>
                <a:cxn ang="0">
                  <a:pos x="37" y="139"/>
                </a:cxn>
                <a:cxn ang="0">
                  <a:pos x="19" y="118"/>
                </a:cxn>
                <a:cxn ang="0">
                  <a:pos x="8" y="96"/>
                </a:cxn>
                <a:cxn ang="0">
                  <a:pos x="2" y="77"/>
                </a:cxn>
                <a:cxn ang="0">
                  <a:pos x="0" y="58"/>
                </a:cxn>
                <a:cxn ang="0">
                  <a:pos x="4" y="41"/>
                </a:cxn>
                <a:cxn ang="0">
                  <a:pos x="12" y="26"/>
                </a:cxn>
                <a:cxn ang="0">
                  <a:pos x="24" y="15"/>
                </a:cxn>
                <a:cxn ang="0">
                  <a:pos x="41" y="6"/>
                </a:cxn>
                <a:cxn ang="0">
                  <a:pos x="61" y="1"/>
                </a:cxn>
                <a:cxn ang="0">
                  <a:pos x="85" y="1"/>
                </a:cxn>
                <a:cxn ang="0">
                  <a:pos x="112" y="5"/>
                </a:cxn>
                <a:cxn ang="0">
                  <a:pos x="143" y="14"/>
                </a:cxn>
                <a:cxn ang="0">
                  <a:pos x="176" y="28"/>
                </a:cxn>
                <a:cxn ang="0">
                  <a:pos x="210" y="47"/>
                </a:cxn>
                <a:cxn ang="0">
                  <a:pos x="239" y="69"/>
                </a:cxn>
                <a:cxn ang="0">
                  <a:pos x="263" y="90"/>
                </a:cxn>
                <a:cxn ang="0">
                  <a:pos x="280" y="111"/>
                </a:cxn>
                <a:cxn ang="0">
                  <a:pos x="291" y="133"/>
                </a:cxn>
                <a:cxn ang="0">
                  <a:pos x="297" y="153"/>
                </a:cxn>
                <a:cxn ang="0">
                  <a:pos x="299" y="172"/>
                </a:cxn>
                <a:cxn ang="0">
                  <a:pos x="295" y="189"/>
                </a:cxn>
                <a:cxn ang="0">
                  <a:pos x="287" y="203"/>
                </a:cxn>
                <a:cxn ang="0">
                  <a:pos x="275" y="215"/>
                </a:cxn>
                <a:cxn ang="0">
                  <a:pos x="259" y="223"/>
                </a:cxn>
                <a:cxn ang="0">
                  <a:pos x="238" y="228"/>
                </a:cxn>
                <a:cxn ang="0">
                  <a:pos x="214" y="228"/>
                </a:cxn>
                <a:cxn ang="0">
                  <a:pos x="187" y="225"/>
                </a:cxn>
                <a:cxn ang="0">
                  <a:pos x="157" y="216"/>
                </a:cxn>
                <a:cxn ang="0">
                  <a:pos x="124" y="201"/>
                </a:cxn>
              </a:cxnLst>
              <a:rect l="0" t="0" r="r" b="b"/>
              <a:pathLst>
                <a:path w="299" h="229">
                  <a:moveTo>
                    <a:pt x="106" y="192"/>
                  </a:moveTo>
                  <a:lnTo>
                    <a:pt x="90" y="182"/>
                  </a:lnTo>
                  <a:lnTo>
                    <a:pt x="74" y="172"/>
                  </a:lnTo>
                  <a:lnTo>
                    <a:pt x="60" y="160"/>
                  </a:lnTo>
                  <a:lnTo>
                    <a:pt x="48" y="150"/>
                  </a:lnTo>
                  <a:lnTo>
                    <a:pt x="37" y="139"/>
                  </a:lnTo>
                  <a:lnTo>
                    <a:pt x="27" y="129"/>
                  </a:lnTo>
                  <a:lnTo>
                    <a:pt x="19" y="118"/>
                  </a:lnTo>
                  <a:lnTo>
                    <a:pt x="13" y="107"/>
                  </a:lnTo>
                  <a:lnTo>
                    <a:pt x="8" y="96"/>
                  </a:lnTo>
                  <a:lnTo>
                    <a:pt x="4" y="86"/>
                  </a:lnTo>
                  <a:lnTo>
                    <a:pt x="2" y="77"/>
                  </a:lnTo>
                  <a:lnTo>
                    <a:pt x="0" y="67"/>
                  </a:lnTo>
                  <a:lnTo>
                    <a:pt x="0" y="58"/>
                  </a:lnTo>
                  <a:lnTo>
                    <a:pt x="2" y="49"/>
                  </a:lnTo>
                  <a:lnTo>
                    <a:pt x="4" y="41"/>
                  </a:lnTo>
                  <a:lnTo>
                    <a:pt x="7" y="33"/>
                  </a:lnTo>
                  <a:lnTo>
                    <a:pt x="12" y="26"/>
                  </a:lnTo>
                  <a:lnTo>
                    <a:pt x="18" y="20"/>
                  </a:lnTo>
                  <a:lnTo>
                    <a:pt x="24" y="15"/>
                  </a:lnTo>
                  <a:lnTo>
                    <a:pt x="32" y="10"/>
                  </a:lnTo>
                  <a:lnTo>
                    <a:pt x="41" y="6"/>
                  </a:lnTo>
                  <a:lnTo>
                    <a:pt x="51" y="3"/>
                  </a:lnTo>
                  <a:lnTo>
                    <a:pt x="61" y="1"/>
                  </a:lnTo>
                  <a:lnTo>
                    <a:pt x="73" y="0"/>
                  </a:lnTo>
                  <a:lnTo>
                    <a:pt x="85" y="1"/>
                  </a:lnTo>
                  <a:lnTo>
                    <a:pt x="99" y="2"/>
                  </a:lnTo>
                  <a:lnTo>
                    <a:pt x="112" y="5"/>
                  </a:lnTo>
                  <a:lnTo>
                    <a:pt x="127" y="8"/>
                  </a:lnTo>
                  <a:lnTo>
                    <a:pt x="143" y="14"/>
                  </a:lnTo>
                  <a:lnTo>
                    <a:pt x="159" y="20"/>
                  </a:lnTo>
                  <a:lnTo>
                    <a:pt x="176" y="28"/>
                  </a:lnTo>
                  <a:lnTo>
                    <a:pt x="194" y="37"/>
                  </a:lnTo>
                  <a:lnTo>
                    <a:pt x="210" y="47"/>
                  </a:lnTo>
                  <a:lnTo>
                    <a:pt x="226" y="59"/>
                  </a:lnTo>
                  <a:lnTo>
                    <a:pt x="239" y="69"/>
                  </a:lnTo>
                  <a:lnTo>
                    <a:pt x="252" y="79"/>
                  </a:lnTo>
                  <a:lnTo>
                    <a:pt x="263" y="90"/>
                  </a:lnTo>
                  <a:lnTo>
                    <a:pt x="272" y="101"/>
                  </a:lnTo>
                  <a:lnTo>
                    <a:pt x="280" y="111"/>
                  </a:lnTo>
                  <a:lnTo>
                    <a:pt x="286" y="123"/>
                  </a:lnTo>
                  <a:lnTo>
                    <a:pt x="291" y="133"/>
                  </a:lnTo>
                  <a:lnTo>
                    <a:pt x="295" y="143"/>
                  </a:lnTo>
                  <a:lnTo>
                    <a:pt x="297" y="153"/>
                  </a:lnTo>
                  <a:lnTo>
                    <a:pt x="299" y="162"/>
                  </a:lnTo>
                  <a:lnTo>
                    <a:pt x="299" y="172"/>
                  </a:lnTo>
                  <a:lnTo>
                    <a:pt x="298" y="181"/>
                  </a:lnTo>
                  <a:lnTo>
                    <a:pt x="295" y="189"/>
                  </a:lnTo>
                  <a:lnTo>
                    <a:pt x="292" y="196"/>
                  </a:lnTo>
                  <a:lnTo>
                    <a:pt x="287" y="203"/>
                  </a:lnTo>
                  <a:lnTo>
                    <a:pt x="282" y="209"/>
                  </a:lnTo>
                  <a:lnTo>
                    <a:pt x="275" y="215"/>
                  </a:lnTo>
                  <a:lnTo>
                    <a:pt x="267" y="219"/>
                  </a:lnTo>
                  <a:lnTo>
                    <a:pt x="259" y="223"/>
                  </a:lnTo>
                  <a:lnTo>
                    <a:pt x="249" y="226"/>
                  </a:lnTo>
                  <a:lnTo>
                    <a:pt x="238" y="228"/>
                  </a:lnTo>
                  <a:lnTo>
                    <a:pt x="227" y="229"/>
                  </a:lnTo>
                  <a:lnTo>
                    <a:pt x="214" y="228"/>
                  </a:lnTo>
                  <a:lnTo>
                    <a:pt x="201" y="227"/>
                  </a:lnTo>
                  <a:lnTo>
                    <a:pt x="187" y="225"/>
                  </a:lnTo>
                  <a:lnTo>
                    <a:pt x="172" y="221"/>
                  </a:lnTo>
                  <a:lnTo>
                    <a:pt x="157" y="216"/>
                  </a:lnTo>
                  <a:lnTo>
                    <a:pt x="141" y="209"/>
                  </a:lnTo>
                  <a:lnTo>
                    <a:pt x="124" y="201"/>
                  </a:lnTo>
                  <a:lnTo>
                    <a:pt x="106" y="19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94" name="Freeform 70"/>
            <p:cNvSpPr>
              <a:spLocks/>
            </p:cNvSpPr>
            <p:nvPr/>
          </p:nvSpPr>
          <p:spPr bwMode="auto">
            <a:xfrm>
              <a:off x="4492625" y="3844925"/>
              <a:ext cx="15875" cy="11113"/>
            </a:xfrm>
            <a:custGeom>
              <a:avLst/>
              <a:gdLst/>
              <a:ahLst/>
              <a:cxnLst>
                <a:cxn ang="0">
                  <a:pos x="90" y="182"/>
                </a:cxn>
                <a:cxn ang="0">
                  <a:pos x="60" y="160"/>
                </a:cxn>
                <a:cxn ang="0">
                  <a:pos x="37" y="139"/>
                </a:cxn>
                <a:cxn ang="0">
                  <a:pos x="19" y="118"/>
                </a:cxn>
                <a:cxn ang="0">
                  <a:pos x="8" y="96"/>
                </a:cxn>
                <a:cxn ang="0">
                  <a:pos x="2" y="77"/>
                </a:cxn>
                <a:cxn ang="0">
                  <a:pos x="0" y="58"/>
                </a:cxn>
                <a:cxn ang="0">
                  <a:pos x="4" y="41"/>
                </a:cxn>
                <a:cxn ang="0">
                  <a:pos x="12" y="26"/>
                </a:cxn>
                <a:cxn ang="0">
                  <a:pos x="24" y="15"/>
                </a:cxn>
                <a:cxn ang="0">
                  <a:pos x="41" y="6"/>
                </a:cxn>
                <a:cxn ang="0">
                  <a:pos x="61" y="1"/>
                </a:cxn>
                <a:cxn ang="0">
                  <a:pos x="85" y="1"/>
                </a:cxn>
                <a:cxn ang="0">
                  <a:pos x="112" y="5"/>
                </a:cxn>
                <a:cxn ang="0">
                  <a:pos x="143" y="14"/>
                </a:cxn>
                <a:cxn ang="0">
                  <a:pos x="176" y="28"/>
                </a:cxn>
                <a:cxn ang="0">
                  <a:pos x="210" y="47"/>
                </a:cxn>
                <a:cxn ang="0">
                  <a:pos x="239" y="69"/>
                </a:cxn>
                <a:cxn ang="0">
                  <a:pos x="263" y="90"/>
                </a:cxn>
                <a:cxn ang="0">
                  <a:pos x="280" y="111"/>
                </a:cxn>
                <a:cxn ang="0">
                  <a:pos x="291" y="133"/>
                </a:cxn>
                <a:cxn ang="0">
                  <a:pos x="297" y="153"/>
                </a:cxn>
                <a:cxn ang="0">
                  <a:pos x="299" y="172"/>
                </a:cxn>
                <a:cxn ang="0">
                  <a:pos x="295" y="189"/>
                </a:cxn>
                <a:cxn ang="0">
                  <a:pos x="287" y="203"/>
                </a:cxn>
                <a:cxn ang="0">
                  <a:pos x="275" y="215"/>
                </a:cxn>
                <a:cxn ang="0">
                  <a:pos x="259" y="223"/>
                </a:cxn>
                <a:cxn ang="0">
                  <a:pos x="238" y="228"/>
                </a:cxn>
                <a:cxn ang="0">
                  <a:pos x="214" y="228"/>
                </a:cxn>
                <a:cxn ang="0">
                  <a:pos x="187" y="225"/>
                </a:cxn>
                <a:cxn ang="0">
                  <a:pos x="157" y="216"/>
                </a:cxn>
                <a:cxn ang="0">
                  <a:pos x="124" y="201"/>
                </a:cxn>
              </a:cxnLst>
              <a:rect l="0" t="0" r="r" b="b"/>
              <a:pathLst>
                <a:path w="299" h="229">
                  <a:moveTo>
                    <a:pt x="106" y="192"/>
                  </a:moveTo>
                  <a:lnTo>
                    <a:pt x="90" y="182"/>
                  </a:lnTo>
                  <a:lnTo>
                    <a:pt x="74" y="172"/>
                  </a:lnTo>
                  <a:lnTo>
                    <a:pt x="60" y="160"/>
                  </a:lnTo>
                  <a:lnTo>
                    <a:pt x="48" y="150"/>
                  </a:lnTo>
                  <a:lnTo>
                    <a:pt x="37" y="139"/>
                  </a:lnTo>
                  <a:lnTo>
                    <a:pt x="27" y="129"/>
                  </a:lnTo>
                  <a:lnTo>
                    <a:pt x="19" y="118"/>
                  </a:lnTo>
                  <a:lnTo>
                    <a:pt x="13" y="107"/>
                  </a:lnTo>
                  <a:lnTo>
                    <a:pt x="8" y="96"/>
                  </a:lnTo>
                  <a:lnTo>
                    <a:pt x="4" y="86"/>
                  </a:lnTo>
                  <a:lnTo>
                    <a:pt x="2" y="77"/>
                  </a:lnTo>
                  <a:lnTo>
                    <a:pt x="0" y="67"/>
                  </a:lnTo>
                  <a:lnTo>
                    <a:pt x="0" y="58"/>
                  </a:lnTo>
                  <a:lnTo>
                    <a:pt x="2" y="49"/>
                  </a:lnTo>
                  <a:lnTo>
                    <a:pt x="4" y="41"/>
                  </a:lnTo>
                  <a:lnTo>
                    <a:pt x="7" y="33"/>
                  </a:lnTo>
                  <a:lnTo>
                    <a:pt x="12" y="26"/>
                  </a:lnTo>
                  <a:lnTo>
                    <a:pt x="18" y="20"/>
                  </a:lnTo>
                  <a:lnTo>
                    <a:pt x="24" y="15"/>
                  </a:lnTo>
                  <a:lnTo>
                    <a:pt x="32" y="10"/>
                  </a:lnTo>
                  <a:lnTo>
                    <a:pt x="41" y="6"/>
                  </a:lnTo>
                  <a:lnTo>
                    <a:pt x="51" y="3"/>
                  </a:lnTo>
                  <a:lnTo>
                    <a:pt x="61" y="1"/>
                  </a:lnTo>
                  <a:lnTo>
                    <a:pt x="73" y="0"/>
                  </a:lnTo>
                  <a:lnTo>
                    <a:pt x="85" y="1"/>
                  </a:lnTo>
                  <a:lnTo>
                    <a:pt x="99" y="2"/>
                  </a:lnTo>
                  <a:lnTo>
                    <a:pt x="112" y="5"/>
                  </a:lnTo>
                  <a:lnTo>
                    <a:pt x="127" y="8"/>
                  </a:lnTo>
                  <a:lnTo>
                    <a:pt x="143" y="14"/>
                  </a:lnTo>
                  <a:lnTo>
                    <a:pt x="159" y="20"/>
                  </a:lnTo>
                  <a:lnTo>
                    <a:pt x="176" y="28"/>
                  </a:lnTo>
                  <a:lnTo>
                    <a:pt x="194" y="37"/>
                  </a:lnTo>
                  <a:lnTo>
                    <a:pt x="210" y="47"/>
                  </a:lnTo>
                  <a:lnTo>
                    <a:pt x="226" y="59"/>
                  </a:lnTo>
                  <a:lnTo>
                    <a:pt x="239" y="69"/>
                  </a:lnTo>
                  <a:lnTo>
                    <a:pt x="252" y="79"/>
                  </a:lnTo>
                  <a:lnTo>
                    <a:pt x="263" y="90"/>
                  </a:lnTo>
                  <a:lnTo>
                    <a:pt x="272" y="101"/>
                  </a:lnTo>
                  <a:lnTo>
                    <a:pt x="280" y="111"/>
                  </a:lnTo>
                  <a:lnTo>
                    <a:pt x="286" y="123"/>
                  </a:lnTo>
                  <a:lnTo>
                    <a:pt x="291" y="133"/>
                  </a:lnTo>
                  <a:lnTo>
                    <a:pt x="295" y="143"/>
                  </a:lnTo>
                  <a:lnTo>
                    <a:pt x="297" y="153"/>
                  </a:lnTo>
                  <a:lnTo>
                    <a:pt x="299" y="162"/>
                  </a:lnTo>
                  <a:lnTo>
                    <a:pt x="299" y="172"/>
                  </a:lnTo>
                  <a:lnTo>
                    <a:pt x="298" y="181"/>
                  </a:lnTo>
                  <a:lnTo>
                    <a:pt x="295" y="189"/>
                  </a:lnTo>
                  <a:lnTo>
                    <a:pt x="292" y="196"/>
                  </a:lnTo>
                  <a:lnTo>
                    <a:pt x="287" y="203"/>
                  </a:lnTo>
                  <a:lnTo>
                    <a:pt x="282" y="209"/>
                  </a:lnTo>
                  <a:lnTo>
                    <a:pt x="275" y="215"/>
                  </a:lnTo>
                  <a:lnTo>
                    <a:pt x="267" y="219"/>
                  </a:lnTo>
                  <a:lnTo>
                    <a:pt x="259" y="223"/>
                  </a:lnTo>
                  <a:lnTo>
                    <a:pt x="249" y="226"/>
                  </a:lnTo>
                  <a:lnTo>
                    <a:pt x="238" y="228"/>
                  </a:lnTo>
                  <a:lnTo>
                    <a:pt x="227" y="229"/>
                  </a:lnTo>
                  <a:lnTo>
                    <a:pt x="214" y="228"/>
                  </a:lnTo>
                  <a:lnTo>
                    <a:pt x="201" y="227"/>
                  </a:lnTo>
                  <a:lnTo>
                    <a:pt x="187" y="225"/>
                  </a:lnTo>
                  <a:lnTo>
                    <a:pt x="172" y="221"/>
                  </a:lnTo>
                  <a:lnTo>
                    <a:pt x="157" y="216"/>
                  </a:lnTo>
                  <a:lnTo>
                    <a:pt x="141" y="209"/>
                  </a:lnTo>
                  <a:lnTo>
                    <a:pt x="124" y="201"/>
                  </a:lnTo>
                  <a:lnTo>
                    <a:pt x="106" y="192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95" name="Freeform 71"/>
            <p:cNvSpPr>
              <a:spLocks/>
            </p:cNvSpPr>
            <p:nvPr/>
          </p:nvSpPr>
          <p:spPr bwMode="auto">
            <a:xfrm>
              <a:off x="4486275" y="3746500"/>
              <a:ext cx="9525" cy="20638"/>
            </a:xfrm>
            <a:custGeom>
              <a:avLst/>
              <a:gdLst/>
              <a:ahLst/>
              <a:cxnLst>
                <a:cxn ang="0">
                  <a:pos x="14" y="147"/>
                </a:cxn>
                <a:cxn ang="0">
                  <a:pos x="28" y="105"/>
                </a:cxn>
                <a:cxn ang="0">
                  <a:pos x="43" y="71"/>
                </a:cxn>
                <a:cxn ang="0">
                  <a:pos x="60" y="43"/>
                </a:cxn>
                <a:cxn ang="0">
                  <a:pos x="79" y="22"/>
                </a:cxn>
                <a:cxn ang="0">
                  <a:pos x="97" y="9"/>
                </a:cxn>
                <a:cxn ang="0">
                  <a:pos x="116" y="1"/>
                </a:cxn>
                <a:cxn ang="0">
                  <a:pos x="135" y="0"/>
                </a:cxn>
                <a:cxn ang="0">
                  <a:pos x="153" y="5"/>
                </a:cxn>
                <a:cxn ang="0">
                  <a:pos x="168" y="16"/>
                </a:cxn>
                <a:cxn ang="0">
                  <a:pos x="183" y="33"/>
                </a:cxn>
                <a:cxn ang="0">
                  <a:pos x="194" y="55"/>
                </a:cxn>
                <a:cxn ang="0">
                  <a:pos x="202" y="84"/>
                </a:cxn>
                <a:cxn ang="0">
                  <a:pos x="207" y="118"/>
                </a:cxn>
                <a:cxn ang="0">
                  <a:pos x="207" y="156"/>
                </a:cxn>
                <a:cxn ang="0">
                  <a:pos x="203" y="199"/>
                </a:cxn>
                <a:cxn ang="0">
                  <a:pos x="193" y="247"/>
                </a:cxn>
                <a:cxn ang="0">
                  <a:pos x="181" y="288"/>
                </a:cxn>
                <a:cxn ang="0">
                  <a:pos x="164" y="323"/>
                </a:cxn>
                <a:cxn ang="0">
                  <a:pos x="148" y="351"/>
                </a:cxn>
                <a:cxn ang="0">
                  <a:pos x="130" y="372"/>
                </a:cxn>
                <a:cxn ang="0">
                  <a:pos x="110" y="386"/>
                </a:cxn>
                <a:cxn ang="0">
                  <a:pos x="91" y="393"/>
                </a:cxn>
                <a:cxn ang="0">
                  <a:pos x="73" y="394"/>
                </a:cxn>
                <a:cxn ang="0">
                  <a:pos x="55" y="389"/>
                </a:cxn>
                <a:cxn ang="0">
                  <a:pos x="39" y="378"/>
                </a:cxn>
                <a:cxn ang="0">
                  <a:pos x="26" y="361"/>
                </a:cxn>
                <a:cxn ang="0">
                  <a:pos x="13" y="338"/>
                </a:cxn>
                <a:cxn ang="0">
                  <a:pos x="5" y="310"/>
                </a:cxn>
                <a:cxn ang="0">
                  <a:pos x="1" y="276"/>
                </a:cxn>
                <a:cxn ang="0">
                  <a:pos x="0" y="239"/>
                </a:cxn>
                <a:cxn ang="0">
                  <a:pos x="5" y="195"/>
                </a:cxn>
              </a:cxnLst>
              <a:rect l="0" t="0" r="r" b="b"/>
              <a:pathLst>
                <a:path w="208" h="394">
                  <a:moveTo>
                    <a:pt x="9" y="171"/>
                  </a:moveTo>
                  <a:lnTo>
                    <a:pt x="14" y="147"/>
                  </a:lnTo>
                  <a:lnTo>
                    <a:pt x="21" y="126"/>
                  </a:lnTo>
                  <a:lnTo>
                    <a:pt x="28" y="105"/>
                  </a:lnTo>
                  <a:lnTo>
                    <a:pt x="35" y="87"/>
                  </a:lnTo>
                  <a:lnTo>
                    <a:pt x="43" y="71"/>
                  </a:lnTo>
                  <a:lnTo>
                    <a:pt x="51" y="55"/>
                  </a:lnTo>
                  <a:lnTo>
                    <a:pt x="60" y="43"/>
                  </a:lnTo>
                  <a:lnTo>
                    <a:pt x="69" y="32"/>
                  </a:lnTo>
                  <a:lnTo>
                    <a:pt x="79" y="22"/>
                  </a:lnTo>
                  <a:lnTo>
                    <a:pt x="88" y="15"/>
                  </a:lnTo>
                  <a:lnTo>
                    <a:pt x="97" y="9"/>
                  </a:lnTo>
                  <a:lnTo>
                    <a:pt x="107" y="4"/>
                  </a:lnTo>
                  <a:lnTo>
                    <a:pt x="116" y="1"/>
                  </a:lnTo>
                  <a:lnTo>
                    <a:pt x="126" y="0"/>
                  </a:lnTo>
                  <a:lnTo>
                    <a:pt x="135" y="0"/>
                  </a:lnTo>
                  <a:lnTo>
                    <a:pt x="144" y="2"/>
                  </a:lnTo>
                  <a:lnTo>
                    <a:pt x="153" y="5"/>
                  </a:lnTo>
                  <a:lnTo>
                    <a:pt x="161" y="10"/>
                  </a:lnTo>
                  <a:lnTo>
                    <a:pt x="168" y="16"/>
                  </a:lnTo>
                  <a:lnTo>
                    <a:pt x="175" y="24"/>
                  </a:lnTo>
                  <a:lnTo>
                    <a:pt x="183" y="33"/>
                  </a:lnTo>
                  <a:lnTo>
                    <a:pt x="189" y="44"/>
                  </a:lnTo>
                  <a:lnTo>
                    <a:pt x="194" y="55"/>
                  </a:lnTo>
                  <a:lnTo>
                    <a:pt x="199" y="69"/>
                  </a:lnTo>
                  <a:lnTo>
                    <a:pt x="202" y="84"/>
                  </a:lnTo>
                  <a:lnTo>
                    <a:pt x="205" y="100"/>
                  </a:lnTo>
                  <a:lnTo>
                    <a:pt x="207" y="118"/>
                  </a:lnTo>
                  <a:lnTo>
                    <a:pt x="208" y="136"/>
                  </a:lnTo>
                  <a:lnTo>
                    <a:pt x="207" y="156"/>
                  </a:lnTo>
                  <a:lnTo>
                    <a:pt x="206" y="177"/>
                  </a:lnTo>
                  <a:lnTo>
                    <a:pt x="203" y="199"/>
                  </a:lnTo>
                  <a:lnTo>
                    <a:pt x="199" y="222"/>
                  </a:lnTo>
                  <a:lnTo>
                    <a:pt x="193" y="247"/>
                  </a:lnTo>
                  <a:lnTo>
                    <a:pt x="187" y="268"/>
                  </a:lnTo>
                  <a:lnTo>
                    <a:pt x="181" y="288"/>
                  </a:lnTo>
                  <a:lnTo>
                    <a:pt x="172" y="307"/>
                  </a:lnTo>
                  <a:lnTo>
                    <a:pt x="164" y="323"/>
                  </a:lnTo>
                  <a:lnTo>
                    <a:pt x="156" y="338"/>
                  </a:lnTo>
                  <a:lnTo>
                    <a:pt x="148" y="351"/>
                  </a:lnTo>
                  <a:lnTo>
                    <a:pt x="139" y="363"/>
                  </a:lnTo>
                  <a:lnTo>
                    <a:pt x="130" y="372"/>
                  </a:lnTo>
                  <a:lnTo>
                    <a:pt x="119" y="380"/>
                  </a:lnTo>
                  <a:lnTo>
                    <a:pt x="110" y="386"/>
                  </a:lnTo>
                  <a:lnTo>
                    <a:pt x="101" y="390"/>
                  </a:lnTo>
                  <a:lnTo>
                    <a:pt x="91" y="393"/>
                  </a:lnTo>
                  <a:lnTo>
                    <a:pt x="82" y="394"/>
                  </a:lnTo>
                  <a:lnTo>
                    <a:pt x="73" y="394"/>
                  </a:lnTo>
                  <a:lnTo>
                    <a:pt x="64" y="392"/>
                  </a:lnTo>
                  <a:lnTo>
                    <a:pt x="55" y="389"/>
                  </a:lnTo>
                  <a:lnTo>
                    <a:pt x="47" y="384"/>
                  </a:lnTo>
                  <a:lnTo>
                    <a:pt x="39" y="378"/>
                  </a:lnTo>
                  <a:lnTo>
                    <a:pt x="32" y="370"/>
                  </a:lnTo>
                  <a:lnTo>
                    <a:pt x="26" y="361"/>
                  </a:lnTo>
                  <a:lnTo>
                    <a:pt x="20" y="350"/>
                  </a:lnTo>
                  <a:lnTo>
                    <a:pt x="13" y="338"/>
                  </a:lnTo>
                  <a:lnTo>
                    <a:pt x="9" y="325"/>
                  </a:lnTo>
                  <a:lnTo>
                    <a:pt x="5" y="310"/>
                  </a:lnTo>
                  <a:lnTo>
                    <a:pt x="2" y="293"/>
                  </a:lnTo>
                  <a:lnTo>
                    <a:pt x="1" y="276"/>
                  </a:lnTo>
                  <a:lnTo>
                    <a:pt x="0" y="258"/>
                  </a:lnTo>
                  <a:lnTo>
                    <a:pt x="0" y="239"/>
                  </a:lnTo>
                  <a:lnTo>
                    <a:pt x="2" y="217"/>
                  </a:lnTo>
                  <a:lnTo>
                    <a:pt x="5" y="195"/>
                  </a:lnTo>
                  <a:lnTo>
                    <a:pt x="9" y="17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96" name="Freeform 72"/>
            <p:cNvSpPr>
              <a:spLocks/>
            </p:cNvSpPr>
            <p:nvPr/>
          </p:nvSpPr>
          <p:spPr bwMode="auto">
            <a:xfrm>
              <a:off x="4486275" y="3746500"/>
              <a:ext cx="9525" cy="20638"/>
            </a:xfrm>
            <a:custGeom>
              <a:avLst/>
              <a:gdLst/>
              <a:ahLst/>
              <a:cxnLst>
                <a:cxn ang="0">
                  <a:pos x="14" y="147"/>
                </a:cxn>
                <a:cxn ang="0">
                  <a:pos x="28" y="105"/>
                </a:cxn>
                <a:cxn ang="0">
                  <a:pos x="43" y="71"/>
                </a:cxn>
                <a:cxn ang="0">
                  <a:pos x="60" y="43"/>
                </a:cxn>
                <a:cxn ang="0">
                  <a:pos x="79" y="22"/>
                </a:cxn>
                <a:cxn ang="0">
                  <a:pos x="97" y="9"/>
                </a:cxn>
                <a:cxn ang="0">
                  <a:pos x="116" y="1"/>
                </a:cxn>
                <a:cxn ang="0">
                  <a:pos x="135" y="0"/>
                </a:cxn>
                <a:cxn ang="0">
                  <a:pos x="153" y="5"/>
                </a:cxn>
                <a:cxn ang="0">
                  <a:pos x="168" y="16"/>
                </a:cxn>
                <a:cxn ang="0">
                  <a:pos x="183" y="33"/>
                </a:cxn>
                <a:cxn ang="0">
                  <a:pos x="194" y="55"/>
                </a:cxn>
                <a:cxn ang="0">
                  <a:pos x="202" y="84"/>
                </a:cxn>
                <a:cxn ang="0">
                  <a:pos x="207" y="118"/>
                </a:cxn>
                <a:cxn ang="0">
                  <a:pos x="207" y="156"/>
                </a:cxn>
                <a:cxn ang="0">
                  <a:pos x="203" y="199"/>
                </a:cxn>
                <a:cxn ang="0">
                  <a:pos x="193" y="247"/>
                </a:cxn>
                <a:cxn ang="0">
                  <a:pos x="181" y="288"/>
                </a:cxn>
                <a:cxn ang="0">
                  <a:pos x="164" y="323"/>
                </a:cxn>
                <a:cxn ang="0">
                  <a:pos x="148" y="351"/>
                </a:cxn>
                <a:cxn ang="0">
                  <a:pos x="130" y="372"/>
                </a:cxn>
                <a:cxn ang="0">
                  <a:pos x="110" y="386"/>
                </a:cxn>
                <a:cxn ang="0">
                  <a:pos x="91" y="393"/>
                </a:cxn>
                <a:cxn ang="0">
                  <a:pos x="73" y="394"/>
                </a:cxn>
                <a:cxn ang="0">
                  <a:pos x="55" y="389"/>
                </a:cxn>
                <a:cxn ang="0">
                  <a:pos x="39" y="378"/>
                </a:cxn>
                <a:cxn ang="0">
                  <a:pos x="26" y="361"/>
                </a:cxn>
                <a:cxn ang="0">
                  <a:pos x="13" y="338"/>
                </a:cxn>
                <a:cxn ang="0">
                  <a:pos x="5" y="310"/>
                </a:cxn>
                <a:cxn ang="0">
                  <a:pos x="1" y="276"/>
                </a:cxn>
                <a:cxn ang="0">
                  <a:pos x="0" y="239"/>
                </a:cxn>
                <a:cxn ang="0">
                  <a:pos x="5" y="195"/>
                </a:cxn>
              </a:cxnLst>
              <a:rect l="0" t="0" r="r" b="b"/>
              <a:pathLst>
                <a:path w="208" h="394">
                  <a:moveTo>
                    <a:pt x="9" y="171"/>
                  </a:moveTo>
                  <a:lnTo>
                    <a:pt x="14" y="147"/>
                  </a:lnTo>
                  <a:lnTo>
                    <a:pt x="21" y="126"/>
                  </a:lnTo>
                  <a:lnTo>
                    <a:pt x="28" y="105"/>
                  </a:lnTo>
                  <a:lnTo>
                    <a:pt x="35" y="87"/>
                  </a:lnTo>
                  <a:lnTo>
                    <a:pt x="43" y="71"/>
                  </a:lnTo>
                  <a:lnTo>
                    <a:pt x="51" y="55"/>
                  </a:lnTo>
                  <a:lnTo>
                    <a:pt x="60" y="43"/>
                  </a:lnTo>
                  <a:lnTo>
                    <a:pt x="69" y="32"/>
                  </a:lnTo>
                  <a:lnTo>
                    <a:pt x="79" y="22"/>
                  </a:lnTo>
                  <a:lnTo>
                    <a:pt x="88" y="15"/>
                  </a:lnTo>
                  <a:lnTo>
                    <a:pt x="97" y="9"/>
                  </a:lnTo>
                  <a:lnTo>
                    <a:pt x="107" y="4"/>
                  </a:lnTo>
                  <a:lnTo>
                    <a:pt x="116" y="1"/>
                  </a:lnTo>
                  <a:lnTo>
                    <a:pt x="126" y="0"/>
                  </a:lnTo>
                  <a:lnTo>
                    <a:pt x="135" y="0"/>
                  </a:lnTo>
                  <a:lnTo>
                    <a:pt x="144" y="2"/>
                  </a:lnTo>
                  <a:lnTo>
                    <a:pt x="153" y="5"/>
                  </a:lnTo>
                  <a:lnTo>
                    <a:pt x="161" y="10"/>
                  </a:lnTo>
                  <a:lnTo>
                    <a:pt x="168" y="16"/>
                  </a:lnTo>
                  <a:lnTo>
                    <a:pt x="175" y="24"/>
                  </a:lnTo>
                  <a:lnTo>
                    <a:pt x="183" y="33"/>
                  </a:lnTo>
                  <a:lnTo>
                    <a:pt x="189" y="44"/>
                  </a:lnTo>
                  <a:lnTo>
                    <a:pt x="194" y="55"/>
                  </a:lnTo>
                  <a:lnTo>
                    <a:pt x="199" y="69"/>
                  </a:lnTo>
                  <a:lnTo>
                    <a:pt x="202" y="84"/>
                  </a:lnTo>
                  <a:lnTo>
                    <a:pt x="205" y="100"/>
                  </a:lnTo>
                  <a:lnTo>
                    <a:pt x="207" y="118"/>
                  </a:lnTo>
                  <a:lnTo>
                    <a:pt x="208" y="136"/>
                  </a:lnTo>
                  <a:lnTo>
                    <a:pt x="207" y="156"/>
                  </a:lnTo>
                  <a:lnTo>
                    <a:pt x="206" y="177"/>
                  </a:lnTo>
                  <a:lnTo>
                    <a:pt x="203" y="199"/>
                  </a:lnTo>
                  <a:lnTo>
                    <a:pt x="199" y="222"/>
                  </a:lnTo>
                  <a:lnTo>
                    <a:pt x="193" y="247"/>
                  </a:lnTo>
                  <a:lnTo>
                    <a:pt x="187" y="268"/>
                  </a:lnTo>
                  <a:lnTo>
                    <a:pt x="181" y="288"/>
                  </a:lnTo>
                  <a:lnTo>
                    <a:pt x="172" y="307"/>
                  </a:lnTo>
                  <a:lnTo>
                    <a:pt x="164" y="323"/>
                  </a:lnTo>
                  <a:lnTo>
                    <a:pt x="156" y="338"/>
                  </a:lnTo>
                  <a:lnTo>
                    <a:pt x="148" y="351"/>
                  </a:lnTo>
                  <a:lnTo>
                    <a:pt x="139" y="363"/>
                  </a:lnTo>
                  <a:lnTo>
                    <a:pt x="130" y="372"/>
                  </a:lnTo>
                  <a:lnTo>
                    <a:pt x="119" y="380"/>
                  </a:lnTo>
                  <a:lnTo>
                    <a:pt x="110" y="386"/>
                  </a:lnTo>
                  <a:lnTo>
                    <a:pt x="101" y="390"/>
                  </a:lnTo>
                  <a:lnTo>
                    <a:pt x="91" y="393"/>
                  </a:lnTo>
                  <a:lnTo>
                    <a:pt x="82" y="394"/>
                  </a:lnTo>
                  <a:lnTo>
                    <a:pt x="73" y="394"/>
                  </a:lnTo>
                  <a:lnTo>
                    <a:pt x="64" y="392"/>
                  </a:lnTo>
                  <a:lnTo>
                    <a:pt x="55" y="389"/>
                  </a:lnTo>
                  <a:lnTo>
                    <a:pt x="47" y="384"/>
                  </a:lnTo>
                  <a:lnTo>
                    <a:pt x="39" y="378"/>
                  </a:lnTo>
                  <a:lnTo>
                    <a:pt x="32" y="370"/>
                  </a:lnTo>
                  <a:lnTo>
                    <a:pt x="26" y="361"/>
                  </a:lnTo>
                  <a:lnTo>
                    <a:pt x="20" y="350"/>
                  </a:lnTo>
                  <a:lnTo>
                    <a:pt x="13" y="338"/>
                  </a:lnTo>
                  <a:lnTo>
                    <a:pt x="9" y="325"/>
                  </a:lnTo>
                  <a:lnTo>
                    <a:pt x="5" y="310"/>
                  </a:lnTo>
                  <a:lnTo>
                    <a:pt x="2" y="293"/>
                  </a:lnTo>
                  <a:lnTo>
                    <a:pt x="1" y="276"/>
                  </a:lnTo>
                  <a:lnTo>
                    <a:pt x="0" y="258"/>
                  </a:lnTo>
                  <a:lnTo>
                    <a:pt x="0" y="239"/>
                  </a:lnTo>
                  <a:lnTo>
                    <a:pt x="2" y="217"/>
                  </a:lnTo>
                  <a:lnTo>
                    <a:pt x="5" y="195"/>
                  </a:lnTo>
                  <a:lnTo>
                    <a:pt x="9" y="171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97" name="Freeform 73"/>
            <p:cNvSpPr>
              <a:spLocks/>
            </p:cNvSpPr>
            <p:nvPr/>
          </p:nvSpPr>
          <p:spPr bwMode="auto">
            <a:xfrm>
              <a:off x="4470400" y="3743325"/>
              <a:ext cx="11113" cy="17463"/>
            </a:xfrm>
            <a:custGeom>
              <a:avLst/>
              <a:gdLst/>
              <a:ahLst/>
              <a:cxnLst>
                <a:cxn ang="0">
                  <a:pos x="10" y="121"/>
                </a:cxn>
                <a:cxn ang="0">
                  <a:pos x="22" y="85"/>
                </a:cxn>
                <a:cxn ang="0">
                  <a:pos x="36" y="55"/>
                </a:cxn>
                <a:cxn ang="0">
                  <a:pos x="52" y="33"/>
                </a:cxn>
                <a:cxn ang="0">
                  <a:pos x="71" y="16"/>
                </a:cxn>
                <a:cxn ang="0">
                  <a:pos x="90" y="6"/>
                </a:cxn>
                <a:cxn ang="0">
                  <a:pos x="111" y="1"/>
                </a:cxn>
                <a:cxn ang="0">
                  <a:pos x="130" y="1"/>
                </a:cxn>
                <a:cxn ang="0">
                  <a:pos x="149" y="6"/>
                </a:cxn>
                <a:cxn ang="0">
                  <a:pos x="167" y="17"/>
                </a:cxn>
                <a:cxn ang="0">
                  <a:pos x="183" y="32"/>
                </a:cxn>
                <a:cxn ang="0">
                  <a:pos x="196" y="52"/>
                </a:cxn>
                <a:cxn ang="0">
                  <a:pos x="206" y="77"/>
                </a:cxn>
                <a:cxn ang="0">
                  <a:pos x="213" y="106"/>
                </a:cxn>
                <a:cxn ang="0">
                  <a:pos x="217" y="139"/>
                </a:cxn>
                <a:cxn ang="0">
                  <a:pos x="214" y="175"/>
                </a:cxn>
                <a:cxn ang="0">
                  <a:pos x="206" y="215"/>
                </a:cxn>
                <a:cxn ang="0">
                  <a:pos x="195" y="251"/>
                </a:cxn>
                <a:cxn ang="0">
                  <a:pos x="181" y="279"/>
                </a:cxn>
                <a:cxn ang="0">
                  <a:pos x="165" y="302"/>
                </a:cxn>
                <a:cxn ang="0">
                  <a:pos x="146" y="318"/>
                </a:cxn>
                <a:cxn ang="0">
                  <a:pos x="127" y="328"/>
                </a:cxn>
                <a:cxn ang="0">
                  <a:pos x="106" y="333"/>
                </a:cxn>
                <a:cxn ang="0">
                  <a:pos x="87" y="333"/>
                </a:cxn>
                <a:cxn ang="0">
                  <a:pos x="68" y="327"/>
                </a:cxn>
                <a:cxn ang="0">
                  <a:pos x="50" y="317"/>
                </a:cxn>
                <a:cxn ang="0">
                  <a:pos x="34" y="302"/>
                </a:cxn>
                <a:cxn ang="0">
                  <a:pos x="21" y="282"/>
                </a:cxn>
                <a:cxn ang="0">
                  <a:pos x="10" y="258"/>
                </a:cxn>
                <a:cxn ang="0">
                  <a:pos x="4" y="229"/>
                </a:cxn>
                <a:cxn ang="0">
                  <a:pos x="0" y="197"/>
                </a:cxn>
                <a:cxn ang="0">
                  <a:pos x="2" y="160"/>
                </a:cxn>
              </a:cxnLst>
              <a:rect l="0" t="0" r="r" b="b"/>
              <a:pathLst>
                <a:path w="217" h="334">
                  <a:moveTo>
                    <a:pt x="6" y="141"/>
                  </a:moveTo>
                  <a:lnTo>
                    <a:pt x="10" y="121"/>
                  </a:lnTo>
                  <a:lnTo>
                    <a:pt x="16" y="101"/>
                  </a:lnTo>
                  <a:lnTo>
                    <a:pt x="22" y="85"/>
                  </a:lnTo>
                  <a:lnTo>
                    <a:pt x="29" y="70"/>
                  </a:lnTo>
                  <a:lnTo>
                    <a:pt x="36" y="55"/>
                  </a:lnTo>
                  <a:lnTo>
                    <a:pt x="44" y="43"/>
                  </a:lnTo>
                  <a:lnTo>
                    <a:pt x="52" y="33"/>
                  </a:lnTo>
                  <a:lnTo>
                    <a:pt x="62" y="24"/>
                  </a:lnTo>
                  <a:lnTo>
                    <a:pt x="71" y="16"/>
                  </a:lnTo>
                  <a:lnTo>
                    <a:pt x="81" y="10"/>
                  </a:lnTo>
                  <a:lnTo>
                    <a:pt x="90" y="6"/>
                  </a:lnTo>
                  <a:lnTo>
                    <a:pt x="100" y="2"/>
                  </a:lnTo>
                  <a:lnTo>
                    <a:pt x="111" y="1"/>
                  </a:lnTo>
                  <a:lnTo>
                    <a:pt x="120" y="0"/>
                  </a:lnTo>
                  <a:lnTo>
                    <a:pt x="130" y="1"/>
                  </a:lnTo>
                  <a:lnTo>
                    <a:pt x="139" y="3"/>
                  </a:lnTo>
                  <a:lnTo>
                    <a:pt x="149" y="6"/>
                  </a:lnTo>
                  <a:lnTo>
                    <a:pt x="158" y="11"/>
                  </a:lnTo>
                  <a:lnTo>
                    <a:pt x="167" y="17"/>
                  </a:lnTo>
                  <a:lnTo>
                    <a:pt x="175" y="24"/>
                  </a:lnTo>
                  <a:lnTo>
                    <a:pt x="183" y="32"/>
                  </a:lnTo>
                  <a:lnTo>
                    <a:pt x="190" y="41"/>
                  </a:lnTo>
                  <a:lnTo>
                    <a:pt x="196" y="52"/>
                  </a:lnTo>
                  <a:lnTo>
                    <a:pt x="202" y="64"/>
                  </a:lnTo>
                  <a:lnTo>
                    <a:pt x="206" y="77"/>
                  </a:lnTo>
                  <a:lnTo>
                    <a:pt x="210" y="91"/>
                  </a:lnTo>
                  <a:lnTo>
                    <a:pt x="213" y="106"/>
                  </a:lnTo>
                  <a:lnTo>
                    <a:pt x="215" y="122"/>
                  </a:lnTo>
                  <a:lnTo>
                    <a:pt x="217" y="139"/>
                  </a:lnTo>
                  <a:lnTo>
                    <a:pt x="215" y="157"/>
                  </a:lnTo>
                  <a:lnTo>
                    <a:pt x="214" y="175"/>
                  </a:lnTo>
                  <a:lnTo>
                    <a:pt x="211" y="196"/>
                  </a:lnTo>
                  <a:lnTo>
                    <a:pt x="206" y="215"/>
                  </a:lnTo>
                  <a:lnTo>
                    <a:pt x="201" y="233"/>
                  </a:lnTo>
                  <a:lnTo>
                    <a:pt x="195" y="251"/>
                  </a:lnTo>
                  <a:lnTo>
                    <a:pt x="188" y="266"/>
                  </a:lnTo>
                  <a:lnTo>
                    <a:pt x="181" y="279"/>
                  </a:lnTo>
                  <a:lnTo>
                    <a:pt x="173" y="291"/>
                  </a:lnTo>
                  <a:lnTo>
                    <a:pt x="165" y="302"/>
                  </a:lnTo>
                  <a:lnTo>
                    <a:pt x="155" y="311"/>
                  </a:lnTo>
                  <a:lnTo>
                    <a:pt x="146" y="318"/>
                  </a:lnTo>
                  <a:lnTo>
                    <a:pt x="136" y="324"/>
                  </a:lnTo>
                  <a:lnTo>
                    <a:pt x="127" y="328"/>
                  </a:lnTo>
                  <a:lnTo>
                    <a:pt x="117" y="331"/>
                  </a:lnTo>
                  <a:lnTo>
                    <a:pt x="106" y="333"/>
                  </a:lnTo>
                  <a:lnTo>
                    <a:pt x="96" y="334"/>
                  </a:lnTo>
                  <a:lnTo>
                    <a:pt x="87" y="333"/>
                  </a:lnTo>
                  <a:lnTo>
                    <a:pt x="77" y="331"/>
                  </a:lnTo>
                  <a:lnTo>
                    <a:pt x="68" y="327"/>
                  </a:lnTo>
                  <a:lnTo>
                    <a:pt x="59" y="323"/>
                  </a:lnTo>
                  <a:lnTo>
                    <a:pt x="50" y="317"/>
                  </a:lnTo>
                  <a:lnTo>
                    <a:pt x="42" y="310"/>
                  </a:lnTo>
                  <a:lnTo>
                    <a:pt x="34" y="302"/>
                  </a:lnTo>
                  <a:lnTo>
                    <a:pt x="27" y="292"/>
                  </a:lnTo>
                  <a:lnTo>
                    <a:pt x="21" y="282"/>
                  </a:lnTo>
                  <a:lnTo>
                    <a:pt x="15" y="270"/>
                  </a:lnTo>
                  <a:lnTo>
                    <a:pt x="10" y="258"/>
                  </a:lnTo>
                  <a:lnTo>
                    <a:pt x="7" y="244"/>
                  </a:lnTo>
                  <a:lnTo>
                    <a:pt x="4" y="229"/>
                  </a:lnTo>
                  <a:lnTo>
                    <a:pt x="1" y="213"/>
                  </a:lnTo>
                  <a:lnTo>
                    <a:pt x="0" y="197"/>
                  </a:lnTo>
                  <a:lnTo>
                    <a:pt x="0" y="179"/>
                  </a:lnTo>
                  <a:lnTo>
                    <a:pt x="2" y="160"/>
                  </a:lnTo>
                  <a:lnTo>
                    <a:pt x="6" y="14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98" name="Freeform 74"/>
            <p:cNvSpPr>
              <a:spLocks/>
            </p:cNvSpPr>
            <p:nvPr/>
          </p:nvSpPr>
          <p:spPr bwMode="auto">
            <a:xfrm>
              <a:off x="4470400" y="3743325"/>
              <a:ext cx="11113" cy="17463"/>
            </a:xfrm>
            <a:custGeom>
              <a:avLst/>
              <a:gdLst/>
              <a:ahLst/>
              <a:cxnLst>
                <a:cxn ang="0">
                  <a:pos x="10" y="121"/>
                </a:cxn>
                <a:cxn ang="0">
                  <a:pos x="22" y="85"/>
                </a:cxn>
                <a:cxn ang="0">
                  <a:pos x="36" y="55"/>
                </a:cxn>
                <a:cxn ang="0">
                  <a:pos x="52" y="33"/>
                </a:cxn>
                <a:cxn ang="0">
                  <a:pos x="71" y="16"/>
                </a:cxn>
                <a:cxn ang="0">
                  <a:pos x="90" y="6"/>
                </a:cxn>
                <a:cxn ang="0">
                  <a:pos x="111" y="1"/>
                </a:cxn>
                <a:cxn ang="0">
                  <a:pos x="130" y="1"/>
                </a:cxn>
                <a:cxn ang="0">
                  <a:pos x="149" y="6"/>
                </a:cxn>
                <a:cxn ang="0">
                  <a:pos x="167" y="17"/>
                </a:cxn>
                <a:cxn ang="0">
                  <a:pos x="183" y="32"/>
                </a:cxn>
                <a:cxn ang="0">
                  <a:pos x="196" y="52"/>
                </a:cxn>
                <a:cxn ang="0">
                  <a:pos x="206" y="77"/>
                </a:cxn>
                <a:cxn ang="0">
                  <a:pos x="213" y="106"/>
                </a:cxn>
                <a:cxn ang="0">
                  <a:pos x="217" y="139"/>
                </a:cxn>
                <a:cxn ang="0">
                  <a:pos x="214" y="175"/>
                </a:cxn>
                <a:cxn ang="0">
                  <a:pos x="206" y="215"/>
                </a:cxn>
                <a:cxn ang="0">
                  <a:pos x="195" y="251"/>
                </a:cxn>
                <a:cxn ang="0">
                  <a:pos x="181" y="279"/>
                </a:cxn>
                <a:cxn ang="0">
                  <a:pos x="165" y="302"/>
                </a:cxn>
                <a:cxn ang="0">
                  <a:pos x="146" y="318"/>
                </a:cxn>
                <a:cxn ang="0">
                  <a:pos x="127" y="328"/>
                </a:cxn>
                <a:cxn ang="0">
                  <a:pos x="106" y="333"/>
                </a:cxn>
                <a:cxn ang="0">
                  <a:pos x="87" y="333"/>
                </a:cxn>
                <a:cxn ang="0">
                  <a:pos x="68" y="327"/>
                </a:cxn>
                <a:cxn ang="0">
                  <a:pos x="50" y="317"/>
                </a:cxn>
                <a:cxn ang="0">
                  <a:pos x="34" y="302"/>
                </a:cxn>
                <a:cxn ang="0">
                  <a:pos x="21" y="282"/>
                </a:cxn>
                <a:cxn ang="0">
                  <a:pos x="10" y="258"/>
                </a:cxn>
                <a:cxn ang="0">
                  <a:pos x="4" y="229"/>
                </a:cxn>
                <a:cxn ang="0">
                  <a:pos x="0" y="197"/>
                </a:cxn>
                <a:cxn ang="0">
                  <a:pos x="2" y="160"/>
                </a:cxn>
              </a:cxnLst>
              <a:rect l="0" t="0" r="r" b="b"/>
              <a:pathLst>
                <a:path w="217" h="334">
                  <a:moveTo>
                    <a:pt x="6" y="141"/>
                  </a:moveTo>
                  <a:lnTo>
                    <a:pt x="10" y="121"/>
                  </a:lnTo>
                  <a:lnTo>
                    <a:pt x="16" y="101"/>
                  </a:lnTo>
                  <a:lnTo>
                    <a:pt x="22" y="85"/>
                  </a:lnTo>
                  <a:lnTo>
                    <a:pt x="29" y="70"/>
                  </a:lnTo>
                  <a:lnTo>
                    <a:pt x="36" y="55"/>
                  </a:lnTo>
                  <a:lnTo>
                    <a:pt x="44" y="43"/>
                  </a:lnTo>
                  <a:lnTo>
                    <a:pt x="52" y="33"/>
                  </a:lnTo>
                  <a:lnTo>
                    <a:pt x="62" y="24"/>
                  </a:lnTo>
                  <a:lnTo>
                    <a:pt x="71" y="16"/>
                  </a:lnTo>
                  <a:lnTo>
                    <a:pt x="81" y="10"/>
                  </a:lnTo>
                  <a:lnTo>
                    <a:pt x="90" y="6"/>
                  </a:lnTo>
                  <a:lnTo>
                    <a:pt x="100" y="2"/>
                  </a:lnTo>
                  <a:lnTo>
                    <a:pt x="111" y="1"/>
                  </a:lnTo>
                  <a:lnTo>
                    <a:pt x="120" y="0"/>
                  </a:lnTo>
                  <a:lnTo>
                    <a:pt x="130" y="1"/>
                  </a:lnTo>
                  <a:lnTo>
                    <a:pt x="139" y="3"/>
                  </a:lnTo>
                  <a:lnTo>
                    <a:pt x="149" y="6"/>
                  </a:lnTo>
                  <a:lnTo>
                    <a:pt x="158" y="11"/>
                  </a:lnTo>
                  <a:lnTo>
                    <a:pt x="167" y="17"/>
                  </a:lnTo>
                  <a:lnTo>
                    <a:pt x="175" y="24"/>
                  </a:lnTo>
                  <a:lnTo>
                    <a:pt x="183" y="32"/>
                  </a:lnTo>
                  <a:lnTo>
                    <a:pt x="190" y="41"/>
                  </a:lnTo>
                  <a:lnTo>
                    <a:pt x="196" y="52"/>
                  </a:lnTo>
                  <a:lnTo>
                    <a:pt x="202" y="64"/>
                  </a:lnTo>
                  <a:lnTo>
                    <a:pt x="206" y="77"/>
                  </a:lnTo>
                  <a:lnTo>
                    <a:pt x="210" y="91"/>
                  </a:lnTo>
                  <a:lnTo>
                    <a:pt x="213" y="106"/>
                  </a:lnTo>
                  <a:lnTo>
                    <a:pt x="215" y="122"/>
                  </a:lnTo>
                  <a:lnTo>
                    <a:pt x="217" y="139"/>
                  </a:lnTo>
                  <a:lnTo>
                    <a:pt x="215" y="157"/>
                  </a:lnTo>
                  <a:lnTo>
                    <a:pt x="214" y="175"/>
                  </a:lnTo>
                  <a:lnTo>
                    <a:pt x="211" y="196"/>
                  </a:lnTo>
                  <a:lnTo>
                    <a:pt x="206" y="215"/>
                  </a:lnTo>
                  <a:lnTo>
                    <a:pt x="201" y="233"/>
                  </a:lnTo>
                  <a:lnTo>
                    <a:pt x="195" y="251"/>
                  </a:lnTo>
                  <a:lnTo>
                    <a:pt x="188" y="266"/>
                  </a:lnTo>
                  <a:lnTo>
                    <a:pt x="181" y="279"/>
                  </a:lnTo>
                  <a:lnTo>
                    <a:pt x="173" y="291"/>
                  </a:lnTo>
                  <a:lnTo>
                    <a:pt x="165" y="302"/>
                  </a:lnTo>
                  <a:lnTo>
                    <a:pt x="155" y="311"/>
                  </a:lnTo>
                  <a:lnTo>
                    <a:pt x="146" y="318"/>
                  </a:lnTo>
                  <a:lnTo>
                    <a:pt x="136" y="324"/>
                  </a:lnTo>
                  <a:lnTo>
                    <a:pt x="127" y="328"/>
                  </a:lnTo>
                  <a:lnTo>
                    <a:pt x="117" y="331"/>
                  </a:lnTo>
                  <a:lnTo>
                    <a:pt x="106" y="333"/>
                  </a:lnTo>
                  <a:lnTo>
                    <a:pt x="96" y="334"/>
                  </a:lnTo>
                  <a:lnTo>
                    <a:pt x="87" y="333"/>
                  </a:lnTo>
                  <a:lnTo>
                    <a:pt x="77" y="331"/>
                  </a:lnTo>
                  <a:lnTo>
                    <a:pt x="68" y="327"/>
                  </a:lnTo>
                  <a:lnTo>
                    <a:pt x="59" y="323"/>
                  </a:lnTo>
                  <a:lnTo>
                    <a:pt x="50" y="317"/>
                  </a:lnTo>
                  <a:lnTo>
                    <a:pt x="42" y="310"/>
                  </a:lnTo>
                  <a:lnTo>
                    <a:pt x="34" y="302"/>
                  </a:lnTo>
                  <a:lnTo>
                    <a:pt x="27" y="292"/>
                  </a:lnTo>
                  <a:lnTo>
                    <a:pt x="21" y="282"/>
                  </a:lnTo>
                  <a:lnTo>
                    <a:pt x="15" y="270"/>
                  </a:lnTo>
                  <a:lnTo>
                    <a:pt x="10" y="258"/>
                  </a:lnTo>
                  <a:lnTo>
                    <a:pt x="7" y="244"/>
                  </a:lnTo>
                  <a:lnTo>
                    <a:pt x="4" y="229"/>
                  </a:lnTo>
                  <a:lnTo>
                    <a:pt x="1" y="213"/>
                  </a:lnTo>
                  <a:lnTo>
                    <a:pt x="0" y="197"/>
                  </a:lnTo>
                  <a:lnTo>
                    <a:pt x="0" y="179"/>
                  </a:lnTo>
                  <a:lnTo>
                    <a:pt x="2" y="160"/>
                  </a:lnTo>
                  <a:lnTo>
                    <a:pt x="6" y="141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99" name="Freeform 75"/>
            <p:cNvSpPr>
              <a:spLocks/>
            </p:cNvSpPr>
            <p:nvPr/>
          </p:nvSpPr>
          <p:spPr bwMode="auto">
            <a:xfrm>
              <a:off x="4457700" y="3741738"/>
              <a:ext cx="9525" cy="15875"/>
            </a:xfrm>
            <a:custGeom>
              <a:avLst/>
              <a:gdLst/>
              <a:ahLst/>
              <a:cxnLst>
                <a:cxn ang="0">
                  <a:pos x="0" y="137"/>
                </a:cxn>
                <a:cxn ang="0">
                  <a:pos x="1" y="102"/>
                </a:cxn>
                <a:cxn ang="0">
                  <a:pos x="7" y="73"/>
                </a:cxn>
                <a:cxn ang="0">
                  <a:pos x="17" y="47"/>
                </a:cxn>
                <a:cxn ang="0">
                  <a:pos x="29" y="28"/>
                </a:cxn>
                <a:cxn ang="0">
                  <a:pos x="45" y="14"/>
                </a:cxn>
                <a:cxn ang="0">
                  <a:pos x="63" y="5"/>
                </a:cxn>
                <a:cxn ang="0">
                  <a:pos x="82" y="0"/>
                </a:cxn>
                <a:cxn ang="0">
                  <a:pos x="102" y="1"/>
                </a:cxn>
                <a:cxn ang="0">
                  <a:pos x="122" y="6"/>
                </a:cxn>
                <a:cxn ang="0">
                  <a:pos x="141" y="17"/>
                </a:cxn>
                <a:cxn ang="0">
                  <a:pos x="160" y="32"/>
                </a:cxn>
                <a:cxn ang="0">
                  <a:pos x="176" y="51"/>
                </a:cxn>
                <a:cxn ang="0">
                  <a:pos x="190" y="77"/>
                </a:cxn>
                <a:cxn ang="0">
                  <a:pos x="200" y="106"/>
                </a:cxn>
                <a:cxn ang="0">
                  <a:pos x="209" y="141"/>
                </a:cxn>
                <a:cxn ang="0">
                  <a:pos x="211" y="180"/>
                </a:cxn>
                <a:cxn ang="0">
                  <a:pos x="209" y="214"/>
                </a:cxn>
                <a:cxn ang="0">
                  <a:pos x="202" y="244"/>
                </a:cxn>
                <a:cxn ang="0">
                  <a:pos x="192" y="268"/>
                </a:cxn>
                <a:cxn ang="0">
                  <a:pos x="179" y="287"/>
                </a:cxn>
                <a:cxn ang="0">
                  <a:pos x="164" y="302"/>
                </a:cxn>
                <a:cxn ang="0">
                  <a:pos x="146" y="311"/>
                </a:cxn>
                <a:cxn ang="0">
                  <a:pos x="127" y="315"/>
                </a:cxn>
                <a:cxn ang="0">
                  <a:pos x="108" y="314"/>
                </a:cxn>
                <a:cxn ang="0">
                  <a:pos x="87" y="309"/>
                </a:cxn>
                <a:cxn ang="0">
                  <a:pos x="69" y="298"/>
                </a:cxn>
                <a:cxn ang="0">
                  <a:pos x="51" y="282"/>
                </a:cxn>
                <a:cxn ang="0">
                  <a:pos x="34" y="263"/>
                </a:cxn>
                <a:cxn ang="0">
                  <a:pos x="20" y="238"/>
                </a:cxn>
                <a:cxn ang="0">
                  <a:pos x="10" y="209"/>
                </a:cxn>
                <a:cxn ang="0">
                  <a:pos x="3" y="174"/>
                </a:cxn>
              </a:cxnLst>
              <a:rect l="0" t="0" r="r" b="b"/>
              <a:pathLst>
                <a:path w="211" h="315">
                  <a:moveTo>
                    <a:pt x="1" y="156"/>
                  </a:moveTo>
                  <a:lnTo>
                    <a:pt x="0" y="137"/>
                  </a:lnTo>
                  <a:lnTo>
                    <a:pt x="0" y="119"/>
                  </a:lnTo>
                  <a:lnTo>
                    <a:pt x="1" y="102"/>
                  </a:lnTo>
                  <a:lnTo>
                    <a:pt x="4" y="87"/>
                  </a:lnTo>
                  <a:lnTo>
                    <a:pt x="7" y="73"/>
                  </a:lnTo>
                  <a:lnTo>
                    <a:pt x="11" y="60"/>
                  </a:lnTo>
                  <a:lnTo>
                    <a:pt x="17" y="47"/>
                  </a:lnTo>
                  <a:lnTo>
                    <a:pt x="23" y="37"/>
                  </a:lnTo>
                  <a:lnTo>
                    <a:pt x="29" y="28"/>
                  </a:lnTo>
                  <a:lnTo>
                    <a:pt x="37" y="21"/>
                  </a:lnTo>
                  <a:lnTo>
                    <a:pt x="45" y="14"/>
                  </a:lnTo>
                  <a:lnTo>
                    <a:pt x="54" y="9"/>
                  </a:lnTo>
                  <a:lnTo>
                    <a:pt x="63" y="5"/>
                  </a:lnTo>
                  <a:lnTo>
                    <a:pt x="72" y="2"/>
                  </a:lnTo>
                  <a:lnTo>
                    <a:pt x="82" y="0"/>
                  </a:lnTo>
                  <a:lnTo>
                    <a:pt x="92" y="0"/>
                  </a:lnTo>
                  <a:lnTo>
                    <a:pt x="102" y="1"/>
                  </a:lnTo>
                  <a:lnTo>
                    <a:pt x="112" y="3"/>
                  </a:lnTo>
                  <a:lnTo>
                    <a:pt x="122" y="6"/>
                  </a:lnTo>
                  <a:lnTo>
                    <a:pt x="132" y="11"/>
                  </a:lnTo>
                  <a:lnTo>
                    <a:pt x="141" y="17"/>
                  </a:lnTo>
                  <a:lnTo>
                    <a:pt x="150" y="24"/>
                  </a:lnTo>
                  <a:lnTo>
                    <a:pt x="160" y="32"/>
                  </a:lnTo>
                  <a:lnTo>
                    <a:pt x="168" y="41"/>
                  </a:lnTo>
                  <a:lnTo>
                    <a:pt x="176" y="51"/>
                  </a:lnTo>
                  <a:lnTo>
                    <a:pt x="183" y="64"/>
                  </a:lnTo>
                  <a:lnTo>
                    <a:pt x="190" y="77"/>
                  </a:lnTo>
                  <a:lnTo>
                    <a:pt x="196" y="91"/>
                  </a:lnTo>
                  <a:lnTo>
                    <a:pt x="200" y="106"/>
                  </a:lnTo>
                  <a:lnTo>
                    <a:pt x="204" y="124"/>
                  </a:lnTo>
                  <a:lnTo>
                    <a:pt x="209" y="141"/>
                  </a:lnTo>
                  <a:lnTo>
                    <a:pt x="211" y="160"/>
                  </a:lnTo>
                  <a:lnTo>
                    <a:pt x="211" y="180"/>
                  </a:lnTo>
                  <a:lnTo>
                    <a:pt x="211" y="198"/>
                  </a:lnTo>
                  <a:lnTo>
                    <a:pt x="209" y="214"/>
                  </a:lnTo>
                  <a:lnTo>
                    <a:pt x="207" y="229"/>
                  </a:lnTo>
                  <a:lnTo>
                    <a:pt x="202" y="244"/>
                  </a:lnTo>
                  <a:lnTo>
                    <a:pt x="198" y="257"/>
                  </a:lnTo>
                  <a:lnTo>
                    <a:pt x="192" y="268"/>
                  </a:lnTo>
                  <a:lnTo>
                    <a:pt x="186" y="278"/>
                  </a:lnTo>
                  <a:lnTo>
                    <a:pt x="179" y="287"/>
                  </a:lnTo>
                  <a:lnTo>
                    <a:pt x="172" y="295"/>
                  </a:lnTo>
                  <a:lnTo>
                    <a:pt x="164" y="302"/>
                  </a:lnTo>
                  <a:lnTo>
                    <a:pt x="155" y="307"/>
                  </a:lnTo>
                  <a:lnTo>
                    <a:pt x="146" y="311"/>
                  </a:lnTo>
                  <a:lnTo>
                    <a:pt x="136" y="313"/>
                  </a:lnTo>
                  <a:lnTo>
                    <a:pt x="127" y="315"/>
                  </a:lnTo>
                  <a:lnTo>
                    <a:pt x="117" y="315"/>
                  </a:lnTo>
                  <a:lnTo>
                    <a:pt x="108" y="314"/>
                  </a:lnTo>
                  <a:lnTo>
                    <a:pt x="97" y="312"/>
                  </a:lnTo>
                  <a:lnTo>
                    <a:pt x="87" y="309"/>
                  </a:lnTo>
                  <a:lnTo>
                    <a:pt x="78" y="304"/>
                  </a:lnTo>
                  <a:lnTo>
                    <a:pt x="69" y="298"/>
                  </a:lnTo>
                  <a:lnTo>
                    <a:pt x="60" y="290"/>
                  </a:lnTo>
                  <a:lnTo>
                    <a:pt x="51" y="282"/>
                  </a:lnTo>
                  <a:lnTo>
                    <a:pt x="42" y="273"/>
                  </a:lnTo>
                  <a:lnTo>
                    <a:pt x="34" y="263"/>
                  </a:lnTo>
                  <a:lnTo>
                    <a:pt x="27" y="251"/>
                  </a:lnTo>
                  <a:lnTo>
                    <a:pt x="20" y="238"/>
                  </a:lnTo>
                  <a:lnTo>
                    <a:pt x="15" y="224"/>
                  </a:lnTo>
                  <a:lnTo>
                    <a:pt x="10" y="209"/>
                  </a:lnTo>
                  <a:lnTo>
                    <a:pt x="6" y="193"/>
                  </a:lnTo>
                  <a:lnTo>
                    <a:pt x="3" y="174"/>
                  </a:lnTo>
                  <a:lnTo>
                    <a:pt x="1" y="15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00" name="Freeform 76"/>
            <p:cNvSpPr>
              <a:spLocks/>
            </p:cNvSpPr>
            <p:nvPr/>
          </p:nvSpPr>
          <p:spPr bwMode="auto">
            <a:xfrm>
              <a:off x="4457700" y="3741738"/>
              <a:ext cx="9525" cy="15875"/>
            </a:xfrm>
            <a:custGeom>
              <a:avLst/>
              <a:gdLst/>
              <a:ahLst/>
              <a:cxnLst>
                <a:cxn ang="0">
                  <a:pos x="0" y="137"/>
                </a:cxn>
                <a:cxn ang="0">
                  <a:pos x="1" y="102"/>
                </a:cxn>
                <a:cxn ang="0">
                  <a:pos x="7" y="73"/>
                </a:cxn>
                <a:cxn ang="0">
                  <a:pos x="17" y="47"/>
                </a:cxn>
                <a:cxn ang="0">
                  <a:pos x="29" y="28"/>
                </a:cxn>
                <a:cxn ang="0">
                  <a:pos x="45" y="14"/>
                </a:cxn>
                <a:cxn ang="0">
                  <a:pos x="63" y="5"/>
                </a:cxn>
                <a:cxn ang="0">
                  <a:pos x="82" y="0"/>
                </a:cxn>
                <a:cxn ang="0">
                  <a:pos x="102" y="1"/>
                </a:cxn>
                <a:cxn ang="0">
                  <a:pos x="122" y="6"/>
                </a:cxn>
                <a:cxn ang="0">
                  <a:pos x="141" y="17"/>
                </a:cxn>
                <a:cxn ang="0">
                  <a:pos x="160" y="32"/>
                </a:cxn>
                <a:cxn ang="0">
                  <a:pos x="176" y="51"/>
                </a:cxn>
                <a:cxn ang="0">
                  <a:pos x="190" y="77"/>
                </a:cxn>
                <a:cxn ang="0">
                  <a:pos x="200" y="106"/>
                </a:cxn>
                <a:cxn ang="0">
                  <a:pos x="209" y="141"/>
                </a:cxn>
                <a:cxn ang="0">
                  <a:pos x="211" y="180"/>
                </a:cxn>
                <a:cxn ang="0">
                  <a:pos x="209" y="214"/>
                </a:cxn>
                <a:cxn ang="0">
                  <a:pos x="202" y="244"/>
                </a:cxn>
                <a:cxn ang="0">
                  <a:pos x="192" y="268"/>
                </a:cxn>
                <a:cxn ang="0">
                  <a:pos x="179" y="287"/>
                </a:cxn>
                <a:cxn ang="0">
                  <a:pos x="164" y="302"/>
                </a:cxn>
                <a:cxn ang="0">
                  <a:pos x="146" y="311"/>
                </a:cxn>
                <a:cxn ang="0">
                  <a:pos x="127" y="315"/>
                </a:cxn>
                <a:cxn ang="0">
                  <a:pos x="108" y="314"/>
                </a:cxn>
                <a:cxn ang="0">
                  <a:pos x="87" y="309"/>
                </a:cxn>
                <a:cxn ang="0">
                  <a:pos x="69" y="298"/>
                </a:cxn>
                <a:cxn ang="0">
                  <a:pos x="51" y="282"/>
                </a:cxn>
                <a:cxn ang="0">
                  <a:pos x="34" y="263"/>
                </a:cxn>
                <a:cxn ang="0">
                  <a:pos x="20" y="238"/>
                </a:cxn>
                <a:cxn ang="0">
                  <a:pos x="10" y="209"/>
                </a:cxn>
                <a:cxn ang="0">
                  <a:pos x="3" y="174"/>
                </a:cxn>
              </a:cxnLst>
              <a:rect l="0" t="0" r="r" b="b"/>
              <a:pathLst>
                <a:path w="211" h="315">
                  <a:moveTo>
                    <a:pt x="1" y="156"/>
                  </a:moveTo>
                  <a:lnTo>
                    <a:pt x="0" y="137"/>
                  </a:lnTo>
                  <a:lnTo>
                    <a:pt x="0" y="119"/>
                  </a:lnTo>
                  <a:lnTo>
                    <a:pt x="1" y="102"/>
                  </a:lnTo>
                  <a:lnTo>
                    <a:pt x="4" y="87"/>
                  </a:lnTo>
                  <a:lnTo>
                    <a:pt x="7" y="73"/>
                  </a:lnTo>
                  <a:lnTo>
                    <a:pt x="11" y="60"/>
                  </a:lnTo>
                  <a:lnTo>
                    <a:pt x="17" y="47"/>
                  </a:lnTo>
                  <a:lnTo>
                    <a:pt x="23" y="37"/>
                  </a:lnTo>
                  <a:lnTo>
                    <a:pt x="29" y="28"/>
                  </a:lnTo>
                  <a:lnTo>
                    <a:pt x="37" y="21"/>
                  </a:lnTo>
                  <a:lnTo>
                    <a:pt x="45" y="14"/>
                  </a:lnTo>
                  <a:lnTo>
                    <a:pt x="54" y="9"/>
                  </a:lnTo>
                  <a:lnTo>
                    <a:pt x="63" y="5"/>
                  </a:lnTo>
                  <a:lnTo>
                    <a:pt x="72" y="2"/>
                  </a:lnTo>
                  <a:lnTo>
                    <a:pt x="82" y="0"/>
                  </a:lnTo>
                  <a:lnTo>
                    <a:pt x="92" y="0"/>
                  </a:lnTo>
                  <a:lnTo>
                    <a:pt x="102" y="1"/>
                  </a:lnTo>
                  <a:lnTo>
                    <a:pt x="112" y="3"/>
                  </a:lnTo>
                  <a:lnTo>
                    <a:pt x="122" y="6"/>
                  </a:lnTo>
                  <a:lnTo>
                    <a:pt x="132" y="11"/>
                  </a:lnTo>
                  <a:lnTo>
                    <a:pt x="141" y="17"/>
                  </a:lnTo>
                  <a:lnTo>
                    <a:pt x="150" y="24"/>
                  </a:lnTo>
                  <a:lnTo>
                    <a:pt x="160" y="32"/>
                  </a:lnTo>
                  <a:lnTo>
                    <a:pt x="168" y="41"/>
                  </a:lnTo>
                  <a:lnTo>
                    <a:pt x="176" y="51"/>
                  </a:lnTo>
                  <a:lnTo>
                    <a:pt x="183" y="64"/>
                  </a:lnTo>
                  <a:lnTo>
                    <a:pt x="190" y="77"/>
                  </a:lnTo>
                  <a:lnTo>
                    <a:pt x="196" y="91"/>
                  </a:lnTo>
                  <a:lnTo>
                    <a:pt x="200" y="106"/>
                  </a:lnTo>
                  <a:lnTo>
                    <a:pt x="204" y="124"/>
                  </a:lnTo>
                  <a:lnTo>
                    <a:pt x="209" y="141"/>
                  </a:lnTo>
                  <a:lnTo>
                    <a:pt x="211" y="160"/>
                  </a:lnTo>
                  <a:lnTo>
                    <a:pt x="211" y="180"/>
                  </a:lnTo>
                  <a:lnTo>
                    <a:pt x="211" y="198"/>
                  </a:lnTo>
                  <a:lnTo>
                    <a:pt x="209" y="214"/>
                  </a:lnTo>
                  <a:lnTo>
                    <a:pt x="207" y="229"/>
                  </a:lnTo>
                  <a:lnTo>
                    <a:pt x="202" y="244"/>
                  </a:lnTo>
                  <a:lnTo>
                    <a:pt x="198" y="257"/>
                  </a:lnTo>
                  <a:lnTo>
                    <a:pt x="192" y="268"/>
                  </a:lnTo>
                  <a:lnTo>
                    <a:pt x="186" y="278"/>
                  </a:lnTo>
                  <a:lnTo>
                    <a:pt x="179" y="287"/>
                  </a:lnTo>
                  <a:lnTo>
                    <a:pt x="172" y="295"/>
                  </a:lnTo>
                  <a:lnTo>
                    <a:pt x="164" y="302"/>
                  </a:lnTo>
                  <a:lnTo>
                    <a:pt x="155" y="307"/>
                  </a:lnTo>
                  <a:lnTo>
                    <a:pt x="146" y="311"/>
                  </a:lnTo>
                  <a:lnTo>
                    <a:pt x="136" y="313"/>
                  </a:lnTo>
                  <a:lnTo>
                    <a:pt x="127" y="315"/>
                  </a:lnTo>
                  <a:lnTo>
                    <a:pt x="117" y="315"/>
                  </a:lnTo>
                  <a:lnTo>
                    <a:pt x="108" y="314"/>
                  </a:lnTo>
                  <a:lnTo>
                    <a:pt x="97" y="312"/>
                  </a:lnTo>
                  <a:lnTo>
                    <a:pt x="87" y="309"/>
                  </a:lnTo>
                  <a:lnTo>
                    <a:pt x="78" y="304"/>
                  </a:lnTo>
                  <a:lnTo>
                    <a:pt x="69" y="298"/>
                  </a:lnTo>
                  <a:lnTo>
                    <a:pt x="60" y="290"/>
                  </a:lnTo>
                  <a:lnTo>
                    <a:pt x="51" y="282"/>
                  </a:lnTo>
                  <a:lnTo>
                    <a:pt x="42" y="273"/>
                  </a:lnTo>
                  <a:lnTo>
                    <a:pt x="34" y="263"/>
                  </a:lnTo>
                  <a:lnTo>
                    <a:pt x="27" y="251"/>
                  </a:lnTo>
                  <a:lnTo>
                    <a:pt x="20" y="238"/>
                  </a:lnTo>
                  <a:lnTo>
                    <a:pt x="15" y="224"/>
                  </a:lnTo>
                  <a:lnTo>
                    <a:pt x="10" y="209"/>
                  </a:lnTo>
                  <a:lnTo>
                    <a:pt x="6" y="193"/>
                  </a:lnTo>
                  <a:lnTo>
                    <a:pt x="3" y="174"/>
                  </a:lnTo>
                  <a:lnTo>
                    <a:pt x="1" y="156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01" name="Freeform 77"/>
            <p:cNvSpPr>
              <a:spLocks/>
            </p:cNvSpPr>
            <p:nvPr/>
          </p:nvSpPr>
          <p:spPr bwMode="auto">
            <a:xfrm>
              <a:off x="4443413" y="3740150"/>
              <a:ext cx="9525" cy="14288"/>
            </a:xfrm>
            <a:custGeom>
              <a:avLst/>
              <a:gdLst/>
              <a:ahLst/>
              <a:cxnLst>
                <a:cxn ang="0">
                  <a:pos x="9" y="146"/>
                </a:cxn>
                <a:cxn ang="0">
                  <a:pos x="2" y="114"/>
                </a:cxn>
                <a:cxn ang="0">
                  <a:pos x="0" y="87"/>
                </a:cxn>
                <a:cxn ang="0">
                  <a:pos x="3" y="62"/>
                </a:cxn>
                <a:cxn ang="0">
                  <a:pos x="9" y="42"/>
                </a:cxn>
                <a:cxn ang="0">
                  <a:pos x="18" y="26"/>
                </a:cxn>
                <a:cxn ang="0">
                  <a:pos x="31" y="13"/>
                </a:cxn>
                <a:cxn ang="0">
                  <a:pos x="45" y="5"/>
                </a:cxn>
                <a:cxn ang="0">
                  <a:pos x="63" y="1"/>
                </a:cxn>
                <a:cxn ang="0">
                  <a:pos x="80" y="1"/>
                </a:cxn>
                <a:cxn ang="0">
                  <a:pos x="99" y="6"/>
                </a:cxn>
                <a:cxn ang="0">
                  <a:pos x="118" y="15"/>
                </a:cxn>
                <a:cxn ang="0">
                  <a:pos x="136" y="29"/>
                </a:cxn>
                <a:cxn ang="0">
                  <a:pos x="153" y="47"/>
                </a:cxn>
                <a:cxn ang="0">
                  <a:pos x="169" y="70"/>
                </a:cxn>
                <a:cxn ang="0">
                  <a:pos x="183" y="99"/>
                </a:cxn>
                <a:cxn ang="0">
                  <a:pos x="194" y="131"/>
                </a:cxn>
                <a:cxn ang="0">
                  <a:pos x="200" y="162"/>
                </a:cxn>
                <a:cxn ang="0">
                  <a:pos x="201" y="189"/>
                </a:cxn>
                <a:cxn ang="0">
                  <a:pos x="199" y="213"/>
                </a:cxn>
                <a:cxn ang="0">
                  <a:pos x="192" y="233"/>
                </a:cxn>
                <a:cxn ang="0">
                  <a:pos x="183" y="248"/>
                </a:cxn>
                <a:cxn ang="0">
                  <a:pos x="171" y="261"/>
                </a:cxn>
                <a:cxn ang="0">
                  <a:pos x="155" y="269"/>
                </a:cxn>
                <a:cxn ang="0">
                  <a:pos x="139" y="273"/>
                </a:cxn>
                <a:cxn ang="0">
                  <a:pos x="122" y="273"/>
                </a:cxn>
                <a:cxn ang="0">
                  <a:pos x="103" y="269"/>
                </a:cxn>
                <a:cxn ang="0">
                  <a:pos x="85" y="260"/>
                </a:cxn>
                <a:cxn ang="0">
                  <a:pos x="67" y="246"/>
                </a:cxn>
                <a:cxn ang="0">
                  <a:pos x="49" y="228"/>
                </a:cxn>
                <a:cxn ang="0">
                  <a:pos x="34" y="206"/>
                </a:cxn>
                <a:cxn ang="0">
                  <a:pos x="20" y="178"/>
                </a:cxn>
              </a:cxnLst>
              <a:rect l="0" t="0" r="r" b="b"/>
              <a:pathLst>
                <a:path w="201" h="274">
                  <a:moveTo>
                    <a:pt x="15" y="162"/>
                  </a:moveTo>
                  <a:lnTo>
                    <a:pt x="9" y="146"/>
                  </a:lnTo>
                  <a:lnTo>
                    <a:pt x="5" y="129"/>
                  </a:lnTo>
                  <a:lnTo>
                    <a:pt x="2" y="114"/>
                  </a:lnTo>
                  <a:lnTo>
                    <a:pt x="1" y="100"/>
                  </a:lnTo>
                  <a:lnTo>
                    <a:pt x="0" y="87"/>
                  </a:lnTo>
                  <a:lnTo>
                    <a:pt x="1" y="73"/>
                  </a:lnTo>
                  <a:lnTo>
                    <a:pt x="3" y="62"/>
                  </a:lnTo>
                  <a:lnTo>
                    <a:pt x="5" y="52"/>
                  </a:lnTo>
                  <a:lnTo>
                    <a:pt x="9" y="42"/>
                  </a:lnTo>
                  <a:lnTo>
                    <a:pt x="13" y="34"/>
                  </a:lnTo>
                  <a:lnTo>
                    <a:pt x="18" y="26"/>
                  </a:lnTo>
                  <a:lnTo>
                    <a:pt x="24" y="19"/>
                  </a:lnTo>
                  <a:lnTo>
                    <a:pt x="31" y="13"/>
                  </a:lnTo>
                  <a:lnTo>
                    <a:pt x="38" y="8"/>
                  </a:lnTo>
                  <a:lnTo>
                    <a:pt x="45" y="5"/>
                  </a:lnTo>
                  <a:lnTo>
                    <a:pt x="54" y="2"/>
                  </a:lnTo>
                  <a:lnTo>
                    <a:pt x="63" y="1"/>
                  </a:lnTo>
                  <a:lnTo>
                    <a:pt x="71" y="0"/>
                  </a:lnTo>
                  <a:lnTo>
                    <a:pt x="80" y="1"/>
                  </a:lnTo>
                  <a:lnTo>
                    <a:pt x="89" y="3"/>
                  </a:lnTo>
                  <a:lnTo>
                    <a:pt x="99" y="6"/>
                  </a:lnTo>
                  <a:lnTo>
                    <a:pt x="109" y="9"/>
                  </a:lnTo>
                  <a:lnTo>
                    <a:pt x="118" y="15"/>
                  </a:lnTo>
                  <a:lnTo>
                    <a:pt x="127" y="22"/>
                  </a:lnTo>
                  <a:lnTo>
                    <a:pt x="136" y="29"/>
                  </a:lnTo>
                  <a:lnTo>
                    <a:pt x="144" y="38"/>
                  </a:lnTo>
                  <a:lnTo>
                    <a:pt x="153" y="47"/>
                  </a:lnTo>
                  <a:lnTo>
                    <a:pt x="162" y="58"/>
                  </a:lnTo>
                  <a:lnTo>
                    <a:pt x="169" y="70"/>
                  </a:lnTo>
                  <a:lnTo>
                    <a:pt x="176" y="84"/>
                  </a:lnTo>
                  <a:lnTo>
                    <a:pt x="183" y="99"/>
                  </a:lnTo>
                  <a:lnTo>
                    <a:pt x="188" y="115"/>
                  </a:lnTo>
                  <a:lnTo>
                    <a:pt x="194" y="131"/>
                  </a:lnTo>
                  <a:lnTo>
                    <a:pt x="197" y="148"/>
                  </a:lnTo>
                  <a:lnTo>
                    <a:pt x="200" y="162"/>
                  </a:lnTo>
                  <a:lnTo>
                    <a:pt x="201" y="176"/>
                  </a:lnTo>
                  <a:lnTo>
                    <a:pt x="201" y="189"/>
                  </a:lnTo>
                  <a:lnTo>
                    <a:pt x="201" y="202"/>
                  </a:lnTo>
                  <a:lnTo>
                    <a:pt x="199" y="213"/>
                  </a:lnTo>
                  <a:lnTo>
                    <a:pt x="196" y="223"/>
                  </a:lnTo>
                  <a:lnTo>
                    <a:pt x="192" y="233"/>
                  </a:lnTo>
                  <a:lnTo>
                    <a:pt x="188" y="241"/>
                  </a:lnTo>
                  <a:lnTo>
                    <a:pt x="183" y="248"/>
                  </a:lnTo>
                  <a:lnTo>
                    <a:pt x="177" y="256"/>
                  </a:lnTo>
                  <a:lnTo>
                    <a:pt x="171" y="261"/>
                  </a:lnTo>
                  <a:lnTo>
                    <a:pt x="164" y="266"/>
                  </a:lnTo>
                  <a:lnTo>
                    <a:pt x="155" y="269"/>
                  </a:lnTo>
                  <a:lnTo>
                    <a:pt x="147" y="272"/>
                  </a:lnTo>
                  <a:lnTo>
                    <a:pt x="139" y="273"/>
                  </a:lnTo>
                  <a:lnTo>
                    <a:pt x="130" y="274"/>
                  </a:lnTo>
                  <a:lnTo>
                    <a:pt x="122" y="273"/>
                  </a:lnTo>
                  <a:lnTo>
                    <a:pt x="113" y="272"/>
                  </a:lnTo>
                  <a:lnTo>
                    <a:pt x="103" y="269"/>
                  </a:lnTo>
                  <a:lnTo>
                    <a:pt x="94" y="265"/>
                  </a:lnTo>
                  <a:lnTo>
                    <a:pt x="85" y="260"/>
                  </a:lnTo>
                  <a:lnTo>
                    <a:pt x="76" y="254"/>
                  </a:lnTo>
                  <a:lnTo>
                    <a:pt x="67" y="246"/>
                  </a:lnTo>
                  <a:lnTo>
                    <a:pt x="58" y="238"/>
                  </a:lnTo>
                  <a:lnTo>
                    <a:pt x="49" y="228"/>
                  </a:lnTo>
                  <a:lnTo>
                    <a:pt x="41" y="218"/>
                  </a:lnTo>
                  <a:lnTo>
                    <a:pt x="34" y="206"/>
                  </a:lnTo>
                  <a:lnTo>
                    <a:pt x="27" y="192"/>
                  </a:lnTo>
                  <a:lnTo>
                    <a:pt x="20" y="178"/>
                  </a:lnTo>
                  <a:lnTo>
                    <a:pt x="15" y="16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02" name="Freeform 78"/>
            <p:cNvSpPr>
              <a:spLocks/>
            </p:cNvSpPr>
            <p:nvPr/>
          </p:nvSpPr>
          <p:spPr bwMode="auto">
            <a:xfrm>
              <a:off x="4443413" y="3740150"/>
              <a:ext cx="9525" cy="14288"/>
            </a:xfrm>
            <a:custGeom>
              <a:avLst/>
              <a:gdLst/>
              <a:ahLst/>
              <a:cxnLst>
                <a:cxn ang="0">
                  <a:pos x="9" y="146"/>
                </a:cxn>
                <a:cxn ang="0">
                  <a:pos x="2" y="114"/>
                </a:cxn>
                <a:cxn ang="0">
                  <a:pos x="0" y="87"/>
                </a:cxn>
                <a:cxn ang="0">
                  <a:pos x="3" y="62"/>
                </a:cxn>
                <a:cxn ang="0">
                  <a:pos x="9" y="42"/>
                </a:cxn>
                <a:cxn ang="0">
                  <a:pos x="18" y="26"/>
                </a:cxn>
                <a:cxn ang="0">
                  <a:pos x="31" y="13"/>
                </a:cxn>
                <a:cxn ang="0">
                  <a:pos x="45" y="5"/>
                </a:cxn>
                <a:cxn ang="0">
                  <a:pos x="63" y="1"/>
                </a:cxn>
                <a:cxn ang="0">
                  <a:pos x="80" y="1"/>
                </a:cxn>
                <a:cxn ang="0">
                  <a:pos x="99" y="6"/>
                </a:cxn>
                <a:cxn ang="0">
                  <a:pos x="118" y="15"/>
                </a:cxn>
                <a:cxn ang="0">
                  <a:pos x="136" y="29"/>
                </a:cxn>
                <a:cxn ang="0">
                  <a:pos x="153" y="47"/>
                </a:cxn>
                <a:cxn ang="0">
                  <a:pos x="169" y="70"/>
                </a:cxn>
                <a:cxn ang="0">
                  <a:pos x="183" y="99"/>
                </a:cxn>
                <a:cxn ang="0">
                  <a:pos x="194" y="131"/>
                </a:cxn>
                <a:cxn ang="0">
                  <a:pos x="200" y="162"/>
                </a:cxn>
                <a:cxn ang="0">
                  <a:pos x="201" y="189"/>
                </a:cxn>
                <a:cxn ang="0">
                  <a:pos x="199" y="213"/>
                </a:cxn>
                <a:cxn ang="0">
                  <a:pos x="192" y="233"/>
                </a:cxn>
                <a:cxn ang="0">
                  <a:pos x="183" y="248"/>
                </a:cxn>
                <a:cxn ang="0">
                  <a:pos x="171" y="261"/>
                </a:cxn>
                <a:cxn ang="0">
                  <a:pos x="155" y="269"/>
                </a:cxn>
                <a:cxn ang="0">
                  <a:pos x="139" y="273"/>
                </a:cxn>
                <a:cxn ang="0">
                  <a:pos x="122" y="273"/>
                </a:cxn>
                <a:cxn ang="0">
                  <a:pos x="103" y="269"/>
                </a:cxn>
                <a:cxn ang="0">
                  <a:pos x="85" y="260"/>
                </a:cxn>
                <a:cxn ang="0">
                  <a:pos x="67" y="246"/>
                </a:cxn>
                <a:cxn ang="0">
                  <a:pos x="49" y="228"/>
                </a:cxn>
                <a:cxn ang="0">
                  <a:pos x="34" y="206"/>
                </a:cxn>
                <a:cxn ang="0">
                  <a:pos x="20" y="178"/>
                </a:cxn>
              </a:cxnLst>
              <a:rect l="0" t="0" r="r" b="b"/>
              <a:pathLst>
                <a:path w="201" h="274">
                  <a:moveTo>
                    <a:pt x="15" y="162"/>
                  </a:moveTo>
                  <a:lnTo>
                    <a:pt x="9" y="146"/>
                  </a:lnTo>
                  <a:lnTo>
                    <a:pt x="5" y="129"/>
                  </a:lnTo>
                  <a:lnTo>
                    <a:pt x="2" y="114"/>
                  </a:lnTo>
                  <a:lnTo>
                    <a:pt x="1" y="100"/>
                  </a:lnTo>
                  <a:lnTo>
                    <a:pt x="0" y="87"/>
                  </a:lnTo>
                  <a:lnTo>
                    <a:pt x="1" y="73"/>
                  </a:lnTo>
                  <a:lnTo>
                    <a:pt x="3" y="62"/>
                  </a:lnTo>
                  <a:lnTo>
                    <a:pt x="5" y="52"/>
                  </a:lnTo>
                  <a:lnTo>
                    <a:pt x="9" y="42"/>
                  </a:lnTo>
                  <a:lnTo>
                    <a:pt x="13" y="34"/>
                  </a:lnTo>
                  <a:lnTo>
                    <a:pt x="18" y="26"/>
                  </a:lnTo>
                  <a:lnTo>
                    <a:pt x="24" y="19"/>
                  </a:lnTo>
                  <a:lnTo>
                    <a:pt x="31" y="13"/>
                  </a:lnTo>
                  <a:lnTo>
                    <a:pt x="38" y="8"/>
                  </a:lnTo>
                  <a:lnTo>
                    <a:pt x="45" y="5"/>
                  </a:lnTo>
                  <a:lnTo>
                    <a:pt x="54" y="2"/>
                  </a:lnTo>
                  <a:lnTo>
                    <a:pt x="63" y="1"/>
                  </a:lnTo>
                  <a:lnTo>
                    <a:pt x="71" y="0"/>
                  </a:lnTo>
                  <a:lnTo>
                    <a:pt x="80" y="1"/>
                  </a:lnTo>
                  <a:lnTo>
                    <a:pt x="89" y="3"/>
                  </a:lnTo>
                  <a:lnTo>
                    <a:pt x="99" y="6"/>
                  </a:lnTo>
                  <a:lnTo>
                    <a:pt x="109" y="9"/>
                  </a:lnTo>
                  <a:lnTo>
                    <a:pt x="118" y="15"/>
                  </a:lnTo>
                  <a:lnTo>
                    <a:pt x="127" y="22"/>
                  </a:lnTo>
                  <a:lnTo>
                    <a:pt x="136" y="29"/>
                  </a:lnTo>
                  <a:lnTo>
                    <a:pt x="144" y="38"/>
                  </a:lnTo>
                  <a:lnTo>
                    <a:pt x="153" y="47"/>
                  </a:lnTo>
                  <a:lnTo>
                    <a:pt x="162" y="58"/>
                  </a:lnTo>
                  <a:lnTo>
                    <a:pt x="169" y="70"/>
                  </a:lnTo>
                  <a:lnTo>
                    <a:pt x="176" y="84"/>
                  </a:lnTo>
                  <a:lnTo>
                    <a:pt x="183" y="99"/>
                  </a:lnTo>
                  <a:lnTo>
                    <a:pt x="188" y="115"/>
                  </a:lnTo>
                  <a:lnTo>
                    <a:pt x="194" y="131"/>
                  </a:lnTo>
                  <a:lnTo>
                    <a:pt x="197" y="148"/>
                  </a:lnTo>
                  <a:lnTo>
                    <a:pt x="200" y="162"/>
                  </a:lnTo>
                  <a:lnTo>
                    <a:pt x="201" y="176"/>
                  </a:lnTo>
                  <a:lnTo>
                    <a:pt x="201" y="189"/>
                  </a:lnTo>
                  <a:lnTo>
                    <a:pt x="201" y="202"/>
                  </a:lnTo>
                  <a:lnTo>
                    <a:pt x="199" y="213"/>
                  </a:lnTo>
                  <a:lnTo>
                    <a:pt x="196" y="223"/>
                  </a:lnTo>
                  <a:lnTo>
                    <a:pt x="192" y="233"/>
                  </a:lnTo>
                  <a:lnTo>
                    <a:pt x="188" y="241"/>
                  </a:lnTo>
                  <a:lnTo>
                    <a:pt x="183" y="248"/>
                  </a:lnTo>
                  <a:lnTo>
                    <a:pt x="177" y="256"/>
                  </a:lnTo>
                  <a:lnTo>
                    <a:pt x="171" y="261"/>
                  </a:lnTo>
                  <a:lnTo>
                    <a:pt x="164" y="266"/>
                  </a:lnTo>
                  <a:lnTo>
                    <a:pt x="155" y="269"/>
                  </a:lnTo>
                  <a:lnTo>
                    <a:pt x="147" y="272"/>
                  </a:lnTo>
                  <a:lnTo>
                    <a:pt x="139" y="273"/>
                  </a:lnTo>
                  <a:lnTo>
                    <a:pt x="130" y="274"/>
                  </a:lnTo>
                  <a:lnTo>
                    <a:pt x="122" y="273"/>
                  </a:lnTo>
                  <a:lnTo>
                    <a:pt x="113" y="272"/>
                  </a:lnTo>
                  <a:lnTo>
                    <a:pt x="103" y="269"/>
                  </a:lnTo>
                  <a:lnTo>
                    <a:pt x="94" y="265"/>
                  </a:lnTo>
                  <a:lnTo>
                    <a:pt x="85" y="260"/>
                  </a:lnTo>
                  <a:lnTo>
                    <a:pt x="76" y="254"/>
                  </a:lnTo>
                  <a:lnTo>
                    <a:pt x="67" y="246"/>
                  </a:lnTo>
                  <a:lnTo>
                    <a:pt x="58" y="238"/>
                  </a:lnTo>
                  <a:lnTo>
                    <a:pt x="49" y="228"/>
                  </a:lnTo>
                  <a:lnTo>
                    <a:pt x="41" y="218"/>
                  </a:lnTo>
                  <a:lnTo>
                    <a:pt x="34" y="206"/>
                  </a:lnTo>
                  <a:lnTo>
                    <a:pt x="27" y="192"/>
                  </a:lnTo>
                  <a:lnTo>
                    <a:pt x="20" y="178"/>
                  </a:lnTo>
                  <a:lnTo>
                    <a:pt x="15" y="162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03" name="Freeform 79"/>
            <p:cNvSpPr>
              <a:spLocks/>
            </p:cNvSpPr>
            <p:nvPr/>
          </p:nvSpPr>
          <p:spPr bwMode="auto">
            <a:xfrm>
              <a:off x="4430713" y="3740150"/>
              <a:ext cx="9525" cy="11113"/>
            </a:xfrm>
            <a:custGeom>
              <a:avLst/>
              <a:gdLst/>
              <a:ahLst/>
              <a:cxnLst>
                <a:cxn ang="0">
                  <a:pos x="14" y="118"/>
                </a:cxn>
                <a:cxn ang="0">
                  <a:pos x="5" y="97"/>
                </a:cxn>
                <a:cxn ang="0">
                  <a:pos x="1" y="77"/>
                </a:cxn>
                <a:cxn ang="0">
                  <a:pos x="1" y="58"/>
                </a:cxn>
                <a:cxn ang="0">
                  <a:pos x="4" y="42"/>
                </a:cxn>
                <a:cxn ang="0">
                  <a:pos x="10" y="29"/>
                </a:cxn>
                <a:cxn ang="0">
                  <a:pos x="18" y="18"/>
                </a:cxn>
                <a:cxn ang="0">
                  <a:pos x="30" y="9"/>
                </a:cxn>
                <a:cxn ang="0">
                  <a:pos x="43" y="3"/>
                </a:cxn>
                <a:cxn ang="0">
                  <a:pos x="57" y="0"/>
                </a:cxn>
                <a:cxn ang="0">
                  <a:pos x="72" y="1"/>
                </a:cxn>
                <a:cxn ang="0">
                  <a:pos x="89" y="5"/>
                </a:cxn>
                <a:cxn ang="0">
                  <a:pos x="105" y="12"/>
                </a:cxn>
                <a:cxn ang="0">
                  <a:pos x="121" y="23"/>
                </a:cxn>
                <a:cxn ang="0">
                  <a:pos x="137" y="38"/>
                </a:cxn>
                <a:cxn ang="0">
                  <a:pos x="152" y="56"/>
                </a:cxn>
                <a:cxn ang="0">
                  <a:pos x="165" y="80"/>
                </a:cxn>
                <a:cxn ang="0">
                  <a:pos x="173" y="102"/>
                </a:cxn>
                <a:cxn ang="0">
                  <a:pos x="177" y="122"/>
                </a:cxn>
                <a:cxn ang="0">
                  <a:pos x="177" y="141"/>
                </a:cxn>
                <a:cxn ang="0">
                  <a:pos x="174" y="157"/>
                </a:cxn>
                <a:cxn ang="0">
                  <a:pos x="168" y="171"/>
                </a:cxn>
                <a:cxn ang="0">
                  <a:pos x="159" y="183"/>
                </a:cxn>
                <a:cxn ang="0">
                  <a:pos x="148" y="191"/>
                </a:cxn>
                <a:cxn ang="0">
                  <a:pos x="135" y="196"/>
                </a:cxn>
                <a:cxn ang="0">
                  <a:pos x="120" y="199"/>
                </a:cxn>
                <a:cxn ang="0">
                  <a:pos x="104" y="198"/>
                </a:cxn>
                <a:cxn ang="0">
                  <a:pos x="89" y="194"/>
                </a:cxn>
                <a:cxn ang="0">
                  <a:pos x="72" y="187"/>
                </a:cxn>
                <a:cxn ang="0">
                  <a:pos x="56" y="175"/>
                </a:cxn>
                <a:cxn ang="0">
                  <a:pos x="41" y="160"/>
                </a:cxn>
                <a:cxn ang="0">
                  <a:pos x="26" y="142"/>
                </a:cxn>
              </a:cxnLst>
              <a:rect l="0" t="0" r="r" b="b"/>
              <a:pathLst>
                <a:path w="178" h="199">
                  <a:moveTo>
                    <a:pt x="20" y="131"/>
                  </a:moveTo>
                  <a:lnTo>
                    <a:pt x="14" y="118"/>
                  </a:lnTo>
                  <a:lnTo>
                    <a:pt x="9" y="107"/>
                  </a:lnTo>
                  <a:lnTo>
                    <a:pt x="5" y="97"/>
                  </a:lnTo>
                  <a:lnTo>
                    <a:pt x="3" y="87"/>
                  </a:lnTo>
                  <a:lnTo>
                    <a:pt x="1" y="77"/>
                  </a:lnTo>
                  <a:lnTo>
                    <a:pt x="0" y="68"/>
                  </a:lnTo>
                  <a:lnTo>
                    <a:pt x="1" y="58"/>
                  </a:lnTo>
                  <a:lnTo>
                    <a:pt x="2" y="50"/>
                  </a:lnTo>
                  <a:lnTo>
                    <a:pt x="4" y="42"/>
                  </a:lnTo>
                  <a:lnTo>
                    <a:pt x="6" y="35"/>
                  </a:lnTo>
                  <a:lnTo>
                    <a:pt x="10" y="29"/>
                  </a:lnTo>
                  <a:lnTo>
                    <a:pt x="14" y="23"/>
                  </a:lnTo>
                  <a:lnTo>
                    <a:pt x="18" y="18"/>
                  </a:lnTo>
                  <a:lnTo>
                    <a:pt x="24" y="13"/>
                  </a:lnTo>
                  <a:lnTo>
                    <a:pt x="30" y="9"/>
                  </a:lnTo>
                  <a:lnTo>
                    <a:pt x="36" y="6"/>
                  </a:lnTo>
                  <a:lnTo>
                    <a:pt x="43" y="3"/>
                  </a:lnTo>
                  <a:lnTo>
                    <a:pt x="50" y="1"/>
                  </a:lnTo>
                  <a:lnTo>
                    <a:pt x="57" y="0"/>
                  </a:lnTo>
                  <a:lnTo>
                    <a:pt x="65" y="0"/>
                  </a:lnTo>
                  <a:lnTo>
                    <a:pt x="72" y="1"/>
                  </a:lnTo>
                  <a:lnTo>
                    <a:pt x="81" y="2"/>
                  </a:lnTo>
                  <a:lnTo>
                    <a:pt x="89" y="5"/>
                  </a:lnTo>
                  <a:lnTo>
                    <a:pt x="97" y="8"/>
                  </a:lnTo>
                  <a:lnTo>
                    <a:pt x="105" y="12"/>
                  </a:lnTo>
                  <a:lnTo>
                    <a:pt x="113" y="17"/>
                  </a:lnTo>
                  <a:lnTo>
                    <a:pt x="121" y="23"/>
                  </a:lnTo>
                  <a:lnTo>
                    <a:pt x="129" y="30"/>
                  </a:lnTo>
                  <a:lnTo>
                    <a:pt x="137" y="38"/>
                  </a:lnTo>
                  <a:lnTo>
                    <a:pt x="145" y="46"/>
                  </a:lnTo>
                  <a:lnTo>
                    <a:pt x="152" y="56"/>
                  </a:lnTo>
                  <a:lnTo>
                    <a:pt x="159" y="68"/>
                  </a:lnTo>
                  <a:lnTo>
                    <a:pt x="165" y="80"/>
                  </a:lnTo>
                  <a:lnTo>
                    <a:pt x="169" y="91"/>
                  </a:lnTo>
                  <a:lnTo>
                    <a:pt x="173" y="102"/>
                  </a:lnTo>
                  <a:lnTo>
                    <a:pt x="176" y="112"/>
                  </a:lnTo>
                  <a:lnTo>
                    <a:pt x="177" y="122"/>
                  </a:lnTo>
                  <a:lnTo>
                    <a:pt x="178" y="132"/>
                  </a:lnTo>
                  <a:lnTo>
                    <a:pt x="177" y="141"/>
                  </a:lnTo>
                  <a:lnTo>
                    <a:pt x="176" y="149"/>
                  </a:lnTo>
                  <a:lnTo>
                    <a:pt x="174" y="157"/>
                  </a:lnTo>
                  <a:lnTo>
                    <a:pt x="171" y="164"/>
                  </a:lnTo>
                  <a:lnTo>
                    <a:pt x="168" y="171"/>
                  </a:lnTo>
                  <a:lnTo>
                    <a:pt x="164" y="176"/>
                  </a:lnTo>
                  <a:lnTo>
                    <a:pt x="159" y="183"/>
                  </a:lnTo>
                  <a:lnTo>
                    <a:pt x="154" y="187"/>
                  </a:lnTo>
                  <a:lnTo>
                    <a:pt x="148" y="191"/>
                  </a:lnTo>
                  <a:lnTo>
                    <a:pt x="142" y="194"/>
                  </a:lnTo>
                  <a:lnTo>
                    <a:pt x="135" y="196"/>
                  </a:lnTo>
                  <a:lnTo>
                    <a:pt x="127" y="198"/>
                  </a:lnTo>
                  <a:lnTo>
                    <a:pt x="120" y="199"/>
                  </a:lnTo>
                  <a:lnTo>
                    <a:pt x="112" y="199"/>
                  </a:lnTo>
                  <a:lnTo>
                    <a:pt x="104" y="198"/>
                  </a:lnTo>
                  <a:lnTo>
                    <a:pt x="97" y="197"/>
                  </a:lnTo>
                  <a:lnTo>
                    <a:pt x="89" y="194"/>
                  </a:lnTo>
                  <a:lnTo>
                    <a:pt x="81" y="191"/>
                  </a:lnTo>
                  <a:lnTo>
                    <a:pt x="72" y="187"/>
                  </a:lnTo>
                  <a:lnTo>
                    <a:pt x="64" y="181"/>
                  </a:lnTo>
                  <a:lnTo>
                    <a:pt x="56" y="175"/>
                  </a:lnTo>
                  <a:lnTo>
                    <a:pt x="48" y="168"/>
                  </a:lnTo>
                  <a:lnTo>
                    <a:pt x="41" y="160"/>
                  </a:lnTo>
                  <a:lnTo>
                    <a:pt x="34" y="151"/>
                  </a:lnTo>
                  <a:lnTo>
                    <a:pt x="26" y="142"/>
                  </a:lnTo>
                  <a:lnTo>
                    <a:pt x="20" y="13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04" name="Freeform 80"/>
            <p:cNvSpPr>
              <a:spLocks/>
            </p:cNvSpPr>
            <p:nvPr/>
          </p:nvSpPr>
          <p:spPr bwMode="auto">
            <a:xfrm>
              <a:off x="4430713" y="3740150"/>
              <a:ext cx="9525" cy="11113"/>
            </a:xfrm>
            <a:custGeom>
              <a:avLst/>
              <a:gdLst/>
              <a:ahLst/>
              <a:cxnLst>
                <a:cxn ang="0">
                  <a:pos x="14" y="118"/>
                </a:cxn>
                <a:cxn ang="0">
                  <a:pos x="5" y="97"/>
                </a:cxn>
                <a:cxn ang="0">
                  <a:pos x="1" y="77"/>
                </a:cxn>
                <a:cxn ang="0">
                  <a:pos x="1" y="58"/>
                </a:cxn>
                <a:cxn ang="0">
                  <a:pos x="4" y="42"/>
                </a:cxn>
                <a:cxn ang="0">
                  <a:pos x="10" y="29"/>
                </a:cxn>
                <a:cxn ang="0">
                  <a:pos x="18" y="18"/>
                </a:cxn>
                <a:cxn ang="0">
                  <a:pos x="30" y="9"/>
                </a:cxn>
                <a:cxn ang="0">
                  <a:pos x="43" y="3"/>
                </a:cxn>
                <a:cxn ang="0">
                  <a:pos x="57" y="0"/>
                </a:cxn>
                <a:cxn ang="0">
                  <a:pos x="72" y="1"/>
                </a:cxn>
                <a:cxn ang="0">
                  <a:pos x="89" y="5"/>
                </a:cxn>
                <a:cxn ang="0">
                  <a:pos x="105" y="12"/>
                </a:cxn>
                <a:cxn ang="0">
                  <a:pos x="121" y="23"/>
                </a:cxn>
                <a:cxn ang="0">
                  <a:pos x="137" y="38"/>
                </a:cxn>
                <a:cxn ang="0">
                  <a:pos x="152" y="56"/>
                </a:cxn>
                <a:cxn ang="0">
                  <a:pos x="165" y="80"/>
                </a:cxn>
                <a:cxn ang="0">
                  <a:pos x="173" y="102"/>
                </a:cxn>
                <a:cxn ang="0">
                  <a:pos x="177" y="122"/>
                </a:cxn>
                <a:cxn ang="0">
                  <a:pos x="177" y="141"/>
                </a:cxn>
                <a:cxn ang="0">
                  <a:pos x="174" y="157"/>
                </a:cxn>
                <a:cxn ang="0">
                  <a:pos x="168" y="171"/>
                </a:cxn>
                <a:cxn ang="0">
                  <a:pos x="159" y="183"/>
                </a:cxn>
                <a:cxn ang="0">
                  <a:pos x="148" y="191"/>
                </a:cxn>
                <a:cxn ang="0">
                  <a:pos x="135" y="196"/>
                </a:cxn>
                <a:cxn ang="0">
                  <a:pos x="120" y="199"/>
                </a:cxn>
                <a:cxn ang="0">
                  <a:pos x="104" y="198"/>
                </a:cxn>
                <a:cxn ang="0">
                  <a:pos x="89" y="194"/>
                </a:cxn>
                <a:cxn ang="0">
                  <a:pos x="72" y="187"/>
                </a:cxn>
                <a:cxn ang="0">
                  <a:pos x="56" y="175"/>
                </a:cxn>
                <a:cxn ang="0">
                  <a:pos x="41" y="160"/>
                </a:cxn>
                <a:cxn ang="0">
                  <a:pos x="26" y="142"/>
                </a:cxn>
              </a:cxnLst>
              <a:rect l="0" t="0" r="r" b="b"/>
              <a:pathLst>
                <a:path w="178" h="199">
                  <a:moveTo>
                    <a:pt x="20" y="131"/>
                  </a:moveTo>
                  <a:lnTo>
                    <a:pt x="14" y="118"/>
                  </a:lnTo>
                  <a:lnTo>
                    <a:pt x="9" y="107"/>
                  </a:lnTo>
                  <a:lnTo>
                    <a:pt x="5" y="97"/>
                  </a:lnTo>
                  <a:lnTo>
                    <a:pt x="3" y="87"/>
                  </a:lnTo>
                  <a:lnTo>
                    <a:pt x="1" y="77"/>
                  </a:lnTo>
                  <a:lnTo>
                    <a:pt x="0" y="68"/>
                  </a:lnTo>
                  <a:lnTo>
                    <a:pt x="1" y="58"/>
                  </a:lnTo>
                  <a:lnTo>
                    <a:pt x="2" y="50"/>
                  </a:lnTo>
                  <a:lnTo>
                    <a:pt x="4" y="42"/>
                  </a:lnTo>
                  <a:lnTo>
                    <a:pt x="6" y="35"/>
                  </a:lnTo>
                  <a:lnTo>
                    <a:pt x="10" y="29"/>
                  </a:lnTo>
                  <a:lnTo>
                    <a:pt x="14" y="23"/>
                  </a:lnTo>
                  <a:lnTo>
                    <a:pt x="18" y="18"/>
                  </a:lnTo>
                  <a:lnTo>
                    <a:pt x="24" y="13"/>
                  </a:lnTo>
                  <a:lnTo>
                    <a:pt x="30" y="9"/>
                  </a:lnTo>
                  <a:lnTo>
                    <a:pt x="36" y="6"/>
                  </a:lnTo>
                  <a:lnTo>
                    <a:pt x="43" y="3"/>
                  </a:lnTo>
                  <a:lnTo>
                    <a:pt x="50" y="1"/>
                  </a:lnTo>
                  <a:lnTo>
                    <a:pt x="57" y="0"/>
                  </a:lnTo>
                  <a:lnTo>
                    <a:pt x="65" y="0"/>
                  </a:lnTo>
                  <a:lnTo>
                    <a:pt x="72" y="1"/>
                  </a:lnTo>
                  <a:lnTo>
                    <a:pt x="81" y="2"/>
                  </a:lnTo>
                  <a:lnTo>
                    <a:pt x="89" y="5"/>
                  </a:lnTo>
                  <a:lnTo>
                    <a:pt x="97" y="8"/>
                  </a:lnTo>
                  <a:lnTo>
                    <a:pt x="105" y="12"/>
                  </a:lnTo>
                  <a:lnTo>
                    <a:pt x="113" y="17"/>
                  </a:lnTo>
                  <a:lnTo>
                    <a:pt x="121" y="23"/>
                  </a:lnTo>
                  <a:lnTo>
                    <a:pt x="129" y="30"/>
                  </a:lnTo>
                  <a:lnTo>
                    <a:pt x="137" y="38"/>
                  </a:lnTo>
                  <a:lnTo>
                    <a:pt x="145" y="46"/>
                  </a:lnTo>
                  <a:lnTo>
                    <a:pt x="152" y="56"/>
                  </a:lnTo>
                  <a:lnTo>
                    <a:pt x="159" y="68"/>
                  </a:lnTo>
                  <a:lnTo>
                    <a:pt x="165" y="80"/>
                  </a:lnTo>
                  <a:lnTo>
                    <a:pt x="169" y="91"/>
                  </a:lnTo>
                  <a:lnTo>
                    <a:pt x="173" y="102"/>
                  </a:lnTo>
                  <a:lnTo>
                    <a:pt x="176" y="112"/>
                  </a:lnTo>
                  <a:lnTo>
                    <a:pt x="177" y="122"/>
                  </a:lnTo>
                  <a:lnTo>
                    <a:pt x="178" y="132"/>
                  </a:lnTo>
                  <a:lnTo>
                    <a:pt x="177" y="141"/>
                  </a:lnTo>
                  <a:lnTo>
                    <a:pt x="176" y="149"/>
                  </a:lnTo>
                  <a:lnTo>
                    <a:pt x="174" y="157"/>
                  </a:lnTo>
                  <a:lnTo>
                    <a:pt x="171" y="164"/>
                  </a:lnTo>
                  <a:lnTo>
                    <a:pt x="168" y="171"/>
                  </a:lnTo>
                  <a:lnTo>
                    <a:pt x="164" y="176"/>
                  </a:lnTo>
                  <a:lnTo>
                    <a:pt x="159" y="183"/>
                  </a:lnTo>
                  <a:lnTo>
                    <a:pt x="154" y="187"/>
                  </a:lnTo>
                  <a:lnTo>
                    <a:pt x="148" y="191"/>
                  </a:lnTo>
                  <a:lnTo>
                    <a:pt x="142" y="194"/>
                  </a:lnTo>
                  <a:lnTo>
                    <a:pt x="135" y="196"/>
                  </a:lnTo>
                  <a:lnTo>
                    <a:pt x="127" y="198"/>
                  </a:lnTo>
                  <a:lnTo>
                    <a:pt x="120" y="199"/>
                  </a:lnTo>
                  <a:lnTo>
                    <a:pt x="112" y="199"/>
                  </a:lnTo>
                  <a:lnTo>
                    <a:pt x="104" y="198"/>
                  </a:lnTo>
                  <a:lnTo>
                    <a:pt x="97" y="197"/>
                  </a:lnTo>
                  <a:lnTo>
                    <a:pt x="89" y="194"/>
                  </a:lnTo>
                  <a:lnTo>
                    <a:pt x="81" y="191"/>
                  </a:lnTo>
                  <a:lnTo>
                    <a:pt x="72" y="187"/>
                  </a:lnTo>
                  <a:lnTo>
                    <a:pt x="64" y="181"/>
                  </a:lnTo>
                  <a:lnTo>
                    <a:pt x="56" y="175"/>
                  </a:lnTo>
                  <a:lnTo>
                    <a:pt x="48" y="168"/>
                  </a:lnTo>
                  <a:lnTo>
                    <a:pt x="41" y="160"/>
                  </a:lnTo>
                  <a:lnTo>
                    <a:pt x="34" y="151"/>
                  </a:lnTo>
                  <a:lnTo>
                    <a:pt x="26" y="142"/>
                  </a:lnTo>
                  <a:lnTo>
                    <a:pt x="20" y="131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05" name="Freeform 81"/>
            <p:cNvSpPr>
              <a:spLocks/>
            </p:cNvSpPr>
            <p:nvPr/>
          </p:nvSpPr>
          <p:spPr bwMode="auto">
            <a:xfrm>
              <a:off x="4478338" y="3841750"/>
              <a:ext cx="11113" cy="11113"/>
            </a:xfrm>
            <a:custGeom>
              <a:avLst/>
              <a:gdLst/>
              <a:ahLst/>
              <a:cxnLst>
                <a:cxn ang="0">
                  <a:pos x="176" y="63"/>
                </a:cxn>
                <a:cxn ang="0">
                  <a:pos x="195" y="85"/>
                </a:cxn>
                <a:cxn ang="0">
                  <a:pos x="209" y="106"/>
                </a:cxn>
                <a:cxn ang="0">
                  <a:pos x="218" y="126"/>
                </a:cxn>
                <a:cxn ang="0">
                  <a:pos x="222" y="144"/>
                </a:cxn>
                <a:cxn ang="0">
                  <a:pos x="222" y="162"/>
                </a:cxn>
                <a:cxn ang="0">
                  <a:pos x="219" y="176"/>
                </a:cxn>
                <a:cxn ang="0">
                  <a:pos x="212" y="188"/>
                </a:cxn>
                <a:cxn ang="0">
                  <a:pos x="200" y="197"/>
                </a:cxn>
                <a:cxn ang="0">
                  <a:pos x="187" y="203"/>
                </a:cxn>
                <a:cxn ang="0">
                  <a:pos x="172" y="207"/>
                </a:cxn>
                <a:cxn ang="0">
                  <a:pos x="155" y="206"/>
                </a:cxn>
                <a:cxn ang="0">
                  <a:pos x="135" y="202"/>
                </a:cxn>
                <a:cxn ang="0">
                  <a:pos x="114" y="194"/>
                </a:cxn>
                <a:cxn ang="0">
                  <a:pos x="92" y="182"/>
                </a:cxn>
                <a:cxn ang="0">
                  <a:pos x="70" y="165"/>
                </a:cxn>
                <a:cxn ang="0">
                  <a:pos x="46" y="142"/>
                </a:cxn>
                <a:cxn ang="0">
                  <a:pos x="27" y="120"/>
                </a:cxn>
                <a:cxn ang="0">
                  <a:pos x="14" y="99"/>
                </a:cxn>
                <a:cxn ang="0">
                  <a:pos x="5" y="79"/>
                </a:cxn>
                <a:cxn ang="0">
                  <a:pos x="1" y="61"/>
                </a:cxn>
                <a:cxn ang="0">
                  <a:pos x="0" y="45"/>
                </a:cxn>
                <a:cxn ang="0">
                  <a:pos x="4" y="30"/>
                </a:cxn>
                <a:cxn ang="0">
                  <a:pos x="10" y="18"/>
                </a:cxn>
                <a:cxn ang="0">
                  <a:pos x="20" y="9"/>
                </a:cxn>
                <a:cxn ang="0">
                  <a:pos x="33" y="3"/>
                </a:cxn>
                <a:cxn ang="0">
                  <a:pos x="49" y="0"/>
                </a:cxn>
                <a:cxn ang="0">
                  <a:pos x="67" y="0"/>
                </a:cxn>
                <a:cxn ang="0">
                  <a:pos x="86" y="4"/>
                </a:cxn>
                <a:cxn ang="0">
                  <a:pos x="108" y="12"/>
                </a:cxn>
                <a:cxn ang="0">
                  <a:pos x="130" y="24"/>
                </a:cxn>
                <a:cxn ang="0">
                  <a:pos x="153" y="41"/>
                </a:cxn>
              </a:cxnLst>
              <a:rect l="0" t="0" r="r" b="b"/>
              <a:pathLst>
                <a:path w="223" h="207">
                  <a:moveTo>
                    <a:pt x="165" y="51"/>
                  </a:moveTo>
                  <a:lnTo>
                    <a:pt x="176" y="63"/>
                  </a:lnTo>
                  <a:lnTo>
                    <a:pt x="186" y="74"/>
                  </a:lnTo>
                  <a:lnTo>
                    <a:pt x="195" y="85"/>
                  </a:lnTo>
                  <a:lnTo>
                    <a:pt x="202" y="95"/>
                  </a:lnTo>
                  <a:lnTo>
                    <a:pt x="209" y="106"/>
                  </a:lnTo>
                  <a:lnTo>
                    <a:pt x="214" y="116"/>
                  </a:lnTo>
                  <a:lnTo>
                    <a:pt x="218" y="126"/>
                  </a:lnTo>
                  <a:lnTo>
                    <a:pt x="221" y="135"/>
                  </a:lnTo>
                  <a:lnTo>
                    <a:pt x="222" y="144"/>
                  </a:lnTo>
                  <a:lnTo>
                    <a:pt x="223" y="153"/>
                  </a:lnTo>
                  <a:lnTo>
                    <a:pt x="222" y="162"/>
                  </a:lnTo>
                  <a:lnTo>
                    <a:pt x="221" y="169"/>
                  </a:lnTo>
                  <a:lnTo>
                    <a:pt x="219" y="176"/>
                  </a:lnTo>
                  <a:lnTo>
                    <a:pt x="215" y="182"/>
                  </a:lnTo>
                  <a:lnTo>
                    <a:pt x="212" y="188"/>
                  </a:lnTo>
                  <a:lnTo>
                    <a:pt x="206" y="193"/>
                  </a:lnTo>
                  <a:lnTo>
                    <a:pt x="200" y="197"/>
                  </a:lnTo>
                  <a:lnTo>
                    <a:pt x="194" y="201"/>
                  </a:lnTo>
                  <a:lnTo>
                    <a:pt x="187" y="203"/>
                  </a:lnTo>
                  <a:lnTo>
                    <a:pt x="180" y="205"/>
                  </a:lnTo>
                  <a:lnTo>
                    <a:pt x="172" y="207"/>
                  </a:lnTo>
                  <a:lnTo>
                    <a:pt x="164" y="207"/>
                  </a:lnTo>
                  <a:lnTo>
                    <a:pt x="155" y="206"/>
                  </a:lnTo>
                  <a:lnTo>
                    <a:pt x="144" y="205"/>
                  </a:lnTo>
                  <a:lnTo>
                    <a:pt x="135" y="202"/>
                  </a:lnTo>
                  <a:lnTo>
                    <a:pt x="125" y="199"/>
                  </a:lnTo>
                  <a:lnTo>
                    <a:pt x="114" y="194"/>
                  </a:lnTo>
                  <a:lnTo>
                    <a:pt x="104" y="188"/>
                  </a:lnTo>
                  <a:lnTo>
                    <a:pt x="92" y="182"/>
                  </a:lnTo>
                  <a:lnTo>
                    <a:pt x="81" y="174"/>
                  </a:lnTo>
                  <a:lnTo>
                    <a:pt x="70" y="165"/>
                  </a:lnTo>
                  <a:lnTo>
                    <a:pt x="58" y="153"/>
                  </a:lnTo>
                  <a:lnTo>
                    <a:pt x="46" y="142"/>
                  </a:lnTo>
                  <a:lnTo>
                    <a:pt x="36" y="131"/>
                  </a:lnTo>
                  <a:lnTo>
                    <a:pt x="27" y="120"/>
                  </a:lnTo>
                  <a:lnTo>
                    <a:pt x="20" y="110"/>
                  </a:lnTo>
                  <a:lnTo>
                    <a:pt x="14" y="99"/>
                  </a:lnTo>
                  <a:lnTo>
                    <a:pt x="9" y="89"/>
                  </a:lnTo>
                  <a:lnTo>
                    <a:pt x="5" y="79"/>
                  </a:lnTo>
                  <a:lnTo>
                    <a:pt x="2" y="70"/>
                  </a:lnTo>
                  <a:lnTo>
                    <a:pt x="1" y="61"/>
                  </a:lnTo>
                  <a:lnTo>
                    <a:pt x="0" y="53"/>
                  </a:lnTo>
                  <a:lnTo>
                    <a:pt x="0" y="45"/>
                  </a:lnTo>
                  <a:lnTo>
                    <a:pt x="1" y="37"/>
                  </a:lnTo>
                  <a:lnTo>
                    <a:pt x="4" y="30"/>
                  </a:lnTo>
                  <a:lnTo>
                    <a:pt x="7" y="24"/>
                  </a:lnTo>
                  <a:lnTo>
                    <a:pt x="10" y="18"/>
                  </a:lnTo>
                  <a:lnTo>
                    <a:pt x="15" y="14"/>
                  </a:lnTo>
                  <a:lnTo>
                    <a:pt x="20" y="9"/>
                  </a:lnTo>
                  <a:lnTo>
                    <a:pt x="27" y="6"/>
                  </a:lnTo>
                  <a:lnTo>
                    <a:pt x="33" y="3"/>
                  </a:lnTo>
                  <a:lnTo>
                    <a:pt x="41" y="1"/>
                  </a:lnTo>
                  <a:lnTo>
                    <a:pt x="49" y="0"/>
                  </a:lnTo>
                  <a:lnTo>
                    <a:pt x="58" y="0"/>
                  </a:lnTo>
                  <a:lnTo>
                    <a:pt x="67" y="0"/>
                  </a:lnTo>
                  <a:lnTo>
                    <a:pt x="76" y="2"/>
                  </a:lnTo>
                  <a:lnTo>
                    <a:pt x="86" y="4"/>
                  </a:lnTo>
                  <a:lnTo>
                    <a:pt x="96" y="8"/>
                  </a:lnTo>
                  <a:lnTo>
                    <a:pt x="108" y="12"/>
                  </a:lnTo>
                  <a:lnTo>
                    <a:pt x="119" y="18"/>
                  </a:lnTo>
                  <a:lnTo>
                    <a:pt x="130" y="24"/>
                  </a:lnTo>
                  <a:lnTo>
                    <a:pt x="141" y="32"/>
                  </a:lnTo>
                  <a:lnTo>
                    <a:pt x="153" y="41"/>
                  </a:lnTo>
                  <a:lnTo>
                    <a:pt x="165" y="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06" name="Freeform 82"/>
            <p:cNvSpPr>
              <a:spLocks/>
            </p:cNvSpPr>
            <p:nvPr/>
          </p:nvSpPr>
          <p:spPr bwMode="auto">
            <a:xfrm>
              <a:off x="4478338" y="3841750"/>
              <a:ext cx="11113" cy="11113"/>
            </a:xfrm>
            <a:custGeom>
              <a:avLst/>
              <a:gdLst/>
              <a:ahLst/>
              <a:cxnLst>
                <a:cxn ang="0">
                  <a:pos x="176" y="63"/>
                </a:cxn>
                <a:cxn ang="0">
                  <a:pos x="195" y="85"/>
                </a:cxn>
                <a:cxn ang="0">
                  <a:pos x="209" y="106"/>
                </a:cxn>
                <a:cxn ang="0">
                  <a:pos x="218" y="126"/>
                </a:cxn>
                <a:cxn ang="0">
                  <a:pos x="222" y="144"/>
                </a:cxn>
                <a:cxn ang="0">
                  <a:pos x="222" y="162"/>
                </a:cxn>
                <a:cxn ang="0">
                  <a:pos x="219" y="176"/>
                </a:cxn>
                <a:cxn ang="0">
                  <a:pos x="212" y="188"/>
                </a:cxn>
                <a:cxn ang="0">
                  <a:pos x="200" y="197"/>
                </a:cxn>
                <a:cxn ang="0">
                  <a:pos x="187" y="203"/>
                </a:cxn>
                <a:cxn ang="0">
                  <a:pos x="172" y="207"/>
                </a:cxn>
                <a:cxn ang="0">
                  <a:pos x="155" y="206"/>
                </a:cxn>
                <a:cxn ang="0">
                  <a:pos x="135" y="202"/>
                </a:cxn>
                <a:cxn ang="0">
                  <a:pos x="114" y="194"/>
                </a:cxn>
                <a:cxn ang="0">
                  <a:pos x="92" y="182"/>
                </a:cxn>
                <a:cxn ang="0">
                  <a:pos x="70" y="165"/>
                </a:cxn>
                <a:cxn ang="0">
                  <a:pos x="46" y="142"/>
                </a:cxn>
                <a:cxn ang="0">
                  <a:pos x="27" y="120"/>
                </a:cxn>
                <a:cxn ang="0">
                  <a:pos x="14" y="99"/>
                </a:cxn>
                <a:cxn ang="0">
                  <a:pos x="5" y="79"/>
                </a:cxn>
                <a:cxn ang="0">
                  <a:pos x="1" y="61"/>
                </a:cxn>
                <a:cxn ang="0">
                  <a:pos x="0" y="45"/>
                </a:cxn>
                <a:cxn ang="0">
                  <a:pos x="4" y="30"/>
                </a:cxn>
                <a:cxn ang="0">
                  <a:pos x="10" y="18"/>
                </a:cxn>
                <a:cxn ang="0">
                  <a:pos x="20" y="9"/>
                </a:cxn>
                <a:cxn ang="0">
                  <a:pos x="33" y="3"/>
                </a:cxn>
                <a:cxn ang="0">
                  <a:pos x="49" y="0"/>
                </a:cxn>
                <a:cxn ang="0">
                  <a:pos x="67" y="0"/>
                </a:cxn>
                <a:cxn ang="0">
                  <a:pos x="86" y="4"/>
                </a:cxn>
                <a:cxn ang="0">
                  <a:pos x="108" y="12"/>
                </a:cxn>
                <a:cxn ang="0">
                  <a:pos x="130" y="24"/>
                </a:cxn>
                <a:cxn ang="0">
                  <a:pos x="153" y="41"/>
                </a:cxn>
              </a:cxnLst>
              <a:rect l="0" t="0" r="r" b="b"/>
              <a:pathLst>
                <a:path w="223" h="207">
                  <a:moveTo>
                    <a:pt x="165" y="51"/>
                  </a:moveTo>
                  <a:lnTo>
                    <a:pt x="176" y="63"/>
                  </a:lnTo>
                  <a:lnTo>
                    <a:pt x="186" y="74"/>
                  </a:lnTo>
                  <a:lnTo>
                    <a:pt x="195" y="85"/>
                  </a:lnTo>
                  <a:lnTo>
                    <a:pt x="202" y="95"/>
                  </a:lnTo>
                  <a:lnTo>
                    <a:pt x="209" y="106"/>
                  </a:lnTo>
                  <a:lnTo>
                    <a:pt x="214" y="116"/>
                  </a:lnTo>
                  <a:lnTo>
                    <a:pt x="218" y="126"/>
                  </a:lnTo>
                  <a:lnTo>
                    <a:pt x="221" y="135"/>
                  </a:lnTo>
                  <a:lnTo>
                    <a:pt x="222" y="144"/>
                  </a:lnTo>
                  <a:lnTo>
                    <a:pt x="223" y="153"/>
                  </a:lnTo>
                  <a:lnTo>
                    <a:pt x="222" y="162"/>
                  </a:lnTo>
                  <a:lnTo>
                    <a:pt x="221" y="169"/>
                  </a:lnTo>
                  <a:lnTo>
                    <a:pt x="219" y="176"/>
                  </a:lnTo>
                  <a:lnTo>
                    <a:pt x="215" y="182"/>
                  </a:lnTo>
                  <a:lnTo>
                    <a:pt x="212" y="188"/>
                  </a:lnTo>
                  <a:lnTo>
                    <a:pt x="206" y="193"/>
                  </a:lnTo>
                  <a:lnTo>
                    <a:pt x="200" y="197"/>
                  </a:lnTo>
                  <a:lnTo>
                    <a:pt x="194" y="201"/>
                  </a:lnTo>
                  <a:lnTo>
                    <a:pt x="187" y="203"/>
                  </a:lnTo>
                  <a:lnTo>
                    <a:pt x="180" y="205"/>
                  </a:lnTo>
                  <a:lnTo>
                    <a:pt x="172" y="207"/>
                  </a:lnTo>
                  <a:lnTo>
                    <a:pt x="164" y="207"/>
                  </a:lnTo>
                  <a:lnTo>
                    <a:pt x="155" y="206"/>
                  </a:lnTo>
                  <a:lnTo>
                    <a:pt x="144" y="205"/>
                  </a:lnTo>
                  <a:lnTo>
                    <a:pt x="135" y="202"/>
                  </a:lnTo>
                  <a:lnTo>
                    <a:pt x="125" y="199"/>
                  </a:lnTo>
                  <a:lnTo>
                    <a:pt x="114" y="194"/>
                  </a:lnTo>
                  <a:lnTo>
                    <a:pt x="104" y="188"/>
                  </a:lnTo>
                  <a:lnTo>
                    <a:pt x="92" y="182"/>
                  </a:lnTo>
                  <a:lnTo>
                    <a:pt x="81" y="174"/>
                  </a:lnTo>
                  <a:lnTo>
                    <a:pt x="70" y="165"/>
                  </a:lnTo>
                  <a:lnTo>
                    <a:pt x="58" y="153"/>
                  </a:lnTo>
                  <a:lnTo>
                    <a:pt x="46" y="142"/>
                  </a:lnTo>
                  <a:lnTo>
                    <a:pt x="36" y="131"/>
                  </a:lnTo>
                  <a:lnTo>
                    <a:pt x="27" y="120"/>
                  </a:lnTo>
                  <a:lnTo>
                    <a:pt x="20" y="110"/>
                  </a:lnTo>
                  <a:lnTo>
                    <a:pt x="14" y="99"/>
                  </a:lnTo>
                  <a:lnTo>
                    <a:pt x="9" y="89"/>
                  </a:lnTo>
                  <a:lnTo>
                    <a:pt x="5" y="79"/>
                  </a:lnTo>
                  <a:lnTo>
                    <a:pt x="2" y="70"/>
                  </a:lnTo>
                  <a:lnTo>
                    <a:pt x="1" y="61"/>
                  </a:lnTo>
                  <a:lnTo>
                    <a:pt x="0" y="53"/>
                  </a:lnTo>
                  <a:lnTo>
                    <a:pt x="0" y="45"/>
                  </a:lnTo>
                  <a:lnTo>
                    <a:pt x="1" y="37"/>
                  </a:lnTo>
                  <a:lnTo>
                    <a:pt x="4" y="30"/>
                  </a:lnTo>
                  <a:lnTo>
                    <a:pt x="7" y="24"/>
                  </a:lnTo>
                  <a:lnTo>
                    <a:pt x="10" y="18"/>
                  </a:lnTo>
                  <a:lnTo>
                    <a:pt x="15" y="14"/>
                  </a:lnTo>
                  <a:lnTo>
                    <a:pt x="20" y="9"/>
                  </a:lnTo>
                  <a:lnTo>
                    <a:pt x="27" y="6"/>
                  </a:lnTo>
                  <a:lnTo>
                    <a:pt x="33" y="3"/>
                  </a:lnTo>
                  <a:lnTo>
                    <a:pt x="41" y="1"/>
                  </a:lnTo>
                  <a:lnTo>
                    <a:pt x="49" y="0"/>
                  </a:lnTo>
                  <a:lnTo>
                    <a:pt x="58" y="0"/>
                  </a:lnTo>
                  <a:lnTo>
                    <a:pt x="67" y="0"/>
                  </a:lnTo>
                  <a:lnTo>
                    <a:pt x="76" y="2"/>
                  </a:lnTo>
                  <a:lnTo>
                    <a:pt x="86" y="4"/>
                  </a:lnTo>
                  <a:lnTo>
                    <a:pt x="96" y="8"/>
                  </a:lnTo>
                  <a:lnTo>
                    <a:pt x="108" y="12"/>
                  </a:lnTo>
                  <a:lnTo>
                    <a:pt x="119" y="18"/>
                  </a:lnTo>
                  <a:lnTo>
                    <a:pt x="130" y="24"/>
                  </a:lnTo>
                  <a:lnTo>
                    <a:pt x="141" y="32"/>
                  </a:lnTo>
                  <a:lnTo>
                    <a:pt x="153" y="41"/>
                  </a:lnTo>
                  <a:lnTo>
                    <a:pt x="165" y="51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07" name="Freeform 83"/>
            <p:cNvSpPr>
              <a:spLocks/>
            </p:cNvSpPr>
            <p:nvPr/>
          </p:nvSpPr>
          <p:spPr bwMode="auto">
            <a:xfrm>
              <a:off x="4465638" y="3836988"/>
              <a:ext cx="9525" cy="9525"/>
            </a:xfrm>
            <a:custGeom>
              <a:avLst/>
              <a:gdLst/>
              <a:ahLst/>
              <a:cxnLst>
                <a:cxn ang="0">
                  <a:pos x="144" y="65"/>
                </a:cxn>
                <a:cxn ang="0">
                  <a:pos x="155" y="85"/>
                </a:cxn>
                <a:cxn ang="0">
                  <a:pos x="163" y="103"/>
                </a:cxn>
                <a:cxn ang="0">
                  <a:pos x="166" y="120"/>
                </a:cxn>
                <a:cxn ang="0">
                  <a:pos x="167" y="136"/>
                </a:cxn>
                <a:cxn ang="0">
                  <a:pos x="164" y="149"/>
                </a:cxn>
                <a:cxn ang="0">
                  <a:pos x="158" y="160"/>
                </a:cxn>
                <a:cxn ang="0">
                  <a:pos x="150" y="168"/>
                </a:cxn>
                <a:cxn ang="0">
                  <a:pos x="140" y="175"/>
                </a:cxn>
                <a:cxn ang="0">
                  <a:pos x="127" y="179"/>
                </a:cxn>
                <a:cxn ang="0">
                  <a:pos x="114" y="179"/>
                </a:cxn>
                <a:cxn ang="0">
                  <a:pos x="99" y="177"/>
                </a:cxn>
                <a:cxn ang="0">
                  <a:pos x="84" y="172"/>
                </a:cxn>
                <a:cxn ang="0">
                  <a:pos x="68" y="164"/>
                </a:cxn>
                <a:cxn ang="0">
                  <a:pos x="52" y="152"/>
                </a:cxn>
                <a:cxn ang="0">
                  <a:pos x="37" y="136"/>
                </a:cxn>
                <a:cxn ang="0">
                  <a:pos x="22" y="115"/>
                </a:cxn>
                <a:cxn ang="0">
                  <a:pos x="10" y="96"/>
                </a:cxn>
                <a:cxn ang="0">
                  <a:pos x="3" y="77"/>
                </a:cxn>
                <a:cxn ang="0">
                  <a:pos x="0" y="59"/>
                </a:cxn>
                <a:cxn ang="0">
                  <a:pos x="0" y="44"/>
                </a:cxn>
                <a:cxn ang="0">
                  <a:pos x="3" y="31"/>
                </a:cxn>
                <a:cxn ang="0">
                  <a:pos x="9" y="20"/>
                </a:cxn>
                <a:cxn ang="0">
                  <a:pos x="17" y="12"/>
                </a:cxn>
                <a:cxn ang="0">
                  <a:pos x="28" y="5"/>
                </a:cxn>
                <a:cxn ang="0">
                  <a:pos x="39" y="1"/>
                </a:cxn>
                <a:cxn ang="0">
                  <a:pos x="52" y="0"/>
                </a:cxn>
                <a:cxn ang="0">
                  <a:pos x="66" y="3"/>
                </a:cxn>
                <a:cxn ang="0">
                  <a:pos x="82" y="9"/>
                </a:cxn>
                <a:cxn ang="0">
                  <a:pos x="98" y="18"/>
                </a:cxn>
                <a:cxn ang="0">
                  <a:pos x="113" y="30"/>
                </a:cxn>
                <a:cxn ang="0">
                  <a:pos x="128" y="46"/>
                </a:cxn>
              </a:cxnLst>
              <a:rect l="0" t="0" r="r" b="b"/>
              <a:pathLst>
                <a:path w="167" h="179">
                  <a:moveTo>
                    <a:pt x="136" y="55"/>
                  </a:moveTo>
                  <a:lnTo>
                    <a:pt x="144" y="65"/>
                  </a:lnTo>
                  <a:lnTo>
                    <a:pt x="150" y="76"/>
                  </a:lnTo>
                  <a:lnTo>
                    <a:pt x="155" y="85"/>
                  </a:lnTo>
                  <a:lnTo>
                    <a:pt x="160" y="94"/>
                  </a:lnTo>
                  <a:lnTo>
                    <a:pt x="163" y="103"/>
                  </a:lnTo>
                  <a:lnTo>
                    <a:pt x="165" y="112"/>
                  </a:lnTo>
                  <a:lnTo>
                    <a:pt x="166" y="120"/>
                  </a:lnTo>
                  <a:lnTo>
                    <a:pt x="167" y="128"/>
                  </a:lnTo>
                  <a:lnTo>
                    <a:pt x="167" y="136"/>
                  </a:lnTo>
                  <a:lnTo>
                    <a:pt x="165" y="142"/>
                  </a:lnTo>
                  <a:lnTo>
                    <a:pt x="164" y="149"/>
                  </a:lnTo>
                  <a:lnTo>
                    <a:pt x="161" y="154"/>
                  </a:lnTo>
                  <a:lnTo>
                    <a:pt x="158" y="160"/>
                  </a:lnTo>
                  <a:lnTo>
                    <a:pt x="154" y="164"/>
                  </a:lnTo>
                  <a:lnTo>
                    <a:pt x="150" y="168"/>
                  </a:lnTo>
                  <a:lnTo>
                    <a:pt x="145" y="172"/>
                  </a:lnTo>
                  <a:lnTo>
                    <a:pt x="140" y="175"/>
                  </a:lnTo>
                  <a:lnTo>
                    <a:pt x="134" y="177"/>
                  </a:lnTo>
                  <a:lnTo>
                    <a:pt x="127" y="179"/>
                  </a:lnTo>
                  <a:lnTo>
                    <a:pt x="120" y="179"/>
                  </a:lnTo>
                  <a:lnTo>
                    <a:pt x="114" y="179"/>
                  </a:lnTo>
                  <a:lnTo>
                    <a:pt x="106" y="179"/>
                  </a:lnTo>
                  <a:lnTo>
                    <a:pt x="99" y="177"/>
                  </a:lnTo>
                  <a:lnTo>
                    <a:pt x="92" y="175"/>
                  </a:lnTo>
                  <a:lnTo>
                    <a:pt x="84" y="172"/>
                  </a:lnTo>
                  <a:lnTo>
                    <a:pt x="75" y="169"/>
                  </a:lnTo>
                  <a:lnTo>
                    <a:pt x="68" y="164"/>
                  </a:lnTo>
                  <a:lnTo>
                    <a:pt x="60" y="158"/>
                  </a:lnTo>
                  <a:lnTo>
                    <a:pt x="52" y="152"/>
                  </a:lnTo>
                  <a:lnTo>
                    <a:pt x="44" y="144"/>
                  </a:lnTo>
                  <a:lnTo>
                    <a:pt x="37" y="136"/>
                  </a:lnTo>
                  <a:lnTo>
                    <a:pt x="30" y="127"/>
                  </a:lnTo>
                  <a:lnTo>
                    <a:pt x="22" y="115"/>
                  </a:lnTo>
                  <a:lnTo>
                    <a:pt x="15" y="105"/>
                  </a:lnTo>
                  <a:lnTo>
                    <a:pt x="10" y="96"/>
                  </a:lnTo>
                  <a:lnTo>
                    <a:pt x="7" y="86"/>
                  </a:lnTo>
                  <a:lnTo>
                    <a:pt x="3" y="77"/>
                  </a:lnTo>
                  <a:lnTo>
                    <a:pt x="1" y="69"/>
                  </a:lnTo>
                  <a:lnTo>
                    <a:pt x="0" y="59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1" y="38"/>
                  </a:lnTo>
                  <a:lnTo>
                    <a:pt x="3" y="31"/>
                  </a:lnTo>
                  <a:lnTo>
                    <a:pt x="5" y="26"/>
                  </a:lnTo>
                  <a:lnTo>
                    <a:pt x="9" y="20"/>
                  </a:lnTo>
                  <a:lnTo>
                    <a:pt x="12" y="16"/>
                  </a:lnTo>
                  <a:lnTo>
                    <a:pt x="17" y="12"/>
                  </a:lnTo>
                  <a:lnTo>
                    <a:pt x="21" y="8"/>
                  </a:lnTo>
                  <a:lnTo>
                    <a:pt x="28" y="5"/>
                  </a:lnTo>
                  <a:lnTo>
                    <a:pt x="33" y="2"/>
                  </a:lnTo>
                  <a:lnTo>
                    <a:pt x="39" y="1"/>
                  </a:lnTo>
                  <a:lnTo>
                    <a:pt x="46" y="0"/>
                  </a:lnTo>
                  <a:lnTo>
                    <a:pt x="52" y="0"/>
                  </a:lnTo>
                  <a:lnTo>
                    <a:pt x="59" y="1"/>
                  </a:lnTo>
                  <a:lnTo>
                    <a:pt x="66" y="3"/>
                  </a:lnTo>
                  <a:lnTo>
                    <a:pt x="74" y="5"/>
                  </a:lnTo>
                  <a:lnTo>
                    <a:pt x="82" y="9"/>
                  </a:lnTo>
                  <a:lnTo>
                    <a:pt x="90" y="13"/>
                  </a:lnTo>
                  <a:lnTo>
                    <a:pt x="98" y="18"/>
                  </a:lnTo>
                  <a:lnTo>
                    <a:pt x="105" y="23"/>
                  </a:lnTo>
                  <a:lnTo>
                    <a:pt x="113" y="30"/>
                  </a:lnTo>
                  <a:lnTo>
                    <a:pt x="120" y="37"/>
                  </a:lnTo>
                  <a:lnTo>
                    <a:pt x="128" y="46"/>
                  </a:lnTo>
                  <a:lnTo>
                    <a:pt x="136" y="5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08" name="Freeform 84"/>
            <p:cNvSpPr>
              <a:spLocks/>
            </p:cNvSpPr>
            <p:nvPr/>
          </p:nvSpPr>
          <p:spPr bwMode="auto">
            <a:xfrm>
              <a:off x="4465638" y="3836988"/>
              <a:ext cx="9525" cy="9525"/>
            </a:xfrm>
            <a:custGeom>
              <a:avLst/>
              <a:gdLst/>
              <a:ahLst/>
              <a:cxnLst>
                <a:cxn ang="0">
                  <a:pos x="144" y="65"/>
                </a:cxn>
                <a:cxn ang="0">
                  <a:pos x="155" y="85"/>
                </a:cxn>
                <a:cxn ang="0">
                  <a:pos x="163" y="103"/>
                </a:cxn>
                <a:cxn ang="0">
                  <a:pos x="166" y="120"/>
                </a:cxn>
                <a:cxn ang="0">
                  <a:pos x="167" y="136"/>
                </a:cxn>
                <a:cxn ang="0">
                  <a:pos x="164" y="149"/>
                </a:cxn>
                <a:cxn ang="0">
                  <a:pos x="158" y="160"/>
                </a:cxn>
                <a:cxn ang="0">
                  <a:pos x="150" y="168"/>
                </a:cxn>
                <a:cxn ang="0">
                  <a:pos x="140" y="175"/>
                </a:cxn>
                <a:cxn ang="0">
                  <a:pos x="127" y="179"/>
                </a:cxn>
                <a:cxn ang="0">
                  <a:pos x="114" y="179"/>
                </a:cxn>
                <a:cxn ang="0">
                  <a:pos x="99" y="177"/>
                </a:cxn>
                <a:cxn ang="0">
                  <a:pos x="84" y="172"/>
                </a:cxn>
                <a:cxn ang="0">
                  <a:pos x="68" y="164"/>
                </a:cxn>
                <a:cxn ang="0">
                  <a:pos x="52" y="152"/>
                </a:cxn>
                <a:cxn ang="0">
                  <a:pos x="37" y="136"/>
                </a:cxn>
                <a:cxn ang="0">
                  <a:pos x="22" y="115"/>
                </a:cxn>
                <a:cxn ang="0">
                  <a:pos x="10" y="96"/>
                </a:cxn>
                <a:cxn ang="0">
                  <a:pos x="3" y="77"/>
                </a:cxn>
                <a:cxn ang="0">
                  <a:pos x="0" y="59"/>
                </a:cxn>
                <a:cxn ang="0">
                  <a:pos x="0" y="44"/>
                </a:cxn>
                <a:cxn ang="0">
                  <a:pos x="3" y="31"/>
                </a:cxn>
                <a:cxn ang="0">
                  <a:pos x="9" y="20"/>
                </a:cxn>
                <a:cxn ang="0">
                  <a:pos x="17" y="12"/>
                </a:cxn>
                <a:cxn ang="0">
                  <a:pos x="28" y="5"/>
                </a:cxn>
                <a:cxn ang="0">
                  <a:pos x="39" y="1"/>
                </a:cxn>
                <a:cxn ang="0">
                  <a:pos x="52" y="0"/>
                </a:cxn>
                <a:cxn ang="0">
                  <a:pos x="66" y="3"/>
                </a:cxn>
                <a:cxn ang="0">
                  <a:pos x="82" y="9"/>
                </a:cxn>
                <a:cxn ang="0">
                  <a:pos x="98" y="18"/>
                </a:cxn>
                <a:cxn ang="0">
                  <a:pos x="113" y="30"/>
                </a:cxn>
                <a:cxn ang="0">
                  <a:pos x="128" y="46"/>
                </a:cxn>
              </a:cxnLst>
              <a:rect l="0" t="0" r="r" b="b"/>
              <a:pathLst>
                <a:path w="167" h="179">
                  <a:moveTo>
                    <a:pt x="136" y="55"/>
                  </a:moveTo>
                  <a:lnTo>
                    <a:pt x="144" y="65"/>
                  </a:lnTo>
                  <a:lnTo>
                    <a:pt x="150" y="76"/>
                  </a:lnTo>
                  <a:lnTo>
                    <a:pt x="155" y="85"/>
                  </a:lnTo>
                  <a:lnTo>
                    <a:pt x="160" y="94"/>
                  </a:lnTo>
                  <a:lnTo>
                    <a:pt x="163" y="103"/>
                  </a:lnTo>
                  <a:lnTo>
                    <a:pt x="165" y="112"/>
                  </a:lnTo>
                  <a:lnTo>
                    <a:pt x="166" y="120"/>
                  </a:lnTo>
                  <a:lnTo>
                    <a:pt x="167" y="128"/>
                  </a:lnTo>
                  <a:lnTo>
                    <a:pt x="167" y="136"/>
                  </a:lnTo>
                  <a:lnTo>
                    <a:pt x="165" y="142"/>
                  </a:lnTo>
                  <a:lnTo>
                    <a:pt x="164" y="149"/>
                  </a:lnTo>
                  <a:lnTo>
                    <a:pt x="161" y="154"/>
                  </a:lnTo>
                  <a:lnTo>
                    <a:pt x="158" y="160"/>
                  </a:lnTo>
                  <a:lnTo>
                    <a:pt x="154" y="164"/>
                  </a:lnTo>
                  <a:lnTo>
                    <a:pt x="150" y="168"/>
                  </a:lnTo>
                  <a:lnTo>
                    <a:pt x="145" y="172"/>
                  </a:lnTo>
                  <a:lnTo>
                    <a:pt x="140" y="175"/>
                  </a:lnTo>
                  <a:lnTo>
                    <a:pt x="134" y="177"/>
                  </a:lnTo>
                  <a:lnTo>
                    <a:pt x="127" y="179"/>
                  </a:lnTo>
                  <a:lnTo>
                    <a:pt x="120" y="179"/>
                  </a:lnTo>
                  <a:lnTo>
                    <a:pt x="114" y="179"/>
                  </a:lnTo>
                  <a:lnTo>
                    <a:pt x="106" y="179"/>
                  </a:lnTo>
                  <a:lnTo>
                    <a:pt x="99" y="177"/>
                  </a:lnTo>
                  <a:lnTo>
                    <a:pt x="92" y="175"/>
                  </a:lnTo>
                  <a:lnTo>
                    <a:pt x="84" y="172"/>
                  </a:lnTo>
                  <a:lnTo>
                    <a:pt x="75" y="169"/>
                  </a:lnTo>
                  <a:lnTo>
                    <a:pt x="68" y="164"/>
                  </a:lnTo>
                  <a:lnTo>
                    <a:pt x="60" y="158"/>
                  </a:lnTo>
                  <a:lnTo>
                    <a:pt x="52" y="152"/>
                  </a:lnTo>
                  <a:lnTo>
                    <a:pt x="44" y="144"/>
                  </a:lnTo>
                  <a:lnTo>
                    <a:pt x="37" y="136"/>
                  </a:lnTo>
                  <a:lnTo>
                    <a:pt x="30" y="127"/>
                  </a:lnTo>
                  <a:lnTo>
                    <a:pt x="22" y="115"/>
                  </a:lnTo>
                  <a:lnTo>
                    <a:pt x="15" y="105"/>
                  </a:lnTo>
                  <a:lnTo>
                    <a:pt x="10" y="96"/>
                  </a:lnTo>
                  <a:lnTo>
                    <a:pt x="7" y="86"/>
                  </a:lnTo>
                  <a:lnTo>
                    <a:pt x="3" y="77"/>
                  </a:lnTo>
                  <a:lnTo>
                    <a:pt x="1" y="69"/>
                  </a:lnTo>
                  <a:lnTo>
                    <a:pt x="0" y="59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1" y="38"/>
                  </a:lnTo>
                  <a:lnTo>
                    <a:pt x="3" y="31"/>
                  </a:lnTo>
                  <a:lnTo>
                    <a:pt x="5" y="26"/>
                  </a:lnTo>
                  <a:lnTo>
                    <a:pt x="9" y="20"/>
                  </a:lnTo>
                  <a:lnTo>
                    <a:pt x="12" y="16"/>
                  </a:lnTo>
                  <a:lnTo>
                    <a:pt x="17" y="12"/>
                  </a:lnTo>
                  <a:lnTo>
                    <a:pt x="21" y="8"/>
                  </a:lnTo>
                  <a:lnTo>
                    <a:pt x="28" y="5"/>
                  </a:lnTo>
                  <a:lnTo>
                    <a:pt x="33" y="2"/>
                  </a:lnTo>
                  <a:lnTo>
                    <a:pt x="39" y="1"/>
                  </a:lnTo>
                  <a:lnTo>
                    <a:pt x="46" y="0"/>
                  </a:lnTo>
                  <a:lnTo>
                    <a:pt x="52" y="0"/>
                  </a:lnTo>
                  <a:lnTo>
                    <a:pt x="59" y="1"/>
                  </a:lnTo>
                  <a:lnTo>
                    <a:pt x="66" y="3"/>
                  </a:lnTo>
                  <a:lnTo>
                    <a:pt x="74" y="5"/>
                  </a:lnTo>
                  <a:lnTo>
                    <a:pt x="82" y="9"/>
                  </a:lnTo>
                  <a:lnTo>
                    <a:pt x="90" y="13"/>
                  </a:lnTo>
                  <a:lnTo>
                    <a:pt x="98" y="18"/>
                  </a:lnTo>
                  <a:lnTo>
                    <a:pt x="105" y="23"/>
                  </a:lnTo>
                  <a:lnTo>
                    <a:pt x="113" y="30"/>
                  </a:lnTo>
                  <a:lnTo>
                    <a:pt x="120" y="37"/>
                  </a:lnTo>
                  <a:lnTo>
                    <a:pt x="128" y="46"/>
                  </a:lnTo>
                  <a:lnTo>
                    <a:pt x="136" y="55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09" name="Freeform 85"/>
            <p:cNvSpPr>
              <a:spLocks/>
            </p:cNvSpPr>
            <p:nvPr/>
          </p:nvSpPr>
          <p:spPr bwMode="auto">
            <a:xfrm>
              <a:off x="4454525" y="3832225"/>
              <a:ext cx="7938" cy="7938"/>
            </a:xfrm>
            <a:custGeom>
              <a:avLst/>
              <a:gdLst/>
              <a:ahLst/>
              <a:cxnLst>
                <a:cxn ang="0">
                  <a:pos x="123" y="68"/>
                </a:cxn>
                <a:cxn ang="0">
                  <a:pos x="129" y="85"/>
                </a:cxn>
                <a:cxn ang="0">
                  <a:pos x="132" y="101"/>
                </a:cxn>
                <a:cxn ang="0">
                  <a:pos x="132" y="116"/>
                </a:cxn>
                <a:cxn ang="0">
                  <a:pos x="129" y="128"/>
                </a:cxn>
                <a:cxn ang="0">
                  <a:pos x="125" y="138"/>
                </a:cxn>
                <a:cxn ang="0">
                  <a:pos x="118" y="146"/>
                </a:cxn>
                <a:cxn ang="0">
                  <a:pos x="110" y="151"/>
                </a:cxn>
                <a:cxn ang="0">
                  <a:pos x="101" y="155"/>
                </a:cxn>
                <a:cxn ang="0">
                  <a:pos x="90" y="156"/>
                </a:cxn>
                <a:cxn ang="0">
                  <a:pos x="78" y="155"/>
                </a:cxn>
                <a:cxn ang="0">
                  <a:pos x="67" y="151"/>
                </a:cxn>
                <a:cxn ang="0">
                  <a:pos x="55" y="144"/>
                </a:cxn>
                <a:cxn ang="0">
                  <a:pos x="43" y="135"/>
                </a:cxn>
                <a:cxn ang="0">
                  <a:pos x="32" y="122"/>
                </a:cxn>
                <a:cxn ang="0">
                  <a:pos x="20" y="107"/>
                </a:cxn>
                <a:cxn ang="0">
                  <a:pos x="11" y="88"/>
                </a:cxn>
                <a:cxn ang="0">
                  <a:pos x="4" y="71"/>
                </a:cxn>
                <a:cxn ang="0">
                  <a:pos x="1" y="55"/>
                </a:cxn>
                <a:cxn ang="0">
                  <a:pos x="0" y="41"/>
                </a:cxn>
                <a:cxn ang="0">
                  <a:pos x="3" y="29"/>
                </a:cxn>
                <a:cxn ang="0">
                  <a:pos x="7" y="19"/>
                </a:cxn>
                <a:cxn ang="0">
                  <a:pos x="14" y="11"/>
                </a:cxn>
                <a:cxn ang="0">
                  <a:pos x="22" y="5"/>
                </a:cxn>
                <a:cxn ang="0">
                  <a:pos x="33" y="2"/>
                </a:cxn>
                <a:cxn ang="0">
                  <a:pos x="43" y="0"/>
                </a:cxn>
                <a:cxn ang="0">
                  <a:pos x="55" y="2"/>
                </a:cxn>
                <a:cxn ang="0">
                  <a:pos x="67" y="6"/>
                </a:cxn>
                <a:cxn ang="0">
                  <a:pos x="79" y="12"/>
                </a:cxn>
                <a:cxn ang="0">
                  <a:pos x="92" y="22"/>
                </a:cxn>
                <a:cxn ang="0">
                  <a:pos x="103" y="34"/>
                </a:cxn>
                <a:cxn ang="0">
                  <a:pos x="113" y="50"/>
                </a:cxn>
              </a:cxnLst>
              <a:rect l="0" t="0" r="r" b="b"/>
              <a:pathLst>
                <a:path w="132" h="156">
                  <a:moveTo>
                    <a:pt x="118" y="59"/>
                  </a:moveTo>
                  <a:lnTo>
                    <a:pt x="123" y="68"/>
                  </a:lnTo>
                  <a:lnTo>
                    <a:pt x="126" y="77"/>
                  </a:lnTo>
                  <a:lnTo>
                    <a:pt x="129" y="85"/>
                  </a:lnTo>
                  <a:lnTo>
                    <a:pt x="131" y="93"/>
                  </a:lnTo>
                  <a:lnTo>
                    <a:pt x="132" y="101"/>
                  </a:lnTo>
                  <a:lnTo>
                    <a:pt x="132" y="109"/>
                  </a:lnTo>
                  <a:lnTo>
                    <a:pt x="132" y="116"/>
                  </a:lnTo>
                  <a:lnTo>
                    <a:pt x="131" y="122"/>
                  </a:lnTo>
                  <a:lnTo>
                    <a:pt x="129" y="128"/>
                  </a:lnTo>
                  <a:lnTo>
                    <a:pt x="127" y="133"/>
                  </a:lnTo>
                  <a:lnTo>
                    <a:pt x="125" y="138"/>
                  </a:lnTo>
                  <a:lnTo>
                    <a:pt x="122" y="142"/>
                  </a:lnTo>
                  <a:lnTo>
                    <a:pt x="118" y="146"/>
                  </a:lnTo>
                  <a:lnTo>
                    <a:pt x="115" y="149"/>
                  </a:lnTo>
                  <a:lnTo>
                    <a:pt x="110" y="151"/>
                  </a:lnTo>
                  <a:lnTo>
                    <a:pt x="106" y="153"/>
                  </a:lnTo>
                  <a:lnTo>
                    <a:pt x="101" y="155"/>
                  </a:lnTo>
                  <a:lnTo>
                    <a:pt x="96" y="156"/>
                  </a:lnTo>
                  <a:lnTo>
                    <a:pt x="90" y="156"/>
                  </a:lnTo>
                  <a:lnTo>
                    <a:pt x="85" y="155"/>
                  </a:lnTo>
                  <a:lnTo>
                    <a:pt x="78" y="155"/>
                  </a:lnTo>
                  <a:lnTo>
                    <a:pt x="72" y="153"/>
                  </a:lnTo>
                  <a:lnTo>
                    <a:pt x="67" y="151"/>
                  </a:lnTo>
                  <a:lnTo>
                    <a:pt x="61" y="148"/>
                  </a:lnTo>
                  <a:lnTo>
                    <a:pt x="55" y="144"/>
                  </a:lnTo>
                  <a:lnTo>
                    <a:pt x="49" y="140"/>
                  </a:lnTo>
                  <a:lnTo>
                    <a:pt x="43" y="135"/>
                  </a:lnTo>
                  <a:lnTo>
                    <a:pt x="37" y="129"/>
                  </a:lnTo>
                  <a:lnTo>
                    <a:pt x="32" y="122"/>
                  </a:lnTo>
                  <a:lnTo>
                    <a:pt x="26" y="115"/>
                  </a:lnTo>
                  <a:lnTo>
                    <a:pt x="20" y="107"/>
                  </a:lnTo>
                  <a:lnTo>
                    <a:pt x="16" y="98"/>
                  </a:lnTo>
                  <a:lnTo>
                    <a:pt x="11" y="88"/>
                  </a:lnTo>
                  <a:lnTo>
                    <a:pt x="7" y="79"/>
                  </a:lnTo>
                  <a:lnTo>
                    <a:pt x="4" y="71"/>
                  </a:lnTo>
                  <a:lnTo>
                    <a:pt x="2" y="63"/>
                  </a:lnTo>
                  <a:lnTo>
                    <a:pt x="1" y="55"/>
                  </a:lnTo>
                  <a:lnTo>
                    <a:pt x="0" y="48"/>
                  </a:lnTo>
                  <a:lnTo>
                    <a:pt x="0" y="41"/>
                  </a:lnTo>
                  <a:lnTo>
                    <a:pt x="1" y="34"/>
                  </a:lnTo>
                  <a:lnTo>
                    <a:pt x="3" y="29"/>
                  </a:lnTo>
                  <a:lnTo>
                    <a:pt x="5" y="23"/>
                  </a:lnTo>
                  <a:lnTo>
                    <a:pt x="7" y="19"/>
                  </a:lnTo>
                  <a:lnTo>
                    <a:pt x="10" y="14"/>
                  </a:lnTo>
                  <a:lnTo>
                    <a:pt x="14" y="11"/>
                  </a:lnTo>
                  <a:lnTo>
                    <a:pt x="18" y="8"/>
                  </a:lnTo>
                  <a:lnTo>
                    <a:pt x="22" y="5"/>
                  </a:lnTo>
                  <a:lnTo>
                    <a:pt x="28" y="3"/>
                  </a:lnTo>
                  <a:lnTo>
                    <a:pt x="33" y="2"/>
                  </a:lnTo>
                  <a:lnTo>
                    <a:pt x="38" y="1"/>
                  </a:lnTo>
                  <a:lnTo>
                    <a:pt x="43" y="0"/>
                  </a:lnTo>
                  <a:lnTo>
                    <a:pt x="49" y="1"/>
                  </a:lnTo>
                  <a:lnTo>
                    <a:pt x="55" y="2"/>
                  </a:lnTo>
                  <a:lnTo>
                    <a:pt x="61" y="3"/>
                  </a:lnTo>
                  <a:lnTo>
                    <a:pt x="67" y="6"/>
                  </a:lnTo>
                  <a:lnTo>
                    <a:pt x="73" y="9"/>
                  </a:lnTo>
                  <a:lnTo>
                    <a:pt x="79" y="12"/>
                  </a:lnTo>
                  <a:lnTo>
                    <a:pt x="86" y="17"/>
                  </a:lnTo>
                  <a:lnTo>
                    <a:pt x="92" y="22"/>
                  </a:lnTo>
                  <a:lnTo>
                    <a:pt x="97" y="27"/>
                  </a:lnTo>
                  <a:lnTo>
                    <a:pt x="103" y="34"/>
                  </a:lnTo>
                  <a:lnTo>
                    <a:pt x="108" y="41"/>
                  </a:lnTo>
                  <a:lnTo>
                    <a:pt x="113" y="50"/>
                  </a:lnTo>
                  <a:lnTo>
                    <a:pt x="118" y="5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10" name="Freeform 86"/>
            <p:cNvSpPr>
              <a:spLocks/>
            </p:cNvSpPr>
            <p:nvPr/>
          </p:nvSpPr>
          <p:spPr bwMode="auto">
            <a:xfrm>
              <a:off x="4454525" y="3832225"/>
              <a:ext cx="7938" cy="7938"/>
            </a:xfrm>
            <a:custGeom>
              <a:avLst/>
              <a:gdLst/>
              <a:ahLst/>
              <a:cxnLst>
                <a:cxn ang="0">
                  <a:pos x="123" y="68"/>
                </a:cxn>
                <a:cxn ang="0">
                  <a:pos x="129" y="85"/>
                </a:cxn>
                <a:cxn ang="0">
                  <a:pos x="132" y="101"/>
                </a:cxn>
                <a:cxn ang="0">
                  <a:pos x="132" y="116"/>
                </a:cxn>
                <a:cxn ang="0">
                  <a:pos x="129" y="128"/>
                </a:cxn>
                <a:cxn ang="0">
                  <a:pos x="125" y="138"/>
                </a:cxn>
                <a:cxn ang="0">
                  <a:pos x="118" y="146"/>
                </a:cxn>
                <a:cxn ang="0">
                  <a:pos x="110" y="151"/>
                </a:cxn>
                <a:cxn ang="0">
                  <a:pos x="101" y="155"/>
                </a:cxn>
                <a:cxn ang="0">
                  <a:pos x="90" y="156"/>
                </a:cxn>
                <a:cxn ang="0">
                  <a:pos x="78" y="155"/>
                </a:cxn>
                <a:cxn ang="0">
                  <a:pos x="67" y="151"/>
                </a:cxn>
                <a:cxn ang="0">
                  <a:pos x="55" y="144"/>
                </a:cxn>
                <a:cxn ang="0">
                  <a:pos x="43" y="135"/>
                </a:cxn>
                <a:cxn ang="0">
                  <a:pos x="32" y="122"/>
                </a:cxn>
                <a:cxn ang="0">
                  <a:pos x="20" y="107"/>
                </a:cxn>
                <a:cxn ang="0">
                  <a:pos x="11" y="88"/>
                </a:cxn>
                <a:cxn ang="0">
                  <a:pos x="4" y="71"/>
                </a:cxn>
                <a:cxn ang="0">
                  <a:pos x="1" y="55"/>
                </a:cxn>
                <a:cxn ang="0">
                  <a:pos x="0" y="41"/>
                </a:cxn>
                <a:cxn ang="0">
                  <a:pos x="3" y="29"/>
                </a:cxn>
                <a:cxn ang="0">
                  <a:pos x="7" y="19"/>
                </a:cxn>
                <a:cxn ang="0">
                  <a:pos x="14" y="11"/>
                </a:cxn>
                <a:cxn ang="0">
                  <a:pos x="22" y="5"/>
                </a:cxn>
                <a:cxn ang="0">
                  <a:pos x="33" y="2"/>
                </a:cxn>
                <a:cxn ang="0">
                  <a:pos x="43" y="0"/>
                </a:cxn>
                <a:cxn ang="0">
                  <a:pos x="55" y="2"/>
                </a:cxn>
                <a:cxn ang="0">
                  <a:pos x="67" y="6"/>
                </a:cxn>
                <a:cxn ang="0">
                  <a:pos x="79" y="12"/>
                </a:cxn>
                <a:cxn ang="0">
                  <a:pos x="92" y="22"/>
                </a:cxn>
                <a:cxn ang="0">
                  <a:pos x="103" y="34"/>
                </a:cxn>
                <a:cxn ang="0">
                  <a:pos x="113" y="50"/>
                </a:cxn>
              </a:cxnLst>
              <a:rect l="0" t="0" r="r" b="b"/>
              <a:pathLst>
                <a:path w="132" h="156">
                  <a:moveTo>
                    <a:pt x="118" y="59"/>
                  </a:moveTo>
                  <a:lnTo>
                    <a:pt x="123" y="68"/>
                  </a:lnTo>
                  <a:lnTo>
                    <a:pt x="126" y="77"/>
                  </a:lnTo>
                  <a:lnTo>
                    <a:pt x="129" y="85"/>
                  </a:lnTo>
                  <a:lnTo>
                    <a:pt x="131" y="93"/>
                  </a:lnTo>
                  <a:lnTo>
                    <a:pt x="132" y="101"/>
                  </a:lnTo>
                  <a:lnTo>
                    <a:pt x="132" y="109"/>
                  </a:lnTo>
                  <a:lnTo>
                    <a:pt x="132" y="116"/>
                  </a:lnTo>
                  <a:lnTo>
                    <a:pt x="131" y="122"/>
                  </a:lnTo>
                  <a:lnTo>
                    <a:pt x="129" y="128"/>
                  </a:lnTo>
                  <a:lnTo>
                    <a:pt x="127" y="133"/>
                  </a:lnTo>
                  <a:lnTo>
                    <a:pt x="125" y="138"/>
                  </a:lnTo>
                  <a:lnTo>
                    <a:pt x="122" y="142"/>
                  </a:lnTo>
                  <a:lnTo>
                    <a:pt x="118" y="146"/>
                  </a:lnTo>
                  <a:lnTo>
                    <a:pt x="115" y="149"/>
                  </a:lnTo>
                  <a:lnTo>
                    <a:pt x="110" y="151"/>
                  </a:lnTo>
                  <a:lnTo>
                    <a:pt x="106" y="153"/>
                  </a:lnTo>
                  <a:lnTo>
                    <a:pt x="101" y="155"/>
                  </a:lnTo>
                  <a:lnTo>
                    <a:pt x="96" y="156"/>
                  </a:lnTo>
                  <a:lnTo>
                    <a:pt x="90" y="156"/>
                  </a:lnTo>
                  <a:lnTo>
                    <a:pt x="85" y="155"/>
                  </a:lnTo>
                  <a:lnTo>
                    <a:pt x="78" y="155"/>
                  </a:lnTo>
                  <a:lnTo>
                    <a:pt x="72" y="153"/>
                  </a:lnTo>
                  <a:lnTo>
                    <a:pt x="67" y="151"/>
                  </a:lnTo>
                  <a:lnTo>
                    <a:pt x="61" y="148"/>
                  </a:lnTo>
                  <a:lnTo>
                    <a:pt x="55" y="144"/>
                  </a:lnTo>
                  <a:lnTo>
                    <a:pt x="49" y="140"/>
                  </a:lnTo>
                  <a:lnTo>
                    <a:pt x="43" y="135"/>
                  </a:lnTo>
                  <a:lnTo>
                    <a:pt x="37" y="129"/>
                  </a:lnTo>
                  <a:lnTo>
                    <a:pt x="32" y="122"/>
                  </a:lnTo>
                  <a:lnTo>
                    <a:pt x="26" y="115"/>
                  </a:lnTo>
                  <a:lnTo>
                    <a:pt x="20" y="107"/>
                  </a:lnTo>
                  <a:lnTo>
                    <a:pt x="16" y="98"/>
                  </a:lnTo>
                  <a:lnTo>
                    <a:pt x="11" y="88"/>
                  </a:lnTo>
                  <a:lnTo>
                    <a:pt x="7" y="79"/>
                  </a:lnTo>
                  <a:lnTo>
                    <a:pt x="4" y="71"/>
                  </a:lnTo>
                  <a:lnTo>
                    <a:pt x="2" y="63"/>
                  </a:lnTo>
                  <a:lnTo>
                    <a:pt x="1" y="55"/>
                  </a:lnTo>
                  <a:lnTo>
                    <a:pt x="0" y="48"/>
                  </a:lnTo>
                  <a:lnTo>
                    <a:pt x="0" y="41"/>
                  </a:lnTo>
                  <a:lnTo>
                    <a:pt x="1" y="34"/>
                  </a:lnTo>
                  <a:lnTo>
                    <a:pt x="3" y="29"/>
                  </a:lnTo>
                  <a:lnTo>
                    <a:pt x="5" y="23"/>
                  </a:lnTo>
                  <a:lnTo>
                    <a:pt x="7" y="19"/>
                  </a:lnTo>
                  <a:lnTo>
                    <a:pt x="10" y="14"/>
                  </a:lnTo>
                  <a:lnTo>
                    <a:pt x="14" y="11"/>
                  </a:lnTo>
                  <a:lnTo>
                    <a:pt x="18" y="8"/>
                  </a:lnTo>
                  <a:lnTo>
                    <a:pt x="22" y="5"/>
                  </a:lnTo>
                  <a:lnTo>
                    <a:pt x="28" y="3"/>
                  </a:lnTo>
                  <a:lnTo>
                    <a:pt x="33" y="2"/>
                  </a:lnTo>
                  <a:lnTo>
                    <a:pt x="38" y="1"/>
                  </a:lnTo>
                  <a:lnTo>
                    <a:pt x="43" y="0"/>
                  </a:lnTo>
                  <a:lnTo>
                    <a:pt x="49" y="1"/>
                  </a:lnTo>
                  <a:lnTo>
                    <a:pt x="55" y="2"/>
                  </a:lnTo>
                  <a:lnTo>
                    <a:pt x="61" y="3"/>
                  </a:lnTo>
                  <a:lnTo>
                    <a:pt x="67" y="6"/>
                  </a:lnTo>
                  <a:lnTo>
                    <a:pt x="73" y="9"/>
                  </a:lnTo>
                  <a:lnTo>
                    <a:pt x="79" y="12"/>
                  </a:lnTo>
                  <a:lnTo>
                    <a:pt x="86" y="17"/>
                  </a:lnTo>
                  <a:lnTo>
                    <a:pt x="92" y="22"/>
                  </a:lnTo>
                  <a:lnTo>
                    <a:pt x="97" y="27"/>
                  </a:lnTo>
                  <a:lnTo>
                    <a:pt x="103" y="34"/>
                  </a:lnTo>
                  <a:lnTo>
                    <a:pt x="108" y="41"/>
                  </a:lnTo>
                  <a:lnTo>
                    <a:pt x="113" y="50"/>
                  </a:lnTo>
                  <a:lnTo>
                    <a:pt x="118" y="59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11" name="Freeform 87"/>
            <p:cNvSpPr>
              <a:spLocks noEditPoints="1"/>
            </p:cNvSpPr>
            <p:nvPr/>
          </p:nvSpPr>
          <p:spPr bwMode="auto">
            <a:xfrm>
              <a:off x="4500563" y="3756025"/>
              <a:ext cx="63500" cy="98425"/>
            </a:xfrm>
            <a:custGeom>
              <a:avLst/>
              <a:gdLst/>
              <a:ahLst/>
              <a:cxnLst>
                <a:cxn ang="0">
                  <a:pos x="125" y="36"/>
                </a:cxn>
                <a:cxn ang="0">
                  <a:pos x="226" y="0"/>
                </a:cxn>
                <a:cxn ang="0">
                  <a:pos x="300" y="45"/>
                </a:cxn>
                <a:cxn ang="0">
                  <a:pos x="318" y="154"/>
                </a:cxn>
                <a:cxn ang="0">
                  <a:pos x="251" y="306"/>
                </a:cxn>
                <a:cxn ang="0">
                  <a:pos x="149" y="393"/>
                </a:cxn>
                <a:cxn ang="0">
                  <a:pos x="57" y="393"/>
                </a:cxn>
                <a:cxn ang="0">
                  <a:pos x="3" y="319"/>
                </a:cxn>
                <a:cxn ang="0">
                  <a:pos x="20" y="187"/>
                </a:cxn>
                <a:cxn ang="0">
                  <a:pos x="514" y="1733"/>
                </a:cxn>
                <a:cxn ang="0">
                  <a:pos x="595" y="1807"/>
                </a:cxn>
                <a:cxn ang="0">
                  <a:pos x="595" y="1880"/>
                </a:cxn>
                <a:cxn ang="0">
                  <a:pos x="519" y="1925"/>
                </a:cxn>
                <a:cxn ang="0">
                  <a:pos x="374" y="1913"/>
                </a:cxn>
                <a:cxn ang="0">
                  <a:pos x="243" y="1848"/>
                </a:cxn>
                <a:cxn ang="0">
                  <a:pos x="198" y="1769"/>
                </a:cxn>
                <a:cxn ang="0">
                  <a:pos x="231" y="1705"/>
                </a:cxn>
                <a:cxn ang="0">
                  <a:pos x="337" y="1683"/>
                </a:cxn>
                <a:cxn ang="0">
                  <a:pos x="788" y="1422"/>
                </a:cxn>
                <a:cxn ang="0">
                  <a:pos x="950" y="1465"/>
                </a:cxn>
                <a:cxn ang="0">
                  <a:pos x="1017" y="1552"/>
                </a:cxn>
                <a:cxn ang="0">
                  <a:pos x="980" y="1646"/>
                </a:cxn>
                <a:cxn ang="0">
                  <a:pos x="830" y="1711"/>
                </a:cxn>
                <a:cxn ang="0">
                  <a:pos x="622" y="1711"/>
                </a:cxn>
                <a:cxn ang="0">
                  <a:pos x="500" y="1645"/>
                </a:cxn>
                <a:cxn ang="0">
                  <a:pos x="477" y="1551"/>
                </a:cxn>
                <a:cxn ang="0">
                  <a:pos x="561" y="1463"/>
                </a:cxn>
                <a:cxn ang="0">
                  <a:pos x="876" y="1004"/>
                </a:cxn>
                <a:cxn ang="0">
                  <a:pos x="1096" y="989"/>
                </a:cxn>
                <a:cxn ang="0">
                  <a:pos x="1220" y="1052"/>
                </a:cxn>
                <a:cxn ang="0">
                  <a:pos x="1233" y="1156"/>
                </a:cxn>
                <a:cxn ang="0">
                  <a:pos x="1114" y="1264"/>
                </a:cxn>
                <a:cxn ang="0">
                  <a:pos x="878" y="1332"/>
                </a:cxn>
                <a:cxn ang="0">
                  <a:pos x="698" y="1311"/>
                </a:cxn>
                <a:cxn ang="0">
                  <a:pos x="619" y="1225"/>
                </a:cxn>
                <a:cxn ang="0">
                  <a:pos x="660" y="1114"/>
                </a:cxn>
                <a:cxn ang="0">
                  <a:pos x="838" y="1016"/>
                </a:cxn>
                <a:cxn ang="0">
                  <a:pos x="782" y="537"/>
                </a:cxn>
                <a:cxn ang="0">
                  <a:pos x="940" y="509"/>
                </a:cxn>
                <a:cxn ang="0">
                  <a:pos x="1020" y="575"/>
                </a:cxn>
                <a:cxn ang="0">
                  <a:pos x="992" y="709"/>
                </a:cxn>
                <a:cxn ang="0">
                  <a:pos x="830" y="882"/>
                </a:cxn>
                <a:cxn ang="0">
                  <a:pos x="643" y="976"/>
                </a:cxn>
                <a:cxn ang="0">
                  <a:pos x="515" y="960"/>
                </a:cxn>
                <a:cxn ang="0">
                  <a:pos x="477" y="861"/>
                </a:cxn>
                <a:cxn ang="0">
                  <a:pos x="559" y="706"/>
                </a:cxn>
                <a:cxn ang="0">
                  <a:pos x="399" y="261"/>
                </a:cxn>
                <a:cxn ang="0">
                  <a:pos x="528" y="173"/>
                </a:cxn>
                <a:cxn ang="0">
                  <a:pos x="625" y="187"/>
                </a:cxn>
                <a:cxn ang="0">
                  <a:pos x="659" y="285"/>
                </a:cxn>
                <a:cxn ang="0">
                  <a:pos x="598" y="452"/>
                </a:cxn>
                <a:cxn ang="0">
                  <a:pos x="464" y="603"/>
                </a:cxn>
                <a:cxn ang="0">
                  <a:pos x="345" y="645"/>
                </a:cxn>
                <a:cxn ang="0">
                  <a:pos x="272" y="593"/>
                </a:cxn>
                <a:cxn ang="0">
                  <a:pos x="275" y="464"/>
                </a:cxn>
              </a:cxnLst>
              <a:rect l="0" t="0" r="r" b="b"/>
              <a:pathLst>
                <a:path w="1242" h="1928">
                  <a:moveTo>
                    <a:pt x="41" y="141"/>
                  </a:moveTo>
                  <a:lnTo>
                    <a:pt x="55" y="117"/>
                  </a:lnTo>
                  <a:lnTo>
                    <a:pt x="68" y="97"/>
                  </a:lnTo>
                  <a:lnTo>
                    <a:pt x="81" y="79"/>
                  </a:lnTo>
                  <a:lnTo>
                    <a:pt x="95" y="62"/>
                  </a:lnTo>
                  <a:lnTo>
                    <a:pt x="111" y="48"/>
                  </a:lnTo>
                  <a:lnTo>
                    <a:pt x="125" y="36"/>
                  </a:lnTo>
                  <a:lnTo>
                    <a:pt x="140" y="26"/>
                  </a:lnTo>
                  <a:lnTo>
                    <a:pt x="154" y="17"/>
                  </a:lnTo>
                  <a:lnTo>
                    <a:pt x="170" y="11"/>
                  </a:lnTo>
                  <a:lnTo>
                    <a:pt x="184" y="5"/>
                  </a:lnTo>
                  <a:lnTo>
                    <a:pt x="198" y="2"/>
                  </a:lnTo>
                  <a:lnTo>
                    <a:pt x="212" y="0"/>
                  </a:lnTo>
                  <a:lnTo>
                    <a:pt x="226" y="0"/>
                  </a:lnTo>
                  <a:lnTo>
                    <a:pt x="238" y="2"/>
                  </a:lnTo>
                  <a:lnTo>
                    <a:pt x="250" y="5"/>
                  </a:lnTo>
                  <a:lnTo>
                    <a:pt x="263" y="11"/>
                  </a:lnTo>
                  <a:lnTo>
                    <a:pt x="273" y="17"/>
                  </a:lnTo>
                  <a:lnTo>
                    <a:pt x="283" y="25"/>
                  </a:lnTo>
                  <a:lnTo>
                    <a:pt x="292" y="34"/>
                  </a:lnTo>
                  <a:lnTo>
                    <a:pt x="300" y="45"/>
                  </a:lnTo>
                  <a:lnTo>
                    <a:pt x="306" y="56"/>
                  </a:lnTo>
                  <a:lnTo>
                    <a:pt x="312" y="70"/>
                  </a:lnTo>
                  <a:lnTo>
                    <a:pt x="317" y="84"/>
                  </a:lnTo>
                  <a:lnTo>
                    <a:pt x="319" y="100"/>
                  </a:lnTo>
                  <a:lnTo>
                    <a:pt x="320" y="116"/>
                  </a:lnTo>
                  <a:lnTo>
                    <a:pt x="320" y="135"/>
                  </a:lnTo>
                  <a:lnTo>
                    <a:pt x="318" y="154"/>
                  </a:lnTo>
                  <a:lnTo>
                    <a:pt x="313" y="173"/>
                  </a:lnTo>
                  <a:lnTo>
                    <a:pt x="308" y="195"/>
                  </a:lnTo>
                  <a:lnTo>
                    <a:pt x="300" y="216"/>
                  </a:lnTo>
                  <a:lnTo>
                    <a:pt x="290" y="239"/>
                  </a:lnTo>
                  <a:lnTo>
                    <a:pt x="279" y="263"/>
                  </a:lnTo>
                  <a:lnTo>
                    <a:pt x="266" y="285"/>
                  </a:lnTo>
                  <a:lnTo>
                    <a:pt x="251" y="306"/>
                  </a:lnTo>
                  <a:lnTo>
                    <a:pt x="237" y="324"/>
                  </a:lnTo>
                  <a:lnTo>
                    <a:pt x="223" y="340"/>
                  </a:lnTo>
                  <a:lnTo>
                    <a:pt x="208" y="355"/>
                  </a:lnTo>
                  <a:lnTo>
                    <a:pt x="193" y="368"/>
                  </a:lnTo>
                  <a:lnTo>
                    <a:pt x="179" y="378"/>
                  </a:lnTo>
                  <a:lnTo>
                    <a:pt x="164" y="386"/>
                  </a:lnTo>
                  <a:lnTo>
                    <a:pt x="149" y="393"/>
                  </a:lnTo>
                  <a:lnTo>
                    <a:pt x="134" y="398"/>
                  </a:lnTo>
                  <a:lnTo>
                    <a:pt x="120" y="401"/>
                  </a:lnTo>
                  <a:lnTo>
                    <a:pt x="107" y="403"/>
                  </a:lnTo>
                  <a:lnTo>
                    <a:pt x="92" y="402"/>
                  </a:lnTo>
                  <a:lnTo>
                    <a:pt x="80" y="401"/>
                  </a:lnTo>
                  <a:lnTo>
                    <a:pt x="68" y="397"/>
                  </a:lnTo>
                  <a:lnTo>
                    <a:pt x="57" y="393"/>
                  </a:lnTo>
                  <a:lnTo>
                    <a:pt x="45" y="386"/>
                  </a:lnTo>
                  <a:lnTo>
                    <a:pt x="35" y="379"/>
                  </a:lnTo>
                  <a:lnTo>
                    <a:pt x="27" y="370"/>
                  </a:lnTo>
                  <a:lnTo>
                    <a:pt x="19" y="358"/>
                  </a:lnTo>
                  <a:lnTo>
                    <a:pt x="13" y="346"/>
                  </a:lnTo>
                  <a:lnTo>
                    <a:pt x="7" y="333"/>
                  </a:lnTo>
                  <a:lnTo>
                    <a:pt x="3" y="319"/>
                  </a:lnTo>
                  <a:lnTo>
                    <a:pt x="1" y="304"/>
                  </a:lnTo>
                  <a:lnTo>
                    <a:pt x="0" y="286"/>
                  </a:lnTo>
                  <a:lnTo>
                    <a:pt x="0" y="269"/>
                  </a:lnTo>
                  <a:lnTo>
                    <a:pt x="3" y="250"/>
                  </a:lnTo>
                  <a:lnTo>
                    <a:pt x="6" y="229"/>
                  </a:lnTo>
                  <a:lnTo>
                    <a:pt x="12" y="209"/>
                  </a:lnTo>
                  <a:lnTo>
                    <a:pt x="20" y="187"/>
                  </a:lnTo>
                  <a:lnTo>
                    <a:pt x="29" y="164"/>
                  </a:lnTo>
                  <a:lnTo>
                    <a:pt x="41" y="141"/>
                  </a:lnTo>
                  <a:close/>
                  <a:moveTo>
                    <a:pt x="429" y="1699"/>
                  </a:moveTo>
                  <a:lnTo>
                    <a:pt x="453" y="1706"/>
                  </a:lnTo>
                  <a:lnTo>
                    <a:pt x="474" y="1714"/>
                  </a:lnTo>
                  <a:lnTo>
                    <a:pt x="495" y="1724"/>
                  </a:lnTo>
                  <a:lnTo>
                    <a:pt x="514" y="1733"/>
                  </a:lnTo>
                  <a:lnTo>
                    <a:pt x="531" y="1742"/>
                  </a:lnTo>
                  <a:lnTo>
                    <a:pt x="546" y="1752"/>
                  </a:lnTo>
                  <a:lnTo>
                    <a:pt x="559" y="1762"/>
                  </a:lnTo>
                  <a:lnTo>
                    <a:pt x="570" y="1773"/>
                  </a:lnTo>
                  <a:lnTo>
                    <a:pt x="580" y="1785"/>
                  </a:lnTo>
                  <a:lnTo>
                    <a:pt x="589" y="1796"/>
                  </a:lnTo>
                  <a:lnTo>
                    <a:pt x="595" y="1807"/>
                  </a:lnTo>
                  <a:lnTo>
                    <a:pt x="600" y="1818"/>
                  </a:lnTo>
                  <a:lnTo>
                    <a:pt x="603" y="1829"/>
                  </a:lnTo>
                  <a:lnTo>
                    <a:pt x="605" y="1839"/>
                  </a:lnTo>
                  <a:lnTo>
                    <a:pt x="605" y="1851"/>
                  </a:lnTo>
                  <a:lnTo>
                    <a:pt x="603" y="1861"/>
                  </a:lnTo>
                  <a:lnTo>
                    <a:pt x="600" y="1871"/>
                  </a:lnTo>
                  <a:lnTo>
                    <a:pt x="595" y="1880"/>
                  </a:lnTo>
                  <a:lnTo>
                    <a:pt x="589" y="1889"/>
                  </a:lnTo>
                  <a:lnTo>
                    <a:pt x="580" y="1896"/>
                  </a:lnTo>
                  <a:lnTo>
                    <a:pt x="571" y="1905"/>
                  </a:lnTo>
                  <a:lnTo>
                    <a:pt x="561" y="1911"/>
                  </a:lnTo>
                  <a:lnTo>
                    <a:pt x="548" y="1917"/>
                  </a:lnTo>
                  <a:lnTo>
                    <a:pt x="535" y="1921"/>
                  </a:lnTo>
                  <a:lnTo>
                    <a:pt x="519" y="1925"/>
                  </a:lnTo>
                  <a:lnTo>
                    <a:pt x="503" y="1927"/>
                  </a:lnTo>
                  <a:lnTo>
                    <a:pt x="485" y="1928"/>
                  </a:lnTo>
                  <a:lnTo>
                    <a:pt x="465" y="1928"/>
                  </a:lnTo>
                  <a:lnTo>
                    <a:pt x="444" y="1927"/>
                  </a:lnTo>
                  <a:lnTo>
                    <a:pt x="423" y="1924"/>
                  </a:lnTo>
                  <a:lnTo>
                    <a:pt x="398" y="1919"/>
                  </a:lnTo>
                  <a:lnTo>
                    <a:pt x="374" y="1913"/>
                  </a:lnTo>
                  <a:lnTo>
                    <a:pt x="350" y="1906"/>
                  </a:lnTo>
                  <a:lnTo>
                    <a:pt x="328" y="1897"/>
                  </a:lnTo>
                  <a:lnTo>
                    <a:pt x="307" y="1888"/>
                  </a:lnTo>
                  <a:lnTo>
                    <a:pt x="289" y="1879"/>
                  </a:lnTo>
                  <a:lnTo>
                    <a:pt x="272" y="1869"/>
                  </a:lnTo>
                  <a:lnTo>
                    <a:pt x="256" y="1859"/>
                  </a:lnTo>
                  <a:lnTo>
                    <a:pt x="243" y="1848"/>
                  </a:lnTo>
                  <a:lnTo>
                    <a:pt x="232" y="1836"/>
                  </a:lnTo>
                  <a:lnTo>
                    <a:pt x="222" y="1825"/>
                  </a:lnTo>
                  <a:lnTo>
                    <a:pt x="214" y="1814"/>
                  </a:lnTo>
                  <a:lnTo>
                    <a:pt x="207" y="1803"/>
                  </a:lnTo>
                  <a:lnTo>
                    <a:pt x="202" y="1792"/>
                  </a:lnTo>
                  <a:lnTo>
                    <a:pt x="199" y="1780"/>
                  </a:lnTo>
                  <a:lnTo>
                    <a:pt x="198" y="1769"/>
                  </a:lnTo>
                  <a:lnTo>
                    <a:pt x="198" y="1759"/>
                  </a:lnTo>
                  <a:lnTo>
                    <a:pt x="199" y="1748"/>
                  </a:lnTo>
                  <a:lnTo>
                    <a:pt x="202" y="1739"/>
                  </a:lnTo>
                  <a:lnTo>
                    <a:pt x="207" y="1730"/>
                  </a:lnTo>
                  <a:lnTo>
                    <a:pt x="214" y="1720"/>
                  </a:lnTo>
                  <a:lnTo>
                    <a:pt x="222" y="1712"/>
                  </a:lnTo>
                  <a:lnTo>
                    <a:pt x="231" y="1705"/>
                  </a:lnTo>
                  <a:lnTo>
                    <a:pt x="242" y="1699"/>
                  </a:lnTo>
                  <a:lnTo>
                    <a:pt x="254" y="1693"/>
                  </a:lnTo>
                  <a:lnTo>
                    <a:pt x="268" y="1689"/>
                  </a:lnTo>
                  <a:lnTo>
                    <a:pt x="283" y="1686"/>
                  </a:lnTo>
                  <a:lnTo>
                    <a:pt x="300" y="1684"/>
                  </a:lnTo>
                  <a:lnTo>
                    <a:pt x="318" y="1683"/>
                  </a:lnTo>
                  <a:lnTo>
                    <a:pt x="337" y="1683"/>
                  </a:lnTo>
                  <a:lnTo>
                    <a:pt x="358" y="1685"/>
                  </a:lnTo>
                  <a:lnTo>
                    <a:pt x="381" y="1688"/>
                  </a:lnTo>
                  <a:lnTo>
                    <a:pt x="404" y="1693"/>
                  </a:lnTo>
                  <a:lnTo>
                    <a:pt x="429" y="1699"/>
                  </a:lnTo>
                  <a:close/>
                  <a:moveTo>
                    <a:pt x="725" y="1423"/>
                  </a:moveTo>
                  <a:lnTo>
                    <a:pt x="758" y="1422"/>
                  </a:lnTo>
                  <a:lnTo>
                    <a:pt x="788" y="1422"/>
                  </a:lnTo>
                  <a:lnTo>
                    <a:pt x="817" y="1424"/>
                  </a:lnTo>
                  <a:lnTo>
                    <a:pt x="843" y="1429"/>
                  </a:lnTo>
                  <a:lnTo>
                    <a:pt x="869" y="1433"/>
                  </a:lnTo>
                  <a:lnTo>
                    <a:pt x="891" y="1440"/>
                  </a:lnTo>
                  <a:lnTo>
                    <a:pt x="913" y="1447"/>
                  </a:lnTo>
                  <a:lnTo>
                    <a:pt x="932" y="1456"/>
                  </a:lnTo>
                  <a:lnTo>
                    <a:pt x="950" y="1465"/>
                  </a:lnTo>
                  <a:lnTo>
                    <a:pt x="966" y="1476"/>
                  </a:lnTo>
                  <a:lnTo>
                    <a:pt x="979" y="1488"/>
                  </a:lnTo>
                  <a:lnTo>
                    <a:pt x="991" y="1499"/>
                  </a:lnTo>
                  <a:lnTo>
                    <a:pt x="1000" y="1512"/>
                  </a:lnTo>
                  <a:lnTo>
                    <a:pt x="1007" y="1525"/>
                  </a:lnTo>
                  <a:lnTo>
                    <a:pt x="1014" y="1538"/>
                  </a:lnTo>
                  <a:lnTo>
                    <a:pt x="1017" y="1552"/>
                  </a:lnTo>
                  <a:lnTo>
                    <a:pt x="1018" y="1566"/>
                  </a:lnTo>
                  <a:lnTo>
                    <a:pt x="1017" y="1580"/>
                  </a:lnTo>
                  <a:lnTo>
                    <a:pt x="1014" y="1593"/>
                  </a:lnTo>
                  <a:lnTo>
                    <a:pt x="1009" y="1608"/>
                  </a:lnTo>
                  <a:lnTo>
                    <a:pt x="1001" y="1621"/>
                  </a:lnTo>
                  <a:lnTo>
                    <a:pt x="991" y="1634"/>
                  </a:lnTo>
                  <a:lnTo>
                    <a:pt x="980" y="1646"/>
                  </a:lnTo>
                  <a:lnTo>
                    <a:pt x="966" y="1658"/>
                  </a:lnTo>
                  <a:lnTo>
                    <a:pt x="948" y="1670"/>
                  </a:lnTo>
                  <a:lnTo>
                    <a:pt x="930" y="1680"/>
                  </a:lnTo>
                  <a:lnTo>
                    <a:pt x="909" y="1689"/>
                  </a:lnTo>
                  <a:lnTo>
                    <a:pt x="884" y="1698"/>
                  </a:lnTo>
                  <a:lnTo>
                    <a:pt x="859" y="1705"/>
                  </a:lnTo>
                  <a:lnTo>
                    <a:pt x="830" y="1711"/>
                  </a:lnTo>
                  <a:lnTo>
                    <a:pt x="799" y="1716"/>
                  </a:lnTo>
                  <a:lnTo>
                    <a:pt x="765" y="1719"/>
                  </a:lnTo>
                  <a:lnTo>
                    <a:pt x="733" y="1720"/>
                  </a:lnTo>
                  <a:lnTo>
                    <a:pt x="703" y="1720"/>
                  </a:lnTo>
                  <a:lnTo>
                    <a:pt x="674" y="1719"/>
                  </a:lnTo>
                  <a:lnTo>
                    <a:pt x="647" y="1715"/>
                  </a:lnTo>
                  <a:lnTo>
                    <a:pt x="622" y="1711"/>
                  </a:lnTo>
                  <a:lnTo>
                    <a:pt x="599" y="1704"/>
                  </a:lnTo>
                  <a:lnTo>
                    <a:pt x="577" y="1697"/>
                  </a:lnTo>
                  <a:lnTo>
                    <a:pt x="558" y="1689"/>
                  </a:lnTo>
                  <a:lnTo>
                    <a:pt x="541" y="1679"/>
                  </a:lnTo>
                  <a:lnTo>
                    <a:pt x="525" y="1669"/>
                  </a:lnTo>
                  <a:lnTo>
                    <a:pt x="511" y="1657"/>
                  </a:lnTo>
                  <a:lnTo>
                    <a:pt x="500" y="1645"/>
                  </a:lnTo>
                  <a:lnTo>
                    <a:pt x="490" y="1632"/>
                  </a:lnTo>
                  <a:lnTo>
                    <a:pt x="483" y="1620"/>
                  </a:lnTo>
                  <a:lnTo>
                    <a:pt x="478" y="1606"/>
                  </a:lnTo>
                  <a:lnTo>
                    <a:pt x="473" y="1592"/>
                  </a:lnTo>
                  <a:lnTo>
                    <a:pt x="472" y="1578"/>
                  </a:lnTo>
                  <a:lnTo>
                    <a:pt x="473" y="1564"/>
                  </a:lnTo>
                  <a:lnTo>
                    <a:pt x="477" y="1551"/>
                  </a:lnTo>
                  <a:lnTo>
                    <a:pt x="482" y="1536"/>
                  </a:lnTo>
                  <a:lnTo>
                    <a:pt x="490" y="1523"/>
                  </a:lnTo>
                  <a:lnTo>
                    <a:pt x="499" y="1510"/>
                  </a:lnTo>
                  <a:lnTo>
                    <a:pt x="511" y="1497"/>
                  </a:lnTo>
                  <a:lnTo>
                    <a:pt x="525" y="1485"/>
                  </a:lnTo>
                  <a:lnTo>
                    <a:pt x="542" y="1473"/>
                  </a:lnTo>
                  <a:lnTo>
                    <a:pt x="561" y="1463"/>
                  </a:lnTo>
                  <a:lnTo>
                    <a:pt x="583" y="1454"/>
                  </a:lnTo>
                  <a:lnTo>
                    <a:pt x="606" y="1445"/>
                  </a:lnTo>
                  <a:lnTo>
                    <a:pt x="632" y="1438"/>
                  </a:lnTo>
                  <a:lnTo>
                    <a:pt x="661" y="1432"/>
                  </a:lnTo>
                  <a:lnTo>
                    <a:pt x="692" y="1426"/>
                  </a:lnTo>
                  <a:lnTo>
                    <a:pt x="725" y="1423"/>
                  </a:lnTo>
                  <a:close/>
                  <a:moveTo>
                    <a:pt x="876" y="1004"/>
                  </a:moveTo>
                  <a:lnTo>
                    <a:pt x="913" y="996"/>
                  </a:lnTo>
                  <a:lnTo>
                    <a:pt x="947" y="990"/>
                  </a:lnTo>
                  <a:lnTo>
                    <a:pt x="981" y="986"/>
                  </a:lnTo>
                  <a:lnTo>
                    <a:pt x="1013" y="984"/>
                  </a:lnTo>
                  <a:lnTo>
                    <a:pt x="1042" y="984"/>
                  </a:lnTo>
                  <a:lnTo>
                    <a:pt x="1070" y="986"/>
                  </a:lnTo>
                  <a:lnTo>
                    <a:pt x="1096" y="989"/>
                  </a:lnTo>
                  <a:lnTo>
                    <a:pt x="1120" y="994"/>
                  </a:lnTo>
                  <a:lnTo>
                    <a:pt x="1142" y="1000"/>
                  </a:lnTo>
                  <a:lnTo>
                    <a:pt x="1162" y="1008"/>
                  </a:lnTo>
                  <a:lnTo>
                    <a:pt x="1180" y="1018"/>
                  </a:lnTo>
                  <a:lnTo>
                    <a:pt x="1196" y="1028"/>
                  </a:lnTo>
                  <a:lnTo>
                    <a:pt x="1209" y="1039"/>
                  </a:lnTo>
                  <a:lnTo>
                    <a:pt x="1220" y="1052"/>
                  </a:lnTo>
                  <a:lnTo>
                    <a:pt x="1230" y="1065"/>
                  </a:lnTo>
                  <a:lnTo>
                    <a:pt x="1236" y="1079"/>
                  </a:lnTo>
                  <a:lnTo>
                    <a:pt x="1241" y="1094"/>
                  </a:lnTo>
                  <a:lnTo>
                    <a:pt x="1242" y="1108"/>
                  </a:lnTo>
                  <a:lnTo>
                    <a:pt x="1242" y="1124"/>
                  </a:lnTo>
                  <a:lnTo>
                    <a:pt x="1239" y="1140"/>
                  </a:lnTo>
                  <a:lnTo>
                    <a:pt x="1233" y="1156"/>
                  </a:lnTo>
                  <a:lnTo>
                    <a:pt x="1224" y="1172"/>
                  </a:lnTo>
                  <a:lnTo>
                    <a:pt x="1212" y="1187"/>
                  </a:lnTo>
                  <a:lnTo>
                    <a:pt x="1199" y="1204"/>
                  </a:lnTo>
                  <a:lnTo>
                    <a:pt x="1182" y="1219"/>
                  </a:lnTo>
                  <a:lnTo>
                    <a:pt x="1162" y="1234"/>
                  </a:lnTo>
                  <a:lnTo>
                    <a:pt x="1140" y="1250"/>
                  </a:lnTo>
                  <a:lnTo>
                    <a:pt x="1114" y="1264"/>
                  </a:lnTo>
                  <a:lnTo>
                    <a:pt x="1086" y="1277"/>
                  </a:lnTo>
                  <a:lnTo>
                    <a:pt x="1054" y="1290"/>
                  </a:lnTo>
                  <a:lnTo>
                    <a:pt x="1021" y="1301"/>
                  </a:lnTo>
                  <a:lnTo>
                    <a:pt x="983" y="1313"/>
                  </a:lnTo>
                  <a:lnTo>
                    <a:pt x="946" y="1322"/>
                  </a:lnTo>
                  <a:lnTo>
                    <a:pt x="912" y="1328"/>
                  </a:lnTo>
                  <a:lnTo>
                    <a:pt x="878" y="1332"/>
                  </a:lnTo>
                  <a:lnTo>
                    <a:pt x="847" y="1335"/>
                  </a:lnTo>
                  <a:lnTo>
                    <a:pt x="818" y="1335"/>
                  </a:lnTo>
                  <a:lnTo>
                    <a:pt x="789" y="1333"/>
                  </a:lnTo>
                  <a:lnTo>
                    <a:pt x="764" y="1330"/>
                  </a:lnTo>
                  <a:lnTo>
                    <a:pt x="740" y="1325"/>
                  </a:lnTo>
                  <a:lnTo>
                    <a:pt x="718" y="1319"/>
                  </a:lnTo>
                  <a:lnTo>
                    <a:pt x="698" y="1311"/>
                  </a:lnTo>
                  <a:lnTo>
                    <a:pt x="680" y="1301"/>
                  </a:lnTo>
                  <a:lnTo>
                    <a:pt x="664" y="1291"/>
                  </a:lnTo>
                  <a:lnTo>
                    <a:pt x="651" y="1280"/>
                  </a:lnTo>
                  <a:lnTo>
                    <a:pt x="640" y="1268"/>
                  </a:lnTo>
                  <a:lnTo>
                    <a:pt x="630" y="1255"/>
                  </a:lnTo>
                  <a:lnTo>
                    <a:pt x="623" y="1240"/>
                  </a:lnTo>
                  <a:lnTo>
                    <a:pt x="619" y="1225"/>
                  </a:lnTo>
                  <a:lnTo>
                    <a:pt x="617" y="1211"/>
                  </a:lnTo>
                  <a:lnTo>
                    <a:pt x="618" y="1195"/>
                  </a:lnTo>
                  <a:lnTo>
                    <a:pt x="621" y="1179"/>
                  </a:lnTo>
                  <a:lnTo>
                    <a:pt x="626" y="1163"/>
                  </a:lnTo>
                  <a:lnTo>
                    <a:pt x="636" y="1147"/>
                  </a:lnTo>
                  <a:lnTo>
                    <a:pt x="646" y="1130"/>
                  </a:lnTo>
                  <a:lnTo>
                    <a:pt x="660" y="1114"/>
                  </a:lnTo>
                  <a:lnTo>
                    <a:pt x="676" y="1099"/>
                  </a:lnTo>
                  <a:lnTo>
                    <a:pt x="696" y="1084"/>
                  </a:lnTo>
                  <a:lnTo>
                    <a:pt x="718" y="1068"/>
                  </a:lnTo>
                  <a:lnTo>
                    <a:pt x="744" y="1054"/>
                  </a:lnTo>
                  <a:lnTo>
                    <a:pt x="772" y="1041"/>
                  </a:lnTo>
                  <a:lnTo>
                    <a:pt x="804" y="1028"/>
                  </a:lnTo>
                  <a:lnTo>
                    <a:pt x="838" y="1016"/>
                  </a:lnTo>
                  <a:lnTo>
                    <a:pt x="876" y="1004"/>
                  </a:lnTo>
                  <a:close/>
                  <a:moveTo>
                    <a:pt x="639" y="630"/>
                  </a:moveTo>
                  <a:lnTo>
                    <a:pt x="668" y="607"/>
                  </a:lnTo>
                  <a:lnTo>
                    <a:pt x="698" y="585"/>
                  </a:lnTo>
                  <a:lnTo>
                    <a:pt x="727" y="567"/>
                  </a:lnTo>
                  <a:lnTo>
                    <a:pt x="755" y="551"/>
                  </a:lnTo>
                  <a:lnTo>
                    <a:pt x="782" y="537"/>
                  </a:lnTo>
                  <a:lnTo>
                    <a:pt x="808" y="527"/>
                  </a:lnTo>
                  <a:lnTo>
                    <a:pt x="833" y="518"/>
                  </a:lnTo>
                  <a:lnTo>
                    <a:pt x="858" y="512"/>
                  </a:lnTo>
                  <a:lnTo>
                    <a:pt x="880" y="509"/>
                  </a:lnTo>
                  <a:lnTo>
                    <a:pt x="901" y="507"/>
                  </a:lnTo>
                  <a:lnTo>
                    <a:pt x="921" y="507"/>
                  </a:lnTo>
                  <a:lnTo>
                    <a:pt x="940" y="509"/>
                  </a:lnTo>
                  <a:lnTo>
                    <a:pt x="957" y="514"/>
                  </a:lnTo>
                  <a:lnTo>
                    <a:pt x="972" y="520"/>
                  </a:lnTo>
                  <a:lnTo>
                    <a:pt x="985" y="527"/>
                  </a:lnTo>
                  <a:lnTo>
                    <a:pt x="997" y="537"/>
                  </a:lnTo>
                  <a:lnTo>
                    <a:pt x="1006" y="549"/>
                  </a:lnTo>
                  <a:lnTo>
                    <a:pt x="1015" y="561"/>
                  </a:lnTo>
                  <a:lnTo>
                    <a:pt x="1020" y="575"/>
                  </a:lnTo>
                  <a:lnTo>
                    <a:pt x="1023" y="590"/>
                  </a:lnTo>
                  <a:lnTo>
                    <a:pt x="1024" y="608"/>
                  </a:lnTo>
                  <a:lnTo>
                    <a:pt x="1023" y="626"/>
                  </a:lnTo>
                  <a:lnTo>
                    <a:pt x="1019" y="645"/>
                  </a:lnTo>
                  <a:lnTo>
                    <a:pt x="1013" y="666"/>
                  </a:lnTo>
                  <a:lnTo>
                    <a:pt x="1003" y="687"/>
                  </a:lnTo>
                  <a:lnTo>
                    <a:pt x="992" y="709"/>
                  </a:lnTo>
                  <a:lnTo>
                    <a:pt x="978" y="733"/>
                  </a:lnTo>
                  <a:lnTo>
                    <a:pt x="961" y="756"/>
                  </a:lnTo>
                  <a:lnTo>
                    <a:pt x="940" y="782"/>
                  </a:lnTo>
                  <a:lnTo>
                    <a:pt x="917" y="806"/>
                  </a:lnTo>
                  <a:lnTo>
                    <a:pt x="890" y="832"/>
                  </a:lnTo>
                  <a:lnTo>
                    <a:pt x="860" y="859"/>
                  </a:lnTo>
                  <a:lnTo>
                    <a:pt x="830" y="882"/>
                  </a:lnTo>
                  <a:lnTo>
                    <a:pt x="801" y="904"/>
                  </a:lnTo>
                  <a:lnTo>
                    <a:pt x="772" y="922"/>
                  </a:lnTo>
                  <a:lnTo>
                    <a:pt x="745" y="937"/>
                  </a:lnTo>
                  <a:lnTo>
                    <a:pt x="718" y="950"/>
                  </a:lnTo>
                  <a:lnTo>
                    <a:pt x="692" y="962"/>
                  </a:lnTo>
                  <a:lnTo>
                    <a:pt x="667" y="970"/>
                  </a:lnTo>
                  <a:lnTo>
                    <a:pt x="643" y="976"/>
                  </a:lnTo>
                  <a:lnTo>
                    <a:pt x="620" y="980"/>
                  </a:lnTo>
                  <a:lnTo>
                    <a:pt x="599" y="981"/>
                  </a:lnTo>
                  <a:lnTo>
                    <a:pt x="578" y="981"/>
                  </a:lnTo>
                  <a:lnTo>
                    <a:pt x="560" y="978"/>
                  </a:lnTo>
                  <a:lnTo>
                    <a:pt x="544" y="974"/>
                  </a:lnTo>
                  <a:lnTo>
                    <a:pt x="528" y="968"/>
                  </a:lnTo>
                  <a:lnTo>
                    <a:pt x="515" y="960"/>
                  </a:lnTo>
                  <a:lnTo>
                    <a:pt x="503" y="950"/>
                  </a:lnTo>
                  <a:lnTo>
                    <a:pt x="493" y="939"/>
                  </a:lnTo>
                  <a:lnTo>
                    <a:pt x="486" y="926"/>
                  </a:lnTo>
                  <a:lnTo>
                    <a:pt x="480" y="912"/>
                  </a:lnTo>
                  <a:lnTo>
                    <a:pt x="477" y="897"/>
                  </a:lnTo>
                  <a:lnTo>
                    <a:pt x="475" y="879"/>
                  </a:lnTo>
                  <a:lnTo>
                    <a:pt x="477" y="861"/>
                  </a:lnTo>
                  <a:lnTo>
                    <a:pt x="480" y="842"/>
                  </a:lnTo>
                  <a:lnTo>
                    <a:pt x="487" y="821"/>
                  </a:lnTo>
                  <a:lnTo>
                    <a:pt x="495" y="800"/>
                  </a:lnTo>
                  <a:lnTo>
                    <a:pt x="507" y="779"/>
                  </a:lnTo>
                  <a:lnTo>
                    <a:pt x="521" y="755"/>
                  </a:lnTo>
                  <a:lnTo>
                    <a:pt x="539" y="731"/>
                  </a:lnTo>
                  <a:lnTo>
                    <a:pt x="559" y="706"/>
                  </a:lnTo>
                  <a:lnTo>
                    <a:pt x="583" y="682"/>
                  </a:lnTo>
                  <a:lnTo>
                    <a:pt x="609" y="655"/>
                  </a:lnTo>
                  <a:lnTo>
                    <a:pt x="639" y="630"/>
                  </a:lnTo>
                  <a:close/>
                  <a:moveTo>
                    <a:pt x="342" y="334"/>
                  </a:moveTo>
                  <a:lnTo>
                    <a:pt x="361" y="307"/>
                  </a:lnTo>
                  <a:lnTo>
                    <a:pt x="380" y="283"/>
                  </a:lnTo>
                  <a:lnTo>
                    <a:pt x="399" y="261"/>
                  </a:lnTo>
                  <a:lnTo>
                    <a:pt x="418" y="241"/>
                  </a:lnTo>
                  <a:lnTo>
                    <a:pt x="438" y="224"/>
                  </a:lnTo>
                  <a:lnTo>
                    <a:pt x="456" y="210"/>
                  </a:lnTo>
                  <a:lnTo>
                    <a:pt x="475" y="197"/>
                  </a:lnTo>
                  <a:lnTo>
                    <a:pt x="494" y="187"/>
                  </a:lnTo>
                  <a:lnTo>
                    <a:pt x="511" y="178"/>
                  </a:lnTo>
                  <a:lnTo>
                    <a:pt x="528" y="173"/>
                  </a:lnTo>
                  <a:lnTo>
                    <a:pt x="545" y="169"/>
                  </a:lnTo>
                  <a:lnTo>
                    <a:pt x="561" y="167"/>
                  </a:lnTo>
                  <a:lnTo>
                    <a:pt x="575" y="167"/>
                  </a:lnTo>
                  <a:lnTo>
                    <a:pt x="590" y="169"/>
                  </a:lnTo>
                  <a:lnTo>
                    <a:pt x="603" y="173"/>
                  </a:lnTo>
                  <a:lnTo>
                    <a:pt x="615" y="179"/>
                  </a:lnTo>
                  <a:lnTo>
                    <a:pt x="625" y="187"/>
                  </a:lnTo>
                  <a:lnTo>
                    <a:pt x="634" y="196"/>
                  </a:lnTo>
                  <a:lnTo>
                    <a:pt x="643" y="207"/>
                  </a:lnTo>
                  <a:lnTo>
                    <a:pt x="650" y="219"/>
                  </a:lnTo>
                  <a:lnTo>
                    <a:pt x="654" y="233"/>
                  </a:lnTo>
                  <a:lnTo>
                    <a:pt x="658" y="250"/>
                  </a:lnTo>
                  <a:lnTo>
                    <a:pt x="659" y="267"/>
                  </a:lnTo>
                  <a:lnTo>
                    <a:pt x="659" y="285"/>
                  </a:lnTo>
                  <a:lnTo>
                    <a:pt x="657" y="306"/>
                  </a:lnTo>
                  <a:lnTo>
                    <a:pt x="653" y="327"/>
                  </a:lnTo>
                  <a:lnTo>
                    <a:pt x="646" y="349"/>
                  </a:lnTo>
                  <a:lnTo>
                    <a:pt x="638" y="373"/>
                  </a:lnTo>
                  <a:lnTo>
                    <a:pt x="626" y="398"/>
                  </a:lnTo>
                  <a:lnTo>
                    <a:pt x="613" y="425"/>
                  </a:lnTo>
                  <a:lnTo>
                    <a:pt x="598" y="452"/>
                  </a:lnTo>
                  <a:lnTo>
                    <a:pt x="579" y="479"/>
                  </a:lnTo>
                  <a:lnTo>
                    <a:pt x="560" y="506"/>
                  </a:lnTo>
                  <a:lnTo>
                    <a:pt x="541" y="530"/>
                  </a:lnTo>
                  <a:lnTo>
                    <a:pt x="521" y="552"/>
                  </a:lnTo>
                  <a:lnTo>
                    <a:pt x="502" y="571"/>
                  </a:lnTo>
                  <a:lnTo>
                    <a:pt x="484" y="588"/>
                  </a:lnTo>
                  <a:lnTo>
                    <a:pt x="464" y="603"/>
                  </a:lnTo>
                  <a:lnTo>
                    <a:pt x="446" y="615"/>
                  </a:lnTo>
                  <a:lnTo>
                    <a:pt x="428" y="625"/>
                  </a:lnTo>
                  <a:lnTo>
                    <a:pt x="409" y="633"/>
                  </a:lnTo>
                  <a:lnTo>
                    <a:pt x="393" y="639"/>
                  </a:lnTo>
                  <a:lnTo>
                    <a:pt x="376" y="643"/>
                  </a:lnTo>
                  <a:lnTo>
                    <a:pt x="360" y="645"/>
                  </a:lnTo>
                  <a:lnTo>
                    <a:pt x="345" y="645"/>
                  </a:lnTo>
                  <a:lnTo>
                    <a:pt x="331" y="643"/>
                  </a:lnTo>
                  <a:lnTo>
                    <a:pt x="319" y="639"/>
                  </a:lnTo>
                  <a:lnTo>
                    <a:pt x="306" y="633"/>
                  </a:lnTo>
                  <a:lnTo>
                    <a:pt x="295" y="626"/>
                  </a:lnTo>
                  <a:lnTo>
                    <a:pt x="286" y="617"/>
                  </a:lnTo>
                  <a:lnTo>
                    <a:pt x="278" y="606"/>
                  </a:lnTo>
                  <a:lnTo>
                    <a:pt x="272" y="593"/>
                  </a:lnTo>
                  <a:lnTo>
                    <a:pt x="267" y="579"/>
                  </a:lnTo>
                  <a:lnTo>
                    <a:pt x="264" y="564"/>
                  </a:lnTo>
                  <a:lnTo>
                    <a:pt x="261" y="547"/>
                  </a:lnTo>
                  <a:lnTo>
                    <a:pt x="263" y="528"/>
                  </a:lnTo>
                  <a:lnTo>
                    <a:pt x="265" y="508"/>
                  </a:lnTo>
                  <a:lnTo>
                    <a:pt x="269" y="487"/>
                  </a:lnTo>
                  <a:lnTo>
                    <a:pt x="275" y="464"/>
                  </a:lnTo>
                  <a:lnTo>
                    <a:pt x="284" y="441"/>
                  </a:lnTo>
                  <a:lnTo>
                    <a:pt x="294" y="415"/>
                  </a:lnTo>
                  <a:lnTo>
                    <a:pt x="307" y="390"/>
                  </a:lnTo>
                  <a:lnTo>
                    <a:pt x="324" y="363"/>
                  </a:lnTo>
                  <a:lnTo>
                    <a:pt x="342" y="3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12" name="Freeform 88"/>
            <p:cNvSpPr>
              <a:spLocks/>
            </p:cNvSpPr>
            <p:nvPr/>
          </p:nvSpPr>
          <p:spPr bwMode="auto">
            <a:xfrm>
              <a:off x="4500563" y="3756025"/>
              <a:ext cx="15875" cy="20638"/>
            </a:xfrm>
            <a:custGeom>
              <a:avLst/>
              <a:gdLst/>
              <a:ahLst/>
              <a:cxnLst>
                <a:cxn ang="0">
                  <a:pos x="55" y="117"/>
                </a:cxn>
                <a:cxn ang="0">
                  <a:pos x="81" y="79"/>
                </a:cxn>
                <a:cxn ang="0">
                  <a:pos x="111" y="48"/>
                </a:cxn>
                <a:cxn ang="0">
                  <a:pos x="140" y="26"/>
                </a:cxn>
                <a:cxn ang="0">
                  <a:pos x="170" y="11"/>
                </a:cxn>
                <a:cxn ang="0">
                  <a:pos x="198" y="2"/>
                </a:cxn>
                <a:cxn ang="0">
                  <a:pos x="226" y="0"/>
                </a:cxn>
                <a:cxn ang="0">
                  <a:pos x="250" y="5"/>
                </a:cxn>
                <a:cxn ang="0">
                  <a:pos x="273" y="17"/>
                </a:cxn>
                <a:cxn ang="0">
                  <a:pos x="292" y="34"/>
                </a:cxn>
                <a:cxn ang="0">
                  <a:pos x="306" y="56"/>
                </a:cxn>
                <a:cxn ang="0">
                  <a:pos x="317" y="84"/>
                </a:cxn>
                <a:cxn ang="0">
                  <a:pos x="320" y="116"/>
                </a:cxn>
                <a:cxn ang="0">
                  <a:pos x="318" y="154"/>
                </a:cxn>
                <a:cxn ang="0">
                  <a:pos x="308" y="195"/>
                </a:cxn>
                <a:cxn ang="0">
                  <a:pos x="290" y="239"/>
                </a:cxn>
                <a:cxn ang="0">
                  <a:pos x="266" y="285"/>
                </a:cxn>
                <a:cxn ang="0">
                  <a:pos x="237" y="324"/>
                </a:cxn>
                <a:cxn ang="0">
                  <a:pos x="208" y="355"/>
                </a:cxn>
                <a:cxn ang="0">
                  <a:pos x="179" y="378"/>
                </a:cxn>
                <a:cxn ang="0">
                  <a:pos x="149" y="393"/>
                </a:cxn>
                <a:cxn ang="0">
                  <a:pos x="120" y="401"/>
                </a:cxn>
                <a:cxn ang="0">
                  <a:pos x="92" y="402"/>
                </a:cxn>
                <a:cxn ang="0">
                  <a:pos x="68" y="397"/>
                </a:cxn>
                <a:cxn ang="0">
                  <a:pos x="45" y="386"/>
                </a:cxn>
                <a:cxn ang="0">
                  <a:pos x="27" y="370"/>
                </a:cxn>
                <a:cxn ang="0">
                  <a:pos x="13" y="346"/>
                </a:cxn>
                <a:cxn ang="0">
                  <a:pos x="3" y="319"/>
                </a:cxn>
                <a:cxn ang="0">
                  <a:pos x="0" y="286"/>
                </a:cxn>
                <a:cxn ang="0">
                  <a:pos x="3" y="250"/>
                </a:cxn>
                <a:cxn ang="0">
                  <a:pos x="12" y="209"/>
                </a:cxn>
                <a:cxn ang="0">
                  <a:pos x="29" y="164"/>
                </a:cxn>
              </a:cxnLst>
              <a:rect l="0" t="0" r="r" b="b"/>
              <a:pathLst>
                <a:path w="320" h="403">
                  <a:moveTo>
                    <a:pt x="41" y="141"/>
                  </a:moveTo>
                  <a:lnTo>
                    <a:pt x="55" y="117"/>
                  </a:lnTo>
                  <a:lnTo>
                    <a:pt x="68" y="97"/>
                  </a:lnTo>
                  <a:lnTo>
                    <a:pt x="81" y="79"/>
                  </a:lnTo>
                  <a:lnTo>
                    <a:pt x="95" y="62"/>
                  </a:lnTo>
                  <a:lnTo>
                    <a:pt x="111" y="48"/>
                  </a:lnTo>
                  <a:lnTo>
                    <a:pt x="125" y="36"/>
                  </a:lnTo>
                  <a:lnTo>
                    <a:pt x="140" y="26"/>
                  </a:lnTo>
                  <a:lnTo>
                    <a:pt x="154" y="17"/>
                  </a:lnTo>
                  <a:lnTo>
                    <a:pt x="170" y="11"/>
                  </a:lnTo>
                  <a:lnTo>
                    <a:pt x="184" y="5"/>
                  </a:lnTo>
                  <a:lnTo>
                    <a:pt x="198" y="2"/>
                  </a:lnTo>
                  <a:lnTo>
                    <a:pt x="212" y="0"/>
                  </a:lnTo>
                  <a:lnTo>
                    <a:pt x="226" y="0"/>
                  </a:lnTo>
                  <a:lnTo>
                    <a:pt x="238" y="2"/>
                  </a:lnTo>
                  <a:lnTo>
                    <a:pt x="250" y="5"/>
                  </a:lnTo>
                  <a:lnTo>
                    <a:pt x="263" y="11"/>
                  </a:lnTo>
                  <a:lnTo>
                    <a:pt x="273" y="17"/>
                  </a:lnTo>
                  <a:lnTo>
                    <a:pt x="283" y="25"/>
                  </a:lnTo>
                  <a:lnTo>
                    <a:pt x="292" y="34"/>
                  </a:lnTo>
                  <a:lnTo>
                    <a:pt x="300" y="45"/>
                  </a:lnTo>
                  <a:lnTo>
                    <a:pt x="306" y="56"/>
                  </a:lnTo>
                  <a:lnTo>
                    <a:pt x="312" y="70"/>
                  </a:lnTo>
                  <a:lnTo>
                    <a:pt x="317" y="84"/>
                  </a:lnTo>
                  <a:lnTo>
                    <a:pt x="319" y="100"/>
                  </a:lnTo>
                  <a:lnTo>
                    <a:pt x="320" y="116"/>
                  </a:lnTo>
                  <a:lnTo>
                    <a:pt x="320" y="135"/>
                  </a:lnTo>
                  <a:lnTo>
                    <a:pt x="318" y="154"/>
                  </a:lnTo>
                  <a:lnTo>
                    <a:pt x="313" y="173"/>
                  </a:lnTo>
                  <a:lnTo>
                    <a:pt x="308" y="195"/>
                  </a:lnTo>
                  <a:lnTo>
                    <a:pt x="300" y="216"/>
                  </a:lnTo>
                  <a:lnTo>
                    <a:pt x="290" y="239"/>
                  </a:lnTo>
                  <a:lnTo>
                    <a:pt x="279" y="263"/>
                  </a:lnTo>
                  <a:lnTo>
                    <a:pt x="266" y="285"/>
                  </a:lnTo>
                  <a:lnTo>
                    <a:pt x="251" y="306"/>
                  </a:lnTo>
                  <a:lnTo>
                    <a:pt x="237" y="324"/>
                  </a:lnTo>
                  <a:lnTo>
                    <a:pt x="223" y="340"/>
                  </a:lnTo>
                  <a:lnTo>
                    <a:pt x="208" y="355"/>
                  </a:lnTo>
                  <a:lnTo>
                    <a:pt x="193" y="368"/>
                  </a:lnTo>
                  <a:lnTo>
                    <a:pt x="179" y="378"/>
                  </a:lnTo>
                  <a:lnTo>
                    <a:pt x="164" y="386"/>
                  </a:lnTo>
                  <a:lnTo>
                    <a:pt x="149" y="393"/>
                  </a:lnTo>
                  <a:lnTo>
                    <a:pt x="134" y="398"/>
                  </a:lnTo>
                  <a:lnTo>
                    <a:pt x="120" y="401"/>
                  </a:lnTo>
                  <a:lnTo>
                    <a:pt x="107" y="403"/>
                  </a:lnTo>
                  <a:lnTo>
                    <a:pt x="92" y="402"/>
                  </a:lnTo>
                  <a:lnTo>
                    <a:pt x="80" y="401"/>
                  </a:lnTo>
                  <a:lnTo>
                    <a:pt x="68" y="397"/>
                  </a:lnTo>
                  <a:lnTo>
                    <a:pt x="57" y="393"/>
                  </a:lnTo>
                  <a:lnTo>
                    <a:pt x="45" y="386"/>
                  </a:lnTo>
                  <a:lnTo>
                    <a:pt x="35" y="379"/>
                  </a:lnTo>
                  <a:lnTo>
                    <a:pt x="27" y="370"/>
                  </a:lnTo>
                  <a:lnTo>
                    <a:pt x="19" y="358"/>
                  </a:lnTo>
                  <a:lnTo>
                    <a:pt x="13" y="346"/>
                  </a:lnTo>
                  <a:lnTo>
                    <a:pt x="7" y="333"/>
                  </a:lnTo>
                  <a:lnTo>
                    <a:pt x="3" y="319"/>
                  </a:lnTo>
                  <a:lnTo>
                    <a:pt x="1" y="304"/>
                  </a:lnTo>
                  <a:lnTo>
                    <a:pt x="0" y="286"/>
                  </a:lnTo>
                  <a:lnTo>
                    <a:pt x="0" y="269"/>
                  </a:lnTo>
                  <a:lnTo>
                    <a:pt x="3" y="250"/>
                  </a:lnTo>
                  <a:lnTo>
                    <a:pt x="6" y="229"/>
                  </a:lnTo>
                  <a:lnTo>
                    <a:pt x="12" y="209"/>
                  </a:lnTo>
                  <a:lnTo>
                    <a:pt x="20" y="187"/>
                  </a:lnTo>
                  <a:lnTo>
                    <a:pt x="29" y="164"/>
                  </a:lnTo>
                  <a:lnTo>
                    <a:pt x="41" y="141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13" name="Freeform 89"/>
            <p:cNvSpPr>
              <a:spLocks/>
            </p:cNvSpPr>
            <p:nvPr/>
          </p:nvSpPr>
          <p:spPr bwMode="auto">
            <a:xfrm>
              <a:off x="4510088" y="3841750"/>
              <a:ext cx="20638" cy="12700"/>
            </a:xfrm>
            <a:custGeom>
              <a:avLst/>
              <a:gdLst/>
              <a:ahLst/>
              <a:cxnLst>
                <a:cxn ang="0">
                  <a:pos x="255" y="23"/>
                </a:cxn>
                <a:cxn ang="0">
                  <a:pos x="297" y="41"/>
                </a:cxn>
                <a:cxn ang="0">
                  <a:pos x="333" y="59"/>
                </a:cxn>
                <a:cxn ang="0">
                  <a:pos x="361" y="79"/>
                </a:cxn>
                <a:cxn ang="0">
                  <a:pos x="382" y="102"/>
                </a:cxn>
                <a:cxn ang="0">
                  <a:pos x="397" y="124"/>
                </a:cxn>
                <a:cxn ang="0">
                  <a:pos x="405" y="146"/>
                </a:cxn>
                <a:cxn ang="0">
                  <a:pos x="407" y="168"/>
                </a:cxn>
                <a:cxn ang="0">
                  <a:pos x="402" y="188"/>
                </a:cxn>
                <a:cxn ang="0">
                  <a:pos x="391" y="206"/>
                </a:cxn>
                <a:cxn ang="0">
                  <a:pos x="373" y="222"/>
                </a:cxn>
                <a:cxn ang="0">
                  <a:pos x="350" y="234"/>
                </a:cxn>
                <a:cxn ang="0">
                  <a:pos x="321" y="242"/>
                </a:cxn>
                <a:cxn ang="0">
                  <a:pos x="287" y="245"/>
                </a:cxn>
                <a:cxn ang="0">
                  <a:pos x="246" y="244"/>
                </a:cxn>
                <a:cxn ang="0">
                  <a:pos x="200" y="236"/>
                </a:cxn>
                <a:cxn ang="0">
                  <a:pos x="152" y="223"/>
                </a:cxn>
                <a:cxn ang="0">
                  <a:pos x="109" y="205"/>
                </a:cxn>
                <a:cxn ang="0">
                  <a:pos x="74" y="186"/>
                </a:cxn>
                <a:cxn ang="0">
                  <a:pos x="45" y="165"/>
                </a:cxn>
                <a:cxn ang="0">
                  <a:pos x="24" y="142"/>
                </a:cxn>
                <a:cxn ang="0">
                  <a:pos x="9" y="120"/>
                </a:cxn>
                <a:cxn ang="0">
                  <a:pos x="1" y="97"/>
                </a:cxn>
                <a:cxn ang="0">
                  <a:pos x="0" y="76"/>
                </a:cxn>
                <a:cxn ang="0">
                  <a:pos x="4" y="56"/>
                </a:cxn>
                <a:cxn ang="0">
                  <a:pos x="16" y="37"/>
                </a:cxn>
                <a:cxn ang="0">
                  <a:pos x="33" y="22"/>
                </a:cxn>
                <a:cxn ang="0">
                  <a:pos x="56" y="10"/>
                </a:cxn>
                <a:cxn ang="0">
                  <a:pos x="85" y="3"/>
                </a:cxn>
                <a:cxn ang="0">
                  <a:pos x="120" y="0"/>
                </a:cxn>
                <a:cxn ang="0">
                  <a:pos x="160" y="2"/>
                </a:cxn>
                <a:cxn ang="0">
                  <a:pos x="206" y="10"/>
                </a:cxn>
              </a:cxnLst>
              <a:rect l="0" t="0" r="r" b="b"/>
              <a:pathLst>
                <a:path w="407" h="245">
                  <a:moveTo>
                    <a:pt x="231" y="16"/>
                  </a:moveTo>
                  <a:lnTo>
                    <a:pt x="255" y="23"/>
                  </a:lnTo>
                  <a:lnTo>
                    <a:pt x="276" y="31"/>
                  </a:lnTo>
                  <a:lnTo>
                    <a:pt x="297" y="41"/>
                  </a:lnTo>
                  <a:lnTo>
                    <a:pt x="316" y="50"/>
                  </a:lnTo>
                  <a:lnTo>
                    <a:pt x="333" y="59"/>
                  </a:lnTo>
                  <a:lnTo>
                    <a:pt x="348" y="69"/>
                  </a:lnTo>
                  <a:lnTo>
                    <a:pt x="361" y="79"/>
                  </a:lnTo>
                  <a:lnTo>
                    <a:pt x="372" y="90"/>
                  </a:lnTo>
                  <a:lnTo>
                    <a:pt x="382" y="102"/>
                  </a:lnTo>
                  <a:lnTo>
                    <a:pt x="391" y="113"/>
                  </a:lnTo>
                  <a:lnTo>
                    <a:pt x="397" y="124"/>
                  </a:lnTo>
                  <a:lnTo>
                    <a:pt x="402" y="135"/>
                  </a:lnTo>
                  <a:lnTo>
                    <a:pt x="405" y="146"/>
                  </a:lnTo>
                  <a:lnTo>
                    <a:pt x="407" y="156"/>
                  </a:lnTo>
                  <a:lnTo>
                    <a:pt x="407" y="168"/>
                  </a:lnTo>
                  <a:lnTo>
                    <a:pt x="405" y="178"/>
                  </a:lnTo>
                  <a:lnTo>
                    <a:pt x="402" y="188"/>
                  </a:lnTo>
                  <a:lnTo>
                    <a:pt x="397" y="197"/>
                  </a:lnTo>
                  <a:lnTo>
                    <a:pt x="391" y="206"/>
                  </a:lnTo>
                  <a:lnTo>
                    <a:pt x="382" y="213"/>
                  </a:lnTo>
                  <a:lnTo>
                    <a:pt x="373" y="222"/>
                  </a:lnTo>
                  <a:lnTo>
                    <a:pt x="363" y="228"/>
                  </a:lnTo>
                  <a:lnTo>
                    <a:pt x="350" y="234"/>
                  </a:lnTo>
                  <a:lnTo>
                    <a:pt x="337" y="238"/>
                  </a:lnTo>
                  <a:lnTo>
                    <a:pt x="321" y="242"/>
                  </a:lnTo>
                  <a:lnTo>
                    <a:pt x="305" y="244"/>
                  </a:lnTo>
                  <a:lnTo>
                    <a:pt x="287" y="245"/>
                  </a:lnTo>
                  <a:lnTo>
                    <a:pt x="267" y="245"/>
                  </a:lnTo>
                  <a:lnTo>
                    <a:pt x="246" y="244"/>
                  </a:lnTo>
                  <a:lnTo>
                    <a:pt x="225" y="241"/>
                  </a:lnTo>
                  <a:lnTo>
                    <a:pt x="200" y="236"/>
                  </a:lnTo>
                  <a:lnTo>
                    <a:pt x="176" y="230"/>
                  </a:lnTo>
                  <a:lnTo>
                    <a:pt x="152" y="223"/>
                  </a:lnTo>
                  <a:lnTo>
                    <a:pt x="130" y="214"/>
                  </a:lnTo>
                  <a:lnTo>
                    <a:pt x="109" y="205"/>
                  </a:lnTo>
                  <a:lnTo>
                    <a:pt x="91" y="196"/>
                  </a:lnTo>
                  <a:lnTo>
                    <a:pt x="74" y="186"/>
                  </a:lnTo>
                  <a:lnTo>
                    <a:pt x="58" y="176"/>
                  </a:lnTo>
                  <a:lnTo>
                    <a:pt x="45" y="165"/>
                  </a:lnTo>
                  <a:lnTo>
                    <a:pt x="34" y="153"/>
                  </a:lnTo>
                  <a:lnTo>
                    <a:pt x="24" y="142"/>
                  </a:lnTo>
                  <a:lnTo>
                    <a:pt x="16" y="131"/>
                  </a:lnTo>
                  <a:lnTo>
                    <a:pt x="9" y="120"/>
                  </a:lnTo>
                  <a:lnTo>
                    <a:pt x="4" y="109"/>
                  </a:lnTo>
                  <a:lnTo>
                    <a:pt x="1" y="97"/>
                  </a:lnTo>
                  <a:lnTo>
                    <a:pt x="0" y="86"/>
                  </a:lnTo>
                  <a:lnTo>
                    <a:pt x="0" y="76"/>
                  </a:lnTo>
                  <a:lnTo>
                    <a:pt x="1" y="65"/>
                  </a:lnTo>
                  <a:lnTo>
                    <a:pt x="4" y="56"/>
                  </a:lnTo>
                  <a:lnTo>
                    <a:pt x="9" y="47"/>
                  </a:lnTo>
                  <a:lnTo>
                    <a:pt x="16" y="37"/>
                  </a:lnTo>
                  <a:lnTo>
                    <a:pt x="24" y="29"/>
                  </a:lnTo>
                  <a:lnTo>
                    <a:pt x="33" y="22"/>
                  </a:lnTo>
                  <a:lnTo>
                    <a:pt x="44" y="16"/>
                  </a:lnTo>
                  <a:lnTo>
                    <a:pt x="56" y="10"/>
                  </a:lnTo>
                  <a:lnTo>
                    <a:pt x="70" y="6"/>
                  </a:lnTo>
                  <a:lnTo>
                    <a:pt x="85" y="3"/>
                  </a:lnTo>
                  <a:lnTo>
                    <a:pt x="102" y="1"/>
                  </a:lnTo>
                  <a:lnTo>
                    <a:pt x="120" y="0"/>
                  </a:lnTo>
                  <a:lnTo>
                    <a:pt x="139" y="0"/>
                  </a:lnTo>
                  <a:lnTo>
                    <a:pt x="160" y="2"/>
                  </a:lnTo>
                  <a:lnTo>
                    <a:pt x="183" y="5"/>
                  </a:lnTo>
                  <a:lnTo>
                    <a:pt x="206" y="10"/>
                  </a:lnTo>
                  <a:lnTo>
                    <a:pt x="231" y="16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14" name="Freeform 90"/>
            <p:cNvSpPr>
              <a:spLocks/>
            </p:cNvSpPr>
            <p:nvPr/>
          </p:nvSpPr>
          <p:spPr bwMode="auto">
            <a:xfrm>
              <a:off x="4524375" y="3829050"/>
              <a:ext cx="28575" cy="14288"/>
            </a:xfrm>
            <a:custGeom>
              <a:avLst/>
              <a:gdLst/>
              <a:ahLst/>
              <a:cxnLst>
                <a:cxn ang="0">
                  <a:pos x="286" y="0"/>
                </a:cxn>
                <a:cxn ang="0">
                  <a:pos x="345" y="2"/>
                </a:cxn>
                <a:cxn ang="0">
                  <a:pos x="397" y="11"/>
                </a:cxn>
                <a:cxn ang="0">
                  <a:pos x="441" y="25"/>
                </a:cxn>
                <a:cxn ang="0">
                  <a:pos x="478" y="43"/>
                </a:cxn>
                <a:cxn ang="0">
                  <a:pos x="507" y="66"/>
                </a:cxn>
                <a:cxn ang="0">
                  <a:pos x="528" y="90"/>
                </a:cxn>
                <a:cxn ang="0">
                  <a:pos x="542" y="116"/>
                </a:cxn>
                <a:cxn ang="0">
                  <a:pos x="546" y="144"/>
                </a:cxn>
                <a:cxn ang="0">
                  <a:pos x="542" y="171"/>
                </a:cxn>
                <a:cxn ang="0">
                  <a:pos x="529" y="199"/>
                </a:cxn>
                <a:cxn ang="0">
                  <a:pos x="508" y="224"/>
                </a:cxn>
                <a:cxn ang="0">
                  <a:pos x="476" y="248"/>
                </a:cxn>
                <a:cxn ang="0">
                  <a:pos x="437" y="267"/>
                </a:cxn>
                <a:cxn ang="0">
                  <a:pos x="387" y="283"/>
                </a:cxn>
                <a:cxn ang="0">
                  <a:pos x="327" y="294"/>
                </a:cxn>
                <a:cxn ang="0">
                  <a:pos x="261" y="298"/>
                </a:cxn>
                <a:cxn ang="0">
                  <a:pos x="202" y="297"/>
                </a:cxn>
                <a:cxn ang="0">
                  <a:pos x="150" y="289"/>
                </a:cxn>
                <a:cxn ang="0">
                  <a:pos x="105" y="275"/>
                </a:cxn>
                <a:cxn ang="0">
                  <a:pos x="69" y="257"/>
                </a:cxn>
                <a:cxn ang="0">
                  <a:pos x="39" y="235"/>
                </a:cxn>
                <a:cxn ang="0">
                  <a:pos x="18" y="210"/>
                </a:cxn>
                <a:cxn ang="0">
                  <a:pos x="6" y="184"/>
                </a:cxn>
                <a:cxn ang="0">
                  <a:pos x="0" y="156"/>
                </a:cxn>
                <a:cxn ang="0">
                  <a:pos x="5" y="129"/>
                </a:cxn>
                <a:cxn ang="0">
                  <a:pos x="18" y="101"/>
                </a:cxn>
                <a:cxn ang="0">
                  <a:pos x="39" y="75"/>
                </a:cxn>
                <a:cxn ang="0">
                  <a:pos x="70" y="51"/>
                </a:cxn>
                <a:cxn ang="0">
                  <a:pos x="111" y="32"/>
                </a:cxn>
                <a:cxn ang="0">
                  <a:pos x="160" y="16"/>
                </a:cxn>
                <a:cxn ang="0">
                  <a:pos x="220" y="4"/>
                </a:cxn>
              </a:cxnLst>
              <a:rect l="0" t="0" r="r" b="b"/>
              <a:pathLst>
                <a:path w="546" h="298">
                  <a:moveTo>
                    <a:pt x="253" y="1"/>
                  </a:moveTo>
                  <a:lnTo>
                    <a:pt x="286" y="0"/>
                  </a:lnTo>
                  <a:lnTo>
                    <a:pt x="316" y="0"/>
                  </a:lnTo>
                  <a:lnTo>
                    <a:pt x="345" y="2"/>
                  </a:lnTo>
                  <a:lnTo>
                    <a:pt x="371" y="7"/>
                  </a:lnTo>
                  <a:lnTo>
                    <a:pt x="397" y="11"/>
                  </a:lnTo>
                  <a:lnTo>
                    <a:pt x="419" y="18"/>
                  </a:lnTo>
                  <a:lnTo>
                    <a:pt x="441" y="25"/>
                  </a:lnTo>
                  <a:lnTo>
                    <a:pt x="460" y="34"/>
                  </a:lnTo>
                  <a:lnTo>
                    <a:pt x="478" y="43"/>
                  </a:lnTo>
                  <a:lnTo>
                    <a:pt x="494" y="54"/>
                  </a:lnTo>
                  <a:lnTo>
                    <a:pt x="507" y="66"/>
                  </a:lnTo>
                  <a:lnTo>
                    <a:pt x="519" y="77"/>
                  </a:lnTo>
                  <a:lnTo>
                    <a:pt x="528" y="90"/>
                  </a:lnTo>
                  <a:lnTo>
                    <a:pt x="535" y="103"/>
                  </a:lnTo>
                  <a:lnTo>
                    <a:pt x="542" y="116"/>
                  </a:lnTo>
                  <a:lnTo>
                    <a:pt x="545" y="130"/>
                  </a:lnTo>
                  <a:lnTo>
                    <a:pt x="546" y="144"/>
                  </a:lnTo>
                  <a:lnTo>
                    <a:pt x="545" y="158"/>
                  </a:lnTo>
                  <a:lnTo>
                    <a:pt x="542" y="171"/>
                  </a:lnTo>
                  <a:lnTo>
                    <a:pt x="537" y="186"/>
                  </a:lnTo>
                  <a:lnTo>
                    <a:pt x="529" y="199"/>
                  </a:lnTo>
                  <a:lnTo>
                    <a:pt x="519" y="212"/>
                  </a:lnTo>
                  <a:lnTo>
                    <a:pt x="508" y="224"/>
                  </a:lnTo>
                  <a:lnTo>
                    <a:pt x="494" y="236"/>
                  </a:lnTo>
                  <a:lnTo>
                    <a:pt x="476" y="248"/>
                  </a:lnTo>
                  <a:lnTo>
                    <a:pt x="458" y="258"/>
                  </a:lnTo>
                  <a:lnTo>
                    <a:pt x="437" y="267"/>
                  </a:lnTo>
                  <a:lnTo>
                    <a:pt x="412" y="276"/>
                  </a:lnTo>
                  <a:lnTo>
                    <a:pt x="387" y="283"/>
                  </a:lnTo>
                  <a:lnTo>
                    <a:pt x="358" y="289"/>
                  </a:lnTo>
                  <a:lnTo>
                    <a:pt x="327" y="294"/>
                  </a:lnTo>
                  <a:lnTo>
                    <a:pt x="293" y="297"/>
                  </a:lnTo>
                  <a:lnTo>
                    <a:pt x="261" y="298"/>
                  </a:lnTo>
                  <a:lnTo>
                    <a:pt x="231" y="298"/>
                  </a:lnTo>
                  <a:lnTo>
                    <a:pt x="202" y="297"/>
                  </a:lnTo>
                  <a:lnTo>
                    <a:pt x="175" y="293"/>
                  </a:lnTo>
                  <a:lnTo>
                    <a:pt x="150" y="289"/>
                  </a:lnTo>
                  <a:lnTo>
                    <a:pt x="127" y="282"/>
                  </a:lnTo>
                  <a:lnTo>
                    <a:pt x="105" y="275"/>
                  </a:lnTo>
                  <a:lnTo>
                    <a:pt x="86" y="267"/>
                  </a:lnTo>
                  <a:lnTo>
                    <a:pt x="69" y="257"/>
                  </a:lnTo>
                  <a:lnTo>
                    <a:pt x="53" y="247"/>
                  </a:lnTo>
                  <a:lnTo>
                    <a:pt x="39" y="235"/>
                  </a:lnTo>
                  <a:lnTo>
                    <a:pt x="28" y="223"/>
                  </a:lnTo>
                  <a:lnTo>
                    <a:pt x="18" y="210"/>
                  </a:lnTo>
                  <a:lnTo>
                    <a:pt x="11" y="198"/>
                  </a:lnTo>
                  <a:lnTo>
                    <a:pt x="6" y="184"/>
                  </a:lnTo>
                  <a:lnTo>
                    <a:pt x="1" y="170"/>
                  </a:lnTo>
                  <a:lnTo>
                    <a:pt x="0" y="156"/>
                  </a:lnTo>
                  <a:lnTo>
                    <a:pt x="1" y="142"/>
                  </a:lnTo>
                  <a:lnTo>
                    <a:pt x="5" y="129"/>
                  </a:lnTo>
                  <a:lnTo>
                    <a:pt x="10" y="114"/>
                  </a:lnTo>
                  <a:lnTo>
                    <a:pt x="18" y="101"/>
                  </a:lnTo>
                  <a:lnTo>
                    <a:pt x="27" y="88"/>
                  </a:lnTo>
                  <a:lnTo>
                    <a:pt x="39" y="75"/>
                  </a:lnTo>
                  <a:lnTo>
                    <a:pt x="53" y="63"/>
                  </a:lnTo>
                  <a:lnTo>
                    <a:pt x="70" y="51"/>
                  </a:lnTo>
                  <a:lnTo>
                    <a:pt x="89" y="41"/>
                  </a:lnTo>
                  <a:lnTo>
                    <a:pt x="111" y="32"/>
                  </a:lnTo>
                  <a:lnTo>
                    <a:pt x="134" y="23"/>
                  </a:lnTo>
                  <a:lnTo>
                    <a:pt x="160" y="16"/>
                  </a:lnTo>
                  <a:lnTo>
                    <a:pt x="189" y="10"/>
                  </a:lnTo>
                  <a:lnTo>
                    <a:pt x="220" y="4"/>
                  </a:lnTo>
                  <a:lnTo>
                    <a:pt x="253" y="1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15" name="Freeform 91"/>
            <p:cNvSpPr>
              <a:spLocks/>
            </p:cNvSpPr>
            <p:nvPr/>
          </p:nvSpPr>
          <p:spPr bwMode="auto">
            <a:xfrm>
              <a:off x="4532313" y="3806825"/>
              <a:ext cx="31750" cy="17463"/>
            </a:xfrm>
            <a:custGeom>
              <a:avLst/>
              <a:gdLst/>
              <a:ahLst/>
              <a:cxnLst>
                <a:cxn ang="0">
                  <a:pos x="296" y="12"/>
                </a:cxn>
                <a:cxn ang="0">
                  <a:pos x="364" y="2"/>
                </a:cxn>
                <a:cxn ang="0">
                  <a:pos x="425" y="0"/>
                </a:cxn>
                <a:cxn ang="0">
                  <a:pos x="479" y="5"/>
                </a:cxn>
                <a:cxn ang="0">
                  <a:pos x="525" y="16"/>
                </a:cxn>
                <a:cxn ang="0">
                  <a:pos x="563" y="34"/>
                </a:cxn>
                <a:cxn ang="0">
                  <a:pos x="592" y="55"/>
                </a:cxn>
                <a:cxn ang="0">
                  <a:pos x="613" y="81"/>
                </a:cxn>
                <a:cxn ang="0">
                  <a:pos x="624" y="110"/>
                </a:cxn>
                <a:cxn ang="0">
                  <a:pos x="625" y="140"/>
                </a:cxn>
                <a:cxn ang="0">
                  <a:pos x="616" y="172"/>
                </a:cxn>
                <a:cxn ang="0">
                  <a:pos x="595" y="203"/>
                </a:cxn>
                <a:cxn ang="0">
                  <a:pos x="565" y="235"/>
                </a:cxn>
                <a:cxn ang="0">
                  <a:pos x="523" y="266"/>
                </a:cxn>
                <a:cxn ang="0">
                  <a:pos x="469" y="293"/>
                </a:cxn>
                <a:cxn ang="0">
                  <a:pos x="404" y="317"/>
                </a:cxn>
                <a:cxn ang="0">
                  <a:pos x="329" y="338"/>
                </a:cxn>
                <a:cxn ang="0">
                  <a:pos x="261" y="348"/>
                </a:cxn>
                <a:cxn ang="0">
                  <a:pos x="201" y="351"/>
                </a:cxn>
                <a:cxn ang="0">
                  <a:pos x="147" y="346"/>
                </a:cxn>
                <a:cxn ang="0">
                  <a:pos x="101" y="335"/>
                </a:cxn>
                <a:cxn ang="0">
                  <a:pos x="63" y="317"/>
                </a:cxn>
                <a:cxn ang="0">
                  <a:pos x="34" y="296"/>
                </a:cxn>
                <a:cxn ang="0">
                  <a:pos x="13" y="271"/>
                </a:cxn>
                <a:cxn ang="0">
                  <a:pos x="2" y="241"/>
                </a:cxn>
                <a:cxn ang="0">
                  <a:pos x="1" y="211"/>
                </a:cxn>
                <a:cxn ang="0">
                  <a:pos x="9" y="179"/>
                </a:cxn>
                <a:cxn ang="0">
                  <a:pos x="29" y="146"/>
                </a:cxn>
                <a:cxn ang="0">
                  <a:pos x="59" y="115"/>
                </a:cxn>
                <a:cxn ang="0">
                  <a:pos x="101" y="84"/>
                </a:cxn>
                <a:cxn ang="0">
                  <a:pos x="155" y="57"/>
                </a:cxn>
                <a:cxn ang="0">
                  <a:pos x="221" y="32"/>
                </a:cxn>
              </a:cxnLst>
              <a:rect l="0" t="0" r="r" b="b"/>
              <a:pathLst>
                <a:path w="625" h="351">
                  <a:moveTo>
                    <a:pt x="259" y="20"/>
                  </a:moveTo>
                  <a:lnTo>
                    <a:pt x="296" y="12"/>
                  </a:lnTo>
                  <a:lnTo>
                    <a:pt x="330" y="6"/>
                  </a:lnTo>
                  <a:lnTo>
                    <a:pt x="364" y="2"/>
                  </a:lnTo>
                  <a:lnTo>
                    <a:pt x="396" y="0"/>
                  </a:lnTo>
                  <a:lnTo>
                    <a:pt x="425" y="0"/>
                  </a:lnTo>
                  <a:lnTo>
                    <a:pt x="453" y="2"/>
                  </a:lnTo>
                  <a:lnTo>
                    <a:pt x="479" y="5"/>
                  </a:lnTo>
                  <a:lnTo>
                    <a:pt x="503" y="10"/>
                  </a:lnTo>
                  <a:lnTo>
                    <a:pt x="525" y="16"/>
                  </a:lnTo>
                  <a:lnTo>
                    <a:pt x="545" y="24"/>
                  </a:lnTo>
                  <a:lnTo>
                    <a:pt x="563" y="34"/>
                  </a:lnTo>
                  <a:lnTo>
                    <a:pt x="579" y="44"/>
                  </a:lnTo>
                  <a:lnTo>
                    <a:pt x="592" y="55"/>
                  </a:lnTo>
                  <a:lnTo>
                    <a:pt x="603" y="68"/>
                  </a:lnTo>
                  <a:lnTo>
                    <a:pt x="613" y="81"/>
                  </a:lnTo>
                  <a:lnTo>
                    <a:pt x="619" y="95"/>
                  </a:lnTo>
                  <a:lnTo>
                    <a:pt x="624" y="110"/>
                  </a:lnTo>
                  <a:lnTo>
                    <a:pt x="625" y="124"/>
                  </a:lnTo>
                  <a:lnTo>
                    <a:pt x="625" y="140"/>
                  </a:lnTo>
                  <a:lnTo>
                    <a:pt x="622" y="156"/>
                  </a:lnTo>
                  <a:lnTo>
                    <a:pt x="616" y="172"/>
                  </a:lnTo>
                  <a:lnTo>
                    <a:pt x="607" y="188"/>
                  </a:lnTo>
                  <a:lnTo>
                    <a:pt x="595" y="203"/>
                  </a:lnTo>
                  <a:lnTo>
                    <a:pt x="582" y="220"/>
                  </a:lnTo>
                  <a:lnTo>
                    <a:pt x="565" y="235"/>
                  </a:lnTo>
                  <a:lnTo>
                    <a:pt x="545" y="250"/>
                  </a:lnTo>
                  <a:lnTo>
                    <a:pt x="523" y="266"/>
                  </a:lnTo>
                  <a:lnTo>
                    <a:pt x="497" y="280"/>
                  </a:lnTo>
                  <a:lnTo>
                    <a:pt x="469" y="293"/>
                  </a:lnTo>
                  <a:lnTo>
                    <a:pt x="437" y="306"/>
                  </a:lnTo>
                  <a:lnTo>
                    <a:pt x="404" y="317"/>
                  </a:lnTo>
                  <a:lnTo>
                    <a:pt x="366" y="329"/>
                  </a:lnTo>
                  <a:lnTo>
                    <a:pt x="329" y="338"/>
                  </a:lnTo>
                  <a:lnTo>
                    <a:pt x="295" y="344"/>
                  </a:lnTo>
                  <a:lnTo>
                    <a:pt x="261" y="348"/>
                  </a:lnTo>
                  <a:lnTo>
                    <a:pt x="230" y="351"/>
                  </a:lnTo>
                  <a:lnTo>
                    <a:pt x="201" y="351"/>
                  </a:lnTo>
                  <a:lnTo>
                    <a:pt x="172" y="349"/>
                  </a:lnTo>
                  <a:lnTo>
                    <a:pt x="147" y="346"/>
                  </a:lnTo>
                  <a:lnTo>
                    <a:pt x="123" y="341"/>
                  </a:lnTo>
                  <a:lnTo>
                    <a:pt x="101" y="335"/>
                  </a:lnTo>
                  <a:lnTo>
                    <a:pt x="81" y="327"/>
                  </a:lnTo>
                  <a:lnTo>
                    <a:pt x="63" y="317"/>
                  </a:lnTo>
                  <a:lnTo>
                    <a:pt x="47" y="307"/>
                  </a:lnTo>
                  <a:lnTo>
                    <a:pt x="34" y="296"/>
                  </a:lnTo>
                  <a:lnTo>
                    <a:pt x="23" y="284"/>
                  </a:lnTo>
                  <a:lnTo>
                    <a:pt x="13" y="271"/>
                  </a:lnTo>
                  <a:lnTo>
                    <a:pt x="6" y="256"/>
                  </a:lnTo>
                  <a:lnTo>
                    <a:pt x="2" y="241"/>
                  </a:lnTo>
                  <a:lnTo>
                    <a:pt x="0" y="227"/>
                  </a:lnTo>
                  <a:lnTo>
                    <a:pt x="1" y="211"/>
                  </a:lnTo>
                  <a:lnTo>
                    <a:pt x="4" y="195"/>
                  </a:lnTo>
                  <a:lnTo>
                    <a:pt x="9" y="179"/>
                  </a:lnTo>
                  <a:lnTo>
                    <a:pt x="19" y="163"/>
                  </a:lnTo>
                  <a:lnTo>
                    <a:pt x="29" y="146"/>
                  </a:lnTo>
                  <a:lnTo>
                    <a:pt x="43" y="130"/>
                  </a:lnTo>
                  <a:lnTo>
                    <a:pt x="59" y="115"/>
                  </a:lnTo>
                  <a:lnTo>
                    <a:pt x="79" y="100"/>
                  </a:lnTo>
                  <a:lnTo>
                    <a:pt x="101" y="84"/>
                  </a:lnTo>
                  <a:lnTo>
                    <a:pt x="127" y="70"/>
                  </a:lnTo>
                  <a:lnTo>
                    <a:pt x="155" y="57"/>
                  </a:lnTo>
                  <a:lnTo>
                    <a:pt x="187" y="44"/>
                  </a:lnTo>
                  <a:lnTo>
                    <a:pt x="221" y="32"/>
                  </a:lnTo>
                  <a:lnTo>
                    <a:pt x="259" y="20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16" name="Freeform 92"/>
            <p:cNvSpPr>
              <a:spLocks/>
            </p:cNvSpPr>
            <p:nvPr/>
          </p:nvSpPr>
          <p:spPr bwMode="auto">
            <a:xfrm>
              <a:off x="4524375" y="3781425"/>
              <a:ext cx="28575" cy="23813"/>
            </a:xfrm>
            <a:custGeom>
              <a:avLst/>
              <a:gdLst/>
              <a:ahLst/>
              <a:cxnLst>
                <a:cxn ang="0">
                  <a:pos x="193" y="100"/>
                </a:cxn>
                <a:cxn ang="0">
                  <a:pos x="252" y="60"/>
                </a:cxn>
                <a:cxn ang="0">
                  <a:pos x="307" y="30"/>
                </a:cxn>
                <a:cxn ang="0">
                  <a:pos x="358" y="11"/>
                </a:cxn>
                <a:cxn ang="0">
                  <a:pos x="405" y="2"/>
                </a:cxn>
                <a:cxn ang="0">
                  <a:pos x="446" y="0"/>
                </a:cxn>
                <a:cxn ang="0">
                  <a:pos x="482" y="7"/>
                </a:cxn>
                <a:cxn ang="0">
                  <a:pos x="510" y="20"/>
                </a:cxn>
                <a:cxn ang="0">
                  <a:pos x="531" y="42"/>
                </a:cxn>
                <a:cxn ang="0">
                  <a:pos x="545" y="68"/>
                </a:cxn>
                <a:cxn ang="0">
                  <a:pos x="549" y="101"/>
                </a:cxn>
                <a:cxn ang="0">
                  <a:pos x="544" y="138"/>
                </a:cxn>
                <a:cxn ang="0">
                  <a:pos x="528" y="180"/>
                </a:cxn>
                <a:cxn ang="0">
                  <a:pos x="503" y="226"/>
                </a:cxn>
                <a:cxn ang="0">
                  <a:pos x="465" y="275"/>
                </a:cxn>
                <a:cxn ang="0">
                  <a:pos x="415" y="325"/>
                </a:cxn>
                <a:cxn ang="0">
                  <a:pos x="355" y="375"/>
                </a:cxn>
                <a:cxn ang="0">
                  <a:pos x="297" y="415"/>
                </a:cxn>
                <a:cxn ang="0">
                  <a:pos x="243" y="443"/>
                </a:cxn>
                <a:cxn ang="0">
                  <a:pos x="192" y="463"/>
                </a:cxn>
                <a:cxn ang="0">
                  <a:pos x="145" y="473"/>
                </a:cxn>
                <a:cxn ang="0">
                  <a:pos x="103" y="474"/>
                </a:cxn>
                <a:cxn ang="0">
                  <a:pos x="69" y="467"/>
                </a:cxn>
                <a:cxn ang="0">
                  <a:pos x="40" y="453"/>
                </a:cxn>
                <a:cxn ang="0">
                  <a:pos x="18" y="432"/>
                </a:cxn>
                <a:cxn ang="0">
                  <a:pos x="5" y="405"/>
                </a:cxn>
                <a:cxn ang="0">
                  <a:pos x="0" y="372"/>
                </a:cxn>
                <a:cxn ang="0">
                  <a:pos x="5" y="335"/>
                </a:cxn>
                <a:cxn ang="0">
                  <a:pos x="20" y="293"/>
                </a:cxn>
                <a:cxn ang="0">
                  <a:pos x="46" y="248"/>
                </a:cxn>
                <a:cxn ang="0">
                  <a:pos x="84" y="199"/>
                </a:cxn>
                <a:cxn ang="0">
                  <a:pos x="134" y="148"/>
                </a:cxn>
              </a:cxnLst>
              <a:rect l="0" t="0" r="r" b="b"/>
              <a:pathLst>
                <a:path w="549" h="474">
                  <a:moveTo>
                    <a:pt x="164" y="123"/>
                  </a:moveTo>
                  <a:lnTo>
                    <a:pt x="193" y="100"/>
                  </a:lnTo>
                  <a:lnTo>
                    <a:pt x="223" y="78"/>
                  </a:lnTo>
                  <a:lnTo>
                    <a:pt x="252" y="60"/>
                  </a:lnTo>
                  <a:lnTo>
                    <a:pt x="280" y="44"/>
                  </a:lnTo>
                  <a:lnTo>
                    <a:pt x="307" y="30"/>
                  </a:lnTo>
                  <a:lnTo>
                    <a:pt x="333" y="20"/>
                  </a:lnTo>
                  <a:lnTo>
                    <a:pt x="358" y="11"/>
                  </a:lnTo>
                  <a:lnTo>
                    <a:pt x="383" y="5"/>
                  </a:lnTo>
                  <a:lnTo>
                    <a:pt x="405" y="2"/>
                  </a:lnTo>
                  <a:lnTo>
                    <a:pt x="426" y="0"/>
                  </a:lnTo>
                  <a:lnTo>
                    <a:pt x="446" y="0"/>
                  </a:lnTo>
                  <a:lnTo>
                    <a:pt x="465" y="2"/>
                  </a:lnTo>
                  <a:lnTo>
                    <a:pt x="482" y="7"/>
                  </a:lnTo>
                  <a:lnTo>
                    <a:pt x="497" y="13"/>
                  </a:lnTo>
                  <a:lnTo>
                    <a:pt x="510" y="20"/>
                  </a:lnTo>
                  <a:lnTo>
                    <a:pt x="522" y="30"/>
                  </a:lnTo>
                  <a:lnTo>
                    <a:pt x="531" y="42"/>
                  </a:lnTo>
                  <a:lnTo>
                    <a:pt x="540" y="54"/>
                  </a:lnTo>
                  <a:lnTo>
                    <a:pt x="545" y="68"/>
                  </a:lnTo>
                  <a:lnTo>
                    <a:pt x="548" y="83"/>
                  </a:lnTo>
                  <a:lnTo>
                    <a:pt x="549" y="101"/>
                  </a:lnTo>
                  <a:lnTo>
                    <a:pt x="548" y="119"/>
                  </a:lnTo>
                  <a:lnTo>
                    <a:pt x="544" y="138"/>
                  </a:lnTo>
                  <a:lnTo>
                    <a:pt x="538" y="159"/>
                  </a:lnTo>
                  <a:lnTo>
                    <a:pt x="528" y="180"/>
                  </a:lnTo>
                  <a:lnTo>
                    <a:pt x="517" y="202"/>
                  </a:lnTo>
                  <a:lnTo>
                    <a:pt x="503" y="226"/>
                  </a:lnTo>
                  <a:lnTo>
                    <a:pt x="486" y="249"/>
                  </a:lnTo>
                  <a:lnTo>
                    <a:pt x="465" y="275"/>
                  </a:lnTo>
                  <a:lnTo>
                    <a:pt x="442" y="299"/>
                  </a:lnTo>
                  <a:lnTo>
                    <a:pt x="415" y="325"/>
                  </a:lnTo>
                  <a:lnTo>
                    <a:pt x="385" y="352"/>
                  </a:lnTo>
                  <a:lnTo>
                    <a:pt x="355" y="375"/>
                  </a:lnTo>
                  <a:lnTo>
                    <a:pt x="326" y="397"/>
                  </a:lnTo>
                  <a:lnTo>
                    <a:pt x="297" y="415"/>
                  </a:lnTo>
                  <a:lnTo>
                    <a:pt x="270" y="430"/>
                  </a:lnTo>
                  <a:lnTo>
                    <a:pt x="243" y="443"/>
                  </a:lnTo>
                  <a:lnTo>
                    <a:pt x="217" y="455"/>
                  </a:lnTo>
                  <a:lnTo>
                    <a:pt x="192" y="463"/>
                  </a:lnTo>
                  <a:lnTo>
                    <a:pt x="168" y="469"/>
                  </a:lnTo>
                  <a:lnTo>
                    <a:pt x="145" y="473"/>
                  </a:lnTo>
                  <a:lnTo>
                    <a:pt x="124" y="474"/>
                  </a:lnTo>
                  <a:lnTo>
                    <a:pt x="103" y="474"/>
                  </a:lnTo>
                  <a:lnTo>
                    <a:pt x="85" y="471"/>
                  </a:lnTo>
                  <a:lnTo>
                    <a:pt x="69" y="467"/>
                  </a:lnTo>
                  <a:lnTo>
                    <a:pt x="53" y="461"/>
                  </a:lnTo>
                  <a:lnTo>
                    <a:pt x="40" y="453"/>
                  </a:lnTo>
                  <a:lnTo>
                    <a:pt x="28" y="443"/>
                  </a:lnTo>
                  <a:lnTo>
                    <a:pt x="18" y="432"/>
                  </a:lnTo>
                  <a:lnTo>
                    <a:pt x="11" y="419"/>
                  </a:lnTo>
                  <a:lnTo>
                    <a:pt x="5" y="405"/>
                  </a:lnTo>
                  <a:lnTo>
                    <a:pt x="2" y="390"/>
                  </a:lnTo>
                  <a:lnTo>
                    <a:pt x="0" y="372"/>
                  </a:lnTo>
                  <a:lnTo>
                    <a:pt x="2" y="354"/>
                  </a:lnTo>
                  <a:lnTo>
                    <a:pt x="5" y="335"/>
                  </a:lnTo>
                  <a:lnTo>
                    <a:pt x="12" y="314"/>
                  </a:lnTo>
                  <a:lnTo>
                    <a:pt x="20" y="293"/>
                  </a:lnTo>
                  <a:lnTo>
                    <a:pt x="32" y="272"/>
                  </a:lnTo>
                  <a:lnTo>
                    <a:pt x="46" y="248"/>
                  </a:lnTo>
                  <a:lnTo>
                    <a:pt x="64" y="224"/>
                  </a:lnTo>
                  <a:lnTo>
                    <a:pt x="84" y="199"/>
                  </a:lnTo>
                  <a:lnTo>
                    <a:pt x="108" y="175"/>
                  </a:lnTo>
                  <a:lnTo>
                    <a:pt x="134" y="148"/>
                  </a:lnTo>
                  <a:lnTo>
                    <a:pt x="164" y="123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17" name="Freeform 93"/>
            <p:cNvSpPr>
              <a:spLocks/>
            </p:cNvSpPr>
            <p:nvPr/>
          </p:nvSpPr>
          <p:spPr bwMode="auto">
            <a:xfrm>
              <a:off x="4513263" y="3763963"/>
              <a:ext cx="20638" cy="25400"/>
            </a:xfrm>
            <a:custGeom>
              <a:avLst/>
              <a:gdLst/>
              <a:ahLst/>
              <a:cxnLst>
                <a:cxn ang="0">
                  <a:pos x="100" y="140"/>
                </a:cxn>
                <a:cxn ang="0">
                  <a:pos x="138" y="94"/>
                </a:cxn>
                <a:cxn ang="0">
                  <a:pos x="177" y="57"/>
                </a:cxn>
                <a:cxn ang="0">
                  <a:pos x="214" y="30"/>
                </a:cxn>
                <a:cxn ang="0">
                  <a:pos x="250" y="11"/>
                </a:cxn>
                <a:cxn ang="0">
                  <a:pos x="284" y="2"/>
                </a:cxn>
                <a:cxn ang="0">
                  <a:pos x="314" y="0"/>
                </a:cxn>
                <a:cxn ang="0">
                  <a:pos x="342" y="6"/>
                </a:cxn>
                <a:cxn ang="0">
                  <a:pos x="364" y="20"/>
                </a:cxn>
                <a:cxn ang="0">
                  <a:pos x="382" y="40"/>
                </a:cxn>
                <a:cxn ang="0">
                  <a:pos x="393" y="66"/>
                </a:cxn>
                <a:cxn ang="0">
                  <a:pos x="398" y="100"/>
                </a:cxn>
                <a:cxn ang="0">
                  <a:pos x="396" y="139"/>
                </a:cxn>
                <a:cxn ang="0">
                  <a:pos x="385" y="182"/>
                </a:cxn>
                <a:cxn ang="0">
                  <a:pos x="365" y="231"/>
                </a:cxn>
                <a:cxn ang="0">
                  <a:pos x="337" y="285"/>
                </a:cxn>
                <a:cxn ang="0">
                  <a:pos x="299" y="339"/>
                </a:cxn>
                <a:cxn ang="0">
                  <a:pos x="260" y="385"/>
                </a:cxn>
                <a:cxn ang="0">
                  <a:pos x="223" y="421"/>
                </a:cxn>
                <a:cxn ang="0">
                  <a:pos x="185" y="448"/>
                </a:cxn>
                <a:cxn ang="0">
                  <a:pos x="148" y="466"/>
                </a:cxn>
                <a:cxn ang="0">
                  <a:pos x="115" y="476"/>
                </a:cxn>
                <a:cxn ang="0">
                  <a:pos x="84" y="478"/>
                </a:cxn>
                <a:cxn ang="0">
                  <a:pos x="58" y="472"/>
                </a:cxn>
                <a:cxn ang="0">
                  <a:pos x="34" y="459"/>
                </a:cxn>
                <a:cxn ang="0">
                  <a:pos x="17" y="439"/>
                </a:cxn>
                <a:cxn ang="0">
                  <a:pos x="6" y="412"/>
                </a:cxn>
                <a:cxn ang="0">
                  <a:pos x="0" y="380"/>
                </a:cxn>
                <a:cxn ang="0">
                  <a:pos x="4" y="341"/>
                </a:cxn>
                <a:cxn ang="0">
                  <a:pos x="14" y="297"/>
                </a:cxn>
                <a:cxn ang="0">
                  <a:pos x="33" y="248"/>
                </a:cxn>
                <a:cxn ang="0">
                  <a:pos x="63" y="196"/>
                </a:cxn>
              </a:cxnLst>
              <a:rect l="0" t="0" r="r" b="b"/>
              <a:pathLst>
                <a:path w="398" h="478">
                  <a:moveTo>
                    <a:pt x="81" y="167"/>
                  </a:moveTo>
                  <a:lnTo>
                    <a:pt x="100" y="140"/>
                  </a:lnTo>
                  <a:lnTo>
                    <a:pt x="119" y="116"/>
                  </a:lnTo>
                  <a:lnTo>
                    <a:pt x="138" y="94"/>
                  </a:lnTo>
                  <a:lnTo>
                    <a:pt x="157" y="74"/>
                  </a:lnTo>
                  <a:lnTo>
                    <a:pt x="177" y="57"/>
                  </a:lnTo>
                  <a:lnTo>
                    <a:pt x="195" y="43"/>
                  </a:lnTo>
                  <a:lnTo>
                    <a:pt x="214" y="30"/>
                  </a:lnTo>
                  <a:lnTo>
                    <a:pt x="233" y="20"/>
                  </a:lnTo>
                  <a:lnTo>
                    <a:pt x="250" y="11"/>
                  </a:lnTo>
                  <a:lnTo>
                    <a:pt x="267" y="6"/>
                  </a:lnTo>
                  <a:lnTo>
                    <a:pt x="284" y="2"/>
                  </a:lnTo>
                  <a:lnTo>
                    <a:pt x="300" y="0"/>
                  </a:lnTo>
                  <a:lnTo>
                    <a:pt x="314" y="0"/>
                  </a:lnTo>
                  <a:lnTo>
                    <a:pt x="329" y="2"/>
                  </a:lnTo>
                  <a:lnTo>
                    <a:pt x="342" y="6"/>
                  </a:lnTo>
                  <a:lnTo>
                    <a:pt x="354" y="12"/>
                  </a:lnTo>
                  <a:lnTo>
                    <a:pt x="364" y="20"/>
                  </a:lnTo>
                  <a:lnTo>
                    <a:pt x="373" y="29"/>
                  </a:lnTo>
                  <a:lnTo>
                    <a:pt x="382" y="40"/>
                  </a:lnTo>
                  <a:lnTo>
                    <a:pt x="389" y="52"/>
                  </a:lnTo>
                  <a:lnTo>
                    <a:pt x="393" y="66"/>
                  </a:lnTo>
                  <a:lnTo>
                    <a:pt x="397" y="83"/>
                  </a:lnTo>
                  <a:lnTo>
                    <a:pt x="398" y="100"/>
                  </a:lnTo>
                  <a:lnTo>
                    <a:pt x="398" y="118"/>
                  </a:lnTo>
                  <a:lnTo>
                    <a:pt x="396" y="139"/>
                  </a:lnTo>
                  <a:lnTo>
                    <a:pt x="392" y="160"/>
                  </a:lnTo>
                  <a:lnTo>
                    <a:pt x="385" y="182"/>
                  </a:lnTo>
                  <a:lnTo>
                    <a:pt x="377" y="206"/>
                  </a:lnTo>
                  <a:lnTo>
                    <a:pt x="365" y="231"/>
                  </a:lnTo>
                  <a:lnTo>
                    <a:pt x="352" y="258"/>
                  </a:lnTo>
                  <a:lnTo>
                    <a:pt x="337" y="285"/>
                  </a:lnTo>
                  <a:lnTo>
                    <a:pt x="318" y="312"/>
                  </a:lnTo>
                  <a:lnTo>
                    <a:pt x="299" y="339"/>
                  </a:lnTo>
                  <a:lnTo>
                    <a:pt x="280" y="363"/>
                  </a:lnTo>
                  <a:lnTo>
                    <a:pt x="260" y="385"/>
                  </a:lnTo>
                  <a:lnTo>
                    <a:pt x="241" y="404"/>
                  </a:lnTo>
                  <a:lnTo>
                    <a:pt x="223" y="421"/>
                  </a:lnTo>
                  <a:lnTo>
                    <a:pt x="203" y="436"/>
                  </a:lnTo>
                  <a:lnTo>
                    <a:pt x="185" y="448"/>
                  </a:lnTo>
                  <a:lnTo>
                    <a:pt x="167" y="458"/>
                  </a:lnTo>
                  <a:lnTo>
                    <a:pt x="148" y="466"/>
                  </a:lnTo>
                  <a:lnTo>
                    <a:pt x="132" y="472"/>
                  </a:lnTo>
                  <a:lnTo>
                    <a:pt x="115" y="476"/>
                  </a:lnTo>
                  <a:lnTo>
                    <a:pt x="99" y="478"/>
                  </a:lnTo>
                  <a:lnTo>
                    <a:pt x="84" y="478"/>
                  </a:lnTo>
                  <a:lnTo>
                    <a:pt x="70" y="476"/>
                  </a:lnTo>
                  <a:lnTo>
                    <a:pt x="58" y="472"/>
                  </a:lnTo>
                  <a:lnTo>
                    <a:pt x="45" y="466"/>
                  </a:lnTo>
                  <a:lnTo>
                    <a:pt x="34" y="459"/>
                  </a:lnTo>
                  <a:lnTo>
                    <a:pt x="25" y="450"/>
                  </a:lnTo>
                  <a:lnTo>
                    <a:pt x="17" y="439"/>
                  </a:lnTo>
                  <a:lnTo>
                    <a:pt x="11" y="426"/>
                  </a:lnTo>
                  <a:lnTo>
                    <a:pt x="6" y="412"/>
                  </a:lnTo>
                  <a:lnTo>
                    <a:pt x="3" y="397"/>
                  </a:lnTo>
                  <a:lnTo>
                    <a:pt x="0" y="380"/>
                  </a:lnTo>
                  <a:lnTo>
                    <a:pt x="2" y="361"/>
                  </a:lnTo>
                  <a:lnTo>
                    <a:pt x="4" y="341"/>
                  </a:lnTo>
                  <a:lnTo>
                    <a:pt x="8" y="320"/>
                  </a:lnTo>
                  <a:lnTo>
                    <a:pt x="14" y="297"/>
                  </a:lnTo>
                  <a:lnTo>
                    <a:pt x="23" y="274"/>
                  </a:lnTo>
                  <a:lnTo>
                    <a:pt x="33" y="248"/>
                  </a:lnTo>
                  <a:lnTo>
                    <a:pt x="46" y="223"/>
                  </a:lnTo>
                  <a:lnTo>
                    <a:pt x="63" y="196"/>
                  </a:lnTo>
                  <a:lnTo>
                    <a:pt x="81" y="167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8260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0BDE212-E76B-4CCB-8579-F5AE533F1BB0}" type="datetimeFigureOut">
              <a:rPr lang="en-US"/>
              <a:pPr>
                <a:defRPr/>
              </a:pPr>
              <a:t>19-Feb-22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599B649-AC05-4FD4-8EDB-84F71C51DE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09600"/>
          </a:xfrm>
          <a:prstGeom prst="rect">
            <a:avLst/>
          </a:prstGeom>
          <a:gradFill>
            <a:gsLst>
              <a:gs pos="0">
                <a:srgbClr val="0081C4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 rot="10800000">
            <a:off x="0" y="6248400"/>
            <a:ext cx="9144000" cy="609600"/>
          </a:xfrm>
          <a:prstGeom prst="rect">
            <a:avLst/>
          </a:prstGeom>
          <a:gradFill>
            <a:gsLst>
              <a:gs pos="0">
                <a:srgbClr val="EFB42B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9" name="TextBox 118"/>
          <p:cNvSpPr txBox="1"/>
          <p:nvPr userDrawn="1"/>
        </p:nvSpPr>
        <p:spPr>
          <a:xfrm>
            <a:off x="7620000" y="6611938"/>
            <a:ext cx="152400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 smtClean="0">
                <a:solidFill>
                  <a:schemeClr val="bg1"/>
                </a:solidFill>
                <a:latin typeface="Gill Sans MT" pitchFamily="34" charset="0"/>
                <a:cs typeface="+mn-cs"/>
              </a:rPr>
              <a:t>www.jubcor.com</a:t>
            </a:r>
            <a:endParaRPr lang="en-US" sz="1000" b="1" dirty="0">
              <a:solidFill>
                <a:schemeClr val="bg1"/>
              </a:solidFill>
              <a:latin typeface="Gill Sans MT" pitchFamily="34" charset="0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16040"/>
            <a:ext cx="1540042" cy="3657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b="1" kern="1200">
          <a:solidFill>
            <a:schemeClr val="bg1"/>
          </a:solidFill>
          <a:latin typeface="Gill Sans MT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Gill Sans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Gill Sans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Gill Sans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Gill Sans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Gill Sans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Gill Sans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Gill Sans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Gill Sans M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emf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jpeg"/><Relationship Id="rId4" Type="http://schemas.openxmlformats.org/officeDocument/2006/relationships/image" Target="../media/image35.emf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8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47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images.google.com/imgres?imgurl=http://www.greenpeace.org/raw/image_big_teaser/seasia/en/photosvideos/photos/a-greenpeace-volunteer-holds-a.jpg&amp;imgrefurl=http://www.greenpeace.org/seasia/en/news/greenpeace-blue-babies&amp;h=270&amp;w=180&amp;sz=30&amp;h%2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http://www.fotosearch.com/thumb/corbis/DGT078/CB061574.jpg" TargetMode="External"/><Relationship Id="rId5" Type="http://schemas.openxmlformats.org/officeDocument/2006/relationships/image" Target="../media/image8.jpeg"/><Relationship Id="rId4" Type="http://schemas.openxmlformats.org/officeDocument/2006/relationships/image" Target="http://tbn0.google.com/images?q=tbn:AC_N9Wi0HMe4qM:http://www.greenpeace.org/raw/image_big_teaser/seasia/en/photosvideos/photos/a-greenpeace-volunteer-holds-a.jpg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13" Type="http://schemas.openxmlformats.org/officeDocument/2006/relationships/image" Target="../media/image15.jpe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wmf"/><Relationship Id="rId11" Type="http://schemas.openxmlformats.org/officeDocument/2006/relationships/image" Target="../media/image13.jpe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2.wmf"/><Relationship Id="rId4" Type="http://schemas.openxmlformats.org/officeDocument/2006/relationships/image" Target="../media/image9.wmf"/><Relationship Id="rId9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http://www.fotosearch.com/thumb/STK/STK001/BRP1016.jpg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20.wmf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wmf"/><Relationship Id="rId5" Type="http://schemas.openxmlformats.org/officeDocument/2006/relationships/image" Target="../media/image18.w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952500" y="2438400"/>
            <a:ext cx="7239000" cy="2743200"/>
          </a:xfrm>
        </p:spPr>
        <p:txBody>
          <a:bodyPr/>
          <a:lstStyle/>
          <a:p>
            <a:r>
              <a:rPr lang="en-US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Application of Hybrid Technology in Industrial Wastewater Treatment: A challenge in Wastewater Management</a:t>
            </a:r>
          </a:p>
          <a:p>
            <a:pPr eaLnBrk="1" hangingPunct="1">
              <a:spcBef>
                <a:spcPts val="0"/>
              </a:spcBef>
            </a:pPr>
            <a:endParaRPr lang="en-US" altLang="en-US" sz="800" b="1" dirty="0" smtClean="0"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eaLnBrk="1" hangingPunct="1">
              <a:spcBef>
                <a:spcPts val="0"/>
              </a:spcBef>
            </a:pPr>
            <a:r>
              <a:rPr lang="en-US" altLang="en-US" sz="24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Dr</a:t>
            </a:r>
            <a:r>
              <a:rPr lang="en-US" altLang="en-US" sz="2400" b="1" dirty="0">
                <a:solidFill>
                  <a:srgbClr val="006600"/>
                </a:solidFill>
                <a:latin typeface="Bookman Old Style" panose="02050604050505020204" pitchFamily="18" charset="0"/>
              </a:rPr>
              <a:t>. Muhammad Saleem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sz="18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Associate Professor, </a:t>
            </a:r>
            <a:r>
              <a:rPr lang="en-US" altLang="en-US" sz="1800" b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Dept. </a:t>
            </a:r>
            <a:r>
              <a:rPr lang="en-US" altLang="en-US" sz="18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of Civil Engineering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sz="18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Jubail University College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sz="16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(e-mail: saleemm@ucj.edu.sa)</a:t>
            </a:r>
            <a:endParaRPr lang="en-GB" altLang="en-US" sz="1800" b="1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81001"/>
            <a:ext cx="7315200" cy="20061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>
              <a:buClr>
                <a:schemeClr val="hlink"/>
              </a:buClr>
              <a:buSzPct val="150000"/>
              <a:buFontTx/>
              <a:buNone/>
              <a:defRPr/>
            </a:pPr>
            <a:r>
              <a:rPr lang="en-US" sz="5400" dirty="0">
                <a:solidFill>
                  <a:srgbClr val="990033"/>
                </a:solidFill>
              </a:rPr>
              <a:t>T</a:t>
            </a:r>
            <a:r>
              <a:rPr lang="en-US" sz="3600" dirty="0">
                <a:solidFill>
                  <a:srgbClr val="990033"/>
                </a:solidFill>
              </a:rPr>
              <a:t>reatment  </a:t>
            </a:r>
            <a:r>
              <a:rPr lang="en-US" sz="5400" dirty="0">
                <a:solidFill>
                  <a:srgbClr val="990033"/>
                </a:solidFill>
              </a:rPr>
              <a:t>M</a:t>
            </a:r>
            <a:r>
              <a:rPr lang="en-US" sz="3600" dirty="0">
                <a:solidFill>
                  <a:srgbClr val="990033"/>
                </a:solidFill>
              </a:rPr>
              <a:t>ethods/</a:t>
            </a:r>
            <a:r>
              <a:rPr lang="en-US" sz="5400" dirty="0">
                <a:solidFill>
                  <a:srgbClr val="990033"/>
                </a:solidFill>
              </a:rPr>
              <a:t>T</a:t>
            </a:r>
            <a:r>
              <a:rPr lang="en-US" sz="3600" dirty="0">
                <a:solidFill>
                  <a:srgbClr val="990033"/>
                </a:solidFill>
              </a:rPr>
              <a:t>echnologies</a:t>
            </a:r>
            <a:r>
              <a:rPr lang="en-US" dirty="0">
                <a:solidFill>
                  <a:srgbClr val="990033"/>
                </a:solidFill>
              </a:rPr>
              <a:t> </a:t>
            </a:r>
            <a:endParaRPr lang="en-US" sz="1200" dirty="0">
              <a:solidFill>
                <a:srgbClr val="990033"/>
              </a:solidFill>
            </a:endParaRPr>
          </a:p>
          <a:p>
            <a:pPr marL="857250" lvl="1" indent="-400050">
              <a:lnSpc>
                <a:spcPct val="120000"/>
              </a:lnSpc>
              <a:buClr>
                <a:schemeClr val="hlink"/>
              </a:buClr>
              <a:buSzPct val="145000"/>
              <a:buFontTx/>
              <a:buChar char="•"/>
              <a:defRPr/>
            </a:pPr>
            <a:r>
              <a:rPr lang="en-US" sz="3200" dirty="0"/>
              <a:t>In order to restore the  water and groundwater aquifers/resources a number of methods are devised.</a:t>
            </a:r>
          </a:p>
          <a:p>
            <a:pPr marL="857250" lvl="1" indent="-400050">
              <a:lnSpc>
                <a:spcPct val="120000"/>
              </a:lnSpc>
              <a:buClr>
                <a:schemeClr val="hlink"/>
              </a:buClr>
              <a:buSzPct val="145000"/>
              <a:buFontTx/>
              <a:buChar char="•"/>
              <a:defRPr/>
            </a:pPr>
            <a:r>
              <a:rPr lang="en-US" sz="3200" dirty="0"/>
              <a:t>Some are old/conventional and some are advanced and modified</a:t>
            </a:r>
          </a:p>
          <a:p>
            <a:pPr marL="857250" lvl="1" indent="-400050">
              <a:lnSpc>
                <a:spcPct val="120000"/>
              </a:lnSpc>
              <a:buClr>
                <a:schemeClr val="hlink"/>
              </a:buClr>
              <a:buSzPct val="145000"/>
              <a:buFontTx/>
              <a:buChar char="•"/>
              <a:defRPr/>
            </a:pPr>
            <a:r>
              <a:rPr lang="en-US" sz="3200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 example</a:t>
            </a:r>
          </a:p>
          <a:p>
            <a:endParaRPr lang="en-US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 bwMode="auto">
          <a:xfrm>
            <a:off x="381000" y="11430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403225">
              <a:lnSpc>
                <a:spcPct val="110000"/>
              </a:lnSpc>
              <a:buClr>
                <a:srgbClr val="009900"/>
              </a:buClr>
              <a:buFont typeface="Wingdings" panose="05000000000000000000" pitchFamily="2" charset="2"/>
              <a:buChar char="F"/>
            </a:pPr>
            <a:r>
              <a:rPr lang="en-US" altLang="en-US" sz="2000" dirty="0" smtClean="0">
                <a:solidFill>
                  <a:srgbClr val="993300"/>
                </a:solidFill>
                <a:latin typeface="Comic Sans MS" panose="030F0702030302020204" pitchFamily="66" charset="0"/>
              </a:rPr>
              <a:t>Gravity Settling</a:t>
            </a:r>
          </a:p>
          <a:p>
            <a:pPr marL="685800" indent="-403225">
              <a:lnSpc>
                <a:spcPct val="110000"/>
              </a:lnSpc>
              <a:buClr>
                <a:srgbClr val="009900"/>
              </a:buClr>
              <a:buFont typeface="Wingdings" panose="05000000000000000000" pitchFamily="2" charset="2"/>
              <a:buChar char="F"/>
            </a:pPr>
            <a:r>
              <a:rPr lang="en-US" altLang="en-US" sz="2000" dirty="0" smtClean="0">
                <a:solidFill>
                  <a:srgbClr val="993300"/>
                </a:solidFill>
                <a:latin typeface="Comic Sans MS" panose="030F0702030302020204" pitchFamily="66" charset="0"/>
              </a:rPr>
              <a:t>Coagulation/flocculation (chemical, polymers)</a:t>
            </a:r>
          </a:p>
          <a:p>
            <a:pPr marL="685800" indent="-403225">
              <a:lnSpc>
                <a:spcPct val="110000"/>
              </a:lnSpc>
              <a:buClr>
                <a:srgbClr val="009900"/>
              </a:buClr>
              <a:buFont typeface="Wingdings" panose="05000000000000000000" pitchFamily="2" charset="2"/>
              <a:buChar char="F"/>
            </a:pPr>
            <a:r>
              <a:rPr lang="en-US" altLang="en-US" sz="2000" dirty="0" smtClean="0">
                <a:solidFill>
                  <a:srgbClr val="993300"/>
                </a:solidFill>
                <a:latin typeface="Comic Sans MS" panose="030F0702030302020204" pitchFamily="66" charset="0"/>
              </a:rPr>
              <a:t>Sand Filtration (Slow or Rapid)</a:t>
            </a:r>
          </a:p>
          <a:p>
            <a:pPr marL="685800" indent="-403225">
              <a:lnSpc>
                <a:spcPct val="110000"/>
              </a:lnSpc>
              <a:buClr>
                <a:srgbClr val="009900"/>
              </a:buClr>
              <a:buFont typeface="Wingdings" panose="05000000000000000000" pitchFamily="2" charset="2"/>
              <a:buChar char="F"/>
            </a:pPr>
            <a:r>
              <a:rPr lang="en-US" altLang="en-US" sz="2000" dirty="0" smtClean="0">
                <a:solidFill>
                  <a:srgbClr val="993300"/>
                </a:solidFill>
                <a:latin typeface="Comic Sans MS" panose="030F0702030302020204" pitchFamily="66" charset="0"/>
              </a:rPr>
              <a:t>Aeration (oxidation)</a:t>
            </a:r>
          </a:p>
          <a:p>
            <a:pPr marL="685800" indent="-403225">
              <a:lnSpc>
                <a:spcPct val="110000"/>
              </a:lnSpc>
              <a:buClr>
                <a:srgbClr val="009900"/>
              </a:buClr>
              <a:buFont typeface="Wingdings" panose="05000000000000000000" pitchFamily="2" charset="2"/>
              <a:buChar char="F"/>
            </a:pPr>
            <a:r>
              <a:rPr lang="en-US" altLang="en-US" sz="2000" dirty="0" smtClean="0">
                <a:solidFill>
                  <a:srgbClr val="993300"/>
                </a:solidFill>
                <a:latin typeface="Comic Sans MS" panose="030F0702030302020204" pitchFamily="66" charset="0"/>
              </a:rPr>
              <a:t>Adsorption (AC or polymers)</a:t>
            </a:r>
          </a:p>
          <a:p>
            <a:pPr marL="685800" indent="-403225">
              <a:lnSpc>
                <a:spcPct val="110000"/>
              </a:lnSpc>
              <a:buClr>
                <a:srgbClr val="009900"/>
              </a:buClr>
              <a:buFont typeface="Wingdings" panose="05000000000000000000" pitchFamily="2" charset="2"/>
              <a:buChar char="F"/>
            </a:pPr>
            <a:r>
              <a:rPr lang="en-US" altLang="en-US" sz="2000" dirty="0" smtClean="0">
                <a:solidFill>
                  <a:srgbClr val="993300"/>
                </a:solidFill>
                <a:latin typeface="Comic Sans MS" panose="030F0702030302020204" pitchFamily="66" charset="0"/>
              </a:rPr>
              <a:t>Ion Exchange (resins)</a:t>
            </a:r>
          </a:p>
          <a:p>
            <a:pPr marL="685800" indent="-403225">
              <a:lnSpc>
                <a:spcPct val="110000"/>
              </a:lnSpc>
              <a:buClr>
                <a:srgbClr val="009900"/>
              </a:buClr>
              <a:buFont typeface="Wingdings" panose="05000000000000000000" pitchFamily="2" charset="2"/>
              <a:buChar char="F"/>
            </a:pPr>
            <a:r>
              <a:rPr lang="en-US" altLang="en-US" sz="2000" dirty="0" smtClean="0">
                <a:solidFill>
                  <a:srgbClr val="993300"/>
                </a:solidFill>
                <a:latin typeface="Comic Sans MS" panose="030F0702030302020204" pitchFamily="66" charset="0"/>
              </a:rPr>
              <a:t>Disinfection (Chemical, Energy)</a:t>
            </a:r>
          </a:p>
          <a:p>
            <a:pPr marL="685800" indent="-403225">
              <a:lnSpc>
                <a:spcPct val="110000"/>
              </a:lnSpc>
              <a:buClr>
                <a:srgbClr val="009900"/>
              </a:buClr>
              <a:buFont typeface="Wingdings" panose="05000000000000000000" pitchFamily="2" charset="2"/>
              <a:buChar char="F"/>
            </a:pPr>
            <a:r>
              <a:rPr lang="en-US" altLang="en-US" sz="2000" dirty="0" smtClean="0">
                <a:solidFill>
                  <a:srgbClr val="993300"/>
                </a:solidFill>
                <a:latin typeface="Comic Sans MS" panose="030F0702030302020204" pitchFamily="66" charset="0"/>
              </a:rPr>
              <a:t>Advanced Filtration (Membranes)</a:t>
            </a:r>
          </a:p>
          <a:p>
            <a:pPr marL="685800" indent="-403225">
              <a:lnSpc>
                <a:spcPct val="110000"/>
              </a:lnSpc>
              <a:buClr>
                <a:srgbClr val="009900"/>
              </a:buClr>
              <a:buFont typeface="Wingdings" panose="05000000000000000000" pitchFamily="2" charset="2"/>
              <a:buChar char="F"/>
            </a:pPr>
            <a:r>
              <a:rPr lang="en-US" altLang="en-US" sz="2000" dirty="0" smtClean="0">
                <a:solidFill>
                  <a:srgbClr val="993300"/>
                </a:solidFill>
                <a:latin typeface="Comic Sans MS" panose="030F0702030302020204" pitchFamily="66" charset="0"/>
              </a:rPr>
              <a:t>Natural/artificial bioremediation</a:t>
            </a:r>
          </a:p>
          <a:p>
            <a:pPr marL="685800" indent="-403225">
              <a:lnSpc>
                <a:spcPct val="110000"/>
              </a:lnSpc>
              <a:buClr>
                <a:srgbClr val="009900"/>
              </a:buClr>
              <a:buFont typeface="Wingdings" panose="05000000000000000000" pitchFamily="2" charset="2"/>
              <a:buChar char="F"/>
            </a:pPr>
            <a:r>
              <a:rPr lang="en-US" altLang="en-US" sz="2000" dirty="0" smtClean="0">
                <a:solidFill>
                  <a:srgbClr val="993300"/>
                </a:solidFill>
                <a:latin typeface="Comic Sans MS" panose="030F0702030302020204" pitchFamily="66" charset="0"/>
              </a:rPr>
              <a:t>Electrochemical</a:t>
            </a:r>
          </a:p>
          <a:p>
            <a:pPr marL="685800" indent="-403225">
              <a:lnSpc>
                <a:spcPct val="110000"/>
              </a:lnSpc>
              <a:buClr>
                <a:srgbClr val="009900"/>
              </a:buClr>
              <a:buFont typeface="Wingdings" panose="05000000000000000000" pitchFamily="2" charset="2"/>
              <a:buChar char="F"/>
            </a:pPr>
            <a:r>
              <a:rPr lang="en-US" altLang="en-US" sz="2000" dirty="0" smtClean="0">
                <a:solidFill>
                  <a:srgbClr val="993300"/>
                </a:solidFill>
                <a:latin typeface="Comic Sans MS" panose="030F0702030302020204" pitchFamily="66" charset="0"/>
              </a:rPr>
              <a:t>Phytoremediation</a:t>
            </a:r>
          </a:p>
          <a:p>
            <a:pPr marL="685800" indent="-403225">
              <a:lnSpc>
                <a:spcPct val="110000"/>
              </a:lnSpc>
              <a:buClr>
                <a:srgbClr val="009900"/>
              </a:buClr>
              <a:buFont typeface="Wingdings" panose="05000000000000000000" pitchFamily="2" charset="2"/>
              <a:buChar char="F"/>
            </a:pPr>
            <a:r>
              <a:rPr lang="en-US" altLang="en-US" sz="2000" dirty="0" smtClean="0">
                <a:solidFill>
                  <a:srgbClr val="993300"/>
                </a:solidFill>
                <a:latin typeface="Comic Sans MS" panose="030F0702030302020204" pitchFamily="66" charset="0"/>
              </a:rPr>
              <a:t>Gas Striping</a:t>
            </a:r>
          </a:p>
          <a:p>
            <a:pPr marL="685800" indent="-403225">
              <a:lnSpc>
                <a:spcPct val="110000"/>
              </a:lnSpc>
              <a:buClr>
                <a:srgbClr val="009900"/>
              </a:buClr>
              <a:buFont typeface="Wingdings" panose="05000000000000000000" pitchFamily="2" charset="2"/>
              <a:buChar char="F"/>
            </a:pPr>
            <a:r>
              <a:rPr lang="en-US" altLang="en-US" sz="2000" dirty="0" smtClean="0">
                <a:solidFill>
                  <a:srgbClr val="993300"/>
                </a:solidFill>
                <a:latin typeface="Comic Sans MS" panose="030F0702030302020204" pitchFamily="66" charset="0"/>
              </a:rPr>
              <a:t>Pump and treat method etc.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0253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38199" y="925032"/>
            <a:ext cx="7784805" cy="478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hlink"/>
              </a:buClr>
              <a:buSzPct val="150000"/>
              <a:buFontTx/>
              <a:buNone/>
              <a:defRPr/>
            </a:pPr>
            <a:r>
              <a:rPr lang="en-US" sz="4800" dirty="0" smtClean="0">
                <a:solidFill>
                  <a:srgbClr val="990033"/>
                </a:solidFill>
              </a:rPr>
              <a:t>M</a:t>
            </a:r>
            <a:r>
              <a:rPr lang="en-US" dirty="0" smtClean="0">
                <a:solidFill>
                  <a:srgbClr val="990033"/>
                </a:solidFill>
              </a:rPr>
              <a:t>ay</a:t>
            </a:r>
            <a:r>
              <a:rPr lang="en-US" sz="4800" dirty="0" smtClean="0">
                <a:solidFill>
                  <a:srgbClr val="990033"/>
                </a:solidFill>
              </a:rPr>
              <a:t> W</a:t>
            </a:r>
            <a:r>
              <a:rPr lang="en-US" dirty="0" smtClean="0">
                <a:solidFill>
                  <a:srgbClr val="990033"/>
                </a:solidFill>
              </a:rPr>
              <a:t>e</a:t>
            </a:r>
            <a:r>
              <a:rPr lang="en-US" sz="4800" dirty="0" smtClean="0">
                <a:solidFill>
                  <a:srgbClr val="990033"/>
                </a:solidFill>
              </a:rPr>
              <a:t> U</a:t>
            </a:r>
            <a:r>
              <a:rPr lang="en-US" dirty="0" smtClean="0">
                <a:solidFill>
                  <a:srgbClr val="990033"/>
                </a:solidFill>
              </a:rPr>
              <a:t>se</a:t>
            </a:r>
            <a:r>
              <a:rPr lang="en-US" sz="4800" dirty="0" smtClean="0">
                <a:solidFill>
                  <a:srgbClr val="990033"/>
                </a:solidFill>
              </a:rPr>
              <a:t> A</a:t>
            </a:r>
            <a:r>
              <a:rPr lang="en-US" dirty="0" smtClean="0">
                <a:solidFill>
                  <a:srgbClr val="990033"/>
                </a:solidFill>
              </a:rPr>
              <a:t>ny</a:t>
            </a:r>
            <a:r>
              <a:rPr lang="en-US" sz="4800" dirty="0" smtClean="0">
                <a:solidFill>
                  <a:srgbClr val="990033"/>
                </a:solidFill>
              </a:rPr>
              <a:t> M</a:t>
            </a:r>
            <a:r>
              <a:rPr lang="en-US" dirty="0" smtClean="0">
                <a:solidFill>
                  <a:srgbClr val="990033"/>
                </a:solidFill>
              </a:rPr>
              <a:t>ethod</a:t>
            </a:r>
            <a:r>
              <a:rPr lang="en-US" sz="4800" dirty="0" smtClean="0">
                <a:solidFill>
                  <a:srgbClr val="990033"/>
                </a:solidFill>
              </a:rPr>
              <a:t> f</a:t>
            </a:r>
            <a:r>
              <a:rPr lang="en-US" dirty="0" smtClean="0">
                <a:solidFill>
                  <a:srgbClr val="990033"/>
                </a:solidFill>
              </a:rPr>
              <a:t>or</a:t>
            </a:r>
            <a:r>
              <a:rPr lang="en-US" sz="4800" dirty="0" smtClean="0">
                <a:solidFill>
                  <a:srgbClr val="990033"/>
                </a:solidFill>
              </a:rPr>
              <a:t> A</a:t>
            </a:r>
            <a:r>
              <a:rPr lang="en-US" dirty="0" smtClean="0">
                <a:solidFill>
                  <a:srgbClr val="990033"/>
                </a:solidFill>
              </a:rPr>
              <a:t>ny</a:t>
            </a:r>
            <a:r>
              <a:rPr lang="en-US" sz="4800" dirty="0" smtClean="0">
                <a:solidFill>
                  <a:srgbClr val="990033"/>
                </a:solidFill>
              </a:rPr>
              <a:t> T</a:t>
            </a:r>
            <a:r>
              <a:rPr lang="en-US" dirty="0" smtClean="0">
                <a:solidFill>
                  <a:srgbClr val="990033"/>
                </a:solidFill>
              </a:rPr>
              <a:t>ype of </a:t>
            </a:r>
            <a:r>
              <a:rPr lang="en-US" sz="4800" dirty="0" smtClean="0">
                <a:solidFill>
                  <a:srgbClr val="990033"/>
                </a:solidFill>
              </a:rPr>
              <a:t>C</a:t>
            </a:r>
            <a:r>
              <a:rPr lang="en-US" dirty="0" smtClean="0">
                <a:solidFill>
                  <a:srgbClr val="990033"/>
                </a:solidFill>
              </a:rPr>
              <a:t>ontaminant</a:t>
            </a:r>
            <a:r>
              <a:rPr lang="en-US" sz="4800" dirty="0" smtClean="0">
                <a:solidFill>
                  <a:srgbClr val="990033"/>
                </a:solidFill>
              </a:rPr>
              <a:t>?</a:t>
            </a:r>
            <a:r>
              <a:rPr lang="en-US" dirty="0" smtClean="0">
                <a:solidFill>
                  <a:srgbClr val="990033"/>
                </a:solidFill>
              </a:rPr>
              <a:t> </a:t>
            </a:r>
          </a:p>
          <a:p>
            <a:pPr>
              <a:buClr>
                <a:schemeClr val="hlink"/>
              </a:buClr>
              <a:buSzPct val="150000"/>
              <a:buFontTx/>
              <a:buNone/>
              <a:defRPr/>
            </a:pPr>
            <a:r>
              <a:rPr lang="en-US" dirty="0" smtClean="0">
                <a:solidFill>
                  <a:srgbClr val="990033"/>
                </a:solidFill>
              </a:rPr>
              <a:t>					</a:t>
            </a:r>
            <a:r>
              <a:rPr lang="en-US" sz="4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NO </a:t>
            </a:r>
          </a:p>
          <a:p>
            <a:pPr>
              <a:buClr>
                <a:srgbClr val="009900"/>
              </a:buClr>
              <a:defRPr/>
            </a:pPr>
            <a:r>
              <a:rPr lang="en-US" dirty="0" smtClean="0"/>
              <a:t>Most of the time, these methods are specific for specific type of contaminant.</a:t>
            </a:r>
          </a:p>
          <a:p>
            <a:pPr>
              <a:buClr>
                <a:srgbClr val="009900"/>
              </a:buClr>
              <a:defRPr/>
            </a:pPr>
            <a:r>
              <a:rPr lang="en-US" dirty="0" smtClean="0"/>
              <a:t>A suitable method needs to be design for each case.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09600" y="914400"/>
            <a:ext cx="8305800" cy="10317163"/>
            <a:chOff x="1447800" y="-3581400"/>
            <a:chExt cx="8305800" cy="10317163"/>
          </a:xfrm>
        </p:grpSpPr>
        <p:grpSp>
          <p:nvGrpSpPr>
            <p:cNvPr id="7" name="Group 3"/>
            <p:cNvGrpSpPr>
              <a:grpSpLocks/>
            </p:cNvGrpSpPr>
            <p:nvPr/>
          </p:nvGrpSpPr>
          <p:grpSpPr bwMode="auto">
            <a:xfrm>
              <a:off x="6629400" y="3687763"/>
              <a:ext cx="1676400" cy="3048000"/>
              <a:chOff x="468" y="1889"/>
              <a:chExt cx="431" cy="1181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8" y="1889"/>
                <a:ext cx="431" cy="902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4" y="2783"/>
                <a:ext cx="359" cy="287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" name="Rectangle 2"/>
            <p:cNvSpPr txBox="1">
              <a:spLocks noChangeArrowheads="1"/>
            </p:cNvSpPr>
            <p:nvPr/>
          </p:nvSpPr>
          <p:spPr bwMode="auto">
            <a:xfrm>
              <a:off x="1447800" y="-3581400"/>
              <a:ext cx="8305800" cy="441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buClr>
                  <a:schemeClr val="hlink"/>
                </a:buClr>
                <a:buSzPct val="150000"/>
                <a:buFontTx/>
                <a:buNone/>
              </a:pPr>
              <a:r>
                <a:rPr lang="en-US" altLang="en-US" sz="4800" dirty="0" smtClean="0">
                  <a:solidFill>
                    <a:srgbClr val="990033"/>
                  </a:solidFill>
                </a:rPr>
                <a:t>W</a:t>
              </a:r>
              <a:r>
                <a:rPr lang="en-US" altLang="en-US" dirty="0" smtClean="0">
                  <a:solidFill>
                    <a:srgbClr val="990033"/>
                  </a:solidFill>
                </a:rPr>
                <a:t>hat</a:t>
              </a:r>
              <a:r>
                <a:rPr lang="en-US" altLang="en-US" sz="4800" dirty="0" smtClean="0">
                  <a:solidFill>
                    <a:srgbClr val="990033"/>
                  </a:solidFill>
                </a:rPr>
                <a:t> </a:t>
              </a:r>
              <a:r>
                <a:rPr lang="en-US" altLang="en-US" dirty="0" smtClean="0">
                  <a:solidFill>
                    <a:srgbClr val="990033"/>
                  </a:solidFill>
                </a:rPr>
                <a:t>are the</a:t>
              </a:r>
              <a:r>
                <a:rPr lang="en-US" altLang="en-US" sz="4800" dirty="0" smtClean="0">
                  <a:solidFill>
                    <a:srgbClr val="990033"/>
                  </a:solidFill>
                </a:rPr>
                <a:t> B</a:t>
              </a:r>
              <a:r>
                <a:rPr lang="en-US" altLang="en-US" dirty="0" smtClean="0">
                  <a:solidFill>
                    <a:srgbClr val="990033"/>
                  </a:solidFill>
                </a:rPr>
                <a:t>asis</a:t>
              </a:r>
              <a:r>
                <a:rPr lang="en-US" altLang="en-US" sz="4800" dirty="0" smtClean="0">
                  <a:solidFill>
                    <a:srgbClr val="990033"/>
                  </a:solidFill>
                </a:rPr>
                <a:t> </a:t>
              </a:r>
              <a:r>
                <a:rPr lang="en-US" altLang="en-US" dirty="0" smtClean="0">
                  <a:solidFill>
                    <a:srgbClr val="990033"/>
                  </a:solidFill>
                </a:rPr>
                <a:t>to</a:t>
              </a:r>
              <a:r>
                <a:rPr lang="en-US" altLang="en-US" sz="4800" dirty="0" smtClean="0">
                  <a:solidFill>
                    <a:srgbClr val="990033"/>
                  </a:solidFill>
                </a:rPr>
                <a:t> S</a:t>
              </a:r>
              <a:r>
                <a:rPr lang="en-US" altLang="en-US" dirty="0" smtClean="0">
                  <a:solidFill>
                    <a:srgbClr val="990033"/>
                  </a:solidFill>
                </a:rPr>
                <a:t>elect</a:t>
              </a:r>
              <a:r>
                <a:rPr lang="en-US" altLang="en-US" sz="4800" dirty="0" smtClean="0">
                  <a:solidFill>
                    <a:srgbClr val="990033"/>
                  </a:solidFill>
                </a:rPr>
                <a:t> a S</a:t>
              </a:r>
              <a:r>
                <a:rPr lang="en-US" altLang="en-US" dirty="0" smtClean="0">
                  <a:solidFill>
                    <a:srgbClr val="990033"/>
                  </a:solidFill>
                </a:rPr>
                <a:t>uitable</a:t>
              </a:r>
              <a:r>
                <a:rPr lang="en-US" altLang="en-US" sz="4800" dirty="0" smtClean="0">
                  <a:solidFill>
                    <a:srgbClr val="990033"/>
                  </a:solidFill>
                </a:rPr>
                <a:t> M</a:t>
              </a:r>
              <a:r>
                <a:rPr lang="en-US" altLang="en-US" dirty="0" smtClean="0">
                  <a:solidFill>
                    <a:srgbClr val="990033"/>
                  </a:solidFill>
                </a:rPr>
                <a:t>ethod</a:t>
              </a:r>
              <a:r>
                <a:rPr lang="en-US" altLang="en-US" sz="4800" dirty="0" smtClean="0">
                  <a:solidFill>
                    <a:srgbClr val="990033"/>
                  </a:solidFill>
                </a:rPr>
                <a:t>?</a:t>
              </a:r>
              <a:r>
                <a:rPr lang="en-US" altLang="en-US" dirty="0" smtClean="0">
                  <a:solidFill>
                    <a:srgbClr val="990033"/>
                  </a:solidFill>
                </a:rPr>
                <a:t> </a:t>
              </a:r>
            </a:p>
            <a:p>
              <a:pPr eaLnBrk="1" hangingPunct="1">
                <a:buFontTx/>
                <a:buNone/>
              </a:pPr>
              <a:endParaRPr lang="en-US" altLang="en-US" sz="1200" dirty="0" smtClean="0">
                <a:solidFill>
                  <a:srgbClr val="990033"/>
                </a:solidFill>
              </a:endParaRPr>
            </a:p>
            <a:p>
              <a:pPr marL="857250" lvl="1" indent="-400050" eaLnBrk="1" hangingPunct="1">
                <a:lnSpc>
                  <a:spcPct val="140000"/>
                </a:lnSpc>
                <a:buClr>
                  <a:srgbClr val="0033CC"/>
                </a:buClr>
                <a:buSzPct val="125000"/>
                <a:buFont typeface="Times New Roman" panose="02020603050405020304" pitchFamily="18" charset="0"/>
                <a:buChar char="?"/>
              </a:pPr>
              <a:r>
                <a:rPr lang="en-US" altLang="en-US" dirty="0" smtClean="0"/>
                <a:t>Whether the method is practically applicable?</a:t>
              </a:r>
            </a:p>
            <a:p>
              <a:pPr marL="857250" lvl="1" indent="-400050" eaLnBrk="1" hangingPunct="1">
                <a:lnSpc>
                  <a:spcPct val="140000"/>
                </a:lnSpc>
                <a:buClr>
                  <a:srgbClr val="0033CC"/>
                </a:buClr>
                <a:buSzPct val="125000"/>
                <a:buFont typeface="Times New Roman" panose="02020603050405020304" pitchFamily="18" charset="0"/>
                <a:buChar char="?"/>
              </a:pPr>
              <a:r>
                <a:rPr lang="en-US" altLang="en-US" dirty="0" smtClean="0"/>
                <a:t>Whether it can provide required degree of treatment?</a:t>
              </a:r>
            </a:p>
            <a:p>
              <a:pPr marL="857250" lvl="1" indent="-400050" eaLnBrk="1" hangingPunct="1">
                <a:lnSpc>
                  <a:spcPct val="140000"/>
                </a:lnSpc>
                <a:buClr>
                  <a:srgbClr val="0033CC"/>
                </a:buClr>
                <a:buSzPct val="125000"/>
                <a:buFont typeface="Times New Roman" panose="02020603050405020304" pitchFamily="18" charset="0"/>
                <a:buChar char="?"/>
              </a:pPr>
              <a:r>
                <a:rPr lang="en-US" altLang="en-US" dirty="0" smtClean="0"/>
                <a:t>Is it Cost effective?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6200" y="860910"/>
            <a:ext cx="8686800" cy="5920890"/>
            <a:chOff x="457200" y="814873"/>
            <a:chExt cx="8686800" cy="5920890"/>
          </a:xfrm>
        </p:grpSpPr>
        <p:pic>
          <p:nvPicPr>
            <p:cNvPr id="12" name="Picture 2" descr="https://pubs.rsc.org/image/article/2014/EE/c3ee43106a/c3ee43106a-f5_hi-res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0" y="3395701"/>
              <a:ext cx="6553200" cy="3340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Content Placeholder 4"/>
            <p:cNvSpPr txBox="1">
              <a:spLocks/>
            </p:cNvSpPr>
            <p:nvPr/>
          </p:nvSpPr>
          <p:spPr>
            <a:xfrm>
              <a:off x="457200" y="1600200"/>
              <a:ext cx="8229600" cy="452596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en-US" sz="2800" b="1" i="1" dirty="0" smtClean="0">
                  <a:solidFill>
                    <a:srgbClr val="FF0000"/>
                  </a:solidFill>
                </a:rPr>
                <a:t>The hybrid system </a:t>
              </a:r>
              <a:r>
                <a:rPr lang="en-US" altLang="en-US" sz="2800" dirty="0" smtClean="0"/>
                <a:t>is the combination of two or more treatment methods, either two or more of the Biological unit processes, chemical unit processes and physical unit operations</a:t>
              </a:r>
              <a:r>
                <a:rPr lang="en-US" altLang="en-US" sz="2800" dirty="0" smtClean="0">
                  <a:solidFill>
                    <a:srgbClr val="66FF33"/>
                  </a:solidFill>
                </a:rPr>
                <a:t>.</a:t>
              </a:r>
            </a:p>
            <a:p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33400" y="814873"/>
              <a:ext cx="83820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buClr>
                  <a:schemeClr val="hlink"/>
                </a:buClr>
                <a:buSzPct val="150000"/>
                <a:defRPr/>
              </a:pPr>
              <a:r>
                <a:rPr lang="en-US" sz="4800" dirty="0">
                  <a:solidFill>
                    <a:srgbClr val="990033"/>
                  </a:solidFill>
                  <a:latin typeface="+mn-lt"/>
                  <a:cs typeface="+mn-cs"/>
                </a:rPr>
                <a:t>A</a:t>
              </a:r>
              <a:r>
                <a:rPr lang="en-US" sz="3600" dirty="0">
                  <a:solidFill>
                    <a:srgbClr val="990033"/>
                  </a:solidFill>
                  <a:latin typeface="+mn-lt"/>
                  <a:cs typeface="+mn-cs"/>
                </a:rPr>
                <a:t>pplication</a:t>
              </a:r>
              <a:r>
                <a:rPr lang="en-US" sz="4800" dirty="0">
                  <a:solidFill>
                    <a:srgbClr val="990033"/>
                  </a:solidFill>
                  <a:latin typeface="+mn-lt"/>
                  <a:cs typeface="+mn-cs"/>
                </a:rPr>
                <a:t> of H</a:t>
              </a:r>
              <a:r>
                <a:rPr lang="en-US" sz="3600" dirty="0">
                  <a:solidFill>
                    <a:srgbClr val="990033"/>
                  </a:solidFill>
                  <a:latin typeface="+mn-lt"/>
                  <a:cs typeface="+mn-cs"/>
                </a:rPr>
                <a:t>ybrid</a:t>
              </a:r>
              <a:r>
                <a:rPr lang="en-US" sz="4800" dirty="0">
                  <a:solidFill>
                    <a:srgbClr val="990033"/>
                  </a:solidFill>
                  <a:latin typeface="+mn-lt"/>
                  <a:cs typeface="+mn-cs"/>
                </a:rPr>
                <a:t> T</a:t>
              </a:r>
              <a:r>
                <a:rPr lang="en-US" sz="3600" dirty="0">
                  <a:solidFill>
                    <a:srgbClr val="990033"/>
                  </a:solidFill>
                  <a:latin typeface="+mn-lt"/>
                  <a:cs typeface="+mn-cs"/>
                </a:rPr>
                <a:t>reatment</a:t>
              </a:r>
              <a:r>
                <a:rPr lang="en-US" sz="4800" dirty="0">
                  <a:solidFill>
                    <a:srgbClr val="990033"/>
                  </a:solidFill>
                  <a:latin typeface="+mn-lt"/>
                  <a:cs typeface="+mn-cs"/>
                </a:rPr>
                <a:t> </a:t>
              </a:r>
              <a:r>
                <a:rPr lang="en-US" sz="4800" dirty="0" smtClean="0">
                  <a:solidFill>
                    <a:srgbClr val="990033"/>
                  </a:solidFill>
                  <a:latin typeface="+mn-lt"/>
                  <a:cs typeface="+mn-cs"/>
                </a:rPr>
                <a:t>S</a:t>
              </a:r>
              <a:r>
                <a:rPr lang="en-US" sz="3600" dirty="0" smtClean="0">
                  <a:solidFill>
                    <a:srgbClr val="990033"/>
                  </a:solidFill>
                  <a:latin typeface="+mn-lt"/>
                  <a:cs typeface="+mn-cs"/>
                </a:rPr>
                <a:t>ystem</a:t>
              </a:r>
              <a:endParaRPr lang="en-US" sz="4800" dirty="0">
                <a:solidFill>
                  <a:srgbClr val="990033"/>
                </a:solidFill>
                <a:latin typeface="+mn-l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094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Petrochemical wastewater is a threat to biological health. Phenolic </a:t>
            </a:r>
            <a:r>
              <a:rPr lang="en-US" sz="2400" dirty="0" smtClean="0"/>
              <a:t>compounds have </a:t>
            </a:r>
            <a:r>
              <a:rPr lang="en-US" sz="2400" dirty="0"/>
              <a:t>toxic effects on all organisms.</a:t>
            </a:r>
          </a:p>
          <a:p>
            <a:r>
              <a:rPr lang="en-US" sz="2400" dirty="0"/>
              <a:t>Methyl </a:t>
            </a:r>
            <a:r>
              <a:rPr lang="en-US" sz="2400" i="1" dirty="0" err="1"/>
              <a:t>tert</a:t>
            </a:r>
            <a:r>
              <a:rPr lang="en-US" sz="2400" dirty="0"/>
              <a:t>-butyl ether </a:t>
            </a:r>
            <a:r>
              <a:rPr lang="en-US" sz="2400" dirty="0" smtClean="0"/>
              <a:t>(MTBE) </a:t>
            </a:r>
            <a:r>
              <a:rPr lang="en-US" sz="2400" dirty="0"/>
              <a:t>is highly persistent in the </a:t>
            </a:r>
            <a:r>
              <a:rPr lang="en-US" sz="2400" dirty="0" smtClean="0"/>
              <a:t>environment </a:t>
            </a:r>
            <a:r>
              <a:rPr lang="en-US" sz="2400" dirty="0"/>
              <a:t>and is frequently found in contaminated groundwater (</a:t>
            </a:r>
            <a:r>
              <a:rPr lang="en-US" sz="2400" dirty="0" err="1" smtClean="0"/>
              <a:t>Levchuk</a:t>
            </a:r>
            <a:r>
              <a:rPr lang="en-US" sz="2400" dirty="0" smtClean="0"/>
              <a:t> </a:t>
            </a:r>
            <a:r>
              <a:rPr lang="en-US" sz="2400" i="1" dirty="0" smtClean="0"/>
              <a:t>et al., </a:t>
            </a:r>
            <a:r>
              <a:rPr lang="en-US" sz="2400" dirty="0" smtClean="0"/>
              <a:t>2014).</a:t>
            </a:r>
          </a:p>
          <a:p>
            <a:r>
              <a:rPr lang="en-US" sz="2400" dirty="0"/>
              <a:t>I</a:t>
            </a:r>
            <a:r>
              <a:rPr lang="en-US" sz="2400" dirty="0" smtClean="0"/>
              <a:t>t </a:t>
            </a:r>
            <a:r>
              <a:rPr lang="en-US" sz="2400" dirty="0"/>
              <a:t>is classified as a health hazard by the US EPA and has a maximum allowed concentration in drinking water </a:t>
            </a:r>
            <a:r>
              <a:rPr lang="en-US" sz="2400" dirty="0" smtClean="0"/>
              <a:t>(40 </a:t>
            </a:r>
            <a:r>
              <a:rPr lang="en-US" sz="2400" dirty="0"/>
              <a:t>µg/L) in the United States and Germany (Van </a:t>
            </a:r>
            <a:r>
              <a:rPr lang="en-US" sz="2400" dirty="0" err="1" smtClean="0"/>
              <a:t>Afferden</a:t>
            </a:r>
            <a:r>
              <a:rPr lang="en-US" sz="2400" dirty="0" smtClean="0"/>
              <a:t> </a:t>
            </a:r>
            <a:r>
              <a:rPr lang="en-US" sz="2400" i="1" dirty="0" smtClean="0"/>
              <a:t>et al., </a:t>
            </a:r>
            <a:r>
              <a:rPr lang="en-US" sz="2400" dirty="0" smtClean="0"/>
              <a:t>2011).</a:t>
            </a:r>
          </a:p>
          <a:p>
            <a:r>
              <a:rPr lang="en-US" sz="2400" dirty="0" smtClean="0"/>
              <a:t>MTBE has sorption </a:t>
            </a:r>
            <a:r>
              <a:rPr lang="en-US" sz="2400" dirty="0"/>
              <a:t>partition coefficient (</a:t>
            </a:r>
            <a:r>
              <a:rPr lang="en-US" sz="2400" i="1" dirty="0" err="1"/>
              <a:t>K</a:t>
            </a:r>
            <a:r>
              <a:rPr lang="en-US" sz="2400" baseline="-25000" dirty="0" err="1"/>
              <a:t>oc</a:t>
            </a:r>
            <a:r>
              <a:rPr lang="en-US" sz="2400" dirty="0"/>
              <a:t> is 1.035 to </a:t>
            </a:r>
            <a:r>
              <a:rPr lang="en-US" sz="2400" dirty="0" smtClean="0"/>
              <a:t>1.091). </a:t>
            </a:r>
          </a:p>
          <a:p>
            <a:r>
              <a:rPr lang="en-US" sz="2400" dirty="0" smtClean="0">
                <a:solidFill>
                  <a:srgbClr val="C00000"/>
                </a:solidFill>
              </a:rPr>
              <a:t>MTBE </a:t>
            </a:r>
            <a:r>
              <a:rPr lang="en-US" sz="2400" dirty="0">
                <a:solidFill>
                  <a:srgbClr val="C00000"/>
                </a:solidFill>
              </a:rPr>
              <a:t>are often present with other compounds in contaminated </a:t>
            </a:r>
            <a:r>
              <a:rPr lang="en-US" sz="2400" dirty="0" smtClean="0">
                <a:solidFill>
                  <a:srgbClr val="C00000"/>
                </a:solidFill>
              </a:rPr>
              <a:t>water makes its removal </a:t>
            </a:r>
            <a:r>
              <a:rPr lang="en-US" sz="2400" dirty="0">
                <a:solidFill>
                  <a:srgbClr val="C00000"/>
                </a:solidFill>
              </a:rPr>
              <a:t>more difficult </a:t>
            </a:r>
            <a:r>
              <a:rPr lang="en-US" sz="2400" dirty="0"/>
              <a:t>(</a:t>
            </a:r>
            <a:r>
              <a:rPr lang="en-US" sz="2400" dirty="0" smtClean="0"/>
              <a:t>Wang</a:t>
            </a:r>
            <a:r>
              <a:rPr lang="en-US" sz="2400" dirty="0"/>
              <a:t> </a:t>
            </a:r>
            <a:r>
              <a:rPr lang="en-US" sz="2400" dirty="0" smtClean="0"/>
              <a:t>and </a:t>
            </a:r>
            <a:r>
              <a:rPr lang="en-US" sz="2400" dirty="0" err="1" smtClean="0"/>
              <a:t>Deshusses</a:t>
            </a:r>
            <a:r>
              <a:rPr lang="en-US" sz="2400" dirty="0" smtClean="0"/>
              <a:t>, 2007).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2895600" y="910680"/>
            <a:ext cx="31406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Case Study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75747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http://www.nirs.go.jp/ENG/international/cooperation/images/img_index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24000"/>
            <a:ext cx="4038600" cy="4337737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81000" y="1377950"/>
            <a:ext cx="4953000" cy="479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i="1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marL="0" indent="0" eaLnBrk="1" hangingPunct="1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80000"/>
              <a:defRPr/>
            </a:pPr>
            <a:r>
              <a:rPr lang="pt-BR" altLang="ar-SA" sz="2400" b="1" dirty="0" smtClean="0">
                <a:solidFill>
                  <a:srgbClr val="00660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Introduction</a:t>
            </a:r>
          </a:p>
          <a:p>
            <a:pPr eaLnBrk="1" hangingPunct="1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The International Atomic Energy Agency (IAEA) promotes and supports research on radiation treatment of liquid effluents.</a:t>
            </a:r>
          </a:p>
          <a:p>
            <a:pPr eaLnBrk="1" hangingPunct="1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During 2006 various collaborative research projects started with member states.</a:t>
            </a:r>
          </a:p>
        </p:txBody>
      </p:sp>
      <p:sp>
        <p:nvSpPr>
          <p:cNvPr id="4100" name="Rectangle 2"/>
          <p:cNvSpPr txBox="1">
            <a:spLocks noChangeArrowheads="1"/>
          </p:cNvSpPr>
          <p:nvPr/>
        </p:nvSpPr>
        <p:spPr bwMode="auto">
          <a:xfrm>
            <a:off x="587375" y="315913"/>
            <a:ext cx="8001000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algn="ctr" eaLnBrk="1" hangingPunct="1">
              <a:spcBef>
                <a:spcPct val="0"/>
              </a:spcBef>
              <a:buFontTx/>
              <a:buNone/>
            </a:pPr>
            <a:r>
              <a:rPr lang="pt-BR" altLang="ar-SA" sz="3600" b="1">
                <a:solidFill>
                  <a:srgbClr val="C00000"/>
                </a:solidFill>
              </a:rPr>
              <a:t>IAEA Coordinated Research Project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81000" y="1371600"/>
            <a:ext cx="5334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spcAft>
                <a:spcPct val="20000"/>
              </a:spcAft>
              <a:buClr>
                <a:srgbClr val="C00000"/>
              </a:buClr>
              <a:buSzPct val="80000"/>
              <a:buFontTx/>
              <a:buNone/>
            </a:pPr>
            <a:r>
              <a:rPr lang="pt-BR" altLang="ar-SA" sz="2400" b="1" dirty="0">
                <a:solidFill>
                  <a:srgbClr val="006600"/>
                </a:solidFill>
                <a:latin typeface="Comic Sans MS" panose="030F0702030302020204" pitchFamily="66" charset="0"/>
                <a:ea typeface="Arial Unicode MS" pitchFamily="34" charset="-128"/>
              </a:rPr>
              <a:t>Introduction</a:t>
            </a:r>
          </a:p>
          <a:p>
            <a:pPr eaLnBrk="1" hangingPunct="1">
              <a:lnSpc>
                <a:spcPct val="140000"/>
              </a:lnSpc>
              <a:spcAft>
                <a:spcPct val="20000"/>
              </a:spcAft>
              <a:buClr>
                <a:srgbClr val="C00000"/>
              </a:buClr>
              <a:buSzPct val="80000"/>
              <a:buFontTx/>
              <a:buNone/>
            </a:pPr>
            <a:r>
              <a:rPr lang="en-US" altLang="en-US" sz="2200" b="1" dirty="0">
                <a:solidFill>
                  <a:srgbClr val="003399"/>
                </a:solidFill>
                <a:cs typeface="Arial" panose="020B0604020202020204" pitchFamily="34" charset="0"/>
              </a:rPr>
              <a:t>Considerations:</a:t>
            </a:r>
          </a:p>
          <a:p>
            <a:pPr marL="403225" indent="-403225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800" dirty="0"/>
              <a:t>Pharmaceuticals wastewater treatment.</a:t>
            </a:r>
          </a:p>
          <a:p>
            <a:pPr marL="403225" indent="-403225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800" dirty="0"/>
              <a:t>Emerging chemicals of concern.</a:t>
            </a:r>
          </a:p>
          <a:p>
            <a:pPr marL="403225" indent="-403225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800" dirty="0" err="1"/>
              <a:t>Biosolids</a:t>
            </a:r>
            <a:r>
              <a:rPr lang="en-US" altLang="en-US" sz="1800" dirty="0"/>
              <a:t>/sludge treatment.</a:t>
            </a:r>
          </a:p>
          <a:p>
            <a:pPr marL="403225" indent="-403225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800" dirty="0"/>
              <a:t>RO Retentive Treatment.</a:t>
            </a:r>
          </a:p>
          <a:p>
            <a:pPr marL="403225" indent="-403225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800" dirty="0"/>
              <a:t>Agricultural Production – food and water.</a:t>
            </a:r>
          </a:p>
          <a:p>
            <a:pPr marL="403225" indent="-403225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800" dirty="0"/>
              <a:t>Economic models development.</a:t>
            </a:r>
          </a:p>
          <a:p>
            <a:pPr marL="403225" indent="-403225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800" dirty="0"/>
              <a:t>Salinity and agricultural practices.</a:t>
            </a:r>
          </a:p>
          <a:p>
            <a:pPr marL="403225" indent="-403225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800" dirty="0">
                <a:solidFill>
                  <a:srgbClr val="FF0000"/>
                </a:solidFill>
              </a:rPr>
              <a:t>Innovative </a:t>
            </a:r>
            <a:r>
              <a:rPr lang="en-US" altLang="en-US" sz="1800" dirty="0" smtClean="0">
                <a:solidFill>
                  <a:srgbClr val="FF0000"/>
                </a:solidFill>
              </a:rPr>
              <a:t>wastewater </a:t>
            </a:r>
            <a:r>
              <a:rPr lang="en-US" altLang="en-US" sz="1800" dirty="0">
                <a:solidFill>
                  <a:srgbClr val="FF0000"/>
                </a:solidFill>
              </a:rPr>
              <a:t>treatment processes</a:t>
            </a:r>
          </a:p>
          <a:p>
            <a:pPr eaLnBrk="1" hangingPunct="1">
              <a:lnSpc>
                <a:spcPct val="140000"/>
              </a:lnSpc>
              <a:spcAft>
                <a:spcPct val="200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Ø"/>
            </a:pPr>
            <a:endParaRPr lang="en-US" altLang="en-US" sz="22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53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81000" y="1066800"/>
            <a:ext cx="49530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i="1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marL="0" indent="0" eaLnBrk="1" hangingPunct="1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80000"/>
              <a:defRPr/>
            </a:pPr>
            <a:r>
              <a:rPr lang="pt-BR" altLang="ar-SA" sz="2400" b="1" dirty="0" smtClean="0">
                <a:solidFill>
                  <a:srgbClr val="00660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Introduction</a:t>
            </a:r>
          </a:p>
          <a:p>
            <a:pPr eaLnBrk="1" hangingPunct="1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A Collaborative Research Project (CRP) on Remediation of Polluted Waters and Wastewater by Radiation started early 2006 at Karachi Institute of Power Engineering (KINPOE). </a:t>
            </a:r>
          </a:p>
          <a:p>
            <a:pPr eaLnBrk="1" hangingPunct="1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80000"/>
              <a:buFont typeface="Wingdings" pitchFamily="2" charset="2"/>
              <a:buChar char="Ø"/>
              <a:defRPr/>
            </a:pPr>
            <a:r>
              <a:rPr lang="en-US" altLang="ar-SA" sz="22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Various targeted pollutants studied in different phases.</a:t>
            </a:r>
          </a:p>
          <a:p>
            <a:pPr eaLnBrk="1" hangingPunct="1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80000"/>
              <a:buFont typeface="Wingdings" pitchFamily="2" charset="2"/>
              <a:buChar char="Ø"/>
              <a:defRPr/>
            </a:pPr>
            <a:r>
              <a:rPr lang="pt-BR" altLang="ar-SA" sz="2000" dirty="0" smtClean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(IAEA-TECHDOC-1407)</a:t>
            </a:r>
            <a:endParaRPr lang="pt-BR" altLang="ar-SA" sz="3200" dirty="0" smtClean="0">
              <a:latin typeface="Comic Sans MS" pitchFamily="66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80000"/>
              <a:buFont typeface="Wingdings" pitchFamily="2" charset="2"/>
              <a:buChar char="Ø"/>
              <a:defRPr/>
            </a:pPr>
            <a:endParaRPr lang="en-US" altLang="ar-SA" sz="2200" dirty="0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6147" name="Rectangle 2"/>
          <p:cNvSpPr txBox="1">
            <a:spLocks noChangeArrowheads="1"/>
          </p:cNvSpPr>
          <p:nvPr/>
        </p:nvSpPr>
        <p:spPr bwMode="auto">
          <a:xfrm>
            <a:off x="587375" y="315913"/>
            <a:ext cx="8001000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algn="ctr" eaLnBrk="1" hangingPunct="1">
              <a:spcBef>
                <a:spcPct val="0"/>
              </a:spcBef>
              <a:buFontTx/>
              <a:buNone/>
            </a:pPr>
            <a:r>
              <a:rPr lang="pt-BR" altLang="ar-SA" sz="3600" b="1">
                <a:solidFill>
                  <a:srgbClr val="C00000"/>
                </a:solidFill>
              </a:rPr>
              <a:t>IAEA Coordinated Research Project</a:t>
            </a:r>
          </a:p>
        </p:txBody>
      </p:sp>
      <p:pic>
        <p:nvPicPr>
          <p:cNvPr id="6148" name="Picture 2" descr="http://www.kinpoe.edu.pk/images/log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88" y="5334000"/>
            <a:ext cx="16097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9" descr="http://www.graphicnews.com/core/media.php?pic=GN24487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090613"/>
            <a:ext cx="1690688" cy="169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9" descr="http://teachnuclear.ca/wp-content/uploads/2013/05/KANUP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850" y="2922588"/>
            <a:ext cx="205740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288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 descr="http://www.alcen.com/sites/alcen.com/files/styles/largeur_430px/public/produits/accelerateur_1_0_0.jpg?itok=X8uxfy1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648200"/>
            <a:ext cx="38703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81000" y="1714500"/>
            <a:ext cx="6205538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i="1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eaLnBrk="1" hangingPunct="1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most efficient process for generating hydroxyl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radicals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and defining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reactive species for Advanced Oxidation Processes (AOPs)</a:t>
            </a:r>
          </a:p>
          <a:p>
            <a:pPr eaLnBrk="1" hangingPunct="1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No need of additives – only the electrons</a:t>
            </a:r>
          </a:p>
          <a:p>
            <a:pPr eaLnBrk="1" hangingPunct="1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Solids do not interfere with the process</a:t>
            </a:r>
          </a:p>
        </p:txBody>
      </p:sp>
      <p:sp>
        <p:nvSpPr>
          <p:cNvPr id="7172" name="Rectangle 2"/>
          <p:cNvSpPr txBox="1">
            <a:spLocks noChangeArrowheads="1"/>
          </p:cNvSpPr>
          <p:nvPr/>
        </p:nvSpPr>
        <p:spPr bwMode="auto">
          <a:xfrm>
            <a:off x="587375" y="315913"/>
            <a:ext cx="8001000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algn="ctr" eaLnBrk="1" hangingPunct="1">
              <a:spcBef>
                <a:spcPct val="0"/>
              </a:spcBef>
              <a:buFontTx/>
              <a:buNone/>
            </a:pPr>
            <a:r>
              <a:rPr lang="pt-BR" altLang="ar-SA" sz="3600" b="1">
                <a:solidFill>
                  <a:srgbClr val="C00000"/>
                </a:solidFill>
              </a:rPr>
              <a:t>IAEA Coordinated Research Project</a:t>
            </a:r>
          </a:p>
        </p:txBody>
      </p:sp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063" y="1828800"/>
            <a:ext cx="2420937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81000" y="1143000"/>
            <a:ext cx="620553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spcAft>
                <a:spcPct val="20000"/>
              </a:spcAft>
              <a:buClr>
                <a:srgbClr val="C00000"/>
              </a:buClr>
              <a:buSzPct val="80000"/>
              <a:buFontTx/>
              <a:buNone/>
            </a:pPr>
            <a:r>
              <a:rPr lang="en-US" altLang="en-US" sz="2400" b="1" dirty="0">
                <a:solidFill>
                  <a:srgbClr val="006600"/>
                </a:solidFill>
                <a:latin typeface="Comic Sans MS" panose="030F0702030302020204" pitchFamily="66" charset="0"/>
                <a:ea typeface="Arial Unicode MS" pitchFamily="34" charset="-128"/>
              </a:rPr>
              <a:t>Rational of Using E-Beam</a:t>
            </a:r>
            <a:endParaRPr lang="pt-BR" altLang="ar-SA" sz="2400" b="1" dirty="0">
              <a:solidFill>
                <a:srgbClr val="006600"/>
              </a:solidFill>
              <a:latin typeface="Comic Sans MS" panose="030F0702030302020204" pitchFamily="66" charset="0"/>
              <a:ea typeface="Arial Unicode MS" pitchFamily="34" charset="-128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28600" y="1752600"/>
            <a:ext cx="7505700" cy="4530725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90000"/>
              </a:lnSpc>
              <a:defRPr/>
            </a:pPr>
            <a:r>
              <a:rPr lang="en-US" sz="2400" dirty="0" smtClean="0">
                <a:cs typeface="Arial" pitchFamily="34" charset="0"/>
              </a:rPr>
              <a:t> Aqueous radiation chemistry is well defined.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1600" dirty="0" smtClean="0">
              <a:cs typeface="Arial" pitchFamily="34" charset="0"/>
            </a:endParaRP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400" dirty="0" smtClean="0">
                <a:cs typeface="Arial" pitchFamily="34" charset="0"/>
              </a:rPr>
              <a:t>H</a:t>
            </a:r>
            <a:r>
              <a:rPr lang="en-US" sz="2400" baseline="-25000" dirty="0" smtClean="0">
                <a:cs typeface="Arial" pitchFamily="34" charset="0"/>
              </a:rPr>
              <a:t>2</a:t>
            </a:r>
            <a:r>
              <a:rPr lang="en-US" sz="2400" dirty="0" smtClean="0">
                <a:cs typeface="Arial" pitchFamily="34" charset="0"/>
              </a:rPr>
              <a:t>O </a:t>
            </a:r>
            <a:r>
              <a:rPr lang="en-US" sz="2400" b="1" dirty="0" smtClean="0">
                <a:solidFill>
                  <a:srgbClr val="FF0000"/>
                </a:solidFill>
                <a:cs typeface="Arial" pitchFamily="34" charset="0"/>
              </a:rPr>
              <a:t>\/\/\/\/\/</a:t>
            </a:r>
            <a:r>
              <a:rPr lang="en-US" sz="2400" b="1" dirty="0" smtClean="0">
                <a:cs typeface="Arial" pitchFamily="34" charset="0"/>
                <a:sym typeface="Symbol" pitchFamily="18" charset="2"/>
              </a:rPr>
              <a:t></a:t>
            </a:r>
            <a:r>
              <a:rPr lang="en-US" sz="2400" dirty="0" smtClean="0">
                <a:cs typeface="Arial" pitchFamily="34" charset="0"/>
                <a:sym typeface="Symbol" pitchFamily="18" charset="2"/>
              </a:rPr>
              <a:t> 2.7 •OH + 0.6 •H + 2.6 e</a:t>
            </a:r>
            <a:r>
              <a:rPr lang="en-US" sz="2400" baseline="30000" dirty="0" smtClean="0">
                <a:cs typeface="Arial" pitchFamily="34" charset="0"/>
                <a:sym typeface="Symbol" pitchFamily="18" charset="2"/>
              </a:rPr>
              <a:t>-</a:t>
            </a:r>
          </a:p>
          <a:p>
            <a:pPr marL="0" indent="0" eaLnBrk="1" hangingPunct="1">
              <a:lnSpc>
                <a:spcPct val="90000"/>
              </a:lnSpc>
              <a:spcBef>
                <a:spcPct val="10000"/>
              </a:spcBef>
              <a:buFont typeface="Wingdings" pitchFamily="2" charset="2"/>
              <a:buNone/>
              <a:defRPr/>
            </a:pPr>
            <a:r>
              <a:rPr lang="en-US" sz="2400" dirty="0" smtClean="0">
                <a:cs typeface="Arial" pitchFamily="34" charset="0"/>
                <a:sym typeface="Symbol" pitchFamily="18" charset="2"/>
              </a:rPr>
              <a:t>			+ 0.45 H</a:t>
            </a:r>
            <a:r>
              <a:rPr lang="en-US" sz="2400" baseline="-25000" dirty="0" smtClean="0">
                <a:cs typeface="Arial" pitchFamily="34" charset="0"/>
                <a:sym typeface="Symbol" pitchFamily="18" charset="2"/>
              </a:rPr>
              <a:t>2</a:t>
            </a:r>
            <a:r>
              <a:rPr lang="en-US" sz="2400" dirty="0" smtClean="0">
                <a:cs typeface="Arial" pitchFamily="34" charset="0"/>
                <a:sym typeface="Symbol" pitchFamily="18" charset="2"/>
              </a:rPr>
              <a:t> + 0.7 H</a:t>
            </a:r>
            <a:r>
              <a:rPr lang="en-US" sz="2400" baseline="-25000" dirty="0" smtClean="0">
                <a:cs typeface="Arial" pitchFamily="34" charset="0"/>
                <a:sym typeface="Symbol" pitchFamily="18" charset="2"/>
              </a:rPr>
              <a:t>2</a:t>
            </a:r>
            <a:r>
              <a:rPr lang="en-US" sz="2400" dirty="0" smtClean="0">
                <a:cs typeface="Arial" pitchFamily="34" charset="0"/>
                <a:sym typeface="Symbol" pitchFamily="18" charset="2"/>
              </a:rPr>
              <a:t>O</a:t>
            </a:r>
            <a:r>
              <a:rPr lang="en-US" sz="2400" baseline="-25000" dirty="0" smtClean="0">
                <a:cs typeface="Arial" pitchFamily="34" charset="0"/>
                <a:sym typeface="Symbol" pitchFamily="18" charset="2"/>
              </a:rPr>
              <a:t>2</a:t>
            </a:r>
            <a:r>
              <a:rPr lang="en-US" sz="2400" dirty="0" smtClean="0">
                <a:cs typeface="Arial" pitchFamily="34" charset="0"/>
                <a:sym typeface="Symbol" pitchFamily="18" charset="2"/>
              </a:rPr>
              <a:t> + 2.6 H</a:t>
            </a:r>
            <a:r>
              <a:rPr lang="en-US" sz="2400" baseline="30000" dirty="0" smtClean="0">
                <a:cs typeface="Arial" pitchFamily="34" charset="0"/>
                <a:sym typeface="Symbol" pitchFamily="18" charset="2"/>
              </a:rPr>
              <a:t>+</a:t>
            </a:r>
          </a:p>
          <a:p>
            <a:pPr marL="0" indent="0" eaLnBrk="1" hangingPunct="1">
              <a:lnSpc>
                <a:spcPct val="90000"/>
              </a:lnSpc>
              <a:spcBef>
                <a:spcPct val="10000"/>
              </a:spcBef>
              <a:buFont typeface="Wingdings" pitchFamily="2" charset="2"/>
              <a:buNone/>
              <a:defRPr/>
            </a:pPr>
            <a:endParaRPr lang="en-US" sz="2400" baseline="30000" dirty="0" smtClean="0">
              <a:cs typeface="Arial" pitchFamily="34" charset="0"/>
              <a:sym typeface="Symbol" pitchFamily="18" charset="2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sz="2400" dirty="0">
                <a:cs typeface="Arial" pitchFamily="34" charset="0"/>
              </a:rPr>
              <a:t>Equipment is reliable – with Insulated  Core Transformers (ICTs) having 98 – 99 % </a:t>
            </a:r>
            <a:r>
              <a:rPr lang="en-US" sz="2400" dirty="0" smtClean="0">
                <a:cs typeface="Arial" pitchFamily="34" charset="0"/>
              </a:rPr>
              <a:t>uptime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2400" dirty="0" smtClean="0">
                <a:cs typeface="Arial" pitchFamily="34" charset="0"/>
              </a:rPr>
              <a:t>Mobile </a:t>
            </a:r>
            <a:r>
              <a:rPr lang="en-US" sz="2400" dirty="0">
                <a:cs typeface="Arial" pitchFamily="34" charset="0"/>
              </a:rPr>
              <a:t>trailer </a:t>
            </a:r>
            <a:r>
              <a:rPr lang="en-US" sz="2400" dirty="0" smtClean="0">
                <a:cs typeface="Arial" pitchFamily="34" charset="0"/>
              </a:rPr>
              <a:t>may be utilize.</a:t>
            </a:r>
            <a:endParaRPr lang="en-US" sz="2400" dirty="0">
              <a:cs typeface="Arial" pitchFamily="34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sz="2400" dirty="0" smtClean="0">
                <a:cs typeface="Arial" pitchFamily="34" charset="0"/>
              </a:rPr>
              <a:t>No residuals – e.g. sludge's etc.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2400" dirty="0" smtClean="0">
                <a:cs typeface="Arial" pitchFamily="34" charset="0"/>
              </a:rPr>
              <a:t>Economical than most of the treatment methods.</a:t>
            </a:r>
            <a:endParaRPr lang="en-US" sz="2400" dirty="0">
              <a:cs typeface="Arial" pitchFamily="34" charset="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sz="2400" dirty="0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44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 descr="http://teachnuclear.ca/wp-content/uploads/2013/05/KANUP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646" y="1276350"/>
            <a:ext cx="2614353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5" descr="http://cra.iaea.org/cra/custom/images/D31026-RC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762" y="4876800"/>
            <a:ext cx="266223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9587" y="914400"/>
            <a:ext cx="6202716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i="1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marL="0" indent="0" eaLnBrk="1" hangingPunct="1"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80000"/>
              <a:defRPr/>
            </a:pPr>
            <a:r>
              <a:rPr lang="pt-BR" altLang="ar-SA" sz="2800" b="1" dirty="0" smtClean="0">
                <a:solidFill>
                  <a:srgbClr val="00660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Aim: 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Utilize conventional and E-Beam technology to decontaminate petrochemical wastewater having general pollutants and targeted pollutants (e.g. MTBE, 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Current study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).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Program was aimed to establish optimal treatment methodologies (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Use of Hybrid System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0" indent="0" eaLnBrk="1" hangingPunct="1"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80000"/>
              <a:buFont typeface="Arial" panose="020B0604020202020204" pitchFamily="34" charset="0"/>
              <a:buNone/>
              <a:defRPr/>
            </a:pPr>
            <a:r>
              <a:rPr lang="en-US" altLang="en-US" sz="2600" b="1" dirty="0">
                <a:solidFill>
                  <a:srgbClr val="00660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Approach of the </a:t>
            </a:r>
            <a:r>
              <a:rPr lang="en-US" altLang="en-US" sz="2600" b="1" dirty="0" smtClean="0">
                <a:solidFill>
                  <a:srgbClr val="00660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Study:</a:t>
            </a:r>
            <a:endParaRPr lang="en-US" altLang="en-US" sz="2600" b="1" dirty="0">
              <a:solidFill>
                <a:srgbClr val="006600"/>
              </a:solidFill>
              <a:latin typeface="Comic Sans MS" pitchFamily="66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80000"/>
              <a:buFont typeface="Wingdings" pitchFamily="2" charset="2"/>
              <a:buChar char="Ø"/>
              <a:defRPr/>
            </a:pP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Characterize </a:t>
            </a:r>
            <a:r>
              <a:rPr lang="en-US" altLang="en-US" sz="2000" dirty="0">
                <a:latin typeface="Arial" pitchFamily="34" charset="0"/>
                <a:cs typeface="Arial" pitchFamily="34" charset="0"/>
              </a:rPr>
              <a:t>the targeted wastewater.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80000"/>
              <a:buFont typeface="Wingdings" pitchFamily="2" charset="2"/>
              <a:buChar char="Ø"/>
              <a:defRPr/>
            </a:pP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Select </a:t>
            </a:r>
            <a:r>
              <a:rPr lang="en-US" altLang="en-US" sz="2000" dirty="0">
                <a:latin typeface="Arial" pitchFamily="34" charset="0"/>
                <a:cs typeface="Arial" pitchFamily="34" charset="0"/>
              </a:rPr>
              <a:t>the treatment processes for the removal of </a:t>
            </a:r>
          </a:p>
          <a:p>
            <a:pPr marL="0" indent="0" eaLnBrk="1" hangingPunct="1"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80000"/>
              <a:defRPr/>
            </a:pP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     Contaminants (basis </a:t>
            </a:r>
            <a:r>
              <a:rPr lang="en-US" altLang="en-US" sz="2000" dirty="0">
                <a:latin typeface="Arial" pitchFamily="34" charset="0"/>
                <a:cs typeface="Arial" pitchFamily="34" charset="0"/>
              </a:rPr>
              <a:t>of laboratory investigation).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80000"/>
              <a:buFont typeface="Wingdings" pitchFamily="2" charset="2"/>
              <a:buChar char="Ø"/>
              <a:defRPr/>
            </a:pP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Use </a:t>
            </a:r>
            <a:r>
              <a:rPr lang="en-US" altLang="en-US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standalone</a:t>
            </a: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en-US" altLang="en-US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hybrid</a:t>
            </a: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 systems.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80000"/>
              <a:buFont typeface="Wingdings" pitchFamily="2" charset="2"/>
              <a:buChar char="Ø"/>
              <a:defRPr/>
            </a:pP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Finally </a:t>
            </a:r>
            <a:r>
              <a:rPr lang="en-US" altLang="en-US" sz="2000" dirty="0">
                <a:latin typeface="Arial" pitchFamily="34" charset="0"/>
                <a:cs typeface="Arial" pitchFamily="34" charset="0"/>
              </a:rPr>
              <a:t>select the most suitable treatment scheme.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80000"/>
              <a:buFont typeface="Wingdings" pitchFamily="2" charset="2"/>
              <a:buChar char="Ø"/>
              <a:defRPr/>
            </a:pPr>
            <a:endParaRPr lang="en-US" altLang="ar-SA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45" name="Rectangle 2"/>
          <p:cNvSpPr txBox="1">
            <a:spLocks noChangeArrowheads="1"/>
          </p:cNvSpPr>
          <p:nvPr/>
        </p:nvSpPr>
        <p:spPr bwMode="auto">
          <a:xfrm>
            <a:off x="587375" y="315913"/>
            <a:ext cx="8001000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algn="ctr" eaLnBrk="1" hangingPunct="1">
              <a:spcBef>
                <a:spcPct val="0"/>
              </a:spcBef>
              <a:buFontTx/>
              <a:buNone/>
            </a:pPr>
            <a:r>
              <a:rPr lang="pt-BR" altLang="ar-SA" sz="3600" b="1">
                <a:solidFill>
                  <a:srgbClr val="C00000"/>
                </a:solidFill>
              </a:rPr>
              <a:t>IAEA Coordinated Research Project</a:t>
            </a:r>
          </a:p>
        </p:txBody>
      </p:sp>
    </p:spTree>
    <p:extLst>
      <p:ext uri="{BB962C8B-B14F-4D97-AF65-F5344CB8AC3E}">
        <p14:creationId xmlns:p14="http://schemas.microsoft.com/office/powerpoint/2010/main" val="367267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219200"/>
            <a:ext cx="8382000" cy="4038600"/>
          </a:xfrm>
        </p:spPr>
        <p:txBody>
          <a:bodyPr/>
          <a:lstStyle/>
          <a:p>
            <a:pPr algn="just"/>
            <a:r>
              <a:rPr lang="en-US" altLang="en-US" sz="2800" b="1" dirty="0">
                <a:solidFill>
                  <a:srgbClr val="006600"/>
                </a:solidFill>
                <a:latin typeface="Arial" panose="020B0604020202020204" pitchFamily="34" charset="0"/>
              </a:rPr>
              <a:t>How to 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panose="020B0604020202020204" pitchFamily="34" charset="0"/>
              </a:rPr>
              <a:t>Treat (</a:t>
            </a:r>
            <a:r>
              <a:rPr lang="en-US" altLang="en-US" sz="16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Various conventional &amp; Advance Methods Reviewed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panose="020B0604020202020204" pitchFamily="34" charset="0"/>
              </a:rPr>
              <a:t>)</a:t>
            </a:r>
            <a:endParaRPr lang="en-US" altLang="en-US" sz="2800" b="1" dirty="0">
              <a:solidFill>
                <a:srgbClr val="006600"/>
              </a:solidFill>
              <a:latin typeface="Arial" panose="020B0604020202020204" pitchFamily="34" charset="0"/>
            </a:endParaRPr>
          </a:p>
          <a:p>
            <a:pPr lvl="1" algn="just"/>
            <a:r>
              <a:rPr lang="en-US" altLang="en-US" sz="2400" i="1" dirty="0">
                <a:solidFill>
                  <a:srgbClr val="006600"/>
                </a:solidFill>
                <a:latin typeface="Arial" panose="020B0604020202020204" pitchFamily="34" charset="0"/>
              </a:rPr>
              <a:t>Physical treatment (</a:t>
            </a:r>
            <a:r>
              <a:rPr lang="en-US" altLang="en-US" sz="24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sedimentation, filtration etc</a:t>
            </a:r>
            <a:r>
              <a:rPr lang="en-US" altLang="en-US" sz="2400" i="1" dirty="0">
                <a:solidFill>
                  <a:srgbClr val="006600"/>
                </a:solidFill>
                <a:latin typeface="Arial" panose="020B0604020202020204" pitchFamily="34" charset="0"/>
              </a:rPr>
              <a:t>.)</a:t>
            </a:r>
          </a:p>
          <a:p>
            <a:pPr lvl="1" algn="just"/>
            <a:r>
              <a:rPr lang="en-US" altLang="en-US" sz="2400" i="1" dirty="0">
                <a:solidFill>
                  <a:srgbClr val="006600"/>
                </a:solidFill>
                <a:latin typeface="Arial" panose="020B0604020202020204" pitchFamily="34" charset="0"/>
              </a:rPr>
              <a:t>Chemical treatment (</a:t>
            </a:r>
            <a:r>
              <a:rPr lang="en-US" altLang="en-US" sz="24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coagulation, flocculation</a:t>
            </a:r>
            <a:r>
              <a:rPr lang="en-US" altLang="en-US" sz="2400" i="1" dirty="0">
                <a:solidFill>
                  <a:srgbClr val="006600"/>
                </a:solidFill>
                <a:latin typeface="Arial" panose="020B0604020202020204" pitchFamily="34" charset="0"/>
              </a:rPr>
              <a:t>,</a:t>
            </a:r>
          </a:p>
          <a:p>
            <a:pPr lvl="1" algn="just">
              <a:buFontTx/>
              <a:buNone/>
            </a:pPr>
            <a:r>
              <a:rPr lang="en-US" altLang="en-US" sz="2400" i="1" dirty="0">
                <a:solidFill>
                  <a:srgbClr val="006600"/>
                </a:solidFill>
                <a:latin typeface="Arial" panose="020B0604020202020204" pitchFamily="34" charset="0"/>
              </a:rPr>
              <a:t>					</a:t>
            </a:r>
            <a:r>
              <a:rPr lang="en-US" altLang="en-US" sz="24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chemical oxidation, etc</a:t>
            </a:r>
            <a:r>
              <a:rPr lang="en-US" altLang="en-US" sz="2400" i="1" dirty="0">
                <a:solidFill>
                  <a:srgbClr val="006600"/>
                </a:solidFill>
                <a:latin typeface="Arial" panose="020B0604020202020204" pitchFamily="34" charset="0"/>
              </a:rPr>
              <a:t>.)</a:t>
            </a:r>
          </a:p>
          <a:p>
            <a:pPr lvl="1" algn="just"/>
            <a:r>
              <a:rPr lang="en-US" altLang="en-US" sz="2400" i="1" dirty="0">
                <a:solidFill>
                  <a:srgbClr val="006600"/>
                </a:solidFill>
                <a:latin typeface="Arial" panose="020B0604020202020204" pitchFamily="34" charset="0"/>
              </a:rPr>
              <a:t>Biological treatment (</a:t>
            </a:r>
            <a:r>
              <a:rPr lang="en-US" altLang="en-US" sz="24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biological oxidation,</a:t>
            </a:r>
          </a:p>
          <a:p>
            <a:pPr lvl="1" algn="just">
              <a:buFontTx/>
              <a:buNone/>
            </a:pPr>
            <a:r>
              <a:rPr lang="en-US" altLang="en-US" sz="24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					 microbial assimilation, etc</a:t>
            </a:r>
            <a:r>
              <a:rPr lang="en-US" altLang="en-US" sz="2400" i="1" dirty="0">
                <a:solidFill>
                  <a:srgbClr val="006600"/>
                </a:solidFill>
                <a:latin typeface="Arial" panose="020B0604020202020204" pitchFamily="34" charset="0"/>
              </a:rPr>
              <a:t>.)</a:t>
            </a:r>
          </a:p>
          <a:p>
            <a:pPr lvl="1" algn="just"/>
            <a:r>
              <a:rPr lang="en-US" altLang="en-US" sz="2400" i="1" dirty="0" smtClean="0">
                <a:solidFill>
                  <a:srgbClr val="006600"/>
                </a:solidFill>
                <a:latin typeface="Arial" panose="020B0604020202020204" pitchFamily="34" charset="0"/>
              </a:rPr>
              <a:t>Advanced </a:t>
            </a:r>
            <a:r>
              <a:rPr lang="en-US" altLang="en-US" sz="2400" i="1" dirty="0">
                <a:solidFill>
                  <a:srgbClr val="006600"/>
                </a:solidFill>
                <a:latin typeface="Arial" panose="020B0604020202020204" pitchFamily="34" charset="0"/>
              </a:rPr>
              <a:t>treatment </a:t>
            </a:r>
            <a:r>
              <a:rPr lang="en-US" altLang="en-US" sz="2400" i="1" dirty="0" smtClean="0">
                <a:solidFill>
                  <a:srgbClr val="006600"/>
                </a:solidFill>
                <a:latin typeface="Arial" panose="020B0604020202020204" pitchFamily="34" charset="0"/>
              </a:rPr>
              <a:t>(</a:t>
            </a:r>
            <a:r>
              <a:rPr lang="en-US" altLang="en-US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Microfiltration, E-beam, AOP</a:t>
            </a:r>
          </a:p>
          <a:p>
            <a:pPr lvl="1" algn="just">
              <a:buFontTx/>
              <a:buNone/>
            </a:pPr>
            <a:r>
              <a:rPr lang="en-US" altLang="en-US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					 </a:t>
            </a:r>
            <a:r>
              <a:rPr lang="en-US" sz="24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photo-Fenton</a:t>
            </a:r>
            <a:r>
              <a:rPr lang="en-US" altLang="en-US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, etc</a:t>
            </a:r>
            <a:r>
              <a:rPr lang="en-US" altLang="en-US" sz="2400" i="1" dirty="0" smtClean="0">
                <a:solidFill>
                  <a:srgbClr val="006600"/>
                </a:solidFill>
                <a:latin typeface="Arial" panose="020B0604020202020204" pitchFamily="34" charset="0"/>
              </a:rPr>
              <a:t>.)</a:t>
            </a:r>
          </a:p>
          <a:p>
            <a:pPr lvl="1" algn="just">
              <a:buFontTx/>
              <a:buNone/>
            </a:pPr>
            <a:r>
              <a:rPr lang="en-US" altLang="en-US" sz="2400" dirty="0" smtClean="0">
                <a:solidFill>
                  <a:srgbClr val="C00000"/>
                </a:solidFill>
                <a:latin typeface="Arial" panose="020B0604020202020204" pitchFamily="34" charset="0"/>
              </a:rPr>
              <a:t>After </a:t>
            </a:r>
            <a:r>
              <a:rPr lang="en-US" altLang="en-US" sz="2400" dirty="0">
                <a:solidFill>
                  <a:srgbClr val="C00000"/>
                </a:solidFill>
                <a:latin typeface="Arial" panose="020B0604020202020204" pitchFamily="34" charset="0"/>
              </a:rPr>
              <a:t>detailed study a physicochemical treatment scheme </a:t>
            </a:r>
            <a:r>
              <a:rPr lang="en-US" altLang="en-US" sz="2400" dirty="0" smtClean="0">
                <a:solidFill>
                  <a:srgbClr val="C00000"/>
                </a:solidFill>
                <a:latin typeface="Arial" panose="020B0604020202020204" pitchFamily="34" charset="0"/>
              </a:rPr>
              <a:t>along with electron beam treatment was </a:t>
            </a:r>
            <a:r>
              <a:rPr lang="en-US" altLang="en-US" sz="2400" dirty="0">
                <a:solidFill>
                  <a:srgbClr val="C00000"/>
                </a:solidFill>
                <a:latin typeface="Arial" panose="020B0604020202020204" pitchFamily="34" charset="0"/>
              </a:rPr>
              <a:t>selected.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58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35"/>
          <p:cNvSpPr>
            <a:spLocks noChangeArrowheads="1"/>
          </p:cNvSpPr>
          <p:nvPr/>
        </p:nvSpPr>
        <p:spPr bwMode="auto">
          <a:xfrm>
            <a:off x="850900" y="1879600"/>
            <a:ext cx="2286000" cy="6477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/>
              <a:t>Coagulation</a:t>
            </a:r>
          </a:p>
        </p:txBody>
      </p:sp>
      <p:sp>
        <p:nvSpPr>
          <p:cNvPr id="7" name="Rectangle 36"/>
          <p:cNvSpPr>
            <a:spLocks noChangeArrowheads="1"/>
          </p:cNvSpPr>
          <p:nvPr/>
        </p:nvSpPr>
        <p:spPr bwMode="auto">
          <a:xfrm>
            <a:off x="1409700" y="3162300"/>
            <a:ext cx="2286000" cy="6492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/>
              <a:t>Flocculation</a:t>
            </a:r>
          </a:p>
        </p:txBody>
      </p:sp>
      <p:sp>
        <p:nvSpPr>
          <p:cNvPr id="8" name="Rectangle 37"/>
          <p:cNvSpPr>
            <a:spLocks noChangeArrowheads="1"/>
          </p:cNvSpPr>
          <p:nvPr/>
        </p:nvSpPr>
        <p:spPr bwMode="auto">
          <a:xfrm>
            <a:off x="2006600" y="4470400"/>
            <a:ext cx="2286000" cy="6397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/>
              <a:t>Sedimentation</a:t>
            </a:r>
          </a:p>
        </p:txBody>
      </p:sp>
      <p:sp>
        <p:nvSpPr>
          <p:cNvPr id="9" name="Rectangle 48"/>
          <p:cNvSpPr>
            <a:spLocks noChangeArrowheads="1"/>
          </p:cNvSpPr>
          <p:nvPr/>
        </p:nvSpPr>
        <p:spPr bwMode="auto">
          <a:xfrm>
            <a:off x="5194300" y="2335213"/>
            <a:ext cx="514350" cy="2736850"/>
          </a:xfrm>
          <a:prstGeom prst="rect">
            <a:avLst/>
          </a:prstGeom>
          <a:noFill/>
          <a:ln w="317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" name="Rectangle 75"/>
          <p:cNvSpPr>
            <a:spLocks noChangeArrowheads="1"/>
          </p:cNvSpPr>
          <p:nvPr/>
        </p:nvSpPr>
        <p:spPr bwMode="auto">
          <a:xfrm>
            <a:off x="5181600" y="2068513"/>
            <a:ext cx="514350" cy="2736850"/>
          </a:xfrm>
          <a:prstGeom prst="rect">
            <a:avLst/>
          </a:prstGeom>
          <a:noFill/>
          <a:ln w="317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" name="Rectangle 97"/>
          <p:cNvSpPr>
            <a:spLocks noChangeArrowheads="1"/>
          </p:cNvSpPr>
          <p:nvPr/>
        </p:nvSpPr>
        <p:spPr bwMode="auto">
          <a:xfrm>
            <a:off x="5713413" y="2065338"/>
            <a:ext cx="9525" cy="2741612"/>
          </a:xfrm>
          <a:prstGeom prst="rect">
            <a:avLst/>
          </a:prstGeom>
          <a:solidFill>
            <a:srgbClr val="9EC0A7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" name="Rectangle 102"/>
          <p:cNvSpPr>
            <a:spLocks noChangeArrowheads="1"/>
          </p:cNvSpPr>
          <p:nvPr/>
        </p:nvSpPr>
        <p:spPr bwMode="auto">
          <a:xfrm>
            <a:off x="5181600" y="2068513"/>
            <a:ext cx="514350" cy="2736850"/>
          </a:xfrm>
          <a:prstGeom prst="rect">
            <a:avLst/>
          </a:prstGeom>
          <a:noFill/>
          <a:ln w="317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" name="Rectangle 100" descr="Pink tissue paper"/>
          <p:cNvSpPr>
            <a:spLocks noChangeArrowheads="1"/>
          </p:cNvSpPr>
          <p:nvPr/>
        </p:nvSpPr>
        <p:spPr bwMode="auto">
          <a:xfrm>
            <a:off x="5145088" y="2055813"/>
            <a:ext cx="36512" cy="2741612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" name="Rectangle 59"/>
          <p:cNvSpPr>
            <a:spLocks noChangeArrowheads="1"/>
          </p:cNvSpPr>
          <p:nvPr/>
        </p:nvSpPr>
        <p:spPr bwMode="auto">
          <a:xfrm>
            <a:off x="5194300" y="2051050"/>
            <a:ext cx="4763" cy="276225"/>
          </a:xfrm>
          <a:prstGeom prst="rect">
            <a:avLst/>
          </a:prstGeom>
          <a:solidFill>
            <a:srgbClr val="191919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5" name="Rectangle 60"/>
          <p:cNvSpPr>
            <a:spLocks noChangeArrowheads="1"/>
          </p:cNvSpPr>
          <p:nvPr/>
        </p:nvSpPr>
        <p:spPr bwMode="auto">
          <a:xfrm>
            <a:off x="5414963" y="2051050"/>
            <a:ext cx="11112" cy="276225"/>
          </a:xfrm>
          <a:prstGeom prst="rect">
            <a:avLst/>
          </a:prstGeom>
          <a:solidFill>
            <a:srgbClr val="FAFAFA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6" name="Rectangle 61"/>
          <p:cNvSpPr>
            <a:spLocks noChangeArrowheads="1"/>
          </p:cNvSpPr>
          <p:nvPr/>
        </p:nvSpPr>
        <p:spPr bwMode="auto">
          <a:xfrm>
            <a:off x="5634038" y="2051050"/>
            <a:ext cx="4762" cy="276225"/>
          </a:xfrm>
          <a:prstGeom prst="rect">
            <a:avLst/>
          </a:prstGeom>
          <a:solidFill>
            <a:srgbClr val="767676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7" name="Rectangle 62"/>
          <p:cNvSpPr>
            <a:spLocks noChangeArrowheads="1"/>
          </p:cNvSpPr>
          <p:nvPr/>
        </p:nvSpPr>
        <p:spPr bwMode="auto">
          <a:xfrm>
            <a:off x="5194300" y="2054225"/>
            <a:ext cx="514350" cy="271463"/>
          </a:xfrm>
          <a:prstGeom prst="rect">
            <a:avLst/>
          </a:prstGeom>
          <a:noFill/>
          <a:ln w="317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8" name="Rectangle 63"/>
          <p:cNvSpPr>
            <a:spLocks noChangeArrowheads="1"/>
          </p:cNvSpPr>
          <p:nvPr/>
        </p:nvSpPr>
        <p:spPr bwMode="auto">
          <a:xfrm>
            <a:off x="5394325" y="2100263"/>
            <a:ext cx="114300" cy="77787"/>
          </a:xfrm>
          <a:prstGeom prst="rect">
            <a:avLst/>
          </a:prstGeom>
          <a:solidFill>
            <a:srgbClr val="FFFFFF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" name="Rectangle 64"/>
          <p:cNvSpPr>
            <a:spLocks noChangeArrowheads="1"/>
          </p:cNvSpPr>
          <p:nvPr/>
        </p:nvSpPr>
        <p:spPr bwMode="auto">
          <a:xfrm>
            <a:off x="5395913" y="2101850"/>
            <a:ext cx="111125" cy="74613"/>
          </a:xfrm>
          <a:prstGeom prst="rect">
            <a:avLst/>
          </a:prstGeom>
          <a:noFill/>
          <a:ln w="317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20" name="Picture 6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325" y="2100263"/>
            <a:ext cx="114300" cy="77787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325" y="2100263"/>
            <a:ext cx="114300" cy="77787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Freeform 67"/>
          <p:cNvSpPr>
            <a:spLocks/>
          </p:cNvSpPr>
          <p:nvPr/>
        </p:nvSpPr>
        <p:spPr bwMode="auto">
          <a:xfrm>
            <a:off x="5394325" y="2100263"/>
            <a:ext cx="114300" cy="77787"/>
          </a:xfrm>
          <a:custGeom>
            <a:avLst/>
            <a:gdLst>
              <a:gd name="T0" fmla="*/ 56297 w 67"/>
              <a:gd name="T1" fmla="*/ 0 h 67"/>
              <a:gd name="T2" fmla="*/ 69945 w 67"/>
              <a:gd name="T3" fmla="*/ 0 h 67"/>
              <a:gd name="T4" fmla="*/ 78475 w 67"/>
              <a:gd name="T5" fmla="*/ 2322 h 67"/>
              <a:gd name="T6" fmla="*/ 88710 w 67"/>
              <a:gd name="T7" fmla="*/ 6966 h 67"/>
              <a:gd name="T8" fmla="*/ 98946 w 67"/>
              <a:gd name="T9" fmla="*/ 11610 h 67"/>
              <a:gd name="T10" fmla="*/ 105770 w 67"/>
              <a:gd name="T11" fmla="*/ 18576 h 67"/>
              <a:gd name="T12" fmla="*/ 112594 w 67"/>
              <a:gd name="T13" fmla="*/ 24381 h 67"/>
              <a:gd name="T14" fmla="*/ 114300 w 67"/>
              <a:gd name="T15" fmla="*/ 31347 h 67"/>
              <a:gd name="T16" fmla="*/ 114300 w 67"/>
              <a:gd name="T17" fmla="*/ 40635 h 67"/>
              <a:gd name="T18" fmla="*/ 114300 w 67"/>
              <a:gd name="T19" fmla="*/ 47601 h 67"/>
              <a:gd name="T20" fmla="*/ 112594 w 67"/>
              <a:gd name="T21" fmla="*/ 53406 h 67"/>
              <a:gd name="T22" fmla="*/ 105770 w 67"/>
              <a:gd name="T23" fmla="*/ 60372 h 67"/>
              <a:gd name="T24" fmla="*/ 98946 w 67"/>
              <a:gd name="T25" fmla="*/ 67338 h 67"/>
              <a:gd name="T26" fmla="*/ 88710 w 67"/>
              <a:gd name="T27" fmla="*/ 71982 h 67"/>
              <a:gd name="T28" fmla="*/ 78475 w 67"/>
              <a:gd name="T29" fmla="*/ 75465 h 67"/>
              <a:gd name="T30" fmla="*/ 69945 w 67"/>
              <a:gd name="T31" fmla="*/ 77787 h 67"/>
              <a:gd name="T32" fmla="*/ 56297 w 67"/>
              <a:gd name="T33" fmla="*/ 77787 h 67"/>
              <a:gd name="T34" fmla="*/ 46061 w 67"/>
              <a:gd name="T35" fmla="*/ 77787 h 67"/>
              <a:gd name="T36" fmla="*/ 35825 w 67"/>
              <a:gd name="T37" fmla="*/ 75465 h 67"/>
              <a:gd name="T38" fmla="*/ 27296 w 67"/>
              <a:gd name="T39" fmla="*/ 71982 h 67"/>
              <a:gd name="T40" fmla="*/ 17060 w 67"/>
              <a:gd name="T41" fmla="*/ 67338 h 67"/>
              <a:gd name="T42" fmla="*/ 10236 w 67"/>
              <a:gd name="T43" fmla="*/ 60372 h 67"/>
              <a:gd name="T44" fmla="*/ 3412 w 67"/>
              <a:gd name="T45" fmla="*/ 53406 h 67"/>
              <a:gd name="T46" fmla="*/ 0 w 67"/>
              <a:gd name="T47" fmla="*/ 47601 h 67"/>
              <a:gd name="T48" fmla="*/ 0 w 67"/>
              <a:gd name="T49" fmla="*/ 40635 h 67"/>
              <a:gd name="T50" fmla="*/ 0 w 67"/>
              <a:gd name="T51" fmla="*/ 31347 h 67"/>
              <a:gd name="T52" fmla="*/ 3412 w 67"/>
              <a:gd name="T53" fmla="*/ 24381 h 67"/>
              <a:gd name="T54" fmla="*/ 10236 w 67"/>
              <a:gd name="T55" fmla="*/ 18576 h 67"/>
              <a:gd name="T56" fmla="*/ 17060 w 67"/>
              <a:gd name="T57" fmla="*/ 11610 h 67"/>
              <a:gd name="T58" fmla="*/ 27296 w 67"/>
              <a:gd name="T59" fmla="*/ 6966 h 67"/>
              <a:gd name="T60" fmla="*/ 35825 w 67"/>
              <a:gd name="T61" fmla="*/ 2322 h 67"/>
              <a:gd name="T62" fmla="*/ 46061 w 67"/>
              <a:gd name="T63" fmla="*/ 0 h 67"/>
              <a:gd name="T64" fmla="*/ 56297 w 67"/>
              <a:gd name="T65" fmla="*/ 0 h 6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67" h="67">
                <a:moveTo>
                  <a:pt x="33" y="0"/>
                </a:moveTo>
                <a:lnTo>
                  <a:pt x="41" y="0"/>
                </a:lnTo>
                <a:lnTo>
                  <a:pt x="46" y="2"/>
                </a:lnTo>
                <a:lnTo>
                  <a:pt x="52" y="6"/>
                </a:lnTo>
                <a:lnTo>
                  <a:pt x="58" y="10"/>
                </a:lnTo>
                <a:lnTo>
                  <a:pt x="62" y="16"/>
                </a:lnTo>
                <a:lnTo>
                  <a:pt x="66" y="21"/>
                </a:lnTo>
                <a:lnTo>
                  <a:pt x="67" y="27"/>
                </a:lnTo>
                <a:lnTo>
                  <a:pt x="67" y="35"/>
                </a:lnTo>
                <a:lnTo>
                  <a:pt x="67" y="41"/>
                </a:lnTo>
                <a:lnTo>
                  <a:pt x="66" y="46"/>
                </a:lnTo>
                <a:lnTo>
                  <a:pt x="62" y="52"/>
                </a:lnTo>
                <a:lnTo>
                  <a:pt x="58" y="58"/>
                </a:lnTo>
                <a:lnTo>
                  <a:pt x="52" y="62"/>
                </a:lnTo>
                <a:lnTo>
                  <a:pt x="46" y="65"/>
                </a:lnTo>
                <a:lnTo>
                  <a:pt x="41" y="67"/>
                </a:lnTo>
                <a:lnTo>
                  <a:pt x="33" y="67"/>
                </a:lnTo>
                <a:lnTo>
                  <a:pt x="27" y="67"/>
                </a:lnTo>
                <a:lnTo>
                  <a:pt x="21" y="65"/>
                </a:lnTo>
                <a:lnTo>
                  <a:pt x="16" y="62"/>
                </a:lnTo>
                <a:lnTo>
                  <a:pt x="10" y="58"/>
                </a:lnTo>
                <a:lnTo>
                  <a:pt x="6" y="52"/>
                </a:lnTo>
                <a:lnTo>
                  <a:pt x="2" y="46"/>
                </a:lnTo>
                <a:lnTo>
                  <a:pt x="0" y="41"/>
                </a:lnTo>
                <a:lnTo>
                  <a:pt x="0" y="35"/>
                </a:lnTo>
                <a:lnTo>
                  <a:pt x="0" y="27"/>
                </a:lnTo>
                <a:lnTo>
                  <a:pt x="2" y="21"/>
                </a:lnTo>
                <a:lnTo>
                  <a:pt x="6" y="16"/>
                </a:lnTo>
                <a:lnTo>
                  <a:pt x="10" y="10"/>
                </a:lnTo>
                <a:lnTo>
                  <a:pt x="16" y="6"/>
                </a:lnTo>
                <a:lnTo>
                  <a:pt x="21" y="2"/>
                </a:lnTo>
                <a:lnTo>
                  <a:pt x="27" y="0"/>
                </a:lnTo>
                <a:lnTo>
                  <a:pt x="33" y="0"/>
                </a:lnTo>
              </a:path>
            </a:pathLst>
          </a:custGeom>
          <a:noFill/>
          <a:ln w="3175">
            <a:solidFill>
              <a:srgbClr val="CC33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Rectangle 68"/>
          <p:cNvSpPr>
            <a:spLocks noChangeArrowheads="1"/>
          </p:cNvSpPr>
          <p:nvPr/>
        </p:nvSpPr>
        <p:spPr bwMode="auto">
          <a:xfrm>
            <a:off x="5721350" y="2109788"/>
            <a:ext cx="255588" cy="41275"/>
          </a:xfrm>
          <a:prstGeom prst="rect">
            <a:avLst/>
          </a:prstGeom>
          <a:solidFill>
            <a:srgbClr val="FFFFFF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4" name="Rectangle 69"/>
          <p:cNvSpPr>
            <a:spLocks noChangeArrowheads="1"/>
          </p:cNvSpPr>
          <p:nvPr/>
        </p:nvSpPr>
        <p:spPr bwMode="auto">
          <a:xfrm>
            <a:off x="5726113" y="2111375"/>
            <a:ext cx="247650" cy="36513"/>
          </a:xfrm>
          <a:prstGeom prst="rect">
            <a:avLst/>
          </a:prstGeom>
          <a:noFill/>
          <a:ln w="317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5" name="Rectangle 86"/>
          <p:cNvSpPr>
            <a:spLocks noChangeArrowheads="1"/>
          </p:cNvSpPr>
          <p:nvPr/>
        </p:nvSpPr>
        <p:spPr bwMode="auto">
          <a:xfrm>
            <a:off x="5194300" y="2051050"/>
            <a:ext cx="4763" cy="276225"/>
          </a:xfrm>
          <a:prstGeom prst="rect">
            <a:avLst/>
          </a:prstGeom>
          <a:solidFill>
            <a:srgbClr val="191919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6" name="Rectangle 87"/>
          <p:cNvSpPr>
            <a:spLocks noChangeArrowheads="1"/>
          </p:cNvSpPr>
          <p:nvPr/>
        </p:nvSpPr>
        <p:spPr bwMode="auto">
          <a:xfrm>
            <a:off x="5414963" y="2051050"/>
            <a:ext cx="11112" cy="276225"/>
          </a:xfrm>
          <a:prstGeom prst="rect">
            <a:avLst/>
          </a:prstGeom>
          <a:solidFill>
            <a:srgbClr val="FAFAFA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7" name="Rectangle 88"/>
          <p:cNvSpPr>
            <a:spLocks noChangeArrowheads="1"/>
          </p:cNvSpPr>
          <p:nvPr/>
        </p:nvSpPr>
        <p:spPr bwMode="auto">
          <a:xfrm>
            <a:off x="5634038" y="2051050"/>
            <a:ext cx="4762" cy="276225"/>
          </a:xfrm>
          <a:prstGeom prst="rect">
            <a:avLst/>
          </a:prstGeom>
          <a:solidFill>
            <a:srgbClr val="767676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8" name="Rectangle 89"/>
          <p:cNvSpPr>
            <a:spLocks noChangeArrowheads="1"/>
          </p:cNvSpPr>
          <p:nvPr/>
        </p:nvSpPr>
        <p:spPr bwMode="auto">
          <a:xfrm>
            <a:off x="5194300" y="2054225"/>
            <a:ext cx="514350" cy="271463"/>
          </a:xfrm>
          <a:prstGeom prst="rect">
            <a:avLst/>
          </a:prstGeom>
          <a:noFill/>
          <a:ln w="317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9" name="Rectangle 90"/>
          <p:cNvSpPr>
            <a:spLocks noChangeArrowheads="1"/>
          </p:cNvSpPr>
          <p:nvPr/>
        </p:nvSpPr>
        <p:spPr bwMode="auto">
          <a:xfrm>
            <a:off x="5394325" y="2100263"/>
            <a:ext cx="114300" cy="77787"/>
          </a:xfrm>
          <a:prstGeom prst="rect">
            <a:avLst/>
          </a:prstGeom>
          <a:solidFill>
            <a:srgbClr val="FFFFFF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0" name="Rectangle 91"/>
          <p:cNvSpPr>
            <a:spLocks noChangeArrowheads="1"/>
          </p:cNvSpPr>
          <p:nvPr/>
        </p:nvSpPr>
        <p:spPr bwMode="auto">
          <a:xfrm>
            <a:off x="5395913" y="2101850"/>
            <a:ext cx="111125" cy="74613"/>
          </a:xfrm>
          <a:prstGeom prst="rect">
            <a:avLst/>
          </a:prstGeom>
          <a:noFill/>
          <a:ln w="317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31" name="Picture 9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325" y="2100263"/>
            <a:ext cx="114300" cy="77787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9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325" y="2100263"/>
            <a:ext cx="114300" cy="77787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Freeform 94"/>
          <p:cNvSpPr>
            <a:spLocks/>
          </p:cNvSpPr>
          <p:nvPr/>
        </p:nvSpPr>
        <p:spPr bwMode="auto">
          <a:xfrm>
            <a:off x="5394325" y="2100263"/>
            <a:ext cx="114300" cy="77787"/>
          </a:xfrm>
          <a:custGeom>
            <a:avLst/>
            <a:gdLst>
              <a:gd name="T0" fmla="*/ 56297 w 67"/>
              <a:gd name="T1" fmla="*/ 0 h 67"/>
              <a:gd name="T2" fmla="*/ 69945 w 67"/>
              <a:gd name="T3" fmla="*/ 0 h 67"/>
              <a:gd name="T4" fmla="*/ 78475 w 67"/>
              <a:gd name="T5" fmla="*/ 2322 h 67"/>
              <a:gd name="T6" fmla="*/ 88710 w 67"/>
              <a:gd name="T7" fmla="*/ 6966 h 67"/>
              <a:gd name="T8" fmla="*/ 98946 w 67"/>
              <a:gd name="T9" fmla="*/ 11610 h 67"/>
              <a:gd name="T10" fmla="*/ 105770 w 67"/>
              <a:gd name="T11" fmla="*/ 18576 h 67"/>
              <a:gd name="T12" fmla="*/ 112594 w 67"/>
              <a:gd name="T13" fmla="*/ 24381 h 67"/>
              <a:gd name="T14" fmla="*/ 114300 w 67"/>
              <a:gd name="T15" fmla="*/ 31347 h 67"/>
              <a:gd name="T16" fmla="*/ 114300 w 67"/>
              <a:gd name="T17" fmla="*/ 40635 h 67"/>
              <a:gd name="T18" fmla="*/ 114300 w 67"/>
              <a:gd name="T19" fmla="*/ 47601 h 67"/>
              <a:gd name="T20" fmla="*/ 112594 w 67"/>
              <a:gd name="T21" fmla="*/ 53406 h 67"/>
              <a:gd name="T22" fmla="*/ 105770 w 67"/>
              <a:gd name="T23" fmla="*/ 60372 h 67"/>
              <a:gd name="T24" fmla="*/ 98946 w 67"/>
              <a:gd name="T25" fmla="*/ 67338 h 67"/>
              <a:gd name="T26" fmla="*/ 88710 w 67"/>
              <a:gd name="T27" fmla="*/ 71982 h 67"/>
              <a:gd name="T28" fmla="*/ 78475 w 67"/>
              <a:gd name="T29" fmla="*/ 75465 h 67"/>
              <a:gd name="T30" fmla="*/ 69945 w 67"/>
              <a:gd name="T31" fmla="*/ 77787 h 67"/>
              <a:gd name="T32" fmla="*/ 56297 w 67"/>
              <a:gd name="T33" fmla="*/ 77787 h 67"/>
              <a:gd name="T34" fmla="*/ 46061 w 67"/>
              <a:gd name="T35" fmla="*/ 77787 h 67"/>
              <a:gd name="T36" fmla="*/ 35825 w 67"/>
              <a:gd name="T37" fmla="*/ 75465 h 67"/>
              <a:gd name="T38" fmla="*/ 27296 w 67"/>
              <a:gd name="T39" fmla="*/ 71982 h 67"/>
              <a:gd name="T40" fmla="*/ 17060 w 67"/>
              <a:gd name="T41" fmla="*/ 67338 h 67"/>
              <a:gd name="T42" fmla="*/ 10236 w 67"/>
              <a:gd name="T43" fmla="*/ 60372 h 67"/>
              <a:gd name="T44" fmla="*/ 3412 w 67"/>
              <a:gd name="T45" fmla="*/ 53406 h 67"/>
              <a:gd name="T46" fmla="*/ 0 w 67"/>
              <a:gd name="T47" fmla="*/ 47601 h 67"/>
              <a:gd name="T48" fmla="*/ 0 w 67"/>
              <a:gd name="T49" fmla="*/ 40635 h 67"/>
              <a:gd name="T50" fmla="*/ 0 w 67"/>
              <a:gd name="T51" fmla="*/ 31347 h 67"/>
              <a:gd name="T52" fmla="*/ 3412 w 67"/>
              <a:gd name="T53" fmla="*/ 24381 h 67"/>
              <a:gd name="T54" fmla="*/ 10236 w 67"/>
              <a:gd name="T55" fmla="*/ 18576 h 67"/>
              <a:gd name="T56" fmla="*/ 17060 w 67"/>
              <a:gd name="T57" fmla="*/ 11610 h 67"/>
              <a:gd name="T58" fmla="*/ 27296 w 67"/>
              <a:gd name="T59" fmla="*/ 6966 h 67"/>
              <a:gd name="T60" fmla="*/ 35825 w 67"/>
              <a:gd name="T61" fmla="*/ 2322 h 67"/>
              <a:gd name="T62" fmla="*/ 46061 w 67"/>
              <a:gd name="T63" fmla="*/ 0 h 67"/>
              <a:gd name="T64" fmla="*/ 56297 w 67"/>
              <a:gd name="T65" fmla="*/ 0 h 6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67" h="67">
                <a:moveTo>
                  <a:pt x="33" y="0"/>
                </a:moveTo>
                <a:lnTo>
                  <a:pt x="41" y="0"/>
                </a:lnTo>
                <a:lnTo>
                  <a:pt x="46" y="2"/>
                </a:lnTo>
                <a:lnTo>
                  <a:pt x="52" y="6"/>
                </a:lnTo>
                <a:lnTo>
                  <a:pt x="58" y="10"/>
                </a:lnTo>
                <a:lnTo>
                  <a:pt x="62" y="16"/>
                </a:lnTo>
                <a:lnTo>
                  <a:pt x="66" y="21"/>
                </a:lnTo>
                <a:lnTo>
                  <a:pt x="67" y="27"/>
                </a:lnTo>
                <a:lnTo>
                  <a:pt x="67" y="35"/>
                </a:lnTo>
                <a:lnTo>
                  <a:pt x="67" y="41"/>
                </a:lnTo>
                <a:lnTo>
                  <a:pt x="66" y="46"/>
                </a:lnTo>
                <a:lnTo>
                  <a:pt x="62" y="52"/>
                </a:lnTo>
                <a:lnTo>
                  <a:pt x="58" y="58"/>
                </a:lnTo>
                <a:lnTo>
                  <a:pt x="52" y="62"/>
                </a:lnTo>
                <a:lnTo>
                  <a:pt x="46" y="65"/>
                </a:lnTo>
                <a:lnTo>
                  <a:pt x="41" y="67"/>
                </a:lnTo>
                <a:lnTo>
                  <a:pt x="33" y="67"/>
                </a:lnTo>
                <a:lnTo>
                  <a:pt x="27" y="67"/>
                </a:lnTo>
                <a:lnTo>
                  <a:pt x="21" y="65"/>
                </a:lnTo>
                <a:lnTo>
                  <a:pt x="16" y="62"/>
                </a:lnTo>
                <a:lnTo>
                  <a:pt x="10" y="58"/>
                </a:lnTo>
                <a:lnTo>
                  <a:pt x="6" y="52"/>
                </a:lnTo>
                <a:lnTo>
                  <a:pt x="2" y="46"/>
                </a:lnTo>
                <a:lnTo>
                  <a:pt x="0" y="41"/>
                </a:lnTo>
                <a:lnTo>
                  <a:pt x="0" y="35"/>
                </a:lnTo>
                <a:lnTo>
                  <a:pt x="0" y="27"/>
                </a:lnTo>
                <a:lnTo>
                  <a:pt x="2" y="21"/>
                </a:lnTo>
                <a:lnTo>
                  <a:pt x="6" y="16"/>
                </a:lnTo>
                <a:lnTo>
                  <a:pt x="10" y="10"/>
                </a:lnTo>
                <a:lnTo>
                  <a:pt x="16" y="6"/>
                </a:lnTo>
                <a:lnTo>
                  <a:pt x="21" y="2"/>
                </a:lnTo>
                <a:lnTo>
                  <a:pt x="27" y="0"/>
                </a:lnTo>
                <a:lnTo>
                  <a:pt x="33" y="0"/>
                </a:lnTo>
              </a:path>
            </a:pathLst>
          </a:custGeom>
          <a:noFill/>
          <a:ln w="3175">
            <a:solidFill>
              <a:srgbClr val="CC33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Rectangle 95"/>
          <p:cNvSpPr>
            <a:spLocks noChangeArrowheads="1"/>
          </p:cNvSpPr>
          <p:nvPr/>
        </p:nvSpPr>
        <p:spPr bwMode="auto">
          <a:xfrm>
            <a:off x="5691188" y="4895850"/>
            <a:ext cx="1011237" cy="42863"/>
          </a:xfrm>
          <a:prstGeom prst="rect">
            <a:avLst/>
          </a:prstGeom>
          <a:solidFill>
            <a:srgbClr val="FFFFFF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5" name="Rectangle 96"/>
          <p:cNvSpPr>
            <a:spLocks noChangeArrowheads="1"/>
          </p:cNvSpPr>
          <p:nvPr/>
        </p:nvSpPr>
        <p:spPr bwMode="auto">
          <a:xfrm>
            <a:off x="5695950" y="4892675"/>
            <a:ext cx="1001713" cy="42863"/>
          </a:xfrm>
          <a:prstGeom prst="rect">
            <a:avLst/>
          </a:prstGeom>
          <a:noFill/>
          <a:ln w="317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6" name="Rectangle 113"/>
          <p:cNvSpPr>
            <a:spLocks noChangeArrowheads="1"/>
          </p:cNvSpPr>
          <p:nvPr/>
        </p:nvSpPr>
        <p:spPr bwMode="auto">
          <a:xfrm>
            <a:off x="5194300" y="2051050"/>
            <a:ext cx="4763" cy="276225"/>
          </a:xfrm>
          <a:prstGeom prst="rect">
            <a:avLst/>
          </a:prstGeom>
          <a:solidFill>
            <a:srgbClr val="191919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7" name="Rectangle 114"/>
          <p:cNvSpPr>
            <a:spLocks noChangeArrowheads="1"/>
          </p:cNvSpPr>
          <p:nvPr/>
        </p:nvSpPr>
        <p:spPr bwMode="auto">
          <a:xfrm>
            <a:off x="5414963" y="2051050"/>
            <a:ext cx="11112" cy="276225"/>
          </a:xfrm>
          <a:prstGeom prst="rect">
            <a:avLst/>
          </a:prstGeom>
          <a:solidFill>
            <a:srgbClr val="FAFAFA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8" name="Rectangle 115"/>
          <p:cNvSpPr>
            <a:spLocks noChangeArrowheads="1"/>
          </p:cNvSpPr>
          <p:nvPr/>
        </p:nvSpPr>
        <p:spPr bwMode="auto">
          <a:xfrm>
            <a:off x="5634038" y="2051050"/>
            <a:ext cx="4762" cy="276225"/>
          </a:xfrm>
          <a:prstGeom prst="rect">
            <a:avLst/>
          </a:prstGeom>
          <a:solidFill>
            <a:srgbClr val="767676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9" name="Rectangle 116"/>
          <p:cNvSpPr>
            <a:spLocks noChangeArrowheads="1"/>
          </p:cNvSpPr>
          <p:nvPr/>
        </p:nvSpPr>
        <p:spPr bwMode="auto">
          <a:xfrm>
            <a:off x="5194300" y="2054225"/>
            <a:ext cx="514350" cy="271463"/>
          </a:xfrm>
          <a:prstGeom prst="rect">
            <a:avLst/>
          </a:prstGeom>
          <a:noFill/>
          <a:ln w="317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0" name="Rectangle 117"/>
          <p:cNvSpPr>
            <a:spLocks noChangeArrowheads="1"/>
          </p:cNvSpPr>
          <p:nvPr/>
        </p:nvSpPr>
        <p:spPr bwMode="auto">
          <a:xfrm>
            <a:off x="5394325" y="2100263"/>
            <a:ext cx="114300" cy="77787"/>
          </a:xfrm>
          <a:prstGeom prst="rect">
            <a:avLst/>
          </a:prstGeom>
          <a:solidFill>
            <a:srgbClr val="FFFFFF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1" name="Rectangle 118"/>
          <p:cNvSpPr>
            <a:spLocks noChangeArrowheads="1"/>
          </p:cNvSpPr>
          <p:nvPr/>
        </p:nvSpPr>
        <p:spPr bwMode="auto">
          <a:xfrm>
            <a:off x="5395913" y="2101850"/>
            <a:ext cx="111125" cy="74613"/>
          </a:xfrm>
          <a:prstGeom prst="rect">
            <a:avLst/>
          </a:prstGeom>
          <a:noFill/>
          <a:ln w="317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42" name="Picture 1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325" y="2100263"/>
            <a:ext cx="114300" cy="77787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325" y="2100263"/>
            <a:ext cx="114300" cy="77787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Freeform 121"/>
          <p:cNvSpPr>
            <a:spLocks/>
          </p:cNvSpPr>
          <p:nvPr/>
        </p:nvSpPr>
        <p:spPr bwMode="auto">
          <a:xfrm>
            <a:off x="5394325" y="2100263"/>
            <a:ext cx="114300" cy="77787"/>
          </a:xfrm>
          <a:custGeom>
            <a:avLst/>
            <a:gdLst>
              <a:gd name="T0" fmla="*/ 56297 w 67"/>
              <a:gd name="T1" fmla="*/ 0 h 67"/>
              <a:gd name="T2" fmla="*/ 69945 w 67"/>
              <a:gd name="T3" fmla="*/ 0 h 67"/>
              <a:gd name="T4" fmla="*/ 78475 w 67"/>
              <a:gd name="T5" fmla="*/ 2322 h 67"/>
              <a:gd name="T6" fmla="*/ 88710 w 67"/>
              <a:gd name="T7" fmla="*/ 6966 h 67"/>
              <a:gd name="T8" fmla="*/ 98946 w 67"/>
              <a:gd name="T9" fmla="*/ 11610 h 67"/>
              <a:gd name="T10" fmla="*/ 105770 w 67"/>
              <a:gd name="T11" fmla="*/ 18576 h 67"/>
              <a:gd name="T12" fmla="*/ 112594 w 67"/>
              <a:gd name="T13" fmla="*/ 24381 h 67"/>
              <a:gd name="T14" fmla="*/ 114300 w 67"/>
              <a:gd name="T15" fmla="*/ 31347 h 67"/>
              <a:gd name="T16" fmla="*/ 114300 w 67"/>
              <a:gd name="T17" fmla="*/ 40635 h 67"/>
              <a:gd name="T18" fmla="*/ 114300 w 67"/>
              <a:gd name="T19" fmla="*/ 47601 h 67"/>
              <a:gd name="T20" fmla="*/ 112594 w 67"/>
              <a:gd name="T21" fmla="*/ 53406 h 67"/>
              <a:gd name="T22" fmla="*/ 105770 w 67"/>
              <a:gd name="T23" fmla="*/ 60372 h 67"/>
              <a:gd name="T24" fmla="*/ 98946 w 67"/>
              <a:gd name="T25" fmla="*/ 67338 h 67"/>
              <a:gd name="T26" fmla="*/ 88710 w 67"/>
              <a:gd name="T27" fmla="*/ 71982 h 67"/>
              <a:gd name="T28" fmla="*/ 78475 w 67"/>
              <a:gd name="T29" fmla="*/ 75465 h 67"/>
              <a:gd name="T30" fmla="*/ 69945 w 67"/>
              <a:gd name="T31" fmla="*/ 77787 h 67"/>
              <a:gd name="T32" fmla="*/ 56297 w 67"/>
              <a:gd name="T33" fmla="*/ 77787 h 67"/>
              <a:gd name="T34" fmla="*/ 46061 w 67"/>
              <a:gd name="T35" fmla="*/ 77787 h 67"/>
              <a:gd name="T36" fmla="*/ 35825 w 67"/>
              <a:gd name="T37" fmla="*/ 75465 h 67"/>
              <a:gd name="T38" fmla="*/ 27296 w 67"/>
              <a:gd name="T39" fmla="*/ 71982 h 67"/>
              <a:gd name="T40" fmla="*/ 17060 w 67"/>
              <a:gd name="T41" fmla="*/ 67338 h 67"/>
              <a:gd name="T42" fmla="*/ 10236 w 67"/>
              <a:gd name="T43" fmla="*/ 60372 h 67"/>
              <a:gd name="T44" fmla="*/ 3412 w 67"/>
              <a:gd name="T45" fmla="*/ 53406 h 67"/>
              <a:gd name="T46" fmla="*/ 0 w 67"/>
              <a:gd name="T47" fmla="*/ 47601 h 67"/>
              <a:gd name="T48" fmla="*/ 0 w 67"/>
              <a:gd name="T49" fmla="*/ 40635 h 67"/>
              <a:gd name="T50" fmla="*/ 0 w 67"/>
              <a:gd name="T51" fmla="*/ 31347 h 67"/>
              <a:gd name="T52" fmla="*/ 3412 w 67"/>
              <a:gd name="T53" fmla="*/ 24381 h 67"/>
              <a:gd name="T54" fmla="*/ 10236 w 67"/>
              <a:gd name="T55" fmla="*/ 18576 h 67"/>
              <a:gd name="T56" fmla="*/ 17060 w 67"/>
              <a:gd name="T57" fmla="*/ 11610 h 67"/>
              <a:gd name="T58" fmla="*/ 27296 w 67"/>
              <a:gd name="T59" fmla="*/ 6966 h 67"/>
              <a:gd name="T60" fmla="*/ 35825 w 67"/>
              <a:gd name="T61" fmla="*/ 2322 h 67"/>
              <a:gd name="T62" fmla="*/ 46061 w 67"/>
              <a:gd name="T63" fmla="*/ 0 h 67"/>
              <a:gd name="T64" fmla="*/ 56297 w 67"/>
              <a:gd name="T65" fmla="*/ 0 h 6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67" h="67">
                <a:moveTo>
                  <a:pt x="33" y="0"/>
                </a:moveTo>
                <a:lnTo>
                  <a:pt x="41" y="0"/>
                </a:lnTo>
                <a:lnTo>
                  <a:pt x="46" y="2"/>
                </a:lnTo>
                <a:lnTo>
                  <a:pt x="52" y="6"/>
                </a:lnTo>
                <a:lnTo>
                  <a:pt x="58" y="10"/>
                </a:lnTo>
                <a:lnTo>
                  <a:pt x="62" y="16"/>
                </a:lnTo>
                <a:lnTo>
                  <a:pt x="66" y="21"/>
                </a:lnTo>
                <a:lnTo>
                  <a:pt x="67" y="27"/>
                </a:lnTo>
                <a:lnTo>
                  <a:pt x="67" y="35"/>
                </a:lnTo>
                <a:lnTo>
                  <a:pt x="67" y="41"/>
                </a:lnTo>
                <a:lnTo>
                  <a:pt x="66" y="46"/>
                </a:lnTo>
                <a:lnTo>
                  <a:pt x="62" y="52"/>
                </a:lnTo>
                <a:lnTo>
                  <a:pt x="58" y="58"/>
                </a:lnTo>
                <a:lnTo>
                  <a:pt x="52" y="62"/>
                </a:lnTo>
                <a:lnTo>
                  <a:pt x="46" y="65"/>
                </a:lnTo>
                <a:lnTo>
                  <a:pt x="41" y="67"/>
                </a:lnTo>
                <a:lnTo>
                  <a:pt x="33" y="67"/>
                </a:lnTo>
                <a:lnTo>
                  <a:pt x="27" y="67"/>
                </a:lnTo>
                <a:lnTo>
                  <a:pt x="21" y="65"/>
                </a:lnTo>
                <a:lnTo>
                  <a:pt x="16" y="62"/>
                </a:lnTo>
                <a:lnTo>
                  <a:pt x="10" y="58"/>
                </a:lnTo>
                <a:lnTo>
                  <a:pt x="6" y="52"/>
                </a:lnTo>
                <a:lnTo>
                  <a:pt x="2" y="46"/>
                </a:lnTo>
                <a:lnTo>
                  <a:pt x="0" y="41"/>
                </a:lnTo>
                <a:lnTo>
                  <a:pt x="0" y="35"/>
                </a:lnTo>
                <a:lnTo>
                  <a:pt x="0" y="27"/>
                </a:lnTo>
                <a:lnTo>
                  <a:pt x="2" y="21"/>
                </a:lnTo>
                <a:lnTo>
                  <a:pt x="6" y="16"/>
                </a:lnTo>
                <a:lnTo>
                  <a:pt x="10" y="10"/>
                </a:lnTo>
                <a:lnTo>
                  <a:pt x="16" y="6"/>
                </a:lnTo>
                <a:lnTo>
                  <a:pt x="21" y="2"/>
                </a:lnTo>
                <a:lnTo>
                  <a:pt x="27" y="0"/>
                </a:lnTo>
                <a:lnTo>
                  <a:pt x="33" y="0"/>
                </a:lnTo>
              </a:path>
            </a:pathLst>
          </a:custGeom>
          <a:noFill/>
          <a:ln w="3175">
            <a:solidFill>
              <a:srgbClr val="CC33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Rectangle 122"/>
          <p:cNvSpPr>
            <a:spLocks noChangeArrowheads="1"/>
          </p:cNvSpPr>
          <p:nvPr/>
        </p:nvSpPr>
        <p:spPr bwMode="auto">
          <a:xfrm>
            <a:off x="5394325" y="2100263"/>
            <a:ext cx="114300" cy="77787"/>
          </a:xfrm>
          <a:prstGeom prst="rect">
            <a:avLst/>
          </a:prstGeom>
          <a:solidFill>
            <a:srgbClr val="FFFFFF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6" name="Rectangle 123"/>
          <p:cNvSpPr>
            <a:spLocks noChangeArrowheads="1"/>
          </p:cNvSpPr>
          <p:nvPr/>
        </p:nvSpPr>
        <p:spPr bwMode="auto">
          <a:xfrm>
            <a:off x="5395913" y="2101850"/>
            <a:ext cx="111125" cy="74613"/>
          </a:xfrm>
          <a:prstGeom prst="rect">
            <a:avLst/>
          </a:prstGeom>
          <a:noFill/>
          <a:ln w="317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47" name="Picture 1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325" y="2100263"/>
            <a:ext cx="114300" cy="77787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325" y="2100263"/>
            <a:ext cx="114300" cy="77787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Freeform 126"/>
          <p:cNvSpPr>
            <a:spLocks/>
          </p:cNvSpPr>
          <p:nvPr/>
        </p:nvSpPr>
        <p:spPr bwMode="auto">
          <a:xfrm>
            <a:off x="5394325" y="2100263"/>
            <a:ext cx="114300" cy="77787"/>
          </a:xfrm>
          <a:custGeom>
            <a:avLst/>
            <a:gdLst>
              <a:gd name="T0" fmla="*/ 56297 w 67"/>
              <a:gd name="T1" fmla="*/ 0 h 67"/>
              <a:gd name="T2" fmla="*/ 69945 w 67"/>
              <a:gd name="T3" fmla="*/ 0 h 67"/>
              <a:gd name="T4" fmla="*/ 78475 w 67"/>
              <a:gd name="T5" fmla="*/ 2322 h 67"/>
              <a:gd name="T6" fmla="*/ 88710 w 67"/>
              <a:gd name="T7" fmla="*/ 6966 h 67"/>
              <a:gd name="T8" fmla="*/ 98946 w 67"/>
              <a:gd name="T9" fmla="*/ 11610 h 67"/>
              <a:gd name="T10" fmla="*/ 105770 w 67"/>
              <a:gd name="T11" fmla="*/ 18576 h 67"/>
              <a:gd name="T12" fmla="*/ 112594 w 67"/>
              <a:gd name="T13" fmla="*/ 24381 h 67"/>
              <a:gd name="T14" fmla="*/ 114300 w 67"/>
              <a:gd name="T15" fmla="*/ 31347 h 67"/>
              <a:gd name="T16" fmla="*/ 114300 w 67"/>
              <a:gd name="T17" fmla="*/ 40635 h 67"/>
              <a:gd name="T18" fmla="*/ 114300 w 67"/>
              <a:gd name="T19" fmla="*/ 47601 h 67"/>
              <a:gd name="T20" fmla="*/ 112594 w 67"/>
              <a:gd name="T21" fmla="*/ 53406 h 67"/>
              <a:gd name="T22" fmla="*/ 105770 w 67"/>
              <a:gd name="T23" fmla="*/ 60372 h 67"/>
              <a:gd name="T24" fmla="*/ 98946 w 67"/>
              <a:gd name="T25" fmla="*/ 67338 h 67"/>
              <a:gd name="T26" fmla="*/ 88710 w 67"/>
              <a:gd name="T27" fmla="*/ 71982 h 67"/>
              <a:gd name="T28" fmla="*/ 78475 w 67"/>
              <a:gd name="T29" fmla="*/ 75465 h 67"/>
              <a:gd name="T30" fmla="*/ 69945 w 67"/>
              <a:gd name="T31" fmla="*/ 77787 h 67"/>
              <a:gd name="T32" fmla="*/ 56297 w 67"/>
              <a:gd name="T33" fmla="*/ 77787 h 67"/>
              <a:gd name="T34" fmla="*/ 46061 w 67"/>
              <a:gd name="T35" fmla="*/ 77787 h 67"/>
              <a:gd name="T36" fmla="*/ 35825 w 67"/>
              <a:gd name="T37" fmla="*/ 75465 h 67"/>
              <a:gd name="T38" fmla="*/ 27296 w 67"/>
              <a:gd name="T39" fmla="*/ 71982 h 67"/>
              <a:gd name="T40" fmla="*/ 17060 w 67"/>
              <a:gd name="T41" fmla="*/ 67338 h 67"/>
              <a:gd name="T42" fmla="*/ 10236 w 67"/>
              <a:gd name="T43" fmla="*/ 60372 h 67"/>
              <a:gd name="T44" fmla="*/ 3412 w 67"/>
              <a:gd name="T45" fmla="*/ 53406 h 67"/>
              <a:gd name="T46" fmla="*/ 0 w 67"/>
              <a:gd name="T47" fmla="*/ 47601 h 67"/>
              <a:gd name="T48" fmla="*/ 0 w 67"/>
              <a:gd name="T49" fmla="*/ 40635 h 67"/>
              <a:gd name="T50" fmla="*/ 0 w 67"/>
              <a:gd name="T51" fmla="*/ 31347 h 67"/>
              <a:gd name="T52" fmla="*/ 3412 w 67"/>
              <a:gd name="T53" fmla="*/ 24381 h 67"/>
              <a:gd name="T54" fmla="*/ 10236 w 67"/>
              <a:gd name="T55" fmla="*/ 18576 h 67"/>
              <a:gd name="T56" fmla="*/ 17060 w 67"/>
              <a:gd name="T57" fmla="*/ 11610 h 67"/>
              <a:gd name="T58" fmla="*/ 27296 w 67"/>
              <a:gd name="T59" fmla="*/ 6966 h 67"/>
              <a:gd name="T60" fmla="*/ 35825 w 67"/>
              <a:gd name="T61" fmla="*/ 2322 h 67"/>
              <a:gd name="T62" fmla="*/ 46061 w 67"/>
              <a:gd name="T63" fmla="*/ 0 h 67"/>
              <a:gd name="T64" fmla="*/ 56297 w 67"/>
              <a:gd name="T65" fmla="*/ 0 h 6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67" h="67">
                <a:moveTo>
                  <a:pt x="33" y="0"/>
                </a:moveTo>
                <a:lnTo>
                  <a:pt x="41" y="0"/>
                </a:lnTo>
                <a:lnTo>
                  <a:pt x="46" y="2"/>
                </a:lnTo>
                <a:lnTo>
                  <a:pt x="52" y="6"/>
                </a:lnTo>
                <a:lnTo>
                  <a:pt x="58" y="10"/>
                </a:lnTo>
                <a:lnTo>
                  <a:pt x="62" y="16"/>
                </a:lnTo>
                <a:lnTo>
                  <a:pt x="66" y="21"/>
                </a:lnTo>
                <a:lnTo>
                  <a:pt x="67" y="27"/>
                </a:lnTo>
                <a:lnTo>
                  <a:pt x="67" y="35"/>
                </a:lnTo>
                <a:lnTo>
                  <a:pt x="67" y="41"/>
                </a:lnTo>
                <a:lnTo>
                  <a:pt x="66" y="46"/>
                </a:lnTo>
                <a:lnTo>
                  <a:pt x="62" y="52"/>
                </a:lnTo>
                <a:lnTo>
                  <a:pt x="58" y="58"/>
                </a:lnTo>
                <a:lnTo>
                  <a:pt x="52" y="62"/>
                </a:lnTo>
                <a:lnTo>
                  <a:pt x="46" y="65"/>
                </a:lnTo>
                <a:lnTo>
                  <a:pt x="41" y="67"/>
                </a:lnTo>
                <a:lnTo>
                  <a:pt x="33" y="67"/>
                </a:lnTo>
                <a:lnTo>
                  <a:pt x="27" y="67"/>
                </a:lnTo>
                <a:lnTo>
                  <a:pt x="21" y="65"/>
                </a:lnTo>
                <a:lnTo>
                  <a:pt x="16" y="62"/>
                </a:lnTo>
                <a:lnTo>
                  <a:pt x="10" y="58"/>
                </a:lnTo>
                <a:lnTo>
                  <a:pt x="6" y="52"/>
                </a:lnTo>
                <a:lnTo>
                  <a:pt x="2" y="46"/>
                </a:lnTo>
                <a:lnTo>
                  <a:pt x="0" y="41"/>
                </a:lnTo>
                <a:lnTo>
                  <a:pt x="0" y="35"/>
                </a:lnTo>
                <a:lnTo>
                  <a:pt x="0" y="27"/>
                </a:lnTo>
                <a:lnTo>
                  <a:pt x="2" y="21"/>
                </a:lnTo>
                <a:lnTo>
                  <a:pt x="6" y="16"/>
                </a:lnTo>
                <a:lnTo>
                  <a:pt x="10" y="10"/>
                </a:lnTo>
                <a:lnTo>
                  <a:pt x="16" y="6"/>
                </a:lnTo>
                <a:lnTo>
                  <a:pt x="21" y="2"/>
                </a:lnTo>
                <a:lnTo>
                  <a:pt x="27" y="0"/>
                </a:lnTo>
                <a:lnTo>
                  <a:pt x="33" y="0"/>
                </a:lnTo>
              </a:path>
            </a:pathLst>
          </a:custGeom>
          <a:noFill/>
          <a:ln w="3175">
            <a:solidFill>
              <a:srgbClr val="CC33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0" name="Group 129"/>
          <p:cNvGrpSpPr>
            <a:grpSpLocks/>
          </p:cNvGrpSpPr>
          <p:nvPr/>
        </p:nvGrpSpPr>
        <p:grpSpPr bwMode="auto">
          <a:xfrm>
            <a:off x="5245100" y="1947863"/>
            <a:ext cx="431800" cy="57150"/>
            <a:chOff x="2122" y="1068"/>
            <a:chExt cx="122" cy="25"/>
          </a:xfrm>
        </p:grpSpPr>
        <p:sp>
          <p:nvSpPr>
            <p:cNvPr id="51" name="Rectangle 130"/>
            <p:cNvSpPr>
              <a:spLocks noChangeArrowheads="1"/>
            </p:cNvSpPr>
            <p:nvPr/>
          </p:nvSpPr>
          <p:spPr bwMode="auto">
            <a:xfrm>
              <a:off x="2122" y="1068"/>
              <a:ext cx="122" cy="14"/>
            </a:xfrm>
            <a:prstGeom prst="rect">
              <a:avLst/>
            </a:prstGeom>
            <a:gradFill rotWithShape="0">
              <a:gsLst>
                <a:gs pos="0">
                  <a:schemeClr val="tx1"/>
                </a:gs>
                <a:gs pos="50000">
                  <a:schemeClr val="tx1">
                    <a:gamma/>
                    <a:tint val="0"/>
                    <a:invGamma/>
                  </a:schemeClr>
                </a:gs>
                <a:gs pos="100000">
                  <a:schemeClr val="tx1"/>
                </a:gs>
              </a:gsLst>
              <a:lin ang="5400000" scaled="1"/>
            </a:gradFill>
            <a:ln w="3175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" name="Rectangle 131"/>
            <p:cNvSpPr>
              <a:spLocks noChangeArrowheads="1"/>
            </p:cNvSpPr>
            <p:nvPr/>
          </p:nvSpPr>
          <p:spPr bwMode="auto">
            <a:xfrm>
              <a:off x="2124" y="1082"/>
              <a:ext cx="16" cy="11"/>
            </a:xfrm>
            <a:prstGeom prst="rect">
              <a:avLst/>
            </a:prstGeom>
            <a:gradFill rotWithShape="0">
              <a:gsLst>
                <a:gs pos="0">
                  <a:schemeClr val="tx1"/>
                </a:gs>
                <a:gs pos="50000">
                  <a:schemeClr val="tx1">
                    <a:gamma/>
                    <a:tint val="0"/>
                    <a:invGamma/>
                  </a:schemeClr>
                </a:gs>
                <a:gs pos="100000">
                  <a:schemeClr val="tx1"/>
                </a:gs>
              </a:gsLst>
              <a:lin ang="0" scaled="1"/>
            </a:gradFill>
            <a:ln w="3175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" name="Rectangle 132"/>
            <p:cNvSpPr>
              <a:spLocks noChangeArrowheads="1"/>
            </p:cNvSpPr>
            <p:nvPr/>
          </p:nvSpPr>
          <p:spPr bwMode="auto">
            <a:xfrm>
              <a:off x="2226" y="1082"/>
              <a:ext cx="16" cy="11"/>
            </a:xfrm>
            <a:prstGeom prst="rect">
              <a:avLst/>
            </a:prstGeom>
            <a:gradFill rotWithShape="0">
              <a:gsLst>
                <a:gs pos="0">
                  <a:schemeClr val="tx1"/>
                </a:gs>
                <a:gs pos="50000">
                  <a:schemeClr val="tx1">
                    <a:gamma/>
                    <a:tint val="0"/>
                    <a:invGamma/>
                  </a:schemeClr>
                </a:gs>
                <a:gs pos="100000">
                  <a:schemeClr val="tx1"/>
                </a:gs>
              </a:gsLst>
              <a:lin ang="0" scaled="1"/>
            </a:gradFill>
            <a:ln w="3175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4" name="Rectangle 133"/>
          <p:cNvSpPr>
            <a:spLocks noChangeArrowheads="1"/>
          </p:cNvSpPr>
          <p:nvPr/>
        </p:nvSpPr>
        <p:spPr bwMode="auto">
          <a:xfrm>
            <a:off x="4518025" y="1712913"/>
            <a:ext cx="88900" cy="3571875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chemeClr val="tx1">
                  <a:gamma/>
                  <a:tint val="0"/>
                  <a:invGamma/>
                </a:schemeClr>
              </a:gs>
              <a:gs pos="100000">
                <a:schemeClr val="tx1"/>
              </a:gs>
            </a:gsLst>
            <a:lin ang="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5" name="Rectangle 138"/>
          <p:cNvSpPr>
            <a:spLocks noChangeArrowheads="1"/>
          </p:cNvSpPr>
          <p:nvPr/>
        </p:nvSpPr>
        <p:spPr bwMode="auto">
          <a:xfrm rot="16200000">
            <a:off x="4913312" y="1322388"/>
            <a:ext cx="66675" cy="85725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chemeClr val="tx1">
                  <a:gamma/>
                  <a:tint val="0"/>
                  <a:invGamma/>
                </a:schemeClr>
              </a:gs>
              <a:gs pos="100000">
                <a:schemeClr val="tx1"/>
              </a:gs>
            </a:gsLst>
            <a:lin ang="540000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6" name="Rectangle 139"/>
          <p:cNvSpPr>
            <a:spLocks noChangeArrowheads="1"/>
          </p:cNvSpPr>
          <p:nvPr/>
        </p:nvSpPr>
        <p:spPr bwMode="auto">
          <a:xfrm>
            <a:off x="5322888" y="1770063"/>
            <a:ext cx="66675" cy="28575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chemeClr val="tx1">
                  <a:gamma/>
                  <a:tint val="0"/>
                  <a:invGamma/>
                </a:schemeClr>
              </a:gs>
              <a:gs pos="100000">
                <a:schemeClr val="tx1"/>
              </a:gs>
            </a:gsLst>
            <a:lin ang="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7" name="Rectangle 144" descr="Recycled paper"/>
          <p:cNvSpPr>
            <a:spLocks noChangeArrowheads="1"/>
          </p:cNvSpPr>
          <p:nvPr/>
        </p:nvSpPr>
        <p:spPr bwMode="auto">
          <a:xfrm>
            <a:off x="5213350" y="2381250"/>
            <a:ext cx="476250" cy="2667000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58" name="Freeform 112" descr="Pink tissue paper"/>
          <p:cNvSpPr>
            <a:spLocks/>
          </p:cNvSpPr>
          <p:nvPr/>
        </p:nvSpPr>
        <p:spPr bwMode="auto">
          <a:xfrm>
            <a:off x="5372100" y="3516313"/>
            <a:ext cx="114300" cy="96837"/>
          </a:xfrm>
          <a:custGeom>
            <a:avLst/>
            <a:gdLst>
              <a:gd name="T0" fmla="*/ 56297 w 67"/>
              <a:gd name="T1" fmla="*/ 0 h 83"/>
              <a:gd name="T2" fmla="*/ 69945 w 67"/>
              <a:gd name="T3" fmla="*/ 0 h 83"/>
              <a:gd name="T4" fmla="*/ 78475 w 67"/>
              <a:gd name="T5" fmla="*/ 4667 h 83"/>
              <a:gd name="T6" fmla="*/ 88710 w 67"/>
              <a:gd name="T7" fmla="*/ 9334 h 83"/>
              <a:gd name="T8" fmla="*/ 98946 w 67"/>
              <a:gd name="T9" fmla="*/ 14001 h 83"/>
              <a:gd name="T10" fmla="*/ 105770 w 67"/>
              <a:gd name="T11" fmla="*/ 19834 h 83"/>
              <a:gd name="T12" fmla="*/ 112594 w 67"/>
              <a:gd name="T13" fmla="*/ 29168 h 83"/>
              <a:gd name="T14" fmla="*/ 114300 w 67"/>
              <a:gd name="T15" fmla="*/ 38501 h 83"/>
              <a:gd name="T16" fmla="*/ 114300 w 67"/>
              <a:gd name="T17" fmla="*/ 49002 h 83"/>
              <a:gd name="T18" fmla="*/ 114300 w 67"/>
              <a:gd name="T19" fmla="*/ 58336 h 83"/>
              <a:gd name="T20" fmla="*/ 112594 w 67"/>
              <a:gd name="T21" fmla="*/ 67669 h 83"/>
              <a:gd name="T22" fmla="*/ 105770 w 67"/>
              <a:gd name="T23" fmla="*/ 75836 h 83"/>
              <a:gd name="T24" fmla="*/ 98946 w 67"/>
              <a:gd name="T25" fmla="*/ 82836 h 83"/>
              <a:gd name="T26" fmla="*/ 88710 w 67"/>
              <a:gd name="T27" fmla="*/ 89837 h 83"/>
              <a:gd name="T28" fmla="*/ 78475 w 67"/>
              <a:gd name="T29" fmla="*/ 92170 h 83"/>
              <a:gd name="T30" fmla="*/ 69945 w 67"/>
              <a:gd name="T31" fmla="*/ 96837 h 83"/>
              <a:gd name="T32" fmla="*/ 56297 w 67"/>
              <a:gd name="T33" fmla="*/ 96837 h 83"/>
              <a:gd name="T34" fmla="*/ 46061 w 67"/>
              <a:gd name="T35" fmla="*/ 96837 h 83"/>
              <a:gd name="T36" fmla="*/ 35825 w 67"/>
              <a:gd name="T37" fmla="*/ 92170 h 83"/>
              <a:gd name="T38" fmla="*/ 27296 w 67"/>
              <a:gd name="T39" fmla="*/ 89837 h 83"/>
              <a:gd name="T40" fmla="*/ 17060 w 67"/>
              <a:gd name="T41" fmla="*/ 82836 h 83"/>
              <a:gd name="T42" fmla="*/ 10236 w 67"/>
              <a:gd name="T43" fmla="*/ 75836 h 83"/>
              <a:gd name="T44" fmla="*/ 3412 w 67"/>
              <a:gd name="T45" fmla="*/ 67669 h 83"/>
              <a:gd name="T46" fmla="*/ 0 w 67"/>
              <a:gd name="T47" fmla="*/ 58336 h 83"/>
              <a:gd name="T48" fmla="*/ 0 w 67"/>
              <a:gd name="T49" fmla="*/ 49002 h 83"/>
              <a:gd name="T50" fmla="*/ 0 w 67"/>
              <a:gd name="T51" fmla="*/ 38501 h 83"/>
              <a:gd name="T52" fmla="*/ 3412 w 67"/>
              <a:gd name="T53" fmla="*/ 29168 h 83"/>
              <a:gd name="T54" fmla="*/ 10236 w 67"/>
              <a:gd name="T55" fmla="*/ 19834 h 83"/>
              <a:gd name="T56" fmla="*/ 17060 w 67"/>
              <a:gd name="T57" fmla="*/ 14001 h 83"/>
              <a:gd name="T58" fmla="*/ 27296 w 67"/>
              <a:gd name="T59" fmla="*/ 9334 h 83"/>
              <a:gd name="T60" fmla="*/ 35825 w 67"/>
              <a:gd name="T61" fmla="*/ 4667 h 83"/>
              <a:gd name="T62" fmla="*/ 46061 w 67"/>
              <a:gd name="T63" fmla="*/ 0 h 83"/>
              <a:gd name="T64" fmla="*/ 56297 w 67"/>
              <a:gd name="T65" fmla="*/ 0 h 8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67" h="83">
                <a:moveTo>
                  <a:pt x="33" y="0"/>
                </a:moveTo>
                <a:lnTo>
                  <a:pt x="41" y="0"/>
                </a:lnTo>
                <a:lnTo>
                  <a:pt x="46" y="4"/>
                </a:lnTo>
                <a:lnTo>
                  <a:pt x="52" y="8"/>
                </a:lnTo>
                <a:lnTo>
                  <a:pt x="58" y="12"/>
                </a:lnTo>
                <a:lnTo>
                  <a:pt x="62" y="17"/>
                </a:lnTo>
                <a:lnTo>
                  <a:pt x="66" y="25"/>
                </a:lnTo>
                <a:lnTo>
                  <a:pt x="67" y="33"/>
                </a:lnTo>
                <a:lnTo>
                  <a:pt x="67" y="42"/>
                </a:lnTo>
                <a:lnTo>
                  <a:pt x="67" y="50"/>
                </a:lnTo>
                <a:lnTo>
                  <a:pt x="66" y="58"/>
                </a:lnTo>
                <a:lnTo>
                  <a:pt x="62" y="65"/>
                </a:lnTo>
                <a:lnTo>
                  <a:pt x="58" y="71"/>
                </a:lnTo>
                <a:lnTo>
                  <a:pt x="52" y="77"/>
                </a:lnTo>
                <a:lnTo>
                  <a:pt x="46" y="79"/>
                </a:lnTo>
                <a:lnTo>
                  <a:pt x="41" y="83"/>
                </a:lnTo>
                <a:lnTo>
                  <a:pt x="33" y="83"/>
                </a:lnTo>
                <a:lnTo>
                  <a:pt x="27" y="83"/>
                </a:lnTo>
                <a:lnTo>
                  <a:pt x="21" y="79"/>
                </a:lnTo>
                <a:lnTo>
                  <a:pt x="16" y="77"/>
                </a:lnTo>
                <a:lnTo>
                  <a:pt x="10" y="71"/>
                </a:lnTo>
                <a:lnTo>
                  <a:pt x="6" y="65"/>
                </a:lnTo>
                <a:lnTo>
                  <a:pt x="2" y="58"/>
                </a:lnTo>
                <a:lnTo>
                  <a:pt x="0" y="50"/>
                </a:lnTo>
                <a:lnTo>
                  <a:pt x="0" y="42"/>
                </a:lnTo>
                <a:lnTo>
                  <a:pt x="0" y="33"/>
                </a:lnTo>
                <a:lnTo>
                  <a:pt x="2" y="25"/>
                </a:lnTo>
                <a:lnTo>
                  <a:pt x="6" y="17"/>
                </a:lnTo>
                <a:lnTo>
                  <a:pt x="10" y="12"/>
                </a:lnTo>
                <a:lnTo>
                  <a:pt x="16" y="8"/>
                </a:lnTo>
                <a:lnTo>
                  <a:pt x="21" y="4"/>
                </a:lnTo>
                <a:lnTo>
                  <a:pt x="27" y="0"/>
                </a:lnTo>
                <a:lnTo>
                  <a:pt x="33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3175">
            <a:solidFill>
              <a:srgbClr val="CC33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9" name="Picture 111" descr="Pink tissue pap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5" y="3519488"/>
            <a:ext cx="114300" cy="96837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rgbClr val="CC3300"/>
            </a:solidFill>
            <a:miter lim="800000"/>
            <a:headEnd/>
            <a:tailEnd/>
          </a:ln>
        </p:spPr>
      </p:pic>
      <p:sp>
        <p:nvSpPr>
          <p:cNvPr id="60" name="Rectangle 147"/>
          <p:cNvSpPr>
            <a:spLocks noChangeArrowheads="1"/>
          </p:cNvSpPr>
          <p:nvPr/>
        </p:nvSpPr>
        <p:spPr bwMode="auto">
          <a:xfrm>
            <a:off x="3179763" y="5122863"/>
            <a:ext cx="42862" cy="22225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chemeClr val="tx1">
                  <a:gamma/>
                  <a:tint val="0"/>
                  <a:invGamma/>
                </a:schemeClr>
              </a:gs>
              <a:gs pos="100000">
                <a:schemeClr val="tx1"/>
              </a:gs>
            </a:gsLst>
            <a:lin ang="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1" name="Rectangle 148"/>
          <p:cNvSpPr>
            <a:spLocks noChangeArrowheads="1"/>
          </p:cNvSpPr>
          <p:nvPr/>
        </p:nvSpPr>
        <p:spPr bwMode="auto">
          <a:xfrm>
            <a:off x="6629401" y="4114800"/>
            <a:ext cx="109538" cy="820738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chemeClr val="tx1">
                  <a:gamma/>
                  <a:tint val="0"/>
                  <a:invGamma/>
                </a:schemeClr>
              </a:gs>
              <a:gs pos="100000">
                <a:schemeClr val="tx1"/>
              </a:gs>
            </a:gsLst>
            <a:lin ang="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5" name="Arc 153"/>
          <p:cNvSpPr>
            <a:spLocks/>
          </p:cNvSpPr>
          <p:nvPr/>
        </p:nvSpPr>
        <p:spPr bwMode="auto">
          <a:xfrm>
            <a:off x="7605713" y="3271838"/>
            <a:ext cx="295275" cy="52387"/>
          </a:xfrm>
          <a:custGeom>
            <a:avLst/>
            <a:gdLst>
              <a:gd name="T0" fmla="*/ 295275 w 43059"/>
              <a:gd name="T1" fmla="*/ 0 h 21600"/>
              <a:gd name="T2" fmla="*/ 0 w 43059"/>
              <a:gd name="T3" fmla="*/ 5971 h 21600"/>
              <a:gd name="T4" fmla="*/ 147154 w 43059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059" h="21600" fill="none" extrusionOk="0">
                <a:moveTo>
                  <a:pt x="43059" y="0"/>
                </a:moveTo>
                <a:cubicBezTo>
                  <a:pt x="43059" y="11929"/>
                  <a:pt x="33388" y="21600"/>
                  <a:pt x="21459" y="21600"/>
                </a:cubicBezTo>
                <a:cubicBezTo>
                  <a:pt x="10482" y="21599"/>
                  <a:pt x="1250" y="13367"/>
                  <a:pt x="-1" y="2462"/>
                </a:cubicBezTo>
              </a:path>
              <a:path w="43059" h="21600" stroke="0" extrusionOk="0">
                <a:moveTo>
                  <a:pt x="43059" y="0"/>
                </a:moveTo>
                <a:cubicBezTo>
                  <a:pt x="43059" y="11929"/>
                  <a:pt x="33388" y="21600"/>
                  <a:pt x="21459" y="21600"/>
                </a:cubicBezTo>
                <a:cubicBezTo>
                  <a:pt x="10482" y="21599"/>
                  <a:pt x="1250" y="13367"/>
                  <a:pt x="-1" y="2462"/>
                </a:cubicBezTo>
                <a:lnTo>
                  <a:pt x="21459" y="0"/>
                </a:lnTo>
                <a:lnTo>
                  <a:pt x="43059" y="0"/>
                </a:lnTo>
                <a:close/>
              </a:path>
            </a:pathLst>
          </a:cu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Arc 154"/>
          <p:cNvSpPr>
            <a:spLocks/>
          </p:cNvSpPr>
          <p:nvPr/>
        </p:nvSpPr>
        <p:spPr bwMode="auto">
          <a:xfrm>
            <a:off x="7575550" y="3098800"/>
            <a:ext cx="357188" cy="20638"/>
          </a:xfrm>
          <a:custGeom>
            <a:avLst/>
            <a:gdLst>
              <a:gd name="T0" fmla="*/ 0 w 43161"/>
              <a:gd name="T1" fmla="*/ 13644 h 30706"/>
              <a:gd name="T2" fmla="*/ 340529 w 43161"/>
              <a:gd name="T3" fmla="*/ 20638 h 30706"/>
              <a:gd name="T4" fmla="*/ 178433 w 43161"/>
              <a:gd name="T5" fmla="*/ 14518 h 3070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61" h="30706" fill="none" extrusionOk="0">
                <a:moveTo>
                  <a:pt x="0" y="20300"/>
                </a:moveTo>
                <a:cubicBezTo>
                  <a:pt x="687" y="8896"/>
                  <a:pt x="10136" y="0"/>
                  <a:pt x="21561" y="0"/>
                </a:cubicBezTo>
                <a:cubicBezTo>
                  <a:pt x="33490" y="0"/>
                  <a:pt x="43161" y="9670"/>
                  <a:pt x="43161" y="21600"/>
                </a:cubicBezTo>
                <a:cubicBezTo>
                  <a:pt x="43161" y="24745"/>
                  <a:pt x="42473" y="27853"/>
                  <a:pt x="41147" y="30705"/>
                </a:cubicBezTo>
              </a:path>
              <a:path w="43161" h="30706" stroke="0" extrusionOk="0">
                <a:moveTo>
                  <a:pt x="0" y="20300"/>
                </a:moveTo>
                <a:cubicBezTo>
                  <a:pt x="687" y="8896"/>
                  <a:pt x="10136" y="0"/>
                  <a:pt x="21561" y="0"/>
                </a:cubicBezTo>
                <a:cubicBezTo>
                  <a:pt x="33490" y="0"/>
                  <a:pt x="43161" y="9670"/>
                  <a:pt x="43161" y="21600"/>
                </a:cubicBezTo>
                <a:cubicBezTo>
                  <a:pt x="43161" y="24745"/>
                  <a:pt x="42473" y="27853"/>
                  <a:pt x="41147" y="30705"/>
                </a:cubicBezTo>
                <a:lnTo>
                  <a:pt x="21561" y="21600"/>
                </a:lnTo>
                <a:lnTo>
                  <a:pt x="0" y="20300"/>
                </a:lnTo>
                <a:close/>
              </a:path>
            </a:pathLst>
          </a:cu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7" name="Group 163"/>
          <p:cNvGrpSpPr>
            <a:grpSpLocks/>
          </p:cNvGrpSpPr>
          <p:nvPr/>
        </p:nvGrpSpPr>
        <p:grpSpPr bwMode="auto">
          <a:xfrm>
            <a:off x="7275513" y="4530725"/>
            <a:ext cx="939800" cy="692150"/>
            <a:chOff x="4515" y="3346"/>
            <a:chExt cx="592" cy="436"/>
          </a:xfrm>
        </p:grpSpPr>
        <p:sp>
          <p:nvSpPr>
            <p:cNvPr id="68" name="Rectangle 156" descr="Zig zag"/>
            <p:cNvSpPr>
              <a:spLocks noChangeArrowheads="1"/>
            </p:cNvSpPr>
            <p:nvPr/>
          </p:nvSpPr>
          <p:spPr bwMode="auto">
            <a:xfrm>
              <a:off x="4515" y="3658"/>
              <a:ext cx="592" cy="124"/>
            </a:xfrm>
            <a:prstGeom prst="rect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9" name="Rectangle 157" descr="Sphere"/>
            <p:cNvSpPr>
              <a:spLocks noChangeArrowheads="1"/>
            </p:cNvSpPr>
            <p:nvPr/>
          </p:nvSpPr>
          <p:spPr bwMode="auto">
            <a:xfrm>
              <a:off x="4563" y="3346"/>
              <a:ext cx="480" cy="72"/>
            </a:xfrm>
            <a:prstGeom prst="rect">
              <a:avLst/>
            </a:prstGeom>
            <a:blipFill dpi="0" rotWithShape="0">
              <a:blip r:embed="rId8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0" name="Rectangle 158"/>
            <p:cNvSpPr>
              <a:spLocks noChangeArrowheads="1"/>
            </p:cNvSpPr>
            <p:nvPr/>
          </p:nvSpPr>
          <p:spPr bwMode="auto">
            <a:xfrm>
              <a:off x="4562" y="3419"/>
              <a:ext cx="480" cy="240"/>
            </a:xfrm>
            <a:prstGeom prst="rect">
              <a:avLst/>
            </a:prstGeom>
            <a:solidFill>
              <a:srgbClr val="FFFFE5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1" name="AutoShape 159"/>
            <p:cNvSpPr>
              <a:spLocks noChangeArrowheads="1"/>
            </p:cNvSpPr>
            <p:nvPr/>
          </p:nvSpPr>
          <p:spPr bwMode="auto">
            <a:xfrm>
              <a:off x="4756" y="3560"/>
              <a:ext cx="76" cy="72"/>
            </a:xfrm>
            <a:custGeom>
              <a:avLst/>
              <a:gdLst>
                <a:gd name="T0" fmla="*/ 38 w 21600"/>
                <a:gd name="T1" fmla="*/ 0 h 21600"/>
                <a:gd name="T2" fmla="*/ 11 w 21600"/>
                <a:gd name="T3" fmla="*/ 11 h 21600"/>
                <a:gd name="T4" fmla="*/ 0 w 21600"/>
                <a:gd name="T5" fmla="*/ 36 h 21600"/>
                <a:gd name="T6" fmla="*/ 11 w 21600"/>
                <a:gd name="T7" fmla="*/ 61 h 21600"/>
                <a:gd name="T8" fmla="*/ 38 w 21600"/>
                <a:gd name="T9" fmla="*/ 72 h 21600"/>
                <a:gd name="T10" fmla="*/ 65 w 21600"/>
                <a:gd name="T11" fmla="*/ 61 h 21600"/>
                <a:gd name="T12" fmla="*/ 76 w 21600"/>
                <a:gd name="T13" fmla="*/ 36 h 21600"/>
                <a:gd name="T14" fmla="*/ 65 w 21600"/>
                <a:gd name="T15" fmla="*/ 11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26 w 21600"/>
                <a:gd name="T25" fmla="*/ 3300 h 21600"/>
                <a:gd name="T26" fmla="*/ 18474 w 21600"/>
                <a:gd name="T27" fmla="*/ 183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" name="AutoShape 160"/>
            <p:cNvSpPr>
              <a:spLocks noChangeArrowheads="1"/>
            </p:cNvSpPr>
            <p:nvPr/>
          </p:nvSpPr>
          <p:spPr bwMode="auto">
            <a:xfrm>
              <a:off x="4912" y="3536"/>
              <a:ext cx="92" cy="96"/>
            </a:xfrm>
            <a:custGeom>
              <a:avLst/>
              <a:gdLst>
                <a:gd name="T0" fmla="*/ 46 w 21600"/>
                <a:gd name="T1" fmla="*/ 0 h 21600"/>
                <a:gd name="T2" fmla="*/ 13 w 21600"/>
                <a:gd name="T3" fmla="*/ 14 h 21600"/>
                <a:gd name="T4" fmla="*/ 0 w 21600"/>
                <a:gd name="T5" fmla="*/ 48 h 21600"/>
                <a:gd name="T6" fmla="*/ 13 w 21600"/>
                <a:gd name="T7" fmla="*/ 82 h 21600"/>
                <a:gd name="T8" fmla="*/ 46 w 21600"/>
                <a:gd name="T9" fmla="*/ 96 h 21600"/>
                <a:gd name="T10" fmla="*/ 79 w 21600"/>
                <a:gd name="T11" fmla="*/ 82 h 21600"/>
                <a:gd name="T12" fmla="*/ 92 w 21600"/>
                <a:gd name="T13" fmla="*/ 48 h 21600"/>
                <a:gd name="T14" fmla="*/ 79 w 21600"/>
                <a:gd name="T15" fmla="*/ 14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052 w 21600"/>
                <a:gd name="T25" fmla="*/ 3150 h 21600"/>
                <a:gd name="T26" fmla="*/ 18548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AutoShape 161"/>
            <p:cNvSpPr>
              <a:spLocks noChangeArrowheads="1"/>
            </p:cNvSpPr>
            <p:nvPr/>
          </p:nvSpPr>
          <p:spPr bwMode="auto">
            <a:xfrm>
              <a:off x="4600" y="3508"/>
              <a:ext cx="56" cy="128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4" name="Rectangle 162"/>
            <p:cNvSpPr>
              <a:spLocks noChangeArrowheads="1"/>
            </p:cNvSpPr>
            <p:nvPr/>
          </p:nvSpPr>
          <p:spPr bwMode="auto">
            <a:xfrm>
              <a:off x="4656" y="3440"/>
              <a:ext cx="368" cy="56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FF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86" name="AutoShape 175"/>
          <p:cNvSpPr>
            <a:spLocks noChangeArrowheads="1"/>
          </p:cNvSpPr>
          <p:nvPr/>
        </p:nvSpPr>
        <p:spPr bwMode="auto">
          <a:xfrm>
            <a:off x="3460750" y="5326063"/>
            <a:ext cx="241300" cy="406400"/>
          </a:xfrm>
          <a:prstGeom prst="downArrow">
            <a:avLst>
              <a:gd name="adj1" fmla="val 50000"/>
              <a:gd name="adj2" fmla="val 42105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7" name="AutoShape 176"/>
          <p:cNvSpPr>
            <a:spLocks noChangeArrowheads="1"/>
          </p:cNvSpPr>
          <p:nvPr/>
        </p:nvSpPr>
        <p:spPr bwMode="auto">
          <a:xfrm rot="16200000">
            <a:off x="8331200" y="4040188"/>
            <a:ext cx="279400" cy="596900"/>
          </a:xfrm>
          <a:prstGeom prst="downArrow">
            <a:avLst>
              <a:gd name="adj1" fmla="val 50000"/>
              <a:gd name="adj2" fmla="val 53409"/>
            </a:avLst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8" name="Rectangle 146"/>
          <p:cNvSpPr>
            <a:spLocks noChangeArrowheads="1"/>
          </p:cNvSpPr>
          <p:nvPr/>
        </p:nvSpPr>
        <p:spPr bwMode="auto">
          <a:xfrm rot="16200000">
            <a:off x="3864768" y="4606132"/>
            <a:ext cx="55563" cy="141605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chemeClr val="tx1">
                  <a:gamma/>
                  <a:tint val="0"/>
                  <a:invGamma/>
                </a:schemeClr>
              </a:gs>
              <a:gs pos="100000">
                <a:schemeClr val="tx1"/>
              </a:gs>
            </a:gsLst>
            <a:lin ang="540000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9" name="AutoShape 177"/>
          <p:cNvSpPr>
            <a:spLocks noChangeArrowheads="1"/>
          </p:cNvSpPr>
          <p:nvPr/>
        </p:nvSpPr>
        <p:spPr bwMode="auto">
          <a:xfrm>
            <a:off x="1338263" y="893763"/>
            <a:ext cx="973137" cy="1135062"/>
          </a:xfrm>
          <a:prstGeom prst="curvedRightArrow">
            <a:avLst>
              <a:gd name="adj1" fmla="val 23328"/>
              <a:gd name="adj2" fmla="val 46656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0" name="AutoShape 178"/>
          <p:cNvSpPr>
            <a:spLocks noChangeAspect="1" noChangeArrowheads="1"/>
          </p:cNvSpPr>
          <p:nvPr/>
        </p:nvSpPr>
        <p:spPr bwMode="auto">
          <a:xfrm>
            <a:off x="1909763" y="2538413"/>
            <a:ext cx="95250" cy="627062"/>
          </a:xfrm>
          <a:prstGeom prst="downArrow">
            <a:avLst>
              <a:gd name="adj1" fmla="val 50000"/>
              <a:gd name="adj2" fmla="val 164583"/>
            </a:avLst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1" name="AutoShape 179"/>
          <p:cNvSpPr>
            <a:spLocks noChangeAspect="1" noChangeArrowheads="1"/>
          </p:cNvSpPr>
          <p:nvPr/>
        </p:nvSpPr>
        <p:spPr bwMode="auto">
          <a:xfrm>
            <a:off x="2490788" y="3824288"/>
            <a:ext cx="95250" cy="627062"/>
          </a:xfrm>
          <a:prstGeom prst="downArrow">
            <a:avLst>
              <a:gd name="adj1" fmla="val 50000"/>
              <a:gd name="adj2" fmla="val 164583"/>
            </a:avLst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2" name="Text Box 191"/>
          <p:cNvSpPr txBox="1">
            <a:spLocks noChangeArrowheads="1"/>
          </p:cNvSpPr>
          <p:nvPr/>
        </p:nvSpPr>
        <p:spPr bwMode="auto">
          <a:xfrm>
            <a:off x="2432229" y="543867"/>
            <a:ext cx="44268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 dirty="0">
                <a:solidFill>
                  <a:srgbClr val="FFFF00"/>
                </a:solidFill>
              </a:rPr>
              <a:t>Proposed </a:t>
            </a:r>
            <a:r>
              <a:rPr lang="en-US" altLang="en-US" b="1" dirty="0" smtClean="0">
                <a:solidFill>
                  <a:srgbClr val="FFFF00"/>
                </a:solidFill>
              </a:rPr>
              <a:t>Treatment </a:t>
            </a:r>
            <a:r>
              <a:rPr lang="en-US" altLang="en-US" b="1" dirty="0">
                <a:solidFill>
                  <a:srgbClr val="FFFF00"/>
                </a:solidFill>
              </a:rPr>
              <a:t>Scheme</a:t>
            </a:r>
          </a:p>
        </p:txBody>
      </p:sp>
      <p:sp>
        <p:nvSpPr>
          <p:cNvPr id="93" name="AutoShape 192"/>
          <p:cNvSpPr>
            <a:spLocks noChangeArrowheads="1"/>
          </p:cNvSpPr>
          <p:nvPr/>
        </p:nvSpPr>
        <p:spPr bwMode="auto">
          <a:xfrm>
            <a:off x="6089650" y="4970463"/>
            <a:ext cx="266700" cy="520700"/>
          </a:xfrm>
          <a:prstGeom prst="downArrow">
            <a:avLst>
              <a:gd name="adj1" fmla="val 50000"/>
              <a:gd name="adj2" fmla="val 4881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94" name="Group 193"/>
          <p:cNvGrpSpPr>
            <a:grpSpLocks/>
          </p:cNvGrpSpPr>
          <p:nvPr/>
        </p:nvGrpSpPr>
        <p:grpSpPr bwMode="auto">
          <a:xfrm>
            <a:off x="3373438" y="5759450"/>
            <a:ext cx="466725" cy="920750"/>
            <a:chOff x="4829" y="1308"/>
            <a:chExt cx="406" cy="884"/>
          </a:xfrm>
        </p:grpSpPr>
        <p:sp>
          <p:nvSpPr>
            <p:cNvPr id="95" name="Freeform 194"/>
            <p:cNvSpPr>
              <a:spLocks/>
            </p:cNvSpPr>
            <p:nvPr/>
          </p:nvSpPr>
          <p:spPr bwMode="auto">
            <a:xfrm>
              <a:off x="4829" y="1864"/>
              <a:ext cx="406" cy="328"/>
            </a:xfrm>
            <a:custGeom>
              <a:avLst/>
              <a:gdLst>
                <a:gd name="T0" fmla="*/ 112 w 406"/>
                <a:gd name="T1" fmla="*/ 0 h 328"/>
                <a:gd name="T2" fmla="*/ 302 w 406"/>
                <a:gd name="T3" fmla="*/ 0 h 328"/>
                <a:gd name="T4" fmla="*/ 390 w 406"/>
                <a:gd name="T5" fmla="*/ 224 h 328"/>
                <a:gd name="T6" fmla="*/ 406 w 406"/>
                <a:gd name="T7" fmla="*/ 272 h 328"/>
                <a:gd name="T8" fmla="*/ 382 w 406"/>
                <a:gd name="T9" fmla="*/ 312 h 328"/>
                <a:gd name="T10" fmla="*/ 350 w 406"/>
                <a:gd name="T11" fmla="*/ 328 h 328"/>
                <a:gd name="T12" fmla="*/ 72 w 406"/>
                <a:gd name="T13" fmla="*/ 328 h 328"/>
                <a:gd name="T14" fmla="*/ 40 w 406"/>
                <a:gd name="T15" fmla="*/ 328 h 328"/>
                <a:gd name="T16" fmla="*/ 8 w 406"/>
                <a:gd name="T17" fmla="*/ 304 h 328"/>
                <a:gd name="T18" fmla="*/ 0 w 406"/>
                <a:gd name="T19" fmla="*/ 256 h 328"/>
                <a:gd name="T20" fmla="*/ 112 w 406"/>
                <a:gd name="T21" fmla="*/ 0 h 32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06" h="328">
                  <a:moveTo>
                    <a:pt x="112" y="0"/>
                  </a:moveTo>
                  <a:lnTo>
                    <a:pt x="302" y="0"/>
                  </a:lnTo>
                  <a:lnTo>
                    <a:pt x="390" y="224"/>
                  </a:lnTo>
                  <a:lnTo>
                    <a:pt x="406" y="272"/>
                  </a:lnTo>
                  <a:lnTo>
                    <a:pt x="382" y="312"/>
                  </a:lnTo>
                  <a:lnTo>
                    <a:pt x="350" y="328"/>
                  </a:lnTo>
                  <a:lnTo>
                    <a:pt x="72" y="328"/>
                  </a:lnTo>
                  <a:lnTo>
                    <a:pt x="40" y="328"/>
                  </a:lnTo>
                  <a:lnTo>
                    <a:pt x="8" y="304"/>
                  </a:lnTo>
                  <a:lnTo>
                    <a:pt x="0" y="256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CCFFFF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96" name="Group 195"/>
            <p:cNvGrpSpPr>
              <a:grpSpLocks/>
            </p:cNvGrpSpPr>
            <p:nvPr/>
          </p:nvGrpSpPr>
          <p:grpSpPr bwMode="auto">
            <a:xfrm>
              <a:off x="4853" y="1308"/>
              <a:ext cx="362" cy="340"/>
              <a:chOff x="4853" y="1308"/>
              <a:chExt cx="362" cy="340"/>
            </a:xfrm>
          </p:grpSpPr>
          <p:sp>
            <p:nvSpPr>
              <p:cNvPr id="98" name="Freeform 196"/>
              <p:cNvSpPr>
                <a:spLocks/>
              </p:cNvSpPr>
              <p:nvPr/>
            </p:nvSpPr>
            <p:spPr bwMode="auto">
              <a:xfrm>
                <a:off x="4853" y="1352"/>
                <a:ext cx="358" cy="296"/>
              </a:xfrm>
              <a:custGeom>
                <a:avLst/>
                <a:gdLst>
                  <a:gd name="T0" fmla="*/ 0 w 358"/>
                  <a:gd name="T1" fmla="*/ 0 h 296"/>
                  <a:gd name="T2" fmla="*/ 358 w 358"/>
                  <a:gd name="T3" fmla="*/ 0 h 296"/>
                  <a:gd name="T4" fmla="*/ 207 w 358"/>
                  <a:gd name="T5" fmla="*/ 216 h 296"/>
                  <a:gd name="T6" fmla="*/ 207 w 358"/>
                  <a:gd name="T7" fmla="*/ 296 h 296"/>
                  <a:gd name="T8" fmla="*/ 159 w 358"/>
                  <a:gd name="T9" fmla="*/ 296 h 296"/>
                  <a:gd name="T10" fmla="*/ 159 w 358"/>
                  <a:gd name="T11" fmla="*/ 216 h 296"/>
                  <a:gd name="T12" fmla="*/ 0 w 358"/>
                  <a:gd name="T13" fmla="*/ 0 h 2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58" h="296">
                    <a:moveTo>
                      <a:pt x="0" y="0"/>
                    </a:moveTo>
                    <a:lnTo>
                      <a:pt x="358" y="0"/>
                    </a:lnTo>
                    <a:lnTo>
                      <a:pt x="207" y="216"/>
                    </a:lnTo>
                    <a:lnTo>
                      <a:pt x="207" y="296"/>
                    </a:lnTo>
                    <a:lnTo>
                      <a:pt x="159" y="296"/>
                    </a:lnTo>
                    <a:lnTo>
                      <a:pt x="159" y="2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AA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Freeform 197"/>
              <p:cNvSpPr>
                <a:spLocks/>
              </p:cNvSpPr>
              <p:nvPr/>
            </p:nvSpPr>
            <p:spPr bwMode="auto">
              <a:xfrm>
                <a:off x="4853" y="1352"/>
                <a:ext cx="358" cy="296"/>
              </a:xfrm>
              <a:custGeom>
                <a:avLst/>
                <a:gdLst>
                  <a:gd name="T0" fmla="*/ 0 w 358"/>
                  <a:gd name="T1" fmla="*/ 0 h 296"/>
                  <a:gd name="T2" fmla="*/ 358 w 358"/>
                  <a:gd name="T3" fmla="*/ 0 h 296"/>
                  <a:gd name="T4" fmla="*/ 207 w 358"/>
                  <a:gd name="T5" fmla="*/ 216 h 296"/>
                  <a:gd name="T6" fmla="*/ 207 w 358"/>
                  <a:gd name="T7" fmla="*/ 296 h 296"/>
                  <a:gd name="T8" fmla="*/ 159 w 358"/>
                  <a:gd name="T9" fmla="*/ 296 h 296"/>
                  <a:gd name="T10" fmla="*/ 159 w 358"/>
                  <a:gd name="T11" fmla="*/ 216 h 296"/>
                  <a:gd name="T12" fmla="*/ 0 w 358"/>
                  <a:gd name="T13" fmla="*/ 0 h 2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58" h="296">
                    <a:moveTo>
                      <a:pt x="0" y="0"/>
                    </a:moveTo>
                    <a:lnTo>
                      <a:pt x="358" y="0"/>
                    </a:lnTo>
                    <a:lnTo>
                      <a:pt x="207" y="216"/>
                    </a:lnTo>
                    <a:lnTo>
                      <a:pt x="207" y="296"/>
                    </a:lnTo>
                    <a:lnTo>
                      <a:pt x="159" y="296"/>
                    </a:lnTo>
                    <a:lnTo>
                      <a:pt x="159" y="2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AA00"/>
              </a:solidFill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Oval 198"/>
              <p:cNvSpPr>
                <a:spLocks noChangeArrowheads="1"/>
              </p:cNvSpPr>
              <p:nvPr/>
            </p:nvSpPr>
            <p:spPr bwMode="auto">
              <a:xfrm>
                <a:off x="4857" y="1308"/>
                <a:ext cx="358" cy="72"/>
              </a:xfrm>
              <a:prstGeom prst="ellipse">
                <a:avLst/>
              </a:prstGeom>
              <a:solidFill>
                <a:srgbClr val="110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1" name="Freeform 199"/>
              <p:cNvSpPr>
                <a:spLocks/>
              </p:cNvSpPr>
              <p:nvPr/>
            </p:nvSpPr>
            <p:spPr bwMode="auto">
              <a:xfrm>
                <a:off x="4853" y="1352"/>
                <a:ext cx="358" cy="296"/>
              </a:xfrm>
              <a:custGeom>
                <a:avLst/>
                <a:gdLst>
                  <a:gd name="T0" fmla="*/ 0 w 358"/>
                  <a:gd name="T1" fmla="*/ 0 h 296"/>
                  <a:gd name="T2" fmla="*/ 358 w 358"/>
                  <a:gd name="T3" fmla="*/ 0 h 296"/>
                  <a:gd name="T4" fmla="*/ 207 w 358"/>
                  <a:gd name="T5" fmla="*/ 216 h 296"/>
                  <a:gd name="T6" fmla="*/ 207 w 358"/>
                  <a:gd name="T7" fmla="*/ 296 h 296"/>
                  <a:gd name="T8" fmla="*/ 159 w 358"/>
                  <a:gd name="T9" fmla="*/ 296 h 296"/>
                  <a:gd name="T10" fmla="*/ 159 w 358"/>
                  <a:gd name="T11" fmla="*/ 216 h 296"/>
                  <a:gd name="T12" fmla="*/ 0 w 358"/>
                  <a:gd name="T13" fmla="*/ 0 h 2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58" h="296">
                    <a:moveTo>
                      <a:pt x="0" y="0"/>
                    </a:moveTo>
                    <a:lnTo>
                      <a:pt x="358" y="0"/>
                    </a:lnTo>
                    <a:lnTo>
                      <a:pt x="207" y="216"/>
                    </a:lnTo>
                    <a:lnTo>
                      <a:pt x="207" y="296"/>
                    </a:lnTo>
                    <a:lnTo>
                      <a:pt x="159" y="296"/>
                    </a:lnTo>
                    <a:lnTo>
                      <a:pt x="159" y="21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7" name="Freeform 200"/>
            <p:cNvSpPr>
              <a:spLocks/>
            </p:cNvSpPr>
            <p:nvPr/>
          </p:nvSpPr>
          <p:spPr bwMode="auto">
            <a:xfrm>
              <a:off x="4829" y="1584"/>
              <a:ext cx="406" cy="608"/>
            </a:xfrm>
            <a:custGeom>
              <a:avLst/>
              <a:gdLst>
                <a:gd name="T0" fmla="*/ 151 w 406"/>
                <a:gd name="T1" fmla="*/ 0 h 608"/>
                <a:gd name="T2" fmla="*/ 263 w 406"/>
                <a:gd name="T3" fmla="*/ 0 h 608"/>
                <a:gd name="T4" fmla="*/ 263 w 406"/>
                <a:gd name="T5" fmla="*/ 168 h 608"/>
                <a:gd name="T6" fmla="*/ 390 w 406"/>
                <a:gd name="T7" fmla="*/ 504 h 608"/>
                <a:gd name="T8" fmla="*/ 406 w 406"/>
                <a:gd name="T9" fmla="*/ 544 h 608"/>
                <a:gd name="T10" fmla="*/ 398 w 406"/>
                <a:gd name="T11" fmla="*/ 576 h 608"/>
                <a:gd name="T12" fmla="*/ 382 w 406"/>
                <a:gd name="T13" fmla="*/ 600 h 608"/>
                <a:gd name="T14" fmla="*/ 310 w 406"/>
                <a:gd name="T15" fmla="*/ 608 h 608"/>
                <a:gd name="T16" fmla="*/ 56 w 406"/>
                <a:gd name="T17" fmla="*/ 608 h 608"/>
                <a:gd name="T18" fmla="*/ 16 w 406"/>
                <a:gd name="T19" fmla="*/ 600 h 608"/>
                <a:gd name="T20" fmla="*/ 0 w 406"/>
                <a:gd name="T21" fmla="*/ 568 h 608"/>
                <a:gd name="T22" fmla="*/ 8 w 406"/>
                <a:gd name="T23" fmla="*/ 520 h 608"/>
                <a:gd name="T24" fmla="*/ 151 w 406"/>
                <a:gd name="T25" fmla="*/ 168 h 608"/>
                <a:gd name="T26" fmla="*/ 151 w 406"/>
                <a:gd name="T27" fmla="*/ 0 h 60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06" h="608">
                  <a:moveTo>
                    <a:pt x="151" y="0"/>
                  </a:moveTo>
                  <a:lnTo>
                    <a:pt x="263" y="0"/>
                  </a:lnTo>
                  <a:lnTo>
                    <a:pt x="263" y="168"/>
                  </a:lnTo>
                  <a:lnTo>
                    <a:pt x="390" y="504"/>
                  </a:lnTo>
                  <a:lnTo>
                    <a:pt x="406" y="544"/>
                  </a:lnTo>
                  <a:lnTo>
                    <a:pt x="398" y="576"/>
                  </a:lnTo>
                  <a:lnTo>
                    <a:pt x="382" y="600"/>
                  </a:lnTo>
                  <a:lnTo>
                    <a:pt x="310" y="608"/>
                  </a:lnTo>
                  <a:lnTo>
                    <a:pt x="56" y="608"/>
                  </a:lnTo>
                  <a:lnTo>
                    <a:pt x="16" y="600"/>
                  </a:lnTo>
                  <a:lnTo>
                    <a:pt x="0" y="568"/>
                  </a:lnTo>
                  <a:lnTo>
                    <a:pt x="8" y="520"/>
                  </a:lnTo>
                  <a:lnTo>
                    <a:pt x="151" y="168"/>
                  </a:lnTo>
                  <a:lnTo>
                    <a:pt x="151" y="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2" name="Group 201"/>
          <p:cNvGrpSpPr>
            <a:grpSpLocks/>
          </p:cNvGrpSpPr>
          <p:nvPr/>
        </p:nvGrpSpPr>
        <p:grpSpPr bwMode="auto">
          <a:xfrm>
            <a:off x="5989638" y="5581650"/>
            <a:ext cx="466725" cy="920750"/>
            <a:chOff x="4829" y="1308"/>
            <a:chExt cx="406" cy="884"/>
          </a:xfrm>
        </p:grpSpPr>
        <p:sp>
          <p:nvSpPr>
            <p:cNvPr id="103" name="Freeform 202"/>
            <p:cNvSpPr>
              <a:spLocks/>
            </p:cNvSpPr>
            <p:nvPr/>
          </p:nvSpPr>
          <p:spPr bwMode="auto">
            <a:xfrm>
              <a:off x="4829" y="1864"/>
              <a:ext cx="406" cy="328"/>
            </a:xfrm>
            <a:custGeom>
              <a:avLst/>
              <a:gdLst>
                <a:gd name="T0" fmla="*/ 112 w 406"/>
                <a:gd name="T1" fmla="*/ 0 h 328"/>
                <a:gd name="T2" fmla="*/ 302 w 406"/>
                <a:gd name="T3" fmla="*/ 0 h 328"/>
                <a:gd name="T4" fmla="*/ 390 w 406"/>
                <a:gd name="T5" fmla="*/ 224 h 328"/>
                <a:gd name="T6" fmla="*/ 406 w 406"/>
                <a:gd name="T7" fmla="*/ 272 h 328"/>
                <a:gd name="T8" fmla="*/ 382 w 406"/>
                <a:gd name="T9" fmla="*/ 312 h 328"/>
                <a:gd name="T10" fmla="*/ 350 w 406"/>
                <a:gd name="T11" fmla="*/ 328 h 328"/>
                <a:gd name="T12" fmla="*/ 72 w 406"/>
                <a:gd name="T13" fmla="*/ 328 h 328"/>
                <a:gd name="T14" fmla="*/ 40 w 406"/>
                <a:gd name="T15" fmla="*/ 328 h 328"/>
                <a:gd name="T16" fmla="*/ 8 w 406"/>
                <a:gd name="T17" fmla="*/ 304 h 328"/>
                <a:gd name="T18" fmla="*/ 0 w 406"/>
                <a:gd name="T19" fmla="*/ 256 h 328"/>
                <a:gd name="T20" fmla="*/ 112 w 406"/>
                <a:gd name="T21" fmla="*/ 0 h 32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06" h="328">
                  <a:moveTo>
                    <a:pt x="112" y="0"/>
                  </a:moveTo>
                  <a:lnTo>
                    <a:pt x="302" y="0"/>
                  </a:lnTo>
                  <a:lnTo>
                    <a:pt x="390" y="224"/>
                  </a:lnTo>
                  <a:lnTo>
                    <a:pt x="406" y="272"/>
                  </a:lnTo>
                  <a:lnTo>
                    <a:pt x="382" y="312"/>
                  </a:lnTo>
                  <a:lnTo>
                    <a:pt x="350" y="328"/>
                  </a:lnTo>
                  <a:lnTo>
                    <a:pt x="72" y="328"/>
                  </a:lnTo>
                  <a:lnTo>
                    <a:pt x="40" y="328"/>
                  </a:lnTo>
                  <a:lnTo>
                    <a:pt x="8" y="304"/>
                  </a:lnTo>
                  <a:lnTo>
                    <a:pt x="0" y="256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CCFFFF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4" name="Group 203"/>
            <p:cNvGrpSpPr>
              <a:grpSpLocks/>
            </p:cNvGrpSpPr>
            <p:nvPr/>
          </p:nvGrpSpPr>
          <p:grpSpPr bwMode="auto">
            <a:xfrm>
              <a:off x="4853" y="1308"/>
              <a:ext cx="362" cy="340"/>
              <a:chOff x="4853" y="1308"/>
              <a:chExt cx="362" cy="340"/>
            </a:xfrm>
          </p:grpSpPr>
          <p:sp>
            <p:nvSpPr>
              <p:cNvPr id="106" name="Freeform 204"/>
              <p:cNvSpPr>
                <a:spLocks/>
              </p:cNvSpPr>
              <p:nvPr/>
            </p:nvSpPr>
            <p:spPr bwMode="auto">
              <a:xfrm>
                <a:off x="4853" y="1352"/>
                <a:ext cx="358" cy="296"/>
              </a:xfrm>
              <a:custGeom>
                <a:avLst/>
                <a:gdLst>
                  <a:gd name="T0" fmla="*/ 0 w 358"/>
                  <a:gd name="T1" fmla="*/ 0 h 296"/>
                  <a:gd name="T2" fmla="*/ 358 w 358"/>
                  <a:gd name="T3" fmla="*/ 0 h 296"/>
                  <a:gd name="T4" fmla="*/ 207 w 358"/>
                  <a:gd name="T5" fmla="*/ 216 h 296"/>
                  <a:gd name="T6" fmla="*/ 207 w 358"/>
                  <a:gd name="T7" fmla="*/ 296 h 296"/>
                  <a:gd name="T8" fmla="*/ 159 w 358"/>
                  <a:gd name="T9" fmla="*/ 296 h 296"/>
                  <a:gd name="T10" fmla="*/ 159 w 358"/>
                  <a:gd name="T11" fmla="*/ 216 h 296"/>
                  <a:gd name="T12" fmla="*/ 0 w 358"/>
                  <a:gd name="T13" fmla="*/ 0 h 2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58" h="296">
                    <a:moveTo>
                      <a:pt x="0" y="0"/>
                    </a:moveTo>
                    <a:lnTo>
                      <a:pt x="358" y="0"/>
                    </a:lnTo>
                    <a:lnTo>
                      <a:pt x="207" y="216"/>
                    </a:lnTo>
                    <a:lnTo>
                      <a:pt x="207" y="296"/>
                    </a:lnTo>
                    <a:lnTo>
                      <a:pt x="159" y="296"/>
                    </a:lnTo>
                    <a:lnTo>
                      <a:pt x="159" y="2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AA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Freeform 205"/>
              <p:cNvSpPr>
                <a:spLocks/>
              </p:cNvSpPr>
              <p:nvPr/>
            </p:nvSpPr>
            <p:spPr bwMode="auto">
              <a:xfrm>
                <a:off x="4853" y="1352"/>
                <a:ext cx="358" cy="296"/>
              </a:xfrm>
              <a:custGeom>
                <a:avLst/>
                <a:gdLst>
                  <a:gd name="T0" fmla="*/ 0 w 358"/>
                  <a:gd name="T1" fmla="*/ 0 h 296"/>
                  <a:gd name="T2" fmla="*/ 358 w 358"/>
                  <a:gd name="T3" fmla="*/ 0 h 296"/>
                  <a:gd name="T4" fmla="*/ 207 w 358"/>
                  <a:gd name="T5" fmla="*/ 216 h 296"/>
                  <a:gd name="T6" fmla="*/ 207 w 358"/>
                  <a:gd name="T7" fmla="*/ 296 h 296"/>
                  <a:gd name="T8" fmla="*/ 159 w 358"/>
                  <a:gd name="T9" fmla="*/ 296 h 296"/>
                  <a:gd name="T10" fmla="*/ 159 w 358"/>
                  <a:gd name="T11" fmla="*/ 216 h 296"/>
                  <a:gd name="T12" fmla="*/ 0 w 358"/>
                  <a:gd name="T13" fmla="*/ 0 h 2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58" h="296">
                    <a:moveTo>
                      <a:pt x="0" y="0"/>
                    </a:moveTo>
                    <a:lnTo>
                      <a:pt x="358" y="0"/>
                    </a:lnTo>
                    <a:lnTo>
                      <a:pt x="207" y="216"/>
                    </a:lnTo>
                    <a:lnTo>
                      <a:pt x="207" y="296"/>
                    </a:lnTo>
                    <a:lnTo>
                      <a:pt x="159" y="296"/>
                    </a:lnTo>
                    <a:lnTo>
                      <a:pt x="159" y="2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AA00"/>
              </a:solidFill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Oval 206"/>
              <p:cNvSpPr>
                <a:spLocks noChangeArrowheads="1"/>
              </p:cNvSpPr>
              <p:nvPr/>
            </p:nvSpPr>
            <p:spPr bwMode="auto">
              <a:xfrm>
                <a:off x="4857" y="1308"/>
                <a:ext cx="358" cy="72"/>
              </a:xfrm>
              <a:prstGeom prst="ellipse">
                <a:avLst/>
              </a:prstGeom>
              <a:solidFill>
                <a:srgbClr val="110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" name="Freeform 207"/>
              <p:cNvSpPr>
                <a:spLocks/>
              </p:cNvSpPr>
              <p:nvPr/>
            </p:nvSpPr>
            <p:spPr bwMode="auto">
              <a:xfrm>
                <a:off x="4853" y="1352"/>
                <a:ext cx="358" cy="296"/>
              </a:xfrm>
              <a:custGeom>
                <a:avLst/>
                <a:gdLst>
                  <a:gd name="T0" fmla="*/ 0 w 358"/>
                  <a:gd name="T1" fmla="*/ 0 h 296"/>
                  <a:gd name="T2" fmla="*/ 358 w 358"/>
                  <a:gd name="T3" fmla="*/ 0 h 296"/>
                  <a:gd name="T4" fmla="*/ 207 w 358"/>
                  <a:gd name="T5" fmla="*/ 216 h 296"/>
                  <a:gd name="T6" fmla="*/ 207 w 358"/>
                  <a:gd name="T7" fmla="*/ 296 h 296"/>
                  <a:gd name="T8" fmla="*/ 159 w 358"/>
                  <a:gd name="T9" fmla="*/ 296 h 296"/>
                  <a:gd name="T10" fmla="*/ 159 w 358"/>
                  <a:gd name="T11" fmla="*/ 216 h 296"/>
                  <a:gd name="T12" fmla="*/ 0 w 358"/>
                  <a:gd name="T13" fmla="*/ 0 h 2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58" h="296">
                    <a:moveTo>
                      <a:pt x="0" y="0"/>
                    </a:moveTo>
                    <a:lnTo>
                      <a:pt x="358" y="0"/>
                    </a:lnTo>
                    <a:lnTo>
                      <a:pt x="207" y="216"/>
                    </a:lnTo>
                    <a:lnTo>
                      <a:pt x="207" y="296"/>
                    </a:lnTo>
                    <a:lnTo>
                      <a:pt x="159" y="296"/>
                    </a:lnTo>
                    <a:lnTo>
                      <a:pt x="159" y="21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5" name="Freeform 208"/>
            <p:cNvSpPr>
              <a:spLocks/>
            </p:cNvSpPr>
            <p:nvPr/>
          </p:nvSpPr>
          <p:spPr bwMode="auto">
            <a:xfrm>
              <a:off x="4829" y="1584"/>
              <a:ext cx="406" cy="608"/>
            </a:xfrm>
            <a:custGeom>
              <a:avLst/>
              <a:gdLst>
                <a:gd name="T0" fmla="*/ 151 w 406"/>
                <a:gd name="T1" fmla="*/ 0 h 608"/>
                <a:gd name="T2" fmla="*/ 263 w 406"/>
                <a:gd name="T3" fmla="*/ 0 h 608"/>
                <a:gd name="T4" fmla="*/ 263 w 406"/>
                <a:gd name="T5" fmla="*/ 168 h 608"/>
                <a:gd name="T6" fmla="*/ 390 w 406"/>
                <a:gd name="T7" fmla="*/ 504 h 608"/>
                <a:gd name="T8" fmla="*/ 406 w 406"/>
                <a:gd name="T9" fmla="*/ 544 h 608"/>
                <a:gd name="T10" fmla="*/ 398 w 406"/>
                <a:gd name="T11" fmla="*/ 576 h 608"/>
                <a:gd name="T12" fmla="*/ 382 w 406"/>
                <a:gd name="T13" fmla="*/ 600 h 608"/>
                <a:gd name="T14" fmla="*/ 310 w 406"/>
                <a:gd name="T15" fmla="*/ 608 h 608"/>
                <a:gd name="T16" fmla="*/ 56 w 406"/>
                <a:gd name="T17" fmla="*/ 608 h 608"/>
                <a:gd name="T18" fmla="*/ 16 w 406"/>
                <a:gd name="T19" fmla="*/ 600 h 608"/>
                <a:gd name="T20" fmla="*/ 0 w 406"/>
                <a:gd name="T21" fmla="*/ 568 h 608"/>
                <a:gd name="T22" fmla="*/ 8 w 406"/>
                <a:gd name="T23" fmla="*/ 520 h 608"/>
                <a:gd name="T24" fmla="*/ 151 w 406"/>
                <a:gd name="T25" fmla="*/ 168 h 608"/>
                <a:gd name="T26" fmla="*/ 151 w 406"/>
                <a:gd name="T27" fmla="*/ 0 h 60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06" h="608">
                  <a:moveTo>
                    <a:pt x="151" y="0"/>
                  </a:moveTo>
                  <a:lnTo>
                    <a:pt x="263" y="0"/>
                  </a:lnTo>
                  <a:lnTo>
                    <a:pt x="263" y="168"/>
                  </a:lnTo>
                  <a:lnTo>
                    <a:pt x="390" y="504"/>
                  </a:lnTo>
                  <a:lnTo>
                    <a:pt x="406" y="544"/>
                  </a:lnTo>
                  <a:lnTo>
                    <a:pt x="398" y="576"/>
                  </a:lnTo>
                  <a:lnTo>
                    <a:pt x="382" y="600"/>
                  </a:lnTo>
                  <a:lnTo>
                    <a:pt x="310" y="608"/>
                  </a:lnTo>
                  <a:lnTo>
                    <a:pt x="56" y="608"/>
                  </a:lnTo>
                  <a:lnTo>
                    <a:pt x="16" y="600"/>
                  </a:lnTo>
                  <a:lnTo>
                    <a:pt x="0" y="568"/>
                  </a:lnTo>
                  <a:lnTo>
                    <a:pt x="8" y="520"/>
                  </a:lnTo>
                  <a:lnTo>
                    <a:pt x="151" y="168"/>
                  </a:lnTo>
                  <a:lnTo>
                    <a:pt x="151" y="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0" name="Group 209"/>
          <p:cNvGrpSpPr>
            <a:grpSpLocks/>
          </p:cNvGrpSpPr>
          <p:nvPr/>
        </p:nvGrpSpPr>
        <p:grpSpPr bwMode="auto">
          <a:xfrm>
            <a:off x="8466138" y="4591050"/>
            <a:ext cx="466725" cy="920750"/>
            <a:chOff x="4829" y="1308"/>
            <a:chExt cx="406" cy="884"/>
          </a:xfrm>
        </p:grpSpPr>
        <p:sp>
          <p:nvSpPr>
            <p:cNvPr id="111" name="Freeform 210"/>
            <p:cNvSpPr>
              <a:spLocks/>
            </p:cNvSpPr>
            <p:nvPr/>
          </p:nvSpPr>
          <p:spPr bwMode="auto">
            <a:xfrm>
              <a:off x="4829" y="1864"/>
              <a:ext cx="406" cy="328"/>
            </a:xfrm>
            <a:custGeom>
              <a:avLst/>
              <a:gdLst>
                <a:gd name="T0" fmla="*/ 112 w 406"/>
                <a:gd name="T1" fmla="*/ 0 h 328"/>
                <a:gd name="T2" fmla="*/ 302 w 406"/>
                <a:gd name="T3" fmla="*/ 0 h 328"/>
                <a:gd name="T4" fmla="*/ 390 w 406"/>
                <a:gd name="T5" fmla="*/ 224 h 328"/>
                <a:gd name="T6" fmla="*/ 406 w 406"/>
                <a:gd name="T7" fmla="*/ 272 h 328"/>
                <a:gd name="T8" fmla="*/ 382 w 406"/>
                <a:gd name="T9" fmla="*/ 312 h 328"/>
                <a:gd name="T10" fmla="*/ 350 w 406"/>
                <a:gd name="T11" fmla="*/ 328 h 328"/>
                <a:gd name="T12" fmla="*/ 72 w 406"/>
                <a:gd name="T13" fmla="*/ 328 h 328"/>
                <a:gd name="T14" fmla="*/ 40 w 406"/>
                <a:gd name="T15" fmla="*/ 328 h 328"/>
                <a:gd name="T16" fmla="*/ 8 w 406"/>
                <a:gd name="T17" fmla="*/ 304 h 328"/>
                <a:gd name="T18" fmla="*/ 0 w 406"/>
                <a:gd name="T19" fmla="*/ 256 h 328"/>
                <a:gd name="T20" fmla="*/ 112 w 406"/>
                <a:gd name="T21" fmla="*/ 0 h 32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06" h="328">
                  <a:moveTo>
                    <a:pt x="112" y="0"/>
                  </a:moveTo>
                  <a:lnTo>
                    <a:pt x="302" y="0"/>
                  </a:lnTo>
                  <a:lnTo>
                    <a:pt x="390" y="224"/>
                  </a:lnTo>
                  <a:lnTo>
                    <a:pt x="406" y="272"/>
                  </a:lnTo>
                  <a:lnTo>
                    <a:pt x="382" y="312"/>
                  </a:lnTo>
                  <a:lnTo>
                    <a:pt x="350" y="328"/>
                  </a:lnTo>
                  <a:lnTo>
                    <a:pt x="72" y="328"/>
                  </a:lnTo>
                  <a:lnTo>
                    <a:pt x="40" y="328"/>
                  </a:lnTo>
                  <a:lnTo>
                    <a:pt x="8" y="304"/>
                  </a:lnTo>
                  <a:lnTo>
                    <a:pt x="0" y="256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CCFFFF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2" name="Group 211"/>
            <p:cNvGrpSpPr>
              <a:grpSpLocks/>
            </p:cNvGrpSpPr>
            <p:nvPr/>
          </p:nvGrpSpPr>
          <p:grpSpPr bwMode="auto">
            <a:xfrm>
              <a:off x="4853" y="1308"/>
              <a:ext cx="362" cy="340"/>
              <a:chOff x="4853" y="1308"/>
              <a:chExt cx="362" cy="340"/>
            </a:xfrm>
          </p:grpSpPr>
          <p:sp>
            <p:nvSpPr>
              <p:cNvPr id="114" name="Freeform 212"/>
              <p:cNvSpPr>
                <a:spLocks/>
              </p:cNvSpPr>
              <p:nvPr/>
            </p:nvSpPr>
            <p:spPr bwMode="auto">
              <a:xfrm>
                <a:off x="4853" y="1352"/>
                <a:ext cx="358" cy="296"/>
              </a:xfrm>
              <a:custGeom>
                <a:avLst/>
                <a:gdLst>
                  <a:gd name="T0" fmla="*/ 0 w 358"/>
                  <a:gd name="T1" fmla="*/ 0 h 296"/>
                  <a:gd name="T2" fmla="*/ 358 w 358"/>
                  <a:gd name="T3" fmla="*/ 0 h 296"/>
                  <a:gd name="T4" fmla="*/ 207 w 358"/>
                  <a:gd name="T5" fmla="*/ 216 h 296"/>
                  <a:gd name="T6" fmla="*/ 207 w 358"/>
                  <a:gd name="T7" fmla="*/ 296 h 296"/>
                  <a:gd name="T8" fmla="*/ 159 w 358"/>
                  <a:gd name="T9" fmla="*/ 296 h 296"/>
                  <a:gd name="T10" fmla="*/ 159 w 358"/>
                  <a:gd name="T11" fmla="*/ 216 h 296"/>
                  <a:gd name="T12" fmla="*/ 0 w 358"/>
                  <a:gd name="T13" fmla="*/ 0 h 2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58" h="296">
                    <a:moveTo>
                      <a:pt x="0" y="0"/>
                    </a:moveTo>
                    <a:lnTo>
                      <a:pt x="358" y="0"/>
                    </a:lnTo>
                    <a:lnTo>
                      <a:pt x="207" y="216"/>
                    </a:lnTo>
                    <a:lnTo>
                      <a:pt x="207" y="296"/>
                    </a:lnTo>
                    <a:lnTo>
                      <a:pt x="159" y="296"/>
                    </a:lnTo>
                    <a:lnTo>
                      <a:pt x="159" y="2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AA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Freeform 213"/>
              <p:cNvSpPr>
                <a:spLocks/>
              </p:cNvSpPr>
              <p:nvPr/>
            </p:nvSpPr>
            <p:spPr bwMode="auto">
              <a:xfrm>
                <a:off x="4853" y="1352"/>
                <a:ext cx="358" cy="296"/>
              </a:xfrm>
              <a:custGeom>
                <a:avLst/>
                <a:gdLst>
                  <a:gd name="T0" fmla="*/ 0 w 358"/>
                  <a:gd name="T1" fmla="*/ 0 h 296"/>
                  <a:gd name="T2" fmla="*/ 358 w 358"/>
                  <a:gd name="T3" fmla="*/ 0 h 296"/>
                  <a:gd name="T4" fmla="*/ 207 w 358"/>
                  <a:gd name="T5" fmla="*/ 216 h 296"/>
                  <a:gd name="T6" fmla="*/ 207 w 358"/>
                  <a:gd name="T7" fmla="*/ 296 h 296"/>
                  <a:gd name="T8" fmla="*/ 159 w 358"/>
                  <a:gd name="T9" fmla="*/ 296 h 296"/>
                  <a:gd name="T10" fmla="*/ 159 w 358"/>
                  <a:gd name="T11" fmla="*/ 216 h 296"/>
                  <a:gd name="T12" fmla="*/ 0 w 358"/>
                  <a:gd name="T13" fmla="*/ 0 h 2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58" h="296">
                    <a:moveTo>
                      <a:pt x="0" y="0"/>
                    </a:moveTo>
                    <a:lnTo>
                      <a:pt x="358" y="0"/>
                    </a:lnTo>
                    <a:lnTo>
                      <a:pt x="207" y="216"/>
                    </a:lnTo>
                    <a:lnTo>
                      <a:pt x="207" y="296"/>
                    </a:lnTo>
                    <a:lnTo>
                      <a:pt x="159" y="296"/>
                    </a:lnTo>
                    <a:lnTo>
                      <a:pt x="159" y="2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AA00"/>
              </a:solidFill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Oval 214"/>
              <p:cNvSpPr>
                <a:spLocks noChangeArrowheads="1"/>
              </p:cNvSpPr>
              <p:nvPr/>
            </p:nvSpPr>
            <p:spPr bwMode="auto">
              <a:xfrm>
                <a:off x="4857" y="1308"/>
                <a:ext cx="358" cy="72"/>
              </a:xfrm>
              <a:prstGeom prst="ellipse">
                <a:avLst/>
              </a:prstGeom>
              <a:solidFill>
                <a:srgbClr val="110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7" name="Freeform 215"/>
              <p:cNvSpPr>
                <a:spLocks/>
              </p:cNvSpPr>
              <p:nvPr/>
            </p:nvSpPr>
            <p:spPr bwMode="auto">
              <a:xfrm>
                <a:off x="4853" y="1352"/>
                <a:ext cx="358" cy="296"/>
              </a:xfrm>
              <a:custGeom>
                <a:avLst/>
                <a:gdLst>
                  <a:gd name="T0" fmla="*/ 0 w 358"/>
                  <a:gd name="T1" fmla="*/ 0 h 296"/>
                  <a:gd name="T2" fmla="*/ 358 w 358"/>
                  <a:gd name="T3" fmla="*/ 0 h 296"/>
                  <a:gd name="T4" fmla="*/ 207 w 358"/>
                  <a:gd name="T5" fmla="*/ 216 h 296"/>
                  <a:gd name="T6" fmla="*/ 207 w 358"/>
                  <a:gd name="T7" fmla="*/ 296 h 296"/>
                  <a:gd name="T8" fmla="*/ 159 w 358"/>
                  <a:gd name="T9" fmla="*/ 296 h 296"/>
                  <a:gd name="T10" fmla="*/ 159 w 358"/>
                  <a:gd name="T11" fmla="*/ 216 h 296"/>
                  <a:gd name="T12" fmla="*/ 0 w 358"/>
                  <a:gd name="T13" fmla="*/ 0 h 2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58" h="296">
                    <a:moveTo>
                      <a:pt x="0" y="0"/>
                    </a:moveTo>
                    <a:lnTo>
                      <a:pt x="358" y="0"/>
                    </a:lnTo>
                    <a:lnTo>
                      <a:pt x="207" y="216"/>
                    </a:lnTo>
                    <a:lnTo>
                      <a:pt x="207" y="296"/>
                    </a:lnTo>
                    <a:lnTo>
                      <a:pt x="159" y="296"/>
                    </a:lnTo>
                    <a:lnTo>
                      <a:pt x="159" y="21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3" name="Freeform 216"/>
            <p:cNvSpPr>
              <a:spLocks/>
            </p:cNvSpPr>
            <p:nvPr/>
          </p:nvSpPr>
          <p:spPr bwMode="auto">
            <a:xfrm>
              <a:off x="4829" y="1584"/>
              <a:ext cx="406" cy="608"/>
            </a:xfrm>
            <a:custGeom>
              <a:avLst/>
              <a:gdLst>
                <a:gd name="T0" fmla="*/ 151 w 406"/>
                <a:gd name="T1" fmla="*/ 0 h 608"/>
                <a:gd name="T2" fmla="*/ 263 w 406"/>
                <a:gd name="T3" fmla="*/ 0 h 608"/>
                <a:gd name="T4" fmla="*/ 263 w 406"/>
                <a:gd name="T5" fmla="*/ 168 h 608"/>
                <a:gd name="T6" fmla="*/ 390 w 406"/>
                <a:gd name="T7" fmla="*/ 504 h 608"/>
                <a:gd name="T8" fmla="*/ 406 w 406"/>
                <a:gd name="T9" fmla="*/ 544 h 608"/>
                <a:gd name="T10" fmla="*/ 398 w 406"/>
                <a:gd name="T11" fmla="*/ 576 h 608"/>
                <a:gd name="T12" fmla="*/ 382 w 406"/>
                <a:gd name="T13" fmla="*/ 600 h 608"/>
                <a:gd name="T14" fmla="*/ 310 w 406"/>
                <a:gd name="T15" fmla="*/ 608 h 608"/>
                <a:gd name="T16" fmla="*/ 56 w 406"/>
                <a:gd name="T17" fmla="*/ 608 h 608"/>
                <a:gd name="T18" fmla="*/ 16 w 406"/>
                <a:gd name="T19" fmla="*/ 600 h 608"/>
                <a:gd name="T20" fmla="*/ 0 w 406"/>
                <a:gd name="T21" fmla="*/ 568 h 608"/>
                <a:gd name="T22" fmla="*/ 8 w 406"/>
                <a:gd name="T23" fmla="*/ 520 h 608"/>
                <a:gd name="T24" fmla="*/ 151 w 406"/>
                <a:gd name="T25" fmla="*/ 168 h 608"/>
                <a:gd name="T26" fmla="*/ 151 w 406"/>
                <a:gd name="T27" fmla="*/ 0 h 60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06" h="608">
                  <a:moveTo>
                    <a:pt x="151" y="0"/>
                  </a:moveTo>
                  <a:lnTo>
                    <a:pt x="263" y="0"/>
                  </a:lnTo>
                  <a:lnTo>
                    <a:pt x="263" y="168"/>
                  </a:lnTo>
                  <a:lnTo>
                    <a:pt x="390" y="504"/>
                  </a:lnTo>
                  <a:lnTo>
                    <a:pt x="406" y="544"/>
                  </a:lnTo>
                  <a:lnTo>
                    <a:pt x="398" y="576"/>
                  </a:lnTo>
                  <a:lnTo>
                    <a:pt x="382" y="600"/>
                  </a:lnTo>
                  <a:lnTo>
                    <a:pt x="310" y="608"/>
                  </a:lnTo>
                  <a:lnTo>
                    <a:pt x="56" y="608"/>
                  </a:lnTo>
                  <a:lnTo>
                    <a:pt x="16" y="600"/>
                  </a:lnTo>
                  <a:lnTo>
                    <a:pt x="0" y="568"/>
                  </a:lnTo>
                  <a:lnTo>
                    <a:pt x="8" y="520"/>
                  </a:lnTo>
                  <a:lnTo>
                    <a:pt x="151" y="168"/>
                  </a:lnTo>
                  <a:lnTo>
                    <a:pt x="151" y="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8" name="Text Box 217"/>
          <p:cNvSpPr txBox="1">
            <a:spLocks noChangeArrowheads="1"/>
          </p:cNvSpPr>
          <p:nvPr/>
        </p:nvSpPr>
        <p:spPr bwMode="auto">
          <a:xfrm>
            <a:off x="5368925" y="1169988"/>
            <a:ext cx="11985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>
                <a:solidFill>
                  <a:srgbClr val="FF3300"/>
                </a:solidFill>
              </a:rPr>
              <a:t>Sand Filtration</a:t>
            </a:r>
          </a:p>
        </p:txBody>
      </p:sp>
      <p:sp>
        <p:nvSpPr>
          <p:cNvPr id="119" name="Text Box 218"/>
          <p:cNvSpPr txBox="1">
            <a:spLocks noChangeArrowheads="1"/>
          </p:cNvSpPr>
          <p:nvPr/>
        </p:nvSpPr>
        <p:spPr bwMode="auto">
          <a:xfrm>
            <a:off x="6858000" y="1219200"/>
            <a:ext cx="134216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dirty="0" smtClean="0">
                <a:solidFill>
                  <a:srgbClr val="FF3300"/>
                </a:solidFill>
              </a:rPr>
              <a:t>E-Beam</a:t>
            </a:r>
            <a:endParaRPr lang="en-US" altLang="en-US" sz="2000" dirty="0">
              <a:solidFill>
                <a:srgbClr val="FF3300"/>
              </a:solidFill>
            </a:endParaRPr>
          </a:p>
          <a:p>
            <a:pPr algn="ctr"/>
            <a:r>
              <a:rPr lang="en-US" altLang="en-US" sz="2000" dirty="0">
                <a:solidFill>
                  <a:srgbClr val="FF3300"/>
                </a:solidFill>
              </a:rPr>
              <a:t>Treatment</a:t>
            </a:r>
          </a:p>
        </p:txBody>
      </p:sp>
      <p:sp>
        <p:nvSpPr>
          <p:cNvPr id="120" name="Text Box 219"/>
          <p:cNvSpPr txBox="1">
            <a:spLocks noChangeArrowheads="1"/>
          </p:cNvSpPr>
          <p:nvPr/>
        </p:nvSpPr>
        <p:spPr bwMode="auto">
          <a:xfrm>
            <a:off x="1571625" y="5589588"/>
            <a:ext cx="1149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u="sng" dirty="0">
                <a:solidFill>
                  <a:srgbClr val="FFFF00"/>
                </a:solidFill>
              </a:rPr>
              <a:t>Stage I</a:t>
            </a:r>
          </a:p>
        </p:txBody>
      </p:sp>
      <p:sp>
        <p:nvSpPr>
          <p:cNvPr id="121" name="Text Box 220"/>
          <p:cNvSpPr txBox="1">
            <a:spLocks noChangeArrowheads="1"/>
          </p:cNvSpPr>
          <p:nvPr/>
        </p:nvSpPr>
        <p:spPr bwMode="auto">
          <a:xfrm>
            <a:off x="4581525" y="5640388"/>
            <a:ext cx="1233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u="sng">
                <a:solidFill>
                  <a:srgbClr val="FFFF00"/>
                </a:solidFill>
              </a:rPr>
              <a:t>Stage II</a:t>
            </a:r>
          </a:p>
        </p:txBody>
      </p:sp>
      <p:sp>
        <p:nvSpPr>
          <p:cNvPr id="122" name="Text Box 221"/>
          <p:cNvSpPr txBox="1">
            <a:spLocks noChangeArrowheads="1"/>
          </p:cNvSpPr>
          <p:nvPr/>
        </p:nvSpPr>
        <p:spPr bwMode="auto">
          <a:xfrm>
            <a:off x="7235825" y="5627688"/>
            <a:ext cx="1317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u="sng" dirty="0">
                <a:solidFill>
                  <a:srgbClr val="FFFF00"/>
                </a:solidFill>
              </a:rPr>
              <a:t>Stage III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62943" y="1057153"/>
            <a:ext cx="3102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Physicochemical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8000" y="2101664"/>
            <a:ext cx="1600200" cy="2460812"/>
          </a:xfrm>
          <a:prstGeom prst="rect">
            <a:avLst/>
          </a:prstGeom>
        </p:spPr>
      </p:pic>
      <p:sp>
        <p:nvSpPr>
          <p:cNvPr id="62" name="Rectangle 149"/>
          <p:cNvSpPr>
            <a:spLocks noChangeArrowheads="1"/>
          </p:cNvSpPr>
          <p:nvPr/>
        </p:nvSpPr>
        <p:spPr bwMode="auto">
          <a:xfrm rot="16200000">
            <a:off x="6819900" y="3924300"/>
            <a:ext cx="76200" cy="457199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chemeClr val="tx1">
                  <a:gamma/>
                  <a:tint val="0"/>
                  <a:invGamma/>
                </a:schemeClr>
              </a:gs>
              <a:gs pos="100000">
                <a:schemeClr val="tx1"/>
              </a:gs>
            </a:gsLst>
            <a:lin ang="540000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9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81000" y="1066800"/>
            <a:ext cx="6858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i="1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marL="0" indent="0" eaLnBrk="1" hangingPunct="1"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80000"/>
              <a:defRPr/>
            </a:pPr>
            <a:r>
              <a:rPr lang="pt-BR" altLang="ar-SA" sz="2400" b="1" dirty="0" smtClean="0">
                <a:solidFill>
                  <a:srgbClr val="00660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Methadology: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80000"/>
              <a:buFont typeface="Wingdings" pitchFamily="2" charset="2"/>
              <a:buChar char="Ø"/>
              <a:defRPr/>
            </a:pPr>
            <a:r>
              <a:rPr lang="en-US" altLang="en-US" sz="2200" dirty="0">
                <a:latin typeface="Arial" pitchFamily="34" charset="0"/>
                <a:cs typeface="Arial" pitchFamily="34" charset="0"/>
              </a:rPr>
              <a:t>Alum, FeCl3 &amp; FeSO4 (Coagulants)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Slow sand filtration (Filtration media)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50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KeV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E-Beam (WASIK-A, Japan ).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MTBE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contaminated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wastewater brought from a petroleum refinery at Karachi area in sealed containers.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E-Beam doses 1.22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kGy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to 8.97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kGy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Treatment time 15 sec/gallon.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25 experimental runs were performed with wastewater. </a:t>
            </a:r>
            <a:r>
              <a:rPr lang="en-US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(US-EPA-524.2, 1992, GC/MS, </a:t>
            </a:r>
            <a:r>
              <a:rPr lang="en-US" sz="1400" dirty="0"/>
              <a:t>EPA Method 5030/8260B (</a:t>
            </a:r>
            <a:r>
              <a:rPr lang="en-US" sz="1400" dirty="0" smtClean="0"/>
              <a:t>purge-</a:t>
            </a:r>
            <a:r>
              <a:rPr lang="en-US" sz="1400" dirty="0" err="1" smtClean="0"/>
              <a:t>andtrap</a:t>
            </a:r>
            <a:r>
              <a:rPr lang="en-US" sz="1400" dirty="0" smtClean="0"/>
              <a:t>/GC/MS</a:t>
            </a:r>
            <a:r>
              <a:rPr lang="en-US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4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67" name="Rectangle 2"/>
          <p:cNvSpPr txBox="1">
            <a:spLocks noChangeArrowheads="1"/>
          </p:cNvSpPr>
          <p:nvPr/>
        </p:nvSpPr>
        <p:spPr bwMode="auto">
          <a:xfrm>
            <a:off x="587375" y="315913"/>
            <a:ext cx="8001000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algn="ctr" eaLnBrk="1" hangingPunct="1">
              <a:spcBef>
                <a:spcPct val="0"/>
              </a:spcBef>
              <a:buFontTx/>
              <a:buNone/>
            </a:pPr>
            <a:r>
              <a:rPr lang="pt-BR" altLang="ar-SA" sz="3600" b="1">
                <a:solidFill>
                  <a:srgbClr val="C00000"/>
                </a:solidFill>
              </a:rPr>
              <a:t>IAEA Coordinated Research Project</a:t>
            </a:r>
          </a:p>
        </p:txBody>
      </p:sp>
      <p:pic>
        <p:nvPicPr>
          <p:cNvPr id="11268" name="Picture 6" descr="C:\Program Files\Microsoft Office\Clipart\standard\stddir1\BD07139_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1676400"/>
            <a:ext cx="207168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401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027237"/>
            <a:ext cx="8229600" cy="4297363"/>
          </a:xfrm>
        </p:spPr>
        <p:txBody>
          <a:bodyPr/>
          <a:lstStyle/>
          <a:p>
            <a:pPr marL="574675" indent="-574675" eaLnBrk="1" hangingPunct="1">
              <a:spcAft>
                <a:spcPct val="200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Ø"/>
            </a:pPr>
            <a:r>
              <a:rPr lang="pt-BR" altLang="ar-SA" sz="2800" b="1" dirty="0">
                <a:latin typeface="Comic Sans MS" panose="030F0702030302020204" pitchFamily="66" charset="0"/>
                <a:ea typeface="Arial Unicode MS" pitchFamily="34" charset="-128"/>
              </a:rPr>
              <a:t>Introduction</a:t>
            </a:r>
          </a:p>
          <a:p>
            <a:pPr marL="574675" indent="-574675" eaLnBrk="1" hangingPunct="1">
              <a:spcAft>
                <a:spcPct val="200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altLang="ar-SA" sz="2800" b="1" dirty="0">
                <a:latin typeface="Comic Sans MS" panose="030F0702030302020204" pitchFamily="66" charset="0"/>
                <a:ea typeface="Arial Unicode MS" pitchFamily="34" charset="-128"/>
              </a:rPr>
              <a:t>Problem Statement</a:t>
            </a:r>
            <a:endParaRPr lang="pt-BR" altLang="ar-SA" sz="2800" b="1" dirty="0">
              <a:latin typeface="Comic Sans MS" panose="030F0702030302020204" pitchFamily="66" charset="0"/>
              <a:ea typeface="Arial Unicode MS" pitchFamily="34" charset="-128"/>
            </a:endParaRPr>
          </a:p>
          <a:p>
            <a:pPr marL="574675" indent="-574675" eaLnBrk="1" hangingPunct="1">
              <a:spcAft>
                <a:spcPct val="200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Ø"/>
            </a:pPr>
            <a:r>
              <a:rPr lang="pt-BR" altLang="ar-SA" sz="2800" b="1" dirty="0">
                <a:latin typeface="Comic Sans MS" panose="030F0702030302020204" pitchFamily="66" charset="0"/>
                <a:ea typeface="Arial Unicode MS" pitchFamily="34" charset="-128"/>
              </a:rPr>
              <a:t>Solution to the Problem</a:t>
            </a:r>
          </a:p>
          <a:p>
            <a:pPr marL="574675" indent="-574675" eaLnBrk="1" hangingPunct="1">
              <a:spcAft>
                <a:spcPct val="200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Ø"/>
            </a:pPr>
            <a:r>
              <a:rPr lang="pt-BR" altLang="ar-SA" sz="2800" b="1" dirty="0">
                <a:latin typeface="Comic Sans MS" panose="030F0702030302020204" pitchFamily="66" charset="0"/>
                <a:ea typeface="Arial Unicode MS" pitchFamily="34" charset="-128"/>
              </a:rPr>
              <a:t>Case Study</a:t>
            </a:r>
          </a:p>
          <a:p>
            <a:pPr marL="574675" indent="-574675" eaLnBrk="1" hangingPunct="1">
              <a:spcAft>
                <a:spcPct val="200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Ø"/>
            </a:pPr>
            <a:r>
              <a:rPr lang="pt-BR" altLang="ar-SA" sz="2800" b="1" dirty="0" smtClean="0">
                <a:latin typeface="Comic Sans MS" panose="030F0702030302020204" pitchFamily="66" charset="0"/>
                <a:ea typeface="Arial Unicode MS" pitchFamily="34" charset="-128"/>
              </a:rPr>
              <a:t>Conclusions</a:t>
            </a:r>
            <a:endParaRPr lang="pt-BR" altLang="ar-SA" sz="2800" b="1" dirty="0">
              <a:latin typeface="Comic Sans MS" panose="030F0702030302020204" pitchFamily="66" charset="0"/>
              <a:ea typeface="Arial Unicode MS" pitchFamily="34" charset="-128"/>
            </a:endParaRPr>
          </a:p>
          <a:p>
            <a:pPr marL="574675" indent="-574675" eaLnBrk="1" hangingPunct="1">
              <a:spcAft>
                <a:spcPct val="200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Ø"/>
            </a:pPr>
            <a:r>
              <a:rPr lang="pt-BR" altLang="ar-SA" sz="2800" b="1" dirty="0">
                <a:latin typeface="Comic Sans MS" panose="030F0702030302020204" pitchFamily="66" charset="0"/>
                <a:ea typeface="Arial Unicode MS" pitchFamily="34" charset="-128"/>
              </a:rPr>
              <a:t>References</a:t>
            </a:r>
            <a:endParaRPr lang="en-US" altLang="ar-SA" sz="2800" b="1" dirty="0">
              <a:latin typeface="Comic Sans MS" panose="030F0702030302020204" pitchFamily="66" charset="0"/>
              <a:ea typeface="Arial Unicode MS" pitchFamily="34" charset="-128"/>
            </a:endParaRPr>
          </a:p>
          <a:p>
            <a:endParaRPr lang="en-US" sz="2800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85800" y="1230312"/>
            <a:ext cx="7467600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FF0000"/>
                </a:solidFill>
              </a:rPr>
              <a:t>Discussion 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Topics for Today Presentation</a:t>
            </a:r>
            <a:endParaRPr lang="en-US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03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81000" y="1524000"/>
            <a:ext cx="620553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i="1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marL="0" indent="0" eaLnBrk="1" hangingPunct="1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80000"/>
              <a:defRPr/>
            </a:pPr>
            <a:r>
              <a:rPr lang="pt-BR" altLang="ar-SA" sz="2400" b="1" dirty="0" smtClean="0">
                <a:solidFill>
                  <a:srgbClr val="00660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Objectives of E-Beam treatment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Efficiency of each process and Hybrid process to remove general pollutant specially MTBE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System/Process Reliability.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Check Reuse Option.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Cost estimation.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Safety Consideration.</a:t>
            </a:r>
          </a:p>
        </p:txBody>
      </p:sp>
      <p:sp>
        <p:nvSpPr>
          <p:cNvPr id="12291" name="Rectangle 2"/>
          <p:cNvSpPr txBox="1">
            <a:spLocks noChangeArrowheads="1"/>
          </p:cNvSpPr>
          <p:nvPr/>
        </p:nvSpPr>
        <p:spPr bwMode="auto">
          <a:xfrm>
            <a:off x="587375" y="315913"/>
            <a:ext cx="8001000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algn="ctr" eaLnBrk="1" hangingPunct="1">
              <a:spcBef>
                <a:spcPct val="0"/>
              </a:spcBef>
              <a:buFontTx/>
              <a:buNone/>
            </a:pPr>
            <a:r>
              <a:rPr lang="pt-BR" altLang="ar-SA" sz="3600" b="1">
                <a:solidFill>
                  <a:srgbClr val="C00000"/>
                </a:solidFill>
              </a:rPr>
              <a:t>IAEA Coordinated Research Project</a:t>
            </a:r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8" y="982663"/>
            <a:ext cx="2557462" cy="587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489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685800" y="1020472"/>
          <a:ext cx="5432425" cy="54416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276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85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05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56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62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/>
                        </a:rPr>
                        <a:t>Serial No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FF0000"/>
                          </a:solidFill>
                          <a:effectLst/>
                        </a:rPr>
                        <a:t>Parameters</a:t>
                      </a: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FF0000"/>
                          </a:solidFill>
                          <a:effectLst/>
                        </a:rPr>
                        <a:t>Units</a:t>
                      </a: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FF0000"/>
                          </a:solidFill>
                          <a:effectLst/>
                        </a:rPr>
                        <a:t>Value Range</a:t>
                      </a: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7" marR="68587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6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pH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r>
                        <a:rPr lang="en-US" sz="1200" spc="-15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49 ± 0.3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7" marR="68587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6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TSS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(mg/l)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</a:rPr>
                        <a:t>00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± 4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7" marR="68587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6247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TDS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(mg/l)</a:t>
                      </a: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 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 2</a:t>
                      </a:r>
                    </a:p>
                  </a:txBody>
                  <a:tcPr marL="68587" marR="68587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6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TS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(mg/l)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</a:rPr>
                        <a:t>1236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± 6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7" marR="68587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6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C00000"/>
                          </a:solidFill>
                          <a:effectLst/>
                        </a:rPr>
                        <a:t>COD</a:t>
                      </a:r>
                      <a:endParaRPr lang="en-US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C00000"/>
                          </a:solidFill>
                          <a:effectLst/>
                        </a:rPr>
                        <a:t>(mg/l)</a:t>
                      </a:r>
                      <a:endParaRPr lang="en-US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C00000"/>
                          </a:solidFill>
                          <a:effectLst/>
                        </a:rPr>
                        <a:t>8</a:t>
                      </a:r>
                      <a:r>
                        <a:rPr lang="en-US" sz="1200" dirty="0" smtClean="0">
                          <a:solidFill>
                            <a:srgbClr val="C00000"/>
                          </a:solidFill>
                          <a:effectLst/>
                        </a:rPr>
                        <a:t>98 </a:t>
                      </a:r>
                      <a:r>
                        <a:rPr lang="en-US" sz="1200" dirty="0">
                          <a:solidFill>
                            <a:srgbClr val="C00000"/>
                          </a:solidFill>
                          <a:effectLst/>
                        </a:rPr>
                        <a:t>± </a:t>
                      </a:r>
                      <a:r>
                        <a:rPr lang="en-US" sz="1200" dirty="0" smtClean="0">
                          <a:solidFill>
                            <a:srgbClr val="C00000"/>
                          </a:solidFill>
                          <a:effectLst/>
                        </a:rPr>
                        <a:t>8</a:t>
                      </a:r>
                      <a:endParaRPr lang="en-US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7" marR="68587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6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C00000"/>
                          </a:solidFill>
                          <a:effectLst/>
                        </a:rPr>
                        <a:t>BOD</a:t>
                      </a:r>
                      <a:r>
                        <a:rPr lang="en-US" sz="1200" baseline="-25000" dirty="0">
                          <a:solidFill>
                            <a:srgbClr val="C00000"/>
                          </a:solidFill>
                          <a:effectLst/>
                        </a:rPr>
                        <a:t>5</a:t>
                      </a:r>
                      <a:endParaRPr lang="en-US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C00000"/>
                          </a:solidFill>
                          <a:effectLst/>
                        </a:rPr>
                        <a:t>(mg/l)</a:t>
                      </a:r>
                      <a:endParaRPr lang="en-US" sz="110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C00000"/>
                          </a:solidFill>
                          <a:effectLst/>
                        </a:rPr>
                        <a:t>170 ± 3</a:t>
                      </a:r>
                      <a:endParaRPr lang="en-US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7" marR="68587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6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Color</a:t>
                      </a:r>
                      <a:endParaRPr lang="en-US" sz="1200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(Pt-Co Units)</a:t>
                      </a:r>
                      <a:endParaRPr lang="en-US" sz="1200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en-US" sz="1200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Brownish</a:t>
                      </a:r>
                      <a:endParaRPr lang="en-US" sz="1200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7" marR="68587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06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</a:rPr>
                        <a:t>Amonia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-N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(mg/l)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</a:rPr>
                        <a:t>0.6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±0.5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7" marR="68587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06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NO</a:t>
                      </a:r>
                      <a:r>
                        <a:rPr lang="en-US" sz="1200" baseline="-25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-N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(mg/l)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</a:rPr>
                        <a:t>3.2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± 0.3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7" marR="68587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06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Total phosphate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(mg/l)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28.3 ±1.1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7" marR="68587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06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</a:rPr>
                        <a:t>Total Coliform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MPN (#/100 ml)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</a:rPr>
                        <a:t>20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± 4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7" marR="68587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06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C00000"/>
                          </a:solidFill>
                          <a:effectLst/>
                        </a:rPr>
                        <a:t>MTBE</a:t>
                      </a:r>
                      <a:endParaRPr lang="en-US" sz="11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C00000"/>
                          </a:solidFill>
                          <a:effectLst/>
                        </a:rPr>
                        <a:t>(</a:t>
                      </a:r>
                      <a:r>
                        <a:rPr lang="en-US" sz="1200" b="1" dirty="0" err="1" smtClean="0">
                          <a:solidFill>
                            <a:srgbClr val="C00000"/>
                          </a:solidFill>
                          <a:effectLst/>
                        </a:rPr>
                        <a:t>mic</a:t>
                      </a:r>
                      <a:r>
                        <a:rPr lang="en-US" sz="1200" b="1" dirty="0" smtClean="0">
                          <a:solidFill>
                            <a:srgbClr val="C00000"/>
                          </a:solidFill>
                          <a:effectLst/>
                        </a:rPr>
                        <a:t>-g/l)</a:t>
                      </a:r>
                      <a:endParaRPr lang="en-US" sz="11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C00000"/>
                          </a:solidFill>
                          <a:effectLst/>
                        </a:rPr>
                        <a:t>310± 5</a:t>
                      </a:r>
                      <a:endParaRPr lang="en-US" sz="11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7" marR="68587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06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Turbidity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(NTU)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42.7 </a:t>
                      </a:r>
                      <a:r>
                        <a:rPr lang="en-US" sz="1200" dirty="0">
                          <a:effectLst/>
                        </a:rPr>
                        <a:t>± </a:t>
                      </a:r>
                      <a:r>
                        <a:rPr lang="en-US" sz="1200" dirty="0" smtClean="0">
                          <a:effectLst/>
                        </a:rPr>
                        <a:t>1.2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7" marR="68587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1447800"/>
            <a:ext cx="2284412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Biophysical and Polymer Radiation Laborato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4419600"/>
            <a:ext cx="2284412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329"/>
          <p:cNvSpPr>
            <a:spLocks noChangeArrowheads="1"/>
          </p:cNvSpPr>
          <p:nvPr/>
        </p:nvSpPr>
        <p:spPr bwMode="auto">
          <a:xfrm>
            <a:off x="2209800" y="152400"/>
            <a:ext cx="7747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Table </a:t>
            </a:r>
            <a:r>
              <a:rPr lang="en-US" altLang="en-US" sz="2000" b="1" i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sz="2000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: </a:t>
            </a:r>
            <a:r>
              <a:rPr lang="pt-BR" altLang="ar-SA" sz="2000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Charecteristics of Petrochemical </a:t>
            </a:r>
            <a:r>
              <a:rPr lang="pt-BR" altLang="ar-SA" sz="2000" b="1" i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Wastewater</a:t>
            </a:r>
            <a:endParaRPr lang="en-US" altLang="en-US" sz="20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66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 txBox="1">
            <a:spLocks noChangeArrowheads="1"/>
          </p:cNvSpPr>
          <p:nvPr/>
        </p:nvSpPr>
        <p:spPr bwMode="auto">
          <a:xfrm>
            <a:off x="381000" y="914400"/>
            <a:ext cx="62055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spcAft>
                <a:spcPct val="200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Ø"/>
            </a:pPr>
            <a:r>
              <a:rPr lang="pt-BR" altLang="ar-SA" sz="2400" b="1">
                <a:latin typeface="Comic Sans MS" panose="030F0702030302020204" pitchFamily="66" charset="0"/>
                <a:ea typeface="Arial Unicode MS" pitchFamily="34" charset="-128"/>
              </a:rPr>
              <a:t>Mechanism</a:t>
            </a:r>
          </a:p>
        </p:txBody>
      </p:sp>
      <p:sp>
        <p:nvSpPr>
          <p:cNvPr id="14339" name="Rectangle 2"/>
          <p:cNvSpPr txBox="1">
            <a:spLocks noChangeArrowheads="1"/>
          </p:cNvSpPr>
          <p:nvPr/>
        </p:nvSpPr>
        <p:spPr bwMode="auto">
          <a:xfrm>
            <a:off x="587375" y="315913"/>
            <a:ext cx="8001000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algn="ctr" eaLnBrk="1" hangingPunct="1">
              <a:spcBef>
                <a:spcPct val="0"/>
              </a:spcBef>
              <a:buFontTx/>
              <a:buNone/>
            </a:pPr>
            <a:r>
              <a:rPr lang="pt-BR" altLang="ar-SA" sz="3600" b="1">
                <a:solidFill>
                  <a:srgbClr val="C00000"/>
                </a:solidFill>
              </a:rPr>
              <a:t>IAEA Coordinated Research Project</a:t>
            </a:r>
          </a:p>
        </p:txBody>
      </p:sp>
      <p:grpSp>
        <p:nvGrpSpPr>
          <p:cNvPr id="14340" name="Group 5"/>
          <p:cNvGrpSpPr>
            <a:grpSpLocks/>
          </p:cNvGrpSpPr>
          <p:nvPr/>
        </p:nvGrpSpPr>
        <p:grpSpPr bwMode="auto">
          <a:xfrm>
            <a:off x="457200" y="1143000"/>
            <a:ext cx="8191500" cy="4267200"/>
            <a:chOff x="457200" y="533400"/>
            <a:chExt cx="8191500" cy="4267200"/>
          </a:xfrm>
        </p:grpSpPr>
        <p:sp>
          <p:nvSpPr>
            <p:cNvPr id="7" name="Rectangle 6"/>
            <p:cNvSpPr/>
            <p:nvPr/>
          </p:nvSpPr>
          <p:spPr>
            <a:xfrm>
              <a:off x="5688013" y="1830388"/>
              <a:ext cx="939800" cy="1587500"/>
            </a:xfrm>
            <a:prstGeom prst="rect">
              <a:avLst/>
            </a:prstGeom>
            <a:pattFill prst="pct80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392988" y="1295400"/>
              <a:ext cx="608012" cy="4572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b="1" dirty="0">
                  <a:solidFill>
                    <a:schemeClr val="tx1"/>
                  </a:solidFill>
                </a:rPr>
                <a:t>Pump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952500" y="1447800"/>
              <a:ext cx="4419600" cy="786765"/>
              <a:chOff x="1295400" y="1447800"/>
              <a:chExt cx="3810001" cy="786765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59" name="Rectangle 58"/>
              <p:cNvSpPr/>
              <p:nvPr/>
            </p:nvSpPr>
            <p:spPr>
              <a:xfrm>
                <a:off x="1295400" y="1447800"/>
                <a:ext cx="3810000" cy="304800"/>
              </a:xfrm>
              <a:prstGeom prst="rect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 rot="5400000">
                <a:off x="1208721" y="1841182"/>
                <a:ext cx="481965" cy="304800"/>
              </a:xfrm>
              <a:prstGeom prst="rect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 rot="5400000">
                <a:off x="4712018" y="1841183"/>
                <a:ext cx="481965" cy="304800"/>
              </a:xfrm>
              <a:prstGeom prst="rect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 rot="10800000">
              <a:off x="954402" y="3028949"/>
              <a:ext cx="4417696" cy="786765"/>
              <a:chOff x="1295400" y="1447800"/>
              <a:chExt cx="3810001" cy="786765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56" name="Rectangle 55"/>
              <p:cNvSpPr/>
              <p:nvPr/>
            </p:nvSpPr>
            <p:spPr>
              <a:xfrm>
                <a:off x="1295400" y="1447800"/>
                <a:ext cx="3810000" cy="304800"/>
              </a:xfrm>
              <a:prstGeom prst="rect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7" name="Rectangle 56"/>
              <p:cNvSpPr/>
              <p:nvPr/>
            </p:nvSpPr>
            <p:spPr>
              <a:xfrm rot="5400000">
                <a:off x="1208721" y="1841182"/>
                <a:ext cx="481965" cy="304800"/>
              </a:xfrm>
              <a:prstGeom prst="rect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8" name="Rectangle 57"/>
              <p:cNvSpPr/>
              <p:nvPr/>
            </p:nvSpPr>
            <p:spPr>
              <a:xfrm rot="5400000">
                <a:off x="4712018" y="1841183"/>
                <a:ext cx="481965" cy="304800"/>
              </a:xfrm>
              <a:prstGeom prst="rect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723900" y="2005013"/>
              <a:ext cx="228600" cy="20447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52500" y="3824288"/>
              <a:ext cx="1905000" cy="225425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b="1" dirty="0"/>
                <a:t>RCC Shielding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562100" y="2309813"/>
              <a:ext cx="1295400" cy="665162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E-Accelerator</a:t>
              </a:r>
            </a:p>
          </p:txBody>
        </p:sp>
        <p:grpSp>
          <p:nvGrpSpPr>
            <p:cNvPr id="14350" name="Group 13"/>
            <p:cNvGrpSpPr>
              <a:grpSpLocks/>
            </p:cNvGrpSpPr>
            <p:nvPr/>
          </p:nvGrpSpPr>
          <p:grpSpPr bwMode="auto">
            <a:xfrm>
              <a:off x="2882263" y="2005012"/>
              <a:ext cx="451487" cy="1264920"/>
              <a:chOff x="3225163" y="2005012"/>
              <a:chExt cx="451487" cy="1264920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3448050" y="2005013"/>
                <a:ext cx="228600" cy="1265237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3225800" y="2505075"/>
                <a:ext cx="228600" cy="274638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14351" name="Group 14"/>
            <p:cNvGrpSpPr>
              <a:grpSpLocks/>
            </p:cNvGrpSpPr>
            <p:nvPr/>
          </p:nvGrpSpPr>
          <p:grpSpPr bwMode="auto">
            <a:xfrm>
              <a:off x="2857500" y="2310050"/>
              <a:ext cx="3048000" cy="665321"/>
              <a:chOff x="3200400" y="2310050"/>
              <a:chExt cx="3048000" cy="665321"/>
            </a:xfrm>
          </p:grpSpPr>
          <p:sp>
            <p:nvSpPr>
              <p:cNvPr id="52" name="Flowchart: Manual Operation 51"/>
              <p:cNvSpPr/>
              <p:nvPr/>
            </p:nvSpPr>
            <p:spPr>
              <a:xfrm rot="16200000">
                <a:off x="3782219" y="1727994"/>
                <a:ext cx="665162" cy="1828800"/>
              </a:xfrm>
              <a:prstGeom prst="flowChartManualOperation">
                <a:avLst/>
              </a:prstGeom>
              <a:solidFill>
                <a:schemeClr val="accent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5029200" y="2447925"/>
                <a:ext cx="1219200" cy="390525"/>
              </a:xfrm>
              <a:prstGeom prst="rect">
                <a:avLst/>
              </a:prstGeom>
              <a:solidFill>
                <a:schemeClr val="accent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5905500" y="2447925"/>
              <a:ext cx="533400" cy="390525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7" name="Straight Connector 16"/>
            <p:cNvCxnSpPr>
              <a:stCxn id="16" idx="0"/>
            </p:cNvCxnSpPr>
            <p:nvPr/>
          </p:nvCxnSpPr>
          <p:spPr>
            <a:xfrm flipV="1">
              <a:off x="6172200" y="914400"/>
              <a:ext cx="0" cy="1533525"/>
            </a:xfrm>
            <a:prstGeom prst="line">
              <a:avLst/>
            </a:prstGeom>
            <a:ln w="2286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6172200" y="2838450"/>
              <a:ext cx="0" cy="1563688"/>
            </a:xfrm>
            <a:prstGeom prst="line">
              <a:avLst/>
            </a:prstGeom>
            <a:ln w="2286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5715000" y="914400"/>
              <a:ext cx="1524000" cy="0"/>
            </a:xfrm>
            <a:prstGeom prst="line">
              <a:avLst/>
            </a:prstGeom>
            <a:ln w="2286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7239000" y="798513"/>
              <a:ext cx="0" cy="427037"/>
            </a:xfrm>
            <a:prstGeom prst="line">
              <a:avLst/>
            </a:prstGeom>
            <a:ln w="2286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6261100" y="4267200"/>
              <a:ext cx="982663" cy="7938"/>
            </a:xfrm>
            <a:prstGeom prst="line">
              <a:avLst/>
            </a:prstGeom>
            <a:ln w="2286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7137400" y="4332288"/>
              <a:ext cx="0" cy="468312"/>
            </a:xfrm>
            <a:prstGeom prst="line">
              <a:avLst/>
            </a:prstGeom>
            <a:ln w="2286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359" name="Group 22"/>
            <p:cNvGrpSpPr>
              <a:grpSpLocks/>
            </p:cNvGrpSpPr>
            <p:nvPr/>
          </p:nvGrpSpPr>
          <p:grpSpPr bwMode="auto">
            <a:xfrm>
              <a:off x="6477000" y="3961925"/>
              <a:ext cx="240030" cy="621505"/>
              <a:chOff x="6819900" y="3961925"/>
              <a:chExt cx="240030" cy="621505"/>
            </a:xfrm>
          </p:grpSpPr>
          <p:sp>
            <p:nvSpPr>
              <p:cNvPr id="50" name="Flowchart: Merge 49"/>
              <p:cNvSpPr/>
              <p:nvPr/>
            </p:nvSpPr>
            <p:spPr>
              <a:xfrm>
                <a:off x="6831013" y="3962400"/>
                <a:ext cx="228600" cy="288925"/>
              </a:xfrm>
              <a:prstGeom prst="flowChartMerge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1" name="Flowchart: Extract 50"/>
              <p:cNvSpPr/>
              <p:nvPr/>
            </p:nvSpPr>
            <p:spPr>
              <a:xfrm>
                <a:off x="6819900" y="4264025"/>
                <a:ext cx="239713" cy="319088"/>
              </a:xfrm>
              <a:prstGeom prst="flowChartExtract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14360" name="Group 23"/>
            <p:cNvGrpSpPr>
              <a:grpSpLocks/>
            </p:cNvGrpSpPr>
            <p:nvPr/>
          </p:nvGrpSpPr>
          <p:grpSpPr bwMode="auto">
            <a:xfrm>
              <a:off x="6465570" y="603647"/>
              <a:ext cx="240030" cy="621505"/>
              <a:chOff x="6819900" y="3961925"/>
              <a:chExt cx="240030" cy="621505"/>
            </a:xfrm>
          </p:grpSpPr>
          <p:sp>
            <p:nvSpPr>
              <p:cNvPr id="48" name="Flowchart: Merge 47"/>
              <p:cNvSpPr/>
              <p:nvPr/>
            </p:nvSpPr>
            <p:spPr>
              <a:xfrm>
                <a:off x="6831330" y="3961528"/>
                <a:ext cx="228600" cy="290513"/>
              </a:xfrm>
              <a:prstGeom prst="flowChartMerge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9" name="Flowchart: Extract 48"/>
              <p:cNvSpPr/>
              <p:nvPr/>
            </p:nvSpPr>
            <p:spPr>
              <a:xfrm>
                <a:off x="6820218" y="4263153"/>
                <a:ext cx="239712" cy="320675"/>
              </a:xfrm>
              <a:prstGeom prst="flowChartExtract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25" name="Flowchart: Delay 24"/>
            <p:cNvSpPr/>
            <p:nvPr/>
          </p:nvSpPr>
          <p:spPr>
            <a:xfrm rot="5400000">
              <a:off x="6850856" y="1462882"/>
              <a:ext cx="785813" cy="298450"/>
            </a:xfrm>
            <a:prstGeom prst="flowChartDelay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562100" y="3124200"/>
              <a:ext cx="1295400" cy="146050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7" name="Straight Connector 26"/>
            <p:cNvCxnSpPr>
              <a:stCxn id="8" idx="3"/>
            </p:cNvCxnSpPr>
            <p:nvPr/>
          </p:nvCxnSpPr>
          <p:spPr>
            <a:xfrm>
              <a:off x="8001000" y="1524000"/>
              <a:ext cx="152400" cy="0"/>
            </a:xfrm>
            <a:prstGeom prst="line">
              <a:avLst/>
            </a:prstGeom>
            <a:ln w="2286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8229600" y="1409700"/>
              <a:ext cx="0" cy="900113"/>
            </a:xfrm>
            <a:prstGeom prst="line">
              <a:avLst/>
            </a:prstGeom>
            <a:ln w="2286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/>
            <p:nvPr/>
          </p:nvSpPr>
          <p:spPr>
            <a:xfrm>
              <a:off x="7848600" y="2309813"/>
              <a:ext cx="762000" cy="469900"/>
            </a:xfrm>
            <a:prstGeom prst="rect">
              <a:avLst/>
            </a:prstGeom>
            <a:pattFill prst="sphere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b="1" dirty="0">
                  <a:solidFill>
                    <a:schemeClr val="tx1"/>
                  </a:solidFill>
                </a:rPr>
                <a:t>Strainer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30" name="Block Arc 29"/>
            <p:cNvSpPr/>
            <p:nvPr/>
          </p:nvSpPr>
          <p:spPr>
            <a:xfrm>
              <a:off x="838200" y="4114800"/>
              <a:ext cx="914400" cy="473075"/>
            </a:xfrm>
            <a:prstGeom prst="blockArc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Chord 30"/>
            <p:cNvSpPr/>
            <p:nvPr/>
          </p:nvSpPr>
          <p:spPr>
            <a:xfrm rot="17546057">
              <a:off x="976312" y="4054476"/>
              <a:ext cx="606425" cy="609600"/>
            </a:xfrm>
            <a:prstGeom prst="chor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3333750" y="2544763"/>
              <a:ext cx="20383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3352800" y="2743200"/>
              <a:ext cx="20383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7848600" y="2779713"/>
              <a:ext cx="800100" cy="884237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b="1" dirty="0">
                  <a:solidFill>
                    <a:schemeClr val="tx1"/>
                  </a:solidFill>
                </a:rPr>
                <a:t>Influent WW-Sump</a:t>
              </a:r>
            </a:p>
          </p:txBody>
        </p:sp>
        <p:grpSp>
          <p:nvGrpSpPr>
            <p:cNvPr id="35" name="Group 34"/>
            <p:cNvGrpSpPr/>
            <p:nvPr/>
          </p:nvGrpSpPr>
          <p:grpSpPr>
            <a:xfrm rot="5400000">
              <a:off x="5593015" y="2434323"/>
              <a:ext cx="2388029" cy="414983"/>
              <a:chOff x="1295400" y="1447800"/>
              <a:chExt cx="3810001" cy="786765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45" name="Rectangle 44"/>
              <p:cNvSpPr/>
              <p:nvPr/>
            </p:nvSpPr>
            <p:spPr>
              <a:xfrm>
                <a:off x="1295400" y="1447800"/>
                <a:ext cx="3810000" cy="304800"/>
              </a:xfrm>
              <a:prstGeom prst="rect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 rot="5400000">
                <a:off x="1208721" y="1841182"/>
                <a:ext cx="481965" cy="304800"/>
              </a:xfrm>
              <a:prstGeom prst="rect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7" name="Rectangle 46"/>
              <p:cNvSpPr/>
              <p:nvPr/>
            </p:nvSpPr>
            <p:spPr>
              <a:xfrm rot="5400000">
                <a:off x="4712018" y="1841183"/>
                <a:ext cx="481965" cy="304800"/>
              </a:xfrm>
              <a:prstGeom prst="rect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14372" name="TextBox 35"/>
            <p:cNvSpPr txBox="1">
              <a:spLocks noChangeArrowheads="1"/>
            </p:cNvSpPr>
            <p:nvPr/>
          </p:nvSpPr>
          <p:spPr bwMode="auto">
            <a:xfrm>
              <a:off x="3429000" y="2057400"/>
              <a:ext cx="156042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latin typeface="Monotype Corsiva" panose="03010101010201010101" pitchFamily="66" charset="0"/>
                </a:rPr>
                <a:t>E-Beam Scanner</a:t>
              </a:r>
            </a:p>
          </p:txBody>
        </p:sp>
        <p:sp>
          <p:nvSpPr>
            <p:cNvPr id="14373" name="TextBox 36"/>
            <p:cNvSpPr txBox="1">
              <a:spLocks noChangeArrowheads="1"/>
            </p:cNvSpPr>
            <p:nvPr/>
          </p:nvSpPr>
          <p:spPr bwMode="auto">
            <a:xfrm>
              <a:off x="3505200" y="2971800"/>
              <a:ext cx="142878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latin typeface="Monotype Corsiva" panose="03010101010201010101" pitchFamily="66" charset="0"/>
                </a:rPr>
                <a:t>Magnetic Coils</a:t>
              </a:r>
            </a:p>
          </p:txBody>
        </p:sp>
        <p:sp>
          <p:nvSpPr>
            <p:cNvPr id="14374" name="TextBox 37"/>
            <p:cNvSpPr txBox="1">
              <a:spLocks noChangeArrowheads="1"/>
            </p:cNvSpPr>
            <p:nvPr/>
          </p:nvSpPr>
          <p:spPr bwMode="auto">
            <a:xfrm>
              <a:off x="1371600" y="3273623"/>
              <a:ext cx="220528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latin typeface="Monotype Corsiva" panose="03010101010201010101" pitchFamily="66" charset="0"/>
                </a:rPr>
                <a:t>Insulated Core Transformer</a:t>
              </a:r>
            </a:p>
          </p:txBody>
        </p:sp>
        <p:sp>
          <p:nvSpPr>
            <p:cNvPr id="14375" name="TextBox 38"/>
            <p:cNvSpPr txBox="1">
              <a:spLocks noChangeArrowheads="1"/>
            </p:cNvSpPr>
            <p:nvPr/>
          </p:nvSpPr>
          <p:spPr bwMode="auto">
            <a:xfrm>
              <a:off x="457200" y="4402097"/>
              <a:ext cx="165609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latin typeface="Monotype Corsiva" panose="03010101010201010101" pitchFamily="66" charset="0"/>
                </a:rPr>
                <a:t>Monitoring Console</a:t>
              </a:r>
            </a:p>
          </p:txBody>
        </p:sp>
        <p:sp>
          <p:nvSpPr>
            <p:cNvPr id="14376" name="TextBox 39"/>
            <p:cNvSpPr txBox="1">
              <a:spLocks noChangeArrowheads="1"/>
            </p:cNvSpPr>
            <p:nvPr/>
          </p:nvSpPr>
          <p:spPr bwMode="auto">
            <a:xfrm>
              <a:off x="1562325" y="1978223"/>
              <a:ext cx="125707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latin typeface="Monotype Corsiva" panose="03010101010201010101" pitchFamily="66" charset="0"/>
                </a:rPr>
                <a:t>Lead Shielding</a:t>
              </a:r>
            </a:p>
          </p:txBody>
        </p:sp>
        <p:sp>
          <p:nvSpPr>
            <p:cNvPr id="14377" name="TextBox 40"/>
            <p:cNvSpPr txBox="1">
              <a:spLocks noChangeArrowheads="1"/>
            </p:cNvSpPr>
            <p:nvPr/>
          </p:nvSpPr>
          <p:spPr bwMode="auto">
            <a:xfrm>
              <a:off x="6705600" y="533400"/>
              <a:ext cx="52931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latin typeface="Monotype Corsiva" panose="03010101010201010101" pitchFamily="66" charset="0"/>
                </a:rPr>
                <a:t>CV-1</a:t>
              </a:r>
            </a:p>
          </p:txBody>
        </p:sp>
        <p:sp>
          <p:nvSpPr>
            <p:cNvPr id="14378" name="TextBox 41"/>
            <p:cNvSpPr txBox="1">
              <a:spLocks noChangeArrowheads="1"/>
            </p:cNvSpPr>
            <p:nvPr/>
          </p:nvSpPr>
          <p:spPr bwMode="auto">
            <a:xfrm>
              <a:off x="6705600" y="3883223"/>
              <a:ext cx="53091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latin typeface="Monotype Corsiva" panose="03010101010201010101" pitchFamily="66" charset="0"/>
                </a:rPr>
                <a:t>CV-2</a:t>
              </a:r>
            </a:p>
          </p:txBody>
        </p:sp>
        <p:sp>
          <p:nvSpPr>
            <p:cNvPr id="14379" name="TextBox 42"/>
            <p:cNvSpPr txBox="1">
              <a:spLocks noChangeArrowheads="1"/>
            </p:cNvSpPr>
            <p:nvPr/>
          </p:nvSpPr>
          <p:spPr bwMode="auto">
            <a:xfrm>
              <a:off x="7232905" y="4416623"/>
              <a:ext cx="76809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latin typeface="Monotype Corsiva" panose="03010101010201010101" pitchFamily="66" charset="0"/>
                </a:rPr>
                <a:t>Effluent</a:t>
              </a:r>
            </a:p>
          </p:txBody>
        </p:sp>
        <p:sp>
          <p:nvSpPr>
            <p:cNvPr id="14380" name="TextBox 43"/>
            <p:cNvSpPr txBox="1">
              <a:spLocks noChangeArrowheads="1"/>
            </p:cNvSpPr>
            <p:nvPr/>
          </p:nvSpPr>
          <p:spPr bwMode="auto">
            <a:xfrm>
              <a:off x="5428300" y="2435423"/>
              <a:ext cx="15821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latin typeface="Monotype Corsiva" panose="03010101010201010101" pitchFamily="66" charset="0"/>
                </a:rPr>
                <a:t>Exposure Chamber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54969" y="6183509"/>
            <a:ext cx="780256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0" dirty="0">
                <a:solidFill>
                  <a:srgbClr val="C00000"/>
                </a:solidFill>
                <a:latin typeface="+mj-lt"/>
              </a:rPr>
              <a:t>Radiation level all the time was below background level (0.014-0.017 </a:t>
            </a:r>
            <a:r>
              <a:rPr lang="en-US" i="0" dirty="0" err="1">
                <a:solidFill>
                  <a:srgbClr val="C00000"/>
                </a:solidFill>
                <a:latin typeface="+mj-lt"/>
              </a:rPr>
              <a:t>mSv</a:t>
            </a:r>
            <a:r>
              <a:rPr lang="en-US" i="0" dirty="0">
                <a:solidFill>
                  <a:srgbClr val="C00000"/>
                </a:solidFill>
                <a:latin typeface="+mj-lt"/>
              </a:rPr>
              <a:t>)</a:t>
            </a:r>
          </a:p>
        </p:txBody>
      </p:sp>
      <p:sp>
        <p:nvSpPr>
          <p:cNvPr id="63" name="Rectangle 62"/>
          <p:cNvSpPr>
            <a:spLocks noChangeArrowheads="1"/>
          </p:cNvSpPr>
          <p:nvPr/>
        </p:nvSpPr>
        <p:spPr bwMode="auto">
          <a:xfrm>
            <a:off x="1943609" y="5296328"/>
            <a:ext cx="5289296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lang="en-US" b="1" i="0" dirty="0">
                <a:solidFill>
                  <a:srgbClr val="FF0000"/>
                </a:solidFill>
                <a:latin typeface="+mj-lt"/>
              </a:rPr>
              <a:t>Safety Consideration:</a:t>
            </a:r>
          </a:p>
          <a:p>
            <a:pPr eaLnBrk="0" hangingPunct="0">
              <a:defRPr/>
            </a:pPr>
            <a:r>
              <a:rPr lang="en-US" dirty="0"/>
              <a:t>up to 0.02 </a:t>
            </a:r>
            <a:r>
              <a:rPr lang="en-US" dirty="0" err="1"/>
              <a:t>mSv</a:t>
            </a:r>
            <a:r>
              <a:rPr lang="en-US" dirty="0"/>
              <a:t> near nuclear installation sites </a:t>
            </a:r>
          </a:p>
          <a:p>
            <a:pPr eaLnBrk="0" hangingPunct="0">
              <a:defRPr/>
            </a:pPr>
            <a:r>
              <a:rPr lang="en-US" dirty="0"/>
              <a:t>world-wide average to all workers is 0.7 </a:t>
            </a:r>
            <a:r>
              <a:rPr lang="en-US" dirty="0" err="1"/>
              <a:t>mSv</a:t>
            </a:r>
            <a:r>
              <a:rPr lang="en-US" dirty="0"/>
              <a:t>.</a:t>
            </a:r>
          </a:p>
          <a:p>
            <a:pPr eaLnBrk="0" hangingPunct="0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99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WordArt 1034"/>
          <p:cNvSpPr>
            <a:spLocks noChangeArrowheads="1" noChangeShapeType="1" noTextEdit="1"/>
          </p:cNvSpPr>
          <p:nvPr/>
        </p:nvSpPr>
        <p:spPr bwMode="auto">
          <a:xfrm>
            <a:off x="3657600" y="76200"/>
            <a:ext cx="2535477" cy="4460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Results </a:t>
            </a:r>
          </a:p>
        </p:txBody>
      </p:sp>
      <p:grpSp>
        <p:nvGrpSpPr>
          <p:cNvPr id="10" name="Group 1328"/>
          <p:cNvGrpSpPr>
            <a:grpSpLocks/>
          </p:cNvGrpSpPr>
          <p:nvPr/>
        </p:nvGrpSpPr>
        <p:grpSpPr bwMode="auto">
          <a:xfrm>
            <a:off x="777757" y="1637506"/>
            <a:ext cx="7375644" cy="4451350"/>
            <a:chOff x="-3" y="-3"/>
            <a:chExt cx="3676" cy="4728"/>
          </a:xfrm>
        </p:grpSpPr>
        <p:grpSp>
          <p:nvGrpSpPr>
            <p:cNvPr id="11" name="Group 1326"/>
            <p:cNvGrpSpPr>
              <a:grpSpLocks/>
            </p:cNvGrpSpPr>
            <p:nvPr/>
          </p:nvGrpSpPr>
          <p:grpSpPr bwMode="auto">
            <a:xfrm>
              <a:off x="0" y="0"/>
              <a:ext cx="3670" cy="4722"/>
              <a:chOff x="0" y="0"/>
              <a:chExt cx="3670" cy="4722"/>
            </a:xfrm>
          </p:grpSpPr>
          <p:grpSp>
            <p:nvGrpSpPr>
              <p:cNvPr id="13" name="Group 1231"/>
              <p:cNvGrpSpPr>
                <a:grpSpLocks/>
              </p:cNvGrpSpPr>
              <p:nvPr/>
            </p:nvGrpSpPr>
            <p:grpSpPr bwMode="auto">
              <a:xfrm>
                <a:off x="0" y="0"/>
                <a:ext cx="633" cy="980"/>
                <a:chOff x="0" y="0"/>
                <a:chExt cx="633" cy="980"/>
              </a:xfrm>
            </p:grpSpPr>
            <p:sp>
              <p:nvSpPr>
                <p:cNvPr id="155" name="Rectangle 1182"/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547" cy="9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-74589" bIns="0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Parameters</a:t>
                  </a:r>
                </a:p>
                <a:p>
                  <a:pPr algn="ctr"/>
                  <a:endParaRPr lang="en-US" altLang="en-US" sz="1600"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56" name="Rectangle 1230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633" cy="9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14" name="Group 1233"/>
              <p:cNvGrpSpPr>
                <a:grpSpLocks/>
              </p:cNvGrpSpPr>
              <p:nvPr/>
            </p:nvGrpSpPr>
            <p:grpSpPr bwMode="auto">
              <a:xfrm>
                <a:off x="633" y="0"/>
                <a:ext cx="835" cy="980"/>
                <a:chOff x="633" y="0"/>
                <a:chExt cx="835" cy="980"/>
              </a:xfrm>
            </p:grpSpPr>
            <p:sp>
              <p:nvSpPr>
                <p:cNvPr id="153" name="Rectangle 1183"/>
                <p:cNvSpPr>
                  <a:spLocks noChangeArrowheads="1"/>
                </p:cNvSpPr>
                <p:nvPr/>
              </p:nvSpPr>
              <p:spPr bwMode="auto">
                <a:xfrm>
                  <a:off x="676" y="0"/>
                  <a:ext cx="749" cy="9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Raw </a:t>
                  </a:r>
                  <a:r>
                    <a:rPr lang="en-US" altLang="en-US" sz="16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Wastewater</a:t>
                  </a:r>
                  <a:endPara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endParaRPr lang="en-US" altLang="en-US" sz="1600"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54" name="Rectangle 1232"/>
                <p:cNvSpPr>
                  <a:spLocks noChangeArrowheads="1"/>
                </p:cNvSpPr>
                <p:nvPr/>
              </p:nvSpPr>
              <p:spPr bwMode="auto">
                <a:xfrm>
                  <a:off x="633" y="0"/>
                  <a:ext cx="835" cy="9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15" name="Group 1235"/>
              <p:cNvGrpSpPr>
                <a:grpSpLocks/>
              </p:cNvGrpSpPr>
              <p:nvPr/>
            </p:nvGrpSpPr>
            <p:grpSpPr bwMode="auto">
              <a:xfrm>
                <a:off x="1468" y="0"/>
                <a:ext cx="2202" cy="980"/>
                <a:chOff x="1468" y="0"/>
                <a:chExt cx="2202" cy="980"/>
              </a:xfrm>
            </p:grpSpPr>
            <p:sp>
              <p:nvSpPr>
                <p:cNvPr id="151" name="Rectangle 1184"/>
                <p:cNvSpPr>
                  <a:spLocks noChangeArrowheads="1"/>
                </p:cNvSpPr>
                <p:nvPr/>
              </p:nvSpPr>
              <p:spPr bwMode="auto">
                <a:xfrm>
                  <a:off x="1511" y="0"/>
                  <a:ext cx="2116" cy="9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Effluent Quality After Chemical Treatment</a:t>
                  </a:r>
                  <a:endPara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endParaRPr lang="en-US" altLang="en-US" sz="1600"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52" name="Rectangle 1234"/>
                <p:cNvSpPr>
                  <a:spLocks noChangeArrowheads="1"/>
                </p:cNvSpPr>
                <p:nvPr/>
              </p:nvSpPr>
              <p:spPr bwMode="auto">
                <a:xfrm>
                  <a:off x="1468" y="0"/>
                  <a:ext cx="2202" cy="9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16" name="Group 1237"/>
              <p:cNvGrpSpPr>
                <a:grpSpLocks/>
              </p:cNvGrpSpPr>
              <p:nvPr/>
            </p:nvGrpSpPr>
            <p:grpSpPr bwMode="auto">
              <a:xfrm>
                <a:off x="0" y="980"/>
                <a:ext cx="633" cy="403"/>
                <a:chOff x="0" y="980"/>
                <a:chExt cx="633" cy="403"/>
              </a:xfrm>
            </p:grpSpPr>
            <p:sp>
              <p:nvSpPr>
                <p:cNvPr id="149" name="Rectangle 1185"/>
                <p:cNvSpPr>
                  <a:spLocks noChangeArrowheads="1"/>
                </p:cNvSpPr>
                <p:nvPr/>
              </p:nvSpPr>
              <p:spPr bwMode="auto">
                <a:xfrm>
                  <a:off x="43" y="980"/>
                  <a:ext cx="547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60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 </a:t>
                  </a:r>
                </a:p>
                <a:p>
                  <a:endParaRPr lang="en-US" altLang="en-US" sz="1600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50" name="Rectangle 1236"/>
                <p:cNvSpPr>
                  <a:spLocks noChangeArrowheads="1"/>
                </p:cNvSpPr>
                <p:nvPr/>
              </p:nvSpPr>
              <p:spPr bwMode="auto">
                <a:xfrm>
                  <a:off x="0" y="980"/>
                  <a:ext cx="633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17" name="Group 1239"/>
              <p:cNvGrpSpPr>
                <a:grpSpLocks/>
              </p:cNvGrpSpPr>
              <p:nvPr/>
            </p:nvGrpSpPr>
            <p:grpSpPr bwMode="auto">
              <a:xfrm>
                <a:off x="633" y="980"/>
                <a:ext cx="835" cy="403"/>
                <a:chOff x="633" y="980"/>
                <a:chExt cx="835" cy="403"/>
              </a:xfrm>
            </p:grpSpPr>
            <p:sp>
              <p:nvSpPr>
                <p:cNvPr id="147" name="Rectangle 1186"/>
                <p:cNvSpPr>
                  <a:spLocks noChangeArrowheads="1"/>
                </p:cNvSpPr>
                <p:nvPr/>
              </p:nvSpPr>
              <p:spPr bwMode="auto">
                <a:xfrm>
                  <a:off x="676" y="980"/>
                  <a:ext cx="749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 </a:t>
                  </a:r>
                </a:p>
                <a:p>
                  <a:pPr algn="ctr"/>
                  <a:endParaRPr lang="en-US" altLang="en-US" sz="1600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8" name="Rectangle 1238"/>
                <p:cNvSpPr>
                  <a:spLocks noChangeArrowheads="1"/>
                </p:cNvSpPr>
                <p:nvPr/>
              </p:nvSpPr>
              <p:spPr bwMode="auto">
                <a:xfrm>
                  <a:off x="633" y="980"/>
                  <a:ext cx="835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18" name="Group 1241"/>
              <p:cNvGrpSpPr>
                <a:grpSpLocks/>
              </p:cNvGrpSpPr>
              <p:nvPr/>
            </p:nvGrpSpPr>
            <p:grpSpPr bwMode="auto">
              <a:xfrm>
                <a:off x="1468" y="980"/>
                <a:ext cx="662" cy="403"/>
                <a:chOff x="1468" y="980"/>
                <a:chExt cx="662" cy="403"/>
              </a:xfrm>
            </p:grpSpPr>
            <p:sp>
              <p:nvSpPr>
                <p:cNvPr id="145" name="Rectangle 1187"/>
                <p:cNvSpPr>
                  <a:spLocks noChangeArrowheads="1"/>
                </p:cNvSpPr>
                <p:nvPr/>
              </p:nvSpPr>
              <p:spPr bwMode="auto">
                <a:xfrm>
                  <a:off x="1511" y="980"/>
                  <a:ext cx="576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 dirty="0">
                      <a:solidFill>
                        <a:srgbClr val="006600"/>
                      </a:solidFill>
                      <a:cs typeface="Arial" pitchFamily="34" charset="0"/>
                    </a:rPr>
                    <a:t>Alum</a:t>
                  </a:r>
                  <a:endParaRPr lang="en-US" altLang="en-US" sz="1600" dirty="0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6" name="Rectangle 1240"/>
                <p:cNvSpPr>
                  <a:spLocks noChangeArrowheads="1"/>
                </p:cNvSpPr>
                <p:nvPr/>
              </p:nvSpPr>
              <p:spPr bwMode="auto">
                <a:xfrm>
                  <a:off x="1468" y="980"/>
                  <a:ext cx="662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19" name="Group 1243"/>
              <p:cNvGrpSpPr>
                <a:grpSpLocks/>
              </p:cNvGrpSpPr>
              <p:nvPr/>
            </p:nvGrpSpPr>
            <p:grpSpPr bwMode="auto">
              <a:xfrm>
                <a:off x="2130" y="980"/>
                <a:ext cx="806" cy="403"/>
                <a:chOff x="2130" y="980"/>
                <a:chExt cx="806" cy="403"/>
              </a:xfrm>
            </p:grpSpPr>
            <p:sp>
              <p:nvSpPr>
                <p:cNvPr id="143" name="Rectangle 1188"/>
                <p:cNvSpPr>
                  <a:spLocks noChangeArrowheads="1"/>
                </p:cNvSpPr>
                <p:nvPr/>
              </p:nvSpPr>
              <p:spPr bwMode="auto">
                <a:xfrm>
                  <a:off x="2173" y="980"/>
                  <a:ext cx="720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 dirty="0">
                      <a:solidFill>
                        <a:srgbClr val="006600"/>
                      </a:solidFill>
                      <a:cs typeface="Arial" pitchFamily="34" charset="0"/>
                    </a:rPr>
                    <a:t>FeCl</a:t>
                  </a:r>
                  <a:r>
                    <a:rPr lang="en-US" altLang="en-US" sz="1600" baseline="-25000" dirty="0">
                      <a:solidFill>
                        <a:srgbClr val="006600"/>
                      </a:solidFill>
                      <a:cs typeface="Arial" pitchFamily="34" charset="0"/>
                    </a:rPr>
                    <a:t>3</a:t>
                  </a:r>
                  <a:endParaRPr lang="en-US" altLang="en-US" sz="1600" baseline="-25000" dirty="0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4" name="Rectangle 1242"/>
                <p:cNvSpPr>
                  <a:spLocks noChangeArrowheads="1"/>
                </p:cNvSpPr>
                <p:nvPr/>
              </p:nvSpPr>
              <p:spPr bwMode="auto">
                <a:xfrm>
                  <a:off x="2130" y="980"/>
                  <a:ext cx="806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20" name="Group 1245"/>
              <p:cNvGrpSpPr>
                <a:grpSpLocks/>
              </p:cNvGrpSpPr>
              <p:nvPr/>
            </p:nvGrpSpPr>
            <p:grpSpPr bwMode="auto">
              <a:xfrm>
                <a:off x="2936" y="980"/>
                <a:ext cx="734" cy="403"/>
                <a:chOff x="2936" y="980"/>
                <a:chExt cx="734" cy="403"/>
              </a:xfrm>
            </p:grpSpPr>
            <p:sp>
              <p:nvSpPr>
                <p:cNvPr id="141" name="Rectangle 1189"/>
                <p:cNvSpPr>
                  <a:spLocks noChangeArrowheads="1"/>
                </p:cNvSpPr>
                <p:nvPr/>
              </p:nvSpPr>
              <p:spPr bwMode="auto">
                <a:xfrm>
                  <a:off x="2979" y="980"/>
                  <a:ext cx="648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 dirty="0">
                      <a:solidFill>
                        <a:srgbClr val="006600"/>
                      </a:solidFill>
                      <a:cs typeface="Arial" pitchFamily="34" charset="0"/>
                    </a:rPr>
                    <a:t>FeSO</a:t>
                  </a:r>
                  <a:r>
                    <a:rPr lang="en-US" altLang="en-US" sz="1600" baseline="-25000" dirty="0">
                      <a:solidFill>
                        <a:srgbClr val="006600"/>
                      </a:solidFill>
                      <a:cs typeface="Arial" pitchFamily="34" charset="0"/>
                    </a:rPr>
                    <a:t>4</a:t>
                  </a:r>
                  <a:endParaRPr lang="en-US" altLang="en-US" sz="1600" baseline="-25000" dirty="0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2" name="Rectangle 1244"/>
                <p:cNvSpPr>
                  <a:spLocks noChangeArrowheads="1"/>
                </p:cNvSpPr>
                <p:nvPr/>
              </p:nvSpPr>
              <p:spPr bwMode="auto">
                <a:xfrm>
                  <a:off x="2936" y="980"/>
                  <a:ext cx="734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21" name="Group 1247"/>
              <p:cNvGrpSpPr>
                <a:grpSpLocks/>
              </p:cNvGrpSpPr>
              <p:nvPr/>
            </p:nvGrpSpPr>
            <p:grpSpPr bwMode="auto">
              <a:xfrm>
                <a:off x="0" y="1383"/>
                <a:ext cx="633" cy="403"/>
                <a:chOff x="0" y="1383"/>
                <a:chExt cx="633" cy="403"/>
              </a:xfrm>
            </p:grpSpPr>
            <p:sp>
              <p:nvSpPr>
                <p:cNvPr id="139" name="Rectangle 1190"/>
                <p:cNvSpPr>
                  <a:spLocks noChangeArrowheads="1"/>
                </p:cNvSpPr>
                <p:nvPr/>
              </p:nvSpPr>
              <p:spPr bwMode="auto">
                <a:xfrm>
                  <a:off x="43" y="1383"/>
                  <a:ext cx="547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600" dirty="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</a:t>
                  </a:r>
                </a:p>
                <a:p>
                  <a:endParaRPr lang="en-US" altLang="en-US" sz="1600" dirty="0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0" name="Rectangle 1246"/>
                <p:cNvSpPr>
                  <a:spLocks noChangeArrowheads="1"/>
                </p:cNvSpPr>
                <p:nvPr/>
              </p:nvSpPr>
              <p:spPr bwMode="auto">
                <a:xfrm>
                  <a:off x="0" y="1383"/>
                  <a:ext cx="633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22" name="Group 1249"/>
              <p:cNvGrpSpPr>
                <a:grpSpLocks/>
              </p:cNvGrpSpPr>
              <p:nvPr/>
            </p:nvGrpSpPr>
            <p:grpSpPr bwMode="auto">
              <a:xfrm>
                <a:off x="633" y="1383"/>
                <a:ext cx="835" cy="403"/>
                <a:chOff x="633" y="1383"/>
                <a:chExt cx="835" cy="403"/>
              </a:xfrm>
            </p:grpSpPr>
            <p:sp>
              <p:nvSpPr>
                <p:cNvPr id="137" name="Rectangle 1191"/>
                <p:cNvSpPr>
                  <a:spLocks noChangeArrowheads="1"/>
                </p:cNvSpPr>
                <p:nvPr/>
              </p:nvSpPr>
              <p:spPr bwMode="auto">
                <a:xfrm>
                  <a:off x="676" y="1383"/>
                  <a:ext cx="749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 dirty="0" smtClean="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6.5</a:t>
                  </a:r>
                  <a:endParaRPr lang="en-US" altLang="en-US" sz="1600" dirty="0">
                    <a:solidFill>
                      <a:srgbClr val="FF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endParaRPr lang="en-US" altLang="en-US" sz="1600" dirty="0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8" name="Rectangle 1248"/>
                <p:cNvSpPr>
                  <a:spLocks noChangeArrowheads="1"/>
                </p:cNvSpPr>
                <p:nvPr/>
              </p:nvSpPr>
              <p:spPr bwMode="auto">
                <a:xfrm>
                  <a:off x="633" y="1383"/>
                  <a:ext cx="835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23" name="Group 1251"/>
              <p:cNvGrpSpPr>
                <a:grpSpLocks/>
              </p:cNvGrpSpPr>
              <p:nvPr/>
            </p:nvGrpSpPr>
            <p:grpSpPr bwMode="auto">
              <a:xfrm>
                <a:off x="1468" y="1383"/>
                <a:ext cx="662" cy="403"/>
                <a:chOff x="1468" y="1383"/>
                <a:chExt cx="662" cy="403"/>
              </a:xfrm>
            </p:grpSpPr>
            <p:sp>
              <p:nvSpPr>
                <p:cNvPr id="135" name="Rectangle 1192"/>
                <p:cNvSpPr>
                  <a:spLocks noChangeArrowheads="1"/>
                </p:cNvSpPr>
                <p:nvPr/>
              </p:nvSpPr>
              <p:spPr bwMode="auto">
                <a:xfrm>
                  <a:off x="1511" y="1383"/>
                  <a:ext cx="576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 dirty="0" smtClean="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7.1</a:t>
                  </a:r>
                  <a:endParaRPr lang="en-US" altLang="en-US" sz="1600" dirty="0">
                    <a:solidFill>
                      <a:srgbClr val="FF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endParaRPr lang="en-US" altLang="en-US" sz="1600" dirty="0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" name="Rectangle 1250"/>
                <p:cNvSpPr>
                  <a:spLocks noChangeArrowheads="1"/>
                </p:cNvSpPr>
                <p:nvPr/>
              </p:nvSpPr>
              <p:spPr bwMode="auto">
                <a:xfrm>
                  <a:off x="1468" y="1383"/>
                  <a:ext cx="662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24" name="Group 1253"/>
              <p:cNvGrpSpPr>
                <a:grpSpLocks/>
              </p:cNvGrpSpPr>
              <p:nvPr/>
            </p:nvGrpSpPr>
            <p:grpSpPr bwMode="auto">
              <a:xfrm>
                <a:off x="2130" y="1383"/>
                <a:ext cx="806" cy="403"/>
                <a:chOff x="2130" y="1383"/>
                <a:chExt cx="806" cy="403"/>
              </a:xfrm>
            </p:grpSpPr>
            <p:sp>
              <p:nvSpPr>
                <p:cNvPr id="133" name="Rectangle 1193"/>
                <p:cNvSpPr>
                  <a:spLocks noChangeArrowheads="1"/>
                </p:cNvSpPr>
                <p:nvPr/>
              </p:nvSpPr>
              <p:spPr bwMode="auto">
                <a:xfrm>
                  <a:off x="2173" y="1383"/>
                  <a:ext cx="720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9.3</a:t>
                  </a:r>
                </a:p>
                <a:p>
                  <a:pPr algn="ctr"/>
                  <a:endParaRPr lang="en-US" altLang="en-US" sz="1600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4" name="Rectangle 1252"/>
                <p:cNvSpPr>
                  <a:spLocks noChangeArrowheads="1"/>
                </p:cNvSpPr>
                <p:nvPr/>
              </p:nvSpPr>
              <p:spPr bwMode="auto">
                <a:xfrm>
                  <a:off x="2130" y="1383"/>
                  <a:ext cx="806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25" name="Group 1255"/>
              <p:cNvGrpSpPr>
                <a:grpSpLocks/>
              </p:cNvGrpSpPr>
              <p:nvPr/>
            </p:nvGrpSpPr>
            <p:grpSpPr bwMode="auto">
              <a:xfrm>
                <a:off x="2936" y="1383"/>
                <a:ext cx="734" cy="403"/>
                <a:chOff x="2936" y="1383"/>
                <a:chExt cx="734" cy="403"/>
              </a:xfrm>
            </p:grpSpPr>
            <p:sp>
              <p:nvSpPr>
                <p:cNvPr id="131" name="Rectangle 1194"/>
                <p:cNvSpPr>
                  <a:spLocks noChangeArrowheads="1"/>
                </p:cNvSpPr>
                <p:nvPr/>
              </p:nvSpPr>
              <p:spPr bwMode="auto">
                <a:xfrm>
                  <a:off x="2979" y="1383"/>
                  <a:ext cx="648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9.5</a:t>
                  </a:r>
                </a:p>
                <a:p>
                  <a:pPr algn="ctr"/>
                  <a:endParaRPr lang="en-US" altLang="en-US" sz="1600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2" name="Rectangle 1254"/>
                <p:cNvSpPr>
                  <a:spLocks noChangeArrowheads="1"/>
                </p:cNvSpPr>
                <p:nvPr/>
              </p:nvSpPr>
              <p:spPr bwMode="auto">
                <a:xfrm>
                  <a:off x="2936" y="1383"/>
                  <a:ext cx="734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26" name="Group 1257"/>
              <p:cNvGrpSpPr>
                <a:grpSpLocks/>
              </p:cNvGrpSpPr>
              <p:nvPr/>
            </p:nvGrpSpPr>
            <p:grpSpPr bwMode="auto">
              <a:xfrm>
                <a:off x="0" y="1786"/>
                <a:ext cx="633" cy="518"/>
                <a:chOff x="0" y="1786"/>
                <a:chExt cx="633" cy="518"/>
              </a:xfrm>
            </p:grpSpPr>
            <p:sp>
              <p:nvSpPr>
                <p:cNvPr id="129" name="Rectangle 1195"/>
                <p:cNvSpPr>
                  <a:spLocks noChangeArrowheads="1"/>
                </p:cNvSpPr>
                <p:nvPr/>
              </p:nvSpPr>
              <p:spPr bwMode="auto">
                <a:xfrm>
                  <a:off x="43" y="1786"/>
                  <a:ext cx="547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60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Color</a:t>
                  </a:r>
                </a:p>
                <a:p>
                  <a:endParaRPr lang="en-US" altLang="en-US" sz="1600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0" name="Rectangle 1256"/>
                <p:cNvSpPr>
                  <a:spLocks noChangeArrowheads="1"/>
                </p:cNvSpPr>
                <p:nvPr/>
              </p:nvSpPr>
              <p:spPr bwMode="auto">
                <a:xfrm>
                  <a:off x="0" y="1786"/>
                  <a:ext cx="633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27" name="Group 1259"/>
              <p:cNvGrpSpPr>
                <a:grpSpLocks/>
              </p:cNvGrpSpPr>
              <p:nvPr/>
            </p:nvGrpSpPr>
            <p:grpSpPr bwMode="auto">
              <a:xfrm>
                <a:off x="633" y="1786"/>
                <a:ext cx="835" cy="518"/>
                <a:chOff x="633" y="1786"/>
                <a:chExt cx="835" cy="518"/>
              </a:xfrm>
            </p:grpSpPr>
            <p:sp>
              <p:nvSpPr>
                <p:cNvPr id="127" name="Rectangle 1196"/>
                <p:cNvSpPr>
                  <a:spLocks noChangeArrowheads="1"/>
                </p:cNvSpPr>
                <p:nvPr/>
              </p:nvSpPr>
              <p:spPr bwMode="auto">
                <a:xfrm>
                  <a:off x="676" y="1786"/>
                  <a:ext cx="749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 dirty="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Brownish</a:t>
                  </a:r>
                </a:p>
                <a:p>
                  <a:pPr algn="ctr"/>
                  <a:endParaRPr lang="en-US" altLang="en-US" sz="1600" dirty="0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28" name="Rectangle 1258"/>
                <p:cNvSpPr>
                  <a:spLocks noChangeArrowheads="1"/>
                </p:cNvSpPr>
                <p:nvPr/>
              </p:nvSpPr>
              <p:spPr bwMode="auto">
                <a:xfrm>
                  <a:off x="633" y="1786"/>
                  <a:ext cx="835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28" name="Group 1261"/>
              <p:cNvGrpSpPr>
                <a:grpSpLocks/>
              </p:cNvGrpSpPr>
              <p:nvPr/>
            </p:nvGrpSpPr>
            <p:grpSpPr bwMode="auto">
              <a:xfrm>
                <a:off x="1468" y="1786"/>
                <a:ext cx="662" cy="518"/>
                <a:chOff x="1468" y="1786"/>
                <a:chExt cx="662" cy="518"/>
              </a:xfrm>
            </p:grpSpPr>
            <p:sp>
              <p:nvSpPr>
                <p:cNvPr id="125" name="Rectangle 1197"/>
                <p:cNvSpPr>
                  <a:spLocks noChangeArrowheads="1"/>
                </p:cNvSpPr>
                <p:nvPr/>
              </p:nvSpPr>
              <p:spPr bwMode="auto">
                <a:xfrm>
                  <a:off x="1511" y="1786"/>
                  <a:ext cx="576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 dirty="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Light brown</a:t>
                  </a:r>
                </a:p>
                <a:p>
                  <a:pPr algn="ctr"/>
                  <a:endParaRPr lang="en-US" altLang="en-US" sz="1600" dirty="0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26" name="Rectangle 1260"/>
                <p:cNvSpPr>
                  <a:spLocks noChangeArrowheads="1"/>
                </p:cNvSpPr>
                <p:nvPr/>
              </p:nvSpPr>
              <p:spPr bwMode="auto">
                <a:xfrm>
                  <a:off x="1468" y="1786"/>
                  <a:ext cx="662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29" name="Group 1263"/>
              <p:cNvGrpSpPr>
                <a:grpSpLocks/>
              </p:cNvGrpSpPr>
              <p:nvPr/>
            </p:nvGrpSpPr>
            <p:grpSpPr bwMode="auto">
              <a:xfrm>
                <a:off x="2130" y="1786"/>
                <a:ext cx="806" cy="518"/>
                <a:chOff x="2130" y="1786"/>
                <a:chExt cx="806" cy="518"/>
              </a:xfrm>
            </p:grpSpPr>
            <p:sp>
              <p:nvSpPr>
                <p:cNvPr id="123" name="Rectangle 1198"/>
                <p:cNvSpPr>
                  <a:spLocks noChangeArrowheads="1"/>
                </p:cNvSpPr>
                <p:nvPr/>
              </p:nvSpPr>
              <p:spPr bwMode="auto">
                <a:xfrm>
                  <a:off x="2154" y="1786"/>
                  <a:ext cx="759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 dirty="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Yellowish Brown</a:t>
                  </a:r>
                </a:p>
                <a:p>
                  <a:pPr algn="ctr"/>
                  <a:endParaRPr lang="en-US" altLang="en-US" sz="1600" dirty="0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24" name="Rectangle 1262"/>
                <p:cNvSpPr>
                  <a:spLocks noChangeArrowheads="1"/>
                </p:cNvSpPr>
                <p:nvPr/>
              </p:nvSpPr>
              <p:spPr bwMode="auto">
                <a:xfrm>
                  <a:off x="2130" y="1786"/>
                  <a:ext cx="806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30" name="Group 1265"/>
              <p:cNvGrpSpPr>
                <a:grpSpLocks/>
              </p:cNvGrpSpPr>
              <p:nvPr/>
            </p:nvGrpSpPr>
            <p:grpSpPr bwMode="auto">
              <a:xfrm>
                <a:off x="2936" y="1786"/>
                <a:ext cx="734" cy="518"/>
                <a:chOff x="2936" y="1786"/>
                <a:chExt cx="734" cy="518"/>
              </a:xfrm>
            </p:grpSpPr>
            <p:sp>
              <p:nvSpPr>
                <p:cNvPr id="121" name="Rectangle 1199"/>
                <p:cNvSpPr>
                  <a:spLocks noChangeArrowheads="1"/>
                </p:cNvSpPr>
                <p:nvPr/>
              </p:nvSpPr>
              <p:spPr bwMode="auto">
                <a:xfrm>
                  <a:off x="2979" y="1786"/>
                  <a:ext cx="64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Gray-brown</a:t>
                  </a:r>
                </a:p>
                <a:p>
                  <a:pPr algn="ctr"/>
                  <a:endParaRPr lang="en-US" altLang="en-US" sz="1600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22" name="Rectangle 1264"/>
                <p:cNvSpPr>
                  <a:spLocks noChangeArrowheads="1"/>
                </p:cNvSpPr>
                <p:nvPr/>
              </p:nvSpPr>
              <p:spPr bwMode="auto">
                <a:xfrm>
                  <a:off x="2936" y="1786"/>
                  <a:ext cx="73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31" name="Group 1267"/>
              <p:cNvGrpSpPr>
                <a:grpSpLocks/>
              </p:cNvGrpSpPr>
              <p:nvPr/>
            </p:nvGrpSpPr>
            <p:grpSpPr bwMode="auto">
              <a:xfrm>
                <a:off x="0" y="2304"/>
                <a:ext cx="633" cy="403"/>
                <a:chOff x="0" y="2304"/>
                <a:chExt cx="633" cy="403"/>
              </a:xfrm>
            </p:grpSpPr>
            <p:sp>
              <p:nvSpPr>
                <p:cNvPr id="119" name="Rectangle 1200"/>
                <p:cNvSpPr>
                  <a:spLocks noChangeArrowheads="1"/>
                </p:cNvSpPr>
                <p:nvPr/>
              </p:nvSpPr>
              <p:spPr bwMode="auto">
                <a:xfrm>
                  <a:off x="43" y="2304"/>
                  <a:ext cx="547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60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TDS</a:t>
                  </a:r>
                </a:p>
                <a:p>
                  <a:endParaRPr lang="en-US" altLang="en-US" sz="1600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20" name="Rectangle 1266"/>
                <p:cNvSpPr>
                  <a:spLocks noChangeArrowheads="1"/>
                </p:cNvSpPr>
                <p:nvPr/>
              </p:nvSpPr>
              <p:spPr bwMode="auto">
                <a:xfrm>
                  <a:off x="0" y="2304"/>
                  <a:ext cx="633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32" name="Group 1269"/>
              <p:cNvGrpSpPr>
                <a:grpSpLocks/>
              </p:cNvGrpSpPr>
              <p:nvPr/>
            </p:nvGrpSpPr>
            <p:grpSpPr bwMode="auto">
              <a:xfrm>
                <a:off x="633" y="2304"/>
                <a:ext cx="835" cy="403"/>
                <a:chOff x="633" y="2304"/>
                <a:chExt cx="835" cy="403"/>
              </a:xfrm>
            </p:grpSpPr>
            <p:sp>
              <p:nvSpPr>
                <p:cNvPr id="117" name="Rectangle 1201"/>
                <p:cNvSpPr>
                  <a:spLocks noChangeArrowheads="1"/>
                </p:cNvSpPr>
                <p:nvPr/>
              </p:nvSpPr>
              <p:spPr bwMode="auto">
                <a:xfrm>
                  <a:off x="676" y="2304"/>
                  <a:ext cx="749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 dirty="0" smtClean="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236</a:t>
                  </a:r>
                  <a:endParaRPr lang="en-US" altLang="en-US" sz="1600" dirty="0">
                    <a:solidFill>
                      <a:srgbClr val="FF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endParaRPr lang="en-US" altLang="en-US" sz="1600" dirty="0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18" name="Rectangle 1268"/>
                <p:cNvSpPr>
                  <a:spLocks noChangeArrowheads="1"/>
                </p:cNvSpPr>
                <p:nvPr/>
              </p:nvSpPr>
              <p:spPr bwMode="auto">
                <a:xfrm>
                  <a:off x="633" y="2304"/>
                  <a:ext cx="835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33" name="Group 1271"/>
              <p:cNvGrpSpPr>
                <a:grpSpLocks/>
              </p:cNvGrpSpPr>
              <p:nvPr/>
            </p:nvGrpSpPr>
            <p:grpSpPr bwMode="auto">
              <a:xfrm>
                <a:off x="1468" y="2304"/>
                <a:ext cx="662" cy="403"/>
                <a:chOff x="1468" y="2304"/>
                <a:chExt cx="662" cy="403"/>
              </a:xfrm>
            </p:grpSpPr>
            <p:sp>
              <p:nvSpPr>
                <p:cNvPr id="115" name="Rectangle 1202"/>
                <p:cNvSpPr>
                  <a:spLocks noChangeArrowheads="1"/>
                </p:cNvSpPr>
                <p:nvPr/>
              </p:nvSpPr>
              <p:spPr bwMode="auto">
                <a:xfrm>
                  <a:off x="1511" y="2304"/>
                  <a:ext cx="576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 dirty="0" smtClean="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136.2 </a:t>
                  </a:r>
                  <a:r>
                    <a:rPr lang="en-US" altLang="en-US" sz="1600" dirty="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(42)</a:t>
                  </a:r>
                </a:p>
                <a:p>
                  <a:pPr algn="ctr"/>
                  <a:endParaRPr lang="en-US" altLang="en-US" sz="1600" dirty="0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16" name="Rectangle 1270"/>
                <p:cNvSpPr>
                  <a:spLocks noChangeArrowheads="1"/>
                </p:cNvSpPr>
                <p:nvPr/>
              </p:nvSpPr>
              <p:spPr bwMode="auto">
                <a:xfrm>
                  <a:off x="1468" y="2304"/>
                  <a:ext cx="662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34" name="Group 1273"/>
              <p:cNvGrpSpPr>
                <a:grpSpLocks/>
              </p:cNvGrpSpPr>
              <p:nvPr/>
            </p:nvGrpSpPr>
            <p:grpSpPr bwMode="auto">
              <a:xfrm>
                <a:off x="2130" y="2304"/>
                <a:ext cx="806" cy="403"/>
                <a:chOff x="2130" y="2304"/>
                <a:chExt cx="806" cy="403"/>
              </a:xfrm>
            </p:grpSpPr>
            <p:sp>
              <p:nvSpPr>
                <p:cNvPr id="113" name="Rectangle 1203"/>
                <p:cNvSpPr>
                  <a:spLocks noChangeArrowheads="1"/>
                </p:cNvSpPr>
                <p:nvPr/>
              </p:nvSpPr>
              <p:spPr bwMode="auto">
                <a:xfrm>
                  <a:off x="2173" y="2304"/>
                  <a:ext cx="720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 dirty="0" smtClean="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142.6 </a:t>
                  </a:r>
                  <a:r>
                    <a:rPr lang="en-US" altLang="en-US" sz="1600" dirty="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(40)</a:t>
                  </a:r>
                </a:p>
                <a:p>
                  <a:pPr algn="ctr"/>
                  <a:endParaRPr lang="en-US" altLang="en-US" sz="1600" dirty="0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14" name="Rectangle 1272"/>
                <p:cNvSpPr>
                  <a:spLocks noChangeArrowheads="1"/>
                </p:cNvSpPr>
                <p:nvPr/>
              </p:nvSpPr>
              <p:spPr bwMode="auto">
                <a:xfrm>
                  <a:off x="2130" y="2304"/>
                  <a:ext cx="806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35" name="Group 1275"/>
              <p:cNvGrpSpPr>
                <a:grpSpLocks/>
              </p:cNvGrpSpPr>
              <p:nvPr/>
            </p:nvGrpSpPr>
            <p:grpSpPr bwMode="auto">
              <a:xfrm>
                <a:off x="2936" y="2304"/>
                <a:ext cx="734" cy="403"/>
                <a:chOff x="2936" y="2304"/>
                <a:chExt cx="734" cy="403"/>
              </a:xfrm>
            </p:grpSpPr>
            <p:sp>
              <p:nvSpPr>
                <p:cNvPr id="111" name="Rectangle 1204"/>
                <p:cNvSpPr>
                  <a:spLocks noChangeArrowheads="1"/>
                </p:cNvSpPr>
                <p:nvPr/>
              </p:nvSpPr>
              <p:spPr bwMode="auto">
                <a:xfrm>
                  <a:off x="2979" y="2304"/>
                  <a:ext cx="648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 dirty="0" smtClean="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144.5 </a:t>
                  </a:r>
                  <a:r>
                    <a:rPr lang="en-US" altLang="en-US" sz="1600" dirty="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(39.5)</a:t>
                  </a:r>
                </a:p>
                <a:p>
                  <a:pPr algn="ctr"/>
                  <a:endParaRPr lang="en-US" altLang="en-US" sz="1600" dirty="0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12" name="Rectangle 1274"/>
                <p:cNvSpPr>
                  <a:spLocks noChangeArrowheads="1"/>
                </p:cNvSpPr>
                <p:nvPr/>
              </p:nvSpPr>
              <p:spPr bwMode="auto">
                <a:xfrm>
                  <a:off x="2936" y="2304"/>
                  <a:ext cx="734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36" name="Group 1277"/>
              <p:cNvGrpSpPr>
                <a:grpSpLocks/>
              </p:cNvGrpSpPr>
              <p:nvPr/>
            </p:nvGrpSpPr>
            <p:grpSpPr bwMode="auto">
              <a:xfrm>
                <a:off x="0" y="2707"/>
                <a:ext cx="633" cy="403"/>
                <a:chOff x="0" y="2707"/>
                <a:chExt cx="633" cy="403"/>
              </a:xfrm>
            </p:grpSpPr>
            <p:sp>
              <p:nvSpPr>
                <p:cNvPr id="109" name="Rectangle 1205"/>
                <p:cNvSpPr>
                  <a:spLocks noChangeArrowheads="1"/>
                </p:cNvSpPr>
                <p:nvPr/>
              </p:nvSpPr>
              <p:spPr bwMode="auto">
                <a:xfrm>
                  <a:off x="43" y="2707"/>
                  <a:ext cx="547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60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TSS</a:t>
                  </a:r>
                </a:p>
                <a:p>
                  <a:endParaRPr lang="en-US" altLang="en-US" sz="1600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10" name="Rectangle 1276"/>
                <p:cNvSpPr>
                  <a:spLocks noChangeArrowheads="1"/>
                </p:cNvSpPr>
                <p:nvPr/>
              </p:nvSpPr>
              <p:spPr bwMode="auto">
                <a:xfrm>
                  <a:off x="0" y="2707"/>
                  <a:ext cx="633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37" name="Group 1279"/>
              <p:cNvGrpSpPr>
                <a:grpSpLocks/>
              </p:cNvGrpSpPr>
              <p:nvPr/>
            </p:nvGrpSpPr>
            <p:grpSpPr bwMode="auto">
              <a:xfrm>
                <a:off x="633" y="2707"/>
                <a:ext cx="835" cy="403"/>
                <a:chOff x="633" y="2707"/>
                <a:chExt cx="835" cy="403"/>
              </a:xfrm>
            </p:grpSpPr>
            <p:sp>
              <p:nvSpPr>
                <p:cNvPr id="107" name="Rectangle 1206"/>
                <p:cNvSpPr>
                  <a:spLocks noChangeArrowheads="1"/>
                </p:cNvSpPr>
                <p:nvPr/>
              </p:nvSpPr>
              <p:spPr bwMode="auto">
                <a:xfrm>
                  <a:off x="676" y="2707"/>
                  <a:ext cx="749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 dirty="0" smtClean="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700</a:t>
                  </a:r>
                  <a:endParaRPr lang="en-US" altLang="en-US" sz="1600" dirty="0">
                    <a:solidFill>
                      <a:srgbClr val="FF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endParaRPr lang="en-US" altLang="en-US" sz="1600" dirty="0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08" name="Rectangle 1278"/>
                <p:cNvSpPr>
                  <a:spLocks noChangeArrowheads="1"/>
                </p:cNvSpPr>
                <p:nvPr/>
              </p:nvSpPr>
              <p:spPr bwMode="auto">
                <a:xfrm>
                  <a:off x="633" y="2707"/>
                  <a:ext cx="835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38" name="Group 1281"/>
              <p:cNvGrpSpPr>
                <a:grpSpLocks/>
              </p:cNvGrpSpPr>
              <p:nvPr/>
            </p:nvGrpSpPr>
            <p:grpSpPr bwMode="auto">
              <a:xfrm>
                <a:off x="1468" y="2707"/>
                <a:ext cx="686" cy="403"/>
                <a:chOff x="1468" y="2707"/>
                <a:chExt cx="686" cy="403"/>
              </a:xfrm>
            </p:grpSpPr>
            <p:sp>
              <p:nvSpPr>
                <p:cNvPr id="105" name="Rectangle 1207"/>
                <p:cNvSpPr>
                  <a:spLocks noChangeArrowheads="1"/>
                </p:cNvSpPr>
                <p:nvPr/>
              </p:nvSpPr>
              <p:spPr bwMode="auto">
                <a:xfrm>
                  <a:off x="1511" y="2707"/>
                  <a:ext cx="643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 dirty="0" smtClean="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147.7 (78.9</a:t>
                  </a:r>
                  <a:r>
                    <a:rPr lang="en-US" altLang="en-US" sz="1600" dirty="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</a:p>
                <a:p>
                  <a:pPr algn="ctr"/>
                  <a:endParaRPr lang="en-US" altLang="en-US" sz="1600" dirty="0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06" name="Rectangle 1280"/>
                <p:cNvSpPr>
                  <a:spLocks noChangeArrowheads="1"/>
                </p:cNvSpPr>
                <p:nvPr/>
              </p:nvSpPr>
              <p:spPr bwMode="auto">
                <a:xfrm>
                  <a:off x="1468" y="2707"/>
                  <a:ext cx="662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39" name="Group 1283"/>
              <p:cNvGrpSpPr>
                <a:grpSpLocks/>
              </p:cNvGrpSpPr>
              <p:nvPr/>
            </p:nvGrpSpPr>
            <p:grpSpPr bwMode="auto">
              <a:xfrm>
                <a:off x="2130" y="2707"/>
                <a:ext cx="806" cy="403"/>
                <a:chOff x="2130" y="2707"/>
                <a:chExt cx="806" cy="403"/>
              </a:xfrm>
            </p:grpSpPr>
            <p:sp>
              <p:nvSpPr>
                <p:cNvPr id="103" name="Rectangle 1208"/>
                <p:cNvSpPr>
                  <a:spLocks noChangeArrowheads="1"/>
                </p:cNvSpPr>
                <p:nvPr/>
              </p:nvSpPr>
              <p:spPr bwMode="auto">
                <a:xfrm>
                  <a:off x="2173" y="2707"/>
                  <a:ext cx="720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 dirty="0" smtClean="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231.2 </a:t>
                  </a:r>
                  <a:r>
                    <a:rPr lang="en-US" altLang="en-US" sz="1600" dirty="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(67.1)</a:t>
                  </a:r>
                </a:p>
                <a:p>
                  <a:pPr algn="ctr"/>
                  <a:endParaRPr lang="en-US" altLang="en-US" sz="1600" dirty="0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04" name="Rectangle 1282"/>
                <p:cNvSpPr>
                  <a:spLocks noChangeArrowheads="1"/>
                </p:cNvSpPr>
                <p:nvPr/>
              </p:nvSpPr>
              <p:spPr bwMode="auto">
                <a:xfrm>
                  <a:off x="2130" y="2707"/>
                  <a:ext cx="806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40" name="Group 1285"/>
              <p:cNvGrpSpPr>
                <a:grpSpLocks/>
              </p:cNvGrpSpPr>
              <p:nvPr/>
            </p:nvGrpSpPr>
            <p:grpSpPr bwMode="auto">
              <a:xfrm>
                <a:off x="2936" y="2707"/>
                <a:ext cx="734" cy="403"/>
                <a:chOff x="2936" y="2707"/>
                <a:chExt cx="734" cy="403"/>
              </a:xfrm>
            </p:grpSpPr>
            <p:sp>
              <p:nvSpPr>
                <p:cNvPr id="101" name="Rectangle 1209"/>
                <p:cNvSpPr>
                  <a:spLocks noChangeArrowheads="1"/>
                </p:cNvSpPr>
                <p:nvPr/>
              </p:nvSpPr>
              <p:spPr bwMode="auto">
                <a:xfrm>
                  <a:off x="2979" y="2707"/>
                  <a:ext cx="648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 dirty="0" smtClean="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163.1 </a:t>
                  </a:r>
                  <a:r>
                    <a:rPr lang="en-US" altLang="en-US" sz="1600" dirty="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(76.7)</a:t>
                  </a:r>
                </a:p>
                <a:p>
                  <a:pPr algn="ctr"/>
                  <a:endParaRPr lang="en-US" altLang="en-US" sz="1600" dirty="0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02" name="Rectangle 1284"/>
                <p:cNvSpPr>
                  <a:spLocks noChangeArrowheads="1"/>
                </p:cNvSpPr>
                <p:nvPr/>
              </p:nvSpPr>
              <p:spPr bwMode="auto">
                <a:xfrm>
                  <a:off x="2936" y="2707"/>
                  <a:ext cx="734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41" name="Group 1287"/>
              <p:cNvGrpSpPr>
                <a:grpSpLocks/>
              </p:cNvGrpSpPr>
              <p:nvPr/>
            </p:nvGrpSpPr>
            <p:grpSpPr bwMode="auto">
              <a:xfrm>
                <a:off x="0" y="3110"/>
                <a:ext cx="633" cy="403"/>
                <a:chOff x="0" y="3110"/>
                <a:chExt cx="633" cy="403"/>
              </a:xfrm>
            </p:grpSpPr>
            <p:sp>
              <p:nvSpPr>
                <p:cNvPr id="99" name="Rectangle 1210"/>
                <p:cNvSpPr>
                  <a:spLocks noChangeArrowheads="1"/>
                </p:cNvSpPr>
                <p:nvPr/>
              </p:nvSpPr>
              <p:spPr bwMode="auto">
                <a:xfrm>
                  <a:off x="43" y="3110"/>
                  <a:ext cx="547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60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BOD</a:t>
                  </a:r>
                </a:p>
                <a:p>
                  <a:endParaRPr lang="en-US" altLang="en-US" sz="1600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00" name="Rectangle 1286"/>
                <p:cNvSpPr>
                  <a:spLocks noChangeArrowheads="1"/>
                </p:cNvSpPr>
                <p:nvPr/>
              </p:nvSpPr>
              <p:spPr bwMode="auto">
                <a:xfrm>
                  <a:off x="0" y="3110"/>
                  <a:ext cx="633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42" name="Group 1289"/>
              <p:cNvGrpSpPr>
                <a:grpSpLocks/>
              </p:cNvGrpSpPr>
              <p:nvPr/>
            </p:nvGrpSpPr>
            <p:grpSpPr bwMode="auto">
              <a:xfrm>
                <a:off x="633" y="3110"/>
                <a:ext cx="835" cy="403"/>
                <a:chOff x="633" y="3110"/>
                <a:chExt cx="835" cy="403"/>
              </a:xfrm>
            </p:grpSpPr>
            <p:sp>
              <p:nvSpPr>
                <p:cNvPr id="97" name="Rectangle 1211"/>
                <p:cNvSpPr>
                  <a:spLocks noChangeArrowheads="1"/>
                </p:cNvSpPr>
                <p:nvPr/>
              </p:nvSpPr>
              <p:spPr bwMode="auto">
                <a:xfrm>
                  <a:off x="676" y="3110"/>
                  <a:ext cx="749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 dirty="0" smtClean="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173</a:t>
                  </a:r>
                  <a:endParaRPr lang="en-US" altLang="en-US" sz="1600" dirty="0">
                    <a:solidFill>
                      <a:srgbClr val="FF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endParaRPr lang="en-US" altLang="en-US" sz="1600" dirty="0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98" name="Rectangle 1288"/>
                <p:cNvSpPr>
                  <a:spLocks noChangeArrowheads="1"/>
                </p:cNvSpPr>
                <p:nvPr/>
              </p:nvSpPr>
              <p:spPr bwMode="auto">
                <a:xfrm>
                  <a:off x="633" y="3110"/>
                  <a:ext cx="835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43" name="Group 1291"/>
              <p:cNvGrpSpPr>
                <a:grpSpLocks/>
              </p:cNvGrpSpPr>
              <p:nvPr/>
            </p:nvGrpSpPr>
            <p:grpSpPr bwMode="auto">
              <a:xfrm>
                <a:off x="1468" y="3110"/>
                <a:ext cx="662" cy="403"/>
                <a:chOff x="1468" y="3110"/>
                <a:chExt cx="662" cy="403"/>
              </a:xfrm>
            </p:grpSpPr>
            <p:sp>
              <p:nvSpPr>
                <p:cNvPr id="95" name="Rectangle 1212"/>
                <p:cNvSpPr>
                  <a:spLocks noChangeArrowheads="1"/>
                </p:cNvSpPr>
                <p:nvPr/>
              </p:nvSpPr>
              <p:spPr bwMode="auto">
                <a:xfrm>
                  <a:off x="1511" y="3110"/>
                  <a:ext cx="605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 dirty="0" smtClean="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112.8 </a:t>
                  </a:r>
                  <a:r>
                    <a:rPr lang="en-US" altLang="en-US" sz="1600" dirty="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(34.8)</a:t>
                  </a:r>
                </a:p>
                <a:p>
                  <a:pPr algn="ctr"/>
                  <a:endParaRPr lang="en-US" altLang="en-US" sz="1600" dirty="0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96" name="Rectangle 1290"/>
                <p:cNvSpPr>
                  <a:spLocks noChangeArrowheads="1"/>
                </p:cNvSpPr>
                <p:nvPr/>
              </p:nvSpPr>
              <p:spPr bwMode="auto">
                <a:xfrm>
                  <a:off x="1468" y="3110"/>
                  <a:ext cx="662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44" name="Group 1293"/>
              <p:cNvGrpSpPr>
                <a:grpSpLocks/>
              </p:cNvGrpSpPr>
              <p:nvPr/>
            </p:nvGrpSpPr>
            <p:grpSpPr bwMode="auto">
              <a:xfrm>
                <a:off x="2130" y="3110"/>
                <a:ext cx="806" cy="403"/>
                <a:chOff x="2130" y="3110"/>
                <a:chExt cx="806" cy="403"/>
              </a:xfrm>
            </p:grpSpPr>
            <p:sp>
              <p:nvSpPr>
                <p:cNvPr id="93" name="Rectangle 1213"/>
                <p:cNvSpPr>
                  <a:spLocks noChangeArrowheads="1"/>
                </p:cNvSpPr>
                <p:nvPr/>
              </p:nvSpPr>
              <p:spPr bwMode="auto">
                <a:xfrm>
                  <a:off x="2173" y="3110"/>
                  <a:ext cx="720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 dirty="0" smtClean="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119.2 </a:t>
                  </a:r>
                  <a:r>
                    <a:rPr lang="en-US" altLang="en-US" sz="1600" dirty="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(31.2)</a:t>
                  </a:r>
                </a:p>
                <a:p>
                  <a:pPr algn="ctr"/>
                  <a:endParaRPr lang="en-US" altLang="en-US" sz="1600" dirty="0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94" name="Rectangle 1292"/>
                <p:cNvSpPr>
                  <a:spLocks noChangeArrowheads="1"/>
                </p:cNvSpPr>
                <p:nvPr/>
              </p:nvSpPr>
              <p:spPr bwMode="auto">
                <a:xfrm>
                  <a:off x="2130" y="3110"/>
                  <a:ext cx="806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45" name="Group 1295"/>
              <p:cNvGrpSpPr>
                <a:grpSpLocks/>
              </p:cNvGrpSpPr>
              <p:nvPr/>
            </p:nvGrpSpPr>
            <p:grpSpPr bwMode="auto">
              <a:xfrm>
                <a:off x="2936" y="3110"/>
                <a:ext cx="734" cy="403"/>
                <a:chOff x="2936" y="3110"/>
                <a:chExt cx="734" cy="403"/>
              </a:xfrm>
            </p:grpSpPr>
            <p:sp>
              <p:nvSpPr>
                <p:cNvPr id="91" name="Rectangle 1214"/>
                <p:cNvSpPr>
                  <a:spLocks noChangeArrowheads="1"/>
                </p:cNvSpPr>
                <p:nvPr/>
              </p:nvSpPr>
              <p:spPr bwMode="auto">
                <a:xfrm>
                  <a:off x="2979" y="3110"/>
                  <a:ext cx="648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 dirty="0" smtClean="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116.8 </a:t>
                  </a:r>
                  <a:r>
                    <a:rPr lang="en-US" altLang="en-US" sz="1600" dirty="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(32.5)</a:t>
                  </a:r>
                </a:p>
                <a:p>
                  <a:pPr algn="ctr"/>
                  <a:endParaRPr lang="en-US" altLang="en-US" sz="1600" dirty="0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92" name="Rectangle 1294"/>
                <p:cNvSpPr>
                  <a:spLocks noChangeArrowheads="1"/>
                </p:cNvSpPr>
                <p:nvPr/>
              </p:nvSpPr>
              <p:spPr bwMode="auto">
                <a:xfrm>
                  <a:off x="2936" y="3110"/>
                  <a:ext cx="734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46" name="Group 1297"/>
              <p:cNvGrpSpPr>
                <a:grpSpLocks/>
              </p:cNvGrpSpPr>
              <p:nvPr/>
            </p:nvGrpSpPr>
            <p:grpSpPr bwMode="auto">
              <a:xfrm>
                <a:off x="0" y="3513"/>
                <a:ext cx="633" cy="403"/>
                <a:chOff x="0" y="3513"/>
                <a:chExt cx="633" cy="403"/>
              </a:xfrm>
            </p:grpSpPr>
            <p:sp>
              <p:nvSpPr>
                <p:cNvPr id="89" name="Rectangle 1215"/>
                <p:cNvSpPr>
                  <a:spLocks noChangeArrowheads="1"/>
                </p:cNvSpPr>
                <p:nvPr/>
              </p:nvSpPr>
              <p:spPr bwMode="auto">
                <a:xfrm>
                  <a:off x="43" y="3513"/>
                  <a:ext cx="547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60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COD</a:t>
                  </a:r>
                </a:p>
                <a:p>
                  <a:endParaRPr lang="en-US" altLang="en-US" sz="1600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90" name="Rectangle 1296"/>
                <p:cNvSpPr>
                  <a:spLocks noChangeArrowheads="1"/>
                </p:cNvSpPr>
                <p:nvPr/>
              </p:nvSpPr>
              <p:spPr bwMode="auto">
                <a:xfrm>
                  <a:off x="0" y="3513"/>
                  <a:ext cx="633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47" name="Group 1299"/>
              <p:cNvGrpSpPr>
                <a:grpSpLocks/>
              </p:cNvGrpSpPr>
              <p:nvPr/>
            </p:nvGrpSpPr>
            <p:grpSpPr bwMode="auto">
              <a:xfrm>
                <a:off x="633" y="3513"/>
                <a:ext cx="835" cy="403"/>
                <a:chOff x="633" y="3513"/>
                <a:chExt cx="835" cy="403"/>
              </a:xfrm>
            </p:grpSpPr>
            <p:sp>
              <p:nvSpPr>
                <p:cNvPr id="87" name="Rectangle 1216"/>
                <p:cNvSpPr>
                  <a:spLocks noChangeArrowheads="1"/>
                </p:cNvSpPr>
                <p:nvPr/>
              </p:nvSpPr>
              <p:spPr bwMode="auto">
                <a:xfrm>
                  <a:off x="676" y="3513"/>
                  <a:ext cx="749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 dirty="0" smtClean="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898</a:t>
                  </a:r>
                  <a:endParaRPr lang="en-US" altLang="en-US" sz="1600" dirty="0">
                    <a:solidFill>
                      <a:srgbClr val="FF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endParaRPr lang="en-US" altLang="en-US" sz="1600" dirty="0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88" name="Rectangle 1298"/>
                <p:cNvSpPr>
                  <a:spLocks noChangeArrowheads="1"/>
                </p:cNvSpPr>
                <p:nvPr/>
              </p:nvSpPr>
              <p:spPr bwMode="auto">
                <a:xfrm>
                  <a:off x="633" y="3513"/>
                  <a:ext cx="835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48" name="Group 1301"/>
              <p:cNvGrpSpPr>
                <a:grpSpLocks/>
              </p:cNvGrpSpPr>
              <p:nvPr/>
            </p:nvGrpSpPr>
            <p:grpSpPr bwMode="auto">
              <a:xfrm>
                <a:off x="1468" y="3513"/>
                <a:ext cx="662" cy="403"/>
                <a:chOff x="1468" y="3513"/>
                <a:chExt cx="662" cy="403"/>
              </a:xfrm>
            </p:grpSpPr>
            <p:sp>
              <p:nvSpPr>
                <p:cNvPr id="85" name="Rectangle 1217"/>
                <p:cNvSpPr>
                  <a:spLocks noChangeArrowheads="1"/>
                </p:cNvSpPr>
                <p:nvPr/>
              </p:nvSpPr>
              <p:spPr bwMode="auto">
                <a:xfrm>
                  <a:off x="1511" y="3513"/>
                  <a:ext cx="605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 dirty="0" smtClean="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461.6 </a:t>
                  </a:r>
                  <a:r>
                    <a:rPr lang="en-US" altLang="en-US" sz="1600" dirty="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(48.6)</a:t>
                  </a:r>
                </a:p>
                <a:p>
                  <a:pPr algn="ctr"/>
                  <a:endParaRPr lang="en-US" altLang="en-US" sz="1600" dirty="0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86" name="Rectangle 1300"/>
                <p:cNvSpPr>
                  <a:spLocks noChangeArrowheads="1"/>
                </p:cNvSpPr>
                <p:nvPr/>
              </p:nvSpPr>
              <p:spPr bwMode="auto">
                <a:xfrm>
                  <a:off x="1468" y="3513"/>
                  <a:ext cx="662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49" name="Group 1303"/>
              <p:cNvGrpSpPr>
                <a:grpSpLocks/>
              </p:cNvGrpSpPr>
              <p:nvPr/>
            </p:nvGrpSpPr>
            <p:grpSpPr bwMode="auto">
              <a:xfrm>
                <a:off x="2130" y="3513"/>
                <a:ext cx="806" cy="403"/>
                <a:chOff x="2130" y="3513"/>
                <a:chExt cx="806" cy="403"/>
              </a:xfrm>
            </p:grpSpPr>
            <p:sp>
              <p:nvSpPr>
                <p:cNvPr id="83" name="Rectangle 1218"/>
                <p:cNvSpPr>
                  <a:spLocks noChangeArrowheads="1"/>
                </p:cNvSpPr>
                <p:nvPr/>
              </p:nvSpPr>
              <p:spPr bwMode="auto">
                <a:xfrm>
                  <a:off x="2173" y="3513"/>
                  <a:ext cx="720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 dirty="0" smtClean="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501.1 </a:t>
                  </a:r>
                  <a:r>
                    <a:rPr lang="en-US" altLang="en-US" sz="1600" dirty="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(44.2)</a:t>
                  </a:r>
                </a:p>
                <a:p>
                  <a:pPr algn="ctr"/>
                  <a:endParaRPr lang="en-US" altLang="en-US" sz="1600" dirty="0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84" name="Rectangle 1302"/>
                <p:cNvSpPr>
                  <a:spLocks noChangeArrowheads="1"/>
                </p:cNvSpPr>
                <p:nvPr/>
              </p:nvSpPr>
              <p:spPr bwMode="auto">
                <a:xfrm>
                  <a:off x="2130" y="3513"/>
                  <a:ext cx="806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50" name="Group 1305"/>
              <p:cNvGrpSpPr>
                <a:grpSpLocks/>
              </p:cNvGrpSpPr>
              <p:nvPr/>
            </p:nvGrpSpPr>
            <p:grpSpPr bwMode="auto">
              <a:xfrm>
                <a:off x="2936" y="3513"/>
                <a:ext cx="734" cy="403"/>
                <a:chOff x="2936" y="3513"/>
                <a:chExt cx="734" cy="403"/>
              </a:xfrm>
            </p:grpSpPr>
            <p:sp>
              <p:nvSpPr>
                <p:cNvPr id="81" name="Rectangle 1219"/>
                <p:cNvSpPr>
                  <a:spLocks noChangeArrowheads="1"/>
                </p:cNvSpPr>
                <p:nvPr/>
              </p:nvSpPr>
              <p:spPr bwMode="auto">
                <a:xfrm>
                  <a:off x="2979" y="3513"/>
                  <a:ext cx="648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 dirty="0" smtClean="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609.7 </a:t>
                  </a:r>
                  <a:r>
                    <a:rPr lang="en-US" altLang="en-US" sz="1600" dirty="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(32.1)</a:t>
                  </a:r>
                </a:p>
                <a:p>
                  <a:pPr algn="ctr"/>
                  <a:endParaRPr lang="en-US" altLang="en-US" sz="1600" dirty="0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82" name="Rectangle 1304"/>
                <p:cNvSpPr>
                  <a:spLocks noChangeArrowheads="1"/>
                </p:cNvSpPr>
                <p:nvPr/>
              </p:nvSpPr>
              <p:spPr bwMode="auto">
                <a:xfrm>
                  <a:off x="2936" y="3513"/>
                  <a:ext cx="734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51" name="Group 1307"/>
              <p:cNvGrpSpPr>
                <a:grpSpLocks/>
              </p:cNvGrpSpPr>
              <p:nvPr/>
            </p:nvGrpSpPr>
            <p:grpSpPr bwMode="auto">
              <a:xfrm>
                <a:off x="0" y="3916"/>
                <a:ext cx="633" cy="403"/>
                <a:chOff x="0" y="3916"/>
                <a:chExt cx="633" cy="403"/>
              </a:xfrm>
            </p:grpSpPr>
            <p:sp>
              <p:nvSpPr>
                <p:cNvPr id="79" name="Rectangle 1220"/>
                <p:cNvSpPr>
                  <a:spLocks noChangeArrowheads="1"/>
                </p:cNvSpPr>
                <p:nvPr/>
              </p:nvSpPr>
              <p:spPr bwMode="auto">
                <a:xfrm>
                  <a:off x="43" y="3916"/>
                  <a:ext cx="547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600" dirty="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Turbidity</a:t>
                  </a:r>
                </a:p>
                <a:p>
                  <a:endParaRPr lang="en-US" altLang="en-US" sz="1600" dirty="0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80" name="Rectangle 1306"/>
                <p:cNvSpPr>
                  <a:spLocks noChangeArrowheads="1"/>
                </p:cNvSpPr>
                <p:nvPr/>
              </p:nvSpPr>
              <p:spPr bwMode="auto">
                <a:xfrm>
                  <a:off x="0" y="3916"/>
                  <a:ext cx="633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52" name="Group 1309"/>
              <p:cNvGrpSpPr>
                <a:grpSpLocks/>
              </p:cNvGrpSpPr>
              <p:nvPr/>
            </p:nvGrpSpPr>
            <p:grpSpPr bwMode="auto">
              <a:xfrm>
                <a:off x="633" y="3916"/>
                <a:ext cx="835" cy="403"/>
                <a:chOff x="633" y="3916"/>
                <a:chExt cx="835" cy="403"/>
              </a:xfrm>
            </p:grpSpPr>
            <p:sp>
              <p:nvSpPr>
                <p:cNvPr id="77" name="Rectangle 1221"/>
                <p:cNvSpPr>
                  <a:spLocks noChangeArrowheads="1"/>
                </p:cNvSpPr>
                <p:nvPr/>
              </p:nvSpPr>
              <p:spPr bwMode="auto">
                <a:xfrm>
                  <a:off x="676" y="3916"/>
                  <a:ext cx="749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 dirty="0" smtClean="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42.7</a:t>
                  </a:r>
                  <a:endParaRPr lang="en-US" altLang="en-US" sz="1600" dirty="0">
                    <a:solidFill>
                      <a:srgbClr val="FF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endParaRPr lang="en-US" altLang="en-US" sz="1600" dirty="0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78" name="Rectangle 1308"/>
                <p:cNvSpPr>
                  <a:spLocks noChangeArrowheads="1"/>
                </p:cNvSpPr>
                <p:nvPr/>
              </p:nvSpPr>
              <p:spPr bwMode="auto">
                <a:xfrm>
                  <a:off x="633" y="3916"/>
                  <a:ext cx="835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53" name="Group 1311"/>
              <p:cNvGrpSpPr>
                <a:grpSpLocks/>
              </p:cNvGrpSpPr>
              <p:nvPr/>
            </p:nvGrpSpPr>
            <p:grpSpPr bwMode="auto">
              <a:xfrm>
                <a:off x="1468" y="3916"/>
                <a:ext cx="662" cy="403"/>
                <a:chOff x="1468" y="3916"/>
                <a:chExt cx="662" cy="403"/>
              </a:xfrm>
            </p:grpSpPr>
            <p:sp>
              <p:nvSpPr>
                <p:cNvPr id="75" name="Rectangle 1222"/>
                <p:cNvSpPr>
                  <a:spLocks noChangeArrowheads="1"/>
                </p:cNvSpPr>
                <p:nvPr/>
              </p:nvSpPr>
              <p:spPr bwMode="auto">
                <a:xfrm>
                  <a:off x="1511" y="3916"/>
                  <a:ext cx="576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 dirty="0" smtClean="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8.9 (79.2</a:t>
                  </a:r>
                  <a:r>
                    <a:rPr lang="en-US" altLang="en-US" sz="1600" dirty="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</a:p>
                <a:p>
                  <a:pPr algn="ctr"/>
                  <a:endParaRPr lang="en-US" altLang="en-US" sz="1600" dirty="0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76" name="Rectangle 1310"/>
                <p:cNvSpPr>
                  <a:spLocks noChangeArrowheads="1"/>
                </p:cNvSpPr>
                <p:nvPr/>
              </p:nvSpPr>
              <p:spPr bwMode="auto">
                <a:xfrm>
                  <a:off x="1468" y="3916"/>
                  <a:ext cx="662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54" name="Group 1313"/>
              <p:cNvGrpSpPr>
                <a:grpSpLocks/>
              </p:cNvGrpSpPr>
              <p:nvPr/>
            </p:nvGrpSpPr>
            <p:grpSpPr bwMode="auto">
              <a:xfrm>
                <a:off x="2130" y="3916"/>
                <a:ext cx="806" cy="403"/>
                <a:chOff x="2130" y="3916"/>
                <a:chExt cx="806" cy="403"/>
              </a:xfrm>
            </p:grpSpPr>
            <p:sp>
              <p:nvSpPr>
                <p:cNvPr id="73" name="Rectangle 1223"/>
                <p:cNvSpPr>
                  <a:spLocks noChangeArrowheads="1"/>
                </p:cNvSpPr>
                <p:nvPr/>
              </p:nvSpPr>
              <p:spPr bwMode="auto">
                <a:xfrm>
                  <a:off x="2173" y="3916"/>
                  <a:ext cx="720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 dirty="0" smtClean="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16.4 </a:t>
                  </a:r>
                  <a:r>
                    <a:rPr lang="en-US" altLang="en-US" sz="1600" dirty="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(61.5)</a:t>
                  </a:r>
                </a:p>
                <a:p>
                  <a:pPr algn="ctr"/>
                  <a:endParaRPr lang="en-US" altLang="en-US" sz="1600" dirty="0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74" name="Rectangle 1312"/>
                <p:cNvSpPr>
                  <a:spLocks noChangeArrowheads="1"/>
                </p:cNvSpPr>
                <p:nvPr/>
              </p:nvSpPr>
              <p:spPr bwMode="auto">
                <a:xfrm>
                  <a:off x="2130" y="3916"/>
                  <a:ext cx="806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55" name="Group 1315"/>
              <p:cNvGrpSpPr>
                <a:grpSpLocks/>
              </p:cNvGrpSpPr>
              <p:nvPr/>
            </p:nvGrpSpPr>
            <p:grpSpPr bwMode="auto">
              <a:xfrm>
                <a:off x="2936" y="3916"/>
                <a:ext cx="734" cy="403"/>
                <a:chOff x="2936" y="3916"/>
                <a:chExt cx="734" cy="403"/>
              </a:xfrm>
            </p:grpSpPr>
            <p:sp>
              <p:nvSpPr>
                <p:cNvPr id="71" name="Rectangle 1224"/>
                <p:cNvSpPr>
                  <a:spLocks noChangeArrowheads="1"/>
                </p:cNvSpPr>
                <p:nvPr/>
              </p:nvSpPr>
              <p:spPr bwMode="auto">
                <a:xfrm>
                  <a:off x="2979" y="3916"/>
                  <a:ext cx="648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 dirty="0" smtClean="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14.8 </a:t>
                  </a:r>
                  <a:r>
                    <a:rPr lang="en-US" altLang="en-US" sz="1600" dirty="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(65.3)</a:t>
                  </a:r>
                </a:p>
                <a:p>
                  <a:pPr algn="ctr"/>
                  <a:endParaRPr lang="en-US" altLang="en-US" sz="1600" dirty="0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72" name="Rectangle 1314"/>
                <p:cNvSpPr>
                  <a:spLocks noChangeArrowheads="1"/>
                </p:cNvSpPr>
                <p:nvPr/>
              </p:nvSpPr>
              <p:spPr bwMode="auto">
                <a:xfrm>
                  <a:off x="2936" y="3916"/>
                  <a:ext cx="734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56" name="Group 1317"/>
              <p:cNvGrpSpPr>
                <a:grpSpLocks/>
              </p:cNvGrpSpPr>
              <p:nvPr/>
            </p:nvGrpSpPr>
            <p:grpSpPr bwMode="auto">
              <a:xfrm>
                <a:off x="0" y="4319"/>
                <a:ext cx="633" cy="403"/>
                <a:chOff x="0" y="4319"/>
                <a:chExt cx="633" cy="403"/>
              </a:xfrm>
            </p:grpSpPr>
            <p:sp>
              <p:nvSpPr>
                <p:cNvPr id="69" name="Rectangle 1225"/>
                <p:cNvSpPr>
                  <a:spLocks noChangeArrowheads="1"/>
                </p:cNvSpPr>
                <p:nvPr/>
              </p:nvSpPr>
              <p:spPr bwMode="auto">
                <a:xfrm>
                  <a:off x="43" y="4319"/>
                  <a:ext cx="547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600" dirty="0" smtClean="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MTBE</a:t>
                  </a:r>
                  <a:endParaRPr lang="en-US" altLang="en-US" sz="1600" dirty="0">
                    <a:solidFill>
                      <a:srgbClr val="FF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endParaRPr lang="en-US" altLang="en-US" sz="1600" dirty="0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70" name="Rectangle 1316"/>
                <p:cNvSpPr>
                  <a:spLocks noChangeArrowheads="1"/>
                </p:cNvSpPr>
                <p:nvPr/>
              </p:nvSpPr>
              <p:spPr bwMode="auto">
                <a:xfrm>
                  <a:off x="0" y="4319"/>
                  <a:ext cx="633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57" name="Group 1319"/>
              <p:cNvGrpSpPr>
                <a:grpSpLocks/>
              </p:cNvGrpSpPr>
              <p:nvPr/>
            </p:nvGrpSpPr>
            <p:grpSpPr bwMode="auto">
              <a:xfrm>
                <a:off x="633" y="4319"/>
                <a:ext cx="835" cy="403"/>
                <a:chOff x="633" y="4319"/>
                <a:chExt cx="835" cy="403"/>
              </a:xfrm>
            </p:grpSpPr>
            <p:sp>
              <p:nvSpPr>
                <p:cNvPr id="67" name="Rectangle 1226"/>
                <p:cNvSpPr>
                  <a:spLocks noChangeArrowheads="1"/>
                </p:cNvSpPr>
                <p:nvPr/>
              </p:nvSpPr>
              <p:spPr bwMode="auto">
                <a:xfrm>
                  <a:off x="676" y="4319"/>
                  <a:ext cx="749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 dirty="0" smtClean="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312</a:t>
                  </a:r>
                  <a:endParaRPr lang="en-US" altLang="en-US" sz="1600" dirty="0">
                    <a:solidFill>
                      <a:srgbClr val="FF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endParaRPr lang="en-US" altLang="en-US" sz="1600" dirty="0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68" name="Rectangle 1318"/>
                <p:cNvSpPr>
                  <a:spLocks noChangeArrowheads="1"/>
                </p:cNvSpPr>
                <p:nvPr/>
              </p:nvSpPr>
              <p:spPr bwMode="auto">
                <a:xfrm>
                  <a:off x="633" y="4319"/>
                  <a:ext cx="835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58" name="Group 1321"/>
              <p:cNvGrpSpPr>
                <a:grpSpLocks/>
              </p:cNvGrpSpPr>
              <p:nvPr/>
            </p:nvGrpSpPr>
            <p:grpSpPr bwMode="auto">
              <a:xfrm>
                <a:off x="1468" y="4319"/>
                <a:ext cx="662" cy="403"/>
                <a:chOff x="1468" y="4319"/>
                <a:chExt cx="662" cy="403"/>
              </a:xfrm>
            </p:grpSpPr>
            <p:sp>
              <p:nvSpPr>
                <p:cNvPr id="65" name="Rectangle 1227"/>
                <p:cNvSpPr>
                  <a:spLocks noChangeArrowheads="1"/>
                </p:cNvSpPr>
                <p:nvPr/>
              </p:nvSpPr>
              <p:spPr bwMode="auto">
                <a:xfrm>
                  <a:off x="1511" y="4319"/>
                  <a:ext cx="576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</a:t>
                  </a:r>
                </a:p>
                <a:p>
                  <a:pPr algn="ctr"/>
                  <a:endParaRPr lang="en-US" altLang="en-US" sz="1600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66" name="Rectangle 1320"/>
                <p:cNvSpPr>
                  <a:spLocks noChangeArrowheads="1"/>
                </p:cNvSpPr>
                <p:nvPr/>
              </p:nvSpPr>
              <p:spPr bwMode="auto">
                <a:xfrm>
                  <a:off x="1468" y="4319"/>
                  <a:ext cx="662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59" name="Group 1323"/>
              <p:cNvGrpSpPr>
                <a:grpSpLocks/>
              </p:cNvGrpSpPr>
              <p:nvPr/>
            </p:nvGrpSpPr>
            <p:grpSpPr bwMode="auto">
              <a:xfrm>
                <a:off x="2130" y="4319"/>
                <a:ext cx="806" cy="403"/>
                <a:chOff x="2130" y="4319"/>
                <a:chExt cx="806" cy="403"/>
              </a:xfrm>
            </p:grpSpPr>
            <p:sp>
              <p:nvSpPr>
                <p:cNvPr id="63" name="Rectangle 1228"/>
                <p:cNvSpPr>
                  <a:spLocks noChangeArrowheads="1"/>
                </p:cNvSpPr>
                <p:nvPr/>
              </p:nvSpPr>
              <p:spPr bwMode="auto">
                <a:xfrm>
                  <a:off x="2173" y="4319"/>
                  <a:ext cx="720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--</a:t>
                  </a:r>
                </a:p>
                <a:p>
                  <a:pPr algn="ctr"/>
                  <a:endParaRPr lang="en-US" altLang="en-US" sz="1600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64" name="Rectangle 1322"/>
                <p:cNvSpPr>
                  <a:spLocks noChangeArrowheads="1"/>
                </p:cNvSpPr>
                <p:nvPr/>
              </p:nvSpPr>
              <p:spPr bwMode="auto">
                <a:xfrm>
                  <a:off x="2130" y="4319"/>
                  <a:ext cx="806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60" name="Group 1325"/>
              <p:cNvGrpSpPr>
                <a:grpSpLocks/>
              </p:cNvGrpSpPr>
              <p:nvPr/>
            </p:nvGrpSpPr>
            <p:grpSpPr bwMode="auto">
              <a:xfrm>
                <a:off x="2936" y="4319"/>
                <a:ext cx="734" cy="403"/>
                <a:chOff x="2936" y="4319"/>
                <a:chExt cx="734" cy="403"/>
              </a:xfrm>
            </p:grpSpPr>
            <p:sp>
              <p:nvSpPr>
                <p:cNvPr id="61" name="Rectangle 1229"/>
                <p:cNvSpPr>
                  <a:spLocks noChangeArrowheads="1"/>
                </p:cNvSpPr>
                <p:nvPr/>
              </p:nvSpPr>
              <p:spPr bwMode="auto">
                <a:xfrm>
                  <a:off x="2979" y="4319"/>
                  <a:ext cx="648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>
                      <a:solidFill>
                        <a:srgbClr val="FF33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--</a:t>
                  </a:r>
                </a:p>
                <a:p>
                  <a:pPr algn="ctr"/>
                  <a:endParaRPr lang="en-US" altLang="en-US" sz="1600">
                    <a:solidFill>
                      <a:srgbClr val="FF33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62" name="Rectangle 1324"/>
                <p:cNvSpPr>
                  <a:spLocks noChangeArrowheads="1"/>
                </p:cNvSpPr>
                <p:nvPr/>
              </p:nvSpPr>
              <p:spPr bwMode="auto">
                <a:xfrm>
                  <a:off x="2936" y="4319"/>
                  <a:ext cx="734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</p:grpSp>
        <p:sp>
          <p:nvSpPr>
            <p:cNvPr id="12" name="Rectangle 1327"/>
            <p:cNvSpPr>
              <a:spLocks noChangeArrowheads="1"/>
            </p:cNvSpPr>
            <p:nvPr/>
          </p:nvSpPr>
          <p:spPr bwMode="auto">
            <a:xfrm>
              <a:off x="-3" y="-3"/>
              <a:ext cx="3676" cy="4728"/>
            </a:xfrm>
            <a:prstGeom prst="rect">
              <a:avLst/>
            </a:prstGeom>
            <a:noFill/>
            <a:ln w="9525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57" name="Rectangle 1329"/>
          <p:cNvSpPr>
            <a:spLocks noChangeArrowheads="1"/>
          </p:cNvSpPr>
          <p:nvPr/>
        </p:nvSpPr>
        <p:spPr bwMode="auto">
          <a:xfrm>
            <a:off x="712443" y="1127118"/>
            <a:ext cx="7747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b="1" i="1" dirty="0">
                <a:solidFill>
                  <a:srgbClr val="33CC33"/>
                </a:solidFill>
                <a:cs typeface="Times New Roman" panose="02020603050405020304" pitchFamily="18" charset="0"/>
              </a:rPr>
              <a:t>Table 2: Comparison of effluents after chemical trea</a:t>
            </a:r>
            <a:r>
              <a:rPr lang="en-US" altLang="en-US" sz="2000" b="1" dirty="0">
                <a:solidFill>
                  <a:srgbClr val="33CC33"/>
                </a:solidFill>
                <a:cs typeface="Times New Roman" panose="02020603050405020304" pitchFamily="18" charset="0"/>
              </a:rPr>
              <a:t>tment</a:t>
            </a:r>
            <a:r>
              <a:rPr lang="en-US" altLang="en-US" sz="2000" b="1" dirty="0">
                <a:solidFill>
                  <a:srgbClr val="33CC33"/>
                </a:solidFill>
              </a:rPr>
              <a:t> </a:t>
            </a:r>
          </a:p>
        </p:txBody>
      </p:sp>
      <p:sp>
        <p:nvSpPr>
          <p:cNvPr id="158" name="Rectangle 1330"/>
          <p:cNvSpPr>
            <a:spLocks noChangeArrowheads="1"/>
          </p:cNvSpPr>
          <p:nvPr/>
        </p:nvSpPr>
        <p:spPr bwMode="auto">
          <a:xfrm>
            <a:off x="710066" y="6160650"/>
            <a:ext cx="767193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 baseline="30000" dirty="0" smtClean="0">
                <a:solidFill>
                  <a:srgbClr val="006600"/>
                </a:solidFill>
                <a:cs typeface="Arial" pitchFamily="34" charset="0"/>
              </a:rPr>
              <a:t>1 </a:t>
            </a:r>
            <a:r>
              <a:rPr lang="en-US" altLang="en-US" sz="1200" dirty="0" smtClean="0">
                <a:solidFill>
                  <a:srgbClr val="006600"/>
                </a:solidFill>
                <a:cs typeface="Arial" pitchFamily="34" charset="0"/>
              </a:rPr>
              <a:t>Alum</a:t>
            </a:r>
            <a:r>
              <a:rPr lang="en-US" altLang="en-US" sz="1200" dirty="0">
                <a:solidFill>
                  <a:srgbClr val="006600"/>
                </a:solidFill>
                <a:cs typeface="Arial" pitchFamily="34" charset="0"/>
              </a:rPr>
              <a:t>, </a:t>
            </a:r>
            <a:r>
              <a:rPr lang="en-US" altLang="en-US" sz="1200" baseline="30000" dirty="0">
                <a:solidFill>
                  <a:srgbClr val="006600"/>
                </a:solidFill>
                <a:cs typeface="Arial" pitchFamily="34" charset="0"/>
              </a:rPr>
              <a:t>2</a:t>
            </a:r>
            <a:r>
              <a:rPr lang="en-US" altLang="en-US" sz="1200" dirty="0" smtClean="0">
                <a:solidFill>
                  <a:srgbClr val="006600"/>
                </a:solidFill>
                <a:cs typeface="Arial" pitchFamily="34" charset="0"/>
              </a:rPr>
              <a:t> FeCl3 </a:t>
            </a:r>
            <a:r>
              <a:rPr lang="en-US" altLang="en-US" sz="1200" dirty="0">
                <a:solidFill>
                  <a:srgbClr val="006600"/>
                </a:solidFill>
                <a:cs typeface="Arial" pitchFamily="34" charset="0"/>
              </a:rPr>
              <a:t>&amp; </a:t>
            </a:r>
            <a:r>
              <a:rPr lang="en-US" altLang="en-US" sz="1200" baseline="30000" dirty="0">
                <a:solidFill>
                  <a:srgbClr val="006600"/>
                </a:solidFill>
                <a:cs typeface="Arial" pitchFamily="34" charset="0"/>
              </a:rPr>
              <a:t>3</a:t>
            </a:r>
            <a:r>
              <a:rPr lang="en-US" altLang="en-US" sz="1200" dirty="0" smtClean="0">
                <a:solidFill>
                  <a:srgbClr val="006600"/>
                </a:solidFill>
                <a:cs typeface="Arial" pitchFamily="34" charset="0"/>
              </a:rPr>
              <a:t> FeSO4. </a:t>
            </a:r>
            <a:r>
              <a:rPr lang="en-US" altLang="en-US" sz="1200" dirty="0" smtClean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</a:t>
            </a:r>
            <a:r>
              <a:rPr lang="en-US" altLang="en-US" sz="1200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units are in mg/l except color, pH, and turbidity. Percentage removal is in parenthesis.</a:t>
            </a:r>
            <a:r>
              <a:rPr lang="en-US" altLang="en-US" sz="1200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78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59" name="Group 141"/>
          <p:cNvGrpSpPr>
            <a:grpSpLocks/>
          </p:cNvGrpSpPr>
          <p:nvPr/>
        </p:nvGrpSpPr>
        <p:grpSpPr bwMode="auto">
          <a:xfrm>
            <a:off x="1106488" y="1487488"/>
            <a:ext cx="6816725" cy="4664075"/>
            <a:chOff x="-3" y="-3"/>
            <a:chExt cx="3374" cy="4266"/>
          </a:xfrm>
        </p:grpSpPr>
        <p:grpSp>
          <p:nvGrpSpPr>
            <p:cNvPr id="160" name="Group 139"/>
            <p:cNvGrpSpPr>
              <a:grpSpLocks/>
            </p:cNvGrpSpPr>
            <p:nvPr/>
          </p:nvGrpSpPr>
          <p:grpSpPr bwMode="auto">
            <a:xfrm>
              <a:off x="0" y="0"/>
              <a:ext cx="3368" cy="4260"/>
              <a:chOff x="0" y="0"/>
              <a:chExt cx="3368" cy="4260"/>
            </a:xfrm>
          </p:grpSpPr>
          <p:grpSp>
            <p:nvGrpSpPr>
              <p:cNvPr id="162" name="Group 60"/>
              <p:cNvGrpSpPr>
                <a:grpSpLocks/>
              </p:cNvGrpSpPr>
              <p:nvPr/>
            </p:nvGrpSpPr>
            <p:grpSpPr bwMode="auto">
              <a:xfrm>
                <a:off x="0" y="0"/>
                <a:ext cx="633" cy="633"/>
                <a:chOff x="0" y="0"/>
                <a:chExt cx="633" cy="633"/>
              </a:xfrm>
            </p:grpSpPr>
            <p:sp>
              <p:nvSpPr>
                <p:cNvPr id="280" name="Rectangle 19"/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547" cy="6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-74589" bIns="0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Parameters</a:t>
                  </a:r>
                </a:p>
                <a:p>
                  <a:pPr algn="ctr"/>
                  <a:endPara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1" name="Rectangle 5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633" cy="63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 sz="2800"/>
                </a:p>
              </p:txBody>
            </p:sp>
          </p:grpSp>
          <p:grpSp>
            <p:nvGrpSpPr>
              <p:cNvPr id="163" name="Group 62"/>
              <p:cNvGrpSpPr>
                <a:grpSpLocks/>
              </p:cNvGrpSpPr>
              <p:nvPr/>
            </p:nvGrpSpPr>
            <p:grpSpPr bwMode="auto">
              <a:xfrm>
                <a:off x="633" y="0"/>
                <a:ext cx="907" cy="633"/>
                <a:chOff x="633" y="0"/>
                <a:chExt cx="907" cy="633"/>
              </a:xfrm>
            </p:grpSpPr>
            <p:sp>
              <p:nvSpPr>
                <p:cNvPr id="278" name="Rectangle 20"/>
                <p:cNvSpPr>
                  <a:spLocks noChangeArrowheads="1"/>
                </p:cNvSpPr>
                <p:nvPr/>
              </p:nvSpPr>
              <p:spPr bwMode="auto">
                <a:xfrm>
                  <a:off x="676" y="0"/>
                  <a:ext cx="821" cy="6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Raw </a:t>
                  </a:r>
                  <a:r>
                    <a:rPr lang="en-US" altLang="en-US" sz="16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Wastewater</a:t>
                  </a:r>
                  <a:endPara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endPara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79" name="Rectangle 61"/>
                <p:cNvSpPr>
                  <a:spLocks noChangeArrowheads="1"/>
                </p:cNvSpPr>
                <p:nvPr/>
              </p:nvSpPr>
              <p:spPr bwMode="auto">
                <a:xfrm>
                  <a:off x="633" y="0"/>
                  <a:ext cx="907" cy="63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 sz="2800"/>
                </a:p>
              </p:txBody>
            </p:sp>
          </p:grpSp>
          <p:grpSp>
            <p:nvGrpSpPr>
              <p:cNvPr id="164" name="Group 64"/>
              <p:cNvGrpSpPr>
                <a:grpSpLocks/>
              </p:cNvGrpSpPr>
              <p:nvPr/>
            </p:nvGrpSpPr>
            <p:grpSpPr bwMode="auto">
              <a:xfrm>
                <a:off x="1540" y="0"/>
                <a:ext cx="1040" cy="633"/>
                <a:chOff x="1540" y="0"/>
                <a:chExt cx="1040" cy="633"/>
              </a:xfrm>
            </p:grpSpPr>
            <p:sp>
              <p:nvSpPr>
                <p:cNvPr id="276" name="Rectangle 21"/>
                <p:cNvSpPr>
                  <a:spLocks noChangeArrowheads="1"/>
                </p:cNvSpPr>
                <p:nvPr/>
              </p:nvSpPr>
              <p:spPr bwMode="auto">
                <a:xfrm>
                  <a:off x="1583" y="0"/>
                  <a:ext cx="997" cy="6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Effluent </a:t>
                  </a:r>
                  <a:r>
                    <a:rPr lang="en-US" altLang="en-US" sz="16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After Chemical Treatment</a:t>
                  </a:r>
                  <a:endPara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endParaRPr lang="en-US" altLang="en-US" sz="1600"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77" name="Rectangle 63"/>
                <p:cNvSpPr>
                  <a:spLocks noChangeArrowheads="1"/>
                </p:cNvSpPr>
                <p:nvPr/>
              </p:nvSpPr>
              <p:spPr bwMode="auto">
                <a:xfrm>
                  <a:off x="1540" y="0"/>
                  <a:ext cx="1022" cy="63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 sz="2800"/>
                </a:p>
              </p:txBody>
            </p:sp>
          </p:grpSp>
          <p:grpSp>
            <p:nvGrpSpPr>
              <p:cNvPr id="165" name="Group 66"/>
              <p:cNvGrpSpPr>
                <a:grpSpLocks/>
              </p:cNvGrpSpPr>
              <p:nvPr/>
            </p:nvGrpSpPr>
            <p:grpSpPr bwMode="auto">
              <a:xfrm>
                <a:off x="2562" y="0"/>
                <a:ext cx="806" cy="633"/>
                <a:chOff x="2562" y="0"/>
                <a:chExt cx="806" cy="633"/>
              </a:xfrm>
            </p:grpSpPr>
            <p:sp>
              <p:nvSpPr>
                <p:cNvPr id="274" name="Rectangle 22"/>
                <p:cNvSpPr>
                  <a:spLocks noChangeArrowheads="1"/>
                </p:cNvSpPr>
                <p:nvPr/>
              </p:nvSpPr>
              <p:spPr bwMode="auto">
                <a:xfrm>
                  <a:off x="2605" y="0"/>
                  <a:ext cx="720" cy="6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After Sand Filtration</a:t>
                  </a:r>
                  <a:endPara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endParaRPr lang="en-US" altLang="en-US" sz="1600"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75" name="Rectangle 65"/>
                <p:cNvSpPr>
                  <a:spLocks noChangeArrowheads="1"/>
                </p:cNvSpPr>
                <p:nvPr/>
              </p:nvSpPr>
              <p:spPr bwMode="auto">
                <a:xfrm>
                  <a:off x="2562" y="0"/>
                  <a:ext cx="806" cy="63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 sz="2800"/>
                </a:p>
              </p:txBody>
            </p:sp>
          </p:grpSp>
          <p:grpSp>
            <p:nvGrpSpPr>
              <p:cNvPr id="166" name="Group 68"/>
              <p:cNvGrpSpPr>
                <a:grpSpLocks/>
              </p:cNvGrpSpPr>
              <p:nvPr/>
            </p:nvGrpSpPr>
            <p:grpSpPr bwMode="auto">
              <a:xfrm>
                <a:off x="0" y="633"/>
                <a:ext cx="633" cy="403"/>
                <a:chOff x="0" y="633"/>
                <a:chExt cx="633" cy="403"/>
              </a:xfrm>
            </p:grpSpPr>
            <p:sp>
              <p:nvSpPr>
                <p:cNvPr id="272" name="Rectangle 23"/>
                <p:cNvSpPr>
                  <a:spLocks noChangeArrowheads="1"/>
                </p:cNvSpPr>
                <p:nvPr/>
              </p:nvSpPr>
              <p:spPr bwMode="auto">
                <a:xfrm>
                  <a:off x="43" y="633"/>
                  <a:ext cx="547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60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 </a:t>
                  </a:r>
                </a:p>
                <a:p>
                  <a:endParaRPr lang="en-US" altLang="en-US" sz="1600">
                    <a:solidFill>
                      <a:srgbClr val="FF0066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73" name="Rectangle 67"/>
                <p:cNvSpPr>
                  <a:spLocks noChangeArrowheads="1"/>
                </p:cNvSpPr>
                <p:nvPr/>
              </p:nvSpPr>
              <p:spPr bwMode="auto">
                <a:xfrm>
                  <a:off x="0" y="633"/>
                  <a:ext cx="633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 sz="2800"/>
                </a:p>
              </p:txBody>
            </p:sp>
          </p:grpSp>
          <p:grpSp>
            <p:nvGrpSpPr>
              <p:cNvPr id="167" name="Group 70"/>
              <p:cNvGrpSpPr>
                <a:grpSpLocks/>
              </p:cNvGrpSpPr>
              <p:nvPr/>
            </p:nvGrpSpPr>
            <p:grpSpPr bwMode="auto">
              <a:xfrm>
                <a:off x="633" y="633"/>
                <a:ext cx="907" cy="403"/>
                <a:chOff x="633" y="633"/>
                <a:chExt cx="907" cy="403"/>
              </a:xfrm>
            </p:grpSpPr>
            <p:sp>
              <p:nvSpPr>
                <p:cNvPr id="270" name="Rectangle 24"/>
                <p:cNvSpPr>
                  <a:spLocks noChangeArrowheads="1"/>
                </p:cNvSpPr>
                <p:nvPr/>
              </p:nvSpPr>
              <p:spPr bwMode="auto">
                <a:xfrm>
                  <a:off x="676" y="633"/>
                  <a:ext cx="821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 </a:t>
                  </a:r>
                </a:p>
                <a:p>
                  <a:pPr algn="ctr"/>
                  <a:endParaRPr lang="en-US" altLang="en-US" sz="1600">
                    <a:solidFill>
                      <a:srgbClr val="FF0066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71" name="Rectangle 69"/>
                <p:cNvSpPr>
                  <a:spLocks noChangeArrowheads="1"/>
                </p:cNvSpPr>
                <p:nvPr/>
              </p:nvSpPr>
              <p:spPr bwMode="auto">
                <a:xfrm>
                  <a:off x="633" y="633"/>
                  <a:ext cx="90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 sz="2800"/>
                </a:p>
              </p:txBody>
            </p:sp>
          </p:grpSp>
          <p:grpSp>
            <p:nvGrpSpPr>
              <p:cNvPr id="168" name="Group 72"/>
              <p:cNvGrpSpPr>
                <a:grpSpLocks/>
              </p:cNvGrpSpPr>
              <p:nvPr/>
            </p:nvGrpSpPr>
            <p:grpSpPr bwMode="auto">
              <a:xfrm>
                <a:off x="1540" y="633"/>
                <a:ext cx="1022" cy="403"/>
                <a:chOff x="1540" y="633"/>
                <a:chExt cx="1022" cy="403"/>
              </a:xfrm>
            </p:grpSpPr>
            <p:sp>
              <p:nvSpPr>
                <p:cNvPr id="268" name="Rectangle 25"/>
                <p:cNvSpPr>
                  <a:spLocks noChangeArrowheads="1"/>
                </p:cNvSpPr>
                <p:nvPr/>
              </p:nvSpPr>
              <p:spPr bwMode="auto">
                <a:xfrm>
                  <a:off x="1583" y="633"/>
                  <a:ext cx="936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800" b="1" i="1" dirty="0" smtClean="0">
                      <a:solidFill>
                        <a:srgbClr val="0099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Alum</a:t>
                  </a:r>
                  <a:endParaRPr lang="en-US" altLang="en-US" sz="1800" b="1" i="1" dirty="0">
                    <a:solidFill>
                      <a:srgbClr val="0099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endParaRPr lang="en-US" altLang="en-US" sz="1800" b="1" i="1" dirty="0">
                    <a:solidFill>
                      <a:srgbClr val="0099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69" name="Rectangle 71"/>
                <p:cNvSpPr>
                  <a:spLocks noChangeArrowheads="1"/>
                </p:cNvSpPr>
                <p:nvPr/>
              </p:nvSpPr>
              <p:spPr bwMode="auto">
                <a:xfrm>
                  <a:off x="1540" y="633"/>
                  <a:ext cx="1022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 sz="2800"/>
                </a:p>
              </p:txBody>
            </p:sp>
          </p:grpSp>
          <p:grpSp>
            <p:nvGrpSpPr>
              <p:cNvPr id="169" name="Group 74"/>
              <p:cNvGrpSpPr>
                <a:grpSpLocks/>
              </p:cNvGrpSpPr>
              <p:nvPr/>
            </p:nvGrpSpPr>
            <p:grpSpPr bwMode="auto">
              <a:xfrm>
                <a:off x="2562" y="633"/>
                <a:ext cx="806" cy="403"/>
                <a:chOff x="2562" y="633"/>
                <a:chExt cx="806" cy="403"/>
              </a:xfrm>
            </p:grpSpPr>
            <p:sp>
              <p:nvSpPr>
                <p:cNvPr id="266" name="Rectangle 26"/>
                <p:cNvSpPr>
                  <a:spLocks noChangeArrowheads="1"/>
                </p:cNvSpPr>
                <p:nvPr/>
              </p:nvSpPr>
              <p:spPr bwMode="auto">
                <a:xfrm>
                  <a:off x="2605" y="633"/>
                  <a:ext cx="720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 dirty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 </a:t>
                  </a:r>
                </a:p>
                <a:p>
                  <a:pPr algn="ctr"/>
                  <a:endParaRPr lang="en-US" altLang="en-US" sz="1600" dirty="0">
                    <a:solidFill>
                      <a:srgbClr val="FF0066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67" name="Rectangle 73"/>
                <p:cNvSpPr>
                  <a:spLocks noChangeArrowheads="1"/>
                </p:cNvSpPr>
                <p:nvPr/>
              </p:nvSpPr>
              <p:spPr bwMode="auto">
                <a:xfrm>
                  <a:off x="2562" y="633"/>
                  <a:ext cx="806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 sz="2800"/>
                </a:p>
              </p:txBody>
            </p:sp>
          </p:grpSp>
          <p:grpSp>
            <p:nvGrpSpPr>
              <p:cNvPr id="170" name="Group 76"/>
              <p:cNvGrpSpPr>
                <a:grpSpLocks/>
              </p:cNvGrpSpPr>
              <p:nvPr/>
            </p:nvGrpSpPr>
            <p:grpSpPr bwMode="auto">
              <a:xfrm>
                <a:off x="0" y="1036"/>
                <a:ext cx="633" cy="403"/>
                <a:chOff x="0" y="1036"/>
                <a:chExt cx="633" cy="403"/>
              </a:xfrm>
            </p:grpSpPr>
            <p:sp>
              <p:nvSpPr>
                <p:cNvPr id="264" name="Rectangle 27"/>
                <p:cNvSpPr>
                  <a:spLocks noChangeArrowheads="1"/>
                </p:cNvSpPr>
                <p:nvPr/>
              </p:nvSpPr>
              <p:spPr bwMode="auto">
                <a:xfrm>
                  <a:off x="43" y="1036"/>
                  <a:ext cx="547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60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</a:t>
                  </a:r>
                </a:p>
                <a:p>
                  <a:endParaRPr lang="en-US" altLang="en-US" sz="1600">
                    <a:solidFill>
                      <a:srgbClr val="FF0066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65" name="Rectangle 75"/>
                <p:cNvSpPr>
                  <a:spLocks noChangeArrowheads="1"/>
                </p:cNvSpPr>
                <p:nvPr/>
              </p:nvSpPr>
              <p:spPr bwMode="auto">
                <a:xfrm>
                  <a:off x="0" y="1036"/>
                  <a:ext cx="633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 sz="2800"/>
                </a:p>
              </p:txBody>
            </p:sp>
          </p:grpSp>
          <p:grpSp>
            <p:nvGrpSpPr>
              <p:cNvPr id="171" name="Group 78"/>
              <p:cNvGrpSpPr>
                <a:grpSpLocks/>
              </p:cNvGrpSpPr>
              <p:nvPr/>
            </p:nvGrpSpPr>
            <p:grpSpPr bwMode="auto">
              <a:xfrm>
                <a:off x="633" y="1036"/>
                <a:ext cx="907" cy="403"/>
                <a:chOff x="633" y="1036"/>
                <a:chExt cx="907" cy="403"/>
              </a:xfrm>
            </p:grpSpPr>
            <p:sp>
              <p:nvSpPr>
                <p:cNvPr id="262" name="Rectangle 28"/>
                <p:cNvSpPr>
                  <a:spLocks noChangeArrowheads="1"/>
                </p:cNvSpPr>
                <p:nvPr/>
              </p:nvSpPr>
              <p:spPr bwMode="auto">
                <a:xfrm>
                  <a:off x="676" y="1036"/>
                  <a:ext cx="821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 dirty="0" smtClean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6.5</a:t>
                  </a:r>
                  <a:endParaRPr lang="en-US" altLang="en-US" sz="1600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endParaRPr lang="en-US" altLang="en-US" sz="1600" dirty="0">
                    <a:solidFill>
                      <a:srgbClr val="FF0066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63" name="Rectangle 77"/>
                <p:cNvSpPr>
                  <a:spLocks noChangeArrowheads="1"/>
                </p:cNvSpPr>
                <p:nvPr/>
              </p:nvSpPr>
              <p:spPr bwMode="auto">
                <a:xfrm>
                  <a:off x="633" y="1036"/>
                  <a:ext cx="90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 sz="2800"/>
                </a:p>
              </p:txBody>
            </p:sp>
          </p:grpSp>
          <p:grpSp>
            <p:nvGrpSpPr>
              <p:cNvPr id="172" name="Group 80"/>
              <p:cNvGrpSpPr>
                <a:grpSpLocks/>
              </p:cNvGrpSpPr>
              <p:nvPr/>
            </p:nvGrpSpPr>
            <p:grpSpPr bwMode="auto">
              <a:xfrm>
                <a:off x="1540" y="1036"/>
                <a:ext cx="1022" cy="403"/>
                <a:chOff x="1540" y="1036"/>
                <a:chExt cx="1022" cy="403"/>
              </a:xfrm>
            </p:grpSpPr>
            <p:sp>
              <p:nvSpPr>
                <p:cNvPr id="260" name="Rectangle 29"/>
                <p:cNvSpPr>
                  <a:spLocks noChangeArrowheads="1"/>
                </p:cNvSpPr>
                <p:nvPr/>
              </p:nvSpPr>
              <p:spPr bwMode="auto">
                <a:xfrm>
                  <a:off x="1583" y="1036"/>
                  <a:ext cx="936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 dirty="0" smtClean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7.1</a:t>
                  </a:r>
                  <a:endParaRPr lang="en-US" altLang="en-US" sz="1600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endParaRPr lang="en-US" altLang="en-US" sz="1600" dirty="0">
                    <a:solidFill>
                      <a:srgbClr val="FF0066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61" name="Rectangle 79"/>
                <p:cNvSpPr>
                  <a:spLocks noChangeArrowheads="1"/>
                </p:cNvSpPr>
                <p:nvPr/>
              </p:nvSpPr>
              <p:spPr bwMode="auto">
                <a:xfrm>
                  <a:off x="1540" y="1036"/>
                  <a:ext cx="1022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 sz="2800"/>
                </a:p>
              </p:txBody>
            </p:sp>
          </p:grpSp>
          <p:grpSp>
            <p:nvGrpSpPr>
              <p:cNvPr id="173" name="Group 82"/>
              <p:cNvGrpSpPr>
                <a:grpSpLocks/>
              </p:cNvGrpSpPr>
              <p:nvPr/>
            </p:nvGrpSpPr>
            <p:grpSpPr bwMode="auto">
              <a:xfrm>
                <a:off x="2562" y="1036"/>
                <a:ext cx="806" cy="403"/>
                <a:chOff x="2562" y="1036"/>
                <a:chExt cx="806" cy="403"/>
              </a:xfrm>
            </p:grpSpPr>
            <p:sp>
              <p:nvSpPr>
                <p:cNvPr id="258" name="Rectangle 30"/>
                <p:cNvSpPr>
                  <a:spLocks noChangeArrowheads="1"/>
                </p:cNvSpPr>
                <p:nvPr/>
              </p:nvSpPr>
              <p:spPr bwMode="auto">
                <a:xfrm>
                  <a:off x="2605" y="1036"/>
                  <a:ext cx="720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6.9</a:t>
                  </a:r>
                </a:p>
                <a:p>
                  <a:pPr algn="ctr"/>
                  <a:endParaRPr lang="en-US" altLang="en-US" sz="1600">
                    <a:solidFill>
                      <a:srgbClr val="FF0066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59" name="Rectangle 81"/>
                <p:cNvSpPr>
                  <a:spLocks noChangeArrowheads="1"/>
                </p:cNvSpPr>
                <p:nvPr/>
              </p:nvSpPr>
              <p:spPr bwMode="auto">
                <a:xfrm>
                  <a:off x="2562" y="1036"/>
                  <a:ext cx="806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 sz="2800"/>
                </a:p>
              </p:txBody>
            </p:sp>
          </p:grpSp>
          <p:grpSp>
            <p:nvGrpSpPr>
              <p:cNvPr id="174" name="Group 84"/>
              <p:cNvGrpSpPr>
                <a:grpSpLocks/>
              </p:cNvGrpSpPr>
              <p:nvPr/>
            </p:nvGrpSpPr>
            <p:grpSpPr bwMode="auto">
              <a:xfrm>
                <a:off x="0" y="1439"/>
                <a:ext cx="633" cy="403"/>
                <a:chOff x="0" y="1439"/>
                <a:chExt cx="633" cy="403"/>
              </a:xfrm>
            </p:grpSpPr>
            <p:sp>
              <p:nvSpPr>
                <p:cNvPr id="256" name="Rectangle 31"/>
                <p:cNvSpPr>
                  <a:spLocks noChangeArrowheads="1"/>
                </p:cNvSpPr>
                <p:nvPr/>
              </p:nvSpPr>
              <p:spPr bwMode="auto">
                <a:xfrm>
                  <a:off x="43" y="1439"/>
                  <a:ext cx="547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60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Color</a:t>
                  </a:r>
                </a:p>
                <a:p>
                  <a:endParaRPr lang="en-US" altLang="en-US" sz="1600">
                    <a:solidFill>
                      <a:srgbClr val="FF0066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57" name="Rectangle 83"/>
                <p:cNvSpPr>
                  <a:spLocks noChangeArrowheads="1"/>
                </p:cNvSpPr>
                <p:nvPr/>
              </p:nvSpPr>
              <p:spPr bwMode="auto">
                <a:xfrm>
                  <a:off x="0" y="1439"/>
                  <a:ext cx="633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 sz="2800"/>
                </a:p>
              </p:txBody>
            </p:sp>
          </p:grpSp>
          <p:grpSp>
            <p:nvGrpSpPr>
              <p:cNvPr id="175" name="Group 86"/>
              <p:cNvGrpSpPr>
                <a:grpSpLocks/>
              </p:cNvGrpSpPr>
              <p:nvPr/>
            </p:nvGrpSpPr>
            <p:grpSpPr bwMode="auto">
              <a:xfrm>
                <a:off x="633" y="1439"/>
                <a:ext cx="907" cy="403"/>
                <a:chOff x="633" y="1439"/>
                <a:chExt cx="907" cy="403"/>
              </a:xfrm>
            </p:grpSpPr>
            <p:sp>
              <p:nvSpPr>
                <p:cNvPr id="254" name="Rectangle 32"/>
                <p:cNvSpPr>
                  <a:spLocks noChangeArrowheads="1"/>
                </p:cNvSpPr>
                <p:nvPr/>
              </p:nvSpPr>
              <p:spPr bwMode="auto">
                <a:xfrm>
                  <a:off x="676" y="1439"/>
                  <a:ext cx="821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 dirty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Brownish</a:t>
                  </a:r>
                </a:p>
                <a:p>
                  <a:pPr algn="ctr"/>
                  <a:endParaRPr lang="en-US" altLang="en-US" sz="1600" dirty="0">
                    <a:solidFill>
                      <a:srgbClr val="FF0066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55" name="Rectangle 85"/>
                <p:cNvSpPr>
                  <a:spLocks noChangeArrowheads="1"/>
                </p:cNvSpPr>
                <p:nvPr/>
              </p:nvSpPr>
              <p:spPr bwMode="auto">
                <a:xfrm>
                  <a:off x="633" y="1439"/>
                  <a:ext cx="90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 sz="2800"/>
                </a:p>
              </p:txBody>
            </p:sp>
          </p:grpSp>
          <p:grpSp>
            <p:nvGrpSpPr>
              <p:cNvPr id="176" name="Group 88"/>
              <p:cNvGrpSpPr>
                <a:grpSpLocks/>
              </p:cNvGrpSpPr>
              <p:nvPr/>
            </p:nvGrpSpPr>
            <p:grpSpPr bwMode="auto">
              <a:xfrm>
                <a:off x="1540" y="1439"/>
                <a:ext cx="1022" cy="403"/>
                <a:chOff x="1540" y="1439"/>
                <a:chExt cx="1022" cy="403"/>
              </a:xfrm>
            </p:grpSpPr>
            <p:sp>
              <p:nvSpPr>
                <p:cNvPr id="252" name="Rectangle 33"/>
                <p:cNvSpPr>
                  <a:spLocks noChangeArrowheads="1"/>
                </p:cNvSpPr>
                <p:nvPr/>
              </p:nvSpPr>
              <p:spPr bwMode="auto">
                <a:xfrm>
                  <a:off x="1583" y="1439"/>
                  <a:ext cx="936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Light brown</a:t>
                  </a:r>
                </a:p>
                <a:p>
                  <a:pPr algn="ctr"/>
                  <a:endParaRPr lang="en-US" altLang="en-US" sz="1600">
                    <a:solidFill>
                      <a:srgbClr val="FF0066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53" name="Rectangle 87"/>
                <p:cNvSpPr>
                  <a:spLocks noChangeArrowheads="1"/>
                </p:cNvSpPr>
                <p:nvPr/>
              </p:nvSpPr>
              <p:spPr bwMode="auto">
                <a:xfrm>
                  <a:off x="1540" y="1439"/>
                  <a:ext cx="1022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 sz="2800"/>
                </a:p>
              </p:txBody>
            </p:sp>
          </p:grpSp>
          <p:grpSp>
            <p:nvGrpSpPr>
              <p:cNvPr id="177" name="Group 90"/>
              <p:cNvGrpSpPr>
                <a:grpSpLocks/>
              </p:cNvGrpSpPr>
              <p:nvPr/>
            </p:nvGrpSpPr>
            <p:grpSpPr bwMode="auto">
              <a:xfrm>
                <a:off x="2562" y="1439"/>
                <a:ext cx="806" cy="403"/>
                <a:chOff x="2562" y="1439"/>
                <a:chExt cx="806" cy="403"/>
              </a:xfrm>
            </p:grpSpPr>
            <p:sp>
              <p:nvSpPr>
                <p:cNvPr id="250" name="Rectangle 34"/>
                <p:cNvSpPr>
                  <a:spLocks noChangeArrowheads="1"/>
                </p:cNvSpPr>
                <p:nvPr/>
              </p:nvSpPr>
              <p:spPr bwMode="auto">
                <a:xfrm>
                  <a:off x="2605" y="1439"/>
                  <a:ext cx="720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Light brown</a:t>
                  </a:r>
                </a:p>
                <a:p>
                  <a:pPr algn="ctr"/>
                  <a:endParaRPr lang="en-US" altLang="en-US" sz="1600">
                    <a:solidFill>
                      <a:srgbClr val="FF0066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51" name="Rectangle 89"/>
                <p:cNvSpPr>
                  <a:spLocks noChangeArrowheads="1"/>
                </p:cNvSpPr>
                <p:nvPr/>
              </p:nvSpPr>
              <p:spPr bwMode="auto">
                <a:xfrm>
                  <a:off x="2562" y="1439"/>
                  <a:ext cx="806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 sz="2800"/>
                </a:p>
              </p:txBody>
            </p:sp>
          </p:grpSp>
          <p:grpSp>
            <p:nvGrpSpPr>
              <p:cNvPr id="178" name="Group 92"/>
              <p:cNvGrpSpPr>
                <a:grpSpLocks/>
              </p:cNvGrpSpPr>
              <p:nvPr/>
            </p:nvGrpSpPr>
            <p:grpSpPr bwMode="auto">
              <a:xfrm>
                <a:off x="0" y="1842"/>
                <a:ext cx="633" cy="403"/>
                <a:chOff x="0" y="1842"/>
                <a:chExt cx="633" cy="403"/>
              </a:xfrm>
            </p:grpSpPr>
            <p:sp>
              <p:nvSpPr>
                <p:cNvPr id="248" name="Rectangle 35"/>
                <p:cNvSpPr>
                  <a:spLocks noChangeArrowheads="1"/>
                </p:cNvSpPr>
                <p:nvPr/>
              </p:nvSpPr>
              <p:spPr bwMode="auto">
                <a:xfrm>
                  <a:off x="43" y="1842"/>
                  <a:ext cx="547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60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TDS</a:t>
                  </a:r>
                </a:p>
                <a:p>
                  <a:endParaRPr lang="en-US" altLang="en-US" sz="1600">
                    <a:solidFill>
                      <a:srgbClr val="FF0066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49" name="Rectangle 91"/>
                <p:cNvSpPr>
                  <a:spLocks noChangeArrowheads="1"/>
                </p:cNvSpPr>
                <p:nvPr/>
              </p:nvSpPr>
              <p:spPr bwMode="auto">
                <a:xfrm>
                  <a:off x="0" y="1842"/>
                  <a:ext cx="633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 sz="2800"/>
                </a:p>
              </p:txBody>
            </p:sp>
          </p:grpSp>
          <p:grpSp>
            <p:nvGrpSpPr>
              <p:cNvPr id="179" name="Group 94"/>
              <p:cNvGrpSpPr>
                <a:grpSpLocks/>
              </p:cNvGrpSpPr>
              <p:nvPr/>
            </p:nvGrpSpPr>
            <p:grpSpPr bwMode="auto">
              <a:xfrm>
                <a:off x="633" y="1842"/>
                <a:ext cx="907" cy="403"/>
                <a:chOff x="633" y="1842"/>
                <a:chExt cx="907" cy="403"/>
              </a:xfrm>
            </p:grpSpPr>
            <p:sp>
              <p:nvSpPr>
                <p:cNvPr id="246" name="Rectangle 36"/>
                <p:cNvSpPr>
                  <a:spLocks noChangeArrowheads="1"/>
                </p:cNvSpPr>
                <p:nvPr/>
              </p:nvSpPr>
              <p:spPr bwMode="auto">
                <a:xfrm>
                  <a:off x="676" y="1842"/>
                  <a:ext cx="821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 dirty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r>
                    <a:rPr lang="en-US" altLang="en-US" sz="1600" dirty="0" smtClean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36</a:t>
                  </a:r>
                  <a:endParaRPr lang="en-US" altLang="en-US" sz="1600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endParaRPr lang="en-US" altLang="en-US" sz="1600" dirty="0">
                    <a:solidFill>
                      <a:srgbClr val="FF0066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47" name="Rectangle 93"/>
                <p:cNvSpPr>
                  <a:spLocks noChangeArrowheads="1"/>
                </p:cNvSpPr>
                <p:nvPr/>
              </p:nvSpPr>
              <p:spPr bwMode="auto">
                <a:xfrm>
                  <a:off x="633" y="1842"/>
                  <a:ext cx="90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 sz="2800"/>
                </a:p>
              </p:txBody>
            </p:sp>
          </p:grpSp>
          <p:grpSp>
            <p:nvGrpSpPr>
              <p:cNvPr id="180" name="Group 96"/>
              <p:cNvGrpSpPr>
                <a:grpSpLocks/>
              </p:cNvGrpSpPr>
              <p:nvPr/>
            </p:nvGrpSpPr>
            <p:grpSpPr bwMode="auto">
              <a:xfrm>
                <a:off x="1540" y="1842"/>
                <a:ext cx="1022" cy="403"/>
                <a:chOff x="1540" y="1842"/>
                <a:chExt cx="1022" cy="403"/>
              </a:xfrm>
            </p:grpSpPr>
            <p:sp>
              <p:nvSpPr>
                <p:cNvPr id="244" name="Rectangle 37"/>
                <p:cNvSpPr>
                  <a:spLocks noChangeArrowheads="1"/>
                </p:cNvSpPr>
                <p:nvPr/>
              </p:nvSpPr>
              <p:spPr bwMode="auto">
                <a:xfrm>
                  <a:off x="1583" y="1842"/>
                  <a:ext cx="936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 dirty="0" smtClean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136.2</a:t>
                  </a:r>
                  <a:endParaRPr lang="en-US" altLang="en-US" sz="1600" dirty="0">
                    <a:solidFill>
                      <a:srgbClr val="FF0066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45" name="Rectangle 95"/>
                <p:cNvSpPr>
                  <a:spLocks noChangeArrowheads="1"/>
                </p:cNvSpPr>
                <p:nvPr/>
              </p:nvSpPr>
              <p:spPr bwMode="auto">
                <a:xfrm>
                  <a:off x="1540" y="1842"/>
                  <a:ext cx="1022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 sz="2800"/>
                </a:p>
              </p:txBody>
            </p:sp>
          </p:grpSp>
          <p:grpSp>
            <p:nvGrpSpPr>
              <p:cNvPr id="181" name="Group 98"/>
              <p:cNvGrpSpPr>
                <a:grpSpLocks/>
              </p:cNvGrpSpPr>
              <p:nvPr/>
            </p:nvGrpSpPr>
            <p:grpSpPr bwMode="auto">
              <a:xfrm>
                <a:off x="2562" y="1842"/>
                <a:ext cx="806" cy="403"/>
                <a:chOff x="2562" y="1842"/>
                <a:chExt cx="806" cy="403"/>
              </a:xfrm>
            </p:grpSpPr>
            <p:sp>
              <p:nvSpPr>
                <p:cNvPr id="242" name="Rectangle 38"/>
                <p:cNvSpPr>
                  <a:spLocks noChangeArrowheads="1"/>
                </p:cNvSpPr>
                <p:nvPr/>
              </p:nvSpPr>
              <p:spPr bwMode="auto">
                <a:xfrm>
                  <a:off x="2605" y="1842"/>
                  <a:ext cx="720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 dirty="0" smtClean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98.7 (27.5</a:t>
                  </a:r>
                  <a:r>
                    <a:rPr lang="en-US" altLang="en-US" sz="1600" dirty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</a:p>
                <a:p>
                  <a:pPr algn="ctr"/>
                  <a:endParaRPr lang="en-US" altLang="en-US" sz="1600" dirty="0">
                    <a:solidFill>
                      <a:srgbClr val="FF0066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43" name="Rectangle 97"/>
                <p:cNvSpPr>
                  <a:spLocks noChangeArrowheads="1"/>
                </p:cNvSpPr>
                <p:nvPr/>
              </p:nvSpPr>
              <p:spPr bwMode="auto">
                <a:xfrm>
                  <a:off x="2562" y="1842"/>
                  <a:ext cx="806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 sz="2800"/>
                </a:p>
              </p:txBody>
            </p:sp>
          </p:grpSp>
          <p:grpSp>
            <p:nvGrpSpPr>
              <p:cNvPr id="182" name="Group 100"/>
              <p:cNvGrpSpPr>
                <a:grpSpLocks/>
              </p:cNvGrpSpPr>
              <p:nvPr/>
            </p:nvGrpSpPr>
            <p:grpSpPr bwMode="auto">
              <a:xfrm>
                <a:off x="0" y="2245"/>
                <a:ext cx="633" cy="403"/>
                <a:chOff x="0" y="2245"/>
                <a:chExt cx="633" cy="403"/>
              </a:xfrm>
            </p:grpSpPr>
            <p:sp>
              <p:nvSpPr>
                <p:cNvPr id="240" name="Rectangle 39"/>
                <p:cNvSpPr>
                  <a:spLocks noChangeArrowheads="1"/>
                </p:cNvSpPr>
                <p:nvPr/>
              </p:nvSpPr>
              <p:spPr bwMode="auto">
                <a:xfrm>
                  <a:off x="43" y="2245"/>
                  <a:ext cx="547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60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TSS</a:t>
                  </a:r>
                </a:p>
                <a:p>
                  <a:endParaRPr lang="en-US" altLang="en-US" sz="1600">
                    <a:solidFill>
                      <a:srgbClr val="FF0066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41" name="Rectangle 99"/>
                <p:cNvSpPr>
                  <a:spLocks noChangeArrowheads="1"/>
                </p:cNvSpPr>
                <p:nvPr/>
              </p:nvSpPr>
              <p:spPr bwMode="auto">
                <a:xfrm>
                  <a:off x="0" y="2245"/>
                  <a:ext cx="633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 sz="2800"/>
                </a:p>
              </p:txBody>
            </p:sp>
          </p:grpSp>
          <p:grpSp>
            <p:nvGrpSpPr>
              <p:cNvPr id="183" name="Group 102"/>
              <p:cNvGrpSpPr>
                <a:grpSpLocks/>
              </p:cNvGrpSpPr>
              <p:nvPr/>
            </p:nvGrpSpPr>
            <p:grpSpPr bwMode="auto">
              <a:xfrm>
                <a:off x="633" y="2245"/>
                <a:ext cx="907" cy="403"/>
                <a:chOff x="633" y="2245"/>
                <a:chExt cx="907" cy="403"/>
              </a:xfrm>
            </p:grpSpPr>
            <p:sp>
              <p:nvSpPr>
                <p:cNvPr id="238" name="Rectangle 40"/>
                <p:cNvSpPr>
                  <a:spLocks noChangeArrowheads="1"/>
                </p:cNvSpPr>
                <p:nvPr/>
              </p:nvSpPr>
              <p:spPr bwMode="auto">
                <a:xfrm>
                  <a:off x="676" y="2245"/>
                  <a:ext cx="821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 dirty="0" smtClean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700</a:t>
                  </a:r>
                  <a:endParaRPr lang="en-US" altLang="en-US" sz="1600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endParaRPr lang="en-US" altLang="en-US" sz="1600" dirty="0">
                    <a:solidFill>
                      <a:srgbClr val="FF0066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39" name="Rectangle 101"/>
                <p:cNvSpPr>
                  <a:spLocks noChangeArrowheads="1"/>
                </p:cNvSpPr>
                <p:nvPr/>
              </p:nvSpPr>
              <p:spPr bwMode="auto">
                <a:xfrm>
                  <a:off x="633" y="2245"/>
                  <a:ext cx="90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 sz="2800"/>
                </a:p>
              </p:txBody>
            </p:sp>
          </p:grpSp>
          <p:grpSp>
            <p:nvGrpSpPr>
              <p:cNvPr id="184" name="Group 104"/>
              <p:cNvGrpSpPr>
                <a:grpSpLocks/>
              </p:cNvGrpSpPr>
              <p:nvPr/>
            </p:nvGrpSpPr>
            <p:grpSpPr bwMode="auto">
              <a:xfrm>
                <a:off x="1540" y="2245"/>
                <a:ext cx="1022" cy="403"/>
                <a:chOff x="1540" y="2245"/>
                <a:chExt cx="1022" cy="403"/>
              </a:xfrm>
            </p:grpSpPr>
            <p:sp>
              <p:nvSpPr>
                <p:cNvPr id="236" name="Rectangle 41"/>
                <p:cNvSpPr>
                  <a:spLocks noChangeArrowheads="1"/>
                </p:cNvSpPr>
                <p:nvPr/>
              </p:nvSpPr>
              <p:spPr bwMode="auto">
                <a:xfrm>
                  <a:off x="1583" y="2245"/>
                  <a:ext cx="936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 dirty="0" smtClean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147.7</a:t>
                  </a:r>
                  <a:endParaRPr lang="en-US" altLang="en-US" sz="1600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endParaRPr lang="en-US" altLang="en-US" sz="1600" dirty="0">
                    <a:solidFill>
                      <a:srgbClr val="FF0066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37" name="Rectangle 103"/>
                <p:cNvSpPr>
                  <a:spLocks noChangeArrowheads="1"/>
                </p:cNvSpPr>
                <p:nvPr/>
              </p:nvSpPr>
              <p:spPr bwMode="auto">
                <a:xfrm>
                  <a:off x="1540" y="2245"/>
                  <a:ext cx="1022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 sz="2800"/>
                </a:p>
              </p:txBody>
            </p:sp>
          </p:grpSp>
          <p:grpSp>
            <p:nvGrpSpPr>
              <p:cNvPr id="185" name="Group 106"/>
              <p:cNvGrpSpPr>
                <a:grpSpLocks/>
              </p:cNvGrpSpPr>
              <p:nvPr/>
            </p:nvGrpSpPr>
            <p:grpSpPr bwMode="auto">
              <a:xfrm>
                <a:off x="2562" y="2245"/>
                <a:ext cx="806" cy="403"/>
                <a:chOff x="2562" y="2245"/>
                <a:chExt cx="806" cy="403"/>
              </a:xfrm>
            </p:grpSpPr>
            <p:sp>
              <p:nvSpPr>
                <p:cNvPr id="234" name="Rectangle 42"/>
                <p:cNvSpPr>
                  <a:spLocks noChangeArrowheads="1"/>
                </p:cNvSpPr>
                <p:nvPr/>
              </p:nvSpPr>
              <p:spPr bwMode="auto">
                <a:xfrm>
                  <a:off x="2605" y="2245"/>
                  <a:ext cx="720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 dirty="0" smtClean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3.4 </a:t>
                  </a:r>
                  <a:r>
                    <a:rPr lang="en-US" altLang="en-US" sz="1600" dirty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(97.7)</a:t>
                  </a:r>
                </a:p>
                <a:p>
                  <a:pPr algn="ctr"/>
                  <a:endParaRPr lang="en-US" altLang="en-US" sz="1600" dirty="0">
                    <a:solidFill>
                      <a:srgbClr val="FF0066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35" name="Rectangle 105"/>
                <p:cNvSpPr>
                  <a:spLocks noChangeArrowheads="1"/>
                </p:cNvSpPr>
                <p:nvPr/>
              </p:nvSpPr>
              <p:spPr bwMode="auto">
                <a:xfrm>
                  <a:off x="2562" y="2245"/>
                  <a:ext cx="806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 sz="2800"/>
                </a:p>
              </p:txBody>
            </p:sp>
          </p:grpSp>
          <p:grpSp>
            <p:nvGrpSpPr>
              <p:cNvPr id="186" name="Group 108"/>
              <p:cNvGrpSpPr>
                <a:grpSpLocks/>
              </p:cNvGrpSpPr>
              <p:nvPr/>
            </p:nvGrpSpPr>
            <p:grpSpPr bwMode="auto">
              <a:xfrm>
                <a:off x="0" y="2648"/>
                <a:ext cx="633" cy="403"/>
                <a:chOff x="0" y="2648"/>
                <a:chExt cx="633" cy="403"/>
              </a:xfrm>
            </p:grpSpPr>
            <p:sp>
              <p:nvSpPr>
                <p:cNvPr id="232" name="Rectangle 43"/>
                <p:cNvSpPr>
                  <a:spLocks noChangeArrowheads="1"/>
                </p:cNvSpPr>
                <p:nvPr/>
              </p:nvSpPr>
              <p:spPr bwMode="auto">
                <a:xfrm>
                  <a:off x="43" y="2648"/>
                  <a:ext cx="547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60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BOD</a:t>
                  </a:r>
                </a:p>
                <a:p>
                  <a:endParaRPr lang="en-US" altLang="en-US" sz="1600">
                    <a:solidFill>
                      <a:srgbClr val="FF0066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33" name="Rectangle 107"/>
                <p:cNvSpPr>
                  <a:spLocks noChangeArrowheads="1"/>
                </p:cNvSpPr>
                <p:nvPr/>
              </p:nvSpPr>
              <p:spPr bwMode="auto">
                <a:xfrm>
                  <a:off x="0" y="2648"/>
                  <a:ext cx="633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 sz="2800"/>
                </a:p>
              </p:txBody>
            </p:sp>
          </p:grpSp>
          <p:grpSp>
            <p:nvGrpSpPr>
              <p:cNvPr id="187" name="Group 110"/>
              <p:cNvGrpSpPr>
                <a:grpSpLocks/>
              </p:cNvGrpSpPr>
              <p:nvPr/>
            </p:nvGrpSpPr>
            <p:grpSpPr bwMode="auto">
              <a:xfrm>
                <a:off x="633" y="2648"/>
                <a:ext cx="907" cy="403"/>
                <a:chOff x="633" y="2648"/>
                <a:chExt cx="907" cy="403"/>
              </a:xfrm>
            </p:grpSpPr>
            <p:sp>
              <p:nvSpPr>
                <p:cNvPr id="230" name="Rectangle 44"/>
                <p:cNvSpPr>
                  <a:spLocks noChangeArrowheads="1"/>
                </p:cNvSpPr>
                <p:nvPr/>
              </p:nvSpPr>
              <p:spPr bwMode="auto">
                <a:xfrm>
                  <a:off x="676" y="2648"/>
                  <a:ext cx="821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 dirty="0" smtClean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173</a:t>
                  </a:r>
                  <a:endParaRPr lang="en-US" altLang="en-US" sz="1600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endParaRPr lang="en-US" altLang="en-US" sz="1600" dirty="0">
                    <a:solidFill>
                      <a:srgbClr val="FF0066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31" name="Rectangle 109"/>
                <p:cNvSpPr>
                  <a:spLocks noChangeArrowheads="1"/>
                </p:cNvSpPr>
                <p:nvPr/>
              </p:nvSpPr>
              <p:spPr bwMode="auto">
                <a:xfrm>
                  <a:off x="633" y="2648"/>
                  <a:ext cx="90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 sz="2800"/>
                </a:p>
              </p:txBody>
            </p:sp>
          </p:grpSp>
          <p:grpSp>
            <p:nvGrpSpPr>
              <p:cNvPr id="188" name="Group 112"/>
              <p:cNvGrpSpPr>
                <a:grpSpLocks/>
              </p:cNvGrpSpPr>
              <p:nvPr/>
            </p:nvGrpSpPr>
            <p:grpSpPr bwMode="auto">
              <a:xfrm>
                <a:off x="1540" y="2648"/>
                <a:ext cx="1022" cy="403"/>
                <a:chOff x="1540" y="2648"/>
                <a:chExt cx="1022" cy="403"/>
              </a:xfrm>
            </p:grpSpPr>
            <p:sp>
              <p:nvSpPr>
                <p:cNvPr id="228" name="Rectangle 45"/>
                <p:cNvSpPr>
                  <a:spLocks noChangeArrowheads="1"/>
                </p:cNvSpPr>
                <p:nvPr/>
              </p:nvSpPr>
              <p:spPr bwMode="auto">
                <a:xfrm>
                  <a:off x="1583" y="2648"/>
                  <a:ext cx="936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 dirty="0" smtClean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112.8</a:t>
                  </a:r>
                  <a:endParaRPr lang="en-US" altLang="en-US" sz="1600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endParaRPr lang="en-US" altLang="en-US" sz="1600" dirty="0">
                    <a:solidFill>
                      <a:srgbClr val="FF0066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29" name="Rectangle 111"/>
                <p:cNvSpPr>
                  <a:spLocks noChangeArrowheads="1"/>
                </p:cNvSpPr>
                <p:nvPr/>
              </p:nvSpPr>
              <p:spPr bwMode="auto">
                <a:xfrm>
                  <a:off x="1540" y="2648"/>
                  <a:ext cx="1022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 sz="2800"/>
                </a:p>
              </p:txBody>
            </p:sp>
          </p:grpSp>
          <p:grpSp>
            <p:nvGrpSpPr>
              <p:cNvPr id="189" name="Group 114"/>
              <p:cNvGrpSpPr>
                <a:grpSpLocks/>
              </p:cNvGrpSpPr>
              <p:nvPr/>
            </p:nvGrpSpPr>
            <p:grpSpPr bwMode="auto">
              <a:xfrm>
                <a:off x="2562" y="2648"/>
                <a:ext cx="806" cy="403"/>
                <a:chOff x="2562" y="2648"/>
                <a:chExt cx="806" cy="403"/>
              </a:xfrm>
            </p:grpSpPr>
            <p:sp>
              <p:nvSpPr>
                <p:cNvPr id="226" name="Rectangle 46"/>
                <p:cNvSpPr>
                  <a:spLocks noChangeArrowheads="1"/>
                </p:cNvSpPr>
                <p:nvPr/>
              </p:nvSpPr>
              <p:spPr bwMode="auto">
                <a:xfrm>
                  <a:off x="2605" y="2648"/>
                  <a:ext cx="720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 dirty="0" smtClean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38.8 (65.7</a:t>
                  </a:r>
                  <a:r>
                    <a:rPr lang="en-US" altLang="en-US" sz="1600" dirty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</a:p>
                <a:p>
                  <a:pPr algn="ctr"/>
                  <a:endParaRPr lang="en-US" altLang="en-US" sz="1600" dirty="0">
                    <a:solidFill>
                      <a:srgbClr val="FF0066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27" name="Rectangle 113"/>
                <p:cNvSpPr>
                  <a:spLocks noChangeArrowheads="1"/>
                </p:cNvSpPr>
                <p:nvPr/>
              </p:nvSpPr>
              <p:spPr bwMode="auto">
                <a:xfrm>
                  <a:off x="2562" y="2648"/>
                  <a:ext cx="806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 sz="2800"/>
                </a:p>
              </p:txBody>
            </p:sp>
          </p:grpSp>
          <p:grpSp>
            <p:nvGrpSpPr>
              <p:cNvPr id="190" name="Group 116"/>
              <p:cNvGrpSpPr>
                <a:grpSpLocks/>
              </p:cNvGrpSpPr>
              <p:nvPr/>
            </p:nvGrpSpPr>
            <p:grpSpPr bwMode="auto">
              <a:xfrm>
                <a:off x="0" y="3051"/>
                <a:ext cx="633" cy="403"/>
                <a:chOff x="0" y="3051"/>
                <a:chExt cx="633" cy="403"/>
              </a:xfrm>
            </p:grpSpPr>
            <p:sp>
              <p:nvSpPr>
                <p:cNvPr id="224" name="Rectangle 47"/>
                <p:cNvSpPr>
                  <a:spLocks noChangeArrowheads="1"/>
                </p:cNvSpPr>
                <p:nvPr/>
              </p:nvSpPr>
              <p:spPr bwMode="auto">
                <a:xfrm>
                  <a:off x="43" y="3051"/>
                  <a:ext cx="547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60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COD</a:t>
                  </a:r>
                </a:p>
                <a:p>
                  <a:endParaRPr lang="en-US" altLang="en-US" sz="1600">
                    <a:solidFill>
                      <a:srgbClr val="FF0066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25" name="Rectangle 115"/>
                <p:cNvSpPr>
                  <a:spLocks noChangeArrowheads="1"/>
                </p:cNvSpPr>
                <p:nvPr/>
              </p:nvSpPr>
              <p:spPr bwMode="auto">
                <a:xfrm>
                  <a:off x="0" y="3051"/>
                  <a:ext cx="633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 sz="2800"/>
                </a:p>
              </p:txBody>
            </p:sp>
          </p:grpSp>
          <p:grpSp>
            <p:nvGrpSpPr>
              <p:cNvPr id="191" name="Group 118"/>
              <p:cNvGrpSpPr>
                <a:grpSpLocks/>
              </p:cNvGrpSpPr>
              <p:nvPr/>
            </p:nvGrpSpPr>
            <p:grpSpPr bwMode="auto">
              <a:xfrm>
                <a:off x="633" y="3051"/>
                <a:ext cx="907" cy="403"/>
                <a:chOff x="633" y="3051"/>
                <a:chExt cx="907" cy="403"/>
              </a:xfrm>
            </p:grpSpPr>
            <p:sp>
              <p:nvSpPr>
                <p:cNvPr id="222" name="Rectangle 48"/>
                <p:cNvSpPr>
                  <a:spLocks noChangeArrowheads="1"/>
                </p:cNvSpPr>
                <p:nvPr/>
              </p:nvSpPr>
              <p:spPr bwMode="auto">
                <a:xfrm>
                  <a:off x="676" y="3051"/>
                  <a:ext cx="821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 dirty="0" smtClean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898</a:t>
                  </a:r>
                  <a:endParaRPr lang="en-US" altLang="en-US" sz="1600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endParaRPr lang="en-US" altLang="en-US" sz="1600" dirty="0">
                    <a:solidFill>
                      <a:srgbClr val="FF0066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23" name="Rectangle 117"/>
                <p:cNvSpPr>
                  <a:spLocks noChangeArrowheads="1"/>
                </p:cNvSpPr>
                <p:nvPr/>
              </p:nvSpPr>
              <p:spPr bwMode="auto">
                <a:xfrm>
                  <a:off x="633" y="3051"/>
                  <a:ext cx="90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 sz="2800"/>
                </a:p>
              </p:txBody>
            </p:sp>
          </p:grpSp>
          <p:grpSp>
            <p:nvGrpSpPr>
              <p:cNvPr id="192" name="Group 120"/>
              <p:cNvGrpSpPr>
                <a:grpSpLocks/>
              </p:cNvGrpSpPr>
              <p:nvPr/>
            </p:nvGrpSpPr>
            <p:grpSpPr bwMode="auto">
              <a:xfrm>
                <a:off x="1540" y="3051"/>
                <a:ext cx="1022" cy="403"/>
                <a:chOff x="1540" y="3051"/>
                <a:chExt cx="1022" cy="403"/>
              </a:xfrm>
            </p:grpSpPr>
            <p:sp>
              <p:nvSpPr>
                <p:cNvPr id="220" name="Rectangle 49"/>
                <p:cNvSpPr>
                  <a:spLocks noChangeArrowheads="1"/>
                </p:cNvSpPr>
                <p:nvPr/>
              </p:nvSpPr>
              <p:spPr bwMode="auto">
                <a:xfrm>
                  <a:off x="1583" y="3051"/>
                  <a:ext cx="936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 dirty="0" smtClean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461.6</a:t>
                  </a:r>
                  <a:endParaRPr lang="en-US" altLang="en-US" sz="1600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endParaRPr lang="en-US" altLang="en-US" sz="1600" dirty="0">
                    <a:solidFill>
                      <a:srgbClr val="FF0066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21" name="Rectangle 119"/>
                <p:cNvSpPr>
                  <a:spLocks noChangeArrowheads="1"/>
                </p:cNvSpPr>
                <p:nvPr/>
              </p:nvSpPr>
              <p:spPr bwMode="auto">
                <a:xfrm>
                  <a:off x="1540" y="3051"/>
                  <a:ext cx="1022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 sz="2800"/>
                </a:p>
              </p:txBody>
            </p:sp>
          </p:grpSp>
          <p:grpSp>
            <p:nvGrpSpPr>
              <p:cNvPr id="193" name="Group 122"/>
              <p:cNvGrpSpPr>
                <a:grpSpLocks/>
              </p:cNvGrpSpPr>
              <p:nvPr/>
            </p:nvGrpSpPr>
            <p:grpSpPr bwMode="auto">
              <a:xfrm>
                <a:off x="2562" y="3051"/>
                <a:ext cx="806" cy="403"/>
                <a:chOff x="2562" y="3051"/>
                <a:chExt cx="806" cy="403"/>
              </a:xfrm>
            </p:grpSpPr>
            <p:sp>
              <p:nvSpPr>
                <p:cNvPr id="218" name="Rectangle 50"/>
                <p:cNvSpPr>
                  <a:spLocks noChangeArrowheads="1"/>
                </p:cNvSpPr>
                <p:nvPr/>
              </p:nvSpPr>
              <p:spPr bwMode="auto">
                <a:xfrm>
                  <a:off x="2605" y="3051"/>
                  <a:ext cx="720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 dirty="0" smtClean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216.9 (52.9</a:t>
                  </a:r>
                  <a:r>
                    <a:rPr lang="en-US" altLang="en-US" sz="1600" dirty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</a:p>
                <a:p>
                  <a:pPr algn="ctr"/>
                  <a:endParaRPr lang="en-US" altLang="en-US" sz="1600" dirty="0">
                    <a:solidFill>
                      <a:srgbClr val="FF0066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9" name="Rectangle 121"/>
                <p:cNvSpPr>
                  <a:spLocks noChangeArrowheads="1"/>
                </p:cNvSpPr>
                <p:nvPr/>
              </p:nvSpPr>
              <p:spPr bwMode="auto">
                <a:xfrm>
                  <a:off x="2562" y="3051"/>
                  <a:ext cx="806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 sz="2800"/>
                </a:p>
              </p:txBody>
            </p:sp>
          </p:grpSp>
          <p:grpSp>
            <p:nvGrpSpPr>
              <p:cNvPr id="194" name="Group 124"/>
              <p:cNvGrpSpPr>
                <a:grpSpLocks/>
              </p:cNvGrpSpPr>
              <p:nvPr/>
            </p:nvGrpSpPr>
            <p:grpSpPr bwMode="auto">
              <a:xfrm>
                <a:off x="0" y="3454"/>
                <a:ext cx="633" cy="403"/>
                <a:chOff x="0" y="3454"/>
                <a:chExt cx="633" cy="403"/>
              </a:xfrm>
            </p:grpSpPr>
            <p:sp>
              <p:nvSpPr>
                <p:cNvPr id="216" name="Rectangle 51"/>
                <p:cNvSpPr>
                  <a:spLocks noChangeArrowheads="1"/>
                </p:cNvSpPr>
                <p:nvPr/>
              </p:nvSpPr>
              <p:spPr bwMode="auto">
                <a:xfrm>
                  <a:off x="43" y="3454"/>
                  <a:ext cx="547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60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Turbidity</a:t>
                  </a:r>
                </a:p>
                <a:p>
                  <a:endParaRPr lang="en-US" altLang="en-US" sz="1600">
                    <a:solidFill>
                      <a:srgbClr val="FF0066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7" name="Rectangle 123"/>
                <p:cNvSpPr>
                  <a:spLocks noChangeArrowheads="1"/>
                </p:cNvSpPr>
                <p:nvPr/>
              </p:nvSpPr>
              <p:spPr bwMode="auto">
                <a:xfrm>
                  <a:off x="0" y="3454"/>
                  <a:ext cx="633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 sz="2800"/>
                </a:p>
              </p:txBody>
            </p:sp>
          </p:grpSp>
          <p:grpSp>
            <p:nvGrpSpPr>
              <p:cNvPr id="195" name="Group 126"/>
              <p:cNvGrpSpPr>
                <a:grpSpLocks/>
              </p:cNvGrpSpPr>
              <p:nvPr/>
            </p:nvGrpSpPr>
            <p:grpSpPr bwMode="auto">
              <a:xfrm>
                <a:off x="633" y="3454"/>
                <a:ext cx="907" cy="403"/>
                <a:chOff x="633" y="3454"/>
                <a:chExt cx="907" cy="403"/>
              </a:xfrm>
            </p:grpSpPr>
            <p:sp>
              <p:nvSpPr>
                <p:cNvPr id="214" name="Rectangle 52"/>
                <p:cNvSpPr>
                  <a:spLocks noChangeArrowheads="1"/>
                </p:cNvSpPr>
                <p:nvPr/>
              </p:nvSpPr>
              <p:spPr bwMode="auto">
                <a:xfrm>
                  <a:off x="676" y="3454"/>
                  <a:ext cx="821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 dirty="0" smtClean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42.7</a:t>
                  </a:r>
                  <a:endParaRPr lang="en-US" altLang="en-US" sz="1600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endParaRPr lang="en-US" altLang="en-US" sz="1600" dirty="0">
                    <a:solidFill>
                      <a:srgbClr val="FF0066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5" name="Rectangle 125"/>
                <p:cNvSpPr>
                  <a:spLocks noChangeArrowheads="1"/>
                </p:cNvSpPr>
                <p:nvPr/>
              </p:nvSpPr>
              <p:spPr bwMode="auto">
                <a:xfrm>
                  <a:off x="633" y="3454"/>
                  <a:ext cx="90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 sz="2800"/>
                </a:p>
              </p:txBody>
            </p:sp>
          </p:grpSp>
          <p:grpSp>
            <p:nvGrpSpPr>
              <p:cNvPr id="196" name="Group 128"/>
              <p:cNvGrpSpPr>
                <a:grpSpLocks/>
              </p:cNvGrpSpPr>
              <p:nvPr/>
            </p:nvGrpSpPr>
            <p:grpSpPr bwMode="auto">
              <a:xfrm>
                <a:off x="1540" y="3454"/>
                <a:ext cx="1022" cy="403"/>
                <a:chOff x="1540" y="3454"/>
                <a:chExt cx="1022" cy="403"/>
              </a:xfrm>
            </p:grpSpPr>
            <p:sp>
              <p:nvSpPr>
                <p:cNvPr id="212" name="Rectangle 53"/>
                <p:cNvSpPr>
                  <a:spLocks noChangeArrowheads="1"/>
                </p:cNvSpPr>
                <p:nvPr/>
              </p:nvSpPr>
              <p:spPr bwMode="auto">
                <a:xfrm>
                  <a:off x="1583" y="3454"/>
                  <a:ext cx="936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 dirty="0" smtClean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8.9</a:t>
                  </a:r>
                  <a:endParaRPr lang="en-US" altLang="en-US" sz="1600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endParaRPr lang="en-US" altLang="en-US" sz="1600" dirty="0">
                    <a:solidFill>
                      <a:srgbClr val="FF0066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3" name="Rectangle 127"/>
                <p:cNvSpPr>
                  <a:spLocks noChangeArrowheads="1"/>
                </p:cNvSpPr>
                <p:nvPr/>
              </p:nvSpPr>
              <p:spPr bwMode="auto">
                <a:xfrm>
                  <a:off x="1540" y="3454"/>
                  <a:ext cx="1022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 sz="2800"/>
                </a:p>
              </p:txBody>
            </p:sp>
          </p:grpSp>
          <p:grpSp>
            <p:nvGrpSpPr>
              <p:cNvPr id="197" name="Group 130"/>
              <p:cNvGrpSpPr>
                <a:grpSpLocks/>
              </p:cNvGrpSpPr>
              <p:nvPr/>
            </p:nvGrpSpPr>
            <p:grpSpPr bwMode="auto">
              <a:xfrm>
                <a:off x="2562" y="3454"/>
                <a:ext cx="806" cy="403"/>
                <a:chOff x="2562" y="3454"/>
                <a:chExt cx="806" cy="403"/>
              </a:xfrm>
            </p:grpSpPr>
            <p:sp>
              <p:nvSpPr>
                <p:cNvPr id="210" name="Rectangle 54"/>
                <p:cNvSpPr>
                  <a:spLocks noChangeArrowheads="1"/>
                </p:cNvSpPr>
                <p:nvPr/>
              </p:nvSpPr>
              <p:spPr bwMode="auto">
                <a:xfrm>
                  <a:off x="2605" y="3454"/>
                  <a:ext cx="720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 dirty="0" smtClean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2.7 (69.6)</a:t>
                  </a:r>
                  <a:endParaRPr lang="en-US" altLang="en-US" sz="1600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endParaRPr lang="en-US" altLang="en-US" sz="1600" dirty="0">
                    <a:solidFill>
                      <a:srgbClr val="FF0066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1" name="Rectangle 129"/>
                <p:cNvSpPr>
                  <a:spLocks noChangeArrowheads="1"/>
                </p:cNvSpPr>
                <p:nvPr/>
              </p:nvSpPr>
              <p:spPr bwMode="auto">
                <a:xfrm>
                  <a:off x="2562" y="3454"/>
                  <a:ext cx="806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 sz="2800"/>
                </a:p>
              </p:txBody>
            </p:sp>
          </p:grpSp>
          <p:grpSp>
            <p:nvGrpSpPr>
              <p:cNvPr id="198" name="Group 132"/>
              <p:cNvGrpSpPr>
                <a:grpSpLocks/>
              </p:cNvGrpSpPr>
              <p:nvPr/>
            </p:nvGrpSpPr>
            <p:grpSpPr bwMode="auto">
              <a:xfrm>
                <a:off x="0" y="3857"/>
                <a:ext cx="633" cy="403"/>
                <a:chOff x="0" y="3857"/>
                <a:chExt cx="633" cy="403"/>
              </a:xfrm>
            </p:grpSpPr>
            <p:sp>
              <p:nvSpPr>
                <p:cNvPr id="208" name="Rectangle 55"/>
                <p:cNvSpPr>
                  <a:spLocks noChangeArrowheads="1"/>
                </p:cNvSpPr>
                <p:nvPr/>
              </p:nvSpPr>
              <p:spPr bwMode="auto">
                <a:xfrm>
                  <a:off x="43" y="3857"/>
                  <a:ext cx="547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600" dirty="0" smtClean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MTBE</a:t>
                  </a:r>
                  <a:endParaRPr lang="en-US" altLang="en-US" sz="1600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endParaRPr lang="en-US" altLang="en-US" sz="1600" dirty="0">
                    <a:solidFill>
                      <a:srgbClr val="FF0066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9" name="Rectangle 131"/>
                <p:cNvSpPr>
                  <a:spLocks noChangeArrowheads="1"/>
                </p:cNvSpPr>
                <p:nvPr/>
              </p:nvSpPr>
              <p:spPr bwMode="auto">
                <a:xfrm>
                  <a:off x="0" y="3857"/>
                  <a:ext cx="633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 sz="2800"/>
                </a:p>
              </p:txBody>
            </p:sp>
          </p:grpSp>
          <p:grpSp>
            <p:nvGrpSpPr>
              <p:cNvPr id="199" name="Group 134"/>
              <p:cNvGrpSpPr>
                <a:grpSpLocks/>
              </p:cNvGrpSpPr>
              <p:nvPr/>
            </p:nvGrpSpPr>
            <p:grpSpPr bwMode="auto">
              <a:xfrm>
                <a:off x="633" y="3857"/>
                <a:ext cx="907" cy="403"/>
                <a:chOff x="633" y="3857"/>
                <a:chExt cx="907" cy="403"/>
              </a:xfrm>
            </p:grpSpPr>
            <p:sp>
              <p:nvSpPr>
                <p:cNvPr id="206" name="Rectangle 56"/>
                <p:cNvSpPr>
                  <a:spLocks noChangeArrowheads="1"/>
                </p:cNvSpPr>
                <p:nvPr/>
              </p:nvSpPr>
              <p:spPr bwMode="auto">
                <a:xfrm>
                  <a:off x="676" y="3857"/>
                  <a:ext cx="821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 dirty="0" smtClean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312</a:t>
                  </a:r>
                  <a:endParaRPr lang="en-US" altLang="en-US" sz="1600" dirty="0">
                    <a:solidFill>
                      <a:srgbClr val="FF0066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" name="Rectangle 133"/>
                <p:cNvSpPr>
                  <a:spLocks noChangeArrowheads="1"/>
                </p:cNvSpPr>
                <p:nvPr/>
              </p:nvSpPr>
              <p:spPr bwMode="auto">
                <a:xfrm>
                  <a:off x="633" y="3857"/>
                  <a:ext cx="90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 sz="2800"/>
                </a:p>
              </p:txBody>
            </p:sp>
          </p:grpSp>
          <p:grpSp>
            <p:nvGrpSpPr>
              <p:cNvPr id="200" name="Group 136"/>
              <p:cNvGrpSpPr>
                <a:grpSpLocks/>
              </p:cNvGrpSpPr>
              <p:nvPr/>
            </p:nvGrpSpPr>
            <p:grpSpPr bwMode="auto">
              <a:xfrm>
                <a:off x="1540" y="3857"/>
                <a:ext cx="1022" cy="403"/>
                <a:chOff x="1540" y="3857"/>
                <a:chExt cx="1022" cy="403"/>
              </a:xfrm>
            </p:grpSpPr>
            <p:sp>
              <p:nvSpPr>
                <p:cNvPr id="204" name="Rectangle 57"/>
                <p:cNvSpPr>
                  <a:spLocks noChangeArrowheads="1"/>
                </p:cNvSpPr>
                <p:nvPr/>
              </p:nvSpPr>
              <p:spPr bwMode="auto">
                <a:xfrm>
                  <a:off x="1583" y="3857"/>
                  <a:ext cx="936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</a:t>
                  </a:r>
                </a:p>
                <a:p>
                  <a:pPr algn="ctr"/>
                  <a:endParaRPr lang="en-US" altLang="en-US" sz="1600">
                    <a:solidFill>
                      <a:srgbClr val="FF0066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5" name="Rectangle 135"/>
                <p:cNvSpPr>
                  <a:spLocks noChangeArrowheads="1"/>
                </p:cNvSpPr>
                <p:nvPr/>
              </p:nvSpPr>
              <p:spPr bwMode="auto">
                <a:xfrm>
                  <a:off x="1540" y="3857"/>
                  <a:ext cx="1022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 sz="2800"/>
                </a:p>
              </p:txBody>
            </p:sp>
          </p:grpSp>
          <p:grpSp>
            <p:nvGrpSpPr>
              <p:cNvPr id="201" name="Group 138"/>
              <p:cNvGrpSpPr>
                <a:grpSpLocks/>
              </p:cNvGrpSpPr>
              <p:nvPr/>
            </p:nvGrpSpPr>
            <p:grpSpPr bwMode="auto">
              <a:xfrm>
                <a:off x="2562" y="3857"/>
                <a:ext cx="806" cy="403"/>
                <a:chOff x="2562" y="3857"/>
                <a:chExt cx="806" cy="403"/>
              </a:xfrm>
            </p:grpSpPr>
            <p:sp>
              <p:nvSpPr>
                <p:cNvPr id="202" name="Rectangle 58"/>
                <p:cNvSpPr>
                  <a:spLocks noChangeArrowheads="1"/>
                </p:cNvSpPr>
                <p:nvPr/>
              </p:nvSpPr>
              <p:spPr bwMode="auto">
                <a:xfrm>
                  <a:off x="2605" y="3857"/>
                  <a:ext cx="720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sz="1600" dirty="0" smtClean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227.8 </a:t>
                  </a:r>
                  <a:r>
                    <a:rPr lang="en-US" altLang="en-US" sz="1600" dirty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(27)</a:t>
                  </a:r>
                </a:p>
                <a:p>
                  <a:pPr algn="ctr"/>
                  <a:endParaRPr lang="en-US" altLang="en-US" sz="1600" dirty="0">
                    <a:solidFill>
                      <a:srgbClr val="FF0066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3" name="Rectangle 137"/>
                <p:cNvSpPr>
                  <a:spLocks noChangeArrowheads="1"/>
                </p:cNvSpPr>
                <p:nvPr/>
              </p:nvSpPr>
              <p:spPr bwMode="auto">
                <a:xfrm>
                  <a:off x="2562" y="3857"/>
                  <a:ext cx="806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 sz="2800"/>
                </a:p>
              </p:txBody>
            </p:sp>
          </p:grpSp>
        </p:grpSp>
        <p:sp>
          <p:nvSpPr>
            <p:cNvPr id="161" name="Rectangle 140"/>
            <p:cNvSpPr>
              <a:spLocks noChangeArrowheads="1"/>
            </p:cNvSpPr>
            <p:nvPr/>
          </p:nvSpPr>
          <p:spPr bwMode="auto">
            <a:xfrm>
              <a:off x="-3" y="-3"/>
              <a:ext cx="3374" cy="4266"/>
            </a:xfrm>
            <a:prstGeom prst="rect">
              <a:avLst/>
            </a:prstGeom>
            <a:noFill/>
            <a:ln w="9525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800"/>
            </a:p>
          </p:txBody>
        </p:sp>
      </p:grpSp>
      <p:sp>
        <p:nvSpPr>
          <p:cNvPr id="282" name="Rectangle 142"/>
          <p:cNvSpPr>
            <a:spLocks noChangeArrowheads="1"/>
          </p:cNvSpPr>
          <p:nvPr/>
        </p:nvSpPr>
        <p:spPr bwMode="auto">
          <a:xfrm>
            <a:off x="990600" y="6184900"/>
            <a:ext cx="6667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dirty="0" smtClean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</a:t>
            </a:r>
            <a:r>
              <a:rPr lang="en-US" altLang="en-US" sz="1400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units are in mg/l except color, pH, and turbidity</a:t>
            </a:r>
            <a:r>
              <a:rPr lang="en-US" altLang="en-US" sz="1400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83" name="Rectangle 143"/>
          <p:cNvSpPr>
            <a:spLocks noChangeArrowheads="1"/>
          </p:cNvSpPr>
          <p:nvPr/>
        </p:nvSpPr>
        <p:spPr bwMode="auto">
          <a:xfrm>
            <a:off x="990600" y="990600"/>
            <a:ext cx="6896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b="1" i="1" dirty="0">
                <a:solidFill>
                  <a:srgbClr val="33CC33"/>
                </a:solidFill>
                <a:cs typeface="Times New Roman" panose="02020603050405020304" pitchFamily="18" charset="0"/>
              </a:rPr>
              <a:t>Table 3: Effluent after chemical and sand filtration </a:t>
            </a:r>
          </a:p>
        </p:txBody>
      </p:sp>
      <p:sp>
        <p:nvSpPr>
          <p:cNvPr id="129" name="WordArt 1034"/>
          <p:cNvSpPr>
            <a:spLocks noChangeArrowheads="1" noChangeShapeType="1" noTextEdit="1"/>
          </p:cNvSpPr>
          <p:nvPr/>
        </p:nvSpPr>
        <p:spPr bwMode="auto">
          <a:xfrm>
            <a:off x="3657600" y="76200"/>
            <a:ext cx="2590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Results (Cont.) 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64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914400"/>
            <a:ext cx="8839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i="1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marL="0" indent="0" algn="ctr" eaLnBrk="1" hangingPunct="1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80000"/>
              <a:defRPr/>
            </a:pPr>
            <a:r>
              <a:rPr lang="en-US" altLang="en-US" b="1" dirty="0">
                <a:solidFill>
                  <a:srgbClr val="33CC33"/>
                </a:solidFill>
                <a:cs typeface="Times New Roman" panose="02020603050405020304" pitchFamily="18" charset="0"/>
              </a:rPr>
              <a:t>Table 3: </a:t>
            </a:r>
            <a:r>
              <a:rPr lang="pt-BR" altLang="ar-SA" b="1" dirty="0">
                <a:solidFill>
                  <a:srgbClr val="33CC33"/>
                </a:solidFill>
                <a:cs typeface="Times New Roman" panose="02020603050405020304" pitchFamily="18" charset="0"/>
              </a:rPr>
              <a:t>Charecteristics of Wastewater After Chemical, Filtration &amp; Irradiation: Comparison with Various Reuse Standards </a:t>
            </a:r>
            <a:r>
              <a:rPr lang="pt-BR" altLang="ar-SA" b="1" i="0" dirty="0" smtClean="0">
                <a:solidFill>
                  <a:srgbClr val="00660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(Reuse Consideration)</a:t>
            </a:r>
          </a:p>
        </p:txBody>
      </p:sp>
      <p:pic>
        <p:nvPicPr>
          <p:cNvPr id="7" name="Picture 8" descr="http://www.kinpoe.edu.pk/images/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543550"/>
            <a:ext cx="54864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54"/>
          <p:cNvSpPr>
            <a:spLocks noChangeArrowheads="1"/>
          </p:cNvSpPr>
          <p:nvPr/>
        </p:nvSpPr>
        <p:spPr bwMode="auto">
          <a:xfrm>
            <a:off x="304800" y="5715000"/>
            <a:ext cx="64427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1200" i="1" baseline="30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12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 1989, </a:t>
            </a:r>
            <a:r>
              <a:rPr lang="en-US" altLang="en-US" sz="1200" i="1" baseline="30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12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PME, 2002</a:t>
            </a:r>
            <a:r>
              <a:rPr lang="en-US" altLang="en-US" sz="1200" i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altLang="en-US" sz="1200" i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i="1" baseline="30000" dirty="0">
                <a:solidFill>
                  <a:srgbClr val="009900"/>
                </a:solidFill>
                <a:cs typeface="Times New Roman" panose="02020603050405020304" pitchFamily="18" charset="0"/>
              </a:rPr>
              <a:t>c</a:t>
            </a:r>
            <a:r>
              <a:rPr lang="en-US" altLang="en-US" sz="12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i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RCJY, </a:t>
            </a:r>
            <a:r>
              <a:rPr lang="en-US" altLang="en-US" sz="1200" i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</a:t>
            </a:r>
            <a:r>
              <a:rPr lang="en-US" altLang="en-US" sz="1200" i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Regulations, 2015.</a:t>
            </a:r>
            <a:r>
              <a:rPr lang="en-US" altLang="en-US" sz="1200" i="1" dirty="0" smtClean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endParaRPr lang="en-US" altLang="en-US" sz="1200" i="1" dirty="0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56655" y="1752600"/>
            <a:ext cx="8153945" cy="3807168"/>
            <a:chOff x="367459" y="1481823"/>
            <a:chExt cx="9534575" cy="4458945"/>
          </a:xfrm>
        </p:grpSpPr>
        <p:grpSp>
          <p:nvGrpSpPr>
            <p:cNvPr id="10" name="Group 115"/>
            <p:cNvGrpSpPr>
              <a:grpSpLocks/>
            </p:cNvGrpSpPr>
            <p:nvPr/>
          </p:nvGrpSpPr>
          <p:grpSpPr bwMode="auto">
            <a:xfrm>
              <a:off x="463318" y="1483971"/>
              <a:ext cx="1295116" cy="814876"/>
              <a:chOff x="0" y="0"/>
              <a:chExt cx="635" cy="863"/>
            </a:xfrm>
          </p:grpSpPr>
          <p:sp>
            <p:nvSpPr>
              <p:cNvPr id="242" name="Rectangle 46"/>
              <p:cNvSpPr>
                <a:spLocks noChangeArrowheads="1"/>
              </p:cNvSpPr>
              <p:nvPr/>
            </p:nvSpPr>
            <p:spPr bwMode="auto">
              <a:xfrm>
                <a:off x="43" y="0"/>
                <a:ext cx="505" cy="8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-74589" bIns="0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Parameters</a:t>
                </a:r>
              </a:p>
              <a:p>
                <a:pPr algn="ctr"/>
                <a:endParaRPr lang="en-US" altLang="en-US" sz="1400" dirty="0">
                  <a:solidFill>
                    <a:srgbClr val="00206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3" name="Rectangle 11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635" cy="86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1" name="Group 117"/>
            <p:cNvGrpSpPr>
              <a:grpSpLocks/>
            </p:cNvGrpSpPr>
            <p:nvPr/>
          </p:nvGrpSpPr>
          <p:grpSpPr bwMode="auto">
            <a:xfrm>
              <a:off x="1754356" y="1483971"/>
              <a:ext cx="1703028" cy="814876"/>
              <a:chOff x="633" y="0"/>
              <a:chExt cx="835" cy="863"/>
            </a:xfrm>
          </p:grpSpPr>
          <p:sp>
            <p:nvSpPr>
              <p:cNvPr id="240" name="Rectangle 47"/>
              <p:cNvSpPr>
                <a:spLocks noChangeArrowheads="1"/>
              </p:cNvSpPr>
              <p:nvPr/>
            </p:nvSpPr>
            <p:spPr bwMode="auto">
              <a:xfrm>
                <a:off x="676" y="0"/>
                <a:ext cx="749" cy="8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Raw Wastewater</a:t>
                </a:r>
                <a:endParaRPr lang="en-US" altLang="en-US" sz="1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altLang="en-US" sz="1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1" name="Rectangle 116"/>
              <p:cNvSpPr>
                <a:spLocks noChangeArrowheads="1"/>
              </p:cNvSpPr>
              <p:nvPr/>
            </p:nvSpPr>
            <p:spPr bwMode="auto">
              <a:xfrm>
                <a:off x="633" y="0"/>
                <a:ext cx="835" cy="86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2" name="Group 119"/>
            <p:cNvGrpSpPr>
              <a:grpSpLocks/>
            </p:cNvGrpSpPr>
            <p:nvPr/>
          </p:nvGrpSpPr>
          <p:grpSpPr bwMode="auto">
            <a:xfrm>
              <a:off x="3351326" y="1483971"/>
              <a:ext cx="1503152" cy="814876"/>
              <a:chOff x="1416" y="0"/>
              <a:chExt cx="737" cy="863"/>
            </a:xfrm>
          </p:grpSpPr>
          <p:sp>
            <p:nvSpPr>
              <p:cNvPr id="238" name="Rectangle 48"/>
              <p:cNvSpPr>
                <a:spLocks noChangeArrowheads="1"/>
              </p:cNvSpPr>
              <p:nvPr/>
            </p:nvSpPr>
            <p:spPr bwMode="auto">
              <a:xfrm>
                <a:off x="1416" y="0"/>
                <a:ext cx="737" cy="8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Final </a:t>
                </a:r>
                <a:r>
                  <a:rPr lang="en-US" altLang="en-US" sz="1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Effluent After E-Beam Treatment</a:t>
                </a:r>
                <a:endParaRPr lang="en-US" altLang="en-US" sz="1400" dirty="0">
                  <a:solidFill>
                    <a:srgbClr val="00206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9" name="Rectangle 118"/>
              <p:cNvSpPr>
                <a:spLocks noChangeArrowheads="1"/>
              </p:cNvSpPr>
              <p:nvPr/>
            </p:nvSpPr>
            <p:spPr bwMode="auto">
              <a:xfrm>
                <a:off x="1468" y="0"/>
                <a:ext cx="633" cy="86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3" name="Group 121"/>
            <p:cNvGrpSpPr>
              <a:grpSpLocks/>
            </p:cNvGrpSpPr>
            <p:nvPr/>
          </p:nvGrpSpPr>
          <p:grpSpPr bwMode="auto">
            <a:xfrm>
              <a:off x="4748421" y="1483971"/>
              <a:ext cx="2728924" cy="814876"/>
              <a:chOff x="2101" y="0"/>
              <a:chExt cx="1338" cy="863"/>
            </a:xfrm>
          </p:grpSpPr>
          <p:sp>
            <p:nvSpPr>
              <p:cNvPr id="236" name="Rectangle 49"/>
              <p:cNvSpPr>
                <a:spLocks noChangeArrowheads="1"/>
              </p:cNvSpPr>
              <p:nvPr/>
            </p:nvSpPr>
            <p:spPr bwMode="auto">
              <a:xfrm>
                <a:off x="2144" y="0"/>
                <a:ext cx="1252" cy="8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Saudi Arabian Standards</a:t>
                </a:r>
                <a:endParaRPr lang="en-US" altLang="en-US" sz="1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altLang="en-US" sz="1400" dirty="0">
                  <a:solidFill>
                    <a:srgbClr val="00206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" name="Rectangle 120"/>
              <p:cNvSpPr>
                <a:spLocks noChangeArrowheads="1"/>
              </p:cNvSpPr>
              <p:nvPr/>
            </p:nvSpPr>
            <p:spPr bwMode="auto">
              <a:xfrm>
                <a:off x="2101" y="0"/>
                <a:ext cx="1338" cy="86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4" name="Group 123"/>
            <p:cNvGrpSpPr>
              <a:grpSpLocks/>
            </p:cNvGrpSpPr>
            <p:nvPr/>
          </p:nvGrpSpPr>
          <p:grpSpPr bwMode="auto">
            <a:xfrm>
              <a:off x="7477345" y="1483971"/>
              <a:ext cx="1203337" cy="814876"/>
              <a:chOff x="3439" y="0"/>
              <a:chExt cx="590" cy="863"/>
            </a:xfrm>
          </p:grpSpPr>
          <p:sp>
            <p:nvSpPr>
              <p:cNvPr id="234" name="Rectangle 50"/>
              <p:cNvSpPr>
                <a:spLocks noChangeArrowheads="1"/>
              </p:cNvSpPr>
              <p:nvPr/>
            </p:nvSpPr>
            <p:spPr bwMode="auto">
              <a:xfrm>
                <a:off x="3482" y="0"/>
                <a:ext cx="504" cy="8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US-EPA (1992)</a:t>
                </a:r>
                <a:endParaRPr lang="en-US" altLang="en-US" sz="1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altLang="en-US" sz="1400" dirty="0">
                  <a:solidFill>
                    <a:srgbClr val="00206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" name="Rectangle 122"/>
              <p:cNvSpPr>
                <a:spLocks noChangeArrowheads="1"/>
              </p:cNvSpPr>
              <p:nvPr/>
            </p:nvSpPr>
            <p:spPr bwMode="auto">
              <a:xfrm>
                <a:off x="3439" y="0"/>
                <a:ext cx="590" cy="86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5" name="Group 125"/>
            <p:cNvGrpSpPr>
              <a:grpSpLocks/>
            </p:cNvGrpSpPr>
            <p:nvPr/>
          </p:nvGrpSpPr>
          <p:grpSpPr bwMode="auto">
            <a:xfrm>
              <a:off x="463318" y="2298847"/>
              <a:ext cx="1280840" cy="489115"/>
              <a:chOff x="0" y="863"/>
              <a:chExt cx="628" cy="518"/>
            </a:xfrm>
          </p:grpSpPr>
          <p:sp>
            <p:nvSpPr>
              <p:cNvPr id="232" name="Rectangle 51"/>
              <p:cNvSpPr>
                <a:spLocks noChangeArrowheads="1"/>
              </p:cNvSpPr>
              <p:nvPr/>
            </p:nvSpPr>
            <p:spPr bwMode="auto">
              <a:xfrm>
                <a:off x="43" y="863"/>
                <a:ext cx="547" cy="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40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</a:p>
              <a:p>
                <a:endParaRPr lang="en-US" altLang="en-US" sz="140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" name="Rectangle 124"/>
              <p:cNvSpPr>
                <a:spLocks noChangeArrowheads="1"/>
              </p:cNvSpPr>
              <p:nvPr/>
            </p:nvSpPr>
            <p:spPr bwMode="auto">
              <a:xfrm>
                <a:off x="0" y="863"/>
                <a:ext cx="628" cy="51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6" name="Group 127"/>
            <p:cNvGrpSpPr>
              <a:grpSpLocks/>
            </p:cNvGrpSpPr>
            <p:nvPr/>
          </p:nvGrpSpPr>
          <p:grpSpPr bwMode="auto">
            <a:xfrm>
              <a:off x="1754356" y="2298847"/>
              <a:ext cx="1703028" cy="489115"/>
              <a:chOff x="633" y="863"/>
              <a:chExt cx="835" cy="518"/>
            </a:xfrm>
          </p:grpSpPr>
          <p:sp>
            <p:nvSpPr>
              <p:cNvPr id="230" name="Rectangle 52"/>
              <p:cNvSpPr>
                <a:spLocks noChangeArrowheads="1"/>
              </p:cNvSpPr>
              <p:nvPr/>
            </p:nvSpPr>
            <p:spPr bwMode="auto">
              <a:xfrm>
                <a:off x="676" y="863"/>
                <a:ext cx="749" cy="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</a:p>
              <a:p>
                <a:pPr algn="ctr"/>
                <a:endParaRPr lang="en-US" altLang="en-US" sz="140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" name="Rectangle 126"/>
              <p:cNvSpPr>
                <a:spLocks noChangeArrowheads="1"/>
              </p:cNvSpPr>
              <p:nvPr/>
            </p:nvSpPr>
            <p:spPr bwMode="auto">
              <a:xfrm>
                <a:off x="633" y="863"/>
                <a:ext cx="835" cy="51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7" name="Group 129"/>
            <p:cNvGrpSpPr>
              <a:grpSpLocks/>
            </p:cNvGrpSpPr>
            <p:nvPr/>
          </p:nvGrpSpPr>
          <p:grpSpPr bwMode="auto">
            <a:xfrm>
              <a:off x="3457384" y="2298847"/>
              <a:ext cx="1291038" cy="489115"/>
              <a:chOff x="1468" y="863"/>
              <a:chExt cx="633" cy="518"/>
            </a:xfrm>
          </p:grpSpPr>
          <p:sp>
            <p:nvSpPr>
              <p:cNvPr id="228" name="Rectangle 53"/>
              <p:cNvSpPr>
                <a:spLocks noChangeArrowheads="1"/>
              </p:cNvSpPr>
              <p:nvPr/>
            </p:nvSpPr>
            <p:spPr bwMode="auto">
              <a:xfrm>
                <a:off x="1511" y="863"/>
                <a:ext cx="547" cy="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</a:p>
              <a:p>
                <a:pPr algn="ctr"/>
                <a:endParaRPr lang="en-US" altLang="en-US" sz="140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" name="Rectangle 128"/>
              <p:cNvSpPr>
                <a:spLocks noChangeArrowheads="1"/>
              </p:cNvSpPr>
              <p:nvPr/>
            </p:nvSpPr>
            <p:spPr bwMode="auto">
              <a:xfrm>
                <a:off x="1468" y="863"/>
                <a:ext cx="633" cy="51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8" name="Group 131"/>
            <p:cNvGrpSpPr>
              <a:grpSpLocks/>
            </p:cNvGrpSpPr>
            <p:nvPr/>
          </p:nvGrpSpPr>
          <p:grpSpPr bwMode="auto">
            <a:xfrm>
              <a:off x="4748421" y="2298847"/>
              <a:ext cx="881087" cy="489115"/>
              <a:chOff x="2101" y="863"/>
              <a:chExt cx="432" cy="518"/>
            </a:xfrm>
          </p:grpSpPr>
          <p:sp>
            <p:nvSpPr>
              <p:cNvPr id="226" name="Rectangle 54"/>
              <p:cNvSpPr>
                <a:spLocks noChangeArrowheads="1"/>
              </p:cNvSpPr>
              <p:nvPr/>
            </p:nvSpPr>
            <p:spPr bwMode="auto">
              <a:xfrm>
                <a:off x="2144" y="863"/>
                <a:ext cx="346" cy="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 baseline="300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en-US" sz="14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</a:t>
                </a:r>
                <a:endParaRPr lang="en-US" altLang="en-US" sz="1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altLang="en-US" sz="1400" dirty="0">
                  <a:solidFill>
                    <a:srgbClr val="C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" name="Rectangle 130"/>
              <p:cNvSpPr>
                <a:spLocks noChangeArrowheads="1"/>
              </p:cNvSpPr>
              <p:nvPr/>
            </p:nvSpPr>
            <p:spPr bwMode="auto">
              <a:xfrm>
                <a:off x="2101" y="863"/>
                <a:ext cx="432" cy="51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9" name="Group 133"/>
            <p:cNvGrpSpPr>
              <a:grpSpLocks/>
            </p:cNvGrpSpPr>
            <p:nvPr/>
          </p:nvGrpSpPr>
          <p:grpSpPr bwMode="auto">
            <a:xfrm>
              <a:off x="5629509" y="2298847"/>
              <a:ext cx="909641" cy="489115"/>
              <a:chOff x="2533" y="863"/>
              <a:chExt cx="446" cy="518"/>
            </a:xfrm>
          </p:grpSpPr>
          <p:sp>
            <p:nvSpPr>
              <p:cNvPr id="224" name="Rectangle 55"/>
              <p:cNvSpPr>
                <a:spLocks noChangeArrowheads="1"/>
              </p:cNvSpPr>
              <p:nvPr/>
            </p:nvSpPr>
            <p:spPr bwMode="auto">
              <a:xfrm>
                <a:off x="2576" y="863"/>
                <a:ext cx="360" cy="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 baseline="3000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en-US" sz="140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PME</a:t>
                </a:r>
              </a:p>
              <a:p>
                <a:pPr algn="ctr"/>
                <a:endParaRPr lang="en-US" altLang="en-US" sz="1400">
                  <a:solidFill>
                    <a:srgbClr val="C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5" name="Rectangle 132"/>
              <p:cNvSpPr>
                <a:spLocks noChangeArrowheads="1"/>
              </p:cNvSpPr>
              <p:nvPr/>
            </p:nvSpPr>
            <p:spPr bwMode="auto">
              <a:xfrm>
                <a:off x="2533" y="863"/>
                <a:ext cx="446" cy="51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20" name="Group 135"/>
            <p:cNvGrpSpPr>
              <a:grpSpLocks/>
            </p:cNvGrpSpPr>
            <p:nvPr/>
          </p:nvGrpSpPr>
          <p:grpSpPr bwMode="auto">
            <a:xfrm>
              <a:off x="6539150" y="2298847"/>
              <a:ext cx="938195" cy="489115"/>
              <a:chOff x="2979" y="863"/>
              <a:chExt cx="460" cy="518"/>
            </a:xfrm>
          </p:grpSpPr>
          <p:sp>
            <p:nvSpPr>
              <p:cNvPr id="222" name="Rectangle 56"/>
              <p:cNvSpPr>
                <a:spLocks noChangeArrowheads="1"/>
              </p:cNvSpPr>
              <p:nvPr/>
            </p:nvSpPr>
            <p:spPr bwMode="auto">
              <a:xfrm>
                <a:off x="3022" y="863"/>
                <a:ext cx="416" cy="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 baseline="300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en-US" sz="14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RCJY</a:t>
                </a:r>
                <a:endParaRPr lang="en-US" altLang="en-US" sz="1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altLang="en-US" sz="1400" dirty="0">
                  <a:solidFill>
                    <a:srgbClr val="C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3" name="Rectangle 134"/>
              <p:cNvSpPr>
                <a:spLocks noChangeArrowheads="1"/>
              </p:cNvSpPr>
              <p:nvPr/>
            </p:nvSpPr>
            <p:spPr bwMode="auto">
              <a:xfrm>
                <a:off x="2979" y="863"/>
                <a:ext cx="460" cy="51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21" name="Group 137"/>
            <p:cNvGrpSpPr>
              <a:grpSpLocks/>
            </p:cNvGrpSpPr>
            <p:nvPr/>
          </p:nvGrpSpPr>
          <p:grpSpPr bwMode="auto">
            <a:xfrm>
              <a:off x="7477345" y="2298847"/>
              <a:ext cx="1203337" cy="489115"/>
              <a:chOff x="3439" y="863"/>
              <a:chExt cx="590" cy="518"/>
            </a:xfrm>
          </p:grpSpPr>
          <p:sp>
            <p:nvSpPr>
              <p:cNvPr id="220" name="Rectangle 57"/>
              <p:cNvSpPr>
                <a:spLocks noChangeArrowheads="1"/>
              </p:cNvSpPr>
              <p:nvPr/>
            </p:nvSpPr>
            <p:spPr bwMode="auto">
              <a:xfrm>
                <a:off x="3482" y="863"/>
                <a:ext cx="504" cy="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</a:p>
              <a:p>
                <a:pPr algn="ctr"/>
                <a:endParaRPr lang="en-US" altLang="en-US" sz="140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1" name="Rectangle 136"/>
              <p:cNvSpPr>
                <a:spLocks noChangeArrowheads="1"/>
              </p:cNvSpPr>
              <p:nvPr/>
            </p:nvSpPr>
            <p:spPr bwMode="auto">
              <a:xfrm>
                <a:off x="3439" y="863"/>
                <a:ext cx="590" cy="51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22" name="Group 139"/>
            <p:cNvGrpSpPr>
              <a:grpSpLocks/>
            </p:cNvGrpSpPr>
            <p:nvPr/>
          </p:nvGrpSpPr>
          <p:grpSpPr bwMode="auto">
            <a:xfrm>
              <a:off x="463318" y="2787962"/>
              <a:ext cx="1291038" cy="489115"/>
              <a:chOff x="0" y="1381"/>
              <a:chExt cx="633" cy="518"/>
            </a:xfrm>
          </p:grpSpPr>
          <p:sp>
            <p:nvSpPr>
              <p:cNvPr id="218" name="Rectangle 58"/>
              <p:cNvSpPr>
                <a:spLocks noChangeArrowheads="1"/>
              </p:cNvSpPr>
              <p:nvPr/>
            </p:nvSpPr>
            <p:spPr bwMode="auto">
              <a:xfrm>
                <a:off x="43" y="1381"/>
                <a:ext cx="547" cy="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40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</a:t>
                </a:r>
              </a:p>
              <a:p>
                <a:endParaRPr lang="en-US" altLang="en-US" sz="140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9" name="Rectangle 138"/>
              <p:cNvSpPr>
                <a:spLocks noChangeArrowheads="1"/>
              </p:cNvSpPr>
              <p:nvPr/>
            </p:nvSpPr>
            <p:spPr bwMode="auto">
              <a:xfrm>
                <a:off x="0" y="1381"/>
                <a:ext cx="633" cy="51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23" name="Group 141"/>
            <p:cNvGrpSpPr>
              <a:grpSpLocks/>
            </p:cNvGrpSpPr>
            <p:nvPr/>
          </p:nvGrpSpPr>
          <p:grpSpPr bwMode="auto">
            <a:xfrm>
              <a:off x="1754356" y="2787962"/>
              <a:ext cx="1703028" cy="489115"/>
              <a:chOff x="633" y="1381"/>
              <a:chExt cx="835" cy="518"/>
            </a:xfrm>
          </p:grpSpPr>
          <p:sp>
            <p:nvSpPr>
              <p:cNvPr id="216" name="Rectangle 59"/>
              <p:cNvSpPr>
                <a:spLocks noChangeArrowheads="1"/>
              </p:cNvSpPr>
              <p:nvPr/>
            </p:nvSpPr>
            <p:spPr bwMode="auto">
              <a:xfrm>
                <a:off x="676" y="1381"/>
                <a:ext cx="749" cy="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6.9</a:t>
                </a:r>
              </a:p>
              <a:p>
                <a:pPr algn="ctr"/>
                <a:endParaRPr lang="en-US" altLang="en-US" sz="140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7" name="Rectangle 140"/>
              <p:cNvSpPr>
                <a:spLocks noChangeArrowheads="1"/>
              </p:cNvSpPr>
              <p:nvPr/>
            </p:nvSpPr>
            <p:spPr bwMode="auto">
              <a:xfrm>
                <a:off x="633" y="1381"/>
                <a:ext cx="835" cy="51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24" name="Group 143"/>
            <p:cNvGrpSpPr>
              <a:grpSpLocks/>
            </p:cNvGrpSpPr>
            <p:nvPr/>
          </p:nvGrpSpPr>
          <p:grpSpPr bwMode="auto">
            <a:xfrm>
              <a:off x="3457384" y="2787962"/>
              <a:ext cx="1291038" cy="489115"/>
              <a:chOff x="1468" y="1381"/>
              <a:chExt cx="633" cy="518"/>
            </a:xfrm>
          </p:grpSpPr>
          <p:sp>
            <p:nvSpPr>
              <p:cNvPr id="214" name="Rectangle 60"/>
              <p:cNvSpPr>
                <a:spLocks noChangeArrowheads="1"/>
              </p:cNvSpPr>
              <p:nvPr/>
            </p:nvSpPr>
            <p:spPr bwMode="auto">
              <a:xfrm>
                <a:off x="1511" y="1381"/>
                <a:ext cx="547" cy="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 dirty="0" smtClean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6.49 </a:t>
                </a:r>
                <a:r>
                  <a:rPr lang="en-US" sz="1400" dirty="0" smtClean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± </a:t>
                </a:r>
                <a:r>
                  <a:rPr lang="en-US" sz="1400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0.3</a:t>
                </a:r>
                <a:endParaRPr lang="en-US" altLang="en-US" sz="1400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altLang="en-US" sz="1400" dirty="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5" name="Rectangle 142"/>
              <p:cNvSpPr>
                <a:spLocks noChangeArrowheads="1"/>
              </p:cNvSpPr>
              <p:nvPr/>
            </p:nvSpPr>
            <p:spPr bwMode="auto">
              <a:xfrm>
                <a:off x="1468" y="1381"/>
                <a:ext cx="633" cy="51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25" name="Group 145"/>
            <p:cNvGrpSpPr>
              <a:grpSpLocks/>
            </p:cNvGrpSpPr>
            <p:nvPr/>
          </p:nvGrpSpPr>
          <p:grpSpPr bwMode="auto">
            <a:xfrm>
              <a:off x="4748421" y="2787962"/>
              <a:ext cx="881087" cy="489115"/>
              <a:chOff x="2101" y="1381"/>
              <a:chExt cx="432" cy="518"/>
            </a:xfrm>
          </p:grpSpPr>
          <p:sp>
            <p:nvSpPr>
              <p:cNvPr id="212" name="Rectangle 61"/>
              <p:cNvSpPr>
                <a:spLocks noChangeArrowheads="1"/>
              </p:cNvSpPr>
              <p:nvPr/>
            </p:nvSpPr>
            <p:spPr bwMode="auto">
              <a:xfrm>
                <a:off x="2110" y="1381"/>
                <a:ext cx="416" cy="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6.0-8.4</a:t>
                </a:r>
              </a:p>
              <a:p>
                <a:pPr algn="ctr"/>
                <a:endParaRPr lang="en-US" altLang="en-US" sz="1400" dirty="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3" name="Rectangle 144"/>
              <p:cNvSpPr>
                <a:spLocks noChangeArrowheads="1"/>
              </p:cNvSpPr>
              <p:nvPr/>
            </p:nvSpPr>
            <p:spPr bwMode="auto">
              <a:xfrm>
                <a:off x="2101" y="1381"/>
                <a:ext cx="432" cy="51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26" name="Group 147"/>
            <p:cNvGrpSpPr>
              <a:grpSpLocks/>
            </p:cNvGrpSpPr>
            <p:nvPr/>
          </p:nvGrpSpPr>
          <p:grpSpPr bwMode="auto">
            <a:xfrm>
              <a:off x="5629509" y="2787962"/>
              <a:ext cx="909641" cy="489115"/>
              <a:chOff x="2533" y="1381"/>
              <a:chExt cx="446" cy="518"/>
            </a:xfrm>
          </p:grpSpPr>
          <p:sp>
            <p:nvSpPr>
              <p:cNvPr id="210" name="Rectangle 62"/>
              <p:cNvSpPr>
                <a:spLocks noChangeArrowheads="1"/>
              </p:cNvSpPr>
              <p:nvPr/>
            </p:nvSpPr>
            <p:spPr bwMode="auto">
              <a:xfrm>
                <a:off x="2533" y="1381"/>
                <a:ext cx="403" cy="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6.0-8.4</a:t>
                </a:r>
              </a:p>
              <a:p>
                <a:pPr algn="ctr"/>
                <a:endParaRPr lang="en-US" altLang="en-US" sz="1400" dirty="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1" name="Rectangle 146"/>
              <p:cNvSpPr>
                <a:spLocks noChangeArrowheads="1"/>
              </p:cNvSpPr>
              <p:nvPr/>
            </p:nvSpPr>
            <p:spPr bwMode="auto">
              <a:xfrm>
                <a:off x="2533" y="1381"/>
                <a:ext cx="446" cy="51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27" name="Group 149"/>
            <p:cNvGrpSpPr>
              <a:grpSpLocks/>
            </p:cNvGrpSpPr>
            <p:nvPr/>
          </p:nvGrpSpPr>
          <p:grpSpPr bwMode="auto">
            <a:xfrm>
              <a:off x="6539150" y="2787962"/>
              <a:ext cx="938195" cy="489115"/>
              <a:chOff x="2979" y="1381"/>
              <a:chExt cx="460" cy="518"/>
            </a:xfrm>
          </p:grpSpPr>
          <p:sp>
            <p:nvSpPr>
              <p:cNvPr id="208" name="Rectangle 63"/>
              <p:cNvSpPr>
                <a:spLocks noChangeArrowheads="1"/>
              </p:cNvSpPr>
              <p:nvPr/>
            </p:nvSpPr>
            <p:spPr bwMode="auto">
              <a:xfrm>
                <a:off x="2993" y="1381"/>
                <a:ext cx="403" cy="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6.0-8.4</a:t>
                </a:r>
              </a:p>
              <a:p>
                <a:pPr algn="ctr"/>
                <a:endParaRPr lang="en-US" altLang="en-US" sz="1400" dirty="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9" name="Rectangle 148"/>
              <p:cNvSpPr>
                <a:spLocks noChangeArrowheads="1"/>
              </p:cNvSpPr>
              <p:nvPr/>
            </p:nvSpPr>
            <p:spPr bwMode="auto">
              <a:xfrm>
                <a:off x="2979" y="1381"/>
                <a:ext cx="460" cy="51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28" name="Group 151"/>
            <p:cNvGrpSpPr>
              <a:grpSpLocks/>
            </p:cNvGrpSpPr>
            <p:nvPr/>
          </p:nvGrpSpPr>
          <p:grpSpPr bwMode="auto">
            <a:xfrm>
              <a:off x="7477345" y="2787962"/>
              <a:ext cx="1203337" cy="489115"/>
              <a:chOff x="3439" y="1381"/>
              <a:chExt cx="590" cy="518"/>
            </a:xfrm>
          </p:grpSpPr>
          <p:sp>
            <p:nvSpPr>
              <p:cNvPr id="206" name="Rectangle 64"/>
              <p:cNvSpPr>
                <a:spLocks noChangeArrowheads="1"/>
              </p:cNvSpPr>
              <p:nvPr/>
            </p:nvSpPr>
            <p:spPr bwMode="auto">
              <a:xfrm>
                <a:off x="3482" y="1381"/>
                <a:ext cx="504" cy="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6-9</a:t>
                </a:r>
              </a:p>
              <a:p>
                <a:pPr algn="ctr"/>
                <a:endParaRPr lang="en-US" altLang="en-US" sz="140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7" name="Rectangle 150"/>
              <p:cNvSpPr>
                <a:spLocks noChangeArrowheads="1"/>
              </p:cNvSpPr>
              <p:nvPr/>
            </p:nvSpPr>
            <p:spPr bwMode="auto">
              <a:xfrm>
                <a:off x="3439" y="1381"/>
                <a:ext cx="590" cy="51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29" name="Group 153"/>
            <p:cNvGrpSpPr>
              <a:grpSpLocks/>
            </p:cNvGrpSpPr>
            <p:nvPr/>
          </p:nvGrpSpPr>
          <p:grpSpPr bwMode="auto">
            <a:xfrm>
              <a:off x="463318" y="3277076"/>
              <a:ext cx="1313473" cy="380527"/>
              <a:chOff x="0" y="1899"/>
              <a:chExt cx="644" cy="403"/>
            </a:xfrm>
          </p:grpSpPr>
          <p:sp>
            <p:nvSpPr>
              <p:cNvPr id="204" name="Rectangle 65"/>
              <p:cNvSpPr>
                <a:spLocks noChangeArrowheads="1"/>
              </p:cNvSpPr>
              <p:nvPr/>
            </p:nvSpPr>
            <p:spPr bwMode="auto">
              <a:xfrm>
                <a:off x="43" y="1899"/>
                <a:ext cx="601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400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Color</a:t>
                </a:r>
                <a:r>
                  <a:rPr lang="en-US" altLang="en-US" sz="1000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1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(Pt-Co)</a:t>
                </a:r>
                <a:endParaRPr lang="en-US" altLang="en-US" sz="1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en-US" sz="1000" b="1" dirty="0">
                  <a:latin typeface="Times New Roman" panose="02020603050405020304" pitchFamily="18" charset="0"/>
                </a:endParaRPr>
              </a:p>
              <a:p>
                <a:endParaRPr lang="en-US" altLang="en-US" sz="1400" dirty="0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en-US" sz="1400" dirty="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5" name="Rectangle 152"/>
              <p:cNvSpPr>
                <a:spLocks noChangeArrowheads="1"/>
              </p:cNvSpPr>
              <p:nvPr/>
            </p:nvSpPr>
            <p:spPr bwMode="auto">
              <a:xfrm>
                <a:off x="0" y="1899"/>
                <a:ext cx="633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30" name="Group 155"/>
            <p:cNvGrpSpPr>
              <a:grpSpLocks/>
            </p:cNvGrpSpPr>
            <p:nvPr/>
          </p:nvGrpSpPr>
          <p:grpSpPr bwMode="auto">
            <a:xfrm>
              <a:off x="1754356" y="3277076"/>
              <a:ext cx="1703028" cy="380527"/>
              <a:chOff x="633" y="1899"/>
              <a:chExt cx="835" cy="403"/>
            </a:xfrm>
          </p:grpSpPr>
          <p:sp>
            <p:nvSpPr>
              <p:cNvPr id="202" name="Rectangle 66"/>
              <p:cNvSpPr>
                <a:spLocks noChangeArrowheads="1"/>
              </p:cNvSpPr>
              <p:nvPr/>
            </p:nvSpPr>
            <p:spPr bwMode="auto">
              <a:xfrm>
                <a:off x="676" y="1899"/>
                <a:ext cx="749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Brownish</a:t>
                </a:r>
              </a:p>
              <a:p>
                <a:pPr algn="ctr"/>
                <a:endParaRPr lang="en-US" altLang="en-US" sz="140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3" name="Rectangle 154"/>
              <p:cNvSpPr>
                <a:spLocks noChangeArrowheads="1"/>
              </p:cNvSpPr>
              <p:nvPr/>
            </p:nvSpPr>
            <p:spPr bwMode="auto">
              <a:xfrm>
                <a:off x="633" y="1899"/>
                <a:ext cx="835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31" name="Group 157"/>
            <p:cNvGrpSpPr>
              <a:grpSpLocks/>
            </p:cNvGrpSpPr>
            <p:nvPr/>
          </p:nvGrpSpPr>
          <p:grpSpPr bwMode="auto">
            <a:xfrm>
              <a:off x="3457384" y="3277076"/>
              <a:ext cx="1291038" cy="380527"/>
              <a:chOff x="1468" y="1899"/>
              <a:chExt cx="633" cy="403"/>
            </a:xfrm>
          </p:grpSpPr>
          <p:sp>
            <p:nvSpPr>
              <p:cNvPr id="200" name="Rectangle 67"/>
              <p:cNvSpPr>
                <a:spLocks noChangeArrowheads="1"/>
              </p:cNvSpPr>
              <p:nvPr/>
            </p:nvSpPr>
            <p:spPr bwMode="auto">
              <a:xfrm>
                <a:off x="1511" y="1899"/>
                <a:ext cx="547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 b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Color less</a:t>
                </a:r>
              </a:p>
              <a:p>
                <a:pPr algn="ctr"/>
                <a:endParaRPr lang="en-US" altLang="en-US" sz="1400" dirty="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1" name="Rectangle 156"/>
              <p:cNvSpPr>
                <a:spLocks noChangeArrowheads="1"/>
              </p:cNvSpPr>
              <p:nvPr/>
            </p:nvSpPr>
            <p:spPr bwMode="auto">
              <a:xfrm>
                <a:off x="1468" y="1899"/>
                <a:ext cx="633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32" name="Group 159"/>
            <p:cNvGrpSpPr>
              <a:grpSpLocks/>
            </p:cNvGrpSpPr>
            <p:nvPr/>
          </p:nvGrpSpPr>
          <p:grpSpPr bwMode="auto">
            <a:xfrm>
              <a:off x="4748421" y="3277076"/>
              <a:ext cx="881087" cy="380527"/>
              <a:chOff x="2101" y="1899"/>
              <a:chExt cx="432" cy="403"/>
            </a:xfrm>
          </p:grpSpPr>
          <p:sp>
            <p:nvSpPr>
              <p:cNvPr id="198" name="Rectangle 68"/>
              <p:cNvSpPr>
                <a:spLocks noChangeArrowheads="1"/>
              </p:cNvSpPr>
              <p:nvPr/>
            </p:nvSpPr>
            <p:spPr bwMode="auto">
              <a:xfrm>
                <a:off x="2144" y="1899"/>
                <a:ext cx="346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--</a:t>
                </a:r>
              </a:p>
              <a:p>
                <a:pPr algn="ctr"/>
                <a:endParaRPr lang="en-US" altLang="en-US" sz="140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9" name="Rectangle 158"/>
              <p:cNvSpPr>
                <a:spLocks noChangeArrowheads="1"/>
              </p:cNvSpPr>
              <p:nvPr/>
            </p:nvSpPr>
            <p:spPr bwMode="auto">
              <a:xfrm>
                <a:off x="2101" y="1899"/>
                <a:ext cx="432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33" name="Group 161"/>
            <p:cNvGrpSpPr>
              <a:grpSpLocks/>
            </p:cNvGrpSpPr>
            <p:nvPr/>
          </p:nvGrpSpPr>
          <p:grpSpPr bwMode="auto">
            <a:xfrm>
              <a:off x="5629509" y="3277076"/>
              <a:ext cx="909641" cy="380527"/>
              <a:chOff x="2533" y="1899"/>
              <a:chExt cx="446" cy="403"/>
            </a:xfrm>
          </p:grpSpPr>
          <p:sp>
            <p:nvSpPr>
              <p:cNvPr id="196" name="Rectangle 69"/>
              <p:cNvSpPr>
                <a:spLocks noChangeArrowheads="1"/>
              </p:cNvSpPr>
              <p:nvPr/>
            </p:nvSpPr>
            <p:spPr bwMode="auto">
              <a:xfrm>
                <a:off x="2576" y="1899"/>
                <a:ext cx="360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--</a:t>
                </a:r>
              </a:p>
              <a:p>
                <a:pPr algn="ctr"/>
                <a:endParaRPr lang="en-US" altLang="en-US" sz="140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7" name="Rectangle 160"/>
              <p:cNvSpPr>
                <a:spLocks noChangeArrowheads="1"/>
              </p:cNvSpPr>
              <p:nvPr/>
            </p:nvSpPr>
            <p:spPr bwMode="auto">
              <a:xfrm>
                <a:off x="2533" y="1899"/>
                <a:ext cx="446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34" name="Group 163"/>
            <p:cNvGrpSpPr>
              <a:grpSpLocks/>
            </p:cNvGrpSpPr>
            <p:nvPr/>
          </p:nvGrpSpPr>
          <p:grpSpPr bwMode="auto">
            <a:xfrm>
              <a:off x="6539150" y="3277076"/>
              <a:ext cx="938195" cy="380527"/>
              <a:chOff x="2979" y="1899"/>
              <a:chExt cx="460" cy="403"/>
            </a:xfrm>
          </p:grpSpPr>
          <p:sp>
            <p:nvSpPr>
              <p:cNvPr id="194" name="Rectangle 70"/>
              <p:cNvSpPr>
                <a:spLocks noChangeArrowheads="1"/>
              </p:cNvSpPr>
              <p:nvPr/>
            </p:nvSpPr>
            <p:spPr bwMode="auto">
              <a:xfrm>
                <a:off x="3022" y="1899"/>
                <a:ext cx="374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--</a:t>
                </a:r>
              </a:p>
              <a:p>
                <a:pPr algn="ctr"/>
                <a:endParaRPr lang="en-US" altLang="en-US" sz="140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5" name="Rectangle 162"/>
              <p:cNvSpPr>
                <a:spLocks noChangeArrowheads="1"/>
              </p:cNvSpPr>
              <p:nvPr/>
            </p:nvSpPr>
            <p:spPr bwMode="auto">
              <a:xfrm>
                <a:off x="2979" y="1899"/>
                <a:ext cx="460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35" name="Group 165"/>
            <p:cNvGrpSpPr>
              <a:grpSpLocks/>
            </p:cNvGrpSpPr>
            <p:nvPr/>
          </p:nvGrpSpPr>
          <p:grpSpPr bwMode="auto">
            <a:xfrm>
              <a:off x="7477345" y="3277076"/>
              <a:ext cx="1203337" cy="380527"/>
              <a:chOff x="3439" y="1899"/>
              <a:chExt cx="590" cy="403"/>
            </a:xfrm>
          </p:grpSpPr>
          <p:sp>
            <p:nvSpPr>
              <p:cNvPr id="192" name="Rectangle 71"/>
              <p:cNvSpPr>
                <a:spLocks noChangeArrowheads="1"/>
              </p:cNvSpPr>
              <p:nvPr/>
            </p:nvSpPr>
            <p:spPr bwMode="auto">
              <a:xfrm>
                <a:off x="3482" y="1899"/>
                <a:ext cx="504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--</a:t>
                </a:r>
              </a:p>
              <a:p>
                <a:pPr algn="ctr"/>
                <a:endParaRPr lang="en-US" altLang="en-US" sz="140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3" name="Rectangle 164"/>
              <p:cNvSpPr>
                <a:spLocks noChangeArrowheads="1"/>
              </p:cNvSpPr>
              <p:nvPr/>
            </p:nvSpPr>
            <p:spPr bwMode="auto">
              <a:xfrm>
                <a:off x="3439" y="1899"/>
                <a:ext cx="590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36" name="Group 167"/>
            <p:cNvGrpSpPr>
              <a:grpSpLocks/>
            </p:cNvGrpSpPr>
            <p:nvPr/>
          </p:nvGrpSpPr>
          <p:grpSpPr bwMode="auto">
            <a:xfrm>
              <a:off x="463318" y="3657604"/>
              <a:ext cx="1291038" cy="380527"/>
              <a:chOff x="0" y="2302"/>
              <a:chExt cx="633" cy="403"/>
            </a:xfrm>
          </p:grpSpPr>
          <p:sp>
            <p:nvSpPr>
              <p:cNvPr id="190" name="Rectangle 72"/>
              <p:cNvSpPr>
                <a:spLocks noChangeArrowheads="1"/>
              </p:cNvSpPr>
              <p:nvPr/>
            </p:nvSpPr>
            <p:spPr bwMode="auto">
              <a:xfrm>
                <a:off x="43" y="2302"/>
                <a:ext cx="547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400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TDS</a:t>
                </a:r>
                <a:r>
                  <a:rPr lang="en-US" altLang="en-US" sz="1000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1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(mg/l)</a:t>
                </a:r>
              </a:p>
              <a:p>
                <a:endParaRPr lang="en-US" altLang="en-US" sz="1000" b="1" dirty="0">
                  <a:latin typeface="Times New Roman" panose="02020603050405020304" pitchFamily="18" charset="0"/>
                </a:endParaRPr>
              </a:p>
              <a:p>
                <a:endParaRPr lang="en-US" altLang="en-US" sz="1400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en-US" sz="1400" dirty="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1" name="Rectangle 166"/>
              <p:cNvSpPr>
                <a:spLocks noChangeArrowheads="1"/>
              </p:cNvSpPr>
              <p:nvPr/>
            </p:nvSpPr>
            <p:spPr bwMode="auto">
              <a:xfrm>
                <a:off x="0" y="2302"/>
                <a:ext cx="633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37" name="Group 169"/>
            <p:cNvGrpSpPr>
              <a:grpSpLocks/>
            </p:cNvGrpSpPr>
            <p:nvPr/>
          </p:nvGrpSpPr>
          <p:grpSpPr bwMode="auto">
            <a:xfrm>
              <a:off x="1754356" y="3657604"/>
              <a:ext cx="1703028" cy="380527"/>
              <a:chOff x="633" y="2302"/>
              <a:chExt cx="835" cy="403"/>
            </a:xfrm>
          </p:grpSpPr>
          <p:sp>
            <p:nvSpPr>
              <p:cNvPr id="188" name="Rectangle 73"/>
              <p:cNvSpPr>
                <a:spLocks noChangeArrowheads="1"/>
              </p:cNvSpPr>
              <p:nvPr/>
            </p:nvSpPr>
            <p:spPr bwMode="auto">
              <a:xfrm>
                <a:off x="676" y="2302"/>
                <a:ext cx="749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 dirty="0" smtClean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236</a:t>
                </a:r>
                <a:endParaRPr lang="en-US" altLang="en-US" sz="1400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altLang="en-US" sz="1400" dirty="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89" name="Rectangle 168"/>
              <p:cNvSpPr>
                <a:spLocks noChangeArrowheads="1"/>
              </p:cNvSpPr>
              <p:nvPr/>
            </p:nvSpPr>
            <p:spPr bwMode="auto">
              <a:xfrm>
                <a:off x="633" y="2302"/>
                <a:ext cx="835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38" name="Group 171"/>
            <p:cNvGrpSpPr>
              <a:grpSpLocks/>
            </p:cNvGrpSpPr>
            <p:nvPr/>
          </p:nvGrpSpPr>
          <p:grpSpPr bwMode="auto">
            <a:xfrm>
              <a:off x="3457384" y="3657604"/>
              <a:ext cx="1291038" cy="380527"/>
              <a:chOff x="1468" y="2302"/>
              <a:chExt cx="633" cy="403"/>
            </a:xfrm>
          </p:grpSpPr>
          <p:sp>
            <p:nvSpPr>
              <p:cNvPr id="186" name="Rectangle 74"/>
              <p:cNvSpPr>
                <a:spLocks noChangeArrowheads="1"/>
              </p:cNvSpPr>
              <p:nvPr/>
            </p:nvSpPr>
            <p:spPr bwMode="auto">
              <a:xfrm>
                <a:off x="1511" y="2302"/>
                <a:ext cx="547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 dirty="0" smtClean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19.8</a:t>
                </a:r>
                <a:r>
                  <a:rPr lang="en-US" sz="1400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± </a:t>
                </a:r>
                <a:r>
                  <a:rPr lang="en-US" sz="1400" dirty="0" smtClean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0.5</a:t>
                </a:r>
                <a:endParaRPr lang="en-US" altLang="en-US" sz="1400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altLang="en-US" sz="1400" dirty="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87" name="Rectangle 170"/>
              <p:cNvSpPr>
                <a:spLocks noChangeArrowheads="1"/>
              </p:cNvSpPr>
              <p:nvPr/>
            </p:nvSpPr>
            <p:spPr bwMode="auto">
              <a:xfrm>
                <a:off x="1468" y="2302"/>
                <a:ext cx="633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39" name="Group 173"/>
            <p:cNvGrpSpPr>
              <a:grpSpLocks/>
            </p:cNvGrpSpPr>
            <p:nvPr/>
          </p:nvGrpSpPr>
          <p:grpSpPr bwMode="auto">
            <a:xfrm>
              <a:off x="4748421" y="3657604"/>
              <a:ext cx="881087" cy="380527"/>
              <a:chOff x="2101" y="2302"/>
              <a:chExt cx="432" cy="403"/>
            </a:xfrm>
          </p:grpSpPr>
          <p:sp>
            <p:nvSpPr>
              <p:cNvPr id="184" name="Rectangle 75"/>
              <p:cNvSpPr>
                <a:spLocks noChangeArrowheads="1"/>
              </p:cNvSpPr>
              <p:nvPr/>
            </p:nvSpPr>
            <p:spPr bwMode="auto">
              <a:xfrm>
                <a:off x="2144" y="2302"/>
                <a:ext cx="346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--</a:t>
                </a:r>
              </a:p>
              <a:p>
                <a:pPr algn="ctr"/>
                <a:endParaRPr lang="en-US" altLang="en-US" sz="140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85" name="Rectangle 172"/>
              <p:cNvSpPr>
                <a:spLocks noChangeArrowheads="1"/>
              </p:cNvSpPr>
              <p:nvPr/>
            </p:nvSpPr>
            <p:spPr bwMode="auto">
              <a:xfrm>
                <a:off x="2101" y="2302"/>
                <a:ext cx="432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40" name="Group 175"/>
            <p:cNvGrpSpPr>
              <a:grpSpLocks/>
            </p:cNvGrpSpPr>
            <p:nvPr/>
          </p:nvGrpSpPr>
          <p:grpSpPr bwMode="auto">
            <a:xfrm>
              <a:off x="5629509" y="3657604"/>
              <a:ext cx="909641" cy="380527"/>
              <a:chOff x="2533" y="2302"/>
              <a:chExt cx="446" cy="403"/>
            </a:xfrm>
          </p:grpSpPr>
          <p:sp>
            <p:nvSpPr>
              <p:cNvPr id="182" name="Rectangle 76"/>
              <p:cNvSpPr>
                <a:spLocks noChangeArrowheads="1"/>
              </p:cNvSpPr>
              <p:nvPr/>
            </p:nvSpPr>
            <p:spPr bwMode="auto">
              <a:xfrm>
                <a:off x="2576" y="2302"/>
                <a:ext cx="360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--</a:t>
                </a:r>
              </a:p>
              <a:p>
                <a:pPr algn="ctr"/>
                <a:endParaRPr lang="en-US" altLang="en-US" sz="140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83" name="Rectangle 174"/>
              <p:cNvSpPr>
                <a:spLocks noChangeArrowheads="1"/>
              </p:cNvSpPr>
              <p:nvPr/>
            </p:nvSpPr>
            <p:spPr bwMode="auto">
              <a:xfrm>
                <a:off x="2533" y="2302"/>
                <a:ext cx="446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41" name="Group 177"/>
            <p:cNvGrpSpPr>
              <a:grpSpLocks/>
            </p:cNvGrpSpPr>
            <p:nvPr/>
          </p:nvGrpSpPr>
          <p:grpSpPr bwMode="auto">
            <a:xfrm>
              <a:off x="6539150" y="3657604"/>
              <a:ext cx="938195" cy="380527"/>
              <a:chOff x="2979" y="2302"/>
              <a:chExt cx="460" cy="403"/>
            </a:xfrm>
          </p:grpSpPr>
          <p:sp>
            <p:nvSpPr>
              <p:cNvPr id="180" name="Rectangle 77"/>
              <p:cNvSpPr>
                <a:spLocks noChangeArrowheads="1"/>
              </p:cNvSpPr>
              <p:nvPr/>
            </p:nvSpPr>
            <p:spPr bwMode="auto">
              <a:xfrm>
                <a:off x="3022" y="2302"/>
                <a:ext cx="374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--</a:t>
                </a:r>
              </a:p>
              <a:p>
                <a:pPr algn="ctr"/>
                <a:endParaRPr lang="en-US" altLang="en-US" sz="140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81" name="Rectangle 176"/>
              <p:cNvSpPr>
                <a:spLocks noChangeArrowheads="1"/>
              </p:cNvSpPr>
              <p:nvPr/>
            </p:nvSpPr>
            <p:spPr bwMode="auto">
              <a:xfrm>
                <a:off x="2979" y="2302"/>
                <a:ext cx="460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42" name="Group 179"/>
            <p:cNvGrpSpPr>
              <a:grpSpLocks/>
            </p:cNvGrpSpPr>
            <p:nvPr/>
          </p:nvGrpSpPr>
          <p:grpSpPr bwMode="auto">
            <a:xfrm>
              <a:off x="7477345" y="3657604"/>
              <a:ext cx="1203337" cy="380527"/>
              <a:chOff x="3439" y="2302"/>
              <a:chExt cx="590" cy="403"/>
            </a:xfrm>
          </p:grpSpPr>
          <p:sp>
            <p:nvSpPr>
              <p:cNvPr id="178" name="Rectangle 78"/>
              <p:cNvSpPr>
                <a:spLocks noChangeArrowheads="1"/>
              </p:cNvSpPr>
              <p:nvPr/>
            </p:nvSpPr>
            <p:spPr bwMode="auto">
              <a:xfrm>
                <a:off x="3482" y="2302"/>
                <a:ext cx="504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--</a:t>
                </a:r>
              </a:p>
              <a:p>
                <a:pPr algn="ctr"/>
                <a:endParaRPr lang="en-US" altLang="en-US" sz="140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9" name="Rectangle 178"/>
              <p:cNvSpPr>
                <a:spLocks noChangeArrowheads="1"/>
              </p:cNvSpPr>
              <p:nvPr/>
            </p:nvSpPr>
            <p:spPr bwMode="auto">
              <a:xfrm>
                <a:off x="3439" y="2302"/>
                <a:ext cx="590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43" name="Group 181"/>
            <p:cNvGrpSpPr>
              <a:grpSpLocks/>
            </p:cNvGrpSpPr>
            <p:nvPr/>
          </p:nvGrpSpPr>
          <p:grpSpPr bwMode="auto">
            <a:xfrm>
              <a:off x="463318" y="4038131"/>
              <a:ext cx="1291038" cy="380527"/>
              <a:chOff x="0" y="2705"/>
              <a:chExt cx="633" cy="403"/>
            </a:xfrm>
          </p:grpSpPr>
          <p:sp>
            <p:nvSpPr>
              <p:cNvPr id="176" name="Rectangle 79"/>
              <p:cNvSpPr>
                <a:spLocks noChangeArrowheads="1"/>
              </p:cNvSpPr>
              <p:nvPr/>
            </p:nvSpPr>
            <p:spPr bwMode="auto">
              <a:xfrm>
                <a:off x="43" y="2705"/>
                <a:ext cx="547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400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TSS</a:t>
                </a:r>
                <a:r>
                  <a:rPr lang="en-US" altLang="en-US" sz="1000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1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(mg/l)</a:t>
                </a:r>
              </a:p>
              <a:p>
                <a:endParaRPr lang="en-US" altLang="en-US" sz="1000" b="1" dirty="0">
                  <a:latin typeface="Times New Roman" panose="02020603050405020304" pitchFamily="18" charset="0"/>
                </a:endParaRPr>
              </a:p>
              <a:p>
                <a:endParaRPr lang="en-US" altLang="en-US" sz="1400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en-US" sz="1400" dirty="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" name="Rectangle 180"/>
              <p:cNvSpPr>
                <a:spLocks noChangeArrowheads="1"/>
              </p:cNvSpPr>
              <p:nvPr/>
            </p:nvSpPr>
            <p:spPr bwMode="auto">
              <a:xfrm>
                <a:off x="0" y="2705"/>
                <a:ext cx="633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44" name="Group 183"/>
            <p:cNvGrpSpPr>
              <a:grpSpLocks/>
            </p:cNvGrpSpPr>
            <p:nvPr/>
          </p:nvGrpSpPr>
          <p:grpSpPr bwMode="auto">
            <a:xfrm>
              <a:off x="1754356" y="4038131"/>
              <a:ext cx="1703028" cy="380527"/>
              <a:chOff x="633" y="2705"/>
              <a:chExt cx="835" cy="403"/>
            </a:xfrm>
          </p:grpSpPr>
          <p:sp>
            <p:nvSpPr>
              <p:cNvPr id="174" name="Rectangle 80"/>
              <p:cNvSpPr>
                <a:spLocks noChangeArrowheads="1"/>
              </p:cNvSpPr>
              <p:nvPr/>
            </p:nvSpPr>
            <p:spPr bwMode="auto">
              <a:xfrm>
                <a:off x="676" y="2705"/>
                <a:ext cx="749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 dirty="0" smtClean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700</a:t>
                </a:r>
                <a:endParaRPr lang="en-US" altLang="en-US" sz="1400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altLang="en-US" sz="1400" dirty="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" name="Rectangle 182"/>
              <p:cNvSpPr>
                <a:spLocks noChangeArrowheads="1"/>
              </p:cNvSpPr>
              <p:nvPr/>
            </p:nvSpPr>
            <p:spPr bwMode="auto">
              <a:xfrm>
                <a:off x="633" y="2705"/>
                <a:ext cx="835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45" name="Group 185"/>
            <p:cNvGrpSpPr>
              <a:grpSpLocks/>
            </p:cNvGrpSpPr>
            <p:nvPr/>
          </p:nvGrpSpPr>
          <p:grpSpPr bwMode="auto">
            <a:xfrm>
              <a:off x="3457384" y="4038131"/>
              <a:ext cx="1291038" cy="380527"/>
              <a:chOff x="1468" y="2705"/>
              <a:chExt cx="633" cy="403"/>
            </a:xfrm>
          </p:grpSpPr>
          <p:sp>
            <p:nvSpPr>
              <p:cNvPr id="172" name="Rectangle 81"/>
              <p:cNvSpPr>
                <a:spLocks noChangeArrowheads="1"/>
              </p:cNvSpPr>
              <p:nvPr/>
            </p:nvSpPr>
            <p:spPr bwMode="auto">
              <a:xfrm>
                <a:off x="1511" y="2705"/>
                <a:ext cx="547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 dirty="0" smtClean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3.3 </a:t>
                </a:r>
                <a:r>
                  <a:rPr lang="en-US" sz="1400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± </a:t>
                </a:r>
                <a:r>
                  <a:rPr lang="en-US" sz="1400" dirty="0" smtClean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0.1</a:t>
                </a:r>
                <a:endParaRPr lang="en-US" altLang="en-US" sz="1400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altLang="en-US" sz="1400" dirty="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3" name="Rectangle 184"/>
              <p:cNvSpPr>
                <a:spLocks noChangeArrowheads="1"/>
              </p:cNvSpPr>
              <p:nvPr/>
            </p:nvSpPr>
            <p:spPr bwMode="auto">
              <a:xfrm>
                <a:off x="1468" y="2705"/>
                <a:ext cx="633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46" name="Group 187"/>
            <p:cNvGrpSpPr>
              <a:grpSpLocks/>
            </p:cNvGrpSpPr>
            <p:nvPr/>
          </p:nvGrpSpPr>
          <p:grpSpPr bwMode="auto">
            <a:xfrm>
              <a:off x="4748421" y="4038131"/>
              <a:ext cx="881087" cy="380527"/>
              <a:chOff x="2101" y="2705"/>
              <a:chExt cx="432" cy="403"/>
            </a:xfrm>
          </p:grpSpPr>
          <p:sp>
            <p:nvSpPr>
              <p:cNvPr id="170" name="Rectangle 82"/>
              <p:cNvSpPr>
                <a:spLocks noChangeArrowheads="1"/>
              </p:cNvSpPr>
              <p:nvPr/>
            </p:nvSpPr>
            <p:spPr bwMode="auto">
              <a:xfrm>
                <a:off x="2144" y="2705"/>
                <a:ext cx="346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</a:t>
                </a:r>
              </a:p>
              <a:p>
                <a:pPr algn="ctr"/>
                <a:endParaRPr lang="en-US" altLang="en-US" sz="140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1" name="Rectangle 186"/>
              <p:cNvSpPr>
                <a:spLocks noChangeArrowheads="1"/>
              </p:cNvSpPr>
              <p:nvPr/>
            </p:nvSpPr>
            <p:spPr bwMode="auto">
              <a:xfrm>
                <a:off x="2101" y="2705"/>
                <a:ext cx="432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47" name="Group 189"/>
            <p:cNvGrpSpPr>
              <a:grpSpLocks/>
            </p:cNvGrpSpPr>
            <p:nvPr/>
          </p:nvGrpSpPr>
          <p:grpSpPr bwMode="auto">
            <a:xfrm>
              <a:off x="5629509" y="4038131"/>
              <a:ext cx="909641" cy="380527"/>
              <a:chOff x="2533" y="2705"/>
              <a:chExt cx="446" cy="403"/>
            </a:xfrm>
          </p:grpSpPr>
          <p:sp>
            <p:nvSpPr>
              <p:cNvPr id="168" name="Rectangle 83"/>
              <p:cNvSpPr>
                <a:spLocks noChangeArrowheads="1"/>
              </p:cNvSpPr>
              <p:nvPr/>
            </p:nvSpPr>
            <p:spPr bwMode="auto">
              <a:xfrm>
                <a:off x="2576" y="2705"/>
                <a:ext cx="360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</a:t>
                </a:r>
              </a:p>
              <a:p>
                <a:pPr algn="ctr"/>
                <a:endParaRPr lang="en-US" altLang="en-US" sz="140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9" name="Rectangle 188"/>
              <p:cNvSpPr>
                <a:spLocks noChangeArrowheads="1"/>
              </p:cNvSpPr>
              <p:nvPr/>
            </p:nvSpPr>
            <p:spPr bwMode="auto">
              <a:xfrm>
                <a:off x="2533" y="2705"/>
                <a:ext cx="446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48" name="Group 191"/>
            <p:cNvGrpSpPr>
              <a:grpSpLocks/>
            </p:cNvGrpSpPr>
            <p:nvPr/>
          </p:nvGrpSpPr>
          <p:grpSpPr bwMode="auto">
            <a:xfrm>
              <a:off x="6539150" y="4038131"/>
              <a:ext cx="938195" cy="380527"/>
              <a:chOff x="2979" y="2705"/>
              <a:chExt cx="460" cy="403"/>
            </a:xfrm>
          </p:grpSpPr>
          <p:sp>
            <p:nvSpPr>
              <p:cNvPr id="166" name="Rectangle 84"/>
              <p:cNvSpPr>
                <a:spLocks noChangeArrowheads="1"/>
              </p:cNvSpPr>
              <p:nvPr/>
            </p:nvSpPr>
            <p:spPr bwMode="auto">
              <a:xfrm>
                <a:off x="3022" y="2705"/>
                <a:ext cx="374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</a:t>
                </a:r>
              </a:p>
              <a:p>
                <a:pPr algn="ctr"/>
                <a:endParaRPr lang="en-US" altLang="en-US" sz="140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7" name="Rectangle 190"/>
              <p:cNvSpPr>
                <a:spLocks noChangeArrowheads="1"/>
              </p:cNvSpPr>
              <p:nvPr/>
            </p:nvSpPr>
            <p:spPr bwMode="auto">
              <a:xfrm>
                <a:off x="2979" y="2705"/>
                <a:ext cx="460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49" name="Group 193"/>
            <p:cNvGrpSpPr>
              <a:grpSpLocks/>
            </p:cNvGrpSpPr>
            <p:nvPr/>
          </p:nvGrpSpPr>
          <p:grpSpPr bwMode="auto">
            <a:xfrm>
              <a:off x="7477345" y="4038131"/>
              <a:ext cx="1203337" cy="380527"/>
              <a:chOff x="3439" y="2705"/>
              <a:chExt cx="590" cy="403"/>
            </a:xfrm>
          </p:grpSpPr>
          <p:sp>
            <p:nvSpPr>
              <p:cNvPr id="164" name="Rectangle 85"/>
              <p:cNvSpPr>
                <a:spLocks noChangeArrowheads="1"/>
              </p:cNvSpPr>
              <p:nvPr/>
            </p:nvSpPr>
            <p:spPr bwMode="auto">
              <a:xfrm>
                <a:off x="3482" y="2705"/>
                <a:ext cx="504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5.0</a:t>
                </a:r>
              </a:p>
              <a:p>
                <a:pPr algn="ctr"/>
                <a:endParaRPr lang="en-US" altLang="en-US" sz="140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5" name="Rectangle 192"/>
              <p:cNvSpPr>
                <a:spLocks noChangeArrowheads="1"/>
              </p:cNvSpPr>
              <p:nvPr/>
            </p:nvSpPr>
            <p:spPr bwMode="auto">
              <a:xfrm>
                <a:off x="3439" y="2705"/>
                <a:ext cx="590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50" name="Group 195"/>
            <p:cNvGrpSpPr>
              <a:grpSpLocks/>
            </p:cNvGrpSpPr>
            <p:nvPr/>
          </p:nvGrpSpPr>
          <p:grpSpPr bwMode="auto">
            <a:xfrm>
              <a:off x="463318" y="4418659"/>
              <a:ext cx="1291038" cy="380527"/>
              <a:chOff x="0" y="3108"/>
              <a:chExt cx="633" cy="403"/>
            </a:xfrm>
          </p:grpSpPr>
          <p:sp>
            <p:nvSpPr>
              <p:cNvPr id="162" name="Rectangle 86"/>
              <p:cNvSpPr>
                <a:spLocks noChangeArrowheads="1"/>
              </p:cNvSpPr>
              <p:nvPr/>
            </p:nvSpPr>
            <p:spPr bwMode="auto">
              <a:xfrm>
                <a:off x="43" y="3108"/>
                <a:ext cx="547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400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BOD</a:t>
                </a:r>
                <a:r>
                  <a:rPr lang="en-US" altLang="en-US" sz="1000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1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(mg/l)</a:t>
                </a:r>
              </a:p>
              <a:p>
                <a:endParaRPr lang="en-US" altLang="en-US" sz="1000" b="1" dirty="0">
                  <a:latin typeface="Times New Roman" panose="02020603050405020304" pitchFamily="18" charset="0"/>
                </a:endParaRPr>
              </a:p>
              <a:p>
                <a:endParaRPr lang="en-US" altLang="en-US" sz="1400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en-US" sz="1400" dirty="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3" name="Rectangle 194"/>
              <p:cNvSpPr>
                <a:spLocks noChangeArrowheads="1"/>
              </p:cNvSpPr>
              <p:nvPr/>
            </p:nvSpPr>
            <p:spPr bwMode="auto">
              <a:xfrm>
                <a:off x="0" y="3108"/>
                <a:ext cx="633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51" name="Group 197"/>
            <p:cNvGrpSpPr>
              <a:grpSpLocks/>
            </p:cNvGrpSpPr>
            <p:nvPr/>
          </p:nvGrpSpPr>
          <p:grpSpPr bwMode="auto">
            <a:xfrm>
              <a:off x="1754356" y="4418659"/>
              <a:ext cx="1703028" cy="380527"/>
              <a:chOff x="633" y="3108"/>
              <a:chExt cx="835" cy="403"/>
            </a:xfrm>
          </p:grpSpPr>
          <p:sp>
            <p:nvSpPr>
              <p:cNvPr id="160" name="Rectangle 87"/>
              <p:cNvSpPr>
                <a:spLocks noChangeArrowheads="1"/>
              </p:cNvSpPr>
              <p:nvPr/>
            </p:nvSpPr>
            <p:spPr bwMode="auto">
              <a:xfrm>
                <a:off x="676" y="3108"/>
                <a:ext cx="749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 dirty="0" smtClean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173</a:t>
                </a:r>
                <a:endParaRPr lang="en-US" altLang="en-US" sz="1400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altLang="en-US" sz="1400" dirty="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1" name="Rectangle 196"/>
              <p:cNvSpPr>
                <a:spLocks noChangeArrowheads="1"/>
              </p:cNvSpPr>
              <p:nvPr/>
            </p:nvSpPr>
            <p:spPr bwMode="auto">
              <a:xfrm>
                <a:off x="633" y="3108"/>
                <a:ext cx="835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52" name="Group 199"/>
            <p:cNvGrpSpPr>
              <a:grpSpLocks/>
            </p:cNvGrpSpPr>
            <p:nvPr/>
          </p:nvGrpSpPr>
          <p:grpSpPr bwMode="auto">
            <a:xfrm>
              <a:off x="3457384" y="4418659"/>
              <a:ext cx="1291038" cy="380527"/>
              <a:chOff x="1468" y="3108"/>
              <a:chExt cx="633" cy="403"/>
            </a:xfrm>
          </p:grpSpPr>
          <p:sp>
            <p:nvSpPr>
              <p:cNvPr id="158" name="Rectangle 88"/>
              <p:cNvSpPr>
                <a:spLocks noChangeArrowheads="1"/>
              </p:cNvSpPr>
              <p:nvPr/>
            </p:nvSpPr>
            <p:spPr bwMode="auto">
              <a:xfrm>
                <a:off x="1511" y="3108"/>
                <a:ext cx="547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 dirty="0" smtClean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9.4</a:t>
                </a:r>
                <a:r>
                  <a:rPr lang="en-US" sz="1400" dirty="0" smtClean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± 0.3</a:t>
                </a:r>
                <a:endParaRPr lang="en-US" altLang="en-US" sz="1400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altLang="en-US" sz="1400" dirty="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9" name="Rectangle 198"/>
              <p:cNvSpPr>
                <a:spLocks noChangeArrowheads="1"/>
              </p:cNvSpPr>
              <p:nvPr/>
            </p:nvSpPr>
            <p:spPr bwMode="auto">
              <a:xfrm>
                <a:off x="1468" y="3108"/>
                <a:ext cx="633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53" name="Group 201"/>
            <p:cNvGrpSpPr>
              <a:grpSpLocks/>
            </p:cNvGrpSpPr>
            <p:nvPr/>
          </p:nvGrpSpPr>
          <p:grpSpPr bwMode="auto">
            <a:xfrm>
              <a:off x="4748421" y="4418659"/>
              <a:ext cx="881087" cy="380527"/>
              <a:chOff x="2101" y="3108"/>
              <a:chExt cx="432" cy="403"/>
            </a:xfrm>
          </p:grpSpPr>
          <p:sp>
            <p:nvSpPr>
              <p:cNvPr id="156" name="Rectangle 89"/>
              <p:cNvSpPr>
                <a:spLocks noChangeArrowheads="1"/>
              </p:cNvSpPr>
              <p:nvPr/>
            </p:nvSpPr>
            <p:spPr bwMode="auto">
              <a:xfrm>
                <a:off x="2144" y="3108"/>
                <a:ext cx="346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</a:t>
                </a:r>
              </a:p>
              <a:p>
                <a:pPr algn="ctr"/>
                <a:endParaRPr lang="en-US" altLang="en-US" sz="1400" dirty="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7" name="Rectangle 200"/>
              <p:cNvSpPr>
                <a:spLocks noChangeArrowheads="1"/>
              </p:cNvSpPr>
              <p:nvPr/>
            </p:nvSpPr>
            <p:spPr bwMode="auto">
              <a:xfrm>
                <a:off x="2101" y="3108"/>
                <a:ext cx="432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54" name="Group 203"/>
            <p:cNvGrpSpPr>
              <a:grpSpLocks/>
            </p:cNvGrpSpPr>
            <p:nvPr/>
          </p:nvGrpSpPr>
          <p:grpSpPr bwMode="auto">
            <a:xfrm>
              <a:off x="5629509" y="4418659"/>
              <a:ext cx="909641" cy="380527"/>
              <a:chOff x="2533" y="3108"/>
              <a:chExt cx="446" cy="403"/>
            </a:xfrm>
          </p:grpSpPr>
          <p:sp>
            <p:nvSpPr>
              <p:cNvPr id="154" name="Rectangle 90"/>
              <p:cNvSpPr>
                <a:spLocks noChangeArrowheads="1"/>
              </p:cNvSpPr>
              <p:nvPr/>
            </p:nvSpPr>
            <p:spPr bwMode="auto">
              <a:xfrm>
                <a:off x="2576" y="3108"/>
                <a:ext cx="360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25</a:t>
                </a:r>
              </a:p>
              <a:p>
                <a:pPr algn="ctr"/>
                <a:endParaRPr lang="en-US" altLang="en-US" sz="140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5" name="Rectangle 202"/>
              <p:cNvSpPr>
                <a:spLocks noChangeArrowheads="1"/>
              </p:cNvSpPr>
              <p:nvPr/>
            </p:nvSpPr>
            <p:spPr bwMode="auto">
              <a:xfrm>
                <a:off x="2533" y="3108"/>
                <a:ext cx="446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55" name="Group 205"/>
            <p:cNvGrpSpPr>
              <a:grpSpLocks/>
            </p:cNvGrpSpPr>
            <p:nvPr/>
          </p:nvGrpSpPr>
          <p:grpSpPr bwMode="auto">
            <a:xfrm>
              <a:off x="6539150" y="4418659"/>
              <a:ext cx="938195" cy="380527"/>
              <a:chOff x="2979" y="3108"/>
              <a:chExt cx="460" cy="403"/>
            </a:xfrm>
          </p:grpSpPr>
          <p:sp>
            <p:nvSpPr>
              <p:cNvPr id="152" name="Rectangle 91"/>
              <p:cNvSpPr>
                <a:spLocks noChangeArrowheads="1"/>
              </p:cNvSpPr>
              <p:nvPr/>
            </p:nvSpPr>
            <p:spPr bwMode="auto">
              <a:xfrm>
                <a:off x="3022" y="3108"/>
                <a:ext cx="374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</a:t>
                </a:r>
              </a:p>
              <a:p>
                <a:pPr algn="ctr"/>
                <a:endParaRPr lang="en-US" altLang="en-US" sz="140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" name="Rectangle 204"/>
              <p:cNvSpPr>
                <a:spLocks noChangeArrowheads="1"/>
              </p:cNvSpPr>
              <p:nvPr/>
            </p:nvSpPr>
            <p:spPr bwMode="auto">
              <a:xfrm>
                <a:off x="2979" y="3108"/>
                <a:ext cx="460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56" name="Group 207"/>
            <p:cNvGrpSpPr>
              <a:grpSpLocks/>
            </p:cNvGrpSpPr>
            <p:nvPr/>
          </p:nvGrpSpPr>
          <p:grpSpPr bwMode="auto">
            <a:xfrm>
              <a:off x="7477345" y="4418659"/>
              <a:ext cx="1203337" cy="380527"/>
              <a:chOff x="3439" y="3108"/>
              <a:chExt cx="590" cy="403"/>
            </a:xfrm>
          </p:grpSpPr>
          <p:sp>
            <p:nvSpPr>
              <p:cNvPr id="150" name="Rectangle 92"/>
              <p:cNvSpPr>
                <a:spLocks noChangeArrowheads="1"/>
              </p:cNvSpPr>
              <p:nvPr/>
            </p:nvSpPr>
            <p:spPr bwMode="auto">
              <a:xfrm>
                <a:off x="3482" y="3108"/>
                <a:ext cx="504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10.0</a:t>
                </a:r>
              </a:p>
              <a:p>
                <a:pPr algn="ctr"/>
                <a:endParaRPr lang="en-US" altLang="en-US" sz="140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1" name="Rectangle 206"/>
              <p:cNvSpPr>
                <a:spLocks noChangeArrowheads="1"/>
              </p:cNvSpPr>
              <p:nvPr/>
            </p:nvSpPr>
            <p:spPr bwMode="auto">
              <a:xfrm>
                <a:off x="3439" y="3108"/>
                <a:ext cx="590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57" name="Group 209"/>
            <p:cNvGrpSpPr>
              <a:grpSpLocks/>
            </p:cNvGrpSpPr>
            <p:nvPr/>
          </p:nvGrpSpPr>
          <p:grpSpPr bwMode="auto">
            <a:xfrm>
              <a:off x="463318" y="4799186"/>
              <a:ext cx="1291038" cy="380527"/>
              <a:chOff x="0" y="3511"/>
              <a:chExt cx="633" cy="403"/>
            </a:xfrm>
          </p:grpSpPr>
          <p:sp>
            <p:nvSpPr>
              <p:cNvPr id="148" name="Rectangle 93"/>
              <p:cNvSpPr>
                <a:spLocks noChangeArrowheads="1"/>
              </p:cNvSpPr>
              <p:nvPr/>
            </p:nvSpPr>
            <p:spPr bwMode="auto">
              <a:xfrm>
                <a:off x="43" y="3511"/>
                <a:ext cx="547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400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COD</a:t>
                </a:r>
                <a:r>
                  <a:rPr lang="en-US" altLang="en-US" sz="1000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1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(mg/l)</a:t>
                </a:r>
                <a:endParaRPr lang="en-US" altLang="en-US" sz="1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en-US" sz="1000" b="1" dirty="0">
                  <a:latin typeface="Times New Roman" panose="02020603050405020304" pitchFamily="18" charset="0"/>
                </a:endParaRPr>
              </a:p>
              <a:p>
                <a:endParaRPr lang="en-US" altLang="en-US" sz="1400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en-US" sz="1400" dirty="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9" name="Rectangle 208"/>
              <p:cNvSpPr>
                <a:spLocks noChangeArrowheads="1"/>
              </p:cNvSpPr>
              <p:nvPr/>
            </p:nvSpPr>
            <p:spPr bwMode="auto">
              <a:xfrm>
                <a:off x="0" y="3511"/>
                <a:ext cx="633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58" name="Group 211"/>
            <p:cNvGrpSpPr>
              <a:grpSpLocks/>
            </p:cNvGrpSpPr>
            <p:nvPr/>
          </p:nvGrpSpPr>
          <p:grpSpPr bwMode="auto">
            <a:xfrm>
              <a:off x="1754356" y="4799186"/>
              <a:ext cx="1703028" cy="380527"/>
              <a:chOff x="633" y="3511"/>
              <a:chExt cx="835" cy="403"/>
            </a:xfrm>
          </p:grpSpPr>
          <p:sp>
            <p:nvSpPr>
              <p:cNvPr id="146" name="Rectangle 94"/>
              <p:cNvSpPr>
                <a:spLocks noChangeArrowheads="1"/>
              </p:cNvSpPr>
              <p:nvPr/>
            </p:nvSpPr>
            <p:spPr bwMode="auto">
              <a:xfrm>
                <a:off x="676" y="3511"/>
                <a:ext cx="749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 dirty="0" smtClean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898</a:t>
                </a:r>
                <a:endParaRPr lang="en-US" altLang="en-US" sz="1400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altLang="en-US" sz="1400" dirty="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7" name="Rectangle 210"/>
              <p:cNvSpPr>
                <a:spLocks noChangeArrowheads="1"/>
              </p:cNvSpPr>
              <p:nvPr/>
            </p:nvSpPr>
            <p:spPr bwMode="auto">
              <a:xfrm>
                <a:off x="633" y="3511"/>
                <a:ext cx="835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59" name="Group 213"/>
            <p:cNvGrpSpPr>
              <a:grpSpLocks/>
            </p:cNvGrpSpPr>
            <p:nvPr/>
          </p:nvGrpSpPr>
          <p:grpSpPr bwMode="auto">
            <a:xfrm>
              <a:off x="3457384" y="4799186"/>
              <a:ext cx="1291038" cy="380527"/>
              <a:chOff x="1468" y="3511"/>
              <a:chExt cx="633" cy="403"/>
            </a:xfrm>
          </p:grpSpPr>
          <p:sp>
            <p:nvSpPr>
              <p:cNvPr id="144" name="Rectangle 95"/>
              <p:cNvSpPr>
                <a:spLocks noChangeArrowheads="1"/>
              </p:cNvSpPr>
              <p:nvPr/>
            </p:nvSpPr>
            <p:spPr bwMode="auto">
              <a:xfrm>
                <a:off x="1511" y="3511"/>
                <a:ext cx="547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 b="1" dirty="0" smtClean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24</a:t>
                </a:r>
                <a:r>
                  <a:rPr lang="en-US" sz="1400" b="1" dirty="0" smtClean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b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± 0.5</a:t>
                </a:r>
                <a:endParaRPr lang="en-US" altLang="en-US" sz="1400" b="1" dirty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altLang="en-US" sz="1400" dirty="0">
                  <a:solidFill>
                    <a:srgbClr val="C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5" name="Rectangle 212"/>
              <p:cNvSpPr>
                <a:spLocks noChangeArrowheads="1"/>
              </p:cNvSpPr>
              <p:nvPr/>
            </p:nvSpPr>
            <p:spPr bwMode="auto">
              <a:xfrm>
                <a:off x="1468" y="3511"/>
                <a:ext cx="633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60" name="Group 215"/>
            <p:cNvGrpSpPr>
              <a:grpSpLocks/>
            </p:cNvGrpSpPr>
            <p:nvPr/>
          </p:nvGrpSpPr>
          <p:grpSpPr bwMode="auto">
            <a:xfrm>
              <a:off x="4748421" y="4799186"/>
              <a:ext cx="881087" cy="380527"/>
              <a:chOff x="2101" y="3511"/>
              <a:chExt cx="432" cy="403"/>
            </a:xfrm>
          </p:grpSpPr>
          <p:sp>
            <p:nvSpPr>
              <p:cNvPr id="142" name="Rectangle 96"/>
              <p:cNvSpPr>
                <a:spLocks noChangeArrowheads="1"/>
              </p:cNvSpPr>
              <p:nvPr/>
            </p:nvSpPr>
            <p:spPr bwMode="auto">
              <a:xfrm>
                <a:off x="2144" y="3511"/>
                <a:ext cx="346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--</a:t>
                </a:r>
              </a:p>
              <a:p>
                <a:pPr algn="ctr"/>
                <a:endParaRPr lang="en-US" altLang="en-US" sz="140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3" name="Rectangle 214"/>
              <p:cNvSpPr>
                <a:spLocks noChangeArrowheads="1"/>
              </p:cNvSpPr>
              <p:nvPr/>
            </p:nvSpPr>
            <p:spPr bwMode="auto">
              <a:xfrm>
                <a:off x="2101" y="3511"/>
                <a:ext cx="432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61" name="Group 217"/>
            <p:cNvGrpSpPr>
              <a:grpSpLocks/>
            </p:cNvGrpSpPr>
            <p:nvPr/>
          </p:nvGrpSpPr>
          <p:grpSpPr bwMode="auto">
            <a:xfrm>
              <a:off x="5629509" y="4799186"/>
              <a:ext cx="909641" cy="380527"/>
              <a:chOff x="2533" y="3511"/>
              <a:chExt cx="446" cy="403"/>
            </a:xfrm>
          </p:grpSpPr>
          <p:sp>
            <p:nvSpPr>
              <p:cNvPr id="140" name="Rectangle 97"/>
              <p:cNvSpPr>
                <a:spLocks noChangeArrowheads="1"/>
              </p:cNvSpPr>
              <p:nvPr/>
            </p:nvSpPr>
            <p:spPr bwMode="auto">
              <a:xfrm>
                <a:off x="2576" y="3511"/>
                <a:ext cx="360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150</a:t>
                </a:r>
              </a:p>
              <a:p>
                <a:pPr algn="ctr"/>
                <a:endParaRPr lang="en-US" altLang="en-US" sz="140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1" name="Rectangle 216"/>
              <p:cNvSpPr>
                <a:spLocks noChangeArrowheads="1"/>
              </p:cNvSpPr>
              <p:nvPr/>
            </p:nvSpPr>
            <p:spPr bwMode="auto">
              <a:xfrm>
                <a:off x="2533" y="3511"/>
                <a:ext cx="446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62" name="Group 219"/>
            <p:cNvGrpSpPr>
              <a:grpSpLocks/>
            </p:cNvGrpSpPr>
            <p:nvPr/>
          </p:nvGrpSpPr>
          <p:grpSpPr bwMode="auto">
            <a:xfrm>
              <a:off x="6539150" y="4799186"/>
              <a:ext cx="938195" cy="380527"/>
              <a:chOff x="2979" y="3511"/>
              <a:chExt cx="460" cy="403"/>
            </a:xfrm>
          </p:grpSpPr>
          <p:sp>
            <p:nvSpPr>
              <p:cNvPr id="138" name="Rectangle 98"/>
              <p:cNvSpPr>
                <a:spLocks noChangeArrowheads="1"/>
              </p:cNvSpPr>
              <p:nvPr/>
            </p:nvSpPr>
            <p:spPr bwMode="auto">
              <a:xfrm>
                <a:off x="3022" y="3511"/>
                <a:ext cx="374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--</a:t>
                </a:r>
              </a:p>
              <a:p>
                <a:pPr algn="ctr"/>
                <a:endParaRPr lang="en-US" altLang="en-US" sz="140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9" name="Rectangle 218"/>
              <p:cNvSpPr>
                <a:spLocks noChangeArrowheads="1"/>
              </p:cNvSpPr>
              <p:nvPr/>
            </p:nvSpPr>
            <p:spPr bwMode="auto">
              <a:xfrm>
                <a:off x="2979" y="3511"/>
                <a:ext cx="460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63" name="Group 221"/>
            <p:cNvGrpSpPr>
              <a:grpSpLocks/>
            </p:cNvGrpSpPr>
            <p:nvPr/>
          </p:nvGrpSpPr>
          <p:grpSpPr bwMode="auto">
            <a:xfrm>
              <a:off x="7477345" y="4799186"/>
              <a:ext cx="1203337" cy="380527"/>
              <a:chOff x="3439" y="3511"/>
              <a:chExt cx="590" cy="403"/>
            </a:xfrm>
          </p:grpSpPr>
          <p:sp>
            <p:nvSpPr>
              <p:cNvPr id="136" name="Rectangle 99"/>
              <p:cNvSpPr>
                <a:spLocks noChangeArrowheads="1"/>
              </p:cNvSpPr>
              <p:nvPr/>
            </p:nvSpPr>
            <p:spPr bwMode="auto">
              <a:xfrm>
                <a:off x="3482" y="3511"/>
                <a:ext cx="504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 dirty="0" smtClean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30.0</a:t>
                </a:r>
                <a:endParaRPr lang="en-US" altLang="en-US" sz="1400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altLang="en-US" sz="1400" dirty="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7" name="Rectangle 220"/>
              <p:cNvSpPr>
                <a:spLocks noChangeArrowheads="1"/>
              </p:cNvSpPr>
              <p:nvPr/>
            </p:nvSpPr>
            <p:spPr bwMode="auto">
              <a:xfrm>
                <a:off x="3439" y="3511"/>
                <a:ext cx="590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64" name="Group 223"/>
            <p:cNvGrpSpPr>
              <a:grpSpLocks/>
            </p:cNvGrpSpPr>
            <p:nvPr/>
          </p:nvGrpSpPr>
          <p:grpSpPr bwMode="auto">
            <a:xfrm>
              <a:off x="367459" y="5179713"/>
              <a:ext cx="1515389" cy="380527"/>
              <a:chOff x="-47" y="3914"/>
              <a:chExt cx="743" cy="403"/>
            </a:xfrm>
          </p:grpSpPr>
          <p:sp>
            <p:nvSpPr>
              <p:cNvPr id="134" name="Rectangle 133"/>
              <p:cNvSpPr>
                <a:spLocks noChangeArrowheads="1"/>
              </p:cNvSpPr>
              <p:nvPr/>
            </p:nvSpPr>
            <p:spPr bwMode="auto">
              <a:xfrm>
                <a:off x="-47" y="3914"/>
                <a:ext cx="743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400" dirty="0" smtClean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Turbidity</a:t>
                </a:r>
                <a:r>
                  <a:rPr lang="en-US" altLang="en-US" sz="1000" dirty="0" smtClean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1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(NTU)</a:t>
                </a:r>
                <a:endParaRPr lang="en-US" altLang="en-US" sz="1000" b="1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5" name="Rectangle 222"/>
              <p:cNvSpPr>
                <a:spLocks noChangeArrowheads="1"/>
              </p:cNvSpPr>
              <p:nvPr/>
            </p:nvSpPr>
            <p:spPr bwMode="auto">
              <a:xfrm>
                <a:off x="-3" y="3914"/>
                <a:ext cx="655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65" name="Group 225"/>
            <p:cNvGrpSpPr>
              <a:grpSpLocks/>
            </p:cNvGrpSpPr>
            <p:nvPr/>
          </p:nvGrpSpPr>
          <p:grpSpPr bwMode="auto">
            <a:xfrm>
              <a:off x="1754356" y="5179713"/>
              <a:ext cx="1703028" cy="380527"/>
              <a:chOff x="633" y="3914"/>
              <a:chExt cx="835" cy="403"/>
            </a:xfrm>
          </p:grpSpPr>
          <p:sp>
            <p:nvSpPr>
              <p:cNvPr id="132" name="Rectangle 131"/>
              <p:cNvSpPr>
                <a:spLocks noChangeArrowheads="1"/>
              </p:cNvSpPr>
              <p:nvPr/>
            </p:nvSpPr>
            <p:spPr bwMode="auto">
              <a:xfrm>
                <a:off x="676" y="3914"/>
                <a:ext cx="749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 dirty="0" smtClean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42.7</a:t>
                </a:r>
                <a:endParaRPr lang="en-US" altLang="en-US" sz="1400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altLang="en-US" sz="1400" dirty="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3" name="Rectangle 224"/>
              <p:cNvSpPr>
                <a:spLocks noChangeArrowheads="1"/>
              </p:cNvSpPr>
              <p:nvPr/>
            </p:nvSpPr>
            <p:spPr bwMode="auto">
              <a:xfrm>
                <a:off x="633" y="3914"/>
                <a:ext cx="835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66" name="Group 227"/>
            <p:cNvGrpSpPr>
              <a:grpSpLocks/>
            </p:cNvGrpSpPr>
            <p:nvPr/>
          </p:nvGrpSpPr>
          <p:grpSpPr bwMode="auto">
            <a:xfrm>
              <a:off x="3457384" y="5179713"/>
              <a:ext cx="1291038" cy="380527"/>
              <a:chOff x="1468" y="3914"/>
              <a:chExt cx="633" cy="403"/>
            </a:xfrm>
          </p:grpSpPr>
          <p:sp>
            <p:nvSpPr>
              <p:cNvPr id="130" name="Rectangle 102"/>
              <p:cNvSpPr>
                <a:spLocks noChangeArrowheads="1"/>
              </p:cNvSpPr>
              <p:nvPr/>
            </p:nvSpPr>
            <p:spPr bwMode="auto">
              <a:xfrm>
                <a:off x="1511" y="3914"/>
                <a:ext cx="547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 dirty="0" smtClean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2.7</a:t>
                </a:r>
                <a:r>
                  <a:rPr lang="en-US" sz="1400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± </a:t>
                </a:r>
                <a:r>
                  <a:rPr lang="en-US" sz="1400" dirty="0" smtClean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0.2</a:t>
                </a:r>
                <a:endParaRPr lang="en-US" altLang="en-US" sz="1400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altLang="en-US" sz="1400" dirty="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1" name="Rectangle 226"/>
              <p:cNvSpPr>
                <a:spLocks noChangeArrowheads="1"/>
              </p:cNvSpPr>
              <p:nvPr/>
            </p:nvSpPr>
            <p:spPr bwMode="auto">
              <a:xfrm>
                <a:off x="1468" y="3914"/>
                <a:ext cx="633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67" name="Group 229"/>
            <p:cNvGrpSpPr>
              <a:grpSpLocks/>
            </p:cNvGrpSpPr>
            <p:nvPr/>
          </p:nvGrpSpPr>
          <p:grpSpPr bwMode="auto">
            <a:xfrm>
              <a:off x="4748421" y="5179713"/>
              <a:ext cx="881087" cy="380527"/>
              <a:chOff x="2101" y="3914"/>
              <a:chExt cx="432" cy="403"/>
            </a:xfrm>
          </p:grpSpPr>
          <p:sp>
            <p:nvSpPr>
              <p:cNvPr id="128" name="Rectangle 103"/>
              <p:cNvSpPr>
                <a:spLocks noChangeArrowheads="1"/>
              </p:cNvSpPr>
              <p:nvPr/>
            </p:nvSpPr>
            <p:spPr bwMode="auto">
              <a:xfrm>
                <a:off x="2144" y="3914"/>
                <a:ext cx="346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1.0</a:t>
                </a:r>
              </a:p>
              <a:p>
                <a:pPr algn="ctr"/>
                <a:endParaRPr lang="en-US" altLang="en-US" sz="140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9" name="Rectangle 228"/>
              <p:cNvSpPr>
                <a:spLocks noChangeArrowheads="1"/>
              </p:cNvSpPr>
              <p:nvPr/>
            </p:nvSpPr>
            <p:spPr bwMode="auto">
              <a:xfrm>
                <a:off x="2101" y="3914"/>
                <a:ext cx="432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68" name="Group 231"/>
            <p:cNvGrpSpPr>
              <a:grpSpLocks/>
            </p:cNvGrpSpPr>
            <p:nvPr/>
          </p:nvGrpSpPr>
          <p:grpSpPr bwMode="auto">
            <a:xfrm>
              <a:off x="5629509" y="5179713"/>
              <a:ext cx="909641" cy="380527"/>
              <a:chOff x="2533" y="3914"/>
              <a:chExt cx="446" cy="403"/>
            </a:xfrm>
          </p:grpSpPr>
          <p:sp>
            <p:nvSpPr>
              <p:cNvPr id="126" name="Rectangle 104"/>
              <p:cNvSpPr>
                <a:spLocks noChangeArrowheads="1"/>
              </p:cNvSpPr>
              <p:nvPr/>
            </p:nvSpPr>
            <p:spPr bwMode="auto">
              <a:xfrm>
                <a:off x="2576" y="3914"/>
                <a:ext cx="360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75</a:t>
                </a:r>
              </a:p>
              <a:p>
                <a:pPr algn="ctr"/>
                <a:endParaRPr lang="en-US" altLang="en-US" sz="140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7" name="Rectangle 230"/>
              <p:cNvSpPr>
                <a:spLocks noChangeArrowheads="1"/>
              </p:cNvSpPr>
              <p:nvPr/>
            </p:nvSpPr>
            <p:spPr bwMode="auto">
              <a:xfrm>
                <a:off x="2533" y="3914"/>
                <a:ext cx="446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69" name="Group 233"/>
            <p:cNvGrpSpPr>
              <a:grpSpLocks/>
            </p:cNvGrpSpPr>
            <p:nvPr/>
          </p:nvGrpSpPr>
          <p:grpSpPr bwMode="auto">
            <a:xfrm>
              <a:off x="6539150" y="5179713"/>
              <a:ext cx="938195" cy="380527"/>
              <a:chOff x="2979" y="3914"/>
              <a:chExt cx="460" cy="403"/>
            </a:xfrm>
          </p:grpSpPr>
          <p:sp>
            <p:nvSpPr>
              <p:cNvPr id="124" name="Rectangle 105"/>
              <p:cNvSpPr>
                <a:spLocks noChangeArrowheads="1"/>
              </p:cNvSpPr>
              <p:nvPr/>
            </p:nvSpPr>
            <p:spPr bwMode="auto">
              <a:xfrm>
                <a:off x="3022" y="3914"/>
                <a:ext cx="374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5.0</a:t>
                </a:r>
              </a:p>
              <a:p>
                <a:pPr algn="ctr"/>
                <a:endParaRPr lang="en-US" altLang="en-US" sz="140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5" name="Rectangle 232"/>
              <p:cNvSpPr>
                <a:spLocks noChangeArrowheads="1"/>
              </p:cNvSpPr>
              <p:nvPr/>
            </p:nvSpPr>
            <p:spPr bwMode="auto">
              <a:xfrm>
                <a:off x="2979" y="3914"/>
                <a:ext cx="460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70" name="Group 235"/>
            <p:cNvGrpSpPr>
              <a:grpSpLocks/>
            </p:cNvGrpSpPr>
            <p:nvPr/>
          </p:nvGrpSpPr>
          <p:grpSpPr bwMode="auto">
            <a:xfrm>
              <a:off x="7477345" y="5179713"/>
              <a:ext cx="1203337" cy="380527"/>
              <a:chOff x="3439" y="3914"/>
              <a:chExt cx="590" cy="403"/>
            </a:xfrm>
          </p:grpSpPr>
          <p:sp>
            <p:nvSpPr>
              <p:cNvPr id="122" name="Rectangle 106"/>
              <p:cNvSpPr>
                <a:spLocks noChangeArrowheads="1"/>
              </p:cNvSpPr>
              <p:nvPr/>
            </p:nvSpPr>
            <p:spPr bwMode="auto">
              <a:xfrm>
                <a:off x="3482" y="3914"/>
                <a:ext cx="504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1.0</a:t>
                </a:r>
              </a:p>
              <a:p>
                <a:pPr algn="ctr"/>
                <a:endParaRPr lang="en-US" altLang="en-US" sz="140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3" name="Rectangle 234"/>
              <p:cNvSpPr>
                <a:spLocks noChangeArrowheads="1"/>
              </p:cNvSpPr>
              <p:nvPr/>
            </p:nvSpPr>
            <p:spPr bwMode="auto">
              <a:xfrm>
                <a:off x="3439" y="3914"/>
                <a:ext cx="590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71" name="Group 237"/>
            <p:cNvGrpSpPr>
              <a:grpSpLocks/>
            </p:cNvGrpSpPr>
            <p:nvPr/>
          </p:nvGrpSpPr>
          <p:grpSpPr bwMode="auto">
            <a:xfrm>
              <a:off x="457199" y="5560241"/>
              <a:ext cx="1425648" cy="380527"/>
              <a:chOff x="-3" y="4317"/>
              <a:chExt cx="699" cy="403"/>
            </a:xfrm>
          </p:grpSpPr>
          <p:sp>
            <p:nvSpPr>
              <p:cNvPr id="120" name="Rectangle 107"/>
              <p:cNvSpPr>
                <a:spLocks noChangeArrowheads="1"/>
              </p:cNvSpPr>
              <p:nvPr/>
            </p:nvSpPr>
            <p:spPr bwMode="auto">
              <a:xfrm>
                <a:off x="-3" y="4317"/>
                <a:ext cx="699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400" dirty="0" smtClean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MTBE</a:t>
                </a:r>
                <a:r>
                  <a:rPr lang="en-US" altLang="en-US" sz="1000" b="1" dirty="0" smtClean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1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mic-g/l)</a:t>
                </a:r>
                <a:endParaRPr lang="en-US" sz="1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en-US" sz="1000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en-US" sz="1400" dirty="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1" name="Rectangle 236"/>
              <p:cNvSpPr>
                <a:spLocks noChangeArrowheads="1"/>
              </p:cNvSpPr>
              <p:nvPr/>
            </p:nvSpPr>
            <p:spPr bwMode="auto">
              <a:xfrm>
                <a:off x="0" y="4317"/>
                <a:ext cx="633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72" name="Group 239"/>
            <p:cNvGrpSpPr>
              <a:grpSpLocks/>
            </p:cNvGrpSpPr>
            <p:nvPr/>
          </p:nvGrpSpPr>
          <p:grpSpPr bwMode="auto">
            <a:xfrm>
              <a:off x="1754356" y="5560241"/>
              <a:ext cx="1703028" cy="380527"/>
              <a:chOff x="633" y="4317"/>
              <a:chExt cx="835" cy="403"/>
            </a:xfrm>
          </p:grpSpPr>
          <p:sp>
            <p:nvSpPr>
              <p:cNvPr id="118" name="Rectangle 108"/>
              <p:cNvSpPr>
                <a:spLocks noChangeArrowheads="1"/>
              </p:cNvSpPr>
              <p:nvPr/>
            </p:nvSpPr>
            <p:spPr bwMode="auto">
              <a:xfrm>
                <a:off x="676" y="4317"/>
                <a:ext cx="749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 dirty="0" smtClean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312</a:t>
                </a:r>
                <a:endParaRPr lang="en-US" altLang="en-US" sz="1400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altLang="en-US" sz="1400" dirty="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9" name="Rectangle 238"/>
              <p:cNvSpPr>
                <a:spLocks noChangeArrowheads="1"/>
              </p:cNvSpPr>
              <p:nvPr/>
            </p:nvSpPr>
            <p:spPr bwMode="auto">
              <a:xfrm>
                <a:off x="633" y="4317"/>
                <a:ext cx="835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73" name="Group 241"/>
            <p:cNvGrpSpPr>
              <a:grpSpLocks/>
            </p:cNvGrpSpPr>
            <p:nvPr/>
          </p:nvGrpSpPr>
          <p:grpSpPr bwMode="auto">
            <a:xfrm>
              <a:off x="3457384" y="5560241"/>
              <a:ext cx="1291038" cy="380527"/>
              <a:chOff x="1468" y="4317"/>
              <a:chExt cx="633" cy="403"/>
            </a:xfrm>
          </p:grpSpPr>
          <p:sp>
            <p:nvSpPr>
              <p:cNvPr id="116" name="Rectangle 109"/>
              <p:cNvSpPr>
                <a:spLocks noChangeArrowheads="1"/>
              </p:cNvSpPr>
              <p:nvPr/>
            </p:nvSpPr>
            <p:spPr bwMode="auto">
              <a:xfrm>
                <a:off x="1511" y="4317"/>
                <a:ext cx="547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 b="1" dirty="0" smtClean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6.2</a:t>
                </a:r>
                <a:r>
                  <a:rPr lang="en-US" sz="1400" b="1" dirty="0" smtClean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b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± </a:t>
                </a:r>
                <a:r>
                  <a:rPr lang="en-US" sz="1400" b="1" dirty="0" smtClean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0.3</a:t>
                </a:r>
                <a:endParaRPr lang="en-US" altLang="en-US" sz="1400" b="1" dirty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altLang="en-US" sz="1400" b="1" dirty="0">
                  <a:solidFill>
                    <a:srgbClr val="6633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7" name="Rectangle 240"/>
              <p:cNvSpPr>
                <a:spLocks noChangeArrowheads="1"/>
              </p:cNvSpPr>
              <p:nvPr/>
            </p:nvSpPr>
            <p:spPr bwMode="auto">
              <a:xfrm>
                <a:off x="1468" y="4317"/>
                <a:ext cx="633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74" name="Group 243"/>
            <p:cNvGrpSpPr>
              <a:grpSpLocks/>
            </p:cNvGrpSpPr>
            <p:nvPr/>
          </p:nvGrpSpPr>
          <p:grpSpPr bwMode="auto">
            <a:xfrm>
              <a:off x="4748421" y="5560241"/>
              <a:ext cx="881087" cy="380527"/>
              <a:chOff x="2101" y="4317"/>
              <a:chExt cx="432" cy="403"/>
            </a:xfrm>
          </p:grpSpPr>
          <p:sp>
            <p:nvSpPr>
              <p:cNvPr id="114" name="Rectangle 110"/>
              <p:cNvSpPr>
                <a:spLocks noChangeArrowheads="1"/>
              </p:cNvSpPr>
              <p:nvPr/>
            </p:nvSpPr>
            <p:spPr bwMode="auto">
              <a:xfrm>
                <a:off x="2144" y="4317"/>
                <a:ext cx="346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 dirty="0" smtClean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--</a:t>
                </a:r>
                <a:endParaRPr lang="en-US" altLang="en-US" sz="1400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altLang="en-US" sz="1400" dirty="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5" name="Rectangle 242"/>
              <p:cNvSpPr>
                <a:spLocks noChangeArrowheads="1"/>
              </p:cNvSpPr>
              <p:nvPr/>
            </p:nvSpPr>
            <p:spPr bwMode="auto">
              <a:xfrm>
                <a:off x="2101" y="4317"/>
                <a:ext cx="432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75" name="Group 245"/>
            <p:cNvGrpSpPr>
              <a:grpSpLocks/>
            </p:cNvGrpSpPr>
            <p:nvPr/>
          </p:nvGrpSpPr>
          <p:grpSpPr bwMode="auto">
            <a:xfrm>
              <a:off x="5629509" y="5560241"/>
              <a:ext cx="909641" cy="380527"/>
              <a:chOff x="2533" y="4317"/>
              <a:chExt cx="446" cy="403"/>
            </a:xfrm>
          </p:grpSpPr>
          <p:sp>
            <p:nvSpPr>
              <p:cNvPr id="112" name="Rectangle 111"/>
              <p:cNvSpPr>
                <a:spLocks noChangeArrowheads="1"/>
              </p:cNvSpPr>
              <p:nvPr/>
            </p:nvSpPr>
            <p:spPr bwMode="auto">
              <a:xfrm>
                <a:off x="2576" y="4317"/>
                <a:ext cx="360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 dirty="0" smtClean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--</a:t>
                </a:r>
                <a:endParaRPr lang="en-US" altLang="en-US" sz="1400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altLang="en-US" sz="1400" dirty="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3" name="Rectangle 244"/>
              <p:cNvSpPr>
                <a:spLocks noChangeArrowheads="1"/>
              </p:cNvSpPr>
              <p:nvPr/>
            </p:nvSpPr>
            <p:spPr bwMode="auto">
              <a:xfrm>
                <a:off x="2533" y="4317"/>
                <a:ext cx="446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76" name="Group 247"/>
            <p:cNvGrpSpPr>
              <a:grpSpLocks/>
            </p:cNvGrpSpPr>
            <p:nvPr/>
          </p:nvGrpSpPr>
          <p:grpSpPr bwMode="auto">
            <a:xfrm>
              <a:off x="6539150" y="5560241"/>
              <a:ext cx="938195" cy="380527"/>
              <a:chOff x="2979" y="4317"/>
              <a:chExt cx="460" cy="403"/>
            </a:xfrm>
          </p:grpSpPr>
          <p:sp>
            <p:nvSpPr>
              <p:cNvPr id="110" name="Rectangle 112"/>
              <p:cNvSpPr>
                <a:spLocks noChangeArrowheads="1"/>
              </p:cNvSpPr>
              <p:nvPr/>
            </p:nvSpPr>
            <p:spPr bwMode="auto">
              <a:xfrm>
                <a:off x="3022" y="4317"/>
                <a:ext cx="374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--</a:t>
                </a:r>
              </a:p>
              <a:p>
                <a:pPr algn="ctr"/>
                <a:endParaRPr lang="en-US" altLang="en-US" sz="140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" name="Rectangle 246"/>
              <p:cNvSpPr>
                <a:spLocks noChangeArrowheads="1"/>
              </p:cNvSpPr>
              <p:nvPr/>
            </p:nvSpPr>
            <p:spPr bwMode="auto">
              <a:xfrm>
                <a:off x="2979" y="4317"/>
                <a:ext cx="460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77" name="Group 249"/>
            <p:cNvGrpSpPr>
              <a:grpSpLocks/>
            </p:cNvGrpSpPr>
            <p:nvPr/>
          </p:nvGrpSpPr>
          <p:grpSpPr bwMode="auto">
            <a:xfrm>
              <a:off x="7477345" y="5560241"/>
              <a:ext cx="1203337" cy="380527"/>
              <a:chOff x="3439" y="4317"/>
              <a:chExt cx="590" cy="403"/>
            </a:xfrm>
          </p:grpSpPr>
          <p:sp>
            <p:nvSpPr>
              <p:cNvPr id="108" name="Rectangle 113"/>
              <p:cNvSpPr>
                <a:spLocks noChangeArrowheads="1"/>
              </p:cNvSpPr>
              <p:nvPr/>
            </p:nvSpPr>
            <p:spPr bwMode="auto">
              <a:xfrm>
                <a:off x="3482" y="4317"/>
                <a:ext cx="504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 dirty="0" smtClean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</a:t>
                </a:r>
                <a:r>
                  <a:rPr lang="en-US" altLang="en-US" sz="1400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</a:p>
              <a:p>
                <a:pPr algn="ctr"/>
                <a:endParaRPr lang="en-US" altLang="en-US" sz="1400" dirty="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9" name="Rectangle 248"/>
              <p:cNvSpPr>
                <a:spLocks noChangeArrowheads="1"/>
              </p:cNvSpPr>
              <p:nvPr/>
            </p:nvSpPr>
            <p:spPr bwMode="auto">
              <a:xfrm>
                <a:off x="3439" y="4317"/>
                <a:ext cx="590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78" name="Group 123"/>
            <p:cNvGrpSpPr>
              <a:grpSpLocks/>
            </p:cNvGrpSpPr>
            <p:nvPr/>
          </p:nvGrpSpPr>
          <p:grpSpPr bwMode="auto">
            <a:xfrm>
              <a:off x="8698697" y="1481823"/>
              <a:ext cx="1203337" cy="814876"/>
              <a:chOff x="3439" y="0"/>
              <a:chExt cx="590" cy="863"/>
            </a:xfrm>
          </p:grpSpPr>
          <p:sp>
            <p:nvSpPr>
              <p:cNvPr id="106" name="Rectangle 50"/>
              <p:cNvSpPr>
                <a:spLocks noChangeArrowheads="1"/>
              </p:cNvSpPr>
              <p:nvPr/>
            </p:nvSpPr>
            <p:spPr bwMode="auto">
              <a:xfrm>
                <a:off x="3445" y="0"/>
                <a:ext cx="569" cy="8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California (2009)</a:t>
                </a:r>
                <a:endParaRPr lang="en-US" altLang="en-US" sz="1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altLang="en-US" sz="1400" dirty="0">
                  <a:solidFill>
                    <a:srgbClr val="00206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7" name="Rectangle 122"/>
              <p:cNvSpPr>
                <a:spLocks noChangeArrowheads="1"/>
              </p:cNvSpPr>
              <p:nvPr/>
            </p:nvSpPr>
            <p:spPr bwMode="auto">
              <a:xfrm>
                <a:off x="3439" y="0"/>
                <a:ext cx="590" cy="86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79" name="Group 137"/>
            <p:cNvGrpSpPr>
              <a:grpSpLocks/>
            </p:cNvGrpSpPr>
            <p:nvPr/>
          </p:nvGrpSpPr>
          <p:grpSpPr bwMode="auto">
            <a:xfrm>
              <a:off x="8698697" y="2296699"/>
              <a:ext cx="1203337" cy="489115"/>
              <a:chOff x="3439" y="863"/>
              <a:chExt cx="590" cy="518"/>
            </a:xfrm>
          </p:grpSpPr>
          <p:sp>
            <p:nvSpPr>
              <p:cNvPr id="104" name="Rectangle 57"/>
              <p:cNvSpPr>
                <a:spLocks noChangeArrowheads="1"/>
              </p:cNvSpPr>
              <p:nvPr/>
            </p:nvSpPr>
            <p:spPr bwMode="auto">
              <a:xfrm>
                <a:off x="3482" y="863"/>
                <a:ext cx="504" cy="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</a:p>
              <a:p>
                <a:pPr algn="ctr"/>
                <a:endParaRPr lang="en-US" altLang="en-US" sz="140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" name="Rectangle 136"/>
              <p:cNvSpPr>
                <a:spLocks noChangeArrowheads="1"/>
              </p:cNvSpPr>
              <p:nvPr/>
            </p:nvSpPr>
            <p:spPr bwMode="auto">
              <a:xfrm>
                <a:off x="3439" y="863"/>
                <a:ext cx="590" cy="51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80" name="Group 151"/>
            <p:cNvGrpSpPr>
              <a:grpSpLocks/>
            </p:cNvGrpSpPr>
            <p:nvPr/>
          </p:nvGrpSpPr>
          <p:grpSpPr bwMode="auto">
            <a:xfrm>
              <a:off x="8698697" y="2785814"/>
              <a:ext cx="1203337" cy="489115"/>
              <a:chOff x="3439" y="1381"/>
              <a:chExt cx="590" cy="518"/>
            </a:xfrm>
          </p:grpSpPr>
          <p:sp>
            <p:nvSpPr>
              <p:cNvPr id="102" name="Rectangle 64"/>
              <p:cNvSpPr>
                <a:spLocks noChangeArrowheads="1"/>
              </p:cNvSpPr>
              <p:nvPr/>
            </p:nvSpPr>
            <p:spPr bwMode="auto">
              <a:xfrm>
                <a:off x="3482" y="1381"/>
                <a:ext cx="504" cy="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6-9</a:t>
                </a:r>
              </a:p>
              <a:p>
                <a:pPr algn="ctr"/>
                <a:endParaRPr lang="en-US" altLang="en-US" sz="140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3" name="Rectangle 150"/>
              <p:cNvSpPr>
                <a:spLocks noChangeArrowheads="1"/>
              </p:cNvSpPr>
              <p:nvPr/>
            </p:nvSpPr>
            <p:spPr bwMode="auto">
              <a:xfrm>
                <a:off x="3439" y="1381"/>
                <a:ext cx="590" cy="51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81" name="Group 165"/>
            <p:cNvGrpSpPr>
              <a:grpSpLocks/>
            </p:cNvGrpSpPr>
            <p:nvPr/>
          </p:nvGrpSpPr>
          <p:grpSpPr bwMode="auto">
            <a:xfrm>
              <a:off x="8698697" y="3274928"/>
              <a:ext cx="1203337" cy="380527"/>
              <a:chOff x="3439" y="1899"/>
              <a:chExt cx="590" cy="403"/>
            </a:xfrm>
          </p:grpSpPr>
          <p:sp>
            <p:nvSpPr>
              <p:cNvPr id="100" name="Rectangle 71"/>
              <p:cNvSpPr>
                <a:spLocks noChangeArrowheads="1"/>
              </p:cNvSpPr>
              <p:nvPr/>
            </p:nvSpPr>
            <p:spPr bwMode="auto">
              <a:xfrm>
                <a:off x="3482" y="1899"/>
                <a:ext cx="504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--</a:t>
                </a:r>
              </a:p>
              <a:p>
                <a:pPr algn="ctr"/>
                <a:endParaRPr lang="en-US" altLang="en-US" sz="140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1" name="Rectangle 164"/>
              <p:cNvSpPr>
                <a:spLocks noChangeArrowheads="1"/>
              </p:cNvSpPr>
              <p:nvPr/>
            </p:nvSpPr>
            <p:spPr bwMode="auto">
              <a:xfrm>
                <a:off x="3439" y="1899"/>
                <a:ext cx="590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82" name="Group 179"/>
            <p:cNvGrpSpPr>
              <a:grpSpLocks/>
            </p:cNvGrpSpPr>
            <p:nvPr/>
          </p:nvGrpSpPr>
          <p:grpSpPr bwMode="auto">
            <a:xfrm>
              <a:off x="8698697" y="3655456"/>
              <a:ext cx="1203337" cy="380527"/>
              <a:chOff x="3439" y="2302"/>
              <a:chExt cx="590" cy="403"/>
            </a:xfrm>
          </p:grpSpPr>
          <p:sp>
            <p:nvSpPr>
              <p:cNvPr id="98" name="Rectangle 78"/>
              <p:cNvSpPr>
                <a:spLocks noChangeArrowheads="1"/>
              </p:cNvSpPr>
              <p:nvPr/>
            </p:nvSpPr>
            <p:spPr bwMode="auto">
              <a:xfrm>
                <a:off x="3482" y="2302"/>
                <a:ext cx="504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--</a:t>
                </a:r>
              </a:p>
              <a:p>
                <a:pPr algn="ctr"/>
                <a:endParaRPr lang="en-US" altLang="en-US" sz="140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9" name="Rectangle 178"/>
              <p:cNvSpPr>
                <a:spLocks noChangeArrowheads="1"/>
              </p:cNvSpPr>
              <p:nvPr/>
            </p:nvSpPr>
            <p:spPr bwMode="auto">
              <a:xfrm>
                <a:off x="3439" y="2302"/>
                <a:ext cx="590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83" name="Group 193"/>
            <p:cNvGrpSpPr>
              <a:grpSpLocks/>
            </p:cNvGrpSpPr>
            <p:nvPr/>
          </p:nvGrpSpPr>
          <p:grpSpPr bwMode="auto">
            <a:xfrm>
              <a:off x="8698697" y="4035983"/>
              <a:ext cx="1203337" cy="380527"/>
              <a:chOff x="3439" y="2705"/>
              <a:chExt cx="590" cy="403"/>
            </a:xfrm>
          </p:grpSpPr>
          <p:sp>
            <p:nvSpPr>
              <p:cNvPr id="96" name="Rectangle 85"/>
              <p:cNvSpPr>
                <a:spLocks noChangeArrowheads="1"/>
              </p:cNvSpPr>
              <p:nvPr/>
            </p:nvSpPr>
            <p:spPr bwMode="auto">
              <a:xfrm>
                <a:off x="3482" y="2705"/>
                <a:ext cx="504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 dirty="0" smtClean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15.0</a:t>
                </a:r>
                <a:endParaRPr lang="en-US" altLang="en-US" sz="1400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altLang="en-US" sz="1400" dirty="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7" name="Rectangle 192"/>
              <p:cNvSpPr>
                <a:spLocks noChangeArrowheads="1"/>
              </p:cNvSpPr>
              <p:nvPr/>
            </p:nvSpPr>
            <p:spPr bwMode="auto">
              <a:xfrm>
                <a:off x="3439" y="2705"/>
                <a:ext cx="590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84" name="Group 207"/>
            <p:cNvGrpSpPr>
              <a:grpSpLocks/>
            </p:cNvGrpSpPr>
            <p:nvPr/>
          </p:nvGrpSpPr>
          <p:grpSpPr bwMode="auto">
            <a:xfrm>
              <a:off x="8698697" y="4416511"/>
              <a:ext cx="1203337" cy="380527"/>
              <a:chOff x="3439" y="3108"/>
              <a:chExt cx="590" cy="403"/>
            </a:xfrm>
          </p:grpSpPr>
          <p:sp>
            <p:nvSpPr>
              <p:cNvPr id="94" name="Rectangle 93"/>
              <p:cNvSpPr>
                <a:spLocks noChangeArrowheads="1"/>
              </p:cNvSpPr>
              <p:nvPr/>
            </p:nvSpPr>
            <p:spPr bwMode="auto">
              <a:xfrm>
                <a:off x="3482" y="3108"/>
                <a:ext cx="504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en-US" sz="1400" dirty="0" smtClean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0.0</a:t>
                </a:r>
                <a:endParaRPr lang="en-US" altLang="en-US" sz="1400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altLang="en-US" sz="1400" dirty="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5" name="Rectangle 206"/>
              <p:cNvSpPr>
                <a:spLocks noChangeArrowheads="1"/>
              </p:cNvSpPr>
              <p:nvPr/>
            </p:nvSpPr>
            <p:spPr bwMode="auto">
              <a:xfrm>
                <a:off x="3439" y="3108"/>
                <a:ext cx="590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85" name="Group 221"/>
            <p:cNvGrpSpPr>
              <a:grpSpLocks/>
            </p:cNvGrpSpPr>
            <p:nvPr/>
          </p:nvGrpSpPr>
          <p:grpSpPr bwMode="auto">
            <a:xfrm>
              <a:off x="8698697" y="4797038"/>
              <a:ext cx="1203337" cy="380527"/>
              <a:chOff x="3439" y="3511"/>
              <a:chExt cx="590" cy="403"/>
            </a:xfrm>
          </p:grpSpPr>
          <p:sp>
            <p:nvSpPr>
              <p:cNvPr id="92" name="Rectangle 99"/>
              <p:cNvSpPr>
                <a:spLocks noChangeArrowheads="1"/>
              </p:cNvSpPr>
              <p:nvPr/>
            </p:nvSpPr>
            <p:spPr bwMode="auto">
              <a:xfrm>
                <a:off x="3482" y="3511"/>
                <a:ext cx="504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 dirty="0" smtClean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25.0</a:t>
                </a:r>
                <a:endParaRPr lang="en-US" altLang="en-US" sz="1400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altLang="en-US" sz="1400" dirty="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3" name="Rectangle 220"/>
              <p:cNvSpPr>
                <a:spLocks noChangeArrowheads="1"/>
              </p:cNvSpPr>
              <p:nvPr/>
            </p:nvSpPr>
            <p:spPr bwMode="auto">
              <a:xfrm>
                <a:off x="3439" y="3511"/>
                <a:ext cx="590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86" name="Group 235"/>
            <p:cNvGrpSpPr>
              <a:grpSpLocks/>
            </p:cNvGrpSpPr>
            <p:nvPr/>
          </p:nvGrpSpPr>
          <p:grpSpPr bwMode="auto">
            <a:xfrm>
              <a:off x="8698697" y="5177565"/>
              <a:ext cx="1203337" cy="380527"/>
              <a:chOff x="3439" y="3914"/>
              <a:chExt cx="590" cy="403"/>
            </a:xfrm>
          </p:grpSpPr>
          <p:sp>
            <p:nvSpPr>
              <p:cNvPr id="90" name="Rectangle 106"/>
              <p:cNvSpPr>
                <a:spLocks noChangeArrowheads="1"/>
              </p:cNvSpPr>
              <p:nvPr/>
            </p:nvSpPr>
            <p:spPr bwMode="auto">
              <a:xfrm>
                <a:off x="3482" y="3914"/>
                <a:ext cx="504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1.0</a:t>
                </a:r>
              </a:p>
              <a:p>
                <a:pPr algn="ctr"/>
                <a:endParaRPr lang="en-US" altLang="en-US" sz="140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1" name="Rectangle 234"/>
              <p:cNvSpPr>
                <a:spLocks noChangeArrowheads="1"/>
              </p:cNvSpPr>
              <p:nvPr/>
            </p:nvSpPr>
            <p:spPr bwMode="auto">
              <a:xfrm>
                <a:off x="3439" y="3914"/>
                <a:ext cx="590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87" name="Group 249"/>
            <p:cNvGrpSpPr>
              <a:grpSpLocks/>
            </p:cNvGrpSpPr>
            <p:nvPr/>
          </p:nvGrpSpPr>
          <p:grpSpPr bwMode="auto">
            <a:xfrm>
              <a:off x="8698697" y="5558093"/>
              <a:ext cx="1203337" cy="380527"/>
              <a:chOff x="3439" y="4317"/>
              <a:chExt cx="590" cy="403"/>
            </a:xfrm>
          </p:grpSpPr>
          <p:sp>
            <p:nvSpPr>
              <p:cNvPr id="88" name="Rectangle 113"/>
              <p:cNvSpPr>
                <a:spLocks noChangeArrowheads="1"/>
              </p:cNvSpPr>
              <p:nvPr/>
            </p:nvSpPr>
            <p:spPr bwMode="auto">
              <a:xfrm>
                <a:off x="3482" y="4317"/>
                <a:ext cx="504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 dirty="0" smtClean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</a:t>
                </a:r>
                <a:r>
                  <a:rPr lang="en-US" altLang="en-US" sz="1400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</a:p>
              <a:p>
                <a:pPr algn="ctr"/>
                <a:endParaRPr lang="en-US" altLang="en-US" sz="1400" dirty="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9" name="Rectangle 248"/>
              <p:cNvSpPr>
                <a:spLocks noChangeArrowheads="1"/>
              </p:cNvSpPr>
              <p:nvPr/>
            </p:nvSpPr>
            <p:spPr bwMode="auto">
              <a:xfrm>
                <a:off x="3439" y="4317"/>
                <a:ext cx="590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sp>
        <p:nvSpPr>
          <p:cNvPr id="244" name="WordArt 1034"/>
          <p:cNvSpPr>
            <a:spLocks noChangeArrowheads="1" noChangeShapeType="1" noTextEdit="1"/>
          </p:cNvSpPr>
          <p:nvPr/>
        </p:nvSpPr>
        <p:spPr bwMode="auto">
          <a:xfrm>
            <a:off x="3657600" y="76200"/>
            <a:ext cx="2590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Results (Cont.) 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78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WordArt 1034"/>
          <p:cNvSpPr>
            <a:spLocks noChangeArrowheads="1" noChangeShapeType="1" noTextEdit="1"/>
          </p:cNvSpPr>
          <p:nvPr/>
        </p:nvSpPr>
        <p:spPr bwMode="auto">
          <a:xfrm>
            <a:off x="3027123" y="162100"/>
            <a:ext cx="3527425" cy="4460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Results (cont.)</a:t>
            </a:r>
          </a:p>
        </p:txBody>
      </p:sp>
      <p:graphicFrame>
        <p:nvGraphicFramePr>
          <p:cNvPr id="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6711450"/>
              </p:ext>
            </p:extLst>
          </p:nvPr>
        </p:nvGraphicFramePr>
        <p:xfrm>
          <a:off x="669925" y="488950"/>
          <a:ext cx="8038646" cy="621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" name="Chart" r:id="rId3" imgW="5381854" imgH="3991356" progId="Excel.Chart.8">
                  <p:embed/>
                </p:oleObj>
              </mc:Choice>
              <mc:Fallback>
                <p:oleObj name="Chart" r:id="rId3" imgW="5381854" imgH="3991356" progId="Excel.Chart.8">
                  <p:embed/>
                  <p:pic>
                    <p:nvPicPr>
                      <p:cNvPr id="17412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488950"/>
                        <a:ext cx="8038646" cy="621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0"/>
          <p:cNvGraphicFramePr>
            <a:graphicFrameLocks noChangeAspect="1"/>
          </p:cNvGraphicFramePr>
          <p:nvPr/>
        </p:nvGraphicFramePr>
        <p:xfrm>
          <a:off x="376238" y="439738"/>
          <a:ext cx="7996237" cy="6219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9" name="Chart" r:id="rId5" imgW="5448605" imgH="4048354" progId="Excel.Chart.8">
                  <p:embed/>
                </p:oleObj>
              </mc:Choice>
              <mc:Fallback>
                <p:oleObj name="Chart" r:id="rId5" imgW="5448605" imgH="4048354" progId="Excel.Chart.8">
                  <p:embed/>
                  <p:pic>
                    <p:nvPicPr>
                      <p:cNvPr id="6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238" y="439738"/>
                        <a:ext cx="7996237" cy="6219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022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6" grpId="0"/>
      <p:bldOleChart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 txBox="1">
            <a:spLocks noChangeArrowheads="1"/>
          </p:cNvSpPr>
          <p:nvPr/>
        </p:nvSpPr>
        <p:spPr bwMode="auto">
          <a:xfrm>
            <a:off x="381000" y="914400"/>
            <a:ext cx="62055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spcAft>
                <a:spcPct val="200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Ø"/>
            </a:pPr>
            <a:r>
              <a:rPr lang="pt-BR" altLang="ar-SA" sz="2400" b="1">
                <a:latin typeface="Comic Sans MS" panose="030F0702030302020204" pitchFamily="66" charset="0"/>
                <a:ea typeface="Arial Unicode MS" pitchFamily="34" charset="-128"/>
              </a:rPr>
              <a:t>Results</a:t>
            </a:r>
          </a:p>
        </p:txBody>
      </p:sp>
      <p:sp>
        <p:nvSpPr>
          <p:cNvPr id="15363" name="Rectangle 2"/>
          <p:cNvSpPr txBox="1">
            <a:spLocks noChangeArrowheads="1"/>
          </p:cNvSpPr>
          <p:nvPr/>
        </p:nvSpPr>
        <p:spPr bwMode="auto">
          <a:xfrm>
            <a:off x="587375" y="315913"/>
            <a:ext cx="8001000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algn="ctr" eaLnBrk="1" hangingPunct="1">
              <a:spcBef>
                <a:spcPct val="0"/>
              </a:spcBef>
              <a:buFontTx/>
              <a:buNone/>
            </a:pPr>
            <a:r>
              <a:rPr lang="pt-BR" altLang="ar-SA" sz="3600" b="1">
                <a:solidFill>
                  <a:srgbClr val="C00000"/>
                </a:solidFill>
              </a:rPr>
              <a:t>IAEA Coordinated Research Project</a:t>
            </a:r>
          </a:p>
        </p:txBody>
      </p:sp>
      <p:graphicFrame>
        <p:nvGraphicFramePr>
          <p:cNvPr id="63" name="Chart 62"/>
          <p:cNvGraphicFramePr>
            <a:graphicFrameLocks/>
          </p:cNvGraphicFramePr>
          <p:nvPr/>
        </p:nvGraphicFramePr>
        <p:xfrm>
          <a:off x="1219200" y="1371600"/>
          <a:ext cx="6981825" cy="5286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90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399" y="2362200"/>
            <a:ext cx="5558366" cy="3321182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33400" y="1143000"/>
            <a:ext cx="8077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i="1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marL="0" indent="0" eaLnBrk="1" hangingPunct="1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80000"/>
              <a:defRPr/>
            </a:pPr>
            <a:r>
              <a:rPr lang="pt-BR" altLang="ar-SA" sz="2400" b="1" dirty="0" smtClean="0">
                <a:solidFill>
                  <a:srgbClr val="00660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Suggested process flow diagram for complete treatment of wastewater to be reused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4419600"/>
            <a:ext cx="3038475" cy="1866900"/>
          </a:xfrm>
          <a:prstGeom prst="rect">
            <a:avLst/>
          </a:prstGeom>
        </p:spPr>
      </p:pic>
      <p:sp>
        <p:nvSpPr>
          <p:cNvPr id="6" name="AutoShape 177"/>
          <p:cNvSpPr>
            <a:spLocks noChangeArrowheads="1"/>
          </p:cNvSpPr>
          <p:nvPr/>
        </p:nvSpPr>
        <p:spPr bwMode="auto">
          <a:xfrm>
            <a:off x="2438400" y="2362200"/>
            <a:ext cx="795337" cy="885825"/>
          </a:xfrm>
          <a:prstGeom prst="curvedRightArrow">
            <a:avLst>
              <a:gd name="adj1" fmla="val 23328"/>
              <a:gd name="adj2" fmla="val 46656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" name="Curved Down Arrow 7"/>
          <p:cNvSpPr/>
          <p:nvPr/>
        </p:nvSpPr>
        <p:spPr>
          <a:xfrm flipH="1">
            <a:off x="2362200" y="3962400"/>
            <a:ext cx="1143000" cy="457200"/>
          </a:xfrm>
          <a:prstGeom prst="curvedDownArrow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9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9200" y="411480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Reuse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91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50" y="1890713"/>
            <a:ext cx="6711950" cy="4186237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762000" y="914400"/>
            <a:ext cx="7696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6600"/>
                </a:solidFill>
              </a:rPr>
              <a:t>Cost analysis for E-Beam treatment of wastewater</a:t>
            </a:r>
          </a:p>
        </p:txBody>
      </p:sp>
      <p:sp>
        <p:nvSpPr>
          <p:cNvPr id="18436" name="Rectangle 2"/>
          <p:cNvSpPr txBox="1">
            <a:spLocks noChangeArrowheads="1"/>
          </p:cNvSpPr>
          <p:nvPr/>
        </p:nvSpPr>
        <p:spPr bwMode="auto">
          <a:xfrm>
            <a:off x="587375" y="315913"/>
            <a:ext cx="8001000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algn="ctr" eaLnBrk="1" hangingPunct="1">
              <a:spcBef>
                <a:spcPct val="0"/>
              </a:spcBef>
              <a:buFontTx/>
              <a:buNone/>
            </a:pPr>
            <a:r>
              <a:rPr lang="pt-BR" altLang="ar-SA" sz="3600" b="1">
                <a:solidFill>
                  <a:srgbClr val="C00000"/>
                </a:solidFill>
              </a:rPr>
              <a:t>IAEA Coordinated Research Project</a:t>
            </a:r>
          </a:p>
        </p:txBody>
      </p:sp>
    </p:spTree>
    <p:extLst>
      <p:ext uri="{BB962C8B-B14F-4D97-AF65-F5344CB8AC3E}">
        <p14:creationId xmlns:p14="http://schemas.microsoft.com/office/powerpoint/2010/main" val="222288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778805"/>
            <a:ext cx="6172200" cy="3469595"/>
          </a:xfrm>
        </p:spPr>
        <p:txBody>
          <a:bodyPr/>
          <a:lstStyle/>
          <a:p>
            <a:pPr>
              <a:spcBef>
                <a:spcPts val="600"/>
              </a:spcBef>
              <a:buClr>
                <a:srgbClr val="FF3300"/>
              </a:buClr>
              <a:buFont typeface="Wingdings" panose="05000000000000000000" pitchFamily="2" charset="2"/>
              <a:buChar char="Ø"/>
            </a:pPr>
            <a:r>
              <a:rPr lang="en-US" altLang="en-US" sz="2400" dirty="0">
                <a:solidFill>
                  <a:schemeClr val="accent6">
                    <a:lumMod val="75000"/>
                  </a:schemeClr>
                </a:solidFill>
              </a:rPr>
              <a:t> A unique characteristic of earth is the presence of  water </a:t>
            </a:r>
          </a:p>
          <a:p>
            <a:pPr>
              <a:spcBef>
                <a:spcPts val="600"/>
              </a:spcBef>
              <a:buClr>
                <a:srgbClr val="FF3300"/>
              </a:buClr>
              <a:buFont typeface="Wingdings" panose="05000000000000000000" pitchFamily="2" charset="2"/>
              <a:buChar char="Ø"/>
            </a:pPr>
            <a:r>
              <a:rPr lang="en-US" altLang="en-US" sz="2400" dirty="0">
                <a:solidFill>
                  <a:schemeClr val="accent6">
                    <a:lumMod val="75000"/>
                  </a:schemeClr>
                </a:solidFill>
              </a:rPr>
              <a:t>Water is essential for life</a:t>
            </a:r>
          </a:p>
          <a:p>
            <a:pPr>
              <a:spcBef>
                <a:spcPts val="600"/>
              </a:spcBef>
              <a:buClr>
                <a:srgbClr val="FF3300"/>
              </a:buClr>
              <a:buFont typeface="Wingdings" panose="05000000000000000000" pitchFamily="2" charset="2"/>
              <a:buChar char="Ø"/>
            </a:pPr>
            <a:r>
              <a:rPr lang="en-US" altLang="en-US" sz="2400" dirty="0">
                <a:solidFill>
                  <a:schemeClr val="accent6">
                    <a:lumMod val="75000"/>
                  </a:schemeClr>
                </a:solidFill>
              </a:rPr>
              <a:t> In looking for signs of life in other solar systems and galaxies, we often search for liquid water</a:t>
            </a:r>
          </a:p>
          <a:p>
            <a:pPr>
              <a:spcBef>
                <a:spcPts val="600"/>
              </a:spcBef>
            </a:pP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53975" y="1054100"/>
            <a:ext cx="9026525" cy="88900"/>
            <a:chOff x="192" y="668"/>
            <a:chExt cx="5904" cy="56"/>
          </a:xfrm>
        </p:grpSpPr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>
              <a:off x="192" y="668"/>
              <a:ext cx="3020" cy="56"/>
            </a:xfrm>
            <a:prstGeom prst="homePlate">
              <a:avLst>
                <a:gd name="adj" fmla="val 1348214"/>
              </a:avLst>
            </a:prstGeom>
            <a:solidFill>
              <a:schemeClr val="accent1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3076" y="668"/>
              <a:ext cx="3020" cy="56"/>
            </a:xfrm>
            <a:prstGeom prst="homePlate">
              <a:avLst>
                <a:gd name="adj" fmla="val 1348214"/>
              </a:avLst>
            </a:prstGeom>
            <a:solidFill>
              <a:schemeClr val="accent1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9" name="WordArt 7"/>
          <p:cNvSpPr>
            <a:spLocks noChangeArrowheads="1" noChangeShapeType="1" noTextEdit="1"/>
          </p:cNvSpPr>
          <p:nvPr/>
        </p:nvSpPr>
        <p:spPr bwMode="auto">
          <a:xfrm>
            <a:off x="2895600" y="1150938"/>
            <a:ext cx="2586037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 panose="020B0A04020102020204" pitchFamily="34" charset="0"/>
              </a:rPr>
              <a:t>Introduction</a:t>
            </a:r>
          </a:p>
        </p:txBody>
      </p:sp>
      <p:pic>
        <p:nvPicPr>
          <p:cNvPr id="10" name="Picture 15" descr="22kb"/>
          <p:cNvPicPr>
            <a:picLocks noChangeAspect="1" noChangeArrowheads="1" noCrop="1"/>
          </p:cNvPicPr>
          <p:nvPr/>
        </p:nvPicPr>
        <p:blipFill>
          <a:blip r:embed="rId2">
            <a:lum bright="2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828800"/>
            <a:ext cx="190817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3148012" y="1772330"/>
            <a:ext cx="23336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99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W</a:t>
            </a:r>
            <a:r>
              <a:rPr lang="en-US" alt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ater</a:t>
            </a:r>
          </a:p>
        </p:txBody>
      </p:sp>
      <p:sp>
        <p:nvSpPr>
          <p:cNvPr id="12" name="Text Box 1032"/>
          <p:cNvSpPr txBox="1">
            <a:spLocks noChangeArrowheads="1"/>
          </p:cNvSpPr>
          <p:nvPr/>
        </p:nvSpPr>
        <p:spPr bwMode="auto">
          <a:xfrm>
            <a:off x="2743200" y="5029200"/>
            <a:ext cx="517207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99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chemeClr val="hlin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</a:t>
            </a:r>
            <a:r>
              <a:rPr lang="en-US" altLang="en-US" sz="3200" b="1" dirty="0">
                <a:solidFill>
                  <a:schemeClr val="hlin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</a:t>
            </a:r>
            <a:r>
              <a:rPr lang="en-US" altLang="en-US" sz="4800" b="1" dirty="0">
                <a:solidFill>
                  <a:schemeClr val="hlin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W</a:t>
            </a:r>
            <a:r>
              <a:rPr lang="en-US" altLang="en-US" sz="3200" b="1" dirty="0">
                <a:solidFill>
                  <a:schemeClr val="hlin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ater </a:t>
            </a:r>
            <a:r>
              <a:rPr lang="en-US" altLang="en-US" sz="4800" b="1" dirty="0">
                <a:solidFill>
                  <a:schemeClr val="hlin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</a:t>
            </a:r>
            <a:r>
              <a:rPr lang="en-US" altLang="en-US" sz="3200" b="1" dirty="0">
                <a:solidFill>
                  <a:schemeClr val="hlin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carce </a:t>
            </a:r>
            <a:r>
              <a:rPr lang="en-US" altLang="en-US" sz="4800" b="1" dirty="0">
                <a:solidFill>
                  <a:schemeClr val="hlin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1312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9" grpId="0"/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55625" y="1066800"/>
            <a:ext cx="828357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i="1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marL="285750" indent="-285750" eaLnBrk="1" hangingPunct="1"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Petrochemical wastewater with high MTBE </a:t>
            </a:r>
            <a:r>
              <a:rPr lang="en-US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can be treated efficiently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with hybrid combination of chemical, physical and E-Beam method.</a:t>
            </a:r>
          </a:p>
          <a:p>
            <a:pPr marL="285750" indent="-285750" eaLnBrk="1" hangingPunct="1"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Efficiency of E-Beam to disintegrate MTBE was found to be more than </a:t>
            </a:r>
            <a:r>
              <a:rPr lang="en-US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95 % at a dose of 5kGy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 eaLnBrk="1" hangingPunct="1"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System availability was up to </a:t>
            </a:r>
            <a:r>
              <a:rPr lang="en-US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99%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 eaLnBrk="1" hangingPunct="1"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All other quality parameters were </a:t>
            </a:r>
            <a:r>
              <a:rPr lang="en-US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within allowable limit of irrigation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water.</a:t>
            </a:r>
          </a:p>
          <a:p>
            <a:pPr marL="285750" indent="-285750" eaLnBrk="1" hangingPunct="1"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Treated wastewater quality </a:t>
            </a:r>
            <a:r>
              <a:rPr lang="en-US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compared with various standards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for reuse and a treatment scheme is suggested.</a:t>
            </a:r>
          </a:p>
          <a:p>
            <a:pPr marL="285750" indent="-285750" eaLnBrk="1" hangingPunct="1"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Continuous monitoring of radiation levels shows that the radiation is </a:t>
            </a:r>
            <a:r>
              <a:rPr lang="en-US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within permeable limits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and process is safe.</a:t>
            </a:r>
          </a:p>
          <a:p>
            <a:pPr marL="285750" indent="-285750" eaLnBrk="1" hangingPunct="1"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Cost analysis shows that for 10MGD cost is </a:t>
            </a:r>
            <a:r>
              <a:rPr lang="en-US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$0.85/1000 G.</a:t>
            </a:r>
          </a:p>
        </p:txBody>
      </p:sp>
      <p:pic>
        <p:nvPicPr>
          <p:cNvPr id="7" name="Picture 5" descr="http://www.nirs.go.jp/ENG/international/cooperation/images/img_index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038" y="5635625"/>
            <a:ext cx="227012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http://carnegieendowment.org/images/article_images/IAEAMeeting6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638800"/>
            <a:ext cx="317817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http://www.iaea.org/OurWork/NE/NENP/INPRO/news_archive/Images/GC_flagsvic_330x2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653088"/>
            <a:ext cx="2514600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41158" y="35442"/>
            <a:ext cx="26212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eaLnBrk="1" hangingPunct="1"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80000"/>
              <a:defRPr/>
            </a:pPr>
            <a:r>
              <a:rPr lang="pt-BR" altLang="ar-SA" sz="3600" b="1" dirty="0">
                <a:solidFill>
                  <a:srgbClr val="C0000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414052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762000" y="762000"/>
            <a:ext cx="73914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i="1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marL="0" indent="0" eaLnBrk="1" hangingPunct="1"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80000"/>
              <a:defRPr/>
            </a:pPr>
            <a:r>
              <a:rPr lang="pt-BR" altLang="ar-SA" sz="1600" b="1" dirty="0" smtClean="0">
                <a:solidFill>
                  <a:srgbClr val="C0000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Some References: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80000"/>
              <a:buFont typeface="Wingdings" pitchFamily="2" charset="2"/>
              <a:buChar char="Ø"/>
              <a:defRPr/>
            </a:pPr>
            <a:r>
              <a:rPr lang="en-GB" sz="1200" b="1" dirty="0"/>
              <a:t>Saleem, M</a:t>
            </a:r>
            <a:r>
              <a:rPr lang="en-GB" sz="1200" dirty="0"/>
              <a:t>. (2014). “Electron Beam Treatment of MTBE Contaminated Wastewater for Reuse Application”. The Royal; Commission International Conference on Latest Technologies of Industrial Waste Recycle &amp; Reuse’ scheduled on 3th and 4th December, 2014” at Jubail Industrial City, Jubail, Saudi Arabia, December 3-4, 2014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80000"/>
              <a:buFont typeface="Wingdings" pitchFamily="2" charset="2"/>
              <a:buChar char="Ø"/>
              <a:defRPr/>
            </a:pPr>
            <a:r>
              <a:rPr lang="en-GB" sz="1200" b="1" dirty="0" smtClean="0"/>
              <a:t>Saleem</a:t>
            </a:r>
            <a:r>
              <a:rPr lang="en-GB" sz="1200" b="1" dirty="0"/>
              <a:t>, M</a:t>
            </a:r>
            <a:r>
              <a:rPr lang="en-GB" sz="1200" dirty="0"/>
              <a:t>., and Essa, M.H. (2010). Suitability for sustainable reuse of secondary effluent: A case study in Saudi Arabia. NED University Journal of Research, 4(1), pp. 23-34</a:t>
            </a:r>
            <a:r>
              <a:rPr lang="en-US" sz="1200" dirty="0"/>
              <a:t>-50. 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80000"/>
              <a:buFont typeface="Wingdings" pitchFamily="2" charset="2"/>
              <a:buChar char="Ø"/>
              <a:defRPr/>
            </a:pPr>
            <a:r>
              <a:rPr lang="en-GB" sz="1200" b="1" dirty="0"/>
              <a:t>Saleem, M</a:t>
            </a:r>
            <a:r>
              <a:rPr lang="en-GB" sz="1200" dirty="0"/>
              <a:t>. (2009). Wastewater reuse potential in Pakistan: Guidelines for environment and public health protection. International J. of Environmental Engineering 1(3), pp. 306-320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80000"/>
              <a:buFont typeface="Wingdings" pitchFamily="2" charset="2"/>
              <a:buChar char="Ø"/>
              <a:defRPr/>
            </a:pPr>
            <a:r>
              <a:rPr lang="en-GB" sz="1200" b="1" dirty="0" smtClean="0"/>
              <a:t>Saleem</a:t>
            </a:r>
            <a:r>
              <a:rPr lang="en-GB" sz="1200" b="1" dirty="0"/>
              <a:t>, </a:t>
            </a:r>
            <a:r>
              <a:rPr lang="en-GB" sz="1200" b="1" dirty="0" smtClean="0"/>
              <a:t>M</a:t>
            </a:r>
            <a:r>
              <a:rPr lang="en-GB" sz="1200" dirty="0" smtClean="0"/>
              <a:t>. </a:t>
            </a:r>
            <a:r>
              <a:rPr lang="en-GB" sz="1200" dirty="0"/>
              <a:t>Hussain, A. and </a:t>
            </a:r>
            <a:r>
              <a:rPr lang="en-GB" sz="1200" dirty="0" err="1"/>
              <a:t>Samo</a:t>
            </a:r>
            <a:r>
              <a:rPr lang="en-GB" sz="1200" dirty="0"/>
              <a:t>, S.R. (2009). “Water Scarcity and Wastewater Reuse Guidelines for Environment and Public Health Protection in Pakistan”. 1st  International Conference on Energy and Environment: Role of Energy Resources in Sustainability of Environment Organized by Energy and Environment Engineering Department In collaboration with Higher Education Commission (HEC) at Quaid-e-</a:t>
            </a:r>
            <a:r>
              <a:rPr lang="en-GB" sz="1200" dirty="0" err="1"/>
              <a:t>Awam</a:t>
            </a:r>
            <a:r>
              <a:rPr lang="en-GB" sz="1200" dirty="0"/>
              <a:t> University of Engineering Science and Technology, </a:t>
            </a:r>
            <a:r>
              <a:rPr lang="en-GB" sz="1200" dirty="0" err="1"/>
              <a:t>Nawabshah</a:t>
            </a:r>
            <a:r>
              <a:rPr lang="en-GB" sz="1200" dirty="0"/>
              <a:t>, Pakistan, February 26-29, 2009</a:t>
            </a:r>
            <a:endParaRPr lang="en-US" sz="1200" dirty="0"/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1200" b="1" dirty="0"/>
              <a:t>Saleem, M</a:t>
            </a:r>
            <a:r>
              <a:rPr lang="en-US" sz="1200" dirty="0"/>
              <a:t>., M. A. Zia, and M. A. Baig. "Characterization of thin films using time of flight mass." Frontiers of advanced engineering materials (faem-06). 2006.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1200" dirty="0" err="1"/>
              <a:t>Levchuk</a:t>
            </a:r>
            <a:r>
              <a:rPr lang="en-US" sz="1200" dirty="0"/>
              <a:t>, I., </a:t>
            </a:r>
            <a:r>
              <a:rPr lang="en-US" sz="1200" dirty="0" err="1"/>
              <a:t>Bhatnagar</a:t>
            </a:r>
            <a:r>
              <a:rPr lang="en-US" sz="1200" dirty="0"/>
              <a:t>, A., &amp; </a:t>
            </a:r>
            <a:r>
              <a:rPr lang="en-US" sz="1200" dirty="0" err="1"/>
              <a:t>Sillanpää</a:t>
            </a:r>
            <a:r>
              <a:rPr lang="en-US" sz="1200" dirty="0"/>
              <a:t>, M. (2014). Overview of technologies for removal of methyl </a:t>
            </a:r>
            <a:r>
              <a:rPr lang="en-US" sz="1200" dirty="0" err="1"/>
              <a:t>tert</a:t>
            </a:r>
            <a:r>
              <a:rPr lang="en-US" sz="1200" dirty="0"/>
              <a:t>-butyl ether (MTBE) from water. Science of the Total Environment, 476, 415-433. 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1200" dirty="0"/>
              <a:t>van </a:t>
            </a:r>
            <a:r>
              <a:rPr lang="en-US" sz="1200" dirty="0" err="1"/>
              <a:t>Afferden</a:t>
            </a:r>
            <a:r>
              <a:rPr lang="en-US" sz="1200" dirty="0"/>
              <a:t>, M., Rahman, K. Z., </a:t>
            </a:r>
            <a:r>
              <a:rPr lang="en-US" sz="1200" dirty="0" err="1"/>
              <a:t>Mosig</a:t>
            </a:r>
            <a:r>
              <a:rPr lang="en-US" sz="1200" dirty="0"/>
              <a:t>, P., De </a:t>
            </a:r>
            <a:r>
              <a:rPr lang="en-US" sz="1200" dirty="0" err="1"/>
              <a:t>Biase</a:t>
            </a:r>
            <a:r>
              <a:rPr lang="en-US" sz="1200" dirty="0"/>
              <a:t>, C., </a:t>
            </a:r>
            <a:r>
              <a:rPr lang="en-US" sz="1200" dirty="0" err="1"/>
              <a:t>Thullner</a:t>
            </a:r>
            <a:r>
              <a:rPr lang="en-US" sz="1200" dirty="0"/>
              <a:t>, M., Oswald, S. E., &amp; Müller, R. A. (2011). Remediation of groundwater contaminated with MTBE and benzene: the potential of vertical-flow soil filter systems. Water research, 45(16), 5063-5074. 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1200" dirty="0"/>
              <a:t>Wang, X., &amp; </a:t>
            </a:r>
            <a:r>
              <a:rPr lang="en-US" sz="1200" dirty="0" err="1"/>
              <a:t>Deshusses</a:t>
            </a:r>
            <a:r>
              <a:rPr lang="en-US" sz="1200" dirty="0"/>
              <a:t>, M. A. (2007). </a:t>
            </a:r>
            <a:r>
              <a:rPr lang="en-US" sz="1200" dirty="0" err="1"/>
              <a:t>Biotreatment</a:t>
            </a:r>
            <a:r>
              <a:rPr lang="en-US" sz="1200" dirty="0"/>
              <a:t> of groundwater contaminated with MTBE: interaction of common environmental co-contaminants. Biodegradation, 18(1), 37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1200" dirty="0" smtClean="0"/>
              <a:t>Kim</a:t>
            </a:r>
            <a:r>
              <a:rPr lang="en-US" sz="1200" dirty="0"/>
              <a:t>, </a:t>
            </a:r>
            <a:r>
              <a:rPr lang="en-US" sz="1200" dirty="0" err="1"/>
              <a:t>Tak</a:t>
            </a:r>
            <a:r>
              <a:rPr lang="en-US" sz="1200" dirty="0"/>
              <a:t>-Hyun, Jae-</a:t>
            </a:r>
            <a:r>
              <a:rPr lang="en-US" sz="1200" dirty="0" err="1"/>
              <a:t>Kwang</a:t>
            </a:r>
            <a:r>
              <a:rPr lang="en-US" sz="1200" dirty="0"/>
              <a:t> Lee, and </a:t>
            </a:r>
            <a:r>
              <a:rPr lang="en-US" sz="1200" dirty="0" err="1"/>
              <a:t>Myun-Joo</a:t>
            </a:r>
            <a:r>
              <a:rPr lang="en-US" sz="1200" dirty="0"/>
              <a:t> Lee. "Biodegradability enhancement of textile wastewater by electron beam irradiation." Radiation Physics and Chemistry 76.6 (2007): 1037-1041.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1200" dirty="0"/>
              <a:t> El-</a:t>
            </a:r>
            <a:r>
              <a:rPr lang="en-US" sz="1200" dirty="0" err="1"/>
              <a:t>Motaium</a:t>
            </a:r>
            <a:r>
              <a:rPr lang="en-US" sz="1200" dirty="0"/>
              <a:t>, R. A. "Application of nuclear techniques in environmental studies and pollution control." Proceedings of the 2ndEnvironmental Physics Conference. Alexandria, Egypt. pp. 2006.</a:t>
            </a:r>
          </a:p>
        </p:txBody>
      </p:sp>
    </p:spTree>
    <p:extLst>
      <p:ext uri="{BB962C8B-B14F-4D97-AF65-F5344CB8AC3E}">
        <p14:creationId xmlns:p14="http://schemas.microsoft.com/office/powerpoint/2010/main" val="143806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33600" y="1447800"/>
            <a:ext cx="463235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Thank You</a:t>
            </a:r>
            <a:endParaRPr lang="en-US" sz="72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023067"/>
            <a:ext cx="7315200" cy="200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4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1034"/>
          <p:cNvSpPr txBox="1">
            <a:spLocks noChangeArrowheads="1"/>
          </p:cNvSpPr>
          <p:nvPr/>
        </p:nvSpPr>
        <p:spPr bwMode="auto">
          <a:xfrm>
            <a:off x="1219200" y="860199"/>
            <a:ext cx="6781800" cy="74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Gill Sans MT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Gill Sans MT" pitchFamily="34" charset="0"/>
              </a:defRPr>
            </a:lvl9pPr>
          </a:lstStyle>
          <a:p>
            <a:r>
              <a:rPr lang="de-DE" altLang="en-US" sz="3600" dirty="0" smtClean="0">
                <a:solidFill>
                  <a:srgbClr val="990000"/>
                </a:solidFill>
              </a:rPr>
              <a:t>Water Balance of the Earth</a:t>
            </a:r>
            <a:endParaRPr lang="de-DE" altLang="en-US" sz="2800" dirty="0" smtClean="0">
              <a:solidFill>
                <a:srgbClr val="990000"/>
              </a:solidFill>
            </a:endParaRPr>
          </a:p>
        </p:txBody>
      </p:sp>
      <p:pic>
        <p:nvPicPr>
          <p:cNvPr id="7" name="Picture 1037" descr="C:\Dokumente und Einstellungen\henrichs\Desktop\resourc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148082"/>
            <a:ext cx="6267450" cy="394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95644" y="1596507"/>
            <a:ext cx="4489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en-US" sz="2400" b="1" i="1" u="sng" dirty="0">
                <a:solidFill>
                  <a:srgbClr val="002060"/>
                </a:solidFill>
              </a:rPr>
              <a:t>Distribution of Water Volume </a:t>
            </a:r>
          </a:p>
        </p:txBody>
      </p:sp>
    </p:spTree>
    <p:extLst>
      <p:ext uri="{BB962C8B-B14F-4D97-AF65-F5344CB8AC3E}">
        <p14:creationId xmlns:p14="http://schemas.microsoft.com/office/powerpoint/2010/main" val="53327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1809528"/>
          </a:xfrm>
        </p:spPr>
        <p:txBody>
          <a:bodyPr/>
          <a:lstStyle/>
          <a:p>
            <a:pPr lvl="1"/>
            <a:r>
              <a:rPr lang="en-US" alt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Increase in population</a:t>
            </a:r>
          </a:p>
          <a:p>
            <a:pPr lvl="1"/>
            <a:r>
              <a:rPr lang="en-US" alt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Rapid industrial growth</a:t>
            </a:r>
          </a:p>
          <a:p>
            <a:pPr lvl="1"/>
            <a:r>
              <a:rPr lang="en-US" alt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Contamination of water resources</a:t>
            </a:r>
          </a:p>
          <a:p>
            <a:pPr lvl="1"/>
            <a:r>
              <a:rPr lang="en-US" alt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Mismanagement in water distribution</a:t>
            </a:r>
          </a:p>
          <a:p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478971" y="661988"/>
            <a:ext cx="8382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Gill Sans MT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Gill Sans MT" pitchFamily="34" charset="0"/>
              </a:defRPr>
            </a:lvl9pPr>
          </a:lstStyle>
          <a:p>
            <a:r>
              <a:rPr lang="de-DE" altLang="en-US" sz="3600" dirty="0" smtClean="0">
                <a:solidFill>
                  <a:srgbClr val="990000"/>
                </a:solidFill>
              </a:rPr>
              <a:t>Available reserves are limiting due to</a:t>
            </a:r>
            <a:r>
              <a:rPr lang="de-DE" altLang="en-US" sz="2400" dirty="0" smtClean="0">
                <a:solidFill>
                  <a:srgbClr val="990000"/>
                </a:solidFill>
              </a:rPr>
              <a:t> </a:t>
            </a:r>
          </a:p>
        </p:txBody>
      </p:sp>
      <p:pic>
        <p:nvPicPr>
          <p:cNvPr id="8" name="Picture 11" descr="http://tbn0.google.com/images?q=tbn:AC_N9Wi0HMe4qM:http://www.greenpeace.org/raw/image_big_teaser/seasia/en/photosvideos/photos/a-greenpeace-volunteer-holds-a.jpg">
            <a:hlinkClick r:id="rId2"/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706" y="4100529"/>
            <a:ext cx="1834631" cy="2763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 descr="http://www.fotosearch.com/thumb/corbis/DGT078/CB061574.jpg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5078413"/>
            <a:ext cx="2776537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304800" y="3574284"/>
            <a:ext cx="8991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Typical Contaminants Present in </a:t>
            </a:r>
            <a:r>
              <a:rPr lang="en-US" sz="28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Industrial Wastewater </a:t>
            </a:r>
            <a:endParaRPr lang="en-US" sz="2800" b="1" dirty="0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11" name="Group 3"/>
          <p:cNvGrpSpPr>
            <a:grpSpLocks/>
          </p:cNvGrpSpPr>
          <p:nvPr/>
        </p:nvGrpSpPr>
        <p:grpSpPr bwMode="auto">
          <a:xfrm>
            <a:off x="3048000" y="4267200"/>
            <a:ext cx="4181476" cy="2440870"/>
            <a:chOff x="1304" y="1296"/>
            <a:chExt cx="3736" cy="2416"/>
          </a:xfrm>
        </p:grpSpPr>
        <p:sp>
          <p:nvSpPr>
            <p:cNvPr id="12" name="Oval 4"/>
            <p:cNvSpPr>
              <a:spLocks noChangeArrowheads="1"/>
            </p:cNvSpPr>
            <p:nvPr/>
          </p:nvSpPr>
          <p:spPr bwMode="auto">
            <a:xfrm>
              <a:off x="2132" y="1376"/>
              <a:ext cx="215" cy="220"/>
            </a:xfrm>
            <a:prstGeom prst="ellipse">
              <a:avLst/>
            </a:prstGeom>
            <a:solidFill>
              <a:srgbClr val="F766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endParaRPr lang="en-US" altLang="en-US" sz="1100">
                <a:latin typeface="Times New Roman" panose="02020603050405020304" pitchFamily="18" charset="0"/>
              </a:endParaRPr>
            </a:p>
          </p:txBody>
        </p:sp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2124" y="1353"/>
              <a:ext cx="241" cy="26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 defTabSz="762000">
                <a:defRPr/>
              </a:pPr>
              <a:r>
                <a:rPr lang="en-GB" sz="14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+</a:t>
              </a:r>
            </a:p>
          </p:txBody>
        </p:sp>
        <p:sp>
          <p:nvSpPr>
            <p:cNvPr id="14" name="Oval 6"/>
            <p:cNvSpPr>
              <a:spLocks noChangeArrowheads="1"/>
            </p:cNvSpPr>
            <p:nvPr/>
          </p:nvSpPr>
          <p:spPr bwMode="auto">
            <a:xfrm>
              <a:off x="2219" y="1496"/>
              <a:ext cx="214" cy="220"/>
            </a:xfrm>
            <a:prstGeom prst="ellipse">
              <a:avLst/>
            </a:prstGeom>
            <a:solidFill>
              <a:srgbClr val="F766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endParaRPr lang="en-US" altLang="en-US" sz="1100">
                <a:latin typeface="Times New Roman" panose="02020603050405020304" pitchFamily="18" charset="0"/>
              </a:endParaRPr>
            </a:p>
          </p:txBody>
        </p:sp>
        <p:sp>
          <p:nvSpPr>
            <p:cNvPr id="15" name="Rectangle 7"/>
            <p:cNvSpPr>
              <a:spLocks noChangeArrowheads="1"/>
            </p:cNvSpPr>
            <p:nvPr/>
          </p:nvSpPr>
          <p:spPr bwMode="auto">
            <a:xfrm>
              <a:off x="2221" y="1449"/>
              <a:ext cx="203" cy="26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 defTabSz="762000">
                <a:defRPr/>
              </a:pPr>
              <a:r>
                <a:rPr lang="en-GB" sz="14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-</a:t>
              </a:r>
            </a:p>
          </p:txBody>
        </p:sp>
        <p:sp>
          <p:nvSpPr>
            <p:cNvPr id="16" name="Freeform 8"/>
            <p:cNvSpPr>
              <a:spLocks/>
            </p:cNvSpPr>
            <p:nvPr/>
          </p:nvSpPr>
          <p:spPr bwMode="auto">
            <a:xfrm>
              <a:off x="2180" y="1852"/>
              <a:ext cx="184" cy="220"/>
            </a:xfrm>
            <a:custGeom>
              <a:avLst/>
              <a:gdLst>
                <a:gd name="T0" fmla="*/ 92 w 184"/>
                <a:gd name="T1" fmla="*/ 0 h 220"/>
                <a:gd name="T2" fmla="*/ 0 w 184"/>
                <a:gd name="T3" fmla="*/ 55 h 220"/>
                <a:gd name="T4" fmla="*/ 0 w 184"/>
                <a:gd name="T5" fmla="*/ 164 h 220"/>
                <a:gd name="T6" fmla="*/ 92 w 184"/>
                <a:gd name="T7" fmla="*/ 219 h 220"/>
                <a:gd name="T8" fmla="*/ 183 w 184"/>
                <a:gd name="T9" fmla="*/ 164 h 220"/>
                <a:gd name="T10" fmla="*/ 183 w 184"/>
                <a:gd name="T11" fmla="*/ 55 h 220"/>
                <a:gd name="T12" fmla="*/ 92 w 184"/>
                <a:gd name="T13" fmla="*/ 0 h 2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4"/>
                <a:gd name="T22" fmla="*/ 0 h 220"/>
                <a:gd name="T23" fmla="*/ 184 w 184"/>
                <a:gd name="T24" fmla="*/ 220 h 2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4" h="220">
                  <a:moveTo>
                    <a:pt x="92" y="0"/>
                  </a:moveTo>
                  <a:lnTo>
                    <a:pt x="0" y="55"/>
                  </a:lnTo>
                  <a:lnTo>
                    <a:pt x="0" y="164"/>
                  </a:lnTo>
                  <a:lnTo>
                    <a:pt x="92" y="219"/>
                  </a:lnTo>
                  <a:lnTo>
                    <a:pt x="183" y="164"/>
                  </a:lnTo>
                  <a:lnTo>
                    <a:pt x="183" y="55"/>
                  </a:lnTo>
                  <a:lnTo>
                    <a:pt x="92" y="0"/>
                  </a:lnTo>
                </a:path>
              </a:pathLst>
            </a:custGeom>
            <a:solidFill>
              <a:srgbClr val="EAEC5E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100"/>
            </a:p>
          </p:txBody>
        </p:sp>
        <p:sp>
          <p:nvSpPr>
            <p:cNvPr id="17" name="AutoShape 9"/>
            <p:cNvSpPr>
              <a:spLocks noChangeArrowheads="1"/>
            </p:cNvSpPr>
            <p:nvPr/>
          </p:nvSpPr>
          <p:spPr bwMode="auto">
            <a:xfrm>
              <a:off x="2160" y="2180"/>
              <a:ext cx="189" cy="237"/>
            </a:xfrm>
            <a:prstGeom prst="triangle">
              <a:avLst>
                <a:gd name="adj" fmla="val 49995"/>
              </a:avLst>
            </a:prstGeom>
            <a:solidFill>
              <a:srgbClr val="9933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endParaRPr lang="en-US" altLang="en-US" sz="1100">
                <a:latin typeface="Times New Roman" panose="02020603050405020304" pitchFamily="18" charset="0"/>
              </a:endParaRPr>
            </a:p>
          </p:txBody>
        </p:sp>
        <p:grpSp>
          <p:nvGrpSpPr>
            <p:cNvPr id="18" name="Group 10"/>
            <p:cNvGrpSpPr>
              <a:grpSpLocks/>
            </p:cNvGrpSpPr>
            <p:nvPr/>
          </p:nvGrpSpPr>
          <p:grpSpPr bwMode="auto">
            <a:xfrm>
              <a:off x="2184" y="2870"/>
              <a:ext cx="158" cy="178"/>
              <a:chOff x="1888" y="3254"/>
              <a:chExt cx="158" cy="178"/>
            </a:xfrm>
          </p:grpSpPr>
          <p:sp>
            <p:nvSpPr>
              <p:cNvPr id="26" name="Oval 11"/>
              <p:cNvSpPr>
                <a:spLocks noChangeArrowheads="1"/>
              </p:cNvSpPr>
              <p:nvPr/>
            </p:nvSpPr>
            <p:spPr bwMode="auto">
              <a:xfrm>
                <a:off x="1888" y="3254"/>
                <a:ext cx="53" cy="59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algn="l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l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l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l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l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>
                  <a:spcBef>
                    <a:spcPct val="0"/>
                  </a:spcBef>
                  <a:buFontTx/>
                  <a:buNone/>
                </a:pPr>
                <a:endParaRPr lang="en-US" altLang="en-US" sz="11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7" name="Oval 12"/>
              <p:cNvSpPr>
                <a:spLocks noChangeArrowheads="1"/>
              </p:cNvSpPr>
              <p:nvPr/>
            </p:nvSpPr>
            <p:spPr bwMode="auto">
              <a:xfrm>
                <a:off x="1999" y="3272"/>
                <a:ext cx="47" cy="54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algn="l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l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l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l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l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>
                  <a:spcBef>
                    <a:spcPct val="0"/>
                  </a:spcBef>
                  <a:buFontTx/>
                  <a:buNone/>
                </a:pPr>
                <a:endParaRPr lang="en-US" altLang="en-US" sz="11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" name="Oval 13"/>
              <p:cNvSpPr>
                <a:spLocks noChangeArrowheads="1"/>
              </p:cNvSpPr>
              <p:nvPr/>
            </p:nvSpPr>
            <p:spPr bwMode="auto">
              <a:xfrm>
                <a:off x="1919" y="3346"/>
                <a:ext cx="78" cy="86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algn="l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l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l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l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l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>
                  <a:spcBef>
                    <a:spcPct val="0"/>
                  </a:spcBef>
                  <a:buFontTx/>
                  <a:buNone/>
                </a:pPr>
                <a:endParaRPr lang="en-US" altLang="en-US" sz="110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9" name="Rectangle 14"/>
            <p:cNvSpPr>
              <a:spLocks noChangeArrowheads="1"/>
            </p:cNvSpPr>
            <p:nvPr/>
          </p:nvSpPr>
          <p:spPr bwMode="auto">
            <a:xfrm>
              <a:off x="2623" y="1472"/>
              <a:ext cx="1189" cy="30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 defTabSz="762000">
                <a:defRPr/>
              </a:pPr>
              <a:r>
                <a:rPr lang="en-GB" sz="1400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I</a:t>
              </a:r>
              <a:r>
                <a:rPr lang="en-GB" sz="1400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NORGANICS</a:t>
              </a:r>
              <a:endParaRPr lang="en-GB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0" name="Rectangle 15"/>
            <p:cNvSpPr>
              <a:spLocks noChangeArrowheads="1"/>
            </p:cNvSpPr>
            <p:nvPr/>
          </p:nvSpPr>
          <p:spPr bwMode="auto">
            <a:xfrm>
              <a:off x="2623" y="1808"/>
              <a:ext cx="966" cy="26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 defTabSz="762000">
                <a:defRPr/>
              </a:pPr>
              <a:r>
                <a:rPr lang="en-GB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ORGANICS</a:t>
              </a:r>
            </a:p>
          </p:txBody>
        </p:sp>
        <p:sp>
          <p:nvSpPr>
            <p:cNvPr id="21" name="Rectangle 16"/>
            <p:cNvSpPr>
              <a:spLocks noChangeArrowheads="1"/>
            </p:cNvSpPr>
            <p:nvPr/>
          </p:nvSpPr>
          <p:spPr bwMode="auto">
            <a:xfrm>
              <a:off x="2611" y="2168"/>
              <a:ext cx="1899" cy="26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 defTabSz="762000">
                <a:defRPr/>
              </a:pPr>
              <a:r>
                <a:rPr lang="en-GB" sz="14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PARTICLES / COLLOIDS</a:t>
              </a:r>
            </a:p>
          </p:txBody>
        </p:sp>
        <p:sp>
          <p:nvSpPr>
            <p:cNvPr id="22" name="Rectangle 17"/>
            <p:cNvSpPr>
              <a:spLocks noChangeArrowheads="1"/>
            </p:cNvSpPr>
            <p:nvPr/>
          </p:nvSpPr>
          <p:spPr bwMode="auto">
            <a:xfrm>
              <a:off x="2617" y="2528"/>
              <a:ext cx="1584" cy="26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 defTabSz="762000">
                <a:defRPr/>
              </a:pPr>
              <a:r>
                <a:rPr lang="en-GB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MICROORGANISMS</a:t>
              </a:r>
            </a:p>
          </p:txBody>
        </p:sp>
        <p:sp>
          <p:nvSpPr>
            <p:cNvPr id="23" name="Rectangle 18"/>
            <p:cNvSpPr>
              <a:spLocks noChangeArrowheads="1"/>
            </p:cNvSpPr>
            <p:nvPr/>
          </p:nvSpPr>
          <p:spPr bwMode="auto">
            <a:xfrm>
              <a:off x="2623" y="2864"/>
              <a:ext cx="1055" cy="4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 defTabSz="762000">
                <a:defRPr/>
              </a:pPr>
              <a:r>
                <a:rPr lang="en-GB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DISSOLVED </a:t>
              </a:r>
            </a:p>
            <a:p>
              <a:pPr algn="l" defTabSz="762000">
                <a:defRPr/>
              </a:pPr>
              <a:r>
                <a:rPr lang="en-GB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GASES</a:t>
              </a:r>
            </a:p>
          </p:txBody>
        </p:sp>
        <p:sp>
          <p:nvSpPr>
            <p:cNvPr id="24" name="AutoShape 19"/>
            <p:cNvSpPr>
              <a:spLocks noChangeArrowheads="1"/>
            </p:cNvSpPr>
            <p:nvPr/>
          </p:nvSpPr>
          <p:spPr bwMode="auto">
            <a:xfrm rot="16200000" flipH="1">
              <a:off x="1964" y="636"/>
              <a:ext cx="2416" cy="3736"/>
            </a:xfrm>
            <a:prstGeom prst="rightArrow">
              <a:avLst>
                <a:gd name="adj1" fmla="val 75000"/>
                <a:gd name="adj2" fmla="val 50005"/>
              </a:avLst>
            </a:prstGeom>
            <a:noFill/>
            <a:ln w="25400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algn="l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endParaRPr lang="en-US" altLang="en-US" sz="1100">
                <a:latin typeface="Times New Roman" panose="02020603050405020304" pitchFamily="18" charset="0"/>
              </a:endParaRPr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2052" y="2564"/>
              <a:ext cx="333" cy="171"/>
            </a:xfrm>
            <a:custGeom>
              <a:avLst/>
              <a:gdLst>
                <a:gd name="T0" fmla="*/ 68 w 333"/>
                <a:gd name="T1" fmla="*/ 20 h 171"/>
                <a:gd name="T2" fmla="*/ 88 w 333"/>
                <a:gd name="T3" fmla="*/ 10 h 171"/>
                <a:gd name="T4" fmla="*/ 116 w 333"/>
                <a:gd name="T5" fmla="*/ 2 h 171"/>
                <a:gd name="T6" fmla="*/ 138 w 333"/>
                <a:gd name="T7" fmla="*/ 0 h 171"/>
                <a:gd name="T8" fmla="*/ 166 w 333"/>
                <a:gd name="T9" fmla="*/ 2 h 171"/>
                <a:gd name="T10" fmla="*/ 190 w 333"/>
                <a:gd name="T11" fmla="*/ 2 h 171"/>
                <a:gd name="T12" fmla="*/ 220 w 333"/>
                <a:gd name="T13" fmla="*/ 6 h 171"/>
                <a:gd name="T14" fmla="*/ 242 w 333"/>
                <a:gd name="T15" fmla="*/ 14 h 171"/>
                <a:gd name="T16" fmla="*/ 266 w 333"/>
                <a:gd name="T17" fmla="*/ 26 h 171"/>
                <a:gd name="T18" fmla="*/ 290 w 333"/>
                <a:gd name="T19" fmla="*/ 44 h 171"/>
                <a:gd name="T20" fmla="*/ 308 w 333"/>
                <a:gd name="T21" fmla="*/ 62 h 171"/>
                <a:gd name="T22" fmla="*/ 320 w 333"/>
                <a:gd name="T23" fmla="*/ 80 h 171"/>
                <a:gd name="T24" fmla="*/ 326 w 333"/>
                <a:gd name="T25" fmla="*/ 98 h 171"/>
                <a:gd name="T26" fmla="*/ 332 w 333"/>
                <a:gd name="T27" fmla="*/ 122 h 171"/>
                <a:gd name="T28" fmla="*/ 320 w 333"/>
                <a:gd name="T29" fmla="*/ 140 h 171"/>
                <a:gd name="T30" fmla="*/ 302 w 333"/>
                <a:gd name="T31" fmla="*/ 152 h 171"/>
                <a:gd name="T32" fmla="*/ 284 w 333"/>
                <a:gd name="T33" fmla="*/ 158 h 171"/>
                <a:gd name="T34" fmla="*/ 254 w 333"/>
                <a:gd name="T35" fmla="*/ 156 h 171"/>
                <a:gd name="T36" fmla="*/ 224 w 333"/>
                <a:gd name="T37" fmla="*/ 164 h 171"/>
                <a:gd name="T38" fmla="*/ 206 w 333"/>
                <a:gd name="T39" fmla="*/ 164 h 171"/>
                <a:gd name="T40" fmla="*/ 188 w 333"/>
                <a:gd name="T41" fmla="*/ 164 h 171"/>
                <a:gd name="T42" fmla="*/ 170 w 333"/>
                <a:gd name="T43" fmla="*/ 164 h 171"/>
                <a:gd name="T44" fmla="*/ 152 w 333"/>
                <a:gd name="T45" fmla="*/ 164 h 171"/>
                <a:gd name="T46" fmla="*/ 128 w 333"/>
                <a:gd name="T47" fmla="*/ 164 h 171"/>
                <a:gd name="T48" fmla="*/ 110 w 333"/>
                <a:gd name="T49" fmla="*/ 164 h 171"/>
                <a:gd name="T50" fmla="*/ 92 w 333"/>
                <a:gd name="T51" fmla="*/ 170 h 171"/>
                <a:gd name="T52" fmla="*/ 68 w 333"/>
                <a:gd name="T53" fmla="*/ 170 h 171"/>
                <a:gd name="T54" fmla="*/ 50 w 333"/>
                <a:gd name="T55" fmla="*/ 170 h 171"/>
                <a:gd name="T56" fmla="*/ 32 w 333"/>
                <a:gd name="T57" fmla="*/ 164 h 171"/>
                <a:gd name="T58" fmla="*/ 14 w 333"/>
                <a:gd name="T59" fmla="*/ 146 h 171"/>
                <a:gd name="T60" fmla="*/ 2 w 333"/>
                <a:gd name="T61" fmla="*/ 128 h 171"/>
                <a:gd name="T62" fmla="*/ 0 w 333"/>
                <a:gd name="T63" fmla="*/ 112 h 171"/>
                <a:gd name="T64" fmla="*/ 6 w 333"/>
                <a:gd name="T65" fmla="*/ 92 h 171"/>
                <a:gd name="T66" fmla="*/ 16 w 333"/>
                <a:gd name="T67" fmla="*/ 72 h 171"/>
                <a:gd name="T68" fmla="*/ 32 w 333"/>
                <a:gd name="T69" fmla="*/ 50 h 171"/>
                <a:gd name="T70" fmla="*/ 52 w 333"/>
                <a:gd name="T71" fmla="*/ 36 h 171"/>
                <a:gd name="T72" fmla="*/ 68 w 333"/>
                <a:gd name="T73" fmla="*/ 20 h 17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33"/>
                <a:gd name="T112" fmla="*/ 0 h 171"/>
                <a:gd name="T113" fmla="*/ 333 w 333"/>
                <a:gd name="T114" fmla="*/ 171 h 17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33" h="171">
                  <a:moveTo>
                    <a:pt x="68" y="20"/>
                  </a:moveTo>
                  <a:lnTo>
                    <a:pt x="88" y="10"/>
                  </a:lnTo>
                  <a:lnTo>
                    <a:pt x="116" y="2"/>
                  </a:lnTo>
                  <a:lnTo>
                    <a:pt x="138" y="0"/>
                  </a:lnTo>
                  <a:lnTo>
                    <a:pt x="166" y="2"/>
                  </a:lnTo>
                  <a:lnTo>
                    <a:pt x="190" y="2"/>
                  </a:lnTo>
                  <a:lnTo>
                    <a:pt x="220" y="6"/>
                  </a:lnTo>
                  <a:lnTo>
                    <a:pt x="242" y="14"/>
                  </a:lnTo>
                  <a:lnTo>
                    <a:pt x="266" y="26"/>
                  </a:lnTo>
                  <a:lnTo>
                    <a:pt x="290" y="44"/>
                  </a:lnTo>
                  <a:lnTo>
                    <a:pt x="308" y="62"/>
                  </a:lnTo>
                  <a:lnTo>
                    <a:pt x="320" y="80"/>
                  </a:lnTo>
                  <a:lnTo>
                    <a:pt x="326" y="98"/>
                  </a:lnTo>
                  <a:lnTo>
                    <a:pt x="332" y="122"/>
                  </a:lnTo>
                  <a:lnTo>
                    <a:pt x="320" y="140"/>
                  </a:lnTo>
                  <a:lnTo>
                    <a:pt x="302" y="152"/>
                  </a:lnTo>
                  <a:lnTo>
                    <a:pt x="284" y="158"/>
                  </a:lnTo>
                  <a:lnTo>
                    <a:pt x="254" y="156"/>
                  </a:lnTo>
                  <a:lnTo>
                    <a:pt x="224" y="164"/>
                  </a:lnTo>
                  <a:lnTo>
                    <a:pt x="206" y="164"/>
                  </a:lnTo>
                  <a:lnTo>
                    <a:pt x="188" y="164"/>
                  </a:lnTo>
                  <a:lnTo>
                    <a:pt x="170" y="164"/>
                  </a:lnTo>
                  <a:lnTo>
                    <a:pt x="152" y="164"/>
                  </a:lnTo>
                  <a:lnTo>
                    <a:pt x="128" y="164"/>
                  </a:lnTo>
                  <a:lnTo>
                    <a:pt x="110" y="164"/>
                  </a:lnTo>
                  <a:lnTo>
                    <a:pt x="92" y="170"/>
                  </a:lnTo>
                  <a:lnTo>
                    <a:pt x="68" y="170"/>
                  </a:lnTo>
                  <a:lnTo>
                    <a:pt x="50" y="170"/>
                  </a:lnTo>
                  <a:lnTo>
                    <a:pt x="32" y="164"/>
                  </a:lnTo>
                  <a:lnTo>
                    <a:pt x="14" y="146"/>
                  </a:lnTo>
                  <a:lnTo>
                    <a:pt x="2" y="128"/>
                  </a:lnTo>
                  <a:lnTo>
                    <a:pt x="0" y="112"/>
                  </a:lnTo>
                  <a:lnTo>
                    <a:pt x="6" y="92"/>
                  </a:lnTo>
                  <a:lnTo>
                    <a:pt x="16" y="72"/>
                  </a:lnTo>
                  <a:lnTo>
                    <a:pt x="32" y="50"/>
                  </a:lnTo>
                  <a:lnTo>
                    <a:pt x="52" y="36"/>
                  </a:lnTo>
                  <a:lnTo>
                    <a:pt x="68" y="20"/>
                  </a:lnTo>
                </a:path>
              </a:pathLst>
            </a:custGeom>
            <a:solidFill>
              <a:srgbClr val="339966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100"/>
            </a:p>
          </p:txBody>
        </p:sp>
      </p:grpSp>
    </p:spTree>
    <p:extLst>
      <p:ext uri="{BB962C8B-B14F-4D97-AF65-F5344CB8AC3E}">
        <p14:creationId xmlns:p14="http://schemas.microsoft.com/office/powerpoint/2010/main" val="418623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6575633"/>
              </p:ext>
            </p:extLst>
          </p:nvPr>
        </p:nvGraphicFramePr>
        <p:xfrm>
          <a:off x="1066800" y="2627313"/>
          <a:ext cx="3886200" cy="3773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2" name="Image Document" r:id="rId3" imgW="6810935" imgH="3966882" progId="Imaging.Document">
                  <p:embed/>
                </p:oleObj>
              </mc:Choice>
              <mc:Fallback>
                <p:oleObj name="Image Document" r:id="rId3" imgW="6810935" imgH="3966882" progId="Imaging.Document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2627313"/>
                        <a:ext cx="3886200" cy="3773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0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9338333"/>
              </p:ext>
            </p:extLst>
          </p:nvPr>
        </p:nvGraphicFramePr>
        <p:xfrm>
          <a:off x="4995863" y="1001486"/>
          <a:ext cx="4148137" cy="2271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" name="Image Document" r:id="rId5" imgW="4389987" imgH="2556853" progId="Imaging.Document">
                  <p:embed/>
                </p:oleObj>
              </mc:Choice>
              <mc:Fallback>
                <p:oleObj name="Image Document" r:id="rId5" imgW="4389987" imgH="2556853" progId="Imaging.Document">
                  <p:embed/>
                  <p:pic>
                    <p:nvPicPr>
                      <p:cNvPr id="93194" name="Object 20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5863" y="1001486"/>
                        <a:ext cx="4148137" cy="2271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0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3871132"/>
              </p:ext>
            </p:extLst>
          </p:nvPr>
        </p:nvGraphicFramePr>
        <p:xfrm>
          <a:off x="228599" y="990600"/>
          <a:ext cx="2633663" cy="237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4" name="Image Document" r:id="rId7" imgW="4496540" imgH="2618913" progId="Imaging.Document">
                  <p:embed/>
                </p:oleObj>
              </mc:Choice>
              <mc:Fallback>
                <p:oleObj name="Image Document" r:id="rId7" imgW="4496540" imgH="2618913" progId="Imaging.Document">
                  <p:embed/>
                  <p:pic>
                    <p:nvPicPr>
                      <p:cNvPr id="93195" name="Object 20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9" y="990600"/>
                        <a:ext cx="2633663" cy="2373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56E4A34-4314-4D46-914B-3DE20539A058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40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9526187"/>
              </p:ext>
            </p:extLst>
          </p:nvPr>
        </p:nvGraphicFramePr>
        <p:xfrm>
          <a:off x="5257801" y="3190195"/>
          <a:ext cx="3886200" cy="3700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5" name="Image Document" r:id="rId9" imgW="5862577" imgH="3414532" progId="Imaging.Document">
                  <p:embed/>
                </p:oleObj>
              </mc:Choice>
              <mc:Fallback>
                <p:oleObj name="Image Document" r:id="rId9" imgW="5862577" imgH="3414532" progId="Imaging.Document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1" y="3190195"/>
                        <a:ext cx="3886200" cy="3700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0" descr="http://cdns.yournewswire.com/wp-content/uploads/2016/03/US-water-depopulation-agenda-650x350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001486"/>
            <a:ext cx="32004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89154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Water cycle for jubail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23950"/>
            <a:ext cx="8382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607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0" y="123825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641350" y="1504950"/>
            <a:ext cx="3797300" cy="717550"/>
          </a:xfrm>
          <a:prstGeom prst="rect">
            <a:avLst/>
          </a:prstGeom>
          <a:noFill/>
          <a:ln w="317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7000"/>
              </a:lnSpc>
            </a:pPr>
            <a:r>
              <a:rPr lang="en-US" alt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In order to </a:t>
            </a:r>
            <a:r>
              <a:rPr lang="en-US" altLang="en-US" b="1" dirty="0">
                <a:solidFill>
                  <a:srgbClr val="FF6600"/>
                </a:solidFill>
                <a:latin typeface="Comic Sans MS" panose="030F0702030302020204" pitchFamily="66" charset="0"/>
              </a:rPr>
              <a:t>Improve the</a:t>
            </a:r>
          </a:p>
          <a:p>
            <a:pPr algn="ctr">
              <a:lnSpc>
                <a:spcPct val="87000"/>
              </a:lnSpc>
            </a:pPr>
            <a:r>
              <a:rPr lang="en-US" altLang="en-US" b="1" dirty="0">
                <a:solidFill>
                  <a:srgbClr val="FF6600"/>
                </a:solidFill>
                <a:latin typeface="Comic Sans MS" panose="030F0702030302020204" pitchFamily="66" charset="0"/>
              </a:rPr>
              <a:t>Quality of Life</a:t>
            </a:r>
            <a:endParaRPr lang="en-US" altLang="en-US" b="1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2482850" y="2222500"/>
            <a:ext cx="0" cy="92075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2701925" y="5526088"/>
            <a:ext cx="3659188" cy="717550"/>
          </a:xfrm>
          <a:prstGeom prst="rect">
            <a:avLst/>
          </a:prstGeom>
          <a:noFill/>
          <a:ln w="317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7000"/>
              </a:lnSpc>
            </a:pPr>
            <a:r>
              <a:rPr lang="en-US" altLang="en-US" b="1" dirty="0">
                <a:solidFill>
                  <a:schemeClr val="accent2"/>
                </a:solidFill>
              </a:rPr>
              <a:t>Environmental Pollution</a:t>
            </a:r>
          </a:p>
          <a:p>
            <a:pPr algn="ctr">
              <a:lnSpc>
                <a:spcPct val="87000"/>
              </a:lnSpc>
            </a:pPr>
            <a:r>
              <a:rPr lang="en-US" altLang="en-US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(</a:t>
            </a:r>
            <a:r>
              <a:rPr lang="en-US" altLang="en-US" b="1" dirty="0">
                <a:solidFill>
                  <a:srgbClr val="FFFF00"/>
                </a:solidFill>
                <a:latin typeface="Comic Sans MS" panose="030F0702030302020204" pitchFamily="66" charset="0"/>
              </a:rPr>
              <a:t>Air</a:t>
            </a:r>
            <a:r>
              <a:rPr lang="en-US" altLang="en-US" b="1" dirty="0">
                <a:solidFill>
                  <a:srgbClr val="FF6600"/>
                </a:solidFill>
                <a:latin typeface="Comic Sans MS" panose="030F0702030302020204" pitchFamily="66" charset="0"/>
              </a:rPr>
              <a:t>, Soil, </a:t>
            </a:r>
            <a:r>
              <a:rPr lang="en-US" alt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Water</a:t>
            </a:r>
            <a:r>
              <a:rPr lang="en-US" altLang="en-US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9" name="Oval 13"/>
          <p:cNvSpPr>
            <a:spLocks noChangeArrowheads="1"/>
          </p:cNvSpPr>
          <p:nvPr/>
        </p:nvSpPr>
        <p:spPr bwMode="auto">
          <a:xfrm>
            <a:off x="5870575" y="2777899"/>
            <a:ext cx="3084513" cy="1816100"/>
          </a:xfrm>
          <a:prstGeom prst="ellipse">
            <a:avLst/>
          </a:prstGeom>
          <a:noFill/>
          <a:ln w="317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dirty="0">
                <a:solidFill>
                  <a:srgbClr val="FF0000"/>
                </a:solidFill>
              </a:rPr>
              <a:t>Health, depletion of </a:t>
            </a:r>
          </a:p>
          <a:p>
            <a:pPr algn="ctr"/>
            <a:r>
              <a:rPr lang="en-US" altLang="en-US" dirty="0">
                <a:solidFill>
                  <a:srgbClr val="FF0000"/>
                </a:solidFill>
              </a:rPr>
              <a:t>resources, such as</a:t>
            </a:r>
          </a:p>
          <a:p>
            <a:pPr algn="ctr"/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Water</a:t>
            </a:r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 flipV="1">
            <a:off x="6096000" y="4430487"/>
            <a:ext cx="515031" cy="1095601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Freeform 15"/>
          <p:cNvSpPr>
            <a:spLocks/>
          </p:cNvSpPr>
          <p:nvPr/>
        </p:nvSpPr>
        <p:spPr bwMode="auto">
          <a:xfrm>
            <a:off x="4445000" y="1219200"/>
            <a:ext cx="3894138" cy="1671638"/>
          </a:xfrm>
          <a:custGeom>
            <a:avLst/>
            <a:gdLst>
              <a:gd name="T0" fmla="*/ 262491020 w 2803"/>
              <a:gd name="T1" fmla="*/ 507322600 h 813"/>
              <a:gd name="T2" fmla="*/ 0 w 2803"/>
              <a:gd name="T3" fmla="*/ 1619206550 h 813"/>
              <a:gd name="T4" fmla="*/ 538494128 w 2803"/>
              <a:gd name="T5" fmla="*/ 1619206550 h 813"/>
              <a:gd name="T6" fmla="*/ 461290724 w 2803"/>
              <a:gd name="T7" fmla="*/ 1247169428 h 813"/>
              <a:gd name="T8" fmla="*/ 754663939 w 2803"/>
              <a:gd name="T9" fmla="*/ 1078062581 h 813"/>
              <a:gd name="T10" fmla="*/ 1048035764 w 2803"/>
              <a:gd name="T11" fmla="*/ 942775046 h 813"/>
              <a:gd name="T12" fmla="*/ 1341408979 w 2803"/>
              <a:gd name="T13" fmla="*/ 875132307 h 813"/>
              <a:gd name="T14" fmla="*/ 1632852491 w 2803"/>
              <a:gd name="T15" fmla="*/ 807489568 h 813"/>
              <a:gd name="T16" fmla="*/ 2080632515 w 2803"/>
              <a:gd name="T17" fmla="*/ 773668198 h 813"/>
              <a:gd name="T18" fmla="*/ 2147483646 w 2803"/>
              <a:gd name="T19" fmla="*/ 807489568 h 813"/>
              <a:gd name="T20" fmla="*/ 2147483646 w 2803"/>
              <a:gd name="T21" fmla="*/ 841310937 h 813"/>
              <a:gd name="T22" fmla="*/ 2147483646 w 2803"/>
              <a:gd name="T23" fmla="*/ 976596416 h 813"/>
              <a:gd name="T24" fmla="*/ 2147483646 w 2803"/>
              <a:gd name="T25" fmla="*/ 1179526689 h 813"/>
              <a:gd name="T26" fmla="*/ 2147483646 w 2803"/>
              <a:gd name="T27" fmla="*/ 1517742441 h 813"/>
              <a:gd name="T28" fmla="*/ 2147483646 w 2803"/>
              <a:gd name="T29" fmla="*/ 1991243671 h 813"/>
              <a:gd name="T30" fmla="*/ 2147483646 w 2803"/>
              <a:gd name="T31" fmla="*/ 2147483646 h 813"/>
              <a:gd name="T32" fmla="*/ 2147483646 w 2803"/>
              <a:gd name="T33" fmla="*/ 2147483646 h 813"/>
              <a:gd name="T34" fmla="*/ 2147483646 w 2803"/>
              <a:gd name="T35" fmla="*/ 2147483646 h 813"/>
              <a:gd name="T36" fmla="*/ 2147483646 w 2803"/>
              <a:gd name="T37" fmla="*/ 2147483646 h 813"/>
              <a:gd name="T38" fmla="*/ 2147483646 w 2803"/>
              <a:gd name="T39" fmla="*/ 2147483646 h 813"/>
              <a:gd name="T40" fmla="*/ 2147483646 w 2803"/>
              <a:gd name="T41" fmla="*/ 2147483646 h 813"/>
              <a:gd name="T42" fmla="*/ 2147483646 w 2803"/>
              <a:gd name="T43" fmla="*/ 1754492028 h 813"/>
              <a:gd name="T44" fmla="*/ 2147483646 w 2803"/>
              <a:gd name="T45" fmla="*/ 1416276276 h 813"/>
              <a:gd name="T46" fmla="*/ 2147483646 w 2803"/>
              <a:gd name="T47" fmla="*/ 1111883950 h 813"/>
              <a:gd name="T48" fmla="*/ 2147483646 w 2803"/>
              <a:gd name="T49" fmla="*/ 841310937 h 813"/>
              <a:gd name="T50" fmla="*/ 2147483646 w 2803"/>
              <a:gd name="T51" fmla="*/ 541143969 h 813"/>
              <a:gd name="T52" fmla="*/ 2147483646 w 2803"/>
              <a:gd name="T53" fmla="*/ 304394382 h 813"/>
              <a:gd name="T54" fmla="*/ 2147483646 w 2803"/>
              <a:gd name="T55" fmla="*/ 101464109 h 813"/>
              <a:gd name="T56" fmla="*/ 2147483646 w 2803"/>
              <a:gd name="T57" fmla="*/ 0 h 813"/>
              <a:gd name="T58" fmla="*/ 2147483646 w 2803"/>
              <a:gd name="T59" fmla="*/ 0 h 813"/>
              <a:gd name="T60" fmla="*/ 1972546915 w 2803"/>
              <a:gd name="T61" fmla="*/ 33821370 h 813"/>
              <a:gd name="T62" fmla="*/ 1663733297 w 2803"/>
              <a:gd name="T63" fmla="*/ 135285478 h 813"/>
              <a:gd name="T64" fmla="*/ 1310528173 w 2803"/>
              <a:gd name="T65" fmla="*/ 236751643 h 813"/>
              <a:gd name="T66" fmla="*/ 1017154958 w 2803"/>
              <a:gd name="T67" fmla="*/ 372037121 h 813"/>
              <a:gd name="T68" fmla="*/ 646578339 w 2803"/>
              <a:gd name="T69" fmla="*/ 574965339 h 813"/>
              <a:gd name="T70" fmla="*/ 339694424 w 2803"/>
              <a:gd name="T71" fmla="*/ 807489568 h 813"/>
              <a:gd name="T72" fmla="*/ 262491020 w 2803"/>
              <a:gd name="T73" fmla="*/ 507322600 h 813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803" h="813">
                <a:moveTo>
                  <a:pt x="136" y="120"/>
                </a:moveTo>
                <a:lnTo>
                  <a:pt x="0" y="383"/>
                </a:lnTo>
                <a:lnTo>
                  <a:pt x="279" y="383"/>
                </a:lnTo>
                <a:lnTo>
                  <a:pt x="239" y="295"/>
                </a:lnTo>
                <a:lnTo>
                  <a:pt x="391" y="255"/>
                </a:lnTo>
                <a:lnTo>
                  <a:pt x="543" y="223"/>
                </a:lnTo>
                <a:lnTo>
                  <a:pt x="695" y="207"/>
                </a:lnTo>
                <a:lnTo>
                  <a:pt x="846" y="191"/>
                </a:lnTo>
                <a:lnTo>
                  <a:pt x="1078" y="183"/>
                </a:lnTo>
                <a:lnTo>
                  <a:pt x="1246" y="191"/>
                </a:lnTo>
                <a:lnTo>
                  <a:pt x="1445" y="199"/>
                </a:lnTo>
                <a:lnTo>
                  <a:pt x="1645" y="231"/>
                </a:lnTo>
                <a:lnTo>
                  <a:pt x="1837" y="279"/>
                </a:lnTo>
                <a:lnTo>
                  <a:pt x="2012" y="359"/>
                </a:lnTo>
                <a:lnTo>
                  <a:pt x="2196" y="471"/>
                </a:lnTo>
                <a:lnTo>
                  <a:pt x="2356" y="590"/>
                </a:lnTo>
                <a:lnTo>
                  <a:pt x="2460" y="702"/>
                </a:lnTo>
                <a:lnTo>
                  <a:pt x="2548" y="813"/>
                </a:lnTo>
                <a:lnTo>
                  <a:pt x="2627" y="654"/>
                </a:lnTo>
                <a:lnTo>
                  <a:pt x="2803" y="654"/>
                </a:lnTo>
                <a:lnTo>
                  <a:pt x="2675" y="534"/>
                </a:lnTo>
                <a:lnTo>
                  <a:pt x="2556" y="415"/>
                </a:lnTo>
                <a:lnTo>
                  <a:pt x="2452" y="335"/>
                </a:lnTo>
                <a:lnTo>
                  <a:pt x="2364" y="263"/>
                </a:lnTo>
                <a:lnTo>
                  <a:pt x="2260" y="199"/>
                </a:lnTo>
                <a:lnTo>
                  <a:pt x="2116" y="128"/>
                </a:lnTo>
                <a:lnTo>
                  <a:pt x="1973" y="72"/>
                </a:lnTo>
                <a:lnTo>
                  <a:pt x="1741" y="24"/>
                </a:lnTo>
                <a:lnTo>
                  <a:pt x="1533" y="0"/>
                </a:lnTo>
                <a:lnTo>
                  <a:pt x="1270" y="0"/>
                </a:lnTo>
                <a:lnTo>
                  <a:pt x="1022" y="8"/>
                </a:lnTo>
                <a:lnTo>
                  <a:pt x="862" y="32"/>
                </a:lnTo>
                <a:lnTo>
                  <a:pt x="679" y="56"/>
                </a:lnTo>
                <a:lnTo>
                  <a:pt x="527" y="88"/>
                </a:lnTo>
                <a:lnTo>
                  <a:pt x="335" y="136"/>
                </a:lnTo>
                <a:lnTo>
                  <a:pt x="176" y="191"/>
                </a:lnTo>
                <a:lnTo>
                  <a:pt x="136" y="120"/>
                </a:lnTo>
                <a:close/>
              </a:path>
            </a:pathLst>
          </a:custGeom>
          <a:solidFill>
            <a:srgbClr val="0099FF"/>
          </a:solidFill>
          <a:ln w="12700">
            <a:solidFill>
              <a:srgbClr val="0099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476250" y="3181350"/>
            <a:ext cx="4157663" cy="1035050"/>
          </a:xfrm>
          <a:prstGeom prst="rect">
            <a:avLst/>
          </a:prstGeom>
          <a:noFill/>
          <a:ln w="317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7000"/>
              </a:lnSpc>
            </a:pPr>
            <a:r>
              <a:rPr lang="en-US" altLang="en-US" b="1">
                <a:solidFill>
                  <a:schemeClr val="accent2"/>
                </a:solidFill>
                <a:latin typeface="Comic Sans MS" panose="030F0702030302020204" pitchFamily="66" charset="0"/>
              </a:rPr>
              <a:t>We Need</a:t>
            </a:r>
            <a:r>
              <a:rPr lang="en-US" altLang="en-US" b="1">
                <a:solidFill>
                  <a:srgbClr val="FF6600"/>
                </a:solidFill>
                <a:latin typeface="Comic Sans MS" panose="030F0702030302020204" pitchFamily="66" charset="0"/>
              </a:rPr>
              <a:t> Energy</a:t>
            </a:r>
          </a:p>
          <a:p>
            <a:pPr algn="ctr">
              <a:lnSpc>
                <a:spcPct val="87000"/>
              </a:lnSpc>
            </a:pPr>
            <a:r>
              <a:rPr lang="en-US" altLang="en-US" b="1">
                <a:solidFill>
                  <a:schemeClr val="accent2"/>
                </a:solidFill>
                <a:latin typeface="Comic Sans MS" panose="030F0702030302020204" pitchFamily="66" charset="0"/>
              </a:rPr>
              <a:t>Need</a:t>
            </a:r>
            <a:r>
              <a:rPr lang="en-US" altLang="en-US" b="1">
                <a:solidFill>
                  <a:srgbClr val="FF6600"/>
                </a:solidFill>
                <a:latin typeface="Comic Sans MS" panose="030F0702030302020204" pitchFamily="66" charset="0"/>
              </a:rPr>
              <a:t> to build Power Plants</a:t>
            </a:r>
          </a:p>
          <a:p>
            <a:pPr algn="ctr">
              <a:lnSpc>
                <a:spcPct val="87000"/>
              </a:lnSpc>
            </a:pPr>
            <a:r>
              <a:rPr lang="en-US" altLang="en-US" b="1">
                <a:solidFill>
                  <a:srgbClr val="FF6600"/>
                </a:solidFill>
                <a:latin typeface="Comic Sans MS" panose="030F0702030302020204" pitchFamily="66" charset="0"/>
              </a:rPr>
              <a:t>&amp; Other Industries</a:t>
            </a:r>
            <a:endParaRPr lang="en-US" altLang="en-US" b="1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Line 19"/>
          <p:cNvSpPr>
            <a:spLocks noChangeShapeType="1"/>
          </p:cNvSpPr>
          <p:nvPr/>
        </p:nvSpPr>
        <p:spPr bwMode="auto">
          <a:xfrm>
            <a:off x="2376488" y="4256088"/>
            <a:ext cx="1825625" cy="123825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" name="Picture 21" descr="http://www.fotosearch.com/thumb/STK/STK001/BRP1016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4508500"/>
            <a:ext cx="1901825" cy="1347788"/>
          </a:xfrm>
          <a:prstGeom prst="rect">
            <a:avLst/>
          </a:prstGeom>
          <a:noFill/>
          <a:ln w="3810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http://farm3.static.flickr.com/2174/2257902843_3e819aac2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282" y="4875213"/>
            <a:ext cx="2513692" cy="1619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008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2209800" y="0"/>
            <a:ext cx="5995987" cy="58782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Solution to the Problem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752600" y="4205288"/>
            <a:ext cx="701992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99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>
                <a:solidFill>
                  <a:schemeClr val="hlin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What is the Solution</a:t>
            </a:r>
            <a:r>
              <a:rPr lang="en-US" altLang="en-US" sz="3200" b="1">
                <a:solidFill>
                  <a:schemeClr val="hlin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4800" b="1">
                <a:solidFill>
                  <a:schemeClr val="hlin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10" descr="BOOK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5" y="2522538"/>
            <a:ext cx="1381125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6906180"/>
              </p:ext>
            </p:extLst>
          </p:nvPr>
        </p:nvGraphicFramePr>
        <p:xfrm>
          <a:off x="939800" y="2257425"/>
          <a:ext cx="1900238" cy="176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1" name="Clip" r:id="rId4" imgW="3025775" imgH="3252788" progId="MS_ClipArt_Gallery.5">
                  <p:embed/>
                </p:oleObj>
              </mc:Choice>
              <mc:Fallback>
                <p:oleObj name="Clip" r:id="rId4" imgW="3025775" imgH="3252788" progId="MS_ClipArt_Gallery.5">
                  <p:embed/>
                  <p:pic>
                    <p:nvPicPr>
                      <p:cNvPr id="22536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9800" y="2257425"/>
                        <a:ext cx="1900238" cy="1760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0" y="914400"/>
            <a:ext cx="8978900" cy="5772150"/>
            <a:chOff x="0" y="1123950"/>
            <a:chExt cx="8978900" cy="5772150"/>
          </a:xfrm>
        </p:grpSpPr>
        <p:pic>
          <p:nvPicPr>
            <p:cNvPr id="11" name="Picture 10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3650" y="3689350"/>
              <a:ext cx="6527800" cy="2870200"/>
            </a:xfrm>
            <a:prstGeom prst="rect">
              <a:avLst/>
            </a:prstGeom>
            <a:solidFill>
              <a:srgbClr val="FFFF66">
                <a:alpha val="52941"/>
              </a:srgbClr>
            </a:solidFill>
            <a:ln>
              <a:noFill/>
            </a:ln>
            <a:effectLst/>
          </p:spPr>
        </p:pic>
        <p:pic>
          <p:nvPicPr>
            <p:cNvPr id="13" name="Picture 21" descr="humans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1150" y="1257300"/>
              <a:ext cx="2298700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4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74941375"/>
                </p:ext>
              </p:extLst>
            </p:nvPr>
          </p:nvGraphicFramePr>
          <p:xfrm>
            <a:off x="7940675" y="4117975"/>
            <a:ext cx="1038225" cy="1000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02" name="Bitmap Image" r:id="rId8" imgW="1038370" imgH="1000000" progId="Paint.Picture">
                    <p:embed/>
                  </p:oleObj>
                </mc:Choice>
                <mc:Fallback>
                  <p:oleObj name="Bitmap Image" r:id="rId8" imgW="1038370" imgH="1000000" progId="Paint.Picture">
                    <p:embed/>
                    <p:pic>
                      <p:nvPicPr>
                        <p:cNvPr id="6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40675" y="4117975"/>
                          <a:ext cx="1038225" cy="10001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7748268"/>
                </p:ext>
              </p:extLst>
            </p:nvPr>
          </p:nvGraphicFramePr>
          <p:xfrm>
            <a:off x="0" y="4821238"/>
            <a:ext cx="2159000" cy="20748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03" name="Bitmap Image" r:id="rId10" imgW="1038370" imgH="1000000" progId="Paint.Picture">
                    <p:embed/>
                  </p:oleObj>
                </mc:Choice>
                <mc:Fallback>
                  <p:oleObj name="Bitmap Image" r:id="rId10" imgW="1038370" imgH="1000000" progId="Paint.Picture">
                    <p:embed/>
                    <p:pic>
                      <p:nvPicPr>
                        <p:cNvPr id="7" name="Object 3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821238"/>
                          <a:ext cx="2159000" cy="20748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6" name="Group 15"/>
            <p:cNvGrpSpPr/>
            <p:nvPr/>
          </p:nvGrpSpPr>
          <p:grpSpPr>
            <a:xfrm>
              <a:off x="1352550" y="1123950"/>
              <a:ext cx="4200525" cy="3568700"/>
              <a:chOff x="1352550" y="1123950"/>
              <a:chExt cx="4200525" cy="3568700"/>
            </a:xfrm>
          </p:grpSpPr>
          <p:grpSp>
            <p:nvGrpSpPr>
              <p:cNvPr id="17" name="Group 20"/>
              <p:cNvGrpSpPr>
                <a:grpSpLocks/>
              </p:cNvGrpSpPr>
              <p:nvPr/>
            </p:nvGrpSpPr>
            <p:grpSpPr bwMode="auto">
              <a:xfrm>
                <a:off x="1352550" y="1123950"/>
                <a:ext cx="4200525" cy="3568700"/>
                <a:chOff x="2060" y="828"/>
                <a:chExt cx="1294" cy="1288"/>
              </a:xfrm>
            </p:grpSpPr>
            <p:sp>
              <p:nvSpPr>
                <p:cNvPr id="20" name="Oval 14"/>
                <p:cNvSpPr>
                  <a:spLocks noChangeArrowheads="1"/>
                </p:cNvSpPr>
                <p:nvPr/>
              </p:nvSpPr>
              <p:spPr bwMode="auto">
                <a:xfrm>
                  <a:off x="2200" y="828"/>
                  <a:ext cx="1153" cy="85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21" name="Oval 15"/>
                <p:cNvSpPr>
                  <a:spLocks noChangeArrowheads="1"/>
                </p:cNvSpPr>
                <p:nvPr/>
              </p:nvSpPr>
              <p:spPr bwMode="auto">
                <a:xfrm>
                  <a:off x="2199" y="829"/>
                  <a:ext cx="1155" cy="857"/>
                </a:xfrm>
                <a:prstGeom prst="ellips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22" name="Line 17"/>
                <p:cNvSpPr>
                  <a:spLocks noChangeShapeType="1"/>
                </p:cNvSpPr>
                <p:nvPr/>
              </p:nvSpPr>
              <p:spPr bwMode="auto">
                <a:xfrm>
                  <a:off x="2579" y="1184"/>
                  <a:ext cx="206" cy="217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" name="Freeform 18"/>
                <p:cNvSpPr>
                  <a:spLocks/>
                </p:cNvSpPr>
                <p:nvPr/>
              </p:nvSpPr>
              <p:spPr bwMode="auto">
                <a:xfrm>
                  <a:off x="2391" y="1558"/>
                  <a:ext cx="156" cy="142"/>
                </a:xfrm>
                <a:custGeom>
                  <a:avLst/>
                  <a:gdLst>
                    <a:gd name="T0" fmla="*/ 12 w 228"/>
                    <a:gd name="T1" fmla="*/ 0 h 118"/>
                    <a:gd name="T2" fmla="*/ 156 w 228"/>
                    <a:gd name="T3" fmla="*/ 113 h 118"/>
                    <a:gd name="T4" fmla="*/ 145 w 228"/>
                    <a:gd name="T5" fmla="*/ 142 h 118"/>
                    <a:gd name="T6" fmla="*/ 0 w 228"/>
                    <a:gd name="T7" fmla="*/ 34 h 118"/>
                    <a:gd name="T8" fmla="*/ 12 w 228"/>
                    <a:gd name="T9" fmla="*/ 0 h 1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8" h="118">
                      <a:moveTo>
                        <a:pt x="17" y="0"/>
                      </a:moveTo>
                      <a:lnTo>
                        <a:pt x="228" y="94"/>
                      </a:lnTo>
                      <a:lnTo>
                        <a:pt x="212" y="118"/>
                      </a:lnTo>
                      <a:lnTo>
                        <a:pt x="0" y="28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" name="Oval 19"/>
                <p:cNvSpPr>
                  <a:spLocks noChangeArrowheads="1"/>
                </p:cNvSpPr>
                <p:nvPr/>
              </p:nvSpPr>
              <p:spPr bwMode="auto">
                <a:xfrm>
                  <a:off x="2278" y="879"/>
                  <a:ext cx="997" cy="753"/>
                </a:xfrm>
                <a:prstGeom prst="ellipse">
                  <a:avLst/>
                </a:prstGeom>
                <a:solidFill>
                  <a:srgbClr val="FFFFFF"/>
                </a:solidFill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 b="1" dirty="0"/>
                </a:p>
              </p:txBody>
            </p:sp>
            <p:sp>
              <p:nvSpPr>
                <p:cNvPr id="25" name="Freeform 24"/>
                <p:cNvSpPr>
                  <a:spLocks/>
                </p:cNvSpPr>
                <p:nvPr/>
              </p:nvSpPr>
              <p:spPr bwMode="auto">
                <a:xfrm>
                  <a:off x="2060" y="1609"/>
                  <a:ext cx="460" cy="507"/>
                </a:xfrm>
                <a:custGeom>
                  <a:avLst/>
                  <a:gdLst>
                    <a:gd name="T0" fmla="*/ 338 w 612"/>
                    <a:gd name="T1" fmla="*/ 0 h 667"/>
                    <a:gd name="T2" fmla="*/ 460 w 612"/>
                    <a:gd name="T3" fmla="*/ 53 h 667"/>
                    <a:gd name="T4" fmla="*/ 123 w 612"/>
                    <a:gd name="T5" fmla="*/ 507 h 667"/>
                    <a:gd name="T6" fmla="*/ 0 w 612"/>
                    <a:gd name="T7" fmla="*/ 451 h 667"/>
                    <a:gd name="T8" fmla="*/ 338 w 612"/>
                    <a:gd name="T9" fmla="*/ 0 h 66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12" h="667">
                      <a:moveTo>
                        <a:pt x="450" y="0"/>
                      </a:moveTo>
                      <a:lnTo>
                        <a:pt x="612" y="70"/>
                      </a:lnTo>
                      <a:lnTo>
                        <a:pt x="163" y="667"/>
                      </a:lnTo>
                      <a:lnTo>
                        <a:pt x="0" y="593"/>
                      </a:lnTo>
                      <a:lnTo>
                        <a:pt x="450" y="0"/>
                      </a:lnTo>
                      <a:close/>
                    </a:path>
                  </a:pathLst>
                </a:custGeom>
                <a:solidFill>
                  <a:srgbClr val="3365FB"/>
                </a:solidFill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8" name="Rectangle 2"/>
              <p:cNvSpPr>
                <a:spLocks noChangeArrowheads="1"/>
              </p:cNvSpPr>
              <p:nvPr/>
            </p:nvSpPr>
            <p:spPr bwMode="auto">
              <a:xfrm>
                <a:off x="2228784" y="1892793"/>
                <a:ext cx="2952815" cy="7874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20000"/>
                  </a:lnSpc>
                  <a:spcBef>
                    <a:spcPct val="20000"/>
                  </a:spcBef>
                </a:pPr>
                <a:r>
                  <a:rPr lang="en-US" altLang="en-US" sz="2000" b="1" dirty="0">
                    <a:solidFill>
                      <a:srgbClr val="00CC00"/>
                    </a:solidFill>
                    <a:latin typeface="Comic Sans MS" panose="030F0702030302020204" pitchFamily="66" charset="0"/>
                  </a:rPr>
                  <a:t>to protect public  and  </a:t>
                </a:r>
                <a:r>
                  <a:rPr lang="en-US" altLang="en-US" sz="2000" b="1" dirty="0" smtClean="0">
                    <a:solidFill>
                      <a:srgbClr val="00CC00"/>
                    </a:solidFill>
                    <a:latin typeface="Comic Sans MS" panose="030F0702030302020204" pitchFamily="66" charset="0"/>
                  </a:rPr>
                  <a:t>environment and meet the legislations</a:t>
                </a:r>
                <a:r>
                  <a:rPr lang="en-US" altLang="en-US" sz="2000" dirty="0" smtClean="0">
                    <a:solidFill>
                      <a:srgbClr val="FFFFFF"/>
                    </a:solidFill>
                    <a:latin typeface="Comic Sans MS" panose="030F0702030302020204" pitchFamily="66" charset="0"/>
                  </a:rPr>
                  <a:t> </a:t>
                </a:r>
                <a:endParaRPr lang="en-US" altLang="en-US" sz="2000" dirty="0">
                  <a:solidFill>
                    <a:srgbClr val="FFFFFF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9" name="Rectangle 33"/>
              <p:cNvSpPr>
                <a:spLocks noChangeArrowheads="1"/>
              </p:cNvSpPr>
              <p:nvPr/>
            </p:nvSpPr>
            <p:spPr bwMode="auto">
              <a:xfrm>
                <a:off x="2933427" y="1404095"/>
                <a:ext cx="1638573" cy="4699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>
                  <a:lnSpc>
                    <a:spcPct val="120000"/>
                  </a:lnSpc>
                  <a:spcBef>
                    <a:spcPct val="20000"/>
                  </a:spcBef>
                </a:pPr>
                <a:r>
                  <a:rPr lang="en-US" altLang="en-US" sz="2800" b="1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Solution</a:t>
                </a:r>
                <a:endParaRPr lang="en-US" altLang="en-US" sz="2800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2" name="Rectangle 12"/>
            <p:cNvSpPr txBox="1">
              <a:spLocks noChangeArrowheads="1"/>
            </p:cNvSpPr>
            <p:nvPr/>
          </p:nvSpPr>
          <p:spPr bwMode="auto">
            <a:xfrm>
              <a:off x="1911350" y="3829050"/>
              <a:ext cx="5105400" cy="2161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3500" tIns="25400" rIns="63500" bIns="25400" numCol="1" anchor="t" anchorCtr="0" compatLnSpc="1">
              <a:prstTxWarp prst="textNoShape">
                <a:avLst/>
              </a:prstTxWarp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3000"/>
                </a:lnSpc>
                <a:spcBef>
                  <a:spcPct val="37000"/>
                </a:spcBef>
                <a:buFontTx/>
                <a:buNone/>
              </a:pPr>
              <a:r>
                <a:rPr lang="en-US" altLang="en-US" sz="4400" b="1" dirty="0" smtClean="0">
                  <a:solidFill>
                    <a:srgbClr val="FF0000"/>
                  </a:solidFill>
                </a:rPr>
                <a:t>Treatment for Reuse</a:t>
              </a:r>
            </a:p>
            <a:p>
              <a:pPr algn="ctr">
                <a:lnSpc>
                  <a:spcPct val="93000"/>
                </a:lnSpc>
                <a:spcBef>
                  <a:spcPct val="37000"/>
                </a:spcBef>
                <a:buFontTx/>
                <a:buNone/>
              </a:pPr>
              <a:endParaRPr lang="en-US" altLang="en-US" sz="1000" dirty="0" smtClean="0">
                <a:solidFill>
                  <a:srgbClr val="FF3300"/>
                </a:solidFill>
              </a:endParaRPr>
            </a:p>
            <a:p>
              <a:pPr algn="ctr">
                <a:lnSpc>
                  <a:spcPct val="93000"/>
                </a:lnSpc>
                <a:spcBef>
                  <a:spcPct val="37000"/>
                </a:spcBef>
                <a:buFontTx/>
                <a:buNone/>
              </a:pPr>
              <a:r>
                <a:rPr lang="en-US" altLang="en-US" b="1" dirty="0" smtClean="0">
                  <a:solidFill>
                    <a:srgbClr val="00B0F0"/>
                  </a:solidFill>
                </a:rPr>
                <a:t>Treatment for Discharge</a:t>
              </a:r>
            </a:p>
            <a:p>
              <a:pPr algn="ctr">
                <a:lnSpc>
                  <a:spcPct val="93000"/>
                </a:lnSpc>
                <a:spcBef>
                  <a:spcPct val="37000"/>
                </a:spcBef>
                <a:buFontTx/>
                <a:buNone/>
              </a:pPr>
              <a:r>
                <a:rPr lang="en-US" altLang="en-US" b="1" dirty="0" smtClean="0">
                  <a:solidFill>
                    <a:srgbClr val="FF9900"/>
                  </a:solidFill>
                </a:rPr>
                <a:t>Disposal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83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8600" y="1600200"/>
            <a:ext cx="8001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Clr>
                <a:schemeClr val="hlink"/>
              </a:buClr>
              <a:buSzPct val="150000"/>
              <a:buFontTx/>
              <a:buNone/>
              <a:defRPr/>
            </a:pPr>
            <a:r>
              <a:rPr lang="en-US" sz="5400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Do we have Decontamination Methods/Technologies</a:t>
            </a:r>
            <a:endParaRPr lang="en-US" dirty="0" smtClean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59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1328</TotalTime>
  <Words>1774</Words>
  <Application>Microsoft Office PowerPoint</Application>
  <PresentationFormat>On-screen Show (4:3)</PresentationFormat>
  <Paragraphs>457</Paragraphs>
  <Slides>32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9" baseType="lpstr">
      <vt:lpstr>Arial</vt:lpstr>
      <vt:lpstr>Arial Black</vt:lpstr>
      <vt:lpstr>Arial Unicode MS</vt:lpstr>
      <vt:lpstr>Bookman Old Style</vt:lpstr>
      <vt:lpstr>Calibri</vt:lpstr>
      <vt:lpstr>Comic Sans MS</vt:lpstr>
      <vt:lpstr>Georgia</vt:lpstr>
      <vt:lpstr>Gill Sans MT</vt:lpstr>
      <vt:lpstr>Monotype Corsiva</vt:lpstr>
      <vt:lpstr>Symbol</vt:lpstr>
      <vt:lpstr>Times New Roman</vt:lpstr>
      <vt:lpstr>Wingdings</vt:lpstr>
      <vt:lpstr>Office Theme</vt:lpstr>
      <vt:lpstr>Image Document</vt:lpstr>
      <vt:lpstr>Clip</vt:lpstr>
      <vt:lpstr>Bitmap Image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SABIC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muhammadr</dc:creator>
  <cp:lastModifiedBy>Azad Ahmad</cp:lastModifiedBy>
  <cp:revision>185</cp:revision>
  <dcterms:created xsi:type="dcterms:W3CDTF">2009-10-28T07:50:07Z</dcterms:created>
  <dcterms:modified xsi:type="dcterms:W3CDTF">2022-02-19T11:25:36Z</dcterms:modified>
</cp:coreProperties>
</file>