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7" r:id="rId4"/>
    <p:sldId id="285" r:id="rId5"/>
    <p:sldId id="286" r:id="rId6"/>
    <p:sldId id="260" r:id="rId7"/>
    <p:sldId id="261" r:id="rId8"/>
    <p:sldId id="263" r:id="rId9"/>
    <p:sldId id="265" r:id="rId10"/>
    <p:sldId id="300" r:id="rId11"/>
    <p:sldId id="267" r:id="rId12"/>
    <p:sldId id="269" r:id="rId13"/>
    <p:sldId id="270" r:id="rId14"/>
    <p:sldId id="271" r:id="rId15"/>
    <p:sldId id="272" r:id="rId16"/>
    <p:sldId id="301" r:id="rId17"/>
    <p:sldId id="273" r:id="rId18"/>
    <p:sldId id="287" r:id="rId19"/>
    <p:sldId id="274" r:id="rId20"/>
    <p:sldId id="275" r:id="rId21"/>
    <p:sldId id="284" r:id="rId22"/>
    <p:sldId id="276" r:id="rId23"/>
    <p:sldId id="288" r:id="rId24"/>
    <p:sldId id="289" r:id="rId25"/>
    <p:sldId id="302" r:id="rId26"/>
    <p:sldId id="303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9" r:id="rId35"/>
    <p:sldId id="298" r:id="rId36"/>
    <p:sldId id="258" r:id="rId37"/>
  </p:sldIdLst>
  <p:sldSz cx="18288000" cy="10287000"/>
  <p:notesSz cx="6858000" cy="9144000"/>
  <p:embeddedFontLst>
    <p:embeddedFont>
      <p:font typeface="Meiryo" panose="020B0604030504040204" pitchFamily="34" charset="-128"/>
      <p:regular r:id="rId38"/>
      <p:bold r:id="rId39"/>
      <p:italic r:id="rId40"/>
      <p:boldItalic r:id="rId41"/>
    </p:embeddedFont>
    <p:embeddedFont>
      <p:font typeface="Canva Sans" panose="020B0604020202020204" charset="0"/>
      <p:regular r:id="rId42"/>
    </p:embeddedFont>
    <p:embeddedFont>
      <p:font typeface="Codec Pro ExtraBold" panose="020B0604020202020204" charset="0"/>
      <p:regular r:id="rId43"/>
    </p:embeddedFont>
    <p:embeddedFont>
      <p:font typeface="Glacial Indifference Bold" panose="020B0604020202020204" charset="0"/>
      <p:regular r:id="rId44"/>
    </p:embeddedFont>
    <p:embeddedFont>
      <p:font typeface="Tabarra Sans" panose="020B0604020202020204" charset="0"/>
      <p:regular r:id="rId45"/>
    </p:embeddedFont>
    <p:embeddedFont>
      <p:font typeface="Tabarra Sans Heavy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3B"/>
    <a:srgbClr val="0000CC"/>
    <a:srgbClr val="FFFF99"/>
    <a:srgbClr val="BEF599"/>
    <a:srgbClr val="FF9933"/>
    <a:srgbClr val="FF99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70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eg"/><Relationship Id="rId3" Type="http://schemas.openxmlformats.org/officeDocument/2006/relationships/image" Target="../media/image9.svg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2" Type="http://schemas.openxmlformats.org/officeDocument/2006/relationships/image" Target="../media/image8.png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11.svg"/><Relationship Id="rId15" Type="http://schemas.openxmlformats.org/officeDocument/2006/relationships/image" Target="../media/image37.png"/><Relationship Id="rId10" Type="http://schemas.openxmlformats.org/officeDocument/2006/relationships/image" Target="../media/image32.jpg"/><Relationship Id="rId4" Type="http://schemas.openxmlformats.org/officeDocument/2006/relationships/image" Target="../media/image10.pn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TextBox 6"/>
          <p:cNvSpPr txBox="1"/>
          <p:nvPr/>
        </p:nvSpPr>
        <p:spPr>
          <a:xfrm>
            <a:off x="609600" y="6210300"/>
            <a:ext cx="10477500" cy="143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  <a:spcAft>
                <a:spcPts val="1200"/>
              </a:spcAft>
            </a:pPr>
            <a:r>
              <a:rPr lang="en-US" sz="5400" b="1" spc="287" dirty="0">
                <a:solidFill>
                  <a:srgbClr val="0C3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Reliability and Assets Integrity</a:t>
            </a:r>
          </a:p>
          <a:p>
            <a:pPr algn="ctr">
              <a:lnSpc>
                <a:spcPts val="5076"/>
              </a:lnSpc>
              <a:spcAft>
                <a:spcPts val="1200"/>
              </a:spcAft>
            </a:pPr>
            <a:r>
              <a:rPr lang="en-US" sz="4000" spc="287" dirty="0">
                <a:solidFill>
                  <a:srgbClr val="0C3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Costly Mistakes and Misconceptions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77643" y="6226555"/>
            <a:ext cx="4481657" cy="11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spc="195" dirty="0">
                <a:solidFill>
                  <a:srgbClr val="0C3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By: </a:t>
            </a:r>
            <a:r>
              <a:rPr lang="en-US" sz="3908" b="1" spc="195" dirty="0">
                <a:solidFill>
                  <a:srgbClr val="0C3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Mosaed Al-Garni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31917CE-BC35-5571-378C-3C7B246AC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2439" y="899055"/>
            <a:ext cx="1524000" cy="1524000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5F799B3F-D73F-3267-3B24-D3E20D92976E}"/>
              </a:ext>
            </a:extLst>
          </p:cNvPr>
          <p:cNvSpPr/>
          <p:nvPr/>
        </p:nvSpPr>
        <p:spPr>
          <a:xfrm rot="10089046">
            <a:off x="-2427370" y="-2546796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Costly Mistakes and Misconceptions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52F54-C937-2E33-604B-DC5FEF254BA0}"/>
              </a:ext>
            </a:extLst>
          </p:cNvPr>
          <p:cNvSpPr/>
          <p:nvPr/>
        </p:nvSpPr>
        <p:spPr>
          <a:xfrm>
            <a:off x="914400" y="1485900"/>
            <a:ext cx="16535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en-US" sz="28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Mistakes and misconceptions adversely impacting the initiatives of Reliability and Asset Care are classified into 2 main categories:</a:t>
            </a:r>
            <a:endParaRPr lang="ar-SA" sz="2800" dirty="0">
              <a:solidFill>
                <a:srgbClr val="0C3E5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868E62-1675-B07E-3E29-A8388269C1EE}"/>
              </a:ext>
            </a:extLst>
          </p:cNvPr>
          <p:cNvGrpSpPr/>
          <p:nvPr/>
        </p:nvGrpSpPr>
        <p:grpSpPr>
          <a:xfrm>
            <a:off x="2971800" y="3086100"/>
            <a:ext cx="5272249" cy="6095999"/>
            <a:chOff x="2971800" y="2705100"/>
            <a:chExt cx="5272249" cy="6095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2F9E4B-3714-8FBC-6404-4C66CEAB3E17}"/>
                </a:ext>
              </a:extLst>
            </p:cNvPr>
            <p:cNvSpPr/>
            <p:nvPr/>
          </p:nvSpPr>
          <p:spPr>
            <a:xfrm>
              <a:off x="2989288" y="2705100"/>
              <a:ext cx="5254761" cy="7091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Leadership Related (70%)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9472F7-4B96-8210-CA47-5A5D5715C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339"/>
            <a:stretch/>
          </p:blipFill>
          <p:spPr>
            <a:xfrm>
              <a:off x="2971800" y="3860969"/>
              <a:ext cx="5254762" cy="49401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B48B8-B0D4-0E9A-29E9-EA58E204D71E}"/>
              </a:ext>
            </a:extLst>
          </p:cNvPr>
          <p:cNvGrpSpPr/>
          <p:nvPr/>
        </p:nvGrpSpPr>
        <p:grpSpPr>
          <a:xfrm>
            <a:off x="10193936" y="3086100"/>
            <a:ext cx="5276621" cy="6096000"/>
            <a:chOff x="10193936" y="2705100"/>
            <a:chExt cx="5276621" cy="6096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6B44FC-3098-8415-FEC5-C285A7EBC041}"/>
                </a:ext>
              </a:extLst>
            </p:cNvPr>
            <p:cNvSpPr/>
            <p:nvPr/>
          </p:nvSpPr>
          <p:spPr>
            <a:xfrm>
              <a:off x="10215796" y="2705100"/>
              <a:ext cx="5254761" cy="70915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Technical Related (30%)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521578-86CD-9978-41AA-8B980325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624"/>
            <a:stretch/>
          </p:blipFill>
          <p:spPr>
            <a:xfrm>
              <a:off x="10193936" y="3860970"/>
              <a:ext cx="5254761" cy="49401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152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Costly Mistakes and Misconceptions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41300-E115-D3F5-FBAE-F33B8A673404}"/>
              </a:ext>
            </a:extLst>
          </p:cNvPr>
          <p:cNvGrpSpPr/>
          <p:nvPr/>
        </p:nvGrpSpPr>
        <p:grpSpPr>
          <a:xfrm>
            <a:off x="5372100" y="1638300"/>
            <a:ext cx="7543800" cy="7911817"/>
            <a:chOff x="5372100" y="1638300"/>
            <a:chExt cx="7543800" cy="7911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2F9E4B-3714-8FBC-6404-4C66CEAB3E17}"/>
                </a:ext>
              </a:extLst>
            </p:cNvPr>
            <p:cNvSpPr/>
            <p:nvPr/>
          </p:nvSpPr>
          <p:spPr>
            <a:xfrm>
              <a:off x="5372100" y="1638300"/>
              <a:ext cx="7543800" cy="7091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Leadership Related (70%)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E92223-0CD5-61AA-1A17-58331096F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339"/>
            <a:stretch/>
          </p:blipFill>
          <p:spPr>
            <a:xfrm>
              <a:off x="5372100" y="2458007"/>
              <a:ext cx="7543800" cy="70921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0838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E4ADE7F-ACB2-3CDF-591F-A1C4AF8616B8}"/>
              </a:ext>
            </a:extLst>
          </p:cNvPr>
          <p:cNvGrpSpPr/>
          <p:nvPr/>
        </p:nvGrpSpPr>
        <p:grpSpPr>
          <a:xfrm>
            <a:off x="1371600" y="4533900"/>
            <a:ext cx="15884400" cy="4571999"/>
            <a:chOff x="1371600" y="4533900"/>
            <a:chExt cx="15884400" cy="457199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E688851-0DB5-117E-8D20-7B88C327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1600" y="9105899"/>
              <a:ext cx="1573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DAA896-02A5-F50E-A0E8-B431666F5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000" y="4533900"/>
              <a:ext cx="1573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Safety is More Important Than Reliability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F9E4B-3714-8FBC-6404-4C66CEAB3E17}"/>
              </a:ext>
            </a:extLst>
          </p:cNvPr>
          <p:cNvSpPr/>
          <p:nvPr/>
        </p:nvSpPr>
        <p:spPr>
          <a:xfrm>
            <a:off x="1371600" y="2003494"/>
            <a:ext cx="12707168" cy="1281594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Aft>
                <a:spcPts val="400"/>
              </a:spcAft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 Safety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4870D-76EE-64E4-FF63-A9D523169760}"/>
              </a:ext>
            </a:extLst>
          </p:cNvPr>
          <p:cNvSpPr/>
          <p:nvPr/>
        </p:nvSpPr>
        <p:spPr>
          <a:xfrm>
            <a:off x="14173200" y="2003492"/>
            <a:ext cx="2667000" cy="1268665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Aft>
                <a:spcPts val="400"/>
              </a:spcAft>
            </a:pPr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Occupational Safety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800BC9-579D-CAFE-24BA-5D3CE190B826}"/>
              </a:ext>
            </a:extLst>
          </p:cNvPr>
          <p:cNvGrpSpPr/>
          <p:nvPr/>
        </p:nvGrpSpPr>
        <p:grpSpPr>
          <a:xfrm>
            <a:off x="1371600" y="3899524"/>
            <a:ext cx="8588568" cy="5791151"/>
            <a:chOff x="1371600" y="3899524"/>
            <a:chExt cx="8588568" cy="5791151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71DE9A7E-72A8-4D55-732A-914955D93619}"/>
                </a:ext>
              </a:extLst>
            </p:cNvPr>
            <p:cNvSpPr/>
            <p:nvPr/>
          </p:nvSpPr>
          <p:spPr>
            <a:xfrm>
              <a:off x="4226118" y="4533900"/>
              <a:ext cx="5734050" cy="4571999"/>
            </a:xfrm>
            <a:prstGeom prst="trapezoid">
              <a:avLst>
                <a:gd name="adj" fmla="val 51667"/>
              </a:avLst>
            </a:prstGeom>
            <a:gradFill>
              <a:gsLst>
                <a:gs pos="100000">
                  <a:srgbClr val="C00000"/>
                </a:gs>
                <a:gs pos="0">
                  <a:srgbClr val="FFC000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63E578-F754-B292-B2D0-CDFDFF0FA546}"/>
                </a:ext>
              </a:extLst>
            </p:cNvPr>
            <p:cNvSpPr txBox="1"/>
            <p:nvPr/>
          </p:nvSpPr>
          <p:spPr>
            <a:xfrm>
              <a:off x="5528810" y="9105900"/>
              <a:ext cx="3128665" cy="58477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3200" b="1" spc="1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Safety</a:t>
              </a:r>
              <a:endParaRPr lang="ar-SA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E4E2D3-960F-16B1-68A1-9AFC3D9B4764}"/>
                </a:ext>
              </a:extLst>
            </p:cNvPr>
            <p:cNvSpPr txBox="1"/>
            <p:nvPr/>
          </p:nvSpPr>
          <p:spPr>
            <a:xfrm>
              <a:off x="5264343" y="3899524"/>
              <a:ext cx="3657600" cy="58477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3200" b="1" spc="1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Reliability</a:t>
              </a:r>
              <a:endParaRPr lang="ar-SA" sz="3200" dirty="0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3EDB9719-25B0-E773-2043-FFD7F018E4CF}"/>
                </a:ext>
              </a:extLst>
            </p:cNvPr>
            <p:cNvSpPr/>
            <p:nvPr/>
          </p:nvSpPr>
          <p:spPr>
            <a:xfrm>
              <a:off x="1371600" y="4533900"/>
              <a:ext cx="2057400" cy="4571999"/>
            </a:xfrm>
            <a:prstGeom prst="downArrow">
              <a:avLst/>
            </a:prstGeom>
            <a:ln w="5715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vert" lIns="36000" tIns="36000" rIns="36000" bIns="36000" rtlCol="1" anchor="ctr"/>
            <a:lstStyle/>
            <a:p>
              <a:pPr algn="ctr"/>
              <a:r>
                <a:rPr lang="en-US" sz="28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Poor Reliability Causing Poor Safety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98F09-9A2C-DA50-C494-305177A3E8B8}"/>
              </a:ext>
            </a:extLst>
          </p:cNvPr>
          <p:cNvGrpSpPr/>
          <p:nvPr/>
        </p:nvGrpSpPr>
        <p:grpSpPr>
          <a:xfrm>
            <a:off x="9601200" y="3899524"/>
            <a:ext cx="7420725" cy="5791151"/>
            <a:chOff x="9601200" y="3899524"/>
            <a:chExt cx="7420725" cy="57911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E9C591-0FA3-4CD1-EC34-3A27E601D5A2}"/>
                </a:ext>
              </a:extLst>
            </p:cNvPr>
            <p:cNvSpPr txBox="1"/>
            <p:nvPr/>
          </p:nvSpPr>
          <p:spPr>
            <a:xfrm>
              <a:off x="10857682" y="9105900"/>
              <a:ext cx="3221086" cy="58477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3200" b="1" spc="1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Reliability</a:t>
              </a:r>
              <a:endParaRPr lang="ar-SA" sz="3200" dirty="0"/>
            </a:p>
          </p:txBody>
        </p:sp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5B8EAFA2-9635-4148-EE34-B426A3693367}"/>
                </a:ext>
              </a:extLst>
            </p:cNvPr>
            <p:cNvSpPr/>
            <p:nvPr/>
          </p:nvSpPr>
          <p:spPr>
            <a:xfrm flipV="1">
              <a:off x="9601200" y="4533899"/>
              <a:ext cx="5734050" cy="4571999"/>
            </a:xfrm>
            <a:prstGeom prst="trapezoid">
              <a:avLst>
                <a:gd name="adj" fmla="val 51667"/>
              </a:avLst>
            </a:prstGeom>
            <a:gradFill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201520-3359-2E16-2AA8-05DBCADB9E1F}"/>
                </a:ext>
              </a:extLst>
            </p:cNvPr>
            <p:cNvSpPr txBox="1"/>
            <p:nvPr/>
          </p:nvSpPr>
          <p:spPr>
            <a:xfrm>
              <a:off x="10639425" y="3899524"/>
              <a:ext cx="3657600" cy="58477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3200" b="1" spc="1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Safety</a:t>
              </a:r>
              <a:endParaRPr lang="ar-SA" sz="3200" dirty="0"/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3DBA66CC-6CBC-D9E5-3021-5042502B0BB7}"/>
                </a:ext>
              </a:extLst>
            </p:cNvPr>
            <p:cNvSpPr/>
            <p:nvPr/>
          </p:nvSpPr>
          <p:spPr>
            <a:xfrm flipV="1">
              <a:off x="14903578" y="4533897"/>
              <a:ext cx="2118347" cy="4571994"/>
            </a:xfrm>
            <a:prstGeom prst="upArrow">
              <a:avLst/>
            </a:prstGeom>
            <a:ln w="5715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vert270" lIns="36000" tIns="36000" rIns="36000" bIns="36000" rtlCol="1" anchor="ctr"/>
            <a:lstStyle/>
            <a:p>
              <a:pPr algn="ctr"/>
              <a:r>
                <a:rPr lang="en-US" sz="28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Poor Safety Causing</a:t>
              </a:r>
            </a:p>
            <a:p>
              <a:pPr algn="ctr"/>
              <a:r>
                <a:rPr lang="en-US" sz="28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Poor Reliability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6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Safety is More Important Than Reliability: </a:t>
            </a:r>
            <a:r>
              <a:rPr lang="en-US" sz="40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3BB929C-EBDC-D0DD-2424-33140F84247D}"/>
              </a:ext>
            </a:extLst>
          </p:cNvPr>
          <p:cNvSpPr/>
          <p:nvPr/>
        </p:nvSpPr>
        <p:spPr>
          <a:xfrm>
            <a:off x="1488000" y="2203775"/>
            <a:ext cx="4341308" cy="11520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Lowering level of importance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22A6B203-40E9-C265-7DDF-368D20C632F2}"/>
              </a:ext>
            </a:extLst>
          </p:cNvPr>
          <p:cNvSpPr/>
          <p:nvPr/>
        </p:nvSpPr>
        <p:spPr>
          <a:xfrm>
            <a:off x="6290700" y="2584775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power </a:t>
            </a:r>
            <a:r>
              <a:rPr lang="en-US" sz="3200" b="1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resources</a:t>
            </a:r>
            <a:endParaRPr lang="en-US" sz="3200" b="1" dirty="0">
              <a:solidFill>
                <a:srgbClr val="0C3E5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1EF4ADC-5156-CF43-500F-641C8A088527}"/>
              </a:ext>
            </a:extLst>
          </p:cNvPr>
          <p:cNvSpPr/>
          <p:nvPr/>
        </p:nvSpPr>
        <p:spPr>
          <a:xfrm>
            <a:off x="6290700" y="4247916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Localized and delayed attention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4D464B6-5D6A-ACB7-EA92-817B6B9314E5}"/>
              </a:ext>
            </a:extLst>
          </p:cNvPr>
          <p:cNvSpPr/>
          <p:nvPr/>
        </p:nvSpPr>
        <p:spPr>
          <a:xfrm>
            <a:off x="6290700" y="757419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build up of skills and expertise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E67BCAB7-F133-F81C-EA0B-66903B00B602}"/>
              </a:ext>
            </a:extLst>
          </p:cNvPr>
          <p:cNvSpPr/>
          <p:nvPr/>
        </p:nvSpPr>
        <p:spPr>
          <a:xfrm>
            <a:off x="6290700" y="591105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tools and systems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EB3D0D4B-C240-BF06-2CC2-3E6696085EDC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C97D27D4-BA6E-05D5-679F-EA5229593D43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AFCAC2B-B500-3C21-2A31-AFCBFD0CE8E2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Losing valuable customers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54AFFD3C-764C-4482-46E4-2C7E46B299C7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3A12C8-1C8C-8C85-66C4-1B9FEB3E874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81BA52-9E06-18ED-B35E-F4746190808A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9402C60-D2D2-595A-8D0C-301D63E7C5AD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42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Reliability is Just Another Project</a:t>
            </a:r>
            <a:endParaRPr lang="en-US" sz="40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4F8B68-AC3F-1EC8-4DB7-7001CED93EA4}"/>
              </a:ext>
            </a:extLst>
          </p:cNvPr>
          <p:cNvSpPr/>
          <p:nvPr/>
        </p:nvSpPr>
        <p:spPr>
          <a:xfrm>
            <a:off x="1676400" y="1921013"/>
            <a:ext cx="15087600" cy="71086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39F43AE-1C8F-17AB-C93B-7D0C86661A97}"/>
              </a:ext>
            </a:extLst>
          </p:cNvPr>
          <p:cNvSpPr/>
          <p:nvPr/>
        </p:nvSpPr>
        <p:spPr>
          <a:xfrm>
            <a:off x="2858775" y="3771900"/>
            <a:ext cx="9891225" cy="2689637"/>
          </a:xfrm>
          <a:custGeom>
            <a:avLst/>
            <a:gdLst>
              <a:gd name="connsiteX0" fmla="*/ 0 w 5963728"/>
              <a:gd name="connsiteY0" fmla="*/ 1006415 h 1593785"/>
              <a:gd name="connsiteX1" fmla="*/ 247291 w 5963728"/>
              <a:gd name="connsiteY1" fmla="*/ 1276710 h 1593785"/>
              <a:gd name="connsiteX2" fmla="*/ 546340 w 5963728"/>
              <a:gd name="connsiteY2" fmla="*/ 1483743 h 1593785"/>
              <a:gd name="connsiteX3" fmla="*/ 885645 w 5963728"/>
              <a:gd name="connsiteY3" fmla="*/ 1593011 h 1593785"/>
              <a:gd name="connsiteX4" fmla="*/ 1345721 w 5963728"/>
              <a:gd name="connsiteY4" fmla="*/ 1431985 h 1593785"/>
              <a:gd name="connsiteX5" fmla="*/ 1989826 w 5963728"/>
              <a:gd name="connsiteY5" fmla="*/ 1046672 h 1593785"/>
              <a:gd name="connsiteX6" fmla="*/ 2633932 w 5963728"/>
              <a:gd name="connsiteY6" fmla="*/ 649857 h 1593785"/>
              <a:gd name="connsiteX7" fmla="*/ 3404558 w 5963728"/>
              <a:gd name="connsiteY7" fmla="*/ 350808 h 1593785"/>
              <a:gd name="connsiteX8" fmla="*/ 4267200 w 5963728"/>
              <a:gd name="connsiteY8" fmla="*/ 149525 h 1593785"/>
              <a:gd name="connsiteX9" fmla="*/ 5377132 w 5963728"/>
              <a:gd name="connsiteY9" fmla="*/ 28755 h 1593785"/>
              <a:gd name="connsiteX10" fmla="*/ 5963728 w 5963728"/>
              <a:gd name="connsiteY10" fmla="*/ 0 h 1593785"/>
              <a:gd name="connsiteX0" fmla="*/ 0 w 5963728"/>
              <a:gd name="connsiteY0" fmla="*/ 1006415 h 1594145"/>
              <a:gd name="connsiteX1" fmla="*/ 247291 w 5963728"/>
              <a:gd name="connsiteY1" fmla="*/ 1276710 h 1594145"/>
              <a:gd name="connsiteX2" fmla="*/ 546340 w 5963728"/>
              <a:gd name="connsiteY2" fmla="*/ 1483743 h 1594145"/>
              <a:gd name="connsiteX3" fmla="*/ 885645 w 5963728"/>
              <a:gd name="connsiteY3" fmla="*/ 1593011 h 1594145"/>
              <a:gd name="connsiteX4" fmla="*/ 1253835 w 5963728"/>
              <a:gd name="connsiteY4" fmla="*/ 1419493 h 1594145"/>
              <a:gd name="connsiteX5" fmla="*/ 1989826 w 5963728"/>
              <a:gd name="connsiteY5" fmla="*/ 1046672 h 1594145"/>
              <a:gd name="connsiteX6" fmla="*/ 2633932 w 5963728"/>
              <a:gd name="connsiteY6" fmla="*/ 649857 h 1594145"/>
              <a:gd name="connsiteX7" fmla="*/ 3404558 w 5963728"/>
              <a:gd name="connsiteY7" fmla="*/ 350808 h 1594145"/>
              <a:gd name="connsiteX8" fmla="*/ 4267200 w 5963728"/>
              <a:gd name="connsiteY8" fmla="*/ 149525 h 1594145"/>
              <a:gd name="connsiteX9" fmla="*/ 5377132 w 5963728"/>
              <a:gd name="connsiteY9" fmla="*/ 28755 h 1594145"/>
              <a:gd name="connsiteX10" fmla="*/ 5963728 w 5963728"/>
              <a:gd name="connsiteY10" fmla="*/ 0 h 1594145"/>
              <a:gd name="connsiteX0" fmla="*/ 0 w 5963728"/>
              <a:gd name="connsiteY0" fmla="*/ 1006415 h 1594145"/>
              <a:gd name="connsiteX1" fmla="*/ 247291 w 5963728"/>
              <a:gd name="connsiteY1" fmla="*/ 1276710 h 1594145"/>
              <a:gd name="connsiteX2" fmla="*/ 546340 w 5963728"/>
              <a:gd name="connsiteY2" fmla="*/ 1483743 h 1594145"/>
              <a:gd name="connsiteX3" fmla="*/ 885645 w 5963728"/>
              <a:gd name="connsiteY3" fmla="*/ 1593011 h 1594145"/>
              <a:gd name="connsiteX4" fmla="*/ 1253835 w 5963728"/>
              <a:gd name="connsiteY4" fmla="*/ 1419493 h 1594145"/>
              <a:gd name="connsiteX5" fmla="*/ 1794567 w 5963728"/>
              <a:gd name="connsiteY5" fmla="*/ 996705 h 1594145"/>
              <a:gd name="connsiteX6" fmla="*/ 2633932 w 5963728"/>
              <a:gd name="connsiteY6" fmla="*/ 649857 h 1594145"/>
              <a:gd name="connsiteX7" fmla="*/ 3404558 w 5963728"/>
              <a:gd name="connsiteY7" fmla="*/ 350808 h 1594145"/>
              <a:gd name="connsiteX8" fmla="*/ 4267200 w 5963728"/>
              <a:gd name="connsiteY8" fmla="*/ 149525 h 1594145"/>
              <a:gd name="connsiteX9" fmla="*/ 5377132 w 5963728"/>
              <a:gd name="connsiteY9" fmla="*/ 28755 h 1594145"/>
              <a:gd name="connsiteX10" fmla="*/ 5963728 w 5963728"/>
              <a:gd name="connsiteY10" fmla="*/ 0 h 1594145"/>
              <a:gd name="connsiteX0" fmla="*/ 0 w 5963728"/>
              <a:gd name="connsiteY0" fmla="*/ 1006415 h 1594145"/>
              <a:gd name="connsiteX1" fmla="*/ 247291 w 5963728"/>
              <a:gd name="connsiteY1" fmla="*/ 1276710 h 1594145"/>
              <a:gd name="connsiteX2" fmla="*/ 546340 w 5963728"/>
              <a:gd name="connsiteY2" fmla="*/ 1483743 h 1594145"/>
              <a:gd name="connsiteX3" fmla="*/ 885645 w 5963728"/>
              <a:gd name="connsiteY3" fmla="*/ 1593011 h 1594145"/>
              <a:gd name="connsiteX4" fmla="*/ 1253835 w 5963728"/>
              <a:gd name="connsiteY4" fmla="*/ 1419493 h 1594145"/>
              <a:gd name="connsiteX5" fmla="*/ 1794567 w 5963728"/>
              <a:gd name="connsiteY5" fmla="*/ 996705 h 1594145"/>
              <a:gd name="connsiteX6" fmla="*/ 2519074 w 5963728"/>
              <a:gd name="connsiteY6" fmla="*/ 612382 h 1594145"/>
              <a:gd name="connsiteX7" fmla="*/ 3404558 w 5963728"/>
              <a:gd name="connsiteY7" fmla="*/ 350808 h 1594145"/>
              <a:gd name="connsiteX8" fmla="*/ 4267200 w 5963728"/>
              <a:gd name="connsiteY8" fmla="*/ 149525 h 1594145"/>
              <a:gd name="connsiteX9" fmla="*/ 5377132 w 5963728"/>
              <a:gd name="connsiteY9" fmla="*/ 28755 h 1594145"/>
              <a:gd name="connsiteX10" fmla="*/ 5963728 w 5963728"/>
              <a:gd name="connsiteY10" fmla="*/ 0 h 1594145"/>
              <a:gd name="connsiteX0" fmla="*/ 0 w 5963728"/>
              <a:gd name="connsiteY0" fmla="*/ 1006415 h 1594145"/>
              <a:gd name="connsiteX1" fmla="*/ 247291 w 5963728"/>
              <a:gd name="connsiteY1" fmla="*/ 1276710 h 1594145"/>
              <a:gd name="connsiteX2" fmla="*/ 546340 w 5963728"/>
              <a:gd name="connsiteY2" fmla="*/ 1483743 h 1594145"/>
              <a:gd name="connsiteX3" fmla="*/ 885645 w 5963728"/>
              <a:gd name="connsiteY3" fmla="*/ 1593011 h 1594145"/>
              <a:gd name="connsiteX4" fmla="*/ 1253835 w 5963728"/>
              <a:gd name="connsiteY4" fmla="*/ 1419493 h 1594145"/>
              <a:gd name="connsiteX5" fmla="*/ 1794567 w 5963728"/>
              <a:gd name="connsiteY5" fmla="*/ 996705 h 1594145"/>
              <a:gd name="connsiteX6" fmla="*/ 2519074 w 5963728"/>
              <a:gd name="connsiteY6" fmla="*/ 612382 h 1594145"/>
              <a:gd name="connsiteX7" fmla="*/ 3404558 w 5963728"/>
              <a:gd name="connsiteY7" fmla="*/ 300841 h 1594145"/>
              <a:gd name="connsiteX8" fmla="*/ 4267200 w 5963728"/>
              <a:gd name="connsiteY8" fmla="*/ 149525 h 1594145"/>
              <a:gd name="connsiteX9" fmla="*/ 5377132 w 5963728"/>
              <a:gd name="connsiteY9" fmla="*/ 28755 h 1594145"/>
              <a:gd name="connsiteX10" fmla="*/ 5963728 w 5963728"/>
              <a:gd name="connsiteY10" fmla="*/ 0 h 159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63728" h="1594145">
                <a:moveTo>
                  <a:pt x="0" y="1006415"/>
                </a:moveTo>
                <a:cubicBezTo>
                  <a:pt x="78117" y="1101785"/>
                  <a:pt x="156234" y="1197155"/>
                  <a:pt x="247291" y="1276710"/>
                </a:cubicBezTo>
                <a:cubicBezTo>
                  <a:pt x="338348" y="1356265"/>
                  <a:pt x="439948" y="1431026"/>
                  <a:pt x="546340" y="1483743"/>
                </a:cubicBezTo>
                <a:cubicBezTo>
                  <a:pt x="652732" y="1536460"/>
                  <a:pt x="767729" y="1603719"/>
                  <a:pt x="885645" y="1593011"/>
                </a:cubicBezTo>
                <a:cubicBezTo>
                  <a:pt x="1003561" y="1582303"/>
                  <a:pt x="1102348" y="1518877"/>
                  <a:pt x="1253835" y="1419493"/>
                </a:cubicBezTo>
                <a:cubicBezTo>
                  <a:pt x="1405322" y="1320109"/>
                  <a:pt x="1583694" y="1131223"/>
                  <a:pt x="1794567" y="996705"/>
                </a:cubicBezTo>
                <a:cubicBezTo>
                  <a:pt x="2005440" y="862187"/>
                  <a:pt x="2250742" y="728359"/>
                  <a:pt x="2519074" y="612382"/>
                </a:cubicBezTo>
                <a:cubicBezTo>
                  <a:pt x="2787406" y="496405"/>
                  <a:pt x="3113204" y="377984"/>
                  <a:pt x="3404558" y="300841"/>
                </a:cubicBezTo>
                <a:cubicBezTo>
                  <a:pt x="3695912" y="223698"/>
                  <a:pt x="3938438" y="194873"/>
                  <a:pt x="4267200" y="149525"/>
                </a:cubicBezTo>
                <a:cubicBezTo>
                  <a:pt x="4595962" y="104177"/>
                  <a:pt x="5094377" y="53676"/>
                  <a:pt x="5377132" y="28755"/>
                </a:cubicBezTo>
                <a:cubicBezTo>
                  <a:pt x="5659887" y="3834"/>
                  <a:pt x="5811807" y="1917"/>
                  <a:pt x="5963728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AF518DE-90F4-0D06-A0D0-3BF600613EC1}"/>
              </a:ext>
            </a:extLst>
          </p:cNvPr>
          <p:cNvGrpSpPr/>
          <p:nvPr/>
        </p:nvGrpSpPr>
        <p:grpSpPr>
          <a:xfrm>
            <a:off x="1905001" y="2324099"/>
            <a:ext cx="12035912" cy="6194288"/>
            <a:chOff x="1905001" y="2324099"/>
            <a:chExt cx="12035912" cy="61942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4FA07C-92E6-1EE7-A73D-9950C63F01B5}"/>
                </a:ext>
              </a:extLst>
            </p:cNvPr>
            <p:cNvSpPr txBox="1"/>
            <p:nvPr/>
          </p:nvSpPr>
          <p:spPr>
            <a:xfrm>
              <a:off x="1905001" y="3761610"/>
              <a:ext cx="615553" cy="3591690"/>
            </a:xfrm>
            <a:prstGeom prst="rect">
              <a:avLst/>
            </a:prstGeom>
            <a:noFill/>
          </p:spPr>
          <p:txBody>
            <a:bodyPr vert="vert270" wrap="none" rtlCol="1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Impact on Performance</a:t>
              </a:r>
              <a:endParaRPr lang="ar-SA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92E594B-C4BA-AC81-7097-ACD16B658FF7}"/>
                </a:ext>
              </a:extLst>
            </p:cNvPr>
            <p:cNvCxnSpPr/>
            <p:nvPr/>
          </p:nvCxnSpPr>
          <p:spPr>
            <a:xfrm>
              <a:off x="2825901" y="3021858"/>
              <a:ext cx="65751" cy="5121845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A7B82E5-A01A-FE6B-4C44-D23A8AB246ED}"/>
                </a:ext>
              </a:extLst>
            </p:cNvPr>
            <p:cNvCxnSpPr/>
            <p:nvPr/>
          </p:nvCxnSpPr>
          <p:spPr>
            <a:xfrm flipV="1">
              <a:off x="2628650" y="5452407"/>
              <a:ext cx="10388611" cy="86522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1D05D0-A2D0-2900-4312-4DDE310D27FA}"/>
                </a:ext>
              </a:extLst>
            </p:cNvPr>
            <p:cNvSpPr txBox="1"/>
            <p:nvPr/>
          </p:nvSpPr>
          <p:spPr>
            <a:xfrm>
              <a:off x="2592311" y="2324099"/>
              <a:ext cx="468000" cy="707887"/>
            </a:xfrm>
            <a:prstGeom prst="rect">
              <a:avLst/>
            </a:prstGeom>
            <a:noFill/>
          </p:spPr>
          <p:txBody>
            <a:bodyPr vert="horz" wrap="none" rtlCol="1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+</a:t>
              </a:r>
              <a:endParaRPr lang="ar-SA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3B9EA4-0827-C344-DD35-A33F8D040ABF}"/>
                </a:ext>
              </a:extLst>
            </p:cNvPr>
            <p:cNvSpPr txBox="1"/>
            <p:nvPr/>
          </p:nvSpPr>
          <p:spPr>
            <a:xfrm>
              <a:off x="2656201" y="7810500"/>
              <a:ext cx="468000" cy="707887"/>
            </a:xfrm>
            <a:prstGeom prst="rect">
              <a:avLst/>
            </a:prstGeom>
            <a:noFill/>
          </p:spPr>
          <p:txBody>
            <a:bodyPr vert="horz" wrap="none" rtlCol="1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_</a:t>
              </a:r>
              <a:endParaRPr lang="ar-SA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525B92-A01B-B179-C8A9-56CD1D4677E3}"/>
                </a:ext>
              </a:extLst>
            </p:cNvPr>
            <p:cNvSpPr txBox="1"/>
            <p:nvPr/>
          </p:nvSpPr>
          <p:spPr>
            <a:xfrm>
              <a:off x="13017261" y="5183523"/>
              <a:ext cx="923652" cy="523219"/>
            </a:xfrm>
            <a:prstGeom prst="rect">
              <a:avLst/>
            </a:prstGeom>
            <a:noFill/>
          </p:spPr>
          <p:txBody>
            <a:bodyPr vert="horz" wrap="none" rtlCol="1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Time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A85E564-B3F2-90A7-0EF4-4ADB3F41EDC9}"/>
                </a:ext>
              </a:extLst>
            </p:cNvPr>
            <p:cNvSpPr/>
            <p:nvPr/>
          </p:nvSpPr>
          <p:spPr>
            <a:xfrm>
              <a:off x="2687326" y="5340626"/>
              <a:ext cx="360000" cy="36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2D6BED-70E1-5978-5ABB-3591AB4841F4}"/>
              </a:ext>
            </a:extLst>
          </p:cNvPr>
          <p:cNvCxnSpPr>
            <a:cxnSpLocks/>
          </p:cNvCxnSpPr>
          <p:nvPr/>
        </p:nvCxnSpPr>
        <p:spPr>
          <a:xfrm flipH="1">
            <a:off x="2687327" y="3771900"/>
            <a:ext cx="1018800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D67F4BB-D6BB-DD2D-A2B5-C9B9EE456D42}"/>
              </a:ext>
            </a:extLst>
          </p:cNvPr>
          <p:cNvGrpSpPr/>
          <p:nvPr/>
        </p:nvGrpSpPr>
        <p:grpSpPr>
          <a:xfrm>
            <a:off x="11670476" y="2781300"/>
            <a:ext cx="2376551" cy="1143000"/>
            <a:chOff x="11670476" y="2781300"/>
            <a:chExt cx="2376551" cy="1143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16C35E-2703-25E6-BB9E-1EF36731828D}"/>
                </a:ext>
              </a:extLst>
            </p:cNvPr>
            <p:cNvSpPr txBox="1"/>
            <p:nvPr/>
          </p:nvSpPr>
          <p:spPr>
            <a:xfrm>
              <a:off x="11670476" y="2781300"/>
              <a:ext cx="2376551" cy="830997"/>
            </a:xfrm>
            <a:prstGeom prst="rect">
              <a:avLst/>
            </a:prstGeom>
            <a:noFill/>
          </p:spPr>
          <p:txBody>
            <a:bodyPr vert="horz" wrap="square" rtlCol="1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Desired End State of Project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974CC5-F182-652E-16A4-DC3DA3C8DD4A}"/>
                </a:ext>
              </a:extLst>
            </p:cNvPr>
            <p:cNvSpPr/>
            <p:nvPr/>
          </p:nvSpPr>
          <p:spPr>
            <a:xfrm>
              <a:off x="12801600" y="3564300"/>
              <a:ext cx="360000" cy="36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73639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Reliability is Just Another Project: </a:t>
            </a:r>
            <a:r>
              <a:rPr lang="en-US" sz="40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56EEA5-296C-6AEF-60DE-A36CB0E02EB3}"/>
              </a:ext>
            </a:extLst>
          </p:cNvPr>
          <p:cNvSpPr/>
          <p:nvPr/>
        </p:nvSpPr>
        <p:spPr>
          <a:xfrm>
            <a:off x="1676400" y="1921013"/>
            <a:ext cx="15087600" cy="71086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F249F5C-EAA3-1AE3-CC0D-6479E8D8E4F2}"/>
              </a:ext>
            </a:extLst>
          </p:cNvPr>
          <p:cNvGrpSpPr/>
          <p:nvPr/>
        </p:nvGrpSpPr>
        <p:grpSpPr>
          <a:xfrm>
            <a:off x="12908201" y="3761609"/>
            <a:ext cx="3909847" cy="3749092"/>
            <a:chOff x="12908201" y="3761609"/>
            <a:chExt cx="3909847" cy="3749092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D750B0C-34FF-2003-11EA-3E4DDAEF479A}"/>
                </a:ext>
              </a:extLst>
            </p:cNvPr>
            <p:cNvSpPr/>
            <p:nvPr/>
          </p:nvSpPr>
          <p:spPr bwMode="auto">
            <a:xfrm>
              <a:off x="12908201" y="3761609"/>
              <a:ext cx="3184802" cy="2594821"/>
            </a:xfrm>
            <a:custGeom>
              <a:avLst/>
              <a:gdLst>
                <a:gd name="connsiteX0" fmla="*/ 0 w 1277468"/>
                <a:gd name="connsiteY0" fmla="*/ 0 h 880250"/>
                <a:gd name="connsiteX1" fmla="*/ 417576 w 1277468"/>
                <a:gd name="connsiteY1" fmla="*/ 39624 h 880250"/>
                <a:gd name="connsiteX2" fmla="*/ 740664 w 1277468"/>
                <a:gd name="connsiteY2" fmla="*/ 149352 h 880250"/>
                <a:gd name="connsiteX3" fmla="*/ 1030224 w 1277468"/>
                <a:gd name="connsiteY3" fmla="*/ 338328 h 880250"/>
                <a:gd name="connsiteX4" fmla="*/ 1203960 w 1277468"/>
                <a:gd name="connsiteY4" fmla="*/ 573024 h 880250"/>
                <a:gd name="connsiteX5" fmla="*/ 1271016 w 1277468"/>
                <a:gd name="connsiteY5" fmla="*/ 850392 h 880250"/>
                <a:gd name="connsiteX6" fmla="*/ 1271016 w 1277468"/>
                <a:gd name="connsiteY6" fmla="*/ 859536 h 88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468" h="880250">
                  <a:moveTo>
                    <a:pt x="0" y="0"/>
                  </a:moveTo>
                  <a:cubicBezTo>
                    <a:pt x="147066" y="7366"/>
                    <a:pt x="294132" y="14732"/>
                    <a:pt x="417576" y="39624"/>
                  </a:cubicBezTo>
                  <a:cubicBezTo>
                    <a:pt x="541020" y="64516"/>
                    <a:pt x="638556" y="99568"/>
                    <a:pt x="740664" y="149352"/>
                  </a:cubicBezTo>
                  <a:cubicBezTo>
                    <a:pt x="842772" y="199136"/>
                    <a:pt x="953008" y="267716"/>
                    <a:pt x="1030224" y="338328"/>
                  </a:cubicBezTo>
                  <a:cubicBezTo>
                    <a:pt x="1107440" y="408940"/>
                    <a:pt x="1163828" y="487680"/>
                    <a:pt x="1203960" y="573024"/>
                  </a:cubicBezTo>
                  <a:cubicBezTo>
                    <a:pt x="1244092" y="658368"/>
                    <a:pt x="1271016" y="850392"/>
                    <a:pt x="1271016" y="850392"/>
                  </a:cubicBezTo>
                  <a:cubicBezTo>
                    <a:pt x="1282192" y="898144"/>
                    <a:pt x="1276604" y="878840"/>
                    <a:pt x="1271016" y="859536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1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ar-SA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AAE2879-5783-72DF-D320-82F4BFA8BC22}"/>
                </a:ext>
              </a:extLst>
            </p:cNvPr>
            <p:cNvSpPr/>
            <p:nvPr/>
          </p:nvSpPr>
          <p:spPr>
            <a:xfrm>
              <a:off x="15908309" y="6286500"/>
              <a:ext cx="342895" cy="38726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F19BF2E-D778-C3B4-204D-98AB4C01494C}"/>
                </a:ext>
              </a:extLst>
            </p:cNvPr>
            <p:cNvSpPr txBox="1"/>
            <p:nvPr/>
          </p:nvSpPr>
          <p:spPr>
            <a:xfrm>
              <a:off x="15339776" y="6679704"/>
              <a:ext cx="1478272" cy="830997"/>
            </a:xfrm>
            <a:prstGeom prst="rect">
              <a:avLst/>
            </a:prstGeom>
            <a:noFill/>
          </p:spPr>
          <p:txBody>
            <a:bodyPr vert="horz" wrap="square" rtlCol="1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Decay State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90B589-63E9-4C81-9348-02ED49E6B3FE}"/>
              </a:ext>
            </a:extLst>
          </p:cNvPr>
          <p:cNvGrpSpPr/>
          <p:nvPr/>
        </p:nvGrpSpPr>
        <p:grpSpPr>
          <a:xfrm>
            <a:off x="1905001" y="2324099"/>
            <a:ext cx="12142026" cy="6194288"/>
            <a:chOff x="1905001" y="2324099"/>
            <a:chExt cx="12142026" cy="6194288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BD171C3-0434-584B-8AC9-A727E62C4419}"/>
                </a:ext>
              </a:extLst>
            </p:cNvPr>
            <p:cNvCxnSpPr/>
            <p:nvPr/>
          </p:nvCxnSpPr>
          <p:spPr>
            <a:xfrm>
              <a:off x="2825901" y="3021858"/>
              <a:ext cx="65751" cy="5121845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9805EA6-0D73-C23F-01A5-28EAF08FAEEC}"/>
                </a:ext>
              </a:extLst>
            </p:cNvPr>
            <p:cNvCxnSpPr/>
            <p:nvPr/>
          </p:nvCxnSpPr>
          <p:spPr>
            <a:xfrm flipV="1">
              <a:off x="2628650" y="5452407"/>
              <a:ext cx="10388611" cy="86522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38832C-FB12-29CE-AA5A-98FC79AAAEA6}"/>
                </a:ext>
              </a:extLst>
            </p:cNvPr>
            <p:cNvSpPr txBox="1"/>
            <p:nvPr/>
          </p:nvSpPr>
          <p:spPr>
            <a:xfrm>
              <a:off x="1905001" y="3761610"/>
              <a:ext cx="615553" cy="3591690"/>
            </a:xfrm>
            <a:prstGeom prst="rect">
              <a:avLst/>
            </a:prstGeom>
            <a:noFill/>
          </p:spPr>
          <p:txBody>
            <a:bodyPr vert="vert270" wrap="none" rtlCol="1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Impact on Performance</a:t>
              </a:r>
              <a:endParaRPr lang="ar-SA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163AB1-68CB-BF39-D5D1-6A178FF0087E}"/>
                </a:ext>
              </a:extLst>
            </p:cNvPr>
            <p:cNvSpPr txBox="1"/>
            <p:nvPr/>
          </p:nvSpPr>
          <p:spPr>
            <a:xfrm>
              <a:off x="2592311" y="2324099"/>
              <a:ext cx="468000" cy="707887"/>
            </a:xfrm>
            <a:prstGeom prst="rect">
              <a:avLst/>
            </a:prstGeom>
            <a:noFill/>
          </p:spPr>
          <p:txBody>
            <a:bodyPr vert="horz" wrap="none" rtlCol="1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+</a:t>
              </a:r>
              <a:endParaRPr lang="ar-SA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BA21F8-6FCA-709A-F617-840F883C0CA2}"/>
                </a:ext>
              </a:extLst>
            </p:cNvPr>
            <p:cNvSpPr txBox="1"/>
            <p:nvPr/>
          </p:nvSpPr>
          <p:spPr>
            <a:xfrm>
              <a:off x="2656201" y="7810500"/>
              <a:ext cx="468000" cy="707887"/>
            </a:xfrm>
            <a:prstGeom prst="rect">
              <a:avLst/>
            </a:prstGeom>
            <a:noFill/>
          </p:spPr>
          <p:txBody>
            <a:bodyPr vert="horz" wrap="none" rtlCol="1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_</a:t>
              </a:r>
              <a:endParaRPr lang="ar-SA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E5F7EC-3E1F-B7D7-A8D3-6300AF3BE146}"/>
                </a:ext>
              </a:extLst>
            </p:cNvPr>
            <p:cNvSpPr txBox="1"/>
            <p:nvPr/>
          </p:nvSpPr>
          <p:spPr>
            <a:xfrm>
              <a:off x="13017261" y="5183523"/>
              <a:ext cx="923652" cy="523219"/>
            </a:xfrm>
            <a:prstGeom prst="rect">
              <a:avLst/>
            </a:prstGeom>
            <a:noFill/>
          </p:spPr>
          <p:txBody>
            <a:bodyPr vert="horz" wrap="none" rtlCol="1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Time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6D46E2F-E8CC-539A-420F-B6B87CAC9F1D}"/>
                </a:ext>
              </a:extLst>
            </p:cNvPr>
            <p:cNvSpPr txBox="1"/>
            <p:nvPr/>
          </p:nvSpPr>
          <p:spPr>
            <a:xfrm>
              <a:off x="11670476" y="2781300"/>
              <a:ext cx="2376551" cy="830997"/>
            </a:xfrm>
            <a:prstGeom prst="rect">
              <a:avLst/>
            </a:prstGeom>
            <a:noFill/>
          </p:spPr>
          <p:txBody>
            <a:bodyPr vert="horz" wrap="square" rtlCol="1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Desired End State of Project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D5D280-651F-A949-19A7-159C2CA539BE}"/>
                </a:ext>
              </a:extLst>
            </p:cNvPr>
            <p:cNvSpPr/>
            <p:nvPr/>
          </p:nvSpPr>
          <p:spPr>
            <a:xfrm>
              <a:off x="2858775" y="3771900"/>
              <a:ext cx="9891225" cy="2689637"/>
            </a:xfrm>
            <a:custGeom>
              <a:avLst/>
              <a:gdLst>
                <a:gd name="connsiteX0" fmla="*/ 0 w 5963728"/>
                <a:gd name="connsiteY0" fmla="*/ 1006415 h 1593785"/>
                <a:gd name="connsiteX1" fmla="*/ 247291 w 5963728"/>
                <a:gd name="connsiteY1" fmla="*/ 1276710 h 1593785"/>
                <a:gd name="connsiteX2" fmla="*/ 546340 w 5963728"/>
                <a:gd name="connsiteY2" fmla="*/ 1483743 h 1593785"/>
                <a:gd name="connsiteX3" fmla="*/ 885645 w 5963728"/>
                <a:gd name="connsiteY3" fmla="*/ 1593011 h 1593785"/>
                <a:gd name="connsiteX4" fmla="*/ 1345721 w 5963728"/>
                <a:gd name="connsiteY4" fmla="*/ 1431985 h 1593785"/>
                <a:gd name="connsiteX5" fmla="*/ 1989826 w 5963728"/>
                <a:gd name="connsiteY5" fmla="*/ 1046672 h 1593785"/>
                <a:gd name="connsiteX6" fmla="*/ 2633932 w 5963728"/>
                <a:gd name="connsiteY6" fmla="*/ 649857 h 1593785"/>
                <a:gd name="connsiteX7" fmla="*/ 3404558 w 5963728"/>
                <a:gd name="connsiteY7" fmla="*/ 350808 h 1593785"/>
                <a:gd name="connsiteX8" fmla="*/ 4267200 w 5963728"/>
                <a:gd name="connsiteY8" fmla="*/ 149525 h 1593785"/>
                <a:gd name="connsiteX9" fmla="*/ 5377132 w 5963728"/>
                <a:gd name="connsiteY9" fmla="*/ 28755 h 1593785"/>
                <a:gd name="connsiteX10" fmla="*/ 5963728 w 5963728"/>
                <a:gd name="connsiteY10" fmla="*/ 0 h 1593785"/>
                <a:gd name="connsiteX0" fmla="*/ 0 w 5963728"/>
                <a:gd name="connsiteY0" fmla="*/ 1006415 h 1594145"/>
                <a:gd name="connsiteX1" fmla="*/ 247291 w 5963728"/>
                <a:gd name="connsiteY1" fmla="*/ 1276710 h 1594145"/>
                <a:gd name="connsiteX2" fmla="*/ 546340 w 5963728"/>
                <a:gd name="connsiteY2" fmla="*/ 1483743 h 1594145"/>
                <a:gd name="connsiteX3" fmla="*/ 885645 w 5963728"/>
                <a:gd name="connsiteY3" fmla="*/ 1593011 h 1594145"/>
                <a:gd name="connsiteX4" fmla="*/ 1253835 w 5963728"/>
                <a:gd name="connsiteY4" fmla="*/ 1419493 h 1594145"/>
                <a:gd name="connsiteX5" fmla="*/ 1989826 w 5963728"/>
                <a:gd name="connsiteY5" fmla="*/ 1046672 h 1594145"/>
                <a:gd name="connsiteX6" fmla="*/ 2633932 w 5963728"/>
                <a:gd name="connsiteY6" fmla="*/ 649857 h 1594145"/>
                <a:gd name="connsiteX7" fmla="*/ 3404558 w 5963728"/>
                <a:gd name="connsiteY7" fmla="*/ 350808 h 1594145"/>
                <a:gd name="connsiteX8" fmla="*/ 4267200 w 5963728"/>
                <a:gd name="connsiteY8" fmla="*/ 149525 h 1594145"/>
                <a:gd name="connsiteX9" fmla="*/ 5377132 w 5963728"/>
                <a:gd name="connsiteY9" fmla="*/ 28755 h 1594145"/>
                <a:gd name="connsiteX10" fmla="*/ 5963728 w 5963728"/>
                <a:gd name="connsiteY10" fmla="*/ 0 h 1594145"/>
                <a:gd name="connsiteX0" fmla="*/ 0 w 5963728"/>
                <a:gd name="connsiteY0" fmla="*/ 1006415 h 1594145"/>
                <a:gd name="connsiteX1" fmla="*/ 247291 w 5963728"/>
                <a:gd name="connsiteY1" fmla="*/ 1276710 h 1594145"/>
                <a:gd name="connsiteX2" fmla="*/ 546340 w 5963728"/>
                <a:gd name="connsiteY2" fmla="*/ 1483743 h 1594145"/>
                <a:gd name="connsiteX3" fmla="*/ 885645 w 5963728"/>
                <a:gd name="connsiteY3" fmla="*/ 1593011 h 1594145"/>
                <a:gd name="connsiteX4" fmla="*/ 1253835 w 5963728"/>
                <a:gd name="connsiteY4" fmla="*/ 1419493 h 1594145"/>
                <a:gd name="connsiteX5" fmla="*/ 1794567 w 5963728"/>
                <a:gd name="connsiteY5" fmla="*/ 996705 h 1594145"/>
                <a:gd name="connsiteX6" fmla="*/ 2633932 w 5963728"/>
                <a:gd name="connsiteY6" fmla="*/ 649857 h 1594145"/>
                <a:gd name="connsiteX7" fmla="*/ 3404558 w 5963728"/>
                <a:gd name="connsiteY7" fmla="*/ 350808 h 1594145"/>
                <a:gd name="connsiteX8" fmla="*/ 4267200 w 5963728"/>
                <a:gd name="connsiteY8" fmla="*/ 149525 h 1594145"/>
                <a:gd name="connsiteX9" fmla="*/ 5377132 w 5963728"/>
                <a:gd name="connsiteY9" fmla="*/ 28755 h 1594145"/>
                <a:gd name="connsiteX10" fmla="*/ 5963728 w 5963728"/>
                <a:gd name="connsiteY10" fmla="*/ 0 h 1594145"/>
                <a:gd name="connsiteX0" fmla="*/ 0 w 5963728"/>
                <a:gd name="connsiteY0" fmla="*/ 1006415 h 1594145"/>
                <a:gd name="connsiteX1" fmla="*/ 247291 w 5963728"/>
                <a:gd name="connsiteY1" fmla="*/ 1276710 h 1594145"/>
                <a:gd name="connsiteX2" fmla="*/ 546340 w 5963728"/>
                <a:gd name="connsiteY2" fmla="*/ 1483743 h 1594145"/>
                <a:gd name="connsiteX3" fmla="*/ 885645 w 5963728"/>
                <a:gd name="connsiteY3" fmla="*/ 1593011 h 1594145"/>
                <a:gd name="connsiteX4" fmla="*/ 1253835 w 5963728"/>
                <a:gd name="connsiteY4" fmla="*/ 1419493 h 1594145"/>
                <a:gd name="connsiteX5" fmla="*/ 1794567 w 5963728"/>
                <a:gd name="connsiteY5" fmla="*/ 996705 h 1594145"/>
                <a:gd name="connsiteX6" fmla="*/ 2519074 w 5963728"/>
                <a:gd name="connsiteY6" fmla="*/ 612382 h 1594145"/>
                <a:gd name="connsiteX7" fmla="*/ 3404558 w 5963728"/>
                <a:gd name="connsiteY7" fmla="*/ 350808 h 1594145"/>
                <a:gd name="connsiteX8" fmla="*/ 4267200 w 5963728"/>
                <a:gd name="connsiteY8" fmla="*/ 149525 h 1594145"/>
                <a:gd name="connsiteX9" fmla="*/ 5377132 w 5963728"/>
                <a:gd name="connsiteY9" fmla="*/ 28755 h 1594145"/>
                <a:gd name="connsiteX10" fmla="*/ 5963728 w 5963728"/>
                <a:gd name="connsiteY10" fmla="*/ 0 h 1594145"/>
                <a:gd name="connsiteX0" fmla="*/ 0 w 5963728"/>
                <a:gd name="connsiteY0" fmla="*/ 1006415 h 1594145"/>
                <a:gd name="connsiteX1" fmla="*/ 247291 w 5963728"/>
                <a:gd name="connsiteY1" fmla="*/ 1276710 h 1594145"/>
                <a:gd name="connsiteX2" fmla="*/ 546340 w 5963728"/>
                <a:gd name="connsiteY2" fmla="*/ 1483743 h 1594145"/>
                <a:gd name="connsiteX3" fmla="*/ 885645 w 5963728"/>
                <a:gd name="connsiteY3" fmla="*/ 1593011 h 1594145"/>
                <a:gd name="connsiteX4" fmla="*/ 1253835 w 5963728"/>
                <a:gd name="connsiteY4" fmla="*/ 1419493 h 1594145"/>
                <a:gd name="connsiteX5" fmla="*/ 1794567 w 5963728"/>
                <a:gd name="connsiteY5" fmla="*/ 996705 h 1594145"/>
                <a:gd name="connsiteX6" fmla="*/ 2519074 w 5963728"/>
                <a:gd name="connsiteY6" fmla="*/ 612382 h 1594145"/>
                <a:gd name="connsiteX7" fmla="*/ 3404558 w 5963728"/>
                <a:gd name="connsiteY7" fmla="*/ 300841 h 1594145"/>
                <a:gd name="connsiteX8" fmla="*/ 4267200 w 5963728"/>
                <a:gd name="connsiteY8" fmla="*/ 149525 h 1594145"/>
                <a:gd name="connsiteX9" fmla="*/ 5377132 w 5963728"/>
                <a:gd name="connsiteY9" fmla="*/ 28755 h 1594145"/>
                <a:gd name="connsiteX10" fmla="*/ 5963728 w 5963728"/>
                <a:gd name="connsiteY10" fmla="*/ 0 h 159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63728" h="1594145">
                  <a:moveTo>
                    <a:pt x="0" y="1006415"/>
                  </a:moveTo>
                  <a:cubicBezTo>
                    <a:pt x="78117" y="1101785"/>
                    <a:pt x="156234" y="1197155"/>
                    <a:pt x="247291" y="1276710"/>
                  </a:cubicBezTo>
                  <a:cubicBezTo>
                    <a:pt x="338348" y="1356265"/>
                    <a:pt x="439948" y="1431026"/>
                    <a:pt x="546340" y="1483743"/>
                  </a:cubicBezTo>
                  <a:cubicBezTo>
                    <a:pt x="652732" y="1536460"/>
                    <a:pt x="767729" y="1603719"/>
                    <a:pt x="885645" y="1593011"/>
                  </a:cubicBezTo>
                  <a:cubicBezTo>
                    <a:pt x="1003561" y="1582303"/>
                    <a:pt x="1102348" y="1518877"/>
                    <a:pt x="1253835" y="1419493"/>
                  </a:cubicBezTo>
                  <a:cubicBezTo>
                    <a:pt x="1405322" y="1320109"/>
                    <a:pt x="1583694" y="1131223"/>
                    <a:pt x="1794567" y="996705"/>
                  </a:cubicBezTo>
                  <a:cubicBezTo>
                    <a:pt x="2005440" y="862187"/>
                    <a:pt x="2250742" y="728359"/>
                    <a:pt x="2519074" y="612382"/>
                  </a:cubicBezTo>
                  <a:cubicBezTo>
                    <a:pt x="2787406" y="496405"/>
                    <a:pt x="3113204" y="377984"/>
                    <a:pt x="3404558" y="300841"/>
                  </a:cubicBezTo>
                  <a:cubicBezTo>
                    <a:pt x="3695912" y="223698"/>
                    <a:pt x="3938438" y="194873"/>
                    <a:pt x="4267200" y="149525"/>
                  </a:cubicBezTo>
                  <a:cubicBezTo>
                    <a:pt x="4595962" y="104177"/>
                    <a:pt x="5094377" y="53676"/>
                    <a:pt x="5377132" y="28755"/>
                  </a:cubicBezTo>
                  <a:cubicBezTo>
                    <a:pt x="5659887" y="3834"/>
                    <a:pt x="5811807" y="1917"/>
                    <a:pt x="5963728" y="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4A03E0B-3556-FBA3-1229-7A72B2F65E1F}"/>
                </a:ext>
              </a:extLst>
            </p:cNvPr>
            <p:cNvSpPr/>
            <p:nvPr/>
          </p:nvSpPr>
          <p:spPr>
            <a:xfrm>
              <a:off x="2687327" y="5340626"/>
              <a:ext cx="360000" cy="36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7362DB1-B2F6-4E34-B327-E18F631DD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7327" y="3771900"/>
              <a:ext cx="10188000" cy="0"/>
            </a:xfrm>
            <a:prstGeom prst="line">
              <a:avLst/>
            </a:prstGeom>
            <a:ln w="381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4A9A51F-4A87-B10C-8353-105513FC2F4F}"/>
                </a:ext>
              </a:extLst>
            </p:cNvPr>
            <p:cNvSpPr/>
            <p:nvPr/>
          </p:nvSpPr>
          <p:spPr>
            <a:xfrm>
              <a:off x="12822600" y="3564300"/>
              <a:ext cx="360000" cy="36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9390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Reliability is Just Another Project: </a:t>
            </a:r>
            <a:r>
              <a:rPr lang="en-US" sz="40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3BB929C-EBDC-D0DD-2424-33140F84247D}"/>
              </a:ext>
            </a:extLst>
          </p:cNvPr>
          <p:cNvSpPr/>
          <p:nvPr/>
        </p:nvSpPr>
        <p:spPr>
          <a:xfrm>
            <a:off x="1488000" y="2203775"/>
            <a:ext cx="4341308" cy="11520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Addressing Reliability Only as a Project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22A6B203-40E9-C265-7DDF-368D20C632F2}"/>
              </a:ext>
            </a:extLst>
          </p:cNvPr>
          <p:cNvSpPr/>
          <p:nvPr/>
        </p:nvSpPr>
        <p:spPr>
          <a:xfrm>
            <a:off x="6290700" y="2584775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 of ownership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1EF4ADC-5156-CF43-500F-641C8A088527}"/>
              </a:ext>
            </a:extLst>
          </p:cNvPr>
          <p:cNvSpPr/>
          <p:nvPr/>
        </p:nvSpPr>
        <p:spPr>
          <a:xfrm>
            <a:off x="6290700" y="4247916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 of a mature and sustained culture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4D464B6-5D6A-ACB7-EA92-817B6B9314E5}"/>
              </a:ext>
            </a:extLst>
          </p:cNvPr>
          <p:cNvSpPr/>
          <p:nvPr/>
        </p:nvSpPr>
        <p:spPr>
          <a:xfrm>
            <a:off x="6290700" y="757419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Confusion and disappointment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E67BCAB7-F133-F81C-EA0B-66903B00B602}"/>
              </a:ext>
            </a:extLst>
          </p:cNvPr>
          <p:cNvSpPr/>
          <p:nvPr/>
        </p:nvSpPr>
        <p:spPr>
          <a:xfrm>
            <a:off x="6290700" y="591105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 to fire-fighting culture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EB3D0D4B-C240-BF06-2CC2-3E6696085EDC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C97D27D4-BA6E-05D5-679F-EA5229593D43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AFCAC2B-B500-3C21-2A31-AFCBFD0CE8E2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Losing valuable customers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54AFFD3C-764C-4482-46E4-2C7E46B299C7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3A12C8-1C8C-8C85-66C4-1B9FEB3E874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81BA52-9E06-18ED-B35E-F4746190808A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9402C60-D2D2-595A-8D0C-301D63E7C5AD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90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Full-Fledge Reliability is Very Costly</a:t>
            </a:r>
            <a:endParaRPr lang="en-US" sz="40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F9E4B-3714-8FBC-6404-4C66CEAB3E17}"/>
              </a:ext>
            </a:extLst>
          </p:cNvPr>
          <p:cNvSpPr/>
          <p:nvPr/>
        </p:nvSpPr>
        <p:spPr>
          <a:xfrm>
            <a:off x="1219200" y="1622494"/>
            <a:ext cx="15773400" cy="19001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16000" tIns="36000" rIns="72000" bIns="36000" rtlCol="1" anchor="t"/>
          <a:lstStyle/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an average plant with 4-5 MTPY throughput, initial investment in a robust and sustainable reliability culture should be SR 15-20 million (2020 estimate).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Subsequently, average yearly investment should be SR 3-5 million (2020 estimate).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3CE35-CB2D-A07E-FB55-3B9AAA9BE586}"/>
              </a:ext>
            </a:extLst>
          </p:cNvPr>
          <p:cNvSpPr/>
          <p:nvPr/>
        </p:nvSpPr>
        <p:spPr>
          <a:xfrm>
            <a:off x="1904999" y="4289494"/>
            <a:ext cx="6172201" cy="4892606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16000" tIns="36000" rIns="72000" bIns="36000" rtlCol="1" anchor="ctr"/>
          <a:lstStyle/>
          <a:p>
            <a:pPr marL="457200" indent="-457200">
              <a:spcAft>
                <a:spcPts val="4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capacity (head count) (50%)</a:t>
            </a:r>
          </a:p>
          <a:p>
            <a:pPr marL="457200" indent="-457200">
              <a:spcAft>
                <a:spcPts val="4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Tools, systems, and facilities (20%)</a:t>
            </a:r>
          </a:p>
          <a:p>
            <a:pPr marL="457200" indent="-457200">
              <a:spcAft>
                <a:spcPts val="4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development (20%)</a:t>
            </a:r>
          </a:p>
          <a:p>
            <a:pPr marL="457200" indent="-457200">
              <a:spcAft>
                <a:spcPts val="4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management and converting into a strong culture (10%)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942FEF9-F1D5-DF9F-98F4-C2E6445D8A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06" t="11111" r="14586" b="13889"/>
          <a:stretch/>
        </p:blipFill>
        <p:spPr>
          <a:xfrm>
            <a:off x="8761054" y="4289494"/>
            <a:ext cx="8002946" cy="4892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1D1ABB4-23E4-8860-ED48-4D7524BF3792}"/>
              </a:ext>
            </a:extLst>
          </p:cNvPr>
          <p:cNvCxnSpPr>
            <a:cxnSpLocks/>
            <a:stCxn id="13" idx="3"/>
            <a:endCxn id="71" idx="1"/>
          </p:cNvCxnSpPr>
          <p:nvPr/>
        </p:nvCxnSpPr>
        <p:spPr>
          <a:xfrm>
            <a:off x="8077200" y="6735797"/>
            <a:ext cx="683854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9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Full-Fledge Reliability is Very Costly</a:t>
            </a:r>
            <a:endParaRPr lang="en-US" sz="40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FA9531-58FB-65B3-F3DF-E06B8EE75FB6}"/>
              </a:ext>
            </a:extLst>
          </p:cNvPr>
          <p:cNvGrpSpPr/>
          <p:nvPr/>
        </p:nvGrpSpPr>
        <p:grpSpPr>
          <a:xfrm>
            <a:off x="3227904" y="1912831"/>
            <a:ext cx="11832192" cy="5592869"/>
            <a:chOff x="3227904" y="1912831"/>
            <a:chExt cx="11832192" cy="5592869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DE79933-50D5-CE0D-9834-F78D6C82D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6600" y="1912831"/>
              <a:ext cx="0" cy="502227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AFA084-7F73-3C7D-0FBF-B5E3935F4AE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600" y="6935101"/>
              <a:ext cx="100125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F5BD2C1-87EA-1C21-11BB-3D560E24AC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39151" y="1912831"/>
              <a:ext cx="0" cy="502227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E5F21F-2D51-CA05-9BEB-9A17881DD001}"/>
                </a:ext>
              </a:extLst>
            </p:cNvPr>
            <p:cNvSpPr txBox="1"/>
            <p:nvPr/>
          </p:nvSpPr>
          <p:spPr>
            <a:xfrm>
              <a:off x="3227904" y="3249087"/>
              <a:ext cx="898696" cy="2669320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Losses</a:t>
              </a:r>
              <a:endParaRPr lang="ar-SA" sz="2800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095914-BF40-9548-2FFF-156ECC42AD2C}"/>
                </a:ext>
              </a:extLst>
            </p:cNvPr>
            <p:cNvSpPr txBox="1"/>
            <p:nvPr/>
          </p:nvSpPr>
          <p:spPr>
            <a:xfrm>
              <a:off x="14161400" y="3249087"/>
              <a:ext cx="898696" cy="2669320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Gains</a:t>
              </a:r>
              <a:endParaRPr lang="ar-SA" sz="2800" dirty="0">
                <a:solidFill>
                  <a:srgbClr val="0000CC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3D40D3-666F-C6A4-2633-21B7E3FA9CA3}"/>
                </a:ext>
              </a:extLst>
            </p:cNvPr>
            <p:cNvSpPr txBox="1"/>
            <p:nvPr/>
          </p:nvSpPr>
          <p:spPr>
            <a:xfrm>
              <a:off x="7265481" y="7015064"/>
              <a:ext cx="3734790" cy="490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investment</a:t>
              </a:r>
              <a:endParaRPr lang="ar-SA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B5F043C-5B9C-84D8-C4CC-B19A77E30608}"/>
                </a:ext>
              </a:extLst>
            </p:cNvPr>
            <p:cNvGrpSpPr/>
            <p:nvPr/>
          </p:nvGrpSpPr>
          <p:grpSpPr>
            <a:xfrm>
              <a:off x="4114800" y="1912831"/>
              <a:ext cx="10012552" cy="5022270"/>
              <a:chOff x="9677400" y="3522602"/>
              <a:chExt cx="6858000" cy="5355805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40B3734-0D14-575D-6E3D-2B90DF472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3522602"/>
                <a:ext cx="685800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C1FC70-09B7-4CE0-9054-BF7ADA7B5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4593763"/>
                <a:ext cx="685800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D5079D3-B795-D7FA-0728-1ADE1805F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5664925"/>
                <a:ext cx="685800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E666728-9FFD-BFE2-F0F7-E4425F90F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6736086"/>
                <a:ext cx="685800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C7FD3E0-17B6-C508-493B-C21ADD5E4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7807246"/>
                <a:ext cx="685800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E47DB0D-269A-BED4-F9B1-51C2D37DA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00" y="3522602"/>
                <a:ext cx="0" cy="5183894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B301F6C-39A7-2208-EC3E-FF09406BA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20600" y="3522602"/>
                <a:ext cx="0" cy="5355805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9BC6C7D-F85C-8497-2AE5-B2F5C34E9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92200" y="3522602"/>
                <a:ext cx="0" cy="5355805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652B266-2E73-A764-96D4-94C0F2CE1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63800" y="3522602"/>
                <a:ext cx="0" cy="5355805"/>
              </a:xfrm>
              <a:prstGeom prst="lin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2C74B50-BE64-8EC6-BC8B-ABC244D9367F}"/>
              </a:ext>
            </a:extLst>
          </p:cNvPr>
          <p:cNvSpPr/>
          <p:nvPr/>
        </p:nvSpPr>
        <p:spPr>
          <a:xfrm>
            <a:off x="4148847" y="2382403"/>
            <a:ext cx="9945804" cy="4358731"/>
          </a:xfrm>
          <a:custGeom>
            <a:avLst/>
            <a:gdLst>
              <a:gd name="connsiteX0" fmla="*/ 0 w 6705600"/>
              <a:gd name="connsiteY0" fmla="*/ 0 h 4648200"/>
              <a:gd name="connsiteX1" fmla="*/ 746760 w 6705600"/>
              <a:gd name="connsiteY1" fmla="*/ 1463040 h 4648200"/>
              <a:gd name="connsiteX2" fmla="*/ 1722120 w 6705600"/>
              <a:gd name="connsiteY2" fmla="*/ 2575560 h 4648200"/>
              <a:gd name="connsiteX3" fmla="*/ 3368040 w 6705600"/>
              <a:gd name="connsiteY3" fmla="*/ 3657600 h 4648200"/>
              <a:gd name="connsiteX4" fmla="*/ 6705600 w 6705600"/>
              <a:gd name="connsiteY4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0" h="4648200">
                <a:moveTo>
                  <a:pt x="0" y="0"/>
                </a:moveTo>
                <a:cubicBezTo>
                  <a:pt x="229870" y="516890"/>
                  <a:pt x="459740" y="1033780"/>
                  <a:pt x="746760" y="1463040"/>
                </a:cubicBezTo>
                <a:cubicBezTo>
                  <a:pt x="1033780" y="1892300"/>
                  <a:pt x="1285240" y="2209800"/>
                  <a:pt x="1722120" y="2575560"/>
                </a:cubicBezTo>
                <a:cubicBezTo>
                  <a:pt x="2159000" y="2941320"/>
                  <a:pt x="2537460" y="3312160"/>
                  <a:pt x="3368040" y="3657600"/>
                </a:cubicBezTo>
                <a:cubicBezTo>
                  <a:pt x="4198620" y="4003040"/>
                  <a:pt x="5452110" y="4325620"/>
                  <a:pt x="6705600" y="46482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1FAB798-870E-5035-083B-0E742674E6CF}"/>
              </a:ext>
            </a:extLst>
          </p:cNvPr>
          <p:cNvSpPr/>
          <p:nvPr/>
        </p:nvSpPr>
        <p:spPr>
          <a:xfrm>
            <a:off x="4104350" y="2221199"/>
            <a:ext cx="9990302" cy="4348444"/>
          </a:xfrm>
          <a:custGeom>
            <a:avLst/>
            <a:gdLst>
              <a:gd name="connsiteX0" fmla="*/ 0 w 6842760"/>
              <a:gd name="connsiteY0" fmla="*/ 4312920 h 4312920"/>
              <a:gd name="connsiteX1" fmla="*/ 2316480 w 6842760"/>
              <a:gd name="connsiteY1" fmla="*/ 3535680 h 4312920"/>
              <a:gd name="connsiteX2" fmla="*/ 3977640 w 6842760"/>
              <a:gd name="connsiteY2" fmla="*/ 2316480 h 4312920"/>
              <a:gd name="connsiteX3" fmla="*/ 5074920 w 6842760"/>
              <a:gd name="connsiteY3" fmla="*/ 1173480 h 4312920"/>
              <a:gd name="connsiteX4" fmla="*/ 5958840 w 6842760"/>
              <a:gd name="connsiteY4" fmla="*/ 320040 h 4312920"/>
              <a:gd name="connsiteX5" fmla="*/ 6842760 w 6842760"/>
              <a:gd name="connsiteY5" fmla="*/ 0 h 4312920"/>
              <a:gd name="connsiteX0" fmla="*/ 0 w 6842760"/>
              <a:gd name="connsiteY0" fmla="*/ 4312920 h 4312920"/>
              <a:gd name="connsiteX1" fmla="*/ 2316480 w 6842760"/>
              <a:gd name="connsiteY1" fmla="*/ 3535680 h 4312920"/>
              <a:gd name="connsiteX2" fmla="*/ 3931920 w 6842760"/>
              <a:gd name="connsiteY2" fmla="*/ 2061856 h 4312920"/>
              <a:gd name="connsiteX3" fmla="*/ 5074920 w 6842760"/>
              <a:gd name="connsiteY3" fmla="*/ 1173480 h 4312920"/>
              <a:gd name="connsiteX4" fmla="*/ 5958840 w 6842760"/>
              <a:gd name="connsiteY4" fmla="*/ 320040 h 4312920"/>
              <a:gd name="connsiteX5" fmla="*/ 6842760 w 6842760"/>
              <a:gd name="connsiteY5" fmla="*/ 0 h 4312920"/>
              <a:gd name="connsiteX0" fmla="*/ 0 w 6842760"/>
              <a:gd name="connsiteY0" fmla="*/ 4312920 h 4312920"/>
              <a:gd name="connsiteX1" fmla="*/ 2316480 w 6842760"/>
              <a:gd name="connsiteY1" fmla="*/ 3535680 h 4312920"/>
              <a:gd name="connsiteX2" fmla="*/ 3931920 w 6842760"/>
              <a:gd name="connsiteY2" fmla="*/ 2061856 h 4312920"/>
              <a:gd name="connsiteX3" fmla="*/ 4937760 w 6842760"/>
              <a:gd name="connsiteY3" fmla="*/ 901881 h 4312920"/>
              <a:gd name="connsiteX4" fmla="*/ 5958840 w 6842760"/>
              <a:gd name="connsiteY4" fmla="*/ 320040 h 4312920"/>
              <a:gd name="connsiteX5" fmla="*/ 6842760 w 6842760"/>
              <a:gd name="connsiteY5" fmla="*/ 0 h 4312920"/>
              <a:gd name="connsiteX0" fmla="*/ 0 w 6842760"/>
              <a:gd name="connsiteY0" fmla="*/ 4312920 h 4312920"/>
              <a:gd name="connsiteX1" fmla="*/ 2316480 w 6842760"/>
              <a:gd name="connsiteY1" fmla="*/ 3535680 h 4312920"/>
              <a:gd name="connsiteX2" fmla="*/ 3931920 w 6842760"/>
              <a:gd name="connsiteY2" fmla="*/ 2061856 h 4312920"/>
              <a:gd name="connsiteX3" fmla="*/ 4937760 w 6842760"/>
              <a:gd name="connsiteY3" fmla="*/ 901881 h 4312920"/>
              <a:gd name="connsiteX4" fmla="*/ 5867400 w 6842760"/>
              <a:gd name="connsiteY4" fmla="*/ 303065 h 4312920"/>
              <a:gd name="connsiteX5" fmla="*/ 6842760 w 6842760"/>
              <a:gd name="connsiteY5" fmla="*/ 0 h 4312920"/>
              <a:gd name="connsiteX0" fmla="*/ 0 w 6842760"/>
              <a:gd name="connsiteY0" fmla="*/ 4312920 h 4312920"/>
              <a:gd name="connsiteX1" fmla="*/ 2316480 w 6842760"/>
              <a:gd name="connsiteY1" fmla="*/ 3535680 h 4312920"/>
              <a:gd name="connsiteX2" fmla="*/ 3931920 w 6842760"/>
              <a:gd name="connsiteY2" fmla="*/ 2061856 h 4312920"/>
              <a:gd name="connsiteX3" fmla="*/ 4937760 w 6842760"/>
              <a:gd name="connsiteY3" fmla="*/ 901881 h 4312920"/>
              <a:gd name="connsiteX4" fmla="*/ 5867400 w 6842760"/>
              <a:gd name="connsiteY4" fmla="*/ 303065 h 4312920"/>
              <a:gd name="connsiteX5" fmla="*/ 6842760 w 6842760"/>
              <a:gd name="connsiteY5" fmla="*/ 0 h 4312920"/>
              <a:gd name="connsiteX0" fmla="*/ 0 w 6842760"/>
              <a:gd name="connsiteY0" fmla="*/ 4312920 h 4312920"/>
              <a:gd name="connsiteX1" fmla="*/ 2316480 w 6842760"/>
              <a:gd name="connsiteY1" fmla="*/ 3535680 h 4312920"/>
              <a:gd name="connsiteX2" fmla="*/ 3931920 w 6842760"/>
              <a:gd name="connsiteY2" fmla="*/ 2061856 h 4312920"/>
              <a:gd name="connsiteX3" fmla="*/ 4937760 w 6842760"/>
              <a:gd name="connsiteY3" fmla="*/ 901881 h 4312920"/>
              <a:gd name="connsiteX4" fmla="*/ 5852160 w 6842760"/>
              <a:gd name="connsiteY4" fmla="*/ 218190 h 4312920"/>
              <a:gd name="connsiteX5" fmla="*/ 6842760 w 6842760"/>
              <a:gd name="connsiteY5" fmla="*/ 0 h 431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2760" h="4312920">
                <a:moveTo>
                  <a:pt x="0" y="4312920"/>
                </a:moveTo>
                <a:cubicBezTo>
                  <a:pt x="826770" y="4090670"/>
                  <a:pt x="1661160" y="3910857"/>
                  <a:pt x="2316480" y="3535680"/>
                </a:cubicBezTo>
                <a:cubicBezTo>
                  <a:pt x="2971800" y="3160503"/>
                  <a:pt x="3495040" y="2500823"/>
                  <a:pt x="3931920" y="2061856"/>
                </a:cubicBezTo>
                <a:cubicBezTo>
                  <a:pt x="4368800" y="1622890"/>
                  <a:pt x="4617720" y="1209159"/>
                  <a:pt x="4937760" y="901881"/>
                </a:cubicBezTo>
                <a:cubicBezTo>
                  <a:pt x="5257800" y="594603"/>
                  <a:pt x="5557520" y="362845"/>
                  <a:pt x="5852160" y="218190"/>
                </a:cubicBezTo>
                <a:cubicBezTo>
                  <a:pt x="6146800" y="22610"/>
                  <a:pt x="6548120" y="62230"/>
                  <a:pt x="6842760" y="0"/>
                </a:cubicBezTo>
              </a:path>
            </a:pathLst>
          </a:cu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BBE933D-0D75-3476-BFA8-064D18B59B7E}"/>
              </a:ext>
            </a:extLst>
          </p:cNvPr>
          <p:cNvCxnSpPr>
            <a:cxnSpLocks/>
          </p:cNvCxnSpPr>
          <p:nvPr/>
        </p:nvCxnSpPr>
        <p:spPr>
          <a:xfrm flipH="1">
            <a:off x="13582899" y="2252806"/>
            <a:ext cx="0" cy="4399345"/>
          </a:xfrm>
          <a:prstGeom prst="straightConnector1">
            <a:avLst/>
          </a:prstGeom>
          <a:ln w="76200"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784D1FC-A2E4-0D7A-1F9E-EC40CFD1AC81}"/>
              </a:ext>
            </a:extLst>
          </p:cNvPr>
          <p:cNvCxnSpPr>
            <a:cxnSpLocks/>
          </p:cNvCxnSpPr>
          <p:nvPr/>
        </p:nvCxnSpPr>
        <p:spPr>
          <a:xfrm flipH="1">
            <a:off x="4682853" y="3218424"/>
            <a:ext cx="0" cy="3207018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6A4F36F5-4B36-AFF4-A057-465FE6230AB0}"/>
              </a:ext>
            </a:extLst>
          </p:cNvPr>
          <p:cNvSpPr/>
          <p:nvPr/>
        </p:nvSpPr>
        <p:spPr>
          <a:xfrm>
            <a:off x="1257300" y="7810500"/>
            <a:ext cx="15773400" cy="78761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16000" tIns="36000" rIns="72000" bIns="36000" rtlCol="1" anchor="ctr"/>
          <a:lstStyle/>
          <a:p>
            <a:pPr algn="ctr">
              <a:spcAft>
                <a:spcPts val="3600"/>
              </a:spcAft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payback from mature reliability culture &gt; 5 times the investment!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3410A3-EFCE-25A1-4376-B42B0255C7F7}"/>
              </a:ext>
            </a:extLst>
          </p:cNvPr>
          <p:cNvSpPr/>
          <p:nvPr/>
        </p:nvSpPr>
        <p:spPr>
          <a:xfrm>
            <a:off x="1235049" y="8623086"/>
            <a:ext cx="15773400" cy="78761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16000" tIns="36000" rIns="72000" bIns="36000" rtlCol="1" anchor="ctr"/>
          <a:lstStyle/>
          <a:p>
            <a:pPr algn="ctr">
              <a:spcAft>
                <a:spcPts val="3600"/>
              </a:spcAf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 financial impact for poor reliability &gt; 7 times the perceived savings!</a:t>
            </a:r>
          </a:p>
        </p:txBody>
      </p:sp>
    </p:spTree>
    <p:extLst>
      <p:ext uri="{BB962C8B-B14F-4D97-AF65-F5344CB8AC3E}">
        <p14:creationId xmlns:p14="http://schemas.microsoft.com/office/powerpoint/2010/main" val="12032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0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Full-Fledge Reliability is Very Costly: </a:t>
            </a:r>
            <a:r>
              <a:rPr lang="en-US" sz="40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A7546FC3-C8A7-B4B2-81E2-A2468FFD5094}"/>
              </a:ext>
            </a:extLst>
          </p:cNvPr>
          <p:cNvSpPr/>
          <p:nvPr/>
        </p:nvSpPr>
        <p:spPr>
          <a:xfrm>
            <a:off x="1488000" y="2203775"/>
            <a:ext cx="4341308" cy="11520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 Investment in Reliability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0A7B556D-FFAE-6ABE-065A-33BC57F17B8E}"/>
              </a:ext>
            </a:extLst>
          </p:cNvPr>
          <p:cNvSpPr/>
          <p:nvPr/>
        </p:nvSpPr>
        <p:spPr>
          <a:xfrm>
            <a:off x="6290700" y="2584775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power and resources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069D903-D802-275A-AC34-9AE63A89E0CC}"/>
              </a:ext>
            </a:extLst>
          </p:cNvPr>
          <p:cNvSpPr/>
          <p:nvPr/>
        </p:nvSpPr>
        <p:spPr>
          <a:xfrm>
            <a:off x="6290700" y="4247916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Delayed and superficial attention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84AB3AA8-431B-3AE7-C50E-8BADA93A82DE}"/>
              </a:ext>
            </a:extLst>
          </p:cNvPr>
          <p:cNvSpPr/>
          <p:nvPr/>
        </p:nvSpPr>
        <p:spPr>
          <a:xfrm>
            <a:off x="6290700" y="757419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build up of expertise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928436C-C7F8-42C0-E28F-71FF77CCE84C}"/>
              </a:ext>
            </a:extLst>
          </p:cNvPr>
          <p:cNvSpPr/>
          <p:nvPr/>
        </p:nvSpPr>
        <p:spPr>
          <a:xfrm>
            <a:off x="6290700" y="591105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tools and systems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2B4399A-FFBA-4D8A-F310-F2AD346594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B57948D0-58E4-0894-21D3-1471770A3EF5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267ADC3-C88D-BA1B-6CBA-14A80D6CA690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0A531E0-8007-7C90-DC2B-078E6B11D06A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Frustration and morale decline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47F63A-94E4-1143-E565-1324D7F97A2D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A3A847-17B5-2455-AE29-A0F05AA63A49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DFB78E9-C1A0-C420-BEA2-FE850B162520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72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Our Focus Today?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CEDDD8-9B0D-27AE-970A-8A36EA55F757}"/>
              </a:ext>
            </a:extLst>
          </p:cNvPr>
          <p:cNvGrpSpPr/>
          <p:nvPr/>
        </p:nvGrpSpPr>
        <p:grpSpPr>
          <a:xfrm>
            <a:off x="1173480" y="2247900"/>
            <a:ext cx="14980920" cy="1341416"/>
            <a:chOff x="940395" y="2292667"/>
            <a:chExt cx="14980920" cy="134141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151CF4-9E30-CCA7-FE21-73A0C69826BC}"/>
                </a:ext>
              </a:extLst>
            </p:cNvPr>
            <p:cNvSpPr/>
            <p:nvPr/>
          </p:nvSpPr>
          <p:spPr>
            <a:xfrm>
              <a:off x="940395" y="2603375"/>
              <a:ext cx="720000" cy="72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1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1</a:t>
              </a:r>
              <a:endParaRPr lang="ar-S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6CDBC3C-A68F-E2D3-CCB6-CBAC32464BB7}"/>
                </a:ext>
              </a:extLst>
            </p:cNvPr>
            <p:cNvSpPr/>
            <p:nvPr/>
          </p:nvSpPr>
          <p:spPr>
            <a:xfrm>
              <a:off x="2500273" y="2477375"/>
              <a:ext cx="9611042" cy="9720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Importance of Reliability and Key Requirements For its Sustained Success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966E8E-3E65-18A2-02F1-92111EBC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25929" y="2292667"/>
              <a:ext cx="2395386" cy="134141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4A3918-F367-A863-AAE7-9C876F5BED6E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12111315" y="2963375"/>
              <a:ext cx="1414614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8A248B-014E-3DDE-69B6-AEB4526D7835}"/>
                </a:ext>
              </a:extLst>
            </p:cNvPr>
            <p:cNvCxnSpPr>
              <a:cxnSpLocks/>
              <a:stCxn id="8" idx="6"/>
              <a:endCxn id="10" idx="1"/>
            </p:cNvCxnSpPr>
            <p:nvPr/>
          </p:nvCxnSpPr>
          <p:spPr>
            <a:xfrm>
              <a:off x="1660395" y="2963375"/>
              <a:ext cx="839878" cy="0"/>
            </a:xfrm>
            <a:prstGeom prst="line">
              <a:avLst/>
            </a:prstGeom>
            <a:ln w="2540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15592F0-998A-5744-13BB-186878952884}"/>
              </a:ext>
            </a:extLst>
          </p:cNvPr>
          <p:cNvGrpSpPr/>
          <p:nvPr/>
        </p:nvGrpSpPr>
        <p:grpSpPr>
          <a:xfrm>
            <a:off x="1173480" y="4542778"/>
            <a:ext cx="14980920" cy="1479629"/>
            <a:chOff x="944880" y="4445790"/>
            <a:chExt cx="14980920" cy="14796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F87B6E7-ED73-4D20-200C-77E15E5D8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000" r="2494"/>
            <a:stretch/>
          </p:blipFill>
          <p:spPr>
            <a:xfrm>
              <a:off x="13560894" y="4445790"/>
              <a:ext cx="2364906" cy="1479629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04983A-4A44-6F49-DA8F-63BDA030D784}"/>
                </a:ext>
              </a:extLst>
            </p:cNvPr>
            <p:cNvSpPr/>
            <p:nvPr/>
          </p:nvSpPr>
          <p:spPr>
            <a:xfrm>
              <a:off x="944880" y="4825604"/>
              <a:ext cx="720000" cy="72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1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</a:t>
              </a:r>
              <a:endParaRPr lang="ar-S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8E7692E-873A-10B5-9803-3E4C9192D3CC}"/>
                </a:ext>
              </a:extLst>
            </p:cNvPr>
            <p:cNvSpPr/>
            <p:nvPr/>
          </p:nvSpPr>
          <p:spPr>
            <a:xfrm>
              <a:off x="2504758" y="4699604"/>
              <a:ext cx="9611042" cy="9720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 Sample of The Main Misconceptions and Mistakes About Reliability and Integrity of Assets?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8F0065-11E5-D64F-C912-9180F14AB535}"/>
                </a:ext>
              </a:extLst>
            </p:cNvPr>
            <p:cNvCxnSpPr>
              <a:cxnSpLocks/>
              <a:stCxn id="37" idx="1"/>
              <a:endCxn id="16" idx="3"/>
            </p:cNvCxnSpPr>
            <p:nvPr/>
          </p:nvCxnSpPr>
          <p:spPr>
            <a:xfrm flipH="1" flipV="1">
              <a:off x="12115800" y="5185604"/>
              <a:ext cx="1445094" cy="1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53C2F2-47B4-483A-647C-B6F0A7CECA8E}"/>
                </a:ext>
              </a:extLst>
            </p:cNvPr>
            <p:cNvCxnSpPr>
              <a:cxnSpLocks/>
              <a:stCxn id="14" idx="6"/>
              <a:endCxn id="16" idx="1"/>
            </p:cNvCxnSpPr>
            <p:nvPr/>
          </p:nvCxnSpPr>
          <p:spPr>
            <a:xfrm>
              <a:off x="1664880" y="5185604"/>
              <a:ext cx="839878" cy="0"/>
            </a:xfrm>
            <a:prstGeom prst="line">
              <a:avLst/>
            </a:prstGeom>
            <a:ln w="2540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4D13CAB-1A74-AF9E-982D-400AA80F576C}"/>
              </a:ext>
            </a:extLst>
          </p:cNvPr>
          <p:cNvGrpSpPr/>
          <p:nvPr/>
        </p:nvGrpSpPr>
        <p:grpSpPr>
          <a:xfrm>
            <a:off x="1173480" y="6975868"/>
            <a:ext cx="14971950" cy="1368032"/>
            <a:chOff x="944880" y="6737126"/>
            <a:chExt cx="14971950" cy="136803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F252FB-1AC8-F127-997C-9DABB3CCF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33" t="16574" r="3333" b="12222"/>
            <a:stretch/>
          </p:blipFill>
          <p:spPr>
            <a:xfrm>
              <a:off x="13525929" y="6737126"/>
              <a:ext cx="2390901" cy="1368032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22C243-E604-8F32-E554-18A0C7E77A35}"/>
                </a:ext>
              </a:extLst>
            </p:cNvPr>
            <p:cNvSpPr/>
            <p:nvPr/>
          </p:nvSpPr>
          <p:spPr>
            <a:xfrm>
              <a:off x="944880" y="7061142"/>
              <a:ext cx="720000" cy="72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1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</a:t>
              </a:r>
              <a:endParaRPr lang="ar-S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A74CA9D-0E40-16AD-DB2F-81BA5EFB06B5}"/>
                </a:ext>
              </a:extLst>
            </p:cNvPr>
            <p:cNvSpPr/>
            <p:nvPr/>
          </p:nvSpPr>
          <p:spPr>
            <a:xfrm>
              <a:off x="2504758" y="6935142"/>
              <a:ext cx="9611042" cy="9720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Adverse Consequences of Those Misconceptions and Mistakes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AE8F33-33E2-463D-D2E7-EA1F1B7A9288}"/>
                </a:ext>
              </a:extLst>
            </p:cNvPr>
            <p:cNvCxnSpPr>
              <a:cxnSpLocks/>
              <a:stCxn id="25" idx="1"/>
              <a:endCxn id="22" idx="3"/>
            </p:cNvCxnSpPr>
            <p:nvPr/>
          </p:nvCxnSpPr>
          <p:spPr>
            <a:xfrm flipH="1">
              <a:off x="12115800" y="7421142"/>
              <a:ext cx="1410129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BC069A-7286-C9C2-B7F2-A2E853351189}"/>
                </a:ext>
              </a:extLst>
            </p:cNvPr>
            <p:cNvCxnSpPr>
              <a:cxnSpLocks/>
              <a:stCxn id="20" idx="6"/>
              <a:endCxn id="22" idx="1"/>
            </p:cNvCxnSpPr>
            <p:nvPr/>
          </p:nvCxnSpPr>
          <p:spPr>
            <a:xfrm>
              <a:off x="1664880" y="7421142"/>
              <a:ext cx="839878" cy="0"/>
            </a:xfrm>
            <a:prstGeom prst="line">
              <a:avLst/>
            </a:prstGeom>
            <a:ln w="2540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Building A Robust Reliability Culture Takes 1-3 years!</a:t>
            </a:r>
            <a:endParaRPr lang="en-US" sz="40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F9E4B-3714-8FBC-6404-4C66CEAB3E17}"/>
              </a:ext>
            </a:extLst>
          </p:cNvPr>
          <p:cNvSpPr/>
          <p:nvPr/>
        </p:nvSpPr>
        <p:spPr>
          <a:xfrm>
            <a:off x="3314701" y="2095500"/>
            <a:ext cx="11638199" cy="612000"/>
          </a:xfrm>
          <a:prstGeom prst="roundRect">
            <a:avLst/>
          </a:prstGeom>
          <a:solidFill>
            <a:srgbClr val="FFD03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Identifying and understanding the scope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23EBC85-33B7-531F-128D-8040D8755CF3}"/>
              </a:ext>
            </a:extLst>
          </p:cNvPr>
          <p:cNvSpPr/>
          <p:nvPr/>
        </p:nvSpPr>
        <p:spPr>
          <a:xfrm>
            <a:off x="3314701" y="2802729"/>
            <a:ext cx="11638199" cy="61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Establishing adequate structure and authority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39B5A0-F6F3-47B3-897B-DD70834B5D5B}"/>
              </a:ext>
            </a:extLst>
          </p:cNvPr>
          <p:cNvSpPr/>
          <p:nvPr/>
        </p:nvSpPr>
        <p:spPr>
          <a:xfrm>
            <a:off x="3314701" y="3509958"/>
            <a:ext cx="11638199" cy="612000"/>
          </a:xfrm>
          <a:prstGeom prst="roundRect">
            <a:avLst/>
          </a:prstGeom>
          <a:solidFill>
            <a:srgbClr val="FFD03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Build up capacity of required human resources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F92075-C4BF-40C8-9D90-427D369A22D6}"/>
              </a:ext>
            </a:extLst>
          </p:cNvPr>
          <p:cNvSpPr/>
          <p:nvPr/>
        </p:nvSpPr>
        <p:spPr>
          <a:xfrm>
            <a:off x="3314701" y="4217187"/>
            <a:ext cx="11638199" cy="61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Acquiring adequate tools, enablers, and systems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E01138-E1A1-29E8-3710-E9984A503E8E}"/>
              </a:ext>
            </a:extLst>
          </p:cNvPr>
          <p:cNvSpPr/>
          <p:nvPr/>
        </p:nvSpPr>
        <p:spPr>
          <a:xfrm>
            <a:off x="3314701" y="4924416"/>
            <a:ext cx="11638199" cy="612000"/>
          </a:xfrm>
          <a:prstGeom prst="roundRect">
            <a:avLst/>
          </a:prstGeom>
          <a:solidFill>
            <a:srgbClr val="FFD03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Development of proper skills and expertise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74363A9-C6FE-3010-23D2-4E1130AF1771}"/>
              </a:ext>
            </a:extLst>
          </p:cNvPr>
          <p:cNvSpPr/>
          <p:nvPr/>
        </p:nvSpPr>
        <p:spPr>
          <a:xfrm>
            <a:off x="3314701" y="5631645"/>
            <a:ext cx="11638199" cy="61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Developing detailed action plans and review &amp; measurement schemes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D73AC23-C948-FB9F-793F-D99F8342B752}"/>
              </a:ext>
            </a:extLst>
          </p:cNvPr>
          <p:cNvSpPr/>
          <p:nvPr/>
        </p:nvSpPr>
        <p:spPr>
          <a:xfrm>
            <a:off x="3314701" y="6338874"/>
            <a:ext cx="11638199" cy="612000"/>
          </a:xfrm>
          <a:prstGeom prst="roundRect">
            <a:avLst/>
          </a:prstGeom>
          <a:solidFill>
            <a:srgbClr val="FFD03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 Faithfully implementing the detailed action plans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5E3D61-E3E9-61CA-A23A-0B895CF8D58D}"/>
              </a:ext>
            </a:extLst>
          </p:cNvPr>
          <p:cNvSpPr/>
          <p:nvPr/>
        </p:nvSpPr>
        <p:spPr>
          <a:xfrm>
            <a:off x="3314701" y="7046100"/>
            <a:ext cx="11638199" cy="61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 Faithfully reviewing and improving implementation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126CD0-D452-2DD9-6E39-AF5A86BE218B}"/>
              </a:ext>
            </a:extLst>
          </p:cNvPr>
          <p:cNvGrpSpPr/>
          <p:nvPr/>
        </p:nvGrpSpPr>
        <p:grpSpPr>
          <a:xfrm>
            <a:off x="2590800" y="1790700"/>
            <a:ext cx="13086000" cy="6793269"/>
            <a:chOff x="3525600" y="1790700"/>
            <a:chExt cx="11638200" cy="679326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9C16D5-7E82-167E-C751-1911CFC04823}"/>
                </a:ext>
              </a:extLst>
            </p:cNvPr>
            <p:cNvGrpSpPr/>
            <p:nvPr/>
          </p:nvGrpSpPr>
          <p:grpSpPr>
            <a:xfrm>
              <a:off x="3525600" y="1790700"/>
              <a:ext cx="11638200" cy="6488469"/>
              <a:chOff x="806453" y="1474431"/>
              <a:chExt cx="8293093" cy="4317291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1875D50-8325-D406-7A10-864F43251C1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21547" y="2870713"/>
                <a:ext cx="16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540AAA8-B0B3-0575-1667-12192EFCDDDB}"/>
                  </a:ext>
                </a:extLst>
              </p:cNvPr>
              <p:cNvSpPr/>
              <p:nvPr/>
            </p:nvSpPr>
            <p:spPr>
              <a:xfrm>
                <a:off x="806453" y="1474433"/>
                <a:ext cx="8293093" cy="4317288"/>
              </a:xfrm>
              <a:prstGeom prst="roundRect">
                <a:avLst>
                  <a:gd name="adj" fmla="val 7202"/>
                </a:avLst>
              </a:prstGeom>
              <a:noFill/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A44C7099-ECCC-8AE0-8646-AE2EAA0438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7331" y="1474431"/>
                <a:ext cx="16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CFF040D-6CE7-81EF-8E47-5C098D3632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268374" y="4232109"/>
                <a:ext cx="16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F10E032-3274-80CD-0D20-EBB9C36DA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451" y="5791722"/>
                <a:ext cx="16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029C7FF-75C0-2DDF-E7FB-4769B0248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2190" y="5791721"/>
                <a:ext cx="16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245E83-EC37-2D99-63D4-E50B2C971EF1}"/>
                </a:ext>
              </a:extLst>
            </p:cNvPr>
            <p:cNvSpPr txBox="1"/>
            <p:nvPr/>
          </p:nvSpPr>
          <p:spPr>
            <a:xfrm>
              <a:off x="7315200" y="7983341"/>
              <a:ext cx="3933833" cy="600628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</a:rPr>
                <a:t>Change Management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9AF4-D380-C004-B32D-AB7E20EB25AE}"/>
              </a:ext>
            </a:extLst>
          </p:cNvPr>
          <p:cNvSpPr txBox="1"/>
          <p:nvPr/>
        </p:nvSpPr>
        <p:spPr>
          <a:xfrm>
            <a:off x="1752600" y="9116080"/>
            <a:ext cx="15062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Establishing and sustaining a mature CULTURE for Reliability and Assets Care requires 7-10 years!</a:t>
            </a:r>
          </a:p>
        </p:txBody>
      </p:sp>
    </p:spTree>
    <p:extLst>
      <p:ext uri="{BB962C8B-B14F-4D97-AF65-F5344CB8AC3E}">
        <p14:creationId xmlns:p14="http://schemas.microsoft.com/office/powerpoint/2010/main" val="6309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Building A Robust Reliability Culture Takes 1-3 years!</a:t>
            </a:r>
            <a:endParaRPr lang="en-US" sz="40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F9E4B-3714-8FBC-6404-4C66CEAB3E17}"/>
              </a:ext>
            </a:extLst>
          </p:cNvPr>
          <p:cNvSpPr/>
          <p:nvPr/>
        </p:nvSpPr>
        <p:spPr>
          <a:xfrm>
            <a:off x="1371598" y="2003493"/>
            <a:ext cx="9677402" cy="930207"/>
          </a:xfrm>
          <a:prstGeom prst="rect">
            <a:avLst/>
          </a:prstGeom>
          <a:solidFill>
            <a:srgbClr val="FFD03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Aft>
                <a:spcPts val="400"/>
              </a:spcAft>
            </a:pPr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Example: RCM (Reliability Countered Maintenance)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0671-13B3-C805-68A7-6BC17DA3E2CB}"/>
              </a:ext>
            </a:extLst>
          </p:cNvPr>
          <p:cNvSpPr txBox="1"/>
          <p:nvPr/>
        </p:nvSpPr>
        <p:spPr>
          <a:xfrm>
            <a:off x="1295400" y="3390900"/>
            <a:ext cx="15925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Per the Standard SAE JA 1011, RCM process must insightfully follow these 8 steps: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031DC-6BF1-1D7A-EAB7-8702217B421F}"/>
              </a:ext>
            </a:extLst>
          </p:cNvPr>
          <p:cNvSpPr/>
          <p:nvPr/>
        </p:nvSpPr>
        <p:spPr>
          <a:xfrm>
            <a:off x="11201400" y="2003492"/>
            <a:ext cx="6096000" cy="930207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Aft>
                <a:spcPts val="400"/>
              </a:spcAft>
            </a:pPr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(Reliability-Centered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Misery</a:t>
            </a:r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93A2AF2-9ADB-7B56-D66B-93A017B88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20087"/>
              </p:ext>
            </p:extLst>
          </p:nvPr>
        </p:nvGraphicFramePr>
        <p:xfrm>
          <a:off x="1385400" y="4107180"/>
          <a:ext cx="15912000" cy="4998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452863">
                  <a:extLst>
                    <a:ext uri="{9D8B030D-6E8A-4147-A177-3AD203B41FA5}">
                      <a16:colId xmlns:a16="http://schemas.microsoft.com/office/drawing/2014/main" val="1175164218"/>
                    </a:ext>
                  </a:extLst>
                </a:gridCol>
                <a:gridCol w="2452863">
                  <a:extLst>
                    <a:ext uri="{9D8B030D-6E8A-4147-A177-3AD203B41FA5}">
                      <a16:colId xmlns:a16="http://schemas.microsoft.com/office/drawing/2014/main" val="689784500"/>
                    </a:ext>
                  </a:extLst>
                </a:gridCol>
                <a:gridCol w="11006274">
                  <a:extLst>
                    <a:ext uri="{9D8B030D-6E8A-4147-A177-3AD203B41FA5}">
                      <a16:colId xmlns:a16="http://schemas.microsoft.com/office/drawing/2014/main" val="5635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+mn-lt"/>
                        </a:rPr>
                        <a:t>Time (proper)</a:t>
                      </a:r>
                      <a:endParaRPr lang="ar-SA" sz="2400" dirty="0">
                        <a:latin typeface="+mn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+mn-lt"/>
                        </a:rPr>
                        <a:t>Time (traditional)</a:t>
                      </a:r>
                      <a:endParaRPr lang="ar-SA" sz="2400" dirty="0">
                        <a:latin typeface="+mn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+mn-lt"/>
                        </a:rPr>
                        <a:t>RCM Steps</a:t>
                      </a:r>
                      <a:endParaRPr lang="ar-SA" sz="2400" dirty="0">
                        <a:latin typeface="+mn-lt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40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5-10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Define operational context and the assets functions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59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5-10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Define the desired standards of performance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58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5-10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Determine how an asset can fail to fulfill its functions (functional failures)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48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15-20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Define the causes of each functional failure (failure modes)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47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15-20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Describe what happens when each failure occurs (failure effects)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589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15-20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Classify the consequences of failure (failure consequences)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5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20-25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Determine what should be performed to predict or prevent failure (tasks and intervals)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00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5-10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Rush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Decide if other failure management strategies may be more effective (one-time changes)</a:t>
                      </a:r>
                      <a:endParaRPr lang="ar-SA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102460"/>
                  </a:ext>
                </a:extLst>
              </a:tr>
              <a:tr h="502894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85-125</a:t>
                      </a:r>
                      <a:endParaRPr lang="ar-SA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20-30</a:t>
                      </a:r>
                      <a:endParaRPr lang="ar-SA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Total time (minutes)</a:t>
                      </a:r>
                      <a:endParaRPr lang="ar-SA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2314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60EE956-AE4D-14ED-D78A-13CC7A87CFAF}"/>
              </a:ext>
            </a:extLst>
          </p:cNvPr>
          <p:cNvSpPr txBox="1"/>
          <p:nvPr/>
        </p:nvSpPr>
        <p:spPr>
          <a:xfrm>
            <a:off x="3352800" y="9321820"/>
            <a:ext cx="1165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30,000 x 10%	&gt;&gt;&gt; 3000 x 100        &gt;&gt;&gt;  about 3 years!</a:t>
            </a:r>
          </a:p>
        </p:txBody>
      </p:sp>
    </p:spTree>
    <p:extLst>
      <p:ext uri="{BB962C8B-B14F-4D97-AF65-F5344CB8AC3E}">
        <p14:creationId xmlns:p14="http://schemas.microsoft.com/office/powerpoint/2010/main" val="39318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6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19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38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Building A Robust Reliability Culture Takes 1-3 years: </a:t>
            </a:r>
            <a:r>
              <a:rPr lang="en-US" sz="38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9755A4-AB69-951A-F760-1DC00BC3E3CE}"/>
              </a:ext>
            </a:extLst>
          </p:cNvPr>
          <p:cNvSpPr/>
          <p:nvPr/>
        </p:nvSpPr>
        <p:spPr>
          <a:xfrm>
            <a:off x="1295400" y="2203775"/>
            <a:ext cx="4533908" cy="1533000"/>
          </a:xfrm>
          <a:prstGeom prst="homePlate">
            <a:avLst>
              <a:gd name="adj" fmla="val 33100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Rushing The Evolution and Implementation of Reliability Programs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3B0538C-9554-4A34-2A0A-CCB6445B13E4}"/>
              </a:ext>
            </a:extLst>
          </p:cNvPr>
          <p:cNvSpPr/>
          <p:nvPr/>
        </p:nvSpPr>
        <p:spPr>
          <a:xfrm>
            <a:off x="6290700" y="2584775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Limited power </a:t>
            </a:r>
            <a:r>
              <a:rPr lang="en-US" sz="2800" b="1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and resources</a:t>
            </a:r>
            <a:endParaRPr lang="en-US" sz="2800" b="1" dirty="0">
              <a:solidFill>
                <a:srgbClr val="0C3E5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9579086-B155-9E93-6BB4-BDA46F479A09}"/>
              </a:ext>
            </a:extLst>
          </p:cNvPr>
          <p:cNvSpPr/>
          <p:nvPr/>
        </p:nvSpPr>
        <p:spPr>
          <a:xfrm>
            <a:off x="6290700" y="4247916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Superficial analysis and conclusions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892C857-3D1E-FB37-74FF-0BBB50F42857}"/>
              </a:ext>
            </a:extLst>
          </p:cNvPr>
          <p:cNvSpPr/>
          <p:nvPr/>
        </p:nvSpPr>
        <p:spPr>
          <a:xfrm>
            <a:off x="6290700" y="757419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build up of skills and expertise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48E22C6-3FE7-DB66-5A3A-E0E9AB2E97E1}"/>
              </a:ext>
            </a:extLst>
          </p:cNvPr>
          <p:cNvSpPr/>
          <p:nvPr/>
        </p:nvSpPr>
        <p:spPr>
          <a:xfrm>
            <a:off x="6290700" y="591105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Scattered attention and shallow strategies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2A8C2-9D7D-71F1-8380-09102FE436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32E2FD7-28AA-CF83-8692-DDA66FD4803E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0A4874E-3BCD-D6D5-95F5-0D409DAB79C9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05FA7A9-7C44-2180-DFE1-D69D23F60AA1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Losing valuable customers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EECE22-049F-DB88-B938-00C259C8B0C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FE3DF-0C27-F20B-AFAB-8B424A89982F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BC952F-F399-AF60-70F6-4098004D2856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</p:spTree>
    <p:extLst>
      <p:ext uri="{BB962C8B-B14F-4D97-AF65-F5344CB8AC3E}">
        <p14:creationId xmlns:p14="http://schemas.microsoft.com/office/powerpoint/2010/main" val="22000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Most Reliability Deficiencies Are Asset Related (Physical)!</a:t>
            </a:r>
            <a:endParaRPr lang="en-US" sz="36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0671-13B3-C805-68A7-6BC17DA3E2CB}"/>
              </a:ext>
            </a:extLst>
          </p:cNvPr>
          <p:cNvSpPr txBox="1"/>
          <p:nvPr/>
        </p:nvSpPr>
        <p:spPr>
          <a:xfrm>
            <a:off x="1219200" y="2019300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Where do the Leaders mostly focus?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8AC44B8-9E24-D3B7-AD5E-D160A0ECD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21277"/>
              </p:ext>
            </p:extLst>
          </p:nvPr>
        </p:nvGraphicFramePr>
        <p:xfrm>
          <a:off x="9144000" y="2247900"/>
          <a:ext cx="3818637" cy="6629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18637">
                  <a:extLst>
                    <a:ext uri="{9D8B030D-6E8A-4147-A177-3AD203B41FA5}">
                      <a16:colId xmlns:a16="http://schemas.microsoft.com/office/drawing/2014/main" val="1754290223"/>
                    </a:ext>
                  </a:extLst>
                </a:gridCol>
              </a:tblGrid>
              <a:tr h="1094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Traditional Attention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(Average %)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54580"/>
                  </a:ext>
                </a:extLst>
              </a:tr>
              <a:tr h="88691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60%</a:t>
                      </a:r>
                      <a:endParaRPr lang="ar-SA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5269976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25%</a:t>
                      </a:r>
                      <a:endParaRPr lang="ar-SA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52091804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10%</a:t>
                      </a:r>
                      <a:endParaRPr lang="ar-SA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181506107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5%</a:t>
                      </a:r>
                      <a:endParaRPr lang="ar-SA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891405018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CB4D94B5-C3DA-E77F-AC1B-4A0D9BE15898}"/>
              </a:ext>
            </a:extLst>
          </p:cNvPr>
          <p:cNvGrpSpPr/>
          <p:nvPr/>
        </p:nvGrpSpPr>
        <p:grpSpPr>
          <a:xfrm>
            <a:off x="4473876" y="3075923"/>
            <a:ext cx="4401323" cy="6106177"/>
            <a:chOff x="4473876" y="3075923"/>
            <a:chExt cx="4401323" cy="610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2636B9-E213-78D3-E941-F15193038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581" r="47435"/>
            <a:stretch/>
          </p:blipFill>
          <p:spPr>
            <a:xfrm>
              <a:off x="4801347" y="3238504"/>
              <a:ext cx="3968790" cy="5714999"/>
            </a:xfrm>
            <a:prstGeom prst="rect">
              <a:avLst/>
            </a:prstGeom>
            <a:ln w="47625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4A0C5E0-0FF7-4F4B-D5B1-ADFC58A728E6}"/>
                </a:ext>
              </a:extLst>
            </p:cNvPr>
            <p:cNvSpPr/>
            <p:nvPr/>
          </p:nvSpPr>
          <p:spPr>
            <a:xfrm>
              <a:off x="4473876" y="3075923"/>
              <a:ext cx="4401323" cy="61061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442344-1DC6-1FF3-F8A0-9CE39D441DC9}"/>
              </a:ext>
            </a:extLst>
          </p:cNvPr>
          <p:cNvGrpSpPr/>
          <p:nvPr/>
        </p:nvGrpSpPr>
        <p:grpSpPr>
          <a:xfrm>
            <a:off x="1752600" y="3349323"/>
            <a:ext cx="7122600" cy="879777"/>
            <a:chOff x="1752600" y="3349323"/>
            <a:chExt cx="7122600" cy="879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8BF1C6-BD5D-1658-5A88-8C6F12275287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4229100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AA353C-A28A-FA88-F924-8B9FCBDFE11A}"/>
                </a:ext>
              </a:extLst>
            </p:cNvPr>
            <p:cNvSpPr txBox="1"/>
            <p:nvPr/>
          </p:nvSpPr>
          <p:spPr>
            <a:xfrm>
              <a:off x="1752600" y="3629680"/>
              <a:ext cx="2514600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r">
                <a:defRPr sz="2800">
                  <a:solidFill>
                    <a:srgbClr val="C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Physical</a:t>
              </a:r>
              <a:endParaRPr lang="ar-SA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CB190E-0D0E-2F17-3CC4-95BF3A3DE8DE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3349324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6335FD-FF1A-08D8-EE8B-D426CBD6F1F1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3349323"/>
              <a:ext cx="0" cy="864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A8EEE7-26DC-151B-DE6A-70B70CAA6332}"/>
              </a:ext>
            </a:extLst>
          </p:cNvPr>
          <p:cNvGrpSpPr/>
          <p:nvPr/>
        </p:nvGrpSpPr>
        <p:grpSpPr>
          <a:xfrm>
            <a:off x="1752600" y="5295900"/>
            <a:ext cx="7122600" cy="1600203"/>
            <a:chOff x="1752600" y="5295900"/>
            <a:chExt cx="7122600" cy="16002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8B682F-F8BB-E0A3-FF1A-59A759A61B8C}"/>
                </a:ext>
              </a:extLst>
            </p:cNvPr>
            <p:cNvSpPr txBox="1"/>
            <p:nvPr/>
          </p:nvSpPr>
          <p:spPr>
            <a:xfrm>
              <a:off x="1752600" y="5753100"/>
              <a:ext cx="2514600" cy="954107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en-US" sz="2800" dirty="0"/>
                <a:t>Systems, Tools, and Procedures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933C536-E7EF-C8A2-BA51-D9945C2AC73D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6896103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3D05D2-F044-F00F-CC0C-473C8120BEED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5295900"/>
              <a:ext cx="0" cy="1548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DA64AF-174B-E3FE-D064-0E8F205B2124}"/>
              </a:ext>
            </a:extLst>
          </p:cNvPr>
          <p:cNvGrpSpPr/>
          <p:nvPr/>
        </p:nvGrpSpPr>
        <p:grpSpPr>
          <a:xfrm>
            <a:off x="1752600" y="4229100"/>
            <a:ext cx="7122600" cy="1075800"/>
            <a:chOff x="1752600" y="4229100"/>
            <a:chExt cx="7122600" cy="1075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3DF01E-A0E9-1C89-05DB-E4DF3F4646B9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5304900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E313D8-751E-CE49-1824-A1C20A65666F}"/>
                </a:ext>
              </a:extLst>
            </p:cNvPr>
            <p:cNvSpPr txBox="1"/>
            <p:nvPr/>
          </p:nvSpPr>
          <p:spPr>
            <a:xfrm>
              <a:off x="1752600" y="4631409"/>
              <a:ext cx="2514600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r">
                <a:defRPr sz="2800">
                  <a:solidFill>
                    <a:srgbClr val="C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Human</a:t>
              </a:r>
              <a:endParaRPr lang="ar-SA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BDD06C2-D4DB-2FF7-00D0-6EC480830CE4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4229100"/>
              <a:ext cx="0" cy="1008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EBA274-A757-7DCD-B76E-BF81C16E7118}"/>
              </a:ext>
            </a:extLst>
          </p:cNvPr>
          <p:cNvGrpSpPr/>
          <p:nvPr/>
        </p:nvGrpSpPr>
        <p:grpSpPr>
          <a:xfrm>
            <a:off x="1752600" y="6896100"/>
            <a:ext cx="7122600" cy="1981203"/>
            <a:chOff x="1752600" y="6896100"/>
            <a:chExt cx="7122600" cy="19812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471CF9-2C5B-C2E7-427E-63E10AC233B7}"/>
                </a:ext>
              </a:extLst>
            </p:cNvPr>
            <p:cNvSpPr txBox="1"/>
            <p:nvPr/>
          </p:nvSpPr>
          <p:spPr>
            <a:xfrm>
              <a:off x="1752600" y="7200900"/>
              <a:ext cx="2514600" cy="1384995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r">
                <a:defRPr sz="2800">
                  <a:solidFill>
                    <a:srgbClr val="C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Philosophy, Mindset, and Culture</a:t>
              </a:r>
              <a:endParaRPr lang="ar-SA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1EBBE9-683A-6422-EFEB-874F66A42EE4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8877303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CA508F-CF15-7D43-AC2B-229EB83D81CA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6896100"/>
              <a:ext cx="0" cy="1944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65CE1D3-62DE-BC1D-86A2-F75629FC3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605717"/>
              </p:ext>
            </p:extLst>
          </p:nvPr>
        </p:nvGraphicFramePr>
        <p:xfrm>
          <a:off x="13030200" y="2247900"/>
          <a:ext cx="3408277" cy="6629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408277">
                  <a:extLst>
                    <a:ext uri="{9D8B030D-6E8A-4147-A177-3AD203B41FA5}">
                      <a16:colId xmlns:a16="http://schemas.microsoft.com/office/drawing/2014/main" val="3834512957"/>
                    </a:ext>
                  </a:extLst>
                </a:gridCol>
              </a:tblGrid>
              <a:tr h="109429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>
                          <a:solidFill>
                            <a:srgbClr val="0000CC"/>
                          </a:solidFill>
                        </a:rPr>
                        <a:t>Proper Attention</a:t>
                      </a:r>
                    </a:p>
                    <a:p>
                      <a:pPr algn="ctr" rtl="0"/>
                      <a:r>
                        <a:rPr lang="en-US" sz="2800" dirty="0">
                          <a:solidFill>
                            <a:srgbClr val="0000CC"/>
                          </a:solidFill>
                        </a:rPr>
                        <a:t>(Average %)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54580"/>
                  </a:ext>
                </a:extLst>
              </a:tr>
              <a:tr h="88691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15%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5269976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20%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52091804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25%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181506107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40%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891405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7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Most Reliability Deficiencies Are Asset Related: </a:t>
            </a:r>
            <a:r>
              <a:rPr lang="en-US" sz="36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9755A4-AB69-951A-F760-1DC00BC3E3CE}"/>
              </a:ext>
            </a:extLst>
          </p:cNvPr>
          <p:cNvSpPr/>
          <p:nvPr/>
        </p:nvSpPr>
        <p:spPr>
          <a:xfrm>
            <a:off x="1295400" y="2203775"/>
            <a:ext cx="4533908" cy="1533000"/>
          </a:xfrm>
          <a:prstGeom prst="homePlate">
            <a:avLst>
              <a:gd name="adj" fmla="val 17194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Considering Deeper Than Asset Physical Reliability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3B0538C-9554-4A34-2A0A-CCB6445B13E4}"/>
              </a:ext>
            </a:extLst>
          </p:cNvPr>
          <p:cNvSpPr/>
          <p:nvPr/>
        </p:nvSpPr>
        <p:spPr>
          <a:xfrm>
            <a:off x="6290700" y="2584775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Superficial analysis and conclusions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9579086-B155-9E93-6BB4-BDA46F479A09}"/>
              </a:ext>
            </a:extLst>
          </p:cNvPr>
          <p:cNvSpPr/>
          <p:nvPr/>
        </p:nvSpPr>
        <p:spPr>
          <a:xfrm>
            <a:off x="6290700" y="4247916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Normalizing with Failures and Deficiencies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892C857-3D1E-FB37-74FF-0BBB50F42857}"/>
              </a:ext>
            </a:extLst>
          </p:cNvPr>
          <p:cNvSpPr/>
          <p:nvPr/>
        </p:nvSpPr>
        <p:spPr>
          <a:xfrm>
            <a:off x="6290700" y="757419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build up of skills and expertise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48E22C6-3FE7-DB66-5A3A-E0E9AB2E97E1}"/>
              </a:ext>
            </a:extLst>
          </p:cNvPr>
          <p:cNvSpPr/>
          <p:nvPr/>
        </p:nvSpPr>
        <p:spPr>
          <a:xfrm>
            <a:off x="6290700" y="591105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Scattered attention and shallow strategies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2A8C2-9D7D-71F1-8380-09102FE436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32E2FD7-28AA-CF83-8692-DDA66FD4803E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0A4874E-3BCD-D6D5-95F5-0D409DAB79C9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05FA7A9-7C44-2180-DFE1-D69D23F60AA1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Losing valuable customers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EECE22-049F-DB88-B938-00C259C8B0C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FE3DF-0C27-F20B-AFAB-8B424A89982F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BC952F-F399-AF60-70F6-4098004D2856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</p:spTree>
    <p:extLst>
      <p:ext uri="{BB962C8B-B14F-4D97-AF65-F5344CB8AC3E}">
        <p14:creationId xmlns:p14="http://schemas.microsoft.com/office/powerpoint/2010/main" val="117324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Sophisticated Tools and Enablers Are Enough! </a:t>
            </a:r>
            <a:endParaRPr lang="en-US" sz="36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0671-13B3-C805-68A7-6BC17DA3E2CB}"/>
              </a:ext>
            </a:extLst>
          </p:cNvPr>
          <p:cNvSpPr txBox="1"/>
          <p:nvPr/>
        </p:nvSpPr>
        <p:spPr>
          <a:xfrm>
            <a:off x="1219200" y="2019300"/>
            <a:ext cx="162306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leaders focus on buying sophisticated tools and enablers.</a:t>
            </a: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consider these tools and enablers to be enough for establishing sound and sustainable reliability culture.</a:t>
            </a: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 training and lack of serious development of technical capabilities render these tools and enablers to be more of a burden that help!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093A0-6C9E-8456-4D3E-1BD5E6803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800" y="5562600"/>
            <a:ext cx="3619500" cy="361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28E60-5F2F-9EB4-1976-82801F48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5564105"/>
            <a:ext cx="7239000" cy="361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4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1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Sophisticated Tools and Enablers Are Enough: </a:t>
            </a:r>
            <a:r>
              <a:rPr lang="en-US" sz="36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9755A4-AB69-951A-F760-1DC00BC3E3CE}"/>
              </a:ext>
            </a:extLst>
          </p:cNvPr>
          <p:cNvSpPr/>
          <p:nvPr/>
        </p:nvSpPr>
        <p:spPr>
          <a:xfrm>
            <a:off x="1295400" y="2203775"/>
            <a:ext cx="4533908" cy="1533000"/>
          </a:xfrm>
          <a:prstGeom prst="homePlate">
            <a:avLst>
              <a:gd name="adj" fmla="val 17194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buying tools and enablers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3B0538C-9554-4A34-2A0A-CCB6445B13E4}"/>
              </a:ext>
            </a:extLst>
          </p:cNvPr>
          <p:cNvSpPr/>
          <p:nvPr/>
        </p:nvSpPr>
        <p:spPr>
          <a:xfrm>
            <a:off x="6290700" y="2584775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attention to the more critical elements 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9579086-B155-9E93-6BB4-BDA46F479A09}"/>
              </a:ext>
            </a:extLst>
          </p:cNvPr>
          <p:cNvSpPr/>
          <p:nvPr/>
        </p:nvSpPr>
        <p:spPr>
          <a:xfrm>
            <a:off x="6290700" y="4247916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6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inputs/output to/from these tools and enablers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892C857-3D1E-FB37-74FF-0BBB50F42857}"/>
              </a:ext>
            </a:extLst>
          </p:cNvPr>
          <p:cNvSpPr/>
          <p:nvPr/>
        </p:nvSpPr>
        <p:spPr>
          <a:xfrm>
            <a:off x="6290700" y="591105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build up of skills and expertise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2A8C2-9D7D-71F1-8380-09102FE436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32E2FD7-28AA-CF83-8692-DDA66FD4803E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0A4874E-3BCD-D6D5-95F5-0D409DAB79C9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05FA7A9-7C44-2180-DFE1-D69D23F60AA1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Frustration and decline</a:t>
            </a:r>
          </a:p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morale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EECE22-049F-DB88-B938-00C259C8B0C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FE3DF-0C27-F20B-AFAB-8B424A89982F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BC952F-F399-AF60-70F6-4098004D2856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0699149-F187-3BE4-007E-AD7F2F14C943}"/>
              </a:ext>
            </a:extLst>
          </p:cNvPr>
          <p:cNvSpPr/>
          <p:nvPr/>
        </p:nvSpPr>
        <p:spPr>
          <a:xfrm>
            <a:off x="6290700" y="7574197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Huge cost for an underutilized facility </a:t>
            </a:r>
          </a:p>
        </p:txBody>
      </p:sp>
    </p:spTree>
    <p:extLst>
      <p:ext uri="{BB962C8B-B14F-4D97-AF65-F5344CB8AC3E}">
        <p14:creationId xmlns:p14="http://schemas.microsoft.com/office/powerpoint/2010/main" val="196941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9" grpId="0" animBg="1"/>
      <p:bldP spid="21" grpId="0" animBg="1"/>
      <p:bldP spid="24" grpId="0" animBg="1"/>
      <p:bldP spid="25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Costly Mistakes and Misconceptions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7ED6D4-84DF-4465-7FC5-25F075B2B44C}"/>
              </a:ext>
            </a:extLst>
          </p:cNvPr>
          <p:cNvGrpSpPr/>
          <p:nvPr/>
        </p:nvGrpSpPr>
        <p:grpSpPr>
          <a:xfrm>
            <a:off x="5372100" y="1576734"/>
            <a:ext cx="7560000" cy="7927049"/>
            <a:chOff x="5372100" y="1576734"/>
            <a:chExt cx="7560000" cy="79270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28ADFD-E408-E777-F729-73B6FAF47B6C}"/>
                </a:ext>
              </a:extLst>
            </p:cNvPr>
            <p:cNvSpPr/>
            <p:nvPr/>
          </p:nvSpPr>
          <p:spPr>
            <a:xfrm>
              <a:off x="5372100" y="1576734"/>
              <a:ext cx="7560000" cy="70915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Technical Related (30%)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3B18CC-9344-0BDA-C381-E165B967E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624"/>
            <a:stretch/>
          </p:blipFill>
          <p:spPr>
            <a:xfrm>
              <a:off x="5372100" y="2396441"/>
              <a:ext cx="7560000" cy="71073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52740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Adequate Analysis Without Complete &amp; Accurate Data</a:t>
            </a:r>
            <a:endParaRPr lang="en-US" sz="36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0671-13B3-C805-68A7-6BC17DA3E2CB}"/>
              </a:ext>
            </a:extLst>
          </p:cNvPr>
          <p:cNvSpPr txBox="1"/>
          <p:nvPr/>
        </p:nvSpPr>
        <p:spPr>
          <a:xfrm>
            <a:off x="1219200" y="2019300"/>
            <a:ext cx="15849600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Data is the most valuable resource for conducting proper reliability and integrity analysis.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The sad reality: many plants lack complete data, or accurate data, or both!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26EF3101-B508-6E87-09CC-76FF8C4F2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52858"/>
              </p:ext>
            </p:extLst>
          </p:nvPr>
        </p:nvGraphicFramePr>
        <p:xfrm>
          <a:off x="3048000" y="3870956"/>
          <a:ext cx="4693920" cy="553974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693920">
                  <a:extLst>
                    <a:ext uri="{9D8B030D-6E8A-4147-A177-3AD203B41FA5}">
                      <a16:colId xmlns:a16="http://schemas.microsoft.com/office/drawing/2014/main" val="321892366"/>
                    </a:ext>
                  </a:extLst>
                </a:gridCol>
              </a:tblGrid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rgbClr val="0000CC"/>
                          </a:solidFill>
                          <a:latin typeface="+mn-lt"/>
                        </a:rPr>
                        <a:t>Design</a:t>
                      </a:r>
                      <a:endParaRPr lang="ar-SA" sz="2400" b="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492633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Fabrication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93757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Installation 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739921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Commissioning 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998280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Operation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22774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Inspection 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158971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Maintenance 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633829"/>
                  </a:ext>
                </a:extLst>
              </a:tr>
              <a:tr h="692468">
                <a:tc>
                  <a:txBody>
                    <a:bodyPr/>
                    <a:lstStyle/>
                    <a:p>
                      <a:pPr marL="342900" indent="-342900" algn="l" rtl="0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latin typeface="+mn-lt"/>
                        </a:rPr>
                        <a:t>Modifications (MOC) </a:t>
                      </a:r>
                      <a:endParaRPr lang="ar-SA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B="144000" anchor="ctr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66618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0BDEFCC-5A96-F353-31FB-9E49055E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91"/>
          <a:stretch/>
        </p:blipFill>
        <p:spPr>
          <a:xfrm>
            <a:off x="9601200" y="3870956"/>
            <a:ext cx="5680684" cy="5539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2B1374-C717-7B93-7AE2-5235B10EF9AB}"/>
              </a:ext>
            </a:extLst>
          </p:cNvPr>
          <p:cNvCxnSpPr>
            <a:cxnSpLocks/>
            <a:stCxn id="27" idx="3"/>
            <a:endCxn id="8" idx="1"/>
          </p:cNvCxnSpPr>
          <p:nvPr/>
        </p:nvCxnSpPr>
        <p:spPr>
          <a:xfrm flipV="1">
            <a:off x="7741920" y="6640826"/>
            <a:ext cx="1859280" cy="2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0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1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Adequate Analysis Without Complete &amp; Accurate Data: </a:t>
            </a:r>
            <a:r>
              <a:rPr lang="en-US" sz="36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9755A4-AB69-951A-F760-1DC00BC3E3CE}"/>
              </a:ext>
            </a:extLst>
          </p:cNvPr>
          <p:cNvSpPr/>
          <p:nvPr/>
        </p:nvSpPr>
        <p:spPr>
          <a:xfrm>
            <a:off x="1295400" y="2203775"/>
            <a:ext cx="4533908" cy="1533000"/>
          </a:xfrm>
          <a:prstGeom prst="homePlate">
            <a:avLst>
              <a:gd name="adj" fmla="val 31112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Conducting Analysis with Poor Data and Asset History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3B0538C-9554-4A34-2A0A-CCB6445B13E4}"/>
              </a:ext>
            </a:extLst>
          </p:cNvPr>
          <p:cNvSpPr/>
          <p:nvPr/>
        </p:nvSpPr>
        <p:spPr>
          <a:xfrm>
            <a:off x="6290700" y="30009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Analysis based on rough guessing 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9579086-B155-9E93-6BB4-BDA46F479A09}"/>
              </a:ext>
            </a:extLst>
          </p:cNvPr>
          <p:cNvSpPr/>
          <p:nvPr/>
        </p:nvSpPr>
        <p:spPr>
          <a:xfrm>
            <a:off x="6290700" y="51009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Misleading &amp; shallow technical conclusions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892C857-3D1E-FB37-74FF-0BBB50F42857}"/>
              </a:ext>
            </a:extLst>
          </p:cNvPr>
          <p:cNvSpPr/>
          <p:nvPr/>
        </p:nvSpPr>
        <p:spPr>
          <a:xfrm>
            <a:off x="6290700" y="72009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technical recommendations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2A8C2-9D7D-71F1-8380-09102FE436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failures and damage of assets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32E2FD7-28AA-CF83-8692-DDA66FD4803E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0A4874E-3BCD-D6D5-95F5-0D409DAB79C9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05FA7A9-7C44-2180-DFE1-D69D23F60AA1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Frustration and decline</a:t>
            </a:r>
          </a:p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confidence &amp; morale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EECE22-049F-DB88-B938-00C259C8B0C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FE3DF-0C27-F20B-AFAB-8B424A89982F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BC952F-F399-AF60-70F6-4098004D2856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</p:spTree>
    <p:extLst>
      <p:ext uri="{BB962C8B-B14F-4D97-AF65-F5344CB8AC3E}">
        <p14:creationId xmlns:p14="http://schemas.microsoft.com/office/powerpoint/2010/main" val="530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Background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B66B7B5-85A3-834C-3E60-31A6F7EC4F25}"/>
              </a:ext>
            </a:extLst>
          </p:cNvPr>
          <p:cNvGrpSpPr/>
          <p:nvPr/>
        </p:nvGrpSpPr>
        <p:grpSpPr>
          <a:xfrm>
            <a:off x="1173480" y="2031824"/>
            <a:ext cx="14945955" cy="1511476"/>
            <a:chOff x="1173480" y="2031824"/>
            <a:chExt cx="14945955" cy="151147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151CF4-9E30-CCA7-FE21-73A0C69826BC}"/>
                </a:ext>
              </a:extLst>
            </p:cNvPr>
            <p:cNvSpPr/>
            <p:nvPr/>
          </p:nvSpPr>
          <p:spPr>
            <a:xfrm>
              <a:off x="1173480" y="2427562"/>
              <a:ext cx="720000" cy="72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1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1</a:t>
              </a:r>
              <a:endParaRPr lang="ar-S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6CDBC3C-A68F-E2D3-CCB6-CBAC32464BB7}"/>
                </a:ext>
              </a:extLst>
            </p:cNvPr>
            <p:cNvSpPr/>
            <p:nvPr/>
          </p:nvSpPr>
          <p:spPr>
            <a:xfrm>
              <a:off x="2733358" y="2301562"/>
              <a:ext cx="9611042" cy="9720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Extensive field experience and hands-on practice.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8A248B-014E-3DDE-69B6-AEB4526D7835}"/>
                </a:ext>
              </a:extLst>
            </p:cNvPr>
            <p:cNvCxnSpPr>
              <a:cxnSpLocks/>
              <a:stCxn id="8" idx="6"/>
              <a:endCxn id="10" idx="1"/>
            </p:cNvCxnSpPr>
            <p:nvPr/>
          </p:nvCxnSpPr>
          <p:spPr>
            <a:xfrm>
              <a:off x="1893480" y="2787562"/>
              <a:ext cx="839878" cy="0"/>
            </a:xfrm>
            <a:prstGeom prst="line">
              <a:avLst/>
            </a:prstGeom>
            <a:ln w="2540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98E96A-772B-C02E-A72D-FB03D20EC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6292"/>
            <a:stretch/>
          </p:blipFill>
          <p:spPr>
            <a:xfrm>
              <a:off x="13754529" y="2031824"/>
              <a:ext cx="2364906" cy="151147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4A3918-F367-A863-AAE7-9C876F5BED6E}"/>
                </a:ext>
              </a:extLst>
            </p:cNvPr>
            <p:cNvCxnSpPr>
              <a:cxnSpLocks/>
              <a:stCxn id="23" idx="1"/>
              <a:endCxn id="10" idx="3"/>
            </p:cNvCxnSpPr>
            <p:nvPr/>
          </p:nvCxnSpPr>
          <p:spPr>
            <a:xfrm flipH="1">
              <a:off x="12344400" y="2787562"/>
              <a:ext cx="1410129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078735-0097-FE82-7C8D-BBC9DBF1D814}"/>
              </a:ext>
            </a:extLst>
          </p:cNvPr>
          <p:cNvGrpSpPr/>
          <p:nvPr/>
        </p:nvGrpSpPr>
        <p:grpSpPr>
          <a:xfrm>
            <a:off x="1173480" y="3856176"/>
            <a:ext cx="14971951" cy="1511476"/>
            <a:chOff x="1173480" y="3866811"/>
            <a:chExt cx="14971951" cy="151147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04983A-4A44-6F49-DA8F-63BDA030D784}"/>
                </a:ext>
              </a:extLst>
            </p:cNvPr>
            <p:cNvSpPr/>
            <p:nvPr/>
          </p:nvSpPr>
          <p:spPr>
            <a:xfrm>
              <a:off x="1173480" y="4262549"/>
              <a:ext cx="720000" cy="72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1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</a:t>
              </a:r>
              <a:endParaRPr lang="ar-S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8E7692E-873A-10B5-9803-3E4C9192D3CC}"/>
                </a:ext>
              </a:extLst>
            </p:cNvPr>
            <p:cNvSpPr/>
            <p:nvPr/>
          </p:nvSpPr>
          <p:spPr>
            <a:xfrm>
              <a:off x="2733358" y="4136549"/>
              <a:ext cx="9611042" cy="9720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Rich interaction and corresponding with leading experts.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53C2F2-47B4-483A-647C-B6F0A7CECA8E}"/>
                </a:ext>
              </a:extLst>
            </p:cNvPr>
            <p:cNvCxnSpPr>
              <a:cxnSpLocks/>
              <a:stCxn id="14" idx="6"/>
              <a:endCxn id="16" idx="1"/>
            </p:cNvCxnSpPr>
            <p:nvPr/>
          </p:nvCxnSpPr>
          <p:spPr>
            <a:xfrm>
              <a:off x="1893480" y="4622549"/>
              <a:ext cx="839878" cy="0"/>
            </a:xfrm>
            <a:prstGeom prst="line">
              <a:avLst/>
            </a:prstGeom>
            <a:ln w="2540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55C9E9-8994-C67E-06AE-A6774D212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190" t="21765" r="6647"/>
            <a:stretch/>
          </p:blipFill>
          <p:spPr>
            <a:xfrm>
              <a:off x="13789495" y="3866811"/>
              <a:ext cx="2355936" cy="151147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8F0065-11E5-D64F-C912-9180F14AB535}"/>
                </a:ext>
              </a:extLst>
            </p:cNvPr>
            <p:cNvCxnSpPr>
              <a:cxnSpLocks/>
              <a:stCxn id="26" idx="1"/>
              <a:endCxn id="16" idx="3"/>
            </p:cNvCxnSpPr>
            <p:nvPr/>
          </p:nvCxnSpPr>
          <p:spPr>
            <a:xfrm flipH="1">
              <a:off x="12344400" y="4622549"/>
              <a:ext cx="144509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B6ABA59-667A-2F59-091A-C87FF713E345}"/>
              </a:ext>
            </a:extLst>
          </p:cNvPr>
          <p:cNvGrpSpPr/>
          <p:nvPr/>
        </p:nvGrpSpPr>
        <p:grpSpPr>
          <a:xfrm>
            <a:off x="1173480" y="5726735"/>
            <a:ext cx="14945955" cy="1397965"/>
            <a:chOff x="1173480" y="5675329"/>
            <a:chExt cx="14945955" cy="13979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22C243-E604-8F32-E554-18A0C7E77A35}"/>
                </a:ext>
              </a:extLst>
            </p:cNvPr>
            <p:cNvSpPr/>
            <p:nvPr/>
          </p:nvSpPr>
          <p:spPr>
            <a:xfrm>
              <a:off x="1173480" y="6014311"/>
              <a:ext cx="720000" cy="72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1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</a:t>
              </a:r>
              <a:endParaRPr lang="ar-S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A74CA9D-0E40-16AD-DB2F-81BA5EFB06B5}"/>
                </a:ext>
              </a:extLst>
            </p:cNvPr>
            <p:cNvSpPr/>
            <p:nvPr/>
          </p:nvSpPr>
          <p:spPr>
            <a:xfrm>
              <a:off x="2733358" y="5888311"/>
              <a:ext cx="9611042" cy="9720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Comprehensive reading of relevant books and studies.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BC069A-7286-C9C2-B7F2-A2E853351189}"/>
                </a:ext>
              </a:extLst>
            </p:cNvPr>
            <p:cNvCxnSpPr>
              <a:cxnSpLocks/>
              <a:stCxn id="20" idx="6"/>
              <a:endCxn id="22" idx="1"/>
            </p:cNvCxnSpPr>
            <p:nvPr/>
          </p:nvCxnSpPr>
          <p:spPr>
            <a:xfrm>
              <a:off x="1893480" y="6374311"/>
              <a:ext cx="839878" cy="0"/>
            </a:xfrm>
            <a:prstGeom prst="line">
              <a:avLst/>
            </a:prstGeom>
            <a:ln w="2540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688A2CF-9D9C-0925-74E0-B64BFBC43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789494" y="5675329"/>
              <a:ext cx="2329941" cy="1397965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AE8F33-33E2-463D-D2E7-EA1F1B7A9288}"/>
                </a:ext>
              </a:extLst>
            </p:cNvPr>
            <p:cNvCxnSpPr>
              <a:cxnSpLocks/>
              <a:stCxn id="27" idx="1"/>
              <a:endCxn id="22" idx="3"/>
            </p:cNvCxnSpPr>
            <p:nvPr/>
          </p:nvCxnSpPr>
          <p:spPr>
            <a:xfrm flipH="1" flipV="1">
              <a:off x="12344400" y="6374311"/>
              <a:ext cx="1445094" cy="1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0FC87C-F771-F30F-7866-293CB394831E}"/>
              </a:ext>
            </a:extLst>
          </p:cNvPr>
          <p:cNvGrpSpPr/>
          <p:nvPr/>
        </p:nvGrpSpPr>
        <p:grpSpPr>
          <a:xfrm>
            <a:off x="1173480" y="7468593"/>
            <a:ext cx="14971950" cy="1492200"/>
            <a:chOff x="1173480" y="7468593"/>
            <a:chExt cx="14971950" cy="14922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8E49C4D-6BA7-E576-7354-D755EA31632B}"/>
                </a:ext>
              </a:extLst>
            </p:cNvPr>
            <p:cNvGrpSpPr/>
            <p:nvPr/>
          </p:nvGrpSpPr>
          <p:grpSpPr>
            <a:xfrm>
              <a:off x="1173480" y="7728693"/>
              <a:ext cx="12616014" cy="972000"/>
              <a:chOff x="1173480" y="7567975"/>
              <a:chExt cx="12616014" cy="972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EF9D5B3-6761-3FFA-1864-79C39DB5373C}"/>
                  </a:ext>
                </a:extLst>
              </p:cNvPr>
              <p:cNvSpPr/>
              <p:nvPr/>
            </p:nvSpPr>
            <p:spPr>
              <a:xfrm>
                <a:off x="1173480" y="7693975"/>
                <a:ext cx="720000" cy="72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1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</a:rPr>
                  <a:t>4</a:t>
                </a:r>
                <a:endParaRPr lang="ar-SA" sz="3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1FD11E4-17C5-73E1-DBB7-8111B86E0DC5}"/>
                  </a:ext>
                </a:extLst>
              </p:cNvPr>
              <p:cNvSpPr/>
              <p:nvPr/>
            </p:nvSpPr>
            <p:spPr>
              <a:xfrm>
                <a:off x="2733358" y="7567975"/>
                <a:ext cx="9611042" cy="9720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tIns="0" rtlCol="1" anchor="ctr"/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Consultation and training activities.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0ABE9B7-FA83-EE35-C1B7-594813D2E029}"/>
                  </a:ext>
                </a:extLst>
              </p:cNvPr>
              <p:cNvCxnSpPr>
                <a:cxnSpLocks/>
                <a:stCxn id="7" idx="6"/>
                <a:endCxn id="13" idx="1"/>
              </p:cNvCxnSpPr>
              <p:nvPr/>
            </p:nvCxnSpPr>
            <p:spPr>
              <a:xfrm>
                <a:off x="1893480" y="8053975"/>
                <a:ext cx="839878" cy="0"/>
              </a:xfrm>
              <a:prstGeom prst="line">
                <a:avLst/>
              </a:prstGeom>
              <a:ln w="25400">
                <a:solidFill>
                  <a:srgbClr val="0000FF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1A816A-C8FD-6FF3-B16E-1A04116403B4}"/>
                  </a:ext>
                </a:extLst>
              </p:cNvPr>
              <p:cNvCxnSpPr>
                <a:cxnSpLocks/>
                <a:endCxn id="13" idx="3"/>
              </p:cNvCxnSpPr>
              <p:nvPr/>
            </p:nvCxnSpPr>
            <p:spPr>
              <a:xfrm flipH="1">
                <a:off x="12344400" y="8053975"/>
                <a:ext cx="144509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FD47F63-2A86-6F00-672D-83CCD00AA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9259" r="1580"/>
            <a:stretch/>
          </p:blipFill>
          <p:spPr>
            <a:xfrm>
              <a:off x="13789494" y="7468593"/>
              <a:ext cx="2355936" cy="149220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199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Advanced Analysis Techniques are Highly Accurate and Dependable </a:t>
            </a:r>
            <a:endParaRPr lang="en-US" sz="36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0671-13B3-C805-68A7-6BC17DA3E2CB}"/>
              </a:ext>
            </a:extLst>
          </p:cNvPr>
          <p:cNvSpPr txBox="1"/>
          <p:nvPr/>
        </p:nvSpPr>
        <p:spPr>
          <a:xfrm>
            <a:off x="1219200" y="2019300"/>
            <a:ext cx="96012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Among the most famous techniques are: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Fitness For Service, FFS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Remaining Life Assessment, RLA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Reliability, Availability, &amp; Maintainability analysis, RAM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Finite Element Analysis, FEA</a:t>
            </a:r>
          </a:p>
          <a:p>
            <a:pPr marL="914400" lvl="1" indent="-457200">
              <a:spcAft>
                <a:spcPts val="4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Computational Fluid Dynamics analysis, CFD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Accuracies of these techniques are rarely more than 50%.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Impressive graphics but could be highly misleading!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Extremely costly.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863540-D4BF-5819-733A-5D8EA3A6E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7802" y="5524500"/>
            <a:ext cx="5026954" cy="2823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A754E0-12A5-FA94-DAFF-B2941ED46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7802" y="2247900"/>
            <a:ext cx="5026954" cy="2853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4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598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32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Advanced Techniques are Highly Accurate and Dependable: </a:t>
            </a:r>
            <a:r>
              <a:rPr lang="en-US" sz="32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9755A4-AB69-951A-F760-1DC00BC3E3CE}"/>
              </a:ext>
            </a:extLst>
          </p:cNvPr>
          <p:cNvSpPr/>
          <p:nvPr/>
        </p:nvSpPr>
        <p:spPr>
          <a:xfrm>
            <a:off x="1295400" y="2203775"/>
            <a:ext cx="4533908" cy="1533000"/>
          </a:xfrm>
          <a:prstGeom prst="homePlate">
            <a:avLst>
              <a:gd name="adj" fmla="val 31112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Considering These Techniques To Be Highly </a:t>
            </a:r>
            <a:r>
              <a:rPr lang="en-US" sz="28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 &amp; Dependable</a:t>
            </a:r>
            <a:endParaRPr lang="en-US" sz="2800" b="1" dirty="0">
              <a:solidFill>
                <a:srgbClr val="0C3E5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2A8C2-9D7D-71F1-8380-09102FE436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Unpredictable failures and damages of assets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32E2FD7-28AA-CF83-8692-DDA66FD4803E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outages and production losses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0A4874E-3BCD-D6D5-95F5-0D409DAB79C9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105FA7A9-7C44-2180-DFE1-D69D23F60AA1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Frustration and decline</a:t>
            </a:r>
          </a:p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confidence &amp; morale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EECE22-049F-DB88-B938-00C259C8B0C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FE3DF-0C27-F20B-AFAB-8B424A89982F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BC952F-F399-AF60-70F6-4098004D2856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6963E1E2-EB0C-376F-ECBB-C88E37233A2F}"/>
              </a:ext>
            </a:extLst>
          </p:cNvPr>
          <p:cNvSpPr/>
          <p:nvPr/>
        </p:nvSpPr>
        <p:spPr>
          <a:xfrm>
            <a:off x="6290700" y="30009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Unjustifiable Huge Cost of Analysis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9D1F5055-1275-2DD8-EB1F-30D04991B460}"/>
              </a:ext>
            </a:extLst>
          </p:cNvPr>
          <p:cNvSpPr/>
          <p:nvPr/>
        </p:nvSpPr>
        <p:spPr>
          <a:xfrm>
            <a:off x="6290700" y="51009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Misleading &amp; shallow technical conclusions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7102FCB-E9BA-6821-D3E4-83E6DF820834}"/>
              </a:ext>
            </a:extLst>
          </p:cNvPr>
          <p:cNvSpPr/>
          <p:nvPr/>
        </p:nvSpPr>
        <p:spPr>
          <a:xfrm>
            <a:off x="6290700" y="72009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technical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3057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4" grpId="0" animBg="1"/>
      <p:bldP spid="25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Most Failures Are Asset Related (Physical)!</a:t>
            </a:r>
            <a:endParaRPr lang="en-US" sz="3600" b="1" spc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60671-13B3-C805-68A7-6BC17DA3E2CB}"/>
              </a:ext>
            </a:extLst>
          </p:cNvPr>
          <p:cNvSpPr txBox="1"/>
          <p:nvPr/>
        </p:nvSpPr>
        <p:spPr>
          <a:xfrm>
            <a:off x="1219200" y="2019300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>
                <a:solidFill>
                  <a:srgbClr val="706F6F"/>
                </a:solidFill>
                <a:effectLst/>
                <a:highlight>
                  <a:srgbClr val="FFFFFF"/>
                </a:highlight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How deep do we go when conducting RCA?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4D94B5-C3DA-E77F-AC1B-4A0D9BE15898}"/>
              </a:ext>
            </a:extLst>
          </p:cNvPr>
          <p:cNvGrpSpPr/>
          <p:nvPr/>
        </p:nvGrpSpPr>
        <p:grpSpPr>
          <a:xfrm>
            <a:off x="5464476" y="3075923"/>
            <a:ext cx="4912771" cy="6106177"/>
            <a:chOff x="4473876" y="3075923"/>
            <a:chExt cx="4401323" cy="610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2636B9-E213-78D3-E941-F15193038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581" r="47435"/>
            <a:stretch/>
          </p:blipFill>
          <p:spPr>
            <a:xfrm>
              <a:off x="4801347" y="3238504"/>
              <a:ext cx="3968790" cy="5714999"/>
            </a:xfrm>
            <a:prstGeom prst="rect">
              <a:avLst/>
            </a:prstGeom>
            <a:ln w="47625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4A0C5E0-0FF7-4F4B-D5B1-ADFC58A728E6}"/>
                </a:ext>
              </a:extLst>
            </p:cNvPr>
            <p:cNvSpPr/>
            <p:nvPr/>
          </p:nvSpPr>
          <p:spPr>
            <a:xfrm>
              <a:off x="4473876" y="3075923"/>
              <a:ext cx="4401323" cy="61061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442344-1DC6-1FF3-F8A0-9CE39D441DC9}"/>
              </a:ext>
            </a:extLst>
          </p:cNvPr>
          <p:cNvGrpSpPr/>
          <p:nvPr/>
        </p:nvGrpSpPr>
        <p:grpSpPr>
          <a:xfrm>
            <a:off x="2667000" y="3349323"/>
            <a:ext cx="7634047" cy="879777"/>
            <a:chOff x="1752600" y="3349323"/>
            <a:chExt cx="7122600" cy="879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8BF1C6-BD5D-1658-5A88-8C6F12275287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4229100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AA353C-A28A-FA88-F924-8B9FCBDFE11A}"/>
                </a:ext>
              </a:extLst>
            </p:cNvPr>
            <p:cNvSpPr txBox="1"/>
            <p:nvPr/>
          </p:nvSpPr>
          <p:spPr>
            <a:xfrm>
              <a:off x="1752600" y="3629680"/>
              <a:ext cx="2514600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r">
                <a:defRPr sz="2800">
                  <a:solidFill>
                    <a:srgbClr val="C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Physical</a:t>
              </a:r>
              <a:endParaRPr lang="ar-SA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CB190E-0D0E-2F17-3CC4-95BF3A3DE8DE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3349324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6335FD-FF1A-08D8-EE8B-D426CBD6F1F1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3349323"/>
              <a:ext cx="0" cy="864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A8EEE7-26DC-151B-DE6A-70B70CAA6332}"/>
              </a:ext>
            </a:extLst>
          </p:cNvPr>
          <p:cNvGrpSpPr/>
          <p:nvPr/>
        </p:nvGrpSpPr>
        <p:grpSpPr>
          <a:xfrm>
            <a:off x="2667000" y="5295900"/>
            <a:ext cx="7634047" cy="1600203"/>
            <a:chOff x="1752600" y="5295900"/>
            <a:chExt cx="7122600" cy="16002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8B682F-F8BB-E0A3-FF1A-59A759A61B8C}"/>
                </a:ext>
              </a:extLst>
            </p:cNvPr>
            <p:cNvSpPr txBox="1"/>
            <p:nvPr/>
          </p:nvSpPr>
          <p:spPr>
            <a:xfrm>
              <a:off x="1752600" y="5753100"/>
              <a:ext cx="2514600" cy="954107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en-US" sz="2800" dirty="0"/>
                <a:t>Systems, Tools, and Procedures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933C536-E7EF-C8A2-BA51-D9945C2AC73D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6896103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3D05D2-F044-F00F-CC0C-473C8120BEED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5295900"/>
              <a:ext cx="0" cy="1548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DA64AF-174B-E3FE-D064-0E8F205B2124}"/>
              </a:ext>
            </a:extLst>
          </p:cNvPr>
          <p:cNvGrpSpPr/>
          <p:nvPr/>
        </p:nvGrpSpPr>
        <p:grpSpPr>
          <a:xfrm>
            <a:off x="2667000" y="4229100"/>
            <a:ext cx="7634047" cy="1075800"/>
            <a:chOff x="1752600" y="4229100"/>
            <a:chExt cx="7122600" cy="1075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3DF01E-A0E9-1C89-05DB-E4DF3F4646B9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5304900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E313D8-751E-CE49-1824-A1C20A65666F}"/>
                </a:ext>
              </a:extLst>
            </p:cNvPr>
            <p:cNvSpPr txBox="1"/>
            <p:nvPr/>
          </p:nvSpPr>
          <p:spPr>
            <a:xfrm>
              <a:off x="1752600" y="4631409"/>
              <a:ext cx="2514600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r">
                <a:defRPr sz="2800">
                  <a:solidFill>
                    <a:srgbClr val="C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Human</a:t>
              </a:r>
              <a:endParaRPr lang="ar-SA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BDD06C2-D4DB-2FF7-00D0-6EC480830CE4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4229100"/>
              <a:ext cx="0" cy="1008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EBA274-A757-7DCD-B76E-BF81C16E7118}"/>
              </a:ext>
            </a:extLst>
          </p:cNvPr>
          <p:cNvGrpSpPr/>
          <p:nvPr/>
        </p:nvGrpSpPr>
        <p:grpSpPr>
          <a:xfrm>
            <a:off x="2667000" y="6896100"/>
            <a:ext cx="7634047" cy="1981203"/>
            <a:chOff x="1752600" y="6896100"/>
            <a:chExt cx="7122600" cy="19812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471CF9-2C5B-C2E7-427E-63E10AC233B7}"/>
                </a:ext>
              </a:extLst>
            </p:cNvPr>
            <p:cNvSpPr txBox="1"/>
            <p:nvPr/>
          </p:nvSpPr>
          <p:spPr>
            <a:xfrm>
              <a:off x="1752600" y="7200900"/>
              <a:ext cx="2514600" cy="1384995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r">
                <a:defRPr sz="2800">
                  <a:solidFill>
                    <a:srgbClr val="C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Philosophy, Mindset, and Culture</a:t>
              </a:r>
              <a:endParaRPr lang="ar-SA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1EBBE9-683A-6422-EFEB-874F66A42EE4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8877303"/>
              <a:ext cx="46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CA508F-CF15-7D43-AC2B-229EB83D81CA}"/>
                </a:ext>
              </a:extLst>
            </p:cNvPr>
            <p:cNvCxnSpPr>
              <a:cxnSpLocks/>
            </p:cNvCxnSpPr>
            <p:nvPr/>
          </p:nvCxnSpPr>
          <p:spPr>
            <a:xfrm>
              <a:off x="4587234" y="6896100"/>
              <a:ext cx="0" cy="194400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65CE1D3-62DE-BC1D-86A2-F75629FC3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86320"/>
              </p:ext>
            </p:extLst>
          </p:nvPr>
        </p:nvGraphicFramePr>
        <p:xfrm>
          <a:off x="10439400" y="2247900"/>
          <a:ext cx="4724400" cy="6629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3834512957"/>
                    </a:ext>
                  </a:extLst>
                </a:gridCol>
              </a:tblGrid>
              <a:tr h="109429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>
                          <a:solidFill>
                            <a:srgbClr val="0000CC"/>
                          </a:solidFill>
                        </a:rPr>
                        <a:t>Preventing Reoccurrence of Failure (Average %)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54580"/>
                  </a:ext>
                </a:extLst>
              </a:tr>
              <a:tr h="88691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15%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5269976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40%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52091804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70%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181506107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>
                          <a:solidFill>
                            <a:srgbClr val="0000CC"/>
                          </a:solidFill>
                        </a:rPr>
                        <a:t>85%</a:t>
                      </a:r>
                      <a:endParaRPr lang="ar-SA" sz="2800" b="1" dirty="0">
                        <a:solidFill>
                          <a:srgbClr val="0000CC"/>
                        </a:solidFill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891405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Most Failures Are Asset Related: </a:t>
            </a:r>
            <a:r>
              <a:rPr lang="en-US" sz="3600" b="1" spc="1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9755A4-AB69-951A-F760-1DC00BC3E3CE}"/>
              </a:ext>
            </a:extLst>
          </p:cNvPr>
          <p:cNvSpPr/>
          <p:nvPr/>
        </p:nvSpPr>
        <p:spPr>
          <a:xfrm>
            <a:off x="1295400" y="2203775"/>
            <a:ext cx="4533908" cy="1533000"/>
          </a:xfrm>
          <a:prstGeom prst="homePlate">
            <a:avLst>
              <a:gd name="adj" fmla="val 17194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44000" tIns="36000" rIns="72000" bIns="36000" rtlCol="1" anchor="ctr"/>
          <a:lstStyle/>
          <a:p>
            <a:r>
              <a:rPr lang="en-US" sz="3200" b="1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Considering Deeper Than Physical Reliability of the Assets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3B0538C-9554-4A34-2A0A-CCB6445B13E4}"/>
              </a:ext>
            </a:extLst>
          </p:cNvPr>
          <p:cNvSpPr/>
          <p:nvPr/>
        </p:nvSpPr>
        <p:spPr>
          <a:xfrm>
            <a:off x="6290700" y="3256018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Superficial analysis and conclusions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9579086-B155-9E93-6BB4-BDA46F479A09}"/>
              </a:ext>
            </a:extLst>
          </p:cNvPr>
          <p:cNvSpPr/>
          <p:nvPr/>
        </p:nvSpPr>
        <p:spPr>
          <a:xfrm>
            <a:off x="6290700" y="5114159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Misleading &amp; shallow technical conclusions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48E22C6-3FE7-DB66-5A3A-E0E9AB2E97E1}"/>
              </a:ext>
            </a:extLst>
          </p:cNvPr>
          <p:cNvSpPr/>
          <p:nvPr/>
        </p:nvSpPr>
        <p:spPr>
          <a:xfrm>
            <a:off x="6290700" y="6972300"/>
            <a:ext cx="4341308" cy="1152000"/>
          </a:xfrm>
          <a:prstGeom prst="homePlat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Poor technical recommendations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2A8C2-9D7D-71F1-8380-09102FE43645}"/>
              </a:ext>
            </a:extLst>
          </p:cNvPr>
          <p:cNvSpPr/>
          <p:nvPr/>
        </p:nvSpPr>
        <p:spPr>
          <a:xfrm>
            <a:off x="12211050" y="2584775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reoccurrence of failures and damages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32E2FD7-28AA-CF83-8692-DDA66FD4803E}"/>
              </a:ext>
            </a:extLst>
          </p:cNvPr>
          <p:cNvSpPr/>
          <p:nvPr/>
        </p:nvSpPr>
        <p:spPr>
          <a:xfrm>
            <a:off x="12211050" y="4247916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Frequent outages and production losses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EECE22-049F-DB88-B938-00C259C8B0CB}"/>
              </a:ext>
            </a:extLst>
          </p:cNvPr>
          <p:cNvSpPr/>
          <p:nvPr/>
        </p:nvSpPr>
        <p:spPr>
          <a:xfrm>
            <a:off x="5907600" y="2203775"/>
            <a:ext cx="4993653" cy="690212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FE3DF-0C27-F20B-AFAB-8B424A89982F}"/>
              </a:ext>
            </a:extLst>
          </p:cNvPr>
          <p:cNvSpPr/>
          <p:nvPr/>
        </p:nvSpPr>
        <p:spPr>
          <a:xfrm>
            <a:off x="11846547" y="2203774"/>
            <a:ext cx="4993653" cy="6902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BC952F-F399-AF60-70F6-4098004D2856}"/>
              </a:ext>
            </a:extLst>
          </p:cNvPr>
          <p:cNvSpPr/>
          <p:nvPr/>
        </p:nvSpPr>
        <p:spPr>
          <a:xfrm>
            <a:off x="10896600" y="5078836"/>
            <a:ext cx="945294" cy="115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65B463B-CD4C-F3BE-6B8F-1DCACE75722F}"/>
              </a:ext>
            </a:extLst>
          </p:cNvPr>
          <p:cNvSpPr/>
          <p:nvPr/>
        </p:nvSpPr>
        <p:spPr>
          <a:xfrm>
            <a:off x="12211050" y="591105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Severe process safety accidents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F41789C-ADA3-2AC3-A256-F53E07780C22}"/>
              </a:ext>
            </a:extLst>
          </p:cNvPr>
          <p:cNvSpPr/>
          <p:nvPr/>
        </p:nvSpPr>
        <p:spPr>
          <a:xfrm>
            <a:off x="12211050" y="7574197"/>
            <a:ext cx="4341308" cy="1152000"/>
          </a:xfrm>
          <a:prstGeom prst="homePlat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36000" rIns="72000" bIns="36000" rtlCol="1" anchor="ctr"/>
          <a:lstStyle/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Frustration and decline</a:t>
            </a:r>
          </a:p>
          <a:p>
            <a:r>
              <a:rPr lang="en-US" sz="2800" b="1" dirty="0">
                <a:solidFill>
                  <a:srgbClr val="0C3E5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confidence &amp; morale</a:t>
            </a:r>
          </a:p>
        </p:txBody>
      </p:sp>
    </p:spTree>
    <p:extLst>
      <p:ext uri="{BB962C8B-B14F-4D97-AF65-F5344CB8AC3E}">
        <p14:creationId xmlns:p14="http://schemas.microsoft.com/office/powerpoint/2010/main" val="21450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9" grpId="0" animBg="1"/>
      <p:bldP spid="21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Awakening Facts!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CDBC3C-A68F-E2D3-CCB6-CBAC32464BB7}"/>
              </a:ext>
            </a:extLst>
          </p:cNvPr>
          <p:cNvSpPr/>
          <p:nvPr/>
        </p:nvSpPr>
        <p:spPr>
          <a:xfrm>
            <a:off x="3810000" y="1866900"/>
            <a:ext cx="10744200" cy="1066800"/>
          </a:xfrm>
          <a:prstGeom prst="roundRect">
            <a:avLst/>
          </a:prstGeom>
          <a:solidFill>
            <a:srgbClr val="FFD03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industrial plants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 less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reliable after implementing Reliability and Asset Care programs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before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they implement them!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8E7692E-873A-10B5-9803-3E4C9192D3CC}"/>
              </a:ext>
            </a:extLst>
          </p:cNvPr>
          <p:cNvSpPr/>
          <p:nvPr/>
        </p:nvSpPr>
        <p:spPr>
          <a:xfrm>
            <a:off x="3810000" y="8191500"/>
            <a:ext cx="10744200" cy="1066800"/>
          </a:xfrm>
          <a:prstGeom prst="roundRect">
            <a:avLst/>
          </a:prstGeom>
          <a:solidFill>
            <a:srgbClr val="BEF5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than 60% of these programs do fail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fully or partially!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A76EF3-1CA9-5035-1044-5A1BCAC1DB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30"/>
          <a:stretch/>
        </p:blipFill>
        <p:spPr>
          <a:xfrm>
            <a:off x="9448800" y="3467100"/>
            <a:ext cx="5020095" cy="427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92CDF5-D18D-EABC-4595-D5DFB82F5D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664" r="2875"/>
          <a:stretch/>
        </p:blipFill>
        <p:spPr>
          <a:xfrm>
            <a:off x="3810001" y="3467100"/>
            <a:ext cx="5224270" cy="427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61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188872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36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Final Advice!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AA239-7BAA-D1E2-F5B5-D9728920B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1714500"/>
            <a:ext cx="5062028" cy="757906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A8000-7137-6FEF-BE63-0B7A5A857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919" y="1714500"/>
            <a:ext cx="5128259" cy="7579057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536304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4"/>
          <p:cNvSpPr txBox="1"/>
          <p:nvPr/>
        </p:nvSpPr>
        <p:spPr>
          <a:xfrm>
            <a:off x="5805573" y="3848100"/>
            <a:ext cx="667685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 dirty="0">
                <a:solidFill>
                  <a:srgbClr val="0C3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TextBox 10"/>
          <p:cNvSpPr txBox="1"/>
          <p:nvPr/>
        </p:nvSpPr>
        <p:spPr>
          <a:xfrm>
            <a:off x="-3606480" y="7586669"/>
            <a:ext cx="3606480" cy="81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E28126"/>
                </a:solidFill>
                <a:latin typeface="Canva Sans"/>
              </a:rPr>
              <a:t>Calle Cualquiera 123, Cualquier Lugar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3F1A73-A904-A5D4-A96E-7A65F910E1A4}"/>
              </a:ext>
            </a:extLst>
          </p:cNvPr>
          <p:cNvSpPr txBox="1"/>
          <p:nvPr/>
        </p:nvSpPr>
        <p:spPr>
          <a:xfrm>
            <a:off x="3669030" y="5654814"/>
            <a:ext cx="10949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/>
              <a:t>https://www.linkedin.com/in/mosaedgarni/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1F4930-6332-803E-E0C9-1DA3F94EFE59}"/>
              </a:ext>
            </a:extLst>
          </p:cNvPr>
          <p:cNvSpPr txBox="1"/>
          <p:nvPr/>
        </p:nvSpPr>
        <p:spPr>
          <a:xfrm>
            <a:off x="3669030" y="6958398"/>
            <a:ext cx="10949940" cy="144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781" spc="184" dirty="0">
                <a:solidFill>
                  <a:srgbClr val="0C3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dec Pro ExtraBold"/>
              </a:rPr>
              <a:t>Q &amp; A</a:t>
            </a:r>
            <a:endParaRPr lang="ar-SA" sz="8781" spc="184" dirty="0">
              <a:solidFill>
                <a:srgbClr val="0C3E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dec Pro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Exciting Claims!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CDBC3C-A68F-E2D3-CCB6-CBAC32464BB7}"/>
              </a:ext>
            </a:extLst>
          </p:cNvPr>
          <p:cNvSpPr/>
          <p:nvPr/>
        </p:nvSpPr>
        <p:spPr>
          <a:xfrm>
            <a:off x="3810000" y="1866900"/>
            <a:ext cx="10744200" cy="1066800"/>
          </a:xfrm>
          <a:prstGeom prst="roundRect">
            <a:avLst/>
          </a:prstGeom>
          <a:solidFill>
            <a:srgbClr val="FFD03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industrial plants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 less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reliable after implementing Reliability and Asset Care programs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before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they implement them!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8E7692E-873A-10B5-9803-3E4C9192D3CC}"/>
              </a:ext>
            </a:extLst>
          </p:cNvPr>
          <p:cNvSpPr/>
          <p:nvPr/>
        </p:nvSpPr>
        <p:spPr>
          <a:xfrm>
            <a:off x="3810000" y="8191500"/>
            <a:ext cx="10744200" cy="1066800"/>
          </a:xfrm>
          <a:prstGeom prst="roundRect">
            <a:avLst/>
          </a:prstGeom>
          <a:solidFill>
            <a:srgbClr val="BEF5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than 60% of these programs do fail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fully or partially!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A76EF3-1CA9-5035-1044-5A1BCAC1DB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30"/>
          <a:stretch/>
        </p:blipFill>
        <p:spPr>
          <a:xfrm>
            <a:off x="9448800" y="3467100"/>
            <a:ext cx="5020095" cy="427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92CDF5-D18D-EABC-4595-D5DFB82F5D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664" r="2875"/>
          <a:stretch/>
        </p:blipFill>
        <p:spPr>
          <a:xfrm>
            <a:off x="3810001" y="3467100"/>
            <a:ext cx="5224270" cy="427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Exciting Claims!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B0502-78EB-BDB2-6488-F20888A09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693" y="2476575"/>
            <a:ext cx="4965725" cy="5051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03FD9-D8F7-F8BB-3C92-44AD242F4F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0" r="6627"/>
          <a:stretch/>
        </p:blipFill>
        <p:spPr>
          <a:xfrm>
            <a:off x="10364635" y="2476500"/>
            <a:ext cx="4965724" cy="505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59474F-EBDF-834F-9F13-AF09956B4AD8}"/>
              </a:ext>
            </a:extLst>
          </p:cNvPr>
          <p:cNvGrpSpPr/>
          <p:nvPr/>
        </p:nvGrpSpPr>
        <p:grpSpPr>
          <a:xfrm>
            <a:off x="6172751" y="5907262"/>
            <a:ext cx="4191884" cy="631139"/>
            <a:chOff x="3581708" y="4644718"/>
            <a:chExt cx="3054664" cy="63113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77C7568-A0B2-E126-090B-14F9C096E56E}"/>
                </a:ext>
              </a:extLst>
            </p:cNvPr>
            <p:cNvSpPr/>
            <p:nvPr/>
          </p:nvSpPr>
          <p:spPr>
            <a:xfrm>
              <a:off x="3638268" y="4715419"/>
              <a:ext cx="2998104" cy="560438"/>
            </a:xfrm>
            <a:custGeom>
              <a:avLst/>
              <a:gdLst>
                <a:gd name="connsiteX0" fmla="*/ 0 w 2517850"/>
                <a:gd name="connsiteY0" fmla="*/ 0 h 840728"/>
                <a:gd name="connsiteX1" fmla="*/ 160345 w 2517850"/>
                <a:gd name="connsiteY1" fmla="*/ 130010 h 840728"/>
                <a:gd name="connsiteX2" fmla="*/ 325023 w 2517850"/>
                <a:gd name="connsiteY2" fmla="*/ 251352 h 840728"/>
                <a:gd name="connsiteX3" fmla="*/ 546039 w 2517850"/>
                <a:gd name="connsiteY3" fmla="*/ 338025 h 840728"/>
                <a:gd name="connsiteX4" fmla="*/ 801725 w 2517850"/>
                <a:gd name="connsiteY4" fmla="*/ 381362 h 840728"/>
                <a:gd name="connsiteX5" fmla="*/ 1217755 w 2517850"/>
                <a:gd name="connsiteY5" fmla="*/ 359693 h 840728"/>
                <a:gd name="connsiteX6" fmla="*/ 1941474 w 2517850"/>
                <a:gd name="connsiteY6" fmla="*/ 255686 h 840728"/>
                <a:gd name="connsiteX7" fmla="*/ 1919806 w 2517850"/>
                <a:gd name="connsiteY7" fmla="*/ 65005 h 840728"/>
                <a:gd name="connsiteX8" fmla="*/ 2517850 w 2517850"/>
                <a:gd name="connsiteY8" fmla="*/ 420364 h 840728"/>
                <a:gd name="connsiteX9" fmla="*/ 1932807 w 2517850"/>
                <a:gd name="connsiteY9" fmla="*/ 840728 h 840728"/>
                <a:gd name="connsiteX10" fmla="*/ 1945808 w 2517850"/>
                <a:gd name="connsiteY10" fmla="*/ 637047 h 840728"/>
                <a:gd name="connsiteX11" fmla="*/ 1391101 w 2517850"/>
                <a:gd name="connsiteY11" fmla="*/ 615379 h 840728"/>
                <a:gd name="connsiteX12" fmla="*/ 1040075 w 2517850"/>
                <a:gd name="connsiteY12" fmla="*/ 585043 h 840728"/>
                <a:gd name="connsiteX13" fmla="*/ 771389 w 2517850"/>
                <a:gd name="connsiteY13" fmla="*/ 546040 h 840728"/>
                <a:gd name="connsiteX14" fmla="*/ 550373 w 2517850"/>
                <a:gd name="connsiteY14" fmla="*/ 481035 h 840728"/>
                <a:gd name="connsiteX15" fmla="*/ 364026 w 2517850"/>
                <a:gd name="connsiteY15" fmla="*/ 377028 h 840728"/>
                <a:gd name="connsiteX16" fmla="*/ 212348 w 2517850"/>
                <a:gd name="connsiteY16" fmla="*/ 260019 h 840728"/>
                <a:gd name="connsiteX17" fmla="*/ 95340 w 2517850"/>
                <a:gd name="connsiteY17" fmla="*/ 134344 h 840728"/>
                <a:gd name="connsiteX18" fmla="*/ 0 w 2517850"/>
                <a:gd name="connsiteY18" fmla="*/ 0 h 840728"/>
                <a:gd name="connsiteX0" fmla="*/ 0 w 2298583"/>
                <a:gd name="connsiteY0" fmla="*/ 0 h 840728"/>
                <a:gd name="connsiteX1" fmla="*/ 160345 w 2298583"/>
                <a:gd name="connsiteY1" fmla="*/ 130010 h 840728"/>
                <a:gd name="connsiteX2" fmla="*/ 325023 w 2298583"/>
                <a:gd name="connsiteY2" fmla="*/ 251352 h 840728"/>
                <a:gd name="connsiteX3" fmla="*/ 546039 w 2298583"/>
                <a:gd name="connsiteY3" fmla="*/ 338025 h 840728"/>
                <a:gd name="connsiteX4" fmla="*/ 801725 w 2298583"/>
                <a:gd name="connsiteY4" fmla="*/ 381362 h 840728"/>
                <a:gd name="connsiteX5" fmla="*/ 1217755 w 2298583"/>
                <a:gd name="connsiteY5" fmla="*/ 359693 h 840728"/>
                <a:gd name="connsiteX6" fmla="*/ 1941474 w 2298583"/>
                <a:gd name="connsiteY6" fmla="*/ 255686 h 840728"/>
                <a:gd name="connsiteX7" fmla="*/ 1919806 w 2298583"/>
                <a:gd name="connsiteY7" fmla="*/ 65005 h 840728"/>
                <a:gd name="connsiteX8" fmla="*/ 2298583 w 2298583"/>
                <a:gd name="connsiteY8" fmla="*/ 375389 h 840728"/>
                <a:gd name="connsiteX9" fmla="*/ 1932807 w 2298583"/>
                <a:gd name="connsiteY9" fmla="*/ 840728 h 840728"/>
                <a:gd name="connsiteX10" fmla="*/ 1945808 w 2298583"/>
                <a:gd name="connsiteY10" fmla="*/ 637047 h 840728"/>
                <a:gd name="connsiteX11" fmla="*/ 1391101 w 2298583"/>
                <a:gd name="connsiteY11" fmla="*/ 615379 h 840728"/>
                <a:gd name="connsiteX12" fmla="*/ 1040075 w 2298583"/>
                <a:gd name="connsiteY12" fmla="*/ 585043 h 840728"/>
                <a:gd name="connsiteX13" fmla="*/ 771389 w 2298583"/>
                <a:gd name="connsiteY13" fmla="*/ 546040 h 840728"/>
                <a:gd name="connsiteX14" fmla="*/ 550373 w 2298583"/>
                <a:gd name="connsiteY14" fmla="*/ 481035 h 840728"/>
                <a:gd name="connsiteX15" fmla="*/ 364026 w 2298583"/>
                <a:gd name="connsiteY15" fmla="*/ 377028 h 840728"/>
                <a:gd name="connsiteX16" fmla="*/ 212348 w 2298583"/>
                <a:gd name="connsiteY16" fmla="*/ 260019 h 840728"/>
                <a:gd name="connsiteX17" fmla="*/ 95340 w 2298583"/>
                <a:gd name="connsiteY17" fmla="*/ 134344 h 840728"/>
                <a:gd name="connsiteX18" fmla="*/ 0 w 2298583"/>
                <a:gd name="connsiteY18" fmla="*/ 0 h 840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8583" h="840728">
                  <a:moveTo>
                    <a:pt x="0" y="0"/>
                  </a:moveTo>
                  <a:lnTo>
                    <a:pt x="160345" y="130010"/>
                  </a:lnTo>
                  <a:lnTo>
                    <a:pt x="325023" y="251352"/>
                  </a:lnTo>
                  <a:lnTo>
                    <a:pt x="546039" y="338025"/>
                  </a:lnTo>
                  <a:lnTo>
                    <a:pt x="801725" y="381362"/>
                  </a:lnTo>
                  <a:lnTo>
                    <a:pt x="1217755" y="359693"/>
                  </a:lnTo>
                  <a:lnTo>
                    <a:pt x="1941474" y="255686"/>
                  </a:lnTo>
                  <a:lnTo>
                    <a:pt x="1919806" y="65005"/>
                  </a:lnTo>
                  <a:lnTo>
                    <a:pt x="2298583" y="375389"/>
                  </a:lnTo>
                  <a:lnTo>
                    <a:pt x="1932807" y="840728"/>
                  </a:lnTo>
                  <a:lnTo>
                    <a:pt x="1945808" y="637047"/>
                  </a:lnTo>
                  <a:lnTo>
                    <a:pt x="1391101" y="615379"/>
                  </a:lnTo>
                  <a:lnTo>
                    <a:pt x="1040075" y="585043"/>
                  </a:lnTo>
                  <a:lnTo>
                    <a:pt x="771389" y="546040"/>
                  </a:lnTo>
                  <a:lnTo>
                    <a:pt x="550373" y="481035"/>
                  </a:lnTo>
                  <a:lnTo>
                    <a:pt x="364026" y="377028"/>
                  </a:lnTo>
                  <a:lnTo>
                    <a:pt x="212348" y="260019"/>
                  </a:lnTo>
                  <a:lnTo>
                    <a:pt x="95340" y="134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C3D4496-FD34-6B14-0879-F4589AF6FD80}"/>
                </a:ext>
              </a:extLst>
            </p:cNvPr>
            <p:cNvSpPr/>
            <p:nvPr/>
          </p:nvSpPr>
          <p:spPr>
            <a:xfrm>
              <a:off x="3581708" y="4644718"/>
              <a:ext cx="131975" cy="14140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ar-SA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01C470D-DDB3-72A8-AEA3-D3DF247B99A9}"/>
              </a:ext>
            </a:extLst>
          </p:cNvPr>
          <p:cNvSpPr/>
          <p:nvPr/>
        </p:nvSpPr>
        <p:spPr>
          <a:xfrm>
            <a:off x="914400" y="8231278"/>
            <a:ext cx="16535400" cy="1027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show that more than 60% of all reliability initiatives do fail, fully or partially!</a:t>
            </a:r>
          </a:p>
        </p:txBody>
      </p:sp>
    </p:spTree>
    <p:extLst>
      <p:ext uri="{BB962C8B-B14F-4D97-AF65-F5344CB8AC3E}">
        <p14:creationId xmlns:p14="http://schemas.microsoft.com/office/powerpoint/2010/main" val="142932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We Are Addressing In This Workshop?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2BBBA-E080-AC1D-E07B-8B990D4997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39"/>
          <a:stretch/>
        </p:blipFill>
        <p:spPr>
          <a:xfrm>
            <a:off x="10186451" y="2019300"/>
            <a:ext cx="5320484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0E1384-D915-ACBC-397E-75BD9B331D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2" r="9723"/>
          <a:stretch/>
        </p:blipFill>
        <p:spPr>
          <a:xfrm>
            <a:off x="2971800" y="2019301"/>
            <a:ext cx="5275567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8A3762-3BEB-C9DC-42E6-24E5DC6D61FA}"/>
              </a:ext>
            </a:extLst>
          </p:cNvPr>
          <p:cNvSpPr/>
          <p:nvPr/>
        </p:nvSpPr>
        <p:spPr>
          <a:xfrm>
            <a:off x="12725400" y="7254159"/>
            <a:ext cx="2799797" cy="1080000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1" anchor="ctr"/>
          <a:lstStyle/>
          <a:p>
            <a:pPr algn="ctr"/>
            <a:r>
              <a:rPr lang="en-US" sz="2400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Experts and Technical Teams</a:t>
            </a:r>
            <a:endParaRPr lang="ar-SA" sz="2400" spc="100" dirty="0">
              <a:solidFill>
                <a:srgbClr val="0C3E5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0E9BAE-D1C9-4190-1598-D5C64FDD7C24}"/>
              </a:ext>
            </a:extLst>
          </p:cNvPr>
          <p:cNvSpPr/>
          <p:nvPr/>
        </p:nvSpPr>
        <p:spPr>
          <a:xfrm>
            <a:off x="2988932" y="7256278"/>
            <a:ext cx="9584067" cy="108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6000" tIns="36000" rIns="36000" bIns="36000" rtlCol="1" anchor="ctr"/>
          <a:lstStyle/>
          <a:p>
            <a:pPr algn="ctr"/>
            <a:r>
              <a:rPr lang="en-US" sz="32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Leaders</a:t>
            </a:r>
          </a:p>
          <a:p>
            <a:pPr algn="ctr"/>
            <a:r>
              <a:rPr lang="en-US" sz="32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Decision Makers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41685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49352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Important Is Reliability and Asset Care?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B7413F-20DF-27CB-CD1D-42D59F3D0941}"/>
              </a:ext>
            </a:extLst>
          </p:cNvPr>
          <p:cNvGrpSpPr/>
          <p:nvPr/>
        </p:nvGrpSpPr>
        <p:grpSpPr>
          <a:xfrm>
            <a:off x="1066800" y="1676400"/>
            <a:ext cx="15392399" cy="2225982"/>
            <a:chOff x="1066800" y="1676400"/>
            <a:chExt cx="15392399" cy="22259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E52F54-C937-2E33-604B-DC5FEF254BA0}"/>
                </a:ext>
              </a:extLst>
            </p:cNvPr>
            <p:cNvSpPr/>
            <p:nvPr/>
          </p:nvSpPr>
          <p:spPr>
            <a:xfrm>
              <a:off x="1066800" y="1676400"/>
              <a:ext cx="11125200" cy="22259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Bhopal Disaster, India, 1984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Over 500,000 people exposed to very toxic gas release (MIC).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Immediate death toll of 2,259 people.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Injuries exceeded 500,000, more than 30% very serious.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Total death toll estimates exceeded 20,000 people.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9EB971-57DC-ABA4-0EF9-A347FDD1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847"/>
            <a:stretch/>
          </p:blipFill>
          <p:spPr>
            <a:xfrm>
              <a:off x="13487399" y="1752600"/>
              <a:ext cx="2971800" cy="20735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4DF0BC-8AF0-4A30-50F6-435231069060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12192000" y="2789391"/>
              <a:ext cx="1295399" cy="1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5A50BD-71DF-4BF4-1115-DBA2029E4C18}"/>
              </a:ext>
            </a:extLst>
          </p:cNvPr>
          <p:cNvGrpSpPr/>
          <p:nvPr/>
        </p:nvGrpSpPr>
        <p:grpSpPr>
          <a:xfrm>
            <a:off x="1066800" y="4240059"/>
            <a:ext cx="15392399" cy="2225982"/>
            <a:chOff x="1066800" y="4233018"/>
            <a:chExt cx="15392399" cy="22259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87FDE3-395C-140C-5913-38576AF57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7399" y="4359279"/>
              <a:ext cx="2971800" cy="19734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23ED66-C42A-918A-6ACC-19C4A843CD83}"/>
                </a:ext>
              </a:extLst>
            </p:cNvPr>
            <p:cNvSpPr/>
            <p:nvPr/>
          </p:nvSpPr>
          <p:spPr>
            <a:xfrm>
              <a:off x="1066800" y="4233018"/>
              <a:ext cx="11125200" cy="22259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BP Texas Disaster, USA, 2005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 workers killed.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180 others injured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Refinery severely damaged and production stopped for 2 years.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Total financial impact estimates exceeded $5 billions.</a:t>
              </a:r>
              <a:endParaRPr lang="ar-SA" sz="24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7D69F7-7A88-B526-C72B-0106771573B7}"/>
                </a:ext>
              </a:extLst>
            </p:cNvPr>
            <p:cNvCxnSpPr>
              <a:cxnSpLocks/>
              <a:stCxn id="11" idx="3"/>
              <a:endCxn id="9" idx="1"/>
            </p:cNvCxnSpPr>
            <p:nvPr/>
          </p:nvCxnSpPr>
          <p:spPr>
            <a:xfrm>
              <a:off x="12192000" y="5346009"/>
              <a:ext cx="1295399" cy="1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A1B21D-C27E-4280-77F0-BC0B6658D606}"/>
              </a:ext>
            </a:extLst>
          </p:cNvPr>
          <p:cNvGrpSpPr/>
          <p:nvPr/>
        </p:nvGrpSpPr>
        <p:grpSpPr>
          <a:xfrm>
            <a:off x="1066800" y="6803717"/>
            <a:ext cx="15392400" cy="2302183"/>
            <a:chOff x="1066800" y="6736766"/>
            <a:chExt cx="15392400" cy="23021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FB44E5-D535-D534-F7E6-8B4AC5A1C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2749"/>
            <a:stretch/>
          </p:blipFill>
          <p:spPr>
            <a:xfrm>
              <a:off x="13487400" y="6819623"/>
              <a:ext cx="2971800" cy="21364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1EDCC0-14BF-8E34-A1E6-CA48CE2CE5B1}"/>
                </a:ext>
              </a:extLst>
            </p:cNvPr>
            <p:cNvSpPr/>
            <p:nvPr/>
          </p:nvSpPr>
          <p:spPr>
            <a:xfrm>
              <a:off x="1066800" y="6736766"/>
              <a:ext cx="11125200" cy="2302183"/>
            </a:xfrm>
            <a:prstGeom prst="rect">
              <a:avLst/>
            </a:prstGeom>
            <a:solidFill>
              <a:srgbClr val="FFFF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>
                <a:spcAft>
                  <a:spcPts val="400"/>
                </a:spcAft>
              </a:pPr>
              <a:r>
                <a:rPr lang="en-US" sz="2800" b="1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NASA Space Shuttle Challenger, USA, 1986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 crew members killed.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space shuttle Challenger fully destroyed.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USA space programs halted for several years.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C3E5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Total financial impact estimates exceeded $3.5 billions.</a:t>
              </a:r>
              <a:endParaRPr lang="ar-SA" sz="24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4DD2F5-E85D-E218-B060-56BFECE006A4}"/>
                </a:ext>
              </a:extLst>
            </p:cNvPr>
            <p:cNvCxnSpPr>
              <a:cxnSpLocks/>
              <a:stCxn id="12" idx="3"/>
              <a:endCxn id="10" idx="1"/>
            </p:cNvCxnSpPr>
            <p:nvPr/>
          </p:nvCxnSpPr>
          <p:spPr>
            <a:xfrm>
              <a:off x="12192000" y="7887858"/>
              <a:ext cx="1295400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5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1778DBF-4A69-3ADC-E03D-83DB2EFF0848}"/>
              </a:ext>
            </a:extLst>
          </p:cNvPr>
          <p:cNvSpPr txBox="1"/>
          <p:nvPr/>
        </p:nvSpPr>
        <p:spPr>
          <a:xfrm>
            <a:off x="838200" y="495300"/>
            <a:ext cx="15468600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000" b="1" spc="100" dirty="0">
                <a:solidFill>
                  <a:srgbClr val="0C3E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Key Elements Needed For Successful Initiatives?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C917D5-223F-7326-7598-F8AFAF414E2E}"/>
              </a:ext>
            </a:extLst>
          </p:cNvPr>
          <p:cNvGrpSpPr/>
          <p:nvPr/>
        </p:nvGrpSpPr>
        <p:grpSpPr>
          <a:xfrm>
            <a:off x="11353803" y="2476500"/>
            <a:ext cx="4495796" cy="1066800"/>
            <a:chOff x="5178575" y="1756973"/>
            <a:chExt cx="3163172" cy="828000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55CF588B-0A50-7B73-58A8-5A74CA7012C6}"/>
                </a:ext>
              </a:extLst>
            </p:cNvPr>
            <p:cNvSpPr/>
            <p:nvPr/>
          </p:nvSpPr>
          <p:spPr>
            <a:xfrm>
              <a:off x="5178575" y="1848603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Governance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14" name="Hexagon 15">
              <a:extLst>
                <a:ext uri="{FF2B5EF4-FFF2-40B4-BE49-F238E27FC236}">
                  <a16:creationId xmlns:a16="http://schemas.microsoft.com/office/drawing/2014/main" id="{4DC9DE81-4571-113E-B7C7-46810FEC9336}"/>
                </a:ext>
              </a:extLst>
            </p:cNvPr>
            <p:cNvSpPr/>
            <p:nvPr/>
          </p:nvSpPr>
          <p:spPr>
            <a:xfrm>
              <a:off x="7261747" y="1756973"/>
              <a:ext cx="1080000" cy="828000"/>
            </a:xfrm>
            <a:prstGeom prst="round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77E14B-FCC9-6C4E-B2C8-E7D263F8C5A7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 flipV="1">
              <a:off x="6906575" y="2170973"/>
              <a:ext cx="355172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ECC2D3-14A0-7BD8-C553-3DB23686A8F6}"/>
              </a:ext>
            </a:extLst>
          </p:cNvPr>
          <p:cNvGrpSpPr/>
          <p:nvPr/>
        </p:nvGrpSpPr>
        <p:grpSpPr>
          <a:xfrm>
            <a:off x="2133600" y="7952376"/>
            <a:ext cx="4511625" cy="1066800"/>
            <a:chOff x="593400" y="5135520"/>
            <a:chExt cx="3174309" cy="828000"/>
          </a:xfrm>
        </p:grpSpPr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20390A51-6D53-23D0-86F0-78D478B89875}"/>
                </a:ext>
              </a:extLst>
            </p:cNvPr>
            <p:cNvSpPr/>
            <p:nvPr/>
          </p:nvSpPr>
          <p:spPr>
            <a:xfrm>
              <a:off x="593400" y="5227150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Setup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18" name="Hexagon 21">
              <a:extLst>
                <a:ext uri="{FF2B5EF4-FFF2-40B4-BE49-F238E27FC236}">
                  <a16:creationId xmlns:a16="http://schemas.microsoft.com/office/drawing/2014/main" id="{E0625352-C471-16D7-255D-643D3AF150DC}"/>
                </a:ext>
              </a:extLst>
            </p:cNvPr>
            <p:cNvSpPr/>
            <p:nvPr/>
          </p:nvSpPr>
          <p:spPr>
            <a:xfrm>
              <a:off x="2687709" y="5135520"/>
              <a:ext cx="1080000" cy="828000"/>
            </a:xfrm>
            <a:prstGeom prst="round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286EA4-7F92-846B-C183-56E2B286B78F}"/>
                </a:ext>
              </a:extLst>
            </p:cNvPr>
            <p:cNvCxnSpPr>
              <a:cxnSpLocks/>
              <a:stCxn id="17" idx="3"/>
              <a:endCxn id="18" idx="1"/>
            </p:cNvCxnSpPr>
            <p:nvPr/>
          </p:nvCxnSpPr>
          <p:spPr>
            <a:xfrm flipV="1">
              <a:off x="2321400" y="5549520"/>
              <a:ext cx="366309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2E4F95-7B0B-D23C-4450-E9FA269B04A6}"/>
              </a:ext>
            </a:extLst>
          </p:cNvPr>
          <p:cNvGrpSpPr/>
          <p:nvPr/>
        </p:nvGrpSpPr>
        <p:grpSpPr>
          <a:xfrm>
            <a:off x="2133600" y="3846085"/>
            <a:ext cx="4511625" cy="1066800"/>
            <a:chOff x="593400" y="2697618"/>
            <a:chExt cx="3174309" cy="828000"/>
          </a:xfrm>
        </p:grpSpPr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F439B024-2F33-B812-F511-490B82EC89F1}"/>
                </a:ext>
              </a:extLst>
            </p:cNvPr>
            <p:cNvSpPr/>
            <p:nvPr/>
          </p:nvSpPr>
          <p:spPr>
            <a:xfrm>
              <a:off x="593400" y="2789248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Vision</a:t>
              </a:r>
              <a:endPara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2" name="Hexagon 27">
              <a:extLst>
                <a:ext uri="{FF2B5EF4-FFF2-40B4-BE49-F238E27FC236}">
                  <a16:creationId xmlns:a16="http://schemas.microsoft.com/office/drawing/2014/main" id="{5AA11992-77F9-EC68-8A5C-E14F93D179E0}"/>
                </a:ext>
              </a:extLst>
            </p:cNvPr>
            <p:cNvSpPr/>
            <p:nvPr/>
          </p:nvSpPr>
          <p:spPr>
            <a:xfrm>
              <a:off x="2687709" y="2697618"/>
              <a:ext cx="1080000" cy="828000"/>
            </a:xfrm>
            <a:prstGeom prst="round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6AF5B7-9897-04B0-6004-FD97FBDACCCD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 flipV="1">
              <a:off x="2321400" y="3111618"/>
              <a:ext cx="366309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318F20-3D1C-6A02-2CAC-45C5707D946E}"/>
              </a:ext>
            </a:extLst>
          </p:cNvPr>
          <p:cNvGrpSpPr/>
          <p:nvPr/>
        </p:nvGrpSpPr>
        <p:grpSpPr>
          <a:xfrm>
            <a:off x="2133600" y="6583613"/>
            <a:ext cx="4511625" cy="1066800"/>
            <a:chOff x="593400" y="4362903"/>
            <a:chExt cx="3174309" cy="828000"/>
          </a:xfrm>
        </p:grpSpPr>
        <p:sp>
          <p:nvSpPr>
            <p:cNvPr id="25" name="Freeform: Shape 31">
              <a:extLst>
                <a:ext uri="{FF2B5EF4-FFF2-40B4-BE49-F238E27FC236}">
                  <a16:creationId xmlns:a16="http://schemas.microsoft.com/office/drawing/2014/main" id="{72EA4F96-725C-C6DB-A4C4-1CEB97714F0E}"/>
                </a:ext>
              </a:extLst>
            </p:cNvPr>
            <p:cNvSpPr/>
            <p:nvPr/>
          </p:nvSpPr>
          <p:spPr>
            <a:xfrm>
              <a:off x="593400" y="4454533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Plan 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6" name="Hexagon 33">
              <a:extLst>
                <a:ext uri="{FF2B5EF4-FFF2-40B4-BE49-F238E27FC236}">
                  <a16:creationId xmlns:a16="http://schemas.microsoft.com/office/drawing/2014/main" id="{4C65799E-4605-0610-4173-95A80EB30BD2}"/>
                </a:ext>
              </a:extLst>
            </p:cNvPr>
            <p:cNvSpPr/>
            <p:nvPr/>
          </p:nvSpPr>
          <p:spPr>
            <a:xfrm>
              <a:off x="2687709" y="4362903"/>
              <a:ext cx="1080000" cy="828000"/>
            </a:xfrm>
            <a:prstGeom prst="round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4274C57-206B-9E16-67BF-D31979DCE2D5}"/>
                </a:ext>
              </a:extLst>
            </p:cNvPr>
            <p:cNvCxnSpPr>
              <a:cxnSpLocks/>
              <a:stCxn id="25" idx="3"/>
              <a:endCxn id="26" idx="1"/>
            </p:cNvCxnSpPr>
            <p:nvPr/>
          </p:nvCxnSpPr>
          <p:spPr>
            <a:xfrm flipV="1">
              <a:off x="2321400" y="4776903"/>
              <a:ext cx="366309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5A0BD8-906A-05CB-A0CC-85762A1D1AF6}"/>
              </a:ext>
            </a:extLst>
          </p:cNvPr>
          <p:cNvGrpSpPr/>
          <p:nvPr/>
        </p:nvGrpSpPr>
        <p:grpSpPr>
          <a:xfrm>
            <a:off x="11353802" y="3845469"/>
            <a:ext cx="4495797" cy="1066800"/>
            <a:chOff x="5178575" y="2680288"/>
            <a:chExt cx="3163173" cy="828000"/>
          </a:xfrm>
        </p:grpSpPr>
        <p:sp>
          <p:nvSpPr>
            <p:cNvPr id="29" name="Freeform: Shape 37">
              <a:extLst>
                <a:ext uri="{FF2B5EF4-FFF2-40B4-BE49-F238E27FC236}">
                  <a16:creationId xmlns:a16="http://schemas.microsoft.com/office/drawing/2014/main" id="{2F5EBB84-3EE4-5781-677B-699740BF48D5}"/>
                </a:ext>
              </a:extLst>
            </p:cNvPr>
            <p:cNvSpPr/>
            <p:nvPr/>
          </p:nvSpPr>
          <p:spPr>
            <a:xfrm>
              <a:off x="5178575" y="2771918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Methodology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0" name="Hexagon 39">
              <a:extLst>
                <a:ext uri="{FF2B5EF4-FFF2-40B4-BE49-F238E27FC236}">
                  <a16:creationId xmlns:a16="http://schemas.microsoft.com/office/drawing/2014/main" id="{517C308A-C9C5-B520-39D2-1A4C96E35794}"/>
                </a:ext>
              </a:extLst>
            </p:cNvPr>
            <p:cNvSpPr/>
            <p:nvPr/>
          </p:nvSpPr>
          <p:spPr>
            <a:xfrm>
              <a:off x="7261748" y="2680288"/>
              <a:ext cx="1080000" cy="828000"/>
            </a:xfrm>
            <a:prstGeom prst="round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6B197D1-55E6-2006-52E2-73ADA42EF687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6906575" y="3094288"/>
              <a:ext cx="355173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8A2352-7E2E-42AF-2A48-92A9999F37A2}"/>
              </a:ext>
            </a:extLst>
          </p:cNvPr>
          <p:cNvGrpSpPr/>
          <p:nvPr/>
        </p:nvGrpSpPr>
        <p:grpSpPr>
          <a:xfrm>
            <a:off x="2133600" y="2477321"/>
            <a:ext cx="4511625" cy="1066800"/>
            <a:chOff x="593400" y="1756974"/>
            <a:chExt cx="3174309" cy="828000"/>
          </a:xfrm>
        </p:grpSpPr>
        <p:sp>
          <p:nvSpPr>
            <p:cNvPr id="33" name="Freeform: Shape 46">
              <a:extLst>
                <a:ext uri="{FF2B5EF4-FFF2-40B4-BE49-F238E27FC236}">
                  <a16:creationId xmlns:a16="http://schemas.microsoft.com/office/drawing/2014/main" id="{F73EDF16-057A-31F5-D03C-98DD32284CF7}"/>
                </a:ext>
              </a:extLst>
            </p:cNvPr>
            <p:cNvSpPr/>
            <p:nvPr/>
          </p:nvSpPr>
          <p:spPr>
            <a:xfrm>
              <a:off x="593400" y="1848604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Mindset 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" name="Hexagon 48">
              <a:extLst>
                <a:ext uri="{FF2B5EF4-FFF2-40B4-BE49-F238E27FC236}">
                  <a16:creationId xmlns:a16="http://schemas.microsoft.com/office/drawing/2014/main" id="{AE06350D-34DC-6E73-042E-59F7A58DBB6C}"/>
                </a:ext>
              </a:extLst>
            </p:cNvPr>
            <p:cNvSpPr/>
            <p:nvPr/>
          </p:nvSpPr>
          <p:spPr>
            <a:xfrm>
              <a:off x="2687709" y="1756974"/>
              <a:ext cx="1080000" cy="828000"/>
            </a:xfrm>
            <a:prstGeom prst="round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4E317BC-E9E5-1702-C444-CECA580B6F51}"/>
                </a:ext>
              </a:extLst>
            </p:cNvPr>
            <p:cNvCxnSpPr>
              <a:cxnSpLocks/>
              <a:stCxn id="34" idx="1"/>
              <a:endCxn id="33" idx="3"/>
            </p:cNvCxnSpPr>
            <p:nvPr/>
          </p:nvCxnSpPr>
          <p:spPr>
            <a:xfrm flipH="1">
              <a:off x="2321400" y="2170974"/>
              <a:ext cx="366309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7CF4DB-8BD9-0B7D-7E7A-B5DF0BE1DD00}"/>
              </a:ext>
            </a:extLst>
          </p:cNvPr>
          <p:cNvGrpSpPr/>
          <p:nvPr/>
        </p:nvGrpSpPr>
        <p:grpSpPr>
          <a:xfrm>
            <a:off x="2133600" y="5214849"/>
            <a:ext cx="4511625" cy="1066800"/>
            <a:chOff x="593400" y="3571643"/>
            <a:chExt cx="3174309" cy="828000"/>
          </a:xfrm>
        </p:grpSpPr>
        <p:sp>
          <p:nvSpPr>
            <p:cNvPr id="37" name="Freeform: Shape 52">
              <a:extLst>
                <a:ext uri="{FF2B5EF4-FFF2-40B4-BE49-F238E27FC236}">
                  <a16:creationId xmlns:a16="http://schemas.microsoft.com/office/drawing/2014/main" id="{BC5175F3-32C8-B90F-6D9A-ACB51109AFED}"/>
                </a:ext>
              </a:extLst>
            </p:cNvPr>
            <p:cNvSpPr/>
            <p:nvPr/>
          </p:nvSpPr>
          <p:spPr>
            <a:xfrm>
              <a:off x="593400" y="3663273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Strategy 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" name="Hexagon 54">
              <a:extLst>
                <a:ext uri="{FF2B5EF4-FFF2-40B4-BE49-F238E27FC236}">
                  <a16:creationId xmlns:a16="http://schemas.microsoft.com/office/drawing/2014/main" id="{64BDD6E3-9095-FFFC-EFA8-D911DB538C54}"/>
                </a:ext>
              </a:extLst>
            </p:cNvPr>
            <p:cNvSpPr/>
            <p:nvPr/>
          </p:nvSpPr>
          <p:spPr>
            <a:xfrm>
              <a:off x="2687709" y="3571643"/>
              <a:ext cx="1080000" cy="828000"/>
            </a:xfrm>
            <a:prstGeom prst="round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458905-A330-4EBE-839B-012C157B4824}"/>
                </a:ext>
              </a:extLst>
            </p:cNvPr>
            <p:cNvCxnSpPr>
              <a:cxnSpLocks/>
              <a:stCxn id="37" idx="3"/>
              <a:endCxn id="38" idx="1"/>
            </p:cNvCxnSpPr>
            <p:nvPr/>
          </p:nvCxnSpPr>
          <p:spPr>
            <a:xfrm flipV="1">
              <a:off x="2321400" y="3985643"/>
              <a:ext cx="366309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3DD3D1-D883-04F5-F65F-C82BC8BC56D9}"/>
              </a:ext>
            </a:extLst>
          </p:cNvPr>
          <p:cNvGrpSpPr/>
          <p:nvPr/>
        </p:nvGrpSpPr>
        <p:grpSpPr>
          <a:xfrm>
            <a:off x="11353802" y="5214438"/>
            <a:ext cx="4495797" cy="1066800"/>
            <a:chOff x="5178575" y="3587369"/>
            <a:chExt cx="3163173" cy="828000"/>
          </a:xfrm>
        </p:grpSpPr>
        <p:sp>
          <p:nvSpPr>
            <p:cNvPr id="41" name="Freeform: Shape 37">
              <a:extLst>
                <a:ext uri="{FF2B5EF4-FFF2-40B4-BE49-F238E27FC236}">
                  <a16:creationId xmlns:a16="http://schemas.microsoft.com/office/drawing/2014/main" id="{3CC451B1-C2C0-9B9C-F414-FBF447D9357F}"/>
                </a:ext>
              </a:extLst>
            </p:cNvPr>
            <p:cNvSpPr/>
            <p:nvPr/>
          </p:nvSpPr>
          <p:spPr>
            <a:xfrm>
              <a:off x="5178575" y="3678999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Team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2" name="Hexagon 39">
              <a:extLst>
                <a:ext uri="{FF2B5EF4-FFF2-40B4-BE49-F238E27FC236}">
                  <a16:creationId xmlns:a16="http://schemas.microsoft.com/office/drawing/2014/main" id="{91B33EC2-5293-052A-5B00-E3F00D5DAC89}"/>
                </a:ext>
              </a:extLst>
            </p:cNvPr>
            <p:cNvSpPr/>
            <p:nvPr/>
          </p:nvSpPr>
          <p:spPr>
            <a:xfrm>
              <a:off x="7261748" y="3587369"/>
              <a:ext cx="1080000" cy="828000"/>
            </a:xfrm>
            <a:prstGeom prst="round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B41165F-3AB5-2C21-B7E8-4FBA5A9B5B50}"/>
                </a:ext>
              </a:extLst>
            </p:cNvPr>
            <p:cNvCxnSpPr>
              <a:cxnSpLocks/>
              <a:stCxn id="41" idx="3"/>
              <a:endCxn id="42" idx="1"/>
            </p:cNvCxnSpPr>
            <p:nvPr/>
          </p:nvCxnSpPr>
          <p:spPr>
            <a:xfrm flipV="1">
              <a:off x="6906575" y="4001369"/>
              <a:ext cx="355173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B8B3E0-2F5F-319F-EFF7-B247A5F5C10C}"/>
              </a:ext>
            </a:extLst>
          </p:cNvPr>
          <p:cNvGrpSpPr/>
          <p:nvPr/>
        </p:nvGrpSpPr>
        <p:grpSpPr>
          <a:xfrm>
            <a:off x="11353800" y="6583407"/>
            <a:ext cx="4495799" cy="1066800"/>
            <a:chOff x="5178575" y="4540680"/>
            <a:chExt cx="3163174" cy="828000"/>
          </a:xfrm>
        </p:grpSpPr>
        <p:sp>
          <p:nvSpPr>
            <p:cNvPr id="45" name="Freeform: Shape 37">
              <a:extLst>
                <a:ext uri="{FF2B5EF4-FFF2-40B4-BE49-F238E27FC236}">
                  <a16:creationId xmlns:a16="http://schemas.microsoft.com/office/drawing/2014/main" id="{D7729AA5-D132-0EDF-E871-654EACC78D02}"/>
                </a:ext>
              </a:extLst>
            </p:cNvPr>
            <p:cNvSpPr/>
            <p:nvPr/>
          </p:nvSpPr>
          <p:spPr>
            <a:xfrm>
              <a:off x="5178575" y="4632310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Enablers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6" name="Hexagon 39">
              <a:extLst>
                <a:ext uri="{FF2B5EF4-FFF2-40B4-BE49-F238E27FC236}">
                  <a16:creationId xmlns:a16="http://schemas.microsoft.com/office/drawing/2014/main" id="{77E48DB1-0FC0-364E-9CE1-692D758A4E6C}"/>
                </a:ext>
              </a:extLst>
            </p:cNvPr>
            <p:cNvSpPr/>
            <p:nvPr/>
          </p:nvSpPr>
          <p:spPr>
            <a:xfrm>
              <a:off x="7261749" y="4540680"/>
              <a:ext cx="1080000" cy="828000"/>
            </a:xfrm>
            <a:prstGeom prst="round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1F33F9-8D55-D51B-663D-BA3D4CB24F71}"/>
                </a:ext>
              </a:extLst>
            </p:cNvPr>
            <p:cNvCxnSpPr>
              <a:cxnSpLocks/>
              <a:stCxn id="45" idx="3"/>
              <a:endCxn id="46" idx="1"/>
            </p:cNvCxnSpPr>
            <p:nvPr/>
          </p:nvCxnSpPr>
          <p:spPr>
            <a:xfrm flipV="1">
              <a:off x="6906575" y="4954680"/>
              <a:ext cx="355174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D17409-8647-A9FC-29ED-D1661DD46FB9}"/>
              </a:ext>
            </a:extLst>
          </p:cNvPr>
          <p:cNvGrpSpPr/>
          <p:nvPr/>
        </p:nvGrpSpPr>
        <p:grpSpPr>
          <a:xfrm>
            <a:off x="11353800" y="7952376"/>
            <a:ext cx="4495800" cy="1066800"/>
            <a:chOff x="5178575" y="5326514"/>
            <a:chExt cx="3163175" cy="828000"/>
          </a:xfrm>
        </p:grpSpPr>
        <p:sp>
          <p:nvSpPr>
            <p:cNvPr id="49" name="Freeform: Shape 37">
              <a:extLst>
                <a:ext uri="{FF2B5EF4-FFF2-40B4-BE49-F238E27FC236}">
                  <a16:creationId xmlns:a16="http://schemas.microsoft.com/office/drawing/2014/main" id="{8303D62A-EC48-903B-4738-B661FFF02823}"/>
                </a:ext>
              </a:extLst>
            </p:cNvPr>
            <p:cNvSpPr/>
            <p:nvPr/>
          </p:nvSpPr>
          <p:spPr>
            <a:xfrm>
              <a:off x="5178575" y="5418144"/>
              <a:ext cx="1728000" cy="6447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2000" tIns="108000" rIns="72000" bIns="1080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iryo" panose="020B0604030504040204" pitchFamily="34" charset="-128"/>
                  <a:cs typeface="Calibri" panose="020F0502020204030204" pitchFamily="34" charset="0"/>
                </a:rPr>
                <a:t>Time</a:t>
              </a:r>
              <a:endParaRPr lang="ar-SA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eiryo" panose="020B060403050404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50" name="Hexagon 39">
              <a:extLst>
                <a:ext uri="{FF2B5EF4-FFF2-40B4-BE49-F238E27FC236}">
                  <a16:creationId xmlns:a16="http://schemas.microsoft.com/office/drawing/2014/main" id="{B998CEDB-760E-1573-92FB-D577A5F607C3}"/>
                </a:ext>
              </a:extLst>
            </p:cNvPr>
            <p:cNvSpPr/>
            <p:nvPr/>
          </p:nvSpPr>
          <p:spPr>
            <a:xfrm>
              <a:off x="7261750" y="5326514"/>
              <a:ext cx="1080000" cy="828000"/>
            </a:xfrm>
            <a:prstGeom prst="roundRect">
              <a:avLst/>
            </a:prstGeom>
            <a:blipFill dpi="0" rotWithShape="1">
              <a:blip r:embed="rId15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ar-S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B09887-19DE-4B7E-67E9-FEEC45DCE9A9}"/>
                </a:ext>
              </a:extLst>
            </p:cNvPr>
            <p:cNvCxnSpPr>
              <a:cxnSpLocks/>
              <a:stCxn id="49" idx="3"/>
              <a:endCxn id="50" idx="1"/>
            </p:cNvCxnSpPr>
            <p:nvPr/>
          </p:nvCxnSpPr>
          <p:spPr>
            <a:xfrm flipV="1">
              <a:off x="6906575" y="5740514"/>
              <a:ext cx="355175" cy="1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 descr="A picture containing sky, outdoor, transport, clouds&#10;&#10;Description automatically generated">
            <a:extLst>
              <a:ext uri="{FF2B5EF4-FFF2-40B4-BE49-F238E27FC236}">
                <a16:creationId xmlns:a16="http://schemas.microsoft.com/office/drawing/2014/main" id="{D256041E-B2A6-69E9-B7D4-227E6B699A0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1" r="15556"/>
          <a:stretch/>
        </p:blipFill>
        <p:spPr>
          <a:xfrm>
            <a:off x="7620000" y="2324100"/>
            <a:ext cx="2753677" cy="668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96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B05468-8701-D35A-A615-10183C08E0CB}"/>
              </a:ext>
            </a:extLst>
          </p:cNvPr>
          <p:cNvGrpSpPr/>
          <p:nvPr/>
        </p:nvGrpSpPr>
        <p:grpSpPr>
          <a:xfrm>
            <a:off x="3429000" y="1928812"/>
            <a:ext cx="11430000" cy="6429375"/>
            <a:chOff x="3429000" y="1928812"/>
            <a:chExt cx="11430000" cy="64293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BF1607-9BE4-B815-154B-A30BCF39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4000"/>
            </a:blip>
            <a:stretch>
              <a:fillRect/>
            </a:stretch>
          </p:blipFill>
          <p:spPr>
            <a:xfrm>
              <a:off x="3429000" y="1928812"/>
              <a:ext cx="11430000" cy="64293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91778DBF-4A69-3ADC-E03D-83DB2EFF0848}"/>
                </a:ext>
              </a:extLst>
            </p:cNvPr>
            <p:cNvSpPr txBox="1"/>
            <p:nvPr/>
          </p:nvSpPr>
          <p:spPr>
            <a:xfrm>
              <a:off x="4800600" y="4762500"/>
              <a:ext cx="8686800" cy="13476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76"/>
                </a:lnSpc>
              </a:pPr>
              <a:r>
                <a:rPr lang="en-US" sz="6000" b="1" spc="100" dirty="0">
                  <a:solidFill>
                    <a:srgbClr val="0C3E5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Costly Mistakes and Misconceptions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60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</TotalTime>
  <Words>1669</Words>
  <Application>Microsoft Office PowerPoint</Application>
  <PresentationFormat>Custom</PresentationFormat>
  <Paragraphs>309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Codec Pro ExtraBold</vt:lpstr>
      <vt:lpstr>Meiryo</vt:lpstr>
      <vt:lpstr>Tabarra Sans Heavy</vt:lpstr>
      <vt:lpstr>Arial</vt:lpstr>
      <vt:lpstr>Calibri</vt:lpstr>
      <vt:lpstr>Canva Sans</vt:lpstr>
      <vt:lpstr>Tabarra Sans</vt:lpstr>
      <vt:lpstr>Glacial Indifference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cp:lastModifiedBy>Mosaed Algarni</cp:lastModifiedBy>
  <cp:revision>129</cp:revision>
  <dcterms:created xsi:type="dcterms:W3CDTF">2006-08-16T00:00:00Z</dcterms:created>
  <dcterms:modified xsi:type="dcterms:W3CDTF">2024-08-25T12:08:28Z</dcterms:modified>
  <dc:identifier>DAGG3nLRPf8</dc:identifier>
</cp:coreProperties>
</file>