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58" r:id="rId37"/>
  </p:sldIdLst>
  <p:sldSz cx="18288000" cy="10287000"/>
  <p:notesSz cx="6858000" cy="9144000"/>
  <p:embeddedFontLst>
    <p:embeddedFont>
      <p:font typeface="Codec Pro ExtraBold" panose="020B0604020202020204" charset="0"/>
      <p:regular r:id="rId39"/>
    </p:embeddedFont>
    <p:embeddedFont>
      <p:font typeface="Tabarra Sans Heavy" panose="020B0604020202020204" charset="0"/>
      <p:regular r:id="rId40"/>
    </p:embeddedFont>
    <p:embeddedFont>
      <p:font typeface="Canva Sans" panose="020B0604020202020204" charset="0"/>
      <p:regular r:id="rId41"/>
    </p:embeddedFont>
    <p:embeddedFont>
      <p:font typeface="SABIC Typeface Headline Light" panose="020B0303060202020204" pitchFamily="34" charset="0"/>
      <p:regular r:id="rId42"/>
    </p:embeddedFont>
    <p:embeddedFont>
      <p:font typeface="Canva Sans Bold" panose="020B0604020202020204" charset="0"/>
      <p:regular r:id="rId43"/>
    </p:embeddedFont>
    <p:embeddedFont>
      <p:font typeface="Glacial Indifference Bold" panose="020B0604020202020204" charset="0"/>
      <p:regular r:id="rId44"/>
    </p:embeddedFont>
    <p:embeddedFont>
      <p:font typeface="Tabarra Sans" panose="020B0604020202020204" charset="0"/>
      <p:regular r:id="rId45"/>
    </p:embeddedFont>
    <p:embeddedFont>
      <p:font typeface="Calibri" panose="020F050202020403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85686-CF16-4E33-BCC1-3DEFCF8B2B60}"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446FA-68D8-4939-B8F4-49FF4D2E511B}" type="slidenum">
              <a:rPr lang="en-US" smtClean="0"/>
              <a:t>‹#›</a:t>
            </a:fld>
            <a:endParaRPr lang="en-US"/>
          </a:p>
        </p:txBody>
      </p:sp>
    </p:spTree>
    <p:extLst>
      <p:ext uri="{BB962C8B-B14F-4D97-AF65-F5344CB8AC3E}">
        <p14:creationId xmlns:p14="http://schemas.microsoft.com/office/powerpoint/2010/main" val="175742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4</a:t>
            </a:fld>
            <a:endParaRPr lang="en-US"/>
          </a:p>
        </p:txBody>
      </p:sp>
    </p:spTree>
    <p:extLst>
      <p:ext uri="{BB962C8B-B14F-4D97-AF65-F5344CB8AC3E}">
        <p14:creationId xmlns:p14="http://schemas.microsoft.com/office/powerpoint/2010/main" val="69638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FF4B5-E74F-4E37-BAAB-4DB48E723E6E}" type="slidenum">
              <a:rPr lang="en-US" altLang="en-US"/>
              <a:pPr/>
              <a:t>22</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3600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FDE7C-2B85-4EBE-9E79-AF9AEE51933D}" type="slidenum">
              <a:rPr lang="en-US" altLang="en-US"/>
              <a:pPr/>
              <a:t>23</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82704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D5A05-5251-4D5C-8209-7662659F92EE}" type="slidenum">
              <a:rPr lang="en-US" altLang="en-US"/>
              <a:pPr/>
              <a:t>26</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228600" y="4714875"/>
            <a:ext cx="5662613" cy="4467225"/>
          </a:xfrm>
        </p:spPr>
        <p:txBody>
          <a:bodyPr/>
          <a:lstStyle/>
          <a:p>
            <a:endParaRPr lang="en-GB" altLang="en-US"/>
          </a:p>
        </p:txBody>
      </p:sp>
    </p:spTree>
    <p:extLst>
      <p:ext uri="{BB962C8B-B14F-4D97-AF65-F5344CB8AC3E}">
        <p14:creationId xmlns:p14="http://schemas.microsoft.com/office/powerpoint/2010/main" val="345212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27</a:t>
            </a:fld>
            <a:endParaRPr lang="en-US"/>
          </a:p>
        </p:txBody>
      </p:sp>
    </p:spTree>
    <p:extLst>
      <p:ext uri="{BB962C8B-B14F-4D97-AF65-F5344CB8AC3E}">
        <p14:creationId xmlns:p14="http://schemas.microsoft.com/office/powerpoint/2010/main" val="131454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28</a:t>
            </a:fld>
            <a:endParaRPr lang="en-US"/>
          </a:p>
        </p:txBody>
      </p:sp>
    </p:spTree>
    <p:extLst>
      <p:ext uri="{BB962C8B-B14F-4D97-AF65-F5344CB8AC3E}">
        <p14:creationId xmlns:p14="http://schemas.microsoft.com/office/powerpoint/2010/main" val="149703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33</a:t>
            </a:fld>
            <a:endParaRPr lang="en-US"/>
          </a:p>
        </p:txBody>
      </p:sp>
    </p:spTree>
    <p:extLst>
      <p:ext uri="{BB962C8B-B14F-4D97-AF65-F5344CB8AC3E}">
        <p14:creationId xmlns:p14="http://schemas.microsoft.com/office/powerpoint/2010/main" val="218633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A88860-4CB4-42B3-9B69-5F16446DFE72}" type="slidenum">
              <a:rPr lang="en-US" altLang="en-US"/>
              <a:pPr/>
              <a:t>34</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noProof="1"/>
          </a:p>
        </p:txBody>
      </p:sp>
    </p:spTree>
    <p:extLst>
      <p:ext uri="{BB962C8B-B14F-4D97-AF65-F5344CB8AC3E}">
        <p14:creationId xmlns:p14="http://schemas.microsoft.com/office/powerpoint/2010/main" val="1068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C4BFC-94B0-4D0C-A4BB-E38243777F2E}" type="slidenum">
              <a:rPr lang="en-US" altLang="en-US"/>
              <a:pPr/>
              <a:t>35</a:t>
            </a:fld>
            <a:endParaRPr lang="en-US"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7071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5</a:t>
            </a:fld>
            <a:endParaRPr lang="en-US"/>
          </a:p>
        </p:txBody>
      </p:sp>
    </p:spTree>
    <p:extLst>
      <p:ext uri="{BB962C8B-B14F-4D97-AF65-F5344CB8AC3E}">
        <p14:creationId xmlns:p14="http://schemas.microsoft.com/office/powerpoint/2010/main" val="225474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6</a:t>
            </a:fld>
            <a:endParaRPr lang="en-US"/>
          </a:p>
        </p:txBody>
      </p:sp>
    </p:spTree>
    <p:extLst>
      <p:ext uri="{BB962C8B-B14F-4D97-AF65-F5344CB8AC3E}">
        <p14:creationId xmlns:p14="http://schemas.microsoft.com/office/powerpoint/2010/main" val="31000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6D541-CB55-4DBE-81FC-7181C0B9FCD1}" type="slidenum">
              <a:rPr lang="en-US" altLang="en-US"/>
              <a:pPr/>
              <a:t>7</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68758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8</a:t>
            </a:fld>
            <a:endParaRPr lang="en-US"/>
          </a:p>
        </p:txBody>
      </p:sp>
    </p:spTree>
    <p:extLst>
      <p:ext uri="{BB962C8B-B14F-4D97-AF65-F5344CB8AC3E}">
        <p14:creationId xmlns:p14="http://schemas.microsoft.com/office/powerpoint/2010/main" val="348842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FDF07-CA5D-4EB7-82AE-A775B8A08D01}" type="slidenum">
              <a:rPr lang="en-US" smtClean="0"/>
              <a:t>10</a:t>
            </a:fld>
            <a:endParaRPr lang="en-US"/>
          </a:p>
        </p:txBody>
      </p:sp>
    </p:spTree>
    <p:extLst>
      <p:ext uri="{BB962C8B-B14F-4D97-AF65-F5344CB8AC3E}">
        <p14:creationId xmlns:p14="http://schemas.microsoft.com/office/powerpoint/2010/main" val="358670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07396-0ABB-4D59-B942-EC9DCF4F593E}" type="slidenum">
              <a:rPr lang="en-US" altLang="en-US"/>
              <a:pPr/>
              <a:t>11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3194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14706-33C1-47FA-9C0F-3632CDEF0386}" type="slidenum">
              <a:rPr lang="en-US" altLang="en-US"/>
              <a:pPr/>
              <a:t>19</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52982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CC5BA-0069-44B3-B5DA-B3EA0826BC1C}" type="slidenum">
              <a:rPr lang="en-US" altLang="en-US"/>
              <a:pPr/>
              <a:t>21</a:t>
            </a:fld>
            <a:endParaRPr lang="en-US" alt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9450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74491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362042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80730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69899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642833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77883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1445924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612574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87871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75166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3328872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196207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28621" y="1921527"/>
            <a:ext cx="16792260" cy="7539678"/>
          </a:xfrm>
          <a:prstGeom prst="rect">
            <a:avLst/>
          </a:prstGeom>
        </p:spPr>
        <p:txBody>
          <a:bodyPr/>
          <a:lstStyle>
            <a:lvl1pPr>
              <a:lnSpc>
                <a:spcPct val="120000"/>
              </a:lnSpc>
              <a:spcBef>
                <a:spcPts val="0"/>
              </a:spcBef>
              <a:defRPr sz="2400" b="0">
                <a:solidFill>
                  <a:schemeClr val="tx1"/>
                </a:solidFill>
              </a:defRPr>
            </a:lvl1pPr>
            <a:lvl2pPr>
              <a:lnSpc>
                <a:spcPct val="120000"/>
              </a:lnSpc>
              <a:spcBef>
                <a:spcPts val="0"/>
              </a:spcBef>
              <a:defRPr sz="2400">
                <a:solidFill>
                  <a:schemeClr val="tx1"/>
                </a:solidFill>
              </a:defRPr>
            </a:lvl2pPr>
            <a:lvl3pPr marL="822960" indent="-411480">
              <a:lnSpc>
                <a:spcPct val="120000"/>
              </a:lnSpc>
              <a:spcBef>
                <a:spcPts val="0"/>
              </a:spcBef>
              <a:defRPr sz="2400">
                <a:solidFill>
                  <a:schemeClr val="tx1"/>
                </a:solidFill>
              </a:defRPr>
            </a:lvl3pPr>
            <a:lvl4pPr marL="1234440" indent="-411480">
              <a:lnSpc>
                <a:spcPct val="120000"/>
              </a:lnSpc>
              <a:spcBef>
                <a:spcPts val="0"/>
              </a:spcBef>
              <a:defRPr sz="2400">
                <a:solidFill>
                  <a:schemeClr val="tx1"/>
                </a:solidFill>
              </a:defRPr>
            </a:lvl4pPr>
            <a:lvl5pPr indent="-411480">
              <a:lnSpc>
                <a:spcPct val="120000"/>
              </a:lnSpc>
              <a:spcBef>
                <a:spcPts val="0"/>
              </a:spcBef>
              <a:defRPr sz="2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7"/>
          <p:cNvSpPr>
            <a:spLocks noGrp="1"/>
          </p:cNvSpPr>
          <p:nvPr>
            <p:ph type="body" sz="quarter" idx="12" hasCustomPrompt="1"/>
          </p:nvPr>
        </p:nvSpPr>
        <p:spPr>
          <a:xfrm>
            <a:off x="735269" y="9783503"/>
            <a:ext cx="10916385" cy="196208"/>
          </a:xfrm>
          <a:prstGeom prst="rect">
            <a:avLst/>
          </a:prstGeom>
        </p:spPr>
        <p:txBody>
          <a:bodyPr wrap="square">
            <a:noAutofit/>
          </a:bodyPr>
          <a:lstStyle>
            <a:lvl1pPr>
              <a:defRPr sz="1275" b="0" cap="none" baseline="0"/>
            </a:lvl1pPr>
          </a:lstStyle>
          <a:p>
            <a:pPr lvl="0"/>
            <a:r>
              <a:rPr lang="en-US" dirty="0" smtClean="0"/>
              <a:t>Footer: Information Source, Trademark attribution (8.5pts light)</a:t>
            </a:r>
          </a:p>
        </p:txBody>
      </p:sp>
      <p:sp>
        <p:nvSpPr>
          <p:cNvPr id="6" name="Text Placeholder 7"/>
          <p:cNvSpPr>
            <a:spLocks noGrp="1"/>
          </p:cNvSpPr>
          <p:nvPr>
            <p:ph type="body" sz="quarter" idx="13" hasCustomPrompt="1"/>
          </p:nvPr>
        </p:nvSpPr>
        <p:spPr>
          <a:xfrm>
            <a:off x="11790968" y="9783503"/>
            <a:ext cx="4914269" cy="196208"/>
          </a:xfrm>
          <a:prstGeom prst="rect">
            <a:avLst/>
          </a:prstGeom>
        </p:spPr>
        <p:txBody>
          <a:bodyPr wrap="square">
            <a:noAutofit/>
          </a:bodyPr>
          <a:lstStyle>
            <a:lvl1pPr algn="r">
              <a:defRPr sz="1275" b="0" cap="all" baseline="0">
                <a:solidFill>
                  <a:schemeClr val="accent4"/>
                </a:solidFill>
              </a:defRPr>
            </a:lvl1pPr>
          </a:lstStyle>
          <a:p>
            <a:pPr lvl="0"/>
            <a:r>
              <a:rPr lang="en-US" dirty="0" smtClean="0"/>
              <a:t>Confidential marks all caps (8.5pt light)</a:t>
            </a:r>
          </a:p>
        </p:txBody>
      </p:sp>
      <p:sp>
        <p:nvSpPr>
          <p:cNvPr id="2" name="Title 1"/>
          <p:cNvSpPr>
            <a:spLocks noGrp="1"/>
          </p:cNvSpPr>
          <p:nvPr>
            <p:ph type="title" hasCustomPrompt="1"/>
          </p:nvPr>
        </p:nvSpPr>
        <p:spPr/>
        <p:txBody>
          <a:bodyPr/>
          <a:lstStyle/>
          <a:p>
            <a:r>
              <a:rPr lang="en-US" dirty="0" smtClean="0">
                <a:solidFill>
                  <a:schemeClr val="tx2"/>
                </a:solidFill>
              </a:rPr>
              <a:t>Headline in caps (20pt light)</a:t>
            </a:r>
            <a:endParaRPr lang="en-US" dirty="0"/>
          </a:p>
        </p:txBody>
      </p:sp>
    </p:spTree>
    <p:extLst>
      <p:ext uri="{BB962C8B-B14F-4D97-AF65-F5344CB8AC3E}">
        <p14:creationId xmlns:p14="http://schemas.microsoft.com/office/powerpoint/2010/main" val="263093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80671666,&quot;Placement&quot;:&quot;Header&quot;,&quot;Top&quot;:0.0,&quot;Left&quot;:0.0,&quot;SlideWidth&quot;:1440,&quot;SlideHeight&quot;:810}"/>
          <p:cNvSpPr txBox="1"/>
          <p:nvPr userDrawn="1"/>
        </p:nvSpPr>
        <p:spPr>
          <a:xfrm>
            <a:off x="0" y="0"/>
            <a:ext cx="1827572"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smtClean="0">
                <a:solidFill>
                  <a:srgbClr val="E35205"/>
                </a:solidFill>
                <a:latin typeface="SABIC Typeface Headline Light" panose="020B0303060202020204" pitchFamily="34" charset="0"/>
              </a:rPr>
              <a:t>Classification: Confidential</a:t>
            </a:r>
            <a:endParaRPr lang="en-US" sz="1000">
              <a:solidFill>
                <a:srgbClr val="E35205"/>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mailto:ReddyKY@KEMYA.SABIC.com" TargetMode="External"/><Relationship Id="rId5" Type="http://schemas.openxmlformats.org/officeDocument/2006/relationships/image" Target="../media/image16.svg"/><Relationship Id="rId10" Type="http://schemas.openxmlformats.org/officeDocument/2006/relationships/image" Target="../media/image20.sv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762000" y="6107200"/>
            <a:ext cx="10325100" cy="2064861"/>
          </a:xfrm>
          <a:prstGeom prst="rect">
            <a:avLst/>
          </a:prstGeom>
        </p:spPr>
        <p:txBody>
          <a:bodyPr wrap="square" lIns="0" tIns="0" rIns="0" bIns="0" rtlCol="0" anchor="t">
            <a:spAutoFit/>
          </a:bodyPr>
          <a:lstStyle/>
          <a:p>
            <a:pPr algn="ctr" rtl="1">
              <a:lnSpc>
                <a:spcPct val="150000"/>
              </a:lnSpc>
              <a:spcBef>
                <a:spcPts val="0"/>
              </a:spcBef>
              <a:buFontTx/>
            </a:pPr>
            <a:r>
              <a:rPr lang="en-US" b="1" kern="0" dirty="0">
                <a:solidFill>
                  <a:schemeClr val="tx1">
                    <a:lumMod val="50000"/>
                    <a:lumOff val="50000"/>
                  </a:schemeClr>
                </a:solidFill>
                <a:effectLst>
                  <a:outerShdw blurRad="38100" dist="38100" dir="2700000" algn="tl">
                    <a:srgbClr val="000000">
                      <a:alpha val="43137"/>
                    </a:srgbClr>
                  </a:outerShdw>
                </a:effectLst>
              </a:rPr>
              <a:t>DAMAGE </a:t>
            </a:r>
            <a:r>
              <a:rPr lang="en-US" b="1" kern="0" dirty="0" smtClean="0">
                <a:solidFill>
                  <a:schemeClr val="tx1">
                    <a:lumMod val="50000"/>
                    <a:lumOff val="50000"/>
                  </a:schemeClr>
                </a:solidFill>
                <a:effectLst>
                  <a:outerShdw blurRad="38100" dist="38100" dir="2700000" algn="tl">
                    <a:srgbClr val="000000">
                      <a:alpha val="43137"/>
                    </a:srgbClr>
                  </a:outerShdw>
                </a:effectLst>
              </a:rPr>
              <a:t>MECHANISMs affecting STATIC </a:t>
            </a:r>
            <a:r>
              <a:rPr lang="en-US" b="1" kern="0" dirty="0">
                <a:solidFill>
                  <a:schemeClr val="tx1">
                    <a:lumMod val="50000"/>
                    <a:lumOff val="50000"/>
                  </a:schemeClr>
                </a:solidFill>
                <a:effectLst>
                  <a:outerShdw blurRad="38100" dist="38100" dir="2700000" algn="tl">
                    <a:srgbClr val="000000">
                      <a:alpha val="43137"/>
                    </a:srgbClr>
                  </a:outerShdw>
                </a:effectLst>
              </a:rPr>
              <a:t>EQUIPMENT </a:t>
            </a:r>
            <a:r>
              <a:rPr lang="en-US" b="1" kern="0" dirty="0" smtClean="0">
                <a:solidFill>
                  <a:schemeClr val="tx1">
                    <a:lumMod val="50000"/>
                    <a:lumOff val="50000"/>
                  </a:schemeClr>
                </a:solidFill>
                <a:effectLst>
                  <a:outerShdw blurRad="38100" dist="38100" dir="2700000" algn="tl">
                    <a:srgbClr val="000000">
                      <a:alpha val="43137"/>
                    </a:srgbClr>
                  </a:outerShdw>
                </a:effectLst>
              </a:rPr>
              <a:t>in </a:t>
            </a:r>
            <a:r>
              <a:rPr lang="en-US" b="1" kern="0" dirty="0" smtClean="0">
                <a:solidFill>
                  <a:schemeClr val="tx1">
                    <a:lumMod val="50000"/>
                    <a:lumOff val="50000"/>
                  </a:schemeClr>
                </a:solidFill>
                <a:effectLst>
                  <a:outerShdw blurRad="38100" dist="38100" dir="2700000" algn="tl">
                    <a:srgbClr val="000000">
                      <a:alpha val="43137"/>
                    </a:srgbClr>
                  </a:outerShdw>
                </a:effectLst>
              </a:rPr>
              <a:t>REFINING and PETROCHEMICALS Process INDUSTRY</a:t>
            </a:r>
            <a:endParaRPr lang="en-US" b="1" kern="0" dirty="0">
              <a:solidFill>
                <a:schemeClr val="tx1">
                  <a:lumMod val="50000"/>
                  <a:lumOff val="50000"/>
                </a:schemeClr>
              </a:solidFill>
              <a:effectLst>
                <a:outerShdw blurRad="38100" dist="38100" dir="2700000" algn="tl">
                  <a:srgbClr val="000000">
                    <a:alpha val="43137"/>
                  </a:srgbClr>
                </a:outerShdw>
              </a:effectLst>
            </a:endParaRPr>
          </a:p>
          <a:p>
            <a:pPr algn="ctr" rtl="1">
              <a:lnSpc>
                <a:spcPct val="150000"/>
              </a:lnSpc>
              <a:spcBef>
                <a:spcPts val="0"/>
              </a:spcBef>
              <a:buFontTx/>
            </a:pPr>
            <a:r>
              <a:rPr lang="en-US" sz="3200" b="1" kern="0" dirty="0" smtClean="0">
                <a:solidFill>
                  <a:schemeClr val="tx2">
                    <a:lumMod val="75000"/>
                  </a:schemeClr>
                </a:solidFill>
              </a:rPr>
              <a:t>Cold </a:t>
            </a:r>
            <a:r>
              <a:rPr lang="en-US" sz="3200" b="1" kern="0" dirty="0">
                <a:solidFill>
                  <a:schemeClr val="tx2">
                    <a:lumMod val="75000"/>
                  </a:schemeClr>
                </a:solidFill>
              </a:rPr>
              <a:t>EQUIPMENT </a:t>
            </a:r>
            <a:r>
              <a:rPr lang="en-US" sz="3200" b="1" kern="0" dirty="0" smtClean="0">
                <a:solidFill>
                  <a:schemeClr val="tx2">
                    <a:lumMod val="75000"/>
                  </a:schemeClr>
                </a:solidFill>
              </a:rPr>
              <a:t>PROCESS </a:t>
            </a:r>
            <a:r>
              <a:rPr lang="en-US" sz="3200" b="1" kern="0" dirty="0" smtClean="0">
                <a:solidFill>
                  <a:schemeClr val="tx2">
                    <a:lumMod val="75000"/>
                  </a:schemeClr>
                </a:solidFill>
              </a:rPr>
              <a:t>SAFETY</a:t>
            </a:r>
          </a:p>
          <a:p>
            <a:pPr algn="ctr" rtl="1">
              <a:lnSpc>
                <a:spcPct val="150000"/>
              </a:lnSpc>
              <a:spcBef>
                <a:spcPts val="0"/>
              </a:spcBef>
              <a:buFontTx/>
            </a:pPr>
            <a:r>
              <a:rPr lang="en-US" sz="4400" b="1" u="sng" kern="0" dirty="0" smtClean="0">
                <a:solidFill>
                  <a:schemeClr val="tx2">
                    <a:lumMod val="75000"/>
                  </a:schemeClr>
                </a:solidFill>
                <a:effectLst>
                  <a:outerShdw blurRad="38100" dist="38100" dir="2700000" algn="tl">
                    <a:srgbClr val="000000">
                      <a:alpha val="43137"/>
                    </a:srgbClr>
                  </a:outerShdw>
                </a:effectLst>
              </a:rPr>
              <a:t>BRITTLE </a:t>
            </a:r>
            <a:r>
              <a:rPr lang="en-US" sz="4400" b="1" u="sng" kern="0" dirty="0">
                <a:solidFill>
                  <a:schemeClr val="tx2">
                    <a:lumMod val="75000"/>
                  </a:schemeClr>
                </a:solidFill>
                <a:effectLst>
                  <a:outerShdw blurRad="38100" dist="38100" dir="2700000" algn="tl">
                    <a:srgbClr val="000000">
                      <a:alpha val="43137"/>
                    </a:srgbClr>
                  </a:outerShdw>
                </a:effectLst>
              </a:rPr>
              <a:t>FRACTURE</a:t>
            </a:r>
          </a:p>
        </p:txBody>
      </p:sp>
      <p:sp>
        <p:nvSpPr>
          <p:cNvPr id="11" name="TextBox 11"/>
          <p:cNvSpPr txBox="1"/>
          <p:nvPr/>
        </p:nvSpPr>
        <p:spPr>
          <a:xfrm>
            <a:off x="11734800" y="6921589"/>
            <a:ext cx="6324599" cy="2017155"/>
          </a:xfrm>
          <a:prstGeom prst="rect">
            <a:avLst/>
          </a:prstGeom>
        </p:spPr>
        <p:txBody>
          <a:bodyPr wrap="square" lIns="0" tIns="0" rIns="0" bIns="0" rtlCol="0" anchor="t">
            <a:spAutoFit/>
          </a:bodyPr>
          <a:lstStyle/>
          <a:p>
            <a:r>
              <a:rPr lang="en-US" sz="3908" spc="195" dirty="0">
                <a:solidFill>
                  <a:srgbClr val="0C3E5B"/>
                </a:solidFill>
                <a:latin typeface="Canva Sans"/>
              </a:rPr>
              <a:t>Presented By:</a:t>
            </a:r>
            <a:r>
              <a:rPr lang="en-US" sz="3908" spc="195" dirty="0">
                <a:solidFill>
                  <a:srgbClr val="0C3E5B"/>
                </a:solidFill>
                <a:latin typeface="Canva Sans Bold"/>
              </a:rPr>
              <a:t> </a:t>
            </a:r>
            <a:endParaRPr lang="en-US" sz="3908" spc="195" dirty="0" smtClean="0">
              <a:solidFill>
                <a:srgbClr val="0C3E5B"/>
              </a:solidFill>
              <a:latin typeface="Canva Sans Bold"/>
            </a:endParaRPr>
          </a:p>
          <a:p>
            <a:r>
              <a:rPr lang="en-US" sz="3600" kern="0" dirty="0" err="1" smtClean="0"/>
              <a:t>Yogendra</a:t>
            </a:r>
            <a:r>
              <a:rPr lang="en-US" sz="3600" kern="0" dirty="0" smtClean="0"/>
              <a:t> </a:t>
            </a:r>
            <a:r>
              <a:rPr lang="en-US" sz="3600" kern="0" dirty="0"/>
              <a:t>Reddy, Kauluri</a:t>
            </a:r>
          </a:p>
          <a:p>
            <a:r>
              <a:rPr lang="en-US" sz="2800" kern="0" dirty="0"/>
              <a:t>Chief Engineer, Stationary E</a:t>
            </a:r>
            <a:r>
              <a:rPr lang="en-US" sz="2800" kern="0" dirty="0" smtClean="0"/>
              <a:t>quipment</a:t>
            </a:r>
            <a:endParaRPr lang="en-US" sz="2800" kern="0" dirty="0"/>
          </a:p>
          <a:p>
            <a:r>
              <a:rPr lang="en-US" sz="2800" kern="0" dirty="0" smtClean="0"/>
              <a:t>KEMYA</a:t>
            </a:r>
            <a:endParaRPr lang="en-US" sz="2800" spc="195" dirty="0">
              <a:solidFill>
                <a:srgbClr val="0C3E5B"/>
              </a:solidFill>
              <a:latin typeface="Canva Sans Bold"/>
            </a:endParaRP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dirty="0">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dirty="0">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dirty="0">
                  <a:solidFill>
                    <a:srgbClr val="0C3E5B"/>
                  </a:solidFill>
                  <a:latin typeface="Glacial Indifference Bold"/>
                </a:rPr>
                <a:t>INNOVATIVE SOLUTIONS FOR CORROSION CHALLENGES</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5064" y="1801091"/>
            <a:ext cx="15583227" cy="7869383"/>
          </a:xfrm>
        </p:spPr>
        <p:txBody>
          <a:bodyPr/>
          <a:lstStyle/>
          <a:p>
            <a:pPr marL="685800" lvl="1" indent="-685800">
              <a:spcBef>
                <a:spcPts val="900"/>
              </a:spcBef>
              <a:spcAft>
                <a:spcPts val="900"/>
              </a:spcAft>
              <a:buFont typeface="+mj-lt"/>
              <a:buAutoNum type="arabicPeriod" startAt="2"/>
            </a:pPr>
            <a:r>
              <a:rPr lang="en-US" sz="3000" dirty="0"/>
              <a:t>In addition, materials susceptible to an </a:t>
            </a:r>
            <a:r>
              <a:rPr lang="en-US" sz="3000" dirty="0" err="1"/>
              <a:t>embrittling</a:t>
            </a:r>
            <a:r>
              <a:rPr lang="en-US" sz="3000" dirty="0"/>
              <a:t> mechanism (</a:t>
            </a:r>
            <a:r>
              <a:rPr lang="en-US" sz="3000" b="1" dirty="0"/>
              <a:t>embrittlement</a:t>
            </a:r>
            <a:r>
              <a:rPr lang="en-US" sz="3000" dirty="0"/>
              <a:t> is a loss of ductility and fracture toughness due to a metallurgical change) that can occur in </a:t>
            </a:r>
            <a:r>
              <a:rPr lang="en-US" sz="3000" b="1" dirty="0"/>
              <a:t>some stainless steels containing a ferrite phase as the result of exposure in the temperature range 315 °C to 540 °C</a:t>
            </a:r>
            <a:r>
              <a:rPr lang="en-US" sz="3000" dirty="0"/>
              <a:t>. The embrittlement can lead to cracking failure.</a:t>
            </a:r>
          </a:p>
          <a:p>
            <a:pPr lvl="3">
              <a:buFont typeface="Wingdings" panose="05000000000000000000" pitchFamily="2" charset="2"/>
              <a:buChar char="ü"/>
            </a:pPr>
            <a:r>
              <a:rPr lang="en-US" u="sng" dirty="0"/>
              <a:t>400 </a:t>
            </a:r>
            <a:r>
              <a:rPr lang="en-US" u="sng" dirty="0" smtClean="0"/>
              <a:t>series Martensitic stainless </a:t>
            </a:r>
            <a:r>
              <a:rPr lang="en-US" u="sng" dirty="0"/>
              <a:t>steels</a:t>
            </a:r>
            <a:r>
              <a:rPr lang="en-US" u="sng" dirty="0" smtClean="0"/>
              <a:t> </a:t>
            </a:r>
            <a:r>
              <a:rPr lang="en-US" dirty="0" smtClean="0"/>
              <a:t>such as </a:t>
            </a:r>
            <a:r>
              <a:rPr lang="en-US" dirty="0"/>
              <a:t>405, 409, 410, 410S, 430, and </a:t>
            </a:r>
            <a:r>
              <a:rPr lang="en-US" dirty="0" smtClean="0"/>
              <a:t>446.</a:t>
            </a:r>
            <a:endParaRPr lang="en-US" dirty="0"/>
          </a:p>
          <a:p>
            <a:pPr lvl="3">
              <a:buFont typeface="Wingdings" panose="05000000000000000000" pitchFamily="2" charset="2"/>
              <a:buChar char="ü"/>
            </a:pPr>
            <a:r>
              <a:rPr lang="en-US" u="sng" dirty="0" smtClean="0"/>
              <a:t>Duplex (Austenitic-</a:t>
            </a:r>
            <a:r>
              <a:rPr lang="en-US" u="sng" dirty="0" err="1" smtClean="0"/>
              <a:t>Ferritic</a:t>
            </a:r>
            <a:r>
              <a:rPr lang="en-US" u="sng" dirty="0" smtClean="0"/>
              <a:t>) stainless </a:t>
            </a:r>
            <a:r>
              <a:rPr lang="en-US" u="sng" dirty="0"/>
              <a:t>steels </a:t>
            </a:r>
            <a:r>
              <a:rPr lang="en-US" dirty="0"/>
              <a:t>such as </a:t>
            </a:r>
            <a:r>
              <a:rPr lang="en-US" dirty="0" smtClean="0"/>
              <a:t>alloys </a:t>
            </a:r>
            <a:r>
              <a:rPr lang="en-US" dirty="0"/>
              <a:t>2205, 2304, and 2507.</a:t>
            </a:r>
          </a:p>
          <a:p>
            <a:pPr lvl="3">
              <a:buFont typeface="Wingdings" panose="05000000000000000000" pitchFamily="2" charset="2"/>
              <a:buChar char="ü"/>
            </a:pPr>
            <a:r>
              <a:rPr lang="en-US" u="sng" dirty="0" smtClean="0"/>
              <a:t>300 series Austenitic </a:t>
            </a:r>
            <a:r>
              <a:rPr lang="en-US" u="sng" dirty="0"/>
              <a:t>stainless steel </a:t>
            </a:r>
            <a:r>
              <a:rPr lang="en-US" dirty="0"/>
              <a:t>weld metals, which normally contain up to about 10 % ferrite phase </a:t>
            </a:r>
            <a:r>
              <a:rPr lang="en-US" dirty="0" smtClean="0"/>
              <a:t>to prevent </a:t>
            </a:r>
            <a:r>
              <a:rPr lang="en-US" dirty="0"/>
              <a:t>hot cracking during </a:t>
            </a:r>
            <a:r>
              <a:rPr lang="en-US" dirty="0" smtClean="0"/>
              <a:t>welding.</a:t>
            </a:r>
            <a:endParaRPr lang="en-US" sz="6000" dirty="0"/>
          </a:p>
          <a:p>
            <a:pPr marL="685800" lvl="1" indent="-685800">
              <a:spcBef>
                <a:spcPts val="900"/>
              </a:spcBef>
              <a:spcAft>
                <a:spcPts val="900"/>
              </a:spcAft>
              <a:buFont typeface="+mj-lt"/>
              <a:buAutoNum type="arabicPeriod" startAt="2"/>
            </a:pPr>
            <a:r>
              <a:rPr lang="en-US" sz="3000" dirty="0"/>
              <a:t>400 series Martensitic stainless steels are generally susceptible even not </a:t>
            </a:r>
            <a:r>
              <a:rPr lang="en-US" sz="3000" dirty="0" err="1"/>
              <a:t>embrittled</a:t>
            </a:r>
            <a:r>
              <a:rPr lang="en-US" sz="3000" dirty="0"/>
              <a:t>.</a:t>
            </a:r>
          </a:p>
          <a:p>
            <a:pPr marL="685800" lvl="1" indent="-685800">
              <a:spcBef>
                <a:spcPts val="900"/>
              </a:spcBef>
              <a:spcAft>
                <a:spcPts val="900"/>
              </a:spcAft>
              <a:buFont typeface="+mj-lt"/>
              <a:buAutoNum type="arabicPeriod" startAt="2"/>
            </a:pPr>
            <a:r>
              <a:rPr lang="en-US" sz="3000" u="sng" dirty="0"/>
              <a:t>Titanium</a:t>
            </a:r>
            <a:r>
              <a:rPr lang="en-US" sz="3000" dirty="0"/>
              <a:t> </a:t>
            </a:r>
            <a:r>
              <a:rPr lang="en-US" sz="3000" dirty="0" err="1"/>
              <a:t>hydriding</a:t>
            </a:r>
            <a:r>
              <a:rPr lang="en-US" sz="3000" dirty="0"/>
              <a:t> is a metallurgical phenomenon in which hydrogen diffuses into the titanium and reacts to form an </a:t>
            </a:r>
            <a:r>
              <a:rPr lang="en-US" sz="3000" dirty="0" err="1"/>
              <a:t>embrittling</a:t>
            </a:r>
            <a:r>
              <a:rPr lang="en-US" sz="3000" dirty="0"/>
              <a:t> hydride phase. This can result in a complete loss of ductility and fracture toughness, potentially enabling brittle fracture.</a:t>
            </a:r>
          </a:p>
        </p:txBody>
      </p:sp>
      <p:sp>
        <p:nvSpPr>
          <p:cNvPr id="5" name="Title 4"/>
          <p:cNvSpPr>
            <a:spLocks noGrp="1"/>
          </p:cNvSpPr>
          <p:nvPr>
            <p:ph type="title"/>
          </p:nvPr>
        </p:nvSpPr>
        <p:spPr>
          <a:xfrm>
            <a:off x="1915064" y="609600"/>
            <a:ext cx="13734186" cy="866775"/>
          </a:xfrm>
        </p:spPr>
        <p:txBody>
          <a:bodyPr/>
          <a:lstStyle/>
          <a:p>
            <a:r>
              <a:rPr lang="en-US" sz="3600" u="sng" dirty="0"/>
              <a:t>S</a:t>
            </a:r>
            <a:r>
              <a:rPr lang="en-US" sz="3600" u="sng" dirty="0" smtClean="0"/>
              <a:t>usceptible </a:t>
            </a:r>
            <a:r>
              <a:rPr lang="en-US" sz="3600" u="sng" dirty="0"/>
              <a:t>materials</a:t>
            </a:r>
          </a:p>
        </p:txBody>
      </p:sp>
    </p:spTree>
    <p:extLst>
      <p:ext uri="{BB962C8B-B14F-4D97-AF65-F5344CB8AC3E}">
        <p14:creationId xmlns:p14="http://schemas.microsoft.com/office/powerpoint/2010/main" val="763311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772729" y="838230"/>
            <a:ext cx="13806578" cy="7921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sz="3600" u="sng" dirty="0"/>
              <a:t>Critical Factors aiding brittle fracture occurrence</a:t>
            </a:r>
          </a:p>
        </p:txBody>
      </p:sp>
      <p:sp>
        <p:nvSpPr>
          <p:cNvPr id="46084" name="Line 4"/>
          <p:cNvSpPr>
            <a:spLocks noChangeShapeType="1"/>
          </p:cNvSpPr>
          <p:nvPr/>
        </p:nvSpPr>
        <p:spPr bwMode="auto">
          <a:xfrm flipH="1">
            <a:off x="6767513" y="4750597"/>
            <a:ext cx="2269332" cy="3024188"/>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000" tIns="70200" rIns="135000" bIns="70200"/>
          <a:lstStyle/>
          <a:p>
            <a:endParaRPr lang="en-US" sz="2700"/>
          </a:p>
        </p:txBody>
      </p:sp>
      <p:sp>
        <p:nvSpPr>
          <p:cNvPr id="46085" name="Line 5"/>
          <p:cNvSpPr>
            <a:spLocks noChangeShapeType="1"/>
          </p:cNvSpPr>
          <p:nvPr/>
        </p:nvSpPr>
        <p:spPr bwMode="auto">
          <a:xfrm>
            <a:off x="6767513" y="7774782"/>
            <a:ext cx="4536282"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000" tIns="70200" rIns="135000" bIns="70200"/>
          <a:lstStyle/>
          <a:p>
            <a:endParaRPr lang="en-US" sz="2700"/>
          </a:p>
        </p:txBody>
      </p:sp>
      <p:sp>
        <p:nvSpPr>
          <p:cNvPr id="46086" name="Line 6"/>
          <p:cNvSpPr>
            <a:spLocks noChangeShapeType="1"/>
          </p:cNvSpPr>
          <p:nvPr/>
        </p:nvSpPr>
        <p:spPr bwMode="auto">
          <a:xfrm flipH="1" flipV="1">
            <a:off x="9036845" y="4750597"/>
            <a:ext cx="2266950" cy="3024188"/>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000" tIns="70200" rIns="135000" bIns="70200"/>
          <a:lstStyle/>
          <a:p>
            <a:endParaRPr lang="en-US" sz="2700"/>
          </a:p>
        </p:txBody>
      </p:sp>
      <p:sp>
        <p:nvSpPr>
          <p:cNvPr id="46088" name="Text Box 8"/>
          <p:cNvSpPr txBox="1">
            <a:spLocks noChangeArrowheads="1"/>
          </p:cNvSpPr>
          <p:nvPr/>
        </p:nvSpPr>
        <p:spPr bwMode="auto">
          <a:xfrm>
            <a:off x="6107503" y="3165506"/>
            <a:ext cx="7362647" cy="1711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000" tIns="70200" rIns="135000" bIns="70200">
            <a:spAutoFit/>
          </a:bodyPr>
          <a:lstStyle/>
          <a:p>
            <a:pPr>
              <a:spcBef>
                <a:spcPct val="50000"/>
              </a:spcBef>
            </a:pPr>
            <a:r>
              <a:rPr lang="en-GB" altLang="en-US" sz="2700" b="1" dirty="0">
                <a:latin typeface="Arial" panose="020B0604020202020204" pitchFamily="34" charset="0"/>
              </a:rPr>
              <a:t>(1) Stress</a:t>
            </a:r>
            <a:r>
              <a:rPr lang="en-GB" altLang="en-US" sz="2700" dirty="0">
                <a:latin typeface="Arial" panose="020B0604020202020204" pitchFamily="34" charset="0"/>
              </a:rPr>
              <a:t>: </a:t>
            </a:r>
          </a:p>
          <a:p>
            <a:pPr>
              <a:spcBef>
                <a:spcPct val="50000"/>
              </a:spcBef>
            </a:pPr>
            <a:r>
              <a:rPr lang="en-GB" altLang="en-US" sz="3000" dirty="0">
                <a:latin typeface="Arial" panose="020B0604020202020204" pitchFamily="34" charset="0"/>
              </a:rPr>
              <a:t>Big Factors are Pressure / Static Head in tanks and residual stress from welding</a:t>
            </a:r>
          </a:p>
        </p:txBody>
      </p:sp>
      <p:sp>
        <p:nvSpPr>
          <p:cNvPr id="46089" name="Text Box 9"/>
          <p:cNvSpPr txBox="1">
            <a:spLocks noChangeArrowheads="1"/>
          </p:cNvSpPr>
          <p:nvPr/>
        </p:nvSpPr>
        <p:spPr bwMode="auto">
          <a:xfrm>
            <a:off x="1552756" y="7127082"/>
            <a:ext cx="5324294" cy="221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000" tIns="70200" rIns="135000" bIns="70200">
            <a:spAutoFit/>
          </a:bodyPr>
          <a:lstStyle/>
          <a:p>
            <a:pPr>
              <a:spcBef>
                <a:spcPct val="50000"/>
              </a:spcBef>
            </a:pPr>
            <a:r>
              <a:rPr lang="en-GB" altLang="en-US" sz="3000" b="1" dirty="0">
                <a:latin typeface="Arial" panose="020B0604020202020204" pitchFamily="34" charset="0"/>
              </a:rPr>
              <a:t>(2)</a:t>
            </a:r>
            <a:r>
              <a:rPr lang="en-GB" altLang="en-US" sz="3000" dirty="0">
                <a:latin typeface="Arial" panose="020B0604020202020204" pitchFamily="34" charset="0"/>
              </a:rPr>
              <a:t> </a:t>
            </a:r>
            <a:r>
              <a:rPr lang="en-GB" altLang="en-US" sz="3000" b="1" dirty="0">
                <a:latin typeface="Arial" panose="020B0604020202020204" pitchFamily="34" charset="0"/>
              </a:rPr>
              <a:t>Toughness</a:t>
            </a:r>
            <a:r>
              <a:rPr lang="en-GB" altLang="en-US" sz="3000" dirty="0">
                <a:latin typeface="Arial" panose="020B0604020202020204" pitchFamily="34" charset="0"/>
              </a:rPr>
              <a:t>: </a:t>
            </a:r>
          </a:p>
          <a:p>
            <a:pPr>
              <a:spcBef>
                <a:spcPct val="50000"/>
              </a:spcBef>
            </a:pPr>
            <a:r>
              <a:rPr lang="en-GB" altLang="en-US" sz="3000" dirty="0">
                <a:latin typeface="Arial" panose="020B0604020202020204" pitchFamily="34" charset="0"/>
              </a:rPr>
              <a:t>Big factors are metal temperature and type of steel.</a:t>
            </a:r>
          </a:p>
        </p:txBody>
      </p:sp>
      <p:sp>
        <p:nvSpPr>
          <p:cNvPr id="46090" name="Text Box 10"/>
          <p:cNvSpPr txBox="1">
            <a:spLocks noChangeArrowheads="1"/>
          </p:cNvSpPr>
          <p:nvPr/>
        </p:nvSpPr>
        <p:spPr bwMode="auto">
          <a:xfrm>
            <a:off x="11394282" y="7011665"/>
            <a:ext cx="5637450" cy="221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000" tIns="70200" rIns="135000" bIns="70200">
            <a:spAutoFit/>
          </a:bodyPr>
          <a:lstStyle/>
          <a:p>
            <a:pPr>
              <a:spcBef>
                <a:spcPct val="50000"/>
              </a:spcBef>
            </a:pPr>
            <a:r>
              <a:rPr lang="en-GB" altLang="en-US" sz="3000" b="1" dirty="0">
                <a:latin typeface="Arial" panose="020B0604020202020204" pitchFamily="34" charset="0"/>
              </a:rPr>
              <a:t>(3) Defect</a:t>
            </a:r>
            <a:r>
              <a:rPr lang="en-GB" altLang="en-US" sz="3000" dirty="0">
                <a:latin typeface="Arial" panose="020B0604020202020204" pitchFamily="34" charset="0"/>
              </a:rPr>
              <a:t>:     </a:t>
            </a:r>
          </a:p>
          <a:p>
            <a:pPr>
              <a:spcBef>
                <a:spcPct val="50000"/>
              </a:spcBef>
            </a:pPr>
            <a:r>
              <a:rPr lang="en-GB" altLang="en-US" sz="3000" dirty="0">
                <a:latin typeface="Arial" panose="020B0604020202020204" pitchFamily="34" charset="0"/>
              </a:rPr>
              <a:t>Big factors are cracks and notches due to poor welding or stress corrosion cracking. </a:t>
            </a:r>
          </a:p>
        </p:txBody>
      </p:sp>
      <p:sp>
        <p:nvSpPr>
          <p:cNvPr id="46091" name="Text Box 11"/>
          <p:cNvSpPr txBox="1">
            <a:spLocks noChangeArrowheads="1"/>
          </p:cNvSpPr>
          <p:nvPr/>
        </p:nvSpPr>
        <p:spPr bwMode="auto">
          <a:xfrm>
            <a:off x="8001002" y="5943601"/>
            <a:ext cx="2159795" cy="1757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000" tIns="70200" rIns="135000" bIns="70200">
            <a:spAutoFit/>
          </a:bodyPr>
          <a:lstStyle/>
          <a:p>
            <a:pPr algn="ctr">
              <a:spcBef>
                <a:spcPct val="50000"/>
              </a:spcBef>
            </a:pPr>
            <a:r>
              <a:rPr lang="en-GB" altLang="en-US" sz="2100" b="1" dirty="0">
                <a:latin typeface="Arial" panose="020B0604020202020204" pitchFamily="34" charset="0"/>
              </a:rPr>
              <a:t>BF can occur if all three are sufficient to close the triangle</a:t>
            </a:r>
            <a:endParaRPr lang="en-GB" altLang="en-US" sz="2100" b="1" dirty="0"/>
          </a:p>
        </p:txBody>
      </p:sp>
      <p:sp>
        <p:nvSpPr>
          <p:cNvPr id="46092" name="Text Box 12"/>
          <p:cNvSpPr txBox="1">
            <a:spLocks noChangeArrowheads="1"/>
          </p:cNvSpPr>
          <p:nvPr/>
        </p:nvSpPr>
        <p:spPr bwMode="auto">
          <a:xfrm>
            <a:off x="4214902" y="1999457"/>
            <a:ext cx="13444268" cy="557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000" tIns="70200" rIns="135000" bIns="70200">
            <a:spAutoFit/>
          </a:bodyPr>
          <a:lstStyle/>
          <a:p>
            <a:pPr>
              <a:spcBef>
                <a:spcPct val="50000"/>
              </a:spcBef>
            </a:pPr>
            <a:r>
              <a:rPr lang="en-GB" altLang="en-US" sz="2700" b="1" u="sng" dirty="0">
                <a:solidFill>
                  <a:srgbClr val="FF3300"/>
                </a:solidFill>
                <a:latin typeface="Arial" panose="020B0604020202020204" pitchFamily="34" charset="0"/>
              </a:rPr>
              <a:t>Three critical factors are needed in sufficient quantity</a:t>
            </a:r>
            <a:endParaRPr lang="en-GB" altLang="en-US" sz="2700" b="1" u="sng" dirty="0"/>
          </a:p>
        </p:txBody>
      </p:sp>
    </p:spTree>
    <p:extLst>
      <p:ext uri="{BB962C8B-B14F-4D97-AF65-F5344CB8AC3E}">
        <p14:creationId xmlns:p14="http://schemas.microsoft.com/office/powerpoint/2010/main" val="371882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92"/>
                                        </p:tgtEl>
                                        <p:attrNameLst>
                                          <p:attrName>style.visibility</p:attrName>
                                        </p:attrNameLst>
                                      </p:cBhvr>
                                      <p:to>
                                        <p:strVal val="visible"/>
                                      </p:to>
                                    </p:set>
                                    <p:animEffect transition="in" filter="blinds(horizontal)">
                                      <p:cBhvr>
                                        <p:cTn id="7" dur="500"/>
                                        <p:tgtEl>
                                          <p:spTgt spid="46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blinds(horizontal)">
                                      <p:cBhvr>
                                        <p:cTn id="12" dur="500"/>
                                        <p:tgtEl>
                                          <p:spTgt spid="46084"/>
                                        </p:tgtEl>
                                      </p:cBhvr>
                                    </p:animEffect>
                                  </p:childTnLst>
                                </p:cTn>
                              </p:par>
                              <p:par>
                                <p:cTn id="13" presetID="3" presetClass="entr" presetSubtype="10" fill="hold" nodeType="withEffect">
                                  <p:stCondLst>
                                    <p:cond delay="0"/>
                                  </p:stCondLst>
                                  <p:childTnLst>
                                    <p:set>
                                      <p:cBhvr>
                                        <p:cTn id="14" dur="1" fill="hold">
                                          <p:stCondLst>
                                            <p:cond delay="0"/>
                                          </p:stCondLst>
                                        </p:cTn>
                                        <p:tgtEl>
                                          <p:spTgt spid="46085"/>
                                        </p:tgtEl>
                                        <p:attrNameLst>
                                          <p:attrName>style.visibility</p:attrName>
                                        </p:attrNameLst>
                                      </p:cBhvr>
                                      <p:to>
                                        <p:strVal val="visible"/>
                                      </p:to>
                                    </p:set>
                                    <p:animEffect transition="in" filter="blinds(horizontal)">
                                      <p:cBhvr>
                                        <p:cTn id="15" dur="500"/>
                                        <p:tgtEl>
                                          <p:spTgt spid="46085"/>
                                        </p:tgtEl>
                                      </p:cBhvr>
                                    </p:animEffect>
                                  </p:childTnLst>
                                </p:cTn>
                              </p:par>
                              <p:par>
                                <p:cTn id="16" presetID="3" presetClass="entr" presetSubtype="10" fill="hold" nodeType="withEffect">
                                  <p:stCondLst>
                                    <p:cond delay="0"/>
                                  </p:stCondLst>
                                  <p:childTnLst>
                                    <p:set>
                                      <p:cBhvr>
                                        <p:cTn id="17" dur="1" fill="hold">
                                          <p:stCondLst>
                                            <p:cond delay="0"/>
                                          </p:stCondLst>
                                        </p:cTn>
                                        <p:tgtEl>
                                          <p:spTgt spid="46086"/>
                                        </p:tgtEl>
                                        <p:attrNameLst>
                                          <p:attrName>style.visibility</p:attrName>
                                        </p:attrNameLst>
                                      </p:cBhvr>
                                      <p:to>
                                        <p:strVal val="visible"/>
                                      </p:to>
                                    </p:set>
                                    <p:animEffect transition="in" filter="blinds(horizontal)">
                                      <p:cBhvr>
                                        <p:cTn id="18" dur="500"/>
                                        <p:tgtEl>
                                          <p:spTgt spid="4608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6088"/>
                                        </p:tgtEl>
                                        <p:attrNameLst>
                                          <p:attrName>style.visibility</p:attrName>
                                        </p:attrNameLst>
                                      </p:cBhvr>
                                      <p:to>
                                        <p:strVal val="visible"/>
                                      </p:to>
                                    </p:set>
                                    <p:animEffect transition="in" filter="blinds(horizontal)">
                                      <p:cBhvr>
                                        <p:cTn id="23" dur="500"/>
                                        <p:tgtEl>
                                          <p:spTgt spid="460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6089"/>
                                        </p:tgtEl>
                                        <p:attrNameLst>
                                          <p:attrName>style.visibility</p:attrName>
                                        </p:attrNameLst>
                                      </p:cBhvr>
                                      <p:to>
                                        <p:strVal val="visible"/>
                                      </p:to>
                                    </p:set>
                                    <p:animEffect transition="in" filter="blinds(horizontal)">
                                      <p:cBhvr>
                                        <p:cTn id="28" dur="500"/>
                                        <p:tgtEl>
                                          <p:spTgt spid="460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6090"/>
                                        </p:tgtEl>
                                        <p:attrNameLst>
                                          <p:attrName>style.visibility</p:attrName>
                                        </p:attrNameLst>
                                      </p:cBhvr>
                                      <p:to>
                                        <p:strVal val="visible"/>
                                      </p:to>
                                    </p:set>
                                    <p:animEffect transition="in" filter="blinds(horizontal)">
                                      <p:cBhvr>
                                        <p:cTn id="33" dur="500"/>
                                        <p:tgtEl>
                                          <p:spTgt spid="4609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6091"/>
                                        </p:tgtEl>
                                        <p:attrNameLst>
                                          <p:attrName>style.visibility</p:attrName>
                                        </p:attrNameLst>
                                      </p:cBhvr>
                                      <p:to>
                                        <p:strVal val="visible"/>
                                      </p:to>
                                    </p:set>
                                    <p:animEffect transition="in" filter="blinds(horizontal)">
                                      <p:cBhvr>
                                        <p:cTn id="38" dur="500"/>
                                        <p:tgtEl>
                                          <p:spTgt spid="4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p:bldP spid="46089" grpId="0"/>
      <p:bldP spid="46090" grpId="0"/>
      <p:bldP spid="46091" grpId="0"/>
      <p:bldP spid="4609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837427" y="864845"/>
            <a:ext cx="11628408" cy="81730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sz="3600" u="sng" dirty="0"/>
              <a:t>(1) Stress</a:t>
            </a:r>
          </a:p>
        </p:txBody>
      </p:sp>
      <p:sp>
        <p:nvSpPr>
          <p:cNvPr id="60419" name="Rectangle 3"/>
          <p:cNvSpPr>
            <a:spLocks noGrp="1" noChangeArrowheads="1"/>
          </p:cNvSpPr>
          <p:nvPr>
            <p:ph type="body" idx="1"/>
          </p:nvPr>
        </p:nvSpPr>
        <p:spPr bwMode="auto">
          <a:xfrm>
            <a:off x="1656273" y="1795463"/>
            <a:ext cx="15980433" cy="739378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0" indent="0">
              <a:lnSpc>
                <a:spcPct val="150000"/>
              </a:lnSpc>
              <a:spcBef>
                <a:spcPts val="900"/>
              </a:spcBef>
              <a:buNone/>
            </a:pPr>
            <a:r>
              <a:rPr lang="en-GB" altLang="en-US" sz="2700" dirty="0"/>
              <a:t>Stress can arise from many sources - pressure, thermal, welding, wind, shock/impact, weight etc.</a:t>
            </a:r>
          </a:p>
          <a:p>
            <a:pPr marL="914400" lvl="1" indent="-428625">
              <a:lnSpc>
                <a:spcPct val="150000"/>
              </a:lnSpc>
              <a:spcBef>
                <a:spcPts val="900"/>
              </a:spcBef>
              <a:buFont typeface="Wingdings" panose="05000000000000000000" pitchFamily="2" charset="2"/>
              <a:buChar char="q"/>
            </a:pPr>
            <a:r>
              <a:rPr lang="en-GB" altLang="en-US" sz="2700" b="1" dirty="0"/>
              <a:t>Pressure is the most important</a:t>
            </a:r>
            <a:r>
              <a:rPr lang="en-GB" altLang="en-US" sz="2700" dirty="0"/>
              <a:t>, and the one designers and operators  have some control over. If the pressure stress is </a:t>
            </a:r>
            <a:r>
              <a:rPr lang="en-GB" altLang="en-US" sz="2700" b="1" dirty="0"/>
              <a:t>less than 25% of design, BF is unlikely</a:t>
            </a:r>
            <a:r>
              <a:rPr lang="en-GB" altLang="en-US" sz="2700" dirty="0"/>
              <a:t>.  </a:t>
            </a:r>
          </a:p>
          <a:p>
            <a:pPr marL="914400" lvl="1" indent="-428625">
              <a:lnSpc>
                <a:spcPct val="150000"/>
              </a:lnSpc>
              <a:spcBef>
                <a:spcPts val="900"/>
              </a:spcBef>
              <a:buFont typeface="Wingdings" panose="05000000000000000000" pitchFamily="2" charset="2"/>
              <a:buChar char="q"/>
            </a:pPr>
            <a:r>
              <a:rPr lang="en-GB" altLang="en-US" sz="2700" b="1" dirty="0"/>
              <a:t>Other stresses such as residual welding </a:t>
            </a:r>
            <a:r>
              <a:rPr lang="en-GB" altLang="en-US" sz="2700" dirty="0"/>
              <a:t>or weight stress can increase the risk of BF even if the pressure is low. Normally this is only considered if the temperatures is much colder than minimum design. Residual stresses can be reduced significantly </a:t>
            </a:r>
            <a:r>
              <a:rPr lang="en-GB" altLang="en-US" sz="2700" b="1" dirty="0"/>
              <a:t>by Post Weld Heat Treatment</a:t>
            </a:r>
            <a:r>
              <a:rPr lang="en-GB" altLang="en-US" sz="2700" dirty="0"/>
              <a:t>.</a:t>
            </a:r>
          </a:p>
          <a:p>
            <a:pPr marL="914400" lvl="1" indent="-428625">
              <a:lnSpc>
                <a:spcPct val="150000"/>
              </a:lnSpc>
              <a:spcBef>
                <a:spcPts val="900"/>
              </a:spcBef>
              <a:buFont typeface="Wingdings" panose="05000000000000000000" pitchFamily="2" charset="2"/>
              <a:buChar char="q"/>
            </a:pPr>
            <a:r>
              <a:rPr lang="en-GB" altLang="en-US" sz="2700" b="1" dirty="0"/>
              <a:t>Thermal stress can also </a:t>
            </a:r>
            <a:r>
              <a:rPr lang="en-GB" altLang="en-US" sz="2700" dirty="0"/>
              <a:t>cause BF. </a:t>
            </a:r>
            <a:r>
              <a:rPr lang="en-GB" altLang="en-US" sz="2700" dirty="0">
                <a:solidFill>
                  <a:srgbClr val="FF0000"/>
                </a:solidFill>
              </a:rPr>
              <a:t>E.g.</a:t>
            </a:r>
            <a:r>
              <a:rPr lang="en-GB" altLang="en-US" sz="2700" dirty="0"/>
              <a:t> if a large temperature gradient occurs between the two sides of a heat exchanger while one side is cold, or if a </a:t>
            </a:r>
            <a:r>
              <a:rPr lang="en-GB" altLang="en-US" sz="2700" b="1" dirty="0"/>
              <a:t>sudden change causes a thermal shock</a:t>
            </a:r>
            <a:r>
              <a:rPr lang="en-GB" altLang="en-US" sz="2700" dirty="0"/>
              <a:t>. The  Longford HEX failure is an example of this. </a:t>
            </a:r>
            <a:r>
              <a:rPr lang="en-US" altLang="en-US" sz="2700" dirty="0"/>
              <a:t>As illustrated, the tube side has become cold due to an upset. When hot oil is then added to the shell, thermal stresses occur in the channel which is still cold. This was the </a:t>
            </a:r>
            <a:r>
              <a:rPr lang="en-US" altLang="en-US" sz="2700" b="1" dirty="0" err="1"/>
              <a:t>Longford</a:t>
            </a:r>
            <a:r>
              <a:rPr lang="en-US" altLang="en-US" sz="2700" b="1" dirty="0"/>
              <a:t> incident </a:t>
            </a:r>
            <a:r>
              <a:rPr lang="en-US" altLang="en-US" sz="2700" dirty="0"/>
              <a:t>and the resulting failure was catastrophic.</a:t>
            </a:r>
            <a:endParaRPr lang="en-GB" altLang="en-US" sz="2700" dirty="0"/>
          </a:p>
        </p:txBody>
      </p:sp>
    </p:spTree>
    <p:extLst>
      <p:ext uri="{BB962C8B-B14F-4D97-AF65-F5344CB8AC3E}">
        <p14:creationId xmlns:p14="http://schemas.microsoft.com/office/powerpoint/2010/main" val="11383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bg/>
                                          </p:spTgt>
                                        </p:tgtEl>
                                        <p:attrNameLst>
                                          <p:attrName>style.visibility</p:attrName>
                                        </p:attrNameLst>
                                      </p:cBhvr>
                                      <p:to>
                                        <p:strVal val="visible"/>
                                      </p:to>
                                    </p:set>
                                    <p:animEffect transition="in" filter="blinds(horizontal)">
                                      <p:cBhvr>
                                        <p:cTn id="7" dur="500"/>
                                        <p:tgtEl>
                                          <p:spTgt spid="60419">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12" dur="500"/>
                                        <p:tgtEl>
                                          <p:spTgt spid="604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7" dur="500"/>
                                        <p:tgtEl>
                                          <p:spTgt spid="604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22" dur="500"/>
                                        <p:tgtEl>
                                          <p:spTgt spid="604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7"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uiExpand="1" build="p" bldLvl="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t="10517"/>
          <a:stretch/>
        </p:blipFill>
        <p:spPr bwMode="auto">
          <a:xfrm>
            <a:off x="1255144" y="3493698"/>
            <a:ext cx="11179835" cy="5501853"/>
          </a:xfrm>
          <a:noFill/>
          <a:extLst>
            <a:ext uri="{909E8E84-426E-40DD-AFC4-6F175D3DCCD1}">
              <a14:hiddenFill xmlns:a14="http://schemas.microsoft.com/office/drawing/2010/main">
                <a:solidFill>
                  <a:srgbClr val="FFFFFF"/>
                </a:solidFill>
              </a14:hiddenFill>
            </a:ext>
          </a:extLst>
        </p:spPr>
      </p:pic>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807" y="1915421"/>
            <a:ext cx="5987273" cy="340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20486" y="981818"/>
            <a:ext cx="4416402" cy="507831"/>
          </a:xfrm>
          <a:prstGeom prst="rect">
            <a:avLst/>
          </a:prstGeom>
        </p:spPr>
        <p:txBody>
          <a:bodyPr wrap="none">
            <a:spAutoFit/>
          </a:bodyPr>
          <a:lstStyle/>
          <a:p>
            <a:r>
              <a:rPr lang="en-US" altLang="en-US" sz="2700" b="1" dirty="0" err="1"/>
              <a:t>Longford</a:t>
            </a:r>
            <a:r>
              <a:rPr lang="en-US" altLang="en-US" sz="2700" b="1" dirty="0"/>
              <a:t> incident illustration </a:t>
            </a:r>
            <a:endParaRPr lang="en-US" sz="2700" dirty="0"/>
          </a:p>
        </p:txBody>
      </p:sp>
    </p:spTree>
    <p:extLst>
      <p:ext uri="{BB962C8B-B14F-4D97-AF65-F5344CB8AC3E}">
        <p14:creationId xmlns:p14="http://schemas.microsoft.com/office/powerpoint/2010/main" val="311028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3678628" y="2844293"/>
            <a:ext cx="10694195" cy="6779420"/>
          </a:xfrm>
          <a:noFill/>
          <a:extLst>
            <a:ext uri="{909E8E84-426E-40DD-AFC4-6F175D3DCCD1}">
              <a14:hiddenFill xmlns:a14="http://schemas.microsoft.com/office/drawing/2010/main">
                <a:solidFill>
                  <a:srgbClr val="FFFFFF"/>
                </a:solidFill>
              </a14:hiddenFill>
            </a:ext>
          </a:extLst>
        </p:spPr>
      </p:pic>
      <p:sp>
        <p:nvSpPr>
          <p:cNvPr id="63492" name="Text Box 4"/>
          <p:cNvSpPr txBox="1">
            <a:spLocks noChangeArrowheads="1"/>
          </p:cNvSpPr>
          <p:nvPr/>
        </p:nvSpPr>
        <p:spPr bwMode="auto">
          <a:xfrm>
            <a:off x="1099868" y="1729190"/>
            <a:ext cx="16349932" cy="557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5000" tIns="70200" rIns="135000" bIns="70200">
            <a:spAutoFit/>
          </a:bodyPr>
          <a:lstStyle/>
          <a:p>
            <a:pPr>
              <a:spcBef>
                <a:spcPct val="50000"/>
              </a:spcBef>
            </a:pPr>
            <a:r>
              <a:rPr lang="en-US" altLang="en-US" sz="2700" dirty="0">
                <a:solidFill>
                  <a:schemeClr val="tx2"/>
                </a:solidFill>
              </a:rPr>
              <a:t>The thermal stress started the brittle fracture, and the channel unzipped, helped by the </a:t>
            </a:r>
            <a:r>
              <a:rPr lang="en-US" altLang="en-US" sz="2700" dirty="0" err="1">
                <a:solidFill>
                  <a:schemeClr val="tx2"/>
                </a:solidFill>
              </a:rPr>
              <a:t>tubeside</a:t>
            </a:r>
            <a:r>
              <a:rPr lang="en-US" altLang="en-US" sz="2700" dirty="0">
                <a:solidFill>
                  <a:schemeClr val="tx2"/>
                </a:solidFill>
              </a:rPr>
              <a:t> pressure stresses.</a:t>
            </a:r>
            <a:endParaRPr lang="en-GB" altLang="en-US" sz="2700" dirty="0">
              <a:solidFill>
                <a:schemeClr val="tx2"/>
              </a:solidFill>
            </a:endParaRPr>
          </a:p>
        </p:txBody>
      </p:sp>
      <p:sp>
        <p:nvSpPr>
          <p:cNvPr id="4" name="Rectangle 3"/>
          <p:cNvSpPr/>
          <p:nvPr/>
        </p:nvSpPr>
        <p:spPr>
          <a:xfrm>
            <a:off x="1620486" y="981818"/>
            <a:ext cx="4416402" cy="507831"/>
          </a:xfrm>
          <a:prstGeom prst="rect">
            <a:avLst/>
          </a:prstGeom>
        </p:spPr>
        <p:txBody>
          <a:bodyPr wrap="none">
            <a:spAutoFit/>
          </a:bodyPr>
          <a:lstStyle/>
          <a:p>
            <a:r>
              <a:rPr lang="en-US" altLang="en-US" sz="2700" b="1" dirty="0" err="1"/>
              <a:t>Longford</a:t>
            </a:r>
            <a:r>
              <a:rPr lang="en-US" altLang="en-US" sz="2700" b="1" dirty="0"/>
              <a:t> incident illustration </a:t>
            </a:r>
            <a:endParaRPr lang="en-US" sz="2700" dirty="0"/>
          </a:p>
        </p:txBody>
      </p:sp>
    </p:spTree>
    <p:extLst>
      <p:ext uri="{BB962C8B-B14F-4D97-AF65-F5344CB8AC3E}">
        <p14:creationId xmlns:p14="http://schemas.microsoft.com/office/powerpoint/2010/main" val="1946699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ox(out)">
                                      <p:cBhvr>
                                        <p:cTn id="7"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bwMode="auto">
          <a:xfrm>
            <a:off x="1066801" y="1572049"/>
            <a:ext cx="16533602" cy="784235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0" indent="0">
              <a:lnSpc>
                <a:spcPct val="150000"/>
              </a:lnSpc>
              <a:spcBef>
                <a:spcPts val="900"/>
              </a:spcBef>
              <a:buNone/>
            </a:pPr>
            <a:r>
              <a:rPr lang="en-GB" altLang="en-US" sz="2800" dirty="0" smtClean="0"/>
              <a:t>Toughness </a:t>
            </a:r>
            <a:r>
              <a:rPr lang="en-GB" altLang="en-US" sz="2800" dirty="0"/>
              <a:t>is a mechanical property of the steel or weld. The most important </a:t>
            </a:r>
            <a:r>
              <a:rPr lang="en-GB" altLang="en-US" sz="2800" dirty="0" smtClean="0"/>
              <a:t>influence </a:t>
            </a:r>
            <a:r>
              <a:rPr lang="en-GB" altLang="en-US" sz="2800" dirty="0"/>
              <a:t>is </a:t>
            </a:r>
            <a:r>
              <a:rPr lang="en-GB" altLang="en-US" sz="2800" dirty="0" smtClean="0"/>
              <a:t>operating temperature</a:t>
            </a:r>
            <a:r>
              <a:rPr lang="en-GB" altLang="en-US" sz="2800" dirty="0"/>
              <a:t>. </a:t>
            </a:r>
          </a:p>
          <a:p>
            <a:pPr marL="428625" indent="-428625">
              <a:lnSpc>
                <a:spcPct val="150000"/>
              </a:lnSpc>
              <a:spcBef>
                <a:spcPts val="900"/>
              </a:spcBef>
              <a:buFont typeface="Wingdings" panose="05000000000000000000" pitchFamily="2" charset="2"/>
              <a:buChar char="q"/>
            </a:pPr>
            <a:r>
              <a:rPr lang="en-GB" altLang="en-US" sz="2800" b="1" dirty="0" smtClean="0"/>
              <a:t>Carbon steel(CS) </a:t>
            </a:r>
            <a:r>
              <a:rPr lang="en-GB" altLang="en-US" sz="2800" b="1" dirty="0"/>
              <a:t>becomes less tough at lower temperature</a:t>
            </a:r>
            <a:r>
              <a:rPr lang="en-GB" altLang="en-US" sz="2800" dirty="0"/>
              <a:t>. The colder the temperature, the lower the toughness and the greater the likelihood of BF.</a:t>
            </a:r>
          </a:p>
          <a:p>
            <a:pPr marL="428625" indent="-428625">
              <a:lnSpc>
                <a:spcPct val="150000"/>
              </a:lnSpc>
              <a:spcBef>
                <a:spcPts val="900"/>
              </a:spcBef>
              <a:buFont typeface="Wingdings" panose="05000000000000000000" pitchFamily="2" charset="2"/>
              <a:buChar char="q"/>
            </a:pPr>
            <a:r>
              <a:rPr lang="en-GB" altLang="en-US" sz="2800" b="1" dirty="0"/>
              <a:t>The minimum temperature for CS can vary between -</a:t>
            </a:r>
            <a:r>
              <a:rPr lang="en-GB" altLang="en-US" sz="2800" b="1" dirty="0" smtClean="0"/>
              <a:t>50</a:t>
            </a:r>
            <a:r>
              <a:rPr lang="en-GB" altLang="en-US" sz="2800" b="1" dirty="0"/>
              <a:t>°</a:t>
            </a:r>
            <a:r>
              <a:rPr lang="en-GB" altLang="en-US" sz="2800" b="1" dirty="0" smtClean="0"/>
              <a:t>C </a:t>
            </a:r>
            <a:r>
              <a:rPr lang="en-GB" altLang="en-US" sz="2800" b="1" dirty="0"/>
              <a:t>and +</a:t>
            </a:r>
            <a:r>
              <a:rPr lang="en-GB" altLang="en-US" sz="2800" b="1" dirty="0" smtClean="0"/>
              <a:t>5</a:t>
            </a:r>
            <a:r>
              <a:rPr lang="en-GB" altLang="en-US" sz="2800" dirty="0" smtClean="0"/>
              <a:t>0°C. </a:t>
            </a:r>
            <a:r>
              <a:rPr lang="en-GB" altLang="en-US" sz="2800" dirty="0"/>
              <a:t>Each equipment is unique. However BF needs increased consideration for pressurised equipment colder than </a:t>
            </a:r>
            <a:r>
              <a:rPr lang="en-GB" altLang="en-US" sz="2800" dirty="0" smtClean="0"/>
              <a:t>0°c</a:t>
            </a:r>
            <a:r>
              <a:rPr lang="en-GB" altLang="en-US" sz="2800" dirty="0"/>
              <a:t>.</a:t>
            </a:r>
          </a:p>
          <a:p>
            <a:pPr marL="428625" indent="-428625">
              <a:lnSpc>
                <a:spcPct val="150000"/>
              </a:lnSpc>
              <a:spcBef>
                <a:spcPts val="900"/>
              </a:spcBef>
              <a:buFont typeface="Wingdings" panose="05000000000000000000" pitchFamily="2" charset="2"/>
              <a:buChar char="q"/>
            </a:pPr>
            <a:r>
              <a:rPr lang="en-GB" altLang="en-US" sz="2800" dirty="0"/>
              <a:t> Alloy steels are tougher at lower temperature than CS.</a:t>
            </a:r>
          </a:p>
          <a:p>
            <a:pPr marL="1251585" lvl="4" indent="-428625">
              <a:lnSpc>
                <a:spcPct val="150000"/>
              </a:lnSpc>
              <a:spcBef>
                <a:spcPts val="900"/>
              </a:spcBef>
            </a:pPr>
            <a:r>
              <a:rPr lang="en-GB" altLang="en-US" sz="1800" b="1" dirty="0"/>
              <a:t>Nickel steels </a:t>
            </a:r>
            <a:r>
              <a:rPr lang="en-GB" altLang="en-US" sz="1800" b="1" dirty="0" smtClean="0"/>
              <a:t>can </a:t>
            </a:r>
            <a:r>
              <a:rPr lang="en-GB" altLang="en-US" sz="1800" b="1" dirty="0"/>
              <a:t>be use to around -</a:t>
            </a:r>
            <a:r>
              <a:rPr lang="en-GB" altLang="en-US" sz="1800" b="1" dirty="0" smtClean="0"/>
              <a:t>100°C</a:t>
            </a:r>
            <a:r>
              <a:rPr lang="en-GB" altLang="en-US" sz="1800" dirty="0" smtClean="0"/>
              <a:t>. </a:t>
            </a:r>
            <a:endParaRPr lang="en-GB" altLang="en-US" sz="1800" dirty="0"/>
          </a:p>
          <a:p>
            <a:pPr marL="1251585" lvl="4" indent="-428625">
              <a:lnSpc>
                <a:spcPct val="150000"/>
              </a:lnSpc>
              <a:spcBef>
                <a:spcPts val="900"/>
              </a:spcBef>
            </a:pPr>
            <a:r>
              <a:rPr lang="en-GB" altLang="en-US" sz="1800" b="1" dirty="0">
                <a:ea typeface="+mn-ea"/>
                <a:cs typeface="+mn-cs"/>
              </a:rPr>
              <a:t>Stainless steel is normally regarded as resistant to BF </a:t>
            </a:r>
            <a:r>
              <a:rPr lang="en-GB" altLang="en-US" sz="1800" dirty="0">
                <a:ea typeface="+mn-ea"/>
                <a:cs typeface="+mn-cs"/>
              </a:rPr>
              <a:t>for all our very cold processes, though there are some </a:t>
            </a:r>
            <a:r>
              <a:rPr lang="en-GB" altLang="en-US" sz="1800" dirty="0" smtClean="0">
                <a:ea typeface="+mn-ea"/>
                <a:cs typeface="+mn-cs"/>
              </a:rPr>
              <a:t>exceptions (when material is </a:t>
            </a:r>
            <a:r>
              <a:rPr lang="en-GB" altLang="en-US" sz="1800" dirty="0" err="1" smtClean="0">
                <a:ea typeface="+mn-ea"/>
                <a:cs typeface="+mn-cs"/>
              </a:rPr>
              <a:t>embrittled</a:t>
            </a:r>
            <a:r>
              <a:rPr lang="en-GB" altLang="en-US" sz="1800" dirty="0" smtClean="0">
                <a:ea typeface="+mn-ea"/>
                <a:cs typeface="+mn-cs"/>
              </a:rPr>
              <a:t>).</a:t>
            </a:r>
            <a:endParaRPr lang="en-GB" altLang="en-US" sz="1800" dirty="0">
              <a:ea typeface="+mn-ea"/>
              <a:cs typeface="+mn-cs"/>
            </a:endParaRPr>
          </a:p>
          <a:p>
            <a:pPr marL="428625" indent="-428625">
              <a:lnSpc>
                <a:spcPct val="150000"/>
              </a:lnSpc>
              <a:spcBef>
                <a:spcPts val="900"/>
              </a:spcBef>
              <a:buFont typeface="Wingdings" panose="05000000000000000000" pitchFamily="2" charset="2"/>
              <a:buChar char="q"/>
            </a:pPr>
            <a:r>
              <a:rPr lang="en-GB" altLang="en-US" sz="2800" b="1" dirty="0" smtClean="0"/>
              <a:t>Thicker </a:t>
            </a:r>
            <a:r>
              <a:rPr lang="en-GB" altLang="en-US" sz="2800" b="1" dirty="0"/>
              <a:t>steels </a:t>
            </a:r>
            <a:r>
              <a:rPr lang="en-GB" altLang="en-US" sz="2800" b="1" dirty="0" smtClean="0"/>
              <a:t>(pressure vessels) are </a:t>
            </a:r>
            <a:r>
              <a:rPr lang="en-GB" altLang="en-US" sz="2800" b="1" dirty="0"/>
              <a:t>more likely to fracture than thinner ones</a:t>
            </a:r>
            <a:r>
              <a:rPr lang="en-GB" altLang="en-US" sz="2800" dirty="0"/>
              <a:t>. Equipment less than ½” (13mm) thick is less likely to suffer BF – </a:t>
            </a:r>
            <a:r>
              <a:rPr lang="en-GB" altLang="en-US" sz="2800" b="1" dirty="0"/>
              <a:t>Because piping is usually thin, it is less likely to fracture unless shocked or cooled well below its minimum design temperature</a:t>
            </a:r>
            <a:r>
              <a:rPr lang="en-GB" altLang="en-US" sz="2800" dirty="0" smtClean="0"/>
              <a:t>.</a:t>
            </a:r>
            <a:endParaRPr lang="en-GB" altLang="en-US" sz="2400" dirty="0"/>
          </a:p>
        </p:txBody>
      </p:sp>
      <p:sp>
        <p:nvSpPr>
          <p:cNvPr id="2" name="Title 1"/>
          <p:cNvSpPr>
            <a:spLocks noGrp="1"/>
          </p:cNvSpPr>
          <p:nvPr>
            <p:ph type="title"/>
          </p:nvPr>
        </p:nvSpPr>
        <p:spPr>
          <a:xfrm>
            <a:off x="1863306" y="711680"/>
            <a:ext cx="15167394" cy="867093"/>
          </a:xfrm>
        </p:spPr>
        <p:txBody>
          <a:bodyPr/>
          <a:lstStyle/>
          <a:p>
            <a:r>
              <a:rPr lang="en-GB" altLang="en-US" u="sng" dirty="0" smtClean="0"/>
              <a:t>(2) TOUGHNESS</a:t>
            </a:r>
            <a:endParaRPr lang="en-US" dirty="0"/>
          </a:p>
        </p:txBody>
      </p:sp>
    </p:spTree>
    <p:extLst>
      <p:ext uri="{BB962C8B-B14F-4D97-AF65-F5344CB8AC3E}">
        <p14:creationId xmlns:p14="http://schemas.microsoft.com/office/powerpoint/2010/main" val="1065600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bwMode="auto">
          <a:xfrm>
            <a:off x="1850366" y="735809"/>
            <a:ext cx="14362980" cy="82988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u="sng" dirty="0"/>
              <a:t>How Toughness is </a:t>
            </a:r>
            <a:r>
              <a:rPr lang="en-GB" altLang="en-US" u="sng" dirty="0" smtClean="0"/>
              <a:t>Measured </a:t>
            </a:r>
            <a:r>
              <a:rPr lang="en-GB" altLang="en-US" u="sng" dirty="0" err="1" smtClean="0"/>
              <a:t>Charpy</a:t>
            </a:r>
            <a:r>
              <a:rPr lang="en-GB" altLang="en-US" u="sng" dirty="0" smtClean="0"/>
              <a:t> </a:t>
            </a:r>
            <a:r>
              <a:rPr lang="en-GB" altLang="en-US" u="sng" dirty="0"/>
              <a:t>Impact Test</a:t>
            </a:r>
          </a:p>
        </p:txBody>
      </p:sp>
      <p:graphicFrame>
        <p:nvGraphicFramePr>
          <p:cNvPr id="104453" name="Object 5"/>
          <p:cNvGraphicFramePr>
            <a:graphicFrameLocks noChangeAspect="1"/>
          </p:cNvGraphicFramePr>
          <p:nvPr>
            <p:extLst/>
          </p:nvPr>
        </p:nvGraphicFramePr>
        <p:xfrm>
          <a:off x="9101441" y="2174715"/>
          <a:ext cx="6837794" cy="6766566"/>
        </p:xfrm>
        <a:graphic>
          <a:graphicData uri="http://schemas.openxmlformats.org/presentationml/2006/ole">
            <mc:AlternateContent xmlns:mc="http://schemas.openxmlformats.org/markup-compatibility/2006">
              <mc:Choice xmlns:v="urn:schemas-microsoft-com:vml" Requires="v">
                <p:oleObj spid="_x0000_s1028" name="VISIO" r:id="rId3" imgW="2856240" imgH="2824920" progId="Visio.Drawing.6">
                  <p:embed/>
                </p:oleObj>
              </mc:Choice>
              <mc:Fallback>
                <p:oleObj name="VISIO" r:id="rId3" imgW="2856240" imgH="2824920" progId="Visio.Drawing.6">
                  <p:embed/>
                  <p:pic>
                    <p:nvPicPr>
                      <p:cNvPr id="10445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441" y="2174715"/>
                        <a:ext cx="6837794" cy="6766566"/>
                      </a:xfrm>
                      <a:prstGeom prst="rect">
                        <a:avLst/>
                      </a:prstGeom>
                      <a:noFill/>
                      <a:ln>
                        <a:noFill/>
                      </a:ln>
                      <a:effectLst/>
                      <a:extLst/>
                    </p:spPr>
                  </p:pic>
                </p:oleObj>
              </mc:Fallback>
            </mc:AlternateContent>
          </a:graphicData>
        </a:graphic>
      </p:graphicFrame>
      <p:pic>
        <p:nvPicPr>
          <p:cNvPr id="4" name="Picture 3"/>
          <p:cNvPicPr>
            <a:picLocks noChangeAspect="1"/>
          </p:cNvPicPr>
          <p:nvPr/>
        </p:nvPicPr>
        <p:blipFill rotWithShape="1">
          <a:blip r:embed="rId5"/>
          <a:srcRect l="31357" t="21316" r="40471" b="21844"/>
          <a:stretch/>
        </p:blipFill>
        <p:spPr>
          <a:xfrm>
            <a:off x="1850366" y="1876244"/>
            <a:ext cx="6788382" cy="7704407"/>
          </a:xfrm>
          <a:prstGeom prst="rect">
            <a:avLst/>
          </a:prstGeom>
        </p:spPr>
      </p:pic>
    </p:spTree>
    <p:extLst>
      <p:ext uri="{BB962C8B-B14F-4D97-AF65-F5344CB8AC3E}">
        <p14:creationId xmlns:p14="http://schemas.microsoft.com/office/powerpoint/2010/main" val="185822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p:nvPr>
        </p:nvSpPr>
        <p:spPr bwMode="auto">
          <a:xfrm>
            <a:off x="1979763" y="794149"/>
            <a:ext cx="11473131" cy="105965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b="1" dirty="0" err="1"/>
              <a:t>Charpy</a:t>
            </a:r>
            <a:r>
              <a:rPr lang="en-GB" altLang="en-US" b="1" dirty="0"/>
              <a:t> Toughness For Carbon Steel</a:t>
            </a:r>
            <a:r>
              <a:rPr lang="en-GB" altLang="en-US" dirty="0"/>
              <a:t> </a:t>
            </a:r>
          </a:p>
        </p:txBody>
      </p:sp>
      <p:graphicFrame>
        <p:nvGraphicFramePr>
          <p:cNvPr id="102405" name="Object 5"/>
          <p:cNvGraphicFramePr>
            <a:graphicFrameLocks noChangeAspect="1"/>
          </p:cNvGraphicFramePr>
          <p:nvPr>
            <p:extLst/>
          </p:nvPr>
        </p:nvGraphicFramePr>
        <p:xfrm>
          <a:off x="3134444" y="1779603"/>
          <a:ext cx="11344994" cy="7984662"/>
        </p:xfrm>
        <a:graphic>
          <a:graphicData uri="http://schemas.openxmlformats.org/presentationml/2006/ole">
            <mc:AlternateContent xmlns:mc="http://schemas.openxmlformats.org/markup-compatibility/2006">
              <mc:Choice xmlns:v="urn:schemas-microsoft-com:vml" Requires="v">
                <p:oleObj spid="_x0000_s2052" name="Worksheet" r:id="rId3" imgW="10544251" imgH="7420051" progId="Excel.Sheet.8">
                  <p:embed/>
                </p:oleObj>
              </mc:Choice>
              <mc:Fallback>
                <p:oleObj name="Worksheet" r:id="rId3" imgW="10544251" imgH="7420051" progId="Excel.Sheet.8">
                  <p:embed/>
                  <p:pic>
                    <p:nvPicPr>
                      <p:cNvPr id="1024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444" y="1779603"/>
                        <a:ext cx="11344994" cy="79846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9231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591574" y="1811547"/>
            <a:ext cx="15863978" cy="22105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fontScale="90000"/>
          </a:bodyPr>
          <a:lstStyle/>
          <a:p>
            <a:pPr>
              <a:lnSpc>
                <a:spcPct val="150000"/>
              </a:lnSpc>
              <a:spcBef>
                <a:spcPts val="900"/>
              </a:spcBef>
            </a:pPr>
            <a:r>
              <a:rPr lang="en-US" altLang="en-US" sz="2400" dirty="0">
                <a:latin typeface="+mn-lt"/>
                <a:ea typeface="+mn-ea"/>
                <a:cs typeface="+mn-cs"/>
              </a:rPr>
              <a:t>Brittle fracture can occur solely due to a change in toughness. This picture shows a ship during WW 2 which split in half while tied to the dock. The ship steel was of relatively poor toughness, and became inadequate when cooled during cold weather. The combination of </a:t>
            </a:r>
            <a:r>
              <a:rPr lang="en-US" altLang="en-US" sz="2400" b="1" dirty="0">
                <a:latin typeface="+mn-lt"/>
                <a:ea typeface="+mn-ea"/>
                <a:cs typeface="+mn-cs"/>
              </a:rPr>
              <a:t>poor toughness, cold weather and a stress concentration from a deck hatch weld </a:t>
            </a:r>
            <a:r>
              <a:rPr lang="en-US" altLang="en-US" sz="2400" dirty="0">
                <a:latin typeface="+mn-lt"/>
                <a:ea typeface="+mn-ea"/>
                <a:cs typeface="+mn-cs"/>
              </a:rPr>
              <a:t>caused the catastrophic failure.</a:t>
            </a:r>
          </a:p>
        </p:txBody>
      </p:sp>
      <p:pic>
        <p:nvPicPr>
          <p:cNvPr id="67587" name="Picture 3" descr="ship2"/>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bwMode="auto">
          <a:xfrm>
            <a:off x="3299382" y="4022110"/>
            <a:ext cx="11464728" cy="553757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581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1669212" y="789317"/>
            <a:ext cx="13646988" cy="10061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sz="4200" u="sng" dirty="0"/>
              <a:t>(3) defect</a:t>
            </a:r>
            <a:endParaRPr lang="en-GB" altLang="en-US" sz="3900" b="1" dirty="0"/>
          </a:p>
        </p:txBody>
      </p:sp>
      <p:sp>
        <p:nvSpPr>
          <p:cNvPr id="62467" name="Rectangle 3"/>
          <p:cNvSpPr>
            <a:spLocks noGrp="1" noChangeArrowheads="1"/>
          </p:cNvSpPr>
          <p:nvPr>
            <p:ph type="body" idx="1"/>
          </p:nvPr>
        </p:nvSpPr>
        <p:spPr bwMode="auto">
          <a:xfrm>
            <a:off x="1979762" y="2018582"/>
            <a:ext cx="15398150" cy="717066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428625" lvl="1" indent="-428625">
              <a:lnSpc>
                <a:spcPct val="150000"/>
              </a:lnSpc>
              <a:spcBef>
                <a:spcPts val="900"/>
              </a:spcBef>
              <a:buFont typeface="Wingdings" panose="05000000000000000000" pitchFamily="2" charset="2"/>
              <a:buChar char="q"/>
            </a:pPr>
            <a:r>
              <a:rPr lang="en-GB" altLang="en-US" sz="2700" b="1" dirty="0"/>
              <a:t>Most defects are already present and occur in welds during fabrication</a:t>
            </a:r>
            <a:r>
              <a:rPr lang="en-GB" altLang="en-US" sz="2700" dirty="0"/>
              <a:t>. Cracks and sharp defects like notches are more likely to cause BF than blunt ones like corrosion.</a:t>
            </a:r>
          </a:p>
          <a:p>
            <a:pPr marL="428625" lvl="1" indent="-428625">
              <a:lnSpc>
                <a:spcPct val="150000"/>
              </a:lnSpc>
              <a:spcBef>
                <a:spcPts val="900"/>
              </a:spcBef>
              <a:buFont typeface="Wingdings" panose="05000000000000000000" pitchFamily="2" charset="2"/>
              <a:buChar char="q"/>
            </a:pPr>
            <a:r>
              <a:rPr lang="en-GB" altLang="en-US" sz="2700" b="1" dirty="0"/>
              <a:t>Defects can also develop in service </a:t>
            </a:r>
            <a:r>
              <a:rPr lang="en-GB" altLang="en-US" sz="2700" dirty="0"/>
              <a:t>due to stress corrosion, or fatigue from vibration, pressure or thermal cycling. </a:t>
            </a:r>
          </a:p>
          <a:p>
            <a:pPr marL="428625" lvl="1" indent="-428625">
              <a:lnSpc>
                <a:spcPct val="150000"/>
              </a:lnSpc>
              <a:spcBef>
                <a:spcPts val="900"/>
              </a:spcBef>
              <a:buFont typeface="Wingdings" panose="05000000000000000000" pitchFamily="2" charset="2"/>
              <a:buChar char="q"/>
            </a:pPr>
            <a:r>
              <a:rPr lang="en-GB" altLang="en-US" sz="2700" dirty="0"/>
              <a:t>Defects need to be sufficiently large to cause BF. Equipment which has been </a:t>
            </a:r>
            <a:r>
              <a:rPr lang="en-GB" altLang="en-US" sz="2700" dirty="0" err="1"/>
              <a:t>PWHT’d</a:t>
            </a:r>
            <a:r>
              <a:rPr lang="en-GB" altLang="en-US" sz="2700" dirty="0"/>
              <a:t> can tolerate larger defects.</a:t>
            </a:r>
          </a:p>
          <a:p>
            <a:pPr marL="428625" lvl="1" indent="-428625">
              <a:lnSpc>
                <a:spcPct val="150000"/>
              </a:lnSpc>
              <a:spcBef>
                <a:spcPts val="900"/>
              </a:spcBef>
              <a:buFont typeface="Wingdings" panose="05000000000000000000" pitchFamily="2" charset="2"/>
              <a:buChar char="q"/>
            </a:pPr>
            <a:r>
              <a:rPr lang="en-GB" altLang="en-US" sz="2700" dirty="0"/>
              <a:t>Defects from fabrication or repairs can result in BF during shop or field </a:t>
            </a:r>
            <a:r>
              <a:rPr lang="en-GB" altLang="en-US" sz="2700" dirty="0" err="1"/>
              <a:t>hydrotest</a:t>
            </a:r>
            <a:r>
              <a:rPr lang="en-GB" altLang="en-US" sz="2700" dirty="0"/>
              <a:t>. </a:t>
            </a:r>
            <a:r>
              <a:rPr lang="en-GB" altLang="en-US" sz="2700" b="1" dirty="0" err="1"/>
              <a:t>Hydrotest</a:t>
            </a:r>
            <a:r>
              <a:rPr lang="en-GB" altLang="en-US" sz="2700" b="1" dirty="0"/>
              <a:t> must be conducted warmer than the “minimum design temperature” to compensate</a:t>
            </a:r>
            <a:r>
              <a:rPr lang="en-GB" altLang="en-US" sz="2700" dirty="0"/>
              <a:t>.</a:t>
            </a:r>
          </a:p>
        </p:txBody>
      </p:sp>
    </p:spTree>
    <p:extLst>
      <p:ext uri="{BB962C8B-B14F-4D97-AF65-F5344CB8AC3E}">
        <p14:creationId xmlns:p14="http://schemas.microsoft.com/office/powerpoint/2010/main" val="4138904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uiExpand="1"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8056" y="1860099"/>
            <a:ext cx="9549443" cy="7539678"/>
          </a:xfrm>
        </p:spPr>
        <p:txBody>
          <a:bodyPr/>
          <a:lstStyle/>
          <a:p>
            <a:pPr lvl="1">
              <a:lnSpc>
                <a:spcPct val="150000"/>
              </a:lnSpc>
              <a:spcBef>
                <a:spcPts val="900"/>
              </a:spcBef>
              <a:buFont typeface="Wingdings" panose="05000000000000000000" pitchFamily="2" charset="2"/>
              <a:buChar char="Ø"/>
            </a:pPr>
            <a:r>
              <a:rPr lang="en-US" sz="2700" dirty="0">
                <a:solidFill>
                  <a:srgbClr val="4D4D4D"/>
                </a:solidFill>
              </a:rPr>
              <a:t>What do we know generally? how can we differentiate between </a:t>
            </a:r>
            <a:r>
              <a:rPr lang="en-US" sz="2700" b="1" dirty="0">
                <a:solidFill>
                  <a:srgbClr val="4D4D4D"/>
                </a:solidFill>
              </a:rPr>
              <a:t>GLASS &amp; STEEL</a:t>
            </a:r>
            <a:r>
              <a:rPr lang="en-US" sz="2700" dirty="0">
                <a:solidFill>
                  <a:srgbClr val="4D4D4D"/>
                </a:solidFill>
              </a:rPr>
              <a:t>?</a:t>
            </a:r>
          </a:p>
          <a:p>
            <a:pPr marL="1663065" lvl="3" indent="-428625">
              <a:lnSpc>
                <a:spcPct val="150000"/>
              </a:lnSpc>
              <a:buFont typeface="Wingdings" panose="05000000000000000000" pitchFamily="2" charset="2"/>
              <a:buChar char="ü"/>
            </a:pPr>
            <a:r>
              <a:rPr lang="en-US" sz="2700" b="1" dirty="0">
                <a:solidFill>
                  <a:srgbClr val="4D4D4D"/>
                </a:solidFill>
              </a:rPr>
              <a:t>Glass</a:t>
            </a:r>
            <a:r>
              <a:rPr lang="en-US" sz="2700" dirty="0">
                <a:solidFill>
                  <a:srgbClr val="4D4D4D"/>
                </a:solidFill>
              </a:rPr>
              <a:t> is </a:t>
            </a:r>
            <a:r>
              <a:rPr lang="en-US" sz="2700" b="1" dirty="0">
                <a:solidFill>
                  <a:srgbClr val="4D4D4D"/>
                </a:solidFill>
              </a:rPr>
              <a:t>Delicate, weaker </a:t>
            </a:r>
            <a:r>
              <a:rPr lang="en-US" sz="2700" dirty="0">
                <a:solidFill>
                  <a:srgbClr val="4D4D4D"/>
                </a:solidFill>
              </a:rPr>
              <a:t>– habitually we ‘</a:t>
            </a:r>
            <a:r>
              <a:rPr lang="en-US" sz="2700" b="1" dirty="0">
                <a:solidFill>
                  <a:srgbClr val="00B0F0"/>
                </a:solidFill>
              </a:rPr>
              <a:t>HANDLE WITH CARE</a:t>
            </a:r>
            <a:r>
              <a:rPr lang="en-US" sz="2700" dirty="0">
                <a:solidFill>
                  <a:srgbClr val="4D4D4D"/>
                </a:solidFill>
              </a:rPr>
              <a:t>’</a:t>
            </a:r>
          </a:p>
          <a:p>
            <a:pPr marL="1663065" lvl="3" indent="-428625">
              <a:lnSpc>
                <a:spcPct val="150000"/>
              </a:lnSpc>
              <a:buFont typeface="Wingdings" panose="05000000000000000000" pitchFamily="2" charset="2"/>
              <a:buChar char="ü"/>
            </a:pPr>
            <a:r>
              <a:rPr lang="en-US" sz="2700" b="1" dirty="0">
                <a:solidFill>
                  <a:srgbClr val="4D4D4D"/>
                </a:solidFill>
              </a:rPr>
              <a:t>Steel</a:t>
            </a:r>
            <a:r>
              <a:rPr lang="en-US" sz="2700" dirty="0">
                <a:solidFill>
                  <a:srgbClr val="4D4D4D"/>
                </a:solidFill>
              </a:rPr>
              <a:t> is </a:t>
            </a:r>
            <a:r>
              <a:rPr lang="en-US" sz="2700" b="1" dirty="0">
                <a:solidFill>
                  <a:srgbClr val="4D4D4D"/>
                </a:solidFill>
              </a:rPr>
              <a:t>Stronger</a:t>
            </a:r>
            <a:r>
              <a:rPr lang="en-US" sz="2700" dirty="0">
                <a:solidFill>
                  <a:srgbClr val="4D4D4D"/>
                </a:solidFill>
              </a:rPr>
              <a:t> and </a:t>
            </a:r>
            <a:r>
              <a:rPr lang="en-US" sz="2700" b="1" dirty="0">
                <a:solidFill>
                  <a:srgbClr val="4D4D4D"/>
                </a:solidFill>
              </a:rPr>
              <a:t>Tougher</a:t>
            </a:r>
          </a:p>
          <a:p>
            <a:pPr marL="1000125" lvl="1" indent="-514350">
              <a:lnSpc>
                <a:spcPct val="150000"/>
              </a:lnSpc>
              <a:buFont typeface="Wingdings" panose="05000000000000000000" pitchFamily="2" charset="2"/>
              <a:buChar char="Ø"/>
            </a:pPr>
            <a:endParaRPr lang="en-US" sz="3000" b="1" dirty="0">
              <a:solidFill>
                <a:srgbClr val="4D4D4D"/>
              </a:solidFill>
            </a:endParaRPr>
          </a:p>
          <a:p>
            <a:pPr lvl="1">
              <a:lnSpc>
                <a:spcPct val="150000"/>
              </a:lnSpc>
              <a:buFont typeface="Wingdings" panose="05000000000000000000" pitchFamily="2" charset="2"/>
              <a:buChar char="Ø"/>
            </a:pPr>
            <a:r>
              <a:rPr lang="en-US" sz="3000" b="1" dirty="0">
                <a:solidFill>
                  <a:srgbClr val="4D4D4D"/>
                </a:solidFill>
              </a:rPr>
              <a:t>Glass</a:t>
            </a:r>
            <a:r>
              <a:rPr lang="en-US" sz="2700" b="1" dirty="0">
                <a:solidFill>
                  <a:srgbClr val="4D4D4D"/>
                </a:solidFill>
              </a:rPr>
              <a:t> </a:t>
            </a:r>
            <a:r>
              <a:rPr lang="en-US" sz="2700" dirty="0">
                <a:solidFill>
                  <a:srgbClr val="4D4D4D"/>
                </a:solidFill>
              </a:rPr>
              <a:t>break(or fail) in the form of sharp cracks, with no physical deformation (no sectional geometry change)</a:t>
            </a:r>
          </a:p>
          <a:p>
            <a:pPr marL="914400" lvl="1" indent="-428625">
              <a:lnSpc>
                <a:spcPct val="150000"/>
              </a:lnSpc>
              <a:buFont typeface="Wingdings" panose="05000000000000000000" pitchFamily="2" charset="2"/>
              <a:buChar char="Ø"/>
            </a:pPr>
            <a:endParaRPr lang="en-US" sz="2700" dirty="0">
              <a:solidFill>
                <a:srgbClr val="4D4D4D"/>
              </a:solidFill>
            </a:endParaRPr>
          </a:p>
          <a:p>
            <a:pPr lvl="1">
              <a:lnSpc>
                <a:spcPct val="150000"/>
              </a:lnSpc>
              <a:buFont typeface="Wingdings" panose="05000000000000000000" pitchFamily="2" charset="2"/>
              <a:buChar char="Ø"/>
            </a:pPr>
            <a:r>
              <a:rPr lang="en-US" sz="3000" dirty="0">
                <a:solidFill>
                  <a:srgbClr val="4D4D4D"/>
                </a:solidFill>
              </a:rPr>
              <a:t>Can material </a:t>
            </a:r>
            <a:r>
              <a:rPr lang="en-US" sz="3000" b="1" dirty="0">
                <a:solidFill>
                  <a:srgbClr val="4D4D4D"/>
                </a:solidFill>
              </a:rPr>
              <a:t>Steel </a:t>
            </a:r>
            <a:r>
              <a:rPr lang="en-US" sz="3000" dirty="0">
                <a:solidFill>
                  <a:srgbClr val="4D4D4D"/>
                </a:solidFill>
              </a:rPr>
              <a:t>behave(or fail) same like </a:t>
            </a:r>
            <a:r>
              <a:rPr lang="en-US" sz="3000" b="1" dirty="0">
                <a:solidFill>
                  <a:srgbClr val="4D4D4D"/>
                </a:solidFill>
              </a:rPr>
              <a:t>Glass</a:t>
            </a:r>
            <a:r>
              <a:rPr lang="en-US" sz="3000" dirty="0">
                <a:solidFill>
                  <a:srgbClr val="4D4D4D"/>
                </a:solidFill>
              </a:rPr>
              <a:t> </a:t>
            </a:r>
            <a:r>
              <a:rPr lang="en-US" sz="3000" b="1" dirty="0">
                <a:solidFill>
                  <a:srgbClr val="4D4D4D"/>
                </a:solidFill>
              </a:rPr>
              <a:t>?</a:t>
            </a:r>
          </a:p>
          <a:p>
            <a:pPr marL="1337310" lvl="2" indent="-514350">
              <a:lnSpc>
                <a:spcPct val="150000"/>
              </a:lnSpc>
              <a:buFont typeface="Wingdings" panose="05000000000000000000" pitchFamily="2" charset="2"/>
              <a:buChar char="ü"/>
            </a:pPr>
            <a:r>
              <a:rPr lang="en-US" sz="3000" dirty="0">
                <a:solidFill>
                  <a:srgbClr val="4D4D4D"/>
                </a:solidFill>
              </a:rPr>
              <a:t>big</a:t>
            </a:r>
            <a:r>
              <a:rPr lang="en-US" sz="3000" b="1" dirty="0">
                <a:solidFill>
                  <a:srgbClr val="4D4D4D"/>
                </a:solidFill>
              </a:rPr>
              <a:t> </a:t>
            </a:r>
            <a:r>
              <a:rPr lang="en-US" sz="3000" b="1" dirty="0">
                <a:solidFill>
                  <a:srgbClr val="FF0000"/>
                </a:solidFill>
              </a:rPr>
              <a:t>YES</a:t>
            </a:r>
            <a:r>
              <a:rPr lang="en-US" sz="3000" b="1" dirty="0">
                <a:solidFill>
                  <a:srgbClr val="4D4D4D"/>
                </a:solidFill>
              </a:rPr>
              <a:t> </a:t>
            </a:r>
            <a:r>
              <a:rPr lang="en-US" sz="3000" dirty="0">
                <a:solidFill>
                  <a:srgbClr val="4D4D4D"/>
                </a:solidFill>
              </a:rPr>
              <a:t>when conditions do </a:t>
            </a:r>
            <a:r>
              <a:rPr lang="en-US" sz="3000" dirty="0"/>
              <a:t>favor</a:t>
            </a:r>
          </a:p>
          <a:p>
            <a:endParaRPr lang="en-US" sz="2700" dirty="0"/>
          </a:p>
        </p:txBody>
      </p:sp>
      <p:sp>
        <p:nvSpPr>
          <p:cNvPr id="5" name="Title 4"/>
          <p:cNvSpPr>
            <a:spLocks noGrp="1"/>
          </p:cNvSpPr>
          <p:nvPr>
            <p:ph type="title"/>
          </p:nvPr>
        </p:nvSpPr>
        <p:spPr>
          <a:xfrm>
            <a:off x="2044460" y="609600"/>
            <a:ext cx="13604790" cy="866775"/>
          </a:xfrm>
        </p:spPr>
        <p:txBody>
          <a:bodyPr/>
          <a:lstStyle/>
          <a:p>
            <a:r>
              <a:rPr lang="en-US" sz="3600" dirty="0"/>
              <a:t>Opening thoughts: 	</a:t>
            </a:r>
            <a:r>
              <a:rPr lang="en-US" sz="3600" b="1" u="sng" dirty="0"/>
              <a:t>GLASS </a:t>
            </a:r>
            <a:r>
              <a:rPr lang="en-US" u="sng" dirty="0" smtClean="0"/>
              <a:t>V</a:t>
            </a:r>
            <a:r>
              <a:rPr lang="en-US" u="sng" cap="none" dirty="0" smtClean="0"/>
              <a:t>s</a:t>
            </a:r>
            <a:r>
              <a:rPr lang="en-US" u="sng" dirty="0" smtClean="0"/>
              <a:t>.</a:t>
            </a:r>
            <a:r>
              <a:rPr lang="en-US" sz="3600" b="1" u="sng" dirty="0" smtClean="0"/>
              <a:t> </a:t>
            </a:r>
            <a:r>
              <a:rPr lang="en-US" sz="3600" b="1" u="sng" dirty="0"/>
              <a:t>STEEL</a:t>
            </a:r>
            <a:endParaRPr lang="en-US" sz="3600" u="sng" dirty="0"/>
          </a:p>
        </p:txBody>
      </p:sp>
      <p:pic>
        <p:nvPicPr>
          <p:cNvPr id="6" name="Picture 5"/>
          <p:cNvPicPr>
            <a:picLocks noChangeAspect="1"/>
          </p:cNvPicPr>
          <p:nvPr/>
        </p:nvPicPr>
        <p:blipFill rotWithShape="1">
          <a:blip r:embed="rId2"/>
          <a:srcRect l="45527" t="53456" r="30554" b="14281"/>
          <a:stretch/>
        </p:blipFill>
        <p:spPr>
          <a:xfrm>
            <a:off x="11204366" y="3387163"/>
            <a:ext cx="6160610" cy="4674224"/>
          </a:xfrm>
          <a:prstGeom prst="rect">
            <a:avLst/>
          </a:prstGeom>
        </p:spPr>
      </p:pic>
    </p:spTree>
    <p:extLst>
      <p:ext uri="{BB962C8B-B14F-4D97-AF65-F5344CB8AC3E}">
        <p14:creationId xmlns:p14="http://schemas.microsoft.com/office/powerpoint/2010/main" val="289316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682152" y="1748610"/>
            <a:ext cx="15760460" cy="92989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a:bodyPr>
          <a:lstStyle/>
          <a:p>
            <a:r>
              <a:rPr lang="en-US" altLang="en-US" sz="2400" dirty="0" err="1"/>
              <a:t>Hydrotest</a:t>
            </a:r>
            <a:r>
              <a:rPr lang="en-US" altLang="en-US" sz="2400" dirty="0"/>
              <a:t> failure – During </a:t>
            </a:r>
            <a:r>
              <a:rPr lang="en-US" altLang="en-US" sz="2400" dirty="0" err="1"/>
              <a:t>hydrotest</a:t>
            </a:r>
            <a:r>
              <a:rPr lang="en-US" altLang="en-US" sz="2400" dirty="0"/>
              <a:t> the risk of BF can be significant because the vessel is “cold”, the stress “high” and there is the  possibility of weld defects. The figure illustrates a thick walled vessel BF during its first </a:t>
            </a:r>
            <a:r>
              <a:rPr lang="en-US" altLang="en-US" sz="2400" dirty="0" err="1"/>
              <a:t>hydrotest</a:t>
            </a:r>
            <a:r>
              <a:rPr lang="en-US" altLang="en-US" sz="2400" dirty="0"/>
              <a:t>. </a:t>
            </a:r>
          </a:p>
        </p:txBody>
      </p:sp>
      <p:pic>
        <p:nvPicPr>
          <p:cNvPr id="66563" name="Picture 3" descr="Pressure Vessel"/>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4820594" y="2992045"/>
            <a:ext cx="8856588" cy="644404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8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blinds(horizontal)">
                                      <p:cBhvr>
                                        <p:cTn id="7" dur="500"/>
                                        <p:tgtEl>
                                          <p:spTgt spid="66563"/>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1902125" y="903665"/>
            <a:ext cx="11499012" cy="84318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GB" altLang="en-US" sz="3600" u="sng" dirty="0"/>
              <a:t>CET, MDMT, MAT, MSOT</a:t>
            </a:r>
            <a:endParaRPr lang="en-GB" altLang="en-US" sz="3600" b="1" dirty="0"/>
          </a:p>
        </p:txBody>
      </p:sp>
      <p:sp>
        <p:nvSpPr>
          <p:cNvPr id="87043" name="Rectangle 3"/>
          <p:cNvSpPr>
            <a:spLocks noGrp="1" noChangeArrowheads="1"/>
          </p:cNvSpPr>
          <p:nvPr>
            <p:ph type="body" idx="1"/>
          </p:nvPr>
        </p:nvSpPr>
        <p:spPr bwMode="auto">
          <a:xfrm>
            <a:off x="1371600" y="1485900"/>
            <a:ext cx="15925800" cy="769988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lvl="1">
              <a:lnSpc>
                <a:spcPct val="150000"/>
              </a:lnSpc>
              <a:spcBef>
                <a:spcPts val="900"/>
              </a:spcBef>
              <a:buNone/>
            </a:pPr>
            <a:r>
              <a:rPr lang="en-GB" altLang="en-US" dirty="0">
                <a:ea typeface="+mn-ea"/>
                <a:cs typeface="+mn-cs"/>
              </a:rPr>
              <a:t>These abbreviations are often used in operating procedures and brittle fracture mechanical assessments. </a:t>
            </a:r>
            <a:endParaRPr lang="en-AU" altLang="en-US" dirty="0">
              <a:ea typeface="+mn-ea"/>
              <a:cs typeface="+mn-cs"/>
            </a:endParaRPr>
          </a:p>
          <a:p>
            <a:pPr>
              <a:lnSpc>
                <a:spcPct val="150000"/>
              </a:lnSpc>
              <a:spcBef>
                <a:spcPts val="900"/>
              </a:spcBef>
              <a:buNone/>
            </a:pPr>
            <a:r>
              <a:rPr lang="en-AU" altLang="en-US" sz="3000" b="1" u="sng" dirty="0"/>
              <a:t>Critical Exposure Temperature (CET)</a:t>
            </a:r>
          </a:p>
          <a:p>
            <a:pPr marL="428625" indent="-428625">
              <a:lnSpc>
                <a:spcPct val="150000"/>
              </a:lnSpc>
              <a:spcBef>
                <a:spcPts val="900"/>
              </a:spcBef>
              <a:buFont typeface="Wingdings" panose="05000000000000000000" pitchFamily="2" charset="2"/>
              <a:buChar char="q"/>
            </a:pPr>
            <a:r>
              <a:rPr lang="en-US" altLang="en-US" b="1" dirty="0" smtClean="0"/>
              <a:t>CET </a:t>
            </a:r>
            <a:r>
              <a:rPr lang="en-US" altLang="en-US" b="1" dirty="0"/>
              <a:t>is the Minimum temperature that the equipment would be </a:t>
            </a:r>
            <a:r>
              <a:rPr lang="en-US" altLang="en-US" b="1" dirty="0" smtClean="0"/>
              <a:t>expected </a:t>
            </a:r>
            <a:r>
              <a:rPr lang="en-US" altLang="en-US" b="1" dirty="0"/>
              <a:t>to be exposed </a:t>
            </a:r>
            <a:r>
              <a:rPr lang="en-US" altLang="en-US" dirty="0"/>
              <a:t>to under a wide range of operating conditions. </a:t>
            </a:r>
            <a:r>
              <a:rPr lang="en-US" altLang="en-US" b="1" dirty="0" smtClean="0"/>
              <a:t>CET </a:t>
            </a:r>
            <a:r>
              <a:rPr lang="en-US" altLang="en-US" b="1" dirty="0"/>
              <a:t>is normally set by the colder of </a:t>
            </a:r>
            <a:r>
              <a:rPr lang="en-US" altLang="en-US" dirty="0"/>
              <a:t>:</a:t>
            </a:r>
            <a:r>
              <a:rPr lang="en-AU" altLang="en-US" dirty="0"/>
              <a:t> </a:t>
            </a:r>
            <a:endParaRPr lang="en-US" altLang="en-US" dirty="0"/>
          </a:p>
          <a:p>
            <a:pPr marL="1337310" lvl="3" indent="-514350">
              <a:lnSpc>
                <a:spcPct val="150000"/>
              </a:lnSpc>
              <a:spcBef>
                <a:spcPts val="900"/>
              </a:spcBef>
              <a:buFont typeface="+mj-lt"/>
              <a:buAutoNum type="arabicPeriod"/>
            </a:pPr>
            <a:r>
              <a:rPr lang="en-US" altLang="en-US" b="1" dirty="0">
                <a:ea typeface="+mn-ea"/>
                <a:cs typeface="+mn-cs"/>
              </a:rPr>
              <a:t>The minimum (one day mean) ambient </a:t>
            </a:r>
            <a:r>
              <a:rPr lang="en-US" altLang="en-US" dirty="0">
                <a:ea typeface="+mn-ea"/>
                <a:cs typeface="+mn-cs"/>
              </a:rPr>
              <a:t>temperature </a:t>
            </a:r>
            <a:endParaRPr lang="en-US" altLang="en-US" dirty="0" smtClean="0">
              <a:ea typeface="+mn-ea"/>
              <a:cs typeface="+mn-cs"/>
            </a:endParaRPr>
          </a:p>
          <a:p>
            <a:pPr marL="1234440" lvl="4" indent="0">
              <a:lnSpc>
                <a:spcPct val="150000"/>
              </a:lnSpc>
              <a:spcBef>
                <a:spcPts val="900"/>
              </a:spcBef>
              <a:buNone/>
            </a:pPr>
            <a:r>
              <a:rPr lang="en-US" altLang="en-US" dirty="0" smtClean="0">
                <a:ea typeface="+mn-ea"/>
                <a:cs typeface="+mn-cs"/>
              </a:rPr>
              <a:t>or</a:t>
            </a:r>
            <a:endParaRPr lang="en-US" altLang="en-US" dirty="0">
              <a:ea typeface="+mn-ea"/>
              <a:cs typeface="+mn-cs"/>
            </a:endParaRPr>
          </a:p>
          <a:p>
            <a:pPr marL="1337310" lvl="3" indent="-514350">
              <a:lnSpc>
                <a:spcPct val="150000"/>
              </a:lnSpc>
              <a:spcBef>
                <a:spcPts val="900"/>
              </a:spcBef>
              <a:buFont typeface="+mj-lt"/>
              <a:buAutoNum type="arabicPeriod"/>
            </a:pPr>
            <a:r>
              <a:rPr lang="en-US" altLang="en-US" b="1" dirty="0">
                <a:ea typeface="+mn-ea"/>
                <a:cs typeface="+mn-cs"/>
              </a:rPr>
              <a:t>The lowest predicted process temperature </a:t>
            </a:r>
            <a:r>
              <a:rPr lang="en-US" altLang="en-US" dirty="0" smtClean="0">
                <a:ea typeface="+mn-ea"/>
                <a:cs typeface="+mn-cs"/>
              </a:rPr>
              <a:t>(during startup</a:t>
            </a:r>
            <a:r>
              <a:rPr lang="en-US" altLang="en-US" dirty="0">
                <a:ea typeface="+mn-ea"/>
                <a:cs typeface="+mn-cs"/>
              </a:rPr>
              <a:t>, shutdown, normal or </a:t>
            </a:r>
            <a:r>
              <a:rPr lang="en-US" altLang="en-US" dirty="0" smtClean="0">
                <a:ea typeface="+mn-ea"/>
                <a:cs typeface="+mn-cs"/>
              </a:rPr>
              <a:t>any upset abnormal </a:t>
            </a:r>
            <a:r>
              <a:rPr lang="en-US" altLang="en-US" dirty="0">
                <a:ea typeface="+mn-ea"/>
                <a:cs typeface="+mn-cs"/>
              </a:rPr>
              <a:t>operation) defined by an envelope of temperatures and </a:t>
            </a:r>
            <a:r>
              <a:rPr lang="en-US" altLang="en-US" dirty="0" smtClean="0">
                <a:ea typeface="+mn-ea"/>
                <a:cs typeface="+mn-cs"/>
              </a:rPr>
              <a:t>pressures(at or above 25</a:t>
            </a:r>
            <a:r>
              <a:rPr lang="en-US" altLang="en-US" dirty="0">
                <a:ea typeface="+mn-ea"/>
                <a:cs typeface="+mn-cs"/>
              </a:rPr>
              <a:t>% of </a:t>
            </a:r>
            <a:r>
              <a:rPr lang="en-US" altLang="en-US" dirty="0" smtClean="0">
                <a:ea typeface="+mn-ea"/>
                <a:cs typeface="+mn-cs"/>
              </a:rPr>
              <a:t>DP).</a:t>
            </a:r>
            <a:endParaRPr lang="en-US" altLang="en-US" dirty="0">
              <a:ea typeface="+mn-ea"/>
              <a:cs typeface="+mn-cs"/>
            </a:endParaRPr>
          </a:p>
          <a:p>
            <a:pPr marL="428625" indent="-428625">
              <a:lnSpc>
                <a:spcPct val="150000"/>
              </a:lnSpc>
              <a:spcBef>
                <a:spcPts val="900"/>
              </a:spcBef>
              <a:buFont typeface="Wingdings" panose="05000000000000000000" pitchFamily="2" charset="2"/>
              <a:buChar char="q"/>
            </a:pPr>
            <a:r>
              <a:rPr lang="en-US" altLang="en-US" dirty="0"/>
              <a:t>Is defined by the Process Engineer. Relates to expected process conditions during </a:t>
            </a:r>
            <a:r>
              <a:rPr lang="en-US" altLang="en-US" b="1" dirty="0"/>
              <a:t>initial design</a:t>
            </a:r>
            <a:r>
              <a:rPr lang="en-US" altLang="en-US" dirty="0"/>
              <a:t>, or if revised as a result of </a:t>
            </a:r>
            <a:r>
              <a:rPr lang="en-US" altLang="en-US" b="1" dirty="0"/>
              <a:t>HAZOPs</a:t>
            </a:r>
            <a:r>
              <a:rPr lang="en-US" altLang="en-US" dirty="0"/>
              <a:t>.</a:t>
            </a:r>
          </a:p>
          <a:p>
            <a:pPr marL="428625" indent="-428625">
              <a:lnSpc>
                <a:spcPct val="150000"/>
              </a:lnSpc>
              <a:spcBef>
                <a:spcPts val="900"/>
              </a:spcBef>
              <a:buFont typeface="Wingdings" panose="05000000000000000000" pitchFamily="2" charset="2"/>
              <a:buChar char="q"/>
            </a:pPr>
            <a:r>
              <a:rPr lang="en-GB" altLang="en-US" dirty="0" smtClean="0"/>
              <a:t>The </a:t>
            </a:r>
            <a:r>
              <a:rPr lang="en-GB" altLang="en-US" dirty="0"/>
              <a:t>CET should be shown on the </a:t>
            </a:r>
            <a:r>
              <a:rPr lang="en-GB" altLang="en-US" b="1" dirty="0"/>
              <a:t>P&amp;ID</a:t>
            </a:r>
            <a:r>
              <a:rPr lang="en-GB" altLang="en-US" dirty="0"/>
              <a:t> and on the </a:t>
            </a:r>
            <a:r>
              <a:rPr lang="en-GB" altLang="en-US" b="1" dirty="0"/>
              <a:t>vessel nameplate</a:t>
            </a:r>
            <a:r>
              <a:rPr lang="en-GB" altLang="en-US" dirty="0" smtClean="0"/>
              <a:t>.</a:t>
            </a:r>
            <a:endParaRPr lang="en-US" altLang="en-US" dirty="0"/>
          </a:p>
        </p:txBody>
      </p:sp>
    </p:spTree>
    <p:extLst>
      <p:ext uri="{BB962C8B-B14F-4D97-AF65-F5344CB8AC3E}">
        <p14:creationId xmlns:p14="http://schemas.microsoft.com/office/powerpoint/2010/main" val="258883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0" dur="500"/>
                                        <p:tgtEl>
                                          <p:spTgt spid="8704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3" dur="500"/>
                                        <p:tgtEl>
                                          <p:spTgt spid="8704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7043">
                                            <p:txEl>
                                              <p:pRg st="5" end="5"/>
                                            </p:txEl>
                                          </p:spTgt>
                                        </p:tgtEl>
                                        <p:attrNameLst>
                                          <p:attrName>style.visibility</p:attrName>
                                        </p:attrNameLst>
                                      </p:cBhvr>
                                      <p:to>
                                        <p:strVal val="visible"/>
                                      </p:to>
                                    </p:set>
                                    <p:animEffect transition="in" filter="blinds(horizontal)">
                                      <p:cBhvr>
                                        <p:cTn id="26" dur="500"/>
                                        <p:tgtEl>
                                          <p:spTgt spid="8704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Effect transition="in" filter="blinds(horizontal)">
                                      <p:cBhvr>
                                        <p:cTn id="31" dur="500"/>
                                        <p:tgtEl>
                                          <p:spTgt spid="8704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87043">
                                            <p:txEl>
                                              <p:pRg st="7" end="7"/>
                                            </p:txEl>
                                          </p:spTgt>
                                        </p:tgtEl>
                                        <p:attrNameLst>
                                          <p:attrName>style.visibility</p:attrName>
                                        </p:attrNameLst>
                                      </p:cBhvr>
                                      <p:to>
                                        <p:strVal val="visible"/>
                                      </p:to>
                                    </p:set>
                                    <p:animEffect transition="in" filter="blinds(horizontal)">
                                      <p:cBhvr>
                                        <p:cTn id="36" dur="500"/>
                                        <p:tgtEl>
                                          <p:spTgt spid="87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bwMode="auto">
          <a:xfrm>
            <a:off x="1143001" y="1589842"/>
            <a:ext cx="16403276" cy="77624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a:lnSpc>
                <a:spcPct val="80000"/>
              </a:lnSpc>
              <a:buFontTx/>
              <a:buNone/>
            </a:pPr>
            <a:r>
              <a:rPr lang="en-AU" altLang="en-US" sz="2800" b="1" u="sng" dirty="0"/>
              <a:t>Minimum Design Metal Temperature (MDMT) </a:t>
            </a:r>
          </a:p>
          <a:p>
            <a:pPr marL="428625" indent="-428625">
              <a:lnSpc>
                <a:spcPct val="150000"/>
              </a:lnSpc>
              <a:spcBef>
                <a:spcPts val="900"/>
              </a:spcBef>
              <a:buFont typeface="Wingdings" panose="05000000000000000000" pitchFamily="2" charset="2"/>
              <a:buChar char="q"/>
            </a:pPr>
            <a:r>
              <a:rPr lang="en-US" altLang="en-US" sz="2800" b="1" dirty="0" smtClean="0"/>
              <a:t>MDMT </a:t>
            </a:r>
            <a:r>
              <a:rPr lang="en-US" altLang="en-US" sz="2800" b="1" dirty="0"/>
              <a:t>is the </a:t>
            </a:r>
            <a:r>
              <a:rPr lang="en-US" altLang="en-US" sz="2800" b="1" dirty="0" smtClean="0"/>
              <a:t>single minimum </a:t>
            </a:r>
            <a:r>
              <a:rPr lang="en-US" altLang="en-US" sz="2800" b="1" dirty="0"/>
              <a:t>temperature </a:t>
            </a:r>
            <a:r>
              <a:rPr lang="en-US" altLang="en-US" sz="2800" dirty="0"/>
              <a:t>that </a:t>
            </a:r>
            <a:r>
              <a:rPr lang="en-US" altLang="en-US" sz="2800" dirty="0" smtClean="0"/>
              <a:t>an equipment or piping can </a:t>
            </a:r>
            <a:r>
              <a:rPr lang="en-US" altLang="en-US" sz="2800" dirty="0"/>
              <a:t>be safely operated at </a:t>
            </a:r>
            <a:r>
              <a:rPr lang="en-US" altLang="en-US" sz="2800" b="1" dirty="0" smtClean="0"/>
              <a:t>100</a:t>
            </a:r>
            <a:r>
              <a:rPr lang="en-US" altLang="en-US" sz="2800" b="1" dirty="0"/>
              <a:t>% of </a:t>
            </a:r>
            <a:r>
              <a:rPr lang="en-US" altLang="en-US" sz="2800" b="1" dirty="0" smtClean="0"/>
              <a:t>its </a:t>
            </a:r>
            <a:r>
              <a:rPr lang="en-US" altLang="en-US" sz="2800" b="1" dirty="0"/>
              <a:t>Design </a:t>
            </a:r>
            <a:r>
              <a:rPr lang="en-US" altLang="en-US" sz="2800" b="1" dirty="0" smtClean="0"/>
              <a:t>pressure(DP) </a:t>
            </a:r>
            <a:r>
              <a:rPr lang="en-US" altLang="en-US" sz="2800" dirty="0" smtClean="0"/>
              <a:t>or Maximum allowable </a:t>
            </a:r>
            <a:r>
              <a:rPr lang="en-US" altLang="en-US" sz="2800" dirty="0"/>
              <a:t>working </a:t>
            </a:r>
            <a:r>
              <a:rPr lang="en-US" altLang="en-US" sz="2800" dirty="0" smtClean="0"/>
              <a:t>pressure</a:t>
            </a:r>
            <a:r>
              <a:rPr lang="en-US" altLang="en-US" sz="2800" dirty="0"/>
              <a:t>(</a:t>
            </a:r>
            <a:r>
              <a:rPr lang="en-US" altLang="en-US" sz="2800" dirty="0" smtClean="0"/>
              <a:t>MAWP</a:t>
            </a:r>
            <a:r>
              <a:rPr lang="en-US" altLang="en-US" sz="2800" dirty="0"/>
              <a:t>) </a:t>
            </a:r>
            <a:r>
              <a:rPr lang="en-US" altLang="en-US" sz="2800" dirty="0" smtClean="0"/>
              <a:t>whichever is higher. </a:t>
            </a:r>
            <a:endParaRPr lang="en-US" altLang="en-US" sz="2800" dirty="0"/>
          </a:p>
          <a:p>
            <a:pPr marL="428625" indent="-428625">
              <a:lnSpc>
                <a:spcPct val="150000"/>
              </a:lnSpc>
              <a:spcBef>
                <a:spcPts val="900"/>
              </a:spcBef>
              <a:buFont typeface="Wingdings" panose="05000000000000000000" pitchFamily="2" charset="2"/>
              <a:buChar char="q"/>
            </a:pPr>
            <a:r>
              <a:rPr lang="en-US" altLang="en-US" sz="2800" dirty="0" smtClean="0"/>
              <a:t>MDMT can only be defined when “as built” info (viz. steel type, thickness, design stress and PWHT…) is known. MDMT </a:t>
            </a:r>
            <a:r>
              <a:rPr lang="en-US" altLang="en-US" sz="2800" dirty="0"/>
              <a:t>is usually stamped on the vessel nameplate</a:t>
            </a:r>
            <a:r>
              <a:rPr lang="en-US" altLang="en-US" sz="2800" dirty="0" smtClean="0"/>
              <a:t>.</a:t>
            </a:r>
          </a:p>
          <a:p>
            <a:pPr marL="428625" lvl="1" indent="-428625">
              <a:lnSpc>
                <a:spcPct val="150000"/>
              </a:lnSpc>
              <a:spcBef>
                <a:spcPts val="900"/>
              </a:spcBef>
              <a:buFont typeface="Wingdings" panose="05000000000000000000" pitchFamily="2" charset="2"/>
              <a:buChar char="q"/>
            </a:pPr>
            <a:r>
              <a:rPr lang="en-US" altLang="en-US" sz="2400" dirty="0" smtClean="0">
                <a:ea typeface="+mn-ea"/>
                <a:cs typeface="+mn-cs"/>
              </a:rPr>
              <a:t>Generally, MDMT of new </a:t>
            </a:r>
            <a:r>
              <a:rPr lang="en-US" altLang="en-US" sz="2400" dirty="0">
                <a:ea typeface="+mn-ea"/>
                <a:cs typeface="+mn-cs"/>
              </a:rPr>
              <a:t>equipment will be </a:t>
            </a:r>
            <a:r>
              <a:rPr lang="en-US" altLang="en-US" sz="2400" dirty="0" smtClean="0">
                <a:ea typeface="+mn-ea"/>
                <a:cs typeface="+mn-cs"/>
              </a:rPr>
              <a:t>colder </a:t>
            </a:r>
            <a:r>
              <a:rPr lang="en-US" altLang="en-US" sz="2400" dirty="0">
                <a:ea typeface="+mn-ea"/>
                <a:cs typeface="+mn-cs"/>
              </a:rPr>
              <a:t>than the </a:t>
            </a:r>
            <a:r>
              <a:rPr lang="en-US" altLang="en-US" sz="2400" dirty="0" smtClean="0">
                <a:ea typeface="+mn-ea"/>
                <a:cs typeface="+mn-cs"/>
              </a:rPr>
              <a:t>CET. However it’s possible in older plants, the original CET may not </a:t>
            </a:r>
            <a:r>
              <a:rPr lang="en-US" altLang="en-US" sz="2400" dirty="0">
                <a:ea typeface="+mn-ea"/>
                <a:cs typeface="+mn-cs"/>
              </a:rPr>
              <a:t>have considered all possible scenarios identified in modern HAZOPs(or periodic re-do </a:t>
            </a:r>
            <a:r>
              <a:rPr lang="en-US" altLang="en-US" sz="2400" dirty="0" err="1" smtClean="0">
                <a:ea typeface="+mn-ea"/>
                <a:cs typeface="+mn-cs"/>
              </a:rPr>
              <a:t>hazops</a:t>
            </a:r>
            <a:r>
              <a:rPr lang="en-US" altLang="en-US" sz="2400" dirty="0" smtClean="0">
                <a:ea typeface="+mn-ea"/>
                <a:cs typeface="+mn-cs"/>
              </a:rPr>
              <a:t>). </a:t>
            </a:r>
            <a:r>
              <a:rPr lang="en-US" altLang="en-US" sz="2400" dirty="0">
                <a:ea typeface="+mn-ea"/>
                <a:cs typeface="+mn-cs"/>
              </a:rPr>
              <a:t>This </a:t>
            </a:r>
            <a:r>
              <a:rPr lang="en-US" altLang="en-US" sz="2400" dirty="0" smtClean="0">
                <a:ea typeface="+mn-ea"/>
                <a:cs typeface="+mn-cs"/>
              </a:rPr>
              <a:t>means that in special cases some MDMT’s are not colder than the </a:t>
            </a:r>
            <a:r>
              <a:rPr lang="en-US" altLang="en-US" sz="2400" b="1" dirty="0" smtClean="0">
                <a:ea typeface="+mn-ea"/>
                <a:cs typeface="+mn-cs"/>
              </a:rPr>
              <a:t>“new” CET</a:t>
            </a:r>
            <a:r>
              <a:rPr lang="en-US" altLang="en-US" sz="2400" dirty="0" smtClean="0">
                <a:ea typeface="+mn-ea"/>
                <a:cs typeface="+mn-cs"/>
              </a:rPr>
              <a:t>. </a:t>
            </a:r>
            <a:r>
              <a:rPr lang="en-US" altLang="en-US" sz="2400" b="1" dirty="0" smtClean="0">
                <a:ea typeface="+mn-ea"/>
                <a:cs typeface="+mn-cs"/>
              </a:rPr>
              <a:t>So, a special startup or operating procedures may be required for operating such equipment lower than MDMT(or MAT)</a:t>
            </a:r>
            <a:r>
              <a:rPr lang="en-US" altLang="en-US" sz="2400" dirty="0" smtClean="0">
                <a:ea typeface="+mn-ea"/>
                <a:cs typeface="+mn-cs"/>
              </a:rPr>
              <a:t>.</a:t>
            </a:r>
          </a:p>
          <a:p>
            <a:pPr lvl="1">
              <a:lnSpc>
                <a:spcPct val="150000"/>
              </a:lnSpc>
              <a:spcBef>
                <a:spcPts val="900"/>
              </a:spcBef>
              <a:buFont typeface="Wingdings" panose="05000000000000000000" pitchFamily="2" charset="2"/>
              <a:buChar char="v"/>
            </a:pPr>
            <a:r>
              <a:rPr lang="en-US" b="1" u="sng" dirty="0"/>
              <a:t>Minimum Allowable Temperature (MAT) </a:t>
            </a:r>
            <a:r>
              <a:rPr lang="en-US" sz="2400" dirty="0"/>
              <a:t>is the lowest (coldest) permissible metal temperature for a given material and thickness based on its resistance to brittle fracture. </a:t>
            </a:r>
            <a:r>
              <a:rPr lang="en-US" sz="2400" b="1" dirty="0"/>
              <a:t>It may be a single temperature, or an envelope of allowable operating temperatures as a function of pressure</a:t>
            </a:r>
            <a:r>
              <a:rPr lang="en-US" sz="2400" dirty="0"/>
              <a:t>. </a:t>
            </a:r>
            <a:endParaRPr lang="en-GB" altLang="en-US" sz="2400" dirty="0"/>
          </a:p>
        </p:txBody>
      </p:sp>
      <p:sp>
        <p:nvSpPr>
          <p:cNvPr id="5" name="Rectangle 2"/>
          <p:cNvSpPr>
            <a:spLocks noGrp="1" noChangeArrowheads="1"/>
          </p:cNvSpPr>
          <p:nvPr>
            <p:ph type="title"/>
          </p:nvPr>
        </p:nvSpPr>
        <p:spPr bwMode="auto">
          <a:xfrm>
            <a:off x="1630393" y="931654"/>
            <a:ext cx="15542072" cy="64698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fontScale="90000"/>
          </a:bodyPr>
          <a:lstStyle/>
          <a:p>
            <a:r>
              <a:rPr lang="en-GB" altLang="en-US" sz="3600" u="sng" dirty="0"/>
              <a:t>CET, MDMT, MAT, MSOT</a:t>
            </a:r>
            <a:r>
              <a:rPr lang="en-GB" altLang="en-US" sz="3600" dirty="0"/>
              <a:t>                                                                   </a:t>
            </a:r>
            <a:r>
              <a:rPr lang="en-GB" altLang="en-US" sz="2700" dirty="0"/>
              <a:t>contd.</a:t>
            </a:r>
            <a:endParaRPr lang="en-GB" altLang="en-US" sz="3600" b="1" dirty="0"/>
          </a:p>
        </p:txBody>
      </p:sp>
    </p:spTree>
    <p:extLst>
      <p:ext uri="{BB962C8B-B14F-4D97-AF65-F5344CB8AC3E}">
        <p14:creationId xmlns:p14="http://schemas.microsoft.com/office/powerpoint/2010/main" val="2933056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Effect transition="in" filter="blinds(horizontal)">
                                      <p:cBhvr>
                                        <p:cTn id="7" dur="500"/>
                                        <p:tgtEl>
                                          <p:spTgt spid="8499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12" dur="500"/>
                                        <p:tgtEl>
                                          <p:spTgt spid="849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7" dur="500"/>
                                        <p:tgtEl>
                                          <p:spTgt spid="849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22" dur="500"/>
                                        <p:tgtEl>
                                          <p:spTgt spid="849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27" dur="500"/>
                                        <p:tgtEl>
                                          <p:spTgt spid="849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4995">
                                            <p:txEl>
                                              <p:pRg st="4" end="4"/>
                                            </p:txEl>
                                          </p:spTgt>
                                        </p:tgtEl>
                                        <p:attrNameLst>
                                          <p:attrName>style.visibility</p:attrName>
                                        </p:attrNameLst>
                                      </p:cBhvr>
                                      <p:to>
                                        <p:strVal val="visible"/>
                                      </p:to>
                                    </p:set>
                                    <p:animEffect transition="in" filter="blinds(horizontal)">
                                      <p:cBhvr>
                                        <p:cTn id="32"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bldLvl="3"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bwMode="auto">
          <a:xfrm>
            <a:off x="1811546" y="1785806"/>
            <a:ext cx="15682823" cy="659907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a:lnSpc>
                <a:spcPct val="150000"/>
              </a:lnSpc>
              <a:spcBef>
                <a:spcPts val="900"/>
              </a:spcBef>
              <a:buNone/>
            </a:pPr>
            <a:r>
              <a:rPr lang="en-AU" altLang="en-US" sz="3000" b="1" u="sng" dirty="0"/>
              <a:t>Minimum Safe Operating Temperature  (MSOT) </a:t>
            </a:r>
          </a:p>
          <a:p>
            <a:pPr marL="428625" indent="-428625">
              <a:lnSpc>
                <a:spcPct val="150000"/>
              </a:lnSpc>
              <a:spcBef>
                <a:spcPts val="900"/>
              </a:spcBef>
              <a:buFont typeface="Wingdings" panose="05000000000000000000" pitchFamily="2" charset="2"/>
              <a:buChar char="q"/>
            </a:pPr>
            <a:r>
              <a:rPr lang="en-US" altLang="en-US" dirty="0" smtClean="0"/>
              <a:t>The </a:t>
            </a:r>
            <a:r>
              <a:rPr lang="en-US" altLang="en-US" dirty="0"/>
              <a:t>MSOT is a </a:t>
            </a:r>
            <a:r>
              <a:rPr lang="en-US" altLang="en-US" b="1" dirty="0"/>
              <a:t>curve that defines the brittle fracture safe operating envelope</a:t>
            </a:r>
            <a:r>
              <a:rPr lang="en-US" altLang="en-US" dirty="0"/>
              <a:t>, expressed in terms of pressure and temperature. The first point on the curve is the </a:t>
            </a:r>
            <a:r>
              <a:rPr lang="en-US" altLang="en-US" dirty="0" smtClean="0"/>
              <a:t>MDMT. </a:t>
            </a:r>
            <a:endParaRPr lang="en-US" altLang="en-US" dirty="0"/>
          </a:p>
          <a:p>
            <a:pPr marL="428625" indent="-428625">
              <a:lnSpc>
                <a:spcPct val="150000"/>
              </a:lnSpc>
              <a:spcBef>
                <a:spcPts val="900"/>
              </a:spcBef>
              <a:buFont typeface="Wingdings" panose="05000000000000000000" pitchFamily="2" charset="2"/>
              <a:buChar char="q"/>
            </a:pPr>
            <a:r>
              <a:rPr lang="en-US" altLang="en-US" dirty="0" smtClean="0"/>
              <a:t>The </a:t>
            </a:r>
            <a:r>
              <a:rPr lang="en-US" altLang="en-US" b="1" dirty="0"/>
              <a:t>MSOT curves shows to what extent temperatures colder than the MDMT are tolerable</a:t>
            </a:r>
            <a:r>
              <a:rPr lang="en-US" altLang="en-US" dirty="0"/>
              <a:t> so long as the pressure is correspondingly lower than design pressure.</a:t>
            </a:r>
          </a:p>
          <a:p>
            <a:pPr marL="428625" indent="-428625">
              <a:lnSpc>
                <a:spcPct val="150000"/>
              </a:lnSpc>
              <a:spcBef>
                <a:spcPts val="900"/>
              </a:spcBef>
              <a:buFont typeface="Wingdings" panose="05000000000000000000" pitchFamily="2" charset="2"/>
              <a:buChar char="q"/>
            </a:pPr>
            <a:r>
              <a:rPr lang="en-GB" altLang="en-US" sz="2700" dirty="0"/>
              <a:t>The MSOT curve represents a </a:t>
            </a:r>
            <a:r>
              <a:rPr lang="en-GB" altLang="en-US" sz="2700" b="1" dirty="0"/>
              <a:t>“safe” region</a:t>
            </a:r>
            <a:r>
              <a:rPr lang="en-GB" altLang="en-US" sz="2700" dirty="0"/>
              <a:t> because it assumes the </a:t>
            </a:r>
            <a:r>
              <a:rPr lang="en-GB" altLang="en-US" sz="2700" b="1" dirty="0"/>
              <a:t>stress reduces with pressure</a:t>
            </a:r>
            <a:r>
              <a:rPr lang="en-GB" altLang="en-US" sz="2700" dirty="0"/>
              <a:t>. This is taken to imply that the probability of </a:t>
            </a:r>
            <a:r>
              <a:rPr lang="en-GB" altLang="en-US" sz="2700" b="1" dirty="0"/>
              <a:t>catastrophic</a:t>
            </a:r>
            <a:r>
              <a:rPr lang="en-GB" altLang="en-US" sz="2700" dirty="0"/>
              <a:t> BF is “practically impossible” under this curve green region. </a:t>
            </a:r>
          </a:p>
          <a:p>
            <a:pPr marL="428625" indent="-428625">
              <a:lnSpc>
                <a:spcPct val="150000"/>
              </a:lnSpc>
              <a:spcBef>
                <a:spcPts val="900"/>
              </a:spcBef>
              <a:buFont typeface="Wingdings" panose="05000000000000000000" pitchFamily="2" charset="2"/>
              <a:buChar char="q"/>
            </a:pPr>
            <a:r>
              <a:rPr lang="en-US" altLang="en-US" dirty="0"/>
              <a:t>The MSOT curves should be available to the operating crew to troubleshoot plant </a:t>
            </a:r>
            <a:r>
              <a:rPr lang="en-US" altLang="en-US" dirty="0" smtClean="0"/>
              <a:t>problems, unusual chilling scenarios.</a:t>
            </a:r>
            <a:endParaRPr lang="en-US" altLang="en-US" dirty="0"/>
          </a:p>
        </p:txBody>
      </p:sp>
      <p:sp>
        <p:nvSpPr>
          <p:cNvPr id="5" name="Rectangle 2"/>
          <p:cNvSpPr txBox="1">
            <a:spLocks noChangeArrowheads="1"/>
          </p:cNvSpPr>
          <p:nvPr/>
        </p:nvSpPr>
        <p:spPr bwMode="auto">
          <a:xfrm>
            <a:off x="1682150" y="866956"/>
            <a:ext cx="15348548" cy="64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t"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r>
              <a:rPr lang="en-GB" altLang="en-US" sz="3600" u="sng" dirty="0"/>
              <a:t>CET, MDMT, MAT, </a:t>
            </a:r>
            <a:r>
              <a:rPr lang="en-GB" altLang="en-US" sz="3600" u="sng" kern="0" dirty="0"/>
              <a:t>MSOT</a:t>
            </a:r>
            <a:r>
              <a:rPr lang="en-GB" altLang="en-US" sz="3600" kern="0" dirty="0"/>
              <a:t>                                                                   </a:t>
            </a:r>
            <a:r>
              <a:rPr lang="en-GB" altLang="en-US" sz="2700" kern="0" dirty="0"/>
              <a:t>contd.</a:t>
            </a:r>
            <a:endParaRPr lang="en-GB" altLang="en-US" sz="3600" b="1" kern="0" dirty="0"/>
          </a:p>
        </p:txBody>
      </p:sp>
    </p:spTree>
    <p:extLst>
      <p:ext uri="{BB962C8B-B14F-4D97-AF65-F5344CB8AC3E}">
        <p14:creationId xmlns:p14="http://schemas.microsoft.com/office/powerpoint/2010/main" val="3780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22" dur="500"/>
                                        <p:tgtEl>
                                          <p:spTgt spid="89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27"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bwMode="auto">
          <a:xfrm>
            <a:off x="1669212" y="755093"/>
            <a:ext cx="11811045" cy="842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fontScale="90000"/>
          </a:bodyPr>
          <a:lstStyle/>
          <a:p>
            <a:r>
              <a:rPr lang="en-GB" altLang="en-US" sz="3600" u="sng" dirty="0"/>
              <a:t>Minimum Safe Operating Temperature (MSOT)</a:t>
            </a:r>
            <a:br>
              <a:rPr lang="en-GB" altLang="en-US" sz="3600" u="sng" dirty="0"/>
            </a:br>
            <a:endParaRPr lang="en-GB" altLang="en-US" sz="3600" u="sng" dirty="0"/>
          </a:p>
        </p:txBody>
      </p:sp>
      <p:pic>
        <p:nvPicPr>
          <p:cNvPr id="3" name="Picture 2"/>
          <p:cNvPicPr>
            <a:picLocks noChangeAspect="1"/>
          </p:cNvPicPr>
          <p:nvPr/>
        </p:nvPicPr>
        <p:blipFill rotWithShape="1">
          <a:blip r:embed="rId2"/>
          <a:srcRect l="26522" t="32330" r="20236" b="11656"/>
          <a:stretch/>
        </p:blipFill>
        <p:spPr>
          <a:xfrm>
            <a:off x="2819400" y="1866900"/>
            <a:ext cx="12100298" cy="7160835"/>
          </a:xfrm>
          <a:prstGeom prst="rect">
            <a:avLst/>
          </a:prstGeom>
        </p:spPr>
      </p:pic>
    </p:spTree>
    <p:extLst>
      <p:ext uri="{BB962C8B-B14F-4D97-AF65-F5344CB8AC3E}">
        <p14:creationId xmlns:p14="http://schemas.microsoft.com/office/powerpoint/2010/main" val="330884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1682151" y="777496"/>
            <a:ext cx="13585974" cy="842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fontScale="90000"/>
          </a:bodyPr>
          <a:lstStyle/>
          <a:p>
            <a:r>
              <a:rPr lang="en-GB" altLang="en-US" sz="3600" u="sng" dirty="0"/>
              <a:t>CET Excursion Scenario</a:t>
            </a:r>
            <a:br>
              <a:rPr lang="en-GB" altLang="en-US" sz="3600" u="sng" dirty="0"/>
            </a:br>
            <a:endParaRPr lang="en-GB" altLang="en-US" sz="3600" u="sng" dirty="0"/>
          </a:p>
        </p:txBody>
      </p:sp>
      <p:sp>
        <p:nvSpPr>
          <p:cNvPr id="2" name="Rectangle 1"/>
          <p:cNvSpPr/>
          <p:nvPr/>
        </p:nvSpPr>
        <p:spPr>
          <a:xfrm>
            <a:off x="2362200" y="1620459"/>
            <a:ext cx="14266215" cy="507831"/>
          </a:xfrm>
          <a:prstGeom prst="rect">
            <a:avLst/>
          </a:prstGeom>
        </p:spPr>
        <p:txBody>
          <a:bodyPr wrap="square">
            <a:spAutoFit/>
          </a:bodyPr>
          <a:lstStyle/>
          <a:p>
            <a:r>
              <a:rPr lang="en-GB" altLang="en-US" sz="2700" u="sng" dirty="0"/>
              <a:t>CET excursions are the most likely cause of brittle fracture</a:t>
            </a:r>
            <a:endParaRPr lang="en-US" sz="2700" dirty="0"/>
          </a:p>
        </p:txBody>
      </p:sp>
      <p:pic>
        <p:nvPicPr>
          <p:cNvPr id="3" name="Picture 2"/>
          <p:cNvPicPr>
            <a:picLocks noChangeAspect="1"/>
          </p:cNvPicPr>
          <p:nvPr/>
        </p:nvPicPr>
        <p:blipFill rotWithShape="1">
          <a:blip r:embed="rId2"/>
          <a:srcRect l="32539" t="36268" r="19788" b="9649"/>
          <a:stretch/>
        </p:blipFill>
        <p:spPr>
          <a:xfrm>
            <a:off x="3124200" y="2334298"/>
            <a:ext cx="11218655" cy="7159053"/>
          </a:xfrm>
          <a:prstGeom prst="rect">
            <a:avLst/>
          </a:prstGeom>
        </p:spPr>
      </p:pic>
    </p:spTree>
    <p:extLst>
      <p:ext uri="{BB962C8B-B14F-4D97-AF65-F5344CB8AC3E}">
        <p14:creationId xmlns:p14="http://schemas.microsoft.com/office/powerpoint/2010/main" val="3008878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1714500" y="879797"/>
            <a:ext cx="15087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000" u="sng" dirty="0">
                <a:latin typeface="+mj-lt"/>
                <a:ea typeface="+mj-ea"/>
                <a:cs typeface="+mj-cs"/>
              </a:rPr>
              <a:t>Sources/scenarios of CET excursions and operations role</a:t>
            </a:r>
            <a:endParaRPr lang="en-US" altLang="en-US" sz="2700" b="1" dirty="0">
              <a:solidFill>
                <a:srgbClr val="FF3300"/>
              </a:solidFill>
              <a:latin typeface="Arial" panose="020B0604020202020204" pitchFamily="34" charset="0"/>
            </a:endParaRPr>
          </a:p>
        </p:txBody>
      </p:sp>
      <p:sp>
        <p:nvSpPr>
          <p:cNvPr id="75779" name="Text Box 3"/>
          <p:cNvSpPr txBox="1">
            <a:spLocks noChangeArrowheads="1"/>
          </p:cNvSpPr>
          <p:nvPr/>
        </p:nvSpPr>
        <p:spPr bwMode="auto">
          <a:xfrm>
            <a:off x="1837427" y="1692935"/>
            <a:ext cx="15954555" cy="789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4163" indent="-284163">
              <a:defRPr sz="2400">
                <a:solidFill>
                  <a:schemeClr val="tx1"/>
                </a:solidFill>
                <a:latin typeface="Times New Roman" panose="02020603050405020304" pitchFamily="18" charset="0"/>
              </a:defRPr>
            </a:lvl1pPr>
            <a:lvl2pPr marL="766763" indent="-292100">
              <a:defRPr sz="2400">
                <a:solidFill>
                  <a:schemeClr val="tx1"/>
                </a:solidFill>
                <a:latin typeface="Times New Roman" panose="02020603050405020304" pitchFamily="18" charset="0"/>
              </a:defRPr>
            </a:lvl2pPr>
            <a:lvl3pPr marL="957263">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fontAlgn="base">
              <a:lnSpc>
                <a:spcPct val="150000"/>
              </a:lnSpc>
              <a:spcBef>
                <a:spcPts val="900"/>
              </a:spcBef>
              <a:spcAft>
                <a:spcPct val="0"/>
              </a:spcAft>
              <a:buClr>
                <a:schemeClr val="tx1"/>
              </a:buClr>
            </a:pPr>
            <a:r>
              <a:rPr lang="en-US" altLang="en-US" dirty="0">
                <a:latin typeface="+mn-lt"/>
              </a:rPr>
              <a:t>A multi discipline team is used to </a:t>
            </a:r>
            <a:r>
              <a:rPr lang="en-US" altLang="en-US" b="1" dirty="0">
                <a:latin typeface="+mn-lt"/>
              </a:rPr>
              <a:t>identify scenarios </a:t>
            </a:r>
            <a:r>
              <a:rPr lang="en-US" altLang="en-US" dirty="0">
                <a:latin typeface="+mn-lt"/>
              </a:rPr>
              <a:t>that could result in brittle fracture concerns from CET excursions. </a:t>
            </a:r>
            <a:r>
              <a:rPr lang="en-US" altLang="en-US" b="1" dirty="0">
                <a:latin typeface="+mn-lt"/>
              </a:rPr>
              <a:t>Operations personnel play a vital role </a:t>
            </a:r>
            <a:r>
              <a:rPr lang="en-US" altLang="en-US" dirty="0">
                <a:latin typeface="+mn-lt"/>
              </a:rPr>
              <a:t>in this process. </a:t>
            </a:r>
            <a:r>
              <a:rPr lang="en-US" altLang="en-US" b="1" dirty="0">
                <a:latin typeface="+mn-lt"/>
              </a:rPr>
              <a:t>Areas to address :</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Lowest temperature from normal operations. </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Deviations from agreed operating procedures (normal &amp; emergency)</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Abnormal feeds / abnormal composition operations</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Plant start up or recommissioning equipment after maintenance</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Re-</a:t>
            </a:r>
            <a:r>
              <a:rPr lang="en-US" altLang="en-US" dirty="0" err="1">
                <a:latin typeface="+mn-lt"/>
              </a:rPr>
              <a:t>pressurisation</a:t>
            </a:r>
            <a:r>
              <a:rPr lang="en-US" altLang="en-US" dirty="0">
                <a:latin typeface="+mn-lt"/>
              </a:rPr>
              <a:t> when equipment pipe is cold following a de-</a:t>
            </a:r>
            <a:r>
              <a:rPr lang="en-US" altLang="en-US" dirty="0" err="1">
                <a:latin typeface="+mn-lt"/>
              </a:rPr>
              <a:t>pressurisation</a:t>
            </a:r>
            <a:r>
              <a:rPr lang="en-US" altLang="en-US" dirty="0">
                <a:latin typeface="+mn-lt"/>
              </a:rPr>
              <a:t>. </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Shock chilling - introduces large additional stresses</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Hydrostatic testing of equipment with cold water or when vessel wall is at cold ambient temp</a:t>
            </a:r>
          </a:p>
          <a:p>
            <a:pPr marL="428625"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Operator awareness of the areas of vulnerability within their plants. </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Bypassing low temperature cut outs &amp; controls .</a:t>
            </a:r>
          </a:p>
          <a:p>
            <a:pPr marL="428625" lvl="1" indent="-428625" fontAlgn="base">
              <a:lnSpc>
                <a:spcPct val="150000"/>
              </a:lnSpc>
              <a:spcBef>
                <a:spcPts val="900"/>
              </a:spcBef>
              <a:spcAft>
                <a:spcPct val="0"/>
              </a:spcAft>
              <a:buClr>
                <a:schemeClr val="tx1"/>
              </a:buClr>
              <a:buFont typeface="Wingdings" panose="05000000000000000000" pitchFamily="2" charset="2"/>
              <a:buChar char="q"/>
            </a:pPr>
            <a:r>
              <a:rPr lang="en-US" altLang="en-US" dirty="0">
                <a:latin typeface="+mn-lt"/>
              </a:rPr>
              <a:t>Safety critical alarms to warn if an operation has moved away from a safe condition to the onset of BF concerns </a:t>
            </a:r>
          </a:p>
        </p:txBody>
      </p:sp>
      <p:sp>
        <p:nvSpPr>
          <p:cNvPr id="75780" name="Line 4"/>
          <p:cNvSpPr>
            <a:spLocks noChangeShapeType="1"/>
          </p:cNvSpPr>
          <p:nvPr/>
        </p:nvSpPr>
        <p:spPr bwMode="auto">
          <a:xfrm flipH="1">
            <a:off x="10858500" y="4343400"/>
            <a:ext cx="1028700" cy="2057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000" tIns="70200" rIns="135000" bIns="70200" anchor="ctr"/>
          <a:lstStyle/>
          <a:p>
            <a:endParaRPr lang="en-US" sz="2700"/>
          </a:p>
        </p:txBody>
      </p:sp>
      <p:sp>
        <p:nvSpPr>
          <p:cNvPr id="75781" name="Line 5"/>
          <p:cNvSpPr>
            <a:spLocks noChangeShapeType="1"/>
          </p:cNvSpPr>
          <p:nvPr/>
        </p:nvSpPr>
        <p:spPr bwMode="auto">
          <a:xfrm>
            <a:off x="12458700" y="4343400"/>
            <a:ext cx="914400" cy="2057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000" tIns="70200" rIns="135000" bIns="70200" anchor="ctr"/>
          <a:lstStyle/>
          <a:p>
            <a:endParaRPr lang="en-US" sz="2700"/>
          </a:p>
        </p:txBody>
      </p:sp>
      <p:sp>
        <p:nvSpPr>
          <p:cNvPr id="75782" name="Line 6"/>
          <p:cNvSpPr>
            <a:spLocks noChangeShapeType="1"/>
          </p:cNvSpPr>
          <p:nvPr/>
        </p:nvSpPr>
        <p:spPr bwMode="auto">
          <a:xfrm flipH="1">
            <a:off x="8115300" y="4686300"/>
            <a:ext cx="1143000" cy="1600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000" tIns="70200" rIns="135000" bIns="70200" anchor="ctr"/>
          <a:lstStyle/>
          <a:p>
            <a:endParaRPr lang="en-US" sz="2700"/>
          </a:p>
        </p:txBody>
      </p:sp>
      <p:sp>
        <p:nvSpPr>
          <p:cNvPr id="75783" name="Line 7"/>
          <p:cNvSpPr>
            <a:spLocks noChangeShapeType="1"/>
          </p:cNvSpPr>
          <p:nvPr/>
        </p:nvSpPr>
        <p:spPr bwMode="auto">
          <a:xfrm flipV="1">
            <a:off x="9258300" y="4572000"/>
            <a:ext cx="114300" cy="114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000" tIns="70200" rIns="135000" bIns="70200" anchor="ctr"/>
          <a:lstStyle/>
          <a:p>
            <a:endParaRPr lang="en-US" sz="2700"/>
          </a:p>
        </p:txBody>
      </p:sp>
      <p:sp>
        <p:nvSpPr>
          <p:cNvPr id="75784" name="Line 8"/>
          <p:cNvSpPr>
            <a:spLocks noChangeShapeType="1"/>
          </p:cNvSpPr>
          <p:nvPr/>
        </p:nvSpPr>
        <p:spPr bwMode="auto">
          <a:xfrm>
            <a:off x="9372600" y="4686300"/>
            <a:ext cx="1828800" cy="16002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5000" tIns="70200" rIns="135000" bIns="70200" anchor="ctr"/>
          <a:lstStyle/>
          <a:p>
            <a:endParaRPr lang="en-US" sz="2700"/>
          </a:p>
        </p:txBody>
      </p:sp>
    </p:spTree>
    <p:extLst>
      <p:ext uri="{BB962C8B-B14F-4D97-AF65-F5344CB8AC3E}">
        <p14:creationId xmlns:p14="http://schemas.microsoft.com/office/powerpoint/2010/main" val="3640659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blinds(horizontal)">
                                      <p:cBhvr>
                                        <p:cTn id="12" dur="500"/>
                                        <p:tgtEl>
                                          <p:spTgt spid="75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blinds(horizontal)">
                                      <p:cBhvr>
                                        <p:cTn id="17" dur="500"/>
                                        <p:tgtEl>
                                          <p:spTgt spid="75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animEffect transition="in" filter="blinds(horizontal)">
                                      <p:cBhvr>
                                        <p:cTn id="22" dur="500"/>
                                        <p:tgtEl>
                                          <p:spTgt spid="75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blinds(horizontal)">
                                      <p:cBhvr>
                                        <p:cTn id="27" dur="500"/>
                                        <p:tgtEl>
                                          <p:spTgt spid="757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5779">
                                            <p:txEl>
                                              <p:pRg st="5" end="5"/>
                                            </p:txEl>
                                          </p:spTgt>
                                        </p:tgtEl>
                                        <p:attrNameLst>
                                          <p:attrName>style.visibility</p:attrName>
                                        </p:attrNameLst>
                                      </p:cBhvr>
                                      <p:to>
                                        <p:strVal val="visible"/>
                                      </p:to>
                                    </p:set>
                                    <p:animEffect transition="in" filter="blinds(horizontal)">
                                      <p:cBhvr>
                                        <p:cTn id="32" dur="500"/>
                                        <p:tgtEl>
                                          <p:spTgt spid="757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779">
                                            <p:txEl>
                                              <p:pRg st="6" end="6"/>
                                            </p:txEl>
                                          </p:spTgt>
                                        </p:tgtEl>
                                        <p:attrNameLst>
                                          <p:attrName>style.visibility</p:attrName>
                                        </p:attrNameLst>
                                      </p:cBhvr>
                                      <p:to>
                                        <p:strVal val="visible"/>
                                      </p:to>
                                    </p:set>
                                    <p:animEffect transition="in" filter="blinds(horizontal)">
                                      <p:cBhvr>
                                        <p:cTn id="37" dur="500"/>
                                        <p:tgtEl>
                                          <p:spTgt spid="757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5779">
                                            <p:txEl>
                                              <p:pRg st="7" end="7"/>
                                            </p:txEl>
                                          </p:spTgt>
                                        </p:tgtEl>
                                        <p:attrNameLst>
                                          <p:attrName>style.visibility</p:attrName>
                                        </p:attrNameLst>
                                      </p:cBhvr>
                                      <p:to>
                                        <p:strVal val="visible"/>
                                      </p:to>
                                    </p:set>
                                    <p:animEffect transition="in" filter="blinds(horizontal)">
                                      <p:cBhvr>
                                        <p:cTn id="42" dur="500"/>
                                        <p:tgtEl>
                                          <p:spTgt spid="757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5779">
                                            <p:txEl>
                                              <p:pRg st="8" end="8"/>
                                            </p:txEl>
                                          </p:spTgt>
                                        </p:tgtEl>
                                        <p:attrNameLst>
                                          <p:attrName>style.visibility</p:attrName>
                                        </p:attrNameLst>
                                      </p:cBhvr>
                                      <p:to>
                                        <p:strVal val="visible"/>
                                      </p:to>
                                    </p:set>
                                    <p:animEffect transition="in" filter="blinds(horizontal)">
                                      <p:cBhvr>
                                        <p:cTn id="47" dur="500"/>
                                        <p:tgtEl>
                                          <p:spTgt spid="757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5779">
                                            <p:txEl>
                                              <p:pRg st="9" end="9"/>
                                            </p:txEl>
                                          </p:spTgt>
                                        </p:tgtEl>
                                        <p:attrNameLst>
                                          <p:attrName>style.visibility</p:attrName>
                                        </p:attrNameLst>
                                      </p:cBhvr>
                                      <p:to>
                                        <p:strVal val="visible"/>
                                      </p:to>
                                    </p:set>
                                    <p:animEffect transition="in" filter="blinds(horizontal)">
                                      <p:cBhvr>
                                        <p:cTn id="52" dur="500"/>
                                        <p:tgtEl>
                                          <p:spTgt spid="7577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5779">
                                            <p:txEl>
                                              <p:pRg st="10" end="10"/>
                                            </p:txEl>
                                          </p:spTgt>
                                        </p:tgtEl>
                                        <p:attrNameLst>
                                          <p:attrName>style.visibility</p:attrName>
                                        </p:attrNameLst>
                                      </p:cBhvr>
                                      <p:to>
                                        <p:strVal val="visible"/>
                                      </p:to>
                                    </p:set>
                                    <p:animEffect transition="in" filter="blinds(horizontal)">
                                      <p:cBhvr>
                                        <p:cTn id="57" dur="500"/>
                                        <p:tgtEl>
                                          <p:spTgt spid="757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403" y="1801091"/>
            <a:ext cx="16338344" cy="7869383"/>
          </a:xfrm>
        </p:spPr>
        <p:txBody>
          <a:bodyPr/>
          <a:lstStyle/>
          <a:p>
            <a:pPr marL="1171575" lvl="1" indent="-685800">
              <a:spcBef>
                <a:spcPts val="900"/>
              </a:spcBef>
              <a:spcAft>
                <a:spcPts val="900"/>
              </a:spcAft>
              <a:buFont typeface="+mj-lt"/>
              <a:buAutoNum type="arabicPeriod"/>
            </a:pPr>
            <a:r>
              <a:rPr lang="en-US" b="1" dirty="0"/>
              <a:t>Equipment manufactured </a:t>
            </a:r>
            <a:r>
              <a:rPr lang="en-US" dirty="0"/>
              <a:t>to the ASME Boiler and Pressure Vessel Code (BPVC) Section VIII, Division </a:t>
            </a:r>
            <a:r>
              <a:rPr lang="en-US" dirty="0" smtClean="0"/>
              <a:t>1, </a:t>
            </a:r>
            <a:r>
              <a:rPr lang="en-US" b="1" dirty="0" smtClean="0"/>
              <a:t>prior </a:t>
            </a:r>
            <a:r>
              <a:rPr lang="en-US" b="1" dirty="0"/>
              <a:t>to the December 1987 </a:t>
            </a:r>
            <a:r>
              <a:rPr lang="en-US" dirty="0"/>
              <a:t>Addenda, had no Code-required restrictions on notch toughness for </a:t>
            </a:r>
            <a:r>
              <a:rPr lang="en-US" dirty="0" smtClean="0"/>
              <a:t>vessels operating </a:t>
            </a:r>
            <a:r>
              <a:rPr lang="en-US" dirty="0"/>
              <a:t>at cold </a:t>
            </a:r>
            <a:r>
              <a:rPr lang="en-US" dirty="0" smtClean="0"/>
              <a:t>temperatures.</a:t>
            </a:r>
          </a:p>
          <a:p>
            <a:pPr marL="1171575" lvl="1" indent="-685800">
              <a:spcBef>
                <a:spcPts val="900"/>
              </a:spcBef>
              <a:spcAft>
                <a:spcPts val="900"/>
              </a:spcAft>
              <a:buFont typeface="+mj-lt"/>
              <a:buAutoNum type="arabicPeriod"/>
            </a:pPr>
            <a:r>
              <a:rPr lang="en-US" dirty="0" smtClean="0"/>
              <a:t>Most </a:t>
            </a:r>
            <a:r>
              <a:rPr lang="en-US" dirty="0"/>
              <a:t>processes run at elevated temperature, so the main concern is for brittle fracture </a:t>
            </a:r>
            <a:r>
              <a:rPr lang="en-US" b="1" dirty="0"/>
              <a:t>during start-up</a:t>
            </a:r>
            <a:r>
              <a:rPr lang="en-US" b="1" dirty="0" smtClean="0"/>
              <a:t>, shutdown</a:t>
            </a:r>
            <a:r>
              <a:rPr lang="en-US" b="1" dirty="0"/>
              <a:t>, or </a:t>
            </a:r>
            <a:r>
              <a:rPr lang="en-US" b="1" dirty="0" smtClean="0"/>
              <a:t>hydrostatic /tightness testing</a:t>
            </a:r>
            <a:r>
              <a:rPr lang="en-US" dirty="0"/>
              <a:t>. </a:t>
            </a:r>
            <a:r>
              <a:rPr lang="en-US" b="1" dirty="0"/>
              <a:t>Thick </a:t>
            </a:r>
            <a:r>
              <a:rPr lang="en-US" b="1" dirty="0" smtClean="0"/>
              <a:t>walled </a:t>
            </a:r>
            <a:r>
              <a:rPr lang="en-US" b="1" dirty="0"/>
              <a:t>equipment in particular </a:t>
            </a:r>
            <a:r>
              <a:rPr lang="en-US" b="1" dirty="0" smtClean="0"/>
              <a:t>should </a:t>
            </a:r>
            <a:r>
              <a:rPr lang="en-US" b="1" dirty="0"/>
              <a:t>be </a:t>
            </a:r>
            <a:r>
              <a:rPr lang="en-US" b="1" dirty="0" smtClean="0"/>
              <a:t>evaluated.</a:t>
            </a:r>
          </a:p>
          <a:p>
            <a:pPr marL="1171575" lvl="1" indent="-685800">
              <a:spcBef>
                <a:spcPts val="900"/>
              </a:spcBef>
              <a:spcAft>
                <a:spcPts val="900"/>
              </a:spcAft>
              <a:buFont typeface="+mj-lt"/>
              <a:buAutoNum type="arabicPeriod"/>
            </a:pPr>
            <a:r>
              <a:rPr lang="en-US" dirty="0" smtClean="0"/>
              <a:t>Brittle </a:t>
            </a:r>
            <a:r>
              <a:rPr lang="en-US" dirty="0"/>
              <a:t>fracture resulting from an </a:t>
            </a:r>
            <a:r>
              <a:rPr lang="en-US" b="1" dirty="0" smtClean="0"/>
              <a:t>auto-refrigeration</a:t>
            </a:r>
            <a:r>
              <a:rPr lang="en-US" dirty="0" smtClean="0"/>
              <a:t> </a:t>
            </a:r>
            <a:r>
              <a:rPr lang="en-US" dirty="0"/>
              <a:t>event should be considered in units processing </a:t>
            </a:r>
            <a:r>
              <a:rPr lang="en-US" dirty="0" smtClean="0"/>
              <a:t>light hydrocarbons </a:t>
            </a:r>
            <a:r>
              <a:rPr lang="en-US" dirty="0"/>
              <a:t>such as </a:t>
            </a:r>
            <a:r>
              <a:rPr lang="en-US" b="1" dirty="0"/>
              <a:t>methane (CH4), ethane/ethylene, propane/propylene, or butane</a:t>
            </a:r>
            <a:r>
              <a:rPr lang="en-US" dirty="0"/>
              <a:t>. This </a:t>
            </a:r>
            <a:r>
              <a:rPr lang="en-US" dirty="0" smtClean="0"/>
              <a:t>includes alkylation </a:t>
            </a:r>
            <a:r>
              <a:rPr lang="en-US" dirty="0"/>
              <a:t>units, </a:t>
            </a:r>
            <a:r>
              <a:rPr lang="en-US" b="1" dirty="0"/>
              <a:t>olefin units, and polymer plants (polyethylene and polypropylene). </a:t>
            </a:r>
            <a:r>
              <a:rPr lang="en-US" dirty="0"/>
              <a:t>Storage bullets </a:t>
            </a:r>
            <a:r>
              <a:rPr lang="en-US" dirty="0" smtClean="0"/>
              <a:t>and spheres </a:t>
            </a:r>
            <a:r>
              <a:rPr lang="en-US" dirty="0"/>
              <a:t>for light hydrocarbons may also be </a:t>
            </a:r>
            <a:r>
              <a:rPr lang="en-US" dirty="0" smtClean="0"/>
              <a:t>susceptible.</a:t>
            </a:r>
          </a:p>
          <a:p>
            <a:pPr marL="1171575" lvl="1" indent="-685800">
              <a:spcBef>
                <a:spcPts val="900"/>
              </a:spcBef>
              <a:spcAft>
                <a:spcPts val="900"/>
              </a:spcAft>
              <a:buFont typeface="+mj-lt"/>
              <a:buAutoNum type="arabicPeriod"/>
            </a:pPr>
            <a:r>
              <a:rPr lang="en-US" dirty="0" smtClean="0"/>
              <a:t>Brittle fracture can occur during ambient temperature hydrostatic testing due to high stresses and low toughness at the testing temperature.</a:t>
            </a:r>
            <a:endParaRPr lang="en-US" dirty="0"/>
          </a:p>
        </p:txBody>
      </p:sp>
      <p:sp>
        <p:nvSpPr>
          <p:cNvPr id="5" name="Title 4"/>
          <p:cNvSpPr>
            <a:spLocks noGrp="1"/>
          </p:cNvSpPr>
          <p:nvPr>
            <p:ph type="title"/>
          </p:nvPr>
        </p:nvSpPr>
        <p:spPr>
          <a:xfrm>
            <a:off x="1837427" y="609600"/>
            <a:ext cx="13811823" cy="866775"/>
          </a:xfrm>
        </p:spPr>
        <p:txBody>
          <a:bodyPr/>
          <a:lstStyle/>
          <a:p>
            <a:r>
              <a:rPr lang="en-US" sz="3600" u="sng" dirty="0"/>
              <a:t>Affected Units and Equipment</a:t>
            </a:r>
          </a:p>
        </p:txBody>
      </p:sp>
    </p:spTree>
    <p:extLst>
      <p:ext uri="{BB962C8B-B14F-4D97-AF65-F5344CB8AC3E}">
        <p14:creationId xmlns:p14="http://schemas.microsoft.com/office/powerpoint/2010/main" val="9995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608" y="1801091"/>
            <a:ext cx="15561138" cy="7869383"/>
          </a:xfrm>
        </p:spPr>
        <p:txBody>
          <a:bodyPr/>
          <a:lstStyle/>
          <a:p>
            <a:pPr marL="1171575" lvl="1" indent="-685800">
              <a:spcBef>
                <a:spcPts val="900"/>
              </a:spcBef>
              <a:spcAft>
                <a:spcPts val="900"/>
              </a:spcAft>
              <a:buFont typeface="+mj-lt"/>
              <a:buAutoNum type="arabicPeriod"/>
            </a:pPr>
            <a:r>
              <a:rPr lang="en-US" b="1" dirty="0" smtClean="0"/>
              <a:t>Through-wall cracks</a:t>
            </a:r>
            <a:r>
              <a:rPr lang="en-US" dirty="0" smtClean="0"/>
              <a:t>. Cracks </a:t>
            </a:r>
            <a:r>
              <a:rPr lang="en-US" dirty="0"/>
              <a:t>will typically be straight, non-branching, and largely </a:t>
            </a:r>
            <a:r>
              <a:rPr lang="en-US" b="1" dirty="0"/>
              <a:t>devoid of any associated plastic </a:t>
            </a:r>
            <a:r>
              <a:rPr lang="en-US" b="1" dirty="0" smtClean="0"/>
              <a:t>deformation</a:t>
            </a:r>
            <a:r>
              <a:rPr lang="en-US" dirty="0" smtClean="0"/>
              <a:t>, although </a:t>
            </a:r>
            <a:r>
              <a:rPr lang="en-US" dirty="0"/>
              <a:t>fine shear lips may be found along the free edge of the fracture, or localized necking around </a:t>
            </a:r>
            <a:r>
              <a:rPr lang="en-US" dirty="0" smtClean="0"/>
              <a:t>the crack </a:t>
            </a:r>
            <a:r>
              <a:rPr lang="en-US" dirty="0"/>
              <a:t>may occur. </a:t>
            </a:r>
          </a:p>
          <a:p>
            <a:pPr marL="1171575" lvl="1" indent="-685800">
              <a:spcBef>
                <a:spcPts val="900"/>
              </a:spcBef>
              <a:spcAft>
                <a:spcPts val="900"/>
              </a:spcAft>
              <a:buFont typeface="+mj-lt"/>
              <a:buAutoNum type="arabicPeriod"/>
            </a:pPr>
            <a:r>
              <a:rPr lang="en-US" dirty="0" smtClean="0"/>
              <a:t>The </a:t>
            </a:r>
            <a:r>
              <a:rPr lang="en-US" b="1" dirty="0" smtClean="0"/>
              <a:t>fracture surface</a:t>
            </a:r>
            <a:r>
              <a:rPr lang="en-US" dirty="0" smtClean="0"/>
              <a:t>, if undamaged after the initial fracture, will exhibit visible </a:t>
            </a:r>
            <a:r>
              <a:rPr lang="en-US" b="1" dirty="0" smtClean="0"/>
              <a:t>“chevron markings” </a:t>
            </a:r>
            <a:r>
              <a:rPr lang="en-US" dirty="0" smtClean="0"/>
              <a:t>that point back to the crack origin point. These markings can be helpful in locating the initiating cause of the brittle fracture.</a:t>
            </a:r>
          </a:p>
          <a:p>
            <a:pPr marL="1171575" lvl="1" indent="-685800">
              <a:spcBef>
                <a:spcPts val="900"/>
              </a:spcBef>
              <a:spcAft>
                <a:spcPts val="900"/>
              </a:spcAft>
              <a:buFont typeface="+mj-lt"/>
              <a:buAutoNum type="arabicPeriod"/>
            </a:pPr>
            <a:r>
              <a:rPr lang="en-US" dirty="0" smtClean="0"/>
              <a:t>Microscopically, </a:t>
            </a:r>
            <a:r>
              <a:rPr lang="en-US" b="1" dirty="0" smtClean="0"/>
              <a:t>the fracture surface </a:t>
            </a:r>
            <a:r>
              <a:rPr lang="en-US" dirty="0" smtClean="0"/>
              <a:t>will be composed largely of cleavage, </a:t>
            </a:r>
            <a:r>
              <a:rPr lang="en-US" b="1" dirty="0" smtClean="0"/>
              <a:t>with limited or no </a:t>
            </a:r>
            <a:r>
              <a:rPr lang="en-US" b="1" dirty="0" err="1" smtClean="0"/>
              <a:t>intergranular</a:t>
            </a:r>
            <a:r>
              <a:rPr lang="en-US" b="1" dirty="0" smtClean="0"/>
              <a:t> cracking and very little </a:t>
            </a:r>
            <a:r>
              <a:rPr lang="en-US" b="1" dirty="0" err="1" smtClean="0"/>
              <a:t>microvoid</a:t>
            </a:r>
            <a:r>
              <a:rPr lang="en-US" b="1" dirty="0" smtClean="0"/>
              <a:t> coalescence</a:t>
            </a:r>
            <a:r>
              <a:rPr lang="en-US" sz="3000" dirty="0"/>
              <a:t>.</a:t>
            </a:r>
          </a:p>
        </p:txBody>
      </p:sp>
      <p:sp>
        <p:nvSpPr>
          <p:cNvPr id="5" name="Title 4"/>
          <p:cNvSpPr>
            <a:spLocks noGrp="1"/>
          </p:cNvSpPr>
          <p:nvPr>
            <p:ph type="title"/>
          </p:nvPr>
        </p:nvSpPr>
        <p:spPr>
          <a:xfrm>
            <a:off x="2212676" y="609600"/>
            <a:ext cx="13436574" cy="866775"/>
          </a:xfrm>
        </p:spPr>
        <p:txBody>
          <a:bodyPr/>
          <a:lstStyle/>
          <a:p>
            <a:r>
              <a:rPr lang="en-US" sz="3600" u="sng" dirty="0"/>
              <a:t>Appearance or Morphology of Damage</a:t>
            </a:r>
          </a:p>
        </p:txBody>
      </p:sp>
    </p:spTree>
    <p:extLst>
      <p:ext uri="{BB962C8B-B14F-4D97-AF65-F5344CB8AC3E}">
        <p14:creationId xmlns:p14="http://schemas.microsoft.com/office/powerpoint/2010/main" val="402976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898473"/>
            <a:ext cx="8229600" cy="1143000"/>
          </a:xfrm>
        </p:spPr>
        <p:txBody>
          <a:bodyPr/>
          <a:lstStyle/>
          <a:p>
            <a:r>
              <a:rPr lang="en-US" dirty="0" smtClean="0"/>
              <a:t>Failed photos</a:t>
            </a:r>
            <a:endParaRPr lang="en-US" dirty="0"/>
          </a:p>
        </p:txBody>
      </p:sp>
      <p:pic>
        <p:nvPicPr>
          <p:cNvPr id="6" name="Picture 5"/>
          <p:cNvPicPr>
            <a:picLocks noChangeAspect="1"/>
          </p:cNvPicPr>
          <p:nvPr/>
        </p:nvPicPr>
        <p:blipFill rotWithShape="1">
          <a:blip r:embed="rId2"/>
          <a:srcRect l="26330" t="42308" r="38141" b="17691"/>
          <a:stretch/>
        </p:blipFill>
        <p:spPr>
          <a:xfrm>
            <a:off x="1288622" y="2041473"/>
            <a:ext cx="9536948" cy="6172200"/>
          </a:xfrm>
          <a:prstGeom prst="rect">
            <a:avLst/>
          </a:prstGeom>
        </p:spPr>
      </p:pic>
      <p:pic>
        <p:nvPicPr>
          <p:cNvPr id="7" name="Picture 6"/>
          <p:cNvPicPr>
            <a:picLocks noChangeAspect="1"/>
          </p:cNvPicPr>
          <p:nvPr/>
        </p:nvPicPr>
        <p:blipFill rotWithShape="1">
          <a:blip r:embed="rId3"/>
          <a:srcRect l="29599" t="21453" r="43333" b="35669"/>
          <a:stretch/>
        </p:blipFill>
        <p:spPr>
          <a:xfrm>
            <a:off x="10825570" y="2409579"/>
            <a:ext cx="6845063" cy="6099444"/>
          </a:xfrm>
          <a:prstGeom prst="rect">
            <a:avLst/>
          </a:prstGeom>
        </p:spPr>
      </p:pic>
      <p:sp>
        <p:nvSpPr>
          <p:cNvPr id="8" name="Cloud 7"/>
          <p:cNvSpPr/>
          <p:nvPr/>
        </p:nvSpPr>
        <p:spPr bwMode="auto">
          <a:xfrm>
            <a:off x="12499676" y="4295956"/>
            <a:ext cx="1404396" cy="1281023"/>
          </a:xfrm>
          <a:prstGeom prst="cloud">
            <a:avLst/>
          </a:prstGeom>
          <a:noFill/>
          <a:ln w="9525" cap="flat" cmpd="sng" algn="ctr">
            <a:solidFill>
              <a:srgbClr val="FF0000"/>
            </a:solidFill>
            <a:prstDash val="solid"/>
            <a:round/>
            <a:headEnd type="none" w="med" len="med"/>
            <a:tailEnd type="none" w="med" len="med"/>
          </a:ln>
          <a:effectLst/>
          <a:extLst/>
        </p:spPr>
        <p:txBody>
          <a:bodyPr vert="horz" wrap="square" lIns="108000" tIns="108000" rIns="108000" bIns="108000" numCol="1" rtlCol="0" anchor="ctr" anchorCtr="0" compatLnSpc="1">
            <a:prstTxWarp prst="textNoShape">
              <a:avLst/>
            </a:prstTxWarp>
          </a:bodyPr>
          <a:lstStyle/>
          <a:p>
            <a:pPr algn="ctr" defTabSz="1371600" fontAlgn="base">
              <a:spcBef>
                <a:spcPct val="0"/>
              </a:spcBef>
              <a:spcAft>
                <a:spcPct val="0"/>
              </a:spcAft>
            </a:pPr>
            <a:endParaRPr lang="en-US" sz="2400" dirty="0">
              <a:noFill/>
              <a:latin typeface="Arial" pitchFamily="34" charset="0"/>
            </a:endParaRPr>
          </a:p>
        </p:txBody>
      </p:sp>
    </p:spTree>
    <p:extLst>
      <p:ext uri="{BB962C8B-B14F-4D97-AF65-F5344CB8AC3E}">
        <p14:creationId xmlns:p14="http://schemas.microsoft.com/office/powerpoint/2010/main" val="74308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9788" y="1860099"/>
            <a:ext cx="15890487" cy="7539678"/>
          </a:xfrm>
        </p:spPr>
        <p:txBody>
          <a:bodyPr/>
          <a:lstStyle/>
          <a:p>
            <a:pPr marL="0" indent="0">
              <a:lnSpc>
                <a:spcPct val="150000"/>
              </a:lnSpc>
              <a:buNone/>
            </a:pPr>
            <a:r>
              <a:rPr lang="en-US" u="sng" dirty="0" smtClean="0"/>
              <a:t>CONTENT</a:t>
            </a:r>
            <a:endParaRPr lang="en-US" u="sng" dirty="0"/>
          </a:p>
          <a:p>
            <a:pPr marL="1000125" lvl="1" indent="-514350">
              <a:lnSpc>
                <a:spcPct val="150000"/>
              </a:lnSpc>
              <a:buFont typeface="Wingdings" panose="05000000000000000000" pitchFamily="2" charset="2"/>
              <a:buChar char="§"/>
            </a:pPr>
            <a:r>
              <a:rPr lang="en-US" dirty="0" smtClean="0"/>
              <a:t>Brittle Fracture - simple understanding</a:t>
            </a:r>
            <a:endParaRPr lang="en-US" dirty="0"/>
          </a:p>
          <a:p>
            <a:pPr marL="1000125" lvl="1" indent="-514350">
              <a:lnSpc>
                <a:spcPct val="150000"/>
              </a:lnSpc>
              <a:buFont typeface="Wingdings" panose="05000000000000000000" pitchFamily="2" charset="2"/>
              <a:buChar char="§"/>
            </a:pPr>
            <a:r>
              <a:rPr lang="en-US" dirty="0"/>
              <a:t>Brittle fracture </a:t>
            </a:r>
            <a:r>
              <a:rPr lang="en-US" dirty="0" smtClean="0"/>
              <a:t>- damage description</a:t>
            </a:r>
          </a:p>
          <a:p>
            <a:pPr marL="1000125" lvl="1" indent="-514350">
              <a:lnSpc>
                <a:spcPct val="150000"/>
              </a:lnSpc>
              <a:buFont typeface="Wingdings" panose="05000000000000000000" pitchFamily="2" charset="2"/>
              <a:buChar char="§"/>
            </a:pPr>
            <a:r>
              <a:rPr lang="en-US" dirty="0"/>
              <a:t>Susceptible materials</a:t>
            </a:r>
          </a:p>
          <a:p>
            <a:pPr marL="1000125" lvl="1" indent="-514350">
              <a:lnSpc>
                <a:spcPct val="150000"/>
              </a:lnSpc>
              <a:buFont typeface="Wingdings" panose="05000000000000000000" pitchFamily="2" charset="2"/>
              <a:buChar char="§"/>
            </a:pPr>
            <a:r>
              <a:rPr lang="en-US" dirty="0"/>
              <a:t>Critical factors</a:t>
            </a:r>
          </a:p>
          <a:p>
            <a:pPr marL="1000125" lvl="1" indent="-514350">
              <a:lnSpc>
                <a:spcPct val="150000"/>
              </a:lnSpc>
              <a:buFont typeface="Wingdings" panose="05000000000000000000" pitchFamily="2" charset="2"/>
              <a:buChar char="§"/>
            </a:pPr>
            <a:r>
              <a:rPr lang="en-GB" altLang="en-US" dirty="0"/>
              <a:t>CET, MDMT, MAT, MDMT</a:t>
            </a:r>
          </a:p>
          <a:p>
            <a:pPr marL="1000125" lvl="1" indent="-514350">
              <a:lnSpc>
                <a:spcPct val="150000"/>
              </a:lnSpc>
              <a:buFont typeface="Wingdings" panose="05000000000000000000" pitchFamily="2" charset="2"/>
              <a:buChar char="§"/>
            </a:pPr>
            <a:r>
              <a:rPr lang="en-US" dirty="0" smtClean="0"/>
              <a:t>MSOT curve, </a:t>
            </a:r>
            <a:r>
              <a:rPr lang="en-GB" dirty="0" smtClean="0"/>
              <a:t>O</a:t>
            </a:r>
            <a:r>
              <a:rPr lang="en-GB" altLang="en-US" dirty="0" smtClean="0"/>
              <a:t>perating </a:t>
            </a:r>
            <a:r>
              <a:rPr lang="en-GB" altLang="en-US" dirty="0"/>
              <a:t>within a safe  pressure/temperature </a:t>
            </a:r>
            <a:r>
              <a:rPr lang="en-GB" altLang="en-US" dirty="0" smtClean="0"/>
              <a:t>window.</a:t>
            </a:r>
            <a:endParaRPr lang="en-US" dirty="0"/>
          </a:p>
          <a:p>
            <a:pPr marL="1000125" lvl="1" indent="-514350">
              <a:lnSpc>
                <a:spcPct val="150000"/>
              </a:lnSpc>
              <a:buFont typeface="Wingdings" panose="05000000000000000000" pitchFamily="2" charset="2"/>
              <a:buChar char="§"/>
            </a:pPr>
            <a:r>
              <a:rPr lang="en-US" dirty="0" smtClean="0"/>
              <a:t>Affected </a:t>
            </a:r>
            <a:r>
              <a:rPr lang="en-US" dirty="0"/>
              <a:t>units, equipment</a:t>
            </a:r>
          </a:p>
          <a:p>
            <a:pPr marL="1000125" lvl="1" indent="-514350">
              <a:lnSpc>
                <a:spcPct val="150000"/>
              </a:lnSpc>
              <a:buFont typeface="Wingdings" panose="05000000000000000000" pitchFamily="2" charset="2"/>
              <a:buChar char="§"/>
            </a:pPr>
            <a:r>
              <a:rPr lang="en-US" dirty="0"/>
              <a:t>Morphology </a:t>
            </a:r>
            <a:r>
              <a:rPr lang="en-US" dirty="0" smtClean="0"/>
              <a:t>of damage</a:t>
            </a:r>
          </a:p>
          <a:p>
            <a:pPr marL="1000125" lvl="1" indent="-514350">
              <a:lnSpc>
                <a:spcPct val="150000"/>
              </a:lnSpc>
              <a:buFont typeface="Wingdings" panose="05000000000000000000" pitchFamily="2" charset="2"/>
              <a:buChar char="§"/>
            </a:pPr>
            <a:r>
              <a:rPr lang="en-US" dirty="0" smtClean="0"/>
              <a:t>Remediation methods</a:t>
            </a:r>
            <a:endParaRPr lang="en-US" dirty="0"/>
          </a:p>
          <a:p>
            <a:pPr marL="1000125" lvl="1" indent="-514350">
              <a:lnSpc>
                <a:spcPct val="150000"/>
              </a:lnSpc>
              <a:buFont typeface="Wingdings" panose="05000000000000000000" pitchFamily="2" charset="2"/>
              <a:buChar char="§"/>
            </a:pPr>
            <a:r>
              <a:rPr lang="en-US" dirty="0" smtClean="0"/>
              <a:t>Prevention and Mitigation</a:t>
            </a:r>
          </a:p>
          <a:p>
            <a:pPr marL="1000125" lvl="1" indent="-514350">
              <a:lnSpc>
                <a:spcPct val="150000"/>
              </a:lnSpc>
              <a:buFont typeface="Wingdings" panose="05000000000000000000" pitchFamily="2" charset="2"/>
              <a:buChar char="§"/>
            </a:pPr>
            <a:r>
              <a:rPr lang="en-US" dirty="0" smtClean="0"/>
              <a:t>Inspection, and Monitoring</a:t>
            </a:r>
          </a:p>
          <a:p>
            <a:pPr marL="1000125" lvl="1" indent="-514350">
              <a:lnSpc>
                <a:spcPct val="150000"/>
              </a:lnSpc>
              <a:buFont typeface="Wingdings" panose="05000000000000000000" pitchFamily="2" charset="2"/>
              <a:buChar char="§"/>
            </a:pPr>
            <a:r>
              <a:rPr lang="en-US" dirty="0" smtClean="0"/>
              <a:t>Brittle fracture – more Industry </a:t>
            </a:r>
            <a:r>
              <a:rPr lang="en-US" dirty="0"/>
              <a:t>examples </a:t>
            </a:r>
            <a:endParaRPr lang="en-US" dirty="0" smtClean="0"/>
          </a:p>
          <a:p>
            <a:pPr marL="514350" indent="-514350">
              <a:lnSpc>
                <a:spcPct val="150000"/>
              </a:lnSpc>
              <a:buFont typeface="+mj-lt"/>
              <a:buAutoNum type="arabicPeriod"/>
            </a:pPr>
            <a:endParaRPr lang="en-US" dirty="0" smtClean="0"/>
          </a:p>
          <a:p>
            <a:endParaRPr lang="en-US" dirty="0"/>
          </a:p>
        </p:txBody>
      </p:sp>
      <p:sp>
        <p:nvSpPr>
          <p:cNvPr id="5" name="Title 4"/>
          <p:cNvSpPr>
            <a:spLocks noGrp="1"/>
          </p:cNvSpPr>
          <p:nvPr>
            <p:ph type="title"/>
          </p:nvPr>
        </p:nvSpPr>
        <p:spPr>
          <a:xfrm>
            <a:off x="1759789" y="609600"/>
            <a:ext cx="13889462" cy="866775"/>
          </a:xfrm>
        </p:spPr>
        <p:txBody>
          <a:bodyPr/>
          <a:lstStyle/>
          <a:p>
            <a:r>
              <a:rPr lang="en-US" u="sng" dirty="0" smtClean="0"/>
              <a:t>Brittle FRACTURE (BF)</a:t>
            </a:r>
            <a:endParaRPr lang="en-US" u="sng" dirty="0"/>
          </a:p>
        </p:txBody>
      </p:sp>
    </p:spTree>
    <p:extLst>
      <p:ext uri="{BB962C8B-B14F-4D97-AF65-F5344CB8AC3E}">
        <p14:creationId xmlns:p14="http://schemas.microsoft.com/office/powerpoint/2010/main" val="318289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743313"/>
            <a:ext cx="8229600" cy="1143000"/>
          </a:xfrm>
        </p:spPr>
        <p:txBody>
          <a:bodyPr/>
          <a:lstStyle/>
          <a:p>
            <a:r>
              <a:rPr lang="en-US" dirty="0" smtClean="0"/>
              <a:t>Failed photos</a:t>
            </a:r>
            <a:endParaRPr lang="en-US" dirty="0"/>
          </a:p>
        </p:txBody>
      </p:sp>
      <p:pic>
        <p:nvPicPr>
          <p:cNvPr id="2" name="Picture 1"/>
          <p:cNvPicPr>
            <a:picLocks noChangeAspect="1"/>
          </p:cNvPicPr>
          <p:nvPr/>
        </p:nvPicPr>
        <p:blipFill rotWithShape="1">
          <a:blip r:embed="rId2"/>
          <a:srcRect l="25225" t="39572" r="39343" b="15983"/>
          <a:stretch/>
        </p:blipFill>
        <p:spPr>
          <a:xfrm>
            <a:off x="866957" y="2369767"/>
            <a:ext cx="8876532" cy="6262952"/>
          </a:xfrm>
          <a:prstGeom prst="rect">
            <a:avLst/>
          </a:prstGeom>
        </p:spPr>
      </p:pic>
      <p:pic>
        <p:nvPicPr>
          <p:cNvPr id="6" name="Picture 5"/>
          <p:cNvPicPr>
            <a:picLocks noChangeAspect="1"/>
          </p:cNvPicPr>
          <p:nvPr/>
        </p:nvPicPr>
        <p:blipFill rotWithShape="1">
          <a:blip r:embed="rId3"/>
          <a:srcRect l="29118" t="19316" r="41026" b="38205"/>
          <a:stretch/>
        </p:blipFill>
        <p:spPr>
          <a:xfrm>
            <a:off x="9743489" y="2369766"/>
            <a:ext cx="8055296" cy="6446829"/>
          </a:xfrm>
          <a:prstGeom prst="rect">
            <a:avLst/>
          </a:prstGeom>
        </p:spPr>
      </p:pic>
    </p:spTree>
    <p:extLst>
      <p:ext uri="{BB962C8B-B14F-4D97-AF65-F5344CB8AC3E}">
        <p14:creationId xmlns:p14="http://schemas.microsoft.com/office/powerpoint/2010/main" val="118669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bwMode="auto">
          <a:xfrm>
            <a:off x="533400" y="1638300"/>
            <a:ext cx="17221200" cy="750093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1285875" lvl="1" indent="-800100">
              <a:spcBef>
                <a:spcPts val="900"/>
              </a:spcBef>
              <a:spcAft>
                <a:spcPts val="900"/>
              </a:spcAft>
              <a:buFont typeface="+mj-lt"/>
              <a:buAutoNum type="arabicPeriod"/>
            </a:pPr>
            <a:r>
              <a:rPr lang="en-US" u="sng" dirty="0" smtClean="0"/>
              <a:t>Limiting operating </a:t>
            </a:r>
            <a:r>
              <a:rPr lang="en-US" u="sng" dirty="0"/>
              <a:t>conditions to within the acceptable operating pressure-temperature envelope </a:t>
            </a:r>
            <a:r>
              <a:rPr lang="en-US" dirty="0"/>
              <a:t>is the simplest type of remediation effort. </a:t>
            </a:r>
            <a:r>
              <a:rPr lang="en-US" dirty="0" smtClean="0"/>
              <a:t>The </a:t>
            </a:r>
            <a:r>
              <a:rPr lang="en-US" dirty="0"/>
              <a:t>most successful, and effective, technique for limiting operation has been to implement a </a:t>
            </a:r>
            <a:r>
              <a:rPr lang="en-US" b="1" dirty="0"/>
              <a:t>controlled start-up </a:t>
            </a:r>
            <a:r>
              <a:rPr lang="en-US" b="1" dirty="0" smtClean="0"/>
              <a:t>procedure</a:t>
            </a:r>
            <a:r>
              <a:rPr lang="en-GB" altLang="en-US" sz="2700" dirty="0"/>
              <a:t>.</a:t>
            </a:r>
          </a:p>
          <a:p>
            <a:pPr marL="1285875" lvl="1" indent="-800100">
              <a:spcBef>
                <a:spcPts val="900"/>
              </a:spcBef>
              <a:spcAft>
                <a:spcPts val="900"/>
              </a:spcAft>
              <a:buFont typeface="+mj-lt"/>
              <a:buAutoNum type="arabicPeriod"/>
            </a:pPr>
            <a:r>
              <a:rPr lang="en-US" u="sng" dirty="0"/>
              <a:t>Post Weld Heat Treatment </a:t>
            </a:r>
            <a:r>
              <a:rPr lang="en-US" u="sng" dirty="0" smtClean="0"/>
              <a:t>(PWHT) </a:t>
            </a:r>
            <a:r>
              <a:rPr lang="en-US" dirty="0" smtClean="0"/>
              <a:t>may </a:t>
            </a:r>
            <a:r>
              <a:rPr lang="en-US" dirty="0"/>
              <a:t>be performed to enhance the damage tolerance to crack-like flaws and resistance to brittle fracture</a:t>
            </a:r>
            <a:r>
              <a:rPr lang="en-US" dirty="0" smtClean="0"/>
              <a:t>.</a:t>
            </a:r>
            <a:endParaRPr lang="en-GB" altLang="en-US" sz="2700" dirty="0"/>
          </a:p>
          <a:p>
            <a:pPr marL="1285875" lvl="1" indent="-800100">
              <a:spcBef>
                <a:spcPts val="900"/>
              </a:spcBef>
              <a:spcAft>
                <a:spcPts val="900"/>
              </a:spcAft>
              <a:buFont typeface="+mj-lt"/>
              <a:buAutoNum type="arabicPeriod"/>
            </a:pPr>
            <a:r>
              <a:rPr lang="en-US" u="sng" dirty="0"/>
              <a:t>Hydrostatic Test </a:t>
            </a:r>
            <a:r>
              <a:rPr lang="en-US" dirty="0" smtClean="0"/>
              <a:t>may </a:t>
            </a:r>
            <a:r>
              <a:rPr lang="en-US" dirty="0"/>
              <a:t>be performed to enhance the damage tolerance to crack-like flaws and resistance to brittle fracture. The </a:t>
            </a:r>
            <a:r>
              <a:rPr lang="en-US" b="1" dirty="0"/>
              <a:t>beneficial effect of a </a:t>
            </a:r>
            <a:r>
              <a:rPr lang="en-US" b="1" dirty="0" err="1"/>
              <a:t>hydrotest</a:t>
            </a:r>
            <a:r>
              <a:rPr lang="en-US" b="1" dirty="0"/>
              <a:t> is that crack-like flaws located in the component are blunted resulting in an increase in brittle fracture resistance</a:t>
            </a:r>
            <a:r>
              <a:rPr lang="en-US" dirty="0" smtClean="0"/>
              <a:t>.</a:t>
            </a:r>
            <a:endParaRPr lang="en-GB" altLang="en-US" sz="2700" dirty="0"/>
          </a:p>
          <a:p>
            <a:pPr marL="1285875" lvl="1" indent="-800100">
              <a:spcBef>
                <a:spcPts val="900"/>
              </a:spcBef>
              <a:spcAft>
                <a:spcPts val="900"/>
              </a:spcAft>
              <a:buFont typeface="+mj-lt"/>
              <a:buAutoNum type="arabicPeriod"/>
            </a:pPr>
            <a:r>
              <a:rPr lang="en-US" u="sng" dirty="0"/>
              <a:t>Rerate </a:t>
            </a:r>
            <a:r>
              <a:rPr lang="en-US" u="sng" dirty="0" smtClean="0"/>
              <a:t>using </a:t>
            </a:r>
            <a:r>
              <a:rPr lang="en-US" u="sng" dirty="0"/>
              <a:t>a lower design </a:t>
            </a:r>
            <a:r>
              <a:rPr lang="en-US" u="sng" dirty="0" smtClean="0"/>
              <a:t>margin </a:t>
            </a:r>
            <a:r>
              <a:rPr lang="en-US" dirty="0" smtClean="0"/>
              <a:t>stress </a:t>
            </a:r>
            <a:r>
              <a:rPr lang="en-US" dirty="0"/>
              <a:t>ratio in a Level 2 evaluation </a:t>
            </a:r>
            <a:r>
              <a:rPr lang="en-US" dirty="0" smtClean="0"/>
              <a:t>to lower MAT</a:t>
            </a:r>
            <a:r>
              <a:rPr lang="en-GB" altLang="en-US" sz="2700" dirty="0"/>
              <a:t>.</a:t>
            </a:r>
          </a:p>
          <a:p>
            <a:pPr marL="1285875" lvl="1" indent="-800100">
              <a:spcBef>
                <a:spcPts val="900"/>
              </a:spcBef>
              <a:spcAft>
                <a:spcPts val="900"/>
              </a:spcAft>
              <a:buFont typeface="+mj-lt"/>
              <a:buAutoNum type="arabicPeriod"/>
            </a:pPr>
            <a:r>
              <a:rPr lang="en-US" u="sng" dirty="0"/>
              <a:t>Reduce the </a:t>
            </a:r>
            <a:r>
              <a:rPr lang="en-US" u="sng" dirty="0" smtClean="0"/>
              <a:t>future </a:t>
            </a:r>
            <a:r>
              <a:rPr lang="en-US" u="sng" dirty="0"/>
              <a:t>c</a:t>
            </a:r>
            <a:r>
              <a:rPr lang="en-US" u="sng" dirty="0" smtClean="0"/>
              <a:t>orrosion </a:t>
            </a:r>
            <a:r>
              <a:rPr lang="en-US" u="sng" dirty="0"/>
              <a:t>a</a:t>
            </a:r>
            <a:r>
              <a:rPr lang="en-US" u="sng" dirty="0" smtClean="0"/>
              <a:t>llowance </a:t>
            </a:r>
            <a:r>
              <a:rPr lang="en-US" dirty="0" smtClean="0"/>
              <a:t>of material components to the required operation life interval to </a:t>
            </a:r>
            <a:r>
              <a:rPr lang="en-US" dirty="0"/>
              <a:t>lower stress ratio in a Level 2 evaluation </a:t>
            </a:r>
            <a:r>
              <a:rPr lang="en-US" dirty="0" smtClean="0"/>
              <a:t>to lower MAT</a:t>
            </a:r>
            <a:r>
              <a:rPr lang="en-GB" altLang="en-US" sz="2700" dirty="0"/>
              <a:t>.</a:t>
            </a:r>
          </a:p>
          <a:p>
            <a:pPr marL="1285875" lvl="1" indent="-800100">
              <a:spcBef>
                <a:spcPts val="900"/>
              </a:spcBef>
              <a:spcAft>
                <a:spcPts val="900"/>
              </a:spcAft>
              <a:buFont typeface="+mj-lt"/>
              <a:buAutoNum type="arabicPeriod"/>
            </a:pPr>
            <a:r>
              <a:rPr lang="en-US" u="sng" dirty="0"/>
              <a:t>Replace the </a:t>
            </a:r>
            <a:r>
              <a:rPr lang="en-US" u="sng" dirty="0" smtClean="0"/>
              <a:t>components </a:t>
            </a:r>
            <a:r>
              <a:rPr lang="en-US" dirty="0"/>
              <a:t>or entire pieces of equipment that fail to meet brittle fracture requirements </a:t>
            </a:r>
            <a:r>
              <a:rPr lang="en-US" dirty="0" smtClean="0"/>
              <a:t>with </a:t>
            </a:r>
            <a:r>
              <a:rPr lang="en-US" dirty="0"/>
              <a:t>an acceptable metallurgy and/or impact tested to </a:t>
            </a:r>
            <a:r>
              <a:rPr lang="en-US" dirty="0" smtClean="0"/>
              <a:t>meet CET requirements.</a:t>
            </a:r>
            <a:endParaRPr lang="en-GB" altLang="en-US" sz="2700" dirty="0"/>
          </a:p>
          <a:p>
            <a:pPr marL="1285875" lvl="1" indent="-800100">
              <a:spcBef>
                <a:spcPts val="900"/>
              </a:spcBef>
              <a:spcAft>
                <a:spcPts val="900"/>
              </a:spcAft>
              <a:buFont typeface="+mj-lt"/>
              <a:buAutoNum type="arabicPeriod"/>
            </a:pPr>
            <a:r>
              <a:rPr lang="en-US" u="sng" dirty="0"/>
              <a:t>External </a:t>
            </a:r>
            <a:r>
              <a:rPr lang="en-US" u="sng" dirty="0" smtClean="0"/>
              <a:t>heating</a:t>
            </a:r>
            <a:r>
              <a:rPr lang="en-US" dirty="0" smtClean="0"/>
              <a:t> (</a:t>
            </a:r>
            <a:r>
              <a:rPr lang="en-US" dirty="0"/>
              <a:t>heating sources </a:t>
            </a:r>
            <a:r>
              <a:rPr lang="en-US" dirty="0" smtClean="0"/>
              <a:t>for e.g</a:t>
            </a:r>
            <a:r>
              <a:rPr lang="en-US" dirty="0"/>
              <a:t>., steam tracing, electrical tracing, etc.) may provide adequate protection from potential brittle fracture scenarios, even if temporarily until a permanent mitigation can be </a:t>
            </a:r>
            <a:r>
              <a:rPr lang="en-US" dirty="0" smtClean="0"/>
              <a:t>implemented.</a:t>
            </a:r>
            <a:endParaRPr lang="en-GB" altLang="en-US" sz="2700" dirty="0"/>
          </a:p>
        </p:txBody>
      </p:sp>
      <p:sp>
        <p:nvSpPr>
          <p:cNvPr id="5" name="Title 4"/>
          <p:cNvSpPr txBox="1">
            <a:spLocks/>
          </p:cNvSpPr>
          <p:nvPr/>
        </p:nvSpPr>
        <p:spPr bwMode="auto">
          <a:xfrm>
            <a:off x="1876246" y="609600"/>
            <a:ext cx="1377300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r>
              <a:rPr lang="en-US" sz="3600" u="sng" kern="0" cap="none" dirty="0"/>
              <a:t>API 579 Remediation methods   -   and </a:t>
            </a:r>
            <a:r>
              <a:rPr lang="en-GB" altLang="en-US" sz="3600" u="sng" kern="0" cap="none" dirty="0"/>
              <a:t>how to use ?</a:t>
            </a:r>
            <a:endParaRPr lang="en-US" sz="3600" u="sng" kern="0" cap="none" dirty="0"/>
          </a:p>
        </p:txBody>
      </p:sp>
    </p:spTree>
    <p:extLst>
      <p:ext uri="{BB962C8B-B14F-4D97-AF65-F5344CB8AC3E}">
        <p14:creationId xmlns:p14="http://schemas.microsoft.com/office/powerpoint/2010/main" val="13089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0" dur="500"/>
                                        <p:tgtEl>
                                          <p:spTgt spid="7065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3" dur="500"/>
                                        <p:tgtEl>
                                          <p:spTgt spid="7065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6" dur="500"/>
                                        <p:tgtEl>
                                          <p:spTgt spid="7065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19" dur="500"/>
                                        <p:tgtEl>
                                          <p:spTgt spid="7065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22" dur="500"/>
                                        <p:tgtEl>
                                          <p:spTgt spid="7065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25"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bwMode="auto">
          <a:xfrm>
            <a:off x="763437" y="1778888"/>
            <a:ext cx="16756812" cy="769291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914400" lvl="1" indent="-428625">
              <a:spcBef>
                <a:spcPts val="900"/>
              </a:spcBef>
              <a:buFont typeface="Wingdings" panose="05000000000000000000" pitchFamily="2" charset="2"/>
              <a:buChar char="q"/>
            </a:pPr>
            <a:r>
              <a:rPr lang="en-GB" altLang="en-US" sz="2700" dirty="0"/>
              <a:t>Know what equipment on your unit may be susceptible to brittle fracture. And ensure that you have an MSOT curve for such equipment.</a:t>
            </a:r>
          </a:p>
          <a:p>
            <a:pPr marL="914400" lvl="1" indent="-428625">
              <a:spcBef>
                <a:spcPts val="900"/>
              </a:spcBef>
              <a:buFont typeface="Wingdings" panose="05000000000000000000" pitchFamily="2" charset="2"/>
              <a:buChar char="q"/>
            </a:pPr>
            <a:r>
              <a:rPr lang="en-GB" altLang="en-US" sz="2700" dirty="0"/>
              <a:t>If temperature is lower than MDMT,  DO NOT  pressurise equipment above the MSOT. If in doubt keep pressure less than 25% DP during start-up.</a:t>
            </a:r>
          </a:p>
          <a:p>
            <a:pPr marL="914400" lvl="1" indent="-428625">
              <a:spcBef>
                <a:spcPts val="900"/>
              </a:spcBef>
              <a:buFont typeface="Wingdings" panose="05000000000000000000" pitchFamily="2" charset="2"/>
              <a:buChar char="q"/>
            </a:pPr>
            <a:r>
              <a:rPr lang="en-GB" altLang="en-US" sz="2700" dirty="0"/>
              <a:t>Ensure pressure and temperature due to depressurisation / auto-refrigeration stays in the green sector of the MSOT curve.</a:t>
            </a:r>
          </a:p>
          <a:p>
            <a:pPr marL="914400" lvl="1" indent="-428625">
              <a:spcBef>
                <a:spcPts val="900"/>
              </a:spcBef>
              <a:buFont typeface="Wingdings" panose="05000000000000000000" pitchFamily="2" charset="2"/>
              <a:buChar char="q"/>
            </a:pPr>
            <a:r>
              <a:rPr lang="en-GB" altLang="en-US" sz="2700" dirty="0"/>
              <a:t>Do not re-pressurise equipment following auto-refrigeration if the resultant pressure takes you outside the  green zone.</a:t>
            </a:r>
          </a:p>
          <a:p>
            <a:pPr marL="914400" lvl="1" indent="-428625">
              <a:spcBef>
                <a:spcPts val="900"/>
              </a:spcBef>
              <a:buFont typeface="Wingdings" panose="05000000000000000000" pitchFamily="2" charset="2"/>
              <a:buChar char="q"/>
            </a:pPr>
            <a:r>
              <a:rPr lang="en-GB" altLang="en-US" sz="2700" dirty="0"/>
              <a:t>Don’t do anything that can thermally shock or water hammer equipment while cold.</a:t>
            </a:r>
          </a:p>
          <a:p>
            <a:pPr marL="914400" lvl="1" indent="-428625">
              <a:spcBef>
                <a:spcPts val="900"/>
              </a:spcBef>
              <a:buFont typeface="Wingdings" panose="05000000000000000000" pitchFamily="2" charset="2"/>
              <a:buChar char="q"/>
            </a:pPr>
            <a:r>
              <a:rPr lang="en-GB" altLang="en-US" sz="2700" dirty="0"/>
              <a:t>Think about the possibility of BF during </a:t>
            </a:r>
            <a:r>
              <a:rPr lang="en-GB" altLang="en-US" sz="2700" dirty="0" err="1"/>
              <a:t>hydrotesting</a:t>
            </a:r>
            <a:r>
              <a:rPr lang="en-GB" altLang="en-US" sz="2700" dirty="0"/>
              <a:t> or following weld repairs.</a:t>
            </a:r>
          </a:p>
          <a:p>
            <a:pPr marL="914400" lvl="1" indent="-428625">
              <a:spcBef>
                <a:spcPts val="900"/>
              </a:spcBef>
              <a:buFont typeface="Wingdings" panose="05000000000000000000" pitchFamily="2" charset="2"/>
              <a:buChar char="q"/>
            </a:pPr>
            <a:r>
              <a:rPr lang="en-GB" altLang="en-US" sz="2700" b="1" dirty="0"/>
              <a:t>Bear in mind that process temperatures can change (rise) quickly but the steel can remain colder for longer periods </a:t>
            </a:r>
            <a:r>
              <a:rPr lang="en-GB" altLang="en-US" sz="2700" dirty="0"/>
              <a:t>- </a:t>
            </a:r>
            <a:r>
              <a:rPr lang="en-GB" altLang="en-US" sz="2700" b="1" dirty="0"/>
              <a:t>process thermocouples may be misleading </a:t>
            </a:r>
            <a:r>
              <a:rPr lang="en-US" sz="2700" dirty="0"/>
              <a:t>(unless thermocouples installed to monitor metal temperature).</a:t>
            </a:r>
            <a:endParaRPr lang="en-GB" altLang="en-US" sz="2700" b="1" dirty="0"/>
          </a:p>
          <a:p>
            <a:pPr marL="914400" lvl="1" indent="-428625">
              <a:spcBef>
                <a:spcPts val="900"/>
              </a:spcBef>
              <a:buFont typeface="Wingdings" panose="05000000000000000000" pitchFamily="2" charset="2"/>
              <a:buChar char="q"/>
            </a:pPr>
            <a:r>
              <a:rPr lang="en-GB" altLang="en-US" sz="2700" dirty="0"/>
              <a:t>Report concerns and check uncertainties with the Inspection engineer. BF is complex and trained specialist are often needed to help confirm safe operation.</a:t>
            </a:r>
          </a:p>
          <a:p>
            <a:pPr lvl="1" algn="ctr">
              <a:spcBef>
                <a:spcPts val="900"/>
              </a:spcBef>
            </a:pPr>
            <a:r>
              <a:rPr lang="en-GB" altLang="en-US" sz="2700" b="1" dirty="0">
                <a:solidFill>
                  <a:srgbClr val="FF5050"/>
                </a:solidFill>
              </a:rPr>
              <a:t>And remember - Brittle Fracture can result in catastrophic failure</a:t>
            </a:r>
            <a:endParaRPr lang="en-GB" altLang="en-US" sz="2700" dirty="0"/>
          </a:p>
        </p:txBody>
      </p:sp>
      <p:sp>
        <p:nvSpPr>
          <p:cNvPr id="5" name="Title 4"/>
          <p:cNvSpPr txBox="1">
            <a:spLocks/>
          </p:cNvSpPr>
          <p:nvPr/>
        </p:nvSpPr>
        <p:spPr bwMode="auto">
          <a:xfrm>
            <a:off x="2057401" y="609600"/>
            <a:ext cx="135918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1" fontAlgn="base" hangingPunct="1">
              <a:lnSpc>
                <a:spcPct val="100000"/>
              </a:lnSpc>
              <a:spcBef>
                <a:spcPct val="0"/>
              </a:spcBef>
              <a:spcAft>
                <a:spcPct val="0"/>
              </a:spcAft>
              <a:defRPr sz="2000" cap="all" baseline="0">
                <a:solidFill>
                  <a:schemeClr val="tx1"/>
                </a:solidFill>
                <a:latin typeface="+mj-lt"/>
                <a:ea typeface="+mj-ea"/>
                <a:cs typeface="+mj-cs"/>
              </a:defRPr>
            </a:lvl1pPr>
            <a:lvl2pPr algn="l" rtl="0" eaLnBrk="1" fontAlgn="base" hangingPunct="1">
              <a:lnSpc>
                <a:spcPct val="95000"/>
              </a:lnSpc>
              <a:spcBef>
                <a:spcPct val="0"/>
              </a:spcBef>
              <a:spcAft>
                <a:spcPct val="0"/>
              </a:spcAft>
              <a:defRPr sz="2539">
                <a:solidFill>
                  <a:srgbClr val="808080"/>
                </a:solidFill>
                <a:latin typeface="Arial" pitchFamily="34" charset="0"/>
              </a:defRPr>
            </a:lvl2pPr>
            <a:lvl3pPr algn="l" rtl="0" eaLnBrk="1" fontAlgn="base" hangingPunct="1">
              <a:lnSpc>
                <a:spcPct val="95000"/>
              </a:lnSpc>
              <a:spcBef>
                <a:spcPct val="0"/>
              </a:spcBef>
              <a:spcAft>
                <a:spcPct val="0"/>
              </a:spcAft>
              <a:defRPr sz="2539">
                <a:solidFill>
                  <a:srgbClr val="808080"/>
                </a:solidFill>
                <a:latin typeface="Arial" pitchFamily="34" charset="0"/>
              </a:defRPr>
            </a:lvl3pPr>
            <a:lvl4pPr algn="l" rtl="0" eaLnBrk="1" fontAlgn="base" hangingPunct="1">
              <a:lnSpc>
                <a:spcPct val="95000"/>
              </a:lnSpc>
              <a:spcBef>
                <a:spcPct val="0"/>
              </a:spcBef>
              <a:spcAft>
                <a:spcPct val="0"/>
              </a:spcAft>
              <a:defRPr sz="2539">
                <a:solidFill>
                  <a:srgbClr val="808080"/>
                </a:solidFill>
                <a:latin typeface="Arial" pitchFamily="34" charset="0"/>
              </a:defRPr>
            </a:lvl4pPr>
            <a:lvl5pPr algn="l" rtl="0" eaLnBrk="1" fontAlgn="base" hangingPunct="1">
              <a:lnSpc>
                <a:spcPct val="95000"/>
              </a:lnSpc>
              <a:spcBef>
                <a:spcPct val="0"/>
              </a:spcBef>
              <a:spcAft>
                <a:spcPct val="0"/>
              </a:spcAft>
              <a:defRPr sz="2539">
                <a:solidFill>
                  <a:srgbClr val="808080"/>
                </a:solidFill>
                <a:latin typeface="Arial" pitchFamily="34" charset="0"/>
              </a:defRPr>
            </a:lvl5pPr>
            <a:lvl6pPr marL="580461" algn="l" rtl="0" eaLnBrk="1" fontAlgn="base" hangingPunct="1">
              <a:lnSpc>
                <a:spcPct val="95000"/>
              </a:lnSpc>
              <a:spcBef>
                <a:spcPct val="0"/>
              </a:spcBef>
              <a:spcAft>
                <a:spcPct val="0"/>
              </a:spcAft>
              <a:defRPr sz="2539">
                <a:solidFill>
                  <a:srgbClr val="808080"/>
                </a:solidFill>
                <a:latin typeface="Arial" pitchFamily="34" charset="0"/>
              </a:defRPr>
            </a:lvl6pPr>
            <a:lvl7pPr marL="1160924" algn="l" rtl="0" eaLnBrk="1" fontAlgn="base" hangingPunct="1">
              <a:lnSpc>
                <a:spcPct val="95000"/>
              </a:lnSpc>
              <a:spcBef>
                <a:spcPct val="0"/>
              </a:spcBef>
              <a:spcAft>
                <a:spcPct val="0"/>
              </a:spcAft>
              <a:defRPr sz="2539">
                <a:solidFill>
                  <a:srgbClr val="808080"/>
                </a:solidFill>
                <a:latin typeface="Arial" pitchFamily="34" charset="0"/>
              </a:defRPr>
            </a:lvl7pPr>
            <a:lvl8pPr marL="1741385" algn="l" rtl="0" eaLnBrk="1" fontAlgn="base" hangingPunct="1">
              <a:lnSpc>
                <a:spcPct val="95000"/>
              </a:lnSpc>
              <a:spcBef>
                <a:spcPct val="0"/>
              </a:spcBef>
              <a:spcAft>
                <a:spcPct val="0"/>
              </a:spcAft>
              <a:defRPr sz="2539">
                <a:solidFill>
                  <a:srgbClr val="808080"/>
                </a:solidFill>
                <a:latin typeface="Arial" pitchFamily="34" charset="0"/>
              </a:defRPr>
            </a:lvl8pPr>
            <a:lvl9pPr marL="2321844" algn="l" rtl="0" eaLnBrk="1" fontAlgn="base" hangingPunct="1">
              <a:lnSpc>
                <a:spcPct val="95000"/>
              </a:lnSpc>
              <a:spcBef>
                <a:spcPct val="0"/>
              </a:spcBef>
              <a:spcAft>
                <a:spcPct val="0"/>
              </a:spcAft>
              <a:defRPr sz="2539">
                <a:solidFill>
                  <a:srgbClr val="808080"/>
                </a:solidFill>
                <a:latin typeface="Arial" pitchFamily="34" charset="0"/>
              </a:defRPr>
            </a:lvl9pPr>
          </a:lstStyle>
          <a:p>
            <a:r>
              <a:rPr lang="en-US" sz="3600" u="sng" kern="0" cap="none" dirty="0"/>
              <a:t>Prevention/Mitigation      -     </a:t>
            </a:r>
            <a:r>
              <a:rPr lang="en-GB" altLang="en-US" sz="3600" u="sng" kern="0" cap="none" dirty="0"/>
              <a:t>what we can do ?</a:t>
            </a:r>
            <a:endParaRPr lang="en-US" sz="3600" u="sng" kern="0" cap="none" dirty="0"/>
          </a:p>
        </p:txBody>
      </p:sp>
    </p:spTree>
    <p:extLst>
      <p:ext uri="{BB962C8B-B14F-4D97-AF65-F5344CB8AC3E}">
        <p14:creationId xmlns:p14="http://schemas.microsoft.com/office/powerpoint/2010/main" val="3046296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blinds(horizontal)">
                                      <p:cBhvr>
                                        <p:cTn id="7" dur="500"/>
                                        <p:tgtEl>
                                          <p:spTgt spid="7065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0659">
                                            <p:txEl>
                                              <p:pRg st="1" end="1"/>
                                            </p:txEl>
                                          </p:spTgt>
                                        </p:tgtEl>
                                        <p:attrNameLst>
                                          <p:attrName>style.visibility</p:attrName>
                                        </p:attrNameLst>
                                      </p:cBhvr>
                                      <p:to>
                                        <p:strVal val="visible"/>
                                      </p:to>
                                    </p:set>
                                    <p:animEffect transition="in" filter="blinds(horizontal)">
                                      <p:cBhvr>
                                        <p:cTn id="10" dur="500"/>
                                        <p:tgtEl>
                                          <p:spTgt spid="7065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Effect transition="in" filter="blinds(horizontal)">
                                      <p:cBhvr>
                                        <p:cTn id="13" dur="500"/>
                                        <p:tgtEl>
                                          <p:spTgt spid="7065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0659">
                                            <p:txEl>
                                              <p:pRg st="3" end="3"/>
                                            </p:txEl>
                                          </p:spTgt>
                                        </p:tgtEl>
                                        <p:attrNameLst>
                                          <p:attrName>style.visibility</p:attrName>
                                        </p:attrNameLst>
                                      </p:cBhvr>
                                      <p:to>
                                        <p:strVal val="visible"/>
                                      </p:to>
                                    </p:set>
                                    <p:animEffect transition="in" filter="blinds(horizontal)">
                                      <p:cBhvr>
                                        <p:cTn id="16" dur="500"/>
                                        <p:tgtEl>
                                          <p:spTgt spid="70659">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Effect transition="in" filter="blinds(horizontal)">
                                      <p:cBhvr>
                                        <p:cTn id="19" dur="500"/>
                                        <p:tgtEl>
                                          <p:spTgt spid="70659">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0659">
                                            <p:txEl>
                                              <p:pRg st="5" end="5"/>
                                            </p:txEl>
                                          </p:spTgt>
                                        </p:tgtEl>
                                        <p:attrNameLst>
                                          <p:attrName>style.visibility</p:attrName>
                                        </p:attrNameLst>
                                      </p:cBhvr>
                                      <p:to>
                                        <p:strVal val="visible"/>
                                      </p:to>
                                    </p:set>
                                    <p:animEffect transition="in" filter="blinds(horizontal)">
                                      <p:cBhvr>
                                        <p:cTn id="22" dur="500"/>
                                        <p:tgtEl>
                                          <p:spTgt spid="70659">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659">
                                            <p:txEl>
                                              <p:pRg st="6" end="6"/>
                                            </p:txEl>
                                          </p:spTgt>
                                        </p:tgtEl>
                                        <p:attrNameLst>
                                          <p:attrName>style.visibility</p:attrName>
                                        </p:attrNameLst>
                                      </p:cBhvr>
                                      <p:to>
                                        <p:strVal val="visible"/>
                                      </p:to>
                                    </p:set>
                                    <p:animEffect transition="in" filter="blinds(horizontal)">
                                      <p:cBhvr>
                                        <p:cTn id="25" dur="500"/>
                                        <p:tgtEl>
                                          <p:spTgt spid="70659">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0659">
                                            <p:txEl>
                                              <p:pRg st="7" end="7"/>
                                            </p:txEl>
                                          </p:spTgt>
                                        </p:tgtEl>
                                        <p:attrNameLst>
                                          <p:attrName>style.visibility</p:attrName>
                                        </p:attrNameLst>
                                      </p:cBhvr>
                                      <p:to>
                                        <p:strVal val="visible"/>
                                      </p:to>
                                    </p:set>
                                    <p:animEffect transition="in" filter="blinds(horizontal)">
                                      <p:cBhvr>
                                        <p:cTn id="28" dur="500"/>
                                        <p:tgtEl>
                                          <p:spTgt spid="70659">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0659">
                                            <p:txEl>
                                              <p:pRg st="8" end="8"/>
                                            </p:txEl>
                                          </p:spTgt>
                                        </p:tgtEl>
                                        <p:attrNameLst>
                                          <p:attrName>style.visibility</p:attrName>
                                        </p:attrNameLst>
                                      </p:cBhvr>
                                      <p:to>
                                        <p:strVal val="visible"/>
                                      </p:to>
                                    </p:set>
                                    <p:animEffect transition="in" filter="blinds(horizontal)">
                                      <p:cBhvr>
                                        <p:cTn id="31" dur="5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7453" y="1801091"/>
            <a:ext cx="15889857" cy="7869383"/>
          </a:xfrm>
        </p:spPr>
        <p:txBody>
          <a:bodyPr/>
          <a:lstStyle/>
          <a:p>
            <a:pPr marL="428625" indent="-428625">
              <a:lnSpc>
                <a:spcPct val="150000"/>
              </a:lnSpc>
              <a:spcBef>
                <a:spcPts val="900"/>
              </a:spcBef>
              <a:buFont typeface="Wingdings" panose="05000000000000000000" pitchFamily="2" charset="2"/>
              <a:buChar char="q"/>
            </a:pPr>
            <a:r>
              <a:rPr lang="en-US" b="1" dirty="0" smtClean="0"/>
              <a:t>Typically</a:t>
            </a:r>
            <a:r>
              <a:rPr lang="en-US" b="1" dirty="0"/>
              <a:t>, inspection of equipment cannot be </a:t>
            </a:r>
            <a:r>
              <a:rPr lang="en-US" b="1" dirty="0" smtClean="0"/>
              <a:t>considered as a mitigation </a:t>
            </a:r>
            <a:r>
              <a:rPr lang="en-US" b="1" dirty="0"/>
              <a:t>or </a:t>
            </a:r>
            <a:r>
              <a:rPr lang="en-US" b="1" dirty="0" smtClean="0"/>
              <a:t>for monitoring </a:t>
            </a:r>
            <a:r>
              <a:rPr lang="en-US" b="1" dirty="0"/>
              <a:t>fracture</a:t>
            </a:r>
            <a:r>
              <a:rPr lang="en-US" dirty="0"/>
              <a:t>. </a:t>
            </a:r>
            <a:r>
              <a:rPr lang="en-US" dirty="0" smtClean="0"/>
              <a:t>Because, fracture </a:t>
            </a:r>
            <a:r>
              <a:rPr lang="en-US" dirty="0"/>
              <a:t>occurs rapidly, inspection for fracture provides little </a:t>
            </a:r>
            <a:r>
              <a:rPr lang="en-US" dirty="0" smtClean="0"/>
              <a:t>or no benefit</a:t>
            </a:r>
            <a:r>
              <a:rPr lang="en-US" dirty="0"/>
              <a:t>. </a:t>
            </a:r>
            <a:endParaRPr lang="en-US" dirty="0" smtClean="0"/>
          </a:p>
          <a:p>
            <a:pPr marL="428625" indent="-428625">
              <a:lnSpc>
                <a:spcPct val="150000"/>
              </a:lnSpc>
              <a:spcBef>
                <a:spcPts val="900"/>
              </a:spcBef>
              <a:buFont typeface="Wingdings" panose="05000000000000000000" pitchFamily="2" charset="2"/>
              <a:buChar char="q"/>
            </a:pPr>
            <a:r>
              <a:rPr lang="en-US" b="1" dirty="0" smtClean="0"/>
              <a:t>Instead</a:t>
            </a:r>
            <a:r>
              <a:rPr lang="en-US" b="1" dirty="0"/>
              <a:t>, inspection </a:t>
            </a:r>
            <a:r>
              <a:rPr lang="en-US" b="1" dirty="0" smtClean="0"/>
              <a:t>for cracks </a:t>
            </a:r>
            <a:r>
              <a:rPr lang="en-US" b="1" dirty="0"/>
              <a:t>that could </a:t>
            </a:r>
            <a:r>
              <a:rPr lang="en-US" b="1" dirty="0" smtClean="0"/>
              <a:t>initiate </a:t>
            </a:r>
            <a:r>
              <a:rPr lang="en-US" b="1" dirty="0"/>
              <a:t>fracture</a:t>
            </a:r>
            <a:r>
              <a:rPr lang="en-US" dirty="0"/>
              <a:t> is typically performed at the following </a:t>
            </a:r>
            <a:r>
              <a:rPr lang="en-US" dirty="0" smtClean="0"/>
              <a:t>times:</a:t>
            </a:r>
          </a:p>
          <a:p>
            <a:pPr marL="925830" lvl="1" indent="-514350">
              <a:lnSpc>
                <a:spcPct val="150000"/>
              </a:lnSpc>
              <a:spcBef>
                <a:spcPts val="900"/>
              </a:spcBef>
              <a:buFont typeface="+mj-lt"/>
              <a:buAutoNum type="arabicPeriod"/>
            </a:pPr>
            <a:r>
              <a:rPr lang="en-US" b="1" dirty="0" smtClean="0"/>
              <a:t>During </a:t>
            </a:r>
            <a:r>
              <a:rPr lang="en-US" b="1" dirty="0"/>
              <a:t>fabrication</a:t>
            </a:r>
            <a:r>
              <a:rPr lang="en-US" dirty="0"/>
              <a:t>, inspection for cracks is typically performed as required by </a:t>
            </a:r>
            <a:r>
              <a:rPr lang="en-US" dirty="0" smtClean="0"/>
              <a:t>design codes </a:t>
            </a:r>
            <a:r>
              <a:rPr lang="en-US" dirty="0"/>
              <a:t>and the requirements of the equipment owner, engineering contractors, </a:t>
            </a:r>
            <a:r>
              <a:rPr lang="en-US" dirty="0" smtClean="0"/>
              <a:t>and fabricators.</a:t>
            </a:r>
          </a:p>
          <a:p>
            <a:pPr marL="925830" lvl="1" indent="-514350">
              <a:lnSpc>
                <a:spcPct val="150000"/>
              </a:lnSpc>
              <a:spcBef>
                <a:spcPts val="900"/>
              </a:spcBef>
              <a:buFont typeface="+mj-lt"/>
              <a:buAutoNum type="arabicPeriod"/>
            </a:pPr>
            <a:r>
              <a:rPr lang="en-US" dirty="0" smtClean="0"/>
              <a:t>If </a:t>
            </a:r>
            <a:r>
              <a:rPr lang="en-US" dirty="0"/>
              <a:t>it is possible for </a:t>
            </a:r>
            <a:r>
              <a:rPr lang="en-US" b="1" dirty="0"/>
              <a:t>cracks to form during service </a:t>
            </a:r>
            <a:r>
              <a:rPr lang="en-US" b="1" dirty="0" smtClean="0"/>
              <a:t>exposure (internal/external environmental cracking damage mechanism</a:t>
            </a:r>
            <a:r>
              <a:rPr lang="en-US" dirty="0" smtClean="0"/>
              <a:t>), </a:t>
            </a:r>
            <a:r>
              <a:rPr lang="en-US" dirty="0"/>
              <a:t>inspection is performed </a:t>
            </a:r>
            <a:r>
              <a:rPr lang="en-US" dirty="0" smtClean="0"/>
              <a:t>to ensure </a:t>
            </a:r>
            <a:r>
              <a:rPr lang="en-US" dirty="0"/>
              <a:t>cracks that could promote fracture are not present. </a:t>
            </a:r>
            <a:r>
              <a:rPr lang="en-US" dirty="0" smtClean="0"/>
              <a:t>For example, </a:t>
            </a:r>
            <a:r>
              <a:rPr lang="en-US" dirty="0"/>
              <a:t>equipment </a:t>
            </a:r>
            <a:r>
              <a:rPr lang="en-US" dirty="0" smtClean="0"/>
              <a:t>in services </a:t>
            </a:r>
            <a:r>
              <a:rPr lang="en-US" dirty="0"/>
              <a:t>that could result in stress corrosion cracking, fatigue cracking, or </a:t>
            </a:r>
            <a:r>
              <a:rPr lang="en-US" dirty="0" smtClean="0"/>
              <a:t>hydrogen embrittlement.</a:t>
            </a:r>
            <a:endParaRPr lang="en-US" dirty="0"/>
          </a:p>
          <a:p>
            <a:pPr marL="428625" indent="-428625">
              <a:lnSpc>
                <a:spcPct val="150000"/>
              </a:lnSpc>
              <a:spcBef>
                <a:spcPts val="900"/>
              </a:spcBef>
              <a:buFont typeface="Wingdings" panose="05000000000000000000" pitchFamily="2" charset="2"/>
              <a:buChar char="q"/>
            </a:pPr>
            <a:r>
              <a:rPr lang="en-US" dirty="0"/>
              <a:t>In some situations, </a:t>
            </a:r>
            <a:r>
              <a:rPr lang="en-US" b="1" dirty="0"/>
              <a:t>metal temperatures are monitored on equipment (Thermocouples </a:t>
            </a:r>
            <a:r>
              <a:rPr lang="en-US" dirty="0"/>
              <a:t>to monitor metal temperature) to ensure they are either not below a temperature at which the metal has poor resistance to brittle fracture or not above a temperature at which an overload failure is </a:t>
            </a:r>
            <a:r>
              <a:rPr lang="en-US" dirty="0" smtClean="0"/>
              <a:t>possible.</a:t>
            </a:r>
            <a:endParaRPr lang="en-US" sz="3000" dirty="0"/>
          </a:p>
        </p:txBody>
      </p:sp>
      <p:sp>
        <p:nvSpPr>
          <p:cNvPr id="5" name="Title 4"/>
          <p:cNvSpPr>
            <a:spLocks noGrp="1"/>
          </p:cNvSpPr>
          <p:nvPr>
            <p:ph type="title"/>
          </p:nvPr>
        </p:nvSpPr>
        <p:spPr>
          <a:xfrm>
            <a:off x="1837427" y="609600"/>
            <a:ext cx="13811823" cy="866775"/>
          </a:xfrm>
        </p:spPr>
        <p:txBody>
          <a:bodyPr/>
          <a:lstStyle/>
          <a:p>
            <a:r>
              <a:rPr lang="en-US" sz="3600" u="sng" dirty="0"/>
              <a:t>Inspection and Monitoring</a:t>
            </a:r>
          </a:p>
        </p:txBody>
      </p:sp>
    </p:spTree>
    <p:extLst>
      <p:ext uri="{BB962C8B-B14F-4D97-AF65-F5344CB8AC3E}">
        <p14:creationId xmlns:p14="http://schemas.microsoft.com/office/powerpoint/2010/main" val="322970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1061048" y="2068182"/>
            <a:ext cx="1603219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4163" indent="-284163">
              <a:defRPr sz="2400">
                <a:solidFill>
                  <a:schemeClr val="tx1"/>
                </a:solidFill>
                <a:latin typeface="Times New Roman" panose="02020603050405020304" pitchFamily="18" charset="0"/>
              </a:defRPr>
            </a:lvl1pPr>
            <a:lvl2pPr marL="766763" indent="-292100">
              <a:defRPr sz="2400">
                <a:solidFill>
                  <a:schemeClr val="tx1"/>
                </a:solidFill>
                <a:latin typeface="Times New Roman" panose="02020603050405020304" pitchFamily="18" charset="0"/>
              </a:defRPr>
            </a:lvl2pPr>
            <a:lvl3pPr marL="957263">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AU" altLang="en-US" sz="3000" b="1" dirty="0">
                <a:latin typeface="Arial" panose="020B0604020202020204" pitchFamily="34" charset="0"/>
              </a:rPr>
              <a:t>    2001 - </a:t>
            </a:r>
            <a:r>
              <a:rPr lang="en-AU" altLang="en-US" sz="3600" b="1" noProof="1">
                <a:solidFill>
                  <a:srgbClr val="000000"/>
                </a:solidFill>
                <a:latin typeface="Helv"/>
              </a:rPr>
              <a:t>Brittle Fracture Damages Nitrogen Piping Causing Rupture</a:t>
            </a:r>
            <a:r>
              <a:rPr lang="en-AU" altLang="en-US" sz="3000" b="1" dirty="0">
                <a:latin typeface="Arial" panose="020B0604020202020204" pitchFamily="34" charset="0"/>
              </a:rPr>
              <a:t> (Port Dickson)</a:t>
            </a:r>
            <a:endParaRPr lang="en-AU" altLang="en-US" sz="3000" dirty="0">
              <a:latin typeface="Arial" panose="020B0604020202020204" pitchFamily="34" charset="0"/>
            </a:endParaRPr>
          </a:p>
          <a:p>
            <a:pPr lvl="1" algn="l">
              <a:spcBef>
                <a:spcPct val="50000"/>
              </a:spcBef>
              <a:buFontTx/>
              <a:buChar char="•"/>
            </a:pPr>
            <a:r>
              <a:rPr lang="en-AU" altLang="en-US" sz="3000" noProof="1">
                <a:solidFill>
                  <a:srgbClr val="000000"/>
                </a:solidFill>
                <a:latin typeface="Arial" panose="020B0604020202020204" pitchFamily="34" charset="0"/>
              </a:rPr>
              <a:t>20-meter section of a nitrogen header piping failed. Pieces and fragments of the failed piping were thrown around the area as far as 20 meters away</a:t>
            </a:r>
          </a:p>
          <a:p>
            <a:pPr lvl="1" algn="l">
              <a:spcBef>
                <a:spcPct val="50000"/>
              </a:spcBef>
            </a:pPr>
            <a:r>
              <a:rPr lang="en-AU" altLang="en-US" sz="3000" noProof="1">
                <a:solidFill>
                  <a:srgbClr val="000000"/>
                </a:solidFill>
                <a:latin typeface="Arial" panose="020B0604020202020204" pitchFamily="34" charset="0"/>
              </a:rPr>
              <a:t>	</a:t>
            </a:r>
            <a:r>
              <a:rPr lang="en-AU" altLang="en-US" sz="2700" b="1" noProof="1">
                <a:solidFill>
                  <a:srgbClr val="000000"/>
                </a:solidFill>
                <a:latin typeface="Arial" panose="020B0604020202020204" pitchFamily="34" charset="0"/>
              </a:rPr>
              <a:t>Nitrogen vaporizers overloaded during a period of sudden high demand </a:t>
            </a:r>
            <a:r>
              <a:rPr lang="en-AU" altLang="en-US" sz="2700" noProof="1">
                <a:solidFill>
                  <a:srgbClr val="000000"/>
                </a:solidFill>
                <a:latin typeface="Arial" panose="020B0604020202020204" pitchFamily="34" charset="0"/>
              </a:rPr>
              <a:t>allowing entra</a:t>
            </a:r>
            <a:r>
              <a:rPr lang="en-GB" altLang="en-US" sz="2700" dirty="0">
                <a:solidFill>
                  <a:srgbClr val="000000"/>
                </a:solidFill>
                <a:latin typeface="Arial" panose="020B0604020202020204" pitchFamily="34" charset="0"/>
              </a:rPr>
              <a:t>i</a:t>
            </a:r>
            <a:r>
              <a:rPr lang="en-GB" altLang="en-US" sz="2700" noProof="1">
                <a:solidFill>
                  <a:srgbClr val="000000"/>
                </a:solidFill>
                <a:latin typeface="Arial" panose="020B0604020202020204" pitchFamily="34" charset="0"/>
              </a:rPr>
              <a:t>nment of very low temperature </a:t>
            </a:r>
            <a:r>
              <a:rPr lang="en-GB" altLang="en-US" sz="2700" noProof="1">
                <a:solidFill>
                  <a:srgbClr val="FF3300"/>
                </a:solidFill>
                <a:latin typeface="Arial" panose="020B0604020202020204" pitchFamily="34" charset="0"/>
              </a:rPr>
              <a:t>liquid</a:t>
            </a:r>
            <a:r>
              <a:rPr lang="en-GB" altLang="en-US" sz="2700" noProof="1">
                <a:solidFill>
                  <a:srgbClr val="000000"/>
                </a:solidFill>
                <a:latin typeface="Arial" panose="020B0604020202020204" pitchFamily="34" charset="0"/>
              </a:rPr>
              <a:t> nitrogen (-150 deg C</a:t>
            </a:r>
            <a:r>
              <a:rPr lang="en-GB" altLang="en-US" sz="2700" dirty="0">
                <a:solidFill>
                  <a:srgbClr val="000000"/>
                </a:solidFill>
                <a:latin typeface="Arial" panose="020B0604020202020204" pitchFamily="34" charset="0"/>
              </a:rPr>
              <a:t>)</a:t>
            </a:r>
            <a:r>
              <a:rPr lang="en-GB" altLang="en-US" sz="2700" noProof="1">
                <a:solidFill>
                  <a:srgbClr val="000000"/>
                </a:solidFill>
                <a:latin typeface="Arial" panose="020B0604020202020204" pitchFamily="34" charset="0"/>
              </a:rPr>
              <a:t>. Piping contraction + lack of piping flexibility</a:t>
            </a:r>
            <a:r>
              <a:rPr lang="en-GB" altLang="en-US" sz="2700" dirty="0">
                <a:solidFill>
                  <a:srgbClr val="000000"/>
                </a:solidFill>
                <a:latin typeface="Arial" panose="020B0604020202020204" pitchFamily="34" charset="0"/>
              </a:rPr>
              <a:t> and possibly thermal shock caused a</a:t>
            </a:r>
            <a:r>
              <a:rPr lang="en-GB" altLang="en-US" sz="2700" noProof="1">
                <a:solidFill>
                  <a:srgbClr val="000000"/>
                </a:solidFill>
                <a:latin typeface="Arial" panose="020B0604020202020204" pitchFamily="34" charset="0"/>
              </a:rPr>
              <a:t> section of piping</a:t>
            </a:r>
            <a:r>
              <a:rPr lang="en-GB" altLang="en-US" sz="2700" dirty="0">
                <a:solidFill>
                  <a:srgbClr val="000000"/>
                </a:solidFill>
                <a:latin typeface="Arial" panose="020B0604020202020204" pitchFamily="34" charset="0"/>
              </a:rPr>
              <a:t> to</a:t>
            </a:r>
            <a:r>
              <a:rPr lang="en-GB" altLang="en-US" sz="2700" noProof="1">
                <a:solidFill>
                  <a:srgbClr val="000000"/>
                </a:solidFill>
                <a:latin typeface="Arial" panose="020B0604020202020204" pitchFamily="34" charset="0"/>
              </a:rPr>
              <a:t> </a:t>
            </a:r>
            <a:r>
              <a:rPr lang="en-GB" altLang="en-US" sz="2700" dirty="0">
                <a:solidFill>
                  <a:srgbClr val="000000"/>
                </a:solidFill>
                <a:latin typeface="Arial" panose="020B0604020202020204" pitchFamily="34" charset="0"/>
              </a:rPr>
              <a:t>fracture</a:t>
            </a:r>
            <a:r>
              <a:rPr lang="en-GB" altLang="en-US" sz="2700" noProof="1">
                <a:solidFill>
                  <a:srgbClr val="000000"/>
                </a:solidFill>
                <a:latin typeface="Arial" panose="020B0604020202020204" pitchFamily="34" charset="0"/>
              </a:rPr>
              <a:t>. No overpressure </a:t>
            </a:r>
            <a:r>
              <a:rPr lang="en-GB" altLang="en-US" sz="2700" dirty="0">
                <a:solidFill>
                  <a:srgbClr val="000000"/>
                </a:solidFill>
                <a:latin typeface="Arial" panose="020B0604020202020204" pitchFamily="34" charset="0"/>
              </a:rPr>
              <a:t>was </a:t>
            </a:r>
            <a:r>
              <a:rPr lang="en-GB" altLang="en-US" sz="2700" noProof="1">
                <a:solidFill>
                  <a:srgbClr val="000000"/>
                </a:solidFill>
                <a:latin typeface="Arial" panose="020B0604020202020204" pitchFamily="34" charset="0"/>
              </a:rPr>
              <a:t>detected.</a:t>
            </a:r>
          </a:p>
          <a:p>
            <a:pPr lvl="1" algn="l">
              <a:spcBef>
                <a:spcPct val="50000"/>
              </a:spcBef>
            </a:pPr>
            <a:r>
              <a:rPr lang="en-AU" altLang="en-US" sz="3300" b="1" dirty="0">
                <a:solidFill>
                  <a:srgbClr val="FF3300"/>
                </a:solidFill>
                <a:latin typeface="Arial" panose="020B0604020202020204" pitchFamily="34" charset="0"/>
              </a:rPr>
              <a:t>   </a:t>
            </a:r>
            <a:r>
              <a:rPr lang="en-AU" altLang="en-US" sz="3000" b="1" dirty="0">
                <a:solidFill>
                  <a:srgbClr val="FF3300"/>
                </a:solidFill>
                <a:latin typeface="Arial" panose="020B0604020202020204" pitchFamily="34" charset="0"/>
              </a:rPr>
              <a:t>Be Careful</a:t>
            </a:r>
            <a:r>
              <a:rPr lang="en-AU" altLang="en-US" sz="3300" b="1" dirty="0">
                <a:solidFill>
                  <a:srgbClr val="FF3300"/>
                </a:solidFill>
                <a:latin typeface="Arial" panose="020B0604020202020204" pitchFamily="34" charset="0"/>
              </a:rPr>
              <a:t>: </a:t>
            </a:r>
            <a:r>
              <a:rPr lang="en-AU" altLang="en-US" sz="2700" dirty="0">
                <a:latin typeface="Arial" panose="020B0604020202020204" pitchFamily="34" charset="0"/>
              </a:rPr>
              <a:t>Most CS piping is good to -29</a:t>
            </a:r>
            <a:r>
              <a:rPr lang="en-AU" altLang="en-US" sz="2700" baseline="30000" dirty="0">
                <a:latin typeface="Arial" panose="020B0604020202020204" pitchFamily="34" charset="0"/>
              </a:rPr>
              <a:t>⁰</a:t>
            </a:r>
            <a:r>
              <a:rPr lang="en-AU" altLang="en-US" sz="2700" dirty="0">
                <a:latin typeface="Arial" panose="020B0604020202020204" pitchFamily="34" charset="0"/>
              </a:rPr>
              <a:t>C and will often survive C3 auto refrigeration to around -50</a:t>
            </a:r>
            <a:r>
              <a:rPr lang="en-AU" altLang="en-US" sz="2700" baseline="30000" dirty="0">
                <a:latin typeface="Arial" panose="020B0604020202020204" pitchFamily="34" charset="0"/>
              </a:rPr>
              <a:t>⁰</a:t>
            </a:r>
            <a:r>
              <a:rPr lang="en-AU" altLang="en-US" sz="2700" dirty="0">
                <a:latin typeface="Arial" panose="020B0604020202020204" pitchFamily="34" charset="0"/>
              </a:rPr>
              <a:t>C. </a:t>
            </a:r>
            <a:r>
              <a:rPr lang="en-AU" altLang="en-US" sz="2700" noProof="1">
                <a:latin typeface="Arial" panose="020B0604020202020204" pitchFamily="34" charset="0"/>
              </a:rPr>
              <a:t> </a:t>
            </a:r>
            <a:r>
              <a:rPr lang="en-GB" altLang="en-US" sz="2700" dirty="0">
                <a:latin typeface="Arial" panose="020B0604020202020204" pitchFamily="34" charset="0"/>
              </a:rPr>
              <a:t>However if the pipe is not flexible enough to allow contraction, or if its subject to thermal shock, or cooled to very low temperatures, then BF could occur.</a:t>
            </a:r>
            <a:endParaRPr lang="en-AU" altLang="en-US" sz="2700" dirty="0">
              <a:latin typeface="Arial" panose="020B0604020202020204" pitchFamily="34" charset="0"/>
            </a:endParaRPr>
          </a:p>
          <a:p>
            <a:pPr>
              <a:spcBef>
                <a:spcPct val="50000"/>
              </a:spcBef>
            </a:pPr>
            <a:endParaRPr lang="en-AU" altLang="en-US" sz="2700" dirty="0">
              <a:latin typeface="Arial" panose="020B0604020202020204" pitchFamily="34" charset="0"/>
            </a:endParaRPr>
          </a:p>
        </p:txBody>
      </p:sp>
      <p:sp>
        <p:nvSpPr>
          <p:cNvPr id="21517" name="Text Box 13"/>
          <p:cNvSpPr txBox="1">
            <a:spLocks noChangeArrowheads="1"/>
          </p:cNvSpPr>
          <p:nvPr/>
        </p:nvSpPr>
        <p:spPr bwMode="auto">
          <a:xfrm>
            <a:off x="-229499" y="790131"/>
            <a:ext cx="11125200" cy="695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5000" tIns="70200" rIns="135000" bIns="70200">
            <a:spAutoFit/>
          </a:bodyPr>
          <a:lstStyle/>
          <a:p>
            <a:pPr algn="ctr">
              <a:spcBef>
                <a:spcPct val="50000"/>
              </a:spcBef>
            </a:pPr>
            <a:r>
              <a:rPr lang="en-GB" altLang="en-US" sz="3600" u="sng" dirty="0">
                <a:latin typeface="+mj-lt"/>
                <a:ea typeface="+mj-ea"/>
                <a:cs typeface="+mj-cs"/>
              </a:rPr>
              <a:t>More Examples of Brittle Fracture</a:t>
            </a:r>
          </a:p>
        </p:txBody>
      </p:sp>
    </p:spTree>
    <p:extLst>
      <p:ext uri="{BB962C8B-B14F-4D97-AF65-F5344CB8AC3E}">
        <p14:creationId xmlns:p14="http://schemas.microsoft.com/office/powerpoint/2010/main" val="1058894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linds(horizontal)">
                                      <p:cBhvr>
                                        <p:cTn id="7" dur="500"/>
                                        <p:tgtEl>
                                          <p:spTgt spid="2150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9">
                                            <p:txEl>
                                              <p:pRg st="1" end="1"/>
                                            </p:txEl>
                                          </p:spTgt>
                                        </p:tgtEl>
                                        <p:attrNameLst>
                                          <p:attrName>style.visibility</p:attrName>
                                        </p:attrNameLst>
                                      </p:cBhvr>
                                      <p:to>
                                        <p:strVal val="visible"/>
                                      </p:to>
                                    </p:set>
                                    <p:animEffect transition="in" filter="blinds(horizontal)">
                                      <p:cBhvr>
                                        <p:cTn id="10" dur="500"/>
                                        <p:tgtEl>
                                          <p:spTgt spid="2150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blinds(horizontal)">
                                      <p:cBhvr>
                                        <p:cTn id="13" dur="500"/>
                                        <p:tgtEl>
                                          <p:spTgt spid="21509">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09">
                                            <p:txEl>
                                              <p:pRg st="3" end="3"/>
                                            </p:txEl>
                                          </p:spTgt>
                                        </p:tgtEl>
                                        <p:attrNameLst>
                                          <p:attrName>style.visibility</p:attrName>
                                        </p:attrNameLst>
                                      </p:cBhvr>
                                      <p:to>
                                        <p:strVal val="visible"/>
                                      </p:to>
                                    </p:set>
                                    <p:animEffect transition="in" filter="blinds(horizontal)">
                                      <p:cBhvr>
                                        <p:cTn id="16" dur="500"/>
                                        <p:tgtEl>
                                          <p:spTgt spid="215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1332781" y="2326977"/>
            <a:ext cx="864366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4163" indent="-284163">
              <a:defRPr sz="2400">
                <a:solidFill>
                  <a:schemeClr val="tx1"/>
                </a:solidFill>
                <a:latin typeface="Times New Roman" panose="02020603050405020304" pitchFamily="18" charset="0"/>
              </a:defRPr>
            </a:lvl1pPr>
            <a:lvl2pPr marL="766763" indent="-292100">
              <a:defRPr sz="2400">
                <a:solidFill>
                  <a:schemeClr val="tx1"/>
                </a:solidFill>
                <a:latin typeface="Times New Roman" panose="02020603050405020304" pitchFamily="18" charset="0"/>
              </a:defRPr>
            </a:lvl2pPr>
            <a:lvl3pPr marL="957263">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AU" altLang="en-US" sz="3000" dirty="0">
                <a:latin typeface="Arial" panose="020B0604020202020204" pitchFamily="34" charset="0"/>
              </a:rPr>
              <a:t>    </a:t>
            </a:r>
            <a:r>
              <a:rPr lang="en-AU" altLang="en-US" sz="3000" b="1" dirty="0">
                <a:latin typeface="Arial" panose="020B0604020202020204" pitchFamily="34" charset="0"/>
              </a:rPr>
              <a:t>2002- North America : </a:t>
            </a:r>
          </a:p>
          <a:p>
            <a:pPr lvl="1" algn="l">
              <a:spcBef>
                <a:spcPct val="50000"/>
              </a:spcBef>
            </a:pPr>
            <a:r>
              <a:rPr lang="en-AU" altLang="en-US" sz="3000" b="1" dirty="0">
                <a:latin typeface="Arial" panose="020B0604020202020204" pitchFamily="34" charset="0"/>
              </a:rPr>
              <a:t>    Brittle fracture during a </a:t>
            </a:r>
            <a:r>
              <a:rPr lang="en-AU" altLang="en-US" sz="3000" b="1" dirty="0" err="1">
                <a:latin typeface="Arial" panose="020B0604020202020204" pitchFamily="34" charset="0"/>
              </a:rPr>
              <a:t>Hydrotest</a:t>
            </a:r>
            <a:r>
              <a:rPr lang="en-AU" altLang="en-US" sz="3000" b="1" dirty="0">
                <a:latin typeface="Arial" panose="020B0604020202020204" pitchFamily="34" charset="0"/>
              </a:rPr>
              <a:t> of a pressure vessel at ambient temperature</a:t>
            </a:r>
            <a:endParaRPr lang="en-AU" altLang="en-US" sz="3300" b="1" dirty="0">
              <a:solidFill>
                <a:srgbClr val="FF3300"/>
              </a:solidFill>
              <a:latin typeface="Arial" panose="020B0604020202020204" pitchFamily="34" charset="0"/>
            </a:endParaRPr>
          </a:p>
          <a:p>
            <a:pPr lvl="1" algn="l">
              <a:spcBef>
                <a:spcPct val="50000"/>
              </a:spcBef>
            </a:pPr>
            <a:r>
              <a:rPr lang="en-AU" altLang="en-US" sz="3300" b="1" dirty="0">
                <a:solidFill>
                  <a:srgbClr val="FF3300"/>
                </a:solidFill>
                <a:latin typeface="Arial" panose="020B0604020202020204" pitchFamily="34" charset="0"/>
              </a:rPr>
              <a:t>    Be careful: </a:t>
            </a:r>
            <a:r>
              <a:rPr lang="en-AU" altLang="en-US" sz="3300" dirty="0">
                <a:latin typeface="Arial" panose="020B0604020202020204" pitchFamily="34" charset="0"/>
              </a:rPr>
              <a:t>water temperature can be critical for vessels with a high MDMT</a:t>
            </a:r>
          </a:p>
          <a:p>
            <a:pPr lvl="1" algn="l">
              <a:spcBef>
                <a:spcPct val="50000"/>
              </a:spcBef>
            </a:pPr>
            <a:r>
              <a:rPr lang="en-AU" altLang="en-US" sz="3300" b="1" dirty="0">
                <a:solidFill>
                  <a:srgbClr val="FF3300"/>
                </a:solidFill>
                <a:latin typeface="Arial" panose="020B0604020202020204" pitchFamily="34" charset="0"/>
              </a:rPr>
              <a:t>    </a:t>
            </a:r>
            <a:r>
              <a:rPr lang="en-AU" altLang="en-US" sz="3300" dirty="0">
                <a:latin typeface="Arial" panose="020B0604020202020204" pitchFamily="34" charset="0"/>
              </a:rPr>
              <a:t>The </a:t>
            </a:r>
            <a:r>
              <a:rPr lang="en-AU" altLang="en-US" sz="3000" dirty="0">
                <a:latin typeface="Arial" panose="020B0604020202020204" pitchFamily="34" charset="0"/>
              </a:rPr>
              <a:t>metal temperature during </a:t>
            </a:r>
            <a:r>
              <a:rPr lang="en-AU" altLang="en-US" sz="3000" dirty="0" err="1">
                <a:latin typeface="Arial" panose="020B0604020202020204" pitchFamily="34" charset="0"/>
              </a:rPr>
              <a:t>hydrotest</a:t>
            </a:r>
            <a:r>
              <a:rPr lang="en-AU" altLang="en-US" sz="3000" dirty="0">
                <a:latin typeface="Arial" panose="020B0604020202020204" pitchFamily="34" charset="0"/>
              </a:rPr>
              <a:t> should be at least 17°C above Minimum Design Metal Temperature. Check with the fixed equipment engineer.</a:t>
            </a:r>
          </a:p>
          <a:p>
            <a:pPr>
              <a:spcBef>
                <a:spcPct val="50000"/>
              </a:spcBef>
            </a:pPr>
            <a:r>
              <a:rPr lang="en-AU" altLang="en-US" sz="3000" dirty="0">
                <a:solidFill>
                  <a:srgbClr val="008000"/>
                </a:solidFill>
                <a:latin typeface="Arial" panose="020B0604020202020204" pitchFamily="34" charset="0"/>
              </a:rPr>
              <a:t>   </a:t>
            </a:r>
            <a:endParaRPr lang="en-AU" altLang="en-US" sz="3000" dirty="0">
              <a:latin typeface="Arial" panose="020B0604020202020204" pitchFamily="34" charset="0"/>
            </a:endParaRPr>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4174" y="1695944"/>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4174" y="5810746"/>
            <a:ext cx="5486400" cy="3740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306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8" presetID="3" presetClass="entr" presetSubtype="10" fill="hold" nodeType="withEffect">
                                  <p:stCondLst>
                                    <p:cond delay="0"/>
                                  </p:stCondLst>
                                  <p:childTnLst>
                                    <p:set>
                                      <p:cBhvr>
                                        <p:cTn id="9" dur="1" fill="hold">
                                          <p:stCondLst>
                                            <p:cond delay="0"/>
                                          </p:stCondLst>
                                        </p:cTn>
                                        <p:tgtEl>
                                          <p:spTgt spid="24582"/>
                                        </p:tgtEl>
                                        <p:attrNameLst>
                                          <p:attrName>style.visibility</p:attrName>
                                        </p:attrNameLst>
                                      </p:cBhvr>
                                      <p:to>
                                        <p:strVal val="visible"/>
                                      </p:to>
                                    </p:set>
                                    <p:animEffect transition="in" filter="blinds(horizontal)">
                                      <p:cBhvr>
                                        <p:cTn id="10" dur="500"/>
                                        <p:tgtEl>
                                          <p:spTgt spid="24582"/>
                                        </p:tgtEl>
                                      </p:cBhvr>
                                    </p:animEffect>
                                  </p:childTnLst>
                                  <p:subTnLst>
                                    <p:audio>
                                      <p:cMediaNode>
                                        <p:cTn display="0" masterRel="sameClick">
                                          <p:stCondLst>
                                            <p:cond evt="begin" delay="0">
                                              <p:tn val="8"/>
                                            </p:cond>
                                          </p:stCondLst>
                                          <p:endCondLst>
                                            <p:cond evt="onStopAudio" delay="0">
                                              <p:tgtEl>
                                                <p:sldTgt/>
                                              </p:tgtEl>
                                            </p:cond>
                                          </p:endCondLst>
                                        </p:cTn>
                                        <p:tgtEl>
                                          <p:sndTgt r:embed="rId3" name="explod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580">
                                            <p:txEl>
                                              <p:pRg st="0" end="0"/>
                                            </p:txEl>
                                          </p:spTgt>
                                        </p:tgtEl>
                                        <p:attrNameLst>
                                          <p:attrName>style.visibility</p:attrName>
                                        </p:attrNameLst>
                                      </p:cBhvr>
                                      <p:to>
                                        <p:strVal val="visible"/>
                                      </p:to>
                                    </p:set>
                                    <p:animEffect transition="in" filter="blinds(horizontal)">
                                      <p:cBhvr>
                                        <p:cTn id="15" dur="500"/>
                                        <p:tgtEl>
                                          <p:spTgt spid="24580">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580">
                                            <p:txEl>
                                              <p:pRg st="1" end="1"/>
                                            </p:txEl>
                                          </p:spTgt>
                                        </p:tgtEl>
                                        <p:attrNameLst>
                                          <p:attrName>style.visibility</p:attrName>
                                        </p:attrNameLst>
                                      </p:cBhvr>
                                      <p:to>
                                        <p:strVal val="visible"/>
                                      </p:to>
                                    </p:set>
                                    <p:animEffect transition="in" filter="blinds(horizontal)">
                                      <p:cBhvr>
                                        <p:cTn id="18" dur="500"/>
                                        <p:tgtEl>
                                          <p:spTgt spid="24580">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580">
                                            <p:txEl>
                                              <p:pRg st="2" end="2"/>
                                            </p:txEl>
                                          </p:spTgt>
                                        </p:tgtEl>
                                        <p:attrNameLst>
                                          <p:attrName>style.visibility</p:attrName>
                                        </p:attrNameLst>
                                      </p:cBhvr>
                                      <p:to>
                                        <p:strVal val="visible"/>
                                      </p:to>
                                    </p:set>
                                    <p:animEffect transition="in" filter="blinds(horizontal)">
                                      <p:cBhvr>
                                        <p:cTn id="21" dur="500"/>
                                        <p:tgtEl>
                                          <p:spTgt spid="24580">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580">
                                            <p:txEl>
                                              <p:pRg st="3" end="3"/>
                                            </p:txEl>
                                          </p:spTgt>
                                        </p:tgtEl>
                                        <p:attrNameLst>
                                          <p:attrName>style.visibility</p:attrName>
                                        </p:attrNameLst>
                                      </p:cBhvr>
                                      <p:to>
                                        <p:strVal val="visible"/>
                                      </p:to>
                                    </p:set>
                                    <p:animEffect transition="in" filter="blinds(horizontal)">
                                      <p:cBhvr>
                                        <p:cTn id="24" dur="500"/>
                                        <p:tgtEl>
                                          <p:spTgt spid="24580">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4580">
                                            <p:txEl>
                                              <p:pRg st="4" end="4"/>
                                            </p:txEl>
                                          </p:spTgt>
                                        </p:tgtEl>
                                        <p:attrNameLst>
                                          <p:attrName>style.visibility</p:attrName>
                                        </p:attrNameLst>
                                      </p:cBhvr>
                                      <p:to>
                                        <p:strVal val="visible"/>
                                      </p:to>
                                    </p:set>
                                    <p:animEffect transition="in" filter="blinds(horizontal)">
                                      <p:cBhvr>
                                        <p:cTn id="29" dur="500"/>
                                        <p:tgtEl>
                                          <p:spTgt spid="245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8738733" y="7866608"/>
            <a:ext cx="3743694" cy="794064"/>
          </a:xfrm>
          <a:prstGeom prst="rect">
            <a:avLst/>
          </a:prstGeom>
        </p:spPr>
        <p:txBody>
          <a:bodyPr lIns="0" tIns="0" rIns="0" bIns="0" rtlCol="0" anchor="t">
            <a:spAutoFit/>
          </a:bodyPr>
          <a:lstStyle/>
          <a:p>
            <a:pPr algn="ctr">
              <a:lnSpc>
                <a:spcPts val="3212"/>
              </a:lnSpc>
            </a:pPr>
            <a:r>
              <a:rPr lang="en-US" u="sng" dirty="0" smtClean="0">
                <a:hlinkClick r:id="rId6"/>
              </a:rPr>
              <a:t>reddyky@kemya.sabic.com</a:t>
            </a:r>
            <a:r>
              <a:rPr lang="en-US" dirty="0"/>
              <a:t/>
            </a:r>
            <a:br>
              <a:rPr lang="en-US" dirty="0"/>
            </a:br>
            <a:endParaRPr lang="en-US" sz="2294" dirty="0">
              <a:solidFill>
                <a:srgbClr val="E28126"/>
              </a:solidFill>
              <a:latin typeface="Canva Sans"/>
            </a:endParaRPr>
          </a:p>
        </p:txBody>
      </p:sp>
      <p:sp>
        <p:nvSpPr>
          <p:cNvPr id="7" name="TextBox 7"/>
          <p:cNvSpPr txBox="1"/>
          <p:nvPr/>
        </p:nvSpPr>
        <p:spPr>
          <a:xfrm>
            <a:off x="5560775" y="7866295"/>
            <a:ext cx="2744896" cy="410369"/>
          </a:xfrm>
          <a:prstGeom prst="rect">
            <a:avLst/>
          </a:prstGeom>
        </p:spPr>
        <p:txBody>
          <a:bodyPr lIns="0" tIns="0" rIns="0" bIns="0" rtlCol="0" anchor="t">
            <a:spAutoFit/>
          </a:bodyPr>
          <a:lstStyle/>
          <a:p>
            <a:pPr algn="ctr">
              <a:lnSpc>
                <a:spcPts val="3212"/>
              </a:lnSpc>
            </a:pPr>
            <a:r>
              <a:rPr lang="en-US" dirty="0" smtClean="0"/>
              <a:t>+966 </a:t>
            </a:r>
            <a:r>
              <a:rPr lang="en-US" dirty="0"/>
              <a:t>(13) 357 </a:t>
            </a:r>
            <a:r>
              <a:rPr lang="en-US" dirty="0" smtClean="0"/>
              <a:t>6747</a:t>
            </a:r>
            <a:endParaRPr lang="en-US" sz="2294" dirty="0">
              <a:solidFill>
                <a:srgbClr val="E28126"/>
              </a:solidFill>
              <a:latin typeface="Canva Sans"/>
            </a:endParaRP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3909" y="1801091"/>
            <a:ext cx="8837762" cy="7869383"/>
          </a:xfrm>
        </p:spPr>
        <p:txBody>
          <a:bodyPr/>
          <a:lstStyle/>
          <a:p>
            <a:pPr marL="0" indent="0">
              <a:spcBef>
                <a:spcPts val="900"/>
              </a:spcBef>
              <a:spcAft>
                <a:spcPts val="900"/>
              </a:spcAft>
              <a:buNone/>
            </a:pPr>
            <a:r>
              <a:rPr lang="en-US" sz="2700" b="1" dirty="0"/>
              <a:t>Brittle fracture(BF) </a:t>
            </a:r>
            <a:r>
              <a:rPr lang="en-US" sz="2700" dirty="0"/>
              <a:t>is the sudden rapid fracture under stress (residual or applied), where the material exhibits,</a:t>
            </a:r>
          </a:p>
          <a:p>
            <a:pPr marL="925830" lvl="1" indent="-514350">
              <a:spcBef>
                <a:spcPts val="900"/>
              </a:spcBef>
              <a:spcAft>
                <a:spcPts val="900"/>
              </a:spcAft>
              <a:buFont typeface="Wingdings" panose="05000000000000000000" pitchFamily="2" charset="2"/>
              <a:buChar char="Ø"/>
            </a:pPr>
            <a:r>
              <a:rPr lang="en-US" sz="2700" b="1" dirty="0"/>
              <a:t>Little or no evidence of deformation</a:t>
            </a:r>
          </a:p>
          <a:p>
            <a:pPr marL="925830" lvl="1" indent="-514350">
              <a:spcBef>
                <a:spcPts val="900"/>
              </a:spcBef>
              <a:spcAft>
                <a:spcPts val="1800"/>
              </a:spcAft>
              <a:buFont typeface="Wingdings" panose="05000000000000000000" pitchFamily="2" charset="2"/>
              <a:buChar char="Ø"/>
            </a:pPr>
            <a:r>
              <a:rPr lang="en-US" sz="2700" b="1" dirty="0"/>
              <a:t>No noticeable sign of corrosion or loss in thickness</a:t>
            </a:r>
          </a:p>
          <a:p>
            <a:pPr>
              <a:spcBef>
                <a:spcPts val="900"/>
              </a:spcBef>
              <a:spcAft>
                <a:spcPts val="1800"/>
              </a:spcAft>
            </a:pPr>
            <a:r>
              <a:rPr lang="en-US" altLang="en-US" sz="2700" dirty="0"/>
              <a:t>In contrast, material </a:t>
            </a:r>
            <a:r>
              <a:rPr lang="en-US" altLang="en-US" sz="2700" b="1" dirty="0"/>
              <a:t>Ductile failure </a:t>
            </a:r>
            <a:r>
              <a:rPr lang="en-US" altLang="en-US" sz="2700" dirty="0"/>
              <a:t>is usually preceded</a:t>
            </a:r>
          </a:p>
          <a:p>
            <a:pPr marL="914400" lvl="1" indent="-428625">
              <a:spcBef>
                <a:spcPts val="900"/>
              </a:spcBef>
              <a:spcAft>
                <a:spcPts val="1800"/>
              </a:spcAft>
              <a:buFont typeface="Arial" panose="020B0604020202020204" pitchFamily="34" charset="0"/>
              <a:buChar char="•"/>
            </a:pPr>
            <a:r>
              <a:rPr lang="en-US" altLang="en-US" sz="2700" dirty="0"/>
              <a:t>by large deformation - can result in leak before rupture which may be </a:t>
            </a:r>
            <a:r>
              <a:rPr lang="en-US" altLang="en-US" sz="2700" b="1" dirty="0"/>
              <a:t>of lower consequence</a:t>
            </a:r>
            <a:r>
              <a:rPr lang="en-US" altLang="en-US" sz="2700" dirty="0"/>
              <a:t>.</a:t>
            </a:r>
            <a:r>
              <a:rPr lang="en-US" sz="2700" b="1" dirty="0"/>
              <a:t> </a:t>
            </a:r>
          </a:p>
          <a:p>
            <a:pPr>
              <a:spcBef>
                <a:spcPts val="900"/>
              </a:spcBef>
              <a:spcAft>
                <a:spcPts val="1800"/>
              </a:spcAft>
            </a:pPr>
            <a:r>
              <a:rPr lang="en-US" sz="3600" b="1" u="sng" dirty="0"/>
              <a:t>In-service</a:t>
            </a:r>
            <a:r>
              <a:rPr lang="en-US" sz="3600" u="sng" dirty="0"/>
              <a:t> brittle fracture of a pressure vessel or other pressurized equipment </a:t>
            </a:r>
            <a:r>
              <a:rPr lang="en-US" sz="3600" b="1" u="sng" dirty="0"/>
              <a:t>can have high EHSS/Business consequence</a:t>
            </a:r>
            <a:r>
              <a:rPr lang="en-US" sz="3600" u="sng" dirty="0"/>
              <a:t>.</a:t>
            </a:r>
          </a:p>
        </p:txBody>
      </p:sp>
      <p:sp>
        <p:nvSpPr>
          <p:cNvPr id="5" name="Title 4"/>
          <p:cNvSpPr>
            <a:spLocks noGrp="1"/>
          </p:cNvSpPr>
          <p:nvPr>
            <p:ph type="title"/>
          </p:nvPr>
        </p:nvSpPr>
        <p:spPr>
          <a:xfrm>
            <a:off x="1733911" y="609600"/>
            <a:ext cx="13915340" cy="866775"/>
          </a:xfrm>
        </p:spPr>
        <p:txBody>
          <a:bodyPr/>
          <a:lstStyle/>
          <a:p>
            <a:r>
              <a:rPr lang="en-US" sz="3600" u="sng" dirty="0"/>
              <a:t>Brittle Fracture</a:t>
            </a:r>
          </a:p>
        </p:txBody>
      </p:sp>
      <p:pic>
        <p:nvPicPr>
          <p:cNvPr id="9"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6342" y="2057313"/>
            <a:ext cx="6288657" cy="714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36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11547" y="1801091"/>
            <a:ext cx="9303588" cy="7869383"/>
          </a:xfrm>
        </p:spPr>
        <p:txBody>
          <a:bodyPr/>
          <a:lstStyle/>
          <a:p>
            <a:pPr marL="0" indent="0">
              <a:spcBef>
                <a:spcPts val="900"/>
              </a:spcBef>
              <a:buNone/>
            </a:pPr>
            <a:r>
              <a:rPr lang="en-US" b="1" u="sng" dirty="0" smtClean="0"/>
              <a:t>DUCTILE FAILURE</a:t>
            </a:r>
          </a:p>
          <a:p>
            <a:pPr marL="428625" indent="-428625">
              <a:lnSpc>
                <a:spcPct val="150000"/>
              </a:lnSpc>
              <a:spcBef>
                <a:spcPts val="900"/>
              </a:spcBef>
              <a:buFont typeface="Wingdings" panose="05000000000000000000" pitchFamily="2" charset="2"/>
              <a:buChar char="q"/>
            </a:pPr>
            <a:r>
              <a:rPr lang="en-US" sz="2250" dirty="0"/>
              <a:t>Fracture occurs when </a:t>
            </a:r>
            <a:r>
              <a:rPr lang="en-US" sz="2250" b="1" dirty="0"/>
              <a:t>loads</a:t>
            </a:r>
            <a:r>
              <a:rPr lang="en-US" sz="2250" dirty="0"/>
              <a:t> result in stresses that </a:t>
            </a:r>
            <a:r>
              <a:rPr lang="en-US" sz="2250" b="1" dirty="0"/>
              <a:t>exceed the tensile strength of the material</a:t>
            </a:r>
            <a:r>
              <a:rPr lang="en-US" sz="2250" dirty="0"/>
              <a:t>. This is commonly referred to as an overload failure, which typically displays significant plastic deformation and ductility at the fracture site. </a:t>
            </a:r>
          </a:p>
          <a:p>
            <a:pPr marL="428625" indent="-428625">
              <a:lnSpc>
                <a:spcPct val="150000"/>
              </a:lnSpc>
              <a:spcBef>
                <a:spcPts val="900"/>
              </a:spcBef>
              <a:buFont typeface="Wingdings" panose="05000000000000000000" pitchFamily="2" charset="2"/>
              <a:buChar char="q"/>
            </a:pPr>
            <a:r>
              <a:rPr lang="en-US" sz="2250" dirty="0"/>
              <a:t>Figure shows the rupture of a large-diameter pipe section during a </a:t>
            </a:r>
            <a:r>
              <a:rPr lang="en-US" sz="2250" b="1" dirty="0" err="1"/>
              <a:t>hydrotest</a:t>
            </a:r>
            <a:r>
              <a:rPr lang="en-US" sz="2250" b="1" dirty="0"/>
              <a:t>.</a:t>
            </a:r>
            <a:r>
              <a:rPr lang="en-US" sz="2250" dirty="0"/>
              <a:t> This photo demonstrates that the fracture is ductile because of the </a:t>
            </a:r>
            <a:r>
              <a:rPr lang="en-US" sz="2250" b="1" dirty="0"/>
              <a:t>observed deformation in the form of bulging around the fracture </a:t>
            </a:r>
            <a:r>
              <a:rPr lang="en-US" sz="2250" dirty="0"/>
              <a:t>site and the appearance of shear lips on the fracture surface.</a:t>
            </a:r>
          </a:p>
          <a:p>
            <a:pPr marL="428625" indent="-428625">
              <a:lnSpc>
                <a:spcPct val="150000"/>
              </a:lnSpc>
              <a:spcBef>
                <a:spcPts val="900"/>
              </a:spcBef>
              <a:buFont typeface="Wingdings" panose="05000000000000000000" pitchFamily="2" charset="2"/>
              <a:buChar char="q"/>
            </a:pPr>
            <a:r>
              <a:rPr lang="en-US" altLang="en-US" sz="2250" dirty="0"/>
              <a:t>A </a:t>
            </a:r>
            <a:r>
              <a:rPr lang="en-US" sz="2250" dirty="0"/>
              <a:t>ductile overload fracture with characteristics as displayed in Figures 1 and 2 occurs when unanticipated high loads are imposed on a component. E.g., </a:t>
            </a:r>
            <a:r>
              <a:rPr lang="en-US" sz="2250" b="1" dirty="0"/>
              <a:t>during upsets when large and rapid temp. changes, </a:t>
            </a:r>
            <a:r>
              <a:rPr lang="en-US" sz="2250" dirty="0"/>
              <a:t>it could result in stresses exceed the tensile strength of the material.</a:t>
            </a:r>
          </a:p>
        </p:txBody>
      </p:sp>
      <p:sp>
        <p:nvSpPr>
          <p:cNvPr id="5" name="Title 4"/>
          <p:cNvSpPr>
            <a:spLocks noGrp="1"/>
          </p:cNvSpPr>
          <p:nvPr>
            <p:ph type="title"/>
          </p:nvPr>
        </p:nvSpPr>
        <p:spPr>
          <a:xfrm>
            <a:off x="1811548" y="609600"/>
            <a:ext cx="13837703" cy="866775"/>
          </a:xfrm>
        </p:spPr>
        <p:txBody>
          <a:bodyPr/>
          <a:lstStyle/>
          <a:p>
            <a:r>
              <a:rPr lang="en-US" sz="3600" u="sng" dirty="0"/>
              <a:t>Fracture – ductile vs. brittle</a:t>
            </a:r>
          </a:p>
        </p:txBody>
      </p:sp>
      <p:pic>
        <p:nvPicPr>
          <p:cNvPr id="6" name="Picture 5"/>
          <p:cNvPicPr>
            <a:picLocks noChangeAspect="1"/>
          </p:cNvPicPr>
          <p:nvPr/>
        </p:nvPicPr>
        <p:blipFill rotWithShape="1">
          <a:blip r:embed="rId3"/>
          <a:srcRect l="29508" t="27616" r="41944" b="11100"/>
          <a:stretch/>
        </p:blipFill>
        <p:spPr>
          <a:xfrm>
            <a:off x="11261454" y="2040764"/>
            <a:ext cx="6277707" cy="7580435"/>
          </a:xfrm>
          <a:prstGeom prst="rect">
            <a:avLst/>
          </a:prstGeom>
        </p:spPr>
      </p:pic>
    </p:spTree>
    <p:extLst>
      <p:ext uri="{BB962C8B-B14F-4D97-AF65-F5344CB8AC3E}">
        <p14:creationId xmlns:p14="http://schemas.microsoft.com/office/powerpoint/2010/main" val="171630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9264" y="1801091"/>
            <a:ext cx="4009850" cy="7869383"/>
          </a:xfrm>
        </p:spPr>
        <p:txBody>
          <a:bodyPr/>
          <a:lstStyle/>
          <a:p>
            <a:pPr marL="0" indent="0">
              <a:spcBef>
                <a:spcPts val="900"/>
              </a:spcBef>
              <a:buNone/>
            </a:pPr>
            <a:r>
              <a:rPr lang="en-US" b="1" u="sng" dirty="0" smtClean="0"/>
              <a:t>BRITTLE FRACTURE</a:t>
            </a:r>
            <a:r>
              <a:rPr lang="en-US" dirty="0" smtClean="0"/>
              <a:t>  On </a:t>
            </a:r>
            <a:r>
              <a:rPr lang="en-US" dirty="0"/>
              <a:t>the other hand</a:t>
            </a:r>
            <a:r>
              <a:rPr lang="en-US" dirty="0" smtClean="0"/>
              <a:t>,</a:t>
            </a:r>
            <a:endParaRPr lang="en-US" b="1" u="sng" dirty="0" smtClean="0"/>
          </a:p>
          <a:p>
            <a:pPr marL="914400" lvl="1" indent="-428625">
              <a:spcBef>
                <a:spcPts val="900"/>
              </a:spcBef>
              <a:buFont typeface="Wingdings" panose="05000000000000000000" pitchFamily="2" charset="2"/>
              <a:buChar char="q"/>
            </a:pPr>
            <a:r>
              <a:rPr lang="en-US" dirty="0" smtClean="0"/>
              <a:t>Fracture </a:t>
            </a:r>
            <a:r>
              <a:rPr lang="en-US" dirty="0"/>
              <a:t>can also occur at </a:t>
            </a:r>
            <a:r>
              <a:rPr lang="en-US" b="1" dirty="0"/>
              <a:t>lower loads below the tensile strength</a:t>
            </a:r>
            <a:r>
              <a:rPr lang="en-US" dirty="0"/>
              <a:t> when the material has </a:t>
            </a:r>
            <a:r>
              <a:rPr lang="en-US" b="1" dirty="0"/>
              <a:t>poor fracture toughness</a:t>
            </a:r>
            <a:r>
              <a:rPr lang="en-US" dirty="0"/>
              <a:t>. </a:t>
            </a:r>
            <a:r>
              <a:rPr lang="en-US" b="1" dirty="0"/>
              <a:t>This is commonly referred to as </a:t>
            </a:r>
            <a:r>
              <a:rPr lang="en-US" b="1" dirty="0" smtClean="0"/>
              <a:t>Brittle Fracture (BF)</a:t>
            </a:r>
            <a:r>
              <a:rPr lang="en-US" dirty="0" smtClean="0"/>
              <a:t>. </a:t>
            </a:r>
            <a:endParaRPr lang="en-US" dirty="0"/>
          </a:p>
          <a:p>
            <a:pPr marL="914400" lvl="1" indent="-428625">
              <a:spcBef>
                <a:spcPts val="900"/>
              </a:spcBef>
              <a:buFont typeface="Wingdings" panose="05000000000000000000" pitchFamily="2" charset="2"/>
              <a:buChar char="q"/>
            </a:pPr>
            <a:r>
              <a:rPr lang="en-US" dirty="0" smtClean="0"/>
              <a:t>Figure shows </a:t>
            </a:r>
            <a:r>
              <a:rPr lang="en-US" dirty="0"/>
              <a:t>a typical </a:t>
            </a:r>
            <a:r>
              <a:rPr lang="en-US" dirty="0" smtClean="0"/>
              <a:t>example of brittle </a:t>
            </a:r>
            <a:r>
              <a:rPr lang="en-US" dirty="0"/>
              <a:t>fracture in which there are </a:t>
            </a:r>
            <a:r>
              <a:rPr lang="en-US" b="1" dirty="0"/>
              <a:t>several cracks </a:t>
            </a:r>
            <a:r>
              <a:rPr lang="en-US" dirty="0"/>
              <a:t>that display very little deformation</a:t>
            </a:r>
            <a:r>
              <a:rPr lang="en-US" dirty="0" smtClean="0"/>
              <a:t>.</a:t>
            </a:r>
            <a:endParaRPr lang="en-US" dirty="0"/>
          </a:p>
        </p:txBody>
      </p:sp>
      <p:sp>
        <p:nvSpPr>
          <p:cNvPr id="5" name="Title 4"/>
          <p:cNvSpPr>
            <a:spLocks noGrp="1"/>
          </p:cNvSpPr>
          <p:nvPr>
            <p:ph type="title"/>
          </p:nvPr>
        </p:nvSpPr>
        <p:spPr>
          <a:xfrm>
            <a:off x="1811548" y="609600"/>
            <a:ext cx="13837703" cy="866775"/>
          </a:xfrm>
        </p:spPr>
        <p:txBody>
          <a:bodyPr/>
          <a:lstStyle/>
          <a:p>
            <a:r>
              <a:rPr lang="en-US" sz="3600" u="sng" dirty="0"/>
              <a:t>Fracture – ductile vs. brittle                                         </a:t>
            </a:r>
            <a:r>
              <a:rPr lang="en-US" sz="2400" u="sng" dirty="0"/>
              <a:t>contd.</a:t>
            </a:r>
            <a:endParaRPr lang="en-US" sz="3600" u="sng" dirty="0"/>
          </a:p>
        </p:txBody>
      </p:sp>
      <p:pic>
        <p:nvPicPr>
          <p:cNvPr id="7" name="Picture 6"/>
          <p:cNvPicPr>
            <a:picLocks noChangeAspect="1"/>
          </p:cNvPicPr>
          <p:nvPr/>
        </p:nvPicPr>
        <p:blipFill rotWithShape="1">
          <a:blip r:embed="rId3"/>
          <a:srcRect l="29455" t="20428" r="42516" b="17350"/>
          <a:stretch/>
        </p:blipFill>
        <p:spPr>
          <a:xfrm>
            <a:off x="5239113" y="1906493"/>
            <a:ext cx="6217584" cy="77639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1654" y="1801091"/>
            <a:ext cx="5856203" cy="6125912"/>
          </a:xfrm>
          <a:prstGeom prst="rect">
            <a:avLst/>
          </a:prstGeom>
        </p:spPr>
      </p:pic>
    </p:spTree>
    <p:extLst>
      <p:ext uri="{BB962C8B-B14F-4D97-AF65-F5344CB8AC3E}">
        <p14:creationId xmlns:p14="http://schemas.microsoft.com/office/powerpoint/2010/main" val="2073011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1720970" y="735450"/>
            <a:ext cx="14984082" cy="73966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rmAutofit/>
          </a:bodyPr>
          <a:lstStyle/>
          <a:p>
            <a:r>
              <a:rPr lang="en-US" sz="3600" u="sng" dirty="0"/>
              <a:t>Brittle fracture damage mechanism</a:t>
            </a:r>
            <a:endParaRPr lang="en-GB" altLang="en-US" sz="3600" u="sng" dirty="0"/>
          </a:p>
        </p:txBody>
      </p:sp>
      <p:sp>
        <p:nvSpPr>
          <p:cNvPr id="94211" name="Rectangle 3"/>
          <p:cNvSpPr>
            <a:spLocks noGrp="1" noChangeArrowheads="1"/>
          </p:cNvSpPr>
          <p:nvPr>
            <p:ph type="body" idx="1"/>
          </p:nvPr>
        </p:nvSpPr>
        <p:spPr bwMode="auto">
          <a:xfrm>
            <a:off x="381000" y="1790700"/>
            <a:ext cx="10363200" cy="787635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rtlCol="0" anchor="t" anchorCtr="0" compatLnSpc="1">
            <a:prstTxWarp prst="textNoShape">
              <a:avLst/>
            </a:prstTxWarp>
            <a:noAutofit/>
          </a:bodyPr>
          <a:lstStyle/>
          <a:p>
            <a:pPr marL="914400" lvl="1" indent="-428625">
              <a:spcBef>
                <a:spcPts val="900"/>
              </a:spcBef>
              <a:buFont typeface="Wingdings" panose="05000000000000000000" pitchFamily="2" charset="2"/>
              <a:buChar char="q"/>
            </a:pPr>
            <a:r>
              <a:rPr lang="en-GB" altLang="en-US" dirty="0"/>
              <a:t>Brittle fracture </a:t>
            </a:r>
            <a:r>
              <a:rPr lang="en-GB" altLang="en-US" dirty="0" smtClean="0"/>
              <a:t>occurs </a:t>
            </a:r>
            <a:r>
              <a:rPr lang="en-GB" altLang="en-US" b="1" dirty="0"/>
              <a:t>quickly and without warning</a:t>
            </a:r>
            <a:r>
              <a:rPr lang="en-GB" altLang="en-US" dirty="0"/>
              <a:t>, </a:t>
            </a:r>
            <a:r>
              <a:rPr lang="en-GB" altLang="en-US" dirty="0" smtClean="0"/>
              <a:t>if </a:t>
            </a:r>
            <a:r>
              <a:rPr lang="en-GB" altLang="en-US" dirty="0"/>
              <a:t>the right </a:t>
            </a:r>
            <a:r>
              <a:rPr lang="en-GB" altLang="en-US" b="1" dirty="0"/>
              <a:t>combination of conditions </a:t>
            </a:r>
            <a:r>
              <a:rPr lang="en-GB" altLang="en-US" dirty="0"/>
              <a:t>exist. </a:t>
            </a:r>
          </a:p>
          <a:p>
            <a:pPr marL="914400" lvl="1" indent="-428625">
              <a:spcBef>
                <a:spcPts val="900"/>
              </a:spcBef>
              <a:buFont typeface="Wingdings" panose="05000000000000000000" pitchFamily="2" charset="2"/>
              <a:buChar char="q"/>
            </a:pPr>
            <a:r>
              <a:rPr lang="en-GB" altLang="en-US" dirty="0"/>
              <a:t>This means that instead of a tank, pipe, </a:t>
            </a:r>
            <a:r>
              <a:rPr lang="en-GB" altLang="en-US" dirty="0" smtClean="0"/>
              <a:t>exchanger or </a:t>
            </a:r>
            <a:r>
              <a:rPr lang="en-GB" altLang="en-US" dirty="0"/>
              <a:t>pressure vessel bulging, </a:t>
            </a:r>
            <a:r>
              <a:rPr lang="en-GB" altLang="en-US" dirty="0" smtClean="0"/>
              <a:t>cracking </a:t>
            </a:r>
            <a:r>
              <a:rPr lang="en-GB" altLang="en-US" dirty="0"/>
              <a:t>and then leaking, they could fail without any previous </a:t>
            </a:r>
            <a:r>
              <a:rPr lang="en-GB" altLang="en-US" dirty="0" smtClean="0"/>
              <a:t>warning</a:t>
            </a:r>
            <a:r>
              <a:rPr lang="en-GB" altLang="en-US" dirty="0"/>
              <a:t>, </a:t>
            </a:r>
            <a:r>
              <a:rPr lang="en-GB" altLang="en-US" b="1" dirty="0" smtClean="0"/>
              <a:t>in similar </a:t>
            </a:r>
            <a:r>
              <a:rPr lang="en-GB" altLang="en-US" b="1" dirty="0"/>
              <a:t>way to smashing glass</a:t>
            </a:r>
            <a:r>
              <a:rPr lang="en-GB" altLang="en-US" dirty="0"/>
              <a:t>.</a:t>
            </a:r>
          </a:p>
          <a:p>
            <a:pPr marL="914400" lvl="1" indent="-428625">
              <a:spcBef>
                <a:spcPts val="900"/>
              </a:spcBef>
              <a:buFont typeface="Wingdings" panose="05000000000000000000" pitchFamily="2" charset="2"/>
              <a:buChar char="q"/>
            </a:pPr>
            <a:r>
              <a:rPr lang="en-GB" altLang="en-US" dirty="0"/>
              <a:t>The consequence of brittle fracture is usually a large and </a:t>
            </a:r>
            <a:r>
              <a:rPr lang="en-GB" altLang="en-US" b="1" dirty="0"/>
              <a:t>sudden release </a:t>
            </a:r>
            <a:r>
              <a:rPr lang="en-GB" altLang="en-US" dirty="0"/>
              <a:t>of </a:t>
            </a:r>
            <a:r>
              <a:rPr lang="en-GB" altLang="en-US" dirty="0" smtClean="0"/>
              <a:t>the vessel </a:t>
            </a:r>
            <a:r>
              <a:rPr lang="en-GB" altLang="en-US" dirty="0"/>
              <a:t>contents resulting in </a:t>
            </a:r>
            <a:r>
              <a:rPr lang="en-GB" altLang="en-US" dirty="0" smtClean="0"/>
              <a:t>a high </a:t>
            </a:r>
            <a:r>
              <a:rPr lang="en-GB" altLang="en-US" dirty="0"/>
              <a:t>risk of fire and/or explosion.</a:t>
            </a:r>
          </a:p>
          <a:p>
            <a:pPr marL="914400" lvl="1" indent="-428625">
              <a:spcBef>
                <a:spcPts val="900"/>
              </a:spcBef>
              <a:buFont typeface="Wingdings" panose="05000000000000000000" pitchFamily="2" charset="2"/>
              <a:buChar char="q"/>
            </a:pPr>
            <a:r>
              <a:rPr lang="en-GB" altLang="en-US" dirty="0"/>
              <a:t>Despite being well understood, and despite our ability to design equipment to resist brittle fracture, </a:t>
            </a:r>
            <a:r>
              <a:rPr lang="en-GB" altLang="en-US" b="1" dirty="0"/>
              <a:t>there are still several high profile events in industry each year</a:t>
            </a:r>
            <a:r>
              <a:rPr lang="en-GB" altLang="en-US" dirty="0"/>
              <a:t>.</a:t>
            </a:r>
          </a:p>
          <a:p>
            <a:pPr marL="914400" lvl="1" indent="-428625">
              <a:spcBef>
                <a:spcPts val="900"/>
              </a:spcBef>
              <a:buFont typeface="Wingdings" panose="05000000000000000000" pitchFamily="2" charset="2"/>
              <a:buChar char="q"/>
            </a:pPr>
            <a:r>
              <a:rPr lang="en-GB" altLang="en-US" dirty="0"/>
              <a:t>Most of these events occur because the </a:t>
            </a:r>
            <a:r>
              <a:rPr lang="en-GB" altLang="en-US" b="1" dirty="0"/>
              <a:t>equipment operation moves outside </a:t>
            </a:r>
            <a:r>
              <a:rPr lang="en-GB" altLang="en-US" dirty="0" smtClean="0"/>
              <a:t>of its </a:t>
            </a:r>
            <a:r>
              <a:rPr lang="en-GB" altLang="en-US" dirty="0"/>
              <a:t>safe pressure / temperature envelope.</a:t>
            </a:r>
          </a:p>
          <a:p>
            <a:pPr marL="914400" lvl="1" indent="-428625">
              <a:spcBef>
                <a:spcPts val="900"/>
              </a:spcBef>
              <a:buFont typeface="Wingdings" panose="05000000000000000000" pitchFamily="2" charset="2"/>
              <a:buChar char="q"/>
            </a:pPr>
            <a:r>
              <a:rPr lang="en-GB" altLang="en-US" dirty="0" smtClean="0"/>
              <a:t>And from </a:t>
            </a:r>
            <a:r>
              <a:rPr lang="en-GB" altLang="en-US" dirty="0"/>
              <a:t>an operating viewpoint, the greatest likelihood of brittle fracture exists when the temperature of carbon </a:t>
            </a:r>
            <a:r>
              <a:rPr lang="en-GB" altLang="en-US" dirty="0" smtClean="0"/>
              <a:t>and low alloy steel </a:t>
            </a:r>
            <a:r>
              <a:rPr lang="en-GB" altLang="en-US" dirty="0"/>
              <a:t>equipment becomes </a:t>
            </a:r>
            <a:r>
              <a:rPr lang="en-GB" altLang="en-US" b="1" dirty="0"/>
              <a:t>“too cold”</a:t>
            </a:r>
            <a:r>
              <a:rPr lang="en-GB" altLang="en-US" dirty="0"/>
              <a:t>.</a:t>
            </a:r>
          </a:p>
        </p:txBody>
      </p:sp>
      <p:pic>
        <p:nvPicPr>
          <p:cNvPr id="2" name="Picture 1"/>
          <p:cNvPicPr>
            <a:picLocks noChangeAspect="1"/>
          </p:cNvPicPr>
          <p:nvPr/>
        </p:nvPicPr>
        <p:blipFill rotWithShape="1">
          <a:blip r:embed="rId3"/>
          <a:srcRect l="65175" t="31795" r="9319" b="18633"/>
          <a:stretch/>
        </p:blipFill>
        <p:spPr>
          <a:xfrm>
            <a:off x="10908103" y="1926012"/>
            <a:ext cx="6606065" cy="7222302"/>
          </a:xfrm>
          <a:prstGeom prst="rect">
            <a:avLst/>
          </a:prstGeom>
        </p:spPr>
      </p:pic>
    </p:spTree>
    <p:extLst>
      <p:ext uri="{BB962C8B-B14F-4D97-AF65-F5344CB8AC3E}">
        <p14:creationId xmlns:p14="http://schemas.microsoft.com/office/powerpoint/2010/main" val="3814548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46848" y="1801091"/>
            <a:ext cx="15723734" cy="7869383"/>
          </a:xfrm>
        </p:spPr>
        <p:txBody>
          <a:bodyPr/>
          <a:lstStyle/>
          <a:p>
            <a:pPr marL="0" indent="0">
              <a:spcBef>
                <a:spcPts val="900"/>
              </a:spcBef>
              <a:spcAft>
                <a:spcPts val="900"/>
              </a:spcAft>
              <a:buNone/>
            </a:pPr>
            <a:r>
              <a:rPr lang="en-US" sz="3000" b="1" dirty="0"/>
              <a:t>1. Carbon and low-alloy steels </a:t>
            </a:r>
            <a:r>
              <a:rPr lang="en-US" sz="3000" dirty="0"/>
              <a:t>are more susceptible to brittle fracture when the material exposure temperature is reduced to a level below the </a:t>
            </a:r>
            <a:r>
              <a:rPr lang="en-US" sz="3000" b="1" dirty="0"/>
              <a:t>Brittle-to-Ductile transition </a:t>
            </a:r>
            <a:r>
              <a:rPr lang="en-US" sz="3000" dirty="0"/>
              <a:t>temperature. Of prime concern are particularly older steels,</a:t>
            </a:r>
          </a:p>
          <a:p>
            <a:pPr lvl="1">
              <a:spcBef>
                <a:spcPts val="900"/>
              </a:spcBef>
            </a:pPr>
            <a:r>
              <a:rPr lang="en-US" b="1" u="sng" dirty="0"/>
              <a:t>Strain aging </a:t>
            </a:r>
            <a:r>
              <a:rPr lang="en-US" dirty="0"/>
              <a:t>is a form of metallurgical damage found mostly in older (pre-1980) carbon steels and C-½Mo low alloy steels that were </a:t>
            </a:r>
            <a:r>
              <a:rPr lang="en-US" b="1" dirty="0"/>
              <a:t>not fully deoxidized </a:t>
            </a:r>
            <a:r>
              <a:rPr lang="en-US" dirty="0"/>
              <a:t>as more modern steels are. It is associated with older </a:t>
            </a:r>
            <a:r>
              <a:rPr lang="en-US" dirty="0" smtClean="0"/>
              <a:t>steel-making processes </a:t>
            </a:r>
            <a:r>
              <a:rPr lang="en-US" dirty="0"/>
              <a:t>such as the Bessemer and open hearth processes, which use air instead of oxygen to remove carbon. Strain aging occurs in a susceptible steel under the </a:t>
            </a:r>
            <a:r>
              <a:rPr lang="en-US" b="1" dirty="0"/>
              <a:t>combined effects of deformation and aging at an intermediate temperature</a:t>
            </a:r>
            <a:r>
              <a:rPr lang="en-US" dirty="0"/>
              <a:t>. This results in an increase in hardness and strength with a reduction in ductility and toughness. </a:t>
            </a:r>
            <a:r>
              <a:rPr lang="en-US" b="1" u="sng" dirty="0"/>
              <a:t>Strain aging is a concern because it increases the chances of brittle </a:t>
            </a:r>
            <a:r>
              <a:rPr lang="en-US" b="1" u="sng" dirty="0" smtClean="0"/>
              <a:t>fracture</a:t>
            </a:r>
            <a:r>
              <a:rPr lang="en-US" dirty="0" smtClean="0"/>
              <a:t>.</a:t>
            </a:r>
          </a:p>
          <a:p>
            <a:pPr lvl="1">
              <a:spcBef>
                <a:spcPts val="900"/>
              </a:spcBef>
            </a:pPr>
            <a:r>
              <a:rPr lang="en-US" b="1" u="sng" dirty="0" smtClean="0"/>
              <a:t>Temper embrittlement </a:t>
            </a:r>
            <a:r>
              <a:rPr lang="en-US" dirty="0" smtClean="0"/>
              <a:t>is the reduction in fracture toughness due to a metallurgical change that can occur in some low-alloy steels </a:t>
            </a:r>
            <a:r>
              <a:rPr lang="en-US" b="1" dirty="0" smtClean="0"/>
              <a:t>as a result of long-term exposure in the temperature range of about 345 °C to 575 °C</a:t>
            </a:r>
            <a:r>
              <a:rPr lang="en-US" dirty="0" smtClean="0"/>
              <a:t>. This change causes an upward shift in the ductile-to-brittle transition temperature as measured by </a:t>
            </a:r>
            <a:r>
              <a:rPr lang="en-US" dirty="0" err="1" smtClean="0"/>
              <a:t>Charpy</a:t>
            </a:r>
            <a:r>
              <a:rPr lang="en-US" dirty="0" smtClean="0"/>
              <a:t> impact testing. Although the loss of toughness is not evident at operating temperature, equipment that is </a:t>
            </a:r>
            <a:r>
              <a:rPr lang="en-US" b="1" u="sng" dirty="0" smtClean="0"/>
              <a:t>temper </a:t>
            </a:r>
            <a:r>
              <a:rPr lang="en-US" b="1" u="sng" dirty="0" err="1" smtClean="0"/>
              <a:t>embrittled</a:t>
            </a:r>
            <a:r>
              <a:rPr lang="en-US" b="1" u="sng" dirty="0" smtClean="0"/>
              <a:t> may be susceptible to brittle fracture during start-up and shutdown</a:t>
            </a:r>
            <a:r>
              <a:rPr lang="en-US" dirty="0" smtClean="0"/>
              <a:t>.</a:t>
            </a:r>
          </a:p>
        </p:txBody>
      </p:sp>
      <p:sp>
        <p:nvSpPr>
          <p:cNvPr id="5" name="Title 4"/>
          <p:cNvSpPr>
            <a:spLocks noGrp="1"/>
          </p:cNvSpPr>
          <p:nvPr>
            <p:ph type="title"/>
          </p:nvPr>
        </p:nvSpPr>
        <p:spPr>
          <a:xfrm>
            <a:off x="2005642" y="609600"/>
            <a:ext cx="13643609" cy="866775"/>
          </a:xfrm>
        </p:spPr>
        <p:txBody>
          <a:bodyPr/>
          <a:lstStyle/>
          <a:p>
            <a:r>
              <a:rPr lang="en-US" sz="3600" u="sng" dirty="0"/>
              <a:t>S</a:t>
            </a:r>
            <a:r>
              <a:rPr lang="en-US" sz="3600" u="sng" dirty="0" smtClean="0"/>
              <a:t>usceptible </a:t>
            </a:r>
            <a:r>
              <a:rPr lang="en-US" sz="3600" u="sng" dirty="0"/>
              <a:t>materials</a:t>
            </a:r>
          </a:p>
        </p:txBody>
      </p:sp>
    </p:spTree>
    <p:extLst>
      <p:ext uri="{BB962C8B-B14F-4D97-AF65-F5344CB8AC3E}">
        <p14:creationId xmlns:p14="http://schemas.microsoft.com/office/powerpoint/2010/main" val="4245359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00400" y="401155"/>
            <a:ext cx="12954000" cy="1143000"/>
          </a:xfrm>
        </p:spPr>
        <p:txBody>
          <a:bodyPr>
            <a:normAutofit/>
          </a:bodyPr>
          <a:lstStyle/>
          <a:p>
            <a:r>
              <a:rPr lang="en-US" u="sng" dirty="0"/>
              <a:t>B</a:t>
            </a:r>
            <a:r>
              <a:rPr lang="en-US" u="sng" dirty="0" smtClean="0"/>
              <a:t>rittle-to-ductile </a:t>
            </a:r>
            <a:r>
              <a:rPr lang="en-US" u="sng" dirty="0" smtClean="0"/>
              <a:t>transition temperature curve</a:t>
            </a:r>
            <a:endParaRPr lang="en-US" u="sng" dirty="0"/>
          </a:p>
        </p:txBody>
      </p:sp>
      <p:pic>
        <p:nvPicPr>
          <p:cNvPr id="6" name="Picture 5"/>
          <p:cNvPicPr>
            <a:picLocks noChangeAspect="1"/>
          </p:cNvPicPr>
          <p:nvPr/>
        </p:nvPicPr>
        <p:blipFill rotWithShape="1">
          <a:blip r:embed="rId2"/>
          <a:srcRect l="29455" t="19145" r="41506" b="39402"/>
          <a:stretch/>
        </p:blipFill>
        <p:spPr>
          <a:xfrm>
            <a:off x="1565696" y="1939935"/>
            <a:ext cx="9652958" cy="7751133"/>
          </a:xfrm>
          <a:prstGeom prst="rect">
            <a:avLst/>
          </a:prstGeom>
        </p:spPr>
      </p:pic>
      <p:pic>
        <p:nvPicPr>
          <p:cNvPr id="7" name="Picture 6"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6342" y="2057313"/>
            <a:ext cx="6288657" cy="714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44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3539</Words>
  <Application>Microsoft Office PowerPoint</Application>
  <PresentationFormat>Custom</PresentationFormat>
  <Paragraphs>209</Paragraphs>
  <Slides>36</Slides>
  <Notes>17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50" baseType="lpstr">
      <vt:lpstr>Codec Pro ExtraBold</vt:lpstr>
      <vt:lpstr>Tabarra Sans Heavy</vt:lpstr>
      <vt:lpstr>Canva Sans</vt:lpstr>
      <vt:lpstr>SABIC Typeface Headline Light</vt:lpstr>
      <vt:lpstr>Canva Sans Bold</vt:lpstr>
      <vt:lpstr>Arial</vt:lpstr>
      <vt:lpstr>Glacial Indifference Bold</vt:lpstr>
      <vt:lpstr>Tabarra Sans</vt:lpstr>
      <vt:lpstr>Calibri</vt:lpstr>
      <vt:lpstr>Helv</vt:lpstr>
      <vt:lpstr>Wingdings</vt:lpstr>
      <vt:lpstr>Office Theme</vt:lpstr>
      <vt:lpstr>VISIO</vt:lpstr>
      <vt:lpstr>Worksheet</vt:lpstr>
      <vt:lpstr>PowerPoint Presentation</vt:lpstr>
      <vt:lpstr>Opening thoughts:  GLASS Vs. STEEL</vt:lpstr>
      <vt:lpstr>Brittle FRACTURE (BF)</vt:lpstr>
      <vt:lpstr>Brittle Fracture</vt:lpstr>
      <vt:lpstr>Fracture – ductile vs. brittle</vt:lpstr>
      <vt:lpstr>Fracture – ductile vs. brittle                                         contd.</vt:lpstr>
      <vt:lpstr>Brittle fracture damage mechanism</vt:lpstr>
      <vt:lpstr>Susceptible materials</vt:lpstr>
      <vt:lpstr>Brittle-to-ductile transition temperature curve</vt:lpstr>
      <vt:lpstr>Susceptible materials</vt:lpstr>
      <vt:lpstr>Critical Factors aiding brittle fracture occurrence</vt:lpstr>
      <vt:lpstr>(1) Stress</vt:lpstr>
      <vt:lpstr>PowerPoint Presentation</vt:lpstr>
      <vt:lpstr>PowerPoint Presentation</vt:lpstr>
      <vt:lpstr>(2) TOUGHNESS</vt:lpstr>
      <vt:lpstr>How Toughness is Measured Charpy Impact Test</vt:lpstr>
      <vt:lpstr>Charpy Toughness For Carbon Steel </vt:lpstr>
      <vt:lpstr>Brittle fracture can occur solely due to a change in toughness. This picture shows a ship during WW 2 which split in half while tied to the dock. The ship steel was of relatively poor toughness, and became inadequate when cooled during cold weather. The combination of poor toughness, cold weather and a stress concentration from a deck hatch weld caused the catastrophic failure.</vt:lpstr>
      <vt:lpstr>(3) defect</vt:lpstr>
      <vt:lpstr>Hydrotest failure – During hydrotest the risk of BF can be significant because the vessel is “cold”, the stress “high” and there is the  possibility of weld defects. The figure illustrates a thick walled vessel BF during its first hydrotest. </vt:lpstr>
      <vt:lpstr>CET, MDMT, MAT, MSOT</vt:lpstr>
      <vt:lpstr>CET, MDMT, MAT, MSOT                                                                   contd.</vt:lpstr>
      <vt:lpstr>PowerPoint Presentation</vt:lpstr>
      <vt:lpstr>Minimum Safe Operating Temperature (MSOT) </vt:lpstr>
      <vt:lpstr>CET Excursion Scenario </vt:lpstr>
      <vt:lpstr>PowerPoint Presentation</vt:lpstr>
      <vt:lpstr>Affected Units and Equipment</vt:lpstr>
      <vt:lpstr>Appearance or Morphology of Damage</vt:lpstr>
      <vt:lpstr>Failed photos</vt:lpstr>
      <vt:lpstr>Failed photos</vt:lpstr>
      <vt:lpstr>PowerPoint Presentation</vt:lpstr>
      <vt:lpstr>PowerPoint Presentation</vt:lpstr>
      <vt:lpstr>Inspection and Monitoring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cp:lastModifiedBy>Reddy, Kauluri Y.</cp:lastModifiedBy>
  <cp:revision>7</cp:revision>
  <dcterms:created xsi:type="dcterms:W3CDTF">2006-08-16T00:00:00Z</dcterms:created>
  <dcterms:modified xsi:type="dcterms:W3CDTF">2024-06-12T07:44:44Z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413353-fbc6-4217-b595-7e32a2176cdb_Enabled">
    <vt:lpwstr>true</vt:lpwstr>
  </property>
  <property fmtid="{D5CDD505-2E9C-101B-9397-08002B2CF9AE}" pid="3" name="MSIP_Label_99413353-fbc6-4217-b595-7e32a2176cdb_SetDate">
    <vt:lpwstr>2024-06-12T07:44:40Z</vt:lpwstr>
  </property>
  <property fmtid="{D5CDD505-2E9C-101B-9397-08002B2CF9AE}" pid="4" name="MSIP_Label_99413353-fbc6-4217-b595-7e32a2176cdb_Method">
    <vt:lpwstr>Privileged</vt:lpwstr>
  </property>
  <property fmtid="{D5CDD505-2E9C-101B-9397-08002B2CF9AE}" pid="5" name="MSIP_Label_99413353-fbc6-4217-b595-7e32a2176cdb_Name">
    <vt:lpwstr>99413353-fbc6-4217-b595-7e32a2176cdb</vt:lpwstr>
  </property>
  <property fmtid="{D5CDD505-2E9C-101B-9397-08002B2CF9AE}" pid="6" name="MSIP_Label_99413353-fbc6-4217-b595-7e32a2176cdb_SiteId">
    <vt:lpwstr>a77c517c-e95e-435b-bbb4-cb17e462491f</vt:lpwstr>
  </property>
  <property fmtid="{D5CDD505-2E9C-101B-9397-08002B2CF9AE}" pid="7" name="MSIP_Label_99413353-fbc6-4217-b595-7e32a2176cdb_ActionId">
    <vt:lpwstr>76699d24-5379-4c5b-856f-9e52d5586195</vt:lpwstr>
  </property>
  <property fmtid="{D5CDD505-2E9C-101B-9397-08002B2CF9AE}" pid="8" name="MSIP_Label_99413353-fbc6-4217-b595-7e32a2176cdb_ContentBits">
    <vt:lpwstr>1</vt:lpwstr>
  </property>
</Properties>
</file>