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58" r:id="rId21"/>
  </p:sldIdLst>
  <p:sldSz cx="18288000" cy="10287000"/>
  <p:notesSz cx="6858000" cy="9144000"/>
  <p:embeddedFontLst>
    <p:embeddedFont>
      <p:font typeface="Canva Sans" panose="020B0604020202020204" charset="0"/>
      <p:regular r:id="rId23"/>
    </p:embeddedFont>
    <p:embeddedFont>
      <p:font typeface="Canva Sans Bold" panose="020B0604020202020204" charset="0"/>
      <p:regular r:id="rId24"/>
    </p:embeddedFont>
    <p:embeddedFont>
      <p:font typeface="Codec Pro ExtraBold" panose="020B0604020202020204" charset="0"/>
      <p:regular r:id="rId25"/>
    </p:embeddedFont>
    <p:embeddedFont>
      <p:font typeface="Glacial Indifference Bold" panose="020B0604020202020204" charset="0"/>
      <p:regular r:id="rId26"/>
    </p:embeddedFont>
    <p:embeddedFont>
      <p:font typeface="Tabarra Sans" panose="020B0604020202020204" charset="0"/>
      <p:regular r:id="rId27"/>
    </p:embeddedFont>
    <p:embeddedFont>
      <p:font typeface="Tabarra Sans Heavy"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77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BEE1A-A58A-4442-B014-3A5349CD55DC}" type="datetimeFigureOut">
              <a:rPr lang="en-IN" smtClean="0"/>
              <a:t>22-06-2024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E45A5-2981-420A-936B-CD2C924BCA71}" type="slidenum">
              <a:rPr lang="en-IN" smtClean="0"/>
              <a:t>‹#›</a:t>
            </a:fld>
            <a:endParaRPr lang="en-IN"/>
          </a:p>
        </p:txBody>
      </p:sp>
    </p:spTree>
    <p:extLst>
      <p:ext uri="{BB962C8B-B14F-4D97-AF65-F5344CB8AC3E}">
        <p14:creationId xmlns:p14="http://schemas.microsoft.com/office/powerpoint/2010/main" val="158247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svg"/><Relationship Id="rId7" Type="http://schemas.openxmlformats.org/officeDocument/2006/relationships/image" Target="../media/image19.svg"/><Relationship Id="rId12"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svg"/><Relationship Id="rId5" Type="http://schemas.openxmlformats.org/officeDocument/2006/relationships/image" Target="../media/image17.sv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7682761">
            <a:off x="248583" y="12179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1722956" y="7194208"/>
            <a:ext cx="6900386" cy="796285"/>
          </a:xfrm>
          <a:prstGeom prst="rect">
            <a:avLst/>
          </a:prstGeom>
        </p:spPr>
        <p:txBody>
          <a:bodyPr lIns="68744" tIns="68744" rIns="68744" bIns="68744" rtlCol="0" anchor="ctr"/>
          <a:lstStyle/>
          <a:p>
            <a:pPr algn="r">
              <a:lnSpc>
                <a:spcPts val="2730"/>
              </a:lnSpc>
            </a:pPr>
            <a:endParaRPr lang="en-US" sz="2100" spc="119" dirty="0">
              <a:solidFill>
                <a:srgbClr val="E28126"/>
              </a:solidFill>
              <a:latin typeface="Canva Sans"/>
            </a:endParaRPr>
          </a:p>
        </p:txBody>
      </p:sp>
      <p:sp>
        <p:nvSpPr>
          <p:cNvPr id="11" name="TextBox 11"/>
          <p:cNvSpPr txBox="1"/>
          <p:nvPr/>
        </p:nvSpPr>
        <p:spPr>
          <a:xfrm>
            <a:off x="11488587" y="6408442"/>
            <a:ext cx="6799413" cy="3016210"/>
          </a:xfrm>
          <a:prstGeom prst="rect">
            <a:avLst/>
          </a:prstGeom>
        </p:spPr>
        <p:txBody>
          <a:bodyPr wrap="square" lIns="0" tIns="0" rIns="0" bIns="0" rtlCol="0" anchor="t">
            <a:spAutoFit/>
          </a:bodyPr>
          <a:lstStyle/>
          <a:p>
            <a:pPr algn="l"/>
            <a:r>
              <a:rPr lang="en-US" sz="2800" spc="195" dirty="0">
                <a:solidFill>
                  <a:srgbClr val="0C3E5B"/>
                </a:solidFill>
                <a:latin typeface="Canva Sans"/>
              </a:rPr>
              <a:t>Presented By:</a:t>
            </a:r>
            <a:r>
              <a:rPr lang="en-US" sz="2800" spc="195" dirty="0">
                <a:solidFill>
                  <a:srgbClr val="0C3E5B"/>
                </a:solidFill>
                <a:latin typeface="Canva Sans Bold"/>
              </a:rPr>
              <a:t> </a:t>
            </a:r>
          </a:p>
          <a:p>
            <a:pPr algn="l"/>
            <a:r>
              <a:rPr lang="en-US" sz="2800" b="1" dirty="0">
                <a:solidFill>
                  <a:srgbClr val="013B89"/>
                </a:solidFill>
              </a:rPr>
              <a:t>Engr. Mohamed Fayas Saffiudeen M.E,M.B.A.,</a:t>
            </a:r>
          </a:p>
          <a:p>
            <a:pPr algn="l"/>
            <a:r>
              <a:rPr lang="en-US" sz="2800" b="1" dirty="0">
                <a:solidFill>
                  <a:srgbClr val="013B89"/>
                </a:solidFill>
              </a:rPr>
              <a:t>Lecturer -Department of Mechanical Skills</a:t>
            </a:r>
          </a:p>
          <a:p>
            <a:pPr algn="l"/>
            <a:r>
              <a:rPr lang="en-US" sz="2800" b="1" dirty="0">
                <a:solidFill>
                  <a:srgbClr val="013B89"/>
                </a:solidFill>
              </a:rPr>
              <a:t>Jubail Technical Institute, Royal Commission for Jubail and Yanbu,</a:t>
            </a:r>
          </a:p>
          <a:p>
            <a:pPr algn="l"/>
            <a:r>
              <a:rPr lang="en-US" sz="2800" b="1" dirty="0">
                <a:solidFill>
                  <a:srgbClr val="013B89"/>
                </a:solidFill>
              </a:rPr>
              <a:t>Jubail, Kingdom of Saudi Arabia</a:t>
            </a:r>
          </a:p>
          <a:p>
            <a:pPr algn="l"/>
            <a:r>
              <a:rPr lang="en-US" sz="2800" b="1" dirty="0">
                <a:solidFill>
                  <a:srgbClr val="013B89"/>
                </a:solidFill>
              </a:rPr>
              <a:t>saffiudeen_m@RCJY.EDU.SA</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sp>
        <p:nvSpPr>
          <p:cNvPr id="23" name="TextBox 22">
            <a:extLst>
              <a:ext uri="{FF2B5EF4-FFF2-40B4-BE49-F238E27FC236}">
                <a16:creationId xmlns:a16="http://schemas.microsoft.com/office/drawing/2014/main" id="{1D3AA2E8-B55B-2CD9-9044-413F3D43FCE8}"/>
              </a:ext>
            </a:extLst>
          </p:cNvPr>
          <p:cNvSpPr txBox="1"/>
          <p:nvPr/>
        </p:nvSpPr>
        <p:spPr>
          <a:xfrm>
            <a:off x="381000" y="5677367"/>
            <a:ext cx="10339754" cy="1077218"/>
          </a:xfrm>
          <a:prstGeom prst="rect">
            <a:avLst/>
          </a:prstGeom>
          <a:noFill/>
        </p:spPr>
        <p:txBody>
          <a:bodyPr wrap="square">
            <a:spAutoFit/>
          </a:bodyPr>
          <a:lstStyle/>
          <a:p>
            <a:pPr algn="ctr"/>
            <a:r>
              <a:rPr lang="en-US" sz="3200" b="1" dirty="0">
                <a:solidFill>
                  <a:srgbClr val="00B050"/>
                </a:solidFill>
              </a:rPr>
              <a:t>Comparative Study of Heat Exchanger Tubes Failure Analysis Using ECT and IRIS </a:t>
            </a:r>
            <a:endParaRPr lang="en-IN" sz="3200" dirty="0"/>
          </a:p>
        </p:txBody>
      </p:sp>
      <p:pic>
        <p:nvPicPr>
          <p:cNvPr id="25" name="Picture 24">
            <a:extLst>
              <a:ext uri="{FF2B5EF4-FFF2-40B4-BE49-F238E27FC236}">
                <a16:creationId xmlns:a16="http://schemas.microsoft.com/office/drawing/2014/main" id="{B9F6D61C-1F79-D786-78C2-52044964406F}"/>
              </a:ext>
            </a:extLst>
          </p:cNvPr>
          <p:cNvPicPr>
            <a:picLocks noChangeAspect="1"/>
          </p:cNvPicPr>
          <p:nvPr/>
        </p:nvPicPr>
        <p:blipFill>
          <a:blip r:embed="rId8"/>
          <a:stretch>
            <a:fillRect/>
          </a:stretch>
        </p:blipFill>
        <p:spPr>
          <a:xfrm>
            <a:off x="13949203" y="501310"/>
            <a:ext cx="2912830" cy="18006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r>
              <a:rPr lang="en-US" sz="2800" b="1" dirty="0">
                <a:solidFill>
                  <a:srgbClr val="9562FF"/>
                </a:solidFill>
              </a:rPr>
              <a:t>Result code Statistics</a:t>
            </a: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4" name="Content Placeholder 7">
            <a:extLst>
              <a:ext uri="{FF2B5EF4-FFF2-40B4-BE49-F238E27FC236}">
                <a16:creationId xmlns:a16="http://schemas.microsoft.com/office/drawing/2014/main" id="{E66ADE90-8EDE-8B80-564D-449D8ECBC544}"/>
              </a:ext>
            </a:extLst>
          </p:cNvPr>
          <p:cNvSpPr txBox="1">
            <a:spLocks/>
          </p:cNvSpPr>
          <p:nvPr/>
        </p:nvSpPr>
        <p:spPr>
          <a:xfrm>
            <a:off x="1676400" y="1485901"/>
            <a:ext cx="15296536" cy="7010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2800" b="1" dirty="0">
              <a:solidFill>
                <a:srgbClr val="013B89"/>
              </a:solidFill>
            </a:endParaRPr>
          </a:p>
        </p:txBody>
      </p:sp>
      <p:sp>
        <p:nvSpPr>
          <p:cNvPr id="5" name="TextBox 4">
            <a:extLst>
              <a:ext uri="{FF2B5EF4-FFF2-40B4-BE49-F238E27FC236}">
                <a16:creationId xmlns:a16="http://schemas.microsoft.com/office/drawing/2014/main" id="{7218958A-95D7-A57A-0A84-A686998761ED}"/>
              </a:ext>
            </a:extLst>
          </p:cNvPr>
          <p:cNvSpPr txBox="1"/>
          <p:nvPr/>
        </p:nvSpPr>
        <p:spPr>
          <a:xfrm>
            <a:off x="2438400" y="1809134"/>
            <a:ext cx="9144000" cy="5262979"/>
          </a:xfrm>
          <a:prstGeom prst="rect">
            <a:avLst/>
          </a:prstGeom>
          <a:noFill/>
        </p:spPr>
        <p:txBody>
          <a:bodyPr wrap="square">
            <a:spAutoFit/>
          </a:bodyPr>
          <a:lstStyle/>
          <a:p>
            <a:pPr marL="0" indent="0" algn="just">
              <a:buNone/>
            </a:pPr>
            <a:r>
              <a:rPr lang="en-US" sz="2800" b="1" dirty="0">
                <a:solidFill>
                  <a:srgbClr val="013B89"/>
                </a:solidFill>
              </a:rPr>
              <a:t>The total number of imperfections found for this heat exchanger utilizing IRIS and ECT are shown in Table 7 below. This table, which started as "result code statistics data," will be helpful for retubing procedures and more studies on failed tubes. IRIS result code statistics inspection report indicates that 101 tubes (35.31%) with pitting defects and 7 tubes (2.45%) with corrosion defects. Balance 178 tubes (62.23%) tubes found without wall thickness loss. ECT result code statistics inspection report indicates that 122 tubes (42.66%) with pitting defects and 31 tubes (10.84%) with wall thickness loss defects. Balance 132 tubes, (46.15%) tubes found without wall thickness loss.</a:t>
            </a:r>
          </a:p>
        </p:txBody>
      </p:sp>
      <p:graphicFrame>
        <p:nvGraphicFramePr>
          <p:cNvPr id="7" name="Table 6">
            <a:extLst>
              <a:ext uri="{FF2B5EF4-FFF2-40B4-BE49-F238E27FC236}">
                <a16:creationId xmlns:a16="http://schemas.microsoft.com/office/drawing/2014/main" id="{27380A1F-93C4-591A-A6CB-E2EA189C236C}"/>
              </a:ext>
            </a:extLst>
          </p:cNvPr>
          <p:cNvGraphicFramePr>
            <a:graphicFrameLocks noGrp="1"/>
          </p:cNvGraphicFramePr>
          <p:nvPr>
            <p:extLst>
              <p:ext uri="{D42A27DB-BD31-4B8C-83A1-F6EECF244321}">
                <p14:modId xmlns:p14="http://schemas.microsoft.com/office/powerpoint/2010/main" val="3406033126"/>
              </p:ext>
            </p:extLst>
          </p:nvPr>
        </p:nvGraphicFramePr>
        <p:xfrm>
          <a:off x="12205855" y="1485901"/>
          <a:ext cx="5306290" cy="7406708"/>
        </p:xfrm>
        <a:graphic>
          <a:graphicData uri="http://schemas.openxmlformats.org/drawingml/2006/table">
            <a:tbl>
              <a:tblPr firstRow="1" firstCol="1" bandRow="1"/>
              <a:tblGrid>
                <a:gridCol w="2063234">
                  <a:extLst>
                    <a:ext uri="{9D8B030D-6E8A-4147-A177-3AD203B41FA5}">
                      <a16:colId xmlns:a16="http://schemas.microsoft.com/office/drawing/2014/main" val="1698213569"/>
                    </a:ext>
                  </a:extLst>
                </a:gridCol>
                <a:gridCol w="734240">
                  <a:extLst>
                    <a:ext uri="{9D8B030D-6E8A-4147-A177-3AD203B41FA5}">
                      <a16:colId xmlns:a16="http://schemas.microsoft.com/office/drawing/2014/main" val="826786228"/>
                    </a:ext>
                  </a:extLst>
                </a:gridCol>
                <a:gridCol w="887288">
                  <a:extLst>
                    <a:ext uri="{9D8B030D-6E8A-4147-A177-3AD203B41FA5}">
                      <a16:colId xmlns:a16="http://schemas.microsoft.com/office/drawing/2014/main" val="600611922"/>
                    </a:ext>
                  </a:extLst>
                </a:gridCol>
                <a:gridCol w="734240">
                  <a:extLst>
                    <a:ext uri="{9D8B030D-6E8A-4147-A177-3AD203B41FA5}">
                      <a16:colId xmlns:a16="http://schemas.microsoft.com/office/drawing/2014/main" val="4029667064"/>
                    </a:ext>
                  </a:extLst>
                </a:gridCol>
                <a:gridCol w="887288">
                  <a:extLst>
                    <a:ext uri="{9D8B030D-6E8A-4147-A177-3AD203B41FA5}">
                      <a16:colId xmlns:a16="http://schemas.microsoft.com/office/drawing/2014/main" val="4169878467"/>
                    </a:ext>
                  </a:extLst>
                </a:gridCol>
              </a:tblGrid>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00B050"/>
                          </a:solidFill>
                          <a:effectLst/>
                          <a:latin typeface="Times New Roman" panose="02020603050405020304" pitchFamily="18" charset="0"/>
                          <a:ea typeface="SimSun" panose="02010600030101010101" pitchFamily="2" charset="-122"/>
                          <a:cs typeface="Arial" panose="020B0604020202020204" pitchFamily="34" charset="0"/>
                        </a:rPr>
                        <a:t>NDT</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00B050"/>
                          </a:solidFill>
                          <a:effectLst/>
                          <a:latin typeface="Times New Roman" panose="02020603050405020304" pitchFamily="18" charset="0"/>
                          <a:ea typeface="SimSun" panose="02010600030101010101" pitchFamily="2" charset="-122"/>
                          <a:cs typeface="Arial" panose="020B0604020202020204" pitchFamily="34" charset="0"/>
                        </a:rPr>
                        <a:t>IRIS</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00B050"/>
                          </a:solidFill>
                          <a:effectLst/>
                          <a:latin typeface="Times New Roman" panose="02020603050405020304" pitchFamily="18" charset="0"/>
                          <a:ea typeface="SimSun" panose="02010600030101010101" pitchFamily="2" charset="-122"/>
                          <a:cs typeface="Arial" panose="020B0604020202020204" pitchFamily="34" charset="0"/>
                        </a:rPr>
                        <a:t>ECT</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657120263"/>
                  </a:ext>
                </a:extLst>
              </a:tr>
              <a:tr h="59172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00B050"/>
                          </a:solidFill>
                          <a:effectLst/>
                          <a:latin typeface="Times New Roman" panose="02020603050405020304" pitchFamily="18" charset="0"/>
                          <a:ea typeface="SimSun" panose="02010600030101010101" pitchFamily="2" charset="-122"/>
                          <a:cs typeface="Arial" panose="020B0604020202020204" pitchFamily="34" charset="0"/>
                        </a:rPr>
                        <a:t>Defects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00B050"/>
                          </a:solidFill>
                          <a:effectLst/>
                          <a:latin typeface="Times New Roman" panose="02020603050405020304" pitchFamily="18" charset="0"/>
                          <a:ea typeface="SimSun" panose="02010600030101010101" pitchFamily="2" charset="-122"/>
                          <a:cs typeface="Arial" panose="020B0604020202020204" pitchFamily="34" charset="0"/>
                        </a:rPr>
                        <a:t>Total tubes</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00B050"/>
                          </a:solidFill>
                          <a:effectLst/>
                          <a:latin typeface="Times New Roman" panose="02020603050405020304" pitchFamily="18" charset="0"/>
                          <a:ea typeface="SimSun" panose="02010600030101010101" pitchFamily="2" charset="-122"/>
                          <a:cs typeface="Arial" panose="020B0604020202020204" pitchFamily="34" charset="0"/>
                        </a:rPr>
                        <a:t>Total defects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00B050"/>
                          </a:solidFill>
                          <a:effectLst/>
                          <a:latin typeface="Times New Roman" panose="02020603050405020304" pitchFamily="18" charset="0"/>
                          <a:ea typeface="SimSun" panose="02010600030101010101" pitchFamily="2" charset="-122"/>
                          <a:cs typeface="Arial" panose="020B0604020202020204" pitchFamily="34" charset="0"/>
                        </a:rPr>
                        <a:t>Total tubes</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00B050"/>
                          </a:solidFill>
                          <a:effectLst/>
                          <a:latin typeface="Times New Roman" panose="02020603050405020304" pitchFamily="18" charset="0"/>
                          <a:ea typeface="SimSun" panose="02010600030101010101" pitchFamily="2" charset="-122"/>
                          <a:cs typeface="Arial" panose="020B0604020202020204" pitchFamily="34" charset="0"/>
                        </a:rPr>
                        <a:t>Total defects</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091798"/>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Bulge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663998"/>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Corrosion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7</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2.4%</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4150366"/>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Cracking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133263"/>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Dented</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130731"/>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Erosion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326762"/>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Through-hole</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425861"/>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Corrosion(Internal)</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1222822"/>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Pitting (Internal)</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346009"/>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Incomplete test</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928166"/>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No defect(NDD)</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178</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62.2%</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132</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46.1%</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3332427"/>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No access</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2797777"/>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Obstructed(Plug)</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492691"/>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Corrosion(External)</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653995"/>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Pitting (External)</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524529"/>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Pitting (PIT)</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101</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35.3%</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122</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42.7%</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816174"/>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Restricted</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1</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0.3%</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927827"/>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Stress cracking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2010866"/>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Wear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0510499"/>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Long thk loss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30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10.5%</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346002"/>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Short thk loss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rgbClr val="FF0000"/>
                          </a:solidFill>
                          <a:effectLst/>
                          <a:latin typeface="Times New Roman" panose="02020603050405020304" pitchFamily="18" charset="0"/>
                          <a:ea typeface="SimSun" panose="02010600030101010101" pitchFamily="2" charset="-122"/>
                          <a:cs typeface="Arial" panose="020B0604020202020204" pitchFamily="34" charset="0"/>
                        </a:rPr>
                        <a:t>1</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rPr>
                        <a:t>0.3%</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402382"/>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Taper thk loss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276534"/>
                  </a:ext>
                </a:extLst>
              </a:tr>
              <a:tr h="2958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Total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286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100%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286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just">
                        <a:lnSpc>
                          <a:spcPct val="150000"/>
                        </a:lnSpc>
                        <a:spcBef>
                          <a:spcPts val="0"/>
                        </a:spcBef>
                        <a:spcAft>
                          <a:spcPts val="600"/>
                        </a:spcAft>
                        <a:tabLst>
                          <a:tab pos="182880" algn="l"/>
                        </a:tabLst>
                      </a:pPr>
                      <a:r>
                        <a:rPr lang="en-US" sz="1400" b="1" spc="-5" dirty="0">
                          <a:solidFill>
                            <a:schemeClr val="accent1">
                              <a:lumMod val="50000"/>
                            </a:schemeClr>
                          </a:solidFill>
                          <a:effectLst/>
                          <a:latin typeface="Times New Roman" panose="02020603050405020304" pitchFamily="18" charset="0"/>
                          <a:ea typeface="SimSun" panose="02010600030101010101" pitchFamily="2" charset="-122"/>
                          <a:cs typeface="Arial" panose="020B0604020202020204" pitchFamily="34" charset="0"/>
                        </a:rPr>
                        <a:t>100%</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90932"/>
                  </a:ext>
                </a:extLst>
              </a:tr>
            </a:tbl>
          </a:graphicData>
        </a:graphic>
      </p:graphicFrame>
    </p:spTree>
    <p:extLst>
      <p:ext uri="{BB962C8B-B14F-4D97-AF65-F5344CB8AC3E}">
        <p14:creationId xmlns:p14="http://schemas.microsoft.com/office/powerpoint/2010/main" val="334717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srgbClr val="9562FF"/>
                </a:solidFill>
              </a:rPr>
              <a:t>Comparative Study</a:t>
            </a:r>
            <a:br>
              <a:rPr lang="en-US" sz="2800" b="1" dirty="0">
                <a:solidFill>
                  <a:srgbClr val="9562FF"/>
                </a:solidFill>
              </a:rPr>
            </a:br>
            <a:r>
              <a:rPr lang="en-US" sz="2800" b="1" dirty="0">
                <a:solidFill>
                  <a:srgbClr val="9562FF"/>
                </a:solidFill>
              </a:rPr>
              <a:t>Inspection summary of row 1 (17 tubes)</a:t>
            </a: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graphicFrame>
        <p:nvGraphicFramePr>
          <p:cNvPr id="4" name="Table 3">
            <a:extLst>
              <a:ext uri="{FF2B5EF4-FFF2-40B4-BE49-F238E27FC236}">
                <a16:creationId xmlns:a16="http://schemas.microsoft.com/office/drawing/2014/main" id="{461CA145-5CA6-F49E-756E-975DAF70566D}"/>
              </a:ext>
            </a:extLst>
          </p:cNvPr>
          <p:cNvGraphicFramePr>
            <a:graphicFrameLocks noGrp="1"/>
          </p:cNvGraphicFramePr>
          <p:nvPr>
            <p:extLst>
              <p:ext uri="{D42A27DB-BD31-4B8C-83A1-F6EECF244321}">
                <p14:modId xmlns:p14="http://schemas.microsoft.com/office/powerpoint/2010/main" val="1977241630"/>
              </p:ext>
            </p:extLst>
          </p:nvPr>
        </p:nvGraphicFramePr>
        <p:xfrm>
          <a:off x="12848303" y="1533819"/>
          <a:ext cx="4495799" cy="3475182"/>
        </p:xfrm>
        <a:graphic>
          <a:graphicData uri="http://schemas.openxmlformats.org/drawingml/2006/table">
            <a:tbl>
              <a:tblPr/>
              <a:tblGrid>
                <a:gridCol w="627907">
                  <a:extLst>
                    <a:ext uri="{9D8B030D-6E8A-4147-A177-3AD203B41FA5}">
                      <a16:colId xmlns:a16="http://schemas.microsoft.com/office/drawing/2014/main" val="3062495553"/>
                    </a:ext>
                  </a:extLst>
                </a:gridCol>
                <a:gridCol w="1235636">
                  <a:extLst>
                    <a:ext uri="{9D8B030D-6E8A-4147-A177-3AD203B41FA5}">
                      <a16:colId xmlns:a16="http://schemas.microsoft.com/office/drawing/2014/main" val="9725929"/>
                    </a:ext>
                  </a:extLst>
                </a:gridCol>
                <a:gridCol w="1316128">
                  <a:extLst>
                    <a:ext uri="{9D8B030D-6E8A-4147-A177-3AD203B41FA5}">
                      <a16:colId xmlns:a16="http://schemas.microsoft.com/office/drawing/2014/main" val="2083416611"/>
                    </a:ext>
                  </a:extLst>
                </a:gridCol>
                <a:gridCol w="1316128">
                  <a:extLst>
                    <a:ext uri="{9D8B030D-6E8A-4147-A177-3AD203B41FA5}">
                      <a16:colId xmlns:a16="http://schemas.microsoft.com/office/drawing/2014/main" val="1160140096"/>
                    </a:ext>
                  </a:extLst>
                </a:gridCol>
              </a:tblGrid>
              <a:tr h="295914">
                <a:tc rowSpan="2">
                  <a:txBody>
                    <a:bodyPr/>
                    <a:lstStyle/>
                    <a:p>
                      <a:pPr marL="0" marR="0" algn="ctr">
                        <a:spcBef>
                          <a:spcPts val="0"/>
                        </a:spcBef>
                        <a:spcAft>
                          <a:spcPts val="0"/>
                        </a:spcAft>
                      </a:pPr>
                      <a:r>
                        <a:rPr lang="en-US" sz="1600" b="1" kern="1200" dirty="0" err="1">
                          <a:solidFill>
                            <a:srgbClr val="00B050"/>
                          </a:solidFill>
                          <a:latin typeface="+mn-lt"/>
                          <a:ea typeface="+mn-ea"/>
                          <a:cs typeface="+mn-cs"/>
                        </a:rPr>
                        <a:t>S.No</a:t>
                      </a:r>
                      <a:r>
                        <a:rPr lang="en-US" sz="1600" b="1" kern="1200" dirty="0">
                          <a:solidFill>
                            <a:srgbClr val="00B050"/>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600" b="1" kern="1200">
                          <a:solidFill>
                            <a:srgbClr val="00B050"/>
                          </a:solidFill>
                          <a:latin typeface="+mn-lt"/>
                          <a:ea typeface="+mn-ea"/>
                          <a:cs typeface="+mn-cs"/>
                        </a:rPr>
                        <a:t>Parameters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3541240"/>
                  </a:ext>
                </a:extLst>
              </a:tr>
              <a:tr h="591828">
                <a:tc vMerge="1">
                  <a:txBody>
                    <a:bodyPr/>
                    <a:lstStyle/>
                    <a:p>
                      <a:endParaRPr lang="en-US"/>
                    </a:p>
                  </a:txBody>
                  <a:tcPr/>
                </a:tc>
                <a:tc>
                  <a:txBody>
                    <a:bodyPr/>
                    <a:lstStyle/>
                    <a:p>
                      <a:pPr marL="0" marR="0" algn="ctr">
                        <a:spcBef>
                          <a:spcPts val="0"/>
                        </a:spcBef>
                        <a:spcAft>
                          <a:spcPts val="0"/>
                        </a:spcAft>
                      </a:pPr>
                      <a:r>
                        <a:rPr lang="en-US" sz="1600" b="1" kern="1200">
                          <a:solidFill>
                            <a:srgbClr val="00B050"/>
                          </a:solidFill>
                          <a:latin typeface="+mn-lt"/>
                          <a:ea typeface="+mn-ea"/>
                          <a:cs typeface="+mn-cs"/>
                        </a:rPr>
                        <a:t>Wall Loss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0B050"/>
                          </a:solidFill>
                          <a:latin typeface="+mn-lt"/>
                          <a:ea typeface="+mn-ea"/>
                          <a:cs typeface="+mn-cs"/>
                        </a:rPr>
                        <a:t>No of Tubes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0B050"/>
                          </a:solidFill>
                          <a:latin typeface="+mn-lt"/>
                          <a:ea typeface="+mn-ea"/>
                          <a:cs typeface="+mn-cs"/>
                        </a:rPr>
                        <a:t>(%)Tube Inspected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505981"/>
                  </a:ext>
                </a:extLst>
              </a:tr>
              <a:tr h="323018">
                <a:tc>
                  <a:txBody>
                    <a:bodyPr/>
                    <a:lstStyle/>
                    <a:p>
                      <a:pPr marL="0" marR="0" algn="ctr">
                        <a:spcBef>
                          <a:spcPts val="0"/>
                        </a:spcBef>
                        <a:spcAft>
                          <a:spcPts val="0"/>
                        </a:spcAft>
                      </a:pPr>
                      <a:r>
                        <a:rPr lang="en-US" sz="1600" b="1" kern="1200" dirty="0">
                          <a:solidFill>
                            <a:srgbClr val="013B89"/>
                          </a:solidFill>
                          <a:latin typeface="+mn-lt"/>
                          <a:ea typeface="+mn-ea"/>
                          <a:cs typeface="+mn-cs"/>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No defect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132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a:solidFill>
                            <a:srgbClr val="013B89"/>
                          </a:solidFill>
                          <a:latin typeface="+mn-lt"/>
                          <a:ea typeface="+mn-ea"/>
                          <a:cs typeface="+mn-cs"/>
                        </a:rPr>
                        <a:t>46.15%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528771"/>
                  </a:ext>
                </a:extLst>
              </a:tr>
              <a:tr h="326314">
                <a:tc>
                  <a:txBody>
                    <a:bodyPr/>
                    <a:lstStyle/>
                    <a:p>
                      <a:pPr marL="0" marR="0" algn="ctr">
                        <a:spcBef>
                          <a:spcPts val="0"/>
                        </a:spcBef>
                        <a:spcAft>
                          <a:spcPts val="0"/>
                        </a:spcAft>
                      </a:pPr>
                      <a:r>
                        <a:rPr lang="en-US" sz="1600" b="1" kern="1200">
                          <a:solidFill>
                            <a:srgbClr val="013B89"/>
                          </a:solidFill>
                          <a:latin typeface="+mn-lt"/>
                          <a:ea typeface="+mn-ea"/>
                          <a:cs typeface="+mn-cs"/>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1- 20%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202306"/>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21% - 40%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13.3%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16428"/>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41% - 60%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10.5%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354780"/>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13B89"/>
                          </a:solidFill>
                          <a:latin typeface="+mn-lt"/>
                          <a:ea typeface="+mn-ea"/>
                          <a:cs typeface="+mn-cs"/>
                        </a:rPr>
                        <a:t>61% - 80%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11.2%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89501"/>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13B89"/>
                          </a:solidFill>
                          <a:latin typeface="+mn-lt"/>
                          <a:ea typeface="+mn-ea"/>
                          <a:cs typeface="+mn-cs"/>
                        </a:rPr>
                        <a:t>81% - 100%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11.9%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2807"/>
                  </a:ext>
                </a:extLst>
              </a:tr>
              <a:tr h="323018">
                <a:tc>
                  <a:txBody>
                    <a:bodyPr/>
                    <a:lstStyle/>
                    <a:p>
                      <a:pPr marL="0" marR="0" algn="ctr">
                        <a:spcBef>
                          <a:spcPts val="0"/>
                        </a:spcBef>
                        <a:spcAft>
                          <a:spcPts val="0"/>
                        </a:spcAft>
                      </a:pPr>
                      <a:r>
                        <a:rPr lang="en-US" sz="1600" b="1" kern="1200" dirty="0">
                          <a:solidFill>
                            <a:srgbClr val="013B89"/>
                          </a:solidFill>
                          <a:latin typeface="+mn-lt"/>
                          <a:ea typeface="+mn-ea"/>
                          <a:cs typeface="+mn-cs"/>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13B89"/>
                          </a:solidFill>
                          <a:latin typeface="+mn-lt"/>
                          <a:ea typeface="+mn-ea"/>
                          <a:cs typeface="+mn-cs"/>
                        </a:rPr>
                        <a:t>Plugged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269968"/>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13B89"/>
                          </a:solidFill>
                          <a:latin typeface="+mn-lt"/>
                          <a:ea typeface="+mn-ea"/>
                          <a:cs typeface="+mn-cs"/>
                        </a:rPr>
                        <a:t>Obstructed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0.35%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019435"/>
                  </a:ext>
                </a:extLst>
              </a:tr>
            </a:tbl>
          </a:graphicData>
        </a:graphic>
      </p:graphicFrame>
      <p:sp>
        <p:nvSpPr>
          <p:cNvPr id="5" name="Content Placeholder 7">
            <a:extLst>
              <a:ext uri="{FF2B5EF4-FFF2-40B4-BE49-F238E27FC236}">
                <a16:creationId xmlns:a16="http://schemas.microsoft.com/office/drawing/2014/main" id="{C0AD630C-36F0-B4CD-B0D3-A17B44C7834B}"/>
              </a:ext>
            </a:extLst>
          </p:cNvPr>
          <p:cNvSpPr txBox="1">
            <a:spLocks/>
          </p:cNvSpPr>
          <p:nvPr/>
        </p:nvSpPr>
        <p:spPr>
          <a:xfrm>
            <a:off x="838199" y="1825624"/>
            <a:ext cx="11658601" cy="5070476"/>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8600" b="1" dirty="0">
                <a:solidFill>
                  <a:srgbClr val="013B89"/>
                </a:solidFill>
              </a:rPr>
              <a:t>As per the tube sheet layout, the first row had 17 tubes and the detailed wall thickness loss result is described in Table.</a:t>
            </a:r>
          </a:p>
          <a:p>
            <a:pPr marL="0" indent="0" algn="just">
              <a:buFont typeface="Arial" pitchFamily="34" charset="0"/>
              <a:buNone/>
            </a:pPr>
            <a:endParaRPr lang="en-US" sz="8600" b="1" dirty="0">
              <a:solidFill>
                <a:srgbClr val="013B89"/>
              </a:solidFill>
            </a:endParaRPr>
          </a:p>
          <a:p>
            <a:pPr marL="0" indent="0" algn="just">
              <a:buFont typeface="Arial" pitchFamily="34" charset="0"/>
              <a:buNone/>
            </a:pPr>
            <a:r>
              <a:rPr lang="en-US" sz="8600" b="1" dirty="0">
                <a:solidFill>
                  <a:srgbClr val="013B89"/>
                </a:solidFill>
              </a:rPr>
              <a:t>According to IRIS inspection out of 17 tubes from row 1, 3 tubes observed with wall thickness loss of 61% to 80%, 2 tubes observed with wall thickness loss of 41% to 60%,1 tube observed with wall thickness loss of 21% to 40% and 3 tubes with 1% to 20% wall thickness loss. Also no tubes within the range of 81%-100% wall thickness loss. Rests of tubes (8) were observed in satisfactory condition. </a:t>
            </a:r>
          </a:p>
          <a:p>
            <a:pPr marL="0" indent="0" algn="just">
              <a:buFont typeface="Arial" pitchFamily="34" charset="0"/>
              <a:buNone/>
            </a:pPr>
            <a:r>
              <a:rPr lang="en-US" sz="8600" b="1" dirty="0">
                <a:solidFill>
                  <a:srgbClr val="013B89"/>
                </a:solidFill>
              </a:rPr>
              <a:t>According to ECT inspection out of 17 tubes, 2 tubes were observed with wall thickness loss 81% to 100%, 2 tubes observed with wall thickness loss of 61% to 80%, 1 tube observed with wall thickness loss of 41% to 60%,2 tubes observed with wall thickness loss of 21% to 40% and 1 tube with 1% to 20% wall thickness loss. Rests of tubes (9) were observed in satisfactory condition</a:t>
            </a:r>
          </a:p>
          <a:p>
            <a:pPr marL="0" indent="0" algn="just">
              <a:buFont typeface="Arial" pitchFamily="34" charset="0"/>
              <a:buNone/>
            </a:pPr>
            <a:endParaRPr lang="en-US" sz="1800" b="1" dirty="0">
              <a:solidFill>
                <a:srgbClr val="013B89"/>
              </a:solidFill>
            </a:endParaRPr>
          </a:p>
        </p:txBody>
      </p:sp>
      <p:pic>
        <p:nvPicPr>
          <p:cNvPr id="7" name="Picture 6">
            <a:extLst>
              <a:ext uri="{FF2B5EF4-FFF2-40B4-BE49-F238E27FC236}">
                <a16:creationId xmlns:a16="http://schemas.microsoft.com/office/drawing/2014/main" id="{1E71D175-5DAD-75CE-4F0F-167D983DFAA6}"/>
              </a:ext>
            </a:extLst>
          </p:cNvPr>
          <p:cNvPicPr>
            <a:picLocks noChangeAspect="1"/>
          </p:cNvPicPr>
          <p:nvPr/>
        </p:nvPicPr>
        <p:blipFill>
          <a:blip r:embed="rId6"/>
          <a:stretch>
            <a:fillRect/>
          </a:stretch>
        </p:blipFill>
        <p:spPr>
          <a:xfrm>
            <a:off x="8534400" y="5479351"/>
            <a:ext cx="4648200" cy="4411004"/>
          </a:xfrm>
          <a:prstGeom prst="rect">
            <a:avLst/>
          </a:prstGeom>
          <a:effectLst>
            <a:glow rad="127000">
              <a:srgbClr val="9562FF"/>
            </a:glow>
          </a:effectLst>
        </p:spPr>
      </p:pic>
      <p:pic>
        <p:nvPicPr>
          <p:cNvPr id="8" name="Picture 7">
            <a:extLst>
              <a:ext uri="{FF2B5EF4-FFF2-40B4-BE49-F238E27FC236}">
                <a16:creationId xmlns:a16="http://schemas.microsoft.com/office/drawing/2014/main" id="{9DBDFEAA-685E-5B95-69E3-C0F53A40CAF4}"/>
              </a:ext>
            </a:extLst>
          </p:cNvPr>
          <p:cNvPicPr>
            <a:picLocks noChangeAspect="1"/>
          </p:cNvPicPr>
          <p:nvPr/>
        </p:nvPicPr>
        <p:blipFill>
          <a:blip r:embed="rId7"/>
          <a:stretch>
            <a:fillRect/>
          </a:stretch>
        </p:blipFill>
        <p:spPr>
          <a:xfrm>
            <a:off x="13448579" y="5499978"/>
            <a:ext cx="4495799" cy="4372348"/>
          </a:xfrm>
          <a:prstGeom prst="rect">
            <a:avLst/>
          </a:prstGeom>
          <a:effectLst>
            <a:glow rad="127000">
              <a:srgbClr val="9562FF"/>
            </a:glow>
          </a:effectLst>
        </p:spPr>
      </p:pic>
    </p:spTree>
    <p:extLst>
      <p:ext uri="{BB962C8B-B14F-4D97-AF65-F5344CB8AC3E}">
        <p14:creationId xmlns:p14="http://schemas.microsoft.com/office/powerpoint/2010/main" val="199098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srgbClr val="9562FF"/>
                </a:solidFill>
              </a:rPr>
              <a:t>Comparative Study</a:t>
            </a:r>
            <a:br>
              <a:rPr lang="en-US" sz="2800" b="1" dirty="0">
                <a:solidFill>
                  <a:srgbClr val="9562FF"/>
                </a:solidFill>
              </a:rPr>
            </a:br>
            <a:r>
              <a:rPr lang="en-US" sz="2800" b="1" dirty="0">
                <a:solidFill>
                  <a:srgbClr val="9562FF"/>
                </a:solidFill>
              </a:rPr>
              <a:t>Defect range statistics of the combined inspection report</a:t>
            </a: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3" name="Content Placeholder 7">
            <a:extLst>
              <a:ext uri="{FF2B5EF4-FFF2-40B4-BE49-F238E27FC236}">
                <a16:creationId xmlns:a16="http://schemas.microsoft.com/office/drawing/2014/main" id="{3CEB9C50-D0B0-BB33-E4FE-8C78F9493D8D}"/>
              </a:ext>
            </a:extLst>
          </p:cNvPr>
          <p:cNvSpPr txBox="1">
            <a:spLocks/>
          </p:cNvSpPr>
          <p:nvPr/>
        </p:nvSpPr>
        <p:spPr>
          <a:xfrm>
            <a:off x="838200" y="1825625"/>
            <a:ext cx="10972800" cy="45370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800" b="1" dirty="0">
                <a:solidFill>
                  <a:srgbClr val="013B89"/>
                </a:solidFill>
              </a:rPr>
              <a:t>IRIS result code statistics inspection report indicates that 101 tubes (35.31%) with pitting defects and 7 tubes (2.45%) with corrosion defects. Balance 178 tubes (62.23%) tubes found without wall thickness loss. </a:t>
            </a:r>
          </a:p>
          <a:p>
            <a:pPr marL="0" indent="0" algn="just">
              <a:buFont typeface="Arial" pitchFamily="34" charset="0"/>
              <a:buNone/>
            </a:pPr>
            <a:r>
              <a:rPr lang="en-US" sz="2800" b="1" dirty="0">
                <a:solidFill>
                  <a:srgbClr val="013B89"/>
                </a:solidFill>
              </a:rPr>
              <a:t>ECT result code statistics inspection report indicates that 122 tubes (42.66%) with pitting defects and 31 tubes (10.84%) with wall thickness loss defects. Balance 132 tubes, (46.15%) tubes found without wall thickness loss</a:t>
            </a:r>
          </a:p>
          <a:p>
            <a:pPr marL="0" indent="0" algn="just">
              <a:buFont typeface="Arial" pitchFamily="34" charset="0"/>
              <a:buNone/>
            </a:pPr>
            <a:endParaRPr lang="en-US" sz="2800" b="1" dirty="0">
              <a:solidFill>
                <a:srgbClr val="013B89"/>
              </a:solidFill>
            </a:endParaRPr>
          </a:p>
          <a:p>
            <a:pPr marL="0" indent="0" algn="just">
              <a:buFont typeface="Arial" pitchFamily="34" charset="0"/>
              <a:buNone/>
            </a:pPr>
            <a:r>
              <a:rPr lang="en-US" sz="2800" b="1" dirty="0">
                <a:solidFill>
                  <a:srgbClr val="00B050"/>
                </a:solidFill>
              </a:rPr>
              <a:t> It is clear that both IRIS inspection and ECT inspection on the heat exchanger reported different results of wall thickness loss on each tube</a:t>
            </a:r>
          </a:p>
        </p:txBody>
      </p:sp>
      <p:graphicFrame>
        <p:nvGraphicFramePr>
          <p:cNvPr id="5" name="Table 4">
            <a:extLst>
              <a:ext uri="{FF2B5EF4-FFF2-40B4-BE49-F238E27FC236}">
                <a16:creationId xmlns:a16="http://schemas.microsoft.com/office/drawing/2014/main" id="{7E11F12B-D3BA-917E-6A40-8B2AE232C9BE}"/>
              </a:ext>
            </a:extLst>
          </p:cNvPr>
          <p:cNvGraphicFramePr>
            <a:graphicFrameLocks noGrp="1"/>
          </p:cNvGraphicFramePr>
          <p:nvPr>
            <p:extLst>
              <p:ext uri="{D42A27DB-BD31-4B8C-83A1-F6EECF244321}">
                <p14:modId xmlns:p14="http://schemas.microsoft.com/office/powerpoint/2010/main" val="2814031818"/>
              </p:ext>
            </p:extLst>
          </p:nvPr>
        </p:nvGraphicFramePr>
        <p:xfrm>
          <a:off x="12344400" y="2171700"/>
          <a:ext cx="4948174" cy="5486404"/>
        </p:xfrm>
        <a:graphic>
          <a:graphicData uri="http://schemas.openxmlformats.org/drawingml/2006/table">
            <a:tbl>
              <a:tblPr firstRow="1" firstCol="1" bandRow="1"/>
              <a:tblGrid>
                <a:gridCol w="1489710">
                  <a:extLst>
                    <a:ext uri="{9D8B030D-6E8A-4147-A177-3AD203B41FA5}">
                      <a16:colId xmlns:a16="http://schemas.microsoft.com/office/drawing/2014/main" val="1111083040"/>
                    </a:ext>
                  </a:extLst>
                </a:gridCol>
                <a:gridCol w="695706">
                  <a:extLst>
                    <a:ext uri="{9D8B030D-6E8A-4147-A177-3AD203B41FA5}">
                      <a16:colId xmlns:a16="http://schemas.microsoft.com/office/drawing/2014/main" val="1593391926"/>
                    </a:ext>
                  </a:extLst>
                </a:gridCol>
                <a:gridCol w="1033526">
                  <a:extLst>
                    <a:ext uri="{9D8B030D-6E8A-4147-A177-3AD203B41FA5}">
                      <a16:colId xmlns:a16="http://schemas.microsoft.com/office/drawing/2014/main" val="392588921"/>
                    </a:ext>
                  </a:extLst>
                </a:gridCol>
                <a:gridCol w="695706">
                  <a:extLst>
                    <a:ext uri="{9D8B030D-6E8A-4147-A177-3AD203B41FA5}">
                      <a16:colId xmlns:a16="http://schemas.microsoft.com/office/drawing/2014/main" val="634849066"/>
                    </a:ext>
                  </a:extLst>
                </a:gridCol>
                <a:gridCol w="1033526">
                  <a:extLst>
                    <a:ext uri="{9D8B030D-6E8A-4147-A177-3AD203B41FA5}">
                      <a16:colId xmlns:a16="http://schemas.microsoft.com/office/drawing/2014/main" val="4122042755"/>
                    </a:ext>
                  </a:extLst>
                </a:gridCol>
              </a:tblGrid>
              <a:tr h="370595">
                <a:tc>
                  <a:txBody>
                    <a:bodyPr/>
                    <a:lstStyle/>
                    <a:p>
                      <a:pPr marL="0" marR="0" indent="0" algn="ctr">
                        <a:lnSpc>
                          <a:spcPct val="95000"/>
                        </a:lnSpc>
                        <a:spcBef>
                          <a:spcPts val="0"/>
                        </a:spcBef>
                        <a:spcAft>
                          <a:spcPts val="600"/>
                        </a:spcAft>
                        <a:tabLst>
                          <a:tab pos="182880" algn="l"/>
                        </a:tabLst>
                      </a:pPr>
                      <a:r>
                        <a:rPr lang="en-US" sz="1600" b="1" spc="-5"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NDT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lnSpc>
                          <a:spcPct val="95000"/>
                        </a:lnSpc>
                        <a:spcBef>
                          <a:spcPts val="0"/>
                        </a:spcBef>
                        <a:spcAft>
                          <a:spcPts val="600"/>
                        </a:spcAft>
                        <a:tabLst>
                          <a:tab pos="182880" algn="l"/>
                        </a:tabLst>
                      </a:pPr>
                      <a:r>
                        <a:rPr lang="en-US" sz="1600" b="1" spc="-5"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IRIS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a:lnSpc>
                          <a:spcPct val="95000"/>
                        </a:lnSpc>
                        <a:spcBef>
                          <a:spcPts val="0"/>
                        </a:spcBef>
                        <a:spcAft>
                          <a:spcPts val="600"/>
                        </a:spcAft>
                        <a:tabLst>
                          <a:tab pos="182880" algn="l"/>
                        </a:tabLst>
                      </a:pPr>
                      <a:r>
                        <a:rPr lang="en-US" sz="1600" b="1" spc="-5"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27081648"/>
                  </a:ext>
                </a:extLst>
              </a:tr>
              <a:tr h="719772">
                <a:tc>
                  <a:txBody>
                    <a:bodyPr/>
                    <a:lstStyle/>
                    <a:p>
                      <a:pPr marL="0" marR="0" indent="0" algn="ctr">
                        <a:lnSpc>
                          <a:spcPct val="95000"/>
                        </a:lnSpc>
                        <a:spcBef>
                          <a:spcPts val="0"/>
                        </a:spcBef>
                        <a:spcAft>
                          <a:spcPts val="600"/>
                        </a:spcAft>
                        <a:tabLst>
                          <a:tab pos="182880" algn="l"/>
                        </a:tabLst>
                      </a:pPr>
                      <a:r>
                        <a:rPr lang="en-US" sz="1600" b="1" spc="-5"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Defect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Tubes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Tubes(%)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Tubes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Tubes(%)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992210"/>
                  </a:ext>
                </a:extLst>
              </a:tr>
              <a:tr h="719772">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0%(No defect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62.2%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46.1%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425018"/>
                  </a:ext>
                </a:extLst>
              </a:tr>
              <a:tr h="370595">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359824"/>
                  </a:ext>
                </a:extLst>
              </a:tr>
              <a:tr h="370595">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21-40%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871870"/>
                  </a:ext>
                </a:extLst>
              </a:tr>
              <a:tr h="370595">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41-60%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279400"/>
                  </a:ext>
                </a:extLst>
              </a:tr>
              <a:tr h="383746">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61-80%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828256"/>
                  </a:ext>
                </a:extLst>
              </a:tr>
              <a:tr h="719772">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81-100%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795736"/>
                  </a:ext>
                </a:extLst>
              </a:tr>
              <a:tr h="370595">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Plugged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888174"/>
                  </a:ext>
                </a:extLst>
              </a:tr>
              <a:tr h="719772">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Restricted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072214"/>
                  </a:ext>
                </a:extLst>
              </a:tr>
              <a:tr h="370595">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Total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286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286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600"/>
                        </a:spcAft>
                        <a:tabLst>
                          <a:tab pos="182880" algn="l"/>
                        </a:tabLst>
                      </a:pPr>
                      <a:r>
                        <a:rPr lang="en-US" sz="1600" b="1" spc="-5" dirty="0">
                          <a:solidFill>
                            <a:srgbClr val="013B89"/>
                          </a:solidFill>
                          <a:effectLst/>
                          <a:latin typeface="Times New Roman" panose="02020603050405020304" pitchFamily="18" charset="0"/>
                          <a:ea typeface="SimSun" panose="02010600030101010101" pitchFamily="2" charset="-122"/>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845851"/>
                  </a:ext>
                </a:extLst>
              </a:tr>
            </a:tbl>
          </a:graphicData>
        </a:graphic>
      </p:graphicFrame>
    </p:spTree>
    <p:extLst>
      <p:ext uri="{BB962C8B-B14F-4D97-AF65-F5344CB8AC3E}">
        <p14:creationId xmlns:p14="http://schemas.microsoft.com/office/powerpoint/2010/main" val="312273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lang="en-US" sz="2800" b="1" dirty="0">
                <a:solidFill>
                  <a:srgbClr val="9562FF"/>
                </a:solidFill>
              </a:rPr>
            </a:br>
            <a:r>
              <a:rPr lang="en-US" sz="2800" b="1" dirty="0">
                <a:solidFill>
                  <a:srgbClr val="9562FF"/>
                </a:solidFill>
              </a:rPr>
              <a:t>Results &amp; Discussion</a:t>
            </a:r>
            <a:br>
              <a:rPr lang="en-US" sz="2800" b="1" dirty="0">
                <a:solidFill>
                  <a:srgbClr val="9562FF"/>
                </a:solidFill>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3" name="Content Placeholder 7">
            <a:extLst>
              <a:ext uri="{FF2B5EF4-FFF2-40B4-BE49-F238E27FC236}">
                <a16:creationId xmlns:a16="http://schemas.microsoft.com/office/drawing/2014/main" id="{4046018A-96A6-5AC6-47CE-9459016A6533}"/>
              </a:ext>
            </a:extLst>
          </p:cNvPr>
          <p:cNvSpPr txBox="1">
            <a:spLocks/>
          </p:cNvSpPr>
          <p:nvPr/>
        </p:nvSpPr>
        <p:spPr>
          <a:xfrm>
            <a:off x="1447800" y="1690969"/>
            <a:ext cx="15741974" cy="510295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1" dirty="0">
                <a:solidFill>
                  <a:srgbClr val="013B89"/>
                </a:solidFill>
              </a:rPr>
              <a:t>The inspection speed of IRIS and ECT is 2 m/s and 0.02 m/s. ECT takes only 4.5 hours to set up and continue the inspection on the heat exchanger but IRIS inspection takes 10 hours to complete the inspection due to extensive tube cleaning requirements.</a:t>
            </a:r>
          </a:p>
          <a:p>
            <a:pPr marL="0" indent="0" algn="just">
              <a:buNone/>
            </a:pPr>
            <a:endParaRPr lang="en-US" sz="2800" b="1" dirty="0">
              <a:solidFill>
                <a:srgbClr val="013B89"/>
              </a:solidFill>
            </a:endParaRPr>
          </a:p>
          <a:p>
            <a:pPr marL="0" indent="0" algn="just">
              <a:buNone/>
            </a:pPr>
            <a:r>
              <a:rPr lang="en-US" sz="2800" b="1" dirty="0">
                <a:solidFill>
                  <a:srgbClr val="013B89"/>
                </a:solidFill>
              </a:rPr>
              <a:t>IRIS provided the data of remaining wall thickness and ECT provided the data of Defect depth (%) as per detailed individual IRIS and ECT tube inspection report.</a:t>
            </a:r>
          </a:p>
          <a:p>
            <a:pPr marL="0" indent="0" algn="just">
              <a:buNone/>
            </a:pPr>
            <a:endParaRPr lang="en-US" sz="2800" b="1" dirty="0">
              <a:solidFill>
                <a:srgbClr val="013B89"/>
              </a:solidFill>
            </a:endParaRPr>
          </a:p>
          <a:p>
            <a:pPr marL="0" indent="0" algn="just">
              <a:buNone/>
            </a:pPr>
            <a:r>
              <a:rPr lang="en-US" sz="2800" b="1" dirty="0">
                <a:solidFill>
                  <a:srgbClr val="013B89"/>
                </a:solidFill>
              </a:rPr>
              <a:t>It is clear that both IRIS inspection and ECT inspection on the heat exchanger reported different results of wall thickness loss on each tube described in figure. After carefully evaluating both the results, it can be concluded ECT was a better method to identify the defective tubes since 800 H </a:t>
            </a:r>
            <a:r>
              <a:rPr lang="en-US" sz="2800" b="1" dirty="0" err="1">
                <a:solidFill>
                  <a:srgbClr val="013B89"/>
                </a:solidFill>
              </a:rPr>
              <a:t>inconel</a:t>
            </a:r>
            <a:r>
              <a:rPr lang="en-US" sz="2800" b="1" dirty="0">
                <a:solidFill>
                  <a:srgbClr val="013B89"/>
                </a:solidFill>
              </a:rPr>
              <a:t> heat-exchanger tubes.</a:t>
            </a:r>
          </a:p>
          <a:p>
            <a:pPr algn="just"/>
            <a:endParaRPr lang="en-US" sz="2800" b="1" dirty="0">
              <a:solidFill>
                <a:srgbClr val="013B89"/>
              </a:solidFill>
            </a:endParaRPr>
          </a:p>
        </p:txBody>
      </p:sp>
    </p:spTree>
    <p:extLst>
      <p:ext uri="{BB962C8B-B14F-4D97-AF65-F5344CB8AC3E}">
        <p14:creationId xmlns:p14="http://schemas.microsoft.com/office/powerpoint/2010/main" val="409565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lang="en-US" sz="2800" b="1" dirty="0">
                <a:solidFill>
                  <a:srgbClr val="9562FF"/>
                </a:solidFill>
              </a:rPr>
            </a:br>
            <a:r>
              <a:rPr lang="en-US" sz="2800" b="1" dirty="0">
                <a:solidFill>
                  <a:srgbClr val="9562FF"/>
                </a:solidFill>
              </a:rPr>
              <a:t>Results &amp; Discussion</a:t>
            </a:r>
            <a:br>
              <a:rPr lang="en-US" sz="2800" b="1" dirty="0">
                <a:solidFill>
                  <a:srgbClr val="9562FF"/>
                </a:solidFill>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3" name="Content Placeholder 7">
            <a:extLst>
              <a:ext uri="{FF2B5EF4-FFF2-40B4-BE49-F238E27FC236}">
                <a16:creationId xmlns:a16="http://schemas.microsoft.com/office/drawing/2014/main" id="{4046018A-96A6-5AC6-47CE-9459016A6533}"/>
              </a:ext>
            </a:extLst>
          </p:cNvPr>
          <p:cNvSpPr txBox="1">
            <a:spLocks/>
          </p:cNvSpPr>
          <p:nvPr/>
        </p:nvSpPr>
        <p:spPr>
          <a:xfrm>
            <a:off x="1447800" y="1690969"/>
            <a:ext cx="15741974" cy="42145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1" dirty="0">
                <a:solidFill>
                  <a:srgbClr val="013B89"/>
                </a:solidFill>
              </a:rPr>
              <a:t> The reliability of the ECT technique during an in-service inspection was evaluated by random </a:t>
            </a:r>
            <a:r>
              <a:rPr lang="en-US" sz="2800" b="1" dirty="0" err="1">
                <a:solidFill>
                  <a:srgbClr val="013B89"/>
                </a:solidFill>
              </a:rPr>
              <a:t>boroscopic</a:t>
            </a:r>
            <a:r>
              <a:rPr lang="en-US" sz="2800" b="1" dirty="0">
                <a:solidFill>
                  <a:srgbClr val="013B89"/>
                </a:solidFill>
              </a:rPr>
              <a:t> inspection addressed in Figure for tube (Row 21, Column 2). </a:t>
            </a:r>
          </a:p>
          <a:p>
            <a:pPr marL="0" indent="0" algn="just">
              <a:buNone/>
            </a:pPr>
            <a:r>
              <a:rPr lang="en-US" sz="2800" b="1" dirty="0">
                <a:solidFill>
                  <a:srgbClr val="013B89"/>
                </a:solidFill>
              </a:rPr>
              <a:t>IRIS inspection confirms no defect and ECT inspection confirms pitting in which </a:t>
            </a:r>
            <a:r>
              <a:rPr lang="en-US" sz="2800" b="1" dirty="0" err="1">
                <a:solidFill>
                  <a:srgbClr val="013B89"/>
                </a:solidFill>
              </a:rPr>
              <a:t>boroscopic</a:t>
            </a:r>
            <a:r>
              <a:rPr lang="en-US" sz="2800" b="1" dirty="0">
                <a:solidFill>
                  <a:srgbClr val="013B89"/>
                </a:solidFill>
              </a:rPr>
              <a:t> inspection also endorse tube pitting. Therefore, ECT inspection was acceptable to proceed retubing and maintenance.</a:t>
            </a:r>
          </a:p>
          <a:p>
            <a:pPr marL="0" indent="0" algn="just">
              <a:buNone/>
            </a:pPr>
            <a:r>
              <a:rPr lang="en-US" sz="2800" b="1" dirty="0">
                <a:solidFill>
                  <a:srgbClr val="013B89"/>
                </a:solidFill>
              </a:rPr>
              <a:t>Also by a retubing of the heat exchanger using this ECT report and proceeded with 3 hydro tests successfully without any leak (shell side, tube side and floating heat hydro test). ECT proven to show a better capability in defect detection then IRIS inspection. Incase retubing is carried out based on IRIS report leads to failure of tube side hydro test reflects the loss of time, man hours and cost.</a:t>
            </a:r>
          </a:p>
        </p:txBody>
      </p:sp>
      <p:pic>
        <p:nvPicPr>
          <p:cNvPr id="4" name="Picture 3" descr="C:\Users\SAFFIUDEEN_M\Desktop\45.JPG">
            <a:extLst>
              <a:ext uri="{FF2B5EF4-FFF2-40B4-BE49-F238E27FC236}">
                <a16:creationId xmlns:a16="http://schemas.microsoft.com/office/drawing/2014/main" id="{DF0A6B4C-8D6F-2DF8-C1AA-6E8BC516381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2115800" y="5923935"/>
            <a:ext cx="5334000" cy="3443757"/>
          </a:xfrm>
          <a:prstGeom prst="rect">
            <a:avLst/>
          </a:prstGeom>
          <a:noFill/>
          <a:ln>
            <a:noFill/>
          </a:ln>
          <a:effectLst>
            <a:glow rad="127000">
              <a:srgbClr val="9562FF"/>
            </a:glow>
          </a:effectLst>
        </p:spPr>
      </p:pic>
    </p:spTree>
    <p:extLst>
      <p:ext uri="{BB962C8B-B14F-4D97-AF65-F5344CB8AC3E}">
        <p14:creationId xmlns:p14="http://schemas.microsoft.com/office/powerpoint/2010/main" val="393068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lang="en-US" sz="2800" b="1" dirty="0">
                <a:solidFill>
                  <a:srgbClr val="9562FF"/>
                </a:solidFill>
              </a:rPr>
            </a:br>
            <a:r>
              <a:rPr lang="en-US" sz="2800" b="1" dirty="0">
                <a:solidFill>
                  <a:srgbClr val="9562FF"/>
                </a:solidFill>
              </a:rPr>
              <a:t>Conclusion</a:t>
            </a:r>
            <a:br>
              <a:rPr lang="en-US" sz="2800" b="1" dirty="0">
                <a:solidFill>
                  <a:srgbClr val="9562FF"/>
                </a:solidFill>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3" name="Content Placeholder 7">
            <a:extLst>
              <a:ext uri="{FF2B5EF4-FFF2-40B4-BE49-F238E27FC236}">
                <a16:creationId xmlns:a16="http://schemas.microsoft.com/office/drawing/2014/main" id="{4046018A-96A6-5AC6-47CE-9459016A6533}"/>
              </a:ext>
            </a:extLst>
          </p:cNvPr>
          <p:cNvSpPr txBox="1">
            <a:spLocks/>
          </p:cNvSpPr>
          <p:nvPr/>
        </p:nvSpPr>
        <p:spPr>
          <a:xfrm>
            <a:off x="1447800" y="1690968"/>
            <a:ext cx="15741974" cy="606607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1" dirty="0">
                <a:solidFill>
                  <a:srgbClr val="013B89"/>
                </a:solidFill>
              </a:rPr>
              <a:t>Internal Rotating Inspection System(IRIS) and Eddy Current Testing(ECT) were carried out on the heat exchanger. ECT has a relatively high inspection speed compared to IRIS examination.</a:t>
            </a:r>
          </a:p>
          <a:p>
            <a:pPr marL="0" indent="0" algn="just">
              <a:buNone/>
            </a:pPr>
            <a:r>
              <a:rPr lang="en-US" sz="2800" b="1" dirty="0">
                <a:solidFill>
                  <a:srgbClr val="013B89"/>
                </a:solidFill>
              </a:rPr>
              <a:t>It was concluded that non-ferromagnetic material like </a:t>
            </a:r>
            <a:r>
              <a:rPr lang="en-US" sz="2800" b="1" dirty="0" err="1">
                <a:solidFill>
                  <a:srgbClr val="013B89"/>
                </a:solidFill>
              </a:rPr>
              <a:t>inconel</a:t>
            </a:r>
            <a:r>
              <a:rPr lang="en-US" sz="2800" b="1" dirty="0">
                <a:solidFill>
                  <a:srgbClr val="013B89"/>
                </a:solidFill>
              </a:rPr>
              <a:t>, stainless steel, titanium etc. should be inspected only by ECT. IRIS is suitable only for ferromagnetic materials like carbon steel.</a:t>
            </a:r>
          </a:p>
          <a:p>
            <a:pPr marL="0" indent="0" algn="just">
              <a:buNone/>
            </a:pPr>
            <a:r>
              <a:rPr lang="en-US" sz="2800" b="1" dirty="0">
                <a:solidFill>
                  <a:srgbClr val="013B89"/>
                </a:solidFill>
              </a:rPr>
              <a:t>IRIS's detection of faults capacity utilization (in non-magnetic materials) is lower than ECT's because IRIS is less able to identify minor flaws than ECT. IRIS is not a measuring instrument for ECT indication verification and utilized only for tube wall thickness loss estimation. </a:t>
            </a:r>
          </a:p>
          <a:p>
            <a:pPr marL="0" indent="0" algn="just">
              <a:buNone/>
            </a:pPr>
            <a:r>
              <a:rPr lang="en-US" sz="2800" b="1" dirty="0">
                <a:solidFill>
                  <a:srgbClr val="013B89"/>
                </a:solidFill>
              </a:rPr>
              <a:t>The selection of the best advanced tubing inspection and its execution are significantly affected by QA/QC departments (including Engineers and Inspectors).  Depending on the inspector's expertise, a wide range of findings might be anticipated. Understanding the advanced inspection methods properly, as well as their benefits and drawbacks, is crucial.</a:t>
            </a:r>
          </a:p>
          <a:p>
            <a:pPr algn="just"/>
            <a:endParaRPr lang="en-US" sz="2800" b="1" dirty="0">
              <a:solidFill>
                <a:srgbClr val="013B89"/>
              </a:solidFill>
            </a:endParaRPr>
          </a:p>
        </p:txBody>
      </p:sp>
    </p:spTree>
    <p:extLst>
      <p:ext uri="{BB962C8B-B14F-4D97-AF65-F5344CB8AC3E}">
        <p14:creationId xmlns:p14="http://schemas.microsoft.com/office/powerpoint/2010/main" val="368995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lang="en-US" sz="2800" b="1" dirty="0">
                <a:solidFill>
                  <a:srgbClr val="9562FF"/>
                </a:solidFill>
              </a:rPr>
            </a:br>
            <a:r>
              <a:rPr lang="en-US" sz="2800" b="1" dirty="0">
                <a:solidFill>
                  <a:srgbClr val="9562FF"/>
                </a:solidFill>
              </a:rPr>
              <a:t>Note</a:t>
            </a:r>
            <a:br>
              <a:rPr lang="en-US" sz="2800" b="1" dirty="0">
                <a:solidFill>
                  <a:srgbClr val="9562FF"/>
                </a:solidFill>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3" name="Content Placeholder 7">
            <a:extLst>
              <a:ext uri="{FF2B5EF4-FFF2-40B4-BE49-F238E27FC236}">
                <a16:creationId xmlns:a16="http://schemas.microsoft.com/office/drawing/2014/main" id="{4046018A-96A6-5AC6-47CE-9459016A6533}"/>
              </a:ext>
            </a:extLst>
          </p:cNvPr>
          <p:cNvSpPr txBox="1">
            <a:spLocks/>
          </p:cNvSpPr>
          <p:nvPr/>
        </p:nvSpPr>
        <p:spPr>
          <a:xfrm>
            <a:off x="1273013" y="1714500"/>
            <a:ext cx="15741974" cy="42145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1" dirty="0">
                <a:solidFill>
                  <a:srgbClr val="013B89"/>
                </a:solidFill>
              </a:rPr>
              <a:t>In light of the potential misinterpretation and application of the results presented in this study, it is imperative to emphasize that the findings are highly specific to the conditions under which the experiments were conducted. The results should not be generalized beyond the specific tube size, material, design pressure &amp; temperature and damage mechanisms studied here.</a:t>
            </a:r>
          </a:p>
          <a:p>
            <a:pPr marL="0" indent="0" algn="just">
              <a:buNone/>
            </a:pPr>
            <a:r>
              <a:rPr lang="en-US" sz="2800" b="1" dirty="0">
                <a:solidFill>
                  <a:srgbClr val="013B89"/>
                </a:solidFill>
              </a:rPr>
              <a:t>	</a:t>
            </a:r>
          </a:p>
          <a:p>
            <a:pPr marL="0" indent="0" algn="just">
              <a:buNone/>
            </a:pPr>
            <a:r>
              <a:rPr lang="en-US" sz="2800" b="1" dirty="0">
                <a:solidFill>
                  <a:srgbClr val="013B89"/>
                </a:solidFill>
              </a:rPr>
              <a:t>Therefore, any application of these results should be carefully considered within the context of the precise experimental conditions described. Inspectors and practitioners should not use these findings as a general guideline for test procedures or data analysis without thoroughly evaluating the applicability to their specific circumstances.</a:t>
            </a:r>
          </a:p>
        </p:txBody>
      </p:sp>
    </p:spTree>
    <p:extLst>
      <p:ext uri="{BB962C8B-B14F-4D97-AF65-F5344CB8AC3E}">
        <p14:creationId xmlns:p14="http://schemas.microsoft.com/office/powerpoint/2010/main" val="172473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lang="en-US" sz="2800" b="1" dirty="0">
                <a:solidFill>
                  <a:srgbClr val="9562FF"/>
                </a:solidFill>
              </a:rPr>
            </a:br>
            <a:r>
              <a:rPr lang="en-US" sz="2800" b="1" dirty="0">
                <a:solidFill>
                  <a:srgbClr val="9562FF"/>
                </a:solidFill>
              </a:rPr>
              <a:t>References</a:t>
            </a:r>
            <a:br>
              <a:rPr lang="en-US" sz="2800" b="1" dirty="0">
                <a:solidFill>
                  <a:srgbClr val="9562FF"/>
                </a:solidFill>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4" name="Content Placeholder 7">
            <a:extLst>
              <a:ext uri="{FF2B5EF4-FFF2-40B4-BE49-F238E27FC236}">
                <a16:creationId xmlns:a16="http://schemas.microsoft.com/office/drawing/2014/main" id="{3EAB6C99-FC81-2079-D529-51F6E9153371}"/>
              </a:ext>
            </a:extLst>
          </p:cNvPr>
          <p:cNvSpPr txBox="1">
            <a:spLocks/>
          </p:cNvSpPr>
          <p:nvPr/>
        </p:nvSpPr>
        <p:spPr>
          <a:xfrm>
            <a:off x="511628" y="1237797"/>
            <a:ext cx="17547772" cy="7791903"/>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11200" b="1" dirty="0">
                <a:solidFill>
                  <a:srgbClr val="013B89"/>
                </a:solidFill>
              </a:rPr>
              <a:t>[1]Rajiv Mukherjee, Practical thermal design of shell‐and‐tube heat exchangers. ISBN : 1567002056 (2004)  </a:t>
            </a:r>
          </a:p>
          <a:p>
            <a:pPr marL="0" indent="0" algn="just">
              <a:buFont typeface="Arial" pitchFamily="34" charset="0"/>
              <a:buNone/>
            </a:pPr>
            <a:r>
              <a:rPr lang="en-US" sz="11200" b="1" dirty="0">
                <a:solidFill>
                  <a:srgbClr val="013B89"/>
                </a:solidFill>
              </a:rPr>
              <a:t>[2]Shah, Ramesh K., and </a:t>
            </a:r>
            <a:r>
              <a:rPr lang="en-US" sz="11200" b="1" dirty="0" err="1">
                <a:solidFill>
                  <a:srgbClr val="013B89"/>
                </a:solidFill>
              </a:rPr>
              <a:t>Dusan</a:t>
            </a:r>
            <a:r>
              <a:rPr lang="en-US" sz="11200" b="1" dirty="0">
                <a:solidFill>
                  <a:srgbClr val="013B89"/>
                </a:solidFill>
              </a:rPr>
              <a:t> P. </a:t>
            </a:r>
            <a:r>
              <a:rPr lang="en-US" sz="11200" b="1" dirty="0" err="1">
                <a:solidFill>
                  <a:srgbClr val="013B89"/>
                </a:solidFill>
              </a:rPr>
              <a:t>Sekulic</a:t>
            </a:r>
            <a:r>
              <a:rPr lang="en-US" sz="11200" b="1" dirty="0">
                <a:solidFill>
                  <a:srgbClr val="013B89"/>
                </a:solidFill>
              </a:rPr>
              <a:t>. Fundamentals of heat exchanger design. John Wiley &amp; Sons ( 2003)</a:t>
            </a:r>
          </a:p>
          <a:p>
            <a:pPr marL="0" indent="0" algn="just">
              <a:buFont typeface="Arial" pitchFamily="34" charset="0"/>
              <a:buNone/>
            </a:pPr>
            <a:r>
              <a:rPr lang="en-US" sz="11200" b="1" dirty="0">
                <a:solidFill>
                  <a:srgbClr val="013B89"/>
                </a:solidFill>
              </a:rPr>
              <a:t>[3]</a:t>
            </a:r>
            <a:r>
              <a:rPr lang="en-US" sz="11200" b="1" dirty="0" err="1">
                <a:solidFill>
                  <a:srgbClr val="013B89"/>
                </a:solidFill>
              </a:rPr>
              <a:t>Kakaç</a:t>
            </a:r>
            <a:r>
              <a:rPr lang="en-US" sz="11200" b="1" dirty="0">
                <a:solidFill>
                  <a:srgbClr val="013B89"/>
                </a:solidFill>
              </a:rPr>
              <a:t>, Sadik, </a:t>
            </a:r>
            <a:r>
              <a:rPr lang="en-US" sz="11200" b="1" dirty="0" err="1">
                <a:solidFill>
                  <a:srgbClr val="013B89"/>
                </a:solidFill>
              </a:rPr>
              <a:t>Hongtan</a:t>
            </a:r>
            <a:r>
              <a:rPr lang="en-US" sz="11200" b="1" dirty="0">
                <a:solidFill>
                  <a:srgbClr val="013B89"/>
                </a:solidFill>
              </a:rPr>
              <a:t> Liu, and </a:t>
            </a:r>
            <a:r>
              <a:rPr lang="en-US" sz="11200" b="1" dirty="0" err="1">
                <a:solidFill>
                  <a:srgbClr val="013B89"/>
                </a:solidFill>
              </a:rPr>
              <a:t>Anchasa</a:t>
            </a:r>
            <a:r>
              <a:rPr lang="en-US" sz="11200" b="1" dirty="0">
                <a:solidFill>
                  <a:srgbClr val="013B89"/>
                </a:solidFill>
              </a:rPr>
              <a:t> </a:t>
            </a:r>
            <a:r>
              <a:rPr lang="en-US" sz="11200" b="1" dirty="0" err="1">
                <a:solidFill>
                  <a:srgbClr val="013B89"/>
                </a:solidFill>
              </a:rPr>
              <a:t>Pramuanjaroenkij</a:t>
            </a:r>
            <a:r>
              <a:rPr lang="en-US" sz="11200" b="1" dirty="0">
                <a:solidFill>
                  <a:srgbClr val="013B89"/>
                </a:solidFill>
              </a:rPr>
              <a:t>. Heat exchangers: selection, rating, and thermal design. CRC Press(  2020)</a:t>
            </a:r>
          </a:p>
          <a:p>
            <a:pPr marL="0" indent="0" algn="just">
              <a:buFont typeface="Arial" pitchFamily="34" charset="0"/>
              <a:buNone/>
            </a:pPr>
            <a:r>
              <a:rPr lang="en-US" sz="11200" b="1" dirty="0">
                <a:solidFill>
                  <a:srgbClr val="013B89"/>
                </a:solidFill>
              </a:rPr>
              <a:t>[4]Saffiudeen, Mohamed Fayas, Fasil T. Mohammed, and Abdullah Syed. "A case study on procedure standardization of heat exchanger retubing in KSA oil and gas industries." Journal of Failure Analysis and Prevention 20, 1451-1455 (2020)</a:t>
            </a:r>
          </a:p>
          <a:p>
            <a:pPr marL="0" indent="0" algn="just">
              <a:buFont typeface="Arial" pitchFamily="34" charset="0"/>
              <a:buNone/>
            </a:pPr>
            <a:r>
              <a:rPr lang="en-US" sz="11200" b="1" dirty="0">
                <a:solidFill>
                  <a:srgbClr val="013B89"/>
                </a:solidFill>
              </a:rPr>
              <a:t>[5]Abd, Ammar Ali, Mohammed Qasim Kareem, and </a:t>
            </a:r>
            <a:r>
              <a:rPr lang="en-US" sz="11200" b="1" dirty="0" err="1">
                <a:solidFill>
                  <a:srgbClr val="013B89"/>
                </a:solidFill>
              </a:rPr>
              <a:t>Samah</a:t>
            </a:r>
            <a:r>
              <a:rPr lang="en-US" sz="11200" b="1" dirty="0">
                <a:solidFill>
                  <a:srgbClr val="013B89"/>
                </a:solidFill>
              </a:rPr>
              <a:t> Zaki </a:t>
            </a:r>
            <a:r>
              <a:rPr lang="en-US" sz="11200" b="1" dirty="0" err="1">
                <a:solidFill>
                  <a:srgbClr val="013B89"/>
                </a:solidFill>
              </a:rPr>
              <a:t>Naji</a:t>
            </a:r>
            <a:r>
              <a:rPr lang="en-US" sz="11200" b="1" dirty="0">
                <a:solidFill>
                  <a:srgbClr val="013B89"/>
                </a:solidFill>
              </a:rPr>
              <a:t>. "Performance analysis of shell and tube heat exchanger: Parametric study." Case studies in thermal engineering 12 (2018): 563-568.</a:t>
            </a:r>
          </a:p>
          <a:p>
            <a:pPr marL="0" indent="0" algn="just">
              <a:buFont typeface="Arial" pitchFamily="34" charset="0"/>
              <a:buNone/>
            </a:pPr>
            <a:r>
              <a:rPr lang="en-US" sz="11200" b="1" dirty="0">
                <a:solidFill>
                  <a:srgbClr val="013B89"/>
                </a:solidFill>
              </a:rPr>
              <a:t>[6]</a:t>
            </a:r>
            <a:r>
              <a:rPr lang="en-US" sz="11200" b="1" dirty="0" err="1">
                <a:solidFill>
                  <a:srgbClr val="013B89"/>
                </a:solidFill>
              </a:rPr>
              <a:t>Thekkuden</a:t>
            </a:r>
            <a:r>
              <a:rPr lang="en-US" sz="11200" b="1" dirty="0">
                <a:solidFill>
                  <a:srgbClr val="013B89"/>
                </a:solidFill>
              </a:rPr>
              <a:t>, Dinu Thomas, Abdel-Hamid I. Mourad, Abdel-Hakim Bouzid, and Tariq </a:t>
            </a:r>
            <a:r>
              <a:rPr lang="en-US" sz="11200" b="1" dirty="0" err="1">
                <a:solidFill>
                  <a:srgbClr val="013B89"/>
                </a:solidFill>
              </a:rPr>
              <a:t>Darabseh</a:t>
            </a:r>
            <a:r>
              <a:rPr lang="en-US" sz="11200" b="1" dirty="0">
                <a:solidFill>
                  <a:srgbClr val="013B89"/>
                </a:solidFill>
              </a:rPr>
              <a:t>. "Impact of expansion pressure on wall thinning and contact pressure for hydraulically expanded tube-to-</a:t>
            </a:r>
            <a:r>
              <a:rPr lang="en-US" sz="11200" b="1" dirty="0" err="1">
                <a:solidFill>
                  <a:srgbClr val="013B89"/>
                </a:solidFill>
              </a:rPr>
              <a:t>tubesheet</a:t>
            </a:r>
            <a:r>
              <a:rPr lang="en-US" sz="11200" b="1" dirty="0">
                <a:solidFill>
                  <a:srgbClr val="013B89"/>
                </a:solidFill>
              </a:rPr>
              <a:t> joints: Numerical analysis." In 2020 Advances in Science and Engineering Technology International Conferences (ASET), pp. 1-6. IEEE, 2020.</a:t>
            </a:r>
          </a:p>
          <a:p>
            <a:pPr marL="0" indent="0" algn="just">
              <a:buFont typeface="Arial" pitchFamily="34" charset="0"/>
              <a:buNone/>
            </a:pPr>
            <a:r>
              <a:rPr lang="en-US" sz="11200" b="1" dirty="0">
                <a:solidFill>
                  <a:srgbClr val="013B89"/>
                </a:solidFill>
              </a:rPr>
              <a:t>[7]Gut, Jorge AW, Renato Fernandes, José M. Pinto, and Carmen C. </a:t>
            </a:r>
            <a:r>
              <a:rPr lang="en-US" sz="11200" b="1" dirty="0" err="1">
                <a:solidFill>
                  <a:srgbClr val="013B89"/>
                </a:solidFill>
              </a:rPr>
              <a:t>Tadini</a:t>
            </a:r>
            <a:r>
              <a:rPr lang="en-US" sz="11200" b="1" dirty="0">
                <a:solidFill>
                  <a:srgbClr val="013B89"/>
                </a:solidFill>
              </a:rPr>
              <a:t>. "Thermal model validation of plate heat exchangers with generalized configurations." Chemical Engineering Science 59, no. 21 (2004): 4591-4600.</a:t>
            </a:r>
          </a:p>
          <a:p>
            <a:pPr marL="0" indent="0" algn="just">
              <a:buFont typeface="Arial" pitchFamily="34" charset="0"/>
              <a:buNone/>
            </a:pPr>
            <a:r>
              <a:rPr lang="en-US" sz="11200" b="1" dirty="0">
                <a:solidFill>
                  <a:srgbClr val="013B89"/>
                </a:solidFill>
              </a:rPr>
              <a:t>[8]</a:t>
            </a:r>
            <a:r>
              <a:rPr lang="en-US" sz="11200" b="1" dirty="0" err="1">
                <a:solidFill>
                  <a:srgbClr val="013B89"/>
                </a:solidFill>
              </a:rPr>
              <a:t>Thekkuden</a:t>
            </a:r>
            <a:r>
              <a:rPr lang="en-US" sz="11200" b="1" dirty="0">
                <a:solidFill>
                  <a:srgbClr val="013B89"/>
                </a:solidFill>
              </a:rPr>
              <a:t>, Dinu Thomas, Abdel-Hamid Ismail Mourad, and Abdel-Hakim Bouzid. "Failures and leak inspection techniques of tube-to-</a:t>
            </a:r>
            <a:r>
              <a:rPr lang="en-US" sz="11200" b="1" dirty="0" err="1">
                <a:solidFill>
                  <a:srgbClr val="013B89"/>
                </a:solidFill>
              </a:rPr>
              <a:t>tubesheet</a:t>
            </a:r>
            <a:r>
              <a:rPr lang="en-US" sz="11200" b="1" dirty="0">
                <a:solidFill>
                  <a:srgbClr val="013B89"/>
                </a:solidFill>
              </a:rPr>
              <a:t> joints: A review." Engineering Failure Analysis 130 (2021): 105798.</a:t>
            </a:r>
          </a:p>
          <a:p>
            <a:pPr marL="0" indent="0" algn="just">
              <a:buFont typeface="Arial" pitchFamily="34" charset="0"/>
              <a:buNone/>
            </a:pPr>
            <a:r>
              <a:rPr lang="en-US" sz="11200" b="1" dirty="0">
                <a:solidFill>
                  <a:srgbClr val="013B89"/>
                </a:solidFill>
              </a:rPr>
              <a:t>[9]Ali, Murad, Anwar </a:t>
            </a:r>
            <a:r>
              <a:rPr lang="en-US" sz="11200" b="1" dirty="0" err="1">
                <a:solidFill>
                  <a:srgbClr val="013B89"/>
                </a:solidFill>
              </a:rPr>
              <a:t>Ul</a:t>
            </a:r>
            <a:r>
              <a:rPr lang="en-US" sz="11200" b="1" dirty="0">
                <a:solidFill>
                  <a:srgbClr val="013B89"/>
                </a:solidFill>
              </a:rPr>
              <a:t>-Hamid, </a:t>
            </a:r>
            <a:r>
              <a:rPr lang="en-US" sz="11200" b="1" dirty="0" err="1">
                <a:solidFill>
                  <a:srgbClr val="013B89"/>
                </a:solidFill>
              </a:rPr>
              <a:t>Luai</a:t>
            </a:r>
            <a:r>
              <a:rPr lang="en-US" sz="11200" b="1" dirty="0">
                <a:solidFill>
                  <a:srgbClr val="013B89"/>
                </a:solidFill>
              </a:rPr>
              <a:t> M. </a:t>
            </a:r>
            <a:r>
              <a:rPr lang="en-US" sz="11200" b="1" dirty="0" err="1">
                <a:solidFill>
                  <a:srgbClr val="013B89"/>
                </a:solidFill>
              </a:rPr>
              <a:t>Alhems</a:t>
            </a:r>
            <a:r>
              <a:rPr lang="en-US" sz="11200" b="1" dirty="0">
                <a:solidFill>
                  <a:srgbClr val="013B89"/>
                </a:solidFill>
              </a:rPr>
              <a:t>, and </a:t>
            </a:r>
            <a:r>
              <a:rPr lang="en-US" sz="11200" b="1" dirty="0" err="1">
                <a:solidFill>
                  <a:srgbClr val="013B89"/>
                </a:solidFill>
              </a:rPr>
              <a:t>Aamer</a:t>
            </a:r>
            <a:r>
              <a:rPr lang="en-US" sz="11200" b="1" dirty="0">
                <a:solidFill>
                  <a:srgbClr val="013B89"/>
                </a:solidFill>
              </a:rPr>
              <a:t> Saeed. "Review of common failures in heat exchangers–Part I: Mechanical and elevated temperature failures." Engineering Failure Analysis 109 (2020): 104396.</a:t>
            </a:r>
          </a:p>
          <a:p>
            <a:pPr marL="0" indent="0" algn="just">
              <a:buFont typeface="Arial" pitchFamily="34" charset="0"/>
              <a:buNone/>
            </a:pPr>
            <a:r>
              <a:rPr lang="en-US" sz="11200" b="1" dirty="0">
                <a:solidFill>
                  <a:srgbClr val="013B89"/>
                </a:solidFill>
              </a:rPr>
              <a:t>[10]Azevedo, C. R. F., and G. S. Alves. "Failure analysis of a heat-exchanger serpentine</a:t>
            </a:r>
          </a:p>
          <a:p>
            <a:pPr marL="0" indent="0" algn="just">
              <a:buFont typeface="Arial" pitchFamily="34" charset="0"/>
              <a:buNone/>
            </a:pPr>
            <a:endParaRPr lang="en-US" sz="1800" b="1" dirty="0">
              <a:solidFill>
                <a:srgbClr val="013B89"/>
              </a:solidFill>
            </a:endParaRPr>
          </a:p>
          <a:p>
            <a:pPr marL="0" indent="0" algn="just">
              <a:buFont typeface="Arial" pitchFamily="34" charset="0"/>
              <a:buNone/>
            </a:pPr>
            <a:endParaRPr lang="en-US" sz="1800" b="1" dirty="0">
              <a:solidFill>
                <a:srgbClr val="013B89"/>
              </a:solidFill>
            </a:endParaRPr>
          </a:p>
          <a:p>
            <a:pPr marL="0" indent="0" algn="just">
              <a:buFont typeface="Arial" pitchFamily="34" charset="0"/>
              <a:buNone/>
            </a:pPr>
            <a:endParaRPr lang="en-US" sz="1800" b="1" dirty="0">
              <a:solidFill>
                <a:srgbClr val="013B89"/>
              </a:solidFill>
            </a:endParaRPr>
          </a:p>
        </p:txBody>
      </p:sp>
    </p:spTree>
    <p:extLst>
      <p:ext uri="{BB962C8B-B14F-4D97-AF65-F5344CB8AC3E}">
        <p14:creationId xmlns:p14="http://schemas.microsoft.com/office/powerpoint/2010/main" val="265500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lang="en-US" sz="2800" b="1" dirty="0">
                <a:solidFill>
                  <a:srgbClr val="9562FF"/>
                </a:solidFill>
              </a:rPr>
            </a:br>
            <a:r>
              <a:rPr lang="en-US" sz="2800" b="1" dirty="0">
                <a:solidFill>
                  <a:srgbClr val="9562FF"/>
                </a:solidFill>
              </a:rPr>
              <a:t>References</a:t>
            </a:r>
            <a:br>
              <a:rPr lang="en-US" sz="2800" b="1" dirty="0">
                <a:solidFill>
                  <a:srgbClr val="9562FF"/>
                </a:solidFill>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4" name="Content Placeholder 7">
            <a:extLst>
              <a:ext uri="{FF2B5EF4-FFF2-40B4-BE49-F238E27FC236}">
                <a16:creationId xmlns:a16="http://schemas.microsoft.com/office/drawing/2014/main" id="{3EAB6C99-FC81-2079-D529-51F6E9153371}"/>
              </a:ext>
            </a:extLst>
          </p:cNvPr>
          <p:cNvSpPr txBox="1">
            <a:spLocks/>
          </p:cNvSpPr>
          <p:nvPr/>
        </p:nvSpPr>
        <p:spPr>
          <a:xfrm>
            <a:off x="370114" y="1485901"/>
            <a:ext cx="17547772" cy="6519251"/>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9600" b="1" dirty="0">
                <a:solidFill>
                  <a:srgbClr val="013B89"/>
                </a:solidFill>
              </a:rPr>
              <a:t>[11]Saffiudeen, Mohamed Fayas, Abdullah Syed, and Fasil T. Mohammed. "Failure Analysis of Heat Exchanger Tubes." Journal of Failure Analysis and Prevention (2023): 1-6.</a:t>
            </a:r>
          </a:p>
          <a:p>
            <a:pPr marL="0" indent="0" algn="just">
              <a:buNone/>
            </a:pPr>
            <a:r>
              <a:rPr lang="en-US" sz="9600" b="1" dirty="0">
                <a:solidFill>
                  <a:srgbClr val="013B89"/>
                </a:solidFill>
              </a:rPr>
              <a:t>[12]Vincent, Brady T., Marwan A. Hassan, and Robert J. Rogers. "A probabilistic assessment technique applied to a cracked heat exchanger tube subjected to flow-induced vibration." Journal of pressure vessel technology 131, no. 3 (2009).</a:t>
            </a:r>
          </a:p>
          <a:p>
            <a:pPr marL="0" indent="0" algn="just">
              <a:buNone/>
            </a:pPr>
            <a:r>
              <a:rPr lang="en-US" sz="9600" b="1" dirty="0">
                <a:solidFill>
                  <a:srgbClr val="013B89"/>
                </a:solidFill>
              </a:rPr>
              <a:t>[13]Ni, Tong-Wei, Jing-Lu Fei, Sheng-Hui Wang, Yi Gong, and Zhen-Guo Yang. "Failure analysis on unexpected perforation of heat exchanger tube in methacrylic acid reboiler of </a:t>
            </a:r>
            <a:r>
              <a:rPr lang="en-US" sz="9600" b="1" dirty="0" err="1">
                <a:solidFill>
                  <a:srgbClr val="013B89"/>
                </a:solidFill>
              </a:rPr>
              <a:t>speciality</a:t>
            </a:r>
            <a:r>
              <a:rPr lang="en-US" sz="9600" b="1" dirty="0">
                <a:solidFill>
                  <a:srgbClr val="013B89"/>
                </a:solidFill>
              </a:rPr>
              <a:t> chemical plant." Engineering Failure Analysis 108 (2020): 104267.</a:t>
            </a:r>
          </a:p>
          <a:p>
            <a:pPr marL="0" indent="0" algn="just">
              <a:buNone/>
            </a:pPr>
            <a:r>
              <a:rPr lang="en-US" sz="9600" b="1" dirty="0">
                <a:solidFill>
                  <a:srgbClr val="013B89"/>
                </a:solidFill>
              </a:rPr>
              <a:t>[14]Gong, Yi, Chao Yang, Cheng Yao, and Z‐G. Yang. "Acidic/caustic alternating corrosion on carbon steel pipes in heat exchanger of ethylene plant." Materials and Corrosion 62, no. 10 (2011): 967-978.</a:t>
            </a:r>
          </a:p>
          <a:p>
            <a:pPr marL="0" indent="0" algn="just">
              <a:buNone/>
            </a:pPr>
            <a:r>
              <a:rPr lang="en-US" sz="9600" b="1" dirty="0">
                <a:solidFill>
                  <a:srgbClr val="013B89"/>
                </a:solidFill>
              </a:rPr>
              <a:t>[15]Kain, V., K. Chandra, and B. P. Sharma. "Failure of carbon steel tubes in a fluidized bed combustor." Engineering Failure Analysis 15, no. 1-2 (2008): 182-187.</a:t>
            </a:r>
          </a:p>
          <a:p>
            <a:pPr marL="0" indent="0" algn="just">
              <a:buNone/>
            </a:pPr>
            <a:r>
              <a:rPr lang="en-US" sz="9600" b="1" dirty="0">
                <a:solidFill>
                  <a:srgbClr val="013B89"/>
                </a:solidFill>
              </a:rPr>
              <a:t>[16]Saffiudeen, M.F., Mohammed, F.T. &amp; Syed, A. Standardized Repair Procedure for Failures in Heat Exchangers. J Fail. Anal. and </a:t>
            </a:r>
            <a:r>
              <a:rPr lang="en-US" sz="9600" b="1" dirty="0" err="1">
                <a:solidFill>
                  <a:srgbClr val="013B89"/>
                </a:solidFill>
              </a:rPr>
              <a:t>Preven</a:t>
            </a:r>
            <a:r>
              <a:rPr lang="en-US" sz="9600" b="1" dirty="0">
                <a:solidFill>
                  <a:srgbClr val="013B89"/>
                </a:solidFill>
              </a:rPr>
              <a:t>. (2023). https://doi.org/10.1007/s11668-023-01709-5</a:t>
            </a:r>
          </a:p>
          <a:p>
            <a:pPr marL="0" indent="0" algn="just">
              <a:buNone/>
            </a:pPr>
            <a:r>
              <a:rPr lang="en-US" sz="9600" b="1" dirty="0">
                <a:solidFill>
                  <a:srgbClr val="013B89"/>
                </a:solidFill>
              </a:rPr>
              <a:t>[17]</a:t>
            </a:r>
            <a:r>
              <a:rPr lang="en-US" sz="9600" b="1" dirty="0" err="1">
                <a:solidFill>
                  <a:srgbClr val="013B89"/>
                </a:solidFill>
              </a:rPr>
              <a:t>Thekkuden</a:t>
            </a:r>
            <a:r>
              <a:rPr lang="en-US" sz="9600" b="1" dirty="0">
                <a:solidFill>
                  <a:srgbClr val="013B89"/>
                </a:solidFill>
              </a:rPr>
              <a:t>, Dinu Thomas, Abdel-Hamid Ismail Mourad, </a:t>
            </a:r>
            <a:r>
              <a:rPr lang="en-US" sz="9600" b="1" dirty="0" err="1">
                <a:solidFill>
                  <a:srgbClr val="013B89"/>
                </a:solidFill>
              </a:rPr>
              <a:t>Tholkappiyan</a:t>
            </a:r>
            <a:r>
              <a:rPr lang="en-US" sz="9600" b="1" dirty="0">
                <a:solidFill>
                  <a:srgbClr val="013B89"/>
                </a:solidFill>
              </a:rPr>
              <a:t> Ramachandran, Abdel-Hakim Bouzid, Ravi Kumar, and Ahmed </a:t>
            </a:r>
            <a:r>
              <a:rPr lang="en-US" sz="9600" b="1" dirty="0" err="1">
                <a:solidFill>
                  <a:srgbClr val="013B89"/>
                </a:solidFill>
              </a:rPr>
              <a:t>Alzamly</a:t>
            </a:r>
            <a:r>
              <a:rPr lang="en-US" sz="9600" b="1" dirty="0">
                <a:solidFill>
                  <a:srgbClr val="013B89"/>
                </a:solidFill>
              </a:rPr>
              <a:t>. "Combined effect of tungsten inert gas welding and roller expansion processes on mechanical and metallurgical characteristics of heat exchanger tube-to-</a:t>
            </a:r>
            <a:r>
              <a:rPr lang="en-US" sz="9600" b="1" dirty="0" err="1">
                <a:solidFill>
                  <a:srgbClr val="013B89"/>
                </a:solidFill>
              </a:rPr>
              <a:t>tubesheet</a:t>
            </a:r>
            <a:r>
              <a:rPr lang="en-US" sz="9600" b="1" dirty="0">
                <a:solidFill>
                  <a:srgbClr val="013B89"/>
                </a:solidFill>
              </a:rPr>
              <a:t> joints." Journal of Materials Research and Technology 21 (2022): 4724-4744.</a:t>
            </a:r>
          </a:p>
          <a:p>
            <a:pPr marL="0" indent="0" algn="just">
              <a:buNone/>
            </a:pPr>
            <a:r>
              <a:rPr lang="en-US" sz="9600" b="1" dirty="0">
                <a:solidFill>
                  <a:srgbClr val="013B89"/>
                </a:solidFill>
              </a:rPr>
              <a:t>[18]Gong, Yi, Fu-Qiu Ma, Yun Xue, Cai-Shan Jiao, and Zhen-Guo Yang. "Failure analysis on leaked titanium tubes of seawater heat exchangers in recirculating cooling water system of coastal nuclear power plant." Engineering Failure Analysis 101 (2019): 172-179.</a:t>
            </a:r>
          </a:p>
          <a:p>
            <a:pPr marL="0" indent="0" algn="just">
              <a:buNone/>
            </a:pPr>
            <a:r>
              <a:rPr lang="en-US" sz="9600" b="1" dirty="0">
                <a:solidFill>
                  <a:srgbClr val="013B89"/>
                </a:solidFill>
              </a:rPr>
              <a:t>[19]S. Al-Shahrani, A. Al-</a:t>
            </a:r>
            <a:r>
              <a:rPr lang="en-US" sz="9600" b="1" dirty="0" err="1">
                <a:solidFill>
                  <a:srgbClr val="013B89"/>
                </a:solidFill>
              </a:rPr>
              <a:t>Meshari</a:t>
            </a:r>
            <a:r>
              <a:rPr lang="en-US" sz="9600" b="1" dirty="0">
                <a:solidFill>
                  <a:srgbClr val="013B89"/>
                </a:solidFill>
              </a:rPr>
              <a:t>, G.N. van Zyl, S. Ahmad, Failure analysis of a heat exchanger shell. J. Fail. Anal. Prev. 13, 20–25 (2013)</a:t>
            </a:r>
          </a:p>
          <a:p>
            <a:pPr marL="0" indent="0" algn="just">
              <a:buNone/>
            </a:pPr>
            <a:r>
              <a:rPr lang="en-US" sz="9600" b="1" dirty="0">
                <a:solidFill>
                  <a:srgbClr val="013B89"/>
                </a:solidFill>
              </a:rPr>
              <a:t>[20]</a:t>
            </a:r>
            <a:r>
              <a:rPr lang="en-US" sz="9600" b="1" dirty="0" err="1">
                <a:solidFill>
                  <a:srgbClr val="013B89"/>
                </a:solidFill>
              </a:rPr>
              <a:t>Mukhrish</a:t>
            </a:r>
            <a:r>
              <a:rPr lang="en-US" sz="9600" b="1" dirty="0">
                <a:solidFill>
                  <a:srgbClr val="013B89"/>
                </a:solidFill>
              </a:rPr>
              <a:t>, </a:t>
            </a:r>
            <a:r>
              <a:rPr lang="en-US" sz="9600" b="1" dirty="0" err="1">
                <a:solidFill>
                  <a:srgbClr val="013B89"/>
                </a:solidFill>
              </a:rPr>
              <a:t>Yassar</a:t>
            </a:r>
            <a:r>
              <a:rPr lang="en-US" sz="9600" b="1" dirty="0">
                <a:solidFill>
                  <a:srgbClr val="013B89"/>
                </a:solidFill>
              </a:rPr>
              <a:t> E., Muhammad Asad, Muhammad Azhar Ali Khan, and Faramarz </a:t>
            </a:r>
            <a:r>
              <a:rPr lang="en-US" sz="9600" b="1" dirty="0" err="1">
                <a:solidFill>
                  <a:srgbClr val="013B89"/>
                </a:solidFill>
              </a:rPr>
              <a:t>Djavanroodi</a:t>
            </a:r>
            <a:r>
              <a:rPr lang="en-US" sz="9600" b="1" dirty="0">
                <a:solidFill>
                  <a:srgbClr val="013B89"/>
                </a:solidFill>
              </a:rPr>
              <a:t>. "Experimental investigations on wire arc additive manufacturing process using an Inconel 625 alloy wire." Mechanics of Advanced Materials and Structures (2023): 1-12.</a:t>
            </a:r>
          </a:p>
          <a:p>
            <a:pPr marL="0" indent="0" algn="just">
              <a:buFont typeface="Arial" pitchFamily="34" charset="0"/>
              <a:buNone/>
            </a:pPr>
            <a:endParaRPr lang="en-US" sz="1800" b="1" dirty="0">
              <a:solidFill>
                <a:srgbClr val="013B89"/>
              </a:solidFill>
            </a:endParaRPr>
          </a:p>
          <a:p>
            <a:pPr marL="0" indent="0" algn="just">
              <a:buFont typeface="Arial" pitchFamily="34" charset="0"/>
              <a:buNone/>
            </a:pPr>
            <a:endParaRPr lang="en-US" sz="1800" b="1" dirty="0">
              <a:solidFill>
                <a:srgbClr val="013B89"/>
              </a:solidFill>
            </a:endParaRPr>
          </a:p>
          <a:p>
            <a:pPr marL="0" indent="0" algn="just">
              <a:buFont typeface="Arial" pitchFamily="34" charset="0"/>
              <a:buNone/>
            </a:pPr>
            <a:endParaRPr lang="en-US" sz="1800" b="1" dirty="0">
              <a:solidFill>
                <a:srgbClr val="013B89"/>
              </a:solidFill>
            </a:endParaRPr>
          </a:p>
        </p:txBody>
      </p:sp>
    </p:spTree>
    <p:extLst>
      <p:ext uri="{BB962C8B-B14F-4D97-AF65-F5344CB8AC3E}">
        <p14:creationId xmlns:p14="http://schemas.microsoft.com/office/powerpoint/2010/main" val="178468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lang="en-US" sz="2800" b="1" dirty="0">
                <a:solidFill>
                  <a:srgbClr val="9562FF"/>
                </a:solidFill>
              </a:rPr>
            </a:br>
            <a:r>
              <a:rPr lang="en-US" sz="2800" b="1" dirty="0">
                <a:solidFill>
                  <a:srgbClr val="9562FF"/>
                </a:solidFill>
              </a:rPr>
              <a:t>References</a:t>
            </a:r>
            <a:br>
              <a:rPr lang="en-US" sz="2800" b="1" dirty="0">
                <a:solidFill>
                  <a:srgbClr val="9562FF"/>
                </a:solidFill>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4" name="Content Placeholder 7">
            <a:extLst>
              <a:ext uri="{FF2B5EF4-FFF2-40B4-BE49-F238E27FC236}">
                <a16:creationId xmlns:a16="http://schemas.microsoft.com/office/drawing/2014/main" id="{3EAB6C99-FC81-2079-D529-51F6E9153371}"/>
              </a:ext>
            </a:extLst>
          </p:cNvPr>
          <p:cNvSpPr txBox="1">
            <a:spLocks/>
          </p:cNvSpPr>
          <p:nvPr/>
        </p:nvSpPr>
        <p:spPr>
          <a:xfrm>
            <a:off x="370114" y="1485901"/>
            <a:ext cx="17547772" cy="7391399"/>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9600" b="1" dirty="0">
                <a:solidFill>
                  <a:srgbClr val="013B89"/>
                </a:solidFill>
              </a:rPr>
              <a:t>[21]Saffiudeen, M.F., Mohammed, F.T. &amp; Syed, A. Comparative study of tube to </a:t>
            </a:r>
            <a:r>
              <a:rPr lang="en-US" sz="9600" b="1" dirty="0" err="1">
                <a:solidFill>
                  <a:srgbClr val="013B89"/>
                </a:solidFill>
              </a:rPr>
              <a:t>tubesheet</a:t>
            </a:r>
            <a:r>
              <a:rPr lang="en-US" sz="9600" b="1" dirty="0">
                <a:solidFill>
                  <a:srgbClr val="013B89"/>
                </a:solidFill>
              </a:rPr>
              <a:t> welding qualification on heat exchanger. J. Eng. Appl. Sci. 69, 57 (2022). https://doi.org/10.1186/s44147-022-00099-z</a:t>
            </a:r>
          </a:p>
          <a:p>
            <a:pPr marL="0" indent="0" algn="just">
              <a:buNone/>
            </a:pPr>
            <a:r>
              <a:rPr lang="en-US" sz="9600" b="1" dirty="0">
                <a:solidFill>
                  <a:srgbClr val="013B89"/>
                </a:solidFill>
              </a:rPr>
              <a:t>[22]Rezaei, Milad, </a:t>
            </a:r>
            <a:r>
              <a:rPr lang="en-US" sz="9600" b="1" dirty="0" err="1">
                <a:solidFill>
                  <a:srgbClr val="013B89"/>
                </a:solidFill>
              </a:rPr>
              <a:t>Zeynab</a:t>
            </a:r>
            <a:r>
              <a:rPr lang="en-US" sz="9600" b="1" dirty="0">
                <a:solidFill>
                  <a:srgbClr val="013B89"/>
                </a:solidFill>
              </a:rPr>
              <a:t> </a:t>
            </a:r>
            <a:r>
              <a:rPr lang="en-US" sz="9600" b="1" dirty="0" err="1">
                <a:solidFill>
                  <a:srgbClr val="013B89"/>
                </a:solidFill>
              </a:rPr>
              <a:t>Mahidashti</a:t>
            </a:r>
            <a:r>
              <a:rPr lang="en-US" sz="9600" b="1" dirty="0">
                <a:solidFill>
                  <a:srgbClr val="013B89"/>
                </a:solidFill>
              </a:rPr>
              <a:t>, Sajad </a:t>
            </a:r>
            <a:r>
              <a:rPr lang="en-US" sz="9600" b="1" dirty="0" err="1">
                <a:solidFill>
                  <a:srgbClr val="013B89"/>
                </a:solidFill>
              </a:rPr>
              <a:t>Eftekhari</a:t>
            </a:r>
            <a:r>
              <a:rPr lang="en-US" sz="9600" b="1" dirty="0">
                <a:solidFill>
                  <a:srgbClr val="013B89"/>
                </a:solidFill>
              </a:rPr>
              <a:t>, and Ehsan Abdi. "A corrosion failure analysis of heat exchanger tubes operating in petrochemical refinery." Engineering Failure Analysis 119 (2021): 105011.</a:t>
            </a:r>
          </a:p>
          <a:p>
            <a:pPr marL="0" indent="0" algn="just">
              <a:buNone/>
            </a:pPr>
            <a:r>
              <a:rPr lang="en-US" sz="9600" b="1" dirty="0">
                <a:solidFill>
                  <a:srgbClr val="013B89"/>
                </a:solidFill>
              </a:rPr>
              <a:t>[23]</a:t>
            </a:r>
            <a:r>
              <a:rPr lang="en-US" sz="9600" b="1" dirty="0" err="1">
                <a:solidFill>
                  <a:srgbClr val="013B89"/>
                </a:solidFill>
              </a:rPr>
              <a:t>Adnyana</a:t>
            </a:r>
            <a:r>
              <a:rPr lang="en-US" sz="9600" b="1" dirty="0">
                <a:solidFill>
                  <a:srgbClr val="013B89"/>
                </a:solidFill>
              </a:rPr>
              <a:t>, D.N. Failure Analysis of Stainless Steel Heat Exchanger Tubes in a Petrochemical Plant. Journal of Failure Analysis and Prevention 2018, 18, 413–422, doi:10.1007/s11668-018-0422-8.</a:t>
            </a:r>
          </a:p>
          <a:p>
            <a:pPr marL="0" indent="0" algn="just">
              <a:buNone/>
            </a:pPr>
            <a:r>
              <a:rPr lang="en-US" sz="9600" b="1" dirty="0">
                <a:solidFill>
                  <a:srgbClr val="013B89"/>
                </a:solidFill>
              </a:rPr>
              <a:t>[24]Subramanian, Chidambaram, </a:t>
            </a:r>
            <a:r>
              <a:rPr lang="en-US" sz="9600" b="1" dirty="0" err="1">
                <a:solidFill>
                  <a:srgbClr val="013B89"/>
                </a:solidFill>
              </a:rPr>
              <a:t>Debashis</a:t>
            </a:r>
            <a:r>
              <a:rPr lang="en-US" sz="9600" b="1" dirty="0">
                <a:solidFill>
                  <a:srgbClr val="013B89"/>
                </a:solidFill>
              </a:rPr>
              <a:t> Ghosh, </a:t>
            </a:r>
            <a:r>
              <a:rPr lang="en-US" sz="9600" b="1" dirty="0" err="1">
                <a:solidFill>
                  <a:srgbClr val="013B89"/>
                </a:solidFill>
              </a:rPr>
              <a:t>Dasari</a:t>
            </a:r>
            <a:r>
              <a:rPr lang="en-US" sz="9600" b="1" dirty="0">
                <a:solidFill>
                  <a:srgbClr val="013B89"/>
                </a:solidFill>
              </a:rPr>
              <a:t> Sukumar Reddy, </a:t>
            </a:r>
            <a:r>
              <a:rPr lang="en-US" sz="9600" b="1" dirty="0" err="1">
                <a:solidFill>
                  <a:srgbClr val="013B89"/>
                </a:solidFill>
              </a:rPr>
              <a:t>Debasmita</a:t>
            </a:r>
            <a:r>
              <a:rPr lang="en-US" sz="9600" b="1" dirty="0">
                <a:solidFill>
                  <a:srgbClr val="013B89"/>
                </a:solidFill>
              </a:rPr>
              <a:t> Ghosh, </a:t>
            </a:r>
            <a:r>
              <a:rPr lang="en-US" sz="9600" b="1" dirty="0" err="1">
                <a:solidFill>
                  <a:srgbClr val="013B89"/>
                </a:solidFill>
              </a:rPr>
              <a:t>Rampradesh</a:t>
            </a:r>
            <a:r>
              <a:rPr lang="en-US" sz="9600" b="1" dirty="0">
                <a:solidFill>
                  <a:srgbClr val="013B89"/>
                </a:solidFill>
              </a:rPr>
              <a:t> Natarajan, and S. P. </a:t>
            </a:r>
            <a:r>
              <a:rPr lang="en-US" sz="9600" b="1" dirty="0" err="1">
                <a:solidFill>
                  <a:srgbClr val="013B89"/>
                </a:solidFill>
              </a:rPr>
              <a:t>Velavan</a:t>
            </a:r>
            <a:r>
              <a:rPr lang="en-US" sz="9600" b="1" dirty="0">
                <a:solidFill>
                  <a:srgbClr val="013B89"/>
                </a:solidFill>
              </a:rPr>
              <a:t>. "Stress corrosion cracking of U tube heat exchanger used for low pressure steam generation in a hydrogen unit of petroleum refinery." Engineering Failure Analysis 137 (2022): 106245.</a:t>
            </a:r>
          </a:p>
          <a:p>
            <a:pPr marL="0" indent="0" algn="just">
              <a:buNone/>
            </a:pPr>
            <a:r>
              <a:rPr lang="en-US" sz="9600" b="1" dirty="0">
                <a:solidFill>
                  <a:srgbClr val="013B89"/>
                </a:solidFill>
              </a:rPr>
              <a:t>[25]Usman, A., and A. </a:t>
            </a:r>
            <a:r>
              <a:rPr lang="en-US" sz="9600" b="1" dirty="0" err="1">
                <a:solidFill>
                  <a:srgbClr val="013B89"/>
                </a:solidFill>
              </a:rPr>
              <a:t>Nusair</a:t>
            </a:r>
            <a:r>
              <a:rPr lang="en-US" sz="9600" b="1" dirty="0">
                <a:solidFill>
                  <a:srgbClr val="013B89"/>
                </a:solidFill>
              </a:rPr>
              <a:t> Khan. "Failure analysis of heat exchanger tubes." Engineering Failure Analysis 15, no. 1-2 (2008): 118-128.</a:t>
            </a:r>
          </a:p>
          <a:p>
            <a:pPr marL="0" indent="0" algn="just">
              <a:buNone/>
            </a:pPr>
            <a:r>
              <a:rPr lang="en-US" sz="9600" b="1" dirty="0">
                <a:solidFill>
                  <a:srgbClr val="013B89"/>
                </a:solidFill>
              </a:rPr>
              <a:t>[26]Shahrani, S., and S. Al-</a:t>
            </a:r>
            <a:r>
              <a:rPr lang="en-US" sz="9600" b="1" dirty="0" err="1">
                <a:solidFill>
                  <a:srgbClr val="013B89"/>
                </a:solidFill>
              </a:rPr>
              <a:t>Subai</a:t>
            </a:r>
            <a:r>
              <a:rPr lang="en-US" sz="9600" b="1" dirty="0">
                <a:solidFill>
                  <a:srgbClr val="013B89"/>
                </a:solidFill>
              </a:rPr>
              <a:t>. "Failure analysis of heat exchanger tubes." Journal of failure analysis and prevention 14, no. 6 (2014): 790-800.</a:t>
            </a:r>
          </a:p>
          <a:p>
            <a:pPr marL="0" indent="0" algn="just">
              <a:buNone/>
            </a:pPr>
            <a:r>
              <a:rPr lang="en-US" sz="9600" b="1" dirty="0">
                <a:solidFill>
                  <a:srgbClr val="013B89"/>
                </a:solidFill>
              </a:rPr>
              <a:t>[27]</a:t>
            </a:r>
            <a:r>
              <a:rPr lang="en-US" sz="9600" b="1" dirty="0" err="1">
                <a:solidFill>
                  <a:srgbClr val="013B89"/>
                </a:solidFill>
              </a:rPr>
              <a:t>Peltola</a:t>
            </a:r>
            <a:r>
              <a:rPr lang="en-US" sz="9600" b="1" dirty="0">
                <a:solidFill>
                  <a:srgbClr val="013B89"/>
                </a:solidFill>
              </a:rPr>
              <a:t>, H., and M. Lindgren. "Failure analysis of a copper tube in a finned heat exchanger." Engineering Failure Analysis 51 (2015): 83-97.</a:t>
            </a:r>
          </a:p>
          <a:p>
            <a:pPr marL="0" indent="0" algn="just">
              <a:buNone/>
            </a:pPr>
            <a:r>
              <a:rPr lang="en-US" sz="9600" b="1" dirty="0">
                <a:solidFill>
                  <a:srgbClr val="013B89"/>
                </a:solidFill>
              </a:rPr>
              <a:t>[28]Liu, </a:t>
            </a:r>
            <a:r>
              <a:rPr lang="en-US" sz="9600" b="1" dirty="0" err="1">
                <a:solidFill>
                  <a:srgbClr val="013B89"/>
                </a:solidFill>
              </a:rPr>
              <a:t>Xiaofei</a:t>
            </a:r>
            <a:r>
              <a:rPr lang="en-US" sz="9600" b="1" dirty="0">
                <a:solidFill>
                  <a:srgbClr val="013B89"/>
                </a:solidFill>
              </a:rPr>
              <a:t>, Haiyan Zhu, </a:t>
            </a:r>
            <a:r>
              <a:rPr lang="en-US" sz="9600" b="1" dirty="0" err="1">
                <a:solidFill>
                  <a:srgbClr val="013B89"/>
                </a:solidFill>
              </a:rPr>
              <a:t>Chenyang</a:t>
            </a:r>
            <a:r>
              <a:rPr lang="en-US" sz="9600" b="1" dirty="0">
                <a:solidFill>
                  <a:srgbClr val="013B89"/>
                </a:solidFill>
              </a:rPr>
              <a:t> Yu, </a:t>
            </a:r>
            <a:r>
              <a:rPr lang="en-US" sz="9600" b="1" dirty="0" err="1">
                <a:solidFill>
                  <a:srgbClr val="013B89"/>
                </a:solidFill>
              </a:rPr>
              <a:t>Haozhe</a:t>
            </a:r>
            <a:r>
              <a:rPr lang="en-US" sz="9600" b="1" dirty="0">
                <a:solidFill>
                  <a:srgbClr val="013B89"/>
                </a:solidFill>
              </a:rPr>
              <a:t> Jin, Chao Wang, and </a:t>
            </a:r>
            <a:r>
              <a:rPr lang="en-US" sz="9600" b="1" dirty="0" err="1">
                <a:solidFill>
                  <a:srgbClr val="013B89"/>
                </a:solidFill>
              </a:rPr>
              <a:t>Guofu</a:t>
            </a:r>
            <a:r>
              <a:rPr lang="en-US" sz="9600" b="1" dirty="0">
                <a:solidFill>
                  <a:srgbClr val="013B89"/>
                </a:solidFill>
              </a:rPr>
              <a:t> Ou. "Analysis on the corrosion failure of U-tube heat exchanger in hydrogenation unit." Engineering Failure Analysis 125 (2021): 105448.</a:t>
            </a:r>
          </a:p>
          <a:p>
            <a:pPr marL="0" indent="0" algn="just">
              <a:buNone/>
            </a:pPr>
            <a:r>
              <a:rPr lang="en-US" sz="9600" b="1" dirty="0">
                <a:solidFill>
                  <a:srgbClr val="013B89"/>
                </a:solidFill>
              </a:rPr>
              <a:t>[29]</a:t>
            </a:r>
            <a:r>
              <a:rPr lang="en-US" sz="9600" b="1" dirty="0" err="1">
                <a:solidFill>
                  <a:srgbClr val="013B89"/>
                </a:solidFill>
              </a:rPr>
              <a:t>Jahromi</a:t>
            </a:r>
            <a:r>
              <a:rPr lang="en-US" sz="9600" b="1" dirty="0">
                <a:solidFill>
                  <a:srgbClr val="013B89"/>
                </a:solidFill>
              </a:rPr>
              <a:t>, S. A. J., M. M. </a:t>
            </a:r>
            <a:r>
              <a:rPr lang="en-US" sz="9600" b="1" dirty="0" err="1">
                <a:solidFill>
                  <a:srgbClr val="013B89"/>
                </a:solidFill>
              </a:rPr>
              <a:t>AliPour</a:t>
            </a:r>
            <a:r>
              <a:rPr lang="en-US" sz="9600" b="1" dirty="0">
                <a:solidFill>
                  <a:srgbClr val="013B89"/>
                </a:solidFill>
              </a:rPr>
              <a:t>, and A. </a:t>
            </a:r>
            <a:r>
              <a:rPr lang="en-US" sz="9600" b="1" dirty="0" err="1">
                <a:solidFill>
                  <a:srgbClr val="013B89"/>
                </a:solidFill>
              </a:rPr>
              <a:t>Beirami</a:t>
            </a:r>
            <a:r>
              <a:rPr lang="en-US" sz="9600" b="1" dirty="0">
                <a:solidFill>
                  <a:srgbClr val="013B89"/>
                </a:solidFill>
              </a:rPr>
              <a:t>. "Failure analysis of 101-C ammonia plant heat exchanger." Engineering Failure Analysis 10, no. 4 (2003): 405-421.</a:t>
            </a:r>
          </a:p>
          <a:p>
            <a:pPr marL="0" indent="0" algn="just">
              <a:buNone/>
            </a:pPr>
            <a:r>
              <a:rPr lang="en-US" sz="9600" b="1" dirty="0">
                <a:solidFill>
                  <a:srgbClr val="013B89"/>
                </a:solidFill>
              </a:rPr>
              <a:t>[30]</a:t>
            </a:r>
            <a:r>
              <a:rPr lang="en-US" sz="9600" b="1" dirty="0" err="1">
                <a:solidFill>
                  <a:srgbClr val="013B89"/>
                </a:solidFill>
              </a:rPr>
              <a:t>Huttunen-Saarivirta</a:t>
            </a:r>
            <a:r>
              <a:rPr lang="en-US" sz="9600" b="1" dirty="0">
                <a:solidFill>
                  <a:srgbClr val="013B89"/>
                </a:solidFill>
              </a:rPr>
              <a:t>, E.; </a:t>
            </a:r>
            <a:r>
              <a:rPr lang="en-US" sz="9600" b="1" dirty="0" err="1">
                <a:solidFill>
                  <a:srgbClr val="013B89"/>
                </a:solidFill>
              </a:rPr>
              <a:t>Honkanen</a:t>
            </a:r>
            <a:r>
              <a:rPr lang="en-US" sz="9600" b="1" dirty="0">
                <a:solidFill>
                  <a:srgbClr val="013B89"/>
                </a:solidFill>
              </a:rPr>
              <a:t>, M.; </a:t>
            </a:r>
            <a:r>
              <a:rPr lang="en-US" sz="9600" b="1" dirty="0" err="1">
                <a:solidFill>
                  <a:srgbClr val="013B89"/>
                </a:solidFill>
              </a:rPr>
              <a:t>Lepistö</a:t>
            </a:r>
            <a:r>
              <a:rPr lang="en-US" sz="9600" b="1" dirty="0">
                <a:solidFill>
                  <a:srgbClr val="013B89"/>
                </a:solidFill>
              </a:rPr>
              <a:t>, T.; </a:t>
            </a:r>
            <a:r>
              <a:rPr lang="en-US" sz="9600" b="1" dirty="0" err="1">
                <a:solidFill>
                  <a:srgbClr val="013B89"/>
                </a:solidFill>
              </a:rPr>
              <a:t>Kuokkala</a:t>
            </a:r>
            <a:r>
              <a:rPr lang="en-US" sz="9600" b="1" dirty="0">
                <a:solidFill>
                  <a:srgbClr val="013B89"/>
                </a:solidFill>
              </a:rPr>
              <a:t>, V.-T.; Koivisto, L.; Berg, C.-G. Microbiologically Influenced Corrosion (MIC) in Stainless Steel Heat Exchanger. Appl Surf Sci 2012, 258, 6512–6526, doi:10.1016/j.apsusc.2012.03.068.</a:t>
            </a:r>
          </a:p>
          <a:p>
            <a:pPr marL="0" indent="0" algn="just">
              <a:buFont typeface="Arial" pitchFamily="34" charset="0"/>
              <a:buNone/>
            </a:pPr>
            <a:endParaRPr lang="en-US" sz="1800" b="1" dirty="0">
              <a:solidFill>
                <a:srgbClr val="013B89"/>
              </a:solidFill>
            </a:endParaRPr>
          </a:p>
          <a:p>
            <a:pPr marL="0" indent="0" algn="just">
              <a:buFont typeface="Arial" pitchFamily="34" charset="0"/>
              <a:buNone/>
            </a:pPr>
            <a:endParaRPr lang="en-US" sz="1800" b="1" dirty="0">
              <a:solidFill>
                <a:srgbClr val="013B89"/>
              </a:solidFill>
            </a:endParaRPr>
          </a:p>
          <a:p>
            <a:pPr marL="0" indent="0" algn="just">
              <a:buFont typeface="Arial" pitchFamily="34" charset="0"/>
              <a:buNone/>
            </a:pPr>
            <a:endParaRPr lang="en-US" sz="1800" b="1" dirty="0">
              <a:solidFill>
                <a:srgbClr val="013B89"/>
              </a:solidFill>
            </a:endParaRPr>
          </a:p>
        </p:txBody>
      </p:sp>
    </p:spTree>
    <p:extLst>
      <p:ext uri="{BB962C8B-B14F-4D97-AF65-F5344CB8AC3E}">
        <p14:creationId xmlns:p14="http://schemas.microsoft.com/office/powerpoint/2010/main" val="359206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Content Placeholder 7">
            <a:extLst>
              <a:ext uri="{FF2B5EF4-FFF2-40B4-BE49-F238E27FC236}">
                <a16:creationId xmlns:a16="http://schemas.microsoft.com/office/drawing/2014/main" id="{A7024F02-3B3A-7756-0A2B-6ADBFDE9C39D}"/>
              </a:ext>
            </a:extLst>
          </p:cNvPr>
          <p:cNvSpPr txBox="1">
            <a:spLocks/>
          </p:cNvSpPr>
          <p:nvPr/>
        </p:nvSpPr>
        <p:spPr>
          <a:xfrm>
            <a:off x="1600200" y="1485901"/>
            <a:ext cx="13106401" cy="5375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1800" b="1" dirty="0">
              <a:solidFill>
                <a:srgbClr val="013B89"/>
              </a:solidFill>
            </a:endParaRPr>
          </a:p>
          <a:p>
            <a:pPr marL="0" indent="0" algn="just">
              <a:buFont typeface="Arial" panose="020B0604020202020204" pitchFamily="34" charset="0"/>
              <a:buNone/>
            </a:pPr>
            <a:r>
              <a:rPr lang="en-US" b="1" dirty="0">
                <a:solidFill>
                  <a:srgbClr val="013B89"/>
                </a:solidFill>
              </a:rPr>
              <a:t>Conceptualization: Engr. Mohamed Fayas Saffiudeen M.E,M.B.A.,</a:t>
            </a:r>
          </a:p>
          <a:p>
            <a:pPr marL="0" indent="0" algn="just">
              <a:buFont typeface="Arial" panose="020B0604020202020204" pitchFamily="34" charset="0"/>
              <a:buNone/>
            </a:pPr>
            <a:r>
              <a:rPr lang="en-US" b="1" dirty="0">
                <a:solidFill>
                  <a:srgbClr val="013B89"/>
                </a:solidFill>
              </a:rPr>
              <a:t>Methodology: Engr. Fasil T. Mohammed, M.E.,&amp; Engr. Abdullah Syed M.Sc.,</a:t>
            </a:r>
          </a:p>
          <a:p>
            <a:pPr marL="0" indent="0" algn="just">
              <a:buFont typeface="Arial" panose="020B0604020202020204" pitchFamily="34" charset="0"/>
              <a:buNone/>
            </a:pPr>
            <a:r>
              <a:rPr lang="en-US" b="1" dirty="0">
                <a:solidFill>
                  <a:srgbClr val="013B89"/>
                </a:solidFill>
              </a:rPr>
              <a:t>Investigation: Engr. Fasil T. Mohammed, M.E.,&amp; Engr. Abdullah Syed M.Sc.,</a:t>
            </a:r>
          </a:p>
          <a:p>
            <a:pPr marL="0" indent="0" algn="just">
              <a:buFont typeface="Arial" panose="020B0604020202020204" pitchFamily="34" charset="0"/>
              <a:buNone/>
            </a:pPr>
            <a:r>
              <a:rPr lang="en-US" b="1" dirty="0">
                <a:solidFill>
                  <a:srgbClr val="013B89"/>
                </a:solidFill>
              </a:rPr>
              <a:t>Resources:</a:t>
            </a:r>
            <a:r>
              <a:rPr lang="nl-NL" b="1" dirty="0">
                <a:solidFill>
                  <a:srgbClr val="013B89"/>
                </a:solidFill>
              </a:rPr>
              <a:t>Engr. Khalid Al Sayed B.S&amp;</a:t>
            </a:r>
            <a:r>
              <a:rPr lang="en-US" b="1" dirty="0">
                <a:solidFill>
                  <a:srgbClr val="013B89"/>
                </a:solidFill>
              </a:rPr>
              <a:t> Engr. Mohamed Fayas Saffiudeen M.E,M.B.A.,</a:t>
            </a:r>
          </a:p>
          <a:p>
            <a:pPr marL="0" indent="0" algn="just">
              <a:buFont typeface="Arial" panose="020B0604020202020204" pitchFamily="34" charset="0"/>
              <a:buNone/>
            </a:pPr>
            <a:r>
              <a:rPr lang="en-US" b="1" dirty="0">
                <a:solidFill>
                  <a:srgbClr val="013B89"/>
                </a:solidFill>
              </a:rPr>
              <a:t>Research supervision: Dr. </a:t>
            </a:r>
            <a:r>
              <a:rPr lang="en-US" b="1" dirty="0" err="1">
                <a:solidFill>
                  <a:srgbClr val="013B89"/>
                </a:solidFill>
              </a:rPr>
              <a:t>Yassir</a:t>
            </a:r>
            <a:r>
              <a:rPr lang="en-US" b="1" dirty="0">
                <a:solidFill>
                  <a:srgbClr val="013B89"/>
                </a:solidFill>
              </a:rPr>
              <a:t> A. </a:t>
            </a:r>
            <a:r>
              <a:rPr lang="en-US" b="1" dirty="0" err="1">
                <a:solidFill>
                  <a:srgbClr val="013B89"/>
                </a:solidFill>
              </a:rPr>
              <a:t>Alamri</a:t>
            </a:r>
            <a:endParaRPr lang="en-US" b="1" dirty="0">
              <a:solidFill>
                <a:srgbClr val="013B89"/>
              </a:solidFill>
            </a:endParaRPr>
          </a:p>
          <a:p>
            <a:pPr marL="0" indent="0" algn="just">
              <a:buFont typeface="Arial" panose="020B0604020202020204" pitchFamily="34" charset="0"/>
              <a:buNone/>
            </a:pPr>
            <a:r>
              <a:rPr lang="en-US" b="1" dirty="0">
                <a:solidFill>
                  <a:srgbClr val="013B89"/>
                </a:solidFill>
              </a:rPr>
              <a:t>Project administration:</a:t>
            </a:r>
            <a:r>
              <a:rPr lang="nl-NL" b="1" dirty="0">
                <a:solidFill>
                  <a:srgbClr val="013B89"/>
                </a:solidFill>
              </a:rPr>
              <a:t>Engr. Khalid Al Sayed B.S &amp;</a:t>
            </a:r>
            <a:r>
              <a:rPr lang="en-US" b="1" dirty="0">
                <a:solidFill>
                  <a:srgbClr val="013B89"/>
                </a:solidFill>
              </a:rPr>
              <a:t> Dr. </a:t>
            </a:r>
            <a:r>
              <a:rPr lang="en-US" b="1" dirty="0" err="1">
                <a:solidFill>
                  <a:srgbClr val="013B89"/>
                </a:solidFill>
              </a:rPr>
              <a:t>Yassir</a:t>
            </a:r>
            <a:r>
              <a:rPr lang="en-US" b="1" dirty="0">
                <a:solidFill>
                  <a:srgbClr val="013B89"/>
                </a:solidFill>
              </a:rPr>
              <a:t> A .</a:t>
            </a:r>
            <a:r>
              <a:rPr lang="en-US" b="1" dirty="0" err="1">
                <a:solidFill>
                  <a:srgbClr val="013B89"/>
                </a:solidFill>
              </a:rPr>
              <a:t>Alamri</a:t>
            </a:r>
            <a:r>
              <a:rPr lang="en-US" b="1" dirty="0">
                <a:solidFill>
                  <a:srgbClr val="013B89"/>
                </a:solidFill>
              </a:rPr>
              <a:t> </a:t>
            </a:r>
          </a:p>
          <a:p>
            <a:pPr marL="0" indent="0" algn="just">
              <a:buFont typeface="Arial" panose="020B0604020202020204" pitchFamily="34" charset="0"/>
              <a:buNone/>
            </a:pPr>
            <a:endParaRPr lang="en-US" sz="1800" b="1" dirty="0">
              <a:solidFill>
                <a:srgbClr val="013B89"/>
              </a:solidFill>
            </a:endParaRPr>
          </a:p>
          <a:p>
            <a:pPr marL="0" indent="0" algn="just">
              <a:buFont typeface="Arial" panose="020B0604020202020204" pitchFamily="34" charset="0"/>
              <a:buNone/>
            </a:pPr>
            <a:endParaRPr lang="en-US" sz="1800" b="1" dirty="0">
              <a:solidFill>
                <a:srgbClr val="013B89"/>
              </a:solidFill>
            </a:endParaRPr>
          </a:p>
          <a:p>
            <a:pPr marL="0" indent="0" algn="just">
              <a:buFont typeface="Arial" panose="020B0604020202020204" pitchFamily="34" charset="0"/>
              <a:buNone/>
            </a:pPr>
            <a:endParaRPr lang="en-US" sz="1800" b="1" dirty="0">
              <a:solidFill>
                <a:srgbClr val="013B89"/>
              </a:solidFill>
            </a:endParaRPr>
          </a:p>
        </p:txBody>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t>Authors Contribution</a:t>
            </a: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4539" y="2960010"/>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8846270" y="7879247"/>
            <a:ext cx="3743694" cy="389017"/>
          </a:xfrm>
          <a:prstGeom prst="rect">
            <a:avLst/>
          </a:prstGeom>
        </p:spPr>
        <p:txBody>
          <a:bodyPr lIns="0" tIns="0" rIns="0" bIns="0" rtlCol="0" anchor="t">
            <a:spAutoFit/>
          </a:bodyPr>
          <a:lstStyle/>
          <a:p>
            <a:pPr algn="ctr">
              <a:lnSpc>
                <a:spcPts val="3212"/>
              </a:lnSpc>
            </a:pPr>
            <a:r>
              <a:rPr lang="en-US" sz="2400" b="1" dirty="0">
                <a:solidFill>
                  <a:srgbClr val="013B89"/>
                </a:solidFill>
              </a:rPr>
              <a:t>saffiudeen_m@RCJY.EDU.SA</a:t>
            </a:r>
          </a:p>
        </p:txBody>
      </p:sp>
      <p:sp>
        <p:nvSpPr>
          <p:cNvPr id="7" name="TextBox 7"/>
          <p:cNvSpPr txBox="1"/>
          <p:nvPr/>
        </p:nvSpPr>
        <p:spPr>
          <a:xfrm>
            <a:off x="5560775" y="7866295"/>
            <a:ext cx="2744896" cy="389394"/>
          </a:xfrm>
          <a:prstGeom prst="rect">
            <a:avLst/>
          </a:prstGeom>
        </p:spPr>
        <p:txBody>
          <a:bodyPr lIns="0" tIns="0" rIns="0" bIns="0" rtlCol="0" anchor="t">
            <a:spAutoFit/>
          </a:bodyPr>
          <a:lstStyle/>
          <a:p>
            <a:pPr algn="ctr">
              <a:lnSpc>
                <a:spcPts val="3212"/>
              </a:lnSpc>
            </a:pPr>
            <a:r>
              <a:rPr lang="en-US" sz="2294" dirty="0">
                <a:solidFill>
                  <a:srgbClr val="E28126"/>
                </a:solidFill>
                <a:latin typeface="Canva Sans"/>
              </a:rPr>
              <a:t>+966542880964</a:t>
            </a: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6" name="Picture 25">
            <a:extLst>
              <a:ext uri="{FF2B5EF4-FFF2-40B4-BE49-F238E27FC236}">
                <a16:creationId xmlns:a16="http://schemas.microsoft.com/office/drawing/2014/main" id="{C05047DB-F7B0-9542-11F1-E96B016EB635}"/>
              </a:ext>
            </a:extLst>
          </p:cNvPr>
          <p:cNvPicPr>
            <a:picLocks noChangeAspect="1"/>
          </p:cNvPicPr>
          <p:nvPr/>
        </p:nvPicPr>
        <p:blipFill>
          <a:blip r:embed="rId12"/>
          <a:stretch>
            <a:fillRect/>
          </a:stretch>
        </p:blipFill>
        <p:spPr>
          <a:xfrm>
            <a:off x="14468973" y="599101"/>
            <a:ext cx="2991770" cy="18494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Content Placeholder 7">
            <a:extLst>
              <a:ext uri="{FF2B5EF4-FFF2-40B4-BE49-F238E27FC236}">
                <a16:creationId xmlns:a16="http://schemas.microsoft.com/office/drawing/2014/main" id="{DE7ACD23-E68A-A8AC-E9D8-5D3072115E7A}"/>
              </a:ext>
            </a:extLst>
          </p:cNvPr>
          <p:cNvSpPr txBox="1">
            <a:spLocks/>
          </p:cNvSpPr>
          <p:nvPr/>
        </p:nvSpPr>
        <p:spPr>
          <a:xfrm>
            <a:off x="2590800" y="2324100"/>
            <a:ext cx="10515600" cy="435133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b="1" dirty="0">
                <a:solidFill>
                  <a:srgbClr val="013B89"/>
                </a:solidFill>
              </a:rPr>
              <a:t>ABSTRACT</a:t>
            </a:r>
          </a:p>
          <a:p>
            <a:pPr algn="just"/>
            <a:r>
              <a:rPr lang="en-US" sz="2800" b="1" dirty="0">
                <a:solidFill>
                  <a:srgbClr val="013B89"/>
                </a:solidFill>
              </a:rPr>
              <a:t>INTRODUCTION</a:t>
            </a:r>
          </a:p>
          <a:p>
            <a:pPr algn="just"/>
            <a:r>
              <a:rPr lang="en-US" sz="2800" b="1" dirty="0">
                <a:solidFill>
                  <a:srgbClr val="013B89"/>
                </a:solidFill>
              </a:rPr>
              <a:t>EXPERIMENTAL PROCEDURE</a:t>
            </a:r>
          </a:p>
          <a:p>
            <a:pPr algn="just"/>
            <a:r>
              <a:rPr lang="en-US" sz="2800" b="1" dirty="0">
                <a:solidFill>
                  <a:srgbClr val="013B89"/>
                </a:solidFill>
              </a:rPr>
              <a:t>IRIS INSPECTION</a:t>
            </a:r>
          </a:p>
          <a:p>
            <a:pPr algn="just"/>
            <a:r>
              <a:rPr lang="en-US" sz="2800" b="1" dirty="0">
                <a:solidFill>
                  <a:srgbClr val="013B89"/>
                </a:solidFill>
              </a:rPr>
              <a:t>ECT INSPECTION</a:t>
            </a:r>
          </a:p>
          <a:p>
            <a:pPr algn="just"/>
            <a:r>
              <a:rPr lang="en-US" sz="2800" b="1" dirty="0">
                <a:solidFill>
                  <a:srgbClr val="013B89"/>
                </a:solidFill>
              </a:rPr>
              <a:t>COMPARATIVE STUDY</a:t>
            </a:r>
          </a:p>
          <a:p>
            <a:pPr algn="just"/>
            <a:r>
              <a:rPr lang="en-US" sz="2800" b="1" dirty="0">
                <a:solidFill>
                  <a:srgbClr val="013B89"/>
                </a:solidFill>
              </a:rPr>
              <a:t>RESULTS &amp; DISCUSSION</a:t>
            </a:r>
          </a:p>
          <a:p>
            <a:pPr algn="just"/>
            <a:r>
              <a:rPr lang="en-US" sz="2800" b="1" dirty="0">
                <a:solidFill>
                  <a:srgbClr val="013B89"/>
                </a:solidFill>
              </a:rPr>
              <a:t>CONCLUSIONS</a:t>
            </a:r>
          </a:p>
          <a:p>
            <a:pPr algn="just"/>
            <a:r>
              <a:rPr lang="en-US" sz="2800" b="1" dirty="0">
                <a:solidFill>
                  <a:srgbClr val="013B89"/>
                </a:solidFill>
              </a:rPr>
              <a:t>REFERENCES</a:t>
            </a:r>
          </a:p>
          <a:p>
            <a:pPr algn="just"/>
            <a:endParaRPr lang="en-US" sz="1800" b="1" dirty="0">
              <a:solidFill>
                <a:srgbClr val="013B89"/>
              </a:solidFill>
            </a:endParaRPr>
          </a:p>
          <a:p>
            <a:pPr algn="just"/>
            <a:endParaRPr lang="en-US" sz="1800" b="1" dirty="0">
              <a:solidFill>
                <a:srgbClr val="013B89"/>
              </a:solidFill>
            </a:endParaRPr>
          </a:p>
          <a:p>
            <a:pPr algn="just"/>
            <a:endParaRPr lang="en-US" sz="1800" b="1" dirty="0">
              <a:solidFill>
                <a:srgbClr val="013B89"/>
              </a:solidFill>
            </a:endParaRPr>
          </a:p>
          <a:p>
            <a:pPr algn="just"/>
            <a:endParaRPr lang="en-US" sz="1800" b="1" dirty="0">
              <a:solidFill>
                <a:srgbClr val="013B89"/>
              </a:solidFill>
            </a:endParaRPr>
          </a:p>
        </p:txBody>
      </p:sp>
      <p:sp>
        <p:nvSpPr>
          <p:cNvPr id="7" name="Title 1">
            <a:extLst>
              <a:ext uri="{FF2B5EF4-FFF2-40B4-BE49-F238E27FC236}">
                <a16:creationId xmlns:a16="http://schemas.microsoft.com/office/drawing/2014/main" id="{40A398F8-9C11-5766-FF2B-D5B7318D7A6D}"/>
              </a:ext>
            </a:extLst>
          </p:cNvPr>
          <p:cNvSpPr txBox="1">
            <a:spLocks/>
          </p:cNvSpPr>
          <p:nvPr/>
        </p:nvSpPr>
        <p:spPr>
          <a:xfrm>
            <a:off x="4114800" y="365919"/>
            <a:ext cx="10515600" cy="6627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9562FF"/>
                </a:solidFill>
              </a:rPr>
              <a:t>CONTENTS</a:t>
            </a:r>
          </a:p>
        </p:txBody>
      </p:sp>
      <p:pic>
        <p:nvPicPr>
          <p:cNvPr id="8" name="Picture 7">
            <a:extLst>
              <a:ext uri="{FF2B5EF4-FFF2-40B4-BE49-F238E27FC236}">
                <a16:creationId xmlns:a16="http://schemas.microsoft.com/office/drawing/2014/main" id="{07A423F5-A74E-B4FA-7494-5A4F66EFEF0A}"/>
              </a:ext>
            </a:extLst>
          </p:cNvPr>
          <p:cNvPicPr>
            <a:picLocks noChangeAspect="1"/>
          </p:cNvPicPr>
          <p:nvPr/>
        </p:nvPicPr>
        <p:blipFill>
          <a:blip r:embed="rId4"/>
          <a:stretch>
            <a:fillRect/>
          </a:stretch>
        </p:blipFill>
        <p:spPr>
          <a:xfrm>
            <a:off x="0" y="9029"/>
            <a:ext cx="1826342" cy="1129011"/>
          </a:xfrm>
          <a:prstGeom prst="rect">
            <a:avLst/>
          </a:prstGeom>
        </p:spPr>
      </p:pic>
      <p:pic>
        <p:nvPicPr>
          <p:cNvPr id="9" name="Picture 8">
            <a:extLst>
              <a:ext uri="{FF2B5EF4-FFF2-40B4-BE49-F238E27FC236}">
                <a16:creationId xmlns:a16="http://schemas.microsoft.com/office/drawing/2014/main" id="{14F8CBEC-60B1-B36F-5E5D-BDE7F602BE62}"/>
              </a:ext>
            </a:extLst>
          </p:cNvPr>
          <p:cNvPicPr>
            <a:picLocks noChangeAspect="1"/>
          </p:cNvPicPr>
          <p:nvPr/>
        </p:nvPicPr>
        <p:blipFill>
          <a:blip r:embed="rId5"/>
          <a:stretch>
            <a:fillRect/>
          </a:stretch>
        </p:blipFill>
        <p:spPr>
          <a:xfrm>
            <a:off x="15061785" y="18059"/>
            <a:ext cx="3226215" cy="1119981"/>
          </a:xfrm>
          <a:prstGeom prst="rect">
            <a:avLst/>
          </a:prstGeom>
        </p:spPr>
      </p:pic>
    </p:spTree>
    <p:extLst>
      <p:ext uri="{BB962C8B-B14F-4D97-AF65-F5344CB8AC3E}">
        <p14:creationId xmlns:p14="http://schemas.microsoft.com/office/powerpoint/2010/main" val="190819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r>
              <a:rPr lang="en-US" sz="2800" b="1" dirty="0">
                <a:solidFill>
                  <a:srgbClr val="9562FF"/>
                </a:solidFill>
              </a:rPr>
              <a:t>ABSTRACT</a:t>
            </a: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3" name="Content Placeholder 7">
            <a:extLst>
              <a:ext uri="{FF2B5EF4-FFF2-40B4-BE49-F238E27FC236}">
                <a16:creationId xmlns:a16="http://schemas.microsoft.com/office/drawing/2014/main" id="{3F40A4E4-2928-A4C8-275A-44FF4082E97A}"/>
              </a:ext>
            </a:extLst>
          </p:cNvPr>
          <p:cNvSpPr txBox="1">
            <a:spLocks/>
          </p:cNvSpPr>
          <p:nvPr/>
        </p:nvSpPr>
        <p:spPr>
          <a:xfrm>
            <a:off x="1828800" y="1333500"/>
            <a:ext cx="14630400" cy="7010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b="1" dirty="0">
                <a:solidFill>
                  <a:srgbClr val="013B89"/>
                </a:solidFill>
              </a:rPr>
              <a:t>This research describes the comparative study of selected advanced tubing inspection nondestructive testing (NDT) methods of eddy current testing(ECT) &amp; internal rotating inspection system (IRIS)for heat Exchanger equipment in the petrochemical industry.</a:t>
            </a:r>
          </a:p>
          <a:p>
            <a:pPr algn="just"/>
            <a:endParaRPr lang="en-US" sz="2800" b="1" dirty="0">
              <a:solidFill>
                <a:srgbClr val="013B89"/>
              </a:solidFill>
            </a:endParaRPr>
          </a:p>
          <a:p>
            <a:pPr algn="just"/>
            <a:r>
              <a:rPr lang="en-US" sz="2800" b="1" dirty="0">
                <a:solidFill>
                  <a:srgbClr val="013B89"/>
                </a:solidFill>
              </a:rPr>
              <a:t>Generally, all the heat exchanger tubes in various plants are subject to various biological, chemical and physical stress causing several defect mechanisms such as erosion, pitting, corrosion, damages, fouling, crack, vibrational damage and other forms of material loss to occur.</a:t>
            </a:r>
          </a:p>
          <a:p>
            <a:pPr algn="just"/>
            <a:endParaRPr lang="en-US" sz="2800" b="1" dirty="0">
              <a:solidFill>
                <a:srgbClr val="013B89"/>
              </a:solidFill>
            </a:endParaRPr>
          </a:p>
          <a:p>
            <a:pPr algn="just"/>
            <a:r>
              <a:rPr lang="en-US" sz="2800" b="1" dirty="0">
                <a:solidFill>
                  <a:srgbClr val="013B89"/>
                </a:solidFill>
              </a:rPr>
              <a:t>In this research tube material was seamless nickel iron chromium alloy of straight tubes and </a:t>
            </a:r>
            <a:r>
              <a:rPr lang="en-US" sz="2800" b="1" dirty="0" err="1">
                <a:solidFill>
                  <a:srgbClr val="013B89"/>
                </a:solidFill>
              </a:rPr>
              <a:t>tubesheet</a:t>
            </a:r>
            <a:r>
              <a:rPr lang="en-US" sz="2800" b="1" dirty="0">
                <a:solidFill>
                  <a:srgbClr val="013B89"/>
                </a:solidFill>
              </a:rPr>
              <a:t> material was nickel-iron- chromium alloy.</a:t>
            </a:r>
          </a:p>
          <a:p>
            <a:pPr algn="just"/>
            <a:endParaRPr lang="en-US" sz="2800" b="1" dirty="0">
              <a:solidFill>
                <a:srgbClr val="013B89"/>
              </a:solidFill>
            </a:endParaRPr>
          </a:p>
          <a:p>
            <a:pPr algn="just"/>
            <a:r>
              <a:rPr lang="en-US" sz="2800" b="1" dirty="0">
                <a:solidFill>
                  <a:srgbClr val="013B89"/>
                </a:solidFill>
              </a:rPr>
              <a:t>By utilizing two advanced tubing inspection methods of reporting, we can make adjustments to the process and extend the life of the heat exchanger by plugging tubes or retubing individual tubes or partial retubing or full retubing.</a:t>
            </a:r>
          </a:p>
        </p:txBody>
      </p:sp>
    </p:spTree>
    <p:extLst>
      <p:ext uri="{BB962C8B-B14F-4D97-AF65-F5344CB8AC3E}">
        <p14:creationId xmlns:p14="http://schemas.microsoft.com/office/powerpoint/2010/main" val="145487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r>
              <a:rPr lang="en-US" sz="2800" b="1" dirty="0">
                <a:solidFill>
                  <a:srgbClr val="9562FF"/>
                </a:solidFill>
              </a:rPr>
              <a:t>ABSTRACT</a:t>
            </a: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br>
              <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rPr>
            </a:b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4" name="Content Placeholder 7">
            <a:extLst>
              <a:ext uri="{FF2B5EF4-FFF2-40B4-BE49-F238E27FC236}">
                <a16:creationId xmlns:a16="http://schemas.microsoft.com/office/drawing/2014/main" id="{E66ADE90-8EDE-8B80-564D-449D8ECBC544}"/>
              </a:ext>
            </a:extLst>
          </p:cNvPr>
          <p:cNvSpPr txBox="1">
            <a:spLocks/>
          </p:cNvSpPr>
          <p:nvPr/>
        </p:nvSpPr>
        <p:spPr>
          <a:xfrm>
            <a:off x="1676400" y="1485901"/>
            <a:ext cx="15296536" cy="7010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b="1" dirty="0">
                <a:solidFill>
                  <a:srgbClr val="013B89"/>
                </a:solidFill>
              </a:rPr>
              <a:t>It also provides a process for choosing the best set of approaches to get accurate inspection findings by using real-world case studies of completed fieldwork. The following data compares the suitability of ECT and IRIS for inspecting heat exchanger tubes. </a:t>
            </a:r>
          </a:p>
          <a:p>
            <a:pPr algn="just"/>
            <a:endParaRPr lang="en-US" sz="2800" b="1" dirty="0">
              <a:solidFill>
                <a:srgbClr val="013B89"/>
              </a:solidFill>
            </a:endParaRPr>
          </a:p>
          <a:p>
            <a:pPr algn="just"/>
            <a:r>
              <a:rPr lang="en-US" sz="2800" b="1" dirty="0">
                <a:solidFill>
                  <a:srgbClr val="013B89"/>
                </a:solidFill>
              </a:rPr>
              <a:t>The capabilities of the considered NDT methods for tube inspections are presented in the study.</a:t>
            </a:r>
          </a:p>
          <a:p>
            <a:pPr algn="just"/>
            <a:endParaRPr lang="en-US" sz="2800" b="1" dirty="0">
              <a:solidFill>
                <a:srgbClr val="013B89"/>
              </a:solidFill>
            </a:endParaRPr>
          </a:p>
          <a:p>
            <a:pPr algn="just"/>
            <a:r>
              <a:rPr lang="en-US" sz="2800" b="1" dirty="0">
                <a:solidFill>
                  <a:srgbClr val="013B89"/>
                </a:solidFill>
              </a:rPr>
              <a:t> Because of their high detectability and quick examination, nonferromagnetic materials like </a:t>
            </a:r>
            <a:r>
              <a:rPr lang="en-US" sz="2800" b="1" dirty="0" err="1">
                <a:solidFill>
                  <a:srgbClr val="013B89"/>
                </a:solidFill>
              </a:rPr>
              <a:t>inconel</a:t>
            </a:r>
            <a:r>
              <a:rPr lang="en-US" sz="2800" b="1" dirty="0">
                <a:solidFill>
                  <a:srgbClr val="013B89"/>
                </a:solidFill>
              </a:rPr>
              <a:t> should be tested by ECT. </a:t>
            </a:r>
          </a:p>
          <a:p>
            <a:pPr algn="just"/>
            <a:endParaRPr lang="en-US" sz="2800" b="1" dirty="0">
              <a:solidFill>
                <a:srgbClr val="013B89"/>
              </a:solidFill>
            </a:endParaRPr>
          </a:p>
          <a:p>
            <a:pPr algn="just"/>
            <a:r>
              <a:rPr lang="en-US" sz="2800" b="1" dirty="0">
                <a:solidFill>
                  <a:srgbClr val="013B89"/>
                </a:solidFill>
              </a:rPr>
              <a:t>IRIS is ineffective on non-ferromagnetic materials like </a:t>
            </a:r>
            <a:r>
              <a:rPr lang="en-US" sz="2800" b="1" dirty="0" err="1">
                <a:solidFill>
                  <a:srgbClr val="013B89"/>
                </a:solidFill>
              </a:rPr>
              <a:t>inconel</a:t>
            </a:r>
            <a:r>
              <a:rPr lang="en-US" sz="2800" b="1" dirty="0">
                <a:solidFill>
                  <a:srgbClr val="013B89"/>
                </a:solidFill>
              </a:rPr>
              <a:t> based on experimentation and testing.</a:t>
            </a:r>
          </a:p>
        </p:txBody>
      </p:sp>
    </p:spTree>
    <p:extLst>
      <p:ext uri="{BB962C8B-B14F-4D97-AF65-F5344CB8AC3E}">
        <p14:creationId xmlns:p14="http://schemas.microsoft.com/office/powerpoint/2010/main" val="337759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srgbClr val="9562FF"/>
                </a:solidFill>
              </a:rPr>
              <a:t>INTRODUCTION</a:t>
            </a: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3" name="Content Placeholder 7">
            <a:extLst>
              <a:ext uri="{FF2B5EF4-FFF2-40B4-BE49-F238E27FC236}">
                <a16:creationId xmlns:a16="http://schemas.microsoft.com/office/drawing/2014/main" id="{4046018A-96A6-5AC6-47CE-9459016A6533}"/>
              </a:ext>
            </a:extLst>
          </p:cNvPr>
          <p:cNvSpPr txBox="1">
            <a:spLocks/>
          </p:cNvSpPr>
          <p:nvPr/>
        </p:nvSpPr>
        <p:spPr>
          <a:xfrm>
            <a:off x="1826342" y="2400300"/>
            <a:ext cx="10515600" cy="435133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b="1" dirty="0">
                <a:solidFill>
                  <a:srgbClr val="013B89"/>
                </a:solidFill>
              </a:rPr>
              <a:t>Design :Floating head type.</a:t>
            </a:r>
          </a:p>
          <a:p>
            <a:pPr algn="just"/>
            <a:r>
              <a:rPr lang="en-US" sz="2800" b="1" dirty="0">
                <a:solidFill>
                  <a:srgbClr val="013B89"/>
                </a:solidFill>
              </a:rPr>
              <a:t>Tube material :</a:t>
            </a:r>
            <a:r>
              <a:rPr lang="pt-BR" sz="2800" b="1" dirty="0">
                <a:solidFill>
                  <a:srgbClr val="013B89"/>
                </a:solidFill>
              </a:rPr>
              <a:t>Inconel 800 H .</a:t>
            </a:r>
          </a:p>
          <a:p>
            <a:pPr algn="just"/>
            <a:r>
              <a:rPr lang="en-US" sz="2800" b="1" dirty="0">
                <a:solidFill>
                  <a:srgbClr val="013B89"/>
                </a:solidFill>
              </a:rPr>
              <a:t>Tube sizes:19.05 mm OD x2.11 mm thickness x5000 mm length.</a:t>
            </a:r>
          </a:p>
          <a:p>
            <a:pPr algn="just"/>
            <a:r>
              <a:rPr lang="en-US" sz="2800" b="1" dirty="0" err="1">
                <a:solidFill>
                  <a:srgbClr val="013B89"/>
                </a:solidFill>
              </a:rPr>
              <a:t>Tubesheet</a:t>
            </a:r>
            <a:r>
              <a:rPr lang="en-US" sz="2800" b="1" dirty="0">
                <a:solidFill>
                  <a:srgbClr val="013B89"/>
                </a:solidFill>
              </a:rPr>
              <a:t> Material :</a:t>
            </a:r>
            <a:r>
              <a:rPr lang="pt-BR" sz="2800" b="1" dirty="0">
                <a:solidFill>
                  <a:srgbClr val="013B89"/>
                </a:solidFill>
              </a:rPr>
              <a:t> Inconel </a:t>
            </a:r>
            <a:r>
              <a:rPr lang="en-US" sz="2800" b="1" dirty="0">
                <a:solidFill>
                  <a:srgbClr val="013B89"/>
                </a:solidFill>
              </a:rPr>
              <a:t>800H .</a:t>
            </a:r>
          </a:p>
          <a:p>
            <a:pPr algn="just"/>
            <a:r>
              <a:rPr lang="en-US" sz="2800" b="1" dirty="0" err="1">
                <a:solidFill>
                  <a:srgbClr val="013B89"/>
                </a:solidFill>
              </a:rPr>
              <a:t>Tubesheet</a:t>
            </a:r>
            <a:r>
              <a:rPr lang="en-US" sz="2800" b="1" dirty="0">
                <a:solidFill>
                  <a:srgbClr val="013B89"/>
                </a:solidFill>
              </a:rPr>
              <a:t> thickness:95 mm.</a:t>
            </a:r>
          </a:p>
          <a:p>
            <a:pPr algn="just"/>
            <a:r>
              <a:rPr lang="en-US" sz="2800" b="1" dirty="0">
                <a:solidFill>
                  <a:srgbClr val="013B89"/>
                </a:solidFill>
              </a:rPr>
              <a:t>Tube pitch :25.4 mm</a:t>
            </a:r>
          </a:p>
          <a:p>
            <a:pPr algn="just"/>
            <a:r>
              <a:rPr lang="en-US" sz="2800" b="1" dirty="0">
                <a:solidFill>
                  <a:srgbClr val="013B89"/>
                </a:solidFill>
              </a:rPr>
              <a:t>Ligament :6.15mm</a:t>
            </a:r>
          </a:p>
          <a:p>
            <a:pPr algn="just"/>
            <a:r>
              <a:rPr lang="en-US" sz="2800" b="1" dirty="0" err="1">
                <a:solidFill>
                  <a:srgbClr val="013B89"/>
                </a:solidFill>
              </a:rPr>
              <a:t>Tubesheet</a:t>
            </a:r>
            <a:r>
              <a:rPr lang="en-US" sz="2800" b="1" dirty="0">
                <a:solidFill>
                  <a:srgbClr val="013B89"/>
                </a:solidFill>
              </a:rPr>
              <a:t> Hole Pattern :90 ° Square pitch</a:t>
            </a:r>
          </a:p>
          <a:p>
            <a:pPr algn="just"/>
            <a:r>
              <a:rPr lang="en-US" sz="2800" b="1" dirty="0">
                <a:solidFill>
                  <a:srgbClr val="013B89"/>
                </a:solidFill>
              </a:rPr>
              <a:t>Tube Projection:3 mm</a:t>
            </a:r>
          </a:p>
          <a:p>
            <a:pPr algn="just"/>
            <a:r>
              <a:rPr lang="en-US" sz="2800" b="1" dirty="0">
                <a:solidFill>
                  <a:srgbClr val="013B89"/>
                </a:solidFill>
              </a:rPr>
              <a:t>TTS Specification :Strength welding +Light Expansion </a:t>
            </a:r>
          </a:p>
          <a:p>
            <a:pPr algn="just"/>
            <a:endParaRPr lang="en-US" sz="1800" b="1" dirty="0">
              <a:solidFill>
                <a:srgbClr val="013B89"/>
              </a:solidFill>
            </a:endParaRPr>
          </a:p>
          <a:p>
            <a:pPr algn="just"/>
            <a:endParaRPr lang="en-US" sz="1800" b="1" dirty="0">
              <a:solidFill>
                <a:srgbClr val="013B89"/>
              </a:solidFill>
            </a:endParaRPr>
          </a:p>
          <a:p>
            <a:pPr algn="just"/>
            <a:endParaRPr lang="en-US" sz="1800" b="1" dirty="0">
              <a:solidFill>
                <a:srgbClr val="013B89"/>
              </a:solidFill>
            </a:endParaRPr>
          </a:p>
        </p:txBody>
      </p:sp>
      <p:sp>
        <p:nvSpPr>
          <p:cNvPr id="5" name="TextBox 4">
            <a:extLst>
              <a:ext uri="{FF2B5EF4-FFF2-40B4-BE49-F238E27FC236}">
                <a16:creationId xmlns:a16="http://schemas.microsoft.com/office/drawing/2014/main" id="{EC4498D7-1463-00AB-6FF9-B4B20A885ED2}"/>
              </a:ext>
            </a:extLst>
          </p:cNvPr>
          <p:cNvSpPr txBox="1"/>
          <p:nvPr/>
        </p:nvSpPr>
        <p:spPr>
          <a:xfrm>
            <a:off x="10966034" y="4914900"/>
            <a:ext cx="5035965" cy="1292662"/>
          </a:xfrm>
          <a:prstGeom prst="rect">
            <a:avLst/>
          </a:prstGeom>
          <a:noFill/>
          <a:ln w="25400">
            <a:solidFill>
              <a:srgbClr val="9562FF"/>
            </a:solidFill>
          </a:ln>
          <a:effectLst>
            <a:glow rad="228600">
              <a:schemeClr val="accent5">
                <a:satMod val="175000"/>
                <a:alpha val="40000"/>
              </a:schemeClr>
            </a:glow>
          </a:effectLst>
        </p:spPr>
        <p:txBody>
          <a:bodyPr wrap="square" rtlCol="0">
            <a:spAutoFit/>
          </a:bodyPr>
          <a:lstStyle/>
          <a:p>
            <a:r>
              <a:rPr lang="en-US" sz="2000" b="1" dirty="0">
                <a:solidFill>
                  <a:srgbClr val="013B89"/>
                </a:solidFill>
              </a:rPr>
              <a:t>MAWP:1.05 MpaG at temp 605°C.</a:t>
            </a:r>
          </a:p>
          <a:p>
            <a:r>
              <a:rPr lang="en-US" sz="2000" b="1" dirty="0">
                <a:solidFill>
                  <a:srgbClr val="013B89"/>
                </a:solidFill>
              </a:rPr>
              <a:t>MAWP:1.02 MpaG at temp 450°C</a:t>
            </a:r>
          </a:p>
          <a:p>
            <a:r>
              <a:rPr lang="en-US" sz="2000" b="1" dirty="0">
                <a:solidFill>
                  <a:srgbClr val="013B89"/>
                </a:solidFill>
              </a:rPr>
              <a:t>MDMT:3 °C at 1.05 MpaG   </a:t>
            </a:r>
          </a:p>
          <a:p>
            <a:endParaRPr lang="en-US" dirty="0"/>
          </a:p>
        </p:txBody>
      </p:sp>
    </p:spTree>
    <p:extLst>
      <p:ext uri="{BB962C8B-B14F-4D97-AF65-F5344CB8AC3E}">
        <p14:creationId xmlns:p14="http://schemas.microsoft.com/office/powerpoint/2010/main" val="358091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srgbClr val="9562FF"/>
                </a:solidFill>
              </a:rPr>
              <a:t>EXPERIMENTAL PROCEDURE</a:t>
            </a: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4" name="Content Placeholder 7">
            <a:extLst>
              <a:ext uri="{FF2B5EF4-FFF2-40B4-BE49-F238E27FC236}">
                <a16:creationId xmlns:a16="http://schemas.microsoft.com/office/drawing/2014/main" id="{995824B0-078F-AD03-95CD-1EC88C7B8C2A}"/>
              </a:ext>
            </a:extLst>
          </p:cNvPr>
          <p:cNvSpPr txBox="1">
            <a:spLocks/>
          </p:cNvSpPr>
          <p:nvPr/>
        </p:nvSpPr>
        <p:spPr>
          <a:xfrm>
            <a:off x="705196" y="1310236"/>
            <a:ext cx="11105804" cy="43513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800" b="1" dirty="0">
                <a:solidFill>
                  <a:srgbClr val="013B89"/>
                </a:solidFill>
              </a:rPr>
              <a:t>There are 10 stages of inspection procedure required for IRIS &amp; ECT as shown below.</a:t>
            </a:r>
          </a:p>
          <a:p>
            <a:pPr algn="just"/>
            <a:r>
              <a:rPr lang="en-US" sz="2800" b="1" dirty="0">
                <a:solidFill>
                  <a:srgbClr val="013B89"/>
                </a:solidFill>
              </a:rPr>
              <a:t>A methodical approach to guaranteeing safety, quality, and compliance throughout the inspection process is outlined in the Comprehensive Procedure for Tube Inspection. The process starts with a study of safety regulations and industry standards and highlights how crucial surface preparation, people qualifications, and calibration are to precise outcomes. The inspection process is streamlined by the standardization of equipment and tube identification techniques, and data accuracy is guaranteed by comprehensive instructions for conducting inspections utilizing IRIS and ECT technologies. A comprehensive framework for interpreting inspection findings is provided by the assessment of flaws and the creation of test reports in accordance with ASME Section V standards. </a:t>
            </a:r>
          </a:p>
        </p:txBody>
      </p:sp>
      <p:pic>
        <p:nvPicPr>
          <p:cNvPr id="7" name="Picture 6" descr="J:\g.JPG">
            <a:extLst>
              <a:ext uri="{FF2B5EF4-FFF2-40B4-BE49-F238E27FC236}">
                <a16:creationId xmlns:a16="http://schemas.microsoft.com/office/drawing/2014/main" id="{2CD70F34-4CBA-8D4F-43BB-FE82A6FF635B}"/>
              </a:ext>
            </a:extLst>
          </p:cNvPr>
          <p:cNvPicPr/>
          <p:nvPr/>
        </p:nvPicPr>
        <p:blipFill>
          <a:blip r:embed="rId6" cstate="print"/>
          <a:srcRect b="10782"/>
          <a:stretch>
            <a:fillRect/>
          </a:stretch>
        </p:blipFill>
        <p:spPr bwMode="auto">
          <a:xfrm>
            <a:off x="5181600" y="7206265"/>
            <a:ext cx="4800600" cy="2958453"/>
          </a:xfrm>
          <a:prstGeom prst="rect">
            <a:avLst/>
          </a:prstGeom>
          <a:noFill/>
          <a:ln w="9525">
            <a:noFill/>
            <a:miter lim="800000"/>
            <a:headEnd/>
            <a:tailEnd/>
          </a:ln>
          <a:effectLst>
            <a:glow rad="152400">
              <a:srgbClr val="9562FF">
                <a:alpha val="40000"/>
              </a:srgbClr>
            </a:glow>
          </a:effectLst>
        </p:spPr>
      </p:pic>
      <p:pic>
        <p:nvPicPr>
          <p:cNvPr id="9" name="Picture 8">
            <a:extLst>
              <a:ext uri="{FF2B5EF4-FFF2-40B4-BE49-F238E27FC236}">
                <a16:creationId xmlns:a16="http://schemas.microsoft.com/office/drawing/2014/main" id="{58D9104E-102E-FEB1-4895-D3D5099FC07A}"/>
              </a:ext>
            </a:extLst>
          </p:cNvPr>
          <p:cNvPicPr>
            <a:picLocks noChangeAspect="1"/>
          </p:cNvPicPr>
          <p:nvPr/>
        </p:nvPicPr>
        <p:blipFill>
          <a:blip r:embed="rId7"/>
          <a:stretch>
            <a:fillRect/>
          </a:stretch>
        </p:blipFill>
        <p:spPr>
          <a:xfrm>
            <a:off x="12347605" y="1138040"/>
            <a:ext cx="5428360" cy="6098951"/>
          </a:xfrm>
          <a:prstGeom prst="rect">
            <a:avLst/>
          </a:prstGeom>
        </p:spPr>
      </p:pic>
    </p:spTree>
    <p:extLst>
      <p:ext uri="{BB962C8B-B14F-4D97-AF65-F5344CB8AC3E}">
        <p14:creationId xmlns:p14="http://schemas.microsoft.com/office/powerpoint/2010/main" val="83004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srgbClr val="9562FF"/>
                </a:solidFill>
              </a:rPr>
              <a:t>IRIS INSPECTION</a:t>
            </a: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4" name="Content Placeholder 7">
            <a:extLst>
              <a:ext uri="{FF2B5EF4-FFF2-40B4-BE49-F238E27FC236}">
                <a16:creationId xmlns:a16="http://schemas.microsoft.com/office/drawing/2014/main" id="{1587FE3E-EF30-3FBB-4697-16141508506D}"/>
              </a:ext>
            </a:extLst>
          </p:cNvPr>
          <p:cNvSpPr txBox="1">
            <a:spLocks/>
          </p:cNvSpPr>
          <p:nvPr/>
        </p:nvSpPr>
        <p:spPr>
          <a:xfrm>
            <a:off x="838200" y="1825625"/>
            <a:ext cx="10127834" cy="32285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800" b="1" dirty="0">
                <a:solidFill>
                  <a:srgbClr val="013B89"/>
                </a:solidFill>
              </a:rPr>
              <a:t>Inspection was carried out from South side of the exchanger and marking was done from south side tube sheet side. </a:t>
            </a:r>
          </a:p>
          <a:p>
            <a:pPr marL="0" indent="0" algn="just">
              <a:buFont typeface="Arial" pitchFamily="34" charset="0"/>
              <a:buNone/>
            </a:pPr>
            <a:r>
              <a:rPr lang="en-US" sz="2800" b="1" dirty="0">
                <a:solidFill>
                  <a:srgbClr val="013B89"/>
                </a:solidFill>
              </a:rPr>
              <a:t>IRIS inspection report indicates that out of 286 tubes, wall thickness loss of 61% to 80% reported in 21 tubes, wall thickness loss of 41% to 60% reported in 53 tubes, wall thickness loss of 21% to 40% reported in 26 tubes and wall thickness loss of 1% to 20% reported in 8 tubes. Rests of tubes (178) were observed in satisfactory condition</a:t>
            </a:r>
          </a:p>
          <a:p>
            <a:pPr marL="0" indent="0" algn="just">
              <a:buFont typeface="Arial" pitchFamily="34" charset="0"/>
              <a:buNone/>
            </a:pPr>
            <a:endParaRPr lang="en-US" sz="2800" b="1" dirty="0">
              <a:solidFill>
                <a:srgbClr val="013B89"/>
              </a:solidFill>
            </a:endParaRPr>
          </a:p>
          <a:p>
            <a:pPr marL="0" indent="0" algn="just">
              <a:buFont typeface="Arial" pitchFamily="34" charset="0"/>
              <a:buNone/>
            </a:pPr>
            <a:r>
              <a:rPr lang="en-US" sz="2800" b="1" dirty="0">
                <a:solidFill>
                  <a:srgbClr val="013B89"/>
                </a:solidFill>
              </a:rPr>
              <a:t>Defective tubes=108 tubes.</a:t>
            </a:r>
          </a:p>
        </p:txBody>
      </p:sp>
      <p:graphicFrame>
        <p:nvGraphicFramePr>
          <p:cNvPr id="9" name="Table 8">
            <a:extLst>
              <a:ext uri="{FF2B5EF4-FFF2-40B4-BE49-F238E27FC236}">
                <a16:creationId xmlns:a16="http://schemas.microsoft.com/office/drawing/2014/main" id="{7365F371-218A-D4A5-CB14-C20EFA806C0C}"/>
              </a:ext>
            </a:extLst>
          </p:cNvPr>
          <p:cNvGraphicFramePr>
            <a:graphicFrameLocks noGrp="1"/>
          </p:cNvGraphicFramePr>
          <p:nvPr>
            <p:extLst>
              <p:ext uri="{D42A27DB-BD31-4B8C-83A1-F6EECF244321}">
                <p14:modId xmlns:p14="http://schemas.microsoft.com/office/powerpoint/2010/main" val="2645456712"/>
              </p:ext>
            </p:extLst>
          </p:nvPr>
        </p:nvGraphicFramePr>
        <p:xfrm>
          <a:off x="11963400" y="1825625"/>
          <a:ext cx="5334000" cy="4780286"/>
        </p:xfrm>
        <a:graphic>
          <a:graphicData uri="http://schemas.openxmlformats.org/drawingml/2006/table">
            <a:tbl>
              <a:tblPr/>
              <a:tblGrid>
                <a:gridCol w="744975">
                  <a:extLst>
                    <a:ext uri="{9D8B030D-6E8A-4147-A177-3AD203B41FA5}">
                      <a16:colId xmlns:a16="http://schemas.microsoft.com/office/drawing/2014/main" val="3062495553"/>
                    </a:ext>
                  </a:extLst>
                </a:gridCol>
                <a:gridCol w="1466009">
                  <a:extLst>
                    <a:ext uri="{9D8B030D-6E8A-4147-A177-3AD203B41FA5}">
                      <a16:colId xmlns:a16="http://schemas.microsoft.com/office/drawing/2014/main" val="9725929"/>
                    </a:ext>
                  </a:extLst>
                </a:gridCol>
                <a:gridCol w="1561508">
                  <a:extLst>
                    <a:ext uri="{9D8B030D-6E8A-4147-A177-3AD203B41FA5}">
                      <a16:colId xmlns:a16="http://schemas.microsoft.com/office/drawing/2014/main" val="2083416611"/>
                    </a:ext>
                  </a:extLst>
                </a:gridCol>
                <a:gridCol w="1561508">
                  <a:extLst>
                    <a:ext uri="{9D8B030D-6E8A-4147-A177-3AD203B41FA5}">
                      <a16:colId xmlns:a16="http://schemas.microsoft.com/office/drawing/2014/main" val="1160140096"/>
                    </a:ext>
                  </a:extLst>
                </a:gridCol>
              </a:tblGrid>
              <a:tr h="367913">
                <a:tc rowSpan="2">
                  <a:txBody>
                    <a:bodyPr/>
                    <a:lstStyle/>
                    <a:p>
                      <a:pPr marL="0" marR="0" algn="ctr">
                        <a:spcBef>
                          <a:spcPts val="0"/>
                        </a:spcBef>
                        <a:spcAft>
                          <a:spcPts val="0"/>
                        </a:spcAft>
                      </a:pPr>
                      <a:r>
                        <a:rPr lang="en-US" sz="1400" b="1" kern="1200">
                          <a:solidFill>
                            <a:srgbClr val="00B050"/>
                          </a:solidFill>
                          <a:latin typeface="+mn-lt"/>
                          <a:ea typeface="+mn-ea"/>
                          <a:cs typeface="+mn-cs"/>
                        </a:rPr>
                        <a:t>S.No.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400" b="1" kern="1200">
                          <a:solidFill>
                            <a:srgbClr val="00B050"/>
                          </a:solidFill>
                          <a:latin typeface="+mn-lt"/>
                          <a:ea typeface="+mn-ea"/>
                          <a:cs typeface="+mn-cs"/>
                        </a:rPr>
                        <a:t>Parameters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3541240"/>
                  </a:ext>
                </a:extLst>
              </a:tr>
              <a:tr h="735825">
                <a:tc vMerge="1">
                  <a:txBody>
                    <a:bodyPr/>
                    <a:lstStyle/>
                    <a:p>
                      <a:endParaRPr lang="en-US"/>
                    </a:p>
                  </a:txBody>
                  <a:tcPr/>
                </a:tc>
                <a:tc>
                  <a:txBody>
                    <a:bodyPr/>
                    <a:lstStyle/>
                    <a:p>
                      <a:pPr marL="0" marR="0" algn="ctr">
                        <a:spcBef>
                          <a:spcPts val="0"/>
                        </a:spcBef>
                        <a:spcAft>
                          <a:spcPts val="0"/>
                        </a:spcAft>
                      </a:pPr>
                      <a:r>
                        <a:rPr lang="en-US" sz="1400" b="1" kern="1200">
                          <a:solidFill>
                            <a:srgbClr val="00B050"/>
                          </a:solidFill>
                          <a:latin typeface="+mn-lt"/>
                          <a:ea typeface="+mn-ea"/>
                          <a:cs typeface="+mn-cs"/>
                        </a:rPr>
                        <a:t>Wall Loss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a:solidFill>
                            <a:srgbClr val="00B050"/>
                          </a:solidFill>
                          <a:latin typeface="+mn-lt"/>
                          <a:ea typeface="+mn-ea"/>
                          <a:cs typeface="+mn-cs"/>
                        </a:rPr>
                        <a:t>No of Tubes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a:solidFill>
                            <a:srgbClr val="00B050"/>
                          </a:solidFill>
                          <a:latin typeface="+mn-lt"/>
                          <a:ea typeface="+mn-ea"/>
                          <a:cs typeface="+mn-cs"/>
                        </a:rPr>
                        <a:t>(%)Tube Inspected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505981"/>
                  </a:ext>
                </a:extLst>
              </a:tr>
              <a:tr h="458983">
                <a:tc>
                  <a:txBody>
                    <a:bodyPr/>
                    <a:lstStyle/>
                    <a:p>
                      <a:pPr marL="0" marR="0" algn="ctr">
                        <a:spcBef>
                          <a:spcPts val="0"/>
                        </a:spcBef>
                        <a:spcAft>
                          <a:spcPts val="0"/>
                        </a:spcAft>
                      </a:pPr>
                      <a:r>
                        <a:rPr lang="en-US" sz="1400" b="1" kern="1200" dirty="0">
                          <a:solidFill>
                            <a:srgbClr val="013B89"/>
                          </a:solidFill>
                          <a:latin typeface="+mn-lt"/>
                          <a:ea typeface="+mn-ea"/>
                          <a:cs typeface="+mn-cs"/>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a:solidFill>
                            <a:srgbClr val="013B89"/>
                          </a:solidFill>
                          <a:latin typeface="+mn-lt"/>
                          <a:ea typeface="+mn-ea"/>
                          <a:cs typeface="+mn-cs"/>
                        </a:rPr>
                        <a:t>No defect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a:solidFill>
                            <a:srgbClr val="013B89"/>
                          </a:solidFill>
                          <a:latin typeface="+mn-lt"/>
                          <a:ea typeface="+mn-ea"/>
                          <a:cs typeface="+mn-cs"/>
                        </a:rPr>
                        <a:t>178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62.20%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528771"/>
                  </a:ext>
                </a:extLst>
              </a:tr>
              <a:tr h="463667">
                <a:tc>
                  <a:txBody>
                    <a:bodyPr/>
                    <a:lstStyle/>
                    <a:p>
                      <a:pPr marL="0" marR="0" algn="ctr">
                        <a:spcBef>
                          <a:spcPts val="0"/>
                        </a:spcBef>
                        <a:spcAft>
                          <a:spcPts val="0"/>
                        </a:spcAft>
                      </a:pPr>
                      <a:r>
                        <a:rPr lang="en-US" sz="1400" b="1" kern="1200" dirty="0">
                          <a:solidFill>
                            <a:srgbClr val="013B89"/>
                          </a:solidFill>
                          <a:latin typeface="+mn-lt"/>
                          <a:ea typeface="+mn-ea"/>
                          <a:cs typeface="+mn-cs"/>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1- 20%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2.80%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202306"/>
                  </a:ext>
                </a:extLst>
              </a:tr>
              <a:tr h="458983">
                <a:tc>
                  <a:txBody>
                    <a:bodyPr/>
                    <a:lstStyle/>
                    <a:p>
                      <a:pPr marL="0" marR="0" algn="ctr">
                        <a:spcBef>
                          <a:spcPts val="0"/>
                        </a:spcBef>
                        <a:spcAft>
                          <a:spcPts val="0"/>
                        </a:spcAft>
                      </a:pPr>
                      <a:r>
                        <a:rPr lang="en-US" sz="1400" b="1" kern="1200" dirty="0">
                          <a:solidFill>
                            <a:srgbClr val="013B89"/>
                          </a:solidFill>
                          <a:latin typeface="+mn-lt"/>
                          <a:ea typeface="+mn-ea"/>
                          <a:cs typeface="+mn-cs"/>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21% - 40%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9.10%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16428"/>
                  </a:ext>
                </a:extLst>
              </a:tr>
              <a:tr h="458983">
                <a:tc>
                  <a:txBody>
                    <a:bodyPr/>
                    <a:lstStyle/>
                    <a:p>
                      <a:pPr marL="0" marR="0" algn="ctr">
                        <a:spcBef>
                          <a:spcPts val="0"/>
                        </a:spcBef>
                        <a:spcAft>
                          <a:spcPts val="0"/>
                        </a:spcAft>
                      </a:pPr>
                      <a:r>
                        <a:rPr lang="en-US" sz="1400" b="1" kern="1200" dirty="0">
                          <a:solidFill>
                            <a:srgbClr val="013B89"/>
                          </a:solidFill>
                          <a:latin typeface="+mn-lt"/>
                          <a:ea typeface="+mn-ea"/>
                          <a:cs typeface="+mn-cs"/>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41% - 60%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a:solidFill>
                            <a:srgbClr val="013B89"/>
                          </a:solidFill>
                          <a:latin typeface="+mn-lt"/>
                          <a:ea typeface="+mn-ea"/>
                          <a:cs typeface="+mn-cs"/>
                        </a:rPr>
                        <a:t>18.50%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354780"/>
                  </a:ext>
                </a:extLst>
              </a:tr>
              <a:tr h="458983">
                <a:tc>
                  <a:txBody>
                    <a:bodyPr/>
                    <a:lstStyle/>
                    <a:p>
                      <a:pPr marL="0" marR="0" algn="ctr">
                        <a:spcBef>
                          <a:spcPts val="0"/>
                        </a:spcBef>
                        <a:spcAft>
                          <a:spcPts val="0"/>
                        </a:spcAft>
                      </a:pPr>
                      <a:r>
                        <a:rPr lang="en-US" sz="1400" b="1" kern="1200" dirty="0">
                          <a:solidFill>
                            <a:srgbClr val="013B89"/>
                          </a:solidFill>
                          <a:latin typeface="+mn-lt"/>
                          <a:ea typeface="+mn-ea"/>
                          <a:cs typeface="+mn-cs"/>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61% - 80%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7.30%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89501"/>
                  </a:ext>
                </a:extLst>
              </a:tr>
              <a:tr h="458983">
                <a:tc>
                  <a:txBody>
                    <a:bodyPr/>
                    <a:lstStyle/>
                    <a:p>
                      <a:pPr marL="0" marR="0" algn="ctr">
                        <a:spcBef>
                          <a:spcPts val="0"/>
                        </a:spcBef>
                        <a:spcAft>
                          <a:spcPts val="0"/>
                        </a:spcAft>
                      </a:pPr>
                      <a:r>
                        <a:rPr lang="en-US" sz="1400" b="1" kern="1200" dirty="0">
                          <a:solidFill>
                            <a:srgbClr val="013B89"/>
                          </a:solidFill>
                          <a:latin typeface="+mn-lt"/>
                          <a:ea typeface="+mn-ea"/>
                          <a:cs typeface="+mn-cs"/>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81% - 100%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2807"/>
                  </a:ext>
                </a:extLst>
              </a:tr>
              <a:tr h="458983">
                <a:tc>
                  <a:txBody>
                    <a:bodyPr/>
                    <a:lstStyle/>
                    <a:p>
                      <a:pPr marL="0" marR="0" algn="ctr">
                        <a:spcBef>
                          <a:spcPts val="0"/>
                        </a:spcBef>
                        <a:spcAft>
                          <a:spcPts val="0"/>
                        </a:spcAft>
                      </a:pPr>
                      <a:r>
                        <a:rPr lang="en-US" sz="1400" b="1" kern="1200" dirty="0">
                          <a:solidFill>
                            <a:srgbClr val="013B89"/>
                          </a:solidFill>
                          <a:latin typeface="+mn-lt"/>
                          <a:ea typeface="+mn-ea"/>
                          <a:cs typeface="+mn-cs"/>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Plugged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269968"/>
                  </a:ext>
                </a:extLst>
              </a:tr>
              <a:tr h="458983">
                <a:tc>
                  <a:txBody>
                    <a:bodyPr/>
                    <a:lstStyle/>
                    <a:p>
                      <a:pPr marL="0" marR="0" algn="ctr">
                        <a:spcBef>
                          <a:spcPts val="0"/>
                        </a:spcBef>
                        <a:spcAft>
                          <a:spcPts val="0"/>
                        </a:spcAft>
                      </a:pPr>
                      <a:r>
                        <a:rPr lang="en-US" sz="1400" b="1" kern="1200" dirty="0">
                          <a:solidFill>
                            <a:srgbClr val="013B89"/>
                          </a:solidFill>
                          <a:latin typeface="+mn-lt"/>
                          <a:ea typeface="+mn-ea"/>
                          <a:cs typeface="+mn-cs"/>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Obstructed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13B89"/>
                          </a:solidFill>
                          <a:latin typeface="+mn-lt"/>
                          <a:ea typeface="+mn-ea"/>
                          <a:cs typeface="+mn-cs"/>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a:solidFill>
                            <a:srgbClr val="013B89"/>
                          </a:solidFill>
                          <a:latin typeface="+mn-lt"/>
                          <a:ea typeface="+mn-ea"/>
                          <a:cs typeface="+mn-cs"/>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019435"/>
                  </a:ext>
                </a:extLst>
              </a:tr>
            </a:tbl>
          </a:graphicData>
        </a:graphic>
      </p:graphicFrame>
    </p:spTree>
    <p:extLst>
      <p:ext uri="{BB962C8B-B14F-4D97-AF65-F5344CB8AC3E}">
        <p14:creationId xmlns:p14="http://schemas.microsoft.com/office/powerpoint/2010/main" val="397889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itle 1">
            <a:extLst>
              <a:ext uri="{FF2B5EF4-FFF2-40B4-BE49-F238E27FC236}">
                <a16:creationId xmlns:a16="http://schemas.microsoft.com/office/drawing/2014/main" id="{2D4344B5-2576-1916-E617-09613E6C789E}"/>
              </a:ext>
            </a:extLst>
          </p:cNvPr>
          <p:cNvSpPr txBox="1">
            <a:spLocks/>
          </p:cNvSpPr>
          <p:nvPr/>
        </p:nvSpPr>
        <p:spPr>
          <a:xfrm>
            <a:off x="3429000" y="365919"/>
            <a:ext cx="10515600" cy="1119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srgbClr val="9562FF"/>
                </a:solidFill>
              </a:rPr>
              <a:t>ECT INSPECTION</a:t>
            </a:r>
            <a:endParaRPr kumimoji="0" lang="en-US" sz="2800" b="1" i="0" u="none" strike="noStrike" kern="1200" cap="none" spc="0" normalizeH="0" baseline="0" noProof="0" dirty="0">
              <a:ln>
                <a:noFill/>
              </a:ln>
              <a:solidFill>
                <a:srgbClr val="9562FF"/>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9BFF910D-86A9-B8BF-2EA0-D3B77A30C91C}"/>
              </a:ext>
            </a:extLst>
          </p:cNvPr>
          <p:cNvPicPr>
            <a:picLocks noChangeAspect="1"/>
          </p:cNvPicPr>
          <p:nvPr/>
        </p:nvPicPr>
        <p:blipFill>
          <a:blip r:embed="rId4"/>
          <a:stretch>
            <a:fillRect/>
          </a:stretch>
        </p:blipFill>
        <p:spPr>
          <a:xfrm>
            <a:off x="0" y="9029"/>
            <a:ext cx="1826342" cy="1129011"/>
          </a:xfrm>
          <a:prstGeom prst="rect">
            <a:avLst/>
          </a:prstGeom>
        </p:spPr>
      </p:pic>
      <p:pic>
        <p:nvPicPr>
          <p:cNvPr id="12" name="Picture 11">
            <a:extLst>
              <a:ext uri="{FF2B5EF4-FFF2-40B4-BE49-F238E27FC236}">
                <a16:creationId xmlns:a16="http://schemas.microsoft.com/office/drawing/2014/main" id="{BCB8FAC3-8419-A947-9563-FCF3604E8B05}"/>
              </a:ext>
            </a:extLst>
          </p:cNvPr>
          <p:cNvPicPr>
            <a:picLocks noChangeAspect="1"/>
          </p:cNvPicPr>
          <p:nvPr/>
        </p:nvPicPr>
        <p:blipFill>
          <a:blip r:embed="rId5"/>
          <a:stretch>
            <a:fillRect/>
          </a:stretch>
        </p:blipFill>
        <p:spPr>
          <a:xfrm>
            <a:off x="15061785" y="18059"/>
            <a:ext cx="3226215" cy="1119981"/>
          </a:xfrm>
          <a:prstGeom prst="rect">
            <a:avLst/>
          </a:prstGeom>
        </p:spPr>
      </p:pic>
      <p:sp>
        <p:nvSpPr>
          <p:cNvPr id="3" name="Content Placeholder 7">
            <a:extLst>
              <a:ext uri="{FF2B5EF4-FFF2-40B4-BE49-F238E27FC236}">
                <a16:creationId xmlns:a16="http://schemas.microsoft.com/office/drawing/2014/main" id="{4046018A-96A6-5AC6-47CE-9459016A6533}"/>
              </a:ext>
            </a:extLst>
          </p:cNvPr>
          <p:cNvSpPr txBox="1">
            <a:spLocks/>
          </p:cNvSpPr>
          <p:nvPr/>
        </p:nvSpPr>
        <p:spPr>
          <a:xfrm>
            <a:off x="1479226" y="2097944"/>
            <a:ext cx="10515600" cy="435133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1" dirty="0">
                <a:solidFill>
                  <a:srgbClr val="013B89"/>
                </a:solidFill>
              </a:rPr>
              <a:t>Inspection was carried out from South side of the exchanger and marking was done from south side tube sheet side. </a:t>
            </a:r>
          </a:p>
          <a:p>
            <a:pPr marL="0" indent="0" algn="just">
              <a:buNone/>
            </a:pPr>
            <a:r>
              <a:rPr lang="en-US" sz="2800" b="1" dirty="0">
                <a:solidFill>
                  <a:srgbClr val="013B89"/>
                </a:solidFill>
              </a:rPr>
              <a:t>Out of 286 tubes, 285 were inspected, and one was restricted. Out of 285 tubes, 34 tubes were observed with wall loss of 81% to 100%, 32 tubes marked with wall loss of 61% to 80%, 30 tubes were kept with wall loss of 41% to 60%, 38 tubes observed with wall loss 21% to 40% and 19 tubes with 0% to 20%. Rests of tubes were observed in satisfactory condition. </a:t>
            </a:r>
          </a:p>
          <a:p>
            <a:pPr marL="0" indent="0" algn="just">
              <a:buNone/>
            </a:pPr>
            <a:endParaRPr lang="en-US" sz="2800" b="1" dirty="0">
              <a:solidFill>
                <a:srgbClr val="013B89"/>
              </a:solidFill>
            </a:endParaRPr>
          </a:p>
          <a:p>
            <a:pPr marL="0" indent="0" algn="just">
              <a:buNone/>
            </a:pPr>
            <a:r>
              <a:rPr lang="en-US" sz="2800" b="1" dirty="0">
                <a:solidFill>
                  <a:srgbClr val="013B89"/>
                </a:solidFill>
              </a:rPr>
              <a:t>Defective tubes=153.</a:t>
            </a:r>
          </a:p>
          <a:p>
            <a:pPr algn="just"/>
            <a:endParaRPr lang="en-US" sz="1800" b="1" dirty="0">
              <a:solidFill>
                <a:srgbClr val="013B89"/>
              </a:solidFill>
            </a:endParaRPr>
          </a:p>
          <a:p>
            <a:pPr algn="just"/>
            <a:endParaRPr lang="en-US" sz="1800" b="1" dirty="0">
              <a:solidFill>
                <a:srgbClr val="013B89"/>
              </a:solidFill>
            </a:endParaRPr>
          </a:p>
          <a:p>
            <a:pPr algn="just"/>
            <a:endParaRPr lang="en-US" sz="1800" b="1" dirty="0">
              <a:solidFill>
                <a:srgbClr val="013B89"/>
              </a:solidFill>
            </a:endParaRPr>
          </a:p>
        </p:txBody>
      </p:sp>
      <p:graphicFrame>
        <p:nvGraphicFramePr>
          <p:cNvPr id="4" name="Table 3">
            <a:extLst>
              <a:ext uri="{FF2B5EF4-FFF2-40B4-BE49-F238E27FC236}">
                <a16:creationId xmlns:a16="http://schemas.microsoft.com/office/drawing/2014/main" id="{461CA145-5CA6-F49E-756E-975DAF70566D}"/>
              </a:ext>
            </a:extLst>
          </p:cNvPr>
          <p:cNvGraphicFramePr>
            <a:graphicFrameLocks noGrp="1"/>
          </p:cNvGraphicFramePr>
          <p:nvPr>
            <p:extLst>
              <p:ext uri="{D42A27DB-BD31-4B8C-83A1-F6EECF244321}">
                <p14:modId xmlns:p14="http://schemas.microsoft.com/office/powerpoint/2010/main" val="2549544409"/>
              </p:ext>
            </p:extLst>
          </p:nvPr>
        </p:nvGraphicFramePr>
        <p:xfrm>
          <a:off x="12649200" y="2097944"/>
          <a:ext cx="4495799" cy="3475182"/>
        </p:xfrm>
        <a:graphic>
          <a:graphicData uri="http://schemas.openxmlformats.org/drawingml/2006/table">
            <a:tbl>
              <a:tblPr/>
              <a:tblGrid>
                <a:gridCol w="627907">
                  <a:extLst>
                    <a:ext uri="{9D8B030D-6E8A-4147-A177-3AD203B41FA5}">
                      <a16:colId xmlns:a16="http://schemas.microsoft.com/office/drawing/2014/main" val="3062495553"/>
                    </a:ext>
                  </a:extLst>
                </a:gridCol>
                <a:gridCol w="1235636">
                  <a:extLst>
                    <a:ext uri="{9D8B030D-6E8A-4147-A177-3AD203B41FA5}">
                      <a16:colId xmlns:a16="http://schemas.microsoft.com/office/drawing/2014/main" val="9725929"/>
                    </a:ext>
                  </a:extLst>
                </a:gridCol>
                <a:gridCol w="1316128">
                  <a:extLst>
                    <a:ext uri="{9D8B030D-6E8A-4147-A177-3AD203B41FA5}">
                      <a16:colId xmlns:a16="http://schemas.microsoft.com/office/drawing/2014/main" val="2083416611"/>
                    </a:ext>
                  </a:extLst>
                </a:gridCol>
                <a:gridCol w="1316128">
                  <a:extLst>
                    <a:ext uri="{9D8B030D-6E8A-4147-A177-3AD203B41FA5}">
                      <a16:colId xmlns:a16="http://schemas.microsoft.com/office/drawing/2014/main" val="1160140096"/>
                    </a:ext>
                  </a:extLst>
                </a:gridCol>
              </a:tblGrid>
              <a:tr h="295914">
                <a:tc rowSpan="2">
                  <a:txBody>
                    <a:bodyPr/>
                    <a:lstStyle/>
                    <a:p>
                      <a:pPr marL="0" marR="0" algn="ctr">
                        <a:spcBef>
                          <a:spcPts val="0"/>
                        </a:spcBef>
                        <a:spcAft>
                          <a:spcPts val="0"/>
                        </a:spcAft>
                      </a:pPr>
                      <a:r>
                        <a:rPr lang="en-US" sz="1600" b="1" kern="1200" dirty="0" err="1">
                          <a:solidFill>
                            <a:srgbClr val="00B050"/>
                          </a:solidFill>
                          <a:latin typeface="+mn-lt"/>
                          <a:ea typeface="+mn-ea"/>
                          <a:cs typeface="+mn-cs"/>
                        </a:rPr>
                        <a:t>S.No</a:t>
                      </a:r>
                      <a:r>
                        <a:rPr lang="en-US" sz="1600" b="1" kern="1200" dirty="0">
                          <a:solidFill>
                            <a:srgbClr val="00B050"/>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600" b="1" kern="1200">
                          <a:solidFill>
                            <a:srgbClr val="00B050"/>
                          </a:solidFill>
                          <a:latin typeface="+mn-lt"/>
                          <a:ea typeface="+mn-ea"/>
                          <a:cs typeface="+mn-cs"/>
                        </a:rPr>
                        <a:t>Parameters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3541240"/>
                  </a:ext>
                </a:extLst>
              </a:tr>
              <a:tr h="591828">
                <a:tc vMerge="1">
                  <a:txBody>
                    <a:bodyPr/>
                    <a:lstStyle/>
                    <a:p>
                      <a:endParaRPr lang="en-US"/>
                    </a:p>
                  </a:txBody>
                  <a:tcPr/>
                </a:tc>
                <a:tc>
                  <a:txBody>
                    <a:bodyPr/>
                    <a:lstStyle/>
                    <a:p>
                      <a:pPr marL="0" marR="0" algn="ctr">
                        <a:spcBef>
                          <a:spcPts val="0"/>
                        </a:spcBef>
                        <a:spcAft>
                          <a:spcPts val="0"/>
                        </a:spcAft>
                      </a:pPr>
                      <a:r>
                        <a:rPr lang="en-US" sz="1600" b="1" kern="1200">
                          <a:solidFill>
                            <a:srgbClr val="00B050"/>
                          </a:solidFill>
                          <a:latin typeface="+mn-lt"/>
                          <a:ea typeface="+mn-ea"/>
                          <a:cs typeface="+mn-cs"/>
                        </a:rPr>
                        <a:t>Wall Loss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0B050"/>
                          </a:solidFill>
                          <a:latin typeface="+mn-lt"/>
                          <a:ea typeface="+mn-ea"/>
                          <a:cs typeface="+mn-cs"/>
                        </a:rPr>
                        <a:t>No of Tubes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0B050"/>
                          </a:solidFill>
                          <a:latin typeface="+mn-lt"/>
                          <a:ea typeface="+mn-ea"/>
                          <a:cs typeface="+mn-cs"/>
                        </a:rPr>
                        <a:t>(%)Tube Inspected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505981"/>
                  </a:ext>
                </a:extLst>
              </a:tr>
              <a:tr h="323018">
                <a:tc>
                  <a:txBody>
                    <a:bodyPr/>
                    <a:lstStyle/>
                    <a:p>
                      <a:pPr marL="0" marR="0" algn="ctr">
                        <a:spcBef>
                          <a:spcPts val="0"/>
                        </a:spcBef>
                        <a:spcAft>
                          <a:spcPts val="0"/>
                        </a:spcAft>
                      </a:pPr>
                      <a:r>
                        <a:rPr lang="en-US" sz="1600" b="1" kern="1200" dirty="0">
                          <a:solidFill>
                            <a:srgbClr val="013B89"/>
                          </a:solidFill>
                          <a:latin typeface="+mn-lt"/>
                          <a:ea typeface="+mn-ea"/>
                          <a:cs typeface="+mn-cs"/>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No defect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132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a:solidFill>
                            <a:srgbClr val="013B89"/>
                          </a:solidFill>
                          <a:latin typeface="+mn-lt"/>
                          <a:ea typeface="+mn-ea"/>
                          <a:cs typeface="+mn-cs"/>
                        </a:rPr>
                        <a:t>46.15%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528771"/>
                  </a:ext>
                </a:extLst>
              </a:tr>
              <a:tr h="326314">
                <a:tc>
                  <a:txBody>
                    <a:bodyPr/>
                    <a:lstStyle/>
                    <a:p>
                      <a:pPr marL="0" marR="0" algn="ctr">
                        <a:spcBef>
                          <a:spcPts val="0"/>
                        </a:spcBef>
                        <a:spcAft>
                          <a:spcPts val="0"/>
                        </a:spcAft>
                      </a:pPr>
                      <a:r>
                        <a:rPr lang="en-US" sz="1600" b="1" kern="1200">
                          <a:solidFill>
                            <a:srgbClr val="013B89"/>
                          </a:solidFill>
                          <a:latin typeface="+mn-lt"/>
                          <a:ea typeface="+mn-ea"/>
                          <a:cs typeface="+mn-cs"/>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1- 20%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202306"/>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21% - 40%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13.3%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16428"/>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41% - 60%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10.5%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354780"/>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13B89"/>
                          </a:solidFill>
                          <a:latin typeface="+mn-lt"/>
                          <a:ea typeface="+mn-ea"/>
                          <a:cs typeface="+mn-cs"/>
                        </a:rPr>
                        <a:t>61% - 80%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11.2%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89501"/>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13B89"/>
                          </a:solidFill>
                          <a:latin typeface="+mn-lt"/>
                          <a:ea typeface="+mn-ea"/>
                          <a:cs typeface="+mn-cs"/>
                        </a:rPr>
                        <a:t>81% - 100%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11.9%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2807"/>
                  </a:ext>
                </a:extLst>
              </a:tr>
              <a:tr h="323018">
                <a:tc>
                  <a:txBody>
                    <a:bodyPr/>
                    <a:lstStyle/>
                    <a:p>
                      <a:pPr marL="0" marR="0" algn="ctr">
                        <a:spcBef>
                          <a:spcPts val="0"/>
                        </a:spcBef>
                        <a:spcAft>
                          <a:spcPts val="0"/>
                        </a:spcAft>
                      </a:pPr>
                      <a:r>
                        <a:rPr lang="en-US" sz="1600" b="1" kern="1200" dirty="0">
                          <a:solidFill>
                            <a:srgbClr val="013B89"/>
                          </a:solidFill>
                          <a:latin typeface="+mn-lt"/>
                          <a:ea typeface="+mn-ea"/>
                          <a:cs typeface="+mn-cs"/>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13B89"/>
                          </a:solidFill>
                          <a:latin typeface="+mn-lt"/>
                          <a:ea typeface="+mn-ea"/>
                          <a:cs typeface="+mn-cs"/>
                        </a:rPr>
                        <a:t>Plugged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269968"/>
                  </a:ext>
                </a:extLst>
              </a:tr>
              <a:tr h="323018">
                <a:tc>
                  <a:txBody>
                    <a:bodyPr/>
                    <a:lstStyle/>
                    <a:p>
                      <a:pPr marL="0" marR="0" algn="ctr">
                        <a:spcBef>
                          <a:spcPts val="0"/>
                        </a:spcBef>
                        <a:spcAft>
                          <a:spcPts val="0"/>
                        </a:spcAft>
                      </a:pPr>
                      <a:r>
                        <a:rPr lang="en-US" sz="1600" b="1" kern="1200">
                          <a:solidFill>
                            <a:srgbClr val="013B89"/>
                          </a:solidFill>
                          <a:latin typeface="+mn-lt"/>
                          <a:ea typeface="+mn-ea"/>
                          <a:cs typeface="+mn-cs"/>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a:solidFill>
                            <a:srgbClr val="013B89"/>
                          </a:solidFill>
                          <a:latin typeface="+mn-lt"/>
                          <a:ea typeface="+mn-ea"/>
                          <a:cs typeface="+mn-cs"/>
                        </a:rPr>
                        <a:t>Obstructed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rgbClr val="013B89"/>
                          </a:solidFill>
                          <a:latin typeface="+mn-lt"/>
                          <a:ea typeface="+mn-ea"/>
                          <a:cs typeface="+mn-cs"/>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95000"/>
                        </a:lnSpc>
                        <a:spcBef>
                          <a:spcPts val="0"/>
                        </a:spcBef>
                        <a:spcAft>
                          <a:spcPts val="0"/>
                        </a:spcAft>
                        <a:tabLst>
                          <a:tab pos="182880" algn="l"/>
                        </a:tabLst>
                      </a:pPr>
                      <a:r>
                        <a:rPr lang="en-US" sz="1600" b="1" kern="1200" dirty="0">
                          <a:solidFill>
                            <a:srgbClr val="013B89"/>
                          </a:solidFill>
                          <a:latin typeface="+mn-lt"/>
                          <a:ea typeface="+mn-ea"/>
                          <a:cs typeface="+mn-cs"/>
                        </a:rPr>
                        <a:t>0.35%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019435"/>
                  </a:ext>
                </a:extLst>
              </a:tr>
            </a:tbl>
          </a:graphicData>
        </a:graphic>
      </p:graphicFrame>
    </p:spTree>
    <p:extLst>
      <p:ext uri="{BB962C8B-B14F-4D97-AF65-F5344CB8AC3E}">
        <p14:creationId xmlns:p14="http://schemas.microsoft.com/office/powerpoint/2010/main" val="3483479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3782</Words>
  <Application>Microsoft Office PowerPoint</Application>
  <PresentationFormat>Custom</PresentationFormat>
  <Paragraphs>434</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Canva Sans</vt:lpstr>
      <vt:lpstr>Canva Sans Bold</vt:lpstr>
      <vt:lpstr>Glacial Indifference Bold</vt:lpstr>
      <vt:lpstr>Tabarra Sans</vt:lpstr>
      <vt:lpstr>Times New Roman</vt:lpstr>
      <vt:lpstr>Calibri Light</vt:lpstr>
      <vt:lpstr>Tabarra Sans Heavy</vt:lpstr>
      <vt:lpstr>Arial</vt:lpstr>
      <vt:lpstr>Calibri</vt:lpstr>
      <vt:lpstr>Codec Pro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VASANTH SWAMINATHAN</dc:creator>
  <cp:lastModifiedBy>VASANTH SWAMINATHAN</cp:lastModifiedBy>
  <cp:revision>13</cp:revision>
  <dcterms:created xsi:type="dcterms:W3CDTF">2006-08-16T00:00:00Z</dcterms:created>
  <dcterms:modified xsi:type="dcterms:W3CDTF">2024-06-22T15:37:23Z</dcterms:modified>
  <dc:identifier>DAGG3nLRPf8</dc:identifier>
</cp:coreProperties>
</file>