
<file path=[Content_Types].xml><?xml version="1.0" encoding="utf-8"?>
<Types xmlns="http://schemas.openxmlformats.org/package/2006/content-types">
  <Default Extension="png" ContentType="image/png"/>
  <Default Extension="jfif" ContentType="image/j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2.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7"/>
  </p:notesMasterIdLst>
  <p:sldIdLst>
    <p:sldId id="256" r:id="rId2"/>
    <p:sldId id="257" r:id="rId3"/>
    <p:sldId id="259" r:id="rId4"/>
    <p:sldId id="260" r:id="rId5"/>
    <p:sldId id="261" r:id="rId6"/>
    <p:sldId id="262" r:id="rId7"/>
    <p:sldId id="263" r:id="rId8"/>
    <p:sldId id="284" r:id="rId9"/>
    <p:sldId id="264" r:id="rId10"/>
    <p:sldId id="265" r:id="rId11"/>
    <p:sldId id="266" r:id="rId12"/>
    <p:sldId id="267" r:id="rId13"/>
    <p:sldId id="268" r:id="rId14"/>
    <p:sldId id="269" r:id="rId15"/>
    <p:sldId id="272" r:id="rId16"/>
    <p:sldId id="271" r:id="rId17"/>
    <p:sldId id="273" r:id="rId18"/>
    <p:sldId id="285" r:id="rId19"/>
    <p:sldId id="275" r:id="rId20"/>
    <p:sldId id="309" r:id="rId21"/>
    <p:sldId id="308" r:id="rId22"/>
    <p:sldId id="307" r:id="rId23"/>
    <p:sldId id="306" r:id="rId24"/>
    <p:sldId id="281" r:id="rId25"/>
    <p:sldId id="282" r:id="rId26"/>
    <p:sldId id="283" r:id="rId27"/>
    <p:sldId id="286" r:id="rId28"/>
    <p:sldId id="287" r:id="rId29"/>
    <p:sldId id="288" r:id="rId30"/>
    <p:sldId id="289" r:id="rId31"/>
    <p:sldId id="290" r:id="rId32"/>
    <p:sldId id="291" r:id="rId33"/>
    <p:sldId id="292" r:id="rId34"/>
    <p:sldId id="293" r:id="rId35"/>
    <p:sldId id="298" r:id="rId36"/>
    <p:sldId id="294" r:id="rId37"/>
    <p:sldId id="295" r:id="rId38"/>
    <p:sldId id="297" r:id="rId39"/>
    <p:sldId id="299" r:id="rId40"/>
    <p:sldId id="300" r:id="rId41"/>
    <p:sldId id="301" r:id="rId42"/>
    <p:sldId id="303" r:id="rId43"/>
    <p:sldId id="304" r:id="rId44"/>
    <p:sldId id="305" r:id="rId45"/>
    <p:sldId id="258" r:id="rId46"/>
  </p:sldIdLst>
  <p:sldSz cx="18288000" cy="10287000"/>
  <p:notesSz cx="6858000" cy="9144000"/>
  <p:embeddedFontLst>
    <p:embeddedFont>
      <p:font typeface="Calibri" panose="020F0502020204030204" pitchFamily="34" charset="0"/>
      <p:regular r:id="rId48"/>
      <p:bold r:id="rId49"/>
    </p:embeddedFont>
    <p:embeddedFont>
      <p:font typeface="Tabarra Sans Heavy" panose="020B0604020202020204" charset="0"/>
      <p:regular r:id="rId50"/>
    </p:embeddedFont>
    <p:embeddedFont>
      <p:font typeface="SABIC Typeface Headline Light" panose="020B0303060202020204" pitchFamily="34" charset="0"/>
      <p:regular r:id="rId51"/>
    </p:embeddedFont>
    <p:embeddedFont>
      <p:font typeface="굴림" panose="020B0604020202020204" charset="-127"/>
      <p:regular r:id="rId52"/>
    </p:embeddedFont>
    <p:embeddedFont>
      <p:font typeface="Tabarra Sans" panose="020B0604020202020204" charset="0"/>
      <p:regular r:id="rId53"/>
    </p:embeddedFont>
    <p:embeddedFont>
      <p:font typeface="Glacial Indifference Bold" panose="020B0604020202020204" charset="0"/>
      <p:regular r:id="rId54"/>
    </p:embeddedFont>
    <p:embeddedFont>
      <p:font typeface="Canva Sans Bold" panose="020B0604020202020204" charset="0"/>
      <p:regular r:id="rId55"/>
    </p:embeddedFont>
    <p:embeddedFont>
      <p:font typeface="Codec Pro ExtraBold" panose="020B0604020202020204" charset="0"/>
      <p:regular r:id="rId56"/>
    </p:embeddedFont>
    <p:embeddedFont>
      <p:font typeface="맑은 고딕" panose="020B0503020000020004" pitchFamily="34" charset="-127"/>
      <p:regular r:id="rId57"/>
      <p:bold r:id="rId58"/>
    </p:embeddedFont>
    <p:embeddedFont>
      <p:font typeface="Segoe UI" panose="020B0502040204020203" pitchFamily="34" charset="0"/>
      <p:regular r:id="rId59"/>
      <p:bold r:id="rId60"/>
      <p:italic r:id="rId61"/>
      <p:boldItalic r:id="rId62"/>
    </p:embeddedFont>
    <p:embeddedFont>
      <p:font typeface="Canva Sans" panose="020B0604020202020204" charset="0"/>
      <p:regular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9" d="100"/>
          <a:sy n="59" d="100"/>
        </p:scale>
        <p:origin x="14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font" Target="fonts/font3.fntdata"/><Relationship Id="rId55" Type="http://schemas.openxmlformats.org/officeDocument/2006/relationships/font" Target="fonts/font8.fntdata"/><Relationship Id="rId63"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6.fntdata"/><Relationship Id="rId58" Type="http://schemas.openxmlformats.org/officeDocument/2006/relationships/font" Target="fonts/font11.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1.fntdata"/><Relationship Id="rId56" Type="http://schemas.openxmlformats.org/officeDocument/2006/relationships/font" Target="fonts/font9.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2.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7.fntdata"/><Relationship Id="rId62"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2.fntdata"/><Relationship Id="rId57" Type="http://schemas.openxmlformats.org/officeDocument/2006/relationships/font" Target="fonts/font10.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5.fntdata"/><Relationship Id="rId60" Type="http://schemas.openxmlformats.org/officeDocument/2006/relationships/font" Target="fonts/font13.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esktop\thisis\&#1603;&#1604;%20&#1575;&#1604;&#1578;&#1581;&#1575;&#1604;&#1610;&#160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user\Desktop\thisis\fainal\fainal\all%20analysis%2013_10_2023.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user\Desktop\thisis\last%20semester\thisis\all%20analysis%2013_10_2023.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user\Desktop\thisis\fainal\fainal\all%20analysis%2013_10_2023.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user\Desktop\thisis\last%20semester\thisis\all%20analysis%2013_10_2023.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user\Desktop\thisis\fainal\fainal\all%20analysis%2013_10_2023.xlsx" TargetMode="External"/><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er\Desktop\thisis\&#1603;&#1604;%20&#1575;&#1604;&#1578;&#1581;&#1575;&#1604;&#1610;&#160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er\Desktop\thisis\last%20semester\thisis\all%20analysis%2013_10_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er\Desktop\thisis\fainal\fainal\all%20analysis%2013_10_2023.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er\Desktop\thisis\last%20semester\thisis\all%20analysis%2013_10_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er\Desktop\thisis\fainal\fainal\all%20analysis%2013_10_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er\Desktop\thisis\last%20semester\thisis\all%20analysis%2013_10_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user\Desktop\thisis\fainal\fainal\all%20analysis%2013_10_2023.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2.xml"/></Relationships>
</file>

<file path=ppt/charts/_rels/chart9.xml.rels><?xml version="1.0" encoding="UTF-8" standalone="yes"?>
<Relationships xmlns="http://schemas.openxmlformats.org/package/2006/relationships"><Relationship Id="rId3" Type="http://schemas.openxmlformats.org/officeDocument/2006/relationships/oleObject" Target="file:///C:\Users\user\Desktop\thisis\last%20semester\thisis\all%20analysis%2013_10_202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2 ppm solution with </a:t>
            </a:r>
            <a:r>
              <a:rPr lang="en-US" alt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latin typeface="+mn-lt"/>
                <a:ea typeface="+mn-ea"/>
                <a:cs typeface="+mn-cs"/>
              </a:rPr>
              <a:t>copolymer-modified  CNT </a:t>
            </a:r>
            <a:endParaRPr 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latin typeface="+mn-lt"/>
              <a:ea typeface="+mn-ea"/>
              <a:cs typeface="+mn-cs"/>
            </a:endParaRP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'CNT 2 ppm '!$Q$57</c:f>
              <c:strCache>
                <c:ptCount val="1"/>
                <c:pt idx="0">
                  <c:v>0.00</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'CNT 2 ppm '!$R$56:$AO$56</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'CNT 2 ppm '!$R$57:$AO$57</c:f>
              <c:numCache>
                <c:formatCode>0.00</c:formatCode>
                <c:ptCount val="24"/>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numCache>
            </c:numRef>
          </c:val>
          <c:extLst>
            <c:ext xmlns:c16="http://schemas.microsoft.com/office/drawing/2014/chart" uri="{C3380CC4-5D6E-409C-BE32-E72D297353CC}">
              <c16:uniqueId val="{00000000-64D8-41C8-9E2F-D688DB0B3312}"/>
            </c:ext>
          </c:extLst>
        </c:ser>
        <c:ser>
          <c:idx val="1"/>
          <c:order val="1"/>
          <c:tx>
            <c:strRef>
              <c:f>'CNT 2 ppm '!$Q$58</c:f>
              <c:strCache>
                <c:ptCount val="1"/>
                <c:pt idx="0">
                  <c:v>15 min</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'CNT 2 ppm '!$R$56:$AO$56</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'CNT 2 ppm '!$R$58:$AO$58</c:f>
              <c:numCache>
                <c:formatCode>0.00</c:formatCode>
                <c:ptCount val="24"/>
                <c:pt idx="0">
                  <c:v>1.2512051656886314</c:v>
                </c:pt>
                <c:pt idx="1">
                  <c:v>1.1953481619242023</c:v>
                </c:pt>
                <c:pt idx="2">
                  <c:v>1.094323857908496</c:v>
                </c:pt>
                <c:pt idx="3">
                  <c:v>1.2230196508136</c:v>
                </c:pt>
                <c:pt idx="4">
                  <c:v>1.1806410191609784</c:v>
                </c:pt>
                <c:pt idx="5">
                  <c:v>0.73801296626277713</c:v>
                </c:pt>
                <c:pt idx="6">
                  <c:v>1.0947495227148389</c:v>
                </c:pt>
                <c:pt idx="7">
                  <c:v>1.0581639765941084</c:v>
                </c:pt>
                <c:pt idx="8">
                  <c:v>1.0519490406846708</c:v>
                </c:pt>
                <c:pt idx="9">
                  <c:v>1.0004058667665432</c:v>
                </c:pt>
                <c:pt idx="10">
                  <c:v>0.89232463213598434</c:v>
                </c:pt>
                <c:pt idx="11">
                  <c:v>0.78360908108524219</c:v>
                </c:pt>
                <c:pt idx="12">
                  <c:v>0.86269242515645472</c:v>
                </c:pt>
                <c:pt idx="13">
                  <c:v>0.86369829422250877</c:v>
                </c:pt>
                <c:pt idx="14">
                  <c:v>0.89916681890082684</c:v>
                </c:pt>
                <c:pt idx="15">
                  <c:v>0.86589682489011499</c:v>
                </c:pt>
                <c:pt idx="16">
                  <c:v>0.76677048765299038</c:v>
                </c:pt>
                <c:pt idx="17">
                  <c:v>0.69448986107707955</c:v>
                </c:pt>
                <c:pt idx="18">
                  <c:v>0.77288306721996791</c:v>
                </c:pt>
                <c:pt idx="19">
                  <c:v>0.67168940084619011</c:v>
                </c:pt>
                <c:pt idx="20">
                  <c:v>0.47024009858281873</c:v>
                </c:pt>
                <c:pt idx="21">
                  <c:v>0.63749569931891081</c:v>
                </c:pt>
                <c:pt idx="22">
                  <c:v>0.36333286088958988</c:v>
                </c:pt>
                <c:pt idx="23">
                  <c:v>0.75739771834999692</c:v>
                </c:pt>
              </c:numCache>
            </c:numRef>
          </c:val>
          <c:extLst>
            <c:ext xmlns:c16="http://schemas.microsoft.com/office/drawing/2014/chart" uri="{C3380CC4-5D6E-409C-BE32-E72D297353CC}">
              <c16:uniqueId val="{00000001-64D8-41C8-9E2F-D688DB0B3312}"/>
            </c:ext>
          </c:extLst>
        </c:ser>
        <c:ser>
          <c:idx val="2"/>
          <c:order val="2"/>
          <c:tx>
            <c:strRef>
              <c:f>'CNT 2 ppm '!$Q$59</c:f>
              <c:strCache>
                <c:ptCount val="1"/>
                <c:pt idx="0">
                  <c:v>30 min </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'CNT 2 ppm '!$R$56:$AO$56</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'CNT 2 ppm '!$R$59:$AO$59</c:f>
              <c:numCache>
                <c:formatCode>0.00</c:formatCode>
                <c:ptCount val="24"/>
                <c:pt idx="0">
                  <c:v>0.64688887811164153</c:v>
                </c:pt>
                <c:pt idx="1">
                  <c:v>0.85815298833151565</c:v>
                </c:pt>
                <c:pt idx="2">
                  <c:v>0.81619517362752525</c:v>
                </c:pt>
                <c:pt idx="3">
                  <c:v>0.97714771108914711</c:v>
                </c:pt>
                <c:pt idx="4">
                  <c:v>0.94159094812865562</c:v>
                </c:pt>
                <c:pt idx="5">
                  <c:v>0.5198089206862353</c:v>
                </c:pt>
                <c:pt idx="6">
                  <c:v>0.7303837207063526</c:v>
                </c:pt>
                <c:pt idx="7">
                  <c:v>0.70852303375625958</c:v>
                </c:pt>
                <c:pt idx="8">
                  <c:v>0.7008533582194314</c:v>
                </c:pt>
                <c:pt idx="9">
                  <c:v>0.56244925779400989</c:v>
                </c:pt>
                <c:pt idx="10">
                  <c:v>0.6405327815915326</c:v>
                </c:pt>
                <c:pt idx="11">
                  <c:v>0.4146442330775747</c:v>
                </c:pt>
                <c:pt idx="12">
                  <c:v>0.60316678310605576</c:v>
                </c:pt>
                <c:pt idx="13">
                  <c:v>0.50584223969052988</c:v>
                </c:pt>
                <c:pt idx="14">
                  <c:v>0.32096177058005226</c:v>
                </c:pt>
                <c:pt idx="15">
                  <c:v>0.16118200596477639</c:v>
                </c:pt>
                <c:pt idx="16">
                  <c:v>0.55070275374533395</c:v>
                </c:pt>
                <c:pt idx="17">
                  <c:v>0.31267755180837398</c:v>
                </c:pt>
                <c:pt idx="18">
                  <c:v>0.57042967697273217</c:v>
                </c:pt>
                <c:pt idx="19">
                  <c:v>0.30540754939490494</c:v>
                </c:pt>
                <c:pt idx="20">
                  <c:v>0.18507044368658843</c:v>
                </c:pt>
                <c:pt idx="21">
                  <c:v>0.41795138229884438</c:v>
                </c:pt>
                <c:pt idx="22">
                  <c:v>0.12527582696076073</c:v>
                </c:pt>
                <c:pt idx="23">
                  <c:v>0.56722671058726937</c:v>
                </c:pt>
              </c:numCache>
            </c:numRef>
          </c:val>
          <c:extLst>
            <c:ext xmlns:c16="http://schemas.microsoft.com/office/drawing/2014/chart" uri="{C3380CC4-5D6E-409C-BE32-E72D297353CC}">
              <c16:uniqueId val="{00000002-64D8-41C8-9E2F-D688DB0B3312}"/>
            </c:ext>
          </c:extLst>
        </c:ser>
        <c:ser>
          <c:idx val="3"/>
          <c:order val="3"/>
          <c:tx>
            <c:strRef>
              <c:f>'CNT 2 ppm '!$Q$60</c:f>
              <c:strCache>
                <c:ptCount val="1"/>
                <c:pt idx="0">
                  <c:v>60 min </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'CNT 2 ppm '!$R$56:$AO$56</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'CNT 2 ppm '!$R$60:$AO$60</c:f>
              <c:numCache>
                <c:formatCode>0.00</c:formatCode>
                <c:ptCount val="24"/>
                <c:pt idx="0">
                  <c:v>0.42233107242079299</c:v>
                </c:pt>
                <c:pt idx="1">
                  <c:v>0.65496649480526892</c:v>
                </c:pt>
                <c:pt idx="2">
                  <c:v>0.60730505704050075</c:v>
                </c:pt>
                <c:pt idx="3">
                  <c:v>0.75026661066884759</c:v>
                </c:pt>
                <c:pt idx="4">
                  <c:v>0.7111529170617763</c:v>
                </c:pt>
                <c:pt idx="5">
                  <c:v>0.35070093103966676</c:v>
                </c:pt>
                <c:pt idx="6">
                  <c:v>0.55386266143134855</c:v>
                </c:pt>
                <c:pt idx="7">
                  <c:v>0.53159883324168955</c:v>
                </c:pt>
                <c:pt idx="8">
                  <c:v>0.53256680430842296</c:v>
                </c:pt>
                <c:pt idx="9">
                  <c:v>0.43240702241651913</c:v>
                </c:pt>
                <c:pt idx="10">
                  <c:v>0.46735510351665494</c:v>
                </c:pt>
                <c:pt idx="11">
                  <c:v>0.33375137059027593</c:v>
                </c:pt>
                <c:pt idx="12">
                  <c:v>0.43972872121366335</c:v>
                </c:pt>
                <c:pt idx="13">
                  <c:v>0.39373799742659316</c:v>
                </c:pt>
                <c:pt idx="14">
                  <c:v>0.39265497319498671</c:v>
                </c:pt>
                <c:pt idx="15">
                  <c:v>0.41714041692265402</c:v>
                </c:pt>
                <c:pt idx="16">
                  <c:v>0.39239670443873181</c:v>
                </c:pt>
                <c:pt idx="17">
                  <c:v>0.25083111200211861</c:v>
                </c:pt>
                <c:pt idx="18">
                  <c:v>0.40308894585388094</c:v>
                </c:pt>
                <c:pt idx="19">
                  <c:v>0.24367050721292047</c:v>
                </c:pt>
                <c:pt idx="20">
                  <c:v>0.1486550570557649</c:v>
                </c:pt>
                <c:pt idx="21">
                  <c:v>0.29919567513976669</c:v>
                </c:pt>
                <c:pt idx="22">
                  <c:v>9.4039927130970508E-2</c:v>
                </c:pt>
                <c:pt idx="23">
                  <c:v>0.38266246862186454</c:v>
                </c:pt>
              </c:numCache>
            </c:numRef>
          </c:val>
          <c:extLst>
            <c:ext xmlns:c16="http://schemas.microsoft.com/office/drawing/2014/chart" uri="{C3380CC4-5D6E-409C-BE32-E72D297353CC}">
              <c16:uniqueId val="{00000003-64D8-41C8-9E2F-D688DB0B3312}"/>
            </c:ext>
          </c:extLst>
        </c:ser>
        <c:ser>
          <c:idx val="4"/>
          <c:order val="4"/>
          <c:tx>
            <c:strRef>
              <c:f>'CNT 2 ppm '!$Q$61</c:f>
              <c:strCache>
                <c:ptCount val="1"/>
                <c:pt idx="0">
                  <c:v>90 min </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'CNT 2 ppm '!$R$56:$AO$56</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'CNT 2 ppm '!$R$61:$AO$61</c:f>
              <c:numCache>
                <c:formatCode>0.00</c:formatCode>
                <c:ptCount val="24"/>
                <c:pt idx="0">
                  <c:v>0.31073252180660538</c:v>
                </c:pt>
                <c:pt idx="1">
                  <c:v>0.36030399245031258</c:v>
                </c:pt>
                <c:pt idx="2">
                  <c:v>0.42416489631329846</c:v>
                </c:pt>
                <c:pt idx="3">
                  <c:v>0.51649323131625402</c:v>
                </c:pt>
                <c:pt idx="4">
                  <c:v>0.4811014391581957</c:v>
                </c:pt>
                <c:pt idx="5">
                  <c:v>0.28207972981319773</c:v>
                </c:pt>
                <c:pt idx="6">
                  <c:v>0.36528661534090817</c:v>
                </c:pt>
                <c:pt idx="7">
                  <c:v>0.3592280525781591</c:v>
                </c:pt>
                <c:pt idx="8">
                  <c:v>0.36232060797316268</c:v>
                </c:pt>
                <c:pt idx="9">
                  <c:v>0.28436120072486132</c:v>
                </c:pt>
                <c:pt idx="10">
                  <c:v>0.33317584543629436</c:v>
                </c:pt>
                <c:pt idx="11">
                  <c:v>0.22843711352927287</c:v>
                </c:pt>
                <c:pt idx="12">
                  <c:v>0.31032440648887383</c:v>
                </c:pt>
                <c:pt idx="13">
                  <c:v>0.27669413654485692</c:v>
                </c:pt>
                <c:pt idx="14">
                  <c:v>0.25641932509994347</c:v>
                </c:pt>
                <c:pt idx="15">
                  <c:v>0.29217097292529809</c:v>
                </c:pt>
                <c:pt idx="16">
                  <c:v>0.2803138656421435</c:v>
                </c:pt>
                <c:pt idx="17">
                  <c:v>0.17396191437912864</c:v>
                </c:pt>
                <c:pt idx="18">
                  <c:v>0.29122234611469378</c:v>
                </c:pt>
                <c:pt idx="19">
                  <c:v>0.17280537411713193</c:v>
                </c:pt>
                <c:pt idx="20">
                  <c:v>0.10674045112077248</c:v>
                </c:pt>
                <c:pt idx="21">
                  <c:v>0.21010953990006531</c:v>
                </c:pt>
                <c:pt idx="22">
                  <c:v>7.5914991333474638E-2</c:v>
                </c:pt>
                <c:pt idx="23">
                  <c:v>0.26846749573130824</c:v>
                </c:pt>
              </c:numCache>
            </c:numRef>
          </c:val>
          <c:extLst>
            <c:ext xmlns:c16="http://schemas.microsoft.com/office/drawing/2014/chart" uri="{C3380CC4-5D6E-409C-BE32-E72D297353CC}">
              <c16:uniqueId val="{00000004-64D8-41C8-9E2F-D688DB0B3312}"/>
            </c:ext>
          </c:extLst>
        </c:ser>
        <c:dLbls>
          <c:showLegendKey val="0"/>
          <c:showVal val="0"/>
          <c:showCatName val="0"/>
          <c:showSerName val="0"/>
          <c:showPercent val="0"/>
          <c:showBubbleSize val="0"/>
        </c:dLbls>
        <c:gapWidth val="100"/>
        <c:overlap val="-24"/>
        <c:axId val="1938607887"/>
        <c:axId val="839744495"/>
      </c:barChart>
      <c:catAx>
        <c:axId val="193860788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39744495"/>
        <c:crosses val="autoZero"/>
        <c:auto val="1"/>
        <c:lblAlgn val="ctr"/>
        <c:lblOffset val="100"/>
        <c:noMultiLvlLbl val="0"/>
      </c:catAx>
      <c:valAx>
        <c:axId val="839744495"/>
        <c:scaling>
          <c:orientation val="minMax"/>
        </c:scaling>
        <c:delete val="0"/>
        <c:axPos val="l"/>
        <c:majorGridlines>
          <c:spPr>
            <a:ln w="9525" cap="flat" cmpd="sng" algn="ctr">
              <a:solidFill>
                <a:schemeClr val="lt1">
                  <a:lumMod val="95000"/>
                  <a:alpha val="10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938607887"/>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1 </a:t>
            </a:r>
            <a:r>
              <a:rPr lang="ar-SA" dirty="0"/>
              <a:t>ppm solution with </a:t>
            </a:r>
            <a:r>
              <a:rPr lang="en-US" alt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rPr>
              <a:t>copolymer-modified </a:t>
            </a:r>
            <a:r>
              <a:rPr lang="ar-SA" dirty="0"/>
              <a:t>CNT  </a:t>
            </a:r>
            <a:r>
              <a:rPr lang="en-US" baseline="0" dirty="0"/>
              <a:t>   </a:t>
            </a:r>
            <a:r>
              <a:rPr lang="en-US" dirty="0"/>
              <a:t>after 90 min</a:t>
            </a:r>
            <a:endParaRPr lang="ar-SA" dirty="0"/>
          </a:p>
        </c:rich>
      </c:tx>
      <c:layout/>
      <c:overlay val="0"/>
      <c:spPr>
        <a:noFill/>
        <a:ln>
          <a:noFill/>
        </a:ln>
        <a:effectLst/>
      </c:spPr>
      <c:txPr>
        <a:bodyPr rot="0" spcFirstLastPara="1" vertOverflow="ellipsis" vert="horz" wrap="square" anchor="ctr" anchorCtr="1"/>
        <a:lstStyle/>
        <a:p>
          <a:pPr algn="ct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'CNT 1 PPM '!$R$28:$AO$28</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'CNT 1 PPM '!$R$29:$AO$29</c:f>
              <c:numCache>
                <c:formatCode>0</c:formatCode>
                <c:ptCount val="24"/>
                <c:pt idx="0" formatCode="General">
                  <c:v>89</c:v>
                </c:pt>
                <c:pt idx="1">
                  <c:v>94</c:v>
                </c:pt>
                <c:pt idx="2">
                  <c:v>65</c:v>
                </c:pt>
                <c:pt idx="3">
                  <c:v>74</c:v>
                </c:pt>
                <c:pt idx="4">
                  <c:v>79</c:v>
                </c:pt>
                <c:pt idx="5">
                  <c:v>73</c:v>
                </c:pt>
                <c:pt idx="6">
                  <c:v>85</c:v>
                </c:pt>
                <c:pt idx="7">
                  <c:v>85</c:v>
                </c:pt>
                <c:pt idx="8">
                  <c:v>85</c:v>
                </c:pt>
                <c:pt idx="9">
                  <c:v>65</c:v>
                </c:pt>
                <c:pt idx="10">
                  <c:v>65</c:v>
                </c:pt>
                <c:pt idx="11">
                  <c:v>86</c:v>
                </c:pt>
                <c:pt idx="12">
                  <c:v>75</c:v>
                </c:pt>
                <c:pt idx="13">
                  <c:v>63</c:v>
                </c:pt>
                <c:pt idx="14">
                  <c:v>68</c:v>
                </c:pt>
                <c:pt idx="15">
                  <c:v>61</c:v>
                </c:pt>
                <c:pt idx="16">
                  <c:v>63</c:v>
                </c:pt>
                <c:pt idx="17">
                  <c:v>74</c:v>
                </c:pt>
                <c:pt idx="18">
                  <c:v>85</c:v>
                </c:pt>
                <c:pt idx="19">
                  <c:v>74</c:v>
                </c:pt>
                <c:pt idx="20">
                  <c:v>81</c:v>
                </c:pt>
                <c:pt idx="21">
                  <c:v>71</c:v>
                </c:pt>
                <c:pt idx="22">
                  <c:v>96</c:v>
                </c:pt>
                <c:pt idx="23">
                  <c:v>98</c:v>
                </c:pt>
              </c:numCache>
            </c:numRef>
          </c:val>
          <c:extLst>
            <c:ext xmlns:c16="http://schemas.microsoft.com/office/drawing/2014/chart" uri="{C3380CC4-5D6E-409C-BE32-E72D297353CC}">
              <c16:uniqueId val="{00000000-A873-4FD7-B51A-C60AAC992063}"/>
            </c:ext>
          </c:extLst>
        </c:ser>
        <c:dLbls>
          <c:dLblPos val="outEnd"/>
          <c:showLegendKey val="0"/>
          <c:showVal val="1"/>
          <c:showCatName val="0"/>
          <c:showSerName val="0"/>
          <c:showPercent val="0"/>
          <c:showBubbleSize val="0"/>
        </c:dLbls>
        <c:gapWidth val="100"/>
        <c:overlap val="-24"/>
        <c:axId val="833621967"/>
        <c:axId val="818144383"/>
      </c:barChart>
      <c:catAx>
        <c:axId val="833621967"/>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18144383"/>
        <c:crosses val="autoZero"/>
        <c:auto val="1"/>
        <c:lblAlgn val="ctr"/>
        <c:lblOffset val="100"/>
        <c:noMultiLvlLbl val="0"/>
      </c:catAx>
      <c:valAx>
        <c:axId val="818144383"/>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3362196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0.5</a:t>
            </a:r>
            <a:r>
              <a:rPr lang="ar-SA" dirty="0"/>
              <a:t>  ppm solution with </a:t>
            </a:r>
            <a:r>
              <a:rPr lang="en-US" alt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rPr>
              <a:t>copolymer-modified </a:t>
            </a:r>
            <a:r>
              <a:rPr lang="ar-SA" dirty="0"/>
              <a:t>CNT  </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'CNT O.5 PPM '!$J$32</c:f>
              <c:strCache>
                <c:ptCount val="1"/>
                <c:pt idx="0">
                  <c:v>0</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'CNT O.5 PPM '!$K$31:$AH$31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'CNT O.5 PPM '!$K$32:$AH$32</c:f>
              <c:numCache>
                <c:formatCode>General</c:formatCode>
                <c:ptCount val="24"/>
                <c:pt idx="0">
                  <c:v>0.5</c:v>
                </c:pt>
                <c:pt idx="1">
                  <c:v>0.5</c:v>
                </c:pt>
                <c:pt idx="2">
                  <c:v>0.5</c:v>
                </c:pt>
                <c:pt idx="3">
                  <c:v>0.5</c:v>
                </c:pt>
                <c:pt idx="4">
                  <c:v>0.5</c:v>
                </c:pt>
                <c:pt idx="5">
                  <c:v>0.5</c:v>
                </c:pt>
                <c:pt idx="6">
                  <c:v>0.5</c:v>
                </c:pt>
                <c:pt idx="7">
                  <c:v>0.5</c:v>
                </c:pt>
                <c:pt idx="8">
                  <c:v>0.5</c:v>
                </c:pt>
                <c:pt idx="9">
                  <c:v>0.5</c:v>
                </c:pt>
                <c:pt idx="10">
                  <c:v>0.5</c:v>
                </c:pt>
                <c:pt idx="11">
                  <c:v>0.5</c:v>
                </c:pt>
                <c:pt idx="12">
                  <c:v>0.5</c:v>
                </c:pt>
                <c:pt idx="13">
                  <c:v>0.5</c:v>
                </c:pt>
                <c:pt idx="14">
                  <c:v>0.5</c:v>
                </c:pt>
                <c:pt idx="15">
                  <c:v>0.5</c:v>
                </c:pt>
                <c:pt idx="16">
                  <c:v>0.5</c:v>
                </c:pt>
                <c:pt idx="17">
                  <c:v>0.5</c:v>
                </c:pt>
                <c:pt idx="18">
                  <c:v>0.5</c:v>
                </c:pt>
                <c:pt idx="19">
                  <c:v>0.5</c:v>
                </c:pt>
                <c:pt idx="20">
                  <c:v>0.5</c:v>
                </c:pt>
                <c:pt idx="21">
                  <c:v>0.5</c:v>
                </c:pt>
                <c:pt idx="22">
                  <c:v>0.5</c:v>
                </c:pt>
                <c:pt idx="23">
                  <c:v>0.5</c:v>
                </c:pt>
              </c:numCache>
            </c:numRef>
          </c:val>
          <c:extLst>
            <c:ext xmlns:c16="http://schemas.microsoft.com/office/drawing/2014/chart" uri="{C3380CC4-5D6E-409C-BE32-E72D297353CC}">
              <c16:uniqueId val="{00000000-B5FE-4436-A0F1-D5CF61702B65}"/>
            </c:ext>
          </c:extLst>
        </c:ser>
        <c:ser>
          <c:idx val="1"/>
          <c:order val="1"/>
          <c:tx>
            <c:strRef>
              <c:f>'CNT O.5 PPM '!$J$33</c:f>
              <c:strCache>
                <c:ptCount val="1"/>
                <c:pt idx="0">
                  <c:v>15 min </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'CNT O.5 PPM '!$K$31:$AH$31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'CNT O.5 PPM '!$K$33:$AH$33</c:f>
              <c:numCache>
                <c:formatCode>General</c:formatCode>
                <c:ptCount val="24"/>
                <c:pt idx="0">
                  <c:v>5.0814058663910068E-2</c:v>
                </c:pt>
                <c:pt idx="1">
                  <c:v>0.15967550455085081</c:v>
                </c:pt>
                <c:pt idx="2">
                  <c:v>0.19480776852952833</c:v>
                </c:pt>
                <c:pt idx="3">
                  <c:v>0.2103871342794538</c:v>
                </c:pt>
                <c:pt idx="4">
                  <c:v>0.2024954918048478</c:v>
                </c:pt>
                <c:pt idx="5">
                  <c:v>3.5150145121678945E-2</c:v>
                </c:pt>
                <c:pt idx="6">
                  <c:v>0.17848042461578997</c:v>
                </c:pt>
                <c:pt idx="7">
                  <c:v>0.16988661793226914</c:v>
                </c:pt>
                <c:pt idx="8">
                  <c:v>0.167506185761397</c:v>
                </c:pt>
                <c:pt idx="9">
                  <c:v>0.15713499677768455</c:v>
                </c:pt>
                <c:pt idx="10">
                  <c:v>0.1547759030873144</c:v>
                </c:pt>
                <c:pt idx="11">
                  <c:v>0.12496490853761243</c:v>
                </c:pt>
                <c:pt idx="12">
                  <c:v>0.14427912232790283</c:v>
                </c:pt>
                <c:pt idx="13">
                  <c:v>0.13724753582615437</c:v>
                </c:pt>
                <c:pt idx="14">
                  <c:v>0.13906509046349022</c:v>
                </c:pt>
                <c:pt idx="15">
                  <c:v>0.13290304740225389</c:v>
                </c:pt>
                <c:pt idx="16">
                  <c:v>0.13495743748928796</c:v>
                </c:pt>
                <c:pt idx="17">
                  <c:v>0.10331545507055037</c:v>
                </c:pt>
                <c:pt idx="18">
                  <c:v>0.1289215733990052</c:v>
                </c:pt>
                <c:pt idx="19">
                  <c:v>9.9346732020786546E-2</c:v>
                </c:pt>
                <c:pt idx="20">
                  <c:v>6.5504396176285298E-2</c:v>
                </c:pt>
                <c:pt idx="21">
                  <c:v>4.7807131944703207E-2</c:v>
                </c:pt>
                <c:pt idx="22">
                  <c:v>0.34524010109519798</c:v>
                </c:pt>
                <c:pt idx="23">
                  <c:v>0.154303902574038</c:v>
                </c:pt>
              </c:numCache>
            </c:numRef>
          </c:val>
          <c:extLst>
            <c:ext xmlns:c16="http://schemas.microsoft.com/office/drawing/2014/chart" uri="{C3380CC4-5D6E-409C-BE32-E72D297353CC}">
              <c16:uniqueId val="{00000001-B5FE-4436-A0F1-D5CF61702B65}"/>
            </c:ext>
          </c:extLst>
        </c:ser>
        <c:ser>
          <c:idx val="2"/>
          <c:order val="2"/>
          <c:tx>
            <c:strRef>
              <c:f>'CNT O.5 PPM '!$J$34</c:f>
              <c:strCache>
                <c:ptCount val="1"/>
                <c:pt idx="0">
                  <c:v>30 min</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'CNT O.5 PPM '!$K$31:$AH$31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'CNT O.5 PPM '!$K$34:$AH$34</c:f>
              <c:numCache>
                <c:formatCode>General</c:formatCode>
                <c:ptCount val="24"/>
                <c:pt idx="0">
                  <c:v>4.8466640823534482E-2</c:v>
                </c:pt>
                <c:pt idx="1">
                  <c:v>0.1187178472497032</c:v>
                </c:pt>
                <c:pt idx="2">
                  <c:v>0.14479942424432068</c:v>
                </c:pt>
                <c:pt idx="3">
                  <c:v>0.16828734851841765</c:v>
                </c:pt>
                <c:pt idx="4">
                  <c:v>0.15377061231053138</c:v>
                </c:pt>
                <c:pt idx="5">
                  <c:v>3.2345389595891942E-2</c:v>
                </c:pt>
                <c:pt idx="6">
                  <c:v>0.13768985158554892</c:v>
                </c:pt>
                <c:pt idx="7">
                  <c:v>0.12991197971057736</c:v>
                </c:pt>
                <c:pt idx="8">
                  <c:v>0.12873887428762731</c:v>
                </c:pt>
                <c:pt idx="9">
                  <c:v>0.11649886306983305</c:v>
                </c:pt>
                <c:pt idx="10">
                  <c:v>0.119341518772731</c:v>
                </c:pt>
                <c:pt idx="11">
                  <c:v>9.0429294914264532E-2</c:v>
                </c:pt>
                <c:pt idx="12">
                  <c:v>0.11076686442540101</c:v>
                </c:pt>
                <c:pt idx="13">
                  <c:v>0.10314535966817279</c:v>
                </c:pt>
                <c:pt idx="14">
                  <c:v>0.10297108463510828</c:v>
                </c:pt>
                <c:pt idx="15">
                  <c:v>9.862377967650407E-2</c:v>
                </c:pt>
                <c:pt idx="16">
                  <c:v>9.823179905162728E-2</c:v>
                </c:pt>
                <c:pt idx="17">
                  <c:v>7.4636521165112629E-2</c:v>
                </c:pt>
                <c:pt idx="18">
                  <c:v>0.10031343385280289</c:v>
                </c:pt>
                <c:pt idx="19">
                  <c:v>7.1496778741332104E-2</c:v>
                </c:pt>
                <c:pt idx="20">
                  <c:v>4.7020369406630326E-2</c:v>
                </c:pt>
                <c:pt idx="21">
                  <c:v>3.8603420650594328E-2</c:v>
                </c:pt>
                <c:pt idx="22">
                  <c:v>0.11145745577085088</c:v>
                </c:pt>
                <c:pt idx="23">
                  <c:v>6.2551895931358986E-2</c:v>
                </c:pt>
              </c:numCache>
            </c:numRef>
          </c:val>
          <c:extLst>
            <c:ext xmlns:c16="http://schemas.microsoft.com/office/drawing/2014/chart" uri="{C3380CC4-5D6E-409C-BE32-E72D297353CC}">
              <c16:uniqueId val="{00000002-B5FE-4436-A0F1-D5CF61702B65}"/>
            </c:ext>
          </c:extLst>
        </c:ser>
        <c:ser>
          <c:idx val="3"/>
          <c:order val="3"/>
          <c:tx>
            <c:strRef>
              <c:f>'CNT O.5 PPM '!$J$35</c:f>
              <c:strCache>
                <c:ptCount val="1"/>
                <c:pt idx="0">
                  <c:v>60 min</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'CNT O.5 PPM '!$K$31:$AH$31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'CNT O.5 PPM '!$K$35:$AH$35</c:f>
              <c:numCache>
                <c:formatCode>General</c:formatCode>
                <c:ptCount val="24"/>
                <c:pt idx="0">
                  <c:v>1.6162725589008053E-2</c:v>
                </c:pt>
                <c:pt idx="1">
                  <c:v>0.10442223981005144</c:v>
                </c:pt>
                <c:pt idx="2">
                  <c:v>3.669399420072178E-2</c:v>
                </c:pt>
                <c:pt idx="3">
                  <c:v>8.1095748962343533E-2</c:v>
                </c:pt>
                <c:pt idx="4">
                  <c:v>0.12061671343959018</c:v>
                </c:pt>
                <c:pt idx="5">
                  <c:v>1.7554141549453003E-2</c:v>
                </c:pt>
                <c:pt idx="6">
                  <c:v>0.10341342837035317</c:v>
                </c:pt>
                <c:pt idx="7">
                  <c:v>9.8653587945695953E-2</c:v>
                </c:pt>
                <c:pt idx="8">
                  <c:v>0.10037095328066618</c:v>
                </c:pt>
                <c:pt idx="9">
                  <c:v>8.5468877296659737E-2</c:v>
                </c:pt>
                <c:pt idx="10">
                  <c:v>9.4517214033744426E-2</c:v>
                </c:pt>
                <c:pt idx="11">
                  <c:v>6.7371864694807215E-2</c:v>
                </c:pt>
                <c:pt idx="12">
                  <c:v>8.8021470948300221E-2</c:v>
                </c:pt>
                <c:pt idx="13">
                  <c:v>8.1762883520826682E-2</c:v>
                </c:pt>
                <c:pt idx="14">
                  <c:v>7.7295568988065208E-2</c:v>
                </c:pt>
                <c:pt idx="15">
                  <c:v>7.7593738478062224E-2</c:v>
                </c:pt>
                <c:pt idx="16">
                  <c:v>8.2668393289025158E-2</c:v>
                </c:pt>
                <c:pt idx="17">
                  <c:v>5.6755507880188134E-2</c:v>
                </c:pt>
                <c:pt idx="18">
                  <c:v>7.8304926362512531E-2</c:v>
                </c:pt>
                <c:pt idx="19">
                  <c:v>5.3497073818461992E-2</c:v>
                </c:pt>
                <c:pt idx="20">
                  <c:v>3.7869657709971055E-2</c:v>
                </c:pt>
                <c:pt idx="21">
                  <c:v>3.6653376557240623E-2</c:v>
                </c:pt>
                <c:pt idx="22">
                  <c:v>0</c:v>
                </c:pt>
                <c:pt idx="23">
                  <c:v>6.2145377802380296E-2</c:v>
                </c:pt>
              </c:numCache>
            </c:numRef>
          </c:val>
          <c:extLst>
            <c:ext xmlns:c16="http://schemas.microsoft.com/office/drawing/2014/chart" uri="{C3380CC4-5D6E-409C-BE32-E72D297353CC}">
              <c16:uniqueId val="{00000003-B5FE-4436-A0F1-D5CF61702B65}"/>
            </c:ext>
          </c:extLst>
        </c:ser>
        <c:ser>
          <c:idx val="4"/>
          <c:order val="4"/>
          <c:tx>
            <c:strRef>
              <c:f>'CNT O.5 PPM '!$J$36</c:f>
              <c:strCache>
                <c:ptCount val="1"/>
                <c:pt idx="0">
                  <c:v>90 min </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'CNT O.5 PPM '!$K$31:$AH$31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'CNT O.5 PPM '!$K$36:$AH$36</c:f>
              <c:numCache>
                <c:formatCode>General</c:formatCode>
                <c:ptCount val="24"/>
                <c:pt idx="0">
                  <c:v>0</c:v>
                </c:pt>
                <c:pt idx="1">
                  <c:v>5.3967154728927581E-2</c:v>
                </c:pt>
                <c:pt idx="2">
                  <c:v>2.5126728831591463E-2</c:v>
                </c:pt>
                <c:pt idx="3">
                  <c:v>5.0970173220536041E-2</c:v>
                </c:pt>
                <c:pt idx="4">
                  <c:v>8.8425711452538566E-2</c:v>
                </c:pt>
                <c:pt idx="5">
                  <c:v>9.8375753516409918E-3</c:v>
                </c:pt>
                <c:pt idx="6">
                  <c:v>7.9390117490440254E-2</c:v>
                </c:pt>
                <c:pt idx="7">
                  <c:v>7.6667163956437412E-2</c:v>
                </c:pt>
                <c:pt idx="8">
                  <c:v>7.895840628619584E-2</c:v>
                </c:pt>
                <c:pt idx="9">
                  <c:v>6.6226182224978419E-2</c:v>
                </c:pt>
                <c:pt idx="10">
                  <c:v>7.8418879378708742E-2</c:v>
                </c:pt>
                <c:pt idx="11">
                  <c:v>5.6488832493009782E-2</c:v>
                </c:pt>
                <c:pt idx="12">
                  <c:v>7.4997645729353052E-2</c:v>
                </c:pt>
                <c:pt idx="13">
                  <c:v>6.5404817532772747E-2</c:v>
                </c:pt>
                <c:pt idx="14">
                  <c:v>5.891196671849739E-2</c:v>
                </c:pt>
                <c:pt idx="15">
                  <c:v>6.8105673201776185E-2</c:v>
                </c:pt>
                <c:pt idx="16">
                  <c:v>6.8633238749976191E-2</c:v>
                </c:pt>
                <c:pt idx="17">
                  <c:v>4.629919960392772E-2</c:v>
                </c:pt>
                <c:pt idx="18">
                  <c:v>7.148141298316997E-2</c:v>
                </c:pt>
                <c:pt idx="19">
                  <c:v>4.7411108014622713E-2</c:v>
                </c:pt>
                <c:pt idx="20">
                  <c:v>3.0606608416189614E-2</c:v>
                </c:pt>
                <c:pt idx="21">
                  <c:v>1.9997267454136703E-2</c:v>
                </c:pt>
                <c:pt idx="22">
                  <c:v>0</c:v>
                </c:pt>
                <c:pt idx="23">
                  <c:v>5.9014323277055081E-2</c:v>
                </c:pt>
              </c:numCache>
            </c:numRef>
          </c:val>
          <c:extLst>
            <c:ext xmlns:c16="http://schemas.microsoft.com/office/drawing/2014/chart" uri="{C3380CC4-5D6E-409C-BE32-E72D297353CC}">
              <c16:uniqueId val="{00000004-B5FE-4436-A0F1-D5CF61702B65}"/>
            </c:ext>
          </c:extLst>
        </c:ser>
        <c:dLbls>
          <c:showLegendKey val="0"/>
          <c:showVal val="0"/>
          <c:showCatName val="0"/>
          <c:showSerName val="0"/>
          <c:showPercent val="0"/>
          <c:showBubbleSize val="0"/>
        </c:dLbls>
        <c:gapWidth val="150"/>
        <c:shape val="box"/>
        <c:axId val="1728794111"/>
        <c:axId val="1748060655"/>
        <c:axId val="0"/>
      </c:bar3DChart>
      <c:catAx>
        <c:axId val="172879411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48060655"/>
        <c:crosses val="autoZero"/>
        <c:auto val="1"/>
        <c:lblAlgn val="ctr"/>
        <c:lblOffset val="100"/>
        <c:noMultiLvlLbl val="0"/>
      </c:catAx>
      <c:valAx>
        <c:axId val="1748060655"/>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287941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0.5</a:t>
            </a:r>
            <a:r>
              <a:rPr lang="ar-SA" dirty="0"/>
              <a:t> ppm solution with </a:t>
            </a:r>
            <a:r>
              <a:rPr lang="en-US" alt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rPr>
              <a:t>copolymer-modified </a:t>
            </a:r>
            <a:r>
              <a:rPr lang="ar-SA" dirty="0"/>
              <a:t>CNT</a:t>
            </a:r>
            <a:r>
              <a:rPr lang="en-US" baseline="0" dirty="0"/>
              <a:t>        </a:t>
            </a:r>
            <a:r>
              <a:rPr lang="en-US" dirty="0"/>
              <a:t>after 90 min</a:t>
            </a:r>
            <a:endParaRPr lang="ar-SA" dirty="0"/>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'CNT O.5 PPM '!$L$43:$AH$43</c:f>
              <c:strCache>
                <c:ptCount val="23"/>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strCache>
            </c:strRef>
          </c:cat>
          <c:val>
            <c:numRef>
              <c:f>'CNT O.5 PPM '!$L$44:$AH$44</c:f>
              <c:numCache>
                <c:formatCode>General</c:formatCode>
                <c:ptCount val="23"/>
                <c:pt idx="0">
                  <c:v>89</c:v>
                </c:pt>
                <c:pt idx="1">
                  <c:v>95</c:v>
                </c:pt>
                <c:pt idx="2">
                  <c:v>90</c:v>
                </c:pt>
                <c:pt idx="3">
                  <c:v>82</c:v>
                </c:pt>
                <c:pt idx="4">
                  <c:v>98</c:v>
                </c:pt>
                <c:pt idx="5">
                  <c:v>84</c:v>
                </c:pt>
                <c:pt idx="6">
                  <c:v>85</c:v>
                </c:pt>
                <c:pt idx="7">
                  <c:v>84</c:v>
                </c:pt>
                <c:pt idx="8">
                  <c:v>87</c:v>
                </c:pt>
                <c:pt idx="9">
                  <c:v>84</c:v>
                </c:pt>
                <c:pt idx="10">
                  <c:v>89</c:v>
                </c:pt>
                <c:pt idx="11">
                  <c:v>85</c:v>
                </c:pt>
                <c:pt idx="12">
                  <c:v>87</c:v>
                </c:pt>
                <c:pt idx="13">
                  <c:v>88</c:v>
                </c:pt>
                <c:pt idx="14">
                  <c:v>86</c:v>
                </c:pt>
                <c:pt idx="15">
                  <c:v>86</c:v>
                </c:pt>
                <c:pt idx="16">
                  <c:v>91</c:v>
                </c:pt>
                <c:pt idx="17">
                  <c:v>96</c:v>
                </c:pt>
                <c:pt idx="18">
                  <c:v>91</c:v>
                </c:pt>
                <c:pt idx="19">
                  <c:v>94</c:v>
                </c:pt>
                <c:pt idx="20">
                  <c:v>96</c:v>
                </c:pt>
                <c:pt idx="21">
                  <c:v>99</c:v>
                </c:pt>
                <c:pt idx="22">
                  <c:v>88</c:v>
                </c:pt>
              </c:numCache>
            </c:numRef>
          </c:val>
          <c:extLst>
            <c:ext xmlns:c16="http://schemas.microsoft.com/office/drawing/2014/chart" uri="{C3380CC4-5D6E-409C-BE32-E72D297353CC}">
              <c16:uniqueId val="{00000000-630C-4314-B19A-9D4984208C58}"/>
            </c:ext>
          </c:extLst>
        </c:ser>
        <c:dLbls>
          <c:dLblPos val="outEnd"/>
          <c:showLegendKey val="0"/>
          <c:showVal val="1"/>
          <c:showCatName val="0"/>
          <c:showSerName val="0"/>
          <c:showPercent val="0"/>
          <c:showBubbleSize val="0"/>
        </c:dLbls>
        <c:gapWidth val="100"/>
        <c:overlap val="-24"/>
        <c:axId val="813931439"/>
        <c:axId val="840629295"/>
      </c:barChart>
      <c:catAx>
        <c:axId val="813931439"/>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40629295"/>
        <c:crosses val="autoZero"/>
        <c:auto val="1"/>
        <c:lblAlgn val="ctr"/>
        <c:lblOffset val="100"/>
        <c:noMultiLvlLbl val="0"/>
      </c:catAx>
      <c:valAx>
        <c:axId val="840629295"/>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139314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0.25</a:t>
            </a:r>
            <a:r>
              <a:rPr lang="ar-SA" dirty="0"/>
              <a:t>  ppm solution with </a:t>
            </a:r>
            <a:r>
              <a:rPr lang="en-US" alt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rPr>
              <a:t>copolymer-modified </a:t>
            </a:r>
            <a:r>
              <a:rPr lang="ar-SA" dirty="0"/>
              <a:t>CNT  </a:t>
            </a:r>
          </a:p>
        </c:rich>
      </c:tx>
      <c:layout>
        <c:manualLayout>
          <c:xMode val="edge"/>
          <c:yMode val="edge"/>
          <c:x val="0.10580599032059415"/>
          <c:y val="3.5329639877341314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'POL-0.25 PPM '!$N$2</c:f>
              <c:strCache>
                <c:ptCount val="1"/>
                <c:pt idx="0">
                  <c:v>0</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'POL-0.25 PPM '!$O$1:$AL$1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'POL-0.25 PPM '!$O$2:$AL$2</c:f>
              <c:numCache>
                <c:formatCode>General</c:formatCode>
                <c:ptCount val="24"/>
                <c:pt idx="0">
                  <c:v>0.25</c:v>
                </c:pt>
                <c:pt idx="1">
                  <c:v>0.25</c:v>
                </c:pt>
                <c:pt idx="2">
                  <c:v>0.25</c:v>
                </c:pt>
                <c:pt idx="3">
                  <c:v>0.25</c:v>
                </c:pt>
                <c:pt idx="4">
                  <c:v>0.25</c:v>
                </c:pt>
                <c:pt idx="5">
                  <c:v>0.25</c:v>
                </c:pt>
                <c:pt idx="6">
                  <c:v>0.25</c:v>
                </c:pt>
                <c:pt idx="7">
                  <c:v>0.25</c:v>
                </c:pt>
                <c:pt idx="8">
                  <c:v>0.25</c:v>
                </c:pt>
                <c:pt idx="9">
                  <c:v>0.25</c:v>
                </c:pt>
                <c:pt idx="10">
                  <c:v>0.25</c:v>
                </c:pt>
                <c:pt idx="11">
                  <c:v>0.25</c:v>
                </c:pt>
                <c:pt idx="12">
                  <c:v>0.25</c:v>
                </c:pt>
                <c:pt idx="13">
                  <c:v>0.25</c:v>
                </c:pt>
                <c:pt idx="14">
                  <c:v>0.25</c:v>
                </c:pt>
                <c:pt idx="15">
                  <c:v>0.25</c:v>
                </c:pt>
                <c:pt idx="16">
                  <c:v>0.25</c:v>
                </c:pt>
                <c:pt idx="17">
                  <c:v>0.25</c:v>
                </c:pt>
                <c:pt idx="18">
                  <c:v>0.25</c:v>
                </c:pt>
                <c:pt idx="19">
                  <c:v>0.25</c:v>
                </c:pt>
                <c:pt idx="20">
                  <c:v>0.25</c:v>
                </c:pt>
                <c:pt idx="21">
                  <c:v>0.25</c:v>
                </c:pt>
                <c:pt idx="22">
                  <c:v>0.25</c:v>
                </c:pt>
                <c:pt idx="23">
                  <c:v>0.25</c:v>
                </c:pt>
              </c:numCache>
            </c:numRef>
          </c:val>
          <c:extLst>
            <c:ext xmlns:c16="http://schemas.microsoft.com/office/drawing/2014/chart" uri="{C3380CC4-5D6E-409C-BE32-E72D297353CC}">
              <c16:uniqueId val="{00000000-88F7-4104-8B24-6A98885198E3}"/>
            </c:ext>
          </c:extLst>
        </c:ser>
        <c:ser>
          <c:idx val="1"/>
          <c:order val="1"/>
          <c:tx>
            <c:strRef>
              <c:f>'POL-0.25 PPM '!$N$3</c:f>
              <c:strCache>
                <c:ptCount val="1"/>
                <c:pt idx="0">
                  <c:v>15 min</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'POL-0.25 PPM '!$O$1:$AL$1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'POL-0.25 PPM '!$O$3:$AL$3</c:f>
              <c:numCache>
                <c:formatCode>0.00</c:formatCode>
                <c:ptCount val="24"/>
                <c:pt idx="0">
                  <c:v>0.17953897338403041</c:v>
                </c:pt>
                <c:pt idx="1">
                  <c:v>0.16203198836786623</c:v>
                </c:pt>
                <c:pt idx="2">
                  <c:v>0.11602311854402361</c:v>
                </c:pt>
                <c:pt idx="3">
                  <c:v>0.20518184284551569</c:v>
                </c:pt>
                <c:pt idx="4">
                  <c:v>0.20246209170691176</c:v>
                </c:pt>
                <c:pt idx="5">
                  <c:v>0.10941666666666666</c:v>
                </c:pt>
                <c:pt idx="6">
                  <c:v>0.22576557550158394</c:v>
                </c:pt>
                <c:pt idx="7">
                  <c:v>0.21478157805621401</c:v>
                </c:pt>
                <c:pt idx="8">
                  <c:v>0.22584097198201314</c:v>
                </c:pt>
                <c:pt idx="9">
                  <c:v>0.22780512058808722</c:v>
                </c:pt>
                <c:pt idx="10">
                  <c:v>0.18546136865342164</c:v>
                </c:pt>
                <c:pt idx="11">
                  <c:v>0.20324050549918865</c:v>
                </c:pt>
                <c:pt idx="12">
                  <c:v>0.17475942302562736</c:v>
                </c:pt>
                <c:pt idx="13">
                  <c:v>0.18304533559113301</c:v>
                </c:pt>
                <c:pt idx="14">
                  <c:v>0.20637490201131836</c:v>
                </c:pt>
                <c:pt idx="15">
                  <c:v>0.167709058861992</c:v>
                </c:pt>
                <c:pt idx="16">
                  <c:v>0.15101845098198124</c:v>
                </c:pt>
                <c:pt idx="17">
                  <c:v>0.17867980037583561</c:v>
                </c:pt>
                <c:pt idx="18">
                  <c:v>0.14685919796652336</c:v>
                </c:pt>
                <c:pt idx="19">
                  <c:v>0.15298162224923351</c:v>
                </c:pt>
                <c:pt idx="20">
                  <c:v>0.10520656479909452</c:v>
                </c:pt>
                <c:pt idx="21">
                  <c:v>3.3910141085124516E-2</c:v>
                </c:pt>
                <c:pt idx="22">
                  <c:v>0.16744334795321639</c:v>
                </c:pt>
                <c:pt idx="23">
                  <c:v>6.5453863465866471E-2</c:v>
                </c:pt>
              </c:numCache>
            </c:numRef>
          </c:val>
          <c:extLst>
            <c:ext xmlns:c16="http://schemas.microsoft.com/office/drawing/2014/chart" uri="{C3380CC4-5D6E-409C-BE32-E72D297353CC}">
              <c16:uniqueId val="{00000001-88F7-4104-8B24-6A98885198E3}"/>
            </c:ext>
          </c:extLst>
        </c:ser>
        <c:ser>
          <c:idx val="2"/>
          <c:order val="2"/>
          <c:tx>
            <c:strRef>
              <c:f>'POL-0.25 PPM '!$N$4</c:f>
              <c:strCache>
                <c:ptCount val="1"/>
                <c:pt idx="0">
                  <c:v>30 min</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'POL-0.25 PPM '!$O$1:$AL$1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'POL-0.25 PPM '!$O$4:$AL$4</c:f>
              <c:numCache>
                <c:formatCode>0.00</c:formatCode>
                <c:ptCount val="24"/>
                <c:pt idx="0">
                  <c:v>0.13141634980988592</c:v>
                </c:pt>
                <c:pt idx="1">
                  <c:v>0.1540348964013086</c:v>
                </c:pt>
                <c:pt idx="2">
                  <c:v>7.2385988335324294E-2</c:v>
                </c:pt>
                <c:pt idx="3">
                  <c:v>0.18306012879642455</c:v>
                </c:pt>
                <c:pt idx="4">
                  <c:v>0.16293425767253467</c:v>
                </c:pt>
                <c:pt idx="5">
                  <c:v>0.10083333333333333</c:v>
                </c:pt>
                <c:pt idx="6">
                  <c:v>4.4469376979936644E-2</c:v>
                </c:pt>
                <c:pt idx="7">
                  <c:v>0.17307610904165255</c:v>
                </c:pt>
                <c:pt idx="8">
                  <c:v>0.15330263461316729</c:v>
                </c:pt>
                <c:pt idx="9">
                  <c:v>0.14471829213030563</c:v>
                </c:pt>
                <c:pt idx="10">
                  <c:v>0.12201324503311259</c:v>
                </c:pt>
                <c:pt idx="11">
                  <c:v>0.10907407103869921</c:v>
                </c:pt>
                <c:pt idx="12">
                  <c:v>0.11527176477829985</c:v>
                </c:pt>
                <c:pt idx="13">
                  <c:v>0.11238005439244664</c:v>
                </c:pt>
                <c:pt idx="14">
                  <c:v>0.12626579899702545</c:v>
                </c:pt>
                <c:pt idx="15">
                  <c:v>0.10202413611746812</c:v>
                </c:pt>
                <c:pt idx="16">
                  <c:v>8.7263959802253016E-2</c:v>
                </c:pt>
                <c:pt idx="17">
                  <c:v>9.9584886479159612E-2</c:v>
                </c:pt>
                <c:pt idx="18">
                  <c:v>8.3137286714799488E-2</c:v>
                </c:pt>
                <c:pt idx="19">
                  <c:v>8.0477494965621094E-2</c:v>
                </c:pt>
                <c:pt idx="20">
                  <c:v>4.9207696661007355E-2</c:v>
                </c:pt>
                <c:pt idx="21">
                  <c:v>0</c:v>
                </c:pt>
                <c:pt idx="22">
                  <c:v>6.9353070175438597E-2</c:v>
                </c:pt>
                <c:pt idx="23">
                  <c:v>1.397775914566877E-2</c:v>
                </c:pt>
              </c:numCache>
            </c:numRef>
          </c:val>
          <c:extLst>
            <c:ext xmlns:c16="http://schemas.microsoft.com/office/drawing/2014/chart" uri="{C3380CC4-5D6E-409C-BE32-E72D297353CC}">
              <c16:uniqueId val="{00000002-88F7-4104-8B24-6A98885198E3}"/>
            </c:ext>
          </c:extLst>
        </c:ser>
        <c:ser>
          <c:idx val="3"/>
          <c:order val="3"/>
          <c:tx>
            <c:strRef>
              <c:f>'POL-0.25 PPM '!$N$5</c:f>
              <c:strCache>
                <c:ptCount val="1"/>
                <c:pt idx="0">
                  <c:v>60 min</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'POL-0.25 PPM '!$O$1:$AL$1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'POL-0.25 PPM '!$O$5:$AL$5</c:f>
              <c:numCache>
                <c:formatCode>0.00</c:formatCode>
                <c:ptCount val="24"/>
                <c:pt idx="0">
                  <c:v>0</c:v>
                </c:pt>
                <c:pt idx="1">
                  <c:v>6.4249363867684484E-2</c:v>
                </c:pt>
                <c:pt idx="2">
                  <c:v>3.3922422879628981E-2</c:v>
                </c:pt>
                <c:pt idx="3">
                  <c:v>6.9874202161837984E-2</c:v>
                </c:pt>
                <c:pt idx="4">
                  <c:v>0.11265059458898063</c:v>
                </c:pt>
                <c:pt idx="5">
                  <c:v>0</c:v>
                </c:pt>
                <c:pt idx="6">
                  <c:v>2.6468453009503696E-2</c:v>
                </c:pt>
                <c:pt idx="7">
                  <c:v>0.10221243932723784</c:v>
                </c:pt>
                <c:pt idx="8">
                  <c:v>9.4441802144586653E-2</c:v>
                </c:pt>
                <c:pt idx="9">
                  <c:v>9.6895297316348619E-2</c:v>
                </c:pt>
                <c:pt idx="10">
                  <c:v>8.8022075055187637E-2</c:v>
                </c:pt>
                <c:pt idx="11">
                  <c:v>7.8049959841990521E-2</c:v>
                </c:pt>
                <c:pt idx="12">
                  <c:v>7.8574799433695136E-2</c:v>
                </c:pt>
                <c:pt idx="13">
                  <c:v>7.9180136494252873E-2</c:v>
                </c:pt>
                <c:pt idx="14">
                  <c:v>8.5859562084554836E-2</c:v>
                </c:pt>
                <c:pt idx="15">
                  <c:v>6.9373569672072893E-2</c:v>
                </c:pt>
                <c:pt idx="16">
                  <c:v>6.4139449442148208E-2</c:v>
                </c:pt>
                <c:pt idx="17">
                  <c:v>6.6606851298481248E-2</c:v>
                </c:pt>
                <c:pt idx="18">
                  <c:v>2.9008139314783268E-2</c:v>
                </c:pt>
                <c:pt idx="19">
                  <c:v>5.8103989405126906E-2</c:v>
                </c:pt>
                <c:pt idx="20">
                  <c:v>1.4957555178268252E-2</c:v>
                </c:pt>
                <c:pt idx="21">
                  <c:v>0</c:v>
                </c:pt>
                <c:pt idx="22">
                  <c:v>6.0421235380116962E-2</c:v>
                </c:pt>
                <c:pt idx="23">
                  <c:v>0</c:v>
                </c:pt>
              </c:numCache>
            </c:numRef>
          </c:val>
          <c:extLst>
            <c:ext xmlns:c16="http://schemas.microsoft.com/office/drawing/2014/chart" uri="{C3380CC4-5D6E-409C-BE32-E72D297353CC}">
              <c16:uniqueId val="{00000003-88F7-4104-8B24-6A98885198E3}"/>
            </c:ext>
          </c:extLst>
        </c:ser>
        <c:ser>
          <c:idx val="4"/>
          <c:order val="4"/>
          <c:tx>
            <c:strRef>
              <c:f>'POL-0.25 PPM '!$N$6</c:f>
              <c:strCache>
                <c:ptCount val="1"/>
                <c:pt idx="0">
                  <c:v>90 min</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'POL-0.25 PPM '!$O$1:$AL$1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'POL-0.25 PPM '!$O$6:$AL$6</c:f>
              <c:numCache>
                <c:formatCode>0.00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4-88F7-4104-8B24-6A98885198E3}"/>
            </c:ext>
          </c:extLst>
        </c:ser>
        <c:dLbls>
          <c:showLegendKey val="0"/>
          <c:showVal val="0"/>
          <c:showCatName val="0"/>
          <c:showSerName val="0"/>
          <c:showPercent val="0"/>
          <c:showBubbleSize val="0"/>
        </c:dLbls>
        <c:gapWidth val="100"/>
        <c:overlap val="-24"/>
        <c:axId val="1939404511"/>
        <c:axId val="846163535"/>
      </c:barChart>
      <c:catAx>
        <c:axId val="193940451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46163535"/>
        <c:crosses val="autoZero"/>
        <c:auto val="1"/>
        <c:lblAlgn val="ctr"/>
        <c:lblOffset val="100"/>
        <c:noMultiLvlLbl val="0"/>
      </c:catAx>
      <c:valAx>
        <c:axId val="846163535"/>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9394045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0.25</a:t>
            </a:r>
            <a:r>
              <a:rPr lang="ar-SA" dirty="0"/>
              <a:t>  ppm solution with </a:t>
            </a:r>
            <a:r>
              <a:rPr lang="en-US" alt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rPr>
              <a:t>copolymer-modified </a:t>
            </a:r>
            <a:r>
              <a:rPr lang="ar-SA" dirty="0"/>
              <a:t>CNT </a:t>
            </a:r>
            <a:r>
              <a:rPr lang="en-US" dirty="0"/>
              <a:t>after 90 min </a:t>
            </a:r>
            <a:endParaRPr lang="ar-SA" dirty="0"/>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'POL-0.25 PPM '!$Y$8:$AV$8</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'POL-0.25 PPM '!$Y$9:$AV$9</c:f>
              <c:numCache>
                <c:formatCode>0</c:formatCode>
                <c:ptCount val="24"/>
                <c:pt idx="0">
                  <c:v>99</c:v>
                </c:pt>
                <c:pt idx="1">
                  <c:v>99</c:v>
                </c:pt>
                <c:pt idx="2">
                  <c:v>99</c:v>
                </c:pt>
                <c:pt idx="3">
                  <c:v>99</c:v>
                </c:pt>
                <c:pt idx="4">
                  <c:v>99</c:v>
                </c:pt>
                <c:pt idx="5">
                  <c:v>99</c:v>
                </c:pt>
                <c:pt idx="6">
                  <c:v>99</c:v>
                </c:pt>
                <c:pt idx="7">
                  <c:v>99</c:v>
                </c:pt>
                <c:pt idx="8">
                  <c:v>99</c:v>
                </c:pt>
                <c:pt idx="9">
                  <c:v>99</c:v>
                </c:pt>
                <c:pt idx="10">
                  <c:v>99</c:v>
                </c:pt>
                <c:pt idx="11">
                  <c:v>99</c:v>
                </c:pt>
                <c:pt idx="12">
                  <c:v>99</c:v>
                </c:pt>
                <c:pt idx="13">
                  <c:v>99</c:v>
                </c:pt>
                <c:pt idx="14">
                  <c:v>99</c:v>
                </c:pt>
                <c:pt idx="15">
                  <c:v>99</c:v>
                </c:pt>
                <c:pt idx="16">
                  <c:v>99</c:v>
                </c:pt>
                <c:pt idx="17">
                  <c:v>99</c:v>
                </c:pt>
                <c:pt idx="18">
                  <c:v>99</c:v>
                </c:pt>
                <c:pt idx="19">
                  <c:v>99</c:v>
                </c:pt>
                <c:pt idx="20">
                  <c:v>99</c:v>
                </c:pt>
                <c:pt idx="21">
                  <c:v>99</c:v>
                </c:pt>
                <c:pt idx="22">
                  <c:v>99</c:v>
                </c:pt>
                <c:pt idx="23">
                  <c:v>99</c:v>
                </c:pt>
              </c:numCache>
            </c:numRef>
          </c:val>
          <c:extLst>
            <c:ext xmlns:c16="http://schemas.microsoft.com/office/drawing/2014/chart" uri="{C3380CC4-5D6E-409C-BE32-E72D297353CC}">
              <c16:uniqueId val="{00000000-2BB1-4551-949E-80E029D4D29B}"/>
            </c:ext>
          </c:extLst>
        </c:ser>
        <c:dLbls>
          <c:dLblPos val="outEnd"/>
          <c:showLegendKey val="0"/>
          <c:showVal val="1"/>
          <c:showCatName val="0"/>
          <c:showSerName val="0"/>
          <c:showPercent val="0"/>
          <c:showBubbleSize val="0"/>
        </c:dLbls>
        <c:gapWidth val="100"/>
        <c:overlap val="-24"/>
        <c:axId val="813935279"/>
        <c:axId val="696476639"/>
      </c:barChart>
      <c:catAx>
        <c:axId val="813935279"/>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96476639"/>
        <c:crosses val="autoZero"/>
        <c:auto val="1"/>
        <c:lblAlgn val="ctr"/>
        <c:lblOffset val="100"/>
        <c:noMultiLvlLbl val="0"/>
      </c:catAx>
      <c:valAx>
        <c:axId val="696476639"/>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139352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2 ppm solution with </a:t>
            </a:r>
            <a:r>
              <a:rPr lang="en-US" alt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latin typeface="+mn-lt"/>
                <a:ea typeface="+mn-ea"/>
                <a:cs typeface="+mn-cs"/>
              </a:rPr>
              <a:t>copolymer-modified  carbon </a:t>
            </a:r>
            <a:endParaRPr 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latin typeface="+mn-lt"/>
              <a:ea typeface="+mn-ea"/>
              <a:cs typeface="+mn-cs"/>
            </a:endParaRPr>
          </a:p>
        </c:rich>
      </c:tx>
      <c:layout>
        <c:manualLayout>
          <c:xMode val="edge"/>
          <c:yMode val="edge"/>
          <c:x val="0.12357051046260285"/>
          <c:y val="3.4075338419324232E-2"/>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7.5444979797566356E-2"/>
          <c:y val="0.14515713233022062"/>
          <c:w val="0.90598983153918566"/>
          <c:h val="0.55702693063373843"/>
        </c:manualLayout>
      </c:layout>
      <c:barChart>
        <c:barDir val="col"/>
        <c:grouping val="clustered"/>
        <c:varyColors val="0"/>
        <c:ser>
          <c:idx val="0"/>
          <c:order val="0"/>
          <c:tx>
            <c:strRef>
              <c:f>'pol_2 ppm '!$P$2</c:f>
              <c:strCache>
                <c:ptCount val="1"/>
                <c:pt idx="0">
                  <c:v>0.min</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'pol_2 ppm '!$Q$1:$AN$1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'pol_2 ppm '!$Q$2:$AN$2</c:f>
              <c:numCache>
                <c:formatCode>General</c:formatCode>
                <c:ptCount val="24"/>
                <c:pt idx="0">
                  <c:v>2</c:v>
                </c:pt>
                <c:pt idx="1">
                  <c:v>2</c:v>
                </c:pt>
                <c:pt idx="2">
                  <c:v>2</c:v>
                </c:pt>
                <c:pt idx="3">
                  <c:v>2</c:v>
                </c:pt>
                <c:pt idx="4">
                  <c:v>2</c:v>
                </c:pt>
                <c:pt idx="5">
                  <c:v>2</c:v>
                </c:pt>
                <c:pt idx="6">
                  <c:v>2</c:v>
                </c:pt>
                <c:pt idx="7">
                  <c:v>2</c:v>
                </c:pt>
                <c:pt idx="8">
                  <c:v>2</c:v>
                </c:pt>
                <c:pt idx="9">
                  <c:v>2</c:v>
                </c:pt>
                <c:pt idx="10">
                  <c:v>2</c:v>
                </c:pt>
                <c:pt idx="11">
                  <c:v>2</c:v>
                </c:pt>
                <c:pt idx="12">
                  <c:v>2</c:v>
                </c:pt>
                <c:pt idx="13">
                  <c:v>2</c:v>
                </c:pt>
                <c:pt idx="14">
                  <c:v>2</c:v>
                </c:pt>
                <c:pt idx="15">
                  <c:v>2</c:v>
                </c:pt>
                <c:pt idx="16">
                  <c:v>2</c:v>
                </c:pt>
                <c:pt idx="17">
                  <c:v>2</c:v>
                </c:pt>
                <c:pt idx="18">
                  <c:v>2</c:v>
                </c:pt>
                <c:pt idx="19">
                  <c:v>2</c:v>
                </c:pt>
                <c:pt idx="20">
                  <c:v>2</c:v>
                </c:pt>
                <c:pt idx="21">
                  <c:v>2</c:v>
                </c:pt>
                <c:pt idx="22">
                  <c:v>2</c:v>
                </c:pt>
                <c:pt idx="23">
                  <c:v>2</c:v>
                </c:pt>
              </c:numCache>
            </c:numRef>
          </c:val>
          <c:extLst>
            <c:ext xmlns:c16="http://schemas.microsoft.com/office/drawing/2014/chart" uri="{C3380CC4-5D6E-409C-BE32-E72D297353CC}">
              <c16:uniqueId val="{00000000-B38E-454F-BB7D-E7A718B9EBD5}"/>
            </c:ext>
          </c:extLst>
        </c:ser>
        <c:ser>
          <c:idx val="1"/>
          <c:order val="1"/>
          <c:tx>
            <c:strRef>
              <c:f>'pol_2 ppm '!$P$3</c:f>
              <c:strCache>
                <c:ptCount val="1"/>
                <c:pt idx="0">
                  <c:v>15 min </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'pol_2 ppm '!$Q$1:$AN$1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'pol_2 ppm '!$Q$3:$AN$3</c:f>
              <c:numCache>
                <c:formatCode>0.00</c:formatCode>
                <c:ptCount val="24"/>
                <c:pt idx="0">
                  <c:v>1.4911103874959297</c:v>
                </c:pt>
                <c:pt idx="1">
                  <c:v>1.5548432592940835</c:v>
                </c:pt>
                <c:pt idx="2">
                  <c:v>1.3651702671762247</c:v>
                </c:pt>
                <c:pt idx="3">
                  <c:v>1.4966989285680452</c:v>
                </c:pt>
                <c:pt idx="4">
                  <c:v>1.4160258287024836</c:v>
                </c:pt>
                <c:pt idx="5">
                  <c:v>0.79955435027089772</c:v>
                </c:pt>
                <c:pt idx="6">
                  <c:v>1.2534751412769962</c:v>
                </c:pt>
                <c:pt idx="7">
                  <c:v>1.1772941489930118</c:v>
                </c:pt>
                <c:pt idx="8">
                  <c:v>1.2329005706015683</c:v>
                </c:pt>
                <c:pt idx="9">
                  <c:v>1.0766779145961625</c:v>
                </c:pt>
                <c:pt idx="10">
                  <c:v>0.98373565522045492</c:v>
                </c:pt>
                <c:pt idx="11">
                  <c:v>0.91954489150571173</c:v>
                </c:pt>
                <c:pt idx="12">
                  <c:v>1.0003455414499234</c:v>
                </c:pt>
                <c:pt idx="13">
                  <c:v>0.94842220403754862</c:v>
                </c:pt>
                <c:pt idx="14">
                  <c:v>0.92719643210332847</c:v>
                </c:pt>
                <c:pt idx="15">
                  <c:v>0.96351561672660624</c:v>
                </c:pt>
                <c:pt idx="16">
                  <c:v>0.90567572511377392</c:v>
                </c:pt>
                <c:pt idx="17">
                  <c:v>0.72126117162537096</c:v>
                </c:pt>
                <c:pt idx="18">
                  <c:v>0.92155850343003332</c:v>
                </c:pt>
                <c:pt idx="19">
                  <c:v>0.70590728590823615</c:v>
                </c:pt>
                <c:pt idx="20">
                  <c:v>0.49873203494279511</c:v>
                </c:pt>
                <c:pt idx="21">
                  <c:v>0.82662975952873485</c:v>
                </c:pt>
                <c:pt idx="22">
                  <c:v>1.4501080910638109</c:v>
                </c:pt>
                <c:pt idx="23">
                  <c:v>0.98279237462980651</c:v>
                </c:pt>
              </c:numCache>
            </c:numRef>
          </c:val>
          <c:extLst>
            <c:ext xmlns:c16="http://schemas.microsoft.com/office/drawing/2014/chart" uri="{C3380CC4-5D6E-409C-BE32-E72D297353CC}">
              <c16:uniqueId val="{00000001-B38E-454F-BB7D-E7A718B9EBD5}"/>
            </c:ext>
          </c:extLst>
        </c:ser>
        <c:ser>
          <c:idx val="2"/>
          <c:order val="2"/>
          <c:tx>
            <c:strRef>
              <c:f>'pol_2 ppm '!$P$4</c:f>
              <c:strCache>
                <c:ptCount val="1"/>
                <c:pt idx="0">
                  <c:v>30 min</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'pol_2 ppm '!$Q$1:$AN$1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'pol_2 ppm '!$Q$4:$AN$4</c:f>
              <c:numCache>
                <c:formatCode>0.00</c:formatCode>
                <c:ptCount val="24"/>
                <c:pt idx="0">
                  <c:v>1.1337342469359901</c:v>
                </c:pt>
                <c:pt idx="1">
                  <c:v>1.2927819941337824</c:v>
                </c:pt>
                <c:pt idx="2">
                  <c:v>0.95330538737989601</c:v>
                </c:pt>
                <c:pt idx="3">
                  <c:v>1.26082222060825</c:v>
                </c:pt>
                <c:pt idx="4">
                  <c:v>1.1247845109164711</c:v>
                </c:pt>
                <c:pt idx="5">
                  <c:v>0.67712187657693457</c:v>
                </c:pt>
                <c:pt idx="6">
                  <c:v>0.90809497661519212</c:v>
                </c:pt>
                <c:pt idx="7">
                  <c:v>0.83453836959035832</c:v>
                </c:pt>
                <c:pt idx="8">
                  <c:v>0.88112863633184479</c:v>
                </c:pt>
                <c:pt idx="9">
                  <c:v>0.72764100113424379</c:v>
                </c:pt>
                <c:pt idx="10">
                  <c:v>0.70679320620227704</c:v>
                </c:pt>
                <c:pt idx="11">
                  <c:v>0.56588324951715807</c:v>
                </c:pt>
                <c:pt idx="12">
                  <c:v>0.66778698006580961</c:v>
                </c:pt>
                <c:pt idx="13">
                  <c:v>0.61841391072427354</c:v>
                </c:pt>
                <c:pt idx="14">
                  <c:v>0.63603715363188218</c:v>
                </c:pt>
                <c:pt idx="15">
                  <c:v>0.62224018222349831</c:v>
                </c:pt>
                <c:pt idx="16">
                  <c:v>0.58421319041979036</c:v>
                </c:pt>
                <c:pt idx="17">
                  <c:v>0.43424723478295307</c:v>
                </c:pt>
                <c:pt idx="18">
                  <c:v>0.59799096223578652</c:v>
                </c:pt>
                <c:pt idx="19">
                  <c:v>0.4098024261569404</c:v>
                </c:pt>
                <c:pt idx="20">
                  <c:v>0.26305175917503987</c:v>
                </c:pt>
                <c:pt idx="21">
                  <c:v>0.45799978680754699</c:v>
                </c:pt>
                <c:pt idx="22">
                  <c:v>0.97657064033427887</c:v>
                </c:pt>
                <c:pt idx="23">
                  <c:v>0.57437013511490143</c:v>
                </c:pt>
              </c:numCache>
            </c:numRef>
          </c:val>
          <c:extLst>
            <c:ext xmlns:c16="http://schemas.microsoft.com/office/drawing/2014/chart" uri="{C3380CC4-5D6E-409C-BE32-E72D297353CC}">
              <c16:uniqueId val="{00000002-B38E-454F-BB7D-E7A718B9EBD5}"/>
            </c:ext>
          </c:extLst>
        </c:ser>
        <c:ser>
          <c:idx val="3"/>
          <c:order val="3"/>
          <c:tx>
            <c:strRef>
              <c:f>'pol_2 ppm '!$P$5</c:f>
              <c:strCache>
                <c:ptCount val="1"/>
                <c:pt idx="0">
                  <c:v>60 min</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'pol_2 ppm '!$Q$1:$AN$1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'pol_2 ppm '!$Q$5:$AN$5</c:f>
              <c:numCache>
                <c:formatCode>0.00</c:formatCode>
                <c:ptCount val="24"/>
                <c:pt idx="0">
                  <c:v>0.71978079078822477</c:v>
                </c:pt>
                <c:pt idx="1">
                  <c:v>0.98597569512260463</c:v>
                </c:pt>
                <c:pt idx="2">
                  <c:v>0.84428427413613405</c:v>
                </c:pt>
                <c:pt idx="3">
                  <c:v>1.0744283012135316</c:v>
                </c:pt>
                <c:pt idx="4">
                  <c:v>7.2181597759432753E-2</c:v>
                </c:pt>
                <c:pt idx="5">
                  <c:v>0.27918370581523949</c:v>
                </c:pt>
                <c:pt idx="6">
                  <c:v>0.70676627122644142</c:v>
                </c:pt>
                <c:pt idx="7">
                  <c:v>0.6531869078706587</c:v>
                </c:pt>
                <c:pt idx="8">
                  <c:v>0.69462586188830788</c:v>
                </c:pt>
                <c:pt idx="9">
                  <c:v>0.53557004717439183</c:v>
                </c:pt>
                <c:pt idx="10">
                  <c:v>0.56592008512735281</c:v>
                </c:pt>
                <c:pt idx="11">
                  <c:v>0.42050406590465256</c:v>
                </c:pt>
                <c:pt idx="12">
                  <c:v>0.54893560268573083</c:v>
                </c:pt>
                <c:pt idx="13">
                  <c:v>0.47799682043736896</c:v>
                </c:pt>
                <c:pt idx="14">
                  <c:v>0.44244651860537459</c:v>
                </c:pt>
                <c:pt idx="15">
                  <c:v>0.50372532820224425</c:v>
                </c:pt>
                <c:pt idx="16">
                  <c:v>0.48558662069139152</c:v>
                </c:pt>
                <c:pt idx="17">
                  <c:v>0.31058714919673197</c:v>
                </c:pt>
                <c:pt idx="18">
                  <c:v>0.50497358024975192</c:v>
                </c:pt>
                <c:pt idx="19">
                  <c:v>0.30229466633374008</c:v>
                </c:pt>
                <c:pt idx="20">
                  <c:v>0.1958450845984582</c:v>
                </c:pt>
                <c:pt idx="21">
                  <c:v>0.37738761825609152</c:v>
                </c:pt>
                <c:pt idx="22">
                  <c:v>0.88852032948444259</c:v>
                </c:pt>
                <c:pt idx="23">
                  <c:v>0.52322878289739605</c:v>
                </c:pt>
              </c:numCache>
            </c:numRef>
          </c:val>
          <c:extLst>
            <c:ext xmlns:c16="http://schemas.microsoft.com/office/drawing/2014/chart" uri="{C3380CC4-5D6E-409C-BE32-E72D297353CC}">
              <c16:uniqueId val="{00000003-B38E-454F-BB7D-E7A718B9EBD5}"/>
            </c:ext>
          </c:extLst>
        </c:ser>
        <c:ser>
          <c:idx val="4"/>
          <c:order val="4"/>
          <c:tx>
            <c:strRef>
              <c:f>'pol_2 ppm '!$P$6</c:f>
              <c:strCache>
                <c:ptCount val="1"/>
                <c:pt idx="0">
                  <c:v>90 min</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'pol_2 ppm '!$Q$1:$AN$1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'pol_2 ppm '!$Q$6:$AN$6</c:f>
              <c:numCache>
                <c:formatCode>0.00</c:formatCode>
                <c:ptCount val="24"/>
                <c:pt idx="0">
                  <c:v>0.34702536425171648</c:v>
                </c:pt>
                <c:pt idx="1">
                  <c:v>0.54927432777880525</c:v>
                </c:pt>
                <c:pt idx="2">
                  <c:v>0.55111774321237972</c:v>
                </c:pt>
                <c:pt idx="3">
                  <c:v>0.68578137483066448</c:v>
                </c:pt>
                <c:pt idx="4">
                  <c:v>5.7346772413540255E-2</c:v>
                </c:pt>
                <c:pt idx="5">
                  <c:v>0.28362971448816127</c:v>
                </c:pt>
                <c:pt idx="6">
                  <c:v>0.44349151362727224</c:v>
                </c:pt>
                <c:pt idx="7">
                  <c:v>0.41599524728487441</c:v>
                </c:pt>
                <c:pt idx="8">
                  <c:v>0.44126469019664682</c:v>
                </c:pt>
                <c:pt idx="9">
                  <c:v>0.336265932184384</c:v>
                </c:pt>
                <c:pt idx="10">
                  <c:v>0.37174363838341057</c:v>
                </c:pt>
                <c:pt idx="11">
                  <c:v>0.27381381368207997</c:v>
                </c:pt>
                <c:pt idx="12">
                  <c:v>0.36108506554070136</c:v>
                </c:pt>
                <c:pt idx="13">
                  <c:v>0.31512854635576387</c:v>
                </c:pt>
                <c:pt idx="14">
                  <c:v>0.28757729128932658</c:v>
                </c:pt>
                <c:pt idx="15">
                  <c:v>0.33464360633087498</c:v>
                </c:pt>
                <c:pt idx="16">
                  <c:v>0.32535500576348675</c:v>
                </c:pt>
                <c:pt idx="17">
                  <c:v>0.21121110195353396</c:v>
                </c:pt>
                <c:pt idx="18">
                  <c:v>0.34247710863070718</c:v>
                </c:pt>
                <c:pt idx="19">
                  <c:v>0.20541721081345246</c:v>
                </c:pt>
                <c:pt idx="20">
                  <c:v>0.13786310876701183</c:v>
                </c:pt>
                <c:pt idx="21">
                  <c:v>0.26138261372214089</c:v>
                </c:pt>
                <c:pt idx="22">
                  <c:v>0.61823029590880851</c:v>
                </c:pt>
                <c:pt idx="23">
                  <c:v>0.3666758753717751</c:v>
                </c:pt>
              </c:numCache>
            </c:numRef>
          </c:val>
          <c:extLst>
            <c:ext xmlns:c16="http://schemas.microsoft.com/office/drawing/2014/chart" uri="{C3380CC4-5D6E-409C-BE32-E72D297353CC}">
              <c16:uniqueId val="{00000004-B38E-454F-BB7D-E7A718B9EBD5}"/>
            </c:ext>
          </c:extLst>
        </c:ser>
        <c:dLbls>
          <c:showLegendKey val="0"/>
          <c:showVal val="0"/>
          <c:showCatName val="0"/>
          <c:showSerName val="0"/>
          <c:showPercent val="0"/>
          <c:showBubbleSize val="0"/>
        </c:dLbls>
        <c:gapWidth val="100"/>
        <c:overlap val="-24"/>
        <c:axId val="1728976831"/>
        <c:axId val="1644681631"/>
      </c:barChart>
      <c:catAx>
        <c:axId val="172897683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644681631"/>
        <c:crosses val="autoZero"/>
        <c:auto val="1"/>
        <c:lblAlgn val="ctr"/>
        <c:lblOffset val="100"/>
        <c:noMultiLvlLbl val="0"/>
      </c:catAx>
      <c:valAx>
        <c:axId val="1644681631"/>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2897683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1 ppm with </a:t>
            </a:r>
            <a:r>
              <a:rPr lang="en-US" alt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latin typeface="+mn-lt"/>
                <a:ea typeface="+mn-ea"/>
                <a:cs typeface="+mn-cs"/>
              </a:rPr>
              <a:t>copolymer-modified </a:t>
            </a:r>
            <a:r>
              <a:rPr 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latin typeface="+mn-lt"/>
                <a:ea typeface="+mn-ea"/>
                <a:cs typeface="+mn-cs"/>
              </a:rPr>
              <a:t> </a:t>
            </a:r>
            <a:r>
              <a:rPr lang="en-US" dirty="0"/>
              <a:t>carbon </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'POL_1PPM '!$Q$2</c:f>
              <c:strCache>
                <c:ptCount val="1"/>
                <c:pt idx="0">
                  <c:v>0</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'POL_1PPM '!$R$1:$AO$1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'POL_1PPM '!$R$2:$AO$2</c:f>
              <c:numCache>
                <c:formatCode>General</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extLst>
            <c:ext xmlns:c16="http://schemas.microsoft.com/office/drawing/2014/chart" uri="{C3380CC4-5D6E-409C-BE32-E72D297353CC}">
              <c16:uniqueId val="{00000000-BBED-4F0A-99E2-F27F257D5437}"/>
            </c:ext>
          </c:extLst>
        </c:ser>
        <c:ser>
          <c:idx val="1"/>
          <c:order val="1"/>
          <c:tx>
            <c:strRef>
              <c:f>'POL_1PPM '!$Q$3</c:f>
              <c:strCache>
                <c:ptCount val="1"/>
                <c:pt idx="0">
                  <c:v>15 min</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'POL_1PPM '!$R$1:$AO$1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'POL_1PPM '!$R$3:$AO$3</c:f>
              <c:numCache>
                <c:formatCode>General</c:formatCode>
                <c:ptCount val="24"/>
                <c:pt idx="0">
                  <c:v>0.88038936985829352</c:v>
                </c:pt>
                <c:pt idx="1">
                  <c:v>0.88603086664028496</c:v>
                </c:pt>
                <c:pt idx="2">
                  <c:v>0.89859607401380981</c:v>
                </c:pt>
                <c:pt idx="3">
                  <c:v>0.89119750230703254</c:v>
                </c:pt>
                <c:pt idx="4">
                  <c:v>0.85457002729803089</c:v>
                </c:pt>
                <c:pt idx="5">
                  <c:v>0.71846394284438486</c:v>
                </c:pt>
                <c:pt idx="6">
                  <c:v>0.82177091964264048</c:v>
                </c:pt>
                <c:pt idx="7">
                  <c:v>0.7900343129941817</c:v>
                </c:pt>
                <c:pt idx="8">
                  <c:v>0.80284833628992847</c:v>
                </c:pt>
                <c:pt idx="9">
                  <c:v>0.72268327679081701</c:v>
                </c:pt>
                <c:pt idx="10">
                  <c:v>0.73746069074899501</c:v>
                </c:pt>
                <c:pt idx="11">
                  <c:v>0.62413768579759621</c:v>
                </c:pt>
                <c:pt idx="12">
                  <c:v>0.72233418087076628</c:v>
                </c:pt>
                <c:pt idx="13">
                  <c:v>0.63119560033896327</c:v>
                </c:pt>
                <c:pt idx="14">
                  <c:v>0.62101358239540316</c:v>
                </c:pt>
                <c:pt idx="15">
                  <c:v>0.62640066686971996</c:v>
                </c:pt>
                <c:pt idx="16">
                  <c:v>0.6855325550836967</c:v>
                </c:pt>
                <c:pt idx="17">
                  <c:v>0.51887119399290371</c:v>
                </c:pt>
                <c:pt idx="18">
                  <c:v>0.69845132528009501</c:v>
                </c:pt>
                <c:pt idx="19">
                  <c:v>0.48123391419812789</c:v>
                </c:pt>
                <c:pt idx="20">
                  <c:v>0.34855788983538305</c:v>
                </c:pt>
                <c:pt idx="21">
                  <c:v>0.39209399943811868</c:v>
                </c:pt>
                <c:pt idx="22">
                  <c:v>0.93404933102757803</c:v>
                </c:pt>
                <c:pt idx="23">
                  <c:v>0.43429975089952949</c:v>
                </c:pt>
              </c:numCache>
            </c:numRef>
          </c:val>
          <c:extLst>
            <c:ext xmlns:c16="http://schemas.microsoft.com/office/drawing/2014/chart" uri="{C3380CC4-5D6E-409C-BE32-E72D297353CC}">
              <c16:uniqueId val="{00000001-BBED-4F0A-99E2-F27F257D5437}"/>
            </c:ext>
          </c:extLst>
        </c:ser>
        <c:ser>
          <c:idx val="2"/>
          <c:order val="2"/>
          <c:tx>
            <c:strRef>
              <c:f>'POL_1PPM '!$Q$4</c:f>
              <c:strCache>
                <c:ptCount val="1"/>
                <c:pt idx="0">
                  <c:v>30 min</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'POL_1PPM '!$R$1:$AO$1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'POL_1PPM '!$R$4:$AO$4</c:f>
              <c:numCache>
                <c:formatCode>General</c:formatCode>
                <c:ptCount val="24"/>
                <c:pt idx="0">
                  <c:v>0.21398113451350304</c:v>
                </c:pt>
                <c:pt idx="1">
                  <c:v>0.49970320538187574</c:v>
                </c:pt>
                <c:pt idx="2">
                  <c:v>0.66384004005256902</c:v>
                </c:pt>
                <c:pt idx="3">
                  <c:v>0.71176932114298719</c:v>
                </c:pt>
                <c:pt idx="4">
                  <c:v>0.6594025062119292</c:v>
                </c:pt>
                <c:pt idx="5">
                  <c:v>0.43709533377986159</c:v>
                </c:pt>
                <c:pt idx="6">
                  <c:v>0.5752975395997213</c:v>
                </c:pt>
                <c:pt idx="7">
                  <c:v>0.54136953602864391</c:v>
                </c:pt>
                <c:pt idx="8">
                  <c:v>0.54578617852703837</c:v>
                </c:pt>
                <c:pt idx="9">
                  <c:v>0.48829326718466909</c:v>
                </c:pt>
                <c:pt idx="10">
                  <c:v>0.50454756761191177</c:v>
                </c:pt>
                <c:pt idx="11">
                  <c:v>0.40489371497872056</c:v>
                </c:pt>
                <c:pt idx="12">
                  <c:v>0.48001381172112878</c:v>
                </c:pt>
                <c:pt idx="13">
                  <c:v>0.42045513025041426</c:v>
                </c:pt>
                <c:pt idx="14">
                  <c:v>0.43399048511497151</c:v>
                </c:pt>
                <c:pt idx="15">
                  <c:v>0.42690482679020858</c:v>
                </c:pt>
                <c:pt idx="16">
                  <c:v>0.44089809754146753</c:v>
                </c:pt>
                <c:pt idx="17">
                  <c:v>0.34988035316445254</c:v>
                </c:pt>
                <c:pt idx="18">
                  <c:v>0.45461536215237558</c:v>
                </c:pt>
                <c:pt idx="19">
                  <c:v>0.31733086342846839</c:v>
                </c:pt>
                <c:pt idx="20">
                  <c:v>0.23301103837409953</c:v>
                </c:pt>
                <c:pt idx="21">
                  <c:v>0.23442018806497991</c:v>
                </c:pt>
                <c:pt idx="22">
                  <c:v>0.63232911622826982</c:v>
                </c:pt>
                <c:pt idx="23">
                  <c:v>0.26408109604207031</c:v>
                </c:pt>
              </c:numCache>
            </c:numRef>
          </c:val>
          <c:extLst>
            <c:ext xmlns:c16="http://schemas.microsoft.com/office/drawing/2014/chart" uri="{C3380CC4-5D6E-409C-BE32-E72D297353CC}">
              <c16:uniqueId val="{00000002-BBED-4F0A-99E2-F27F257D5437}"/>
            </c:ext>
          </c:extLst>
        </c:ser>
        <c:ser>
          <c:idx val="3"/>
          <c:order val="3"/>
          <c:tx>
            <c:strRef>
              <c:f>'POL_1PPM '!$Q$5</c:f>
              <c:strCache>
                <c:ptCount val="1"/>
                <c:pt idx="0">
                  <c:v>60 min</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'POL_1PPM '!$R$1:$AO$1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'POL_1PPM '!$R$5:$AO$5</c:f>
              <c:numCache>
                <c:formatCode>General</c:formatCode>
                <c:ptCount val="24"/>
                <c:pt idx="0">
                  <c:v>8.7069819528793557E-2</c:v>
                </c:pt>
                <c:pt idx="1">
                  <c:v>0.43282548476454291</c:v>
                </c:pt>
                <c:pt idx="2">
                  <c:v>0.25146546508959677</c:v>
                </c:pt>
                <c:pt idx="3">
                  <c:v>0.55830186148048477</c:v>
                </c:pt>
                <c:pt idx="4">
                  <c:v>0.54729680578580431</c:v>
                </c:pt>
                <c:pt idx="5">
                  <c:v>0.26211207858897073</c:v>
                </c:pt>
                <c:pt idx="6">
                  <c:v>0.47895815204767567</c:v>
                </c:pt>
                <c:pt idx="7">
                  <c:v>0.4680143219453976</c:v>
                </c:pt>
                <c:pt idx="8">
                  <c:v>0.46443812506974613</c:v>
                </c:pt>
                <c:pt idx="9">
                  <c:v>0.40467114142924887</c:v>
                </c:pt>
                <c:pt idx="10">
                  <c:v>0.46089310618283247</c:v>
                </c:pt>
                <c:pt idx="11">
                  <c:v>0.34772925486320883</c:v>
                </c:pt>
                <c:pt idx="12">
                  <c:v>0.44259032551715477</c:v>
                </c:pt>
                <c:pt idx="13">
                  <c:v>0.38775615228645827</c:v>
                </c:pt>
                <c:pt idx="14">
                  <c:v>0.36922954145256459</c:v>
                </c:pt>
                <c:pt idx="15">
                  <c:v>0.4028029367916513</c:v>
                </c:pt>
                <c:pt idx="16">
                  <c:v>0.42297804269581613</c:v>
                </c:pt>
                <c:pt idx="17">
                  <c:v>0.30309761531479495</c:v>
                </c:pt>
                <c:pt idx="18">
                  <c:v>0.43505008127865435</c:v>
                </c:pt>
                <c:pt idx="19">
                  <c:v>0.28947886100227865</c:v>
                </c:pt>
                <c:pt idx="20">
                  <c:v>0.21794625982634419</c:v>
                </c:pt>
                <c:pt idx="21">
                  <c:v>0.11954851184082232</c:v>
                </c:pt>
                <c:pt idx="22">
                  <c:v>0.32321834895785928</c:v>
                </c:pt>
                <c:pt idx="23">
                  <c:v>0.13086424024356491</c:v>
                </c:pt>
              </c:numCache>
            </c:numRef>
          </c:val>
          <c:extLst>
            <c:ext xmlns:c16="http://schemas.microsoft.com/office/drawing/2014/chart" uri="{C3380CC4-5D6E-409C-BE32-E72D297353CC}">
              <c16:uniqueId val="{00000003-BBED-4F0A-99E2-F27F257D5437}"/>
            </c:ext>
          </c:extLst>
        </c:ser>
        <c:ser>
          <c:idx val="4"/>
          <c:order val="4"/>
          <c:tx>
            <c:strRef>
              <c:f>'POL_1PPM '!$Q$6</c:f>
              <c:strCache>
                <c:ptCount val="1"/>
                <c:pt idx="0">
                  <c:v>90 min</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'POL_1PPM '!$R$1:$AO$1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'POL_1PPM '!$R$6:$AO$6</c:f>
              <c:numCache>
                <c:formatCode>General</c:formatCode>
                <c:ptCount val="24"/>
                <c:pt idx="0">
                  <c:v>2.7209318602747987E-2</c:v>
                </c:pt>
                <c:pt idx="1">
                  <c:v>0.13525796398891968</c:v>
                </c:pt>
                <c:pt idx="2">
                  <c:v>7.8582957840498985E-2</c:v>
                </c:pt>
                <c:pt idx="3">
                  <c:v>0.17446933171265147</c:v>
                </c:pt>
                <c:pt idx="4">
                  <c:v>0.17103025180806383</c:v>
                </c:pt>
                <c:pt idx="5">
                  <c:v>8.1910024559053357E-2</c:v>
                </c:pt>
                <c:pt idx="6">
                  <c:v>0.14967442251489865</c:v>
                </c:pt>
                <c:pt idx="7">
                  <c:v>0.14625447560793675</c:v>
                </c:pt>
                <c:pt idx="8">
                  <c:v>0.14513691408429566</c:v>
                </c:pt>
                <c:pt idx="9">
                  <c:v>0.12645973169664029</c:v>
                </c:pt>
                <c:pt idx="10">
                  <c:v>0.14402909568213515</c:v>
                </c:pt>
                <c:pt idx="11">
                  <c:v>0.10866539214475275</c:v>
                </c:pt>
                <c:pt idx="12">
                  <c:v>0.13830947672411087</c:v>
                </c:pt>
                <c:pt idx="13">
                  <c:v>0.12117379758951821</c:v>
                </c:pt>
                <c:pt idx="14">
                  <c:v>0.11538423170392643</c:v>
                </c:pt>
                <c:pt idx="15">
                  <c:v>0.12587591774739104</c:v>
                </c:pt>
                <c:pt idx="16">
                  <c:v>0.13218063834244254</c:v>
                </c:pt>
                <c:pt idx="17">
                  <c:v>9.4718004785873416E-2</c:v>
                </c:pt>
                <c:pt idx="18">
                  <c:v>0.1359531503995795</c:v>
                </c:pt>
                <c:pt idx="19">
                  <c:v>9.0462144063212083E-2</c:v>
                </c:pt>
                <c:pt idx="20">
                  <c:v>6.810820619573256E-2</c:v>
                </c:pt>
                <c:pt idx="21">
                  <c:v>3.735890995025698E-2</c:v>
                </c:pt>
                <c:pt idx="22">
                  <c:v>0.10100573404933103</c:v>
                </c:pt>
                <c:pt idx="23">
                  <c:v>4.0895075076114035E-2</c:v>
                </c:pt>
              </c:numCache>
            </c:numRef>
          </c:val>
          <c:extLst>
            <c:ext xmlns:c16="http://schemas.microsoft.com/office/drawing/2014/chart" uri="{C3380CC4-5D6E-409C-BE32-E72D297353CC}">
              <c16:uniqueId val="{00000004-BBED-4F0A-99E2-F27F257D5437}"/>
            </c:ext>
          </c:extLst>
        </c:ser>
        <c:dLbls>
          <c:showLegendKey val="0"/>
          <c:showVal val="0"/>
          <c:showCatName val="0"/>
          <c:showSerName val="0"/>
          <c:showPercent val="0"/>
          <c:showBubbleSize val="0"/>
        </c:dLbls>
        <c:gapWidth val="100"/>
        <c:overlap val="-24"/>
        <c:axId val="1724249951"/>
        <c:axId val="1571199551"/>
      </c:barChart>
      <c:catAx>
        <c:axId val="172424995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71199551"/>
        <c:crosses val="autoZero"/>
        <c:auto val="1"/>
        <c:lblAlgn val="ctr"/>
        <c:lblOffset val="100"/>
        <c:noMultiLvlLbl val="0"/>
      </c:catAx>
      <c:valAx>
        <c:axId val="1571199551"/>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2424995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1 ppm with</a:t>
            </a:r>
            <a:r>
              <a:rPr 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latin typeface="+mn-lt"/>
                <a:ea typeface="+mn-ea"/>
                <a:cs typeface="+mn-cs"/>
              </a:rPr>
              <a:t> </a:t>
            </a:r>
            <a:r>
              <a:rPr lang="en-US" alt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latin typeface="+mn-lt"/>
                <a:ea typeface="+mn-ea"/>
                <a:cs typeface="+mn-cs"/>
              </a:rPr>
              <a:t>copolymer-modified </a:t>
            </a:r>
            <a:r>
              <a:rPr 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latin typeface="+mn-lt"/>
                <a:ea typeface="+mn-ea"/>
                <a:cs typeface="+mn-cs"/>
              </a:rPr>
              <a:t> </a:t>
            </a:r>
            <a:r>
              <a:rPr lang="en-US" dirty="0"/>
              <a:t>carbon  after 90 min </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'POL_1PPM '!$T$122:$AQ$122</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'POL_1PPM '!$T$123:$AQ$123</c:f>
              <c:numCache>
                <c:formatCode>General</c:formatCode>
                <c:ptCount val="24"/>
                <c:pt idx="0">
                  <c:v>97</c:v>
                </c:pt>
                <c:pt idx="1">
                  <c:v>86</c:v>
                </c:pt>
                <c:pt idx="2">
                  <c:v>92</c:v>
                </c:pt>
                <c:pt idx="3">
                  <c:v>83</c:v>
                </c:pt>
                <c:pt idx="4">
                  <c:v>83</c:v>
                </c:pt>
                <c:pt idx="5">
                  <c:v>92</c:v>
                </c:pt>
                <c:pt idx="6">
                  <c:v>85</c:v>
                </c:pt>
                <c:pt idx="7">
                  <c:v>85</c:v>
                </c:pt>
                <c:pt idx="8">
                  <c:v>85</c:v>
                </c:pt>
                <c:pt idx="9">
                  <c:v>87</c:v>
                </c:pt>
                <c:pt idx="10">
                  <c:v>86</c:v>
                </c:pt>
                <c:pt idx="11">
                  <c:v>89</c:v>
                </c:pt>
                <c:pt idx="12">
                  <c:v>86</c:v>
                </c:pt>
                <c:pt idx="13">
                  <c:v>88</c:v>
                </c:pt>
                <c:pt idx="14">
                  <c:v>88</c:v>
                </c:pt>
                <c:pt idx="15">
                  <c:v>87</c:v>
                </c:pt>
                <c:pt idx="16">
                  <c:v>87</c:v>
                </c:pt>
                <c:pt idx="17">
                  <c:v>91</c:v>
                </c:pt>
                <c:pt idx="18">
                  <c:v>86</c:v>
                </c:pt>
                <c:pt idx="19">
                  <c:v>91</c:v>
                </c:pt>
                <c:pt idx="20">
                  <c:v>93</c:v>
                </c:pt>
                <c:pt idx="21">
                  <c:v>96</c:v>
                </c:pt>
                <c:pt idx="22">
                  <c:v>90</c:v>
                </c:pt>
                <c:pt idx="23">
                  <c:v>96</c:v>
                </c:pt>
              </c:numCache>
            </c:numRef>
          </c:val>
          <c:extLst>
            <c:ext xmlns:c16="http://schemas.microsoft.com/office/drawing/2014/chart" uri="{C3380CC4-5D6E-409C-BE32-E72D297353CC}">
              <c16:uniqueId val="{00000000-44C8-4D1B-8951-6359971E1011}"/>
            </c:ext>
          </c:extLst>
        </c:ser>
        <c:dLbls>
          <c:dLblPos val="outEnd"/>
          <c:showLegendKey val="0"/>
          <c:showVal val="1"/>
          <c:showCatName val="0"/>
          <c:showSerName val="0"/>
          <c:showPercent val="0"/>
          <c:showBubbleSize val="0"/>
        </c:dLbls>
        <c:gapWidth val="100"/>
        <c:overlap val="-24"/>
        <c:axId val="698072559"/>
        <c:axId val="840644671"/>
      </c:barChart>
      <c:catAx>
        <c:axId val="698072559"/>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40644671"/>
        <c:crosses val="autoZero"/>
        <c:auto val="1"/>
        <c:lblAlgn val="ctr"/>
        <c:lblOffset val="100"/>
        <c:noMultiLvlLbl val="0"/>
      </c:catAx>
      <c:valAx>
        <c:axId val="840644671"/>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9807255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0.5 ppm with</a:t>
            </a:r>
            <a:r>
              <a:rPr 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latin typeface="+mn-lt"/>
                <a:ea typeface="+mn-ea"/>
                <a:cs typeface="+mn-cs"/>
              </a:rPr>
              <a:t> </a:t>
            </a:r>
            <a:r>
              <a:rPr lang="en-US" alt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latin typeface="+mn-lt"/>
                <a:ea typeface="+mn-ea"/>
                <a:cs typeface="+mn-cs"/>
              </a:rPr>
              <a:t>copolymer-modified </a:t>
            </a:r>
            <a:r>
              <a:rPr 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latin typeface="+mn-lt"/>
                <a:ea typeface="+mn-ea"/>
                <a:cs typeface="+mn-cs"/>
              </a:rPr>
              <a:t> </a:t>
            </a:r>
            <a:r>
              <a:rPr lang="en-US" dirty="0"/>
              <a:t>carbon </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'POL_0.5PPM '!$K$2</c:f>
              <c:strCache>
                <c:ptCount val="1"/>
                <c:pt idx="0">
                  <c:v>0</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'POL_0.5PPM '!$L$1:$AI$1</c:f>
              <c:strCache>
                <c:ptCount val="24"/>
                <c:pt idx="0">
                  <c:v>Dichloroethene</c:v>
                </c:pt>
                <c:pt idx="1">
                  <c:v>Dichloroethylene</c:v>
                </c:pt>
                <c:pt idx="2">
                  <c:v>Dichloropropene</c:v>
                </c:pt>
                <c:pt idx="3">
                  <c:v>Carbon Tetrachloride</c:v>
                </c:pt>
                <c:pt idx="4">
                  <c:v>Toluene</c:v>
                </c:pt>
                <c:pt idx="5">
                  <c:v>Tetrachloroethylene</c:v>
                </c:pt>
                <c:pt idx="6">
                  <c:v>Ethylbenzene</c:v>
                </c:pt>
                <c:pt idx="7">
                  <c:v>o_Xylene</c:v>
                </c:pt>
                <c:pt idx="8">
                  <c:v>P-M-Xylene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'POL_0.5PPM '!$L$2:$AI$2</c:f>
              <c:numCache>
                <c:formatCode>General</c:formatCode>
                <c:ptCount val="24"/>
                <c:pt idx="0">
                  <c:v>0.5</c:v>
                </c:pt>
                <c:pt idx="1">
                  <c:v>0.5</c:v>
                </c:pt>
                <c:pt idx="2">
                  <c:v>0.5</c:v>
                </c:pt>
                <c:pt idx="3">
                  <c:v>0.5</c:v>
                </c:pt>
                <c:pt idx="4">
                  <c:v>0.5</c:v>
                </c:pt>
                <c:pt idx="5">
                  <c:v>0.5</c:v>
                </c:pt>
                <c:pt idx="6">
                  <c:v>0.5</c:v>
                </c:pt>
                <c:pt idx="7">
                  <c:v>0.5</c:v>
                </c:pt>
                <c:pt idx="8">
                  <c:v>0.5</c:v>
                </c:pt>
                <c:pt idx="9">
                  <c:v>0.5</c:v>
                </c:pt>
                <c:pt idx="10">
                  <c:v>0.5</c:v>
                </c:pt>
                <c:pt idx="11">
                  <c:v>0.5</c:v>
                </c:pt>
                <c:pt idx="12">
                  <c:v>0.5</c:v>
                </c:pt>
                <c:pt idx="13">
                  <c:v>0.5</c:v>
                </c:pt>
                <c:pt idx="14">
                  <c:v>0.5</c:v>
                </c:pt>
                <c:pt idx="15">
                  <c:v>0.5</c:v>
                </c:pt>
                <c:pt idx="16">
                  <c:v>0.5</c:v>
                </c:pt>
                <c:pt idx="17">
                  <c:v>0.5</c:v>
                </c:pt>
                <c:pt idx="18">
                  <c:v>0.5</c:v>
                </c:pt>
                <c:pt idx="19">
                  <c:v>0.5</c:v>
                </c:pt>
                <c:pt idx="20">
                  <c:v>0.5</c:v>
                </c:pt>
                <c:pt idx="21">
                  <c:v>0.5</c:v>
                </c:pt>
                <c:pt idx="22">
                  <c:v>0.5</c:v>
                </c:pt>
                <c:pt idx="23">
                  <c:v>0.5</c:v>
                </c:pt>
              </c:numCache>
            </c:numRef>
          </c:val>
          <c:extLst>
            <c:ext xmlns:c16="http://schemas.microsoft.com/office/drawing/2014/chart" uri="{C3380CC4-5D6E-409C-BE32-E72D297353CC}">
              <c16:uniqueId val="{00000000-DCB4-4C72-92CF-A6989DEA2FB6}"/>
            </c:ext>
          </c:extLst>
        </c:ser>
        <c:ser>
          <c:idx val="1"/>
          <c:order val="1"/>
          <c:tx>
            <c:strRef>
              <c:f>'POL_0.5PPM '!$K$3</c:f>
              <c:strCache>
                <c:ptCount val="1"/>
                <c:pt idx="0">
                  <c:v>15 min</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'POL_0.5PPM '!$L$1:$AI$1</c:f>
              <c:strCache>
                <c:ptCount val="24"/>
                <c:pt idx="0">
                  <c:v>Dichloroethene</c:v>
                </c:pt>
                <c:pt idx="1">
                  <c:v>Dichloroethylene</c:v>
                </c:pt>
                <c:pt idx="2">
                  <c:v>Dichloropropene</c:v>
                </c:pt>
                <c:pt idx="3">
                  <c:v>Carbon Tetrachloride</c:v>
                </c:pt>
                <c:pt idx="4">
                  <c:v>Toluene</c:v>
                </c:pt>
                <c:pt idx="5">
                  <c:v>Tetrachloroethylene</c:v>
                </c:pt>
                <c:pt idx="6">
                  <c:v>Ethylbenzene</c:v>
                </c:pt>
                <c:pt idx="7">
                  <c:v>o_Xylene</c:v>
                </c:pt>
                <c:pt idx="8">
                  <c:v>P-M-Xylene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'POL_0.5PPM '!$L$3:$AI$3</c:f>
              <c:numCache>
                <c:formatCode>General</c:formatCode>
                <c:ptCount val="24"/>
                <c:pt idx="0">
                  <c:v>0.13953137786966446</c:v>
                </c:pt>
                <c:pt idx="1">
                  <c:v>0.30406608626830234</c:v>
                </c:pt>
                <c:pt idx="2">
                  <c:v>0.26252164298975739</c:v>
                </c:pt>
                <c:pt idx="3">
                  <c:v>0.25224910259485256</c:v>
                </c:pt>
                <c:pt idx="4">
                  <c:v>0.24542767553246475</c:v>
                </c:pt>
                <c:pt idx="5">
                  <c:v>2.0903103371288236E-2</c:v>
                </c:pt>
                <c:pt idx="6">
                  <c:v>0.23909425929713746</c:v>
                </c:pt>
                <c:pt idx="7">
                  <c:v>0.22546061465015665</c:v>
                </c:pt>
                <c:pt idx="8">
                  <c:v>0.23243070600413282</c:v>
                </c:pt>
                <c:pt idx="9">
                  <c:v>0.21361215481705759</c:v>
                </c:pt>
                <c:pt idx="10">
                  <c:v>0.21547212119554815</c:v>
                </c:pt>
                <c:pt idx="11">
                  <c:v>0.18049551016435905</c:v>
                </c:pt>
                <c:pt idx="12">
                  <c:v>0.20995699532284898</c:v>
                </c:pt>
                <c:pt idx="13">
                  <c:v>0.18840766166798753</c:v>
                </c:pt>
                <c:pt idx="14">
                  <c:v>0.19006986850099372</c:v>
                </c:pt>
                <c:pt idx="15">
                  <c:v>0.18887361536365238</c:v>
                </c:pt>
                <c:pt idx="16">
                  <c:v>0.20238616670792786</c:v>
                </c:pt>
                <c:pt idx="17">
                  <c:v>0.15842231207195312</c:v>
                </c:pt>
                <c:pt idx="18">
                  <c:v>0.20435984542454713</c:v>
                </c:pt>
                <c:pt idx="19">
                  <c:v>0.14567998885264177</c:v>
                </c:pt>
                <c:pt idx="20">
                  <c:v>0.10430533110557214</c:v>
                </c:pt>
                <c:pt idx="21">
                  <c:v>0.11709441258614137</c:v>
                </c:pt>
                <c:pt idx="22">
                  <c:v>0.28061345226176393</c:v>
                </c:pt>
                <c:pt idx="23">
                  <c:v>0.13283628563520619</c:v>
                </c:pt>
              </c:numCache>
            </c:numRef>
          </c:val>
          <c:extLst>
            <c:ext xmlns:c16="http://schemas.microsoft.com/office/drawing/2014/chart" uri="{C3380CC4-5D6E-409C-BE32-E72D297353CC}">
              <c16:uniqueId val="{00000001-DCB4-4C72-92CF-A6989DEA2FB6}"/>
            </c:ext>
          </c:extLst>
        </c:ser>
        <c:ser>
          <c:idx val="2"/>
          <c:order val="2"/>
          <c:tx>
            <c:strRef>
              <c:f>'POL_0.5PPM '!$K$4</c:f>
              <c:strCache>
                <c:ptCount val="1"/>
                <c:pt idx="0">
                  <c:v>30 min</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'POL_0.5PPM '!$L$1:$AI$1</c:f>
              <c:strCache>
                <c:ptCount val="24"/>
                <c:pt idx="0">
                  <c:v>Dichloroethene</c:v>
                </c:pt>
                <c:pt idx="1">
                  <c:v>Dichloroethylene</c:v>
                </c:pt>
                <c:pt idx="2">
                  <c:v>Dichloropropene</c:v>
                </c:pt>
                <c:pt idx="3">
                  <c:v>Carbon Tetrachloride</c:v>
                </c:pt>
                <c:pt idx="4">
                  <c:v>Toluene</c:v>
                </c:pt>
                <c:pt idx="5">
                  <c:v>Tetrachloroethylene</c:v>
                </c:pt>
                <c:pt idx="6">
                  <c:v>Ethylbenzene</c:v>
                </c:pt>
                <c:pt idx="7">
                  <c:v>o_Xylene</c:v>
                </c:pt>
                <c:pt idx="8">
                  <c:v>P-M-Xylene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'POL_0.5PPM '!$L$4:$AI$4</c:f>
              <c:numCache>
                <c:formatCode>General</c:formatCode>
                <c:ptCount val="24"/>
                <c:pt idx="0">
                  <c:v>3.2734634104320114E-2</c:v>
                </c:pt>
                <c:pt idx="1">
                  <c:v>0.14651760981400871</c:v>
                </c:pt>
                <c:pt idx="2">
                  <c:v>6.155996411957361E-2</c:v>
                </c:pt>
                <c:pt idx="3">
                  <c:v>0.17004150625846082</c:v>
                </c:pt>
                <c:pt idx="4">
                  <c:v>0.16317752143067718</c:v>
                </c:pt>
                <c:pt idx="5">
                  <c:v>1.1888814467515071E-2</c:v>
                </c:pt>
                <c:pt idx="6">
                  <c:v>0.13771931953308905</c:v>
                </c:pt>
                <c:pt idx="7">
                  <c:v>0.12997911382962851</c:v>
                </c:pt>
                <c:pt idx="8">
                  <c:v>0.13358550973367556</c:v>
                </c:pt>
                <c:pt idx="9">
                  <c:v>0.11187514439621105</c:v>
                </c:pt>
                <c:pt idx="10">
                  <c:v>0.1277202001695425</c:v>
                </c:pt>
                <c:pt idx="11">
                  <c:v>8.9285781126595021E-2</c:v>
                </c:pt>
                <c:pt idx="12">
                  <c:v>0.11730231974134413</c:v>
                </c:pt>
                <c:pt idx="13">
                  <c:v>0.10142824305176738</c:v>
                </c:pt>
                <c:pt idx="14">
                  <c:v>0.10001441649246738</c:v>
                </c:pt>
                <c:pt idx="15">
                  <c:v>0.10440278289863901</c:v>
                </c:pt>
                <c:pt idx="16">
                  <c:v>0.11471882081849517</c:v>
                </c:pt>
                <c:pt idx="17">
                  <c:v>7.3007673900486833E-2</c:v>
                </c:pt>
                <c:pt idx="18">
                  <c:v>0.11507986722864123</c:v>
                </c:pt>
                <c:pt idx="19">
                  <c:v>6.809724430747037E-2</c:v>
                </c:pt>
                <c:pt idx="20">
                  <c:v>4.3936654888748893E-2</c:v>
                </c:pt>
                <c:pt idx="21">
                  <c:v>2.3648592817834775E-2</c:v>
                </c:pt>
                <c:pt idx="22">
                  <c:v>0.19212705925184309</c:v>
                </c:pt>
                <c:pt idx="23">
                  <c:v>7.5733462496540269E-2</c:v>
                </c:pt>
              </c:numCache>
            </c:numRef>
          </c:val>
          <c:extLst>
            <c:ext xmlns:c16="http://schemas.microsoft.com/office/drawing/2014/chart" uri="{C3380CC4-5D6E-409C-BE32-E72D297353CC}">
              <c16:uniqueId val="{00000002-DCB4-4C72-92CF-A6989DEA2FB6}"/>
            </c:ext>
          </c:extLst>
        </c:ser>
        <c:ser>
          <c:idx val="3"/>
          <c:order val="3"/>
          <c:tx>
            <c:strRef>
              <c:f>'POL_0.5PPM '!$K$5</c:f>
              <c:strCache>
                <c:ptCount val="1"/>
                <c:pt idx="0">
                  <c:v>60 min</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'POL_0.5PPM '!$L$1:$AI$1</c:f>
              <c:strCache>
                <c:ptCount val="24"/>
                <c:pt idx="0">
                  <c:v>Dichloroethene</c:v>
                </c:pt>
                <c:pt idx="1">
                  <c:v>Dichloroethylene</c:v>
                </c:pt>
                <c:pt idx="2">
                  <c:v>Dichloropropene</c:v>
                </c:pt>
                <c:pt idx="3">
                  <c:v>Carbon Tetrachloride</c:v>
                </c:pt>
                <c:pt idx="4">
                  <c:v>Toluene</c:v>
                </c:pt>
                <c:pt idx="5">
                  <c:v>Tetrachloroethylene</c:v>
                </c:pt>
                <c:pt idx="6">
                  <c:v>Ethylbenzene</c:v>
                </c:pt>
                <c:pt idx="7">
                  <c:v>o_Xylene</c:v>
                </c:pt>
                <c:pt idx="8">
                  <c:v>P-M-Xylene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'POL_0.5PPM '!$L$5:$AI$5</c:f>
              <c:numCache>
                <c:formatCode>General</c:formatCode>
                <c:ptCount val="24"/>
                <c:pt idx="0">
                  <c:v>1.7217986820002584E-2</c:v>
                </c:pt>
                <c:pt idx="1">
                  <c:v>7.429758607043925E-2</c:v>
                </c:pt>
                <c:pt idx="2">
                  <c:v>1.9379602394809854E-2</c:v>
                </c:pt>
                <c:pt idx="3">
                  <c:v>0.16222808522401591</c:v>
                </c:pt>
                <c:pt idx="4">
                  <c:v>0.15442147700341896</c:v>
                </c:pt>
                <c:pt idx="5">
                  <c:v>2.8745255637419066E-3</c:v>
                </c:pt>
                <c:pt idx="6">
                  <c:v>0.13112716632749638</c:v>
                </c:pt>
                <c:pt idx="7">
                  <c:v>0.12510256601521708</c:v>
                </c:pt>
                <c:pt idx="8">
                  <c:v>0.12873695025608861</c:v>
                </c:pt>
                <c:pt idx="9">
                  <c:v>0.10702495166526831</c:v>
                </c:pt>
                <c:pt idx="10">
                  <c:v>0.12415980748721595</c:v>
                </c:pt>
                <c:pt idx="11">
                  <c:v>9.1230316029031394E-2</c:v>
                </c:pt>
                <c:pt idx="12">
                  <c:v>0.12014941771039332</c:v>
                </c:pt>
                <c:pt idx="13">
                  <c:v>0.10323112972893229</c:v>
                </c:pt>
                <c:pt idx="14">
                  <c:v>9.8281863022726568E-2</c:v>
                </c:pt>
                <c:pt idx="15">
                  <c:v>0.10803169234221958</c:v>
                </c:pt>
                <c:pt idx="16">
                  <c:v>0.11415227285711566</c:v>
                </c:pt>
                <c:pt idx="17">
                  <c:v>6.8439640234342763E-2</c:v>
                </c:pt>
                <c:pt idx="18">
                  <c:v>0.116106801125247</c:v>
                </c:pt>
                <c:pt idx="19">
                  <c:v>7.1232438812478482E-2</c:v>
                </c:pt>
                <c:pt idx="20">
                  <c:v>5.0272992047622964E-2</c:v>
                </c:pt>
                <c:pt idx="21">
                  <c:v>9.4858786005850172E-3</c:v>
                </c:pt>
                <c:pt idx="22">
                  <c:v>0.16638754892145263</c:v>
                </c:pt>
                <c:pt idx="23">
                  <c:v>4.665444229172433E-2</c:v>
                </c:pt>
              </c:numCache>
            </c:numRef>
          </c:val>
          <c:extLst>
            <c:ext xmlns:c16="http://schemas.microsoft.com/office/drawing/2014/chart" uri="{C3380CC4-5D6E-409C-BE32-E72D297353CC}">
              <c16:uniqueId val="{00000003-DCB4-4C72-92CF-A6989DEA2FB6}"/>
            </c:ext>
          </c:extLst>
        </c:ser>
        <c:ser>
          <c:idx val="4"/>
          <c:order val="4"/>
          <c:tx>
            <c:strRef>
              <c:f>'POL_0.5PPM '!$K$6</c:f>
              <c:strCache>
                <c:ptCount val="1"/>
                <c:pt idx="0">
                  <c:v>90 min</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'POL_0.5PPM '!$L$1:$AI$1</c:f>
              <c:strCache>
                <c:ptCount val="24"/>
                <c:pt idx="0">
                  <c:v>Dichloroethene</c:v>
                </c:pt>
                <c:pt idx="1">
                  <c:v>Dichloroethylene</c:v>
                </c:pt>
                <c:pt idx="2">
                  <c:v>Dichloropropene</c:v>
                </c:pt>
                <c:pt idx="3">
                  <c:v>Carbon Tetrachloride</c:v>
                </c:pt>
                <c:pt idx="4">
                  <c:v>Toluene</c:v>
                </c:pt>
                <c:pt idx="5">
                  <c:v>Tetrachloroethylene</c:v>
                </c:pt>
                <c:pt idx="6">
                  <c:v>Ethylbenzene</c:v>
                </c:pt>
                <c:pt idx="7">
                  <c:v>o_Xylene</c:v>
                </c:pt>
                <c:pt idx="8">
                  <c:v>P-M-Xylene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'POL_0.5PPM '!$L$6:$AI$6</c:f>
              <c:numCache>
                <c:formatCode>General</c:formatCode>
                <c:ptCount val="24"/>
                <c:pt idx="0">
                  <c:v>0</c:v>
                </c:pt>
                <c:pt idx="1">
                  <c:v>5.2285318559556787E-2</c:v>
                </c:pt>
                <c:pt idx="2">
                  <c:v>6.8370986920332933E-3</c:v>
                </c:pt>
                <c:pt idx="3">
                  <c:v>0.11157500193099636</c:v>
                </c:pt>
                <c:pt idx="4">
                  <c:v>0.10859294539245226</c:v>
                </c:pt>
                <c:pt idx="5">
                  <c:v>0</c:v>
                </c:pt>
                <c:pt idx="6">
                  <c:v>9.595110400798755E-2</c:v>
                </c:pt>
                <c:pt idx="7">
                  <c:v>9.5861927495151419E-2</c:v>
                </c:pt>
                <c:pt idx="8">
                  <c:v>9.7384856332565009E-2</c:v>
                </c:pt>
                <c:pt idx="9">
                  <c:v>8.2757268449275889E-2</c:v>
                </c:pt>
                <c:pt idx="10">
                  <c:v>0.10168995597363888</c:v>
                </c:pt>
                <c:pt idx="11">
                  <c:v>7.094651499668736E-2</c:v>
                </c:pt>
                <c:pt idx="12">
                  <c:v>9.7560975609756101E-2</c:v>
                </c:pt>
                <c:pt idx="13">
                  <c:v>8.5329202647207156E-2</c:v>
                </c:pt>
                <c:pt idx="14">
                  <c:v>7.9016537776359017E-2</c:v>
                </c:pt>
                <c:pt idx="15">
                  <c:v>8.8340199740305547E-2</c:v>
                </c:pt>
                <c:pt idx="16">
                  <c:v>9.1676029784235682E-2</c:v>
                </c:pt>
                <c:pt idx="17">
                  <c:v>6.5873421899496659E-2</c:v>
                </c:pt>
                <c:pt idx="18">
                  <c:v>9.5641127972511272E-2</c:v>
                </c:pt>
                <c:pt idx="19">
                  <c:v>6.4902624547138577E-2</c:v>
                </c:pt>
                <c:pt idx="20">
                  <c:v>4.7481442931879808E-2</c:v>
                </c:pt>
                <c:pt idx="21">
                  <c:v>4.1645320685495197E-3</c:v>
                </c:pt>
                <c:pt idx="22">
                  <c:v>0.11195048693910986</c:v>
                </c:pt>
                <c:pt idx="23">
                  <c:v>3.5271934680321061E-2</c:v>
                </c:pt>
              </c:numCache>
            </c:numRef>
          </c:val>
          <c:extLst>
            <c:ext xmlns:c16="http://schemas.microsoft.com/office/drawing/2014/chart" uri="{C3380CC4-5D6E-409C-BE32-E72D297353CC}">
              <c16:uniqueId val="{00000004-DCB4-4C72-92CF-A6989DEA2FB6}"/>
            </c:ext>
          </c:extLst>
        </c:ser>
        <c:dLbls>
          <c:showLegendKey val="0"/>
          <c:showVal val="0"/>
          <c:showCatName val="0"/>
          <c:showSerName val="0"/>
          <c:showPercent val="0"/>
          <c:showBubbleSize val="0"/>
        </c:dLbls>
        <c:gapWidth val="100"/>
        <c:overlap val="-24"/>
        <c:axId val="1632914271"/>
        <c:axId val="1571190431"/>
      </c:barChart>
      <c:catAx>
        <c:axId val="163291427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571190431"/>
        <c:crosses val="autoZero"/>
        <c:auto val="1"/>
        <c:lblAlgn val="ctr"/>
        <c:lblOffset val="100"/>
        <c:noMultiLvlLbl val="0"/>
      </c:catAx>
      <c:valAx>
        <c:axId val="1571190431"/>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63291427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rPr>
              <a:t>0.5 ppm with  </a:t>
            </a:r>
            <a:r>
              <a:rPr lang="en-US" alt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rPr>
              <a:t>copolymer-modified</a:t>
            </a:r>
            <a:r>
              <a:rPr 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rPr>
              <a:t> carbon </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'POL_0.5PPM '!$O$24:$AL$24</c:f>
              <c:strCache>
                <c:ptCount val="24"/>
                <c:pt idx="0">
                  <c:v>Dichloroethene</c:v>
                </c:pt>
                <c:pt idx="1">
                  <c:v>Dichloroethylene</c:v>
                </c:pt>
                <c:pt idx="2">
                  <c:v>Dichloropropene</c:v>
                </c:pt>
                <c:pt idx="3">
                  <c:v>Carbon Tetrachloride</c:v>
                </c:pt>
                <c:pt idx="4">
                  <c:v>Toluene</c:v>
                </c:pt>
                <c:pt idx="5">
                  <c:v>Tetrachloroethylene</c:v>
                </c:pt>
                <c:pt idx="6">
                  <c:v>Ethylbenzene</c:v>
                </c:pt>
                <c:pt idx="7">
                  <c:v>o_Xylene</c:v>
                </c:pt>
                <c:pt idx="8">
                  <c:v>P-M-Xylene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'POL_0.5PPM '!$O$25:$AL$25</c:f>
              <c:numCache>
                <c:formatCode>General</c:formatCode>
                <c:ptCount val="24"/>
                <c:pt idx="0">
                  <c:v>99</c:v>
                </c:pt>
                <c:pt idx="1">
                  <c:v>99</c:v>
                </c:pt>
                <c:pt idx="2">
                  <c:v>99</c:v>
                </c:pt>
                <c:pt idx="3">
                  <c:v>87</c:v>
                </c:pt>
                <c:pt idx="4">
                  <c:v>87</c:v>
                </c:pt>
                <c:pt idx="5">
                  <c:v>99</c:v>
                </c:pt>
                <c:pt idx="6">
                  <c:v>86</c:v>
                </c:pt>
                <c:pt idx="7">
                  <c:v>86</c:v>
                </c:pt>
                <c:pt idx="8">
                  <c:v>87</c:v>
                </c:pt>
                <c:pt idx="9">
                  <c:v>85</c:v>
                </c:pt>
                <c:pt idx="10">
                  <c:v>87</c:v>
                </c:pt>
                <c:pt idx="11">
                  <c:v>86</c:v>
                </c:pt>
                <c:pt idx="12">
                  <c:v>87</c:v>
                </c:pt>
                <c:pt idx="13">
                  <c:v>83</c:v>
                </c:pt>
                <c:pt idx="14">
                  <c:v>84</c:v>
                </c:pt>
                <c:pt idx="15">
                  <c:v>90</c:v>
                </c:pt>
                <c:pt idx="16">
                  <c:v>86</c:v>
                </c:pt>
                <c:pt idx="17">
                  <c:v>87</c:v>
                </c:pt>
                <c:pt idx="18">
                  <c:v>81</c:v>
                </c:pt>
                <c:pt idx="19">
                  <c:v>87</c:v>
                </c:pt>
                <c:pt idx="20">
                  <c:v>91</c:v>
                </c:pt>
                <c:pt idx="21">
                  <c:v>99</c:v>
                </c:pt>
                <c:pt idx="22">
                  <c:v>94</c:v>
                </c:pt>
                <c:pt idx="23">
                  <c:v>93</c:v>
                </c:pt>
              </c:numCache>
            </c:numRef>
          </c:val>
          <c:extLst>
            <c:ext xmlns:c16="http://schemas.microsoft.com/office/drawing/2014/chart" uri="{C3380CC4-5D6E-409C-BE32-E72D297353CC}">
              <c16:uniqueId val="{00000000-026C-40D5-9B07-82B7CB1ABD2E}"/>
            </c:ext>
          </c:extLst>
        </c:ser>
        <c:dLbls>
          <c:dLblPos val="outEnd"/>
          <c:showLegendKey val="0"/>
          <c:showVal val="1"/>
          <c:showCatName val="0"/>
          <c:showSerName val="0"/>
          <c:showPercent val="0"/>
          <c:showBubbleSize val="0"/>
        </c:dLbls>
        <c:gapWidth val="100"/>
        <c:overlap val="-24"/>
        <c:axId val="958555040"/>
        <c:axId val="944082064"/>
      </c:barChart>
      <c:catAx>
        <c:axId val="95855504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944082064"/>
        <c:crosses val="autoZero"/>
        <c:auto val="1"/>
        <c:lblAlgn val="ctr"/>
        <c:lblOffset val="100"/>
        <c:noMultiLvlLbl val="0"/>
      </c:catAx>
      <c:valAx>
        <c:axId val="94408206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9585550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0.25 ppm with polyacrylate-modified carbon </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'POL-0.25 PPM '!$N$2</c:f>
              <c:strCache>
                <c:ptCount val="1"/>
                <c:pt idx="0">
                  <c:v>0</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'POL-0.25 PPM '!$O$1:$AL$1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'POL-0.25 PPM '!$O$2:$AL$2</c:f>
              <c:numCache>
                <c:formatCode>General</c:formatCode>
                <c:ptCount val="24"/>
                <c:pt idx="0">
                  <c:v>0.25</c:v>
                </c:pt>
                <c:pt idx="1">
                  <c:v>0.25</c:v>
                </c:pt>
                <c:pt idx="2">
                  <c:v>0.25</c:v>
                </c:pt>
                <c:pt idx="3">
                  <c:v>0.25</c:v>
                </c:pt>
                <c:pt idx="4">
                  <c:v>0.25</c:v>
                </c:pt>
                <c:pt idx="5">
                  <c:v>0.25</c:v>
                </c:pt>
                <c:pt idx="6">
                  <c:v>0.25</c:v>
                </c:pt>
                <c:pt idx="7">
                  <c:v>0.25</c:v>
                </c:pt>
                <c:pt idx="8">
                  <c:v>0.25</c:v>
                </c:pt>
                <c:pt idx="9">
                  <c:v>0.25</c:v>
                </c:pt>
                <c:pt idx="10">
                  <c:v>0.25</c:v>
                </c:pt>
                <c:pt idx="11">
                  <c:v>0.25</c:v>
                </c:pt>
                <c:pt idx="12">
                  <c:v>0.25</c:v>
                </c:pt>
                <c:pt idx="13">
                  <c:v>0.25</c:v>
                </c:pt>
                <c:pt idx="14">
                  <c:v>0.25</c:v>
                </c:pt>
                <c:pt idx="15">
                  <c:v>0.25</c:v>
                </c:pt>
                <c:pt idx="16">
                  <c:v>0.25</c:v>
                </c:pt>
                <c:pt idx="17">
                  <c:v>0.25</c:v>
                </c:pt>
                <c:pt idx="18">
                  <c:v>0.25</c:v>
                </c:pt>
                <c:pt idx="19">
                  <c:v>0.25</c:v>
                </c:pt>
                <c:pt idx="20">
                  <c:v>0.25</c:v>
                </c:pt>
                <c:pt idx="21">
                  <c:v>0.25</c:v>
                </c:pt>
                <c:pt idx="22">
                  <c:v>0.25</c:v>
                </c:pt>
                <c:pt idx="23">
                  <c:v>0.25</c:v>
                </c:pt>
              </c:numCache>
            </c:numRef>
          </c:val>
          <c:extLst>
            <c:ext xmlns:c16="http://schemas.microsoft.com/office/drawing/2014/chart" uri="{C3380CC4-5D6E-409C-BE32-E72D297353CC}">
              <c16:uniqueId val="{00000000-188D-4A73-9563-45CFE2FEA245}"/>
            </c:ext>
          </c:extLst>
        </c:ser>
        <c:ser>
          <c:idx val="1"/>
          <c:order val="1"/>
          <c:tx>
            <c:strRef>
              <c:f>'POL-0.25 PPM '!$N$3</c:f>
              <c:strCache>
                <c:ptCount val="1"/>
                <c:pt idx="0">
                  <c:v>15 min</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'POL-0.25 PPM '!$O$1:$AL$1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'POL-0.25 PPM '!$O$3:$AL$3</c:f>
              <c:numCache>
                <c:formatCode>0.00</c:formatCode>
                <c:ptCount val="24"/>
                <c:pt idx="0">
                  <c:v>0.17953897338403041</c:v>
                </c:pt>
                <c:pt idx="1">
                  <c:v>0.16203198836786623</c:v>
                </c:pt>
                <c:pt idx="2">
                  <c:v>0.11602311854402361</c:v>
                </c:pt>
                <c:pt idx="3">
                  <c:v>0.20518184284551569</c:v>
                </c:pt>
                <c:pt idx="4">
                  <c:v>0.20246209170691176</c:v>
                </c:pt>
                <c:pt idx="5">
                  <c:v>0.10941666666666666</c:v>
                </c:pt>
                <c:pt idx="6">
                  <c:v>0.22576557550158394</c:v>
                </c:pt>
                <c:pt idx="7">
                  <c:v>0.21478157805621401</c:v>
                </c:pt>
                <c:pt idx="8">
                  <c:v>0.22584097198201314</c:v>
                </c:pt>
                <c:pt idx="9">
                  <c:v>0.22780512058808722</c:v>
                </c:pt>
                <c:pt idx="10">
                  <c:v>0.18546136865342164</c:v>
                </c:pt>
                <c:pt idx="11">
                  <c:v>0.20324050549918865</c:v>
                </c:pt>
                <c:pt idx="12">
                  <c:v>0.17475942302562736</c:v>
                </c:pt>
                <c:pt idx="13">
                  <c:v>0.18304533559113301</c:v>
                </c:pt>
                <c:pt idx="14">
                  <c:v>0.20637490201131836</c:v>
                </c:pt>
                <c:pt idx="15">
                  <c:v>0.167709058861992</c:v>
                </c:pt>
                <c:pt idx="16">
                  <c:v>0.15101845098198124</c:v>
                </c:pt>
                <c:pt idx="17">
                  <c:v>0.17867980037583561</c:v>
                </c:pt>
                <c:pt idx="18">
                  <c:v>0.14685919796652336</c:v>
                </c:pt>
                <c:pt idx="19">
                  <c:v>0.15298162224923351</c:v>
                </c:pt>
                <c:pt idx="20">
                  <c:v>0.10520656479909452</c:v>
                </c:pt>
                <c:pt idx="21">
                  <c:v>3.3910141085124516E-2</c:v>
                </c:pt>
                <c:pt idx="22">
                  <c:v>0.16744334795321639</c:v>
                </c:pt>
                <c:pt idx="23">
                  <c:v>6.5453863465866471E-2</c:v>
                </c:pt>
              </c:numCache>
            </c:numRef>
          </c:val>
          <c:extLst>
            <c:ext xmlns:c16="http://schemas.microsoft.com/office/drawing/2014/chart" uri="{C3380CC4-5D6E-409C-BE32-E72D297353CC}">
              <c16:uniqueId val="{00000001-188D-4A73-9563-45CFE2FEA245}"/>
            </c:ext>
          </c:extLst>
        </c:ser>
        <c:ser>
          <c:idx val="2"/>
          <c:order val="2"/>
          <c:tx>
            <c:strRef>
              <c:f>'POL-0.25 PPM '!$N$4</c:f>
              <c:strCache>
                <c:ptCount val="1"/>
                <c:pt idx="0">
                  <c:v>30 min</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'POL-0.25 PPM '!$O$1:$AL$1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'POL-0.25 PPM '!$O$4:$AL$4</c:f>
              <c:numCache>
                <c:formatCode>0.00</c:formatCode>
                <c:ptCount val="24"/>
                <c:pt idx="0">
                  <c:v>0.13141634980988592</c:v>
                </c:pt>
                <c:pt idx="1">
                  <c:v>0.1540348964013086</c:v>
                </c:pt>
                <c:pt idx="2">
                  <c:v>7.2385988335324294E-2</c:v>
                </c:pt>
                <c:pt idx="3">
                  <c:v>0.18306012879642455</c:v>
                </c:pt>
                <c:pt idx="4">
                  <c:v>0.16293425767253467</c:v>
                </c:pt>
                <c:pt idx="5">
                  <c:v>0.10083333333333333</c:v>
                </c:pt>
                <c:pt idx="6">
                  <c:v>4.4469376979936644E-2</c:v>
                </c:pt>
                <c:pt idx="7">
                  <c:v>0.17307610904165255</c:v>
                </c:pt>
                <c:pt idx="8">
                  <c:v>0.15330263461316729</c:v>
                </c:pt>
                <c:pt idx="9">
                  <c:v>0.14471829213030563</c:v>
                </c:pt>
                <c:pt idx="10">
                  <c:v>0.12201324503311259</c:v>
                </c:pt>
                <c:pt idx="11">
                  <c:v>0.10907407103869921</c:v>
                </c:pt>
                <c:pt idx="12">
                  <c:v>0.11527176477829985</c:v>
                </c:pt>
                <c:pt idx="13">
                  <c:v>0.11238005439244664</c:v>
                </c:pt>
                <c:pt idx="14">
                  <c:v>0.12626579899702545</c:v>
                </c:pt>
                <c:pt idx="15">
                  <c:v>0.10202413611746812</c:v>
                </c:pt>
                <c:pt idx="16">
                  <c:v>8.7263959802253016E-2</c:v>
                </c:pt>
                <c:pt idx="17">
                  <c:v>9.9584886479159612E-2</c:v>
                </c:pt>
                <c:pt idx="18">
                  <c:v>8.3137286714799488E-2</c:v>
                </c:pt>
                <c:pt idx="19">
                  <c:v>8.0477494965621094E-2</c:v>
                </c:pt>
                <c:pt idx="20">
                  <c:v>4.9207696661007355E-2</c:v>
                </c:pt>
                <c:pt idx="21">
                  <c:v>0</c:v>
                </c:pt>
                <c:pt idx="22">
                  <c:v>6.9353070175438597E-2</c:v>
                </c:pt>
                <c:pt idx="23">
                  <c:v>1.397775914566877E-2</c:v>
                </c:pt>
              </c:numCache>
            </c:numRef>
          </c:val>
          <c:extLst>
            <c:ext xmlns:c16="http://schemas.microsoft.com/office/drawing/2014/chart" uri="{C3380CC4-5D6E-409C-BE32-E72D297353CC}">
              <c16:uniqueId val="{00000002-188D-4A73-9563-45CFE2FEA245}"/>
            </c:ext>
          </c:extLst>
        </c:ser>
        <c:ser>
          <c:idx val="3"/>
          <c:order val="3"/>
          <c:tx>
            <c:strRef>
              <c:f>'POL-0.25 PPM '!$N$5</c:f>
              <c:strCache>
                <c:ptCount val="1"/>
                <c:pt idx="0">
                  <c:v>60 min</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'POL-0.25 PPM '!$O$1:$AL$1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'POL-0.25 PPM '!$O$5:$AL$5</c:f>
              <c:numCache>
                <c:formatCode>0.00</c:formatCode>
                <c:ptCount val="24"/>
                <c:pt idx="0">
                  <c:v>0</c:v>
                </c:pt>
                <c:pt idx="1">
                  <c:v>6.4249363867684484E-2</c:v>
                </c:pt>
                <c:pt idx="2">
                  <c:v>3.3922422879628981E-2</c:v>
                </c:pt>
                <c:pt idx="3">
                  <c:v>6.9874202161837984E-2</c:v>
                </c:pt>
                <c:pt idx="4">
                  <c:v>0.11265059458898063</c:v>
                </c:pt>
                <c:pt idx="5">
                  <c:v>0</c:v>
                </c:pt>
                <c:pt idx="6">
                  <c:v>2.6468453009503696E-2</c:v>
                </c:pt>
                <c:pt idx="7">
                  <c:v>0.10221243932723784</c:v>
                </c:pt>
                <c:pt idx="8">
                  <c:v>9.4441802144586653E-2</c:v>
                </c:pt>
                <c:pt idx="9">
                  <c:v>9.6895297316348619E-2</c:v>
                </c:pt>
                <c:pt idx="10">
                  <c:v>8.8022075055187637E-2</c:v>
                </c:pt>
                <c:pt idx="11">
                  <c:v>7.8049959841990521E-2</c:v>
                </c:pt>
                <c:pt idx="12">
                  <c:v>7.8574799433695136E-2</c:v>
                </c:pt>
                <c:pt idx="13">
                  <c:v>7.9180136494252873E-2</c:v>
                </c:pt>
                <c:pt idx="14">
                  <c:v>8.5859562084554836E-2</c:v>
                </c:pt>
                <c:pt idx="15">
                  <c:v>6.9373569672072893E-2</c:v>
                </c:pt>
                <c:pt idx="16">
                  <c:v>6.4139449442148208E-2</c:v>
                </c:pt>
                <c:pt idx="17">
                  <c:v>6.6606851298481248E-2</c:v>
                </c:pt>
                <c:pt idx="18">
                  <c:v>2.9008139314783268E-2</c:v>
                </c:pt>
                <c:pt idx="19">
                  <c:v>5.8103989405126906E-2</c:v>
                </c:pt>
                <c:pt idx="20">
                  <c:v>1.4957555178268252E-2</c:v>
                </c:pt>
                <c:pt idx="21">
                  <c:v>0</c:v>
                </c:pt>
                <c:pt idx="22">
                  <c:v>6.0421235380116962E-2</c:v>
                </c:pt>
                <c:pt idx="23">
                  <c:v>0</c:v>
                </c:pt>
              </c:numCache>
            </c:numRef>
          </c:val>
          <c:extLst>
            <c:ext xmlns:c16="http://schemas.microsoft.com/office/drawing/2014/chart" uri="{C3380CC4-5D6E-409C-BE32-E72D297353CC}">
              <c16:uniqueId val="{00000003-188D-4A73-9563-45CFE2FEA245}"/>
            </c:ext>
          </c:extLst>
        </c:ser>
        <c:ser>
          <c:idx val="4"/>
          <c:order val="4"/>
          <c:tx>
            <c:strRef>
              <c:f>'POL-0.25 PPM '!$N$6</c:f>
              <c:strCache>
                <c:ptCount val="1"/>
                <c:pt idx="0">
                  <c:v>90 min</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'POL-0.25 PPM '!$O$1:$AL$1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'POL-0.25 PPM '!$O$6:$AL$6</c:f>
              <c:numCache>
                <c:formatCode>0.00</c:formatCode>
                <c:ptCount val="24"/>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numCache>
            </c:numRef>
          </c:val>
          <c:extLst>
            <c:ext xmlns:c16="http://schemas.microsoft.com/office/drawing/2014/chart" uri="{C3380CC4-5D6E-409C-BE32-E72D297353CC}">
              <c16:uniqueId val="{00000004-188D-4A73-9563-45CFE2FEA245}"/>
            </c:ext>
          </c:extLst>
        </c:ser>
        <c:dLbls>
          <c:showLegendKey val="0"/>
          <c:showVal val="0"/>
          <c:showCatName val="0"/>
          <c:showSerName val="0"/>
          <c:showPercent val="0"/>
          <c:showBubbleSize val="0"/>
        </c:dLbls>
        <c:gapWidth val="100"/>
        <c:overlap val="-24"/>
        <c:axId val="1939404511"/>
        <c:axId val="846163535"/>
      </c:barChart>
      <c:catAx>
        <c:axId val="1939404511"/>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46163535"/>
        <c:crosses val="autoZero"/>
        <c:auto val="1"/>
        <c:lblAlgn val="ctr"/>
        <c:lblOffset val="100"/>
        <c:noMultiLvlLbl val="0"/>
      </c:catAx>
      <c:valAx>
        <c:axId val="846163535"/>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939404511"/>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0.25 ppm with </a:t>
            </a:r>
            <a:r>
              <a:rPr 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rPr>
              <a:t> </a:t>
            </a:r>
            <a:r>
              <a:rPr lang="en-US" alt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rPr>
              <a:t>copolymer-modified</a:t>
            </a:r>
            <a:r>
              <a:rPr lang="en-US" dirty="0"/>
              <a:t> carbon after 90 min  </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'POL-0.25 PPM '!$Y$8:$AV$8</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'POL-0.25 PPM '!$Y$9:$AV$9</c:f>
              <c:numCache>
                <c:formatCode>0</c:formatCode>
                <c:ptCount val="24"/>
                <c:pt idx="0">
                  <c:v>99</c:v>
                </c:pt>
                <c:pt idx="1">
                  <c:v>99</c:v>
                </c:pt>
                <c:pt idx="2">
                  <c:v>99</c:v>
                </c:pt>
                <c:pt idx="3">
                  <c:v>99</c:v>
                </c:pt>
                <c:pt idx="4">
                  <c:v>99</c:v>
                </c:pt>
                <c:pt idx="5">
                  <c:v>99</c:v>
                </c:pt>
                <c:pt idx="6">
                  <c:v>99</c:v>
                </c:pt>
                <c:pt idx="7">
                  <c:v>99</c:v>
                </c:pt>
                <c:pt idx="8">
                  <c:v>99</c:v>
                </c:pt>
                <c:pt idx="9">
                  <c:v>99</c:v>
                </c:pt>
                <c:pt idx="10">
                  <c:v>99</c:v>
                </c:pt>
                <c:pt idx="11">
                  <c:v>99</c:v>
                </c:pt>
                <c:pt idx="12">
                  <c:v>99</c:v>
                </c:pt>
                <c:pt idx="13">
                  <c:v>99</c:v>
                </c:pt>
                <c:pt idx="14">
                  <c:v>99</c:v>
                </c:pt>
                <c:pt idx="15">
                  <c:v>99</c:v>
                </c:pt>
                <c:pt idx="16">
                  <c:v>99</c:v>
                </c:pt>
                <c:pt idx="17">
                  <c:v>99</c:v>
                </c:pt>
                <c:pt idx="18">
                  <c:v>99</c:v>
                </c:pt>
                <c:pt idx="19">
                  <c:v>99</c:v>
                </c:pt>
                <c:pt idx="20">
                  <c:v>99</c:v>
                </c:pt>
                <c:pt idx="21">
                  <c:v>99</c:v>
                </c:pt>
                <c:pt idx="22">
                  <c:v>99</c:v>
                </c:pt>
                <c:pt idx="23">
                  <c:v>99</c:v>
                </c:pt>
              </c:numCache>
            </c:numRef>
          </c:val>
          <c:extLst>
            <c:ext xmlns:c16="http://schemas.microsoft.com/office/drawing/2014/chart" uri="{C3380CC4-5D6E-409C-BE32-E72D297353CC}">
              <c16:uniqueId val="{00000000-E542-4392-AAC4-EB5C7BE3F246}"/>
            </c:ext>
          </c:extLst>
        </c:ser>
        <c:dLbls>
          <c:dLblPos val="outEnd"/>
          <c:showLegendKey val="0"/>
          <c:showVal val="1"/>
          <c:showCatName val="0"/>
          <c:showSerName val="0"/>
          <c:showPercent val="0"/>
          <c:showBubbleSize val="0"/>
        </c:dLbls>
        <c:gapWidth val="100"/>
        <c:overlap val="-24"/>
        <c:axId val="813935279"/>
        <c:axId val="696476639"/>
      </c:barChart>
      <c:catAx>
        <c:axId val="813935279"/>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696476639"/>
        <c:crosses val="autoZero"/>
        <c:auto val="1"/>
        <c:lblAlgn val="ctr"/>
        <c:lblOffset val="100"/>
        <c:noMultiLvlLbl val="0"/>
      </c:catAx>
      <c:valAx>
        <c:axId val="696476639"/>
        <c:scaling>
          <c:orientation val="minMax"/>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81393527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ar-SA" dirty="0"/>
              <a:t>  </a:t>
            </a:r>
            <a:r>
              <a:rPr lang="en-US" dirty="0"/>
              <a:t>1 </a:t>
            </a:r>
            <a:r>
              <a:rPr lang="ar-SA" dirty="0"/>
              <a:t>ppm solution with </a:t>
            </a:r>
            <a:r>
              <a:rPr 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rPr>
              <a:t> </a:t>
            </a:r>
            <a:r>
              <a:rPr lang="en-US" altLang="en-US" sz="2128" b="1" i="0" u="none" strike="noStrike" kern="1200" spc="100" baseline="0" dirty="0">
                <a:solidFill>
                  <a:prstClr val="white">
                    <a:lumMod val="95000"/>
                  </a:prstClr>
                </a:solidFill>
                <a:effectLst>
                  <a:outerShdw blurRad="50800" dist="38100" dir="5400000" algn="t" rotWithShape="0">
                    <a:prstClr val="black">
                      <a:alpha val="40000"/>
                    </a:prstClr>
                  </a:outerShdw>
                </a:effectLst>
              </a:rPr>
              <a:t>copolymer-modified </a:t>
            </a:r>
            <a:r>
              <a:rPr lang="ar-SA" dirty="0"/>
              <a:t>CNT  </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'CNT 1 PPM '!$O$2</c:f>
              <c:strCache>
                <c:ptCount val="1"/>
                <c:pt idx="0">
                  <c:v>0</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'CNT 1 PPM '!$P$1:$AM$1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'CNT 1 PPM '!$P$2:$AM$2</c:f>
              <c:numCache>
                <c:formatCode>General</c:formatCode>
                <c:ptCount val="24"/>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pt idx="16">
                  <c:v>1</c:v>
                </c:pt>
                <c:pt idx="17">
                  <c:v>1</c:v>
                </c:pt>
                <c:pt idx="18">
                  <c:v>1</c:v>
                </c:pt>
                <c:pt idx="19">
                  <c:v>1</c:v>
                </c:pt>
                <c:pt idx="20">
                  <c:v>1</c:v>
                </c:pt>
                <c:pt idx="21">
                  <c:v>1</c:v>
                </c:pt>
                <c:pt idx="22">
                  <c:v>1</c:v>
                </c:pt>
                <c:pt idx="23">
                  <c:v>1</c:v>
                </c:pt>
              </c:numCache>
            </c:numRef>
          </c:val>
          <c:extLst>
            <c:ext xmlns:c16="http://schemas.microsoft.com/office/drawing/2014/chart" uri="{C3380CC4-5D6E-409C-BE32-E72D297353CC}">
              <c16:uniqueId val="{00000000-38B3-4EB5-BD7B-ED0BE6B2111B}"/>
            </c:ext>
          </c:extLst>
        </c:ser>
        <c:ser>
          <c:idx val="1"/>
          <c:order val="1"/>
          <c:tx>
            <c:strRef>
              <c:f>'CNT 1 PPM '!$O$3</c:f>
              <c:strCache>
                <c:ptCount val="1"/>
                <c:pt idx="0">
                  <c:v>15 min</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'CNT 1 PPM '!$P$1:$AM$1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'CNT 1 PPM '!$P$3:$AM$3</c:f>
              <c:numCache>
                <c:formatCode>General</c:formatCode>
                <c:ptCount val="24"/>
                <c:pt idx="0">
                  <c:v>0.89611060860576297</c:v>
                </c:pt>
                <c:pt idx="1">
                  <c:v>0.64497371355743194</c:v>
                </c:pt>
                <c:pt idx="2">
                  <c:v>0.94655485324488386</c:v>
                </c:pt>
                <c:pt idx="3">
                  <c:v>0.99023525633468434</c:v>
                </c:pt>
                <c:pt idx="4">
                  <c:v>0.97192858865734266</c:v>
                </c:pt>
                <c:pt idx="5">
                  <c:v>0.59156619781201158</c:v>
                </c:pt>
                <c:pt idx="6">
                  <c:v>0.86473172033877743</c:v>
                </c:pt>
                <c:pt idx="7">
                  <c:v>0.82032298970610174</c:v>
                </c:pt>
                <c:pt idx="8">
                  <c:v>0.87636558138461007</c:v>
                </c:pt>
                <c:pt idx="9">
                  <c:v>0.71409854205425649</c:v>
                </c:pt>
                <c:pt idx="10">
                  <c:v>0.73245645218627797</c:v>
                </c:pt>
                <c:pt idx="11">
                  <c:v>0.59934720522235818</c:v>
                </c:pt>
                <c:pt idx="12">
                  <c:v>0.75135762940640993</c:v>
                </c:pt>
                <c:pt idx="13">
                  <c:v>0.73100450464359112</c:v>
                </c:pt>
                <c:pt idx="14">
                  <c:v>0.63733253699374937</c:v>
                </c:pt>
                <c:pt idx="15">
                  <c:v>0.68894374889790155</c:v>
                </c:pt>
                <c:pt idx="16">
                  <c:v>0.65852868922701913</c:v>
                </c:pt>
                <c:pt idx="17">
                  <c:v>0.48533047281128805</c:v>
                </c:pt>
                <c:pt idx="18">
                  <c:v>0.66939542308703148</c:v>
                </c:pt>
                <c:pt idx="19">
                  <c:v>0.46359076080719991</c:v>
                </c:pt>
                <c:pt idx="20">
                  <c:v>0.30547262318880275</c:v>
                </c:pt>
                <c:pt idx="21">
                  <c:v>0.14666754804911503</c:v>
                </c:pt>
                <c:pt idx="22">
                  <c:v>0.36403021752980796</c:v>
                </c:pt>
                <c:pt idx="23">
                  <c:v>0.53091267644616658</c:v>
                </c:pt>
              </c:numCache>
            </c:numRef>
          </c:val>
          <c:extLst>
            <c:ext xmlns:c16="http://schemas.microsoft.com/office/drawing/2014/chart" uri="{C3380CC4-5D6E-409C-BE32-E72D297353CC}">
              <c16:uniqueId val="{00000001-38B3-4EB5-BD7B-ED0BE6B2111B}"/>
            </c:ext>
          </c:extLst>
        </c:ser>
        <c:ser>
          <c:idx val="2"/>
          <c:order val="2"/>
          <c:tx>
            <c:strRef>
              <c:f>'CNT 1 PPM '!$O$4</c:f>
              <c:strCache>
                <c:ptCount val="1"/>
                <c:pt idx="0">
                  <c:v>30 min</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'CNT 1 PPM '!$P$1:$AM$1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'CNT 1 PPM '!$P$4:$AM$4</c:f>
              <c:numCache>
                <c:formatCode>General</c:formatCode>
                <c:ptCount val="24"/>
                <c:pt idx="0">
                  <c:v>0.57292070465607103</c:v>
                </c:pt>
                <c:pt idx="1">
                  <c:v>0.80575912059901222</c:v>
                </c:pt>
                <c:pt idx="2">
                  <c:v>0.83138285666604084</c:v>
                </c:pt>
                <c:pt idx="3" formatCode="0.0">
                  <c:v>0.89525056202157027</c:v>
                </c:pt>
                <c:pt idx="4">
                  <c:v>0.76707849811057804</c:v>
                </c:pt>
                <c:pt idx="5">
                  <c:v>0.38345612860013395</c:v>
                </c:pt>
                <c:pt idx="6">
                  <c:v>0.647060658903307</c:v>
                </c:pt>
                <c:pt idx="7">
                  <c:v>0.61937565269282413</c:v>
                </c:pt>
                <c:pt idx="8">
                  <c:v>0.63810121175506307</c:v>
                </c:pt>
                <c:pt idx="9">
                  <c:v>0.54567480149320879</c:v>
                </c:pt>
                <c:pt idx="10">
                  <c:v>0.55570018321529169</c:v>
                </c:pt>
                <c:pt idx="11">
                  <c:v>0.44905093970257415</c:v>
                </c:pt>
                <c:pt idx="12">
                  <c:v>0.55748501114354776</c:v>
                </c:pt>
                <c:pt idx="13">
                  <c:v>0.48553745235473122</c:v>
                </c:pt>
                <c:pt idx="14">
                  <c:v>0.48122251856123405</c:v>
                </c:pt>
                <c:pt idx="15">
                  <c:v>0.51356182170853304</c:v>
                </c:pt>
                <c:pt idx="16">
                  <c:v>0.48126106910932948</c:v>
                </c:pt>
                <c:pt idx="17">
                  <c:v>0.36701708061721267</c:v>
                </c:pt>
                <c:pt idx="18">
                  <c:v>0.482542123757702</c:v>
                </c:pt>
                <c:pt idx="19">
                  <c:v>0.35176472516843987</c:v>
                </c:pt>
                <c:pt idx="20">
                  <c:v>0.24442831447953473</c:v>
                </c:pt>
                <c:pt idx="21">
                  <c:v>0.34048354844573714</c:v>
                </c:pt>
                <c:pt idx="22">
                  <c:v>0.15454628196960044</c:v>
                </c:pt>
                <c:pt idx="23">
                  <c:v>0.38046637143647938</c:v>
                </c:pt>
              </c:numCache>
            </c:numRef>
          </c:val>
          <c:extLst>
            <c:ext xmlns:c16="http://schemas.microsoft.com/office/drawing/2014/chart" uri="{C3380CC4-5D6E-409C-BE32-E72D297353CC}">
              <c16:uniqueId val="{00000002-38B3-4EB5-BD7B-ED0BE6B2111B}"/>
            </c:ext>
          </c:extLst>
        </c:ser>
        <c:ser>
          <c:idx val="3"/>
          <c:order val="3"/>
          <c:tx>
            <c:strRef>
              <c:f>'CNT 1 PPM '!$O$5</c:f>
              <c:strCache>
                <c:ptCount val="1"/>
                <c:pt idx="0">
                  <c:v>60 min</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'CNT 1 PPM '!$P$1:$AM$1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'CNT 1 PPM '!$P$5:$AM$5</c:f>
              <c:numCache>
                <c:formatCode>General</c:formatCode>
                <c:ptCount val="24"/>
                <c:pt idx="0">
                  <c:v>0.38697936856613691</c:v>
                </c:pt>
                <c:pt idx="1">
                  <c:v>0.56193245180818863</c:v>
                </c:pt>
                <c:pt idx="2">
                  <c:v>0.55871247679245672</c:v>
                </c:pt>
                <c:pt idx="3">
                  <c:v>0.67656827393317531</c:v>
                </c:pt>
                <c:pt idx="4">
                  <c:v>0.60289596502176568</c:v>
                </c:pt>
                <c:pt idx="5">
                  <c:v>0.19864925206519313</c:v>
                </c:pt>
                <c:pt idx="6">
                  <c:v>0.50143699579475054</c:v>
                </c:pt>
                <c:pt idx="7">
                  <c:v>0.48483887811427717</c:v>
                </c:pt>
                <c:pt idx="8">
                  <c:v>0.49691577744342386</c:v>
                </c:pt>
                <c:pt idx="9">
                  <c:v>0.41006092000145916</c:v>
                </c:pt>
                <c:pt idx="10">
                  <c:v>0.45522163581175312</c:v>
                </c:pt>
                <c:pt idx="11">
                  <c:v>0.34675230855033895</c:v>
                </c:pt>
                <c:pt idx="12">
                  <c:v>0.4436513168220485</c:v>
                </c:pt>
                <c:pt idx="13">
                  <c:v>0.38357057332139416</c:v>
                </c:pt>
                <c:pt idx="14">
                  <c:v>0.36078559586452619</c:v>
                </c:pt>
                <c:pt idx="15">
                  <c:v>0.40028614481973679</c:v>
                </c:pt>
                <c:pt idx="16">
                  <c:v>0.40734322332463674</c:v>
                </c:pt>
                <c:pt idx="17">
                  <c:v>0.27271226998927306</c:v>
                </c:pt>
                <c:pt idx="18">
                  <c:v>0.40082544070551818</c:v>
                </c:pt>
                <c:pt idx="19">
                  <c:v>0.26441779642956675</c:v>
                </c:pt>
                <c:pt idx="20">
                  <c:v>0.17582422598993855</c:v>
                </c:pt>
                <c:pt idx="21">
                  <c:v>0.24051825287964171</c:v>
                </c:pt>
                <c:pt idx="22">
                  <c:v>9.5713115500136531E-2</c:v>
                </c:pt>
                <c:pt idx="23">
                  <c:v>0.27580957652920013</c:v>
                </c:pt>
              </c:numCache>
            </c:numRef>
          </c:val>
          <c:extLst>
            <c:ext xmlns:c16="http://schemas.microsoft.com/office/drawing/2014/chart" uri="{C3380CC4-5D6E-409C-BE32-E72D297353CC}">
              <c16:uniqueId val="{00000003-38B3-4EB5-BD7B-ED0BE6B2111B}"/>
            </c:ext>
          </c:extLst>
        </c:ser>
        <c:ser>
          <c:idx val="4"/>
          <c:order val="4"/>
          <c:tx>
            <c:strRef>
              <c:f>'CNT 1 PPM '!$O$6</c:f>
              <c:strCache>
                <c:ptCount val="1"/>
                <c:pt idx="0">
                  <c:v>90 min</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strRef>
              <c:f>'CNT 1 PPM '!$P$1:$AM$1</c:f>
              <c:strCache>
                <c:ptCount val="24"/>
                <c:pt idx="0">
                  <c:v>Dichloroethene</c:v>
                </c:pt>
                <c:pt idx="1">
                  <c:v>Dichloroethylene</c:v>
                </c:pt>
                <c:pt idx="2">
                  <c:v>Dichloropropene</c:v>
                </c:pt>
                <c:pt idx="3">
                  <c:v>Carbon Tetrachloride</c:v>
                </c:pt>
                <c:pt idx="4">
                  <c:v>Toluene</c:v>
                </c:pt>
                <c:pt idx="5">
                  <c:v>Tetrachloroethylene</c:v>
                </c:pt>
                <c:pt idx="6">
                  <c:v>Ethylbenzene</c:v>
                </c:pt>
                <c:pt idx="7">
                  <c:v>Xylene</c:v>
                </c:pt>
                <c:pt idx="8">
                  <c:v>Xylene</c:v>
                </c:pt>
                <c:pt idx="9">
                  <c:v>Cumene</c:v>
                </c:pt>
                <c:pt idx="10">
                  <c:v>Chlorotoluene</c:v>
                </c:pt>
                <c:pt idx="11">
                  <c:v>Isocumene</c:v>
                </c:pt>
                <c:pt idx="12">
                  <c:v>Chlorotoluene</c:v>
                </c:pt>
                <c:pt idx="13">
                  <c:v>Mesitylene</c:v>
                </c:pt>
                <c:pt idx="14">
                  <c:v>Dimethylethylbenzene</c:v>
                </c:pt>
                <c:pt idx="15">
                  <c:v>Trimethylbenzene</c:v>
                </c:pt>
                <c:pt idx="16">
                  <c:v>Dichlorobenzene</c:v>
                </c:pt>
                <c:pt idx="17">
                  <c:v>Propyltoluene</c:v>
                </c:pt>
                <c:pt idx="18">
                  <c:v>Dichlorobenzene</c:v>
                </c:pt>
                <c:pt idx="19">
                  <c:v>Isopropyltoluene</c:v>
                </c:pt>
                <c:pt idx="20">
                  <c:v>Butylbenzene</c:v>
                </c:pt>
                <c:pt idx="21">
                  <c:v>Trichlorobenzene</c:v>
                </c:pt>
                <c:pt idx="22">
                  <c:v>Hexachlorobutadiene</c:v>
                </c:pt>
                <c:pt idx="23">
                  <c:v>Trichlorobenzene</c:v>
                </c:pt>
              </c:strCache>
            </c:strRef>
          </c:cat>
          <c:val>
            <c:numRef>
              <c:f>'CNT 1 PPM '!$P$6:$AM$6</c:f>
              <c:numCache>
                <c:formatCode>General</c:formatCode>
                <c:ptCount val="24"/>
                <c:pt idx="0">
                  <c:v>0.10556919498643236</c:v>
                </c:pt>
                <c:pt idx="1">
                  <c:v>5.7392066273697626E-2</c:v>
                </c:pt>
                <c:pt idx="2">
                  <c:v>0.47601018002795337</c:v>
                </c:pt>
                <c:pt idx="3">
                  <c:v>0.53264603414001555</c:v>
                </c:pt>
                <c:pt idx="4">
                  <c:v>0.50989505763981147</c:v>
                </c:pt>
                <c:pt idx="5">
                  <c:v>0.27307992855548113</c:v>
                </c:pt>
                <c:pt idx="6">
                  <c:v>0.42247676365666026</c:v>
                </c:pt>
                <c:pt idx="7">
                  <c:v>0.42429882142324332</c:v>
                </c:pt>
                <c:pt idx="8">
                  <c:v>0.43042894359124334</c:v>
                </c:pt>
                <c:pt idx="9">
                  <c:v>0.3513965393548073</c:v>
                </c:pt>
                <c:pt idx="10">
                  <c:v>0.43750170909786978</c:v>
                </c:pt>
                <c:pt idx="11">
                  <c:v>0.3179305207760173</c:v>
                </c:pt>
                <c:pt idx="12">
                  <c:v>0.42709608563267099</c:v>
                </c:pt>
                <c:pt idx="13">
                  <c:v>0.36567550784452973</c:v>
                </c:pt>
                <c:pt idx="14">
                  <c:v>0.32448950170423535</c:v>
                </c:pt>
                <c:pt idx="15">
                  <c:v>0.39372164601401066</c:v>
                </c:pt>
                <c:pt idx="16">
                  <c:v>0.37049380129877552</c:v>
                </c:pt>
                <c:pt idx="17">
                  <c:v>0.25592540638666555</c:v>
                </c:pt>
                <c:pt idx="18">
                  <c:v>0.41897929584456794</c:v>
                </c:pt>
                <c:pt idx="19">
                  <c:v>0.25564335010901462</c:v>
                </c:pt>
                <c:pt idx="20">
                  <c:v>0.18988012088343514</c:v>
                </c:pt>
                <c:pt idx="21">
                  <c:v>0.28983160086595827</c:v>
                </c:pt>
                <c:pt idx="22">
                  <c:v>4.1084918540092837E-2</c:v>
                </c:pt>
                <c:pt idx="23">
                  <c:v>0.11133407140880155</c:v>
                </c:pt>
              </c:numCache>
            </c:numRef>
          </c:val>
          <c:extLst>
            <c:ext xmlns:c16="http://schemas.microsoft.com/office/drawing/2014/chart" uri="{C3380CC4-5D6E-409C-BE32-E72D297353CC}">
              <c16:uniqueId val="{00000004-38B3-4EB5-BD7B-ED0BE6B2111B}"/>
            </c:ext>
          </c:extLst>
        </c:ser>
        <c:dLbls>
          <c:showLegendKey val="0"/>
          <c:showVal val="0"/>
          <c:showCatName val="0"/>
          <c:showSerName val="0"/>
          <c:showPercent val="0"/>
          <c:showBubbleSize val="0"/>
        </c:dLbls>
        <c:gapWidth val="100"/>
        <c:overlap val="-24"/>
        <c:axId val="1647041823"/>
        <c:axId val="1748063055"/>
      </c:barChart>
      <c:catAx>
        <c:axId val="1647041823"/>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748063055"/>
        <c:crosses val="autoZero"/>
        <c:auto val="1"/>
        <c:lblAlgn val="ctr"/>
        <c:lblOffset val="100"/>
        <c:noMultiLvlLbl val="0"/>
      </c:catAx>
      <c:valAx>
        <c:axId val="1748063055"/>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647041823"/>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0EB9EE-5E1C-4DEC-A10C-CD23C71F6B99}" type="doc">
      <dgm:prSet loTypeId="urn:microsoft.com/office/officeart/2008/layout/AlternatingHexagons" loCatId="list" qsTypeId="urn:microsoft.com/office/officeart/2005/8/quickstyle/3d1" qsCatId="3D" csTypeId="urn:microsoft.com/office/officeart/2005/8/colors/colorful2" csCatId="colorful" phldr="1"/>
      <dgm:spPr/>
      <dgm:t>
        <a:bodyPr/>
        <a:lstStyle/>
        <a:p>
          <a:endParaRPr lang="en-US"/>
        </a:p>
      </dgm:t>
    </dgm:pt>
    <dgm:pt modelId="{27C343D3-8977-400B-96DD-559026660EDC}">
      <dgm:prSet phldrT="[Text]" custT="1"/>
      <dgm:spPr/>
      <dgm:t>
        <a:bodyPr/>
        <a:lstStyle/>
        <a:p>
          <a:r>
            <a:rPr lang="en-US" sz="2400" b="1" i="1" kern="1200" baseline="0" dirty="0">
              <a:solidFill>
                <a:prstClr val="white"/>
              </a:solidFill>
              <a:latin typeface="Times New Roman" panose="02020603050405020304" pitchFamily="18" charset="0"/>
              <a:ea typeface="맑은 고딕" pitchFamily="50" charset="-127"/>
              <a:cs typeface="+mn-cs"/>
            </a:rPr>
            <a:t>Agriculture</a:t>
          </a:r>
          <a:endParaRPr lang="en-US" sz="2800" b="1" i="1" kern="1200" baseline="0" dirty="0">
            <a:solidFill>
              <a:prstClr val="white"/>
            </a:solidFill>
            <a:latin typeface="Times New Roman" panose="02020603050405020304" pitchFamily="18" charset="0"/>
            <a:ea typeface="맑은 고딕" pitchFamily="50" charset="-127"/>
            <a:cs typeface="+mn-cs"/>
          </a:endParaRPr>
        </a:p>
      </dgm:t>
    </dgm:pt>
    <dgm:pt modelId="{FA72E4F4-3ACF-4391-A777-B901A7B6BC9C}" type="parTrans" cxnId="{E2B4366D-CF62-4DE5-A6E3-E701B27FF054}">
      <dgm:prSet/>
      <dgm:spPr/>
      <dgm:t>
        <a:bodyPr/>
        <a:lstStyle/>
        <a:p>
          <a:endParaRPr lang="en-US"/>
        </a:p>
      </dgm:t>
    </dgm:pt>
    <dgm:pt modelId="{693869CF-3249-4F08-B13B-3DC76C305466}" type="sibTrans" cxnId="{E2B4366D-CF62-4DE5-A6E3-E701B27FF054}">
      <dgm:prSet custT="1"/>
      <dgm:spPr/>
      <dgm:t>
        <a:bodyPr/>
        <a:lstStyle/>
        <a:p>
          <a:r>
            <a:rPr lang="en-US" altLang="en-US" sz="2400" b="1" i="1" kern="1200" baseline="0" dirty="0">
              <a:solidFill>
                <a:prstClr val="white"/>
              </a:solidFill>
              <a:latin typeface="Times New Roman" panose="02020603050405020304" pitchFamily="18" charset="0"/>
              <a:ea typeface="맑은 고딕" pitchFamily="50" charset="-127"/>
              <a:cs typeface="+mn-cs"/>
            </a:rPr>
            <a:t>Municipal</a:t>
          </a:r>
          <a:r>
            <a:rPr lang="en-US" sz="1600" kern="1200" dirty="0"/>
            <a:t> </a:t>
          </a:r>
        </a:p>
      </dgm:t>
    </dgm:pt>
    <dgm:pt modelId="{7DFD84C8-0CD8-4A87-A909-73A7DC0C5BA4}">
      <dgm:prSet phldrT="[Text]" custT="1"/>
      <dgm:spPr/>
      <dgm:t>
        <a:bodyPr/>
        <a:lstStyle/>
        <a:p>
          <a:r>
            <a:rPr lang="en-US" sz="2400" b="1" i="1" kern="1200" baseline="0" dirty="0">
              <a:solidFill>
                <a:prstClr val="white"/>
              </a:solidFill>
              <a:latin typeface="Times New Roman" panose="02020603050405020304" pitchFamily="18" charset="0"/>
              <a:ea typeface="맑은 고딕" pitchFamily="50" charset="-127"/>
              <a:cs typeface="+mn-cs"/>
            </a:rPr>
            <a:t>Industrial</a:t>
          </a:r>
          <a:r>
            <a:rPr lang="en-US" sz="1500" kern="1200" dirty="0"/>
            <a:t> </a:t>
          </a:r>
        </a:p>
      </dgm:t>
    </dgm:pt>
    <dgm:pt modelId="{95BB1446-F877-4743-8754-184D5437B6BB}" type="parTrans" cxnId="{8C315DF7-9A18-443F-BEFC-D351C7C171DF}">
      <dgm:prSet/>
      <dgm:spPr/>
      <dgm:t>
        <a:bodyPr/>
        <a:lstStyle/>
        <a:p>
          <a:endParaRPr lang="en-US"/>
        </a:p>
      </dgm:t>
    </dgm:pt>
    <dgm:pt modelId="{EA95D264-1E21-4CAF-99E8-5DE3F6827906}" type="sibTrans" cxnId="{8C315DF7-9A18-443F-BEFC-D351C7C171DF}">
      <dgm:prSet custT="1"/>
      <dgm:spPr/>
      <dgm:t>
        <a:bodyPr/>
        <a:lstStyle/>
        <a:p>
          <a:r>
            <a:rPr lang="en-US" sz="2400" b="1" i="1" kern="1200" baseline="0" dirty="0">
              <a:solidFill>
                <a:prstClr val="white"/>
              </a:solidFill>
              <a:latin typeface="Times New Roman" panose="02020603050405020304" pitchFamily="18" charset="0"/>
              <a:ea typeface="맑은 고딕" pitchFamily="50" charset="-127"/>
              <a:cs typeface="+mn-cs"/>
            </a:rPr>
            <a:t>Mining</a:t>
          </a:r>
          <a:r>
            <a:rPr lang="en-US" sz="3200" kern="1200" dirty="0"/>
            <a:t> </a:t>
          </a:r>
        </a:p>
      </dgm:t>
    </dgm:pt>
    <dgm:pt modelId="{D6189249-D770-455E-9B54-C1329A6F4079}">
      <dgm:prSet phldrT="[Text]" custT="1"/>
      <dgm:spPr/>
      <dgm:t>
        <a:bodyPr/>
        <a:lstStyle/>
        <a:p>
          <a:r>
            <a:rPr lang="en-US" sz="2400" b="1" i="1" kern="1200" baseline="0" dirty="0">
              <a:solidFill>
                <a:prstClr val="white"/>
              </a:solidFill>
              <a:latin typeface="Times New Roman" panose="02020603050405020304" pitchFamily="18" charset="0"/>
              <a:ea typeface="맑은 고딕" pitchFamily="50" charset="-127"/>
              <a:cs typeface="+mn-cs"/>
            </a:rPr>
            <a:t>Military</a:t>
          </a:r>
        </a:p>
      </dgm:t>
    </dgm:pt>
    <dgm:pt modelId="{35CDB5CF-587E-48E2-9A62-D5318849EAC3}" type="sibTrans" cxnId="{E7AE6C90-ED57-45D5-B94D-0540C5F26983}">
      <dgm:prSet custT="1"/>
      <dgm:spPr/>
      <dgm:t>
        <a:bodyPr/>
        <a:lstStyle/>
        <a:p>
          <a:r>
            <a:rPr lang="en-US" sz="2400" b="1" i="1" kern="1200" baseline="0" dirty="0">
              <a:solidFill>
                <a:prstClr val="white"/>
              </a:solidFill>
              <a:latin typeface="Times New Roman" panose="02020603050405020304" pitchFamily="18" charset="0"/>
              <a:ea typeface="맑은 고딕" pitchFamily="50" charset="-127"/>
              <a:cs typeface="+mn-cs"/>
            </a:rPr>
            <a:t>commercial</a:t>
          </a:r>
        </a:p>
      </dgm:t>
    </dgm:pt>
    <dgm:pt modelId="{F930B906-1632-4E2E-B8B9-812DB3E35284}" type="parTrans" cxnId="{E7AE6C90-ED57-45D5-B94D-0540C5F26983}">
      <dgm:prSet/>
      <dgm:spPr/>
      <dgm:t>
        <a:bodyPr/>
        <a:lstStyle/>
        <a:p>
          <a:endParaRPr lang="en-US"/>
        </a:p>
      </dgm:t>
    </dgm:pt>
    <dgm:pt modelId="{1BED42B3-5DAA-484E-9D0F-6BB305601E06}" type="pres">
      <dgm:prSet presAssocID="{470EB9EE-5E1C-4DEC-A10C-CD23C71F6B99}" presName="Name0" presStyleCnt="0">
        <dgm:presLayoutVars>
          <dgm:chMax/>
          <dgm:chPref/>
          <dgm:dir/>
          <dgm:animLvl val="lvl"/>
        </dgm:presLayoutVars>
      </dgm:prSet>
      <dgm:spPr/>
      <dgm:t>
        <a:bodyPr/>
        <a:lstStyle/>
        <a:p>
          <a:endParaRPr lang="en-US"/>
        </a:p>
      </dgm:t>
    </dgm:pt>
    <dgm:pt modelId="{B780A63C-C2AA-4C7A-A716-F420B4F06109}" type="pres">
      <dgm:prSet presAssocID="{27C343D3-8977-400B-96DD-559026660EDC}" presName="composite" presStyleCnt="0"/>
      <dgm:spPr/>
    </dgm:pt>
    <dgm:pt modelId="{117B005C-0C86-41A1-9310-CA4D2D499987}" type="pres">
      <dgm:prSet presAssocID="{27C343D3-8977-400B-96DD-559026660EDC}" presName="Parent1" presStyleLbl="node1" presStyleIdx="0" presStyleCnt="6" custScaleX="164535" custScaleY="98350" custLinFactNeighborX="11385" custLinFactNeighborY="2061">
        <dgm:presLayoutVars>
          <dgm:chMax val="1"/>
          <dgm:chPref val="1"/>
          <dgm:bulletEnabled val="1"/>
        </dgm:presLayoutVars>
      </dgm:prSet>
      <dgm:spPr/>
      <dgm:t>
        <a:bodyPr/>
        <a:lstStyle/>
        <a:p>
          <a:endParaRPr lang="en-US"/>
        </a:p>
      </dgm:t>
    </dgm:pt>
    <dgm:pt modelId="{67F2EFAF-2616-4353-920A-F6DD23BF65BD}" type="pres">
      <dgm:prSet presAssocID="{27C343D3-8977-400B-96DD-559026660EDC}" presName="Childtext1" presStyleLbl="revTx" presStyleIdx="0" presStyleCnt="3">
        <dgm:presLayoutVars>
          <dgm:chMax val="0"/>
          <dgm:chPref val="0"/>
          <dgm:bulletEnabled val="1"/>
        </dgm:presLayoutVars>
      </dgm:prSet>
      <dgm:spPr/>
    </dgm:pt>
    <dgm:pt modelId="{97DF292E-C10A-4FF5-A7F8-5FECC6427A82}" type="pres">
      <dgm:prSet presAssocID="{27C343D3-8977-400B-96DD-559026660EDC}" presName="BalanceSpacing" presStyleCnt="0"/>
      <dgm:spPr/>
    </dgm:pt>
    <dgm:pt modelId="{464CA44C-47EE-40E2-A001-C72740C15205}" type="pres">
      <dgm:prSet presAssocID="{27C343D3-8977-400B-96DD-559026660EDC}" presName="BalanceSpacing1" presStyleCnt="0"/>
      <dgm:spPr/>
    </dgm:pt>
    <dgm:pt modelId="{5D723037-06A4-425F-B86B-B960E1C442EB}" type="pres">
      <dgm:prSet presAssocID="{693869CF-3249-4F08-B13B-3DC76C305466}" presName="Accent1Text" presStyleLbl="node1" presStyleIdx="1" presStyleCnt="6" custScaleX="134977" custScaleY="91940" custLinFactNeighborX="-44455" custLinFactNeighborY="-945"/>
      <dgm:spPr/>
      <dgm:t>
        <a:bodyPr/>
        <a:lstStyle/>
        <a:p>
          <a:endParaRPr lang="en-US"/>
        </a:p>
      </dgm:t>
    </dgm:pt>
    <dgm:pt modelId="{90131939-B900-49D3-8656-4F3E2AE5B92F}" type="pres">
      <dgm:prSet presAssocID="{693869CF-3249-4F08-B13B-3DC76C305466}" presName="spaceBetweenRectangles" presStyleCnt="0"/>
      <dgm:spPr/>
    </dgm:pt>
    <dgm:pt modelId="{4B82F4EE-697D-4798-89A3-C3AA4F49B42F}" type="pres">
      <dgm:prSet presAssocID="{7DFD84C8-0CD8-4A87-A909-73A7DC0C5BA4}" presName="composite" presStyleCnt="0"/>
      <dgm:spPr/>
    </dgm:pt>
    <dgm:pt modelId="{B0936647-A470-4AA8-BFBA-7FA66BB217CE}" type="pres">
      <dgm:prSet presAssocID="{7DFD84C8-0CD8-4A87-A909-73A7DC0C5BA4}" presName="Parent1" presStyleLbl="node1" presStyleIdx="2" presStyleCnt="6" custScaleX="140953" custScaleY="99183" custLinFactNeighborX="-28762" custLinFactNeighborY="-2053">
        <dgm:presLayoutVars>
          <dgm:chMax val="1"/>
          <dgm:chPref val="1"/>
          <dgm:bulletEnabled val="1"/>
        </dgm:presLayoutVars>
      </dgm:prSet>
      <dgm:spPr/>
      <dgm:t>
        <a:bodyPr/>
        <a:lstStyle/>
        <a:p>
          <a:endParaRPr lang="en-US"/>
        </a:p>
      </dgm:t>
    </dgm:pt>
    <dgm:pt modelId="{AFB6216C-2F85-4B25-B8EE-83EE4FC59FCC}" type="pres">
      <dgm:prSet presAssocID="{7DFD84C8-0CD8-4A87-A909-73A7DC0C5BA4}" presName="Childtext1" presStyleLbl="revTx" presStyleIdx="1" presStyleCnt="3">
        <dgm:presLayoutVars>
          <dgm:chMax val="0"/>
          <dgm:chPref val="0"/>
          <dgm:bulletEnabled val="1"/>
        </dgm:presLayoutVars>
      </dgm:prSet>
      <dgm:spPr/>
    </dgm:pt>
    <dgm:pt modelId="{3F6C3510-11EE-4C40-98D0-FCA49965FF65}" type="pres">
      <dgm:prSet presAssocID="{7DFD84C8-0CD8-4A87-A909-73A7DC0C5BA4}" presName="BalanceSpacing" presStyleCnt="0"/>
      <dgm:spPr/>
    </dgm:pt>
    <dgm:pt modelId="{AA3D1D08-64A1-40F5-964E-A28C601408D1}" type="pres">
      <dgm:prSet presAssocID="{7DFD84C8-0CD8-4A87-A909-73A7DC0C5BA4}" presName="BalanceSpacing1" presStyleCnt="0"/>
      <dgm:spPr/>
    </dgm:pt>
    <dgm:pt modelId="{F6992144-F262-47B1-BB4F-D41019AA727C}" type="pres">
      <dgm:prSet presAssocID="{EA95D264-1E21-4CAF-99E8-5DE3F6827906}" presName="Accent1Text" presStyleLbl="node1" presStyleIdx="3" presStyleCnt="6" custScaleY="82015" custLinFactNeighborX="-2184" custLinFactNeighborY="2612"/>
      <dgm:spPr/>
      <dgm:t>
        <a:bodyPr/>
        <a:lstStyle/>
        <a:p>
          <a:endParaRPr lang="en-US"/>
        </a:p>
      </dgm:t>
    </dgm:pt>
    <dgm:pt modelId="{9D8F4B8C-F6E1-4941-9CB6-6423B0CB5C71}" type="pres">
      <dgm:prSet presAssocID="{EA95D264-1E21-4CAF-99E8-5DE3F6827906}" presName="spaceBetweenRectangles" presStyleCnt="0"/>
      <dgm:spPr/>
    </dgm:pt>
    <dgm:pt modelId="{EE834A87-61D9-4040-B5A9-B0476A083028}" type="pres">
      <dgm:prSet presAssocID="{D6189249-D770-455E-9B54-C1329A6F4079}" presName="composite" presStyleCnt="0"/>
      <dgm:spPr/>
    </dgm:pt>
    <dgm:pt modelId="{674D7063-3F28-479B-B0F8-1C47CEB94B0A}" type="pres">
      <dgm:prSet presAssocID="{D6189249-D770-455E-9B54-C1329A6F4079}" presName="Parent1" presStyleLbl="node1" presStyleIdx="4" presStyleCnt="6" custScaleX="126215" custScaleY="94208" custLinFactNeighborX="-2225" custLinFactNeighborY="-5076">
        <dgm:presLayoutVars>
          <dgm:chMax val="1"/>
          <dgm:chPref val="1"/>
          <dgm:bulletEnabled val="1"/>
        </dgm:presLayoutVars>
      </dgm:prSet>
      <dgm:spPr/>
      <dgm:t>
        <a:bodyPr/>
        <a:lstStyle/>
        <a:p>
          <a:endParaRPr lang="en-US"/>
        </a:p>
      </dgm:t>
    </dgm:pt>
    <dgm:pt modelId="{B2C03609-A2FB-4D5E-B200-33221C9E931A}" type="pres">
      <dgm:prSet presAssocID="{D6189249-D770-455E-9B54-C1329A6F4079}" presName="Childtext1" presStyleLbl="revTx" presStyleIdx="2" presStyleCnt="3">
        <dgm:presLayoutVars>
          <dgm:chMax val="0"/>
          <dgm:chPref val="0"/>
          <dgm:bulletEnabled val="1"/>
        </dgm:presLayoutVars>
      </dgm:prSet>
      <dgm:spPr/>
    </dgm:pt>
    <dgm:pt modelId="{ADCC2B2C-FA72-48AB-8537-21D9467EA8C2}" type="pres">
      <dgm:prSet presAssocID="{D6189249-D770-455E-9B54-C1329A6F4079}" presName="BalanceSpacing" presStyleCnt="0"/>
      <dgm:spPr/>
    </dgm:pt>
    <dgm:pt modelId="{65E91584-BD06-40BD-B1D2-9174816CF64C}" type="pres">
      <dgm:prSet presAssocID="{D6189249-D770-455E-9B54-C1329A6F4079}" presName="BalanceSpacing1" presStyleCnt="0"/>
      <dgm:spPr/>
    </dgm:pt>
    <dgm:pt modelId="{7A02983B-E475-4354-ABFD-11F78D91A60F}" type="pres">
      <dgm:prSet presAssocID="{35CDB5CF-587E-48E2-9A62-D5318849EAC3}" presName="Accent1Text" presStyleLbl="node1" presStyleIdx="5" presStyleCnt="6" custScaleX="148165" custScaleY="99056" custLinFactNeighborX="-46419" custLinFactNeighborY="-2652"/>
      <dgm:spPr/>
      <dgm:t>
        <a:bodyPr/>
        <a:lstStyle/>
        <a:p>
          <a:endParaRPr lang="en-US"/>
        </a:p>
      </dgm:t>
    </dgm:pt>
  </dgm:ptLst>
  <dgm:cxnLst>
    <dgm:cxn modelId="{44D2A939-F57A-4189-9A69-6F691F2D2965}" type="presOf" srcId="{35CDB5CF-587E-48E2-9A62-D5318849EAC3}" destId="{7A02983B-E475-4354-ABFD-11F78D91A60F}" srcOrd="0" destOrd="0" presId="urn:microsoft.com/office/officeart/2008/layout/AlternatingHexagons"/>
    <dgm:cxn modelId="{05DACD16-F65D-4B44-B5A2-4BA100C1EBEE}" type="presOf" srcId="{D6189249-D770-455E-9B54-C1329A6F4079}" destId="{674D7063-3F28-479B-B0F8-1C47CEB94B0A}" srcOrd="0" destOrd="0" presId="urn:microsoft.com/office/officeart/2008/layout/AlternatingHexagons"/>
    <dgm:cxn modelId="{8C315DF7-9A18-443F-BEFC-D351C7C171DF}" srcId="{470EB9EE-5E1C-4DEC-A10C-CD23C71F6B99}" destId="{7DFD84C8-0CD8-4A87-A909-73A7DC0C5BA4}" srcOrd="1" destOrd="0" parTransId="{95BB1446-F877-4743-8754-184D5437B6BB}" sibTransId="{EA95D264-1E21-4CAF-99E8-5DE3F6827906}"/>
    <dgm:cxn modelId="{E42A79BC-699A-4CF8-9A08-A53EAA2BB2DA}" type="presOf" srcId="{470EB9EE-5E1C-4DEC-A10C-CD23C71F6B99}" destId="{1BED42B3-5DAA-484E-9D0F-6BB305601E06}" srcOrd="0" destOrd="0" presId="urn:microsoft.com/office/officeart/2008/layout/AlternatingHexagons"/>
    <dgm:cxn modelId="{AA363C3C-FF41-44E8-B3BF-11F7977CC296}" type="presOf" srcId="{27C343D3-8977-400B-96DD-559026660EDC}" destId="{117B005C-0C86-41A1-9310-CA4D2D499987}" srcOrd="0" destOrd="0" presId="urn:microsoft.com/office/officeart/2008/layout/AlternatingHexagons"/>
    <dgm:cxn modelId="{CE2EA54F-33E2-4F68-8AD8-FE712E062F18}" type="presOf" srcId="{7DFD84C8-0CD8-4A87-A909-73A7DC0C5BA4}" destId="{B0936647-A470-4AA8-BFBA-7FA66BB217CE}" srcOrd="0" destOrd="0" presId="urn:microsoft.com/office/officeart/2008/layout/AlternatingHexagons"/>
    <dgm:cxn modelId="{E2B4366D-CF62-4DE5-A6E3-E701B27FF054}" srcId="{470EB9EE-5E1C-4DEC-A10C-CD23C71F6B99}" destId="{27C343D3-8977-400B-96DD-559026660EDC}" srcOrd="0" destOrd="0" parTransId="{FA72E4F4-3ACF-4391-A777-B901A7B6BC9C}" sibTransId="{693869CF-3249-4F08-B13B-3DC76C305466}"/>
    <dgm:cxn modelId="{1996877F-00DB-485C-9F9C-83992C69BD5C}" type="presOf" srcId="{693869CF-3249-4F08-B13B-3DC76C305466}" destId="{5D723037-06A4-425F-B86B-B960E1C442EB}" srcOrd="0" destOrd="0" presId="urn:microsoft.com/office/officeart/2008/layout/AlternatingHexagons"/>
    <dgm:cxn modelId="{4CF2280B-1BF1-43E5-ABAC-F203CA910B95}" type="presOf" srcId="{EA95D264-1E21-4CAF-99E8-5DE3F6827906}" destId="{F6992144-F262-47B1-BB4F-D41019AA727C}" srcOrd="0" destOrd="0" presId="urn:microsoft.com/office/officeart/2008/layout/AlternatingHexagons"/>
    <dgm:cxn modelId="{E7AE6C90-ED57-45D5-B94D-0540C5F26983}" srcId="{470EB9EE-5E1C-4DEC-A10C-CD23C71F6B99}" destId="{D6189249-D770-455E-9B54-C1329A6F4079}" srcOrd="2" destOrd="0" parTransId="{F930B906-1632-4E2E-B8B9-812DB3E35284}" sibTransId="{35CDB5CF-587E-48E2-9A62-D5318849EAC3}"/>
    <dgm:cxn modelId="{7625DB2C-90FE-4212-A83F-A69144129A99}" type="presParOf" srcId="{1BED42B3-5DAA-484E-9D0F-6BB305601E06}" destId="{B780A63C-C2AA-4C7A-A716-F420B4F06109}" srcOrd="0" destOrd="0" presId="urn:microsoft.com/office/officeart/2008/layout/AlternatingHexagons"/>
    <dgm:cxn modelId="{9511C54A-1D49-4431-A76E-2D3B6C3FB74A}" type="presParOf" srcId="{B780A63C-C2AA-4C7A-A716-F420B4F06109}" destId="{117B005C-0C86-41A1-9310-CA4D2D499987}" srcOrd="0" destOrd="0" presId="urn:microsoft.com/office/officeart/2008/layout/AlternatingHexagons"/>
    <dgm:cxn modelId="{F17C3E49-F728-4119-89BF-A75271154F02}" type="presParOf" srcId="{B780A63C-C2AA-4C7A-A716-F420B4F06109}" destId="{67F2EFAF-2616-4353-920A-F6DD23BF65BD}" srcOrd="1" destOrd="0" presId="urn:microsoft.com/office/officeart/2008/layout/AlternatingHexagons"/>
    <dgm:cxn modelId="{2E9A906A-CAC9-4ADD-9700-7442ADA4BE0F}" type="presParOf" srcId="{B780A63C-C2AA-4C7A-A716-F420B4F06109}" destId="{97DF292E-C10A-4FF5-A7F8-5FECC6427A82}" srcOrd="2" destOrd="0" presId="urn:microsoft.com/office/officeart/2008/layout/AlternatingHexagons"/>
    <dgm:cxn modelId="{741CFADE-65D8-4EBE-9C65-6E6FDCC3FD67}" type="presParOf" srcId="{B780A63C-C2AA-4C7A-A716-F420B4F06109}" destId="{464CA44C-47EE-40E2-A001-C72740C15205}" srcOrd="3" destOrd="0" presId="urn:microsoft.com/office/officeart/2008/layout/AlternatingHexagons"/>
    <dgm:cxn modelId="{C2E31F12-3879-4820-8959-A8465F673537}" type="presParOf" srcId="{B780A63C-C2AA-4C7A-A716-F420B4F06109}" destId="{5D723037-06A4-425F-B86B-B960E1C442EB}" srcOrd="4" destOrd="0" presId="urn:microsoft.com/office/officeart/2008/layout/AlternatingHexagons"/>
    <dgm:cxn modelId="{C6160921-16A5-41C0-8CA5-11F1C2A78AB2}" type="presParOf" srcId="{1BED42B3-5DAA-484E-9D0F-6BB305601E06}" destId="{90131939-B900-49D3-8656-4F3E2AE5B92F}" srcOrd="1" destOrd="0" presId="urn:microsoft.com/office/officeart/2008/layout/AlternatingHexagons"/>
    <dgm:cxn modelId="{8AF04F65-E1CF-438E-AE16-C7D6CED5E1EC}" type="presParOf" srcId="{1BED42B3-5DAA-484E-9D0F-6BB305601E06}" destId="{4B82F4EE-697D-4798-89A3-C3AA4F49B42F}" srcOrd="2" destOrd="0" presId="urn:microsoft.com/office/officeart/2008/layout/AlternatingHexagons"/>
    <dgm:cxn modelId="{B973F578-2EC7-4844-8C12-5D92E8AFA3D1}" type="presParOf" srcId="{4B82F4EE-697D-4798-89A3-C3AA4F49B42F}" destId="{B0936647-A470-4AA8-BFBA-7FA66BB217CE}" srcOrd="0" destOrd="0" presId="urn:microsoft.com/office/officeart/2008/layout/AlternatingHexagons"/>
    <dgm:cxn modelId="{FF143E19-98F1-4A74-8AFC-0A4967245C2E}" type="presParOf" srcId="{4B82F4EE-697D-4798-89A3-C3AA4F49B42F}" destId="{AFB6216C-2F85-4B25-B8EE-83EE4FC59FCC}" srcOrd="1" destOrd="0" presId="urn:microsoft.com/office/officeart/2008/layout/AlternatingHexagons"/>
    <dgm:cxn modelId="{16AD3667-9DD6-46C4-A245-AA7B14F717A4}" type="presParOf" srcId="{4B82F4EE-697D-4798-89A3-C3AA4F49B42F}" destId="{3F6C3510-11EE-4C40-98D0-FCA49965FF65}" srcOrd="2" destOrd="0" presId="urn:microsoft.com/office/officeart/2008/layout/AlternatingHexagons"/>
    <dgm:cxn modelId="{6A4ED16E-048E-4ADB-B4AB-0AB75D35F40C}" type="presParOf" srcId="{4B82F4EE-697D-4798-89A3-C3AA4F49B42F}" destId="{AA3D1D08-64A1-40F5-964E-A28C601408D1}" srcOrd="3" destOrd="0" presId="urn:microsoft.com/office/officeart/2008/layout/AlternatingHexagons"/>
    <dgm:cxn modelId="{2C7AD0DA-5DA1-44D9-B6E1-36EB4701A40A}" type="presParOf" srcId="{4B82F4EE-697D-4798-89A3-C3AA4F49B42F}" destId="{F6992144-F262-47B1-BB4F-D41019AA727C}" srcOrd="4" destOrd="0" presId="urn:microsoft.com/office/officeart/2008/layout/AlternatingHexagons"/>
    <dgm:cxn modelId="{E7D8A14D-E2E1-4FAD-A400-F6C03C75A04D}" type="presParOf" srcId="{1BED42B3-5DAA-484E-9D0F-6BB305601E06}" destId="{9D8F4B8C-F6E1-4941-9CB6-6423B0CB5C71}" srcOrd="3" destOrd="0" presId="urn:microsoft.com/office/officeart/2008/layout/AlternatingHexagons"/>
    <dgm:cxn modelId="{D79015A7-8F3F-4876-982A-03A35605F87B}" type="presParOf" srcId="{1BED42B3-5DAA-484E-9D0F-6BB305601E06}" destId="{EE834A87-61D9-4040-B5A9-B0476A083028}" srcOrd="4" destOrd="0" presId="urn:microsoft.com/office/officeart/2008/layout/AlternatingHexagons"/>
    <dgm:cxn modelId="{3AF8B831-48C2-46C9-87C7-8F464B1121BE}" type="presParOf" srcId="{EE834A87-61D9-4040-B5A9-B0476A083028}" destId="{674D7063-3F28-479B-B0F8-1C47CEB94B0A}" srcOrd="0" destOrd="0" presId="urn:microsoft.com/office/officeart/2008/layout/AlternatingHexagons"/>
    <dgm:cxn modelId="{ACE545CA-A9C3-4B16-99A3-0139CBCBAB94}" type="presParOf" srcId="{EE834A87-61D9-4040-B5A9-B0476A083028}" destId="{B2C03609-A2FB-4D5E-B200-33221C9E931A}" srcOrd="1" destOrd="0" presId="urn:microsoft.com/office/officeart/2008/layout/AlternatingHexagons"/>
    <dgm:cxn modelId="{DD06E329-202E-45B8-9984-6B19FD994A03}" type="presParOf" srcId="{EE834A87-61D9-4040-B5A9-B0476A083028}" destId="{ADCC2B2C-FA72-48AB-8537-21D9467EA8C2}" srcOrd="2" destOrd="0" presId="urn:microsoft.com/office/officeart/2008/layout/AlternatingHexagons"/>
    <dgm:cxn modelId="{20AB93E0-A906-4F21-B4BC-295F432488C0}" type="presParOf" srcId="{EE834A87-61D9-4040-B5A9-B0476A083028}" destId="{65E91584-BD06-40BD-B1D2-9174816CF64C}" srcOrd="3" destOrd="0" presId="urn:microsoft.com/office/officeart/2008/layout/AlternatingHexagons"/>
    <dgm:cxn modelId="{7841CA5E-8963-4E28-B246-EE875D4EF41D}" type="presParOf" srcId="{EE834A87-61D9-4040-B5A9-B0476A083028}" destId="{7A02983B-E475-4354-ABFD-11F78D91A60F}" srcOrd="4" destOrd="0" presId="urn:microsoft.com/office/officeart/2008/layout/AlternatingHexagon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E23CBC1-3AEE-49E7-880C-12E12D730914}" type="doc">
      <dgm:prSet loTypeId="urn:microsoft.com/office/officeart/2005/8/layout/default" loCatId="list" qsTypeId="urn:microsoft.com/office/officeart/2005/8/quickstyle/3d3" qsCatId="3D" csTypeId="urn:microsoft.com/office/officeart/2005/8/colors/accent6_2" csCatId="accent6" phldr="1"/>
      <dgm:spPr/>
      <dgm:t>
        <a:bodyPr/>
        <a:lstStyle/>
        <a:p>
          <a:endParaRPr lang="en-US"/>
        </a:p>
      </dgm:t>
    </dgm:pt>
    <dgm:pt modelId="{0FDE0F5C-DA9F-4A18-A7BE-50CE3367BFB4}">
      <dgm:prSet phldrT="[Text]" custT="1"/>
      <dgm:spPr/>
      <dgm:t>
        <a:bodyPr/>
        <a:lstStyle/>
        <a:p>
          <a:r>
            <a:rPr lang="en-US" sz="2400" b="1" i="1" kern="1200" baseline="0" dirty="0" smtClean="0">
              <a:solidFill>
                <a:schemeClr val="tx1"/>
              </a:solidFill>
              <a:latin typeface="Times New Roman" panose="02020603050405020304" pitchFamily="18" charset="0"/>
              <a:ea typeface="맑은 고딕" pitchFamily="50" charset="-127"/>
              <a:cs typeface="+mn-cs"/>
            </a:rPr>
            <a:t>Inorganic</a:t>
          </a:r>
          <a:endParaRPr lang="en-US" sz="2400" b="1" i="1" kern="1200" baseline="0" dirty="0">
            <a:solidFill>
              <a:schemeClr val="tx1"/>
            </a:solidFill>
            <a:latin typeface="Times New Roman" panose="02020603050405020304" pitchFamily="18" charset="0"/>
            <a:ea typeface="맑은 고딕" pitchFamily="50" charset="-127"/>
            <a:cs typeface="+mn-cs"/>
          </a:endParaRPr>
        </a:p>
      </dgm:t>
    </dgm:pt>
    <dgm:pt modelId="{B5D2A920-266D-4BC2-8A85-C3DDB0F26A29}" type="parTrans" cxnId="{B92C2ADA-F28A-40E1-BBA6-5D4E434117FD}">
      <dgm:prSet/>
      <dgm:spPr/>
      <dgm:t>
        <a:bodyPr/>
        <a:lstStyle/>
        <a:p>
          <a:endParaRPr lang="en-US"/>
        </a:p>
      </dgm:t>
    </dgm:pt>
    <dgm:pt modelId="{D2108778-E03B-47AF-9A9F-ECC19872B022}" type="sibTrans" cxnId="{B92C2ADA-F28A-40E1-BBA6-5D4E434117FD}">
      <dgm:prSet/>
      <dgm:spPr/>
      <dgm:t>
        <a:bodyPr/>
        <a:lstStyle/>
        <a:p>
          <a:endParaRPr lang="en-US"/>
        </a:p>
      </dgm:t>
    </dgm:pt>
    <dgm:pt modelId="{6E167B33-D472-4592-88A8-79D0C4B68ECF}">
      <dgm:prSet phldrT="[Text]" custT="1"/>
      <dgm:spPr/>
      <dgm:t>
        <a:bodyPr/>
        <a:lstStyle/>
        <a:p>
          <a:r>
            <a:rPr lang="en-US" sz="2400" b="1" i="1" kern="1200" baseline="0" dirty="0" smtClean="0">
              <a:solidFill>
                <a:schemeClr val="tx1"/>
              </a:solidFill>
              <a:latin typeface="Times New Roman" panose="02020603050405020304" pitchFamily="18" charset="0"/>
              <a:ea typeface="맑은 고딕" pitchFamily="50" charset="-127"/>
              <a:cs typeface="+mn-cs"/>
            </a:rPr>
            <a:t>Organic</a:t>
          </a:r>
          <a:r>
            <a:rPr lang="en-US" sz="2800" b="1" kern="1200" dirty="0" smtClean="0"/>
            <a:t> </a:t>
          </a:r>
          <a:endParaRPr lang="en-US" sz="2800" b="1" kern="1200" dirty="0"/>
        </a:p>
      </dgm:t>
    </dgm:pt>
    <dgm:pt modelId="{E7046280-91D4-4076-A20A-8B0D08FEDB1C}" type="parTrans" cxnId="{4FC3818C-8E40-4A80-91C8-DB0EE991EB78}">
      <dgm:prSet/>
      <dgm:spPr/>
      <dgm:t>
        <a:bodyPr/>
        <a:lstStyle/>
        <a:p>
          <a:endParaRPr lang="en-US"/>
        </a:p>
      </dgm:t>
    </dgm:pt>
    <dgm:pt modelId="{963B727E-B5CB-468E-BAED-F01D4A45FE37}" type="sibTrans" cxnId="{4FC3818C-8E40-4A80-91C8-DB0EE991EB78}">
      <dgm:prSet/>
      <dgm:spPr/>
      <dgm:t>
        <a:bodyPr/>
        <a:lstStyle/>
        <a:p>
          <a:endParaRPr lang="en-US"/>
        </a:p>
      </dgm:t>
    </dgm:pt>
    <dgm:pt modelId="{539A29D7-ED1D-4E0B-8699-C00163D5FBBB}">
      <dgm:prSet phldrT="[Text]" custT="1"/>
      <dgm:spPr/>
      <dgm:t>
        <a:bodyPr/>
        <a:lstStyle/>
        <a:p>
          <a:r>
            <a:rPr lang="en-US" sz="2400" b="1" i="1" kern="1200" baseline="0" dirty="0" smtClean="0">
              <a:solidFill>
                <a:schemeClr val="tx1"/>
              </a:solidFill>
              <a:latin typeface="Times New Roman" panose="02020603050405020304" pitchFamily="18" charset="0"/>
              <a:ea typeface="맑은 고딕" pitchFamily="50" charset="-127"/>
              <a:cs typeface="+mn-cs"/>
            </a:rPr>
            <a:t>Suspended</a:t>
          </a:r>
          <a:r>
            <a:rPr lang="en-US" sz="2800" b="1" kern="1200" dirty="0" smtClean="0"/>
            <a:t> </a:t>
          </a:r>
          <a:r>
            <a:rPr lang="en-US" sz="2400" b="1" i="1" kern="1200" baseline="0" dirty="0" smtClean="0">
              <a:solidFill>
                <a:schemeClr val="tx1"/>
              </a:solidFill>
              <a:latin typeface="Times New Roman" panose="02020603050405020304" pitchFamily="18" charset="0"/>
              <a:ea typeface="맑은 고딕" pitchFamily="50" charset="-127"/>
              <a:cs typeface="+mn-cs"/>
            </a:rPr>
            <a:t>Solid</a:t>
          </a:r>
          <a:r>
            <a:rPr lang="en-US" sz="2800" b="1" kern="1200" dirty="0" smtClean="0"/>
            <a:t> </a:t>
          </a:r>
          <a:endParaRPr lang="en-US" sz="2800" b="1" kern="1200" dirty="0"/>
        </a:p>
      </dgm:t>
    </dgm:pt>
    <dgm:pt modelId="{6DB866FD-F766-4DB5-A54C-403031727361}" type="parTrans" cxnId="{DF451398-5E2B-4502-A14B-3A8B73186A5A}">
      <dgm:prSet/>
      <dgm:spPr/>
      <dgm:t>
        <a:bodyPr/>
        <a:lstStyle/>
        <a:p>
          <a:endParaRPr lang="en-US"/>
        </a:p>
      </dgm:t>
    </dgm:pt>
    <dgm:pt modelId="{AC461088-2698-46A4-B637-0F631135A192}" type="sibTrans" cxnId="{DF451398-5E2B-4502-A14B-3A8B73186A5A}">
      <dgm:prSet/>
      <dgm:spPr/>
      <dgm:t>
        <a:bodyPr/>
        <a:lstStyle/>
        <a:p>
          <a:endParaRPr lang="en-US"/>
        </a:p>
      </dgm:t>
    </dgm:pt>
    <dgm:pt modelId="{35D024D4-2924-471F-AB3F-BE191517D8E6}">
      <dgm:prSet custT="1"/>
      <dgm:spPr/>
      <dgm:t>
        <a:bodyPr/>
        <a:lstStyle/>
        <a:p>
          <a:r>
            <a:rPr lang="en-US" sz="2400" b="1" i="1" kern="1200" baseline="0" dirty="0" smtClean="0">
              <a:solidFill>
                <a:schemeClr val="tx1"/>
              </a:solidFill>
              <a:latin typeface="Times New Roman" panose="02020603050405020304" pitchFamily="18" charset="0"/>
              <a:ea typeface="맑은 고딕" pitchFamily="50" charset="-127"/>
              <a:cs typeface="+mn-cs"/>
            </a:rPr>
            <a:t>Microorganism</a:t>
          </a:r>
          <a:endParaRPr lang="en-US" sz="2400" b="1" i="1" kern="1200" baseline="0" dirty="0">
            <a:solidFill>
              <a:schemeClr val="tx1"/>
            </a:solidFill>
            <a:latin typeface="Times New Roman" panose="02020603050405020304" pitchFamily="18" charset="0"/>
            <a:ea typeface="맑은 고딕" pitchFamily="50" charset="-127"/>
            <a:cs typeface="+mn-cs"/>
          </a:endParaRPr>
        </a:p>
      </dgm:t>
    </dgm:pt>
    <dgm:pt modelId="{99B349A5-8BB7-4280-A7C5-6D6D13DFC6D3}" type="parTrans" cxnId="{3A3A4699-9585-4005-A354-263F0F6F3ADE}">
      <dgm:prSet/>
      <dgm:spPr/>
      <dgm:t>
        <a:bodyPr/>
        <a:lstStyle/>
        <a:p>
          <a:endParaRPr lang="en-US"/>
        </a:p>
      </dgm:t>
    </dgm:pt>
    <dgm:pt modelId="{27C1EB04-C676-435D-90E4-35735EF5DC11}" type="sibTrans" cxnId="{3A3A4699-9585-4005-A354-263F0F6F3ADE}">
      <dgm:prSet/>
      <dgm:spPr/>
      <dgm:t>
        <a:bodyPr/>
        <a:lstStyle/>
        <a:p>
          <a:endParaRPr lang="en-US"/>
        </a:p>
      </dgm:t>
    </dgm:pt>
    <dgm:pt modelId="{6E1BB83C-CF0B-44EF-BB8E-D49C66FB705C}">
      <dgm:prSet custT="1"/>
      <dgm:spPr/>
      <dgm:t>
        <a:bodyPr/>
        <a:lstStyle/>
        <a:p>
          <a:r>
            <a:rPr lang="en-US" sz="2400" b="1" i="1" kern="1200" baseline="0" dirty="0" smtClean="0">
              <a:solidFill>
                <a:schemeClr val="tx1"/>
              </a:solidFill>
              <a:latin typeface="Times New Roman" panose="02020603050405020304" pitchFamily="18" charset="0"/>
              <a:ea typeface="맑은 고딕" pitchFamily="50" charset="-127"/>
              <a:cs typeface="+mn-cs"/>
            </a:rPr>
            <a:t>Radionuclide</a:t>
          </a:r>
          <a:endParaRPr lang="en-US" sz="2400" b="1" i="1" kern="1200" baseline="0" dirty="0">
            <a:solidFill>
              <a:schemeClr val="tx1"/>
            </a:solidFill>
            <a:latin typeface="Times New Roman" panose="02020603050405020304" pitchFamily="18" charset="0"/>
            <a:ea typeface="맑은 고딕" pitchFamily="50" charset="-127"/>
            <a:cs typeface="+mn-cs"/>
          </a:endParaRPr>
        </a:p>
      </dgm:t>
    </dgm:pt>
    <dgm:pt modelId="{651B1F78-B36B-4C26-8703-93B72FD454CD}" type="parTrans" cxnId="{00A89F72-024B-4D39-9F59-CBC12AE85EE0}">
      <dgm:prSet/>
      <dgm:spPr/>
      <dgm:t>
        <a:bodyPr/>
        <a:lstStyle/>
        <a:p>
          <a:endParaRPr lang="en-US"/>
        </a:p>
      </dgm:t>
    </dgm:pt>
    <dgm:pt modelId="{0932EEB7-E554-4EEC-AB17-833E920ADCDA}" type="sibTrans" cxnId="{00A89F72-024B-4D39-9F59-CBC12AE85EE0}">
      <dgm:prSet/>
      <dgm:spPr/>
      <dgm:t>
        <a:bodyPr/>
        <a:lstStyle/>
        <a:p>
          <a:endParaRPr lang="en-US"/>
        </a:p>
      </dgm:t>
    </dgm:pt>
    <dgm:pt modelId="{9883EF44-3699-41B1-BC35-8AF549485833}">
      <dgm:prSet custT="1"/>
      <dgm:spPr/>
      <dgm:t>
        <a:bodyPr/>
        <a:lstStyle/>
        <a:p>
          <a:r>
            <a:rPr lang="en-US" sz="2400" b="1" i="1" kern="1200" baseline="0" dirty="0" smtClean="0">
              <a:solidFill>
                <a:schemeClr val="tx1"/>
              </a:solidFill>
              <a:latin typeface="Times New Roman" panose="02020603050405020304" pitchFamily="18" charset="0"/>
              <a:ea typeface="맑은 고딕" pitchFamily="50" charset="-127"/>
              <a:cs typeface="+mn-cs"/>
            </a:rPr>
            <a:t>Thermal</a:t>
          </a:r>
          <a:endParaRPr lang="en-US" sz="2400" b="1" i="1" kern="1200" baseline="0" dirty="0">
            <a:solidFill>
              <a:schemeClr val="tx1"/>
            </a:solidFill>
            <a:latin typeface="Times New Roman" panose="02020603050405020304" pitchFamily="18" charset="0"/>
            <a:ea typeface="맑은 고딕" pitchFamily="50" charset="-127"/>
            <a:cs typeface="+mn-cs"/>
          </a:endParaRPr>
        </a:p>
      </dgm:t>
    </dgm:pt>
    <dgm:pt modelId="{EAF3FEA8-92ED-4E3D-A3DC-470781F3C0EF}" type="parTrans" cxnId="{4B46C3B2-00A9-47F3-8CAB-F40FAC3BBFFD}">
      <dgm:prSet/>
      <dgm:spPr/>
      <dgm:t>
        <a:bodyPr/>
        <a:lstStyle/>
        <a:p>
          <a:endParaRPr lang="en-US"/>
        </a:p>
      </dgm:t>
    </dgm:pt>
    <dgm:pt modelId="{5D5EB530-9AB3-4DC9-938C-A114B3E17D5A}" type="sibTrans" cxnId="{4B46C3B2-00A9-47F3-8CAB-F40FAC3BBFFD}">
      <dgm:prSet/>
      <dgm:spPr/>
      <dgm:t>
        <a:bodyPr/>
        <a:lstStyle/>
        <a:p>
          <a:endParaRPr lang="en-US"/>
        </a:p>
      </dgm:t>
    </dgm:pt>
    <dgm:pt modelId="{9DE78CA4-B08C-4804-A13C-7A74BFD9CD15}" type="pres">
      <dgm:prSet presAssocID="{BE23CBC1-3AEE-49E7-880C-12E12D730914}" presName="diagram" presStyleCnt="0">
        <dgm:presLayoutVars>
          <dgm:dir/>
          <dgm:resizeHandles val="exact"/>
        </dgm:presLayoutVars>
      </dgm:prSet>
      <dgm:spPr/>
      <dgm:t>
        <a:bodyPr/>
        <a:lstStyle/>
        <a:p>
          <a:endParaRPr lang="en-US"/>
        </a:p>
      </dgm:t>
    </dgm:pt>
    <dgm:pt modelId="{B71E8B9F-5D80-478D-86D5-5ED4933D5129}" type="pres">
      <dgm:prSet presAssocID="{0FDE0F5C-DA9F-4A18-A7BE-50CE3367BFB4}" presName="node" presStyleLbl="node1" presStyleIdx="0" presStyleCnt="6">
        <dgm:presLayoutVars>
          <dgm:bulletEnabled val="1"/>
        </dgm:presLayoutVars>
      </dgm:prSet>
      <dgm:spPr/>
      <dgm:t>
        <a:bodyPr/>
        <a:lstStyle/>
        <a:p>
          <a:endParaRPr lang="en-US"/>
        </a:p>
      </dgm:t>
    </dgm:pt>
    <dgm:pt modelId="{DF415040-C283-4CC2-9D2B-6C00C8640D47}" type="pres">
      <dgm:prSet presAssocID="{D2108778-E03B-47AF-9A9F-ECC19872B022}" presName="sibTrans" presStyleCnt="0"/>
      <dgm:spPr/>
      <dgm:t>
        <a:bodyPr/>
        <a:lstStyle/>
        <a:p>
          <a:endParaRPr lang="en-US"/>
        </a:p>
      </dgm:t>
    </dgm:pt>
    <dgm:pt modelId="{91BE3EF7-88B0-4413-B5ED-508913261C7D}" type="pres">
      <dgm:prSet presAssocID="{6E167B33-D472-4592-88A8-79D0C4B68ECF}" presName="node" presStyleLbl="node1" presStyleIdx="1" presStyleCnt="6">
        <dgm:presLayoutVars>
          <dgm:bulletEnabled val="1"/>
        </dgm:presLayoutVars>
      </dgm:prSet>
      <dgm:spPr/>
      <dgm:t>
        <a:bodyPr/>
        <a:lstStyle/>
        <a:p>
          <a:endParaRPr lang="en-US"/>
        </a:p>
      </dgm:t>
    </dgm:pt>
    <dgm:pt modelId="{9146B6B1-A102-48D2-9FB4-463ED47463EF}" type="pres">
      <dgm:prSet presAssocID="{963B727E-B5CB-468E-BAED-F01D4A45FE37}" presName="sibTrans" presStyleCnt="0"/>
      <dgm:spPr/>
      <dgm:t>
        <a:bodyPr/>
        <a:lstStyle/>
        <a:p>
          <a:endParaRPr lang="en-US"/>
        </a:p>
      </dgm:t>
    </dgm:pt>
    <dgm:pt modelId="{558EDAE3-D4ED-4979-8907-FD64E6ABE2DB}" type="pres">
      <dgm:prSet presAssocID="{539A29D7-ED1D-4E0B-8699-C00163D5FBBB}" presName="node" presStyleLbl="node1" presStyleIdx="2" presStyleCnt="6">
        <dgm:presLayoutVars>
          <dgm:bulletEnabled val="1"/>
        </dgm:presLayoutVars>
      </dgm:prSet>
      <dgm:spPr/>
      <dgm:t>
        <a:bodyPr/>
        <a:lstStyle/>
        <a:p>
          <a:endParaRPr lang="en-US"/>
        </a:p>
      </dgm:t>
    </dgm:pt>
    <dgm:pt modelId="{8B6B0452-23D6-477C-BFEB-42FE4B824615}" type="pres">
      <dgm:prSet presAssocID="{AC461088-2698-46A4-B637-0F631135A192}" presName="sibTrans" presStyleCnt="0"/>
      <dgm:spPr/>
      <dgm:t>
        <a:bodyPr/>
        <a:lstStyle/>
        <a:p>
          <a:endParaRPr lang="en-US"/>
        </a:p>
      </dgm:t>
    </dgm:pt>
    <dgm:pt modelId="{DC6FEBF2-F935-418B-B67D-4BED323384CF}" type="pres">
      <dgm:prSet presAssocID="{35D024D4-2924-471F-AB3F-BE191517D8E6}" presName="node" presStyleLbl="node1" presStyleIdx="3" presStyleCnt="6">
        <dgm:presLayoutVars>
          <dgm:bulletEnabled val="1"/>
        </dgm:presLayoutVars>
      </dgm:prSet>
      <dgm:spPr/>
      <dgm:t>
        <a:bodyPr/>
        <a:lstStyle/>
        <a:p>
          <a:endParaRPr lang="en-US"/>
        </a:p>
      </dgm:t>
    </dgm:pt>
    <dgm:pt modelId="{3692DD98-9B18-4836-B8E1-D39804269225}" type="pres">
      <dgm:prSet presAssocID="{27C1EB04-C676-435D-90E4-35735EF5DC11}" presName="sibTrans" presStyleCnt="0"/>
      <dgm:spPr/>
      <dgm:t>
        <a:bodyPr/>
        <a:lstStyle/>
        <a:p>
          <a:endParaRPr lang="en-US"/>
        </a:p>
      </dgm:t>
    </dgm:pt>
    <dgm:pt modelId="{33668CA4-F592-4707-BA66-487AEE0E8734}" type="pres">
      <dgm:prSet presAssocID="{9883EF44-3699-41B1-BC35-8AF549485833}" presName="node" presStyleLbl="node1" presStyleIdx="4" presStyleCnt="6">
        <dgm:presLayoutVars>
          <dgm:bulletEnabled val="1"/>
        </dgm:presLayoutVars>
      </dgm:prSet>
      <dgm:spPr/>
      <dgm:t>
        <a:bodyPr/>
        <a:lstStyle/>
        <a:p>
          <a:endParaRPr lang="en-US"/>
        </a:p>
      </dgm:t>
    </dgm:pt>
    <dgm:pt modelId="{2F5F12E6-231D-4770-B997-94FB1454E2D9}" type="pres">
      <dgm:prSet presAssocID="{5D5EB530-9AB3-4DC9-938C-A114B3E17D5A}" presName="sibTrans" presStyleCnt="0"/>
      <dgm:spPr/>
      <dgm:t>
        <a:bodyPr/>
        <a:lstStyle/>
        <a:p>
          <a:endParaRPr lang="en-US"/>
        </a:p>
      </dgm:t>
    </dgm:pt>
    <dgm:pt modelId="{44E3EA76-C120-4C5F-9C4A-6805CD15EE0D}" type="pres">
      <dgm:prSet presAssocID="{6E1BB83C-CF0B-44EF-BB8E-D49C66FB705C}" presName="node" presStyleLbl="node1" presStyleIdx="5" presStyleCnt="6">
        <dgm:presLayoutVars>
          <dgm:bulletEnabled val="1"/>
        </dgm:presLayoutVars>
      </dgm:prSet>
      <dgm:spPr/>
      <dgm:t>
        <a:bodyPr/>
        <a:lstStyle/>
        <a:p>
          <a:endParaRPr lang="en-US"/>
        </a:p>
      </dgm:t>
    </dgm:pt>
  </dgm:ptLst>
  <dgm:cxnLst>
    <dgm:cxn modelId="{81F44F2A-B3D9-448F-B0E2-63F891DECAEF}" type="presOf" srcId="{35D024D4-2924-471F-AB3F-BE191517D8E6}" destId="{DC6FEBF2-F935-418B-B67D-4BED323384CF}" srcOrd="0" destOrd="0" presId="urn:microsoft.com/office/officeart/2005/8/layout/default"/>
    <dgm:cxn modelId="{23DC2CE7-8EB3-437F-B936-6E1ED1A56C78}" type="presOf" srcId="{BE23CBC1-3AEE-49E7-880C-12E12D730914}" destId="{9DE78CA4-B08C-4804-A13C-7A74BFD9CD15}" srcOrd="0" destOrd="0" presId="urn:microsoft.com/office/officeart/2005/8/layout/default"/>
    <dgm:cxn modelId="{A2C93288-A4F2-497C-9008-2A6A94D92E68}" type="presOf" srcId="{9883EF44-3699-41B1-BC35-8AF549485833}" destId="{33668CA4-F592-4707-BA66-487AEE0E8734}" srcOrd="0" destOrd="0" presId="urn:microsoft.com/office/officeart/2005/8/layout/default"/>
    <dgm:cxn modelId="{F8580AD5-AC8A-42E9-A4BA-8540D81FD004}" type="presOf" srcId="{6E1BB83C-CF0B-44EF-BB8E-D49C66FB705C}" destId="{44E3EA76-C120-4C5F-9C4A-6805CD15EE0D}" srcOrd="0" destOrd="0" presId="urn:microsoft.com/office/officeart/2005/8/layout/default"/>
    <dgm:cxn modelId="{DF451398-5E2B-4502-A14B-3A8B73186A5A}" srcId="{BE23CBC1-3AEE-49E7-880C-12E12D730914}" destId="{539A29D7-ED1D-4E0B-8699-C00163D5FBBB}" srcOrd="2" destOrd="0" parTransId="{6DB866FD-F766-4DB5-A54C-403031727361}" sibTransId="{AC461088-2698-46A4-B637-0F631135A192}"/>
    <dgm:cxn modelId="{4B46C3B2-00A9-47F3-8CAB-F40FAC3BBFFD}" srcId="{BE23CBC1-3AEE-49E7-880C-12E12D730914}" destId="{9883EF44-3699-41B1-BC35-8AF549485833}" srcOrd="4" destOrd="0" parTransId="{EAF3FEA8-92ED-4E3D-A3DC-470781F3C0EF}" sibTransId="{5D5EB530-9AB3-4DC9-938C-A114B3E17D5A}"/>
    <dgm:cxn modelId="{4FC3818C-8E40-4A80-91C8-DB0EE991EB78}" srcId="{BE23CBC1-3AEE-49E7-880C-12E12D730914}" destId="{6E167B33-D472-4592-88A8-79D0C4B68ECF}" srcOrd="1" destOrd="0" parTransId="{E7046280-91D4-4076-A20A-8B0D08FEDB1C}" sibTransId="{963B727E-B5CB-468E-BAED-F01D4A45FE37}"/>
    <dgm:cxn modelId="{B92C2ADA-F28A-40E1-BBA6-5D4E434117FD}" srcId="{BE23CBC1-3AEE-49E7-880C-12E12D730914}" destId="{0FDE0F5C-DA9F-4A18-A7BE-50CE3367BFB4}" srcOrd="0" destOrd="0" parTransId="{B5D2A920-266D-4BC2-8A85-C3DDB0F26A29}" sibTransId="{D2108778-E03B-47AF-9A9F-ECC19872B022}"/>
    <dgm:cxn modelId="{3153EE0C-8AA3-4753-A41E-50D94D003D82}" type="presOf" srcId="{539A29D7-ED1D-4E0B-8699-C00163D5FBBB}" destId="{558EDAE3-D4ED-4979-8907-FD64E6ABE2DB}" srcOrd="0" destOrd="0" presId="urn:microsoft.com/office/officeart/2005/8/layout/default"/>
    <dgm:cxn modelId="{CE759560-FC70-4702-A95B-34510B183362}" type="presOf" srcId="{0FDE0F5C-DA9F-4A18-A7BE-50CE3367BFB4}" destId="{B71E8B9F-5D80-478D-86D5-5ED4933D5129}" srcOrd="0" destOrd="0" presId="urn:microsoft.com/office/officeart/2005/8/layout/default"/>
    <dgm:cxn modelId="{00A89F72-024B-4D39-9F59-CBC12AE85EE0}" srcId="{BE23CBC1-3AEE-49E7-880C-12E12D730914}" destId="{6E1BB83C-CF0B-44EF-BB8E-D49C66FB705C}" srcOrd="5" destOrd="0" parTransId="{651B1F78-B36B-4C26-8703-93B72FD454CD}" sibTransId="{0932EEB7-E554-4EEC-AB17-833E920ADCDA}"/>
    <dgm:cxn modelId="{FE0E6A78-3F37-444D-817B-1E7506AD3A22}" type="presOf" srcId="{6E167B33-D472-4592-88A8-79D0C4B68ECF}" destId="{91BE3EF7-88B0-4413-B5ED-508913261C7D}" srcOrd="0" destOrd="0" presId="urn:microsoft.com/office/officeart/2005/8/layout/default"/>
    <dgm:cxn modelId="{3A3A4699-9585-4005-A354-263F0F6F3ADE}" srcId="{BE23CBC1-3AEE-49E7-880C-12E12D730914}" destId="{35D024D4-2924-471F-AB3F-BE191517D8E6}" srcOrd="3" destOrd="0" parTransId="{99B349A5-8BB7-4280-A7C5-6D6D13DFC6D3}" sibTransId="{27C1EB04-C676-435D-90E4-35735EF5DC11}"/>
    <dgm:cxn modelId="{14E8448E-C201-4ED9-A21A-23084F627ED7}" type="presParOf" srcId="{9DE78CA4-B08C-4804-A13C-7A74BFD9CD15}" destId="{B71E8B9F-5D80-478D-86D5-5ED4933D5129}" srcOrd="0" destOrd="0" presId="urn:microsoft.com/office/officeart/2005/8/layout/default"/>
    <dgm:cxn modelId="{721FBE38-544D-4648-9E75-14ADFDCB3767}" type="presParOf" srcId="{9DE78CA4-B08C-4804-A13C-7A74BFD9CD15}" destId="{DF415040-C283-4CC2-9D2B-6C00C8640D47}" srcOrd="1" destOrd="0" presId="urn:microsoft.com/office/officeart/2005/8/layout/default"/>
    <dgm:cxn modelId="{E7FFAB52-1E00-48D0-87F1-5EA28491AB93}" type="presParOf" srcId="{9DE78CA4-B08C-4804-A13C-7A74BFD9CD15}" destId="{91BE3EF7-88B0-4413-B5ED-508913261C7D}" srcOrd="2" destOrd="0" presId="urn:microsoft.com/office/officeart/2005/8/layout/default"/>
    <dgm:cxn modelId="{939D1C64-8B47-4BA2-B776-BD2E1D45048F}" type="presParOf" srcId="{9DE78CA4-B08C-4804-A13C-7A74BFD9CD15}" destId="{9146B6B1-A102-48D2-9FB4-463ED47463EF}" srcOrd="3" destOrd="0" presId="urn:microsoft.com/office/officeart/2005/8/layout/default"/>
    <dgm:cxn modelId="{865840E5-7E90-4B0E-965D-B6EF5743B340}" type="presParOf" srcId="{9DE78CA4-B08C-4804-A13C-7A74BFD9CD15}" destId="{558EDAE3-D4ED-4979-8907-FD64E6ABE2DB}" srcOrd="4" destOrd="0" presId="urn:microsoft.com/office/officeart/2005/8/layout/default"/>
    <dgm:cxn modelId="{96BBBBFE-0BB8-424E-945C-F37F8972F2E1}" type="presParOf" srcId="{9DE78CA4-B08C-4804-A13C-7A74BFD9CD15}" destId="{8B6B0452-23D6-477C-BFEB-42FE4B824615}" srcOrd="5" destOrd="0" presId="urn:microsoft.com/office/officeart/2005/8/layout/default"/>
    <dgm:cxn modelId="{4D60EB90-2AEF-4294-9D94-FFF9F3ACD185}" type="presParOf" srcId="{9DE78CA4-B08C-4804-A13C-7A74BFD9CD15}" destId="{DC6FEBF2-F935-418B-B67D-4BED323384CF}" srcOrd="6" destOrd="0" presId="urn:microsoft.com/office/officeart/2005/8/layout/default"/>
    <dgm:cxn modelId="{92B2711D-CB78-4C07-A802-7348DB72B934}" type="presParOf" srcId="{9DE78CA4-B08C-4804-A13C-7A74BFD9CD15}" destId="{3692DD98-9B18-4836-B8E1-D39804269225}" srcOrd="7" destOrd="0" presId="urn:microsoft.com/office/officeart/2005/8/layout/default"/>
    <dgm:cxn modelId="{C917E11E-8C98-4114-9A9F-E58109711F6B}" type="presParOf" srcId="{9DE78CA4-B08C-4804-A13C-7A74BFD9CD15}" destId="{33668CA4-F592-4707-BA66-487AEE0E8734}" srcOrd="8" destOrd="0" presId="urn:microsoft.com/office/officeart/2005/8/layout/default"/>
    <dgm:cxn modelId="{F413D589-82EB-4F7F-A3D6-B8EB8BC4B141}" type="presParOf" srcId="{9DE78CA4-B08C-4804-A13C-7A74BFD9CD15}" destId="{2F5F12E6-231D-4770-B997-94FB1454E2D9}" srcOrd="9" destOrd="0" presId="urn:microsoft.com/office/officeart/2005/8/layout/default"/>
    <dgm:cxn modelId="{58B7167F-3AA2-4FFF-9E4C-D1A3FD989924}" type="presParOf" srcId="{9DE78CA4-B08C-4804-A13C-7A74BFD9CD15}" destId="{44E3EA76-C120-4C5F-9C4A-6805CD15EE0D}" srcOrd="10" destOrd="0" presId="urn:microsoft.com/office/officeart/2005/8/layout/defaul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D4D533-2669-4728-B9BC-D37E44A5D082}" type="doc">
      <dgm:prSet loTypeId="urn:microsoft.com/office/officeart/2005/8/layout/vList5" loCatId="list" qsTypeId="urn:microsoft.com/office/officeart/2005/8/quickstyle/simple1" qsCatId="simple" csTypeId="urn:microsoft.com/office/officeart/2005/8/colors/accent6_3" csCatId="accent6" phldr="1"/>
      <dgm:spPr/>
      <dgm:t>
        <a:bodyPr/>
        <a:lstStyle/>
        <a:p>
          <a:endParaRPr lang="en-US"/>
        </a:p>
      </dgm:t>
    </dgm:pt>
    <dgm:pt modelId="{D77A1383-D82E-4052-B4B0-9C15ACDFA450}">
      <dgm:prSet phldrT="[Text]" custT="1"/>
      <dgm:spPr/>
      <dgm:t>
        <a:bodyPr/>
        <a:lstStyle/>
        <a:p>
          <a:r>
            <a:rPr lang="en-US" altLang="en-US" sz="4000" b="1" i="1" kern="1200" baseline="0" smtClean="0">
              <a:latin typeface="Times New Roman" panose="02020603050405020304" pitchFamily="18" charset="0"/>
              <a:ea typeface="맑은 고딕" pitchFamily="50" charset="-127"/>
              <a:cs typeface="+mn-cs"/>
            </a:rPr>
            <a:t>Depend</a:t>
          </a:r>
          <a:endParaRPr lang="en-US" altLang="en-US" sz="4000" b="1" i="1" kern="1200" baseline="0" dirty="0">
            <a:latin typeface="Times New Roman" panose="02020603050405020304" pitchFamily="18" charset="0"/>
            <a:ea typeface="맑은 고딕" pitchFamily="50" charset="-127"/>
            <a:cs typeface="+mn-cs"/>
          </a:endParaRPr>
        </a:p>
      </dgm:t>
    </dgm:pt>
    <dgm:pt modelId="{357BB936-7270-4E09-B724-ED2243E8CCEC}" type="parTrans" cxnId="{C7183DC9-BADC-416A-ACAE-E3D6601B81FE}">
      <dgm:prSet/>
      <dgm:spPr/>
      <dgm:t>
        <a:bodyPr/>
        <a:lstStyle/>
        <a:p>
          <a:endParaRPr lang="en-US"/>
        </a:p>
      </dgm:t>
    </dgm:pt>
    <dgm:pt modelId="{D29CC896-2478-4336-A54D-C1E4B2640436}" type="sibTrans" cxnId="{C7183DC9-BADC-416A-ACAE-E3D6601B81FE}">
      <dgm:prSet/>
      <dgm:spPr/>
      <dgm:t>
        <a:bodyPr/>
        <a:lstStyle/>
        <a:p>
          <a:endParaRPr lang="en-US"/>
        </a:p>
      </dgm:t>
    </dgm:pt>
    <dgm:pt modelId="{140723E0-72A6-4B24-9CFB-A45A372B5AE5}">
      <dgm:prSet phldrT="[Text]" custT="1"/>
      <dgm:spPr/>
      <dgm:t>
        <a:bodyPr/>
        <a:lstStyle/>
        <a:p>
          <a:r>
            <a:rPr lang="en-US" altLang="en-US" sz="2000" i="1" kern="1200" baseline="0" smtClean="0">
              <a:latin typeface="Times New Roman" panose="02020603050405020304" pitchFamily="18" charset="0"/>
              <a:ea typeface="맑은 고딕" pitchFamily="50" charset="-127"/>
              <a:cs typeface="+mn-cs"/>
            </a:rPr>
            <a:t>Quality of sources</a:t>
          </a:r>
          <a:endParaRPr lang="en-US" altLang="en-US" sz="2000" i="1" kern="1200" baseline="0" dirty="0">
            <a:latin typeface="Times New Roman" panose="02020603050405020304" pitchFamily="18" charset="0"/>
            <a:ea typeface="맑은 고딕" pitchFamily="50" charset="-127"/>
            <a:cs typeface="+mn-cs"/>
          </a:endParaRPr>
        </a:p>
      </dgm:t>
    </dgm:pt>
    <dgm:pt modelId="{39C9C649-F029-4837-A316-96F31A4C6341}" type="parTrans" cxnId="{593936AF-3EB7-4D36-A6AC-94BACFEE064F}">
      <dgm:prSet/>
      <dgm:spPr/>
      <dgm:t>
        <a:bodyPr/>
        <a:lstStyle/>
        <a:p>
          <a:endParaRPr lang="en-US"/>
        </a:p>
      </dgm:t>
    </dgm:pt>
    <dgm:pt modelId="{FA647962-7F1D-4E46-96C1-E4800C6FDB0F}" type="sibTrans" cxnId="{593936AF-3EB7-4D36-A6AC-94BACFEE064F}">
      <dgm:prSet/>
      <dgm:spPr/>
      <dgm:t>
        <a:bodyPr/>
        <a:lstStyle/>
        <a:p>
          <a:endParaRPr lang="en-US"/>
        </a:p>
      </dgm:t>
    </dgm:pt>
    <dgm:pt modelId="{4A45F367-9786-438A-83C4-098930B59195}">
      <dgm:prSet phldrT="[Text]" custT="1"/>
      <dgm:spPr/>
      <dgm:t>
        <a:bodyPr/>
        <a:lstStyle/>
        <a:p>
          <a:r>
            <a:rPr lang="en-US" altLang="en-US" sz="2000" i="1" kern="1200" baseline="0" dirty="0" smtClean="0">
              <a:latin typeface="Times New Roman" panose="02020603050405020304" pitchFamily="18" charset="0"/>
              <a:ea typeface="맑은 고딕" pitchFamily="50" charset="-127"/>
              <a:cs typeface="+mn-cs"/>
            </a:rPr>
            <a:t>Purpose</a:t>
          </a:r>
          <a:endParaRPr lang="en-US" altLang="en-US" sz="2000" i="1" kern="1200" baseline="0" dirty="0">
            <a:latin typeface="Times New Roman" panose="02020603050405020304" pitchFamily="18" charset="0"/>
            <a:ea typeface="맑은 고딕" pitchFamily="50" charset="-127"/>
            <a:cs typeface="+mn-cs"/>
          </a:endParaRPr>
        </a:p>
      </dgm:t>
    </dgm:pt>
    <dgm:pt modelId="{056371B4-5450-4703-8121-BDFAFD10DD95}" type="parTrans" cxnId="{01AC44BD-E81E-4FA1-8752-E9C397D9E9C7}">
      <dgm:prSet/>
      <dgm:spPr/>
      <dgm:t>
        <a:bodyPr/>
        <a:lstStyle/>
        <a:p>
          <a:endParaRPr lang="en-US"/>
        </a:p>
      </dgm:t>
    </dgm:pt>
    <dgm:pt modelId="{DDD640B1-F395-42B8-9604-C9FAB8A4DD19}" type="sibTrans" cxnId="{01AC44BD-E81E-4FA1-8752-E9C397D9E9C7}">
      <dgm:prSet/>
      <dgm:spPr/>
      <dgm:t>
        <a:bodyPr/>
        <a:lstStyle/>
        <a:p>
          <a:endParaRPr lang="en-US"/>
        </a:p>
      </dgm:t>
    </dgm:pt>
    <dgm:pt modelId="{E7EEDB0C-4116-4BA3-BC1C-F800D56F6B70}">
      <dgm:prSet phldrT="[Text]" custT="1"/>
      <dgm:spPr/>
      <dgm:t>
        <a:bodyPr/>
        <a:lstStyle/>
        <a:p>
          <a:r>
            <a:rPr lang="en-US" sz="4000" b="1" i="1" kern="1200" baseline="0" smtClean="0">
              <a:latin typeface="Times New Roman" panose="02020603050405020304" pitchFamily="18" charset="0"/>
              <a:ea typeface="맑은 고딕" pitchFamily="50" charset="-127"/>
              <a:cs typeface="+mn-cs"/>
            </a:rPr>
            <a:t>Classified</a:t>
          </a:r>
          <a:endParaRPr lang="en-US" sz="4400" b="1" i="1" kern="1200" baseline="0" dirty="0">
            <a:latin typeface="Times New Roman" panose="02020603050405020304" pitchFamily="18" charset="0"/>
            <a:ea typeface="맑은 고딕" pitchFamily="50" charset="-127"/>
            <a:cs typeface="+mn-cs"/>
          </a:endParaRPr>
        </a:p>
      </dgm:t>
    </dgm:pt>
    <dgm:pt modelId="{20AF29CF-0EDD-45BA-8E65-87EE823618CA}" type="parTrans" cxnId="{959862B7-36E0-4FA2-A9E4-11E534AC52FD}">
      <dgm:prSet/>
      <dgm:spPr/>
      <dgm:t>
        <a:bodyPr/>
        <a:lstStyle/>
        <a:p>
          <a:endParaRPr lang="en-US"/>
        </a:p>
      </dgm:t>
    </dgm:pt>
    <dgm:pt modelId="{A8C3AD24-1709-4A58-ACCC-E620654956C6}" type="sibTrans" cxnId="{959862B7-36E0-4FA2-A9E4-11E534AC52FD}">
      <dgm:prSet/>
      <dgm:spPr/>
      <dgm:t>
        <a:bodyPr/>
        <a:lstStyle/>
        <a:p>
          <a:endParaRPr lang="en-US"/>
        </a:p>
      </dgm:t>
    </dgm:pt>
    <dgm:pt modelId="{AA6E16E2-EEC0-4C54-8B1C-E9DADE7F3F5F}">
      <dgm:prSet phldrT="[Text]" custT="1"/>
      <dgm:spPr/>
      <dgm:t>
        <a:bodyPr/>
        <a:lstStyle/>
        <a:p>
          <a:r>
            <a:rPr lang="en-US" sz="2000" i="1" kern="1200" baseline="0" smtClean="0">
              <a:latin typeface="Times New Roman" panose="02020603050405020304" pitchFamily="18" charset="0"/>
              <a:ea typeface="맑은 고딕" pitchFamily="50" charset="-127"/>
              <a:cs typeface="+mn-cs"/>
            </a:rPr>
            <a:t>Drinking</a:t>
          </a:r>
          <a:endParaRPr lang="en-US" sz="2000" i="1" kern="1200" baseline="0" dirty="0">
            <a:latin typeface="Times New Roman" panose="02020603050405020304" pitchFamily="18" charset="0"/>
            <a:ea typeface="맑은 고딕" pitchFamily="50" charset="-127"/>
            <a:cs typeface="+mn-cs"/>
          </a:endParaRPr>
        </a:p>
      </dgm:t>
    </dgm:pt>
    <dgm:pt modelId="{AA4E2750-C036-4A44-B070-0E6B052CA188}" type="parTrans" cxnId="{4909AFBE-8272-4550-B901-01E01F44EE7F}">
      <dgm:prSet/>
      <dgm:spPr/>
      <dgm:t>
        <a:bodyPr/>
        <a:lstStyle/>
        <a:p>
          <a:endParaRPr lang="en-US"/>
        </a:p>
      </dgm:t>
    </dgm:pt>
    <dgm:pt modelId="{BB96144B-4F78-4911-A1D5-73ACAE4CC500}" type="sibTrans" cxnId="{4909AFBE-8272-4550-B901-01E01F44EE7F}">
      <dgm:prSet/>
      <dgm:spPr/>
      <dgm:t>
        <a:bodyPr/>
        <a:lstStyle/>
        <a:p>
          <a:endParaRPr lang="en-US"/>
        </a:p>
      </dgm:t>
    </dgm:pt>
    <dgm:pt modelId="{76C22CDD-3750-4B6B-9429-94B17FEB52CD}">
      <dgm:prSet phldrT="[Text]" custT="1"/>
      <dgm:spPr/>
      <dgm:t>
        <a:bodyPr/>
        <a:lstStyle/>
        <a:p>
          <a:r>
            <a:rPr lang="en-US" sz="2000" i="1" kern="1200" baseline="0" smtClean="0">
              <a:latin typeface="Times New Roman" panose="02020603050405020304" pitchFamily="18" charset="0"/>
              <a:ea typeface="맑은 고딕" pitchFamily="50" charset="-127"/>
              <a:cs typeface="+mn-cs"/>
            </a:rPr>
            <a:t>Industrial</a:t>
          </a:r>
          <a:endParaRPr lang="en-US" sz="2000" i="1" kern="1200" baseline="0" dirty="0">
            <a:latin typeface="Times New Roman" panose="02020603050405020304" pitchFamily="18" charset="0"/>
            <a:ea typeface="맑은 고딕" pitchFamily="50" charset="-127"/>
            <a:cs typeface="+mn-cs"/>
          </a:endParaRPr>
        </a:p>
      </dgm:t>
    </dgm:pt>
    <dgm:pt modelId="{F1ECB9C9-6A6E-470E-A9FE-926707E96904}" type="parTrans" cxnId="{A418F7E6-9B0A-4A4D-B70F-B759DD673BE5}">
      <dgm:prSet/>
      <dgm:spPr/>
      <dgm:t>
        <a:bodyPr/>
        <a:lstStyle/>
        <a:p>
          <a:endParaRPr lang="en-US"/>
        </a:p>
      </dgm:t>
    </dgm:pt>
    <dgm:pt modelId="{8361916C-4018-4769-AA5A-75086F69F70C}" type="sibTrans" cxnId="{A418F7E6-9B0A-4A4D-B70F-B759DD673BE5}">
      <dgm:prSet/>
      <dgm:spPr/>
      <dgm:t>
        <a:bodyPr/>
        <a:lstStyle/>
        <a:p>
          <a:endParaRPr lang="en-US"/>
        </a:p>
      </dgm:t>
    </dgm:pt>
    <dgm:pt modelId="{80D8BB26-9531-4B12-B63F-B2712E137894}">
      <dgm:prSet phldrT="[Text]" custT="1"/>
      <dgm:spPr/>
      <dgm:t>
        <a:bodyPr/>
        <a:lstStyle/>
        <a:p>
          <a:r>
            <a:rPr lang="en-US" altLang="en-US" sz="2000" i="1" kern="1200" baseline="0" smtClean="0">
              <a:latin typeface="Times New Roman" panose="02020603050405020304" pitchFamily="18" charset="0"/>
              <a:ea typeface="맑은 고딕" pitchFamily="50" charset="-127"/>
              <a:cs typeface="+mn-cs"/>
            </a:rPr>
            <a:t>Level of treatment </a:t>
          </a:r>
          <a:endParaRPr lang="en-US" altLang="en-US" sz="2000" i="1" kern="1200" baseline="0" dirty="0">
            <a:latin typeface="Times New Roman" panose="02020603050405020304" pitchFamily="18" charset="0"/>
            <a:ea typeface="맑은 고딕" pitchFamily="50" charset="-127"/>
            <a:cs typeface="+mn-cs"/>
          </a:endParaRPr>
        </a:p>
      </dgm:t>
    </dgm:pt>
    <dgm:pt modelId="{C7663262-87EF-4927-8E79-16170C902A7D}" type="parTrans" cxnId="{20BA9590-E526-4F9A-878F-8ADCAE153EFA}">
      <dgm:prSet/>
      <dgm:spPr/>
      <dgm:t>
        <a:bodyPr/>
        <a:lstStyle/>
        <a:p>
          <a:endParaRPr lang="en-US"/>
        </a:p>
      </dgm:t>
    </dgm:pt>
    <dgm:pt modelId="{2DA48B5C-18A8-42A3-9055-12EFC3E1862F}" type="sibTrans" cxnId="{20BA9590-E526-4F9A-878F-8ADCAE153EFA}">
      <dgm:prSet/>
      <dgm:spPr/>
      <dgm:t>
        <a:bodyPr/>
        <a:lstStyle/>
        <a:p>
          <a:endParaRPr lang="en-US"/>
        </a:p>
      </dgm:t>
    </dgm:pt>
    <dgm:pt modelId="{BF967BC0-15C5-46D5-B6EA-7E05344E012A}">
      <dgm:prSet phldrT="[Text]" custT="1"/>
      <dgm:spPr/>
      <dgm:t>
        <a:bodyPr/>
        <a:lstStyle/>
        <a:p>
          <a:r>
            <a:rPr lang="en-US" altLang="en-US" sz="2000" i="1" kern="1200" baseline="0" smtClean="0">
              <a:latin typeface="Times New Roman" panose="02020603050405020304" pitchFamily="18" charset="0"/>
              <a:ea typeface="맑은 고딕" pitchFamily="50" charset="-127"/>
              <a:cs typeface="+mn-cs"/>
            </a:rPr>
            <a:t>Cost </a:t>
          </a:r>
          <a:endParaRPr lang="en-US" altLang="en-US" sz="2000" i="1" kern="1200" baseline="0" dirty="0">
            <a:latin typeface="Times New Roman" panose="02020603050405020304" pitchFamily="18" charset="0"/>
            <a:ea typeface="맑은 고딕" pitchFamily="50" charset="-127"/>
            <a:cs typeface="+mn-cs"/>
          </a:endParaRPr>
        </a:p>
      </dgm:t>
    </dgm:pt>
    <dgm:pt modelId="{F6DC3787-412D-4FAC-9D98-53183355C83D}" type="parTrans" cxnId="{7124F088-0CCB-413C-AD1A-7A380E58E224}">
      <dgm:prSet/>
      <dgm:spPr/>
      <dgm:t>
        <a:bodyPr/>
        <a:lstStyle/>
        <a:p>
          <a:endParaRPr lang="en-US"/>
        </a:p>
      </dgm:t>
    </dgm:pt>
    <dgm:pt modelId="{350809C3-18D6-4A4D-AF05-52E4CA7C4EAA}" type="sibTrans" cxnId="{7124F088-0CCB-413C-AD1A-7A380E58E224}">
      <dgm:prSet/>
      <dgm:spPr/>
      <dgm:t>
        <a:bodyPr/>
        <a:lstStyle/>
        <a:p>
          <a:endParaRPr lang="en-US"/>
        </a:p>
      </dgm:t>
    </dgm:pt>
    <dgm:pt modelId="{83987C93-72F9-44D8-B32F-EE05BED141FA}">
      <dgm:prSet phldrT="[Text]" custT="1"/>
      <dgm:spPr/>
      <dgm:t>
        <a:bodyPr/>
        <a:lstStyle/>
        <a:p>
          <a:r>
            <a:rPr lang="en-US" sz="2000" i="1" kern="1200" baseline="0" smtClean="0">
              <a:latin typeface="Times New Roman" panose="02020603050405020304" pitchFamily="18" charset="0"/>
              <a:ea typeface="맑은 고딕" pitchFamily="50" charset="-127"/>
              <a:cs typeface="+mn-cs"/>
            </a:rPr>
            <a:t>Municipal</a:t>
          </a:r>
          <a:endParaRPr lang="en-US" sz="2000" i="1" kern="1200" baseline="0" dirty="0">
            <a:latin typeface="Times New Roman" panose="02020603050405020304" pitchFamily="18" charset="0"/>
            <a:ea typeface="맑은 고딕" pitchFamily="50" charset="-127"/>
            <a:cs typeface="+mn-cs"/>
          </a:endParaRPr>
        </a:p>
      </dgm:t>
    </dgm:pt>
    <dgm:pt modelId="{1CEE1502-1F90-4D5C-B1F3-138B9F9BADD6}" type="parTrans" cxnId="{01C3BDAC-2C7D-426B-8E96-A4426777D0E1}">
      <dgm:prSet/>
      <dgm:spPr/>
      <dgm:t>
        <a:bodyPr/>
        <a:lstStyle/>
        <a:p>
          <a:endParaRPr lang="en-US"/>
        </a:p>
      </dgm:t>
    </dgm:pt>
    <dgm:pt modelId="{C4D6E1B4-1A9A-4E5A-A91D-219FEDD0F23E}" type="sibTrans" cxnId="{01C3BDAC-2C7D-426B-8E96-A4426777D0E1}">
      <dgm:prSet/>
      <dgm:spPr/>
      <dgm:t>
        <a:bodyPr/>
        <a:lstStyle/>
        <a:p>
          <a:endParaRPr lang="en-US"/>
        </a:p>
      </dgm:t>
    </dgm:pt>
    <dgm:pt modelId="{F957BB9E-CD15-4F3A-AB84-E50BC1546E96}">
      <dgm:prSet phldrT="[Text]" custT="1"/>
      <dgm:spPr/>
      <dgm:t>
        <a:bodyPr/>
        <a:lstStyle/>
        <a:p>
          <a:r>
            <a:rPr lang="en-US" sz="2000" i="1" kern="1200" baseline="0" smtClean="0">
              <a:latin typeface="Times New Roman" panose="02020603050405020304" pitchFamily="18" charset="0"/>
              <a:ea typeface="맑은 고딕" pitchFamily="50" charset="-127"/>
              <a:cs typeface="+mn-cs"/>
            </a:rPr>
            <a:t>Agriculture  </a:t>
          </a:r>
          <a:endParaRPr lang="en-US" sz="2000" i="1" kern="1200" baseline="0" dirty="0">
            <a:latin typeface="Times New Roman" panose="02020603050405020304" pitchFamily="18" charset="0"/>
            <a:ea typeface="맑은 고딕" pitchFamily="50" charset="-127"/>
            <a:cs typeface="+mn-cs"/>
          </a:endParaRPr>
        </a:p>
      </dgm:t>
    </dgm:pt>
    <dgm:pt modelId="{9B223210-865B-4887-9569-70D2E16EBE27}" type="parTrans" cxnId="{7CC3AA02-1259-4AB7-ABD7-25F7CE4AEF65}">
      <dgm:prSet/>
      <dgm:spPr/>
      <dgm:t>
        <a:bodyPr/>
        <a:lstStyle/>
        <a:p>
          <a:endParaRPr lang="en-US"/>
        </a:p>
      </dgm:t>
    </dgm:pt>
    <dgm:pt modelId="{92102C25-6D0A-4BA5-824B-D7B3DC5AAB9A}" type="sibTrans" cxnId="{7CC3AA02-1259-4AB7-ABD7-25F7CE4AEF65}">
      <dgm:prSet/>
      <dgm:spPr/>
      <dgm:t>
        <a:bodyPr/>
        <a:lstStyle/>
        <a:p>
          <a:endParaRPr lang="en-US"/>
        </a:p>
      </dgm:t>
    </dgm:pt>
    <dgm:pt modelId="{CAF196F8-8BA3-4C2B-BAFD-2824820C8342}" type="pres">
      <dgm:prSet presAssocID="{CED4D533-2669-4728-B9BC-D37E44A5D082}" presName="Name0" presStyleCnt="0">
        <dgm:presLayoutVars>
          <dgm:dir/>
          <dgm:animLvl val="lvl"/>
          <dgm:resizeHandles val="exact"/>
        </dgm:presLayoutVars>
      </dgm:prSet>
      <dgm:spPr/>
      <dgm:t>
        <a:bodyPr/>
        <a:lstStyle/>
        <a:p>
          <a:endParaRPr lang="en-US"/>
        </a:p>
      </dgm:t>
    </dgm:pt>
    <dgm:pt modelId="{0A011F6D-EC2C-4A26-B281-7DBB36518CC0}" type="pres">
      <dgm:prSet presAssocID="{D77A1383-D82E-4052-B4B0-9C15ACDFA450}" presName="linNode" presStyleCnt="0"/>
      <dgm:spPr/>
      <dgm:t>
        <a:bodyPr/>
        <a:lstStyle/>
        <a:p>
          <a:endParaRPr lang="en-US"/>
        </a:p>
      </dgm:t>
    </dgm:pt>
    <dgm:pt modelId="{B107F085-824A-48F0-9398-5639869E0246}" type="pres">
      <dgm:prSet presAssocID="{D77A1383-D82E-4052-B4B0-9C15ACDFA450}" presName="parentText" presStyleLbl="node1" presStyleIdx="0" presStyleCnt="2" custLinFactNeighborX="2" custLinFactNeighborY="-2">
        <dgm:presLayoutVars>
          <dgm:chMax val="1"/>
          <dgm:bulletEnabled val="1"/>
        </dgm:presLayoutVars>
      </dgm:prSet>
      <dgm:spPr/>
      <dgm:t>
        <a:bodyPr/>
        <a:lstStyle/>
        <a:p>
          <a:endParaRPr lang="en-US"/>
        </a:p>
      </dgm:t>
    </dgm:pt>
    <dgm:pt modelId="{0B180EC5-D697-49C1-B3A8-4636CF8A521A}" type="pres">
      <dgm:prSet presAssocID="{D77A1383-D82E-4052-B4B0-9C15ACDFA450}" presName="descendantText" presStyleLbl="alignAccFollowNode1" presStyleIdx="0" presStyleCnt="2">
        <dgm:presLayoutVars>
          <dgm:bulletEnabled val="1"/>
        </dgm:presLayoutVars>
      </dgm:prSet>
      <dgm:spPr/>
      <dgm:t>
        <a:bodyPr/>
        <a:lstStyle/>
        <a:p>
          <a:endParaRPr lang="en-US"/>
        </a:p>
      </dgm:t>
    </dgm:pt>
    <dgm:pt modelId="{140810E6-ACC2-4634-9676-0A7AED588B91}" type="pres">
      <dgm:prSet presAssocID="{D29CC896-2478-4336-A54D-C1E4B2640436}" presName="sp" presStyleCnt="0"/>
      <dgm:spPr/>
      <dgm:t>
        <a:bodyPr/>
        <a:lstStyle/>
        <a:p>
          <a:endParaRPr lang="en-US"/>
        </a:p>
      </dgm:t>
    </dgm:pt>
    <dgm:pt modelId="{DAE922CB-EC3C-44AA-B815-0FCF57727E73}" type="pres">
      <dgm:prSet presAssocID="{E7EEDB0C-4116-4BA3-BC1C-F800D56F6B70}" presName="linNode" presStyleCnt="0"/>
      <dgm:spPr/>
      <dgm:t>
        <a:bodyPr/>
        <a:lstStyle/>
        <a:p>
          <a:endParaRPr lang="en-US"/>
        </a:p>
      </dgm:t>
    </dgm:pt>
    <dgm:pt modelId="{48CA03C3-1CEA-4F34-958D-0A3AE90AEF9F}" type="pres">
      <dgm:prSet presAssocID="{E7EEDB0C-4116-4BA3-BC1C-F800D56F6B70}" presName="parentText" presStyleLbl="node1" presStyleIdx="1" presStyleCnt="2">
        <dgm:presLayoutVars>
          <dgm:chMax val="1"/>
          <dgm:bulletEnabled val="1"/>
        </dgm:presLayoutVars>
      </dgm:prSet>
      <dgm:spPr/>
      <dgm:t>
        <a:bodyPr/>
        <a:lstStyle/>
        <a:p>
          <a:endParaRPr lang="en-US"/>
        </a:p>
      </dgm:t>
    </dgm:pt>
    <dgm:pt modelId="{C2D0D1A4-CF34-4721-A20C-CFFD9D32FFEB}" type="pres">
      <dgm:prSet presAssocID="{E7EEDB0C-4116-4BA3-BC1C-F800D56F6B70}" presName="descendantText" presStyleLbl="alignAccFollowNode1" presStyleIdx="1" presStyleCnt="2">
        <dgm:presLayoutVars>
          <dgm:bulletEnabled val="1"/>
        </dgm:presLayoutVars>
      </dgm:prSet>
      <dgm:spPr/>
      <dgm:t>
        <a:bodyPr/>
        <a:lstStyle/>
        <a:p>
          <a:endParaRPr lang="en-US"/>
        </a:p>
      </dgm:t>
    </dgm:pt>
  </dgm:ptLst>
  <dgm:cxnLst>
    <dgm:cxn modelId="{C7183DC9-BADC-416A-ACAE-E3D6601B81FE}" srcId="{CED4D533-2669-4728-B9BC-D37E44A5D082}" destId="{D77A1383-D82E-4052-B4B0-9C15ACDFA450}" srcOrd="0" destOrd="0" parTransId="{357BB936-7270-4E09-B724-ED2243E8CCEC}" sibTransId="{D29CC896-2478-4336-A54D-C1E4B2640436}"/>
    <dgm:cxn modelId="{01AC44BD-E81E-4FA1-8752-E9C397D9E9C7}" srcId="{D77A1383-D82E-4052-B4B0-9C15ACDFA450}" destId="{4A45F367-9786-438A-83C4-098930B59195}" srcOrd="1" destOrd="0" parTransId="{056371B4-5450-4703-8121-BDFAFD10DD95}" sibTransId="{DDD640B1-F395-42B8-9604-C9FAB8A4DD19}"/>
    <dgm:cxn modelId="{F8F9C6B7-C2C5-41FC-B769-496D40E61AC4}" type="presOf" srcId="{CED4D533-2669-4728-B9BC-D37E44A5D082}" destId="{CAF196F8-8BA3-4C2B-BAFD-2824820C8342}" srcOrd="0" destOrd="0" presId="urn:microsoft.com/office/officeart/2005/8/layout/vList5"/>
    <dgm:cxn modelId="{456B8384-F9F3-47F1-9934-2C58ACFCAA03}" type="presOf" srcId="{D77A1383-D82E-4052-B4B0-9C15ACDFA450}" destId="{B107F085-824A-48F0-9398-5639869E0246}" srcOrd="0" destOrd="0" presId="urn:microsoft.com/office/officeart/2005/8/layout/vList5"/>
    <dgm:cxn modelId="{959862B7-36E0-4FA2-A9E4-11E534AC52FD}" srcId="{CED4D533-2669-4728-B9BC-D37E44A5D082}" destId="{E7EEDB0C-4116-4BA3-BC1C-F800D56F6B70}" srcOrd="1" destOrd="0" parTransId="{20AF29CF-0EDD-45BA-8E65-87EE823618CA}" sibTransId="{A8C3AD24-1709-4A58-ACCC-E620654956C6}"/>
    <dgm:cxn modelId="{01C3BDAC-2C7D-426B-8E96-A4426777D0E1}" srcId="{E7EEDB0C-4116-4BA3-BC1C-F800D56F6B70}" destId="{83987C93-72F9-44D8-B32F-EE05BED141FA}" srcOrd="2" destOrd="0" parTransId="{1CEE1502-1F90-4D5C-B1F3-138B9F9BADD6}" sibTransId="{C4D6E1B4-1A9A-4E5A-A91D-219FEDD0F23E}"/>
    <dgm:cxn modelId="{B8CC74CF-90F5-43EA-8B3C-C77E2072E348}" type="presOf" srcId="{140723E0-72A6-4B24-9CFB-A45A372B5AE5}" destId="{0B180EC5-D697-49C1-B3A8-4636CF8A521A}" srcOrd="0" destOrd="0" presId="urn:microsoft.com/office/officeart/2005/8/layout/vList5"/>
    <dgm:cxn modelId="{3F35C1A9-CD16-4CDE-AC62-2E7D68732EE8}" type="presOf" srcId="{F957BB9E-CD15-4F3A-AB84-E50BC1546E96}" destId="{C2D0D1A4-CF34-4721-A20C-CFFD9D32FFEB}" srcOrd="0" destOrd="3" presId="urn:microsoft.com/office/officeart/2005/8/layout/vList5"/>
    <dgm:cxn modelId="{7CC3AA02-1259-4AB7-ABD7-25F7CE4AEF65}" srcId="{E7EEDB0C-4116-4BA3-BC1C-F800D56F6B70}" destId="{F957BB9E-CD15-4F3A-AB84-E50BC1546E96}" srcOrd="3" destOrd="0" parTransId="{9B223210-865B-4887-9569-70D2E16EBE27}" sibTransId="{92102C25-6D0A-4BA5-824B-D7B3DC5AAB9A}"/>
    <dgm:cxn modelId="{771182FA-C1A4-4627-9E86-96116EF0313E}" type="presOf" srcId="{83987C93-72F9-44D8-B32F-EE05BED141FA}" destId="{C2D0D1A4-CF34-4721-A20C-CFFD9D32FFEB}" srcOrd="0" destOrd="2" presId="urn:microsoft.com/office/officeart/2005/8/layout/vList5"/>
    <dgm:cxn modelId="{5C16DB3F-DE85-4E55-8011-F8E45DF73EA5}" type="presOf" srcId="{4A45F367-9786-438A-83C4-098930B59195}" destId="{0B180EC5-D697-49C1-B3A8-4636CF8A521A}" srcOrd="0" destOrd="1" presId="urn:microsoft.com/office/officeart/2005/8/layout/vList5"/>
    <dgm:cxn modelId="{593936AF-3EB7-4D36-A6AC-94BACFEE064F}" srcId="{D77A1383-D82E-4052-B4B0-9C15ACDFA450}" destId="{140723E0-72A6-4B24-9CFB-A45A372B5AE5}" srcOrd="0" destOrd="0" parTransId="{39C9C649-F029-4837-A316-96F31A4C6341}" sibTransId="{FA647962-7F1D-4E46-96C1-E4800C6FDB0F}"/>
    <dgm:cxn modelId="{7124F088-0CCB-413C-AD1A-7A380E58E224}" srcId="{D77A1383-D82E-4052-B4B0-9C15ACDFA450}" destId="{BF967BC0-15C5-46D5-B6EA-7E05344E012A}" srcOrd="3" destOrd="0" parTransId="{F6DC3787-412D-4FAC-9D98-53183355C83D}" sibTransId="{350809C3-18D6-4A4D-AF05-52E4CA7C4EAA}"/>
    <dgm:cxn modelId="{39C4549D-FEE7-4B6F-84F6-D2D6BBA7A699}" type="presOf" srcId="{AA6E16E2-EEC0-4C54-8B1C-E9DADE7F3F5F}" destId="{C2D0D1A4-CF34-4721-A20C-CFFD9D32FFEB}" srcOrd="0" destOrd="0" presId="urn:microsoft.com/office/officeart/2005/8/layout/vList5"/>
    <dgm:cxn modelId="{EA167234-DC5A-4C4B-8D98-9745A6711B97}" type="presOf" srcId="{E7EEDB0C-4116-4BA3-BC1C-F800D56F6B70}" destId="{48CA03C3-1CEA-4F34-958D-0A3AE90AEF9F}" srcOrd="0" destOrd="0" presId="urn:microsoft.com/office/officeart/2005/8/layout/vList5"/>
    <dgm:cxn modelId="{995023B2-831F-4EF5-8A6A-63E4A6D41511}" type="presOf" srcId="{BF967BC0-15C5-46D5-B6EA-7E05344E012A}" destId="{0B180EC5-D697-49C1-B3A8-4636CF8A521A}" srcOrd="0" destOrd="3" presId="urn:microsoft.com/office/officeart/2005/8/layout/vList5"/>
    <dgm:cxn modelId="{4909AFBE-8272-4550-B901-01E01F44EE7F}" srcId="{E7EEDB0C-4116-4BA3-BC1C-F800D56F6B70}" destId="{AA6E16E2-EEC0-4C54-8B1C-E9DADE7F3F5F}" srcOrd="0" destOrd="0" parTransId="{AA4E2750-C036-4A44-B070-0E6B052CA188}" sibTransId="{BB96144B-4F78-4911-A1D5-73ACAE4CC500}"/>
    <dgm:cxn modelId="{A418F7E6-9B0A-4A4D-B70F-B759DD673BE5}" srcId="{E7EEDB0C-4116-4BA3-BC1C-F800D56F6B70}" destId="{76C22CDD-3750-4B6B-9429-94B17FEB52CD}" srcOrd="1" destOrd="0" parTransId="{F1ECB9C9-6A6E-470E-A9FE-926707E96904}" sibTransId="{8361916C-4018-4769-AA5A-75086F69F70C}"/>
    <dgm:cxn modelId="{11EB3ED4-477B-4D7D-8351-453675DB1B28}" type="presOf" srcId="{76C22CDD-3750-4B6B-9429-94B17FEB52CD}" destId="{C2D0D1A4-CF34-4721-A20C-CFFD9D32FFEB}" srcOrd="0" destOrd="1" presId="urn:microsoft.com/office/officeart/2005/8/layout/vList5"/>
    <dgm:cxn modelId="{20BA9590-E526-4F9A-878F-8ADCAE153EFA}" srcId="{D77A1383-D82E-4052-B4B0-9C15ACDFA450}" destId="{80D8BB26-9531-4B12-B63F-B2712E137894}" srcOrd="2" destOrd="0" parTransId="{C7663262-87EF-4927-8E79-16170C902A7D}" sibTransId="{2DA48B5C-18A8-42A3-9055-12EFC3E1862F}"/>
    <dgm:cxn modelId="{B0B5B967-5463-4995-8842-155745ECF988}" type="presOf" srcId="{80D8BB26-9531-4B12-B63F-B2712E137894}" destId="{0B180EC5-D697-49C1-B3A8-4636CF8A521A}" srcOrd="0" destOrd="2" presId="urn:microsoft.com/office/officeart/2005/8/layout/vList5"/>
    <dgm:cxn modelId="{16AFAAA4-696C-43DB-A33C-6FD12179CC99}" type="presParOf" srcId="{CAF196F8-8BA3-4C2B-BAFD-2824820C8342}" destId="{0A011F6D-EC2C-4A26-B281-7DBB36518CC0}" srcOrd="0" destOrd="0" presId="urn:microsoft.com/office/officeart/2005/8/layout/vList5"/>
    <dgm:cxn modelId="{CEF9007D-67D7-4D23-BCA8-C41F7400C886}" type="presParOf" srcId="{0A011F6D-EC2C-4A26-B281-7DBB36518CC0}" destId="{B107F085-824A-48F0-9398-5639869E0246}" srcOrd="0" destOrd="0" presId="urn:microsoft.com/office/officeart/2005/8/layout/vList5"/>
    <dgm:cxn modelId="{431B8F00-16B5-452E-8C56-E3146D21263F}" type="presParOf" srcId="{0A011F6D-EC2C-4A26-B281-7DBB36518CC0}" destId="{0B180EC5-D697-49C1-B3A8-4636CF8A521A}" srcOrd="1" destOrd="0" presId="urn:microsoft.com/office/officeart/2005/8/layout/vList5"/>
    <dgm:cxn modelId="{23F60FBF-3D6E-4EC4-AC1C-C8D8058319E1}" type="presParOf" srcId="{CAF196F8-8BA3-4C2B-BAFD-2824820C8342}" destId="{140810E6-ACC2-4634-9676-0A7AED588B91}" srcOrd="1" destOrd="0" presId="urn:microsoft.com/office/officeart/2005/8/layout/vList5"/>
    <dgm:cxn modelId="{964A93B5-110B-4EC7-9BAB-04F40EBE26D3}" type="presParOf" srcId="{CAF196F8-8BA3-4C2B-BAFD-2824820C8342}" destId="{DAE922CB-EC3C-44AA-B815-0FCF57727E73}" srcOrd="2" destOrd="0" presId="urn:microsoft.com/office/officeart/2005/8/layout/vList5"/>
    <dgm:cxn modelId="{420D9BBB-5964-4118-9311-A40F934E541B}" type="presParOf" srcId="{DAE922CB-EC3C-44AA-B815-0FCF57727E73}" destId="{48CA03C3-1CEA-4F34-958D-0A3AE90AEF9F}" srcOrd="0" destOrd="0" presId="urn:microsoft.com/office/officeart/2005/8/layout/vList5"/>
    <dgm:cxn modelId="{7845E6BF-7054-41F5-88FB-BF284B69AA25}" type="presParOf" srcId="{DAE922CB-EC3C-44AA-B815-0FCF57727E73}" destId="{C2D0D1A4-CF34-4721-A20C-CFFD9D32FFE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7B005C-0C86-41A1-9310-CA4D2D499987}">
      <dsp:nvSpPr>
        <dsp:cNvPr id="0" name=""/>
        <dsp:cNvSpPr/>
      </dsp:nvSpPr>
      <dsp:spPr>
        <a:xfrm rot="5400000">
          <a:off x="3795336" y="-444253"/>
          <a:ext cx="2287679" cy="3329648"/>
        </a:xfrm>
        <a:prstGeom prst="hexagon">
          <a:avLst>
            <a:gd name="adj" fmla="val 25000"/>
            <a:gd name="vf" fmla="val 11547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1" kern="1200" baseline="0" dirty="0">
              <a:solidFill>
                <a:prstClr val="white"/>
              </a:solidFill>
              <a:latin typeface="Times New Roman" panose="02020603050405020304" pitchFamily="18" charset="0"/>
              <a:ea typeface="맑은 고딕" pitchFamily="50" charset="-127"/>
              <a:cs typeface="+mn-cs"/>
            </a:rPr>
            <a:t>Agriculture</a:t>
          </a:r>
          <a:endParaRPr lang="en-US" sz="2800" b="1" i="1" kern="1200" baseline="0" dirty="0">
            <a:solidFill>
              <a:prstClr val="white"/>
            </a:solidFill>
            <a:latin typeface="Times New Roman" panose="02020603050405020304" pitchFamily="18" charset="0"/>
            <a:ea typeface="맑은 고딕" pitchFamily="50" charset="-127"/>
            <a:cs typeface="+mn-cs"/>
          </a:endParaRPr>
        </a:p>
      </dsp:txBody>
      <dsp:txXfrm rot="-5400000">
        <a:off x="3829293" y="458011"/>
        <a:ext cx="2219766" cy="1525119"/>
      </dsp:txXfrm>
    </dsp:sp>
    <dsp:sp modelId="{67F2EFAF-2616-4353-920A-F6DD23BF65BD}">
      <dsp:nvSpPr>
        <dsp:cNvPr id="0" name=""/>
        <dsp:cNvSpPr/>
      </dsp:nvSpPr>
      <dsp:spPr>
        <a:xfrm>
          <a:off x="5782024" y="474812"/>
          <a:ext cx="2595882" cy="1395635"/>
        </a:xfrm>
        <a:prstGeom prst="rect">
          <a:avLst/>
        </a:prstGeom>
        <a:noFill/>
        <a:ln>
          <a:noFill/>
        </a:ln>
        <a:effectLst/>
      </dsp:spPr>
      <dsp:style>
        <a:lnRef idx="0">
          <a:scrgbClr r="0" g="0" b="0"/>
        </a:lnRef>
        <a:fillRef idx="0">
          <a:scrgbClr r="0" g="0" b="0"/>
        </a:fillRef>
        <a:effectRef idx="0">
          <a:scrgbClr r="0" g="0" b="0"/>
        </a:effectRef>
        <a:fontRef idx="minor"/>
      </dsp:style>
    </dsp:sp>
    <dsp:sp modelId="{5D723037-06A4-425F-B86B-B960E1C442EB}">
      <dsp:nvSpPr>
        <dsp:cNvPr id="0" name=""/>
        <dsp:cNvSpPr/>
      </dsp:nvSpPr>
      <dsp:spPr>
        <a:xfrm rot="5400000">
          <a:off x="554302" y="-215096"/>
          <a:ext cx="2138579" cy="2731491"/>
        </a:xfrm>
        <a:prstGeom prst="hexagon">
          <a:avLst>
            <a:gd name="adj" fmla="val 25000"/>
            <a:gd name="vf" fmla="val 115470"/>
          </a:avLst>
        </a:prstGeom>
        <a:gradFill rotWithShape="0">
          <a:gsLst>
            <a:gs pos="0">
              <a:schemeClr val="accent2">
                <a:hueOff val="936304"/>
                <a:satOff val="-1168"/>
                <a:lumOff val="275"/>
                <a:alphaOff val="0"/>
                <a:shade val="51000"/>
                <a:satMod val="130000"/>
              </a:schemeClr>
            </a:gs>
            <a:gs pos="80000">
              <a:schemeClr val="accent2">
                <a:hueOff val="936304"/>
                <a:satOff val="-1168"/>
                <a:lumOff val="275"/>
                <a:alphaOff val="0"/>
                <a:shade val="93000"/>
                <a:satMod val="130000"/>
              </a:schemeClr>
            </a:gs>
            <a:gs pos="100000">
              <a:schemeClr val="accent2">
                <a:hueOff val="936304"/>
                <a:satOff val="-1168"/>
                <a:lumOff val="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altLang="en-US" sz="2400" b="1" i="1" kern="1200" baseline="0" dirty="0">
              <a:solidFill>
                <a:prstClr val="white"/>
              </a:solidFill>
              <a:latin typeface="Times New Roman" panose="02020603050405020304" pitchFamily="18" charset="0"/>
              <a:ea typeface="맑은 고딕" pitchFamily="50" charset="-127"/>
              <a:cs typeface="+mn-cs"/>
            </a:rPr>
            <a:t>Municipal</a:t>
          </a:r>
          <a:r>
            <a:rPr lang="en-US" sz="1600" kern="1200" dirty="0"/>
            <a:t> </a:t>
          </a:r>
        </a:p>
      </dsp:txBody>
      <dsp:txXfrm rot="-5400000">
        <a:off x="713095" y="437790"/>
        <a:ext cx="1820994" cy="1425719"/>
      </dsp:txXfrm>
    </dsp:sp>
    <dsp:sp modelId="{B0936647-A470-4AA8-BFBA-7FA66BB217CE}">
      <dsp:nvSpPr>
        <dsp:cNvPr id="0" name=""/>
        <dsp:cNvSpPr/>
      </dsp:nvSpPr>
      <dsp:spPr>
        <a:xfrm rot="5400000">
          <a:off x="1876234" y="1653832"/>
          <a:ext cx="2307055" cy="2852426"/>
        </a:xfrm>
        <a:prstGeom prst="hexagon">
          <a:avLst>
            <a:gd name="adj" fmla="val 25000"/>
            <a:gd name="vf" fmla="val 115470"/>
          </a:avLst>
        </a:prstGeom>
        <a:gradFill rotWithShape="0">
          <a:gsLst>
            <a:gs pos="0">
              <a:schemeClr val="accent2">
                <a:hueOff val="1872608"/>
                <a:satOff val="-2336"/>
                <a:lumOff val="549"/>
                <a:alphaOff val="0"/>
                <a:shade val="51000"/>
                <a:satMod val="130000"/>
              </a:schemeClr>
            </a:gs>
            <a:gs pos="80000">
              <a:schemeClr val="accent2">
                <a:hueOff val="1872608"/>
                <a:satOff val="-2336"/>
                <a:lumOff val="549"/>
                <a:alphaOff val="0"/>
                <a:shade val="93000"/>
                <a:satMod val="130000"/>
              </a:schemeClr>
            </a:gs>
            <a:gs pos="100000">
              <a:schemeClr val="accent2">
                <a:hueOff val="1872608"/>
                <a:satOff val="-2336"/>
                <a:lumOff val="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1" kern="1200" baseline="0" dirty="0">
              <a:solidFill>
                <a:prstClr val="white"/>
              </a:solidFill>
              <a:latin typeface="Times New Roman" panose="02020603050405020304" pitchFamily="18" charset="0"/>
              <a:ea typeface="맑은 고딕" pitchFamily="50" charset="-127"/>
              <a:cs typeface="+mn-cs"/>
            </a:rPr>
            <a:t>Industrial</a:t>
          </a:r>
          <a:r>
            <a:rPr lang="en-US" sz="1500" kern="1200" dirty="0"/>
            <a:t> </a:t>
          </a:r>
        </a:p>
      </dsp:txBody>
      <dsp:txXfrm rot="-5400000">
        <a:off x="2078953" y="2311026"/>
        <a:ext cx="1901618" cy="1538037"/>
      </dsp:txXfrm>
    </dsp:sp>
    <dsp:sp modelId="{AFB6216C-2F85-4B25-B8EE-83EE4FC59FCC}">
      <dsp:nvSpPr>
        <dsp:cNvPr id="0" name=""/>
        <dsp:cNvSpPr/>
      </dsp:nvSpPr>
      <dsp:spPr>
        <a:xfrm>
          <a:off x="4092" y="2429982"/>
          <a:ext cx="2512144" cy="1395635"/>
        </a:xfrm>
        <a:prstGeom prst="rect">
          <a:avLst/>
        </a:prstGeom>
        <a:noFill/>
        <a:ln>
          <a:noFill/>
        </a:ln>
        <a:effectLst/>
      </dsp:spPr>
      <dsp:style>
        <a:lnRef idx="0">
          <a:scrgbClr r="0" g="0" b="0"/>
        </a:lnRef>
        <a:fillRef idx="0">
          <a:scrgbClr r="0" g="0" b="0"/>
        </a:fillRef>
        <a:effectRef idx="0">
          <a:scrgbClr r="0" g="0" b="0"/>
        </a:effectRef>
        <a:fontRef idx="minor"/>
      </dsp:style>
    </dsp:sp>
    <dsp:sp modelId="{F6992144-F262-47B1-BB4F-D41019AA727C}">
      <dsp:nvSpPr>
        <dsp:cNvPr id="0" name=""/>
        <dsp:cNvSpPr/>
      </dsp:nvSpPr>
      <dsp:spPr>
        <a:xfrm rot="5400000">
          <a:off x="4799320" y="2176720"/>
          <a:ext cx="1907717" cy="2023671"/>
        </a:xfrm>
        <a:prstGeom prst="hexagon">
          <a:avLst>
            <a:gd name="adj" fmla="val 25000"/>
            <a:gd name="vf" fmla="val 115470"/>
          </a:avLst>
        </a:prstGeom>
        <a:gradFill rotWithShape="0">
          <a:gsLst>
            <a:gs pos="0">
              <a:schemeClr val="accent2">
                <a:hueOff val="2808911"/>
                <a:satOff val="-3503"/>
                <a:lumOff val="824"/>
                <a:alphaOff val="0"/>
                <a:shade val="51000"/>
                <a:satMod val="130000"/>
              </a:schemeClr>
            </a:gs>
            <a:gs pos="80000">
              <a:schemeClr val="accent2">
                <a:hueOff val="2808911"/>
                <a:satOff val="-3503"/>
                <a:lumOff val="824"/>
                <a:alphaOff val="0"/>
                <a:shade val="93000"/>
                <a:satMod val="130000"/>
              </a:schemeClr>
            </a:gs>
            <a:gs pos="100000">
              <a:schemeClr val="accent2">
                <a:hueOff val="2808911"/>
                <a:satOff val="-3503"/>
                <a:lumOff val="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i="1" kern="1200" baseline="0" dirty="0">
              <a:solidFill>
                <a:prstClr val="white"/>
              </a:solidFill>
              <a:latin typeface="Times New Roman" panose="02020603050405020304" pitchFamily="18" charset="0"/>
              <a:ea typeface="맑은 고딕" pitchFamily="50" charset="-127"/>
              <a:cs typeface="+mn-cs"/>
            </a:rPr>
            <a:t>Mining</a:t>
          </a:r>
          <a:r>
            <a:rPr lang="en-US" sz="3200" kern="1200" dirty="0"/>
            <a:t> </a:t>
          </a:r>
        </a:p>
      </dsp:txBody>
      <dsp:txXfrm rot="-5400000">
        <a:off x="5078622" y="2552650"/>
        <a:ext cx="1349114" cy="1271811"/>
      </dsp:txXfrm>
    </dsp:sp>
    <dsp:sp modelId="{674D7063-3F28-479B-B0F8-1C47CEB94B0A}">
      <dsp:nvSpPr>
        <dsp:cNvPr id="0" name=""/>
        <dsp:cNvSpPr/>
      </dsp:nvSpPr>
      <dsp:spPr>
        <a:xfrm rot="5400000">
          <a:off x="3568087" y="3706999"/>
          <a:ext cx="2191334" cy="2554177"/>
        </a:xfrm>
        <a:prstGeom prst="hexagon">
          <a:avLst>
            <a:gd name="adj" fmla="val 25000"/>
            <a:gd name="vf" fmla="val 115470"/>
          </a:avLst>
        </a:prstGeom>
        <a:gradFill rotWithShape="0">
          <a:gsLst>
            <a:gs pos="0">
              <a:schemeClr val="accent2">
                <a:hueOff val="3745215"/>
                <a:satOff val="-4671"/>
                <a:lumOff val="1098"/>
                <a:alphaOff val="0"/>
                <a:shade val="51000"/>
                <a:satMod val="130000"/>
              </a:schemeClr>
            </a:gs>
            <a:gs pos="80000">
              <a:schemeClr val="accent2">
                <a:hueOff val="3745215"/>
                <a:satOff val="-4671"/>
                <a:lumOff val="1098"/>
                <a:alphaOff val="0"/>
                <a:shade val="93000"/>
                <a:satMod val="130000"/>
              </a:schemeClr>
            </a:gs>
            <a:gs pos="100000">
              <a:schemeClr val="accent2">
                <a:hueOff val="3745215"/>
                <a:satOff val="-4671"/>
                <a:lumOff val="1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1" kern="1200" baseline="0" dirty="0">
              <a:solidFill>
                <a:prstClr val="white"/>
              </a:solidFill>
              <a:latin typeface="Times New Roman" panose="02020603050405020304" pitchFamily="18" charset="0"/>
              <a:ea typeface="맑은 고딕" pitchFamily="50" charset="-127"/>
              <a:cs typeface="+mn-cs"/>
            </a:rPr>
            <a:t>Military</a:t>
          </a:r>
        </a:p>
      </dsp:txBody>
      <dsp:txXfrm rot="-5400000">
        <a:off x="3812362" y="4253642"/>
        <a:ext cx="1702785" cy="1460890"/>
      </dsp:txXfrm>
    </dsp:sp>
    <dsp:sp modelId="{B2C03609-A2FB-4D5E-B200-33221C9E931A}">
      <dsp:nvSpPr>
        <dsp:cNvPr id="0" name=""/>
        <dsp:cNvSpPr/>
      </dsp:nvSpPr>
      <dsp:spPr>
        <a:xfrm>
          <a:off x="5782024" y="4404341"/>
          <a:ext cx="2595882" cy="1395635"/>
        </a:xfrm>
        <a:prstGeom prst="rect">
          <a:avLst/>
        </a:prstGeom>
        <a:noFill/>
        <a:ln>
          <a:noFill/>
        </a:ln>
        <a:effectLst/>
      </dsp:spPr>
      <dsp:style>
        <a:lnRef idx="0">
          <a:scrgbClr r="0" g="0" b="0"/>
        </a:lnRef>
        <a:fillRef idx="0">
          <a:scrgbClr r="0" g="0" b="0"/>
        </a:fillRef>
        <a:effectRef idx="0">
          <a:scrgbClr r="0" g="0" b="0"/>
        </a:effectRef>
        <a:fontRef idx="minor"/>
      </dsp:style>
    </dsp:sp>
    <dsp:sp modelId="{7A02983B-E475-4354-ABFD-11F78D91A60F}">
      <dsp:nvSpPr>
        <dsp:cNvPr id="0" name=""/>
        <dsp:cNvSpPr/>
      </dsp:nvSpPr>
      <dsp:spPr>
        <a:xfrm rot="5400000">
          <a:off x="431796" y="3541285"/>
          <a:ext cx="2304101" cy="2998373"/>
        </a:xfrm>
        <a:prstGeom prst="hexagon">
          <a:avLst>
            <a:gd name="adj" fmla="val 25000"/>
            <a:gd name="vf" fmla="val 115470"/>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1066800">
            <a:lnSpc>
              <a:spcPct val="90000"/>
            </a:lnSpc>
            <a:spcBef>
              <a:spcPct val="0"/>
            </a:spcBef>
            <a:spcAft>
              <a:spcPct val="35000"/>
            </a:spcAft>
          </a:pPr>
          <a:r>
            <a:rPr lang="en-US" sz="2400" b="1" i="1" kern="1200" baseline="0" dirty="0">
              <a:solidFill>
                <a:prstClr val="white"/>
              </a:solidFill>
              <a:latin typeface="Times New Roman" panose="02020603050405020304" pitchFamily="18" charset="0"/>
              <a:ea typeface="맑은 고딕" pitchFamily="50" charset="-127"/>
              <a:cs typeface="+mn-cs"/>
            </a:rPr>
            <a:t>commercial</a:t>
          </a:r>
        </a:p>
      </dsp:txBody>
      <dsp:txXfrm rot="-5400000">
        <a:off x="584389" y="4272438"/>
        <a:ext cx="1998915" cy="1536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1E8B9F-5D80-478D-86D5-5ED4933D5129}">
      <dsp:nvSpPr>
        <dsp:cNvPr id="0" name=""/>
        <dsp:cNvSpPr/>
      </dsp:nvSpPr>
      <dsp:spPr>
        <a:xfrm>
          <a:off x="311705" y="3524"/>
          <a:ext cx="3472308" cy="2083385"/>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1" kern="1200" baseline="0" dirty="0" smtClean="0">
              <a:solidFill>
                <a:schemeClr val="tx1"/>
              </a:solidFill>
              <a:latin typeface="Times New Roman" panose="02020603050405020304" pitchFamily="18" charset="0"/>
              <a:ea typeface="맑은 고딕" pitchFamily="50" charset="-127"/>
              <a:cs typeface="+mn-cs"/>
            </a:rPr>
            <a:t>Inorganic</a:t>
          </a:r>
          <a:endParaRPr lang="en-US" sz="2400" b="1" i="1" kern="1200" baseline="0" dirty="0">
            <a:solidFill>
              <a:schemeClr val="tx1"/>
            </a:solidFill>
            <a:latin typeface="Times New Roman" panose="02020603050405020304" pitchFamily="18" charset="0"/>
            <a:ea typeface="맑은 고딕" pitchFamily="50" charset="-127"/>
            <a:cs typeface="+mn-cs"/>
          </a:endParaRPr>
        </a:p>
      </dsp:txBody>
      <dsp:txXfrm>
        <a:off x="311705" y="3524"/>
        <a:ext cx="3472308" cy="2083385"/>
      </dsp:txXfrm>
    </dsp:sp>
    <dsp:sp modelId="{91BE3EF7-88B0-4413-B5ED-508913261C7D}">
      <dsp:nvSpPr>
        <dsp:cNvPr id="0" name=""/>
        <dsp:cNvSpPr/>
      </dsp:nvSpPr>
      <dsp:spPr>
        <a:xfrm>
          <a:off x="4131245" y="3524"/>
          <a:ext cx="3472308" cy="2083385"/>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1" kern="1200" baseline="0" dirty="0" smtClean="0">
              <a:solidFill>
                <a:schemeClr val="tx1"/>
              </a:solidFill>
              <a:latin typeface="Times New Roman" panose="02020603050405020304" pitchFamily="18" charset="0"/>
              <a:ea typeface="맑은 고딕" pitchFamily="50" charset="-127"/>
              <a:cs typeface="+mn-cs"/>
            </a:rPr>
            <a:t>Organic</a:t>
          </a:r>
          <a:r>
            <a:rPr lang="en-US" sz="2800" b="1" kern="1200" dirty="0" smtClean="0"/>
            <a:t> </a:t>
          </a:r>
          <a:endParaRPr lang="en-US" sz="2800" b="1" kern="1200" dirty="0"/>
        </a:p>
      </dsp:txBody>
      <dsp:txXfrm>
        <a:off x="4131245" y="3524"/>
        <a:ext cx="3472308" cy="2083385"/>
      </dsp:txXfrm>
    </dsp:sp>
    <dsp:sp modelId="{558EDAE3-D4ED-4979-8907-FD64E6ABE2DB}">
      <dsp:nvSpPr>
        <dsp:cNvPr id="0" name=""/>
        <dsp:cNvSpPr/>
      </dsp:nvSpPr>
      <dsp:spPr>
        <a:xfrm>
          <a:off x="7950785" y="3524"/>
          <a:ext cx="3472308" cy="2083385"/>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1" kern="1200" baseline="0" dirty="0" smtClean="0">
              <a:solidFill>
                <a:schemeClr val="tx1"/>
              </a:solidFill>
              <a:latin typeface="Times New Roman" panose="02020603050405020304" pitchFamily="18" charset="0"/>
              <a:ea typeface="맑은 고딕" pitchFamily="50" charset="-127"/>
              <a:cs typeface="+mn-cs"/>
            </a:rPr>
            <a:t>Suspended</a:t>
          </a:r>
          <a:r>
            <a:rPr lang="en-US" sz="2800" b="1" kern="1200" dirty="0" smtClean="0"/>
            <a:t> </a:t>
          </a:r>
          <a:r>
            <a:rPr lang="en-US" sz="2400" b="1" i="1" kern="1200" baseline="0" dirty="0" smtClean="0">
              <a:solidFill>
                <a:schemeClr val="tx1"/>
              </a:solidFill>
              <a:latin typeface="Times New Roman" panose="02020603050405020304" pitchFamily="18" charset="0"/>
              <a:ea typeface="맑은 고딕" pitchFamily="50" charset="-127"/>
              <a:cs typeface="+mn-cs"/>
            </a:rPr>
            <a:t>Solid</a:t>
          </a:r>
          <a:r>
            <a:rPr lang="en-US" sz="2800" b="1" kern="1200" dirty="0" smtClean="0"/>
            <a:t> </a:t>
          </a:r>
          <a:endParaRPr lang="en-US" sz="2800" b="1" kern="1200" dirty="0"/>
        </a:p>
      </dsp:txBody>
      <dsp:txXfrm>
        <a:off x="7950785" y="3524"/>
        <a:ext cx="3472308" cy="2083385"/>
      </dsp:txXfrm>
    </dsp:sp>
    <dsp:sp modelId="{DC6FEBF2-F935-418B-B67D-4BED323384CF}">
      <dsp:nvSpPr>
        <dsp:cNvPr id="0" name=""/>
        <dsp:cNvSpPr/>
      </dsp:nvSpPr>
      <dsp:spPr>
        <a:xfrm>
          <a:off x="311705" y="2434140"/>
          <a:ext cx="3472308" cy="2083385"/>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1" kern="1200" baseline="0" dirty="0" smtClean="0">
              <a:solidFill>
                <a:schemeClr val="tx1"/>
              </a:solidFill>
              <a:latin typeface="Times New Roman" panose="02020603050405020304" pitchFamily="18" charset="0"/>
              <a:ea typeface="맑은 고딕" pitchFamily="50" charset="-127"/>
              <a:cs typeface="+mn-cs"/>
            </a:rPr>
            <a:t>Microorganism</a:t>
          </a:r>
          <a:endParaRPr lang="en-US" sz="2400" b="1" i="1" kern="1200" baseline="0" dirty="0">
            <a:solidFill>
              <a:schemeClr val="tx1"/>
            </a:solidFill>
            <a:latin typeface="Times New Roman" panose="02020603050405020304" pitchFamily="18" charset="0"/>
            <a:ea typeface="맑은 고딕" pitchFamily="50" charset="-127"/>
            <a:cs typeface="+mn-cs"/>
          </a:endParaRPr>
        </a:p>
      </dsp:txBody>
      <dsp:txXfrm>
        <a:off x="311705" y="2434140"/>
        <a:ext cx="3472308" cy="2083385"/>
      </dsp:txXfrm>
    </dsp:sp>
    <dsp:sp modelId="{33668CA4-F592-4707-BA66-487AEE0E8734}">
      <dsp:nvSpPr>
        <dsp:cNvPr id="0" name=""/>
        <dsp:cNvSpPr/>
      </dsp:nvSpPr>
      <dsp:spPr>
        <a:xfrm>
          <a:off x="4131245" y="2434140"/>
          <a:ext cx="3472308" cy="2083385"/>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1" kern="1200" baseline="0" dirty="0" smtClean="0">
              <a:solidFill>
                <a:schemeClr val="tx1"/>
              </a:solidFill>
              <a:latin typeface="Times New Roman" panose="02020603050405020304" pitchFamily="18" charset="0"/>
              <a:ea typeface="맑은 고딕" pitchFamily="50" charset="-127"/>
              <a:cs typeface="+mn-cs"/>
            </a:rPr>
            <a:t>Thermal</a:t>
          </a:r>
          <a:endParaRPr lang="en-US" sz="2400" b="1" i="1" kern="1200" baseline="0" dirty="0">
            <a:solidFill>
              <a:schemeClr val="tx1"/>
            </a:solidFill>
            <a:latin typeface="Times New Roman" panose="02020603050405020304" pitchFamily="18" charset="0"/>
            <a:ea typeface="맑은 고딕" pitchFamily="50" charset="-127"/>
            <a:cs typeface="+mn-cs"/>
          </a:endParaRPr>
        </a:p>
      </dsp:txBody>
      <dsp:txXfrm>
        <a:off x="4131245" y="2434140"/>
        <a:ext cx="3472308" cy="2083385"/>
      </dsp:txXfrm>
    </dsp:sp>
    <dsp:sp modelId="{44E3EA76-C120-4C5F-9C4A-6805CD15EE0D}">
      <dsp:nvSpPr>
        <dsp:cNvPr id="0" name=""/>
        <dsp:cNvSpPr/>
      </dsp:nvSpPr>
      <dsp:spPr>
        <a:xfrm>
          <a:off x="7950785" y="2434140"/>
          <a:ext cx="3472308" cy="2083385"/>
        </a:xfrm>
        <a:prstGeom prst="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i="1" kern="1200" baseline="0" dirty="0" smtClean="0">
              <a:solidFill>
                <a:schemeClr val="tx1"/>
              </a:solidFill>
              <a:latin typeface="Times New Roman" panose="02020603050405020304" pitchFamily="18" charset="0"/>
              <a:ea typeface="맑은 고딕" pitchFamily="50" charset="-127"/>
              <a:cs typeface="+mn-cs"/>
            </a:rPr>
            <a:t>Radionuclide</a:t>
          </a:r>
          <a:endParaRPr lang="en-US" sz="2400" b="1" i="1" kern="1200" baseline="0" dirty="0">
            <a:solidFill>
              <a:schemeClr val="tx1"/>
            </a:solidFill>
            <a:latin typeface="Times New Roman" panose="02020603050405020304" pitchFamily="18" charset="0"/>
            <a:ea typeface="맑은 고딕" pitchFamily="50" charset="-127"/>
            <a:cs typeface="+mn-cs"/>
          </a:endParaRPr>
        </a:p>
      </dsp:txBody>
      <dsp:txXfrm>
        <a:off x="7950785" y="2434140"/>
        <a:ext cx="3472308" cy="20833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180EC5-D697-49C1-B3A8-4636CF8A521A}">
      <dsp:nvSpPr>
        <dsp:cNvPr id="0" name=""/>
        <dsp:cNvSpPr/>
      </dsp:nvSpPr>
      <dsp:spPr>
        <a:xfrm rot="5400000">
          <a:off x="6748077" y="-2325829"/>
          <a:ext cx="2180281" cy="7377146"/>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altLang="en-US" sz="2000" i="1" kern="1200" baseline="0" smtClean="0">
              <a:latin typeface="Times New Roman" panose="02020603050405020304" pitchFamily="18" charset="0"/>
              <a:ea typeface="맑은 고딕" pitchFamily="50" charset="-127"/>
              <a:cs typeface="+mn-cs"/>
            </a:rPr>
            <a:t>Quality of sources</a:t>
          </a:r>
          <a:endParaRPr lang="en-US" altLang="en-US" sz="2000" i="1" kern="1200" baseline="0" dirty="0">
            <a:latin typeface="Times New Roman" panose="02020603050405020304" pitchFamily="18" charset="0"/>
            <a:ea typeface="맑은 고딕" pitchFamily="50" charset="-127"/>
            <a:cs typeface="+mn-cs"/>
          </a:endParaRPr>
        </a:p>
        <a:p>
          <a:pPr marL="228600" lvl="1" indent="-228600" algn="l" defTabSz="889000">
            <a:lnSpc>
              <a:spcPct val="90000"/>
            </a:lnSpc>
            <a:spcBef>
              <a:spcPct val="0"/>
            </a:spcBef>
            <a:spcAft>
              <a:spcPct val="15000"/>
            </a:spcAft>
            <a:buChar char="••"/>
          </a:pPr>
          <a:r>
            <a:rPr lang="en-US" altLang="en-US" sz="2000" i="1" kern="1200" baseline="0" dirty="0" smtClean="0">
              <a:latin typeface="Times New Roman" panose="02020603050405020304" pitchFamily="18" charset="0"/>
              <a:ea typeface="맑은 고딕" pitchFamily="50" charset="-127"/>
              <a:cs typeface="+mn-cs"/>
            </a:rPr>
            <a:t>Purpose</a:t>
          </a:r>
          <a:endParaRPr lang="en-US" altLang="en-US" sz="2000" i="1" kern="1200" baseline="0" dirty="0">
            <a:latin typeface="Times New Roman" panose="02020603050405020304" pitchFamily="18" charset="0"/>
            <a:ea typeface="맑은 고딕" pitchFamily="50" charset="-127"/>
            <a:cs typeface="+mn-cs"/>
          </a:endParaRPr>
        </a:p>
        <a:p>
          <a:pPr marL="228600" lvl="1" indent="-228600" algn="l" defTabSz="889000">
            <a:lnSpc>
              <a:spcPct val="90000"/>
            </a:lnSpc>
            <a:spcBef>
              <a:spcPct val="0"/>
            </a:spcBef>
            <a:spcAft>
              <a:spcPct val="15000"/>
            </a:spcAft>
            <a:buChar char="••"/>
          </a:pPr>
          <a:r>
            <a:rPr lang="en-US" altLang="en-US" sz="2000" i="1" kern="1200" baseline="0" smtClean="0">
              <a:latin typeface="Times New Roman" panose="02020603050405020304" pitchFamily="18" charset="0"/>
              <a:ea typeface="맑은 고딕" pitchFamily="50" charset="-127"/>
              <a:cs typeface="+mn-cs"/>
            </a:rPr>
            <a:t>Level of treatment </a:t>
          </a:r>
          <a:endParaRPr lang="en-US" altLang="en-US" sz="2000" i="1" kern="1200" baseline="0" dirty="0">
            <a:latin typeface="Times New Roman" panose="02020603050405020304" pitchFamily="18" charset="0"/>
            <a:ea typeface="맑은 고딕" pitchFamily="50" charset="-127"/>
            <a:cs typeface="+mn-cs"/>
          </a:endParaRPr>
        </a:p>
        <a:p>
          <a:pPr marL="228600" lvl="1" indent="-228600" algn="l" defTabSz="889000">
            <a:lnSpc>
              <a:spcPct val="90000"/>
            </a:lnSpc>
            <a:spcBef>
              <a:spcPct val="0"/>
            </a:spcBef>
            <a:spcAft>
              <a:spcPct val="15000"/>
            </a:spcAft>
            <a:buChar char="••"/>
          </a:pPr>
          <a:r>
            <a:rPr lang="en-US" altLang="en-US" sz="2000" i="1" kern="1200" baseline="0" smtClean="0">
              <a:latin typeface="Times New Roman" panose="02020603050405020304" pitchFamily="18" charset="0"/>
              <a:ea typeface="맑은 고딕" pitchFamily="50" charset="-127"/>
              <a:cs typeface="+mn-cs"/>
            </a:rPr>
            <a:t>Cost </a:t>
          </a:r>
          <a:endParaRPr lang="en-US" altLang="en-US" sz="2000" i="1" kern="1200" baseline="0" dirty="0">
            <a:latin typeface="Times New Roman" panose="02020603050405020304" pitchFamily="18" charset="0"/>
            <a:ea typeface="맑은 고딕" pitchFamily="50" charset="-127"/>
            <a:cs typeface="+mn-cs"/>
          </a:endParaRPr>
        </a:p>
      </dsp:txBody>
      <dsp:txXfrm rot="-5400000">
        <a:off x="4149645" y="379036"/>
        <a:ext cx="7270713" cy="1967415"/>
      </dsp:txXfrm>
    </dsp:sp>
    <dsp:sp modelId="{B107F085-824A-48F0-9398-5639869E0246}">
      <dsp:nvSpPr>
        <dsp:cNvPr id="0" name=""/>
        <dsp:cNvSpPr/>
      </dsp:nvSpPr>
      <dsp:spPr>
        <a:xfrm>
          <a:off x="147" y="13"/>
          <a:ext cx="4149644" cy="2725351"/>
        </a:xfrm>
        <a:prstGeom prst="roundRect">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altLang="en-US" sz="4000" b="1" i="1" kern="1200" baseline="0" smtClean="0">
              <a:latin typeface="Times New Roman" panose="02020603050405020304" pitchFamily="18" charset="0"/>
              <a:ea typeface="맑은 고딕" pitchFamily="50" charset="-127"/>
              <a:cs typeface="+mn-cs"/>
            </a:rPr>
            <a:t>Depend</a:t>
          </a:r>
          <a:endParaRPr lang="en-US" altLang="en-US" sz="4000" b="1" i="1" kern="1200" baseline="0" dirty="0">
            <a:latin typeface="Times New Roman" panose="02020603050405020304" pitchFamily="18" charset="0"/>
            <a:ea typeface="맑은 고딕" pitchFamily="50" charset="-127"/>
            <a:cs typeface="+mn-cs"/>
          </a:endParaRPr>
        </a:p>
      </dsp:txBody>
      <dsp:txXfrm>
        <a:off x="133188" y="133054"/>
        <a:ext cx="3883562" cy="2459269"/>
      </dsp:txXfrm>
    </dsp:sp>
    <dsp:sp modelId="{C2D0D1A4-CF34-4721-A20C-CFFD9D32FFEB}">
      <dsp:nvSpPr>
        <dsp:cNvPr id="0" name=""/>
        <dsp:cNvSpPr/>
      </dsp:nvSpPr>
      <dsp:spPr>
        <a:xfrm rot="5400000">
          <a:off x="6748077" y="535789"/>
          <a:ext cx="2180281" cy="7377146"/>
        </a:xfrm>
        <a:prstGeom prst="round2SameRect">
          <a:avLst/>
        </a:prstGeom>
        <a:solidFill>
          <a:schemeClr val="accent6">
            <a:alpha val="90000"/>
            <a:tint val="40000"/>
            <a:hueOff val="0"/>
            <a:satOff val="0"/>
            <a:lumOff val="0"/>
            <a:alphaOff val="0"/>
          </a:schemeClr>
        </a:solidFill>
        <a:ln w="25400" cap="flat" cmpd="sng" algn="ctr">
          <a:solidFill>
            <a:schemeClr val="accent6">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i="1" kern="1200" baseline="0" smtClean="0">
              <a:latin typeface="Times New Roman" panose="02020603050405020304" pitchFamily="18" charset="0"/>
              <a:ea typeface="맑은 고딕" pitchFamily="50" charset="-127"/>
              <a:cs typeface="+mn-cs"/>
            </a:rPr>
            <a:t>Drinking</a:t>
          </a:r>
          <a:endParaRPr lang="en-US" sz="2000" i="1" kern="1200" baseline="0" dirty="0">
            <a:latin typeface="Times New Roman" panose="02020603050405020304" pitchFamily="18" charset="0"/>
            <a:ea typeface="맑은 고딕" pitchFamily="50" charset="-127"/>
            <a:cs typeface="+mn-cs"/>
          </a:endParaRPr>
        </a:p>
        <a:p>
          <a:pPr marL="228600" lvl="1" indent="-228600" algn="l" defTabSz="889000">
            <a:lnSpc>
              <a:spcPct val="90000"/>
            </a:lnSpc>
            <a:spcBef>
              <a:spcPct val="0"/>
            </a:spcBef>
            <a:spcAft>
              <a:spcPct val="15000"/>
            </a:spcAft>
            <a:buChar char="••"/>
          </a:pPr>
          <a:r>
            <a:rPr lang="en-US" sz="2000" i="1" kern="1200" baseline="0" smtClean="0">
              <a:latin typeface="Times New Roman" panose="02020603050405020304" pitchFamily="18" charset="0"/>
              <a:ea typeface="맑은 고딕" pitchFamily="50" charset="-127"/>
              <a:cs typeface="+mn-cs"/>
            </a:rPr>
            <a:t>Industrial</a:t>
          </a:r>
          <a:endParaRPr lang="en-US" sz="2000" i="1" kern="1200" baseline="0" dirty="0">
            <a:latin typeface="Times New Roman" panose="02020603050405020304" pitchFamily="18" charset="0"/>
            <a:ea typeface="맑은 고딕" pitchFamily="50" charset="-127"/>
            <a:cs typeface="+mn-cs"/>
          </a:endParaRPr>
        </a:p>
        <a:p>
          <a:pPr marL="228600" lvl="1" indent="-228600" algn="l" defTabSz="889000">
            <a:lnSpc>
              <a:spcPct val="90000"/>
            </a:lnSpc>
            <a:spcBef>
              <a:spcPct val="0"/>
            </a:spcBef>
            <a:spcAft>
              <a:spcPct val="15000"/>
            </a:spcAft>
            <a:buChar char="••"/>
          </a:pPr>
          <a:r>
            <a:rPr lang="en-US" sz="2000" i="1" kern="1200" baseline="0" smtClean="0">
              <a:latin typeface="Times New Roman" panose="02020603050405020304" pitchFamily="18" charset="0"/>
              <a:ea typeface="맑은 고딕" pitchFamily="50" charset="-127"/>
              <a:cs typeface="+mn-cs"/>
            </a:rPr>
            <a:t>Municipal</a:t>
          </a:r>
          <a:endParaRPr lang="en-US" sz="2000" i="1" kern="1200" baseline="0" dirty="0">
            <a:latin typeface="Times New Roman" panose="02020603050405020304" pitchFamily="18" charset="0"/>
            <a:ea typeface="맑은 고딕" pitchFamily="50" charset="-127"/>
            <a:cs typeface="+mn-cs"/>
          </a:endParaRPr>
        </a:p>
        <a:p>
          <a:pPr marL="228600" lvl="1" indent="-228600" algn="l" defTabSz="889000">
            <a:lnSpc>
              <a:spcPct val="90000"/>
            </a:lnSpc>
            <a:spcBef>
              <a:spcPct val="0"/>
            </a:spcBef>
            <a:spcAft>
              <a:spcPct val="15000"/>
            </a:spcAft>
            <a:buChar char="••"/>
          </a:pPr>
          <a:r>
            <a:rPr lang="en-US" sz="2000" i="1" kern="1200" baseline="0" smtClean="0">
              <a:latin typeface="Times New Roman" panose="02020603050405020304" pitchFamily="18" charset="0"/>
              <a:ea typeface="맑은 고딕" pitchFamily="50" charset="-127"/>
              <a:cs typeface="+mn-cs"/>
            </a:rPr>
            <a:t>Agriculture  </a:t>
          </a:r>
          <a:endParaRPr lang="en-US" sz="2000" i="1" kern="1200" baseline="0" dirty="0">
            <a:latin typeface="Times New Roman" panose="02020603050405020304" pitchFamily="18" charset="0"/>
            <a:ea typeface="맑은 고딕" pitchFamily="50" charset="-127"/>
            <a:cs typeface="+mn-cs"/>
          </a:endParaRPr>
        </a:p>
      </dsp:txBody>
      <dsp:txXfrm rot="-5400000">
        <a:off x="4149645" y="3240655"/>
        <a:ext cx="7270713" cy="1967415"/>
      </dsp:txXfrm>
    </dsp:sp>
    <dsp:sp modelId="{48CA03C3-1CEA-4F34-958D-0A3AE90AEF9F}">
      <dsp:nvSpPr>
        <dsp:cNvPr id="0" name=""/>
        <dsp:cNvSpPr/>
      </dsp:nvSpPr>
      <dsp:spPr>
        <a:xfrm>
          <a:off x="0" y="2861687"/>
          <a:ext cx="4149644" cy="2725351"/>
        </a:xfrm>
        <a:prstGeom prst="roundRect">
          <a:avLst/>
        </a:prstGeom>
        <a:solidFill>
          <a:schemeClr val="accent6">
            <a:shade val="80000"/>
            <a:hueOff val="-381692"/>
            <a:satOff val="17009"/>
            <a:lumOff val="237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b="1" i="1" kern="1200" baseline="0" smtClean="0">
              <a:latin typeface="Times New Roman" panose="02020603050405020304" pitchFamily="18" charset="0"/>
              <a:ea typeface="맑은 고딕" pitchFamily="50" charset="-127"/>
              <a:cs typeface="+mn-cs"/>
            </a:rPr>
            <a:t>Classified</a:t>
          </a:r>
          <a:endParaRPr lang="en-US" sz="4400" b="1" i="1" kern="1200" baseline="0" dirty="0">
            <a:latin typeface="Times New Roman" panose="02020603050405020304" pitchFamily="18" charset="0"/>
            <a:ea typeface="맑은 고딕" pitchFamily="50" charset="-127"/>
            <a:cs typeface="+mn-cs"/>
          </a:endParaRPr>
        </a:p>
      </dsp:txBody>
      <dsp:txXfrm>
        <a:off x="133041" y="2994728"/>
        <a:ext cx="3883562" cy="245926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1.24604E-7</cdr:x>
      <cdr:y>0.22178</cdr:y>
    </cdr:from>
    <cdr:to>
      <cdr:x>0.04602</cdr:x>
      <cdr:y>0.60811</cdr:y>
    </cdr:to>
    <cdr:sp macro="" textlink="">
      <cdr:nvSpPr>
        <cdr:cNvPr id="2" name="TextBox 4">
          <a:extLst xmlns:a="http://schemas.openxmlformats.org/drawingml/2006/main">
            <a:ext uri="{FF2B5EF4-FFF2-40B4-BE49-F238E27FC236}">
              <a16:creationId xmlns:a16="http://schemas.microsoft.com/office/drawing/2014/main" id="{800AC1A4-256D-EB6D-E7C9-F1802E5CED83}"/>
            </a:ext>
          </a:extLst>
        </cdr:cNvPr>
        <cdr:cNvSpPr txBox="1"/>
      </cdr:nvSpPr>
      <cdr:spPr>
        <a:xfrm xmlns:a="http://schemas.openxmlformats.org/drawingml/2006/main" rot="16200000">
          <a:off x="-844613" y="2026414"/>
          <a:ext cx="205856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r>
            <a:rPr lang="en-US" sz="1800" dirty="0">
              <a:solidFill>
                <a:schemeClr val="bg1"/>
              </a:solidFill>
            </a:rPr>
            <a:t>Removal  % </a:t>
          </a:r>
          <a:endParaRPr lang="en-US" dirty="0">
            <a:solidFill>
              <a:schemeClr val="bg1"/>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1.2805E-7</cdr:x>
      <cdr:y>0.18056</cdr:y>
    </cdr:from>
    <cdr:to>
      <cdr:x>0.04729</cdr:x>
      <cdr:y>0.57761</cdr:y>
    </cdr:to>
    <cdr:sp macro="" textlink="">
      <cdr:nvSpPr>
        <cdr:cNvPr id="2" name="TextBox 6">
          <a:extLst xmlns:a="http://schemas.openxmlformats.org/drawingml/2006/main">
            <a:ext uri="{FF2B5EF4-FFF2-40B4-BE49-F238E27FC236}">
              <a16:creationId xmlns:a16="http://schemas.microsoft.com/office/drawing/2014/main" id="{D39AC812-1AF5-AABD-A361-8A19FA09C0E6}"/>
            </a:ext>
          </a:extLst>
        </cdr:cNvPr>
        <cdr:cNvSpPr txBox="1"/>
      </cdr:nvSpPr>
      <cdr:spPr>
        <a:xfrm xmlns:a="http://schemas.openxmlformats.org/drawingml/2006/main" rot="16200000">
          <a:off x="-844613" y="1780718"/>
          <a:ext cx="2058560" cy="369332"/>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r>
            <a:rPr lang="en-US" sz="1800" dirty="0">
              <a:solidFill>
                <a:schemeClr val="bg1"/>
              </a:solidFill>
            </a:rPr>
            <a:t>Removal  % </a:t>
          </a:r>
          <a:endParaRPr lang="en-US" dirty="0">
            <a:solidFill>
              <a:schemeClr val="bg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3B805B-A1D1-4D26-B734-ABA31B89DEA4}"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43D29-DE0F-4D80-85B4-B6E97A705FE0}" type="slidenum">
              <a:rPr lang="en-US" smtClean="0"/>
              <a:t>‹#›</a:t>
            </a:fld>
            <a:endParaRPr lang="en-US"/>
          </a:p>
        </p:txBody>
      </p:sp>
    </p:spTree>
    <p:extLst>
      <p:ext uri="{BB962C8B-B14F-4D97-AF65-F5344CB8AC3E}">
        <p14:creationId xmlns:p14="http://schemas.microsoft.com/office/powerpoint/2010/main" val="3646263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ko-KR" altLang="en-US"/>
          </a:p>
        </p:txBody>
      </p:sp>
      <p:sp>
        <p:nvSpPr>
          <p:cNvPr id="5" name="Date Placeholder 4"/>
          <p:cNvSpPr>
            <a:spLocks noGrp="1"/>
          </p:cNvSpPr>
          <p:nvPr>
            <p:ph type="dt" idx="1"/>
          </p:nvPr>
        </p:nvSpPr>
        <p:spPr/>
        <p:txBody>
          <a:bodyPr/>
          <a:lstStyle/>
          <a:p>
            <a:fld id="{67AE2AEF-63A1-45B2-AC95-0D1D8E402265}" type="datetime1">
              <a:rPr lang="ko-KR" altLang="en-US" smtClean="0"/>
              <a:t>2024-07-31</a:t>
            </a:fld>
            <a:endParaRPr lang="ko-KR" altLang="en-US"/>
          </a:p>
        </p:txBody>
      </p:sp>
      <p:sp>
        <p:nvSpPr>
          <p:cNvPr id="6" name="Footer Placeholder 5"/>
          <p:cNvSpPr>
            <a:spLocks noGrp="1"/>
          </p:cNvSpPr>
          <p:nvPr>
            <p:ph type="ftr" sz="quarter" idx="4"/>
          </p:nvPr>
        </p:nvSpPr>
        <p:spPr/>
        <p:txBody>
          <a:bodyPr/>
          <a:lstStyle/>
          <a:p>
            <a:endParaRPr lang="ko-KR" altLang="en-US"/>
          </a:p>
        </p:txBody>
      </p:sp>
      <p:sp>
        <p:nvSpPr>
          <p:cNvPr id="7" name="Slide Number Placeholder 6"/>
          <p:cNvSpPr>
            <a:spLocks noGrp="1"/>
          </p:cNvSpPr>
          <p:nvPr>
            <p:ph type="sldNum" sz="quarter" idx="5"/>
          </p:nvPr>
        </p:nvSpPr>
        <p:spPr/>
        <p:txBody>
          <a:bodyPr/>
          <a:lstStyle/>
          <a:p>
            <a:fld id="{A5504B90-27FD-422C-8CC6-2AADAD122D08}" type="slidenum">
              <a:rPr lang="ko-KR" altLang="en-US" smtClean="0"/>
              <a:pPr/>
              <a:t>20</a:t>
            </a:fld>
            <a:endParaRPr lang="ko-KR" altLang="en-US"/>
          </a:p>
        </p:txBody>
      </p:sp>
    </p:spTree>
    <p:extLst>
      <p:ext uri="{BB962C8B-B14F-4D97-AF65-F5344CB8AC3E}">
        <p14:creationId xmlns:p14="http://schemas.microsoft.com/office/powerpoint/2010/main" val="201709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ko-KR" altLang="en-US"/>
          </a:p>
        </p:txBody>
      </p:sp>
      <p:sp>
        <p:nvSpPr>
          <p:cNvPr id="5" name="Date Placeholder 4"/>
          <p:cNvSpPr>
            <a:spLocks noGrp="1"/>
          </p:cNvSpPr>
          <p:nvPr>
            <p:ph type="dt" idx="1"/>
          </p:nvPr>
        </p:nvSpPr>
        <p:spPr/>
        <p:txBody>
          <a:bodyPr/>
          <a:lstStyle/>
          <a:p>
            <a:fld id="{67AE2AEF-63A1-45B2-AC95-0D1D8E402265}" type="datetime1">
              <a:rPr lang="ko-KR" altLang="en-US" smtClean="0"/>
              <a:t>2024-07-31</a:t>
            </a:fld>
            <a:endParaRPr lang="ko-KR" altLang="en-US"/>
          </a:p>
        </p:txBody>
      </p:sp>
      <p:sp>
        <p:nvSpPr>
          <p:cNvPr id="6" name="Footer Placeholder 5"/>
          <p:cNvSpPr>
            <a:spLocks noGrp="1"/>
          </p:cNvSpPr>
          <p:nvPr>
            <p:ph type="ftr" sz="quarter" idx="4"/>
          </p:nvPr>
        </p:nvSpPr>
        <p:spPr/>
        <p:txBody>
          <a:bodyPr/>
          <a:lstStyle/>
          <a:p>
            <a:endParaRPr lang="ko-KR" altLang="en-US"/>
          </a:p>
        </p:txBody>
      </p:sp>
      <p:sp>
        <p:nvSpPr>
          <p:cNvPr id="7" name="Slide Number Placeholder 6"/>
          <p:cNvSpPr>
            <a:spLocks noGrp="1"/>
          </p:cNvSpPr>
          <p:nvPr>
            <p:ph type="sldNum" sz="quarter" idx="5"/>
          </p:nvPr>
        </p:nvSpPr>
        <p:spPr/>
        <p:txBody>
          <a:bodyPr/>
          <a:lstStyle/>
          <a:p>
            <a:fld id="{A5504B90-27FD-422C-8CC6-2AADAD122D08}" type="slidenum">
              <a:rPr lang="ko-KR" altLang="en-US" smtClean="0"/>
              <a:pPr/>
              <a:t>21</a:t>
            </a:fld>
            <a:endParaRPr lang="ko-KR" altLang="en-US"/>
          </a:p>
        </p:txBody>
      </p:sp>
    </p:spTree>
    <p:extLst>
      <p:ext uri="{BB962C8B-B14F-4D97-AF65-F5344CB8AC3E}">
        <p14:creationId xmlns:p14="http://schemas.microsoft.com/office/powerpoint/2010/main" val="4017181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ko-KR" altLang="en-US"/>
          </a:p>
        </p:txBody>
      </p:sp>
      <p:sp>
        <p:nvSpPr>
          <p:cNvPr id="5" name="Date Placeholder 4"/>
          <p:cNvSpPr>
            <a:spLocks noGrp="1"/>
          </p:cNvSpPr>
          <p:nvPr>
            <p:ph type="dt" idx="1"/>
          </p:nvPr>
        </p:nvSpPr>
        <p:spPr/>
        <p:txBody>
          <a:bodyPr/>
          <a:lstStyle/>
          <a:p>
            <a:fld id="{5FBF721A-56A2-44AB-8CC1-018F32BAEC4C}" type="datetime1">
              <a:rPr lang="ko-KR" altLang="en-US" smtClean="0"/>
              <a:t>2024-07-31</a:t>
            </a:fld>
            <a:endParaRPr lang="ko-KR" altLang="en-US"/>
          </a:p>
        </p:txBody>
      </p:sp>
      <p:sp>
        <p:nvSpPr>
          <p:cNvPr id="6" name="Footer Placeholder 5"/>
          <p:cNvSpPr>
            <a:spLocks noGrp="1"/>
          </p:cNvSpPr>
          <p:nvPr>
            <p:ph type="ftr" sz="quarter" idx="4"/>
          </p:nvPr>
        </p:nvSpPr>
        <p:spPr/>
        <p:txBody>
          <a:bodyPr/>
          <a:lstStyle/>
          <a:p>
            <a:endParaRPr lang="ko-KR" altLang="en-US"/>
          </a:p>
        </p:txBody>
      </p:sp>
      <p:sp>
        <p:nvSpPr>
          <p:cNvPr id="7" name="Slide Number Placeholder 6"/>
          <p:cNvSpPr>
            <a:spLocks noGrp="1"/>
          </p:cNvSpPr>
          <p:nvPr>
            <p:ph type="sldNum" sz="quarter" idx="5"/>
          </p:nvPr>
        </p:nvSpPr>
        <p:spPr/>
        <p:txBody>
          <a:bodyPr/>
          <a:lstStyle/>
          <a:p>
            <a:fld id="{A5504B90-27FD-422C-8CC6-2AADAD122D08}" type="slidenum">
              <a:rPr lang="ko-KR" altLang="en-US" smtClean="0"/>
              <a:pPr/>
              <a:t>22</a:t>
            </a:fld>
            <a:endParaRPr lang="ko-KR" altLang="en-US"/>
          </a:p>
        </p:txBody>
      </p:sp>
    </p:spTree>
    <p:extLst>
      <p:ext uri="{BB962C8B-B14F-4D97-AF65-F5344CB8AC3E}">
        <p14:creationId xmlns:p14="http://schemas.microsoft.com/office/powerpoint/2010/main" val="2324851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endParaRPr lang="ko-KR" altLang="en-US"/>
          </a:p>
        </p:txBody>
      </p:sp>
      <p:sp>
        <p:nvSpPr>
          <p:cNvPr id="5" name="Date Placeholder 4"/>
          <p:cNvSpPr>
            <a:spLocks noGrp="1"/>
          </p:cNvSpPr>
          <p:nvPr>
            <p:ph type="dt" idx="1"/>
          </p:nvPr>
        </p:nvSpPr>
        <p:spPr/>
        <p:txBody>
          <a:bodyPr/>
          <a:lstStyle/>
          <a:p>
            <a:fld id="{D4F4EE65-6BA1-43E3-80EA-1F0A9CDD41B5}" type="datetime1">
              <a:rPr lang="ko-KR" altLang="en-US" smtClean="0"/>
              <a:t>2024-07-31</a:t>
            </a:fld>
            <a:endParaRPr lang="ko-KR" altLang="en-US"/>
          </a:p>
        </p:txBody>
      </p:sp>
      <p:sp>
        <p:nvSpPr>
          <p:cNvPr id="6" name="Footer Placeholder 5"/>
          <p:cNvSpPr>
            <a:spLocks noGrp="1"/>
          </p:cNvSpPr>
          <p:nvPr>
            <p:ph type="ftr" sz="quarter" idx="4"/>
          </p:nvPr>
        </p:nvSpPr>
        <p:spPr/>
        <p:txBody>
          <a:bodyPr/>
          <a:lstStyle/>
          <a:p>
            <a:endParaRPr lang="ko-KR" altLang="en-US"/>
          </a:p>
        </p:txBody>
      </p:sp>
      <p:sp>
        <p:nvSpPr>
          <p:cNvPr id="7" name="Slide Number Placeholder 6"/>
          <p:cNvSpPr>
            <a:spLocks noGrp="1"/>
          </p:cNvSpPr>
          <p:nvPr>
            <p:ph type="sldNum" sz="quarter" idx="5"/>
          </p:nvPr>
        </p:nvSpPr>
        <p:spPr/>
        <p:txBody>
          <a:bodyPr/>
          <a:lstStyle/>
          <a:p>
            <a:fld id="{A5504B90-27FD-422C-8CC6-2AADAD122D08}" type="slidenum">
              <a:rPr lang="ko-KR" altLang="en-US" smtClean="0"/>
              <a:pPr/>
              <a:t>23</a:t>
            </a:fld>
            <a:endParaRPr lang="ko-KR" altLang="en-US"/>
          </a:p>
        </p:txBody>
      </p:sp>
    </p:spTree>
    <p:extLst>
      <p:ext uri="{BB962C8B-B14F-4D97-AF65-F5344CB8AC3E}">
        <p14:creationId xmlns:p14="http://schemas.microsoft.com/office/powerpoint/2010/main" val="2446998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제목 및 내용">
    <p:bg>
      <p:bgPr>
        <a:solidFill>
          <a:schemeClr val="bg1"/>
        </a:solidFill>
        <a:effectLst/>
      </p:bgPr>
    </p:bg>
    <p:spTree>
      <p:nvGrpSpPr>
        <p:cNvPr id="1" name=""/>
        <p:cNvGrpSpPr/>
        <p:nvPr/>
      </p:nvGrpSpPr>
      <p:grpSpPr>
        <a:xfrm>
          <a:off x="0" y="0"/>
          <a:ext cx="0" cy="0"/>
          <a:chOff x="0" y="0"/>
          <a:chExt cx="0" cy="0"/>
        </a:xfrm>
      </p:grpSpPr>
      <p:pic>
        <p:nvPicPr>
          <p:cNvPr id="5122"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0"/>
            <a:ext cx="18288000" cy="10287000"/>
          </a:xfrm>
          <a:prstGeom prst="rect">
            <a:avLst/>
          </a:prstGeom>
          <a:noFill/>
          <a:extLst>
            <a:ext uri="{909E8E84-426E-40DD-AFC4-6F175D3DCCD1}">
              <a14:hiddenFill xmlns:a14="http://schemas.microsoft.com/office/drawing/2010/main">
                <a:solidFill>
                  <a:srgbClr val="FFFFFF"/>
                </a:solidFill>
              </a14:hiddenFill>
            </a:ext>
          </a:extLst>
        </p:spPr>
      </p:pic>
      <p:sp>
        <p:nvSpPr>
          <p:cNvPr id="4" name="날짜 개체 틀 3"/>
          <p:cNvSpPr>
            <a:spLocks noGrp="1"/>
          </p:cNvSpPr>
          <p:nvPr>
            <p:ph type="dt" sz="half" idx="10"/>
          </p:nvPr>
        </p:nvSpPr>
        <p:spPr>
          <a:xfrm>
            <a:off x="914400" y="9751252"/>
            <a:ext cx="4267200" cy="330962"/>
          </a:xfrm>
        </p:spPr>
        <p:txBody>
          <a:bodyPr/>
          <a:lstStyle>
            <a:lvl1pPr>
              <a:defRPr>
                <a:latin typeface="+mj-lt"/>
              </a:defRPr>
            </a:lvl1pPr>
          </a:lstStyle>
          <a:p>
            <a:fld id="{E9665C61-6BE3-4F94-95E7-5854C0EC7BAE}" type="uaqdatetime1">
              <a:rPr lang="ar-SA" altLang="ko-KR" smtClean="0"/>
              <a:t>25/01/1446</a:t>
            </a:fld>
            <a:endParaRPr lang="ko-KR" altLang="en-US"/>
          </a:p>
        </p:txBody>
      </p:sp>
      <p:sp>
        <p:nvSpPr>
          <p:cNvPr id="5" name="바닥글 개체 틀 4"/>
          <p:cNvSpPr>
            <a:spLocks noGrp="1"/>
          </p:cNvSpPr>
          <p:nvPr>
            <p:ph type="ftr" sz="quarter" idx="11"/>
          </p:nvPr>
        </p:nvSpPr>
        <p:spPr>
          <a:xfrm>
            <a:off x="6248400" y="9751252"/>
            <a:ext cx="5791200" cy="330962"/>
          </a:xfrm>
        </p:spPr>
        <p:txBody>
          <a:bodyPr/>
          <a:lstStyle>
            <a:lvl1pPr>
              <a:defRPr>
                <a:latin typeface="+mj-lt"/>
              </a:defRPr>
            </a:lvl1pPr>
          </a:lstStyle>
          <a:p>
            <a:endParaRPr lang="ko-KR" altLang="en-US"/>
          </a:p>
        </p:txBody>
      </p:sp>
      <p:sp>
        <p:nvSpPr>
          <p:cNvPr id="6" name="슬라이드 번호 개체 틀 5"/>
          <p:cNvSpPr>
            <a:spLocks noGrp="1"/>
          </p:cNvSpPr>
          <p:nvPr>
            <p:ph type="sldNum" sz="quarter" idx="12"/>
          </p:nvPr>
        </p:nvSpPr>
        <p:spPr>
          <a:xfrm>
            <a:off x="13106400" y="9751252"/>
            <a:ext cx="4267200" cy="330962"/>
          </a:xfrm>
        </p:spPr>
        <p:txBody>
          <a:bodyPr/>
          <a:lstStyle>
            <a:lvl1pPr>
              <a:defRPr>
                <a:latin typeface="+mj-lt"/>
              </a:defRPr>
            </a:lvl1pPr>
          </a:lstStyle>
          <a:p>
            <a:fld id="{EE6BC638-39B7-4287-91A7-2A3DDA573295}" type="slidenum">
              <a:rPr lang="ko-KR" altLang="en-US" smtClean="0"/>
              <a:pPr/>
              <a:t>‹#›</a:t>
            </a:fld>
            <a:endParaRPr lang="ko-KR" altLang="en-US"/>
          </a:p>
        </p:txBody>
      </p:sp>
      <p:sp>
        <p:nvSpPr>
          <p:cNvPr id="11" name="내용 개체 틀 2"/>
          <p:cNvSpPr>
            <a:spLocks noGrp="1"/>
          </p:cNvSpPr>
          <p:nvPr>
            <p:ph idx="1"/>
          </p:nvPr>
        </p:nvSpPr>
        <p:spPr>
          <a:xfrm>
            <a:off x="791073" y="2227176"/>
            <a:ext cx="16805050" cy="7322529"/>
          </a:xfrm>
        </p:spPr>
        <p:txBody>
          <a:bodyPr>
            <a:normAutofit/>
          </a:bodyPr>
          <a:lstStyle>
            <a:lvl1pPr algn="l">
              <a:buNone/>
              <a:defRPr sz="2400" i="1" baseline="0">
                <a:solidFill>
                  <a:schemeClr val="tx1">
                    <a:lumMod val="65000"/>
                    <a:lumOff val="35000"/>
                  </a:schemeClr>
                </a:solidFill>
                <a:latin typeface="+mj-lt"/>
                <a:ea typeface="맑은 고딕" pitchFamily="50" charset="-127"/>
              </a:defRPr>
            </a:lvl1pPr>
            <a:lvl2pPr algn="l">
              <a:buNone/>
              <a:defRPr sz="2400" i="1" baseline="0">
                <a:solidFill>
                  <a:schemeClr val="tx1">
                    <a:lumMod val="65000"/>
                    <a:lumOff val="35000"/>
                  </a:schemeClr>
                </a:solidFill>
                <a:latin typeface="+mj-lt"/>
                <a:ea typeface="맑은 고딕" pitchFamily="50" charset="-127"/>
              </a:defRPr>
            </a:lvl2pPr>
            <a:lvl3pPr algn="l">
              <a:buNone/>
              <a:defRPr sz="2400" i="1" baseline="0">
                <a:solidFill>
                  <a:schemeClr val="tx1">
                    <a:lumMod val="65000"/>
                    <a:lumOff val="35000"/>
                  </a:schemeClr>
                </a:solidFill>
                <a:latin typeface="+mj-lt"/>
                <a:ea typeface="맑은 고딕" pitchFamily="50" charset="-127"/>
              </a:defRPr>
            </a:lvl3pPr>
            <a:lvl4pPr algn="l">
              <a:buNone/>
              <a:defRPr sz="2400" i="1" baseline="0">
                <a:solidFill>
                  <a:schemeClr val="tx1">
                    <a:lumMod val="65000"/>
                    <a:lumOff val="35000"/>
                  </a:schemeClr>
                </a:solidFill>
                <a:latin typeface="+mj-lt"/>
                <a:ea typeface="맑은 고딕" pitchFamily="50" charset="-127"/>
              </a:defRPr>
            </a:lvl4pPr>
            <a:lvl5pPr algn="l">
              <a:buNone/>
              <a:defRPr sz="2400" i="1" baseline="0">
                <a:solidFill>
                  <a:schemeClr val="tx1">
                    <a:lumMod val="65000"/>
                    <a:lumOff val="35000"/>
                  </a:schemeClr>
                </a:solidFill>
                <a:latin typeface="+mj-lt"/>
                <a:ea typeface="맑은 고딕" pitchFamily="50" charset="-127"/>
              </a:defRPr>
            </a:lvl5p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8" name="제목 1"/>
          <p:cNvSpPr>
            <a:spLocks noGrp="1"/>
          </p:cNvSpPr>
          <p:nvPr>
            <p:ph type="title"/>
          </p:nvPr>
        </p:nvSpPr>
        <p:spPr>
          <a:xfrm>
            <a:off x="563356" y="16844"/>
            <a:ext cx="15322392" cy="1195362"/>
          </a:xfrm>
        </p:spPr>
        <p:txBody>
          <a:bodyPr vert="horz" lIns="91440" tIns="45720" rIns="91440" bIns="45720" rtlCol="0" anchor="ctr">
            <a:normAutofit/>
          </a:bodyPr>
          <a:lstStyle>
            <a:lvl1pPr algn="l" defTabSz="1371600" rtl="0" eaLnBrk="1" latinLnBrk="1" hangingPunct="1">
              <a:spcBef>
                <a:spcPct val="0"/>
              </a:spcBef>
              <a:buNone/>
              <a:defRPr lang="ko-KR" altLang="en-US" sz="3750" b="1" kern="1200" baseline="0" dirty="0">
                <a:solidFill>
                  <a:schemeClr val="bg1"/>
                </a:solidFill>
                <a:latin typeface="+mj-lt"/>
                <a:ea typeface="맑은 고딕" pitchFamily="50" charset="-127"/>
                <a:cs typeface="+mj-cs"/>
              </a:defRPr>
            </a:lvl1pPr>
          </a:lstStyle>
          <a:p>
            <a:r>
              <a:rPr lang="ko-KR" altLang="en-US" dirty="0"/>
              <a:t>마스터 제목 스타일 편집</a:t>
            </a:r>
          </a:p>
        </p:txBody>
      </p:sp>
    </p:spTree>
    <p:extLst>
      <p:ext uri="{BB962C8B-B14F-4D97-AF65-F5344CB8AC3E}">
        <p14:creationId xmlns:p14="http://schemas.microsoft.com/office/powerpoint/2010/main" val="3072588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7/31/2024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7/31/2024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7/31/2024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7/31/2024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7/31/2024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7/31/2024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
        <p:nvSpPr>
          <p:cNvPr id="7" name="MSIPCMContentMarking" descr="{&quot;HashCode&quot;:-214722228,&quot;Placement&quot;:&quot;Header&quot;,&quot;Top&quot;:0.0,&quot;Left&quot;:0.0,&quot;SlideWidth&quot;:1440,&quot;SlideHeight&quot;:810}"/>
          <p:cNvSpPr txBox="1"/>
          <p:nvPr userDrawn="1"/>
        </p:nvSpPr>
        <p:spPr>
          <a:xfrm>
            <a:off x="0" y="0"/>
            <a:ext cx="1838494" cy="234315"/>
          </a:xfrm>
          <a:prstGeom prst="rect">
            <a:avLst/>
          </a:prstGeom>
          <a:noFill/>
        </p:spPr>
        <p:txBody>
          <a:bodyPr vert="horz" wrap="square" lIns="0" tIns="0" rIns="0" bIns="0" rtlCol="0" anchor="ctr" anchorCtr="1">
            <a:spAutoFit/>
          </a:bodyPr>
          <a:lstStyle/>
          <a:p>
            <a:pPr algn="l">
              <a:spcBef>
                <a:spcPts val="0"/>
              </a:spcBef>
              <a:spcAft>
                <a:spcPts val="0"/>
              </a:spcAft>
            </a:pPr>
            <a:r>
              <a:rPr lang="en-US" sz="1000" smtClean="0">
                <a:solidFill>
                  <a:srgbClr val="009FDF"/>
                </a:solidFill>
                <a:latin typeface="SABIC Typeface Headline Light" panose="020B0303060202020204" pitchFamily="34" charset="0"/>
              </a:rPr>
              <a:t>Classification: Internal Use</a:t>
            </a:r>
            <a:endParaRPr lang="en-US" sz="1000">
              <a:solidFill>
                <a:srgbClr val="009FDF"/>
              </a:solidFill>
              <a:latin typeface="SABIC Typeface Headline Light" panose="020B030306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14.sv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42.jpg"/><Relationship Id="rId4" Type="http://schemas.openxmlformats.org/officeDocument/2006/relationships/image" Target="../media/image76.svg"/></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2.jpg"/><Relationship Id="rId4" Type="http://schemas.openxmlformats.org/officeDocument/2006/relationships/image" Target="../media/image76.svg"/></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8.jfif"/><Relationship Id="rId5" Type="http://schemas.openxmlformats.org/officeDocument/2006/relationships/image" Target="../media/image14.sv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9.jfif"/><Relationship Id="rId5" Type="http://schemas.openxmlformats.org/officeDocument/2006/relationships/image" Target="../media/image14.svg"/><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6.svg"/><Relationship Id="rId3" Type="http://schemas.openxmlformats.org/officeDocument/2006/relationships/image" Target="../media/image8.svg"/><Relationship Id="rId7" Type="http://schemas.openxmlformats.org/officeDocument/2006/relationships/image" Target="../media/image18.svg"/><Relationship Id="rId12"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svg"/><Relationship Id="rId5" Type="http://schemas.openxmlformats.org/officeDocument/2006/relationships/image" Target="../media/image16.svg"/><Relationship Id="rId10" Type="http://schemas.openxmlformats.org/officeDocument/2006/relationships/image" Target="../media/image3.png"/><Relationship Id="rId4" Type="http://schemas.openxmlformats.org/officeDocument/2006/relationships/image" Target="../media/image43.png"/><Relationship Id="rId9" Type="http://schemas.openxmlformats.org/officeDocument/2006/relationships/image" Target="../media/image20.svg"/></Relationships>
</file>

<file path=ppt/slides/_rels/slide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4.sv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2.svg"/><Relationship Id="rId7" Type="http://schemas.openxmlformats.org/officeDocument/2006/relationships/diagramLayout" Target="../diagrams/layout1.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Data" Target="../diagrams/data1.xml"/><Relationship Id="rId5" Type="http://schemas.openxmlformats.org/officeDocument/2006/relationships/image" Target="../media/image14.svg"/><Relationship Id="rId10" Type="http://schemas.microsoft.com/office/2007/relationships/diagramDrawing" Target="../diagrams/drawing1.xml"/><Relationship Id="rId4" Type="http://schemas.openxmlformats.org/officeDocument/2006/relationships/image" Target="../media/image7.png"/><Relationship Id="rId9" Type="http://schemas.openxmlformats.org/officeDocument/2006/relationships/diagramColors" Target="../diagrams/colors1.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2.svg"/><Relationship Id="rId7" Type="http://schemas.openxmlformats.org/officeDocument/2006/relationships/diagramLayout" Target="../diagrams/layout2.xml"/><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14.svg"/><Relationship Id="rId10" Type="http://schemas.microsoft.com/office/2007/relationships/diagramDrawing" Target="../diagrams/drawing2.xml"/><Relationship Id="rId4" Type="http://schemas.openxmlformats.org/officeDocument/2006/relationships/image" Target="../media/image7.png"/><Relationship Id="rId9" Type="http://schemas.openxmlformats.org/officeDocument/2006/relationships/diagramColors" Target="../diagrams/colors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11087100" y="3086100"/>
            <a:ext cx="7200900" cy="7200900"/>
          </a:xfrm>
          <a:custGeom>
            <a:avLst/>
            <a:gdLst/>
            <a:ahLst/>
            <a:cxnLst/>
            <a:rect l="l" t="t" r="r" b="b"/>
            <a:pathLst>
              <a:path w="7200900" h="7200900">
                <a:moveTo>
                  <a:pt x="0" y="0"/>
                </a:moveTo>
                <a:lnTo>
                  <a:pt x="7200900" y="0"/>
                </a:lnTo>
                <a:lnTo>
                  <a:pt x="7200900" y="7200900"/>
                </a:lnTo>
                <a:lnTo>
                  <a:pt x="0" y="72009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329582" y="1028700"/>
            <a:ext cx="1264709" cy="1264709"/>
          </a:xfrm>
          <a:custGeom>
            <a:avLst/>
            <a:gdLst/>
            <a:ahLst/>
            <a:cxnLst/>
            <a:rect l="l" t="t" r="r" b="b"/>
            <a:pathLst>
              <a:path w="1264709" h="1264709">
                <a:moveTo>
                  <a:pt x="0" y="0"/>
                </a:moveTo>
                <a:lnTo>
                  <a:pt x="1264709" y="0"/>
                </a:lnTo>
                <a:lnTo>
                  <a:pt x="1264709" y="1264709"/>
                </a:lnTo>
                <a:lnTo>
                  <a:pt x="0" y="126470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Freeform 4"/>
          <p:cNvSpPr/>
          <p:nvPr/>
        </p:nvSpPr>
        <p:spPr>
          <a:xfrm>
            <a:off x="15720864" y="1427539"/>
            <a:ext cx="482144" cy="467032"/>
          </a:xfrm>
          <a:custGeom>
            <a:avLst/>
            <a:gdLst/>
            <a:ahLst/>
            <a:cxnLst/>
            <a:rect l="l" t="t" r="r" b="b"/>
            <a:pathLst>
              <a:path w="482144" h="467032">
                <a:moveTo>
                  <a:pt x="0" y="0"/>
                </a:moveTo>
                <a:lnTo>
                  <a:pt x="482145" y="0"/>
                </a:lnTo>
                <a:lnTo>
                  <a:pt x="482145" y="467031"/>
                </a:lnTo>
                <a:lnTo>
                  <a:pt x="0" y="467031"/>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5" name="Freeform 5"/>
          <p:cNvSpPr/>
          <p:nvPr/>
        </p:nvSpPr>
        <p:spPr>
          <a:xfrm rot="7682761">
            <a:off x="-1145193" y="-1722673"/>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TextBox 6"/>
          <p:cNvSpPr txBox="1"/>
          <p:nvPr/>
        </p:nvSpPr>
        <p:spPr>
          <a:xfrm>
            <a:off x="1722956" y="6564251"/>
            <a:ext cx="8883055" cy="695325"/>
          </a:xfrm>
          <a:prstGeom prst="rect">
            <a:avLst/>
          </a:prstGeom>
        </p:spPr>
        <p:txBody>
          <a:bodyPr lIns="0" tIns="0" rIns="0" bIns="0" rtlCol="0" anchor="t">
            <a:spAutoFit/>
          </a:bodyPr>
          <a:lstStyle/>
          <a:p>
            <a:pPr algn="l">
              <a:lnSpc>
                <a:spcPts val="5076"/>
              </a:lnSpc>
            </a:pPr>
            <a:r>
              <a:rPr lang="en-US" sz="4230" spc="287">
                <a:solidFill>
                  <a:srgbClr val="0C3E5B"/>
                </a:solidFill>
                <a:latin typeface="Codec Pro ExtraBold"/>
              </a:rPr>
              <a:t>Jubcor Presentation </a:t>
            </a:r>
          </a:p>
        </p:txBody>
      </p:sp>
      <p:grpSp>
        <p:nvGrpSpPr>
          <p:cNvPr id="7" name="Group 7"/>
          <p:cNvGrpSpPr/>
          <p:nvPr/>
        </p:nvGrpSpPr>
        <p:grpSpPr>
          <a:xfrm>
            <a:off x="1241866" y="7194208"/>
            <a:ext cx="7381476" cy="1849853"/>
            <a:chOff x="-93633" y="-19050"/>
            <a:chExt cx="1436632" cy="360030"/>
          </a:xfrm>
        </p:grpSpPr>
        <p:sp>
          <p:nvSpPr>
            <p:cNvPr id="8" name="Freeform 8"/>
            <p:cNvSpPr/>
            <p:nvPr/>
          </p:nvSpPr>
          <p:spPr>
            <a:xfrm>
              <a:off x="0" y="0"/>
              <a:ext cx="1342999" cy="340980"/>
            </a:xfrm>
            <a:custGeom>
              <a:avLst/>
              <a:gdLst/>
              <a:ahLst/>
              <a:cxnLst/>
              <a:rect l="l" t="t" r="r" b="b"/>
              <a:pathLst>
                <a:path w="1342999" h="135928">
                  <a:moveTo>
                    <a:pt x="20195" y="0"/>
                  </a:moveTo>
                  <a:lnTo>
                    <a:pt x="1322804" y="0"/>
                  </a:lnTo>
                  <a:cubicBezTo>
                    <a:pt x="1333957" y="0"/>
                    <a:pt x="1342999" y="9042"/>
                    <a:pt x="1342999" y="20195"/>
                  </a:cubicBezTo>
                  <a:lnTo>
                    <a:pt x="1342999" y="115733"/>
                  </a:lnTo>
                  <a:cubicBezTo>
                    <a:pt x="1342999" y="126887"/>
                    <a:pt x="1333957" y="135928"/>
                    <a:pt x="1322804" y="135928"/>
                  </a:cubicBezTo>
                  <a:lnTo>
                    <a:pt x="20195" y="135928"/>
                  </a:lnTo>
                  <a:cubicBezTo>
                    <a:pt x="9042" y="135928"/>
                    <a:pt x="0" y="126887"/>
                    <a:pt x="0" y="115733"/>
                  </a:cubicBezTo>
                  <a:lnTo>
                    <a:pt x="0" y="20195"/>
                  </a:lnTo>
                  <a:cubicBezTo>
                    <a:pt x="0" y="9042"/>
                    <a:pt x="9042" y="0"/>
                    <a:pt x="20195" y="0"/>
                  </a:cubicBezTo>
                  <a:close/>
                </a:path>
              </a:pathLst>
            </a:custGeom>
            <a:solidFill>
              <a:srgbClr val="FFFFFF"/>
            </a:solidFill>
            <a:ln w="9525" cap="sq">
              <a:solidFill>
                <a:srgbClr val="000000"/>
              </a:solidFill>
              <a:prstDash val="solid"/>
              <a:miter/>
            </a:ln>
          </p:spPr>
        </p:sp>
        <p:sp>
          <p:nvSpPr>
            <p:cNvPr id="9" name="TextBox 9"/>
            <p:cNvSpPr txBox="1"/>
            <p:nvPr/>
          </p:nvSpPr>
          <p:spPr>
            <a:xfrm>
              <a:off x="-93633" y="-19050"/>
              <a:ext cx="1436632" cy="327574"/>
            </a:xfrm>
            <a:prstGeom prst="rect">
              <a:avLst/>
            </a:prstGeom>
          </p:spPr>
          <p:txBody>
            <a:bodyPr lIns="68744" tIns="68744" rIns="68744" bIns="68744" rtlCol="0" anchor="ctr"/>
            <a:lstStyle/>
            <a:p>
              <a:pPr algn="ctr">
                <a:lnSpc>
                  <a:spcPts val="2730"/>
                </a:lnSpc>
              </a:pPr>
              <a:r>
                <a:rPr lang="en-US" sz="2100" spc="119" dirty="0">
                  <a:solidFill>
                    <a:srgbClr val="E28126"/>
                  </a:solidFill>
                  <a:latin typeface="Canva Sans"/>
                </a:rPr>
                <a:t>Development of Carbon-based           Nanomaterials for Volatile Organic           Compounds Adsorption</a:t>
              </a:r>
            </a:p>
          </p:txBody>
        </p:sp>
      </p:grpSp>
      <p:sp>
        <p:nvSpPr>
          <p:cNvPr id="11" name="TextBox 11"/>
          <p:cNvSpPr txBox="1"/>
          <p:nvPr/>
        </p:nvSpPr>
        <p:spPr>
          <a:xfrm>
            <a:off x="12777643" y="6226555"/>
            <a:ext cx="4481657" cy="2069028"/>
          </a:xfrm>
          <a:prstGeom prst="rect">
            <a:avLst/>
          </a:prstGeom>
        </p:spPr>
        <p:txBody>
          <a:bodyPr lIns="0" tIns="0" rIns="0" bIns="0" rtlCol="0" anchor="t">
            <a:spAutoFit/>
          </a:bodyPr>
          <a:lstStyle/>
          <a:p>
            <a:pPr algn="ctr">
              <a:lnSpc>
                <a:spcPts val="5471"/>
              </a:lnSpc>
            </a:pPr>
            <a:r>
              <a:rPr lang="en-US" sz="3908" spc="195" dirty="0">
                <a:solidFill>
                  <a:srgbClr val="0C3E5B"/>
                </a:solidFill>
                <a:latin typeface="Canva Sans"/>
              </a:rPr>
              <a:t>Presented By:</a:t>
            </a:r>
            <a:r>
              <a:rPr lang="en-US" sz="3908" spc="195" dirty="0">
                <a:solidFill>
                  <a:srgbClr val="0C3E5B"/>
                </a:solidFill>
                <a:latin typeface="Canva Sans Bold"/>
              </a:rPr>
              <a:t> </a:t>
            </a:r>
            <a:r>
              <a:rPr lang="en-US" sz="3908" spc="195" dirty="0" smtClean="0">
                <a:solidFill>
                  <a:srgbClr val="0C3E5B"/>
                </a:solidFill>
                <a:latin typeface="Canva Sans Bold"/>
              </a:rPr>
              <a:t>Majeed Almashnawi </a:t>
            </a:r>
            <a:endParaRPr lang="en-US" sz="3908" spc="195" dirty="0">
              <a:solidFill>
                <a:srgbClr val="0C3E5B"/>
              </a:solidFill>
              <a:latin typeface="Canva Sans Bold"/>
            </a:endParaRPr>
          </a:p>
        </p:txBody>
      </p:sp>
      <p:sp>
        <p:nvSpPr>
          <p:cNvPr id="12" name="TextBox 12"/>
          <p:cNvSpPr txBox="1"/>
          <p:nvPr/>
        </p:nvSpPr>
        <p:spPr>
          <a:xfrm>
            <a:off x="14485962" y="2370453"/>
            <a:ext cx="2951949" cy="505969"/>
          </a:xfrm>
          <a:prstGeom prst="rect">
            <a:avLst/>
          </a:prstGeom>
        </p:spPr>
        <p:txBody>
          <a:bodyPr lIns="0" tIns="0" rIns="0" bIns="0" rtlCol="0" anchor="t">
            <a:spAutoFit/>
          </a:bodyPr>
          <a:lstStyle/>
          <a:p>
            <a:pPr algn="ctr">
              <a:lnSpc>
                <a:spcPts val="4136"/>
              </a:lnSpc>
              <a:spcBef>
                <a:spcPct val="0"/>
              </a:spcBef>
            </a:pPr>
            <a:r>
              <a:rPr lang="en-US" sz="2954">
                <a:solidFill>
                  <a:srgbClr val="0C3E5B"/>
                </a:solidFill>
                <a:latin typeface="Canva Sans"/>
              </a:rPr>
              <a:t>YOUR LOGO</a:t>
            </a:r>
          </a:p>
        </p:txBody>
      </p:sp>
      <p:grpSp>
        <p:nvGrpSpPr>
          <p:cNvPr id="13" name="Group 13"/>
          <p:cNvGrpSpPr/>
          <p:nvPr/>
        </p:nvGrpSpPr>
        <p:grpSpPr>
          <a:xfrm>
            <a:off x="1722956" y="2652012"/>
            <a:ext cx="7861286" cy="2612151"/>
            <a:chOff x="0" y="0"/>
            <a:chExt cx="10481714" cy="3482868"/>
          </a:xfrm>
        </p:grpSpPr>
        <p:sp>
          <p:nvSpPr>
            <p:cNvPr id="14" name="TextBox 14"/>
            <p:cNvSpPr txBox="1"/>
            <p:nvPr/>
          </p:nvSpPr>
          <p:spPr>
            <a:xfrm>
              <a:off x="54198" y="-466725"/>
              <a:ext cx="9004452" cy="2910308"/>
            </a:xfrm>
            <a:prstGeom prst="rect">
              <a:avLst/>
            </a:prstGeom>
          </p:spPr>
          <p:txBody>
            <a:bodyPr lIns="0" tIns="0" rIns="0" bIns="0" rtlCol="0" anchor="t">
              <a:spAutoFit/>
            </a:bodyPr>
            <a:lstStyle/>
            <a:p>
              <a:pPr algn="ctr">
                <a:lnSpc>
                  <a:spcPts val="16907"/>
                </a:lnSpc>
              </a:pPr>
              <a:r>
                <a:rPr lang="en-US" sz="12076">
                  <a:solidFill>
                    <a:srgbClr val="0C3E5A"/>
                  </a:solidFill>
                  <a:latin typeface="Tabarra Sans Heavy"/>
                </a:rPr>
                <a:t>JUBCOR</a:t>
              </a:r>
            </a:p>
          </p:txBody>
        </p:sp>
        <p:grpSp>
          <p:nvGrpSpPr>
            <p:cNvPr id="15" name="Group 15"/>
            <p:cNvGrpSpPr/>
            <p:nvPr/>
          </p:nvGrpSpPr>
          <p:grpSpPr>
            <a:xfrm>
              <a:off x="54198" y="2005202"/>
              <a:ext cx="10427516" cy="891503"/>
              <a:chOff x="0" y="0"/>
              <a:chExt cx="1782556" cy="152400"/>
            </a:xfrm>
          </p:grpSpPr>
          <p:sp>
            <p:nvSpPr>
              <p:cNvPr id="16" name="Freeform 16"/>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7" name="Group 17"/>
            <p:cNvGrpSpPr/>
            <p:nvPr/>
          </p:nvGrpSpPr>
          <p:grpSpPr>
            <a:xfrm rot="5400000">
              <a:off x="8501551" y="916541"/>
              <a:ext cx="2681013" cy="1279313"/>
              <a:chOff x="0" y="0"/>
              <a:chExt cx="458312" cy="218695"/>
            </a:xfrm>
          </p:grpSpPr>
          <p:sp>
            <p:nvSpPr>
              <p:cNvPr id="18" name="Freeform 18"/>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9" name="TextBox 19"/>
            <p:cNvSpPr txBox="1"/>
            <p:nvPr/>
          </p:nvSpPr>
          <p:spPr>
            <a:xfrm>
              <a:off x="0" y="2055964"/>
              <a:ext cx="9058650" cy="840740"/>
            </a:xfrm>
            <a:prstGeom prst="rect">
              <a:avLst/>
            </a:prstGeom>
          </p:spPr>
          <p:txBody>
            <a:bodyPr lIns="0" tIns="0" rIns="0" bIns="0" rtlCol="0" anchor="t">
              <a:spAutoFit/>
            </a:bodyPr>
            <a:lstStyle/>
            <a:p>
              <a:pPr algn="ctr">
                <a:lnSpc>
                  <a:spcPts val="4898"/>
                </a:lnSpc>
              </a:pPr>
              <a:r>
                <a:rPr lang="en-US" sz="3499">
                  <a:solidFill>
                    <a:srgbClr val="FFFFFF"/>
                  </a:solidFill>
                  <a:latin typeface="Tabarra Sans"/>
                </a:rPr>
                <a:t>CONFERENCE &amp; EXHIBITION</a:t>
              </a:r>
            </a:p>
          </p:txBody>
        </p:sp>
        <p:sp>
          <p:nvSpPr>
            <p:cNvPr id="20" name="TextBox 20"/>
            <p:cNvSpPr txBox="1"/>
            <p:nvPr/>
          </p:nvSpPr>
          <p:spPr>
            <a:xfrm rot="5400000">
              <a:off x="8666000" y="894224"/>
              <a:ext cx="2561608" cy="1323948"/>
            </a:xfrm>
            <a:prstGeom prst="rect">
              <a:avLst/>
            </a:prstGeom>
          </p:spPr>
          <p:txBody>
            <a:bodyPr lIns="0" tIns="0" rIns="0" bIns="0" rtlCol="0" anchor="t">
              <a:spAutoFit/>
            </a:bodyPr>
            <a:lstStyle/>
            <a:p>
              <a:pPr algn="ctr">
                <a:lnSpc>
                  <a:spcPts val="7798"/>
                </a:lnSpc>
              </a:pPr>
              <a:r>
                <a:rPr lang="en-US" sz="5570" spc="172">
                  <a:solidFill>
                    <a:srgbClr val="FFFFFF"/>
                  </a:solidFill>
                  <a:latin typeface="Tabarra Sans Heavy"/>
                </a:rPr>
                <a:t>2024</a:t>
              </a:r>
            </a:p>
          </p:txBody>
        </p:sp>
        <p:sp>
          <p:nvSpPr>
            <p:cNvPr id="21" name="TextBox 21"/>
            <p:cNvSpPr txBox="1"/>
            <p:nvPr/>
          </p:nvSpPr>
          <p:spPr>
            <a:xfrm>
              <a:off x="36201" y="2958141"/>
              <a:ext cx="10445513" cy="524727"/>
            </a:xfrm>
            <a:prstGeom prst="rect">
              <a:avLst/>
            </a:prstGeom>
          </p:spPr>
          <p:txBody>
            <a:bodyPr lIns="0" tIns="0" rIns="0" bIns="0" rtlCol="0" anchor="t">
              <a:spAutoFit/>
            </a:bodyPr>
            <a:lstStyle/>
            <a:p>
              <a:pPr algn="ctr">
                <a:lnSpc>
                  <a:spcPts val="3323"/>
                </a:lnSpc>
                <a:spcBef>
                  <a:spcPct val="0"/>
                </a:spcBef>
              </a:pPr>
              <a:r>
                <a:rPr lang="en-US" sz="2373">
                  <a:solidFill>
                    <a:srgbClr val="0C3E5B"/>
                  </a:solidFill>
                  <a:latin typeface="Glacial Indifference Bold"/>
                </a:rPr>
                <a:t>INNOVATIVE SOLUTIONS FOR CORROSION CHALLENGES</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515979"/>
            <a:ext cx="7669966" cy="707886"/>
          </a:xfrm>
          <a:prstGeom prst="rect">
            <a:avLst/>
          </a:prstGeom>
        </p:spPr>
        <p:txBody>
          <a:bodyPr wrap="square">
            <a:spAutoFit/>
          </a:bodyPr>
          <a:lstStyle/>
          <a:p>
            <a:pPr algn="ctr"/>
            <a:r>
              <a:rPr lang="en-US" altLang="ko-KR" sz="4000" b="1" i="1" dirty="0" smtClean="0">
                <a:latin typeface="Times New Roman" panose="02020603050405020304" pitchFamily="18" charset="0"/>
              </a:rPr>
              <a:t>TREATMENT OF WATER </a:t>
            </a:r>
            <a:endParaRPr lang="en-US" sz="3200" b="1" dirty="0"/>
          </a:p>
        </p:txBody>
      </p:sp>
      <p:graphicFrame>
        <p:nvGraphicFramePr>
          <p:cNvPr id="3" name="Content Placeholder 3">
            <a:extLst>
              <a:ext uri="{FF2B5EF4-FFF2-40B4-BE49-F238E27FC236}">
                <a16:creationId xmlns:a16="http://schemas.microsoft.com/office/drawing/2014/main" id="{916CA443-0287-2F5F-96BD-27B8A989A23D}"/>
              </a:ext>
            </a:extLst>
          </p:cNvPr>
          <p:cNvGraphicFramePr>
            <a:graphicFrameLocks/>
          </p:cNvGraphicFramePr>
          <p:nvPr>
            <p:extLst>
              <p:ext uri="{D42A27DB-BD31-4B8C-83A1-F6EECF244321}">
                <p14:modId xmlns:p14="http://schemas.microsoft.com/office/powerpoint/2010/main" val="1548477525"/>
              </p:ext>
            </p:extLst>
          </p:nvPr>
        </p:nvGraphicFramePr>
        <p:xfrm>
          <a:off x="3124200" y="3086100"/>
          <a:ext cx="11526791" cy="55871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16128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515979"/>
            <a:ext cx="8229600" cy="707886"/>
          </a:xfrm>
          <a:prstGeom prst="rect">
            <a:avLst/>
          </a:prstGeom>
        </p:spPr>
        <p:txBody>
          <a:bodyPr wrap="square">
            <a:spAutoFit/>
          </a:bodyPr>
          <a:lstStyle/>
          <a:p>
            <a:pPr algn="ctr"/>
            <a:r>
              <a:rPr lang="en-US" altLang="ko-KR" sz="4000" b="1" i="1" dirty="0">
                <a:latin typeface="Times New Roman" panose="02020603050405020304" pitchFamily="18" charset="0"/>
              </a:rPr>
              <a:t>Volatile organic compounds in water</a:t>
            </a:r>
            <a:endParaRPr lang="en-US" sz="3200" b="1" dirty="0"/>
          </a:p>
        </p:txBody>
      </p:sp>
      <p:sp>
        <p:nvSpPr>
          <p:cNvPr id="3" name="Rectangle 2"/>
          <p:cNvSpPr/>
          <p:nvPr/>
        </p:nvSpPr>
        <p:spPr>
          <a:xfrm>
            <a:off x="762000" y="2476500"/>
            <a:ext cx="16459200" cy="5016758"/>
          </a:xfrm>
          <a:prstGeom prst="rect">
            <a:avLst/>
          </a:prstGeom>
        </p:spPr>
        <p:txBody>
          <a:bodyPr wrap="square">
            <a:spAutoFit/>
          </a:bodyPr>
          <a:lstStyle/>
          <a:p>
            <a:pPr algn="just">
              <a:buFont typeface="Arial" panose="020B0604020202020204" pitchFamily="34" charset="0"/>
              <a:buChar char="•"/>
            </a:pPr>
            <a:r>
              <a:rPr lang="en-US" altLang="en-US" sz="4000" dirty="0">
                <a:solidFill>
                  <a:schemeClr val="tx2">
                    <a:lumMod val="75000"/>
                  </a:schemeClr>
                </a:solidFill>
                <a:latin typeface="Times New Roman" panose="02020603050405020304" pitchFamily="18" charset="0"/>
              </a:rPr>
              <a:t>Volatile Organic Compounds (VOCs) are chemical compounds that    evaporate rapidly and are soluble in water, </a:t>
            </a:r>
            <a:r>
              <a:rPr lang="en-US" altLang="en-US" sz="4000" dirty="0" smtClean="0">
                <a:solidFill>
                  <a:schemeClr val="tx2">
                    <a:lumMod val="75000"/>
                  </a:schemeClr>
                </a:solidFill>
                <a:latin typeface="Times New Roman" panose="02020603050405020304" pitchFamily="18" charset="0"/>
              </a:rPr>
              <a:t>originating from industrial </a:t>
            </a:r>
            <a:r>
              <a:rPr lang="en-US" altLang="en-US" sz="4000" dirty="0">
                <a:solidFill>
                  <a:schemeClr val="tx2">
                    <a:lumMod val="75000"/>
                  </a:schemeClr>
                </a:solidFill>
                <a:latin typeface="Times New Roman" panose="02020603050405020304" pitchFamily="18" charset="0"/>
              </a:rPr>
              <a:t>operations, home items, fuel burning, and chemical </a:t>
            </a:r>
            <a:r>
              <a:rPr lang="en-US" altLang="en-US" sz="4000" dirty="0" smtClean="0">
                <a:solidFill>
                  <a:schemeClr val="tx2">
                    <a:lumMod val="75000"/>
                  </a:schemeClr>
                </a:solidFill>
                <a:latin typeface="Times New Roman" panose="02020603050405020304" pitchFamily="18" charset="0"/>
              </a:rPr>
              <a:t>accidents</a:t>
            </a:r>
            <a:r>
              <a:rPr lang="en-US" altLang="en-US" sz="4000" dirty="0">
                <a:solidFill>
                  <a:schemeClr val="tx2">
                    <a:lumMod val="75000"/>
                  </a:schemeClr>
                </a:solidFill>
                <a:latin typeface="Times New Roman" panose="02020603050405020304" pitchFamily="18" charset="0"/>
              </a:rPr>
              <a:t>.</a:t>
            </a:r>
          </a:p>
          <a:p>
            <a:pPr algn="just"/>
            <a:endParaRPr lang="en-US" altLang="ko-KR" sz="4000" dirty="0">
              <a:solidFill>
                <a:schemeClr val="tx2">
                  <a:lumMod val="75000"/>
                </a:schemeClr>
              </a:solidFill>
              <a:latin typeface="Times New Roman" panose="02020603050405020304" pitchFamily="18" charset="0"/>
            </a:endParaRPr>
          </a:p>
          <a:p>
            <a:pPr marL="457200" indent="-457200" algn="just">
              <a:buFont typeface="Arial" panose="020B0604020202020204" pitchFamily="34" charset="0"/>
              <a:buChar char="•"/>
            </a:pPr>
            <a:r>
              <a:rPr lang="en-US" altLang="en-US" sz="4000" dirty="0">
                <a:solidFill>
                  <a:schemeClr val="tx2">
                    <a:lumMod val="75000"/>
                  </a:schemeClr>
                </a:solidFill>
                <a:latin typeface="Times New Roman" panose="02020603050405020304" pitchFamily="18" charset="0"/>
              </a:rPr>
              <a:t>Monitoring and controlling VOCs in water is crucial to protect the   environment and ensure safe drinking water supplies.</a:t>
            </a:r>
          </a:p>
          <a:p>
            <a:pPr marL="457200" indent="-457200" algn="just">
              <a:buFont typeface="Arial" panose="020B0604020202020204" pitchFamily="34" charset="0"/>
              <a:buChar char="•"/>
            </a:pPr>
            <a:endParaRPr lang="en-US" altLang="en-US" sz="4000" dirty="0">
              <a:solidFill>
                <a:schemeClr val="tx2">
                  <a:lumMod val="75000"/>
                </a:schemeClr>
              </a:solidFill>
              <a:latin typeface="Times New Roman" panose="02020603050405020304" pitchFamily="18" charset="0"/>
            </a:endParaRPr>
          </a:p>
          <a:p>
            <a:pPr marL="457200" indent="-457200" algn="just">
              <a:buFont typeface="Arial" panose="020B0604020202020204" pitchFamily="34" charset="0"/>
              <a:buChar char="•"/>
            </a:pPr>
            <a:r>
              <a:rPr lang="en-US" altLang="ko-KR" sz="4000" dirty="0">
                <a:solidFill>
                  <a:schemeClr val="tx2">
                    <a:lumMod val="75000"/>
                  </a:schemeClr>
                </a:solidFill>
                <a:latin typeface="Times New Roman" panose="02020603050405020304" pitchFamily="18" charset="0"/>
              </a:rPr>
              <a:t>VOCs may have long term adverse effect to both humane and environmental </a:t>
            </a:r>
          </a:p>
        </p:txBody>
      </p:sp>
    </p:spTree>
    <p:extLst>
      <p:ext uri="{BB962C8B-B14F-4D97-AF65-F5344CB8AC3E}">
        <p14:creationId xmlns:p14="http://schemas.microsoft.com/office/powerpoint/2010/main" val="2010826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18417" y="419100"/>
            <a:ext cx="9574966" cy="707886"/>
          </a:xfrm>
          <a:prstGeom prst="rect">
            <a:avLst/>
          </a:prstGeom>
        </p:spPr>
        <p:txBody>
          <a:bodyPr wrap="square">
            <a:spAutoFit/>
          </a:bodyPr>
          <a:lstStyle/>
          <a:p>
            <a:pPr algn="ctr"/>
            <a:r>
              <a:rPr lang="en-US" altLang="ko-KR" sz="4000" b="1" i="1" dirty="0">
                <a:latin typeface="Times New Roman" panose="02020603050405020304" pitchFamily="18" charset="0"/>
              </a:rPr>
              <a:t> Source of VOCs in industrial wastewater </a:t>
            </a:r>
            <a:endParaRPr lang="en-US" sz="3200" b="1" dirty="0"/>
          </a:p>
        </p:txBody>
      </p:sp>
      <p:sp>
        <p:nvSpPr>
          <p:cNvPr id="3" name="Rectangle 2"/>
          <p:cNvSpPr/>
          <p:nvPr/>
        </p:nvSpPr>
        <p:spPr>
          <a:xfrm>
            <a:off x="1066800" y="2628900"/>
            <a:ext cx="16078200" cy="5509200"/>
          </a:xfrm>
          <a:prstGeom prst="rect">
            <a:avLst/>
          </a:prstGeom>
        </p:spPr>
        <p:txBody>
          <a:bodyPr wrap="square">
            <a:spAutoFit/>
          </a:bodyPr>
          <a:lstStyle/>
          <a:p>
            <a:pPr algn="just"/>
            <a:r>
              <a:rPr lang="en-US" altLang="en-US" sz="2800" dirty="0">
                <a:solidFill>
                  <a:srgbClr val="1245A2"/>
                </a:solidFill>
                <a:latin typeface="Times New Roman" panose="02020603050405020304" pitchFamily="18" charset="0"/>
              </a:rPr>
              <a:t>VOCs can be produced in industrial  wastewater through:</a:t>
            </a:r>
          </a:p>
          <a:p>
            <a:pPr algn="just"/>
            <a:endParaRPr lang="en-US" sz="2000" dirty="0">
              <a:solidFill>
                <a:srgbClr val="181C27"/>
              </a:solidFill>
              <a:latin typeface="Segoe UI" panose="020B0502040204020203" pitchFamily="34" charset="0"/>
              <a:ea typeface="Times New Roman" panose="02020603050405020304" pitchFamily="18" charset="0"/>
            </a:endParaRPr>
          </a:p>
          <a:p>
            <a:pPr marL="285750" indent="-285750" algn="just">
              <a:buFont typeface="Wingdings" panose="05000000000000000000" pitchFamily="2" charset="2"/>
              <a:buChar char="v"/>
            </a:pPr>
            <a:r>
              <a:rPr lang="en-US" sz="2400" b="1" dirty="0">
                <a:solidFill>
                  <a:srgbClr val="FF0000"/>
                </a:solidFill>
                <a:latin typeface="Segoe UI" panose="020B0502040204020203" pitchFamily="34" charset="0"/>
                <a:ea typeface="Times New Roman" panose="02020603050405020304" pitchFamily="18" charset="0"/>
              </a:rPr>
              <a:t>Industrial Processes</a:t>
            </a:r>
            <a:r>
              <a:rPr lang="en-US" sz="2400" dirty="0">
                <a:solidFill>
                  <a:srgbClr val="FF0000"/>
                </a:solidFill>
                <a:latin typeface="Segoe UI" panose="020B0502040204020203" pitchFamily="34" charset="0"/>
                <a:ea typeface="Times New Roman" panose="02020603050405020304" pitchFamily="18" charset="0"/>
              </a:rPr>
              <a:t>: </a:t>
            </a:r>
            <a:r>
              <a:rPr lang="ar-SA" sz="2400" dirty="0">
                <a:solidFill>
                  <a:srgbClr val="FF0000"/>
                </a:solidFill>
                <a:latin typeface="Times New Roman" panose="02020603050405020304" pitchFamily="18" charset="0"/>
                <a:ea typeface="Times New Roman" panose="02020603050405020304" pitchFamily="18" charset="0"/>
                <a:cs typeface="Segoe UI" panose="020B0502040204020203" pitchFamily="34" charset="0"/>
              </a:rPr>
              <a:t> </a:t>
            </a:r>
            <a:r>
              <a:rPr lang="en-US" altLang="en-US" sz="2800" dirty="0">
                <a:solidFill>
                  <a:srgbClr val="1245A2"/>
                </a:solidFill>
                <a:latin typeface="Times New Roman" panose="02020603050405020304" pitchFamily="18" charset="0"/>
              </a:rPr>
              <a:t>VOCs are routinely released into wastewater </a:t>
            </a:r>
            <a:r>
              <a:rPr lang="en-US" altLang="en-US" sz="2800" dirty="0" smtClean="0">
                <a:solidFill>
                  <a:srgbClr val="1245A2"/>
                </a:solidFill>
                <a:latin typeface="Times New Roman" panose="02020603050405020304" pitchFamily="18" charset="0"/>
              </a:rPr>
              <a:t>during </a:t>
            </a:r>
            <a:r>
              <a:rPr lang="en-US" altLang="en-US" sz="2800" dirty="0">
                <a:solidFill>
                  <a:srgbClr val="1245A2"/>
                </a:solidFill>
                <a:latin typeface="Times New Roman" panose="02020603050405020304" pitchFamily="18" charset="0"/>
              </a:rPr>
              <a:t>manufacturing, processing, or spillage.</a:t>
            </a:r>
          </a:p>
          <a:p>
            <a:pPr marL="285750" indent="-285750" algn="just">
              <a:buFont typeface="Wingdings" panose="05000000000000000000" pitchFamily="2" charset="2"/>
              <a:buChar char="v"/>
            </a:pPr>
            <a:endParaRPr lang="en-US" sz="2000" dirty="0">
              <a:solidFill>
                <a:srgbClr val="181C27"/>
              </a:solidFill>
              <a:latin typeface="Segoe UI" panose="020B0502040204020203" pitchFamily="34" charset="0"/>
              <a:ea typeface="Times New Roman" panose="02020603050405020304" pitchFamily="18" charset="0"/>
            </a:endParaRPr>
          </a:p>
          <a:p>
            <a:pPr marL="285750" indent="-285750" algn="just">
              <a:buFont typeface="Wingdings" panose="05000000000000000000" pitchFamily="2" charset="2"/>
              <a:buChar char="v"/>
            </a:pPr>
            <a:r>
              <a:rPr lang="en-US" altLang="en-US" sz="2400" b="1" dirty="0">
                <a:solidFill>
                  <a:srgbClr val="FF0000"/>
                </a:solidFill>
                <a:latin typeface="Segoe UI" panose="020B0502040204020203" pitchFamily="34" charset="0"/>
              </a:rPr>
              <a:t>Solvents and Cleaning Agents</a:t>
            </a:r>
            <a:r>
              <a:rPr lang="en-US" altLang="en-US" sz="2000" b="1" dirty="0">
                <a:solidFill>
                  <a:schemeClr val="tx2">
                    <a:lumMod val="75000"/>
                  </a:schemeClr>
                </a:solidFill>
                <a:latin typeface="Times New Roman" panose="02020603050405020304" pitchFamily="18" charset="0"/>
                <a:cs typeface="Segoe UI" panose="020B0502040204020203" pitchFamily="34" charset="0"/>
              </a:rPr>
              <a:t>: S</a:t>
            </a:r>
            <a:r>
              <a:rPr lang="en-US" altLang="en-US" sz="2800" dirty="0">
                <a:solidFill>
                  <a:srgbClr val="1245A2"/>
                </a:solidFill>
                <a:latin typeface="Times New Roman" panose="02020603050405020304" pitchFamily="18" charset="0"/>
              </a:rPr>
              <a:t>olvents and cleaning chemicals can </a:t>
            </a:r>
            <a:r>
              <a:rPr lang="en-US" altLang="en-US" sz="2800" dirty="0" smtClean="0">
                <a:solidFill>
                  <a:srgbClr val="1245A2"/>
                </a:solidFill>
                <a:latin typeface="Times New Roman" panose="02020603050405020304" pitchFamily="18" charset="0"/>
              </a:rPr>
              <a:t>evaporate </a:t>
            </a:r>
            <a:r>
              <a:rPr lang="en-US" altLang="en-US" sz="2800" dirty="0">
                <a:solidFill>
                  <a:srgbClr val="1245A2"/>
                </a:solidFill>
                <a:latin typeface="Times New Roman" panose="02020603050405020304" pitchFamily="18" charset="0"/>
              </a:rPr>
              <a:t>and enter   wastewater streams during equipment or surface cleaning activities.</a:t>
            </a:r>
          </a:p>
          <a:p>
            <a:pPr marL="285750" indent="-285750" algn="just">
              <a:buFont typeface="Wingdings" panose="05000000000000000000" pitchFamily="2" charset="2"/>
              <a:buChar char="v"/>
            </a:pPr>
            <a:endParaRPr lang="en-US" sz="2000" dirty="0">
              <a:solidFill>
                <a:srgbClr val="181C27"/>
              </a:solidFill>
              <a:latin typeface="Segoe UI" panose="020B0502040204020203" pitchFamily="34" charset="0"/>
              <a:ea typeface="Times New Roman" panose="02020603050405020304" pitchFamily="18" charset="0"/>
            </a:endParaRPr>
          </a:p>
          <a:p>
            <a:pPr marL="285750" indent="-285750" algn="just">
              <a:buFont typeface="Wingdings" panose="05000000000000000000" pitchFamily="2" charset="2"/>
              <a:buChar char="v"/>
            </a:pPr>
            <a:r>
              <a:rPr lang="en-US" sz="2400" b="1" dirty="0">
                <a:solidFill>
                  <a:srgbClr val="FF0000"/>
                </a:solidFill>
                <a:latin typeface="Segoe UI" panose="020B0502040204020203" pitchFamily="34" charset="0"/>
                <a:ea typeface="Times New Roman" panose="02020603050405020304" pitchFamily="18" charset="0"/>
              </a:rPr>
              <a:t>Leaks and Spills</a:t>
            </a:r>
            <a:r>
              <a:rPr lang="ar-SA" sz="2400" dirty="0">
                <a:solidFill>
                  <a:srgbClr val="FF0000"/>
                </a:solidFill>
                <a:latin typeface="Times New Roman" panose="02020603050405020304" pitchFamily="18" charset="0"/>
                <a:ea typeface="Times New Roman" panose="02020603050405020304" pitchFamily="18" charset="0"/>
                <a:cs typeface="Segoe UI" panose="020B0502040204020203" pitchFamily="34" charset="0"/>
              </a:rPr>
              <a:t> </a:t>
            </a:r>
            <a:r>
              <a:rPr lang="en-US" sz="2400" b="1" dirty="0">
                <a:solidFill>
                  <a:schemeClr val="tx2">
                    <a:lumMod val="75000"/>
                  </a:schemeClr>
                </a:solidFill>
                <a:latin typeface="Segoe UI" panose="020B0502040204020203" pitchFamily="34" charset="0"/>
                <a:ea typeface="Times New Roman" panose="02020603050405020304" pitchFamily="18" charset="0"/>
              </a:rPr>
              <a:t>: </a:t>
            </a:r>
            <a:r>
              <a:rPr lang="en-US" altLang="en-US" sz="2800" dirty="0">
                <a:solidFill>
                  <a:srgbClr val="1245A2"/>
                </a:solidFill>
                <a:latin typeface="Times New Roman" panose="02020603050405020304" pitchFamily="18" charset="0"/>
              </a:rPr>
              <a:t>Due to equipment failures, pipeline ruptures, or </a:t>
            </a:r>
            <a:r>
              <a:rPr lang="en-US" altLang="en-US" sz="2800" dirty="0" smtClean="0">
                <a:solidFill>
                  <a:srgbClr val="1245A2"/>
                </a:solidFill>
                <a:latin typeface="Times New Roman" panose="02020603050405020304" pitchFamily="18" charset="0"/>
              </a:rPr>
              <a:t>inadequate  </a:t>
            </a:r>
            <a:r>
              <a:rPr lang="en-US" altLang="en-US" sz="2800" dirty="0">
                <a:solidFill>
                  <a:srgbClr val="1245A2"/>
                </a:solidFill>
                <a:latin typeface="Times New Roman" panose="02020603050405020304" pitchFamily="18" charset="0"/>
              </a:rPr>
              <a:t>containment systems.</a:t>
            </a:r>
          </a:p>
          <a:p>
            <a:pPr marL="285750" indent="-285750" algn="just">
              <a:buFont typeface="Wingdings" panose="05000000000000000000" pitchFamily="2" charset="2"/>
              <a:buChar char="v"/>
            </a:pPr>
            <a:endParaRPr lang="en-US" altLang="en-US" sz="2800" dirty="0">
              <a:solidFill>
                <a:srgbClr val="1245A2"/>
              </a:solidFill>
              <a:latin typeface="Times New Roman" panose="02020603050405020304" pitchFamily="18" charset="0"/>
            </a:endParaRPr>
          </a:p>
          <a:p>
            <a:pPr marL="285750" indent="-285750" algn="just">
              <a:buFont typeface="Wingdings" panose="05000000000000000000" pitchFamily="2" charset="2"/>
              <a:buChar char="v"/>
            </a:pPr>
            <a:r>
              <a:rPr lang="en-US" altLang="en-US" sz="2400" b="1" dirty="0">
                <a:solidFill>
                  <a:srgbClr val="FF0000"/>
                </a:solidFill>
                <a:latin typeface="Segoe UI" panose="020B0502040204020203" pitchFamily="34" charset="0"/>
              </a:rPr>
              <a:t>Uncaptured Emissions</a:t>
            </a:r>
            <a:r>
              <a:rPr lang="en-US" altLang="en-US" sz="2000" b="1" dirty="0">
                <a:solidFill>
                  <a:schemeClr val="tx2">
                    <a:lumMod val="75000"/>
                  </a:schemeClr>
                </a:solidFill>
                <a:latin typeface="Segoe UI" panose="020B0502040204020203" pitchFamily="34" charset="0"/>
              </a:rPr>
              <a:t>: </a:t>
            </a:r>
            <a:r>
              <a:rPr lang="en-US" altLang="en-US" sz="2800" dirty="0">
                <a:solidFill>
                  <a:srgbClr val="1245A2"/>
                </a:solidFill>
                <a:latin typeface="Times New Roman" panose="02020603050405020304" pitchFamily="18" charset="0"/>
              </a:rPr>
              <a:t>Due to poor equipment maintenance.</a:t>
            </a:r>
          </a:p>
          <a:p>
            <a:pPr algn="just"/>
            <a:r>
              <a:rPr lang="en-US" altLang="en-US" sz="2800" dirty="0">
                <a:solidFill>
                  <a:srgbClr val="1245A2"/>
                </a:solidFill>
                <a:latin typeface="Times New Roman" panose="02020603050405020304" pitchFamily="18" charset="0"/>
              </a:rPr>
              <a:t> </a:t>
            </a:r>
          </a:p>
          <a:p>
            <a:pPr marL="285750" indent="-285750" algn="just">
              <a:buFont typeface="Wingdings" panose="05000000000000000000" pitchFamily="2" charset="2"/>
              <a:buChar char="v"/>
            </a:pPr>
            <a:r>
              <a:rPr lang="ar-SA" altLang="en-US" sz="2000" b="1" dirty="0">
                <a:solidFill>
                  <a:srgbClr val="FF0000"/>
                </a:solidFill>
                <a:latin typeface="Segoe UI" panose="020B0502040204020203" pitchFamily="34" charset="0"/>
              </a:rPr>
              <a:t> </a:t>
            </a:r>
            <a:r>
              <a:rPr lang="en-US" altLang="en-US" sz="2400" b="1" dirty="0">
                <a:solidFill>
                  <a:srgbClr val="FF0000"/>
                </a:solidFill>
                <a:latin typeface="Segoe UI" panose="020B0502040204020203" pitchFamily="34" charset="0"/>
              </a:rPr>
              <a:t>Biological Processes</a:t>
            </a:r>
            <a:r>
              <a:rPr lang="en-US" altLang="en-US" sz="2400" b="1" dirty="0">
                <a:solidFill>
                  <a:schemeClr val="tx2">
                    <a:lumMod val="75000"/>
                  </a:schemeClr>
                </a:solidFill>
                <a:latin typeface="Segoe UI" panose="020B0502040204020203" pitchFamily="34" charset="0"/>
              </a:rPr>
              <a:t>: </a:t>
            </a:r>
            <a:r>
              <a:rPr lang="en-US" altLang="en-US" sz="2800" dirty="0">
                <a:solidFill>
                  <a:srgbClr val="1245A2"/>
                </a:solidFill>
                <a:latin typeface="Times New Roman" panose="02020603050405020304" pitchFamily="18" charset="0"/>
              </a:rPr>
              <a:t>Anaerobic digestion processes can produce </a:t>
            </a:r>
            <a:r>
              <a:rPr lang="en-US" altLang="en-US" sz="2800" dirty="0" smtClean="0">
                <a:solidFill>
                  <a:srgbClr val="1245A2"/>
                </a:solidFill>
                <a:latin typeface="Times New Roman" panose="02020603050405020304" pitchFamily="18" charset="0"/>
              </a:rPr>
              <a:t>VOCs</a:t>
            </a:r>
            <a:r>
              <a:rPr lang="en-US" altLang="en-US" sz="2800" dirty="0">
                <a:solidFill>
                  <a:srgbClr val="1245A2"/>
                </a:solidFill>
                <a:latin typeface="Times New Roman" panose="02020603050405020304" pitchFamily="18" charset="0"/>
              </a:rPr>
              <a:t>,</a:t>
            </a:r>
          </a:p>
        </p:txBody>
      </p:sp>
    </p:spTree>
    <p:extLst>
      <p:ext uri="{BB962C8B-B14F-4D97-AF65-F5344CB8AC3E}">
        <p14:creationId xmlns:p14="http://schemas.microsoft.com/office/powerpoint/2010/main" val="2411383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0399" y="515979"/>
            <a:ext cx="11734800" cy="707886"/>
          </a:xfrm>
          <a:prstGeom prst="rect">
            <a:avLst/>
          </a:prstGeom>
        </p:spPr>
        <p:txBody>
          <a:bodyPr wrap="square">
            <a:spAutoFit/>
          </a:bodyPr>
          <a:lstStyle/>
          <a:p>
            <a:pPr algn="ctr"/>
            <a:r>
              <a:rPr lang="en-US" altLang="ko-KR" sz="4000" b="1" i="1" dirty="0">
                <a:latin typeface="Times New Roman" panose="02020603050405020304" pitchFamily="18" charset="0"/>
              </a:rPr>
              <a:t>Carbon nanotubes, and activated carbon  materials</a:t>
            </a:r>
            <a:endParaRPr lang="en-US" sz="3200" b="1" dirty="0"/>
          </a:p>
        </p:txBody>
      </p:sp>
      <p:sp>
        <p:nvSpPr>
          <p:cNvPr id="3" name="Rectangle 2"/>
          <p:cNvSpPr/>
          <p:nvPr/>
        </p:nvSpPr>
        <p:spPr>
          <a:xfrm>
            <a:off x="1219200" y="1638300"/>
            <a:ext cx="15697200" cy="3170099"/>
          </a:xfrm>
          <a:prstGeom prst="rect">
            <a:avLst/>
          </a:prstGeom>
        </p:spPr>
        <p:txBody>
          <a:bodyPr wrap="square">
            <a:spAutoFit/>
          </a:bodyPr>
          <a:lstStyle/>
          <a:p>
            <a:pPr algn="just"/>
            <a:r>
              <a:rPr lang="en-US" sz="4000" dirty="0">
                <a:solidFill>
                  <a:schemeClr val="accent6">
                    <a:lumMod val="75000"/>
                  </a:schemeClr>
                </a:solidFill>
                <a:latin typeface="Times New Roman" panose="02020603050405020304" pitchFamily="18" charset="0"/>
                <a:ea typeface="Calibri" panose="020F0502020204030204" pitchFamily="34" charset="0"/>
              </a:rPr>
              <a:t>carbon nanotubes</a:t>
            </a:r>
            <a:r>
              <a:rPr lang="en-US" sz="4000" dirty="0">
                <a:solidFill>
                  <a:srgbClr val="1758CC"/>
                </a:solidFill>
                <a:latin typeface="Times New Roman" panose="02020603050405020304" pitchFamily="18" charset="0"/>
                <a:ea typeface="Calibri" panose="020F0502020204030204" pitchFamily="34" charset="0"/>
              </a:rPr>
              <a:t>, and </a:t>
            </a:r>
            <a:r>
              <a:rPr lang="en-US" sz="4000" dirty="0">
                <a:solidFill>
                  <a:schemeClr val="accent6">
                    <a:lumMod val="75000"/>
                  </a:schemeClr>
                </a:solidFill>
                <a:latin typeface="Times New Roman" panose="02020603050405020304" pitchFamily="18" charset="0"/>
                <a:ea typeface="Calibri" panose="020F0502020204030204" pitchFamily="34" charset="0"/>
              </a:rPr>
              <a:t>activated carbon  </a:t>
            </a:r>
            <a:r>
              <a:rPr lang="en-US" sz="4000" dirty="0">
                <a:solidFill>
                  <a:srgbClr val="1758CC"/>
                </a:solidFill>
                <a:latin typeface="Times New Roman" panose="02020603050405020304" pitchFamily="18" charset="0"/>
                <a:ea typeface="Calibri" panose="020F0502020204030204" pitchFamily="34" charset="0"/>
              </a:rPr>
              <a:t>materials, have shown      extraordinary adsorption capabilities, making them suitable </a:t>
            </a:r>
            <a:r>
              <a:rPr lang="en-US" sz="4000" dirty="0" smtClean="0">
                <a:solidFill>
                  <a:srgbClr val="1758CC"/>
                </a:solidFill>
                <a:latin typeface="Times New Roman" panose="02020603050405020304" pitchFamily="18" charset="0"/>
                <a:ea typeface="Calibri" panose="020F0502020204030204" pitchFamily="34" charset="0"/>
              </a:rPr>
              <a:t>candidates </a:t>
            </a:r>
            <a:r>
              <a:rPr lang="en-US" sz="4000" dirty="0">
                <a:solidFill>
                  <a:srgbClr val="1758CC"/>
                </a:solidFill>
                <a:latin typeface="Times New Roman" panose="02020603050405020304" pitchFamily="18" charset="0"/>
                <a:ea typeface="Calibri" panose="020F0502020204030204" pitchFamily="34" charset="0"/>
              </a:rPr>
              <a:t>for VOC removal from water sources. Their distinct surface characteristics and porosity provide an abundance of </a:t>
            </a:r>
            <a:r>
              <a:rPr lang="en-US" sz="4000" dirty="0" smtClean="0">
                <a:solidFill>
                  <a:srgbClr val="1758CC"/>
                </a:solidFill>
                <a:latin typeface="Times New Roman" panose="02020603050405020304" pitchFamily="18" charset="0"/>
                <a:ea typeface="Calibri" panose="020F0502020204030204" pitchFamily="34" charset="0"/>
              </a:rPr>
              <a:t>adsorption </a:t>
            </a:r>
            <a:r>
              <a:rPr lang="en-US" sz="4000" dirty="0">
                <a:solidFill>
                  <a:srgbClr val="1758CC"/>
                </a:solidFill>
                <a:latin typeface="Times New Roman" panose="02020603050405020304" pitchFamily="18" charset="0"/>
                <a:ea typeface="Calibri" panose="020F0502020204030204" pitchFamily="34" charset="0"/>
              </a:rPr>
              <a:t>sites, allowing for the effective collection of a wide </a:t>
            </a:r>
            <a:r>
              <a:rPr lang="en-US" sz="4000" dirty="0" smtClean="0">
                <a:solidFill>
                  <a:srgbClr val="1758CC"/>
                </a:solidFill>
                <a:latin typeface="Times New Roman" panose="02020603050405020304" pitchFamily="18" charset="0"/>
                <a:ea typeface="Calibri" panose="020F0502020204030204" pitchFamily="34" charset="0"/>
              </a:rPr>
              <a:t>spectrum </a:t>
            </a:r>
            <a:r>
              <a:rPr lang="en-US" sz="4000" dirty="0">
                <a:solidFill>
                  <a:srgbClr val="1758CC"/>
                </a:solidFill>
                <a:latin typeface="Times New Roman" panose="02020603050405020304" pitchFamily="18" charset="0"/>
                <a:ea typeface="Calibri" panose="020F0502020204030204" pitchFamily="34" charset="0"/>
              </a:rPr>
              <a:t>of organic contaminants.</a:t>
            </a:r>
            <a:endParaRPr lang="en-US" sz="3600" dirty="0">
              <a:solidFill>
                <a:srgbClr val="1758CC"/>
              </a:solidFill>
            </a:endParaRPr>
          </a:p>
        </p:txBody>
      </p:sp>
      <p:pic>
        <p:nvPicPr>
          <p:cNvPr id="4" name="Picture 3" descr="fx1">
            <a:extLst>
              <a:ext uri="{FF2B5EF4-FFF2-40B4-BE49-F238E27FC236}">
                <a16:creationId xmlns:a16="http://schemas.microsoft.com/office/drawing/2014/main" id="{9E621B42-0CC9-60A5-613C-A4D8E67D6E97}"/>
              </a:ext>
            </a:extLst>
          </p:cNvPr>
          <p:cNvPicPr>
            <a:picLocks noChangeAspect="1"/>
          </p:cNvPicPr>
          <p:nvPr/>
        </p:nvPicPr>
        <p:blipFill>
          <a:blip r:embed="rId2" cstate="print"/>
          <a:srcRect/>
          <a:stretch>
            <a:fillRect/>
          </a:stretch>
        </p:blipFill>
        <p:spPr bwMode="auto">
          <a:xfrm>
            <a:off x="5126520" y="5222834"/>
            <a:ext cx="7882559" cy="3474720"/>
          </a:xfrm>
          <a:prstGeom prst="rect">
            <a:avLst/>
          </a:prstGeom>
          <a:noFill/>
          <a:ln w="9525">
            <a:noFill/>
            <a:miter lim="800000"/>
            <a:headEnd/>
            <a:tailEnd/>
          </a:ln>
        </p:spPr>
      </p:pic>
    </p:spTree>
    <p:extLst>
      <p:ext uri="{BB962C8B-B14F-4D97-AF65-F5344CB8AC3E}">
        <p14:creationId xmlns:p14="http://schemas.microsoft.com/office/powerpoint/2010/main" val="3939720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 Research Objectives </a:t>
            </a:r>
            <a:endParaRPr lang="en-US" sz="3200" b="1" dirty="0"/>
          </a:p>
        </p:txBody>
      </p:sp>
      <p:sp>
        <p:nvSpPr>
          <p:cNvPr id="3" name="Rectangle 2"/>
          <p:cNvSpPr/>
          <p:nvPr/>
        </p:nvSpPr>
        <p:spPr>
          <a:xfrm>
            <a:off x="1066800" y="2095500"/>
            <a:ext cx="16459200" cy="5509200"/>
          </a:xfrm>
          <a:prstGeom prst="rect">
            <a:avLst/>
          </a:prstGeom>
        </p:spPr>
        <p:txBody>
          <a:bodyPr wrap="square">
            <a:spAutoFit/>
          </a:bodyPr>
          <a:lstStyle/>
          <a:p>
            <a:pPr>
              <a:buFont typeface="Arial" panose="020B0604020202020204" pitchFamily="34" charset="0"/>
              <a:buChar char="•"/>
            </a:pPr>
            <a:r>
              <a:rPr lang="en-US" altLang="en-US" sz="4400" dirty="0">
                <a:solidFill>
                  <a:srgbClr val="002060"/>
                </a:solidFill>
                <a:latin typeface="Times New Roman" panose="02020603050405020304" pitchFamily="18" charset="0"/>
              </a:rPr>
              <a:t>To synthesize copolymer-modified CNT (PCNT).</a:t>
            </a:r>
          </a:p>
          <a:p>
            <a:pPr>
              <a:buFont typeface="Arial" panose="020B0604020202020204" pitchFamily="34" charset="0"/>
              <a:buChar char="•"/>
            </a:pPr>
            <a:endParaRPr lang="en-US" altLang="en-US" sz="4400" dirty="0">
              <a:solidFill>
                <a:srgbClr val="002060"/>
              </a:solidFill>
              <a:latin typeface="Times New Roman" panose="02020603050405020304" pitchFamily="18" charset="0"/>
            </a:endParaRPr>
          </a:p>
          <a:p>
            <a:pPr>
              <a:buFont typeface="Arial" panose="020B0604020202020204" pitchFamily="34" charset="0"/>
              <a:buChar char="•"/>
            </a:pPr>
            <a:r>
              <a:rPr lang="en-US" altLang="en-US" sz="4400" dirty="0">
                <a:solidFill>
                  <a:srgbClr val="002060"/>
                </a:solidFill>
                <a:latin typeface="Times New Roman" panose="02020603050405020304" pitchFamily="18" charset="0"/>
              </a:rPr>
              <a:t>To synthesize copolymer-modified carbon (PAMC)  derived from palm shells.</a:t>
            </a:r>
          </a:p>
          <a:p>
            <a:pPr>
              <a:buFont typeface="Arial" panose="020B0604020202020204" pitchFamily="34" charset="0"/>
              <a:buChar char="•"/>
            </a:pPr>
            <a:endParaRPr lang="en-US" altLang="en-US" sz="4400" dirty="0">
              <a:solidFill>
                <a:srgbClr val="002060"/>
              </a:solidFill>
              <a:latin typeface="Times New Roman" panose="02020603050405020304" pitchFamily="18" charset="0"/>
            </a:endParaRPr>
          </a:p>
          <a:p>
            <a:pPr algn="just">
              <a:buFont typeface="Arial" panose="020B0604020202020204" pitchFamily="34" charset="0"/>
              <a:buChar char="•"/>
            </a:pPr>
            <a:r>
              <a:rPr lang="en-US" altLang="en-US" sz="4400" dirty="0">
                <a:solidFill>
                  <a:srgbClr val="002060"/>
                </a:solidFill>
                <a:latin typeface="Times New Roman" panose="02020603050405020304" pitchFamily="18" charset="0"/>
              </a:rPr>
              <a:t>To evaluate the adsorption performance with different concentrations of VOCs and different contact time and dosage of copolymer-modified CNT and copolymer-modified carbon. </a:t>
            </a:r>
          </a:p>
        </p:txBody>
      </p:sp>
    </p:spTree>
    <p:extLst>
      <p:ext uri="{BB962C8B-B14F-4D97-AF65-F5344CB8AC3E}">
        <p14:creationId xmlns:p14="http://schemas.microsoft.com/office/powerpoint/2010/main" val="17936185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Significance of the Study</a:t>
            </a:r>
            <a:endParaRPr lang="en-US" sz="3200" b="1" dirty="0"/>
          </a:p>
        </p:txBody>
      </p:sp>
      <p:sp>
        <p:nvSpPr>
          <p:cNvPr id="3" name="Rectangle 2"/>
          <p:cNvSpPr/>
          <p:nvPr/>
        </p:nvSpPr>
        <p:spPr>
          <a:xfrm>
            <a:off x="990600" y="3086100"/>
            <a:ext cx="15392400" cy="3170099"/>
          </a:xfrm>
          <a:prstGeom prst="rect">
            <a:avLst/>
          </a:prstGeom>
        </p:spPr>
        <p:txBody>
          <a:bodyPr wrap="square">
            <a:spAutoFit/>
          </a:bodyPr>
          <a:lstStyle/>
          <a:p>
            <a:pPr marL="114300" indent="-457200" algn="just">
              <a:buFont typeface="Arial" panose="020B0604020202020204" pitchFamily="34" charset="0"/>
              <a:buChar char="•"/>
            </a:pPr>
            <a:r>
              <a:rPr lang="en-US" altLang="en-US" sz="4000" dirty="0">
                <a:solidFill>
                  <a:srgbClr val="002060"/>
                </a:solidFill>
                <a:latin typeface="Times New Roman" panose="02020603050405020304" pitchFamily="18" charset="0"/>
              </a:rPr>
              <a:t>The treatment of wastewater and industrial wastewater can save the environment and will provide clean approaches to reuse water. </a:t>
            </a:r>
          </a:p>
          <a:p>
            <a:pPr marL="114300" indent="-457200">
              <a:buFont typeface="Arial" panose="020B0604020202020204" pitchFamily="34" charset="0"/>
              <a:buChar char="•"/>
            </a:pPr>
            <a:endParaRPr lang="en-US" altLang="en-US" sz="4000" dirty="0">
              <a:solidFill>
                <a:srgbClr val="002060"/>
              </a:solidFill>
              <a:latin typeface="Times New Roman" panose="02020603050405020304" pitchFamily="18" charset="0"/>
            </a:endParaRPr>
          </a:p>
          <a:p>
            <a:pPr marL="114300" indent="-457200" algn="just">
              <a:buFont typeface="Arial" panose="020B0604020202020204" pitchFamily="34" charset="0"/>
              <a:buChar char="•"/>
            </a:pPr>
            <a:r>
              <a:rPr lang="en-US" altLang="en-US" sz="4000" dirty="0">
                <a:solidFill>
                  <a:srgbClr val="002060"/>
                </a:solidFill>
                <a:latin typeface="Times New Roman" panose="02020603050405020304" pitchFamily="18" charset="0"/>
              </a:rPr>
              <a:t>This will be important for industries to recycle the used water in different industrial units.</a:t>
            </a:r>
          </a:p>
        </p:txBody>
      </p:sp>
    </p:spTree>
    <p:extLst>
      <p:ext uri="{BB962C8B-B14F-4D97-AF65-F5344CB8AC3E}">
        <p14:creationId xmlns:p14="http://schemas.microsoft.com/office/powerpoint/2010/main" val="2311075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797" y="515979"/>
            <a:ext cx="13135901" cy="707886"/>
          </a:xfrm>
          <a:prstGeom prst="rect">
            <a:avLst/>
          </a:prstGeom>
        </p:spPr>
        <p:txBody>
          <a:bodyPr wrap="square">
            <a:spAutoFit/>
          </a:bodyPr>
          <a:lstStyle/>
          <a:p>
            <a:pPr algn="ctr"/>
            <a:r>
              <a:rPr lang="en-US" altLang="ko-KR" sz="4000" b="1" i="1" dirty="0">
                <a:latin typeface="Times New Roman" panose="02020603050405020304" pitchFamily="18" charset="0"/>
              </a:rPr>
              <a:t>Preparation of activated carbon from palm shells:</a:t>
            </a:r>
            <a:endParaRPr lang="en-US" sz="3200" b="1" dirty="0"/>
          </a:p>
        </p:txBody>
      </p:sp>
      <p:pic>
        <p:nvPicPr>
          <p:cNvPr id="3" name="Picture 2"/>
          <p:cNvPicPr>
            <a:picLocks noChangeAspect="1"/>
          </p:cNvPicPr>
          <p:nvPr/>
        </p:nvPicPr>
        <p:blipFill>
          <a:blip r:embed="rId2"/>
          <a:stretch>
            <a:fillRect/>
          </a:stretch>
        </p:blipFill>
        <p:spPr>
          <a:xfrm>
            <a:off x="2209797" y="2028825"/>
            <a:ext cx="13135901" cy="7132320"/>
          </a:xfrm>
          <a:prstGeom prst="rect">
            <a:avLst/>
          </a:prstGeom>
        </p:spPr>
      </p:pic>
    </p:spTree>
    <p:extLst>
      <p:ext uri="{BB962C8B-B14F-4D97-AF65-F5344CB8AC3E}">
        <p14:creationId xmlns:p14="http://schemas.microsoft.com/office/powerpoint/2010/main" val="4040595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9400" y="515979"/>
            <a:ext cx="12344400" cy="707886"/>
          </a:xfrm>
          <a:prstGeom prst="rect">
            <a:avLst/>
          </a:prstGeom>
        </p:spPr>
        <p:txBody>
          <a:bodyPr wrap="square">
            <a:spAutoFit/>
          </a:bodyPr>
          <a:lstStyle/>
          <a:p>
            <a:pPr algn="ctr"/>
            <a:r>
              <a:rPr lang="en-US" altLang="ko-KR" sz="4000" b="1" i="1" dirty="0">
                <a:latin typeface="Times New Roman" panose="02020603050405020304" pitchFamily="18" charset="0"/>
              </a:rPr>
              <a:t>Synthesis of copolymer-modified carbon :</a:t>
            </a:r>
            <a:endParaRPr lang="en-US" sz="3200" b="1" dirty="0"/>
          </a:p>
        </p:txBody>
      </p:sp>
      <p:pic>
        <p:nvPicPr>
          <p:cNvPr id="3" name="Picture 2"/>
          <p:cNvPicPr>
            <a:picLocks noChangeAspect="1"/>
          </p:cNvPicPr>
          <p:nvPr/>
        </p:nvPicPr>
        <p:blipFill>
          <a:blip r:embed="rId2"/>
          <a:stretch>
            <a:fillRect/>
          </a:stretch>
        </p:blipFill>
        <p:spPr>
          <a:xfrm>
            <a:off x="1927860" y="1485900"/>
            <a:ext cx="14127480" cy="8482694"/>
          </a:xfrm>
          <a:prstGeom prst="rect">
            <a:avLst/>
          </a:prstGeom>
        </p:spPr>
      </p:pic>
    </p:spTree>
    <p:extLst>
      <p:ext uri="{BB962C8B-B14F-4D97-AF65-F5344CB8AC3E}">
        <p14:creationId xmlns:p14="http://schemas.microsoft.com/office/powerpoint/2010/main" val="3581705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515979"/>
            <a:ext cx="8382000" cy="707886"/>
          </a:xfrm>
          <a:prstGeom prst="rect">
            <a:avLst/>
          </a:prstGeom>
        </p:spPr>
        <p:txBody>
          <a:bodyPr wrap="square">
            <a:spAutoFit/>
          </a:bodyPr>
          <a:lstStyle/>
          <a:p>
            <a:pPr algn="ctr"/>
            <a:r>
              <a:rPr lang="en-US" altLang="ko-KR" sz="4000" b="1" i="1" dirty="0">
                <a:latin typeface="Times New Roman" panose="02020603050405020304" pitchFamily="18" charset="0"/>
              </a:rPr>
              <a:t> </a:t>
            </a:r>
            <a:r>
              <a:rPr lang="en-US" altLang="ko-KR" sz="4000" b="1" i="1" dirty="0">
                <a:latin typeface="Times New Roman" panose="02020603050405020304" pitchFamily="18" charset="0"/>
              </a:rPr>
              <a:t>Synthesis of polymer modified CNT</a:t>
            </a:r>
            <a:endParaRPr lang="en-US" sz="3200" b="1" dirty="0"/>
          </a:p>
        </p:txBody>
      </p:sp>
      <p:pic>
        <p:nvPicPr>
          <p:cNvPr id="3" name="Picture 2"/>
          <p:cNvPicPr>
            <a:picLocks noChangeAspect="1"/>
          </p:cNvPicPr>
          <p:nvPr/>
        </p:nvPicPr>
        <p:blipFill>
          <a:blip r:embed="rId2"/>
          <a:stretch>
            <a:fillRect/>
          </a:stretch>
        </p:blipFill>
        <p:spPr>
          <a:xfrm>
            <a:off x="2976282" y="3695700"/>
            <a:ext cx="6650618" cy="6035040"/>
          </a:xfrm>
          <a:prstGeom prst="rect">
            <a:avLst/>
          </a:prstGeom>
        </p:spPr>
      </p:pic>
      <p:pic>
        <p:nvPicPr>
          <p:cNvPr id="4" name="Picture 3"/>
          <p:cNvPicPr>
            <a:picLocks noChangeAspect="1"/>
          </p:cNvPicPr>
          <p:nvPr/>
        </p:nvPicPr>
        <p:blipFill>
          <a:blip r:embed="rId3"/>
          <a:stretch>
            <a:fillRect/>
          </a:stretch>
        </p:blipFill>
        <p:spPr>
          <a:xfrm>
            <a:off x="2971800" y="1720032"/>
            <a:ext cx="10972800" cy="1772015"/>
          </a:xfrm>
          <a:prstGeom prst="rect">
            <a:avLst/>
          </a:prstGeom>
        </p:spPr>
      </p:pic>
      <p:pic>
        <p:nvPicPr>
          <p:cNvPr id="5" name="Picture 4"/>
          <p:cNvPicPr>
            <a:picLocks noChangeAspect="1"/>
          </p:cNvPicPr>
          <p:nvPr/>
        </p:nvPicPr>
        <p:blipFill>
          <a:blip r:embed="rId4"/>
          <a:stretch>
            <a:fillRect/>
          </a:stretch>
        </p:blipFill>
        <p:spPr>
          <a:xfrm>
            <a:off x="14388639" y="3492047"/>
            <a:ext cx="1682350" cy="5852160"/>
          </a:xfrm>
          <a:prstGeom prst="rect">
            <a:avLst/>
          </a:prstGeom>
        </p:spPr>
      </p:pic>
      <p:pic>
        <p:nvPicPr>
          <p:cNvPr id="6" name="Picture 5"/>
          <p:cNvPicPr>
            <a:picLocks noChangeAspect="1"/>
          </p:cNvPicPr>
          <p:nvPr/>
        </p:nvPicPr>
        <p:blipFill>
          <a:blip r:embed="rId5"/>
          <a:stretch>
            <a:fillRect/>
          </a:stretch>
        </p:blipFill>
        <p:spPr>
          <a:xfrm>
            <a:off x="14420015" y="1485900"/>
            <a:ext cx="1280160" cy="1711841"/>
          </a:xfrm>
          <a:prstGeom prst="rect">
            <a:avLst/>
          </a:prstGeom>
        </p:spPr>
      </p:pic>
      <p:pic>
        <p:nvPicPr>
          <p:cNvPr id="7" name="Picture 6"/>
          <p:cNvPicPr>
            <a:picLocks noChangeAspect="1"/>
          </p:cNvPicPr>
          <p:nvPr/>
        </p:nvPicPr>
        <p:blipFill>
          <a:blip r:embed="rId6"/>
          <a:stretch>
            <a:fillRect/>
          </a:stretch>
        </p:blipFill>
        <p:spPr>
          <a:xfrm>
            <a:off x="13264465" y="8420100"/>
            <a:ext cx="1097280" cy="524256"/>
          </a:xfrm>
          <a:prstGeom prst="rect">
            <a:avLst/>
          </a:prstGeom>
        </p:spPr>
      </p:pic>
    </p:spTree>
    <p:extLst>
      <p:ext uri="{BB962C8B-B14F-4D97-AF65-F5344CB8AC3E}">
        <p14:creationId xmlns:p14="http://schemas.microsoft.com/office/powerpoint/2010/main" val="34392481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 </a:t>
            </a:r>
            <a:r>
              <a:rPr lang="en-US" altLang="ko-KR" sz="4000" b="1" i="1" dirty="0">
                <a:latin typeface="Times New Roman" panose="02020603050405020304" pitchFamily="18" charset="0"/>
              </a:rPr>
              <a:t>GC-Head Space </a:t>
            </a:r>
            <a:endParaRPr lang="en-US" sz="3200" b="1" dirty="0"/>
          </a:p>
        </p:txBody>
      </p:sp>
      <p:pic>
        <p:nvPicPr>
          <p:cNvPr id="3" name="Content Placeholder 6" descr="A graph showing a number of numbers&#10;&#10;Description automatically generated with medium confidence">
            <a:extLst>
              <a:ext uri="{FF2B5EF4-FFF2-40B4-BE49-F238E27FC236}">
                <a16:creationId xmlns:a16="http://schemas.microsoft.com/office/drawing/2014/main" id="{00000000-0008-0000-0000-000002000000}"/>
              </a:ext>
            </a:extLst>
          </p:cNvPr>
          <p:cNvPicPr>
            <a:picLocks noChangeAspect="1"/>
          </p:cNvPicPr>
          <p:nvPr/>
        </p:nvPicPr>
        <p:blipFill>
          <a:blip r:embed="rId2" cstate="print"/>
          <a:srcRect/>
          <a:stretch>
            <a:fillRect/>
          </a:stretch>
        </p:blipFill>
        <p:spPr bwMode="auto">
          <a:xfrm>
            <a:off x="381000" y="1540334"/>
            <a:ext cx="17221200" cy="6182298"/>
          </a:xfrm>
          <a:prstGeom prst="rect">
            <a:avLst/>
          </a:prstGeom>
          <a:noFill/>
          <a:ln w="1">
            <a:noFill/>
            <a:miter lim="800000"/>
            <a:headEnd/>
            <a:tailEnd type="none" w="med" len="med"/>
          </a:ln>
          <a:effectLst/>
        </p:spPr>
      </p:pic>
      <p:sp>
        <p:nvSpPr>
          <p:cNvPr id="4" name="Rectangle 3"/>
          <p:cNvSpPr/>
          <p:nvPr/>
        </p:nvSpPr>
        <p:spPr>
          <a:xfrm>
            <a:off x="6477000" y="7722632"/>
            <a:ext cx="4572727" cy="369332"/>
          </a:xfrm>
          <a:prstGeom prst="rect">
            <a:avLst/>
          </a:prstGeom>
        </p:spPr>
        <p:txBody>
          <a:bodyPr wrap="none">
            <a:spAutoFit/>
          </a:bodyPr>
          <a:lstStyle/>
          <a:p>
            <a:r>
              <a:rPr lang="en-US" dirty="0">
                <a:latin typeface="Times New Roman" panose="02020603050405020304" pitchFamily="18" charset="0"/>
                <a:ea typeface="Calibri" panose="020F0502020204030204" pitchFamily="34" charset="0"/>
              </a:rPr>
              <a:t>Chromatogram of a standard solution of VOCs.</a:t>
            </a:r>
          </a:p>
        </p:txBody>
      </p:sp>
      <p:sp>
        <p:nvSpPr>
          <p:cNvPr id="5" name="Rectangle 4"/>
          <p:cNvSpPr/>
          <p:nvPr/>
        </p:nvSpPr>
        <p:spPr>
          <a:xfrm>
            <a:off x="609600" y="8724900"/>
            <a:ext cx="16459200" cy="880241"/>
          </a:xfrm>
          <a:prstGeom prst="rect">
            <a:avLst/>
          </a:prstGeom>
        </p:spPr>
        <p:txBody>
          <a:bodyPr wrap="square">
            <a:spAutoFit/>
          </a:bodyPr>
          <a:lstStyle/>
          <a:p>
            <a:pPr marL="342900" indent="-342900" algn="just">
              <a:lnSpc>
                <a:spcPct val="80000"/>
              </a:lnSpc>
              <a:spcBef>
                <a:spcPct val="20000"/>
              </a:spcBef>
            </a:pPr>
            <a:r>
              <a:rPr lang="en-US" sz="3200" i="1" dirty="0">
                <a:solidFill>
                  <a:schemeClr val="tx2">
                    <a:lumMod val="75000"/>
                  </a:schemeClr>
                </a:solidFill>
                <a:latin typeface="Times New Roman" panose="02020603050405020304" pitchFamily="18" charset="0"/>
                <a:ea typeface="맑은 고딕" pitchFamily="50" charset="-127"/>
              </a:rPr>
              <a:t>A standard solution of 24 chlorinated volatile organic compound </a:t>
            </a:r>
            <a:r>
              <a:rPr lang="en-US" sz="3200" i="1" dirty="0" smtClean="0">
                <a:solidFill>
                  <a:schemeClr val="tx2">
                    <a:lumMod val="75000"/>
                  </a:schemeClr>
                </a:solidFill>
                <a:latin typeface="Times New Roman" panose="02020603050405020304" pitchFamily="18" charset="0"/>
                <a:ea typeface="맑은 고딕" pitchFamily="50" charset="-127"/>
              </a:rPr>
              <a:t>solvent </a:t>
            </a:r>
            <a:r>
              <a:rPr lang="en-US" sz="3200" i="1" dirty="0" err="1">
                <a:solidFill>
                  <a:schemeClr val="tx2">
                    <a:lumMod val="75000"/>
                  </a:schemeClr>
                </a:solidFill>
                <a:latin typeface="Times New Roman" panose="02020603050405020304" pitchFamily="18" charset="0"/>
                <a:ea typeface="맑은 고딕" pitchFamily="50" charset="-127"/>
              </a:rPr>
              <a:t>analytes</a:t>
            </a:r>
            <a:r>
              <a:rPr lang="en-US" sz="3200" i="1" dirty="0">
                <a:solidFill>
                  <a:schemeClr val="tx2">
                    <a:lumMod val="75000"/>
                  </a:schemeClr>
                </a:solidFill>
                <a:latin typeface="Times New Roman" panose="02020603050405020304" pitchFamily="18" charset="0"/>
                <a:ea typeface="맑은 고딕" pitchFamily="50" charset="-127"/>
              </a:rPr>
              <a:t> with </a:t>
            </a:r>
            <a:r>
              <a:rPr lang="en-US" altLang="en-US" sz="3200" i="1" dirty="0">
                <a:solidFill>
                  <a:schemeClr val="tx2">
                    <a:lumMod val="75000"/>
                  </a:schemeClr>
                </a:solidFill>
                <a:latin typeface="Times New Roman" panose="02020603050405020304" pitchFamily="18" charset="0"/>
                <a:ea typeface="맑은 고딕" pitchFamily="50" charset="-127"/>
              </a:rPr>
              <a:t>HSS-GC-MS/FID.</a:t>
            </a:r>
            <a:endParaRPr lang="en-US" sz="3200" i="1" dirty="0">
              <a:solidFill>
                <a:schemeClr val="tx2">
                  <a:lumMod val="75000"/>
                </a:schemeClr>
              </a:solidFill>
              <a:latin typeface="Times New Roman" panose="02020603050405020304" pitchFamily="18" charset="0"/>
              <a:ea typeface="맑은 고딕" pitchFamily="50" charset="-127"/>
            </a:endParaRPr>
          </a:p>
        </p:txBody>
      </p:sp>
    </p:spTree>
    <p:extLst>
      <p:ext uri="{BB962C8B-B14F-4D97-AF65-F5344CB8AC3E}">
        <p14:creationId xmlns:p14="http://schemas.microsoft.com/office/powerpoint/2010/main" val="135819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FFF"/>
        </a:solidFill>
        <a:effectLst/>
      </p:bgPr>
    </p:bg>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849600" y="-779183"/>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TextBox 3"/>
          <p:cNvSpPr txBox="1"/>
          <p:nvPr/>
        </p:nvSpPr>
        <p:spPr>
          <a:xfrm>
            <a:off x="2129782" y="536150"/>
            <a:ext cx="13034018" cy="923330"/>
          </a:xfrm>
          <a:prstGeom prst="rect">
            <a:avLst/>
          </a:prstGeom>
          <a:noFill/>
        </p:spPr>
        <p:txBody>
          <a:bodyPr wrap="square" rtlCol="0">
            <a:spAutoFit/>
          </a:bodyPr>
          <a:lstStyle/>
          <a:p>
            <a:pPr algn="ctr"/>
            <a:r>
              <a:rPr lang="en-US" altLang="ko-KR" sz="5400" b="1" dirty="0">
                <a:solidFill>
                  <a:schemeClr val="tx2">
                    <a:lumMod val="50000"/>
                  </a:schemeClr>
                </a:solidFill>
                <a:latin typeface="+mj-lt"/>
                <a:ea typeface="맑은 고딕" pitchFamily="50" charset="-127"/>
              </a:rPr>
              <a:t>CONTENTS</a:t>
            </a:r>
            <a:endParaRPr lang="ko-KR" altLang="en-US" sz="5400" b="1" dirty="0">
              <a:solidFill>
                <a:schemeClr val="tx2">
                  <a:lumMod val="50000"/>
                </a:schemeClr>
              </a:solidFill>
              <a:latin typeface="+mj-lt"/>
              <a:ea typeface="맑은 고딕" pitchFamily="50" charset="-127"/>
            </a:endParaRPr>
          </a:p>
        </p:txBody>
      </p:sp>
      <p:grpSp>
        <p:nvGrpSpPr>
          <p:cNvPr id="5" name="그룹 65"/>
          <p:cNvGrpSpPr/>
          <p:nvPr/>
        </p:nvGrpSpPr>
        <p:grpSpPr>
          <a:xfrm>
            <a:off x="1480149" y="1714501"/>
            <a:ext cx="3530570" cy="995131"/>
            <a:chOff x="1094245" y="745136"/>
            <a:chExt cx="3854669" cy="718558"/>
          </a:xfrm>
        </p:grpSpPr>
        <p:sp>
          <p:nvSpPr>
            <p:cNvPr id="6" name="Oval 3"/>
            <p:cNvSpPr>
              <a:spLocks noChangeArrowheads="1"/>
            </p:cNvSpPr>
            <p:nvPr/>
          </p:nvSpPr>
          <p:spPr bwMode="auto">
            <a:xfrm flipH="1">
              <a:off x="1743073" y="745136"/>
              <a:ext cx="49916" cy="685591"/>
            </a:xfrm>
            <a:prstGeom prst="homePlate">
              <a:avLst>
                <a:gd name="adj" fmla="val 0"/>
              </a:avLst>
            </a:prstGeom>
            <a:solidFill>
              <a:srgbClr val="1245A2"/>
            </a:solid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defRPr/>
              </a:pPr>
              <a:endParaRPr kumimoji="0" lang="ko-KR" altLang="en-US" sz="2400" dirty="0">
                <a:solidFill>
                  <a:srgbClr val="5B6573"/>
                </a:solidFill>
                <a:latin typeface="+mj-lt"/>
                <a:ea typeface="맑은 고딕" pitchFamily="50" charset="-127"/>
              </a:endParaRPr>
            </a:p>
          </p:txBody>
        </p:sp>
        <p:sp>
          <p:nvSpPr>
            <p:cNvPr id="7" name="Text Box 5"/>
            <p:cNvSpPr txBox="1">
              <a:spLocks noChangeArrowheads="1"/>
            </p:cNvSpPr>
            <p:nvPr/>
          </p:nvSpPr>
          <p:spPr bwMode="auto">
            <a:xfrm>
              <a:off x="1768031" y="778422"/>
              <a:ext cx="2952749" cy="377804"/>
            </a:xfrm>
            <a:prstGeom prst="rect">
              <a:avLst/>
            </a:prstGeom>
            <a:noFill/>
            <a:ln w="9525">
              <a:noFill/>
              <a:miter lim="800000"/>
              <a:headEnd/>
              <a:tailEnd/>
            </a:ln>
          </p:spPr>
          <p:txBody>
            <a:bodyPr>
              <a:spAutoFit/>
            </a:bodyPr>
            <a:lstStyle/>
            <a:p>
              <a:pPr>
                <a:defRPr/>
              </a:pPr>
              <a:r>
                <a:rPr lang="en-US" altLang="ko-KR" sz="2800" b="1" dirty="0">
                  <a:solidFill>
                    <a:schemeClr val="accent1">
                      <a:lumMod val="75000"/>
                    </a:schemeClr>
                  </a:solidFill>
                  <a:latin typeface="+mj-lt"/>
                  <a:ea typeface="맑은 고딕" pitchFamily="50" charset="-127"/>
                </a:rPr>
                <a:t>Introduction</a:t>
              </a:r>
              <a:endParaRPr lang="en-US" altLang="ko-KR" b="1" dirty="0">
                <a:solidFill>
                  <a:schemeClr val="accent1">
                    <a:lumMod val="75000"/>
                  </a:schemeClr>
                </a:solidFill>
                <a:latin typeface="+mj-lt"/>
                <a:ea typeface="맑은 고딕" pitchFamily="50" charset="-127"/>
              </a:endParaRPr>
            </a:p>
          </p:txBody>
        </p:sp>
        <p:sp>
          <p:nvSpPr>
            <p:cNvPr id="8" name="Text Box 11"/>
            <p:cNvSpPr txBox="1">
              <a:spLocks noChangeArrowheads="1"/>
            </p:cNvSpPr>
            <p:nvPr/>
          </p:nvSpPr>
          <p:spPr bwMode="auto">
            <a:xfrm>
              <a:off x="1780266" y="1279468"/>
              <a:ext cx="3168648" cy="184226"/>
            </a:xfrm>
            <a:prstGeom prst="rect">
              <a:avLst/>
            </a:prstGeom>
            <a:noFill/>
            <a:ln w="9525">
              <a:noFill/>
              <a:miter lim="800000"/>
              <a:headEnd/>
              <a:tailEnd/>
            </a:ln>
            <a:effectLst/>
          </p:spPr>
          <p:txBody>
            <a:bodyPr anchor="ctr">
              <a:spAutoFit/>
            </a:bodyPr>
            <a:lstStyle/>
            <a:p>
              <a:pPr>
                <a:lnSpc>
                  <a:spcPts val="1200"/>
                </a:lnSpc>
                <a:defRPr/>
              </a:pPr>
              <a:r>
                <a:rPr lang="en-US" altLang="ko-KR" sz="1400" dirty="0" err="1">
                  <a:solidFill>
                    <a:srgbClr val="5B6573"/>
                  </a:solidFill>
                  <a:latin typeface="+mj-lt"/>
                  <a:ea typeface="맑은 고딕" pitchFamily="50" charset="-127"/>
                  <a:cs typeface="굴림" pitchFamily="50" charset="-127"/>
                </a:rPr>
                <a:t>Water,pollutin</a:t>
              </a:r>
              <a:r>
                <a:rPr lang="en-US" altLang="ko-KR" sz="1400" dirty="0">
                  <a:solidFill>
                    <a:srgbClr val="5B6573"/>
                  </a:solidFill>
                  <a:latin typeface="+mj-lt"/>
                  <a:ea typeface="맑은 고딕" pitchFamily="50" charset="-127"/>
                  <a:cs typeface="굴림" pitchFamily="50" charset="-127"/>
                </a:rPr>
                <a:t>, </a:t>
              </a:r>
              <a:r>
                <a:rPr lang="en-US" altLang="ko-KR" sz="1400" dirty="0" err="1">
                  <a:solidFill>
                    <a:srgbClr val="5B6573"/>
                  </a:solidFill>
                  <a:latin typeface="+mj-lt"/>
                  <a:ea typeface="맑은 고딕" pitchFamily="50" charset="-127"/>
                  <a:cs typeface="굴림" pitchFamily="50" charset="-127"/>
                </a:rPr>
                <a:t>tratment</a:t>
              </a:r>
              <a:r>
                <a:rPr lang="en-US" altLang="ko-KR" sz="1400" dirty="0">
                  <a:solidFill>
                    <a:srgbClr val="5B6573"/>
                  </a:solidFill>
                  <a:latin typeface="+mj-lt"/>
                  <a:ea typeface="맑은 고딕" pitchFamily="50" charset="-127"/>
                  <a:cs typeface="굴림" pitchFamily="50" charset="-127"/>
                </a:rPr>
                <a:t> ,objective </a:t>
              </a:r>
            </a:p>
          </p:txBody>
        </p:sp>
        <p:sp>
          <p:nvSpPr>
            <p:cNvPr id="9" name="TextBox 13"/>
            <p:cNvSpPr txBox="1">
              <a:spLocks noChangeArrowheads="1"/>
            </p:cNvSpPr>
            <p:nvPr/>
          </p:nvSpPr>
          <p:spPr bwMode="auto">
            <a:xfrm>
              <a:off x="1094245" y="914515"/>
              <a:ext cx="656659" cy="422251"/>
            </a:xfrm>
            <a:prstGeom prst="rect">
              <a:avLst/>
            </a:prstGeom>
            <a:noFill/>
            <a:ln w="9525">
              <a:noFill/>
              <a:miter lim="800000"/>
              <a:headEnd/>
              <a:tailEnd/>
            </a:ln>
          </p:spPr>
          <p:txBody>
            <a:bodyPr wrap="none">
              <a:spAutoFit/>
            </a:bodyPr>
            <a:lstStyle/>
            <a:p>
              <a:r>
                <a:rPr lang="en-US" altLang="ko-KR" sz="3200" b="1" dirty="0">
                  <a:solidFill>
                    <a:schemeClr val="accent1">
                      <a:lumMod val="75000"/>
                    </a:schemeClr>
                  </a:solidFill>
                  <a:latin typeface="+mj-lt"/>
                  <a:ea typeface="맑은 고딕" pitchFamily="50" charset="-127"/>
                </a:rPr>
                <a:t>01</a:t>
              </a:r>
              <a:endParaRPr lang="ko-KR" altLang="en-US" sz="3200" b="1" dirty="0">
                <a:solidFill>
                  <a:schemeClr val="accent1">
                    <a:lumMod val="75000"/>
                  </a:schemeClr>
                </a:solidFill>
                <a:latin typeface="+mj-lt"/>
                <a:ea typeface="맑은 고딕" pitchFamily="50" charset="-127"/>
              </a:endParaRPr>
            </a:p>
          </p:txBody>
        </p:sp>
      </p:grpSp>
      <p:grpSp>
        <p:nvGrpSpPr>
          <p:cNvPr id="10" name="그룹 48"/>
          <p:cNvGrpSpPr/>
          <p:nvPr/>
        </p:nvGrpSpPr>
        <p:grpSpPr>
          <a:xfrm>
            <a:off x="1439885" y="3173240"/>
            <a:ext cx="3592126" cy="901330"/>
            <a:chOff x="1040148" y="938792"/>
            <a:chExt cx="3921877" cy="567354"/>
          </a:xfrm>
        </p:grpSpPr>
        <p:sp>
          <p:nvSpPr>
            <p:cNvPr id="11" name="Oval 3"/>
            <p:cNvSpPr>
              <a:spLocks noChangeArrowheads="1"/>
            </p:cNvSpPr>
            <p:nvPr/>
          </p:nvSpPr>
          <p:spPr bwMode="auto">
            <a:xfrm>
              <a:off x="1732939" y="938792"/>
              <a:ext cx="52703" cy="567354"/>
            </a:xfrm>
            <a:prstGeom prst="homePlate">
              <a:avLst>
                <a:gd name="adj" fmla="val 0"/>
              </a:avLst>
            </a:prstGeom>
            <a:solidFill>
              <a:srgbClr val="B50F70"/>
            </a:solid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pPr>
              <a:endParaRPr lang="ko-KR" altLang="en-US" sz="2000" dirty="0">
                <a:solidFill>
                  <a:srgbClr val="5B6573"/>
                </a:solidFill>
                <a:latin typeface="+mj-lt"/>
                <a:ea typeface="맑은 고딕" pitchFamily="50" charset="-127"/>
              </a:endParaRPr>
            </a:p>
          </p:txBody>
        </p:sp>
        <p:sp>
          <p:nvSpPr>
            <p:cNvPr id="12" name="Text Box 5"/>
            <p:cNvSpPr txBox="1">
              <a:spLocks noChangeArrowheads="1"/>
            </p:cNvSpPr>
            <p:nvPr/>
          </p:nvSpPr>
          <p:spPr bwMode="auto">
            <a:xfrm>
              <a:off x="1781875" y="969558"/>
              <a:ext cx="2952750" cy="329348"/>
            </a:xfrm>
            <a:prstGeom prst="rect">
              <a:avLst/>
            </a:prstGeom>
            <a:noFill/>
            <a:ln w="9525">
              <a:noFill/>
              <a:miter lim="800000"/>
              <a:headEnd/>
              <a:tailEnd/>
            </a:ln>
          </p:spPr>
          <p:txBody>
            <a:bodyPr>
              <a:spAutoFit/>
            </a:bodyPr>
            <a:lstStyle/>
            <a:p>
              <a:pPr>
                <a:defRPr/>
              </a:pPr>
              <a:r>
                <a:rPr lang="en-US" altLang="ko-KR" sz="2800" b="1" dirty="0">
                  <a:solidFill>
                    <a:schemeClr val="accent1">
                      <a:lumMod val="75000"/>
                    </a:schemeClr>
                  </a:solidFill>
                  <a:latin typeface="+mj-lt"/>
                  <a:ea typeface="맑은 고딕" pitchFamily="50" charset="-127"/>
                </a:rPr>
                <a:t>Experimental</a:t>
              </a:r>
              <a:r>
                <a:rPr lang="en-US" altLang="ko-KR" b="1" dirty="0">
                  <a:solidFill>
                    <a:schemeClr val="accent1">
                      <a:lumMod val="75000"/>
                    </a:schemeClr>
                  </a:solidFill>
                  <a:latin typeface="+mj-lt"/>
                  <a:ea typeface="맑은 고딕" pitchFamily="50" charset="-127"/>
                </a:rPr>
                <a:t> </a:t>
              </a:r>
            </a:p>
          </p:txBody>
        </p:sp>
        <p:sp>
          <p:nvSpPr>
            <p:cNvPr id="13" name="Text Box 11"/>
            <p:cNvSpPr txBox="1">
              <a:spLocks noChangeArrowheads="1"/>
            </p:cNvSpPr>
            <p:nvPr/>
          </p:nvSpPr>
          <p:spPr bwMode="auto">
            <a:xfrm>
              <a:off x="1793376" y="1334615"/>
              <a:ext cx="3168649" cy="164836"/>
            </a:xfrm>
            <a:prstGeom prst="rect">
              <a:avLst/>
            </a:prstGeom>
            <a:noFill/>
            <a:ln w="9525">
              <a:noFill/>
              <a:miter lim="800000"/>
              <a:headEnd/>
              <a:tailEnd/>
            </a:ln>
            <a:effectLst/>
          </p:spPr>
          <p:txBody>
            <a:bodyPr anchor="ctr">
              <a:spAutoFit/>
            </a:bodyPr>
            <a:lstStyle/>
            <a:p>
              <a:pPr>
                <a:lnSpc>
                  <a:spcPts val="1200"/>
                </a:lnSpc>
                <a:defRPr/>
              </a:pPr>
              <a:r>
                <a:rPr lang="en-US" altLang="ko-KR" sz="1400" dirty="0" err="1">
                  <a:solidFill>
                    <a:srgbClr val="5B6573"/>
                  </a:solidFill>
                  <a:latin typeface="+mj-lt"/>
                  <a:ea typeface="맑은 고딕" pitchFamily="50" charset="-127"/>
                  <a:cs typeface="굴림" pitchFamily="50" charset="-127"/>
                </a:rPr>
                <a:t>Process,insturment</a:t>
              </a:r>
              <a:r>
                <a:rPr lang="en-US" altLang="ko-KR" sz="1400" dirty="0">
                  <a:solidFill>
                    <a:srgbClr val="5B6573"/>
                  </a:solidFill>
                  <a:latin typeface="+mj-lt"/>
                  <a:ea typeface="맑은 고딕" pitchFamily="50" charset="-127"/>
                  <a:cs typeface="굴림" pitchFamily="50" charset="-127"/>
                </a:rPr>
                <a:t>, method</a:t>
              </a:r>
            </a:p>
          </p:txBody>
        </p:sp>
        <p:sp>
          <p:nvSpPr>
            <p:cNvPr id="14" name="TextBox 13"/>
            <p:cNvSpPr txBox="1">
              <a:spLocks noChangeArrowheads="1"/>
            </p:cNvSpPr>
            <p:nvPr/>
          </p:nvSpPr>
          <p:spPr bwMode="auto">
            <a:xfrm>
              <a:off x="1040148" y="984841"/>
              <a:ext cx="656659" cy="368094"/>
            </a:xfrm>
            <a:prstGeom prst="rect">
              <a:avLst/>
            </a:prstGeom>
            <a:noFill/>
            <a:ln w="9525">
              <a:noFill/>
              <a:miter lim="800000"/>
              <a:headEnd/>
              <a:tailEnd/>
            </a:ln>
          </p:spPr>
          <p:txBody>
            <a:bodyPr wrap="none">
              <a:spAutoFit/>
            </a:bodyPr>
            <a:lstStyle/>
            <a:p>
              <a:r>
                <a:rPr lang="en-US" altLang="ko-KR" sz="3200" b="1" dirty="0">
                  <a:solidFill>
                    <a:schemeClr val="accent1">
                      <a:lumMod val="75000"/>
                    </a:schemeClr>
                  </a:solidFill>
                  <a:latin typeface="+mj-lt"/>
                  <a:ea typeface="맑은 고딕" pitchFamily="50" charset="-127"/>
                </a:rPr>
                <a:t>02</a:t>
              </a:r>
              <a:endParaRPr lang="ko-KR" altLang="en-US" sz="2800" b="1" dirty="0">
                <a:solidFill>
                  <a:schemeClr val="accent1">
                    <a:lumMod val="75000"/>
                  </a:schemeClr>
                </a:solidFill>
                <a:latin typeface="+mj-lt"/>
                <a:ea typeface="맑은 고딕" pitchFamily="50" charset="-127"/>
              </a:endParaRPr>
            </a:p>
          </p:txBody>
        </p:sp>
      </p:grpSp>
      <p:grpSp>
        <p:nvGrpSpPr>
          <p:cNvPr id="15" name="그룹 74"/>
          <p:cNvGrpSpPr/>
          <p:nvPr/>
        </p:nvGrpSpPr>
        <p:grpSpPr>
          <a:xfrm>
            <a:off x="1449875" y="4528264"/>
            <a:ext cx="4127594" cy="888203"/>
            <a:chOff x="1155407" y="949654"/>
            <a:chExt cx="3810793" cy="556492"/>
          </a:xfrm>
        </p:grpSpPr>
        <p:sp>
          <p:nvSpPr>
            <p:cNvPr id="16" name="Oval 3"/>
            <p:cNvSpPr>
              <a:spLocks noChangeArrowheads="1"/>
            </p:cNvSpPr>
            <p:nvPr/>
          </p:nvSpPr>
          <p:spPr bwMode="auto">
            <a:xfrm flipH="1">
              <a:off x="1743074" y="949654"/>
              <a:ext cx="42210" cy="556492"/>
            </a:xfrm>
            <a:prstGeom prst="homePlate">
              <a:avLst>
                <a:gd name="adj" fmla="val 0"/>
              </a:avLst>
            </a:prstGeom>
            <a:solidFill>
              <a:srgbClr val="1245A2"/>
            </a:solid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pPr>
              <a:endParaRPr lang="ko-KR" altLang="en-US" sz="2000" dirty="0">
                <a:solidFill>
                  <a:srgbClr val="5B6573"/>
                </a:solidFill>
                <a:latin typeface="+mj-lt"/>
                <a:ea typeface="맑은 고딕" pitchFamily="50" charset="-127"/>
              </a:endParaRPr>
            </a:p>
          </p:txBody>
        </p:sp>
        <p:sp>
          <p:nvSpPr>
            <p:cNvPr id="17" name="Text Box 5"/>
            <p:cNvSpPr txBox="1">
              <a:spLocks noChangeArrowheads="1"/>
            </p:cNvSpPr>
            <p:nvPr/>
          </p:nvSpPr>
          <p:spPr bwMode="auto">
            <a:xfrm>
              <a:off x="1763472" y="1011305"/>
              <a:ext cx="2952750" cy="289250"/>
            </a:xfrm>
            <a:prstGeom prst="rect">
              <a:avLst/>
            </a:prstGeom>
            <a:noFill/>
            <a:ln w="9525">
              <a:noFill/>
              <a:miter lim="800000"/>
              <a:headEnd/>
              <a:tailEnd/>
            </a:ln>
          </p:spPr>
          <p:txBody>
            <a:bodyPr>
              <a:spAutoFit/>
            </a:bodyPr>
            <a:lstStyle/>
            <a:p>
              <a:pPr>
                <a:defRPr/>
              </a:pPr>
              <a:r>
                <a:rPr lang="en-US" altLang="ko-KR" sz="2400" b="1" dirty="0">
                  <a:solidFill>
                    <a:schemeClr val="accent1">
                      <a:lumMod val="75000"/>
                    </a:schemeClr>
                  </a:solidFill>
                  <a:latin typeface="+mj-lt"/>
                  <a:ea typeface="맑은 고딕" pitchFamily="50" charset="-127"/>
                </a:rPr>
                <a:t>Results And Discussion </a:t>
              </a:r>
            </a:p>
          </p:txBody>
        </p:sp>
        <p:sp>
          <p:nvSpPr>
            <p:cNvPr id="18" name="Text Box 11"/>
            <p:cNvSpPr txBox="1">
              <a:spLocks noChangeArrowheads="1"/>
            </p:cNvSpPr>
            <p:nvPr/>
          </p:nvSpPr>
          <p:spPr bwMode="auto">
            <a:xfrm>
              <a:off x="1797551" y="1296008"/>
              <a:ext cx="3168649" cy="159851"/>
            </a:xfrm>
            <a:prstGeom prst="rect">
              <a:avLst/>
            </a:prstGeom>
            <a:noFill/>
            <a:ln w="9525">
              <a:noFill/>
              <a:miter lim="800000"/>
              <a:headEnd/>
              <a:tailEnd/>
            </a:ln>
            <a:effectLst/>
          </p:spPr>
          <p:txBody>
            <a:bodyPr anchor="ctr">
              <a:spAutoFit/>
            </a:bodyPr>
            <a:lstStyle/>
            <a:p>
              <a:pPr>
                <a:lnSpc>
                  <a:spcPts val="1200"/>
                </a:lnSpc>
                <a:defRPr/>
              </a:pPr>
              <a:r>
                <a:rPr lang="en-US" altLang="ko-KR" sz="1200" dirty="0">
                  <a:solidFill>
                    <a:srgbClr val="5B6573"/>
                  </a:solidFill>
                  <a:latin typeface="+mj-lt"/>
                  <a:ea typeface="맑은 고딕" pitchFamily="50" charset="-127"/>
                  <a:cs typeface="굴림" pitchFamily="50" charset="-127"/>
                </a:rPr>
                <a:t>Figures ,data </a:t>
              </a:r>
            </a:p>
          </p:txBody>
        </p:sp>
        <p:sp>
          <p:nvSpPr>
            <p:cNvPr id="19" name="TextBox 13"/>
            <p:cNvSpPr txBox="1">
              <a:spLocks noChangeArrowheads="1"/>
            </p:cNvSpPr>
            <p:nvPr/>
          </p:nvSpPr>
          <p:spPr bwMode="auto">
            <a:xfrm>
              <a:off x="1155407" y="1044708"/>
              <a:ext cx="555285" cy="366383"/>
            </a:xfrm>
            <a:prstGeom prst="rect">
              <a:avLst/>
            </a:prstGeom>
            <a:noFill/>
            <a:ln w="9525">
              <a:noFill/>
              <a:miter lim="800000"/>
              <a:headEnd/>
              <a:tailEnd/>
            </a:ln>
          </p:spPr>
          <p:txBody>
            <a:bodyPr wrap="none">
              <a:spAutoFit/>
            </a:bodyPr>
            <a:lstStyle/>
            <a:p>
              <a:r>
                <a:rPr lang="en-US" altLang="ko-KR" sz="3200" b="1" dirty="0">
                  <a:solidFill>
                    <a:schemeClr val="accent1">
                      <a:lumMod val="75000"/>
                    </a:schemeClr>
                  </a:solidFill>
                  <a:latin typeface="+mj-lt"/>
                  <a:ea typeface="맑은 고딕" pitchFamily="50" charset="-127"/>
                </a:rPr>
                <a:t>03</a:t>
              </a:r>
              <a:endParaRPr lang="ko-KR" altLang="en-US" sz="2800" b="1" dirty="0">
                <a:solidFill>
                  <a:schemeClr val="accent1">
                    <a:lumMod val="75000"/>
                  </a:schemeClr>
                </a:solidFill>
                <a:latin typeface="+mj-lt"/>
                <a:ea typeface="맑은 고딕" pitchFamily="50" charset="-127"/>
              </a:endParaRPr>
            </a:p>
          </p:txBody>
        </p:sp>
      </p:grpSp>
      <p:grpSp>
        <p:nvGrpSpPr>
          <p:cNvPr id="20" name="그룹 79"/>
          <p:cNvGrpSpPr/>
          <p:nvPr/>
        </p:nvGrpSpPr>
        <p:grpSpPr>
          <a:xfrm>
            <a:off x="1446838" y="6156779"/>
            <a:ext cx="3585173" cy="757137"/>
            <a:chOff x="1015523" y="911382"/>
            <a:chExt cx="3914285" cy="574645"/>
          </a:xfrm>
        </p:grpSpPr>
        <p:sp>
          <p:nvSpPr>
            <p:cNvPr id="21" name="Oval 3"/>
            <p:cNvSpPr>
              <a:spLocks noChangeArrowheads="1"/>
            </p:cNvSpPr>
            <p:nvPr/>
          </p:nvSpPr>
          <p:spPr bwMode="auto">
            <a:xfrm flipH="1">
              <a:off x="1726177" y="911382"/>
              <a:ext cx="49916" cy="564025"/>
            </a:xfrm>
            <a:prstGeom prst="homePlate">
              <a:avLst>
                <a:gd name="adj" fmla="val 0"/>
              </a:avLst>
            </a:prstGeom>
            <a:solidFill>
              <a:srgbClr val="B50F70"/>
            </a:solidFill>
            <a:ln>
              <a:noFill/>
            </a:ln>
            <a:effectLst/>
            <a:scene3d>
              <a:camera prst="orthographicFront"/>
              <a:lightRig rig="threePt" dir="t"/>
            </a:scene3d>
            <a:sp3d prstMaterial="meta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ct val="80000"/>
                </a:lnSpc>
              </a:pPr>
              <a:endParaRPr lang="ko-KR" altLang="en-US" sz="2000" dirty="0">
                <a:solidFill>
                  <a:srgbClr val="5B6573"/>
                </a:solidFill>
                <a:latin typeface="+mj-lt"/>
                <a:ea typeface="맑은 고딕" pitchFamily="50" charset="-127"/>
              </a:endParaRPr>
            </a:p>
          </p:txBody>
        </p:sp>
        <p:sp>
          <p:nvSpPr>
            <p:cNvPr id="22" name="Text Box 5"/>
            <p:cNvSpPr txBox="1">
              <a:spLocks noChangeArrowheads="1"/>
            </p:cNvSpPr>
            <p:nvPr/>
          </p:nvSpPr>
          <p:spPr bwMode="auto">
            <a:xfrm>
              <a:off x="1778214" y="911383"/>
              <a:ext cx="2952750" cy="350390"/>
            </a:xfrm>
            <a:prstGeom prst="rect">
              <a:avLst/>
            </a:prstGeom>
            <a:noFill/>
            <a:ln w="9525">
              <a:noFill/>
              <a:miter lim="800000"/>
              <a:headEnd/>
              <a:tailEnd/>
            </a:ln>
          </p:spPr>
          <p:txBody>
            <a:bodyPr>
              <a:spAutoFit/>
            </a:bodyPr>
            <a:lstStyle/>
            <a:p>
              <a:pPr>
                <a:defRPr/>
              </a:pPr>
              <a:r>
                <a:rPr lang="en-US" altLang="ko-KR" sz="2400" b="1" dirty="0">
                  <a:solidFill>
                    <a:schemeClr val="accent1">
                      <a:lumMod val="75000"/>
                    </a:schemeClr>
                  </a:solidFill>
                  <a:latin typeface="+mj-lt"/>
                  <a:ea typeface="맑은 고딕" pitchFamily="50" charset="-127"/>
                </a:rPr>
                <a:t>Conclusion</a:t>
              </a:r>
            </a:p>
          </p:txBody>
        </p:sp>
        <p:sp>
          <p:nvSpPr>
            <p:cNvPr id="23" name="Text Box 11"/>
            <p:cNvSpPr txBox="1">
              <a:spLocks noChangeArrowheads="1"/>
            </p:cNvSpPr>
            <p:nvPr/>
          </p:nvSpPr>
          <p:spPr bwMode="auto">
            <a:xfrm>
              <a:off x="1761159" y="1287278"/>
              <a:ext cx="3168649" cy="198749"/>
            </a:xfrm>
            <a:prstGeom prst="rect">
              <a:avLst/>
            </a:prstGeom>
            <a:noFill/>
            <a:ln w="9525">
              <a:noFill/>
              <a:miter lim="800000"/>
              <a:headEnd/>
              <a:tailEnd/>
            </a:ln>
            <a:effectLst/>
          </p:spPr>
          <p:txBody>
            <a:bodyPr anchor="ctr">
              <a:spAutoFit/>
            </a:bodyPr>
            <a:lstStyle/>
            <a:p>
              <a:pPr>
                <a:lnSpc>
                  <a:spcPts val="1200"/>
                </a:lnSpc>
                <a:defRPr/>
              </a:pPr>
              <a:r>
                <a:rPr lang="en-US" altLang="ko-KR" sz="1600" dirty="0" err="1">
                  <a:solidFill>
                    <a:srgbClr val="5B6573"/>
                  </a:solidFill>
                  <a:latin typeface="+mj-lt"/>
                  <a:ea typeface="맑은 고딕" pitchFamily="50" charset="-127"/>
                  <a:cs typeface="굴림" pitchFamily="50" charset="-127"/>
                </a:rPr>
                <a:t>Summary,Recommendation</a:t>
              </a:r>
              <a:r>
                <a:rPr lang="en-US" altLang="ko-KR" sz="1600" dirty="0">
                  <a:solidFill>
                    <a:srgbClr val="5B6573"/>
                  </a:solidFill>
                  <a:latin typeface="+mj-lt"/>
                  <a:ea typeface="맑은 고딕" pitchFamily="50" charset="-127"/>
                  <a:cs typeface="굴림" pitchFamily="50" charset="-127"/>
                </a:rPr>
                <a:t> </a:t>
              </a:r>
            </a:p>
          </p:txBody>
        </p:sp>
        <p:sp>
          <p:nvSpPr>
            <p:cNvPr id="24" name="TextBox 13"/>
            <p:cNvSpPr txBox="1">
              <a:spLocks noChangeArrowheads="1"/>
            </p:cNvSpPr>
            <p:nvPr/>
          </p:nvSpPr>
          <p:spPr bwMode="auto">
            <a:xfrm>
              <a:off x="1015523" y="932817"/>
              <a:ext cx="656659" cy="443827"/>
            </a:xfrm>
            <a:prstGeom prst="rect">
              <a:avLst/>
            </a:prstGeom>
            <a:noFill/>
            <a:ln w="9525">
              <a:noFill/>
              <a:miter lim="800000"/>
              <a:headEnd/>
              <a:tailEnd/>
            </a:ln>
          </p:spPr>
          <p:txBody>
            <a:bodyPr wrap="none">
              <a:spAutoFit/>
            </a:bodyPr>
            <a:lstStyle/>
            <a:p>
              <a:r>
                <a:rPr lang="en-US" altLang="ko-KR" sz="3200" b="1" dirty="0">
                  <a:solidFill>
                    <a:schemeClr val="accent1">
                      <a:lumMod val="75000"/>
                    </a:schemeClr>
                  </a:solidFill>
                  <a:latin typeface="+mj-lt"/>
                  <a:ea typeface="맑은 고딕" pitchFamily="50" charset="-127"/>
                </a:rPr>
                <a:t>04</a:t>
              </a:r>
              <a:endParaRPr lang="ko-KR" altLang="en-US" sz="2800" b="1" dirty="0">
                <a:solidFill>
                  <a:schemeClr val="accent1">
                    <a:lumMod val="75000"/>
                  </a:schemeClr>
                </a:solidFill>
                <a:latin typeface="+mj-lt"/>
                <a:ea typeface="맑은 고딕" pitchFamily="50" charset="-127"/>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8E3EF9-49A3-F86D-645B-A90E26E90540}"/>
              </a:ext>
            </a:extLst>
          </p:cNvPr>
          <p:cNvSpPr>
            <a:spLocks noGrp="1"/>
          </p:cNvSpPr>
          <p:nvPr>
            <p:ph type="sldNum" sz="quarter" idx="12"/>
          </p:nvPr>
        </p:nvSpPr>
        <p:spPr/>
        <p:txBody>
          <a:bodyPr/>
          <a:lstStyle/>
          <a:p>
            <a:fld id="{EE6BC638-39B7-4287-91A7-2A3DDA573295}" type="slidenum">
              <a:rPr lang="ko-KR" altLang="en-US" smtClean="0"/>
              <a:pPr/>
              <a:t>20</a:t>
            </a:fld>
            <a:endParaRPr lang="ko-KR" altLang="en-US"/>
          </a:p>
        </p:txBody>
      </p:sp>
      <p:pic>
        <p:nvPicPr>
          <p:cNvPr id="6" name="Content Placeholder 5" descr="A black and white image of a molecule&#10;&#10;Description automatically generated">
            <a:extLst>
              <a:ext uri="{FF2B5EF4-FFF2-40B4-BE49-F238E27FC236}">
                <a16:creationId xmlns:a16="http://schemas.microsoft.com/office/drawing/2014/main" id="{A530090C-3191-1A02-F5D3-740CD64CABE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199670" y="1437648"/>
            <a:ext cx="2194560" cy="1828800"/>
          </a:xfrm>
        </p:spPr>
      </p:pic>
      <p:sp>
        <p:nvSpPr>
          <p:cNvPr id="4" name="Title 3">
            <a:extLst>
              <a:ext uri="{FF2B5EF4-FFF2-40B4-BE49-F238E27FC236}">
                <a16:creationId xmlns:a16="http://schemas.microsoft.com/office/drawing/2014/main" id="{218D281A-82F5-BF25-B5A3-B57A0B4DFBAA}"/>
              </a:ext>
            </a:extLst>
          </p:cNvPr>
          <p:cNvSpPr>
            <a:spLocks noGrp="1"/>
          </p:cNvSpPr>
          <p:nvPr>
            <p:ph type="title"/>
          </p:nvPr>
        </p:nvSpPr>
        <p:spPr/>
        <p:txBody>
          <a:bodyPr/>
          <a:lstStyle/>
          <a:p>
            <a:pPr algn="ctr"/>
            <a:r>
              <a:rPr lang="en-US" sz="4200" i="1" dirty="0">
                <a:solidFill>
                  <a:schemeClr val="tx2">
                    <a:lumMod val="75000"/>
                  </a:schemeClr>
                </a:solidFill>
                <a:latin typeface="Times New Roman" panose="02020603050405020304" pitchFamily="18" charset="0"/>
              </a:rPr>
              <a:t>24 chlorinated volatile organic compound</a:t>
            </a:r>
            <a:endParaRPr lang="en-US" dirty="0"/>
          </a:p>
        </p:txBody>
      </p:sp>
      <p:sp>
        <p:nvSpPr>
          <p:cNvPr id="7" name="TextBox 6">
            <a:extLst>
              <a:ext uri="{FF2B5EF4-FFF2-40B4-BE49-F238E27FC236}">
                <a16:creationId xmlns:a16="http://schemas.microsoft.com/office/drawing/2014/main" id="{A1432FCF-AE80-A604-8DC0-5F164AA75E00}"/>
              </a:ext>
            </a:extLst>
          </p:cNvPr>
          <p:cNvSpPr txBox="1"/>
          <p:nvPr/>
        </p:nvSpPr>
        <p:spPr>
          <a:xfrm>
            <a:off x="3165687" y="3303329"/>
            <a:ext cx="2700300" cy="507831"/>
          </a:xfrm>
          <a:prstGeom prst="rect">
            <a:avLst/>
          </a:prstGeom>
          <a:noFill/>
        </p:spPr>
        <p:txBody>
          <a:bodyPr wrap="square" rtlCol="0">
            <a:spAutoFit/>
          </a:bodyPr>
          <a:lstStyle/>
          <a:p>
            <a:r>
              <a:rPr lang="en-US" sz="2700" dirty="0"/>
              <a:t>Butylbenzene</a:t>
            </a:r>
          </a:p>
        </p:txBody>
      </p:sp>
      <p:pic>
        <p:nvPicPr>
          <p:cNvPr id="9" name="Picture 8" descr="A diagram of a chemical formula&#10;&#10;Description automatically generated">
            <a:extLst>
              <a:ext uri="{FF2B5EF4-FFF2-40B4-BE49-F238E27FC236}">
                <a16:creationId xmlns:a16="http://schemas.microsoft.com/office/drawing/2014/main" id="{DF4AFE5A-EEC4-F80E-59B2-1FB45AFF3D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0162" y="1378952"/>
            <a:ext cx="2057400" cy="1924377"/>
          </a:xfrm>
          <a:prstGeom prst="rect">
            <a:avLst/>
          </a:prstGeom>
        </p:spPr>
      </p:pic>
      <p:sp>
        <p:nvSpPr>
          <p:cNvPr id="10" name="TextBox 9">
            <a:extLst>
              <a:ext uri="{FF2B5EF4-FFF2-40B4-BE49-F238E27FC236}">
                <a16:creationId xmlns:a16="http://schemas.microsoft.com/office/drawing/2014/main" id="{C6F0328F-AB16-57D3-7E87-BC49C3D01E5E}"/>
              </a:ext>
            </a:extLst>
          </p:cNvPr>
          <p:cNvSpPr txBox="1"/>
          <p:nvPr/>
        </p:nvSpPr>
        <p:spPr>
          <a:xfrm>
            <a:off x="5773235" y="3363612"/>
            <a:ext cx="3291255" cy="507831"/>
          </a:xfrm>
          <a:prstGeom prst="rect">
            <a:avLst/>
          </a:prstGeom>
          <a:noFill/>
        </p:spPr>
        <p:txBody>
          <a:bodyPr wrap="square" rtlCol="0">
            <a:spAutoFit/>
          </a:bodyPr>
          <a:lstStyle/>
          <a:p>
            <a:pPr algn="ctr"/>
            <a:r>
              <a:rPr lang="en-US" sz="2700" dirty="0"/>
              <a:t>Carbon Tetrachloride</a:t>
            </a:r>
          </a:p>
        </p:txBody>
      </p:sp>
      <p:pic>
        <p:nvPicPr>
          <p:cNvPr id="12" name="Picture 11" descr="A chemical structure with letters and numbers&#10;&#10;Description automatically generated">
            <a:extLst>
              <a:ext uri="{FF2B5EF4-FFF2-40B4-BE49-F238E27FC236}">
                <a16:creationId xmlns:a16="http://schemas.microsoft.com/office/drawing/2014/main" id="{895611A1-D47D-A594-DFF2-B3D2AD2364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18925" y="1458512"/>
            <a:ext cx="1508760" cy="1787075"/>
          </a:xfrm>
          <a:prstGeom prst="rect">
            <a:avLst/>
          </a:prstGeom>
        </p:spPr>
      </p:pic>
      <p:sp>
        <p:nvSpPr>
          <p:cNvPr id="14" name="TextBox 13">
            <a:extLst>
              <a:ext uri="{FF2B5EF4-FFF2-40B4-BE49-F238E27FC236}">
                <a16:creationId xmlns:a16="http://schemas.microsoft.com/office/drawing/2014/main" id="{3E68BA80-BC6A-8AA5-9BF4-C8778F970848}"/>
              </a:ext>
            </a:extLst>
          </p:cNvPr>
          <p:cNvSpPr txBox="1"/>
          <p:nvPr/>
        </p:nvSpPr>
        <p:spPr>
          <a:xfrm>
            <a:off x="9749025" y="3350699"/>
            <a:ext cx="2456892" cy="507831"/>
          </a:xfrm>
          <a:prstGeom prst="rect">
            <a:avLst/>
          </a:prstGeom>
          <a:noFill/>
        </p:spPr>
        <p:txBody>
          <a:bodyPr wrap="square">
            <a:spAutoFit/>
          </a:bodyPr>
          <a:lstStyle/>
          <a:p>
            <a:r>
              <a:rPr lang="en-US" sz="2700" dirty="0"/>
              <a:t>Chlorotoluene</a:t>
            </a:r>
          </a:p>
        </p:txBody>
      </p:sp>
      <p:pic>
        <p:nvPicPr>
          <p:cNvPr id="16" name="Picture 15" descr="A chemical structure with letters and numbers&#10;&#10;Description automatically generated">
            <a:extLst>
              <a:ext uri="{FF2B5EF4-FFF2-40B4-BE49-F238E27FC236}">
                <a16:creationId xmlns:a16="http://schemas.microsoft.com/office/drawing/2014/main" id="{21F20BDE-DEB0-904D-B29D-A7702AA98D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849104" y="1547274"/>
            <a:ext cx="2194560" cy="1587732"/>
          </a:xfrm>
          <a:prstGeom prst="rect">
            <a:avLst/>
          </a:prstGeom>
        </p:spPr>
      </p:pic>
      <p:sp>
        <p:nvSpPr>
          <p:cNvPr id="18" name="TextBox 17">
            <a:extLst>
              <a:ext uri="{FF2B5EF4-FFF2-40B4-BE49-F238E27FC236}">
                <a16:creationId xmlns:a16="http://schemas.microsoft.com/office/drawing/2014/main" id="{8E6ADA4B-1D39-F217-7654-275D75833FA2}"/>
              </a:ext>
            </a:extLst>
          </p:cNvPr>
          <p:cNvSpPr txBox="1"/>
          <p:nvPr/>
        </p:nvSpPr>
        <p:spPr>
          <a:xfrm>
            <a:off x="13175934" y="3327401"/>
            <a:ext cx="1592796" cy="507831"/>
          </a:xfrm>
          <a:prstGeom prst="rect">
            <a:avLst/>
          </a:prstGeom>
          <a:noFill/>
        </p:spPr>
        <p:txBody>
          <a:bodyPr wrap="square">
            <a:spAutoFit/>
          </a:bodyPr>
          <a:lstStyle/>
          <a:p>
            <a:r>
              <a:rPr lang="en-US" sz="2700" dirty="0"/>
              <a:t>Cumene</a:t>
            </a:r>
          </a:p>
        </p:txBody>
      </p:sp>
      <p:pic>
        <p:nvPicPr>
          <p:cNvPr id="24" name="Picture 23" descr="A black and white diagram of a molecule&#10;&#10;Description automatically generated">
            <a:extLst>
              <a:ext uri="{FF2B5EF4-FFF2-40B4-BE49-F238E27FC236}">
                <a16:creationId xmlns:a16="http://schemas.microsoft.com/office/drawing/2014/main" id="{65FBFD66-F71B-958D-6537-6BE493E3D10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92791" y="4976412"/>
            <a:ext cx="2331720" cy="1218507"/>
          </a:xfrm>
          <a:prstGeom prst="rect">
            <a:avLst/>
          </a:prstGeom>
        </p:spPr>
      </p:pic>
      <p:sp>
        <p:nvSpPr>
          <p:cNvPr id="26" name="TextBox 25">
            <a:extLst>
              <a:ext uri="{FF2B5EF4-FFF2-40B4-BE49-F238E27FC236}">
                <a16:creationId xmlns:a16="http://schemas.microsoft.com/office/drawing/2014/main" id="{6144F307-3EB0-C6C3-AB60-C59AB827885E}"/>
              </a:ext>
            </a:extLst>
          </p:cNvPr>
          <p:cNvSpPr txBox="1"/>
          <p:nvPr/>
        </p:nvSpPr>
        <p:spPr>
          <a:xfrm>
            <a:off x="2939972" y="6276864"/>
            <a:ext cx="2564904" cy="507831"/>
          </a:xfrm>
          <a:prstGeom prst="rect">
            <a:avLst/>
          </a:prstGeom>
          <a:noFill/>
        </p:spPr>
        <p:txBody>
          <a:bodyPr wrap="square">
            <a:spAutoFit/>
          </a:bodyPr>
          <a:lstStyle/>
          <a:p>
            <a:r>
              <a:rPr lang="en-US" sz="2700" dirty="0" err="1"/>
              <a:t>Dichloroethene</a:t>
            </a:r>
            <a:endParaRPr lang="en-US" sz="2700" dirty="0"/>
          </a:p>
        </p:txBody>
      </p:sp>
      <p:pic>
        <p:nvPicPr>
          <p:cNvPr id="28" name="Picture 27" descr="A chemical formula with letters and numbers&#10;&#10;Description automatically generated">
            <a:extLst>
              <a:ext uri="{FF2B5EF4-FFF2-40B4-BE49-F238E27FC236}">
                <a16:creationId xmlns:a16="http://schemas.microsoft.com/office/drawing/2014/main" id="{3CD146D6-583A-4730-CF5A-8239486BB5C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92224" y="5022995"/>
            <a:ext cx="2743200" cy="1083447"/>
          </a:xfrm>
          <a:prstGeom prst="rect">
            <a:avLst/>
          </a:prstGeom>
        </p:spPr>
      </p:pic>
      <p:sp>
        <p:nvSpPr>
          <p:cNvPr id="30" name="TextBox 29">
            <a:extLst>
              <a:ext uri="{FF2B5EF4-FFF2-40B4-BE49-F238E27FC236}">
                <a16:creationId xmlns:a16="http://schemas.microsoft.com/office/drawing/2014/main" id="{81941916-6E2C-216A-9EFF-1BE4BDD57A5A}"/>
              </a:ext>
            </a:extLst>
          </p:cNvPr>
          <p:cNvSpPr txBox="1"/>
          <p:nvPr/>
        </p:nvSpPr>
        <p:spPr>
          <a:xfrm>
            <a:off x="5865987" y="6278345"/>
            <a:ext cx="2743200" cy="507831"/>
          </a:xfrm>
          <a:prstGeom prst="rect">
            <a:avLst/>
          </a:prstGeom>
          <a:noFill/>
        </p:spPr>
        <p:txBody>
          <a:bodyPr wrap="square">
            <a:spAutoFit/>
          </a:bodyPr>
          <a:lstStyle/>
          <a:p>
            <a:r>
              <a:rPr lang="en-US" sz="2700" dirty="0" err="1"/>
              <a:t>Dichloropropene</a:t>
            </a:r>
            <a:endParaRPr lang="en-US" sz="2700" dirty="0"/>
          </a:p>
        </p:txBody>
      </p:sp>
      <p:pic>
        <p:nvPicPr>
          <p:cNvPr id="32" name="Picture 31" descr="A black hexagon shaped object&#10;&#10;Description automatically generated">
            <a:extLst>
              <a:ext uri="{FF2B5EF4-FFF2-40B4-BE49-F238E27FC236}">
                <a16:creationId xmlns:a16="http://schemas.microsoft.com/office/drawing/2014/main" id="{783229D1-1824-7BDA-45DC-70D7FB597D2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07445" y="4460394"/>
            <a:ext cx="1920240" cy="1496880"/>
          </a:xfrm>
          <a:prstGeom prst="rect">
            <a:avLst/>
          </a:prstGeom>
        </p:spPr>
      </p:pic>
      <p:sp>
        <p:nvSpPr>
          <p:cNvPr id="34" name="TextBox 33">
            <a:extLst>
              <a:ext uri="{FF2B5EF4-FFF2-40B4-BE49-F238E27FC236}">
                <a16:creationId xmlns:a16="http://schemas.microsoft.com/office/drawing/2014/main" id="{06808AF5-4A19-ABB2-A2AB-9E342526118E}"/>
              </a:ext>
            </a:extLst>
          </p:cNvPr>
          <p:cNvSpPr txBox="1"/>
          <p:nvPr/>
        </p:nvSpPr>
        <p:spPr>
          <a:xfrm>
            <a:off x="9086079" y="6274253"/>
            <a:ext cx="3494466" cy="507831"/>
          </a:xfrm>
          <a:prstGeom prst="rect">
            <a:avLst/>
          </a:prstGeom>
          <a:noFill/>
        </p:spPr>
        <p:txBody>
          <a:bodyPr wrap="square">
            <a:spAutoFit/>
          </a:bodyPr>
          <a:lstStyle/>
          <a:p>
            <a:r>
              <a:rPr lang="en-US" sz="2700" dirty="0" err="1"/>
              <a:t>Dimethylethylbenzene</a:t>
            </a:r>
            <a:endParaRPr lang="en-US" sz="2700" dirty="0"/>
          </a:p>
        </p:txBody>
      </p:sp>
      <p:pic>
        <p:nvPicPr>
          <p:cNvPr id="36" name="Picture 35" descr="A black and white drawing of a molecule&#10;&#10;Description automatically generated">
            <a:extLst>
              <a:ext uri="{FF2B5EF4-FFF2-40B4-BE49-F238E27FC236}">
                <a16:creationId xmlns:a16="http://schemas.microsoft.com/office/drawing/2014/main" id="{D2422246-28BB-F0B5-666F-DCFAFC91F3F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012212" y="4610450"/>
            <a:ext cx="1920240" cy="1196769"/>
          </a:xfrm>
          <a:prstGeom prst="rect">
            <a:avLst/>
          </a:prstGeom>
        </p:spPr>
      </p:pic>
      <p:sp>
        <p:nvSpPr>
          <p:cNvPr id="38" name="TextBox 37">
            <a:extLst>
              <a:ext uri="{FF2B5EF4-FFF2-40B4-BE49-F238E27FC236}">
                <a16:creationId xmlns:a16="http://schemas.microsoft.com/office/drawing/2014/main" id="{5E44AA3E-4972-7CE1-FC43-61A6C7F7E41A}"/>
              </a:ext>
            </a:extLst>
          </p:cNvPr>
          <p:cNvSpPr txBox="1"/>
          <p:nvPr/>
        </p:nvSpPr>
        <p:spPr>
          <a:xfrm>
            <a:off x="12823949" y="6194919"/>
            <a:ext cx="2296767" cy="507831"/>
          </a:xfrm>
          <a:prstGeom prst="rect">
            <a:avLst/>
          </a:prstGeom>
          <a:noFill/>
        </p:spPr>
        <p:txBody>
          <a:bodyPr wrap="square">
            <a:spAutoFit/>
          </a:bodyPr>
          <a:lstStyle/>
          <a:p>
            <a:r>
              <a:rPr lang="en-US" sz="2700" dirty="0"/>
              <a:t>Ethylbenzene</a:t>
            </a:r>
          </a:p>
        </p:txBody>
      </p:sp>
      <p:pic>
        <p:nvPicPr>
          <p:cNvPr id="40" name="Picture 39" descr="A molecule of a chemical&#10;&#10;Description automatically generated with medium confidence">
            <a:extLst>
              <a:ext uri="{FF2B5EF4-FFF2-40B4-BE49-F238E27FC236}">
                <a16:creationId xmlns:a16="http://schemas.microsoft.com/office/drawing/2014/main" id="{E399D628-7071-1580-7EED-C2737F56B6A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99670" y="7694877"/>
            <a:ext cx="2102855" cy="1234440"/>
          </a:xfrm>
          <a:prstGeom prst="rect">
            <a:avLst/>
          </a:prstGeom>
        </p:spPr>
      </p:pic>
      <p:sp>
        <p:nvSpPr>
          <p:cNvPr id="42" name="TextBox 41">
            <a:extLst>
              <a:ext uri="{FF2B5EF4-FFF2-40B4-BE49-F238E27FC236}">
                <a16:creationId xmlns:a16="http://schemas.microsoft.com/office/drawing/2014/main" id="{42CFCB09-E2ED-5448-0577-E8376045B07D}"/>
              </a:ext>
            </a:extLst>
          </p:cNvPr>
          <p:cNvSpPr txBox="1"/>
          <p:nvPr/>
        </p:nvSpPr>
        <p:spPr>
          <a:xfrm>
            <a:off x="2743202" y="9362734"/>
            <a:ext cx="6858000" cy="507831"/>
          </a:xfrm>
          <a:prstGeom prst="rect">
            <a:avLst/>
          </a:prstGeom>
          <a:noFill/>
        </p:spPr>
        <p:txBody>
          <a:bodyPr wrap="square">
            <a:spAutoFit/>
          </a:bodyPr>
          <a:lstStyle/>
          <a:p>
            <a:r>
              <a:rPr lang="en-US" sz="2700" dirty="0"/>
              <a:t>Hexachlorobutadiene</a:t>
            </a:r>
          </a:p>
        </p:txBody>
      </p:sp>
      <p:pic>
        <p:nvPicPr>
          <p:cNvPr id="44" name="Picture 43" descr="A black line drawing of a molecule&#10;&#10;Description automatically generated">
            <a:extLst>
              <a:ext uri="{FF2B5EF4-FFF2-40B4-BE49-F238E27FC236}">
                <a16:creationId xmlns:a16="http://schemas.microsoft.com/office/drawing/2014/main" id="{DFC43CB9-415C-934E-BC18-A871C8E2789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397014" y="7917572"/>
            <a:ext cx="2057400" cy="968930"/>
          </a:xfrm>
          <a:prstGeom prst="rect">
            <a:avLst/>
          </a:prstGeom>
        </p:spPr>
      </p:pic>
      <p:sp>
        <p:nvSpPr>
          <p:cNvPr id="46" name="TextBox 45">
            <a:extLst>
              <a:ext uri="{FF2B5EF4-FFF2-40B4-BE49-F238E27FC236}">
                <a16:creationId xmlns:a16="http://schemas.microsoft.com/office/drawing/2014/main" id="{B67564B6-9453-27E7-89A8-EFB5DB520490}"/>
              </a:ext>
            </a:extLst>
          </p:cNvPr>
          <p:cNvSpPr txBox="1"/>
          <p:nvPr/>
        </p:nvSpPr>
        <p:spPr>
          <a:xfrm>
            <a:off x="6313715" y="9262310"/>
            <a:ext cx="2057400" cy="507831"/>
          </a:xfrm>
          <a:prstGeom prst="rect">
            <a:avLst/>
          </a:prstGeom>
          <a:noFill/>
        </p:spPr>
        <p:txBody>
          <a:bodyPr wrap="square">
            <a:spAutoFit/>
          </a:bodyPr>
          <a:lstStyle/>
          <a:p>
            <a:r>
              <a:rPr lang="en-US" sz="2700" dirty="0" err="1"/>
              <a:t>Isocumene</a:t>
            </a:r>
            <a:endParaRPr lang="en-US" sz="2700" dirty="0"/>
          </a:p>
        </p:txBody>
      </p:sp>
      <p:pic>
        <p:nvPicPr>
          <p:cNvPr id="78" name="Picture 77" descr="A black and white image of a molecule&#10;&#10;Description automatically generated">
            <a:extLst>
              <a:ext uri="{FF2B5EF4-FFF2-40B4-BE49-F238E27FC236}">
                <a16:creationId xmlns:a16="http://schemas.microsoft.com/office/drawing/2014/main" id="{00A813A9-9BF8-C702-0A73-07E3812C622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050345" y="7271139"/>
            <a:ext cx="1645920" cy="1783080"/>
          </a:xfrm>
          <a:prstGeom prst="rect">
            <a:avLst/>
          </a:prstGeom>
        </p:spPr>
      </p:pic>
      <p:sp>
        <p:nvSpPr>
          <p:cNvPr id="79" name="TextBox 78">
            <a:extLst>
              <a:ext uri="{FF2B5EF4-FFF2-40B4-BE49-F238E27FC236}">
                <a16:creationId xmlns:a16="http://schemas.microsoft.com/office/drawing/2014/main" id="{65230082-0A8C-8357-38E7-D3D5440362FC}"/>
              </a:ext>
            </a:extLst>
          </p:cNvPr>
          <p:cNvSpPr txBox="1"/>
          <p:nvPr/>
        </p:nvSpPr>
        <p:spPr>
          <a:xfrm>
            <a:off x="9266660" y="9253452"/>
            <a:ext cx="2780928" cy="507831"/>
          </a:xfrm>
          <a:prstGeom prst="rect">
            <a:avLst/>
          </a:prstGeom>
          <a:noFill/>
        </p:spPr>
        <p:txBody>
          <a:bodyPr wrap="square">
            <a:spAutoFit/>
          </a:bodyPr>
          <a:lstStyle/>
          <a:p>
            <a:r>
              <a:rPr lang="en-US" sz="2700" dirty="0"/>
              <a:t>Dichlorobenzene</a:t>
            </a:r>
          </a:p>
        </p:txBody>
      </p:sp>
      <p:pic>
        <p:nvPicPr>
          <p:cNvPr id="80" name="Picture 79" descr="A black line drawing of a hexagon&#10;&#10;Description automatically generated">
            <a:extLst>
              <a:ext uri="{FF2B5EF4-FFF2-40B4-BE49-F238E27FC236}">
                <a16:creationId xmlns:a16="http://schemas.microsoft.com/office/drawing/2014/main" id="{745F1163-3454-C78B-A6C2-4B85D72E4ADE}"/>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755880" y="7297487"/>
            <a:ext cx="1920240" cy="1920240"/>
          </a:xfrm>
          <a:prstGeom prst="rect">
            <a:avLst/>
          </a:prstGeom>
        </p:spPr>
      </p:pic>
      <p:sp>
        <p:nvSpPr>
          <p:cNvPr id="81" name="TextBox 80">
            <a:extLst>
              <a:ext uri="{FF2B5EF4-FFF2-40B4-BE49-F238E27FC236}">
                <a16:creationId xmlns:a16="http://schemas.microsoft.com/office/drawing/2014/main" id="{FEE8E2D8-6A44-3D9F-1C16-F4C47001E0A6}"/>
              </a:ext>
            </a:extLst>
          </p:cNvPr>
          <p:cNvSpPr txBox="1"/>
          <p:nvPr/>
        </p:nvSpPr>
        <p:spPr>
          <a:xfrm>
            <a:off x="12611775" y="9269160"/>
            <a:ext cx="2477772" cy="507831"/>
          </a:xfrm>
          <a:prstGeom prst="rect">
            <a:avLst/>
          </a:prstGeom>
          <a:noFill/>
        </p:spPr>
        <p:txBody>
          <a:bodyPr wrap="square">
            <a:spAutoFit/>
          </a:bodyPr>
          <a:lstStyle/>
          <a:p>
            <a:r>
              <a:rPr lang="en-US" sz="2700" dirty="0" err="1"/>
              <a:t>Propyltoluene</a:t>
            </a:r>
            <a:endParaRPr lang="en-US" sz="2700" dirty="0"/>
          </a:p>
        </p:txBody>
      </p:sp>
      <p:sp>
        <p:nvSpPr>
          <p:cNvPr id="29" name="Rectangle 28"/>
          <p:cNvSpPr/>
          <p:nvPr/>
        </p:nvSpPr>
        <p:spPr>
          <a:xfrm>
            <a:off x="0" y="0"/>
            <a:ext cx="18288000" cy="144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b="1" i="1" dirty="0">
                <a:solidFill>
                  <a:schemeClr val="tx1"/>
                </a:solidFill>
                <a:latin typeface="Times New Roman" panose="02020603050405020304" pitchFamily="18" charset="0"/>
              </a:rPr>
              <a:t>24 chlorinated volatile organic compound</a:t>
            </a:r>
            <a:endParaRPr lang="en-US" sz="4000" b="1" i="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5698419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1D37AE0-0DB9-B8F3-8F23-CE218FA529D0}"/>
              </a:ext>
            </a:extLst>
          </p:cNvPr>
          <p:cNvSpPr>
            <a:spLocks noGrp="1"/>
          </p:cNvSpPr>
          <p:nvPr>
            <p:ph type="sldNum" sz="quarter" idx="12"/>
          </p:nvPr>
        </p:nvSpPr>
        <p:spPr/>
        <p:txBody>
          <a:bodyPr/>
          <a:lstStyle/>
          <a:p>
            <a:fld id="{EE6BC638-39B7-4287-91A7-2A3DDA573295}" type="slidenum">
              <a:rPr lang="ko-KR" altLang="en-US" smtClean="0"/>
              <a:pPr/>
              <a:t>21</a:t>
            </a:fld>
            <a:endParaRPr lang="ko-KR" altLang="en-US"/>
          </a:p>
        </p:txBody>
      </p:sp>
      <p:pic>
        <p:nvPicPr>
          <p:cNvPr id="6" name="Content Placeholder 5" descr="A black chemical structure with letters&#10;&#10;Description automatically generated">
            <a:extLst>
              <a:ext uri="{FF2B5EF4-FFF2-40B4-BE49-F238E27FC236}">
                <a16:creationId xmlns:a16="http://schemas.microsoft.com/office/drawing/2014/main" id="{056747C1-F4F7-9AE5-1782-0A739C435BF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50341" y="1626359"/>
            <a:ext cx="1097280" cy="1281918"/>
          </a:xfrm>
        </p:spPr>
      </p:pic>
      <p:sp>
        <p:nvSpPr>
          <p:cNvPr id="4" name="Title 3">
            <a:extLst>
              <a:ext uri="{FF2B5EF4-FFF2-40B4-BE49-F238E27FC236}">
                <a16:creationId xmlns:a16="http://schemas.microsoft.com/office/drawing/2014/main" id="{855E14BC-B688-DFF7-8A8D-0C8F3923F908}"/>
              </a:ext>
            </a:extLst>
          </p:cNvPr>
          <p:cNvSpPr>
            <a:spLocks noGrp="1"/>
          </p:cNvSpPr>
          <p:nvPr>
            <p:ph type="title"/>
          </p:nvPr>
        </p:nvSpPr>
        <p:spPr/>
        <p:txBody>
          <a:bodyPr/>
          <a:lstStyle/>
          <a:p>
            <a:pPr algn="ctr"/>
            <a:r>
              <a:rPr lang="en-US" sz="4200" i="1" dirty="0">
                <a:solidFill>
                  <a:schemeClr val="tx2">
                    <a:lumMod val="75000"/>
                  </a:schemeClr>
                </a:solidFill>
                <a:latin typeface="Times New Roman" panose="02020603050405020304" pitchFamily="18" charset="0"/>
              </a:rPr>
              <a:t>24 chlorinated volatile organic compound</a:t>
            </a:r>
            <a:endParaRPr lang="en-US" dirty="0"/>
          </a:p>
        </p:txBody>
      </p:sp>
      <p:sp>
        <p:nvSpPr>
          <p:cNvPr id="8" name="TextBox 7">
            <a:extLst>
              <a:ext uri="{FF2B5EF4-FFF2-40B4-BE49-F238E27FC236}">
                <a16:creationId xmlns:a16="http://schemas.microsoft.com/office/drawing/2014/main" id="{E10F7BEC-2749-8DAD-7A46-9DB358FBF3B2}"/>
              </a:ext>
            </a:extLst>
          </p:cNvPr>
          <p:cNvSpPr txBox="1"/>
          <p:nvPr/>
        </p:nvSpPr>
        <p:spPr>
          <a:xfrm>
            <a:off x="2708517" y="3301445"/>
            <a:ext cx="2780928" cy="507831"/>
          </a:xfrm>
          <a:prstGeom prst="rect">
            <a:avLst/>
          </a:prstGeom>
          <a:noFill/>
        </p:spPr>
        <p:txBody>
          <a:bodyPr wrap="square">
            <a:spAutoFit/>
          </a:bodyPr>
          <a:lstStyle/>
          <a:p>
            <a:r>
              <a:rPr lang="en-US" sz="2700" dirty="0"/>
              <a:t>Trichlorobenzene</a:t>
            </a:r>
          </a:p>
        </p:txBody>
      </p:sp>
      <p:pic>
        <p:nvPicPr>
          <p:cNvPr id="10" name="Picture 9" descr="A chemical structure with letters and numbers&#10;&#10;Description automatically generated">
            <a:extLst>
              <a:ext uri="{FF2B5EF4-FFF2-40B4-BE49-F238E27FC236}">
                <a16:creationId xmlns:a16="http://schemas.microsoft.com/office/drawing/2014/main" id="{AC400EDB-FF3E-E9C5-D992-EBEE47E7B6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0240" y="1388462"/>
            <a:ext cx="1823369" cy="1823369"/>
          </a:xfrm>
          <a:prstGeom prst="rect">
            <a:avLst/>
          </a:prstGeom>
        </p:spPr>
      </p:pic>
      <p:sp>
        <p:nvSpPr>
          <p:cNvPr id="12" name="TextBox 11">
            <a:extLst>
              <a:ext uri="{FF2B5EF4-FFF2-40B4-BE49-F238E27FC236}">
                <a16:creationId xmlns:a16="http://schemas.microsoft.com/office/drawing/2014/main" id="{B65469A9-E8CB-D329-0BB3-C9B8A8A896A8}"/>
              </a:ext>
            </a:extLst>
          </p:cNvPr>
          <p:cNvSpPr txBox="1"/>
          <p:nvPr/>
        </p:nvSpPr>
        <p:spPr>
          <a:xfrm>
            <a:off x="6162668" y="3298914"/>
            <a:ext cx="2780928" cy="507831"/>
          </a:xfrm>
          <a:prstGeom prst="rect">
            <a:avLst/>
          </a:prstGeom>
          <a:noFill/>
        </p:spPr>
        <p:txBody>
          <a:bodyPr wrap="square">
            <a:spAutoFit/>
          </a:bodyPr>
          <a:lstStyle/>
          <a:p>
            <a:r>
              <a:rPr lang="en-US" sz="2700" dirty="0"/>
              <a:t>Trichlorobenzene</a:t>
            </a:r>
          </a:p>
        </p:txBody>
      </p:sp>
      <p:pic>
        <p:nvPicPr>
          <p:cNvPr id="13" name="Picture 12" descr="A black and white drawing of a molecule&#10;&#10;Description automatically generated">
            <a:extLst>
              <a:ext uri="{FF2B5EF4-FFF2-40B4-BE49-F238E27FC236}">
                <a16:creationId xmlns:a16="http://schemas.microsoft.com/office/drawing/2014/main" id="{E3DA031F-5AD9-0E1E-5AD3-5AC88CFAD5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3234" y="1417569"/>
            <a:ext cx="1508760" cy="1508760"/>
          </a:xfrm>
          <a:prstGeom prst="rect">
            <a:avLst/>
          </a:prstGeom>
        </p:spPr>
      </p:pic>
      <p:sp>
        <p:nvSpPr>
          <p:cNvPr id="14" name="TextBox 13">
            <a:extLst>
              <a:ext uri="{FF2B5EF4-FFF2-40B4-BE49-F238E27FC236}">
                <a16:creationId xmlns:a16="http://schemas.microsoft.com/office/drawing/2014/main" id="{E9C00631-B8F7-2008-E629-59DA933EE168}"/>
              </a:ext>
            </a:extLst>
          </p:cNvPr>
          <p:cNvSpPr txBox="1"/>
          <p:nvPr/>
        </p:nvSpPr>
        <p:spPr>
          <a:xfrm>
            <a:off x="9873234" y="3298914"/>
            <a:ext cx="1595943" cy="507831"/>
          </a:xfrm>
          <a:prstGeom prst="rect">
            <a:avLst/>
          </a:prstGeom>
          <a:noFill/>
        </p:spPr>
        <p:txBody>
          <a:bodyPr wrap="square">
            <a:spAutoFit/>
          </a:bodyPr>
          <a:lstStyle/>
          <a:p>
            <a:r>
              <a:rPr lang="en-US" sz="2700" dirty="0"/>
              <a:t>Toluene</a:t>
            </a:r>
          </a:p>
        </p:txBody>
      </p:sp>
      <p:pic>
        <p:nvPicPr>
          <p:cNvPr id="15" name="Picture 14" descr="A molecule structure with letters and numbers&#10;&#10;Description automatically generated">
            <a:extLst>
              <a:ext uri="{FF2B5EF4-FFF2-40B4-BE49-F238E27FC236}">
                <a16:creationId xmlns:a16="http://schemas.microsoft.com/office/drawing/2014/main" id="{607DD579-C733-6E9C-7757-0289009080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961620" y="1614969"/>
            <a:ext cx="1508760" cy="1234995"/>
          </a:xfrm>
          <a:prstGeom prst="rect">
            <a:avLst/>
          </a:prstGeom>
        </p:spPr>
      </p:pic>
      <p:sp>
        <p:nvSpPr>
          <p:cNvPr id="16" name="TextBox 15">
            <a:extLst>
              <a:ext uri="{FF2B5EF4-FFF2-40B4-BE49-F238E27FC236}">
                <a16:creationId xmlns:a16="http://schemas.microsoft.com/office/drawing/2014/main" id="{4151578C-6D9F-2712-B599-065D0A7B68F4}"/>
              </a:ext>
            </a:extLst>
          </p:cNvPr>
          <p:cNvSpPr txBox="1"/>
          <p:nvPr/>
        </p:nvSpPr>
        <p:spPr>
          <a:xfrm>
            <a:off x="12125334" y="3298914"/>
            <a:ext cx="3200400" cy="507831"/>
          </a:xfrm>
          <a:prstGeom prst="rect">
            <a:avLst/>
          </a:prstGeom>
          <a:noFill/>
        </p:spPr>
        <p:txBody>
          <a:bodyPr wrap="square">
            <a:spAutoFit/>
          </a:bodyPr>
          <a:lstStyle/>
          <a:p>
            <a:r>
              <a:rPr lang="en-US" sz="2700" dirty="0"/>
              <a:t>Tetrachloroethylene</a:t>
            </a:r>
          </a:p>
        </p:txBody>
      </p:sp>
      <p:pic>
        <p:nvPicPr>
          <p:cNvPr id="17" name="Picture 16" descr="A black chemical structure with letters and numbers&#10;&#10;Description automatically generated">
            <a:extLst>
              <a:ext uri="{FF2B5EF4-FFF2-40B4-BE49-F238E27FC236}">
                <a16:creationId xmlns:a16="http://schemas.microsoft.com/office/drawing/2014/main" id="{60CDCD26-BAED-E61D-B0B6-770271CF280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001701" y="4320540"/>
            <a:ext cx="1645920" cy="1645920"/>
          </a:xfrm>
          <a:prstGeom prst="rect">
            <a:avLst/>
          </a:prstGeom>
        </p:spPr>
      </p:pic>
      <p:sp>
        <p:nvSpPr>
          <p:cNvPr id="18" name="TextBox 17">
            <a:extLst>
              <a:ext uri="{FF2B5EF4-FFF2-40B4-BE49-F238E27FC236}">
                <a16:creationId xmlns:a16="http://schemas.microsoft.com/office/drawing/2014/main" id="{04942CC8-E308-B9C3-BE25-DD04E51C5B95}"/>
              </a:ext>
            </a:extLst>
          </p:cNvPr>
          <p:cNvSpPr txBox="1"/>
          <p:nvPr/>
        </p:nvSpPr>
        <p:spPr>
          <a:xfrm>
            <a:off x="3151517" y="5977092"/>
            <a:ext cx="1684301" cy="507831"/>
          </a:xfrm>
          <a:prstGeom prst="rect">
            <a:avLst/>
          </a:prstGeom>
          <a:noFill/>
        </p:spPr>
        <p:txBody>
          <a:bodyPr wrap="square">
            <a:spAutoFit/>
          </a:bodyPr>
          <a:lstStyle/>
          <a:p>
            <a:r>
              <a:rPr lang="en-US" sz="2700" dirty="0"/>
              <a:t>P-Xylene</a:t>
            </a:r>
          </a:p>
        </p:txBody>
      </p:sp>
      <p:pic>
        <p:nvPicPr>
          <p:cNvPr id="19" name="Picture 18" descr="A chemical structure with text and symbols&#10;&#10;Description automatically generated with medium confidence">
            <a:extLst>
              <a:ext uri="{FF2B5EF4-FFF2-40B4-BE49-F238E27FC236}">
                <a16:creationId xmlns:a16="http://schemas.microsoft.com/office/drawing/2014/main" id="{3FE25817-CCD6-007C-6335-1E23BB808EC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96123" y="4311935"/>
            <a:ext cx="1371600" cy="1371600"/>
          </a:xfrm>
          <a:prstGeom prst="rect">
            <a:avLst/>
          </a:prstGeom>
        </p:spPr>
      </p:pic>
      <p:sp>
        <p:nvSpPr>
          <p:cNvPr id="20" name="TextBox 19">
            <a:extLst>
              <a:ext uri="{FF2B5EF4-FFF2-40B4-BE49-F238E27FC236}">
                <a16:creationId xmlns:a16="http://schemas.microsoft.com/office/drawing/2014/main" id="{8761827E-3E3B-036F-F413-B6924702819C}"/>
              </a:ext>
            </a:extLst>
          </p:cNvPr>
          <p:cNvSpPr txBox="1"/>
          <p:nvPr/>
        </p:nvSpPr>
        <p:spPr>
          <a:xfrm>
            <a:off x="5996573" y="6008114"/>
            <a:ext cx="6858000" cy="507831"/>
          </a:xfrm>
          <a:prstGeom prst="rect">
            <a:avLst/>
          </a:prstGeom>
          <a:noFill/>
        </p:spPr>
        <p:txBody>
          <a:bodyPr wrap="square">
            <a:spAutoFit/>
          </a:bodyPr>
          <a:lstStyle/>
          <a:p>
            <a:r>
              <a:rPr lang="en-US" sz="2700" dirty="0" err="1"/>
              <a:t>Isopropyltoluene</a:t>
            </a:r>
            <a:endParaRPr lang="en-US" sz="2700" dirty="0"/>
          </a:p>
        </p:txBody>
      </p:sp>
      <p:pic>
        <p:nvPicPr>
          <p:cNvPr id="21" name="Picture 20" descr="A chemical structure with letters and numbers&#10;&#10;Description automatically generated">
            <a:extLst>
              <a:ext uri="{FF2B5EF4-FFF2-40B4-BE49-F238E27FC236}">
                <a16:creationId xmlns:a16="http://schemas.microsoft.com/office/drawing/2014/main" id="{0ABC48A9-90D1-E66D-8186-28A1576AA2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84060" y="4278887"/>
            <a:ext cx="1920240" cy="1289504"/>
          </a:xfrm>
          <a:prstGeom prst="rect">
            <a:avLst/>
          </a:prstGeom>
        </p:spPr>
      </p:pic>
      <p:sp>
        <p:nvSpPr>
          <p:cNvPr id="22" name="TextBox 21">
            <a:extLst>
              <a:ext uri="{FF2B5EF4-FFF2-40B4-BE49-F238E27FC236}">
                <a16:creationId xmlns:a16="http://schemas.microsoft.com/office/drawing/2014/main" id="{54FBB34C-FF9F-2211-1040-40205F0B62D2}"/>
              </a:ext>
            </a:extLst>
          </p:cNvPr>
          <p:cNvSpPr txBox="1"/>
          <p:nvPr/>
        </p:nvSpPr>
        <p:spPr>
          <a:xfrm>
            <a:off x="9619134" y="5966460"/>
            <a:ext cx="1985166" cy="507831"/>
          </a:xfrm>
          <a:prstGeom prst="rect">
            <a:avLst/>
          </a:prstGeom>
          <a:noFill/>
        </p:spPr>
        <p:txBody>
          <a:bodyPr wrap="square">
            <a:spAutoFit/>
          </a:bodyPr>
          <a:lstStyle/>
          <a:p>
            <a:r>
              <a:rPr lang="en-US" sz="2700" dirty="0"/>
              <a:t>Mesitylene</a:t>
            </a:r>
          </a:p>
        </p:txBody>
      </p:sp>
      <p:pic>
        <p:nvPicPr>
          <p:cNvPr id="23" name="Picture 22" descr="A chemical structure with black text&#10;&#10;Description automatically generated">
            <a:extLst>
              <a:ext uri="{FF2B5EF4-FFF2-40B4-BE49-F238E27FC236}">
                <a16:creationId xmlns:a16="http://schemas.microsoft.com/office/drawing/2014/main" id="{E2CBAFA2-61D2-E3C8-BAA6-1D2ECFEE478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054061" y="4182293"/>
            <a:ext cx="1508760" cy="1508760"/>
          </a:xfrm>
          <a:prstGeom prst="rect">
            <a:avLst/>
          </a:prstGeom>
        </p:spPr>
      </p:pic>
      <p:pic>
        <p:nvPicPr>
          <p:cNvPr id="24" name="Picture 23" descr="A chemical structure with letters and numbers&#10;&#10;Description automatically generated">
            <a:extLst>
              <a:ext uri="{FF2B5EF4-FFF2-40B4-BE49-F238E27FC236}">
                <a16:creationId xmlns:a16="http://schemas.microsoft.com/office/drawing/2014/main" id="{68B00CE7-0DCF-1BC9-2E4C-FE5C8C8A84B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38861" y="7720253"/>
            <a:ext cx="1920240" cy="1401845"/>
          </a:xfrm>
          <a:prstGeom prst="rect">
            <a:avLst/>
          </a:prstGeom>
        </p:spPr>
      </p:pic>
      <p:sp>
        <p:nvSpPr>
          <p:cNvPr id="25" name="TextBox 24">
            <a:extLst>
              <a:ext uri="{FF2B5EF4-FFF2-40B4-BE49-F238E27FC236}">
                <a16:creationId xmlns:a16="http://schemas.microsoft.com/office/drawing/2014/main" id="{26605075-87C0-78FE-CDAE-59AD318ADEDC}"/>
              </a:ext>
            </a:extLst>
          </p:cNvPr>
          <p:cNvSpPr txBox="1"/>
          <p:nvPr/>
        </p:nvSpPr>
        <p:spPr>
          <a:xfrm>
            <a:off x="3218962" y="9122097"/>
            <a:ext cx="1684301" cy="507831"/>
          </a:xfrm>
          <a:prstGeom prst="rect">
            <a:avLst/>
          </a:prstGeom>
          <a:noFill/>
        </p:spPr>
        <p:txBody>
          <a:bodyPr wrap="square">
            <a:spAutoFit/>
          </a:bodyPr>
          <a:lstStyle/>
          <a:p>
            <a:r>
              <a:rPr lang="en-US" sz="2700" dirty="0"/>
              <a:t>O-Xylene</a:t>
            </a:r>
          </a:p>
        </p:txBody>
      </p:sp>
      <p:sp>
        <p:nvSpPr>
          <p:cNvPr id="26" name="TextBox 25">
            <a:extLst>
              <a:ext uri="{FF2B5EF4-FFF2-40B4-BE49-F238E27FC236}">
                <a16:creationId xmlns:a16="http://schemas.microsoft.com/office/drawing/2014/main" id="{522EB441-3873-D282-1604-38FFA7016D19}"/>
              </a:ext>
            </a:extLst>
          </p:cNvPr>
          <p:cNvSpPr txBox="1"/>
          <p:nvPr/>
        </p:nvSpPr>
        <p:spPr>
          <a:xfrm>
            <a:off x="12885472" y="5939621"/>
            <a:ext cx="1684301" cy="507831"/>
          </a:xfrm>
          <a:prstGeom prst="rect">
            <a:avLst/>
          </a:prstGeom>
          <a:noFill/>
        </p:spPr>
        <p:txBody>
          <a:bodyPr wrap="square">
            <a:spAutoFit/>
          </a:bodyPr>
          <a:lstStyle/>
          <a:p>
            <a:r>
              <a:rPr lang="en-US" sz="2700" dirty="0"/>
              <a:t>M-Xylene</a:t>
            </a:r>
          </a:p>
        </p:txBody>
      </p:sp>
      <p:sp>
        <p:nvSpPr>
          <p:cNvPr id="27" name="Rectangle 26"/>
          <p:cNvSpPr/>
          <p:nvPr/>
        </p:nvSpPr>
        <p:spPr>
          <a:xfrm>
            <a:off x="0" y="0"/>
            <a:ext cx="18288000" cy="144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b="1" i="1" dirty="0">
                <a:solidFill>
                  <a:schemeClr val="tx1"/>
                </a:solidFill>
                <a:latin typeface="Times New Roman" panose="02020603050405020304" pitchFamily="18" charset="0"/>
              </a:rPr>
              <a:t>24 chlorinated volatile organic compound</a:t>
            </a:r>
            <a:endParaRPr lang="en-US" sz="4000" b="1" i="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3708302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lask outline">
            <a:extLst>
              <a:ext uri="{FF2B5EF4-FFF2-40B4-BE49-F238E27FC236}">
                <a16:creationId xmlns:a16="http://schemas.microsoft.com/office/drawing/2014/main" id="{B183582E-14A1-0904-CCAD-C86EFA9F1150}"/>
              </a:ext>
            </a:extLst>
          </p:cNvPr>
          <p:cNvPicPr>
            <a:picLocks noGrp="1" noChangeAspect="1"/>
          </p:cNvPicPr>
          <p:nvPr>
            <p:ph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38954" y="2591897"/>
            <a:ext cx="1371600" cy="1371600"/>
          </a:xfrm>
        </p:spPr>
      </p:pic>
      <p:sp>
        <p:nvSpPr>
          <p:cNvPr id="3" name="Title 2">
            <a:extLst>
              <a:ext uri="{FF2B5EF4-FFF2-40B4-BE49-F238E27FC236}">
                <a16:creationId xmlns:a16="http://schemas.microsoft.com/office/drawing/2014/main" id="{E689B0B3-7F95-4F68-4915-BA77554BA445}"/>
              </a:ext>
            </a:extLst>
          </p:cNvPr>
          <p:cNvSpPr>
            <a:spLocks noGrp="1"/>
          </p:cNvSpPr>
          <p:nvPr>
            <p:ph type="title"/>
          </p:nvPr>
        </p:nvSpPr>
        <p:spPr/>
        <p:txBody>
          <a:bodyPr>
            <a:normAutofit/>
          </a:bodyPr>
          <a:lstStyle/>
          <a:p>
            <a:pPr algn="ctr"/>
            <a:r>
              <a:rPr lang="en-US" altLang="en-US" sz="5400" i="1" dirty="0">
                <a:solidFill>
                  <a:schemeClr val="tx2">
                    <a:lumMod val="75000"/>
                  </a:schemeClr>
                </a:solidFill>
                <a:latin typeface="Times New Roman" panose="02020603050405020304" pitchFamily="18" charset="0"/>
                <a:cs typeface="+mn-cs"/>
              </a:rPr>
              <a:t>GC-Head Space </a:t>
            </a:r>
          </a:p>
        </p:txBody>
      </p:sp>
      <p:sp>
        <p:nvSpPr>
          <p:cNvPr id="7" name="TextBox 6">
            <a:extLst>
              <a:ext uri="{FF2B5EF4-FFF2-40B4-BE49-F238E27FC236}">
                <a16:creationId xmlns:a16="http://schemas.microsoft.com/office/drawing/2014/main" id="{A8001D66-FD2E-3DE0-5043-8FE227BC1F51}"/>
              </a:ext>
            </a:extLst>
          </p:cNvPr>
          <p:cNvSpPr txBox="1"/>
          <p:nvPr/>
        </p:nvSpPr>
        <p:spPr>
          <a:xfrm>
            <a:off x="2374470" y="1446675"/>
            <a:ext cx="9469830" cy="715581"/>
          </a:xfrm>
          <a:prstGeom prst="rect">
            <a:avLst/>
          </a:prstGeom>
          <a:noFill/>
        </p:spPr>
        <p:txBody>
          <a:bodyPr wrap="square">
            <a:spAutoFit/>
          </a:bodyPr>
          <a:lstStyle/>
          <a:p>
            <a:pPr algn="just">
              <a:lnSpc>
                <a:spcPct val="150000"/>
              </a:lnSpc>
              <a:spcAft>
                <a:spcPts val="1200"/>
              </a:spcAft>
            </a:pPr>
            <a:r>
              <a:rPr lang="en-US" sz="2700" b="1" dirty="0">
                <a:solidFill>
                  <a:schemeClr val="tx2">
                    <a:lumMod val="75000"/>
                  </a:schemeClr>
                </a:solidFill>
                <a:latin typeface="Times New Roman" panose="02020603050405020304" pitchFamily="18" charset="0"/>
                <a:ea typeface="Calibri" panose="020F0502020204030204" pitchFamily="34" charset="0"/>
                <a:cs typeface="Arial" panose="020B0604020202020204" pitchFamily="34" charset="0"/>
              </a:rPr>
              <a:t>Water sample Preparation with </a:t>
            </a:r>
            <a:r>
              <a:rPr lang="en-US" altLang="en-US" sz="2700" b="1" dirty="0">
                <a:solidFill>
                  <a:schemeClr val="tx2">
                    <a:lumMod val="75000"/>
                  </a:schemeClr>
                </a:solidFill>
                <a:latin typeface="Times New Roman" panose="02020603050405020304" pitchFamily="18" charset="0"/>
                <a:cs typeface="Arial" panose="020B0604020202020204" pitchFamily="34" charset="0"/>
              </a:rPr>
              <a:t>polyacrylate-modified CNT :</a:t>
            </a:r>
            <a:r>
              <a:rPr lang="en-US" sz="2700" b="1" dirty="0">
                <a:solidFill>
                  <a:schemeClr val="tx2">
                    <a:lumMod val="75000"/>
                  </a:schemeClr>
                </a:solidFill>
                <a:latin typeface="Times New Roman" panose="02020603050405020304" pitchFamily="18" charset="0"/>
                <a:cs typeface="Arial" panose="020B0604020202020204" pitchFamily="34" charset="0"/>
              </a:rPr>
              <a:t> </a:t>
            </a:r>
            <a:endParaRPr lang="en-US" altLang="en-US" sz="2700" b="1" dirty="0">
              <a:solidFill>
                <a:schemeClr val="tx2">
                  <a:lumMod val="75000"/>
                </a:schemeClr>
              </a:solidFill>
              <a:latin typeface="Times New Roman" panose="02020603050405020304" pitchFamily="18" charset="0"/>
              <a:cs typeface="Arial" panose="020B0604020202020204" pitchFamily="34" charset="0"/>
            </a:endParaRPr>
          </a:p>
        </p:txBody>
      </p:sp>
      <p:sp>
        <p:nvSpPr>
          <p:cNvPr id="9" name="TextBox 8">
            <a:extLst>
              <a:ext uri="{FF2B5EF4-FFF2-40B4-BE49-F238E27FC236}">
                <a16:creationId xmlns:a16="http://schemas.microsoft.com/office/drawing/2014/main" id="{9438F0E8-3C27-4115-734F-05A8189484A6}"/>
              </a:ext>
            </a:extLst>
          </p:cNvPr>
          <p:cNvSpPr txBox="1"/>
          <p:nvPr/>
        </p:nvSpPr>
        <p:spPr>
          <a:xfrm>
            <a:off x="2388097" y="3880962"/>
            <a:ext cx="2731790" cy="415498"/>
          </a:xfrm>
          <a:prstGeom prst="rect">
            <a:avLst/>
          </a:prstGeom>
          <a:noFill/>
        </p:spPr>
        <p:txBody>
          <a:bodyPr wrap="square">
            <a:spAutoFit/>
          </a:bodyPr>
          <a:lstStyle/>
          <a:p>
            <a:r>
              <a:rPr lang="en-US" altLang="en-US" sz="2100" dirty="0">
                <a:solidFill>
                  <a:schemeClr val="tx2">
                    <a:lumMod val="75000"/>
                  </a:schemeClr>
                </a:solidFill>
                <a:latin typeface="Times New Roman" panose="02020603050405020304" pitchFamily="18" charset="0"/>
              </a:rPr>
              <a:t>24 chlorinated VOCs</a:t>
            </a:r>
            <a:endParaRPr lang="en-US" sz="2100" dirty="0"/>
          </a:p>
        </p:txBody>
      </p:sp>
      <p:sp>
        <p:nvSpPr>
          <p:cNvPr id="11" name="TextBox 10">
            <a:extLst>
              <a:ext uri="{FF2B5EF4-FFF2-40B4-BE49-F238E27FC236}">
                <a16:creationId xmlns:a16="http://schemas.microsoft.com/office/drawing/2014/main" id="{2547CBD7-46F1-C7D5-FA18-1F08D11BFC55}"/>
              </a:ext>
            </a:extLst>
          </p:cNvPr>
          <p:cNvSpPr txBox="1"/>
          <p:nvPr/>
        </p:nvSpPr>
        <p:spPr>
          <a:xfrm>
            <a:off x="2708517" y="2183143"/>
            <a:ext cx="2377455" cy="461665"/>
          </a:xfrm>
          <a:prstGeom prst="rect">
            <a:avLst/>
          </a:prstGeom>
          <a:noFill/>
        </p:spPr>
        <p:txBody>
          <a:bodyPr wrap="square">
            <a:spAutoFit/>
          </a:bodyPr>
          <a:lstStyle/>
          <a:p>
            <a:r>
              <a:rPr lang="en-US" altLang="en-US" sz="2400" dirty="0">
                <a:solidFill>
                  <a:schemeClr val="tx2">
                    <a:lumMod val="75000"/>
                  </a:schemeClr>
                </a:solidFill>
                <a:latin typeface="Times New Roman" panose="02020603050405020304" pitchFamily="18" charset="0"/>
              </a:rPr>
              <a:t>2000 (</a:t>
            </a:r>
            <a:r>
              <a:rPr lang="en-US" altLang="en-US" sz="2400" dirty="0" err="1">
                <a:solidFill>
                  <a:schemeClr val="tx2">
                    <a:lumMod val="75000"/>
                  </a:schemeClr>
                </a:solidFill>
                <a:latin typeface="Times New Roman" panose="02020603050405020304" pitchFamily="18" charset="0"/>
              </a:rPr>
              <a:t>μg</a:t>
            </a:r>
            <a:r>
              <a:rPr lang="en-US" altLang="en-US" sz="2400" dirty="0">
                <a:solidFill>
                  <a:schemeClr val="tx2">
                    <a:lumMod val="75000"/>
                  </a:schemeClr>
                </a:solidFill>
                <a:latin typeface="Times New Roman" panose="02020603050405020304" pitchFamily="18" charset="0"/>
              </a:rPr>
              <a:t>/ml) </a:t>
            </a:r>
            <a:endParaRPr lang="en-US" sz="2400" dirty="0"/>
          </a:p>
        </p:txBody>
      </p:sp>
      <p:cxnSp>
        <p:nvCxnSpPr>
          <p:cNvPr id="13" name="Straight Arrow Connector 12">
            <a:extLst>
              <a:ext uri="{FF2B5EF4-FFF2-40B4-BE49-F238E27FC236}">
                <a16:creationId xmlns:a16="http://schemas.microsoft.com/office/drawing/2014/main" id="{AFA172F4-2E45-CBAF-A067-F20544BF17C1}"/>
              </a:ext>
            </a:extLst>
          </p:cNvPr>
          <p:cNvCxnSpPr/>
          <p:nvPr/>
        </p:nvCxnSpPr>
        <p:spPr>
          <a:xfrm>
            <a:off x="3980183" y="3483515"/>
            <a:ext cx="1782657"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A6D42B24-03E4-508D-C5E1-1ED5A48F5357}"/>
              </a:ext>
            </a:extLst>
          </p:cNvPr>
          <p:cNvSpPr txBox="1"/>
          <p:nvPr/>
        </p:nvSpPr>
        <p:spPr>
          <a:xfrm>
            <a:off x="3759822" y="3025613"/>
            <a:ext cx="2307738" cy="415498"/>
          </a:xfrm>
          <a:prstGeom prst="rect">
            <a:avLst/>
          </a:prstGeom>
          <a:noFill/>
        </p:spPr>
        <p:txBody>
          <a:bodyPr wrap="square">
            <a:spAutoFit/>
          </a:bodyPr>
          <a:lstStyle/>
          <a:p>
            <a:r>
              <a:rPr lang="en-US" altLang="en-US" sz="2100" dirty="0">
                <a:solidFill>
                  <a:srgbClr val="1245A2"/>
                </a:solidFill>
                <a:latin typeface="Times New Roman" panose="02020603050405020304" pitchFamily="18" charset="0"/>
              </a:rPr>
              <a:t>Diluted in 50 ml </a:t>
            </a:r>
            <a:endParaRPr lang="en-US" sz="2100" dirty="0">
              <a:solidFill>
                <a:srgbClr val="1245A2"/>
              </a:solidFill>
              <a:latin typeface="Times New Roman" panose="02020603050405020304" pitchFamily="18" charset="0"/>
            </a:endParaRPr>
          </a:p>
        </p:txBody>
      </p:sp>
      <p:pic>
        <p:nvPicPr>
          <p:cNvPr id="16" name="Content Placeholder 4" descr="Flask outline">
            <a:extLst>
              <a:ext uri="{FF2B5EF4-FFF2-40B4-BE49-F238E27FC236}">
                <a16:creationId xmlns:a16="http://schemas.microsoft.com/office/drawing/2014/main" id="{60E9C686-13BB-A02C-4418-415F90C399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687271" y="4517883"/>
            <a:ext cx="1371600" cy="1371600"/>
          </a:xfrm>
          <a:prstGeom prst="rect">
            <a:avLst/>
          </a:prstGeom>
        </p:spPr>
      </p:pic>
      <p:sp>
        <p:nvSpPr>
          <p:cNvPr id="18" name="TextBox 17">
            <a:extLst>
              <a:ext uri="{FF2B5EF4-FFF2-40B4-BE49-F238E27FC236}">
                <a16:creationId xmlns:a16="http://schemas.microsoft.com/office/drawing/2014/main" id="{BFDA9E6F-E0C8-677C-44E5-6A429D4A6626}"/>
              </a:ext>
            </a:extLst>
          </p:cNvPr>
          <p:cNvSpPr txBox="1"/>
          <p:nvPr/>
        </p:nvSpPr>
        <p:spPr>
          <a:xfrm>
            <a:off x="5492141" y="3781948"/>
            <a:ext cx="1782657" cy="461665"/>
          </a:xfrm>
          <a:prstGeom prst="rect">
            <a:avLst/>
          </a:prstGeom>
          <a:noFill/>
        </p:spPr>
        <p:txBody>
          <a:bodyPr wrap="square">
            <a:spAutoFit/>
          </a:bodyPr>
          <a:lstStyle/>
          <a:p>
            <a:r>
              <a:rPr lang="en-US" altLang="en-US" sz="2400" dirty="0">
                <a:solidFill>
                  <a:schemeClr val="tx2">
                    <a:lumMod val="75000"/>
                  </a:schemeClr>
                </a:solidFill>
                <a:latin typeface="Times New Roman" panose="02020603050405020304" pitchFamily="18" charset="0"/>
              </a:rPr>
              <a:t>2 (</a:t>
            </a:r>
            <a:r>
              <a:rPr lang="en-US" altLang="en-US" sz="2400" dirty="0" err="1">
                <a:solidFill>
                  <a:schemeClr val="tx2">
                    <a:lumMod val="75000"/>
                  </a:schemeClr>
                </a:solidFill>
                <a:latin typeface="Times New Roman" panose="02020603050405020304" pitchFamily="18" charset="0"/>
              </a:rPr>
              <a:t>μg</a:t>
            </a:r>
            <a:r>
              <a:rPr lang="en-US" altLang="en-US" sz="2400" dirty="0">
                <a:solidFill>
                  <a:schemeClr val="tx2">
                    <a:lumMod val="75000"/>
                  </a:schemeClr>
                </a:solidFill>
                <a:latin typeface="Times New Roman" panose="02020603050405020304" pitchFamily="18" charset="0"/>
              </a:rPr>
              <a:t>/ml) </a:t>
            </a:r>
            <a:endParaRPr lang="en-US" sz="2400" dirty="0"/>
          </a:p>
        </p:txBody>
      </p:sp>
      <p:cxnSp>
        <p:nvCxnSpPr>
          <p:cNvPr id="34" name="Connector: Elbow 33">
            <a:extLst>
              <a:ext uri="{FF2B5EF4-FFF2-40B4-BE49-F238E27FC236}">
                <a16:creationId xmlns:a16="http://schemas.microsoft.com/office/drawing/2014/main" id="{B2C15316-D426-0D59-4891-63C3CE11FE20}"/>
              </a:ext>
            </a:extLst>
          </p:cNvPr>
          <p:cNvCxnSpPr>
            <a:cxnSpLocks/>
          </p:cNvCxnSpPr>
          <p:nvPr/>
        </p:nvCxnSpPr>
        <p:spPr>
          <a:xfrm rot="16200000" flipH="1">
            <a:off x="4550651" y="3911301"/>
            <a:ext cx="1835559" cy="1058655"/>
          </a:xfrm>
          <a:prstGeom prst="bentConnector3">
            <a:avLst>
              <a:gd name="adj1" fmla="val 98778"/>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2" name="Connector: Elbow 41">
            <a:extLst>
              <a:ext uri="{FF2B5EF4-FFF2-40B4-BE49-F238E27FC236}">
                <a16:creationId xmlns:a16="http://schemas.microsoft.com/office/drawing/2014/main" id="{7BD013DB-9D1A-C2B2-8151-8162746ED7D5}"/>
              </a:ext>
            </a:extLst>
          </p:cNvPr>
          <p:cNvCxnSpPr>
            <a:cxnSpLocks/>
          </p:cNvCxnSpPr>
          <p:nvPr/>
        </p:nvCxnSpPr>
        <p:spPr>
          <a:xfrm rot="16200000" flipH="1">
            <a:off x="3775841" y="5039762"/>
            <a:ext cx="3360225" cy="1058654"/>
          </a:xfrm>
          <a:prstGeom prst="bentConnector3">
            <a:avLst>
              <a:gd name="adj1" fmla="val 100456"/>
            </a:avLst>
          </a:prstGeom>
          <a:ln>
            <a:tailEnd type="triangle"/>
          </a:ln>
        </p:spPr>
        <p:style>
          <a:lnRef idx="3">
            <a:schemeClr val="accent1"/>
          </a:lnRef>
          <a:fillRef idx="0">
            <a:schemeClr val="accent1"/>
          </a:fillRef>
          <a:effectRef idx="2">
            <a:schemeClr val="accent1"/>
          </a:effectRef>
          <a:fontRef idx="minor">
            <a:schemeClr val="tx1"/>
          </a:fontRef>
        </p:style>
      </p:cxnSp>
      <p:pic>
        <p:nvPicPr>
          <p:cNvPr id="56" name="Content Placeholder 4" descr="Flask outline">
            <a:extLst>
              <a:ext uri="{FF2B5EF4-FFF2-40B4-BE49-F238E27FC236}">
                <a16:creationId xmlns:a16="http://schemas.microsoft.com/office/drawing/2014/main" id="{FCC6A9EF-E975-B3F9-D15C-773AD29F1A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520344" y="4599180"/>
            <a:ext cx="1371600" cy="1371600"/>
          </a:xfrm>
          <a:prstGeom prst="rect">
            <a:avLst/>
          </a:prstGeom>
        </p:spPr>
      </p:pic>
      <p:cxnSp>
        <p:nvCxnSpPr>
          <p:cNvPr id="67" name="Connector: Elbow 66">
            <a:extLst>
              <a:ext uri="{FF2B5EF4-FFF2-40B4-BE49-F238E27FC236}">
                <a16:creationId xmlns:a16="http://schemas.microsoft.com/office/drawing/2014/main" id="{8C1C2BC8-C748-5A19-4DD1-5A7F092107E9}"/>
              </a:ext>
            </a:extLst>
          </p:cNvPr>
          <p:cNvCxnSpPr>
            <a:cxnSpLocks/>
          </p:cNvCxnSpPr>
          <p:nvPr/>
        </p:nvCxnSpPr>
        <p:spPr>
          <a:xfrm rot="16200000" flipH="1">
            <a:off x="3775841" y="7086028"/>
            <a:ext cx="3360225" cy="1058654"/>
          </a:xfrm>
          <a:prstGeom prst="bentConnector3">
            <a:avLst>
              <a:gd name="adj1" fmla="val 100456"/>
            </a:avLst>
          </a:prstGeom>
          <a:ln>
            <a:tailEnd type="triangle"/>
          </a:ln>
        </p:spPr>
        <p:style>
          <a:lnRef idx="3">
            <a:schemeClr val="accent1"/>
          </a:lnRef>
          <a:fillRef idx="0">
            <a:schemeClr val="accent1"/>
          </a:fillRef>
          <a:effectRef idx="2">
            <a:schemeClr val="accent1"/>
          </a:effectRef>
          <a:fontRef idx="minor">
            <a:schemeClr val="tx1"/>
          </a:fontRef>
        </p:style>
      </p:cxnSp>
      <p:pic>
        <p:nvPicPr>
          <p:cNvPr id="68" name="Content Placeholder 4" descr="Flask outline">
            <a:extLst>
              <a:ext uri="{FF2B5EF4-FFF2-40B4-BE49-F238E27FC236}">
                <a16:creationId xmlns:a16="http://schemas.microsoft.com/office/drawing/2014/main" id="{1998E954-3FAD-B06C-F68F-8A802D1825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554287" y="6378372"/>
            <a:ext cx="1371600" cy="1371600"/>
          </a:xfrm>
          <a:prstGeom prst="rect">
            <a:avLst/>
          </a:prstGeom>
        </p:spPr>
      </p:pic>
      <p:pic>
        <p:nvPicPr>
          <p:cNvPr id="69" name="Content Placeholder 4" descr="Flask outline">
            <a:extLst>
              <a:ext uri="{FF2B5EF4-FFF2-40B4-BE49-F238E27FC236}">
                <a16:creationId xmlns:a16="http://schemas.microsoft.com/office/drawing/2014/main" id="{147BCE0C-80CF-8B9E-D03E-92A1835956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588231" y="8330951"/>
            <a:ext cx="1371600" cy="1371600"/>
          </a:xfrm>
          <a:prstGeom prst="rect">
            <a:avLst/>
          </a:prstGeom>
        </p:spPr>
      </p:pic>
      <p:sp>
        <p:nvSpPr>
          <p:cNvPr id="70" name="TextBox 69">
            <a:extLst>
              <a:ext uri="{FF2B5EF4-FFF2-40B4-BE49-F238E27FC236}">
                <a16:creationId xmlns:a16="http://schemas.microsoft.com/office/drawing/2014/main" id="{0F7E13B8-86B4-5FBC-B4C0-F99176FF9008}"/>
              </a:ext>
            </a:extLst>
          </p:cNvPr>
          <p:cNvSpPr txBox="1"/>
          <p:nvPr/>
        </p:nvSpPr>
        <p:spPr>
          <a:xfrm>
            <a:off x="5400644" y="5820364"/>
            <a:ext cx="1782657" cy="461665"/>
          </a:xfrm>
          <a:prstGeom prst="rect">
            <a:avLst/>
          </a:prstGeom>
          <a:noFill/>
        </p:spPr>
        <p:txBody>
          <a:bodyPr wrap="square">
            <a:spAutoFit/>
          </a:bodyPr>
          <a:lstStyle/>
          <a:p>
            <a:r>
              <a:rPr lang="en-US" altLang="en-US" sz="2400" dirty="0">
                <a:solidFill>
                  <a:schemeClr val="tx2">
                    <a:lumMod val="75000"/>
                  </a:schemeClr>
                </a:solidFill>
                <a:latin typeface="Times New Roman" panose="02020603050405020304" pitchFamily="18" charset="0"/>
              </a:rPr>
              <a:t>1.0 (</a:t>
            </a:r>
            <a:r>
              <a:rPr lang="en-US" altLang="en-US" sz="2400" dirty="0" err="1">
                <a:solidFill>
                  <a:schemeClr val="tx2">
                    <a:lumMod val="75000"/>
                  </a:schemeClr>
                </a:solidFill>
                <a:latin typeface="Times New Roman" panose="02020603050405020304" pitchFamily="18" charset="0"/>
              </a:rPr>
              <a:t>μg</a:t>
            </a:r>
            <a:r>
              <a:rPr lang="en-US" altLang="en-US" sz="2400" dirty="0">
                <a:solidFill>
                  <a:schemeClr val="tx2">
                    <a:lumMod val="75000"/>
                  </a:schemeClr>
                </a:solidFill>
                <a:latin typeface="Times New Roman" panose="02020603050405020304" pitchFamily="18" charset="0"/>
              </a:rPr>
              <a:t>/ml) </a:t>
            </a:r>
            <a:endParaRPr lang="en-US" sz="2400" dirty="0"/>
          </a:p>
        </p:txBody>
      </p:sp>
      <p:sp>
        <p:nvSpPr>
          <p:cNvPr id="71" name="TextBox 70">
            <a:extLst>
              <a:ext uri="{FF2B5EF4-FFF2-40B4-BE49-F238E27FC236}">
                <a16:creationId xmlns:a16="http://schemas.microsoft.com/office/drawing/2014/main" id="{A91A632A-3996-D2FA-3A1D-8737D662B5AE}"/>
              </a:ext>
            </a:extLst>
          </p:cNvPr>
          <p:cNvSpPr txBox="1"/>
          <p:nvPr/>
        </p:nvSpPr>
        <p:spPr>
          <a:xfrm>
            <a:off x="5560296" y="7724459"/>
            <a:ext cx="1782657" cy="461665"/>
          </a:xfrm>
          <a:prstGeom prst="rect">
            <a:avLst/>
          </a:prstGeom>
          <a:noFill/>
        </p:spPr>
        <p:txBody>
          <a:bodyPr wrap="square">
            <a:spAutoFit/>
          </a:bodyPr>
          <a:lstStyle/>
          <a:p>
            <a:r>
              <a:rPr lang="en-US" altLang="en-US" sz="2400" dirty="0">
                <a:solidFill>
                  <a:schemeClr val="tx2">
                    <a:lumMod val="75000"/>
                  </a:schemeClr>
                </a:solidFill>
                <a:latin typeface="Times New Roman" panose="02020603050405020304" pitchFamily="18" charset="0"/>
              </a:rPr>
              <a:t>0.5 (</a:t>
            </a:r>
            <a:r>
              <a:rPr lang="en-US" altLang="en-US" sz="2400" dirty="0" err="1">
                <a:solidFill>
                  <a:schemeClr val="tx2">
                    <a:lumMod val="75000"/>
                  </a:schemeClr>
                </a:solidFill>
                <a:latin typeface="Times New Roman" panose="02020603050405020304" pitchFamily="18" charset="0"/>
              </a:rPr>
              <a:t>μg</a:t>
            </a:r>
            <a:r>
              <a:rPr lang="en-US" altLang="en-US" sz="2400" dirty="0">
                <a:solidFill>
                  <a:schemeClr val="tx2">
                    <a:lumMod val="75000"/>
                  </a:schemeClr>
                </a:solidFill>
                <a:latin typeface="Times New Roman" panose="02020603050405020304" pitchFamily="18" charset="0"/>
              </a:rPr>
              <a:t>/ml) </a:t>
            </a:r>
            <a:endParaRPr lang="en-US" sz="2400" dirty="0"/>
          </a:p>
        </p:txBody>
      </p:sp>
      <p:sp>
        <p:nvSpPr>
          <p:cNvPr id="72" name="TextBox 71">
            <a:extLst>
              <a:ext uri="{FF2B5EF4-FFF2-40B4-BE49-F238E27FC236}">
                <a16:creationId xmlns:a16="http://schemas.microsoft.com/office/drawing/2014/main" id="{61F9C7B8-1A0D-0F14-3F4A-C939ED1081C7}"/>
              </a:ext>
            </a:extLst>
          </p:cNvPr>
          <p:cNvSpPr txBox="1"/>
          <p:nvPr/>
        </p:nvSpPr>
        <p:spPr>
          <a:xfrm>
            <a:off x="5520344" y="9592472"/>
            <a:ext cx="1982846" cy="461665"/>
          </a:xfrm>
          <a:prstGeom prst="rect">
            <a:avLst/>
          </a:prstGeom>
          <a:noFill/>
        </p:spPr>
        <p:txBody>
          <a:bodyPr wrap="square">
            <a:spAutoFit/>
          </a:bodyPr>
          <a:lstStyle/>
          <a:p>
            <a:r>
              <a:rPr lang="en-US" altLang="en-US" sz="2400" dirty="0">
                <a:solidFill>
                  <a:schemeClr val="tx2">
                    <a:lumMod val="75000"/>
                  </a:schemeClr>
                </a:solidFill>
                <a:latin typeface="Times New Roman" panose="02020603050405020304" pitchFamily="18" charset="0"/>
              </a:rPr>
              <a:t>0.25 (</a:t>
            </a:r>
            <a:r>
              <a:rPr lang="en-US" altLang="en-US" sz="2400" dirty="0" err="1">
                <a:solidFill>
                  <a:schemeClr val="tx2">
                    <a:lumMod val="75000"/>
                  </a:schemeClr>
                </a:solidFill>
                <a:latin typeface="Times New Roman" panose="02020603050405020304" pitchFamily="18" charset="0"/>
              </a:rPr>
              <a:t>μg</a:t>
            </a:r>
            <a:r>
              <a:rPr lang="en-US" altLang="en-US" sz="2400" dirty="0">
                <a:solidFill>
                  <a:schemeClr val="tx2">
                    <a:lumMod val="75000"/>
                  </a:schemeClr>
                </a:solidFill>
                <a:latin typeface="Times New Roman" panose="02020603050405020304" pitchFamily="18" charset="0"/>
              </a:rPr>
              <a:t>/ml) </a:t>
            </a:r>
            <a:endParaRPr lang="en-US" sz="2400" dirty="0"/>
          </a:p>
        </p:txBody>
      </p:sp>
      <p:cxnSp>
        <p:nvCxnSpPr>
          <p:cNvPr id="76" name="Straight Arrow Connector 75">
            <a:extLst>
              <a:ext uri="{FF2B5EF4-FFF2-40B4-BE49-F238E27FC236}">
                <a16:creationId xmlns:a16="http://schemas.microsoft.com/office/drawing/2014/main" id="{16B5AF1D-6BA8-3BEF-41BF-69054DF9254C}"/>
              </a:ext>
            </a:extLst>
          </p:cNvPr>
          <p:cNvCxnSpPr>
            <a:cxnSpLocks/>
          </p:cNvCxnSpPr>
          <p:nvPr/>
        </p:nvCxnSpPr>
        <p:spPr>
          <a:xfrm>
            <a:off x="6511764" y="3466894"/>
            <a:ext cx="2632236" cy="1662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0" name="TextBox 79">
            <a:extLst>
              <a:ext uri="{FF2B5EF4-FFF2-40B4-BE49-F238E27FC236}">
                <a16:creationId xmlns:a16="http://schemas.microsoft.com/office/drawing/2014/main" id="{4C8F9FF7-8673-FB05-113A-AD56123D0600}"/>
              </a:ext>
            </a:extLst>
          </p:cNvPr>
          <p:cNvSpPr txBox="1"/>
          <p:nvPr/>
        </p:nvSpPr>
        <p:spPr>
          <a:xfrm>
            <a:off x="6891943" y="2979565"/>
            <a:ext cx="2119523" cy="461665"/>
          </a:xfrm>
          <a:prstGeom prst="rect">
            <a:avLst/>
          </a:prstGeom>
          <a:noFill/>
        </p:spPr>
        <p:txBody>
          <a:bodyPr wrap="square">
            <a:spAutoFit/>
          </a:bodyPr>
          <a:lstStyle/>
          <a:p>
            <a:r>
              <a:rPr lang="en-US" altLang="en-US" sz="2400" dirty="0">
                <a:solidFill>
                  <a:srgbClr val="1245A2"/>
                </a:solidFill>
                <a:latin typeface="Times New Roman" panose="02020603050405020304" pitchFamily="18" charset="0"/>
              </a:rPr>
              <a:t>1 g PCNT </a:t>
            </a:r>
            <a:endParaRPr lang="en-US" sz="2400" dirty="0"/>
          </a:p>
        </p:txBody>
      </p:sp>
      <p:cxnSp>
        <p:nvCxnSpPr>
          <p:cNvPr id="82" name="Straight Arrow Connector 81">
            <a:extLst>
              <a:ext uri="{FF2B5EF4-FFF2-40B4-BE49-F238E27FC236}">
                <a16:creationId xmlns:a16="http://schemas.microsoft.com/office/drawing/2014/main" id="{C225A28B-4E40-BFC7-47E9-3C5A3856AD4F}"/>
              </a:ext>
            </a:extLst>
          </p:cNvPr>
          <p:cNvCxnSpPr>
            <a:cxnSpLocks/>
          </p:cNvCxnSpPr>
          <p:nvPr/>
        </p:nvCxnSpPr>
        <p:spPr>
          <a:xfrm>
            <a:off x="6451625" y="5344487"/>
            <a:ext cx="2604951" cy="1392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3" name="Straight Arrow Connector 82">
            <a:extLst>
              <a:ext uri="{FF2B5EF4-FFF2-40B4-BE49-F238E27FC236}">
                <a16:creationId xmlns:a16="http://schemas.microsoft.com/office/drawing/2014/main" id="{14A120AC-0B5D-01DF-6F65-B3FA71E1AAAE}"/>
              </a:ext>
            </a:extLst>
          </p:cNvPr>
          <p:cNvCxnSpPr>
            <a:cxnSpLocks/>
          </p:cNvCxnSpPr>
          <p:nvPr/>
        </p:nvCxnSpPr>
        <p:spPr>
          <a:xfrm>
            <a:off x="6511766" y="7229026"/>
            <a:ext cx="2544810" cy="201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4" name="Straight Arrow Connector 83">
            <a:extLst>
              <a:ext uri="{FF2B5EF4-FFF2-40B4-BE49-F238E27FC236}">
                <a16:creationId xmlns:a16="http://schemas.microsoft.com/office/drawing/2014/main" id="{310948D7-2F40-C8FD-BD73-86679A788D13}"/>
              </a:ext>
            </a:extLst>
          </p:cNvPr>
          <p:cNvCxnSpPr>
            <a:cxnSpLocks/>
          </p:cNvCxnSpPr>
          <p:nvPr/>
        </p:nvCxnSpPr>
        <p:spPr>
          <a:xfrm>
            <a:off x="6511766" y="9278582"/>
            <a:ext cx="246506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5" name="TextBox 84">
            <a:extLst>
              <a:ext uri="{FF2B5EF4-FFF2-40B4-BE49-F238E27FC236}">
                <a16:creationId xmlns:a16="http://schemas.microsoft.com/office/drawing/2014/main" id="{2CAB2805-E35B-D6C4-E013-8549A4776E81}"/>
              </a:ext>
            </a:extLst>
          </p:cNvPr>
          <p:cNvSpPr txBox="1"/>
          <p:nvPr/>
        </p:nvSpPr>
        <p:spPr>
          <a:xfrm>
            <a:off x="6768122" y="4852459"/>
            <a:ext cx="1755690" cy="461665"/>
          </a:xfrm>
          <a:prstGeom prst="rect">
            <a:avLst/>
          </a:prstGeom>
          <a:noFill/>
        </p:spPr>
        <p:txBody>
          <a:bodyPr wrap="square">
            <a:spAutoFit/>
          </a:bodyPr>
          <a:lstStyle/>
          <a:p>
            <a:r>
              <a:rPr lang="en-US" altLang="en-US" sz="2400" dirty="0">
                <a:solidFill>
                  <a:srgbClr val="1245A2"/>
                </a:solidFill>
                <a:latin typeface="Times New Roman" panose="02020603050405020304" pitchFamily="18" charset="0"/>
              </a:rPr>
              <a:t>1 g PCNT </a:t>
            </a:r>
            <a:endParaRPr lang="en-US" sz="2400" dirty="0"/>
          </a:p>
        </p:txBody>
      </p:sp>
      <p:sp>
        <p:nvSpPr>
          <p:cNvPr id="86" name="TextBox 85">
            <a:extLst>
              <a:ext uri="{FF2B5EF4-FFF2-40B4-BE49-F238E27FC236}">
                <a16:creationId xmlns:a16="http://schemas.microsoft.com/office/drawing/2014/main" id="{B42C5B10-5722-05BB-0AFC-E1DFE5B27E64}"/>
              </a:ext>
            </a:extLst>
          </p:cNvPr>
          <p:cNvSpPr txBox="1"/>
          <p:nvPr/>
        </p:nvSpPr>
        <p:spPr>
          <a:xfrm>
            <a:off x="6857306" y="6671935"/>
            <a:ext cx="2119523" cy="461665"/>
          </a:xfrm>
          <a:prstGeom prst="rect">
            <a:avLst/>
          </a:prstGeom>
          <a:noFill/>
        </p:spPr>
        <p:txBody>
          <a:bodyPr wrap="square">
            <a:spAutoFit/>
          </a:bodyPr>
          <a:lstStyle/>
          <a:p>
            <a:r>
              <a:rPr lang="en-US" altLang="en-US" sz="2400" dirty="0">
                <a:solidFill>
                  <a:srgbClr val="1245A2"/>
                </a:solidFill>
                <a:latin typeface="Times New Roman" panose="02020603050405020304" pitchFamily="18" charset="0"/>
              </a:rPr>
              <a:t>1 g PCNT </a:t>
            </a:r>
            <a:endParaRPr lang="en-US" sz="2400" dirty="0"/>
          </a:p>
        </p:txBody>
      </p:sp>
      <p:sp>
        <p:nvSpPr>
          <p:cNvPr id="87" name="TextBox 86">
            <a:extLst>
              <a:ext uri="{FF2B5EF4-FFF2-40B4-BE49-F238E27FC236}">
                <a16:creationId xmlns:a16="http://schemas.microsoft.com/office/drawing/2014/main" id="{73E21C95-8A9A-9313-9274-003F244661C7}"/>
              </a:ext>
            </a:extLst>
          </p:cNvPr>
          <p:cNvSpPr txBox="1"/>
          <p:nvPr/>
        </p:nvSpPr>
        <p:spPr>
          <a:xfrm>
            <a:off x="6891944" y="8781395"/>
            <a:ext cx="2119523" cy="461665"/>
          </a:xfrm>
          <a:prstGeom prst="rect">
            <a:avLst/>
          </a:prstGeom>
          <a:noFill/>
        </p:spPr>
        <p:txBody>
          <a:bodyPr wrap="square">
            <a:spAutoFit/>
          </a:bodyPr>
          <a:lstStyle/>
          <a:p>
            <a:r>
              <a:rPr lang="en-US" altLang="en-US" sz="2400" dirty="0">
                <a:solidFill>
                  <a:srgbClr val="1245A2"/>
                </a:solidFill>
                <a:latin typeface="Times New Roman" panose="02020603050405020304" pitchFamily="18" charset="0"/>
              </a:rPr>
              <a:t>1 g PCNT </a:t>
            </a:r>
            <a:endParaRPr lang="en-US" sz="2400" dirty="0"/>
          </a:p>
        </p:txBody>
      </p:sp>
      <p:pic>
        <p:nvPicPr>
          <p:cNvPr id="98" name="Content Placeholder 4" descr="Flask outline">
            <a:extLst>
              <a:ext uri="{FF2B5EF4-FFF2-40B4-BE49-F238E27FC236}">
                <a16:creationId xmlns:a16="http://schemas.microsoft.com/office/drawing/2014/main" id="{E074130B-D85D-F492-EB59-FADE0E6EB95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84161" y="2553122"/>
            <a:ext cx="1371600" cy="1371600"/>
          </a:xfrm>
          <a:prstGeom prst="rect">
            <a:avLst/>
          </a:prstGeom>
        </p:spPr>
      </p:pic>
      <p:pic>
        <p:nvPicPr>
          <p:cNvPr id="99" name="Content Placeholder 4" descr="Flask outline">
            <a:extLst>
              <a:ext uri="{FF2B5EF4-FFF2-40B4-BE49-F238E27FC236}">
                <a16:creationId xmlns:a16="http://schemas.microsoft.com/office/drawing/2014/main" id="{677D1B8A-FF14-ECCE-6E98-E167BD410C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793131" y="2628506"/>
            <a:ext cx="1371600" cy="1371600"/>
          </a:xfrm>
          <a:prstGeom prst="rect">
            <a:avLst/>
          </a:prstGeom>
        </p:spPr>
      </p:pic>
      <p:pic>
        <p:nvPicPr>
          <p:cNvPr id="100" name="Content Placeholder 4" descr="Flask outline">
            <a:extLst>
              <a:ext uri="{FF2B5EF4-FFF2-40B4-BE49-F238E27FC236}">
                <a16:creationId xmlns:a16="http://schemas.microsoft.com/office/drawing/2014/main" id="{BF3760A8-54C3-0D54-0A24-B8B8157897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583171" y="8294274"/>
            <a:ext cx="1371600" cy="1371600"/>
          </a:xfrm>
          <a:prstGeom prst="rect">
            <a:avLst/>
          </a:prstGeom>
        </p:spPr>
      </p:pic>
      <p:pic>
        <p:nvPicPr>
          <p:cNvPr id="101" name="Content Placeholder 4" descr="Flask outline">
            <a:extLst>
              <a:ext uri="{FF2B5EF4-FFF2-40B4-BE49-F238E27FC236}">
                <a16:creationId xmlns:a16="http://schemas.microsoft.com/office/drawing/2014/main" id="{23BDB8C6-2733-A202-D525-67639EB2BCF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652075" y="6385890"/>
            <a:ext cx="1371600" cy="1371600"/>
          </a:xfrm>
          <a:prstGeom prst="rect">
            <a:avLst/>
          </a:prstGeom>
        </p:spPr>
      </p:pic>
      <p:cxnSp>
        <p:nvCxnSpPr>
          <p:cNvPr id="102" name="Straight Arrow Connector 101">
            <a:extLst>
              <a:ext uri="{FF2B5EF4-FFF2-40B4-BE49-F238E27FC236}">
                <a16:creationId xmlns:a16="http://schemas.microsoft.com/office/drawing/2014/main" id="{40228786-B891-9CCA-80C2-6DF9008BE84B}"/>
              </a:ext>
            </a:extLst>
          </p:cNvPr>
          <p:cNvCxnSpPr>
            <a:cxnSpLocks/>
          </p:cNvCxnSpPr>
          <p:nvPr/>
        </p:nvCxnSpPr>
        <p:spPr>
          <a:xfrm>
            <a:off x="9816596" y="3452765"/>
            <a:ext cx="3755897" cy="137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1" name="TextBox 110">
            <a:extLst>
              <a:ext uri="{FF2B5EF4-FFF2-40B4-BE49-F238E27FC236}">
                <a16:creationId xmlns:a16="http://schemas.microsoft.com/office/drawing/2014/main" id="{5D44704E-2ECB-5FB2-A59D-24AA4F6793E0}"/>
              </a:ext>
            </a:extLst>
          </p:cNvPr>
          <p:cNvSpPr txBox="1"/>
          <p:nvPr/>
        </p:nvSpPr>
        <p:spPr>
          <a:xfrm>
            <a:off x="6616884" y="3413986"/>
            <a:ext cx="2563464" cy="461665"/>
          </a:xfrm>
          <a:prstGeom prst="rect">
            <a:avLst/>
          </a:prstGeom>
          <a:noFill/>
        </p:spPr>
        <p:txBody>
          <a:bodyPr wrap="square">
            <a:spAutoFit/>
          </a:bodyPr>
          <a:lstStyle/>
          <a:p>
            <a:r>
              <a:rPr lang="en-US" altLang="en-US" sz="2400" dirty="0">
                <a:solidFill>
                  <a:srgbClr val="1245A2"/>
                </a:solidFill>
                <a:latin typeface="Times New Roman" panose="02020603050405020304" pitchFamily="18" charset="0"/>
              </a:rPr>
              <a:t>placed on a shaker</a:t>
            </a:r>
            <a:endParaRPr lang="en-US" sz="2400" dirty="0">
              <a:solidFill>
                <a:srgbClr val="1245A2"/>
              </a:solidFill>
              <a:latin typeface="Times New Roman" panose="02020603050405020304" pitchFamily="18" charset="0"/>
            </a:endParaRPr>
          </a:p>
        </p:txBody>
      </p:sp>
      <p:sp>
        <p:nvSpPr>
          <p:cNvPr id="113" name="TextBox 112">
            <a:extLst>
              <a:ext uri="{FF2B5EF4-FFF2-40B4-BE49-F238E27FC236}">
                <a16:creationId xmlns:a16="http://schemas.microsoft.com/office/drawing/2014/main" id="{4377EB8A-D391-1ED9-63AE-D7C5A05F1D1B}"/>
              </a:ext>
            </a:extLst>
          </p:cNvPr>
          <p:cNvSpPr txBox="1"/>
          <p:nvPr/>
        </p:nvSpPr>
        <p:spPr>
          <a:xfrm>
            <a:off x="10201079" y="2587031"/>
            <a:ext cx="2989382" cy="830997"/>
          </a:xfrm>
          <a:prstGeom prst="rect">
            <a:avLst/>
          </a:prstGeom>
          <a:noFill/>
        </p:spPr>
        <p:txBody>
          <a:bodyPr wrap="square">
            <a:spAutoFit/>
          </a:bodyPr>
          <a:lstStyle/>
          <a:p>
            <a:pPr algn="ctr"/>
            <a:r>
              <a:rPr lang="en-US" altLang="en-US" sz="2400" dirty="0">
                <a:solidFill>
                  <a:srgbClr val="1245A2"/>
                </a:solidFill>
                <a:latin typeface="Times New Roman" panose="02020603050405020304" pitchFamily="18" charset="0"/>
              </a:rPr>
              <a:t>Take 10 ml samples  after each 15 min  </a:t>
            </a:r>
            <a:endParaRPr lang="en-US" sz="2400" dirty="0">
              <a:solidFill>
                <a:srgbClr val="1245A2"/>
              </a:solidFill>
              <a:latin typeface="Times New Roman" panose="02020603050405020304" pitchFamily="18" charset="0"/>
            </a:endParaRPr>
          </a:p>
        </p:txBody>
      </p:sp>
      <p:pic>
        <p:nvPicPr>
          <p:cNvPr id="115" name="Picture 114" descr="A computer and a machine&#10;&#10;Description automatically generated">
            <a:extLst>
              <a:ext uri="{FF2B5EF4-FFF2-40B4-BE49-F238E27FC236}">
                <a16:creationId xmlns:a16="http://schemas.microsoft.com/office/drawing/2014/main" id="{03D0F915-821A-85E9-ECF4-E2DC074E1E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37365" y="2817899"/>
            <a:ext cx="1849983" cy="1269731"/>
          </a:xfrm>
          <a:prstGeom prst="rect">
            <a:avLst/>
          </a:prstGeom>
        </p:spPr>
      </p:pic>
      <p:sp>
        <p:nvSpPr>
          <p:cNvPr id="116" name="TextBox 115">
            <a:extLst>
              <a:ext uri="{FF2B5EF4-FFF2-40B4-BE49-F238E27FC236}">
                <a16:creationId xmlns:a16="http://schemas.microsoft.com/office/drawing/2014/main" id="{3BC8417D-54E9-75A9-A36E-3CDB810DFE66}"/>
              </a:ext>
            </a:extLst>
          </p:cNvPr>
          <p:cNvSpPr txBox="1"/>
          <p:nvPr/>
        </p:nvSpPr>
        <p:spPr>
          <a:xfrm>
            <a:off x="14304936" y="4073267"/>
            <a:ext cx="1058655" cy="461665"/>
          </a:xfrm>
          <a:prstGeom prst="rect">
            <a:avLst/>
          </a:prstGeom>
          <a:noFill/>
        </p:spPr>
        <p:txBody>
          <a:bodyPr wrap="square">
            <a:spAutoFit/>
          </a:bodyPr>
          <a:lstStyle/>
          <a:p>
            <a:r>
              <a:rPr lang="en-US" altLang="en-US" sz="2400" dirty="0">
                <a:solidFill>
                  <a:srgbClr val="1245A2"/>
                </a:solidFill>
                <a:latin typeface="Times New Roman" panose="02020603050405020304" pitchFamily="18" charset="0"/>
              </a:rPr>
              <a:t>GC</a:t>
            </a:r>
            <a:endParaRPr lang="en-US" sz="2400" dirty="0"/>
          </a:p>
        </p:txBody>
      </p:sp>
      <p:pic>
        <p:nvPicPr>
          <p:cNvPr id="118" name="Picture 117" descr="A computer and a machine&#10;&#10;Description automatically generated">
            <a:extLst>
              <a:ext uri="{FF2B5EF4-FFF2-40B4-BE49-F238E27FC236}">
                <a16:creationId xmlns:a16="http://schemas.microsoft.com/office/drawing/2014/main" id="{E26FE76F-9691-5AB0-9C5C-0F0405008D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37365" y="4722974"/>
            <a:ext cx="1849983" cy="1269731"/>
          </a:xfrm>
          <a:prstGeom prst="rect">
            <a:avLst/>
          </a:prstGeom>
        </p:spPr>
      </p:pic>
      <p:pic>
        <p:nvPicPr>
          <p:cNvPr id="119" name="Picture 118" descr="A computer and a machine&#10;&#10;Description automatically generated">
            <a:extLst>
              <a:ext uri="{FF2B5EF4-FFF2-40B4-BE49-F238E27FC236}">
                <a16:creationId xmlns:a16="http://schemas.microsoft.com/office/drawing/2014/main" id="{2BD424BA-35DC-FFB3-32AD-5F6953CF0B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86184" y="6454729"/>
            <a:ext cx="1849983" cy="1269731"/>
          </a:xfrm>
          <a:prstGeom prst="rect">
            <a:avLst/>
          </a:prstGeom>
        </p:spPr>
      </p:pic>
      <p:pic>
        <p:nvPicPr>
          <p:cNvPr id="120" name="Picture 119" descr="A computer and a machine&#10;&#10;Description automatically generated">
            <a:extLst>
              <a:ext uri="{FF2B5EF4-FFF2-40B4-BE49-F238E27FC236}">
                <a16:creationId xmlns:a16="http://schemas.microsoft.com/office/drawing/2014/main" id="{22FE1C19-5500-BA59-C101-77111E610A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86184" y="8309302"/>
            <a:ext cx="1849983" cy="1269731"/>
          </a:xfrm>
          <a:prstGeom prst="rect">
            <a:avLst/>
          </a:prstGeom>
        </p:spPr>
      </p:pic>
      <p:cxnSp>
        <p:nvCxnSpPr>
          <p:cNvPr id="121" name="Straight Arrow Connector 120">
            <a:extLst>
              <a:ext uri="{FF2B5EF4-FFF2-40B4-BE49-F238E27FC236}">
                <a16:creationId xmlns:a16="http://schemas.microsoft.com/office/drawing/2014/main" id="{373F0328-C334-C311-AF21-C8CA1531035D}"/>
              </a:ext>
            </a:extLst>
          </p:cNvPr>
          <p:cNvCxnSpPr>
            <a:cxnSpLocks/>
          </p:cNvCxnSpPr>
          <p:nvPr/>
        </p:nvCxnSpPr>
        <p:spPr>
          <a:xfrm>
            <a:off x="9684893" y="5452644"/>
            <a:ext cx="3755897" cy="137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2" name="Straight Arrow Connector 121">
            <a:extLst>
              <a:ext uri="{FF2B5EF4-FFF2-40B4-BE49-F238E27FC236}">
                <a16:creationId xmlns:a16="http://schemas.microsoft.com/office/drawing/2014/main" id="{1E4CC175-9598-156A-B76F-F15898E865C3}"/>
              </a:ext>
            </a:extLst>
          </p:cNvPr>
          <p:cNvCxnSpPr>
            <a:cxnSpLocks/>
          </p:cNvCxnSpPr>
          <p:nvPr/>
        </p:nvCxnSpPr>
        <p:spPr>
          <a:xfrm>
            <a:off x="9643373" y="7249202"/>
            <a:ext cx="3755897" cy="137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3" name="Straight Arrow Connector 122">
            <a:extLst>
              <a:ext uri="{FF2B5EF4-FFF2-40B4-BE49-F238E27FC236}">
                <a16:creationId xmlns:a16="http://schemas.microsoft.com/office/drawing/2014/main" id="{FF4EB72B-A934-5F0E-25FE-07362700B026}"/>
              </a:ext>
            </a:extLst>
          </p:cNvPr>
          <p:cNvCxnSpPr>
            <a:cxnSpLocks/>
          </p:cNvCxnSpPr>
          <p:nvPr/>
        </p:nvCxnSpPr>
        <p:spPr>
          <a:xfrm>
            <a:off x="9643373" y="9226137"/>
            <a:ext cx="3755897" cy="137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24" name="TextBox 123">
            <a:extLst>
              <a:ext uri="{FF2B5EF4-FFF2-40B4-BE49-F238E27FC236}">
                <a16:creationId xmlns:a16="http://schemas.microsoft.com/office/drawing/2014/main" id="{35FFA90C-B93F-F5D1-8A95-BB076634CD26}"/>
              </a:ext>
            </a:extLst>
          </p:cNvPr>
          <p:cNvSpPr txBox="1"/>
          <p:nvPr/>
        </p:nvSpPr>
        <p:spPr>
          <a:xfrm>
            <a:off x="6493112" y="9198970"/>
            <a:ext cx="2563464" cy="461665"/>
          </a:xfrm>
          <a:prstGeom prst="rect">
            <a:avLst/>
          </a:prstGeom>
          <a:noFill/>
        </p:spPr>
        <p:txBody>
          <a:bodyPr wrap="square">
            <a:spAutoFit/>
          </a:bodyPr>
          <a:lstStyle/>
          <a:p>
            <a:r>
              <a:rPr lang="en-US" altLang="en-US" sz="2400" dirty="0">
                <a:solidFill>
                  <a:srgbClr val="1245A2"/>
                </a:solidFill>
                <a:latin typeface="Times New Roman" panose="02020603050405020304" pitchFamily="18" charset="0"/>
              </a:rPr>
              <a:t>placed on a shaker</a:t>
            </a:r>
            <a:endParaRPr lang="en-US" sz="2400" dirty="0">
              <a:solidFill>
                <a:srgbClr val="1245A2"/>
              </a:solidFill>
              <a:latin typeface="Times New Roman" panose="02020603050405020304" pitchFamily="18" charset="0"/>
            </a:endParaRPr>
          </a:p>
        </p:txBody>
      </p:sp>
      <p:sp>
        <p:nvSpPr>
          <p:cNvPr id="125" name="TextBox 124">
            <a:extLst>
              <a:ext uri="{FF2B5EF4-FFF2-40B4-BE49-F238E27FC236}">
                <a16:creationId xmlns:a16="http://schemas.microsoft.com/office/drawing/2014/main" id="{AEF8C94A-CC24-00D8-6884-90BC682733D8}"/>
              </a:ext>
            </a:extLst>
          </p:cNvPr>
          <p:cNvSpPr txBox="1"/>
          <p:nvPr/>
        </p:nvSpPr>
        <p:spPr>
          <a:xfrm>
            <a:off x="6480387" y="7204751"/>
            <a:ext cx="2563464" cy="461665"/>
          </a:xfrm>
          <a:prstGeom prst="rect">
            <a:avLst/>
          </a:prstGeom>
          <a:noFill/>
        </p:spPr>
        <p:txBody>
          <a:bodyPr wrap="square">
            <a:spAutoFit/>
          </a:bodyPr>
          <a:lstStyle/>
          <a:p>
            <a:r>
              <a:rPr lang="en-US" altLang="en-US" sz="2400" dirty="0">
                <a:solidFill>
                  <a:srgbClr val="1245A2"/>
                </a:solidFill>
                <a:latin typeface="Times New Roman" panose="02020603050405020304" pitchFamily="18" charset="0"/>
              </a:rPr>
              <a:t>placed on a shaker</a:t>
            </a:r>
            <a:endParaRPr lang="en-US" sz="2400" dirty="0">
              <a:solidFill>
                <a:srgbClr val="1245A2"/>
              </a:solidFill>
              <a:latin typeface="Times New Roman" panose="02020603050405020304" pitchFamily="18" charset="0"/>
            </a:endParaRPr>
          </a:p>
        </p:txBody>
      </p:sp>
      <p:sp>
        <p:nvSpPr>
          <p:cNvPr id="126" name="TextBox 125">
            <a:extLst>
              <a:ext uri="{FF2B5EF4-FFF2-40B4-BE49-F238E27FC236}">
                <a16:creationId xmlns:a16="http://schemas.microsoft.com/office/drawing/2014/main" id="{7F1E36F5-356F-86D0-E982-6C6508B7DE0C}"/>
              </a:ext>
            </a:extLst>
          </p:cNvPr>
          <p:cNvSpPr txBox="1"/>
          <p:nvPr/>
        </p:nvSpPr>
        <p:spPr>
          <a:xfrm>
            <a:off x="6520733" y="5378248"/>
            <a:ext cx="2563464" cy="461665"/>
          </a:xfrm>
          <a:prstGeom prst="rect">
            <a:avLst/>
          </a:prstGeom>
          <a:noFill/>
        </p:spPr>
        <p:txBody>
          <a:bodyPr wrap="square">
            <a:spAutoFit/>
          </a:bodyPr>
          <a:lstStyle/>
          <a:p>
            <a:r>
              <a:rPr lang="en-US" altLang="en-US" sz="2400" dirty="0">
                <a:solidFill>
                  <a:srgbClr val="1245A2"/>
                </a:solidFill>
                <a:latin typeface="Times New Roman" panose="02020603050405020304" pitchFamily="18" charset="0"/>
              </a:rPr>
              <a:t>placed on a shaker</a:t>
            </a:r>
            <a:endParaRPr lang="en-US" sz="2400" dirty="0">
              <a:solidFill>
                <a:srgbClr val="1245A2"/>
              </a:solidFill>
              <a:latin typeface="Times New Roman" panose="02020603050405020304" pitchFamily="18" charset="0"/>
            </a:endParaRPr>
          </a:p>
        </p:txBody>
      </p:sp>
      <p:sp>
        <p:nvSpPr>
          <p:cNvPr id="127" name="TextBox 126">
            <a:extLst>
              <a:ext uri="{FF2B5EF4-FFF2-40B4-BE49-F238E27FC236}">
                <a16:creationId xmlns:a16="http://schemas.microsoft.com/office/drawing/2014/main" id="{2E3517A9-A732-4D89-1078-7666C1846F5F}"/>
              </a:ext>
            </a:extLst>
          </p:cNvPr>
          <p:cNvSpPr txBox="1"/>
          <p:nvPr/>
        </p:nvSpPr>
        <p:spPr>
          <a:xfrm>
            <a:off x="10219981" y="8368670"/>
            <a:ext cx="2989382" cy="830997"/>
          </a:xfrm>
          <a:prstGeom prst="rect">
            <a:avLst/>
          </a:prstGeom>
          <a:noFill/>
        </p:spPr>
        <p:txBody>
          <a:bodyPr wrap="square">
            <a:spAutoFit/>
          </a:bodyPr>
          <a:lstStyle/>
          <a:p>
            <a:pPr algn="ctr"/>
            <a:r>
              <a:rPr lang="en-US" altLang="en-US" sz="2400" dirty="0">
                <a:solidFill>
                  <a:srgbClr val="1245A2"/>
                </a:solidFill>
                <a:latin typeface="Times New Roman" panose="02020603050405020304" pitchFamily="18" charset="0"/>
              </a:rPr>
              <a:t>Take 10 ml samples  after each 15 min  </a:t>
            </a:r>
            <a:endParaRPr lang="en-US" sz="2400" dirty="0">
              <a:solidFill>
                <a:srgbClr val="1245A2"/>
              </a:solidFill>
              <a:latin typeface="Times New Roman" panose="02020603050405020304" pitchFamily="18" charset="0"/>
            </a:endParaRPr>
          </a:p>
        </p:txBody>
      </p:sp>
      <p:sp>
        <p:nvSpPr>
          <p:cNvPr id="128" name="TextBox 127">
            <a:extLst>
              <a:ext uri="{FF2B5EF4-FFF2-40B4-BE49-F238E27FC236}">
                <a16:creationId xmlns:a16="http://schemas.microsoft.com/office/drawing/2014/main" id="{BEC98AE8-EFF7-F594-213C-1700267F2235}"/>
              </a:ext>
            </a:extLst>
          </p:cNvPr>
          <p:cNvSpPr txBox="1"/>
          <p:nvPr/>
        </p:nvSpPr>
        <p:spPr>
          <a:xfrm>
            <a:off x="10087486" y="6441772"/>
            <a:ext cx="2989382" cy="830997"/>
          </a:xfrm>
          <a:prstGeom prst="rect">
            <a:avLst/>
          </a:prstGeom>
          <a:noFill/>
        </p:spPr>
        <p:txBody>
          <a:bodyPr wrap="square">
            <a:spAutoFit/>
          </a:bodyPr>
          <a:lstStyle/>
          <a:p>
            <a:pPr algn="ctr"/>
            <a:r>
              <a:rPr lang="en-US" altLang="en-US" sz="2400" dirty="0">
                <a:solidFill>
                  <a:srgbClr val="1245A2"/>
                </a:solidFill>
                <a:latin typeface="Times New Roman" panose="02020603050405020304" pitchFamily="18" charset="0"/>
              </a:rPr>
              <a:t>Take 10 ml samples  after each 15 min  </a:t>
            </a:r>
            <a:endParaRPr lang="en-US" sz="2400" dirty="0">
              <a:solidFill>
                <a:srgbClr val="1245A2"/>
              </a:solidFill>
              <a:latin typeface="Times New Roman" panose="02020603050405020304" pitchFamily="18" charset="0"/>
            </a:endParaRPr>
          </a:p>
        </p:txBody>
      </p:sp>
      <p:sp>
        <p:nvSpPr>
          <p:cNvPr id="129" name="TextBox 128">
            <a:extLst>
              <a:ext uri="{FF2B5EF4-FFF2-40B4-BE49-F238E27FC236}">
                <a16:creationId xmlns:a16="http://schemas.microsoft.com/office/drawing/2014/main" id="{7D8A52A2-71BE-A3BF-C801-CFAAC4E7D9E2}"/>
              </a:ext>
            </a:extLst>
          </p:cNvPr>
          <p:cNvSpPr txBox="1"/>
          <p:nvPr/>
        </p:nvSpPr>
        <p:spPr>
          <a:xfrm>
            <a:off x="10070389" y="4571071"/>
            <a:ext cx="2989382" cy="830997"/>
          </a:xfrm>
          <a:prstGeom prst="rect">
            <a:avLst/>
          </a:prstGeom>
          <a:noFill/>
        </p:spPr>
        <p:txBody>
          <a:bodyPr wrap="square">
            <a:spAutoFit/>
          </a:bodyPr>
          <a:lstStyle/>
          <a:p>
            <a:pPr algn="ctr"/>
            <a:r>
              <a:rPr lang="en-US" altLang="en-US" sz="2400" dirty="0">
                <a:solidFill>
                  <a:srgbClr val="1245A2"/>
                </a:solidFill>
                <a:latin typeface="Times New Roman" panose="02020603050405020304" pitchFamily="18" charset="0"/>
              </a:rPr>
              <a:t>Take 10 ml samples  after each 15 min  </a:t>
            </a:r>
            <a:endParaRPr lang="en-US" sz="2400" dirty="0">
              <a:solidFill>
                <a:srgbClr val="1245A2"/>
              </a:solidFill>
              <a:latin typeface="Times New Roman" panose="02020603050405020304" pitchFamily="18" charset="0"/>
            </a:endParaRPr>
          </a:p>
        </p:txBody>
      </p:sp>
      <p:sp>
        <p:nvSpPr>
          <p:cNvPr id="12" name="Slide Number Placeholder 11">
            <a:extLst>
              <a:ext uri="{FF2B5EF4-FFF2-40B4-BE49-F238E27FC236}">
                <a16:creationId xmlns:a16="http://schemas.microsoft.com/office/drawing/2014/main" id="{AE0E3C5A-DCDE-7A0A-0BC0-6D21EE33AA90}"/>
              </a:ext>
            </a:extLst>
          </p:cNvPr>
          <p:cNvSpPr>
            <a:spLocks noGrp="1"/>
          </p:cNvSpPr>
          <p:nvPr>
            <p:ph type="sldNum" sz="quarter" idx="12"/>
          </p:nvPr>
        </p:nvSpPr>
        <p:spPr/>
        <p:txBody>
          <a:bodyPr/>
          <a:lstStyle/>
          <a:p>
            <a:fld id="{EE6BC638-39B7-4287-91A7-2A3DDA573295}" type="slidenum">
              <a:rPr lang="ko-KR" altLang="en-US" smtClean="0"/>
              <a:pPr/>
              <a:t>22</a:t>
            </a:fld>
            <a:endParaRPr lang="ko-KR" altLang="en-US"/>
          </a:p>
        </p:txBody>
      </p:sp>
      <p:sp>
        <p:nvSpPr>
          <p:cNvPr id="50" name="Rectangle 49"/>
          <p:cNvSpPr/>
          <p:nvPr/>
        </p:nvSpPr>
        <p:spPr>
          <a:xfrm>
            <a:off x="0" y="0"/>
            <a:ext cx="18288000" cy="144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b="1" i="1" dirty="0">
                <a:solidFill>
                  <a:schemeClr val="tx1"/>
                </a:solidFill>
                <a:latin typeface="Times New Roman" panose="02020603050405020304" pitchFamily="18" charset="0"/>
              </a:rPr>
              <a:t>GC-Head Space </a:t>
            </a:r>
            <a:endParaRPr lang="en-US" sz="4000" b="1" i="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1938021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Flask outline">
            <a:extLst>
              <a:ext uri="{FF2B5EF4-FFF2-40B4-BE49-F238E27FC236}">
                <a16:creationId xmlns:a16="http://schemas.microsoft.com/office/drawing/2014/main" id="{B183582E-14A1-0904-CCAD-C86EFA9F1150}"/>
              </a:ext>
            </a:extLst>
          </p:cNvPr>
          <p:cNvPicPr>
            <a:picLocks noGrp="1" noChangeAspect="1"/>
          </p:cNvPicPr>
          <p:nvPr>
            <p:ph idx="1"/>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38954" y="2591897"/>
            <a:ext cx="1371600" cy="1371600"/>
          </a:xfrm>
        </p:spPr>
      </p:pic>
      <p:sp>
        <p:nvSpPr>
          <p:cNvPr id="3" name="Title 2">
            <a:extLst>
              <a:ext uri="{FF2B5EF4-FFF2-40B4-BE49-F238E27FC236}">
                <a16:creationId xmlns:a16="http://schemas.microsoft.com/office/drawing/2014/main" id="{E689B0B3-7F95-4F68-4915-BA77554BA445}"/>
              </a:ext>
            </a:extLst>
          </p:cNvPr>
          <p:cNvSpPr>
            <a:spLocks noGrp="1"/>
          </p:cNvSpPr>
          <p:nvPr>
            <p:ph type="title"/>
          </p:nvPr>
        </p:nvSpPr>
        <p:spPr/>
        <p:txBody>
          <a:bodyPr>
            <a:normAutofit/>
          </a:bodyPr>
          <a:lstStyle/>
          <a:p>
            <a:pPr algn="ctr"/>
            <a:r>
              <a:rPr lang="en-US" altLang="en-US" sz="5400" i="1" dirty="0">
                <a:solidFill>
                  <a:schemeClr val="tx2">
                    <a:lumMod val="75000"/>
                  </a:schemeClr>
                </a:solidFill>
                <a:latin typeface="Times New Roman" panose="02020603050405020304" pitchFamily="18" charset="0"/>
                <a:cs typeface="+mn-cs"/>
              </a:rPr>
              <a:t>GC-Head Space </a:t>
            </a:r>
          </a:p>
        </p:txBody>
      </p:sp>
      <p:sp>
        <p:nvSpPr>
          <p:cNvPr id="7" name="TextBox 6">
            <a:extLst>
              <a:ext uri="{FF2B5EF4-FFF2-40B4-BE49-F238E27FC236}">
                <a16:creationId xmlns:a16="http://schemas.microsoft.com/office/drawing/2014/main" id="{A8001D66-FD2E-3DE0-5043-8FE227BC1F51}"/>
              </a:ext>
            </a:extLst>
          </p:cNvPr>
          <p:cNvSpPr txBox="1"/>
          <p:nvPr/>
        </p:nvSpPr>
        <p:spPr>
          <a:xfrm>
            <a:off x="2374470" y="1446675"/>
            <a:ext cx="9901878" cy="715581"/>
          </a:xfrm>
          <a:prstGeom prst="rect">
            <a:avLst/>
          </a:prstGeom>
          <a:noFill/>
        </p:spPr>
        <p:txBody>
          <a:bodyPr wrap="square">
            <a:spAutoFit/>
          </a:bodyPr>
          <a:lstStyle/>
          <a:p>
            <a:pPr algn="just">
              <a:lnSpc>
                <a:spcPct val="150000"/>
              </a:lnSpc>
              <a:spcAft>
                <a:spcPts val="1200"/>
              </a:spcAft>
            </a:pPr>
            <a:r>
              <a:rPr lang="en-US" sz="2700" b="1" dirty="0">
                <a:solidFill>
                  <a:schemeClr val="tx2">
                    <a:lumMod val="75000"/>
                  </a:schemeClr>
                </a:solidFill>
                <a:latin typeface="Times New Roman" panose="02020603050405020304" pitchFamily="18" charset="0"/>
                <a:ea typeface="Calibri" panose="020F0502020204030204" pitchFamily="34" charset="0"/>
                <a:cs typeface="Arial" panose="020B0604020202020204" pitchFamily="34" charset="0"/>
              </a:rPr>
              <a:t>Water sample Preparation with </a:t>
            </a:r>
            <a:r>
              <a:rPr lang="en-US" altLang="en-US" sz="2700" b="1" dirty="0">
                <a:solidFill>
                  <a:srgbClr val="002060"/>
                </a:solidFill>
                <a:latin typeface="Times New Roman" panose="02020603050405020304" pitchFamily="18" charset="0"/>
              </a:rPr>
              <a:t>polyacrylate-modified carbon :</a:t>
            </a:r>
          </a:p>
        </p:txBody>
      </p:sp>
      <p:sp>
        <p:nvSpPr>
          <p:cNvPr id="9" name="TextBox 8">
            <a:extLst>
              <a:ext uri="{FF2B5EF4-FFF2-40B4-BE49-F238E27FC236}">
                <a16:creationId xmlns:a16="http://schemas.microsoft.com/office/drawing/2014/main" id="{9438F0E8-3C27-4115-734F-05A8189484A6}"/>
              </a:ext>
            </a:extLst>
          </p:cNvPr>
          <p:cNvSpPr txBox="1"/>
          <p:nvPr/>
        </p:nvSpPr>
        <p:spPr>
          <a:xfrm>
            <a:off x="2388097" y="3880962"/>
            <a:ext cx="2731790" cy="415498"/>
          </a:xfrm>
          <a:prstGeom prst="rect">
            <a:avLst/>
          </a:prstGeom>
          <a:noFill/>
        </p:spPr>
        <p:txBody>
          <a:bodyPr wrap="square">
            <a:spAutoFit/>
          </a:bodyPr>
          <a:lstStyle/>
          <a:p>
            <a:r>
              <a:rPr lang="en-US" altLang="en-US" sz="2100" dirty="0">
                <a:solidFill>
                  <a:schemeClr val="tx2">
                    <a:lumMod val="75000"/>
                  </a:schemeClr>
                </a:solidFill>
                <a:latin typeface="Times New Roman" panose="02020603050405020304" pitchFamily="18" charset="0"/>
              </a:rPr>
              <a:t>24 chlorinated VOCs</a:t>
            </a:r>
            <a:endParaRPr lang="en-US" sz="2100" dirty="0"/>
          </a:p>
        </p:txBody>
      </p:sp>
      <p:sp>
        <p:nvSpPr>
          <p:cNvPr id="11" name="TextBox 10">
            <a:extLst>
              <a:ext uri="{FF2B5EF4-FFF2-40B4-BE49-F238E27FC236}">
                <a16:creationId xmlns:a16="http://schemas.microsoft.com/office/drawing/2014/main" id="{2547CBD7-46F1-C7D5-FA18-1F08D11BFC55}"/>
              </a:ext>
            </a:extLst>
          </p:cNvPr>
          <p:cNvSpPr txBox="1"/>
          <p:nvPr/>
        </p:nvSpPr>
        <p:spPr>
          <a:xfrm>
            <a:off x="2708517" y="2183143"/>
            <a:ext cx="2377455" cy="461665"/>
          </a:xfrm>
          <a:prstGeom prst="rect">
            <a:avLst/>
          </a:prstGeom>
          <a:noFill/>
        </p:spPr>
        <p:txBody>
          <a:bodyPr wrap="square">
            <a:spAutoFit/>
          </a:bodyPr>
          <a:lstStyle/>
          <a:p>
            <a:r>
              <a:rPr lang="en-US" altLang="en-US" sz="2400" dirty="0">
                <a:solidFill>
                  <a:schemeClr val="tx2">
                    <a:lumMod val="75000"/>
                  </a:schemeClr>
                </a:solidFill>
                <a:latin typeface="Times New Roman" panose="02020603050405020304" pitchFamily="18" charset="0"/>
              </a:rPr>
              <a:t>2000 (</a:t>
            </a:r>
            <a:r>
              <a:rPr lang="en-US" altLang="en-US" sz="2400" dirty="0" err="1">
                <a:solidFill>
                  <a:schemeClr val="tx2">
                    <a:lumMod val="75000"/>
                  </a:schemeClr>
                </a:solidFill>
                <a:latin typeface="Times New Roman" panose="02020603050405020304" pitchFamily="18" charset="0"/>
              </a:rPr>
              <a:t>μg</a:t>
            </a:r>
            <a:r>
              <a:rPr lang="en-US" altLang="en-US" sz="2400" dirty="0">
                <a:solidFill>
                  <a:schemeClr val="tx2">
                    <a:lumMod val="75000"/>
                  </a:schemeClr>
                </a:solidFill>
                <a:latin typeface="Times New Roman" panose="02020603050405020304" pitchFamily="18" charset="0"/>
              </a:rPr>
              <a:t>/ml) </a:t>
            </a:r>
            <a:endParaRPr lang="en-US" sz="2400" dirty="0"/>
          </a:p>
        </p:txBody>
      </p:sp>
      <p:cxnSp>
        <p:nvCxnSpPr>
          <p:cNvPr id="13" name="Straight Arrow Connector 12">
            <a:extLst>
              <a:ext uri="{FF2B5EF4-FFF2-40B4-BE49-F238E27FC236}">
                <a16:creationId xmlns:a16="http://schemas.microsoft.com/office/drawing/2014/main" id="{AFA172F4-2E45-CBAF-A067-F20544BF17C1}"/>
              </a:ext>
            </a:extLst>
          </p:cNvPr>
          <p:cNvCxnSpPr/>
          <p:nvPr/>
        </p:nvCxnSpPr>
        <p:spPr>
          <a:xfrm>
            <a:off x="3980183" y="3483515"/>
            <a:ext cx="1782657"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5" name="TextBox 14">
            <a:extLst>
              <a:ext uri="{FF2B5EF4-FFF2-40B4-BE49-F238E27FC236}">
                <a16:creationId xmlns:a16="http://schemas.microsoft.com/office/drawing/2014/main" id="{A6D42B24-03E4-508D-C5E1-1ED5A48F5357}"/>
              </a:ext>
            </a:extLst>
          </p:cNvPr>
          <p:cNvSpPr txBox="1"/>
          <p:nvPr/>
        </p:nvSpPr>
        <p:spPr>
          <a:xfrm>
            <a:off x="3759822" y="3025613"/>
            <a:ext cx="2307738" cy="415498"/>
          </a:xfrm>
          <a:prstGeom prst="rect">
            <a:avLst/>
          </a:prstGeom>
          <a:noFill/>
        </p:spPr>
        <p:txBody>
          <a:bodyPr wrap="square">
            <a:spAutoFit/>
          </a:bodyPr>
          <a:lstStyle/>
          <a:p>
            <a:r>
              <a:rPr lang="en-US" altLang="en-US" sz="2100" dirty="0">
                <a:solidFill>
                  <a:srgbClr val="1245A2"/>
                </a:solidFill>
                <a:latin typeface="Times New Roman" panose="02020603050405020304" pitchFamily="18" charset="0"/>
              </a:rPr>
              <a:t>Diluted in 50 ml </a:t>
            </a:r>
            <a:endParaRPr lang="en-US" sz="2100" dirty="0">
              <a:solidFill>
                <a:srgbClr val="1245A2"/>
              </a:solidFill>
              <a:latin typeface="Times New Roman" panose="02020603050405020304" pitchFamily="18" charset="0"/>
            </a:endParaRPr>
          </a:p>
        </p:txBody>
      </p:sp>
      <p:pic>
        <p:nvPicPr>
          <p:cNvPr id="16" name="Content Placeholder 4" descr="Flask outline">
            <a:extLst>
              <a:ext uri="{FF2B5EF4-FFF2-40B4-BE49-F238E27FC236}">
                <a16:creationId xmlns:a16="http://schemas.microsoft.com/office/drawing/2014/main" id="{60E9C686-13BB-A02C-4418-415F90C3998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687271" y="4517883"/>
            <a:ext cx="1371600" cy="1371600"/>
          </a:xfrm>
          <a:prstGeom prst="rect">
            <a:avLst/>
          </a:prstGeom>
        </p:spPr>
      </p:pic>
      <p:sp>
        <p:nvSpPr>
          <p:cNvPr id="18" name="TextBox 17">
            <a:extLst>
              <a:ext uri="{FF2B5EF4-FFF2-40B4-BE49-F238E27FC236}">
                <a16:creationId xmlns:a16="http://schemas.microsoft.com/office/drawing/2014/main" id="{BFDA9E6F-E0C8-677C-44E5-6A429D4A6626}"/>
              </a:ext>
            </a:extLst>
          </p:cNvPr>
          <p:cNvSpPr txBox="1"/>
          <p:nvPr/>
        </p:nvSpPr>
        <p:spPr>
          <a:xfrm>
            <a:off x="5492141" y="3781948"/>
            <a:ext cx="1782657" cy="461665"/>
          </a:xfrm>
          <a:prstGeom prst="rect">
            <a:avLst/>
          </a:prstGeom>
          <a:noFill/>
        </p:spPr>
        <p:txBody>
          <a:bodyPr wrap="square">
            <a:spAutoFit/>
          </a:bodyPr>
          <a:lstStyle/>
          <a:p>
            <a:r>
              <a:rPr lang="en-US" altLang="en-US" sz="2400" dirty="0">
                <a:solidFill>
                  <a:schemeClr val="tx2">
                    <a:lumMod val="75000"/>
                  </a:schemeClr>
                </a:solidFill>
                <a:latin typeface="Times New Roman" panose="02020603050405020304" pitchFamily="18" charset="0"/>
              </a:rPr>
              <a:t>2 (</a:t>
            </a:r>
            <a:r>
              <a:rPr lang="en-US" altLang="en-US" sz="2400" dirty="0" err="1">
                <a:solidFill>
                  <a:schemeClr val="tx2">
                    <a:lumMod val="75000"/>
                  </a:schemeClr>
                </a:solidFill>
                <a:latin typeface="Times New Roman" panose="02020603050405020304" pitchFamily="18" charset="0"/>
              </a:rPr>
              <a:t>μg</a:t>
            </a:r>
            <a:r>
              <a:rPr lang="en-US" altLang="en-US" sz="2400" dirty="0">
                <a:solidFill>
                  <a:schemeClr val="tx2">
                    <a:lumMod val="75000"/>
                  </a:schemeClr>
                </a:solidFill>
                <a:latin typeface="Times New Roman" panose="02020603050405020304" pitchFamily="18" charset="0"/>
              </a:rPr>
              <a:t>/ml) </a:t>
            </a:r>
            <a:endParaRPr lang="en-US" sz="2400" dirty="0"/>
          </a:p>
        </p:txBody>
      </p:sp>
      <p:cxnSp>
        <p:nvCxnSpPr>
          <p:cNvPr id="34" name="Connector: Elbow 33">
            <a:extLst>
              <a:ext uri="{FF2B5EF4-FFF2-40B4-BE49-F238E27FC236}">
                <a16:creationId xmlns:a16="http://schemas.microsoft.com/office/drawing/2014/main" id="{B2C15316-D426-0D59-4891-63C3CE11FE20}"/>
              </a:ext>
            </a:extLst>
          </p:cNvPr>
          <p:cNvCxnSpPr>
            <a:cxnSpLocks/>
          </p:cNvCxnSpPr>
          <p:nvPr/>
        </p:nvCxnSpPr>
        <p:spPr>
          <a:xfrm rot="16200000" flipH="1">
            <a:off x="4550651" y="3911301"/>
            <a:ext cx="1835559" cy="1058655"/>
          </a:xfrm>
          <a:prstGeom prst="bentConnector3">
            <a:avLst>
              <a:gd name="adj1" fmla="val 98778"/>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42" name="Connector: Elbow 41">
            <a:extLst>
              <a:ext uri="{FF2B5EF4-FFF2-40B4-BE49-F238E27FC236}">
                <a16:creationId xmlns:a16="http://schemas.microsoft.com/office/drawing/2014/main" id="{7BD013DB-9D1A-C2B2-8151-8162746ED7D5}"/>
              </a:ext>
            </a:extLst>
          </p:cNvPr>
          <p:cNvCxnSpPr>
            <a:cxnSpLocks/>
          </p:cNvCxnSpPr>
          <p:nvPr/>
        </p:nvCxnSpPr>
        <p:spPr>
          <a:xfrm rot="16200000" flipH="1">
            <a:off x="3775841" y="5039762"/>
            <a:ext cx="3360225" cy="1058654"/>
          </a:xfrm>
          <a:prstGeom prst="bentConnector3">
            <a:avLst>
              <a:gd name="adj1" fmla="val 100456"/>
            </a:avLst>
          </a:prstGeom>
          <a:ln>
            <a:tailEnd type="triangle"/>
          </a:ln>
        </p:spPr>
        <p:style>
          <a:lnRef idx="3">
            <a:schemeClr val="accent1"/>
          </a:lnRef>
          <a:fillRef idx="0">
            <a:schemeClr val="accent1"/>
          </a:fillRef>
          <a:effectRef idx="2">
            <a:schemeClr val="accent1"/>
          </a:effectRef>
          <a:fontRef idx="minor">
            <a:schemeClr val="tx1"/>
          </a:fontRef>
        </p:style>
      </p:cxnSp>
      <p:pic>
        <p:nvPicPr>
          <p:cNvPr id="56" name="Content Placeholder 4" descr="Flask outline">
            <a:extLst>
              <a:ext uri="{FF2B5EF4-FFF2-40B4-BE49-F238E27FC236}">
                <a16:creationId xmlns:a16="http://schemas.microsoft.com/office/drawing/2014/main" id="{FCC6A9EF-E975-B3F9-D15C-773AD29F1A6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520344" y="4599180"/>
            <a:ext cx="1371600" cy="1371600"/>
          </a:xfrm>
          <a:prstGeom prst="rect">
            <a:avLst/>
          </a:prstGeom>
        </p:spPr>
      </p:pic>
      <p:cxnSp>
        <p:nvCxnSpPr>
          <p:cNvPr id="67" name="Connector: Elbow 66">
            <a:extLst>
              <a:ext uri="{FF2B5EF4-FFF2-40B4-BE49-F238E27FC236}">
                <a16:creationId xmlns:a16="http://schemas.microsoft.com/office/drawing/2014/main" id="{8C1C2BC8-C748-5A19-4DD1-5A7F092107E9}"/>
              </a:ext>
            </a:extLst>
          </p:cNvPr>
          <p:cNvCxnSpPr>
            <a:cxnSpLocks/>
          </p:cNvCxnSpPr>
          <p:nvPr/>
        </p:nvCxnSpPr>
        <p:spPr>
          <a:xfrm rot="16200000" flipH="1">
            <a:off x="3775841" y="7086028"/>
            <a:ext cx="3360225" cy="1058654"/>
          </a:xfrm>
          <a:prstGeom prst="bentConnector3">
            <a:avLst>
              <a:gd name="adj1" fmla="val 100456"/>
            </a:avLst>
          </a:prstGeom>
          <a:ln>
            <a:tailEnd type="triangle"/>
          </a:ln>
        </p:spPr>
        <p:style>
          <a:lnRef idx="3">
            <a:schemeClr val="accent1"/>
          </a:lnRef>
          <a:fillRef idx="0">
            <a:schemeClr val="accent1"/>
          </a:fillRef>
          <a:effectRef idx="2">
            <a:schemeClr val="accent1"/>
          </a:effectRef>
          <a:fontRef idx="minor">
            <a:schemeClr val="tx1"/>
          </a:fontRef>
        </p:style>
      </p:cxnSp>
      <p:pic>
        <p:nvPicPr>
          <p:cNvPr id="68" name="Content Placeholder 4" descr="Flask outline">
            <a:extLst>
              <a:ext uri="{FF2B5EF4-FFF2-40B4-BE49-F238E27FC236}">
                <a16:creationId xmlns:a16="http://schemas.microsoft.com/office/drawing/2014/main" id="{1998E954-3FAD-B06C-F68F-8A802D1825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554287" y="6378372"/>
            <a:ext cx="1371600" cy="1371600"/>
          </a:xfrm>
          <a:prstGeom prst="rect">
            <a:avLst/>
          </a:prstGeom>
        </p:spPr>
      </p:pic>
      <p:pic>
        <p:nvPicPr>
          <p:cNvPr id="69" name="Content Placeholder 4" descr="Flask outline">
            <a:extLst>
              <a:ext uri="{FF2B5EF4-FFF2-40B4-BE49-F238E27FC236}">
                <a16:creationId xmlns:a16="http://schemas.microsoft.com/office/drawing/2014/main" id="{147BCE0C-80CF-8B9E-D03E-92A1835956D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588231" y="8330951"/>
            <a:ext cx="1371600" cy="1371600"/>
          </a:xfrm>
          <a:prstGeom prst="rect">
            <a:avLst/>
          </a:prstGeom>
        </p:spPr>
      </p:pic>
      <p:sp>
        <p:nvSpPr>
          <p:cNvPr id="70" name="TextBox 69">
            <a:extLst>
              <a:ext uri="{FF2B5EF4-FFF2-40B4-BE49-F238E27FC236}">
                <a16:creationId xmlns:a16="http://schemas.microsoft.com/office/drawing/2014/main" id="{0F7E13B8-86B4-5FBC-B4C0-F99176FF9008}"/>
              </a:ext>
            </a:extLst>
          </p:cNvPr>
          <p:cNvSpPr txBox="1"/>
          <p:nvPr/>
        </p:nvSpPr>
        <p:spPr>
          <a:xfrm>
            <a:off x="5400644" y="5820364"/>
            <a:ext cx="1782657" cy="461665"/>
          </a:xfrm>
          <a:prstGeom prst="rect">
            <a:avLst/>
          </a:prstGeom>
          <a:noFill/>
        </p:spPr>
        <p:txBody>
          <a:bodyPr wrap="square">
            <a:spAutoFit/>
          </a:bodyPr>
          <a:lstStyle/>
          <a:p>
            <a:r>
              <a:rPr lang="en-US" altLang="en-US" sz="2400" dirty="0">
                <a:solidFill>
                  <a:schemeClr val="tx2">
                    <a:lumMod val="75000"/>
                  </a:schemeClr>
                </a:solidFill>
                <a:latin typeface="Times New Roman" panose="02020603050405020304" pitchFamily="18" charset="0"/>
              </a:rPr>
              <a:t>1.0 (</a:t>
            </a:r>
            <a:r>
              <a:rPr lang="en-US" altLang="en-US" sz="2400" dirty="0" err="1">
                <a:solidFill>
                  <a:schemeClr val="tx2">
                    <a:lumMod val="75000"/>
                  </a:schemeClr>
                </a:solidFill>
                <a:latin typeface="Times New Roman" panose="02020603050405020304" pitchFamily="18" charset="0"/>
              </a:rPr>
              <a:t>μg</a:t>
            </a:r>
            <a:r>
              <a:rPr lang="en-US" altLang="en-US" sz="2400" dirty="0">
                <a:solidFill>
                  <a:schemeClr val="tx2">
                    <a:lumMod val="75000"/>
                  </a:schemeClr>
                </a:solidFill>
                <a:latin typeface="Times New Roman" panose="02020603050405020304" pitchFamily="18" charset="0"/>
              </a:rPr>
              <a:t>/ml) </a:t>
            </a:r>
            <a:endParaRPr lang="en-US" sz="2400" dirty="0"/>
          </a:p>
        </p:txBody>
      </p:sp>
      <p:sp>
        <p:nvSpPr>
          <p:cNvPr id="71" name="TextBox 70">
            <a:extLst>
              <a:ext uri="{FF2B5EF4-FFF2-40B4-BE49-F238E27FC236}">
                <a16:creationId xmlns:a16="http://schemas.microsoft.com/office/drawing/2014/main" id="{A91A632A-3996-D2FA-3A1D-8737D662B5AE}"/>
              </a:ext>
            </a:extLst>
          </p:cNvPr>
          <p:cNvSpPr txBox="1"/>
          <p:nvPr/>
        </p:nvSpPr>
        <p:spPr>
          <a:xfrm>
            <a:off x="5560296" y="7724459"/>
            <a:ext cx="1782657" cy="461665"/>
          </a:xfrm>
          <a:prstGeom prst="rect">
            <a:avLst/>
          </a:prstGeom>
          <a:noFill/>
        </p:spPr>
        <p:txBody>
          <a:bodyPr wrap="square">
            <a:spAutoFit/>
          </a:bodyPr>
          <a:lstStyle/>
          <a:p>
            <a:r>
              <a:rPr lang="en-US" altLang="en-US" sz="2400" dirty="0">
                <a:solidFill>
                  <a:schemeClr val="tx2">
                    <a:lumMod val="75000"/>
                  </a:schemeClr>
                </a:solidFill>
                <a:latin typeface="Times New Roman" panose="02020603050405020304" pitchFamily="18" charset="0"/>
              </a:rPr>
              <a:t>0.5 (</a:t>
            </a:r>
            <a:r>
              <a:rPr lang="en-US" altLang="en-US" sz="2400" dirty="0" err="1">
                <a:solidFill>
                  <a:schemeClr val="tx2">
                    <a:lumMod val="75000"/>
                  </a:schemeClr>
                </a:solidFill>
                <a:latin typeface="Times New Roman" panose="02020603050405020304" pitchFamily="18" charset="0"/>
              </a:rPr>
              <a:t>μg</a:t>
            </a:r>
            <a:r>
              <a:rPr lang="en-US" altLang="en-US" sz="2400" dirty="0">
                <a:solidFill>
                  <a:schemeClr val="tx2">
                    <a:lumMod val="75000"/>
                  </a:schemeClr>
                </a:solidFill>
                <a:latin typeface="Times New Roman" panose="02020603050405020304" pitchFamily="18" charset="0"/>
              </a:rPr>
              <a:t>/ml) </a:t>
            </a:r>
            <a:endParaRPr lang="en-US" sz="2400" dirty="0"/>
          </a:p>
        </p:txBody>
      </p:sp>
      <p:sp>
        <p:nvSpPr>
          <p:cNvPr id="72" name="TextBox 71">
            <a:extLst>
              <a:ext uri="{FF2B5EF4-FFF2-40B4-BE49-F238E27FC236}">
                <a16:creationId xmlns:a16="http://schemas.microsoft.com/office/drawing/2014/main" id="{61F9C7B8-1A0D-0F14-3F4A-C939ED1081C7}"/>
              </a:ext>
            </a:extLst>
          </p:cNvPr>
          <p:cNvSpPr txBox="1"/>
          <p:nvPr/>
        </p:nvSpPr>
        <p:spPr>
          <a:xfrm>
            <a:off x="5520344" y="9592472"/>
            <a:ext cx="1982846" cy="461665"/>
          </a:xfrm>
          <a:prstGeom prst="rect">
            <a:avLst/>
          </a:prstGeom>
          <a:noFill/>
        </p:spPr>
        <p:txBody>
          <a:bodyPr wrap="square">
            <a:spAutoFit/>
          </a:bodyPr>
          <a:lstStyle/>
          <a:p>
            <a:r>
              <a:rPr lang="en-US" altLang="en-US" sz="2400" dirty="0">
                <a:solidFill>
                  <a:schemeClr val="tx2">
                    <a:lumMod val="75000"/>
                  </a:schemeClr>
                </a:solidFill>
                <a:latin typeface="Times New Roman" panose="02020603050405020304" pitchFamily="18" charset="0"/>
              </a:rPr>
              <a:t>0.25 (</a:t>
            </a:r>
            <a:r>
              <a:rPr lang="en-US" altLang="en-US" sz="2400" dirty="0" err="1">
                <a:solidFill>
                  <a:schemeClr val="tx2">
                    <a:lumMod val="75000"/>
                  </a:schemeClr>
                </a:solidFill>
                <a:latin typeface="Times New Roman" panose="02020603050405020304" pitchFamily="18" charset="0"/>
              </a:rPr>
              <a:t>μg</a:t>
            </a:r>
            <a:r>
              <a:rPr lang="en-US" altLang="en-US" sz="2400" dirty="0">
                <a:solidFill>
                  <a:schemeClr val="tx2">
                    <a:lumMod val="75000"/>
                  </a:schemeClr>
                </a:solidFill>
                <a:latin typeface="Times New Roman" panose="02020603050405020304" pitchFamily="18" charset="0"/>
              </a:rPr>
              <a:t>/ml) </a:t>
            </a:r>
            <a:endParaRPr lang="en-US" sz="2400" dirty="0"/>
          </a:p>
        </p:txBody>
      </p:sp>
      <p:cxnSp>
        <p:nvCxnSpPr>
          <p:cNvPr id="76" name="Straight Arrow Connector 75">
            <a:extLst>
              <a:ext uri="{FF2B5EF4-FFF2-40B4-BE49-F238E27FC236}">
                <a16:creationId xmlns:a16="http://schemas.microsoft.com/office/drawing/2014/main" id="{16B5AF1D-6BA8-3BEF-41BF-69054DF9254C}"/>
              </a:ext>
            </a:extLst>
          </p:cNvPr>
          <p:cNvCxnSpPr>
            <a:cxnSpLocks/>
          </p:cNvCxnSpPr>
          <p:nvPr/>
        </p:nvCxnSpPr>
        <p:spPr>
          <a:xfrm>
            <a:off x="6511764" y="3466894"/>
            <a:ext cx="2632236" cy="1662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0" name="TextBox 79">
            <a:extLst>
              <a:ext uri="{FF2B5EF4-FFF2-40B4-BE49-F238E27FC236}">
                <a16:creationId xmlns:a16="http://schemas.microsoft.com/office/drawing/2014/main" id="{4C8F9FF7-8673-FB05-113A-AD56123D0600}"/>
              </a:ext>
            </a:extLst>
          </p:cNvPr>
          <p:cNvSpPr txBox="1"/>
          <p:nvPr/>
        </p:nvSpPr>
        <p:spPr>
          <a:xfrm>
            <a:off x="6891943" y="2979565"/>
            <a:ext cx="2119523" cy="461665"/>
          </a:xfrm>
          <a:prstGeom prst="rect">
            <a:avLst/>
          </a:prstGeom>
          <a:noFill/>
        </p:spPr>
        <p:txBody>
          <a:bodyPr wrap="square">
            <a:spAutoFit/>
          </a:bodyPr>
          <a:lstStyle/>
          <a:p>
            <a:r>
              <a:rPr lang="en-US" altLang="en-US" sz="2400" dirty="0">
                <a:solidFill>
                  <a:srgbClr val="1245A2"/>
                </a:solidFill>
                <a:latin typeface="Times New Roman" panose="02020603050405020304" pitchFamily="18" charset="0"/>
              </a:rPr>
              <a:t>1 g PAMC </a:t>
            </a:r>
            <a:endParaRPr lang="en-US" sz="2400" dirty="0"/>
          </a:p>
        </p:txBody>
      </p:sp>
      <p:cxnSp>
        <p:nvCxnSpPr>
          <p:cNvPr id="82" name="Straight Arrow Connector 81">
            <a:extLst>
              <a:ext uri="{FF2B5EF4-FFF2-40B4-BE49-F238E27FC236}">
                <a16:creationId xmlns:a16="http://schemas.microsoft.com/office/drawing/2014/main" id="{C225A28B-4E40-BFC7-47E9-3C5A3856AD4F}"/>
              </a:ext>
            </a:extLst>
          </p:cNvPr>
          <p:cNvCxnSpPr>
            <a:cxnSpLocks/>
          </p:cNvCxnSpPr>
          <p:nvPr/>
        </p:nvCxnSpPr>
        <p:spPr>
          <a:xfrm>
            <a:off x="6451625" y="5344487"/>
            <a:ext cx="2604951" cy="1392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3" name="Straight Arrow Connector 82">
            <a:extLst>
              <a:ext uri="{FF2B5EF4-FFF2-40B4-BE49-F238E27FC236}">
                <a16:creationId xmlns:a16="http://schemas.microsoft.com/office/drawing/2014/main" id="{14A120AC-0B5D-01DF-6F65-B3FA71E1AAAE}"/>
              </a:ext>
            </a:extLst>
          </p:cNvPr>
          <p:cNvCxnSpPr>
            <a:cxnSpLocks/>
          </p:cNvCxnSpPr>
          <p:nvPr/>
        </p:nvCxnSpPr>
        <p:spPr>
          <a:xfrm>
            <a:off x="6511766" y="7229026"/>
            <a:ext cx="2544810" cy="20177"/>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84" name="Straight Arrow Connector 83">
            <a:extLst>
              <a:ext uri="{FF2B5EF4-FFF2-40B4-BE49-F238E27FC236}">
                <a16:creationId xmlns:a16="http://schemas.microsoft.com/office/drawing/2014/main" id="{310948D7-2F40-C8FD-BD73-86679A788D13}"/>
              </a:ext>
            </a:extLst>
          </p:cNvPr>
          <p:cNvCxnSpPr>
            <a:cxnSpLocks/>
          </p:cNvCxnSpPr>
          <p:nvPr/>
        </p:nvCxnSpPr>
        <p:spPr>
          <a:xfrm>
            <a:off x="6511766" y="9278582"/>
            <a:ext cx="2465063"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85" name="TextBox 84">
            <a:extLst>
              <a:ext uri="{FF2B5EF4-FFF2-40B4-BE49-F238E27FC236}">
                <a16:creationId xmlns:a16="http://schemas.microsoft.com/office/drawing/2014/main" id="{2CAB2805-E35B-D6C4-E013-8549A4776E81}"/>
              </a:ext>
            </a:extLst>
          </p:cNvPr>
          <p:cNvSpPr txBox="1"/>
          <p:nvPr/>
        </p:nvSpPr>
        <p:spPr>
          <a:xfrm>
            <a:off x="6768122" y="4852459"/>
            <a:ext cx="1755690" cy="461665"/>
          </a:xfrm>
          <a:prstGeom prst="rect">
            <a:avLst/>
          </a:prstGeom>
          <a:noFill/>
        </p:spPr>
        <p:txBody>
          <a:bodyPr wrap="square">
            <a:spAutoFit/>
          </a:bodyPr>
          <a:lstStyle/>
          <a:p>
            <a:r>
              <a:rPr lang="en-US" altLang="en-US" sz="2400" dirty="0">
                <a:solidFill>
                  <a:srgbClr val="1245A2"/>
                </a:solidFill>
                <a:latin typeface="Times New Roman" panose="02020603050405020304" pitchFamily="18" charset="0"/>
              </a:rPr>
              <a:t>1 g PAMC </a:t>
            </a:r>
            <a:endParaRPr lang="en-US" sz="2400" dirty="0"/>
          </a:p>
        </p:txBody>
      </p:sp>
      <p:sp>
        <p:nvSpPr>
          <p:cNvPr id="86" name="TextBox 85">
            <a:extLst>
              <a:ext uri="{FF2B5EF4-FFF2-40B4-BE49-F238E27FC236}">
                <a16:creationId xmlns:a16="http://schemas.microsoft.com/office/drawing/2014/main" id="{B42C5B10-5722-05BB-0AFC-E1DFE5B27E64}"/>
              </a:ext>
            </a:extLst>
          </p:cNvPr>
          <p:cNvSpPr txBox="1"/>
          <p:nvPr/>
        </p:nvSpPr>
        <p:spPr>
          <a:xfrm>
            <a:off x="6857306" y="6671935"/>
            <a:ext cx="2119523" cy="461665"/>
          </a:xfrm>
          <a:prstGeom prst="rect">
            <a:avLst/>
          </a:prstGeom>
          <a:noFill/>
        </p:spPr>
        <p:txBody>
          <a:bodyPr wrap="square">
            <a:spAutoFit/>
          </a:bodyPr>
          <a:lstStyle/>
          <a:p>
            <a:r>
              <a:rPr lang="en-US" altLang="en-US" sz="2400" dirty="0">
                <a:solidFill>
                  <a:srgbClr val="1245A2"/>
                </a:solidFill>
                <a:latin typeface="Times New Roman" panose="02020603050405020304" pitchFamily="18" charset="0"/>
              </a:rPr>
              <a:t>1 g PAMC </a:t>
            </a:r>
            <a:endParaRPr lang="en-US" sz="2400" dirty="0"/>
          </a:p>
        </p:txBody>
      </p:sp>
      <p:sp>
        <p:nvSpPr>
          <p:cNvPr id="87" name="TextBox 86">
            <a:extLst>
              <a:ext uri="{FF2B5EF4-FFF2-40B4-BE49-F238E27FC236}">
                <a16:creationId xmlns:a16="http://schemas.microsoft.com/office/drawing/2014/main" id="{73E21C95-8A9A-9313-9274-003F244661C7}"/>
              </a:ext>
            </a:extLst>
          </p:cNvPr>
          <p:cNvSpPr txBox="1"/>
          <p:nvPr/>
        </p:nvSpPr>
        <p:spPr>
          <a:xfrm>
            <a:off x="6891944" y="8781395"/>
            <a:ext cx="2119523" cy="461665"/>
          </a:xfrm>
          <a:prstGeom prst="rect">
            <a:avLst/>
          </a:prstGeom>
          <a:noFill/>
        </p:spPr>
        <p:txBody>
          <a:bodyPr wrap="square">
            <a:spAutoFit/>
          </a:bodyPr>
          <a:lstStyle/>
          <a:p>
            <a:r>
              <a:rPr lang="en-US" altLang="en-US" sz="2400" dirty="0">
                <a:solidFill>
                  <a:srgbClr val="1245A2"/>
                </a:solidFill>
                <a:latin typeface="Times New Roman" panose="02020603050405020304" pitchFamily="18" charset="0"/>
              </a:rPr>
              <a:t>1 g PAMC </a:t>
            </a:r>
            <a:endParaRPr lang="en-US" sz="2400" dirty="0"/>
          </a:p>
        </p:txBody>
      </p:sp>
      <p:pic>
        <p:nvPicPr>
          <p:cNvPr id="98" name="Content Placeholder 4" descr="Flask outline">
            <a:extLst>
              <a:ext uri="{FF2B5EF4-FFF2-40B4-BE49-F238E27FC236}">
                <a16:creationId xmlns:a16="http://schemas.microsoft.com/office/drawing/2014/main" id="{E074130B-D85D-F492-EB59-FADE0E6EB95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484161" y="2553122"/>
            <a:ext cx="1371600" cy="1371600"/>
          </a:xfrm>
          <a:prstGeom prst="rect">
            <a:avLst/>
          </a:prstGeom>
        </p:spPr>
      </p:pic>
      <p:pic>
        <p:nvPicPr>
          <p:cNvPr id="99" name="Content Placeholder 4" descr="Flask outline">
            <a:extLst>
              <a:ext uri="{FF2B5EF4-FFF2-40B4-BE49-F238E27FC236}">
                <a16:creationId xmlns:a16="http://schemas.microsoft.com/office/drawing/2014/main" id="{677D1B8A-FF14-ECCE-6E98-E167BD410C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693133" y="2648924"/>
            <a:ext cx="1371600" cy="1371600"/>
          </a:xfrm>
          <a:prstGeom prst="rect">
            <a:avLst/>
          </a:prstGeom>
        </p:spPr>
      </p:pic>
      <p:pic>
        <p:nvPicPr>
          <p:cNvPr id="100" name="Content Placeholder 4" descr="Flask outline">
            <a:extLst>
              <a:ext uri="{FF2B5EF4-FFF2-40B4-BE49-F238E27FC236}">
                <a16:creationId xmlns:a16="http://schemas.microsoft.com/office/drawing/2014/main" id="{BF3760A8-54C3-0D54-0A24-B8B8157897F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583171" y="8294274"/>
            <a:ext cx="1371600" cy="1371600"/>
          </a:xfrm>
          <a:prstGeom prst="rect">
            <a:avLst/>
          </a:prstGeom>
        </p:spPr>
      </p:pic>
      <p:pic>
        <p:nvPicPr>
          <p:cNvPr id="101" name="Content Placeholder 4" descr="Flask outline">
            <a:extLst>
              <a:ext uri="{FF2B5EF4-FFF2-40B4-BE49-F238E27FC236}">
                <a16:creationId xmlns:a16="http://schemas.microsoft.com/office/drawing/2014/main" id="{23BDB8C6-2733-A202-D525-67639EB2BCF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652075" y="6385890"/>
            <a:ext cx="1371600" cy="1371600"/>
          </a:xfrm>
          <a:prstGeom prst="rect">
            <a:avLst/>
          </a:prstGeom>
        </p:spPr>
      </p:pic>
      <p:cxnSp>
        <p:nvCxnSpPr>
          <p:cNvPr id="102" name="Straight Arrow Connector 101">
            <a:extLst>
              <a:ext uri="{FF2B5EF4-FFF2-40B4-BE49-F238E27FC236}">
                <a16:creationId xmlns:a16="http://schemas.microsoft.com/office/drawing/2014/main" id="{40228786-B891-9CCA-80C2-6DF9008BE84B}"/>
              </a:ext>
            </a:extLst>
          </p:cNvPr>
          <p:cNvCxnSpPr>
            <a:cxnSpLocks/>
          </p:cNvCxnSpPr>
          <p:nvPr/>
        </p:nvCxnSpPr>
        <p:spPr>
          <a:xfrm>
            <a:off x="9816596" y="3452765"/>
            <a:ext cx="3755897" cy="137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1" name="TextBox 110">
            <a:extLst>
              <a:ext uri="{FF2B5EF4-FFF2-40B4-BE49-F238E27FC236}">
                <a16:creationId xmlns:a16="http://schemas.microsoft.com/office/drawing/2014/main" id="{5D44704E-2ECB-5FB2-A59D-24AA4F6793E0}"/>
              </a:ext>
            </a:extLst>
          </p:cNvPr>
          <p:cNvSpPr txBox="1"/>
          <p:nvPr/>
        </p:nvSpPr>
        <p:spPr>
          <a:xfrm>
            <a:off x="6616884" y="3413986"/>
            <a:ext cx="2563464" cy="461665"/>
          </a:xfrm>
          <a:prstGeom prst="rect">
            <a:avLst/>
          </a:prstGeom>
          <a:noFill/>
        </p:spPr>
        <p:txBody>
          <a:bodyPr wrap="square">
            <a:spAutoFit/>
          </a:bodyPr>
          <a:lstStyle/>
          <a:p>
            <a:r>
              <a:rPr lang="en-US" altLang="en-US" sz="2400" dirty="0">
                <a:solidFill>
                  <a:srgbClr val="1245A2"/>
                </a:solidFill>
                <a:latin typeface="Times New Roman" panose="02020603050405020304" pitchFamily="18" charset="0"/>
              </a:rPr>
              <a:t>placed on a shaker</a:t>
            </a:r>
            <a:endParaRPr lang="en-US" sz="2400" dirty="0">
              <a:solidFill>
                <a:srgbClr val="1245A2"/>
              </a:solidFill>
              <a:latin typeface="Times New Roman" panose="02020603050405020304" pitchFamily="18" charset="0"/>
            </a:endParaRPr>
          </a:p>
        </p:txBody>
      </p:sp>
      <p:sp>
        <p:nvSpPr>
          <p:cNvPr id="113" name="TextBox 112">
            <a:extLst>
              <a:ext uri="{FF2B5EF4-FFF2-40B4-BE49-F238E27FC236}">
                <a16:creationId xmlns:a16="http://schemas.microsoft.com/office/drawing/2014/main" id="{4377EB8A-D391-1ED9-63AE-D7C5A05F1D1B}"/>
              </a:ext>
            </a:extLst>
          </p:cNvPr>
          <p:cNvSpPr txBox="1"/>
          <p:nvPr/>
        </p:nvSpPr>
        <p:spPr>
          <a:xfrm>
            <a:off x="10201079" y="2587031"/>
            <a:ext cx="2989382" cy="830997"/>
          </a:xfrm>
          <a:prstGeom prst="rect">
            <a:avLst/>
          </a:prstGeom>
          <a:noFill/>
        </p:spPr>
        <p:txBody>
          <a:bodyPr wrap="square">
            <a:spAutoFit/>
          </a:bodyPr>
          <a:lstStyle/>
          <a:p>
            <a:pPr algn="ctr"/>
            <a:r>
              <a:rPr lang="en-US" altLang="en-US" sz="2400" dirty="0">
                <a:solidFill>
                  <a:srgbClr val="1245A2"/>
                </a:solidFill>
                <a:latin typeface="Times New Roman" panose="02020603050405020304" pitchFamily="18" charset="0"/>
              </a:rPr>
              <a:t>Take 10 ml samples  after each 15 min  </a:t>
            </a:r>
            <a:endParaRPr lang="en-US" sz="2400" dirty="0">
              <a:solidFill>
                <a:srgbClr val="1245A2"/>
              </a:solidFill>
              <a:latin typeface="Times New Roman" panose="02020603050405020304" pitchFamily="18" charset="0"/>
            </a:endParaRPr>
          </a:p>
        </p:txBody>
      </p:sp>
      <p:pic>
        <p:nvPicPr>
          <p:cNvPr id="115" name="Picture 114" descr="A computer and a machine&#10;&#10;Description automatically generated">
            <a:extLst>
              <a:ext uri="{FF2B5EF4-FFF2-40B4-BE49-F238E27FC236}">
                <a16:creationId xmlns:a16="http://schemas.microsoft.com/office/drawing/2014/main" id="{03D0F915-821A-85E9-ECF4-E2DC074E1E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37365" y="2817899"/>
            <a:ext cx="1849983" cy="1269731"/>
          </a:xfrm>
          <a:prstGeom prst="rect">
            <a:avLst/>
          </a:prstGeom>
        </p:spPr>
      </p:pic>
      <p:sp>
        <p:nvSpPr>
          <p:cNvPr id="116" name="TextBox 115">
            <a:extLst>
              <a:ext uri="{FF2B5EF4-FFF2-40B4-BE49-F238E27FC236}">
                <a16:creationId xmlns:a16="http://schemas.microsoft.com/office/drawing/2014/main" id="{3BC8417D-54E9-75A9-A36E-3CDB810DFE66}"/>
              </a:ext>
            </a:extLst>
          </p:cNvPr>
          <p:cNvSpPr txBox="1"/>
          <p:nvPr/>
        </p:nvSpPr>
        <p:spPr>
          <a:xfrm>
            <a:off x="14304936" y="4073267"/>
            <a:ext cx="1058655" cy="461665"/>
          </a:xfrm>
          <a:prstGeom prst="rect">
            <a:avLst/>
          </a:prstGeom>
          <a:noFill/>
        </p:spPr>
        <p:txBody>
          <a:bodyPr wrap="square">
            <a:spAutoFit/>
          </a:bodyPr>
          <a:lstStyle/>
          <a:p>
            <a:r>
              <a:rPr lang="en-US" altLang="en-US" sz="2400" dirty="0">
                <a:solidFill>
                  <a:srgbClr val="1245A2"/>
                </a:solidFill>
                <a:latin typeface="Times New Roman" panose="02020603050405020304" pitchFamily="18" charset="0"/>
              </a:rPr>
              <a:t>GC</a:t>
            </a:r>
            <a:endParaRPr lang="en-US" sz="2400" dirty="0"/>
          </a:p>
        </p:txBody>
      </p:sp>
      <p:pic>
        <p:nvPicPr>
          <p:cNvPr id="118" name="Picture 117" descr="A computer and a machine&#10;&#10;Description automatically generated">
            <a:extLst>
              <a:ext uri="{FF2B5EF4-FFF2-40B4-BE49-F238E27FC236}">
                <a16:creationId xmlns:a16="http://schemas.microsoft.com/office/drawing/2014/main" id="{E26FE76F-9691-5AB0-9C5C-0F0405008DC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837365" y="4722974"/>
            <a:ext cx="1849983" cy="1269731"/>
          </a:xfrm>
          <a:prstGeom prst="rect">
            <a:avLst/>
          </a:prstGeom>
        </p:spPr>
      </p:pic>
      <p:pic>
        <p:nvPicPr>
          <p:cNvPr id="119" name="Picture 118" descr="A computer and a machine&#10;&#10;Description automatically generated">
            <a:extLst>
              <a:ext uri="{FF2B5EF4-FFF2-40B4-BE49-F238E27FC236}">
                <a16:creationId xmlns:a16="http://schemas.microsoft.com/office/drawing/2014/main" id="{2BD424BA-35DC-FFB3-32AD-5F6953CF0B4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86184" y="6454729"/>
            <a:ext cx="1849983" cy="1269731"/>
          </a:xfrm>
          <a:prstGeom prst="rect">
            <a:avLst/>
          </a:prstGeom>
        </p:spPr>
      </p:pic>
      <p:pic>
        <p:nvPicPr>
          <p:cNvPr id="120" name="Picture 119" descr="A computer and a machine&#10;&#10;Description automatically generated">
            <a:extLst>
              <a:ext uri="{FF2B5EF4-FFF2-40B4-BE49-F238E27FC236}">
                <a16:creationId xmlns:a16="http://schemas.microsoft.com/office/drawing/2014/main" id="{22FE1C19-5500-BA59-C101-77111E610A8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86184" y="8309302"/>
            <a:ext cx="1849983" cy="1269731"/>
          </a:xfrm>
          <a:prstGeom prst="rect">
            <a:avLst/>
          </a:prstGeom>
        </p:spPr>
      </p:pic>
      <p:cxnSp>
        <p:nvCxnSpPr>
          <p:cNvPr id="121" name="Straight Arrow Connector 120">
            <a:extLst>
              <a:ext uri="{FF2B5EF4-FFF2-40B4-BE49-F238E27FC236}">
                <a16:creationId xmlns:a16="http://schemas.microsoft.com/office/drawing/2014/main" id="{373F0328-C334-C311-AF21-C8CA1531035D}"/>
              </a:ext>
            </a:extLst>
          </p:cNvPr>
          <p:cNvCxnSpPr>
            <a:cxnSpLocks/>
          </p:cNvCxnSpPr>
          <p:nvPr/>
        </p:nvCxnSpPr>
        <p:spPr>
          <a:xfrm>
            <a:off x="9684893" y="5452644"/>
            <a:ext cx="3755897" cy="137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2" name="Straight Arrow Connector 121">
            <a:extLst>
              <a:ext uri="{FF2B5EF4-FFF2-40B4-BE49-F238E27FC236}">
                <a16:creationId xmlns:a16="http://schemas.microsoft.com/office/drawing/2014/main" id="{1E4CC175-9598-156A-B76F-F15898E865C3}"/>
              </a:ext>
            </a:extLst>
          </p:cNvPr>
          <p:cNvCxnSpPr>
            <a:cxnSpLocks/>
          </p:cNvCxnSpPr>
          <p:nvPr/>
        </p:nvCxnSpPr>
        <p:spPr>
          <a:xfrm>
            <a:off x="9643373" y="7249202"/>
            <a:ext cx="3755897" cy="137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cxnSp>
        <p:nvCxnSpPr>
          <p:cNvPr id="123" name="Straight Arrow Connector 122">
            <a:extLst>
              <a:ext uri="{FF2B5EF4-FFF2-40B4-BE49-F238E27FC236}">
                <a16:creationId xmlns:a16="http://schemas.microsoft.com/office/drawing/2014/main" id="{FF4EB72B-A934-5F0E-25FE-07362700B026}"/>
              </a:ext>
            </a:extLst>
          </p:cNvPr>
          <p:cNvCxnSpPr>
            <a:cxnSpLocks/>
          </p:cNvCxnSpPr>
          <p:nvPr/>
        </p:nvCxnSpPr>
        <p:spPr>
          <a:xfrm>
            <a:off x="9643373" y="9226137"/>
            <a:ext cx="3755897" cy="13758"/>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24" name="TextBox 123">
            <a:extLst>
              <a:ext uri="{FF2B5EF4-FFF2-40B4-BE49-F238E27FC236}">
                <a16:creationId xmlns:a16="http://schemas.microsoft.com/office/drawing/2014/main" id="{35FFA90C-B93F-F5D1-8A95-BB076634CD26}"/>
              </a:ext>
            </a:extLst>
          </p:cNvPr>
          <p:cNvSpPr txBox="1"/>
          <p:nvPr/>
        </p:nvSpPr>
        <p:spPr>
          <a:xfrm>
            <a:off x="6493112" y="9198970"/>
            <a:ext cx="2563464" cy="461665"/>
          </a:xfrm>
          <a:prstGeom prst="rect">
            <a:avLst/>
          </a:prstGeom>
          <a:noFill/>
        </p:spPr>
        <p:txBody>
          <a:bodyPr wrap="square">
            <a:spAutoFit/>
          </a:bodyPr>
          <a:lstStyle/>
          <a:p>
            <a:r>
              <a:rPr lang="en-US" altLang="en-US" sz="2400" dirty="0">
                <a:solidFill>
                  <a:srgbClr val="1245A2"/>
                </a:solidFill>
                <a:latin typeface="Times New Roman" panose="02020603050405020304" pitchFamily="18" charset="0"/>
              </a:rPr>
              <a:t>placed on a shaker</a:t>
            </a:r>
            <a:endParaRPr lang="en-US" sz="2400" dirty="0">
              <a:solidFill>
                <a:srgbClr val="1245A2"/>
              </a:solidFill>
              <a:latin typeface="Times New Roman" panose="02020603050405020304" pitchFamily="18" charset="0"/>
            </a:endParaRPr>
          </a:p>
        </p:txBody>
      </p:sp>
      <p:sp>
        <p:nvSpPr>
          <p:cNvPr id="125" name="TextBox 124">
            <a:extLst>
              <a:ext uri="{FF2B5EF4-FFF2-40B4-BE49-F238E27FC236}">
                <a16:creationId xmlns:a16="http://schemas.microsoft.com/office/drawing/2014/main" id="{AEF8C94A-CC24-00D8-6884-90BC682733D8}"/>
              </a:ext>
            </a:extLst>
          </p:cNvPr>
          <p:cNvSpPr txBox="1"/>
          <p:nvPr/>
        </p:nvSpPr>
        <p:spPr>
          <a:xfrm>
            <a:off x="6480387" y="7204751"/>
            <a:ext cx="2563464" cy="461665"/>
          </a:xfrm>
          <a:prstGeom prst="rect">
            <a:avLst/>
          </a:prstGeom>
          <a:noFill/>
        </p:spPr>
        <p:txBody>
          <a:bodyPr wrap="square">
            <a:spAutoFit/>
          </a:bodyPr>
          <a:lstStyle/>
          <a:p>
            <a:r>
              <a:rPr lang="en-US" altLang="en-US" sz="2400" dirty="0">
                <a:solidFill>
                  <a:srgbClr val="1245A2"/>
                </a:solidFill>
                <a:latin typeface="Times New Roman" panose="02020603050405020304" pitchFamily="18" charset="0"/>
              </a:rPr>
              <a:t>placed on a shaker</a:t>
            </a:r>
            <a:endParaRPr lang="en-US" sz="2400" dirty="0">
              <a:solidFill>
                <a:srgbClr val="1245A2"/>
              </a:solidFill>
              <a:latin typeface="Times New Roman" panose="02020603050405020304" pitchFamily="18" charset="0"/>
            </a:endParaRPr>
          </a:p>
        </p:txBody>
      </p:sp>
      <p:sp>
        <p:nvSpPr>
          <p:cNvPr id="126" name="TextBox 125">
            <a:extLst>
              <a:ext uri="{FF2B5EF4-FFF2-40B4-BE49-F238E27FC236}">
                <a16:creationId xmlns:a16="http://schemas.microsoft.com/office/drawing/2014/main" id="{7F1E36F5-356F-86D0-E982-6C6508B7DE0C}"/>
              </a:ext>
            </a:extLst>
          </p:cNvPr>
          <p:cNvSpPr txBox="1"/>
          <p:nvPr/>
        </p:nvSpPr>
        <p:spPr>
          <a:xfrm>
            <a:off x="6520733" y="5378248"/>
            <a:ext cx="2563464" cy="461665"/>
          </a:xfrm>
          <a:prstGeom prst="rect">
            <a:avLst/>
          </a:prstGeom>
          <a:noFill/>
        </p:spPr>
        <p:txBody>
          <a:bodyPr wrap="square">
            <a:spAutoFit/>
          </a:bodyPr>
          <a:lstStyle/>
          <a:p>
            <a:r>
              <a:rPr lang="en-US" altLang="en-US" sz="2400" dirty="0">
                <a:solidFill>
                  <a:srgbClr val="1245A2"/>
                </a:solidFill>
                <a:latin typeface="Times New Roman" panose="02020603050405020304" pitchFamily="18" charset="0"/>
              </a:rPr>
              <a:t>placed on a shaker</a:t>
            </a:r>
            <a:endParaRPr lang="en-US" sz="2400" dirty="0">
              <a:solidFill>
                <a:srgbClr val="1245A2"/>
              </a:solidFill>
              <a:latin typeface="Times New Roman" panose="02020603050405020304" pitchFamily="18" charset="0"/>
            </a:endParaRPr>
          </a:p>
        </p:txBody>
      </p:sp>
      <p:sp>
        <p:nvSpPr>
          <p:cNvPr id="127" name="TextBox 126">
            <a:extLst>
              <a:ext uri="{FF2B5EF4-FFF2-40B4-BE49-F238E27FC236}">
                <a16:creationId xmlns:a16="http://schemas.microsoft.com/office/drawing/2014/main" id="{2E3517A9-A732-4D89-1078-7666C1846F5F}"/>
              </a:ext>
            </a:extLst>
          </p:cNvPr>
          <p:cNvSpPr txBox="1"/>
          <p:nvPr/>
        </p:nvSpPr>
        <p:spPr>
          <a:xfrm>
            <a:off x="10219981" y="8368670"/>
            <a:ext cx="2989382" cy="830997"/>
          </a:xfrm>
          <a:prstGeom prst="rect">
            <a:avLst/>
          </a:prstGeom>
          <a:noFill/>
        </p:spPr>
        <p:txBody>
          <a:bodyPr wrap="square">
            <a:spAutoFit/>
          </a:bodyPr>
          <a:lstStyle/>
          <a:p>
            <a:pPr algn="ctr"/>
            <a:r>
              <a:rPr lang="en-US" altLang="en-US" sz="2400" dirty="0">
                <a:solidFill>
                  <a:srgbClr val="1245A2"/>
                </a:solidFill>
                <a:latin typeface="Times New Roman" panose="02020603050405020304" pitchFamily="18" charset="0"/>
              </a:rPr>
              <a:t>Take 10 ml samples  after each 15 min  </a:t>
            </a:r>
            <a:endParaRPr lang="en-US" sz="2400" dirty="0">
              <a:solidFill>
                <a:srgbClr val="1245A2"/>
              </a:solidFill>
              <a:latin typeface="Times New Roman" panose="02020603050405020304" pitchFamily="18" charset="0"/>
            </a:endParaRPr>
          </a:p>
        </p:txBody>
      </p:sp>
      <p:sp>
        <p:nvSpPr>
          <p:cNvPr id="128" name="TextBox 127">
            <a:extLst>
              <a:ext uri="{FF2B5EF4-FFF2-40B4-BE49-F238E27FC236}">
                <a16:creationId xmlns:a16="http://schemas.microsoft.com/office/drawing/2014/main" id="{BEC98AE8-EFF7-F594-213C-1700267F2235}"/>
              </a:ext>
            </a:extLst>
          </p:cNvPr>
          <p:cNvSpPr txBox="1"/>
          <p:nvPr/>
        </p:nvSpPr>
        <p:spPr>
          <a:xfrm>
            <a:off x="10087486" y="6441772"/>
            <a:ext cx="2989382" cy="830997"/>
          </a:xfrm>
          <a:prstGeom prst="rect">
            <a:avLst/>
          </a:prstGeom>
          <a:noFill/>
        </p:spPr>
        <p:txBody>
          <a:bodyPr wrap="square">
            <a:spAutoFit/>
          </a:bodyPr>
          <a:lstStyle/>
          <a:p>
            <a:pPr algn="ctr"/>
            <a:r>
              <a:rPr lang="en-US" altLang="en-US" sz="2400" dirty="0">
                <a:solidFill>
                  <a:srgbClr val="1245A2"/>
                </a:solidFill>
                <a:latin typeface="Times New Roman" panose="02020603050405020304" pitchFamily="18" charset="0"/>
              </a:rPr>
              <a:t>Take 10 ml samples  after each 15 min  </a:t>
            </a:r>
            <a:endParaRPr lang="en-US" sz="2400" dirty="0">
              <a:solidFill>
                <a:srgbClr val="1245A2"/>
              </a:solidFill>
              <a:latin typeface="Times New Roman" panose="02020603050405020304" pitchFamily="18" charset="0"/>
            </a:endParaRPr>
          </a:p>
        </p:txBody>
      </p:sp>
      <p:sp>
        <p:nvSpPr>
          <p:cNvPr id="129" name="TextBox 128">
            <a:extLst>
              <a:ext uri="{FF2B5EF4-FFF2-40B4-BE49-F238E27FC236}">
                <a16:creationId xmlns:a16="http://schemas.microsoft.com/office/drawing/2014/main" id="{7D8A52A2-71BE-A3BF-C801-CFAAC4E7D9E2}"/>
              </a:ext>
            </a:extLst>
          </p:cNvPr>
          <p:cNvSpPr txBox="1"/>
          <p:nvPr/>
        </p:nvSpPr>
        <p:spPr>
          <a:xfrm>
            <a:off x="10070389" y="4571071"/>
            <a:ext cx="2989382" cy="830997"/>
          </a:xfrm>
          <a:prstGeom prst="rect">
            <a:avLst/>
          </a:prstGeom>
          <a:noFill/>
        </p:spPr>
        <p:txBody>
          <a:bodyPr wrap="square">
            <a:spAutoFit/>
          </a:bodyPr>
          <a:lstStyle/>
          <a:p>
            <a:pPr algn="ctr"/>
            <a:r>
              <a:rPr lang="en-US" altLang="en-US" sz="2400" dirty="0">
                <a:solidFill>
                  <a:srgbClr val="1245A2"/>
                </a:solidFill>
                <a:latin typeface="Times New Roman" panose="02020603050405020304" pitchFamily="18" charset="0"/>
              </a:rPr>
              <a:t>Take 10 ml samples  after each 15 min  </a:t>
            </a:r>
            <a:endParaRPr lang="en-US" sz="2400" dirty="0">
              <a:solidFill>
                <a:srgbClr val="1245A2"/>
              </a:solidFill>
              <a:latin typeface="Times New Roman" panose="02020603050405020304" pitchFamily="18" charset="0"/>
            </a:endParaRPr>
          </a:p>
        </p:txBody>
      </p:sp>
      <p:sp>
        <p:nvSpPr>
          <p:cNvPr id="12" name="Slide Number Placeholder 11">
            <a:extLst>
              <a:ext uri="{FF2B5EF4-FFF2-40B4-BE49-F238E27FC236}">
                <a16:creationId xmlns:a16="http://schemas.microsoft.com/office/drawing/2014/main" id="{9522C92B-0528-A478-4556-2772A093BBB0}"/>
              </a:ext>
            </a:extLst>
          </p:cNvPr>
          <p:cNvSpPr>
            <a:spLocks noGrp="1"/>
          </p:cNvSpPr>
          <p:nvPr>
            <p:ph type="sldNum" sz="quarter" idx="12"/>
          </p:nvPr>
        </p:nvSpPr>
        <p:spPr/>
        <p:txBody>
          <a:bodyPr/>
          <a:lstStyle/>
          <a:p>
            <a:fld id="{EE6BC638-39B7-4287-91A7-2A3DDA573295}" type="slidenum">
              <a:rPr lang="ko-KR" altLang="en-US" smtClean="0"/>
              <a:pPr/>
              <a:t>23</a:t>
            </a:fld>
            <a:endParaRPr lang="ko-KR" altLang="en-US"/>
          </a:p>
        </p:txBody>
      </p:sp>
      <p:sp>
        <p:nvSpPr>
          <p:cNvPr id="2" name="Rectangle 1"/>
          <p:cNvSpPr/>
          <p:nvPr/>
        </p:nvSpPr>
        <p:spPr>
          <a:xfrm>
            <a:off x="0" y="0"/>
            <a:ext cx="18288000" cy="1446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b="1" i="1" dirty="0">
                <a:solidFill>
                  <a:schemeClr val="tx1"/>
                </a:solidFill>
                <a:latin typeface="Times New Roman" panose="02020603050405020304" pitchFamily="18" charset="0"/>
              </a:rPr>
              <a:t>GC-Head Space </a:t>
            </a:r>
            <a:endParaRPr lang="en-US" sz="4000" b="1" i="1" dirty="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40897696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 </a:t>
            </a:r>
            <a:r>
              <a:rPr lang="en-US" altLang="ko-KR" sz="4000" b="1" i="1" dirty="0">
                <a:latin typeface="Times New Roman" panose="02020603050405020304" pitchFamily="18" charset="0"/>
              </a:rPr>
              <a:t>2 ppm solution with PCNT</a:t>
            </a:r>
            <a:endParaRPr lang="en-US" sz="3200" b="1" dirty="0"/>
          </a:p>
        </p:txBody>
      </p:sp>
      <p:graphicFrame>
        <p:nvGraphicFramePr>
          <p:cNvPr id="3" name="Content Placeholder 3">
            <a:extLst>
              <a:ext uri="{FF2B5EF4-FFF2-40B4-BE49-F238E27FC236}">
                <a16:creationId xmlns:a16="http://schemas.microsoft.com/office/drawing/2014/main" id="{B02F15D9-DEC3-CB0E-EF22-278DA2C11E0F}"/>
              </a:ext>
            </a:extLst>
          </p:cNvPr>
          <p:cNvGraphicFramePr>
            <a:graphicFrameLocks/>
          </p:cNvGraphicFramePr>
          <p:nvPr>
            <p:extLst>
              <p:ext uri="{D42A27DB-BD31-4B8C-83A1-F6EECF244321}">
                <p14:modId xmlns:p14="http://schemas.microsoft.com/office/powerpoint/2010/main" val="1934854845"/>
              </p:ext>
            </p:extLst>
          </p:nvPr>
        </p:nvGraphicFramePr>
        <p:xfrm>
          <a:off x="685800" y="1485900"/>
          <a:ext cx="16916400" cy="8001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367064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 </a:t>
            </a:r>
            <a:r>
              <a:rPr lang="en-US" altLang="ko-KR" sz="4000" b="1" i="1" dirty="0">
                <a:latin typeface="Times New Roman" panose="02020603050405020304" pitchFamily="18" charset="0"/>
              </a:rPr>
              <a:t>2 ppm solution with PCNT</a:t>
            </a:r>
            <a:endParaRPr lang="en-US" sz="3200" b="1" dirty="0"/>
          </a:p>
        </p:txBody>
      </p:sp>
      <p:graphicFrame>
        <p:nvGraphicFramePr>
          <p:cNvPr id="3" name="Content Placeholder 3">
            <a:extLst>
              <a:ext uri="{FF2B5EF4-FFF2-40B4-BE49-F238E27FC236}">
                <a16:creationId xmlns:a16="http://schemas.microsoft.com/office/drawing/2014/main" id="{0C29A32F-BF93-A3DA-9829-D2F700F2C883}"/>
              </a:ext>
            </a:extLst>
          </p:cNvPr>
          <p:cNvGraphicFramePr>
            <a:graphicFrameLocks/>
          </p:cNvGraphicFramePr>
          <p:nvPr>
            <p:extLst>
              <p:ext uri="{D42A27DB-BD31-4B8C-83A1-F6EECF244321}">
                <p14:modId xmlns:p14="http://schemas.microsoft.com/office/powerpoint/2010/main" val="3500048804"/>
              </p:ext>
            </p:extLst>
          </p:nvPr>
        </p:nvGraphicFramePr>
        <p:xfrm>
          <a:off x="359408" y="1556792"/>
          <a:ext cx="17547595" cy="8158712"/>
        </p:xfrm>
        <a:graphic>
          <a:graphicData uri="http://schemas.openxmlformats.org/drawingml/2006/table">
            <a:tbl>
              <a:tblPr firstRow="1" bandRow="1">
                <a:tableStyleId>{5C22544A-7EE6-4342-B048-85BDC9FD1C3A}</a:tableStyleId>
              </a:tblPr>
              <a:tblGrid>
                <a:gridCol w="3599917">
                  <a:extLst>
                    <a:ext uri="{9D8B030D-6E8A-4147-A177-3AD203B41FA5}">
                      <a16:colId xmlns:a16="http://schemas.microsoft.com/office/drawing/2014/main" val="4170884841"/>
                    </a:ext>
                  </a:extLst>
                </a:gridCol>
                <a:gridCol w="2399601">
                  <a:extLst>
                    <a:ext uri="{9D8B030D-6E8A-4147-A177-3AD203B41FA5}">
                      <a16:colId xmlns:a16="http://schemas.microsoft.com/office/drawing/2014/main" val="2798438588"/>
                    </a:ext>
                  </a:extLst>
                </a:gridCol>
                <a:gridCol w="2249626">
                  <a:extLst>
                    <a:ext uri="{9D8B030D-6E8A-4147-A177-3AD203B41FA5}">
                      <a16:colId xmlns:a16="http://schemas.microsoft.com/office/drawing/2014/main" val="318219250"/>
                    </a:ext>
                  </a:extLst>
                </a:gridCol>
                <a:gridCol w="2249626">
                  <a:extLst>
                    <a:ext uri="{9D8B030D-6E8A-4147-A177-3AD203B41FA5}">
                      <a16:colId xmlns:a16="http://schemas.microsoft.com/office/drawing/2014/main" val="2777462144"/>
                    </a:ext>
                  </a:extLst>
                </a:gridCol>
                <a:gridCol w="2249626">
                  <a:extLst>
                    <a:ext uri="{9D8B030D-6E8A-4147-A177-3AD203B41FA5}">
                      <a16:colId xmlns:a16="http://schemas.microsoft.com/office/drawing/2014/main" val="1223042575"/>
                    </a:ext>
                  </a:extLst>
                </a:gridCol>
                <a:gridCol w="2249626">
                  <a:extLst>
                    <a:ext uri="{9D8B030D-6E8A-4147-A177-3AD203B41FA5}">
                      <a16:colId xmlns:a16="http://schemas.microsoft.com/office/drawing/2014/main" val="1182192946"/>
                    </a:ext>
                  </a:extLst>
                </a:gridCol>
                <a:gridCol w="2549573">
                  <a:extLst>
                    <a:ext uri="{9D8B030D-6E8A-4147-A177-3AD203B41FA5}">
                      <a16:colId xmlns:a16="http://schemas.microsoft.com/office/drawing/2014/main" val="3186656148"/>
                    </a:ext>
                  </a:extLst>
                </a:gridCol>
              </a:tblGrid>
              <a:tr h="1311737">
                <a:tc>
                  <a:txBody>
                    <a:bodyPr/>
                    <a:lstStyle/>
                    <a:p>
                      <a:pPr marL="0" marR="0" algn="just">
                        <a:lnSpc>
                          <a:spcPct val="200000"/>
                        </a:lnSpc>
                        <a:spcBef>
                          <a:spcPts val="0"/>
                        </a:spcBef>
                        <a:spcAft>
                          <a:spcPts val="1000"/>
                        </a:spcAft>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Substance</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15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30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60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90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Recovery %</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0887508"/>
                  </a:ext>
                </a:extLst>
              </a:tr>
              <a:tr h="760775">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Dichloroethene</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ppm </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1.25</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0.65</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11570098"/>
                  </a:ext>
                </a:extLst>
              </a:tr>
              <a:tr h="760775">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Dichloroethylene</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1.20</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0.86</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0.65</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0.36</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70%</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62548590"/>
                  </a:ext>
                </a:extLst>
              </a:tr>
              <a:tr h="760775">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Dichloropropene</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1.09</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0.82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82621277"/>
                  </a:ext>
                </a:extLst>
              </a:tr>
              <a:tr h="760775">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Carbon Tetrachloride</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0.98</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0.75</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58%</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02868487"/>
                  </a:ext>
                </a:extLst>
              </a:tr>
              <a:tr h="760775">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Toluene</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0.94</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0.71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59%</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0427697"/>
                  </a:ext>
                </a:extLst>
              </a:tr>
              <a:tr h="760775">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Tetrachloroethylene</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0.74</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0.35</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22169510"/>
                  </a:ext>
                </a:extLst>
              </a:tr>
              <a:tr h="760775">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Ethylbenzene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1.09</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0.73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0.55</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78819562"/>
                  </a:ext>
                </a:extLst>
              </a:tr>
              <a:tr h="760775">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O-Xylene</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1.06</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0.71</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0.36</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66%</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1822722"/>
                  </a:ext>
                </a:extLst>
              </a:tr>
              <a:tr h="760775">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P&amp;M-Xylene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1.05</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0.70</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0.53</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0.36</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66%</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81258650"/>
                  </a:ext>
                </a:extLst>
              </a:tr>
            </a:tbl>
          </a:graphicData>
        </a:graphic>
      </p:graphicFrame>
    </p:spTree>
    <p:extLst>
      <p:ext uri="{BB962C8B-B14F-4D97-AF65-F5344CB8AC3E}">
        <p14:creationId xmlns:p14="http://schemas.microsoft.com/office/powerpoint/2010/main" val="2456031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 </a:t>
            </a:r>
            <a:r>
              <a:rPr lang="en-US" altLang="ko-KR" sz="4000" b="1" i="1" dirty="0">
                <a:latin typeface="Times New Roman" panose="02020603050405020304" pitchFamily="18" charset="0"/>
              </a:rPr>
              <a:t>2 ppm solution with PCNT</a:t>
            </a:r>
            <a:endParaRPr lang="en-US" sz="3200" b="1" dirty="0"/>
          </a:p>
        </p:txBody>
      </p:sp>
      <p:graphicFrame>
        <p:nvGraphicFramePr>
          <p:cNvPr id="3" name="Content Placeholder 3">
            <a:extLst>
              <a:ext uri="{FF2B5EF4-FFF2-40B4-BE49-F238E27FC236}">
                <a16:creationId xmlns:a16="http://schemas.microsoft.com/office/drawing/2014/main" id="{BD6F37D0-31E1-30AB-A7BB-F9A30BB7A40A}"/>
              </a:ext>
            </a:extLst>
          </p:cNvPr>
          <p:cNvGraphicFramePr>
            <a:graphicFrameLocks/>
          </p:cNvGraphicFramePr>
          <p:nvPr>
            <p:extLst>
              <p:ext uri="{D42A27DB-BD31-4B8C-83A1-F6EECF244321}">
                <p14:modId xmlns:p14="http://schemas.microsoft.com/office/powerpoint/2010/main" val="4191096878"/>
              </p:ext>
            </p:extLst>
          </p:nvPr>
        </p:nvGraphicFramePr>
        <p:xfrm>
          <a:off x="395536" y="1484784"/>
          <a:ext cx="17206665" cy="8230715"/>
        </p:xfrm>
        <a:graphic>
          <a:graphicData uri="http://schemas.openxmlformats.org/drawingml/2006/table">
            <a:tbl>
              <a:tblPr firstRow="1" bandRow="1">
                <a:tableStyleId>{5C22544A-7EE6-4342-B048-85BDC9FD1C3A}</a:tableStyleId>
              </a:tblPr>
              <a:tblGrid>
                <a:gridCol w="3676530">
                  <a:extLst>
                    <a:ext uri="{9D8B030D-6E8A-4147-A177-3AD203B41FA5}">
                      <a16:colId xmlns:a16="http://schemas.microsoft.com/office/drawing/2014/main" val="4170884841"/>
                    </a:ext>
                  </a:extLst>
                </a:gridCol>
                <a:gridCol w="2352979">
                  <a:extLst>
                    <a:ext uri="{9D8B030D-6E8A-4147-A177-3AD203B41FA5}">
                      <a16:colId xmlns:a16="http://schemas.microsoft.com/office/drawing/2014/main" val="2798438588"/>
                    </a:ext>
                  </a:extLst>
                </a:gridCol>
                <a:gridCol w="2205918">
                  <a:extLst>
                    <a:ext uri="{9D8B030D-6E8A-4147-A177-3AD203B41FA5}">
                      <a16:colId xmlns:a16="http://schemas.microsoft.com/office/drawing/2014/main" val="318219250"/>
                    </a:ext>
                  </a:extLst>
                </a:gridCol>
                <a:gridCol w="2205918">
                  <a:extLst>
                    <a:ext uri="{9D8B030D-6E8A-4147-A177-3AD203B41FA5}">
                      <a16:colId xmlns:a16="http://schemas.microsoft.com/office/drawing/2014/main" val="2777462144"/>
                    </a:ext>
                  </a:extLst>
                </a:gridCol>
                <a:gridCol w="2205918">
                  <a:extLst>
                    <a:ext uri="{9D8B030D-6E8A-4147-A177-3AD203B41FA5}">
                      <a16:colId xmlns:a16="http://schemas.microsoft.com/office/drawing/2014/main" val="1223042575"/>
                    </a:ext>
                  </a:extLst>
                </a:gridCol>
                <a:gridCol w="2205918">
                  <a:extLst>
                    <a:ext uri="{9D8B030D-6E8A-4147-A177-3AD203B41FA5}">
                      <a16:colId xmlns:a16="http://schemas.microsoft.com/office/drawing/2014/main" val="1182192946"/>
                    </a:ext>
                  </a:extLst>
                </a:gridCol>
                <a:gridCol w="2353484">
                  <a:extLst>
                    <a:ext uri="{9D8B030D-6E8A-4147-A177-3AD203B41FA5}">
                      <a16:colId xmlns:a16="http://schemas.microsoft.com/office/drawing/2014/main" val="3186656148"/>
                    </a:ext>
                  </a:extLst>
                </a:gridCol>
              </a:tblGrid>
              <a:tr h="1281257">
                <a:tc>
                  <a:txBody>
                    <a:bodyPr/>
                    <a:lstStyle/>
                    <a:p>
                      <a:pPr marL="0" marR="0" algn="just">
                        <a:lnSpc>
                          <a:spcPct val="200000"/>
                        </a:lnSpc>
                        <a:spcBef>
                          <a:spcPts val="0"/>
                        </a:spcBef>
                        <a:spcAft>
                          <a:spcPts val="1000"/>
                        </a:spcAft>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Substance</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15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30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60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90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Recovery %</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0887508"/>
                  </a:ext>
                </a:extLst>
              </a:tr>
              <a:tr h="772162">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Cumene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0.56</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11570098"/>
                  </a:ext>
                </a:extLst>
              </a:tr>
              <a:tr h="772162">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Chlorotoluene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0.89</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0.64</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62548590"/>
                  </a:ext>
                </a:extLst>
              </a:tr>
              <a:tr h="772162">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Isocumene</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0.78</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0.41</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71%</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82621277"/>
                  </a:ext>
                </a:extLst>
              </a:tr>
              <a:tr h="772162">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Chlorotoluene</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0.86</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0.60</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0.44</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64%</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02868487"/>
                  </a:ext>
                </a:extLst>
              </a:tr>
              <a:tr h="772162">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Mesitylene</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0.86</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0.39</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0427697"/>
                  </a:ext>
                </a:extLst>
              </a:tr>
              <a:tr h="772162">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Dimethylethylbenzene</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0.90</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0.32</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0.39</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0.26</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22169510"/>
                  </a:ext>
                </a:extLst>
              </a:tr>
              <a:tr h="772162">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Trimethylbenzene</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0.87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0.16</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0.42</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0.29</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66%</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78819562"/>
                  </a:ext>
                </a:extLst>
              </a:tr>
              <a:tr h="772162">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Dichlorobenzene</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0.77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0.55</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0.39</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0.28</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63%</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1822722"/>
                  </a:ext>
                </a:extLst>
              </a:tr>
              <a:tr h="772162">
                <a:tc>
                  <a:txBody>
                    <a:bodyPr/>
                    <a:lstStyle/>
                    <a:p>
                      <a:pPr marL="0" marR="0" algn="just">
                        <a:lnSpc>
                          <a:spcPct val="200000"/>
                        </a:lnSpc>
                        <a:spcBef>
                          <a:spcPts val="0"/>
                        </a:spcBef>
                        <a:spcAft>
                          <a:spcPts val="100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Propyltoluene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0.69</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0.25</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0.17</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75%</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81258650"/>
                  </a:ext>
                </a:extLst>
              </a:tr>
            </a:tbl>
          </a:graphicData>
        </a:graphic>
      </p:graphicFrame>
    </p:spTree>
    <p:extLst>
      <p:ext uri="{BB962C8B-B14F-4D97-AF65-F5344CB8AC3E}">
        <p14:creationId xmlns:p14="http://schemas.microsoft.com/office/powerpoint/2010/main" val="7559774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BD6F37D0-31E1-30AB-A7BB-F9A30BB7A40A}"/>
              </a:ext>
            </a:extLst>
          </p:cNvPr>
          <p:cNvGraphicFramePr>
            <a:graphicFrameLocks/>
          </p:cNvGraphicFramePr>
          <p:nvPr>
            <p:extLst>
              <p:ext uri="{D42A27DB-BD31-4B8C-83A1-F6EECF244321}">
                <p14:modId xmlns:p14="http://schemas.microsoft.com/office/powerpoint/2010/main" val="1828997117"/>
              </p:ext>
            </p:extLst>
          </p:nvPr>
        </p:nvGraphicFramePr>
        <p:xfrm>
          <a:off x="304800" y="1237777"/>
          <a:ext cx="17068802" cy="6344123"/>
        </p:xfrm>
        <a:graphic>
          <a:graphicData uri="http://schemas.openxmlformats.org/drawingml/2006/table">
            <a:tbl>
              <a:tblPr firstRow="1" bandRow="1">
                <a:tableStyleId>{5C22544A-7EE6-4342-B048-85BDC9FD1C3A}</a:tableStyleId>
              </a:tblPr>
              <a:tblGrid>
                <a:gridCol w="3647073">
                  <a:extLst>
                    <a:ext uri="{9D8B030D-6E8A-4147-A177-3AD203B41FA5}">
                      <a16:colId xmlns:a16="http://schemas.microsoft.com/office/drawing/2014/main" val="4170884841"/>
                    </a:ext>
                  </a:extLst>
                </a:gridCol>
                <a:gridCol w="2334126">
                  <a:extLst>
                    <a:ext uri="{9D8B030D-6E8A-4147-A177-3AD203B41FA5}">
                      <a16:colId xmlns:a16="http://schemas.microsoft.com/office/drawing/2014/main" val="2798438588"/>
                    </a:ext>
                  </a:extLst>
                </a:gridCol>
                <a:gridCol w="2188244">
                  <a:extLst>
                    <a:ext uri="{9D8B030D-6E8A-4147-A177-3AD203B41FA5}">
                      <a16:colId xmlns:a16="http://schemas.microsoft.com/office/drawing/2014/main" val="318219250"/>
                    </a:ext>
                  </a:extLst>
                </a:gridCol>
                <a:gridCol w="2188244">
                  <a:extLst>
                    <a:ext uri="{9D8B030D-6E8A-4147-A177-3AD203B41FA5}">
                      <a16:colId xmlns:a16="http://schemas.microsoft.com/office/drawing/2014/main" val="2777462144"/>
                    </a:ext>
                  </a:extLst>
                </a:gridCol>
                <a:gridCol w="2188244">
                  <a:extLst>
                    <a:ext uri="{9D8B030D-6E8A-4147-A177-3AD203B41FA5}">
                      <a16:colId xmlns:a16="http://schemas.microsoft.com/office/drawing/2014/main" val="1223042575"/>
                    </a:ext>
                  </a:extLst>
                </a:gridCol>
                <a:gridCol w="2188244">
                  <a:extLst>
                    <a:ext uri="{9D8B030D-6E8A-4147-A177-3AD203B41FA5}">
                      <a16:colId xmlns:a16="http://schemas.microsoft.com/office/drawing/2014/main" val="1182192946"/>
                    </a:ext>
                  </a:extLst>
                </a:gridCol>
                <a:gridCol w="2334627">
                  <a:extLst>
                    <a:ext uri="{9D8B030D-6E8A-4147-A177-3AD203B41FA5}">
                      <a16:colId xmlns:a16="http://schemas.microsoft.com/office/drawing/2014/main" val="3186656148"/>
                    </a:ext>
                  </a:extLst>
                </a:gridCol>
              </a:tblGrid>
              <a:tr h="1374389">
                <a:tc>
                  <a:txBody>
                    <a:bodyPr/>
                    <a:lstStyle/>
                    <a:p>
                      <a:pPr marL="0" marR="0" algn="just">
                        <a:lnSpc>
                          <a:spcPct val="200000"/>
                        </a:lnSpc>
                        <a:spcBef>
                          <a:spcPts val="0"/>
                        </a:spcBef>
                        <a:spcAft>
                          <a:spcPts val="1000"/>
                        </a:spcAft>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Substance</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15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30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60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90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Recovery %</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0887508"/>
                  </a:ext>
                </a:extLst>
              </a:tr>
              <a:tr h="828289">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Dichlorobenzene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0.77</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0.40</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0.29</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11570098"/>
                  </a:ext>
                </a:extLst>
              </a:tr>
              <a:tr h="828289">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Isopropyltoluene</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0.67</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0.24</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74%</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62548590"/>
                  </a:ext>
                </a:extLst>
              </a:tr>
              <a:tr h="828289">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Butylbenzene</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0.47</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0.19</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0.15</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82621277"/>
                  </a:ext>
                </a:extLst>
              </a:tr>
              <a:tr h="828289">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Trichlorobenzene</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0.64</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0.42</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0.30</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02868487"/>
                  </a:ext>
                </a:extLst>
              </a:tr>
              <a:tr h="828289">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Hexachlorobutadiene</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0.36</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0.09</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79%</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0427697"/>
                  </a:ext>
                </a:extLst>
              </a:tr>
              <a:tr h="828289">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Trichlorobenzene</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0.76</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0.27</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65%</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22169510"/>
                  </a:ext>
                </a:extLst>
              </a:tr>
            </a:tbl>
          </a:graphicData>
        </a:graphic>
      </p:graphicFrame>
      <p:sp>
        <p:nvSpPr>
          <p:cNvPr id="4" name="Rectangle 3"/>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 </a:t>
            </a:r>
            <a:r>
              <a:rPr lang="en-US" altLang="ko-KR" sz="4000" b="1" i="1" dirty="0">
                <a:latin typeface="Times New Roman" panose="02020603050405020304" pitchFamily="18" charset="0"/>
              </a:rPr>
              <a:t>2 ppm solution with PCNT</a:t>
            </a:r>
            <a:endParaRPr lang="en-US" sz="3200" b="1" dirty="0"/>
          </a:p>
        </p:txBody>
      </p:sp>
      <p:sp>
        <p:nvSpPr>
          <p:cNvPr id="5" name="Rectangle 4"/>
          <p:cNvSpPr/>
          <p:nvPr/>
        </p:nvSpPr>
        <p:spPr>
          <a:xfrm>
            <a:off x="457200" y="7835369"/>
            <a:ext cx="16916400" cy="2062103"/>
          </a:xfrm>
          <a:prstGeom prst="rect">
            <a:avLst/>
          </a:prstGeom>
        </p:spPr>
        <p:txBody>
          <a:bodyPr wrap="square">
            <a:spAutoFit/>
          </a:bodyPr>
          <a:lstStyle/>
          <a:p>
            <a:pPr algn="just"/>
            <a:r>
              <a:rPr lang="en-US" altLang="en-US" sz="3200" i="1" dirty="0">
                <a:solidFill>
                  <a:schemeClr val="tx2">
                    <a:lumMod val="75000"/>
                  </a:schemeClr>
                </a:solidFill>
                <a:latin typeface="Times New Roman" panose="02020603050405020304" pitchFamily="18" charset="0"/>
                <a:ea typeface="맑은 고딕" pitchFamily="50" charset="-127"/>
              </a:rPr>
              <a:t>The compounds that were tested on </a:t>
            </a:r>
            <a:r>
              <a:rPr lang="en-US" altLang="en-US" sz="3200" dirty="0">
                <a:solidFill>
                  <a:srgbClr val="002060"/>
                </a:solidFill>
                <a:latin typeface="Times New Roman" panose="02020603050405020304" pitchFamily="18" charset="0"/>
              </a:rPr>
              <a:t>copolymer-modified</a:t>
            </a:r>
            <a:r>
              <a:rPr lang="en-US" altLang="en-US" sz="3200" dirty="0">
                <a:solidFill>
                  <a:schemeClr val="tx2">
                    <a:lumMod val="75000"/>
                  </a:schemeClr>
                </a:solidFill>
                <a:latin typeface="Times New Roman" panose="02020603050405020304" pitchFamily="18" charset="0"/>
              </a:rPr>
              <a:t> CNT showed   </a:t>
            </a:r>
            <a:r>
              <a:rPr lang="en-US" altLang="en-US" sz="3200" i="1" dirty="0">
                <a:solidFill>
                  <a:schemeClr val="tx2">
                    <a:lumMod val="75000"/>
                  </a:schemeClr>
                </a:solidFill>
                <a:latin typeface="Times New Roman" panose="02020603050405020304" pitchFamily="18" charset="0"/>
                <a:ea typeface="맑은 고딕" pitchFamily="50" charset="-127"/>
              </a:rPr>
              <a:t>excellent  desorption recoveries. When studying the recovery rates for 2 ppm volatile organic compounds (VOCs) in water using </a:t>
            </a:r>
            <a:r>
              <a:rPr lang="en-US" altLang="en-US" sz="3200" dirty="0">
                <a:solidFill>
                  <a:srgbClr val="002060"/>
                </a:solidFill>
                <a:latin typeface="Times New Roman" panose="02020603050405020304" pitchFamily="18" charset="0"/>
              </a:rPr>
              <a:t>copolymer-modified</a:t>
            </a:r>
            <a:r>
              <a:rPr lang="en-US" altLang="en-US" sz="3200" dirty="0">
                <a:solidFill>
                  <a:schemeClr val="tx2">
                    <a:lumMod val="75000"/>
                  </a:schemeClr>
                </a:solidFill>
                <a:latin typeface="Times New Roman" panose="02020603050405020304" pitchFamily="18" charset="0"/>
              </a:rPr>
              <a:t> CNT , </a:t>
            </a:r>
            <a:r>
              <a:rPr lang="en-US" altLang="en-US" sz="3200" i="1" dirty="0">
                <a:solidFill>
                  <a:schemeClr val="tx2">
                    <a:lumMod val="75000"/>
                  </a:schemeClr>
                </a:solidFill>
                <a:latin typeface="Times New Roman" panose="02020603050405020304" pitchFamily="18" charset="0"/>
                <a:ea typeface="맑은 고딕" pitchFamily="50" charset="-127"/>
              </a:rPr>
              <a:t>it was discovered that the recovery  rates ranged from 58% to 78% over a 90-minute period.</a:t>
            </a:r>
            <a:endParaRPr lang="en-US" altLang="en-US" sz="3200" i="1" dirty="0">
              <a:solidFill>
                <a:schemeClr val="tx2">
                  <a:lumMod val="75000"/>
                </a:schemeClr>
              </a:solidFill>
              <a:latin typeface="Times New Roman" panose="02020603050405020304" pitchFamily="18" charset="0"/>
              <a:ea typeface="맑은 고딕" pitchFamily="50" charset="-127"/>
            </a:endParaRPr>
          </a:p>
        </p:txBody>
      </p:sp>
    </p:spTree>
    <p:extLst>
      <p:ext uri="{BB962C8B-B14F-4D97-AF65-F5344CB8AC3E}">
        <p14:creationId xmlns:p14="http://schemas.microsoft.com/office/powerpoint/2010/main" val="32025703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C6C8D560-3A73-31E3-EB64-3BFE3BA2BA93}"/>
              </a:ext>
            </a:extLst>
          </p:cNvPr>
          <p:cNvGraphicFramePr>
            <a:graphicFrameLocks/>
          </p:cNvGraphicFramePr>
          <p:nvPr>
            <p:extLst>
              <p:ext uri="{D42A27DB-BD31-4B8C-83A1-F6EECF244321}">
                <p14:modId xmlns:p14="http://schemas.microsoft.com/office/powerpoint/2010/main" val="3981489326"/>
              </p:ext>
            </p:extLst>
          </p:nvPr>
        </p:nvGraphicFramePr>
        <p:xfrm>
          <a:off x="685800" y="1562100"/>
          <a:ext cx="16916400" cy="73152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 </a:t>
            </a:r>
            <a:r>
              <a:rPr lang="en-US" altLang="ko-KR" sz="4000" b="1" i="1" dirty="0">
                <a:latin typeface="Times New Roman" panose="02020603050405020304" pitchFamily="18" charset="0"/>
              </a:rPr>
              <a:t>2 ppm solution with PAMC</a:t>
            </a:r>
            <a:endParaRPr lang="en-US" sz="3200" b="1" dirty="0"/>
          </a:p>
        </p:txBody>
      </p:sp>
    </p:spTree>
    <p:extLst>
      <p:ext uri="{BB962C8B-B14F-4D97-AF65-F5344CB8AC3E}">
        <p14:creationId xmlns:p14="http://schemas.microsoft.com/office/powerpoint/2010/main" val="42545421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0C29A32F-BF93-A3DA-9829-D2F700F2C883}"/>
              </a:ext>
            </a:extLst>
          </p:cNvPr>
          <p:cNvGraphicFramePr>
            <a:graphicFrameLocks/>
          </p:cNvGraphicFramePr>
          <p:nvPr>
            <p:extLst>
              <p:ext uri="{D42A27DB-BD31-4B8C-83A1-F6EECF244321}">
                <p14:modId xmlns:p14="http://schemas.microsoft.com/office/powerpoint/2010/main" val="3536243416"/>
              </p:ext>
            </p:extLst>
          </p:nvPr>
        </p:nvGraphicFramePr>
        <p:xfrm>
          <a:off x="359408" y="1556792"/>
          <a:ext cx="17090394" cy="7930105"/>
        </p:xfrm>
        <a:graphic>
          <a:graphicData uri="http://schemas.openxmlformats.org/drawingml/2006/table">
            <a:tbl>
              <a:tblPr firstRow="1" bandRow="1">
                <a:tableStyleId>{5C22544A-7EE6-4342-B048-85BDC9FD1C3A}</a:tableStyleId>
              </a:tblPr>
              <a:tblGrid>
                <a:gridCol w="3506122">
                  <a:extLst>
                    <a:ext uri="{9D8B030D-6E8A-4147-A177-3AD203B41FA5}">
                      <a16:colId xmlns:a16="http://schemas.microsoft.com/office/drawing/2014/main" val="4170884841"/>
                    </a:ext>
                  </a:extLst>
                </a:gridCol>
                <a:gridCol w="2337079">
                  <a:extLst>
                    <a:ext uri="{9D8B030D-6E8A-4147-A177-3AD203B41FA5}">
                      <a16:colId xmlns:a16="http://schemas.microsoft.com/office/drawing/2014/main" val="2798438588"/>
                    </a:ext>
                  </a:extLst>
                </a:gridCol>
                <a:gridCol w="2191012">
                  <a:extLst>
                    <a:ext uri="{9D8B030D-6E8A-4147-A177-3AD203B41FA5}">
                      <a16:colId xmlns:a16="http://schemas.microsoft.com/office/drawing/2014/main" val="318219250"/>
                    </a:ext>
                  </a:extLst>
                </a:gridCol>
                <a:gridCol w="2191012">
                  <a:extLst>
                    <a:ext uri="{9D8B030D-6E8A-4147-A177-3AD203B41FA5}">
                      <a16:colId xmlns:a16="http://schemas.microsoft.com/office/drawing/2014/main" val="2777462144"/>
                    </a:ext>
                  </a:extLst>
                </a:gridCol>
                <a:gridCol w="2191012">
                  <a:extLst>
                    <a:ext uri="{9D8B030D-6E8A-4147-A177-3AD203B41FA5}">
                      <a16:colId xmlns:a16="http://schemas.microsoft.com/office/drawing/2014/main" val="1223042575"/>
                    </a:ext>
                  </a:extLst>
                </a:gridCol>
                <a:gridCol w="2191012">
                  <a:extLst>
                    <a:ext uri="{9D8B030D-6E8A-4147-A177-3AD203B41FA5}">
                      <a16:colId xmlns:a16="http://schemas.microsoft.com/office/drawing/2014/main" val="1182192946"/>
                    </a:ext>
                  </a:extLst>
                </a:gridCol>
                <a:gridCol w="2483145">
                  <a:extLst>
                    <a:ext uri="{9D8B030D-6E8A-4147-A177-3AD203B41FA5}">
                      <a16:colId xmlns:a16="http://schemas.microsoft.com/office/drawing/2014/main" val="3186656148"/>
                    </a:ext>
                  </a:extLst>
                </a:gridCol>
              </a:tblGrid>
              <a:tr h="1274983">
                <a:tc>
                  <a:txBody>
                    <a:bodyPr/>
                    <a:lstStyle/>
                    <a:p>
                      <a:pPr marL="0" marR="0" algn="just">
                        <a:lnSpc>
                          <a:spcPct val="200000"/>
                        </a:lnSpc>
                        <a:spcBef>
                          <a:spcPts val="0"/>
                        </a:spcBef>
                        <a:spcAft>
                          <a:spcPts val="1000"/>
                        </a:spcAft>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Substance</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15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30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60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90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Recovery %</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0887508"/>
                  </a:ext>
                </a:extLst>
              </a:tr>
              <a:tr h="739458">
                <a:tc>
                  <a:txBody>
                    <a:bodyPr/>
                    <a:lstStyle/>
                    <a:p>
                      <a:pPr marL="0" marR="0" algn="just">
                        <a:lnSpc>
                          <a:spcPct val="200000"/>
                        </a:lnSpc>
                        <a:spcBef>
                          <a:spcPts val="0"/>
                        </a:spcBef>
                        <a:spcAft>
                          <a:spcPts val="100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Dichloroethene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 ppm </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1.49</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0.72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0.35</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11570098"/>
                  </a:ext>
                </a:extLst>
              </a:tr>
              <a:tr h="739458">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Dichloroethylene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1.55</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1.29</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0.99</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0.55</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62548590"/>
                  </a:ext>
                </a:extLst>
              </a:tr>
              <a:tr h="739458">
                <a:tc>
                  <a:txBody>
                    <a:bodyPr/>
                    <a:lstStyle/>
                    <a:p>
                      <a:pPr marL="0" marR="0" algn="just">
                        <a:lnSpc>
                          <a:spcPct val="200000"/>
                        </a:lnSpc>
                        <a:spcBef>
                          <a:spcPts val="0"/>
                        </a:spcBef>
                        <a:spcAft>
                          <a:spcPts val="100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Dichloropropene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1.37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0.95</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0.84</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0.55</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72%</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82621277"/>
                  </a:ext>
                </a:extLst>
              </a:tr>
              <a:tr h="739458">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Carbon Tetrachloride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1.50</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1.26</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0.69</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66%</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02868487"/>
                  </a:ext>
                </a:extLst>
              </a:tr>
              <a:tr h="739458">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Toluene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0.06</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0427697"/>
                  </a:ext>
                </a:extLst>
              </a:tr>
              <a:tr h="739458">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Tetrachloroethylene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0.80</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86%</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22169510"/>
                  </a:ext>
                </a:extLst>
              </a:tr>
              <a:tr h="739458">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Ethylbenzene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1.25</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0.71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0.44</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78819562"/>
                  </a:ext>
                </a:extLst>
              </a:tr>
              <a:tr h="739458">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O-Xylene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1.18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0.83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0.65</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79%</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1822722"/>
                  </a:ext>
                </a:extLst>
              </a:tr>
              <a:tr h="739458">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P&amp;M-Xylene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1.23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0.88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0.69</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0.44</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78%</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81258650"/>
                  </a:ext>
                </a:extLst>
              </a:tr>
            </a:tbl>
          </a:graphicData>
        </a:graphic>
      </p:graphicFrame>
      <p:sp>
        <p:nvSpPr>
          <p:cNvPr id="3" name="Rectangle 2"/>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 </a:t>
            </a:r>
            <a:r>
              <a:rPr lang="en-US" altLang="ko-KR" sz="4000" b="1" i="1" dirty="0">
                <a:latin typeface="Times New Roman" panose="02020603050405020304" pitchFamily="18" charset="0"/>
              </a:rPr>
              <a:t>2 ppm solution with PAMC</a:t>
            </a:r>
            <a:endParaRPr lang="en-US" sz="3200" b="1" dirty="0"/>
          </a:p>
        </p:txBody>
      </p:sp>
    </p:spTree>
    <p:extLst>
      <p:ext uri="{BB962C8B-B14F-4D97-AF65-F5344CB8AC3E}">
        <p14:creationId xmlns:p14="http://schemas.microsoft.com/office/powerpoint/2010/main" val="2355293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849600" y="-779183"/>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Rectangle 3"/>
          <p:cNvSpPr/>
          <p:nvPr/>
        </p:nvSpPr>
        <p:spPr>
          <a:xfrm>
            <a:off x="4724400" y="515979"/>
            <a:ext cx="7669966" cy="707886"/>
          </a:xfrm>
          <a:prstGeom prst="rect">
            <a:avLst/>
          </a:prstGeom>
        </p:spPr>
        <p:txBody>
          <a:bodyPr wrap="square">
            <a:spAutoFit/>
          </a:bodyPr>
          <a:lstStyle/>
          <a:p>
            <a:pPr algn="ctr"/>
            <a:r>
              <a:rPr lang="en-US" altLang="ko-KR" sz="4000" b="1" i="1" dirty="0" smtClean="0">
                <a:latin typeface="Times New Roman" panose="02020603050405020304" pitchFamily="18" charset="0"/>
              </a:rPr>
              <a:t>INTRODUCTION</a:t>
            </a:r>
            <a:endParaRPr lang="en-US" sz="3200" b="1" dirty="0"/>
          </a:p>
        </p:txBody>
      </p:sp>
      <p:sp>
        <p:nvSpPr>
          <p:cNvPr id="5" name="Rectangle 4"/>
          <p:cNvSpPr/>
          <p:nvPr/>
        </p:nvSpPr>
        <p:spPr>
          <a:xfrm>
            <a:off x="914400" y="1866900"/>
            <a:ext cx="13563600" cy="3416320"/>
          </a:xfrm>
          <a:prstGeom prst="rect">
            <a:avLst/>
          </a:prstGeom>
        </p:spPr>
        <p:txBody>
          <a:bodyPr wrap="square">
            <a:spAutoFit/>
          </a:bodyPr>
          <a:lstStyle/>
          <a:p>
            <a:pPr lvl="0" indent="-285750">
              <a:lnSpc>
                <a:spcPct val="150000"/>
              </a:lnSpc>
              <a:buFont typeface="Arial" pitchFamily="34" charset="0"/>
              <a:buChar char="•"/>
              <a:defRPr/>
            </a:pPr>
            <a:r>
              <a:rPr lang="en-US" altLang="ko-KR" sz="3600" dirty="0">
                <a:solidFill>
                  <a:schemeClr val="accent1">
                    <a:lumMod val="50000"/>
                  </a:schemeClr>
                </a:solidFill>
                <a:latin typeface="Times New Roman" panose="02020603050405020304" pitchFamily="18" charset="0"/>
                <a:cs typeface="Times New Roman" panose="02020603050405020304" pitchFamily="18" charset="0"/>
              </a:rPr>
              <a:t>Water is required for all living species to survive. </a:t>
            </a:r>
          </a:p>
          <a:p>
            <a:pPr lvl="0" indent="-285750">
              <a:lnSpc>
                <a:spcPct val="150000"/>
              </a:lnSpc>
              <a:buFont typeface="Arial" pitchFamily="34" charset="0"/>
              <a:buChar char="•"/>
              <a:defRPr/>
            </a:pPr>
            <a:r>
              <a:rPr lang="en-US" altLang="ko-KR" sz="3600" dirty="0">
                <a:solidFill>
                  <a:schemeClr val="accent1">
                    <a:lumMod val="50000"/>
                  </a:schemeClr>
                </a:solidFill>
                <a:latin typeface="Times New Roman" panose="02020603050405020304" pitchFamily="18" charset="0"/>
                <a:cs typeface="Times New Roman" panose="02020603050405020304" pitchFamily="18" charset="0"/>
              </a:rPr>
              <a:t>97% of water on the Earth is salt water ,only 3% us fresh water .</a:t>
            </a:r>
          </a:p>
          <a:p>
            <a:pPr lvl="0" indent="-285750">
              <a:lnSpc>
                <a:spcPct val="150000"/>
              </a:lnSpc>
              <a:buFont typeface="Arial" pitchFamily="34" charset="0"/>
              <a:buChar char="•"/>
              <a:defRPr/>
            </a:pPr>
            <a:r>
              <a:rPr lang="en-US" altLang="ko-KR" sz="3600" dirty="0">
                <a:solidFill>
                  <a:schemeClr val="accent1">
                    <a:lumMod val="50000"/>
                  </a:schemeClr>
                </a:solidFill>
                <a:latin typeface="Times New Roman" panose="02020603050405020304" pitchFamily="18" charset="0"/>
                <a:cs typeface="Times New Roman" panose="02020603050405020304" pitchFamily="18" charset="0"/>
              </a:rPr>
              <a:t>Globally, the issue of water scarcity and growing water consumption has become a severe concern.</a:t>
            </a:r>
          </a:p>
        </p:txBody>
      </p:sp>
      <p:pic>
        <p:nvPicPr>
          <p:cNvPr id="6" name="Picture 5" descr="A drop of water falling into water&#10;&#10;Description automatically generated">
            <a:extLst>
              <a:ext uri="{FF2B5EF4-FFF2-40B4-BE49-F238E27FC236}">
                <a16:creationId xmlns:a16="http://schemas.microsoft.com/office/drawing/2014/main" id="{45A66DDB-2A33-A10F-C6D9-1F196AAF3F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9503" y="5926255"/>
            <a:ext cx="6204863" cy="3474720"/>
          </a:xfrm>
          <a:prstGeom prst="flowChartAlternateProcess">
            <a:avLst/>
          </a:prstGeom>
        </p:spPr>
      </p:pic>
    </p:spTree>
    <p:extLst>
      <p:ext uri="{BB962C8B-B14F-4D97-AF65-F5344CB8AC3E}">
        <p14:creationId xmlns:p14="http://schemas.microsoft.com/office/powerpoint/2010/main" val="30339448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BD6F37D0-31E1-30AB-A7BB-F9A30BB7A40A}"/>
              </a:ext>
            </a:extLst>
          </p:cNvPr>
          <p:cNvGraphicFramePr>
            <a:graphicFrameLocks/>
          </p:cNvGraphicFramePr>
          <p:nvPr>
            <p:extLst>
              <p:ext uri="{D42A27DB-BD31-4B8C-83A1-F6EECF244321}">
                <p14:modId xmlns:p14="http://schemas.microsoft.com/office/powerpoint/2010/main" val="1967658806"/>
              </p:ext>
            </p:extLst>
          </p:nvPr>
        </p:nvGraphicFramePr>
        <p:xfrm>
          <a:off x="395536" y="1484784"/>
          <a:ext cx="16825663" cy="7925912"/>
        </p:xfrm>
        <a:graphic>
          <a:graphicData uri="http://schemas.openxmlformats.org/drawingml/2006/table">
            <a:tbl>
              <a:tblPr firstRow="1" bandRow="1">
                <a:tableStyleId>{5C22544A-7EE6-4342-B048-85BDC9FD1C3A}</a:tableStyleId>
              </a:tblPr>
              <a:tblGrid>
                <a:gridCol w="3595122">
                  <a:extLst>
                    <a:ext uri="{9D8B030D-6E8A-4147-A177-3AD203B41FA5}">
                      <a16:colId xmlns:a16="http://schemas.microsoft.com/office/drawing/2014/main" val="4170884841"/>
                    </a:ext>
                  </a:extLst>
                </a:gridCol>
                <a:gridCol w="2300878">
                  <a:extLst>
                    <a:ext uri="{9D8B030D-6E8A-4147-A177-3AD203B41FA5}">
                      <a16:colId xmlns:a16="http://schemas.microsoft.com/office/drawing/2014/main" val="2798438588"/>
                    </a:ext>
                  </a:extLst>
                </a:gridCol>
                <a:gridCol w="2157073">
                  <a:extLst>
                    <a:ext uri="{9D8B030D-6E8A-4147-A177-3AD203B41FA5}">
                      <a16:colId xmlns:a16="http://schemas.microsoft.com/office/drawing/2014/main" val="318219250"/>
                    </a:ext>
                  </a:extLst>
                </a:gridCol>
                <a:gridCol w="2157073">
                  <a:extLst>
                    <a:ext uri="{9D8B030D-6E8A-4147-A177-3AD203B41FA5}">
                      <a16:colId xmlns:a16="http://schemas.microsoft.com/office/drawing/2014/main" val="2777462144"/>
                    </a:ext>
                  </a:extLst>
                </a:gridCol>
                <a:gridCol w="2157073">
                  <a:extLst>
                    <a:ext uri="{9D8B030D-6E8A-4147-A177-3AD203B41FA5}">
                      <a16:colId xmlns:a16="http://schemas.microsoft.com/office/drawing/2014/main" val="1223042575"/>
                    </a:ext>
                  </a:extLst>
                </a:gridCol>
                <a:gridCol w="2157073">
                  <a:extLst>
                    <a:ext uri="{9D8B030D-6E8A-4147-A177-3AD203B41FA5}">
                      <a16:colId xmlns:a16="http://schemas.microsoft.com/office/drawing/2014/main" val="1182192946"/>
                    </a:ext>
                  </a:extLst>
                </a:gridCol>
                <a:gridCol w="2301371">
                  <a:extLst>
                    <a:ext uri="{9D8B030D-6E8A-4147-A177-3AD203B41FA5}">
                      <a16:colId xmlns:a16="http://schemas.microsoft.com/office/drawing/2014/main" val="3186656148"/>
                    </a:ext>
                  </a:extLst>
                </a:gridCol>
              </a:tblGrid>
              <a:tr h="1233809">
                <a:tc>
                  <a:txBody>
                    <a:bodyPr/>
                    <a:lstStyle/>
                    <a:p>
                      <a:pPr marL="0" marR="0" algn="just">
                        <a:lnSpc>
                          <a:spcPct val="200000"/>
                        </a:lnSpc>
                        <a:spcBef>
                          <a:spcPts val="0"/>
                        </a:spcBef>
                        <a:spcAft>
                          <a:spcPts val="1000"/>
                        </a:spcAft>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Substance</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15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30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60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90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Recovery %</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0887508"/>
                  </a:ext>
                </a:extLst>
              </a:tr>
              <a:tr h="743567">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Cumene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0.73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0.54</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0.34</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11570098"/>
                  </a:ext>
                </a:extLst>
              </a:tr>
              <a:tr h="743567">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Chlorotoluene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0.71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62548590"/>
                  </a:ext>
                </a:extLst>
              </a:tr>
              <a:tr h="743567">
                <a:tc>
                  <a:txBody>
                    <a:bodyPr/>
                    <a:lstStyle/>
                    <a:p>
                      <a:pPr marL="0" marR="0" algn="just">
                        <a:lnSpc>
                          <a:spcPct val="200000"/>
                        </a:lnSpc>
                        <a:spcBef>
                          <a:spcPts val="0"/>
                        </a:spcBef>
                        <a:spcAft>
                          <a:spcPts val="100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Isocumene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86%</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82621277"/>
                  </a:ext>
                </a:extLst>
              </a:tr>
              <a:tr h="743567">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Chlorotoluene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1.00</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0.55</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0.36</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02868487"/>
                  </a:ext>
                </a:extLst>
              </a:tr>
              <a:tr h="743567">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Mesitylene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0.95</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84%</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0427697"/>
                  </a:ext>
                </a:extLst>
              </a:tr>
              <a:tr h="743567">
                <a:tc>
                  <a:txBody>
                    <a:bodyPr/>
                    <a:lstStyle/>
                    <a:p>
                      <a:pPr marL="0" marR="0" algn="just">
                        <a:lnSpc>
                          <a:spcPct val="200000"/>
                        </a:lnSpc>
                        <a:spcBef>
                          <a:spcPts val="0"/>
                        </a:spcBef>
                        <a:spcAft>
                          <a:spcPts val="100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Dimethylethylbenzene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0.64</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0.44</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0.29</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86%</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22169510"/>
                  </a:ext>
                </a:extLst>
              </a:tr>
              <a:tr h="743567">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Trimethylbenzene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0.96</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0.50</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178819562"/>
                  </a:ext>
                </a:extLst>
              </a:tr>
              <a:tr h="743567">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Dichlorobenzene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0.49</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84%</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1822722"/>
                  </a:ext>
                </a:extLst>
              </a:tr>
              <a:tr h="743567">
                <a:tc>
                  <a:txBody>
                    <a:bodyPr/>
                    <a:lstStyle/>
                    <a:p>
                      <a:pPr marL="0" marR="0" algn="just">
                        <a:lnSpc>
                          <a:spcPct val="200000"/>
                        </a:lnSpc>
                        <a:spcBef>
                          <a:spcPts val="0"/>
                        </a:spcBef>
                        <a:spcAft>
                          <a:spcPts val="100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Propyltoluene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0.72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89%</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081258650"/>
                  </a:ext>
                </a:extLst>
              </a:tr>
            </a:tbl>
          </a:graphicData>
        </a:graphic>
      </p:graphicFrame>
      <p:sp>
        <p:nvSpPr>
          <p:cNvPr id="3" name="Rectangle 2"/>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 </a:t>
            </a:r>
            <a:r>
              <a:rPr lang="en-US" altLang="ko-KR" sz="4000" b="1" i="1" dirty="0">
                <a:latin typeface="Times New Roman" panose="02020603050405020304" pitchFamily="18" charset="0"/>
              </a:rPr>
              <a:t>2 ppm solution with PAMC</a:t>
            </a:r>
            <a:endParaRPr lang="en-US" sz="3200" b="1" dirty="0"/>
          </a:p>
        </p:txBody>
      </p:sp>
    </p:spTree>
    <p:extLst>
      <p:ext uri="{BB962C8B-B14F-4D97-AF65-F5344CB8AC3E}">
        <p14:creationId xmlns:p14="http://schemas.microsoft.com/office/powerpoint/2010/main" val="14043295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BD6F37D0-31E1-30AB-A7BB-F9A30BB7A40A}"/>
              </a:ext>
            </a:extLst>
          </p:cNvPr>
          <p:cNvGraphicFramePr>
            <a:graphicFrameLocks/>
          </p:cNvGraphicFramePr>
          <p:nvPr>
            <p:extLst>
              <p:ext uri="{D42A27DB-BD31-4B8C-83A1-F6EECF244321}">
                <p14:modId xmlns:p14="http://schemas.microsoft.com/office/powerpoint/2010/main" val="3282046234"/>
              </p:ext>
            </p:extLst>
          </p:nvPr>
        </p:nvGraphicFramePr>
        <p:xfrm>
          <a:off x="395536" y="1484784"/>
          <a:ext cx="16901864" cy="5608320"/>
        </p:xfrm>
        <a:graphic>
          <a:graphicData uri="http://schemas.openxmlformats.org/drawingml/2006/table">
            <a:tbl>
              <a:tblPr firstRow="1" bandRow="1">
                <a:tableStyleId>{5C22544A-7EE6-4342-B048-85BDC9FD1C3A}</a:tableStyleId>
              </a:tblPr>
              <a:tblGrid>
                <a:gridCol w="3611404">
                  <a:extLst>
                    <a:ext uri="{9D8B030D-6E8A-4147-A177-3AD203B41FA5}">
                      <a16:colId xmlns:a16="http://schemas.microsoft.com/office/drawing/2014/main" val="4170884841"/>
                    </a:ext>
                  </a:extLst>
                </a:gridCol>
                <a:gridCol w="2311298">
                  <a:extLst>
                    <a:ext uri="{9D8B030D-6E8A-4147-A177-3AD203B41FA5}">
                      <a16:colId xmlns:a16="http://schemas.microsoft.com/office/drawing/2014/main" val="2798438588"/>
                    </a:ext>
                  </a:extLst>
                </a:gridCol>
                <a:gridCol w="2166842">
                  <a:extLst>
                    <a:ext uri="{9D8B030D-6E8A-4147-A177-3AD203B41FA5}">
                      <a16:colId xmlns:a16="http://schemas.microsoft.com/office/drawing/2014/main" val="318219250"/>
                    </a:ext>
                  </a:extLst>
                </a:gridCol>
                <a:gridCol w="2166842">
                  <a:extLst>
                    <a:ext uri="{9D8B030D-6E8A-4147-A177-3AD203B41FA5}">
                      <a16:colId xmlns:a16="http://schemas.microsoft.com/office/drawing/2014/main" val="2777462144"/>
                    </a:ext>
                  </a:extLst>
                </a:gridCol>
                <a:gridCol w="2166842">
                  <a:extLst>
                    <a:ext uri="{9D8B030D-6E8A-4147-A177-3AD203B41FA5}">
                      <a16:colId xmlns:a16="http://schemas.microsoft.com/office/drawing/2014/main" val="1223042575"/>
                    </a:ext>
                  </a:extLst>
                </a:gridCol>
                <a:gridCol w="2166842">
                  <a:extLst>
                    <a:ext uri="{9D8B030D-6E8A-4147-A177-3AD203B41FA5}">
                      <a16:colId xmlns:a16="http://schemas.microsoft.com/office/drawing/2014/main" val="1182192946"/>
                    </a:ext>
                  </a:extLst>
                </a:gridCol>
                <a:gridCol w="2311794">
                  <a:extLst>
                    <a:ext uri="{9D8B030D-6E8A-4147-A177-3AD203B41FA5}">
                      <a16:colId xmlns:a16="http://schemas.microsoft.com/office/drawing/2014/main" val="3186656148"/>
                    </a:ext>
                  </a:extLst>
                </a:gridCol>
              </a:tblGrid>
              <a:tr h="1139290">
                <a:tc>
                  <a:txBody>
                    <a:bodyPr/>
                    <a:lstStyle/>
                    <a:p>
                      <a:pPr marL="0" marR="0" algn="just">
                        <a:lnSpc>
                          <a:spcPct val="200000"/>
                        </a:lnSpc>
                        <a:spcBef>
                          <a:spcPts val="0"/>
                        </a:spcBef>
                        <a:spcAft>
                          <a:spcPts val="1000"/>
                        </a:spcAft>
                      </a:pPr>
                      <a:r>
                        <a:rPr lang="en-US"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Substance</a:t>
                      </a:r>
                      <a:endParaRPr lang="en-US" sz="4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15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30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60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Concentration after 90 min</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lgn="just">
                        <a:lnSpc>
                          <a:spcPct val="200000"/>
                        </a:lnSpc>
                        <a:spcBef>
                          <a:spcPts val="0"/>
                        </a:spcBef>
                        <a:spcAft>
                          <a:spcPts val="1000"/>
                        </a:spcAft>
                      </a:pPr>
                      <a:r>
                        <a:rPr lang="en-US"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Recovery %</a:t>
                      </a:r>
                      <a:endParaRPr lang="en-US" sz="4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0887508"/>
                  </a:ext>
                </a:extLst>
              </a:tr>
              <a:tr h="686604">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Dichlorobenzene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0.60</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0.50</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0.34</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11570098"/>
                  </a:ext>
                </a:extLst>
              </a:tr>
              <a:tr h="686604">
                <a:tc>
                  <a:txBody>
                    <a:bodyPr/>
                    <a:lstStyle/>
                    <a:p>
                      <a:pPr marL="0" marR="0" algn="just">
                        <a:lnSpc>
                          <a:spcPct val="200000"/>
                        </a:lnSpc>
                        <a:spcBef>
                          <a:spcPts val="0"/>
                        </a:spcBef>
                        <a:spcAft>
                          <a:spcPts val="1000"/>
                        </a:spcAft>
                      </a:pPr>
                      <a:r>
                        <a:rPr lang="en-US" sz="24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Isopropyltoluene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0.71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0.30</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0.21</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90%</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662548590"/>
                  </a:ext>
                </a:extLst>
              </a:tr>
              <a:tr h="686604">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Butylbenzene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0.50</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0.26</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0.20</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0.14</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93%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582621277"/>
                  </a:ext>
                </a:extLst>
              </a:tr>
              <a:tr h="686604">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Trichlorobenzene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0.83</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0.46</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0.26</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02868487"/>
                  </a:ext>
                </a:extLst>
              </a:tr>
              <a:tr h="686604">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Hexachlorobutadiene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1.45</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0.89</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0.62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69%</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80427697"/>
                  </a:ext>
                </a:extLst>
              </a:tr>
              <a:tr h="686604">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Trichlorobenzene</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lvl="0" indent="0" algn="just" defTabSz="914400" rtl="0" eaLnBrk="1" fontAlgn="auto" latinLnBrk="1" hangingPunct="1">
                        <a:lnSpc>
                          <a:spcPct val="200000"/>
                        </a:lnSpc>
                        <a:spcBef>
                          <a:spcPts val="0"/>
                        </a:spcBef>
                        <a:spcAft>
                          <a:spcPts val="10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2 ppm </a:t>
                      </a:r>
                      <a:endParaRPr kumimoji="0" lang="en-US" sz="4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0.98</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0.52</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0.37</a:t>
                      </a:r>
                      <a:endParaRPr lang="en-US" sz="4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c>
                  <a:txBody>
                    <a:bodyPr/>
                    <a:lstStyle/>
                    <a:p>
                      <a:pPr marL="0" marR="0" algn="just">
                        <a:lnSpc>
                          <a:spcPct val="200000"/>
                        </a:lnSpc>
                        <a:spcBef>
                          <a:spcPts val="0"/>
                        </a:spcBef>
                        <a:spcAft>
                          <a:spcPts val="1000"/>
                        </a:spcAft>
                      </a:pPr>
                      <a:r>
                        <a:rPr lang="en-US" sz="24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82%</a:t>
                      </a:r>
                      <a:endParaRPr lang="en-US" sz="4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22169510"/>
                  </a:ext>
                </a:extLst>
              </a:tr>
            </a:tbl>
          </a:graphicData>
        </a:graphic>
      </p:graphicFrame>
      <p:sp>
        <p:nvSpPr>
          <p:cNvPr id="3" name="Rectangle 2"/>
          <p:cNvSpPr/>
          <p:nvPr/>
        </p:nvSpPr>
        <p:spPr>
          <a:xfrm>
            <a:off x="395536" y="6972300"/>
            <a:ext cx="16901864" cy="2062103"/>
          </a:xfrm>
          <a:prstGeom prst="rect">
            <a:avLst/>
          </a:prstGeom>
        </p:spPr>
        <p:txBody>
          <a:bodyPr wrap="square">
            <a:spAutoFit/>
          </a:bodyPr>
          <a:lstStyle/>
          <a:p>
            <a:pPr algn="just"/>
            <a:r>
              <a:rPr lang="en-US" sz="3200" i="1" dirty="0">
                <a:solidFill>
                  <a:schemeClr val="tx2">
                    <a:lumMod val="75000"/>
                  </a:schemeClr>
                </a:solidFill>
                <a:latin typeface="Times New Roman" panose="02020603050405020304" pitchFamily="18" charset="0"/>
                <a:ea typeface="맑은 고딕" pitchFamily="50" charset="-127"/>
              </a:rPr>
              <a:t>The compounds tested on carbon showed excellent results in terms of  </a:t>
            </a:r>
            <a:r>
              <a:rPr lang="en-US" sz="3200" i="1" dirty="0" smtClean="0">
                <a:solidFill>
                  <a:schemeClr val="tx2">
                    <a:lumMod val="75000"/>
                  </a:schemeClr>
                </a:solidFill>
                <a:latin typeface="Times New Roman" panose="02020603050405020304" pitchFamily="18" charset="0"/>
                <a:ea typeface="맑은 고딕" pitchFamily="50" charset="-127"/>
              </a:rPr>
              <a:t>desorption </a:t>
            </a:r>
            <a:r>
              <a:rPr lang="en-US" sz="3200" i="1" dirty="0">
                <a:solidFill>
                  <a:schemeClr val="tx2">
                    <a:lumMod val="75000"/>
                  </a:schemeClr>
                </a:solidFill>
                <a:latin typeface="Times New Roman" panose="02020603050405020304" pitchFamily="18" charset="0"/>
                <a:ea typeface="맑은 고딕" pitchFamily="50" charset="-127"/>
              </a:rPr>
              <a:t>recoveries. When studying the recovery rates of volatile     organic compounds (VOCs) in water using </a:t>
            </a:r>
            <a:r>
              <a:rPr lang="en-US" altLang="en-US" sz="3200" dirty="0">
                <a:solidFill>
                  <a:srgbClr val="002060"/>
                </a:solidFill>
                <a:latin typeface="Times New Roman" panose="02020603050405020304" pitchFamily="18" charset="0"/>
              </a:rPr>
              <a:t>copolymer-modified</a:t>
            </a:r>
            <a:r>
              <a:rPr lang="en-US" altLang="en-US" sz="3200" dirty="0">
                <a:solidFill>
                  <a:schemeClr val="tx2">
                    <a:lumMod val="75000"/>
                  </a:schemeClr>
                </a:solidFill>
                <a:latin typeface="Times New Roman" panose="02020603050405020304" pitchFamily="18" charset="0"/>
              </a:rPr>
              <a:t> </a:t>
            </a:r>
            <a:r>
              <a:rPr lang="en-US" altLang="en-US" sz="3200" dirty="0" smtClean="0">
                <a:solidFill>
                  <a:schemeClr val="tx2">
                    <a:lumMod val="75000"/>
                  </a:schemeClr>
                </a:solidFill>
                <a:latin typeface="Times New Roman" panose="02020603050405020304" pitchFamily="18" charset="0"/>
              </a:rPr>
              <a:t>carbon </a:t>
            </a:r>
            <a:r>
              <a:rPr lang="en-US" sz="3200" i="1" dirty="0">
                <a:solidFill>
                  <a:schemeClr val="tx2">
                    <a:lumMod val="75000"/>
                  </a:schemeClr>
                </a:solidFill>
                <a:latin typeface="Times New Roman" panose="02020603050405020304" pitchFamily="18" charset="0"/>
                <a:ea typeface="맑은 고딕" pitchFamily="50" charset="-127"/>
              </a:rPr>
              <a:t>, it was discovered that recovery rates varied from </a:t>
            </a:r>
            <a:r>
              <a:rPr lang="en-US" sz="3200" i="1" dirty="0" smtClean="0">
                <a:solidFill>
                  <a:schemeClr val="tx2">
                    <a:lumMod val="75000"/>
                  </a:schemeClr>
                </a:solidFill>
                <a:latin typeface="Times New Roman" panose="02020603050405020304" pitchFamily="18" charset="0"/>
                <a:ea typeface="맑은 고딕" pitchFamily="50" charset="-127"/>
              </a:rPr>
              <a:t>69 </a:t>
            </a:r>
            <a:r>
              <a:rPr lang="en-US" sz="3200" i="1" dirty="0">
                <a:solidFill>
                  <a:schemeClr val="tx2">
                    <a:lumMod val="75000"/>
                  </a:schemeClr>
                </a:solidFill>
                <a:latin typeface="Times New Roman" panose="02020603050405020304" pitchFamily="18" charset="0"/>
                <a:ea typeface="맑은 고딕" pitchFamily="50" charset="-127"/>
              </a:rPr>
              <a:t>% to 97% over  a 90-minute period</a:t>
            </a:r>
            <a:endParaRPr lang="en-US" sz="3200" i="1" dirty="0">
              <a:solidFill>
                <a:schemeClr val="tx2">
                  <a:lumMod val="75000"/>
                </a:schemeClr>
              </a:solidFill>
              <a:latin typeface="Times New Roman" panose="02020603050405020304" pitchFamily="18" charset="0"/>
              <a:ea typeface="맑은 고딕" pitchFamily="50" charset="-127"/>
            </a:endParaRPr>
          </a:p>
        </p:txBody>
      </p:sp>
      <p:sp>
        <p:nvSpPr>
          <p:cNvPr id="4" name="Rectangle 3"/>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 </a:t>
            </a:r>
            <a:r>
              <a:rPr lang="en-US" altLang="ko-KR" sz="4000" b="1" i="1" dirty="0">
                <a:latin typeface="Times New Roman" panose="02020603050405020304" pitchFamily="18" charset="0"/>
              </a:rPr>
              <a:t>2 ppm solution with PAMC</a:t>
            </a:r>
            <a:endParaRPr lang="en-US" sz="3200" b="1" dirty="0"/>
          </a:p>
        </p:txBody>
      </p:sp>
    </p:spTree>
    <p:extLst>
      <p:ext uri="{BB962C8B-B14F-4D97-AF65-F5344CB8AC3E}">
        <p14:creationId xmlns:p14="http://schemas.microsoft.com/office/powerpoint/2010/main" val="34848831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71D050A1-48A3-8C7B-2B3C-DC9192611003}"/>
              </a:ext>
            </a:extLst>
          </p:cNvPr>
          <p:cNvGraphicFramePr>
            <a:graphicFrameLocks/>
          </p:cNvGraphicFramePr>
          <p:nvPr>
            <p:extLst>
              <p:ext uri="{D42A27DB-BD31-4B8C-83A1-F6EECF244321}">
                <p14:modId xmlns:p14="http://schemas.microsoft.com/office/powerpoint/2010/main" val="862355413"/>
              </p:ext>
            </p:extLst>
          </p:nvPr>
        </p:nvGraphicFramePr>
        <p:xfrm>
          <a:off x="381000" y="1368270"/>
          <a:ext cx="17373600" cy="728043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 </a:t>
            </a:r>
            <a:r>
              <a:rPr lang="en-US" altLang="ko-KR" sz="4000" b="1" i="1" dirty="0">
                <a:latin typeface="Times New Roman" panose="02020603050405020304" pitchFamily="18" charset="0"/>
              </a:rPr>
              <a:t>1 ppm solution with PAMC</a:t>
            </a:r>
            <a:endParaRPr lang="en-US" sz="3200" b="1" dirty="0"/>
          </a:p>
        </p:txBody>
      </p:sp>
      <p:sp>
        <p:nvSpPr>
          <p:cNvPr id="5" name="Rectangle 4"/>
          <p:cNvSpPr/>
          <p:nvPr/>
        </p:nvSpPr>
        <p:spPr>
          <a:xfrm>
            <a:off x="609600" y="8877300"/>
            <a:ext cx="9393918" cy="584775"/>
          </a:xfrm>
          <a:prstGeom prst="rect">
            <a:avLst/>
          </a:prstGeom>
        </p:spPr>
        <p:txBody>
          <a:bodyPr wrap="none">
            <a:spAutoFit/>
          </a:bodyPr>
          <a:lstStyle/>
          <a:p>
            <a:r>
              <a:rPr lang="en-US" altLang="en-US" sz="3200" i="1" dirty="0">
                <a:solidFill>
                  <a:schemeClr val="tx2">
                    <a:lumMod val="75000"/>
                  </a:schemeClr>
                </a:solidFill>
                <a:latin typeface="Times New Roman" panose="02020603050405020304" pitchFamily="18" charset="0"/>
                <a:ea typeface="맑은 고딕" pitchFamily="50" charset="-127"/>
              </a:rPr>
              <a:t>Recovery rates ranged from 83% to 97% within 90 min.</a:t>
            </a:r>
            <a:endParaRPr lang="en-US" sz="3200" dirty="0"/>
          </a:p>
        </p:txBody>
      </p:sp>
    </p:spTree>
    <p:extLst>
      <p:ext uri="{BB962C8B-B14F-4D97-AF65-F5344CB8AC3E}">
        <p14:creationId xmlns:p14="http://schemas.microsoft.com/office/powerpoint/2010/main" val="1872181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9707BF8-2DDC-7435-B1D4-4551C4E8E68B}"/>
              </a:ext>
            </a:extLst>
          </p:cNvPr>
          <p:cNvGraphicFramePr>
            <a:graphicFrameLocks/>
          </p:cNvGraphicFramePr>
          <p:nvPr>
            <p:extLst>
              <p:ext uri="{D42A27DB-BD31-4B8C-83A1-F6EECF244321}">
                <p14:modId xmlns:p14="http://schemas.microsoft.com/office/powerpoint/2010/main" val="2410969632"/>
              </p:ext>
            </p:extLst>
          </p:nvPr>
        </p:nvGraphicFramePr>
        <p:xfrm>
          <a:off x="539380" y="1638300"/>
          <a:ext cx="16834220" cy="7772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1 ppm solution with PAMC</a:t>
            </a:r>
            <a:endParaRPr lang="en-US" sz="3200" b="1" dirty="0"/>
          </a:p>
        </p:txBody>
      </p:sp>
    </p:spTree>
    <p:extLst>
      <p:ext uri="{BB962C8B-B14F-4D97-AF65-F5344CB8AC3E}">
        <p14:creationId xmlns:p14="http://schemas.microsoft.com/office/powerpoint/2010/main" val="3729699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4C8E349-5706-D31C-B400-7D99DFB51434}"/>
              </a:ext>
            </a:extLst>
          </p:cNvPr>
          <p:cNvGraphicFramePr>
            <a:graphicFrameLocks/>
          </p:cNvGraphicFramePr>
          <p:nvPr>
            <p:extLst>
              <p:ext uri="{D42A27DB-BD31-4B8C-83A1-F6EECF244321}">
                <p14:modId xmlns:p14="http://schemas.microsoft.com/office/powerpoint/2010/main" val="3606300993"/>
              </p:ext>
            </p:extLst>
          </p:nvPr>
        </p:nvGraphicFramePr>
        <p:xfrm>
          <a:off x="532586" y="1790700"/>
          <a:ext cx="16917213" cy="7010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0.5 ppm solution with PAMC</a:t>
            </a:r>
            <a:endParaRPr lang="en-US" sz="3200" b="1" dirty="0"/>
          </a:p>
        </p:txBody>
      </p:sp>
      <p:sp>
        <p:nvSpPr>
          <p:cNvPr id="4" name="TextBox 3">
            <a:extLst>
              <a:ext uri="{FF2B5EF4-FFF2-40B4-BE49-F238E27FC236}">
                <a16:creationId xmlns:a16="http://schemas.microsoft.com/office/drawing/2014/main" id="{30517DF6-11FD-890D-BCE1-347B6F14AC3C}"/>
              </a:ext>
            </a:extLst>
          </p:cNvPr>
          <p:cNvSpPr txBox="1"/>
          <p:nvPr/>
        </p:nvSpPr>
        <p:spPr>
          <a:xfrm>
            <a:off x="703226" y="9183269"/>
            <a:ext cx="11869774" cy="584775"/>
          </a:xfrm>
          <a:prstGeom prst="rect">
            <a:avLst/>
          </a:prstGeom>
          <a:noFill/>
        </p:spPr>
        <p:txBody>
          <a:bodyPr wrap="square" rtlCol="0">
            <a:spAutoFit/>
          </a:bodyPr>
          <a:lstStyle/>
          <a:p>
            <a:r>
              <a:rPr lang="en-US" altLang="en-US" sz="3200" i="1" dirty="0">
                <a:solidFill>
                  <a:schemeClr val="tx2">
                    <a:lumMod val="75000"/>
                  </a:schemeClr>
                </a:solidFill>
                <a:latin typeface="Times New Roman" panose="02020603050405020304" pitchFamily="18" charset="0"/>
                <a:ea typeface="맑은 고딕" pitchFamily="50" charset="-127"/>
              </a:rPr>
              <a:t>Recovery rates ranged from 85% to 99% within 90 min.</a:t>
            </a:r>
            <a:endParaRPr lang="en-US" sz="3200" dirty="0"/>
          </a:p>
        </p:txBody>
      </p:sp>
    </p:spTree>
    <p:extLst>
      <p:ext uri="{BB962C8B-B14F-4D97-AF65-F5344CB8AC3E}">
        <p14:creationId xmlns:p14="http://schemas.microsoft.com/office/powerpoint/2010/main" val="40997643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BD68F7C-E491-947E-32F2-CB60C07908BF}"/>
              </a:ext>
            </a:extLst>
          </p:cNvPr>
          <p:cNvGraphicFramePr>
            <a:graphicFrameLocks/>
          </p:cNvGraphicFramePr>
          <p:nvPr>
            <p:extLst>
              <p:ext uri="{D42A27DB-BD31-4B8C-83A1-F6EECF244321}">
                <p14:modId xmlns:p14="http://schemas.microsoft.com/office/powerpoint/2010/main" val="1857633957"/>
              </p:ext>
            </p:extLst>
          </p:nvPr>
        </p:nvGraphicFramePr>
        <p:xfrm>
          <a:off x="381000" y="1485900"/>
          <a:ext cx="17373600" cy="80010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 </a:t>
            </a:r>
            <a:r>
              <a:rPr lang="en-US" altLang="ko-KR" sz="4000" b="1" i="1" dirty="0">
                <a:latin typeface="Times New Roman" panose="02020603050405020304" pitchFamily="18" charset="0"/>
              </a:rPr>
              <a:t>0.5 ppm solution with PAMC</a:t>
            </a:r>
            <a:endParaRPr lang="en-US" sz="3200" b="1" dirty="0"/>
          </a:p>
        </p:txBody>
      </p:sp>
    </p:spTree>
    <p:extLst>
      <p:ext uri="{BB962C8B-B14F-4D97-AF65-F5344CB8AC3E}">
        <p14:creationId xmlns:p14="http://schemas.microsoft.com/office/powerpoint/2010/main" val="35006623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67220" y="8877300"/>
            <a:ext cx="16934979" cy="1077218"/>
          </a:xfrm>
          <a:prstGeom prst="rect">
            <a:avLst/>
          </a:prstGeom>
        </p:spPr>
        <p:txBody>
          <a:bodyPr wrap="square">
            <a:spAutoFit/>
          </a:bodyPr>
          <a:lstStyle/>
          <a:p>
            <a:pPr algn="just"/>
            <a:r>
              <a:rPr lang="en-US" altLang="en-US" sz="3200" i="1" dirty="0">
                <a:solidFill>
                  <a:schemeClr val="tx2">
                    <a:lumMod val="75000"/>
                  </a:schemeClr>
                </a:solidFill>
                <a:latin typeface="Times New Roman" panose="02020603050405020304" pitchFamily="18" charset="0"/>
                <a:ea typeface="맑은 고딕" pitchFamily="50" charset="-127"/>
              </a:rPr>
              <a:t>The recovery rates for volatile organic compounds (VOCs) in water using  </a:t>
            </a:r>
            <a:r>
              <a:rPr lang="en-US" altLang="en-US" sz="3200" i="1" dirty="0" smtClean="0">
                <a:solidFill>
                  <a:schemeClr val="tx2">
                    <a:lumMod val="75000"/>
                  </a:schemeClr>
                </a:solidFill>
                <a:latin typeface="Times New Roman" panose="02020603050405020304" pitchFamily="18" charset="0"/>
                <a:ea typeface="맑은 고딕" pitchFamily="50" charset="-127"/>
              </a:rPr>
              <a:t> </a:t>
            </a:r>
            <a:r>
              <a:rPr lang="en-US" altLang="en-US" sz="3200" i="1" dirty="0">
                <a:solidFill>
                  <a:schemeClr val="tx2">
                    <a:lumMod val="75000"/>
                  </a:schemeClr>
                </a:solidFill>
                <a:latin typeface="Times New Roman" panose="02020603050405020304" pitchFamily="18" charset="0"/>
                <a:ea typeface="맑은 고딕" pitchFamily="50" charset="-127"/>
              </a:rPr>
              <a:t>conventional copolymer-modified carbon were consistently 99% for all compounds</a:t>
            </a:r>
            <a:endParaRPr lang="en-US" sz="3200" dirty="0"/>
          </a:p>
        </p:txBody>
      </p:sp>
      <p:sp>
        <p:nvSpPr>
          <p:cNvPr id="4" name="Rectangle 3"/>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0.25 ppm solution with PAMC</a:t>
            </a:r>
            <a:endParaRPr lang="en-US" sz="3200" b="1" dirty="0"/>
          </a:p>
        </p:txBody>
      </p:sp>
      <p:graphicFrame>
        <p:nvGraphicFramePr>
          <p:cNvPr id="5" name="Content Placeholder 3">
            <a:extLst>
              <a:ext uri="{FF2B5EF4-FFF2-40B4-BE49-F238E27FC236}">
                <a16:creationId xmlns:a16="http://schemas.microsoft.com/office/drawing/2014/main" id="{CE322B58-FBCE-D88E-5F52-D0A3BACDD29E}"/>
              </a:ext>
            </a:extLst>
          </p:cNvPr>
          <p:cNvGraphicFramePr>
            <a:graphicFrameLocks/>
          </p:cNvGraphicFramePr>
          <p:nvPr>
            <p:extLst>
              <p:ext uri="{D42A27DB-BD31-4B8C-83A1-F6EECF244321}">
                <p14:modId xmlns:p14="http://schemas.microsoft.com/office/powerpoint/2010/main" val="1751532507"/>
              </p:ext>
            </p:extLst>
          </p:nvPr>
        </p:nvGraphicFramePr>
        <p:xfrm>
          <a:off x="667221" y="1714500"/>
          <a:ext cx="16934979" cy="6934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035709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965B59E4-835E-D94A-353B-DDD1B351D6A5}"/>
              </a:ext>
            </a:extLst>
          </p:cNvPr>
          <p:cNvGraphicFramePr>
            <a:graphicFrameLocks/>
          </p:cNvGraphicFramePr>
          <p:nvPr>
            <p:extLst>
              <p:ext uri="{D42A27DB-BD31-4B8C-83A1-F6EECF244321}">
                <p14:modId xmlns:p14="http://schemas.microsoft.com/office/powerpoint/2010/main" val="2732652222"/>
              </p:ext>
            </p:extLst>
          </p:nvPr>
        </p:nvGraphicFramePr>
        <p:xfrm>
          <a:off x="651010" y="1196752"/>
          <a:ext cx="16722590" cy="821394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0.25 ppm solution with PAMC</a:t>
            </a:r>
            <a:endParaRPr lang="en-US" sz="3200" b="1" dirty="0"/>
          </a:p>
        </p:txBody>
      </p:sp>
    </p:spTree>
    <p:extLst>
      <p:ext uri="{BB962C8B-B14F-4D97-AF65-F5344CB8AC3E}">
        <p14:creationId xmlns:p14="http://schemas.microsoft.com/office/powerpoint/2010/main" val="5670793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598D290-93FC-B5A4-55A3-6830BCC21EE2}"/>
              </a:ext>
            </a:extLst>
          </p:cNvPr>
          <p:cNvGraphicFramePr>
            <a:graphicFrameLocks/>
          </p:cNvGraphicFramePr>
          <p:nvPr>
            <p:extLst>
              <p:ext uri="{D42A27DB-BD31-4B8C-83A1-F6EECF244321}">
                <p14:modId xmlns:p14="http://schemas.microsoft.com/office/powerpoint/2010/main" val="1307760336"/>
              </p:ext>
            </p:extLst>
          </p:nvPr>
        </p:nvGraphicFramePr>
        <p:xfrm>
          <a:off x="782518" y="1485900"/>
          <a:ext cx="16667281" cy="69342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782518" y="8687578"/>
            <a:ext cx="16667281" cy="1200329"/>
          </a:xfrm>
          <a:prstGeom prst="rect">
            <a:avLst/>
          </a:prstGeom>
        </p:spPr>
        <p:txBody>
          <a:bodyPr wrap="square">
            <a:spAutoFit/>
          </a:bodyPr>
          <a:lstStyle/>
          <a:p>
            <a:pPr algn="just"/>
            <a:r>
              <a:rPr lang="en-US" sz="3200" dirty="0">
                <a:solidFill>
                  <a:schemeClr val="tx2">
                    <a:lumMod val="75000"/>
                  </a:schemeClr>
                </a:solidFill>
                <a:latin typeface="Times New Roman" panose="02020603050405020304" pitchFamily="18" charset="0"/>
              </a:rPr>
              <a:t>The recovery rates of volatile organic compounds (VOCs) in water were tested  using </a:t>
            </a:r>
            <a:r>
              <a:rPr lang="en-US" altLang="en-US" sz="3600" dirty="0">
                <a:solidFill>
                  <a:schemeClr val="tx2">
                    <a:lumMod val="75000"/>
                  </a:schemeClr>
                </a:solidFill>
                <a:latin typeface="Times New Roman" panose="02020603050405020304" pitchFamily="18" charset="0"/>
              </a:rPr>
              <a:t>copolymer-modified</a:t>
            </a:r>
            <a:r>
              <a:rPr lang="en-US" altLang="en-US" sz="3200" dirty="0">
                <a:solidFill>
                  <a:schemeClr val="tx2">
                    <a:lumMod val="75000"/>
                  </a:schemeClr>
                </a:solidFill>
                <a:latin typeface="Times New Roman" panose="02020603050405020304" pitchFamily="18" charset="0"/>
              </a:rPr>
              <a:t> CNT and ranged from 61% to 96% during </a:t>
            </a:r>
            <a:r>
              <a:rPr lang="en-US" altLang="en-US" sz="3200" i="1" dirty="0">
                <a:solidFill>
                  <a:schemeClr val="tx2">
                    <a:lumMod val="75000"/>
                  </a:schemeClr>
                </a:solidFill>
                <a:latin typeface="Times New Roman" panose="02020603050405020304" pitchFamily="18" charset="0"/>
                <a:ea typeface="맑은 고딕" pitchFamily="50" charset="-127"/>
              </a:rPr>
              <a:t>90 min</a:t>
            </a:r>
            <a:r>
              <a:rPr lang="en-US" altLang="en-US" sz="3200" dirty="0">
                <a:solidFill>
                  <a:schemeClr val="tx2">
                    <a:lumMod val="75000"/>
                  </a:schemeClr>
                </a:solidFill>
                <a:latin typeface="Times New Roman" panose="02020603050405020304" pitchFamily="18" charset="0"/>
              </a:rPr>
              <a:t>.</a:t>
            </a:r>
            <a:endParaRPr lang="en-US" altLang="en-US" sz="3200" dirty="0">
              <a:solidFill>
                <a:schemeClr val="tx2">
                  <a:lumMod val="75000"/>
                </a:schemeClr>
              </a:solidFill>
              <a:latin typeface="Times New Roman" panose="02020603050405020304" pitchFamily="18" charset="0"/>
            </a:endParaRPr>
          </a:p>
        </p:txBody>
      </p:sp>
      <p:sp>
        <p:nvSpPr>
          <p:cNvPr id="4" name="Rectangle 3"/>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1 ppm solution with PCNT</a:t>
            </a:r>
            <a:endParaRPr lang="en-US" sz="3200" b="1" dirty="0"/>
          </a:p>
        </p:txBody>
      </p:sp>
    </p:spTree>
    <p:extLst>
      <p:ext uri="{BB962C8B-B14F-4D97-AF65-F5344CB8AC3E}">
        <p14:creationId xmlns:p14="http://schemas.microsoft.com/office/powerpoint/2010/main" val="411410984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E7F1718E-D851-4DCD-AEEB-72AB137D68C3}"/>
              </a:ext>
            </a:extLst>
          </p:cNvPr>
          <p:cNvGraphicFramePr>
            <a:graphicFrameLocks/>
          </p:cNvGraphicFramePr>
          <p:nvPr>
            <p:extLst>
              <p:ext uri="{D42A27DB-BD31-4B8C-83A1-F6EECF244321}">
                <p14:modId xmlns:p14="http://schemas.microsoft.com/office/powerpoint/2010/main" val="1705075946"/>
              </p:ext>
            </p:extLst>
          </p:nvPr>
        </p:nvGraphicFramePr>
        <p:xfrm>
          <a:off x="611560" y="1268760"/>
          <a:ext cx="17066840" cy="829434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1 ppm solution with PCNT</a:t>
            </a:r>
            <a:endParaRPr lang="en-US" sz="3200" b="1" dirty="0"/>
          </a:p>
        </p:txBody>
      </p:sp>
    </p:spTree>
    <p:extLst>
      <p:ext uri="{BB962C8B-B14F-4D97-AF65-F5344CB8AC3E}">
        <p14:creationId xmlns:p14="http://schemas.microsoft.com/office/powerpoint/2010/main" val="1685269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849600" y="-779183"/>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Rectangle 3"/>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POLLUTION</a:t>
            </a:r>
            <a:endParaRPr lang="en-US" sz="3200" b="1" dirty="0"/>
          </a:p>
        </p:txBody>
      </p:sp>
      <p:sp>
        <p:nvSpPr>
          <p:cNvPr id="5" name="Rectangle 4"/>
          <p:cNvSpPr/>
          <p:nvPr/>
        </p:nvSpPr>
        <p:spPr>
          <a:xfrm>
            <a:off x="762000" y="2107369"/>
            <a:ext cx="9144000" cy="4770537"/>
          </a:xfrm>
          <a:prstGeom prst="rect">
            <a:avLst/>
          </a:prstGeom>
        </p:spPr>
        <p:txBody>
          <a:bodyPr>
            <a:spAutoFit/>
          </a:bodyPr>
          <a:lstStyle/>
          <a:p>
            <a:pPr marL="285750" indent="-285750" algn="just">
              <a:lnSpc>
                <a:spcPct val="150000"/>
              </a:lnSpc>
              <a:buFont typeface="Arial" pitchFamily="34" charset="0"/>
              <a:buChar char="•"/>
              <a:defRPr/>
            </a:pPr>
            <a:r>
              <a:rPr lang="en-US" altLang="ko-KR" sz="3200" dirty="0">
                <a:solidFill>
                  <a:schemeClr val="tx2">
                    <a:lumMod val="75000"/>
                  </a:schemeClr>
                </a:solidFill>
                <a:latin typeface="Times New Roman" panose="02020603050405020304" pitchFamily="18" charset="0"/>
              </a:rPr>
              <a:t>Contamination of the earth's environment with substances that endanger human health, quality of life, or the normal functioning of ecosystems.</a:t>
            </a:r>
          </a:p>
          <a:p>
            <a:pPr>
              <a:buFont typeface="Arial" pitchFamily="34" charset="0"/>
              <a:buChar char="•"/>
            </a:pPr>
            <a:endParaRPr lang="en-US" altLang="ko-KR" sz="3200" dirty="0"/>
          </a:p>
          <a:p>
            <a:pPr>
              <a:buFont typeface="Arial" pitchFamily="34" charset="0"/>
              <a:buChar char="•"/>
            </a:pPr>
            <a:endParaRPr lang="en-US" altLang="ko-KR" sz="3200" dirty="0"/>
          </a:p>
          <a:p>
            <a:pPr marL="285750" indent="-285750" algn="just">
              <a:lnSpc>
                <a:spcPct val="150000"/>
              </a:lnSpc>
              <a:buFont typeface="Arial" pitchFamily="34" charset="0"/>
              <a:buChar char="•"/>
              <a:defRPr/>
            </a:pPr>
            <a:r>
              <a:rPr lang="en-US" altLang="en-US" sz="3200" dirty="0">
                <a:solidFill>
                  <a:srgbClr val="FF0000"/>
                </a:solidFill>
                <a:latin typeface="Times New Roman" panose="02020603050405020304" pitchFamily="18" charset="0"/>
              </a:rPr>
              <a:t>Wrong</a:t>
            </a:r>
            <a:r>
              <a:rPr lang="en-US" altLang="en-US" sz="3200" dirty="0">
                <a:solidFill>
                  <a:schemeClr val="tx2">
                    <a:lumMod val="75000"/>
                  </a:schemeClr>
                </a:solidFill>
                <a:latin typeface="Times New Roman" panose="02020603050405020304" pitchFamily="18" charset="0"/>
              </a:rPr>
              <a:t> substances in a </a:t>
            </a:r>
            <a:r>
              <a:rPr lang="en-US" altLang="en-US" sz="3200" dirty="0">
                <a:solidFill>
                  <a:srgbClr val="FF0000"/>
                </a:solidFill>
                <a:latin typeface="Times New Roman" panose="02020603050405020304" pitchFamily="18" charset="0"/>
              </a:rPr>
              <a:t>Wrong</a:t>
            </a:r>
            <a:r>
              <a:rPr lang="en-US" altLang="en-US" sz="3200" dirty="0">
                <a:solidFill>
                  <a:schemeClr val="tx2">
                    <a:lumMod val="75000"/>
                  </a:schemeClr>
                </a:solidFill>
                <a:latin typeface="Times New Roman" panose="02020603050405020304" pitchFamily="18" charset="0"/>
              </a:rPr>
              <a:t>  </a:t>
            </a:r>
            <a:r>
              <a:rPr lang="en-US" altLang="en-US" sz="3200" dirty="0" smtClean="0">
                <a:solidFill>
                  <a:schemeClr val="tx2">
                    <a:lumMod val="75000"/>
                  </a:schemeClr>
                </a:solidFill>
                <a:latin typeface="Times New Roman" panose="02020603050405020304" pitchFamily="18" charset="0"/>
              </a:rPr>
              <a:t>quantity </a:t>
            </a:r>
            <a:r>
              <a:rPr lang="en-US" altLang="en-US" sz="3200" dirty="0">
                <a:solidFill>
                  <a:schemeClr val="tx2">
                    <a:lumMod val="75000"/>
                  </a:schemeClr>
                </a:solidFill>
                <a:latin typeface="Times New Roman" panose="02020603050405020304" pitchFamily="18" charset="0"/>
              </a:rPr>
              <a:t>in the </a:t>
            </a:r>
            <a:r>
              <a:rPr lang="en-US" altLang="en-US" sz="3200" dirty="0">
                <a:solidFill>
                  <a:srgbClr val="FF0000"/>
                </a:solidFill>
                <a:latin typeface="Times New Roman" panose="02020603050405020304" pitchFamily="18" charset="0"/>
              </a:rPr>
              <a:t>Wrong</a:t>
            </a:r>
            <a:r>
              <a:rPr lang="en-US" altLang="en-US" sz="3200" dirty="0">
                <a:solidFill>
                  <a:schemeClr val="tx2">
                    <a:lumMod val="75000"/>
                  </a:schemeClr>
                </a:solidFill>
                <a:latin typeface="Times New Roman" panose="02020603050405020304" pitchFamily="18" charset="0"/>
              </a:rPr>
              <a:t> time and at the </a:t>
            </a:r>
            <a:r>
              <a:rPr lang="en-US" altLang="en-US" sz="3200" dirty="0">
                <a:solidFill>
                  <a:srgbClr val="FF0000"/>
                </a:solidFill>
                <a:latin typeface="Times New Roman" panose="02020603050405020304" pitchFamily="18" charset="0"/>
              </a:rPr>
              <a:t>Wrong</a:t>
            </a:r>
            <a:r>
              <a:rPr lang="en-US" altLang="en-US" sz="3200" dirty="0">
                <a:solidFill>
                  <a:schemeClr val="tx2">
                    <a:lumMod val="75000"/>
                  </a:schemeClr>
                </a:solidFill>
                <a:latin typeface="Times New Roman" panose="02020603050405020304" pitchFamily="18" charset="0"/>
              </a:rPr>
              <a:t> </a:t>
            </a:r>
            <a:r>
              <a:rPr lang="en-US" altLang="en-US" sz="3200" dirty="0" smtClean="0">
                <a:solidFill>
                  <a:schemeClr val="tx2">
                    <a:lumMod val="75000"/>
                  </a:schemeClr>
                </a:solidFill>
                <a:latin typeface="Times New Roman" panose="02020603050405020304" pitchFamily="18" charset="0"/>
              </a:rPr>
              <a:t>place</a:t>
            </a:r>
            <a:r>
              <a:rPr lang="en-US" altLang="en-US" sz="3200" dirty="0">
                <a:solidFill>
                  <a:schemeClr val="tx2">
                    <a:lumMod val="75000"/>
                  </a:schemeClr>
                </a:solidFill>
                <a:latin typeface="Times New Roman" panose="02020603050405020304" pitchFamily="18" charset="0"/>
              </a:rPr>
              <a:t>. </a:t>
            </a:r>
          </a:p>
        </p:txBody>
      </p:sp>
      <p:pic>
        <p:nvPicPr>
          <p:cNvPr id="6" name="Picture 5" descr="A city and earth with air pollution&#10;&#10;Description automatically generated with medium confidence">
            <a:extLst>
              <a:ext uri="{FF2B5EF4-FFF2-40B4-BE49-F238E27FC236}">
                <a16:creationId xmlns:a16="http://schemas.microsoft.com/office/drawing/2014/main" id="{1E746C18-E5A6-3DE9-3D29-E5B22CB7C6E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734799" y="3314700"/>
            <a:ext cx="5215383" cy="3474720"/>
          </a:xfrm>
          <a:prstGeom prst="hexagon">
            <a:avLst/>
          </a:prstGeom>
        </p:spPr>
      </p:pic>
    </p:spTree>
    <p:extLst>
      <p:ext uri="{BB962C8B-B14F-4D97-AF65-F5344CB8AC3E}">
        <p14:creationId xmlns:p14="http://schemas.microsoft.com/office/powerpoint/2010/main" val="11364283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77AC196-2890-FBA6-6A02-DD891C81E204}"/>
              </a:ext>
            </a:extLst>
          </p:cNvPr>
          <p:cNvGraphicFramePr>
            <a:graphicFrameLocks/>
          </p:cNvGraphicFramePr>
          <p:nvPr>
            <p:extLst>
              <p:ext uri="{D42A27DB-BD31-4B8C-83A1-F6EECF244321}">
                <p14:modId xmlns:p14="http://schemas.microsoft.com/office/powerpoint/2010/main" val="2288646896"/>
              </p:ext>
            </p:extLst>
          </p:nvPr>
        </p:nvGraphicFramePr>
        <p:xfrm>
          <a:off x="838200" y="1409700"/>
          <a:ext cx="16764000" cy="70866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0.5 ppm solution with PCNT</a:t>
            </a:r>
            <a:endParaRPr lang="en-US" sz="3200" b="1" dirty="0"/>
          </a:p>
        </p:txBody>
      </p:sp>
      <p:sp>
        <p:nvSpPr>
          <p:cNvPr id="4" name="Content Placeholder 1">
            <a:extLst>
              <a:ext uri="{FF2B5EF4-FFF2-40B4-BE49-F238E27FC236}">
                <a16:creationId xmlns:a16="http://schemas.microsoft.com/office/drawing/2014/main" id="{A0D236AD-FBD3-26EE-C8B9-627906A98601}"/>
              </a:ext>
            </a:extLst>
          </p:cNvPr>
          <p:cNvSpPr>
            <a:spLocks noGrp="1"/>
          </p:cNvSpPr>
          <p:nvPr/>
        </p:nvSpPr>
        <p:spPr>
          <a:xfrm>
            <a:off x="901283" y="9029700"/>
            <a:ext cx="15316200" cy="1027790"/>
          </a:xfrm>
          <a:prstGeom prst="rect">
            <a:avLst/>
          </a:prstGeom>
        </p:spPr>
        <p:txBody>
          <a:bodyPr vert="horz" lIns="91440" tIns="45720" rIns="91440" bIns="45720" rtlCol="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endParaRPr lang="en-US" altLang="en-US" sz="2800" dirty="0">
              <a:solidFill>
                <a:schemeClr val="tx2">
                  <a:lumMod val="75000"/>
                </a:schemeClr>
              </a:solidFill>
              <a:latin typeface="Times New Roman" panose="02020603050405020304" pitchFamily="18" charset="0"/>
            </a:endParaRPr>
          </a:p>
        </p:txBody>
      </p:sp>
      <p:sp>
        <p:nvSpPr>
          <p:cNvPr id="5" name="Rectangle 4"/>
          <p:cNvSpPr/>
          <p:nvPr/>
        </p:nvSpPr>
        <p:spPr>
          <a:xfrm>
            <a:off x="901283" y="8682135"/>
            <a:ext cx="16700917" cy="1077218"/>
          </a:xfrm>
          <a:prstGeom prst="rect">
            <a:avLst/>
          </a:prstGeom>
        </p:spPr>
        <p:txBody>
          <a:bodyPr wrap="square">
            <a:spAutoFit/>
          </a:bodyPr>
          <a:lstStyle/>
          <a:p>
            <a:pPr algn="just"/>
            <a:r>
              <a:rPr lang="en-US" altLang="en-US" sz="3200" dirty="0">
                <a:solidFill>
                  <a:schemeClr val="tx2">
                    <a:lumMod val="75000"/>
                  </a:schemeClr>
                </a:solidFill>
                <a:latin typeface="Times New Roman" panose="02020603050405020304" pitchFamily="18" charset="0"/>
              </a:rPr>
              <a:t>The recovery rates for volatile organic compounds (VOCs) in water using conventional copolymer-modified</a:t>
            </a:r>
            <a:r>
              <a:rPr lang="ar-SA" altLang="en-US" sz="3200" dirty="0">
                <a:solidFill>
                  <a:schemeClr val="tx2">
                    <a:lumMod val="75000"/>
                  </a:schemeClr>
                </a:solidFill>
                <a:latin typeface="Times New Roman" panose="02020603050405020304" pitchFamily="18" charset="0"/>
              </a:rPr>
              <a:t> CNT </a:t>
            </a:r>
            <a:r>
              <a:rPr lang="en-US" altLang="en-US" sz="3200" dirty="0">
                <a:solidFill>
                  <a:schemeClr val="tx2">
                    <a:lumMod val="75000"/>
                  </a:schemeClr>
                </a:solidFill>
                <a:latin typeface="Times New Roman" panose="02020603050405020304" pitchFamily="18" charset="0"/>
              </a:rPr>
              <a:t>were over 80% for all  compounds</a:t>
            </a:r>
            <a:endParaRPr lang="en-US" altLang="en-US" sz="3200" dirty="0">
              <a:solidFill>
                <a:schemeClr val="tx2">
                  <a:lumMod val="75000"/>
                </a:schemeClr>
              </a:solidFill>
              <a:latin typeface="Times New Roman" panose="02020603050405020304" pitchFamily="18" charset="0"/>
            </a:endParaRPr>
          </a:p>
        </p:txBody>
      </p:sp>
    </p:spTree>
    <p:extLst>
      <p:ext uri="{BB962C8B-B14F-4D97-AF65-F5344CB8AC3E}">
        <p14:creationId xmlns:p14="http://schemas.microsoft.com/office/powerpoint/2010/main" val="40265263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a:extLst>
              <a:ext uri="{FF2B5EF4-FFF2-40B4-BE49-F238E27FC236}">
                <a16:creationId xmlns:a16="http://schemas.microsoft.com/office/drawing/2014/main" id="{C0959218-BE5C-7BE0-A429-386B015A2D73}"/>
              </a:ext>
            </a:extLst>
          </p:cNvPr>
          <p:cNvGraphicFramePr>
            <a:graphicFrameLocks/>
          </p:cNvGraphicFramePr>
          <p:nvPr>
            <p:extLst>
              <p:ext uri="{D42A27DB-BD31-4B8C-83A1-F6EECF244321}">
                <p14:modId xmlns:p14="http://schemas.microsoft.com/office/powerpoint/2010/main" val="884599290"/>
              </p:ext>
            </p:extLst>
          </p:nvPr>
        </p:nvGraphicFramePr>
        <p:xfrm>
          <a:off x="395288" y="1484312"/>
          <a:ext cx="17130712" cy="8078787"/>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0.5 ppm solution with PCNT</a:t>
            </a:r>
            <a:endParaRPr lang="en-US" sz="3200" b="1" dirty="0"/>
          </a:p>
        </p:txBody>
      </p:sp>
    </p:spTree>
    <p:extLst>
      <p:ext uri="{BB962C8B-B14F-4D97-AF65-F5344CB8AC3E}">
        <p14:creationId xmlns:p14="http://schemas.microsoft.com/office/powerpoint/2010/main" val="20904789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CE322B58-FBCE-D88E-5F52-D0A3BACDD29E}"/>
              </a:ext>
            </a:extLst>
          </p:cNvPr>
          <p:cNvGraphicFramePr>
            <a:graphicFrameLocks/>
          </p:cNvGraphicFramePr>
          <p:nvPr>
            <p:extLst>
              <p:ext uri="{D42A27DB-BD31-4B8C-83A1-F6EECF244321}">
                <p14:modId xmlns:p14="http://schemas.microsoft.com/office/powerpoint/2010/main" val="746587586"/>
              </p:ext>
            </p:extLst>
          </p:nvPr>
        </p:nvGraphicFramePr>
        <p:xfrm>
          <a:off x="838200" y="1409700"/>
          <a:ext cx="16840200" cy="7010400"/>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0.25 ppm solution with PCNT</a:t>
            </a:r>
            <a:endParaRPr lang="en-US" sz="3200" b="1" dirty="0"/>
          </a:p>
        </p:txBody>
      </p:sp>
      <p:sp>
        <p:nvSpPr>
          <p:cNvPr id="5" name="Rectangle 4"/>
          <p:cNvSpPr/>
          <p:nvPr/>
        </p:nvSpPr>
        <p:spPr>
          <a:xfrm>
            <a:off x="838200" y="8877300"/>
            <a:ext cx="16840200" cy="954107"/>
          </a:xfrm>
          <a:prstGeom prst="rect">
            <a:avLst/>
          </a:prstGeom>
        </p:spPr>
        <p:txBody>
          <a:bodyPr wrap="square">
            <a:spAutoFit/>
          </a:bodyPr>
          <a:lstStyle/>
          <a:p>
            <a:pPr algn="just"/>
            <a:r>
              <a:rPr lang="en-US" altLang="en-US" sz="2800" i="1" dirty="0">
                <a:solidFill>
                  <a:schemeClr val="tx2">
                    <a:lumMod val="75000"/>
                  </a:schemeClr>
                </a:solidFill>
                <a:latin typeface="Times New Roman" panose="02020603050405020304" pitchFamily="18" charset="0"/>
                <a:ea typeface="맑은 고딕" pitchFamily="50" charset="-127"/>
              </a:rPr>
              <a:t>The recovery rates for volatile organic compounds (VOCs) in water using </a:t>
            </a:r>
            <a:r>
              <a:rPr lang="en-US" altLang="en-US" sz="2800" i="1" dirty="0" smtClean="0">
                <a:solidFill>
                  <a:schemeClr val="tx2">
                    <a:lumMod val="75000"/>
                  </a:schemeClr>
                </a:solidFill>
                <a:latin typeface="Times New Roman" panose="02020603050405020304" pitchFamily="18" charset="0"/>
                <a:ea typeface="맑은 고딕" pitchFamily="50" charset="-127"/>
              </a:rPr>
              <a:t>conventional </a:t>
            </a:r>
            <a:r>
              <a:rPr lang="ar-SA" altLang="en-US" sz="2800" i="1" dirty="0" err="1">
                <a:solidFill>
                  <a:schemeClr val="tx2">
                    <a:lumMod val="75000"/>
                  </a:schemeClr>
                </a:solidFill>
                <a:latin typeface="Times New Roman" panose="02020603050405020304" pitchFamily="18" charset="0"/>
                <a:ea typeface="맑은 고딕" pitchFamily="50" charset="-127"/>
              </a:rPr>
              <a:t>polyacrylate-modified</a:t>
            </a:r>
            <a:r>
              <a:rPr lang="ar-SA" altLang="en-US" sz="2800" i="1" dirty="0">
                <a:solidFill>
                  <a:schemeClr val="tx2">
                    <a:lumMod val="75000"/>
                  </a:schemeClr>
                </a:solidFill>
                <a:latin typeface="Times New Roman" panose="02020603050405020304" pitchFamily="18" charset="0"/>
                <a:ea typeface="맑은 고딕" pitchFamily="50" charset="-127"/>
              </a:rPr>
              <a:t> CNT </a:t>
            </a:r>
            <a:r>
              <a:rPr lang="en-US" altLang="en-US" sz="2800" i="1" dirty="0">
                <a:solidFill>
                  <a:schemeClr val="tx2">
                    <a:lumMod val="75000"/>
                  </a:schemeClr>
                </a:solidFill>
                <a:latin typeface="Times New Roman" panose="02020603050405020304" pitchFamily="18" charset="0"/>
                <a:ea typeface="맑은 고딕" pitchFamily="50" charset="-127"/>
              </a:rPr>
              <a:t>were consistently 99% for all </a:t>
            </a:r>
            <a:r>
              <a:rPr lang="en-US" altLang="en-US" sz="2800" i="1" dirty="0" smtClean="0">
                <a:solidFill>
                  <a:schemeClr val="tx2">
                    <a:lumMod val="75000"/>
                  </a:schemeClr>
                </a:solidFill>
                <a:latin typeface="Times New Roman" panose="02020603050405020304" pitchFamily="18" charset="0"/>
                <a:ea typeface="맑은 고딕" pitchFamily="50" charset="-127"/>
              </a:rPr>
              <a:t>compounds</a:t>
            </a:r>
            <a:endParaRPr lang="en-US" sz="3200" dirty="0"/>
          </a:p>
        </p:txBody>
      </p:sp>
    </p:spTree>
    <p:extLst>
      <p:ext uri="{BB962C8B-B14F-4D97-AF65-F5344CB8AC3E}">
        <p14:creationId xmlns:p14="http://schemas.microsoft.com/office/powerpoint/2010/main" val="41827421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965B59E4-835E-D94A-353B-DDD1B351D6A5}"/>
              </a:ext>
            </a:extLst>
          </p:cNvPr>
          <p:cNvGraphicFramePr>
            <a:graphicFrameLocks/>
          </p:cNvGraphicFramePr>
          <p:nvPr>
            <p:extLst>
              <p:ext uri="{D42A27DB-BD31-4B8C-83A1-F6EECF244321}">
                <p14:modId xmlns:p14="http://schemas.microsoft.com/office/powerpoint/2010/main" val="1629029767"/>
              </p:ext>
            </p:extLst>
          </p:nvPr>
        </p:nvGraphicFramePr>
        <p:xfrm>
          <a:off x="539552" y="1268760"/>
          <a:ext cx="17282160" cy="814194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0.25 ppm solution with PCNT</a:t>
            </a:r>
            <a:endParaRPr lang="en-US" sz="3200" b="1" dirty="0"/>
          </a:p>
        </p:txBody>
      </p:sp>
    </p:spTree>
    <p:extLst>
      <p:ext uri="{BB962C8B-B14F-4D97-AF65-F5344CB8AC3E}">
        <p14:creationId xmlns:p14="http://schemas.microsoft.com/office/powerpoint/2010/main" val="18589381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1">
            <a:extLst>
              <a:ext uri="{FF2B5EF4-FFF2-40B4-BE49-F238E27FC236}">
                <a16:creationId xmlns:a16="http://schemas.microsoft.com/office/drawing/2014/main" id="{FC2039A3-0B1D-4894-74F7-79ACA503E107}"/>
              </a:ext>
            </a:extLst>
          </p:cNvPr>
          <p:cNvSpPr txBox="1">
            <a:spLocks/>
          </p:cNvSpPr>
          <p:nvPr/>
        </p:nvSpPr>
        <p:spPr>
          <a:xfrm>
            <a:off x="395536" y="1484784"/>
            <a:ext cx="16597064" cy="8078316"/>
          </a:xfrm>
          <a:prstGeom prst="rect">
            <a:avLst/>
          </a:prstGeom>
        </p:spPr>
        <p:txBody>
          <a:bodyPr>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altLang="en-US" sz="3600" dirty="0" smtClean="0">
                <a:solidFill>
                  <a:schemeClr val="tx2">
                    <a:lumMod val="75000"/>
                  </a:schemeClr>
                </a:solidFill>
                <a:latin typeface="Times New Roman" panose="02020603050405020304" pitchFamily="18" charset="0"/>
              </a:rPr>
              <a:t>Activated carbon is a popular adsorbent for environmental applications, particularly in sample concentration and cleaning. Its    high sorption capacity is due to its internal pore structure and surface area, which allows for the absorption of pollutants on a large surface area.</a:t>
            </a:r>
          </a:p>
          <a:p>
            <a:pPr algn="just"/>
            <a:endParaRPr lang="en-US" altLang="en-US" sz="3600" dirty="0" smtClean="0">
              <a:solidFill>
                <a:schemeClr val="tx2">
                  <a:lumMod val="75000"/>
                </a:schemeClr>
              </a:solidFill>
              <a:latin typeface="Times New Roman" panose="02020603050405020304" pitchFamily="18" charset="0"/>
            </a:endParaRPr>
          </a:p>
          <a:p>
            <a:pPr algn="just"/>
            <a:r>
              <a:rPr lang="en-US" altLang="en-US" sz="3600" dirty="0" smtClean="0">
                <a:solidFill>
                  <a:schemeClr val="tx2">
                    <a:lumMod val="75000"/>
                  </a:schemeClr>
                </a:solidFill>
                <a:latin typeface="Times New Roman" panose="02020603050405020304" pitchFamily="18" charset="0"/>
              </a:rPr>
              <a:t> copolymer-modified </a:t>
            </a:r>
            <a:r>
              <a:rPr lang="en-US" altLang="en-US" sz="3600" i="1" dirty="0" smtClean="0">
                <a:solidFill>
                  <a:schemeClr val="tx2">
                    <a:lumMod val="75000"/>
                  </a:schemeClr>
                </a:solidFill>
                <a:latin typeface="Times New Roman" panose="02020603050405020304" pitchFamily="18" charset="0"/>
                <a:ea typeface="맑은 고딕" pitchFamily="50" charset="-127"/>
              </a:rPr>
              <a:t>carbon </a:t>
            </a:r>
            <a:r>
              <a:rPr lang="en-US" altLang="en-US" sz="3600" dirty="0" smtClean="0">
                <a:solidFill>
                  <a:schemeClr val="tx2">
                    <a:lumMod val="75000"/>
                  </a:schemeClr>
                </a:solidFill>
                <a:latin typeface="Times New Roman" panose="02020603050405020304" pitchFamily="18" charset="0"/>
              </a:rPr>
              <a:t>generally has a higher adsorption performance than </a:t>
            </a:r>
            <a:r>
              <a:rPr lang="ar-SA" altLang="en-US" sz="3600" i="1" dirty="0" err="1" smtClean="0">
                <a:solidFill>
                  <a:schemeClr val="tx2">
                    <a:lumMod val="75000"/>
                  </a:schemeClr>
                </a:solidFill>
                <a:latin typeface="Times New Roman" panose="02020603050405020304" pitchFamily="18" charset="0"/>
                <a:ea typeface="맑은 고딕" pitchFamily="50" charset="-127"/>
              </a:rPr>
              <a:t>polyacrylate-modified</a:t>
            </a:r>
            <a:r>
              <a:rPr lang="ar-SA" altLang="en-US" sz="3600" i="1" dirty="0" smtClean="0">
                <a:solidFill>
                  <a:schemeClr val="tx2">
                    <a:lumMod val="75000"/>
                  </a:schemeClr>
                </a:solidFill>
                <a:latin typeface="Times New Roman" panose="02020603050405020304" pitchFamily="18" charset="0"/>
                <a:ea typeface="맑은 고딕" pitchFamily="50" charset="-127"/>
              </a:rPr>
              <a:t> </a:t>
            </a:r>
            <a:r>
              <a:rPr lang="en-US" altLang="en-US" sz="3600" i="1" dirty="0" smtClean="0">
                <a:solidFill>
                  <a:schemeClr val="tx2">
                    <a:lumMod val="75000"/>
                  </a:schemeClr>
                </a:solidFill>
                <a:latin typeface="Times New Roman" panose="02020603050405020304" pitchFamily="18" charset="0"/>
                <a:ea typeface="맑은 고딕" pitchFamily="50" charset="-127"/>
              </a:rPr>
              <a:t> </a:t>
            </a:r>
            <a:r>
              <a:rPr lang="ar-SA" altLang="en-US" sz="3600" i="1" dirty="0" smtClean="0">
                <a:solidFill>
                  <a:schemeClr val="tx2">
                    <a:lumMod val="75000"/>
                  </a:schemeClr>
                </a:solidFill>
                <a:latin typeface="Times New Roman" panose="02020603050405020304" pitchFamily="18" charset="0"/>
                <a:ea typeface="맑은 고딕" pitchFamily="50" charset="-127"/>
              </a:rPr>
              <a:t>CNT </a:t>
            </a:r>
            <a:r>
              <a:rPr lang="en-US" altLang="en-US" sz="3600" dirty="0" smtClean="0">
                <a:solidFill>
                  <a:schemeClr val="tx2">
                    <a:lumMod val="75000"/>
                  </a:schemeClr>
                </a:solidFill>
                <a:latin typeface="Times New Roman" panose="02020603050405020304" pitchFamily="18" charset="0"/>
              </a:rPr>
              <a:t>especially for  24 compounds, in less time.</a:t>
            </a:r>
          </a:p>
          <a:p>
            <a:pPr algn="just"/>
            <a:endParaRPr lang="en-US" altLang="en-US" sz="3600" dirty="0" smtClean="0">
              <a:solidFill>
                <a:schemeClr val="tx2">
                  <a:lumMod val="75000"/>
                </a:schemeClr>
              </a:solidFill>
              <a:latin typeface="Times New Roman" panose="02020603050405020304" pitchFamily="18" charset="0"/>
            </a:endParaRPr>
          </a:p>
          <a:p>
            <a:pPr algn="just"/>
            <a:r>
              <a:rPr lang="en-US" altLang="en-US" sz="3600" dirty="0" smtClean="0">
                <a:solidFill>
                  <a:schemeClr val="tx2">
                    <a:lumMod val="75000"/>
                  </a:schemeClr>
                </a:solidFill>
                <a:latin typeface="Times New Roman" panose="02020603050405020304" pitchFamily="18" charset="0"/>
              </a:rPr>
              <a:t>The increasing demand for accurate pollutant analysis is crucial for monitoring environmental contamination, ensuring  ecosystem safety, and human health, making copolymer-modified </a:t>
            </a:r>
            <a:r>
              <a:rPr lang="en-US" altLang="en-US" sz="3600" i="1" dirty="0" smtClean="0">
                <a:solidFill>
                  <a:schemeClr val="tx2">
                    <a:lumMod val="75000"/>
                  </a:schemeClr>
                </a:solidFill>
                <a:latin typeface="Times New Roman" panose="02020603050405020304" pitchFamily="18" charset="0"/>
                <a:ea typeface="맑은 고딕" pitchFamily="50" charset="-127"/>
              </a:rPr>
              <a:t>carbon </a:t>
            </a:r>
            <a:r>
              <a:rPr lang="en-US" altLang="en-US" sz="3600" dirty="0" smtClean="0">
                <a:solidFill>
                  <a:schemeClr val="tx2">
                    <a:lumMod val="75000"/>
                  </a:schemeClr>
                </a:solidFill>
                <a:latin typeface="Times New Roman" panose="02020603050405020304" pitchFamily="18" charset="0"/>
              </a:rPr>
              <a:t>a vital tool   in environmental research and monitoring.</a:t>
            </a:r>
          </a:p>
          <a:p>
            <a:pPr algn="just"/>
            <a:endParaRPr lang="en-US" altLang="en-US" sz="3600" dirty="0" smtClean="0">
              <a:solidFill>
                <a:schemeClr val="tx2">
                  <a:lumMod val="75000"/>
                </a:schemeClr>
              </a:solidFill>
              <a:latin typeface="Times New Roman" panose="02020603050405020304" pitchFamily="18" charset="0"/>
            </a:endParaRPr>
          </a:p>
          <a:p>
            <a:pPr algn="just"/>
            <a:r>
              <a:rPr lang="en-US" sz="3600" dirty="0">
                <a:solidFill>
                  <a:schemeClr val="tx2">
                    <a:lumMod val="75000"/>
                  </a:schemeClr>
                </a:solidFill>
              </a:rPr>
              <a:t>Future work, to apply</a:t>
            </a:r>
            <a:r>
              <a:rPr lang="en-US" altLang="en-US" sz="3600" dirty="0">
                <a:solidFill>
                  <a:schemeClr val="tx2">
                    <a:lumMod val="75000"/>
                  </a:schemeClr>
                </a:solidFill>
              </a:rPr>
              <a:t> copolymer-modified carbon </a:t>
            </a:r>
            <a:r>
              <a:rPr lang="en-US" sz="3600" dirty="0">
                <a:solidFill>
                  <a:schemeClr val="tx2">
                    <a:lumMod val="75000"/>
                  </a:schemeClr>
                </a:solidFill>
              </a:rPr>
              <a:t>filter </a:t>
            </a:r>
            <a:r>
              <a:rPr lang="en-US" sz="3600" dirty="0" smtClean="0">
                <a:solidFill>
                  <a:schemeClr val="tx2">
                    <a:lumMod val="75000"/>
                  </a:schemeClr>
                </a:solidFill>
              </a:rPr>
              <a:t>for </a:t>
            </a:r>
            <a:r>
              <a:rPr lang="en-US" sz="3600" dirty="0">
                <a:solidFill>
                  <a:schemeClr val="tx2">
                    <a:lumMod val="75000"/>
                  </a:schemeClr>
                </a:solidFill>
              </a:rPr>
              <a:t>treatment water specifically for industrial purposes to remove  hydrocarbon before reuse or discharge water</a:t>
            </a:r>
            <a:endParaRPr lang="en-US" altLang="en-US" sz="3600" dirty="0" smtClean="0">
              <a:solidFill>
                <a:schemeClr val="tx2">
                  <a:lumMod val="75000"/>
                </a:schemeClr>
              </a:solidFill>
              <a:latin typeface="Times New Roman" panose="02020603050405020304" pitchFamily="18" charset="0"/>
            </a:endParaRPr>
          </a:p>
          <a:p>
            <a:pPr algn="just"/>
            <a:endParaRPr lang="en-US" altLang="en-US" sz="2400" dirty="0">
              <a:solidFill>
                <a:schemeClr val="tx2">
                  <a:lumMod val="75000"/>
                </a:schemeClr>
              </a:solidFill>
              <a:latin typeface="Times New Roman" panose="02020603050405020304" pitchFamily="18" charset="0"/>
            </a:endParaRPr>
          </a:p>
        </p:txBody>
      </p:sp>
      <p:sp>
        <p:nvSpPr>
          <p:cNvPr id="4" name="Rectangle 3"/>
          <p:cNvSpPr/>
          <p:nvPr/>
        </p:nvSpPr>
        <p:spPr>
          <a:xfrm>
            <a:off x="4859085" y="622258"/>
            <a:ext cx="7669966" cy="707886"/>
          </a:xfrm>
          <a:prstGeom prst="rect">
            <a:avLst/>
          </a:prstGeom>
        </p:spPr>
        <p:txBody>
          <a:bodyPr wrap="square">
            <a:spAutoFit/>
          </a:bodyPr>
          <a:lstStyle/>
          <a:p>
            <a:pPr algn="ctr"/>
            <a:r>
              <a:rPr lang="en-US" altLang="ko-KR" sz="4000" b="1" i="1" dirty="0" smtClean="0">
                <a:latin typeface="Times New Roman" panose="02020603050405020304" pitchFamily="18" charset="0"/>
              </a:rPr>
              <a:t>Conclusion</a:t>
            </a:r>
            <a:endParaRPr lang="en-US" altLang="ko-KR" sz="4000" b="1" i="1" dirty="0">
              <a:latin typeface="Times New Roman" panose="02020603050405020304" pitchFamily="18" charset="0"/>
            </a:endParaRPr>
          </a:p>
        </p:txBody>
      </p:sp>
    </p:spTree>
    <p:extLst>
      <p:ext uri="{BB962C8B-B14F-4D97-AF65-F5344CB8AC3E}">
        <p14:creationId xmlns:p14="http://schemas.microsoft.com/office/powerpoint/2010/main" val="11446508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62443" y="7598882"/>
            <a:ext cx="5376236" cy="5376236"/>
          </a:xfrm>
          <a:custGeom>
            <a:avLst/>
            <a:gdLst/>
            <a:ahLst/>
            <a:cxnLst/>
            <a:rect l="l" t="t" r="r" b="b"/>
            <a:pathLst>
              <a:path w="5376236" h="5376236">
                <a:moveTo>
                  <a:pt x="0" y="0"/>
                </a:moveTo>
                <a:lnTo>
                  <a:pt x="5376236" y="0"/>
                </a:lnTo>
                <a:lnTo>
                  <a:pt x="5376236" y="5376236"/>
                </a:lnTo>
                <a:lnTo>
                  <a:pt x="0" y="5376236"/>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TextBox 3"/>
          <p:cNvSpPr txBox="1"/>
          <p:nvPr/>
        </p:nvSpPr>
        <p:spPr>
          <a:xfrm>
            <a:off x="5805573" y="5872081"/>
            <a:ext cx="6676854" cy="609600"/>
          </a:xfrm>
          <a:prstGeom prst="rect">
            <a:avLst/>
          </a:prstGeom>
        </p:spPr>
        <p:txBody>
          <a:bodyPr lIns="0" tIns="0" rIns="0" bIns="0" rtlCol="0" anchor="t">
            <a:spAutoFit/>
          </a:bodyPr>
          <a:lstStyle/>
          <a:p>
            <a:pPr algn="l">
              <a:lnSpc>
                <a:spcPts val="4312"/>
              </a:lnSpc>
            </a:pPr>
            <a:r>
              <a:rPr lang="en-US" sz="3593" spc="125">
                <a:solidFill>
                  <a:srgbClr val="E28126"/>
                </a:solidFill>
                <a:latin typeface="Codec Pro ExtraBold"/>
              </a:rPr>
              <a:t>Reach out.</a:t>
            </a:r>
          </a:p>
        </p:txBody>
      </p:sp>
      <p:sp>
        <p:nvSpPr>
          <p:cNvPr id="4" name="TextBox 4"/>
          <p:cNvSpPr txBox="1"/>
          <p:nvPr/>
        </p:nvSpPr>
        <p:spPr>
          <a:xfrm>
            <a:off x="5805573" y="3952990"/>
            <a:ext cx="6676854" cy="1336871"/>
          </a:xfrm>
          <a:prstGeom prst="rect">
            <a:avLst/>
          </a:prstGeom>
        </p:spPr>
        <p:txBody>
          <a:bodyPr lIns="0" tIns="0" rIns="0" bIns="0" rtlCol="0" anchor="t">
            <a:spAutoFit/>
          </a:bodyPr>
          <a:lstStyle/>
          <a:p>
            <a:pPr algn="l">
              <a:lnSpc>
                <a:spcPts val="9220"/>
              </a:lnSpc>
            </a:pPr>
            <a:r>
              <a:rPr lang="en-US" sz="8781" spc="184">
                <a:solidFill>
                  <a:srgbClr val="0C3E5B"/>
                </a:solidFill>
                <a:latin typeface="Codec Pro ExtraBold"/>
              </a:rPr>
              <a:t>THANK YOU</a:t>
            </a:r>
          </a:p>
        </p:txBody>
      </p:sp>
      <p:sp>
        <p:nvSpPr>
          <p:cNvPr id="5" name="Freeform 5"/>
          <p:cNvSpPr/>
          <p:nvPr/>
        </p:nvSpPr>
        <p:spPr>
          <a:xfrm>
            <a:off x="1028700" y="1163607"/>
            <a:ext cx="934283" cy="1815744"/>
          </a:xfrm>
          <a:custGeom>
            <a:avLst/>
            <a:gdLst/>
            <a:ahLst/>
            <a:cxnLst/>
            <a:rect l="l" t="t" r="r" b="b"/>
            <a:pathLst>
              <a:path w="934283" h="1815744">
                <a:moveTo>
                  <a:pt x="0" y="0"/>
                </a:moveTo>
                <a:lnTo>
                  <a:pt x="934283" y="0"/>
                </a:lnTo>
                <a:lnTo>
                  <a:pt x="934283" y="1815744"/>
                </a:lnTo>
                <a:lnTo>
                  <a:pt x="0" y="1815744"/>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6" name="TextBox 6"/>
          <p:cNvSpPr txBox="1"/>
          <p:nvPr/>
        </p:nvSpPr>
        <p:spPr>
          <a:xfrm>
            <a:off x="8738733" y="7866608"/>
            <a:ext cx="3743694" cy="389394"/>
          </a:xfrm>
          <a:prstGeom prst="rect">
            <a:avLst/>
          </a:prstGeom>
        </p:spPr>
        <p:txBody>
          <a:bodyPr lIns="0" tIns="0" rIns="0" bIns="0" rtlCol="0" anchor="t">
            <a:spAutoFit/>
          </a:bodyPr>
          <a:lstStyle/>
          <a:p>
            <a:pPr algn="ctr">
              <a:lnSpc>
                <a:spcPts val="3212"/>
              </a:lnSpc>
            </a:pPr>
            <a:r>
              <a:rPr lang="en-US" sz="2294" smtClean="0">
                <a:solidFill>
                  <a:srgbClr val="E28126"/>
                </a:solidFill>
                <a:latin typeface="Canva Sans"/>
              </a:rPr>
              <a:t>mjidalfifi1993@gmail.com</a:t>
            </a:r>
            <a:endParaRPr lang="en-US" sz="2294">
              <a:solidFill>
                <a:srgbClr val="E28126"/>
              </a:solidFill>
              <a:latin typeface="Canva Sans"/>
            </a:endParaRPr>
          </a:p>
        </p:txBody>
      </p:sp>
      <p:sp>
        <p:nvSpPr>
          <p:cNvPr id="7" name="TextBox 7"/>
          <p:cNvSpPr txBox="1"/>
          <p:nvPr/>
        </p:nvSpPr>
        <p:spPr>
          <a:xfrm>
            <a:off x="5560775" y="7866295"/>
            <a:ext cx="2744896" cy="389394"/>
          </a:xfrm>
          <a:prstGeom prst="rect">
            <a:avLst/>
          </a:prstGeom>
        </p:spPr>
        <p:txBody>
          <a:bodyPr lIns="0" tIns="0" rIns="0" bIns="0" rtlCol="0" anchor="t">
            <a:spAutoFit/>
          </a:bodyPr>
          <a:lstStyle/>
          <a:p>
            <a:pPr algn="ctr">
              <a:lnSpc>
                <a:spcPts val="3212"/>
              </a:lnSpc>
            </a:pPr>
            <a:r>
              <a:rPr lang="en-US" sz="2294" smtClean="0">
                <a:solidFill>
                  <a:srgbClr val="E28126"/>
                </a:solidFill>
                <a:latin typeface="Canva Sans"/>
              </a:rPr>
              <a:t>0595003315</a:t>
            </a:r>
            <a:endParaRPr lang="en-US" sz="2294">
              <a:solidFill>
                <a:srgbClr val="E28126"/>
              </a:solidFill>
              <a:latin typeface="Canva Sans"/>
            </a:endParaRPr>
          </a:p>
        </p:txBody>
      </p:sp>
      <p:sp>
        <p:nvSpPr>
          <p:cNvPr id="8" name="Freeform 8"/>
          <p:cNvSpPr/>
          <p:nvPr/>
        </p:nvSpPr>
        <p:spPr>
          <a:xfrm>
            <a:off x="6583817" y="7129381"/>
            <a:ext cx="698813" cy="698813"/>
          </a:xfrm>
          <a:custGeom>
            <a:avLst/>
            <a:gdLst/>
            <a:ahLst/>
            <a:cxnLst/>
            <a:rect l="l" t="t" r="r" b="b"/>
            <a:pathLst>
              <a:path w="698813" h="698813">
                <a:moveTo>
                  <a:pt x="0" y="0"/>
                </a:moveTo>
                <a:lnTo>
                  <a:pt x="698813" y="0"/>
                </a:lnTo>
                <a:lnTo>
                  <a:pt x="698813" y="698814"/>
                </a:lnTo>
                <a:lnTo>
                  <a:pt x="0" y="69881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
        <p:nvSpPr>
          <p:cNvPr id="9" name="Freeform 9"/>
          <p:cNvSpPr/>
          <p:nvPr/>
        </p:nvSpPr>
        <p:spPr>
          <a:xfrm>
            <a:off x="10261017" y="7129381"/>
            <a:ext cx="699127" cy="699127"/>
          </a:xfrm>
          <a:custGeom>
            <a:avLst/>
            <a:gdLst/>
            <a:ahLst/>
            <a:cxnLst/>
            <a:rect l="l" t="t" r="r" b="b"/>
            <a:pathLst>
              <a:path w="699127" h="699127">
                <a:moveTo>
                  <a:pt x="0" y="0"/>
                </a:moveTo>
                <a:lnTo>
                  <a:pt x="699126" y="0"/>
                </a:lnTo>
                <a:lnTo>
                  <a:pt x="699126" y="699127"/>
                </a:lnTo>
                <a:lnTo>
                  <a:pt x="0" y="699127"/>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10" name="TextBox 10"/>
          <p:cNvSpPr txBox="1"/>
          <p:nvPr/>
        </p:nvSpPr>
        <p:spPr>
          <a:xfrm>
            <a:off x="-3606480" y="7586669"/>
            <a:ext cx="3606480" cy="815479"/>
          </a:xfrm>
          <a:prstGeom prst="rect">
            <a:avLst/>
          </a:prstGeom>
        </p:spPr>
        <p:txBody>
          <a:bodyPr lIns="0" tIns="0" rIns="0" bIns="0" rtlCol="0" anchor="t">
            <a:spAutoFit/>
          </a:bodyPr>
          <a:lstStyle/>
          <a:p>
            <a:pPr algn="ctr">
              <a:lnSpc>
                <a:spcPts val="3352"/>
              </a:lnSpc>
            </a:pPr>
            <a:r>
              <a:rPr lang="en-US" sz="2394">
                <a:solidFill>
                  <a:srgbClr val="E28126"/>
                </a:solidFill>
                <a:latin typeface="Canva Sans"/>
              </a:rPr>
              <a:t>Calle Cualquiera 123, Cualquier Lugar</a:t>
            </a:r>
          </a:p>
        </p:txBody>
      </p:sp>
      <p:grpSp>
        <p:nvGrpSpPr>
          <p:cNvPr id="11" name="Group 11"/>
          <p:cNvGrpSpPr/>
          <p:nvPr/>
        </p:nvGrpSpPr>
        <p:grpSpPr>
          <a:xfrm>
            <a:off x="5805573" y="741422"/>
            <a:ext cx="6676854" cy="2218588"/>
            <a:chOff x="0" y="0"/>
            <a:chExt cx="8902472" cy="2958117"/>
          </a:xfrm>
        </p:grpSpPr>
        <p:sp>
          <p:nvSpPr>
            <p:cNvPr id="12" name="TextBox 12"/>
            <p:cNvSpPr txBox="1"/>
            <p:nvPr/>
          </p:nvSpPr>
          <p:spPr>
            <a:xfrm>
              <a:off x="46032" y="-390525"/>
              <a:ext cx="7647784" cy="2465942"/>
            </a:xfrm>
            <a:prstGeom prst="rect">
              <a:avLst/>
            </a:prstGeom>
          </p:spPr>
          <p:txBody>
            <a:bodyPr lIns="0" tIns="0" rIns="0" bIns="0" rtlCol="0" anchor="t">
              <a:spAutoFit/>
            </a:bodyPr>
            <a:lstStyle/>
            <a:p>
              <a:pPr algn="ctr">
                <a:lnSpc>
                  <a:spcPts val="14360"/>
                </a:lnSpc>
              </a:pPr>
              <a:r>
                <a:rPr lang="en-US" sz="10257">
                  <a:solidFill>
                    <a:srgbClr val="0C3E5A"/>
                  </a:solidFill>
                  <a:latin typeface="Tabarra Sans Heavy"/>
                </a:rPr>
                <a:t>JUBCOR</a:t>
              </a:r>
            </a:p>
          </p:txBody>
        </p:sp>
        <p:grpSp>
          <p:nvGrpSpPr>
            <p:cNvPr id="13" name="Group 13"/>
            <p:cNvGrpSpPr/>
            <p:nvPr/>
          </p:nvGrpSpPr>
          <p:grpSpPr>
            <a:xfrm>
              <a:off x="46032" y="1703085"/>
              <a:ext cx="8856440" cy="757183"/>
              <a:chOff x="0" y="0"/>
              <a:chExt cx="1782556" cy="152400"/>
            </a:xfrm>
          </p:grpSpPr>
          <p:sp>
            <p:nvSpPr>
              <p:cNvPr id="14" name="Freeform 14"/>
              <p:cNvSpPr/>
              <p:nvPr/>
            </p:nvSpPr>
            <p:spPr>
              <a:xfrm>
                <a:off x="0" y="0"/>
                <a:ext cx="1782556" cy="152400"/>
              </a:xfrm>
              <a:custGeom>
                <a:avLst/>
                <a:gdLst/>
                <a:ahLst/>
                <a:cxnLst/>
                <a:rect l="l" t="t" r="r" b="b"/>
                <a:pathLst>
                  <a:path w="1782556" h="152400">
                    <a:moveTo>
                      <a:pt x="0" y="0"/>
                    </a:moveTo>
                    <a:lnTo>
                      <a:pt x="1782556" y="0"/>
                    </a:lnTo>
                    <a:lnTo>
                      <a:pt x="1782556" y="152400"/>
                    </a:lnTo>
                    <a:lnTo>
                      <a:pt x="0" y="152400"/>
                    </a:lnTo>
                    <a:close/>
                  </a:path>
                </a:pathLst>
              </a:custGeom>
              <a:solidFill>
                <a:srgbClr val="E28126"/>
              </a:solidFill>
            </p:spPr>
          </p:sp>
        </p:grpSp>
        <p:grpSp>
          <p:nvGrpSpPr>
            <p:cNvPr id="15" name="Group 15"/>
            <p:cNvGrpSpPr/>
            <p:nvPr/>
          </p:nvGrpSpPr>
          <p:grpSpPr>
            <a:xfrm rot="5400000">
              <a:off x="7220653" y="778449"/>
              <a:ext cx="2277074" cy="1086564"/>
              <a:chOff x="0" y="0"/>
              <a:chExt cx="458312" cy="218695"/>
            </a:xfrm>
          </p:grpSpPr>
          <p:sp>
            <p:nvSpPr>
              <p:cNvPr id="16" name="Freeform 16"/>
              <p:cNvSpPr/>
              <p:nvPr/>
            </p:nvSpPr>
            <p:spPr>
              <a:xfrm>
                <a:off x="0" y="0"/>
                <a:ext cx="458312" cy="218695"/>
              </a:xfrm>
              <a:custGeom>
                <a:avLst/>
                <a:gdLst/>
                <a:ahLst/>
                <a:cxnLst/>
                <a:rect l="l" t="t" r="r" b="b"/>
                <a:pathLst>
                  <a:path w="458312" h="218695">
                    <a:moveTo>
                      <a:pt x="0" y="0"/>
                    </a:moveTo>
                    <a:lnTo>
                      <a:pt x="458312" y="0"/>
                    </a:lnTo>
                    <a:lnTo>
                      <a:pt x="458312" y="218695"/>
                    </a:lnTo>
                    <a:lnTo>
                      <a:pt x="0" y="218695"/>
                    </a:lnTo>
                    <a:close/>
                  </a:path>
                </a:pathLst>
              </a:custGeom>
              <a:solidFill>
                <a:srgbClr val="0C3E5B"/>
              </a:solidFill>
            </p:spPr>
          </p:sp>
        </p:grpSp>
        <p:sp>
          <p:nvSpPr>
            <p:cNvPr id="17" name="TextBox 17"/>
            <p:cNvSpPr txBox="1"/>
            <p:nvPr/>
          </p:nvSpPr>
          <p:spPr>
            <a:xfrm>
              <a:off x="0" y="1745158"/>
              <a:ext cx="7693816" cy="715110"/>
            </a:xfrm>
            <a:prstGeom prst="rect">
              <a:avLst/>
            </a:prstGeom>
          </p:spPr>
          <p:txBody>
            <a:bodyPr lIns="0" tIns="0" rIns="0" bIns="0" rtlCol="0" anchor="t">
              <a:spAutoFit/>
            </a:bodyPr>
            <a:lstStyle/>
            <a:p>
              <a:pPr algn="ctr">
                <a:lnSpc>
                  <a:spcPts val="4160"/>
                </a:lnSpc>
              </a:pPr>
              <a:r>
                <a:rPr lang="en-US" sz="2972">
                  <a:solidFill>
                    <a:srgbClr val="FFFFFF"/>
                  </a:solidFill>
                  <a:latin typeface="Tabarra Sans"/>
                </a:rPr>
                <a:t>CONFERENCE &amp; EXHIBITION</a:t>
              </a:r>
            </a:p>
          </p:txBody>
        </p:sp>
        <p:sp>
          <p:nvSpPr>
            <p:cNvPr id="18" name="TextBox 18"/>
            <p:cNvSpPr txBox="1"/>
            <p:nvPr/>
          </p:nvSpPr>
          <p:spPr>
            <a:xfrm rot="5400000">
              <a:off x="7366586" y="753233"/>
              <a:ext cx="2175660" cy="1136996"/>
            </a:xfrm>
            <a:prstGeom prst="rect">
              <a:avLst/>
            </a:prstGeom>
          </p:spPr>
          <p:txBody>
            <a:bodyPr lIns="0" tIns="0" rIns="0" bIns="0" rtlCol="0" anchor="t">
              <a:spAutoFit/>
            </a:bodyPr>
            <a:lstStyle/>
            <a:p>
              <a:pPr algn="ctr">
                <a:lnSpc>
                  <a:spcPts val="6623"/>
                </a:lnSpc>
              </a:pPr>
              <a:r>
                <a:rPr lang="en-US" sz="4731" spc="146">
                  <a:solidFill>
                    <a:srgbClr val="FFFFFF"/>
                  </a:solidFill>
                  <a:latin typeface="Tabarra Sans Heavy"/>
                </a:rPr>
                <a:t>2024</a:t>
              </a:r>
            </a:p>
          </p:txBody>
        </p:sp>
        <p:sp>
          <p:nvSpPr>
            <p:cNvPr id="19" name="TextBox 19"/>
            <p:cNvSpPr txBox="1"/>
            <p:nvPr/>
          </p:nvSpPr>
          <p:spPr>
            <a:xfrm>
              <a:off x="30747" y="2522888"/>
              <a:ext cx="8871725" cy="435229"/>
            </a:xfrm>
            <a:prstGeom prst="rect">
              <a:avLst/>
            </a:prstGeom>
          </p:spPr>
          <p:txBody>
            <a:bodyPr lIns="0" tIns="0" rIns="0" bIns="0" rtlCol="0" anchor="t">
              <a:spAutoFit/>
            </a:bodyPr>
            <a:lstStyle/>
            <a:p>
              <a:pPr algn="ctr">
                <a:lnSpc>
                  <a:spcPts val="2822"/>
                </a:lnSpc>
                <a:spcBef>
                  <a:spcPct val="0"/>
                </a:spcBef>
              </a:pPr>
              <a:r>
                <a:rPr lang="en-US" sz="2016">
                  <a:solidFill>
                    <a:srgbClr val="0C3E5B"/>
                  </a:solidFill>
                  <a:latin typeface="Glacial Indifference Bold"/>
                </a:rPr>
                <a:t>INNOVATIVE SOLUTIONS FOR CORROSION CHALLENGES</a:t>
              </a:r>
            </a:p>
          </p:txBody>
        </p:sp>
      </p:grpSp>
      <p:sp>
        <p:nvSpPr>
          <p:cNvPr id="20" name="Freeform 20"/>
          <p:cNvSpPr/>
          <p:nvPr/>
        </p:nvSpPr>
        <p:spPr>
          <a:xfrm>
            <a:off x="15421888" y="926856"/>
            <a:ext cx="1264709" cy="1264709"/>
          </a:xfrm>
          <a:custGeom>
            <a:avLst/>
            <a:gdLst/>
            <a:ahLst/>
            <a:cxnLst/>
            <a:rect l="l" t="t" r="r" b="b"/>
            <a:pathLst>
              <a:path w="1264709" h="1264709">
                <a:moveTo>
                  <a:pt x="0" y="0"/>
                </a:moveTo>
                <a:lnTo>
                  <a:pt x="1264709" y="0"/>
                </a:lnTo>
                <a:lnTo>
                  <a:pt x="1264709" y="1264708"/>
                </a:lnTo>
                <a:lnTo>
                  <a:pt x="0" y="1264708"/>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21" name="Freeform 21"/>
          <p:cNvSpPr/>
          <p:nvPr/>
        </p:nvSpPr>
        <p:spPr>
          <a:xfrm>
            <a:off x="15813171" y="1325694"/>
            <a:ext cx="482144" cy="467032"/>
          </a:xfrm>
          <a:custGeom>
            <a:avLst/>
            <a:gdLst/>
            <a:ahLst/>
            <a:cxnLst/>
            <a:rect l="l" t="t" r="r" b="b"/>
            <a:pathLst>
              <a:path w="482144" h="467032">
                <a:moveTo>
                  <a:pt x="0" y="0"/>
                </a:moveTo>
                <a:lnTo>
                  <a:pt x="482144" y="0"/>
                </a:lnTo>
                <a:lnTo>
                  <a:pt x="482144" y="467032"/>
                </a:lnTo>
                <a:lnTo>
                  <a:pt x="0" y="467032"/>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22" name="TextBox 22"/>
          <p:cNvSpPr txBox="1"/>
          <p:nvPr/>
        </p:nvSpPr>
        <p:spPr>
          <a:xfrm>
            <a:off x="14578268" y="2268608"/>
            <a:ext cx="2951949" cy="505969"/>
          </a:xfrm>
          <a:prstGeom prst="rect">
            <a:avLst/>
          </a:prstGeom>
        </p:spPr>
        <p:txBody>
          <a:bodyPr lIns="0" tIns="0" rIns="0" bIns="0" rtlCol="0" anchor="t">
            <a:spAutoFit/>
          </a:bodyPr>
          <a:lstStyle/>
          <a:p>
            <a:pPr algn="ctr">
              <a:lnSpc>
                <a:spcPts val="4136"/>
              </a:lnSpc>
              <a:spcBef>
                <a:spcPct val="0"/>
              </a:spcBef>
            </a:pPr>
            <a:r>
              <a:rPr lang="en-US" sz="2954">
                <a:solidFill>
                  <a:srgbClr val="010101"/>
                </a:solidFill>
                <a:latin typeface="Canva Sans"/>
              </a:rPr>
              <a:t>YOUR LOGO</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849600" y="-779183"/>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Rectangle 3"/>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Water pollution </a:t>
            </a:r>
            <a:endParaRPr lang="en-US" sz="3200" b="1" dirty="0"/>
          </a:p>
        </p:txBody>
      </p:sp>
      <p:sp>
        <p:nvSpPr>
          <p:cNvPr id="5" name="Rectangle 4"/>
          <p:cNvSpPr/>
          <p:nvPr/>
        </p:nvSpPr>
        <p:spPr>
          <a:xfrm>
            <a:off x="685800" y="2171700"/>
            <a:ext cx="16687800" cy="2862322"/>
          </a:xfrm>
          <a:prstGeom prst="rect">
            <a:avLst/>
          </a:prstGeom>
        </p:spPr>
        <p:txBody>
          <a:bodyPr wrap="square">
            <a:spAutoFit/>
          </a:bodyPr>
          <a:lstStyle/>
          <a:p>
            <a:pPr algn="just">
              <a:buFont typeface="Arial" panose="020B0604020202020204" pitchFamily="34" charset="0"/>
              <a:buChar char="•"/>
            </a:pPr>
            <a:r>
              <a:rPr lang="en-US" altLang="en-US" sz="3600" dirty="0">
                <a:solidFill>
                  <a:schemeClr val="accent6">
                    <a:lumMod val="75000"/>
                  </a:schemeClr>
                </a:solidFill>
                <a:latin typeface="Times New Roman" panose="02020603050405020304" pitchFamily="18" charset="0"/>
              </a:rPr>
              <a:t>Water pollution </a:t>
            </a:r>
            <a:r>
              <a:rPr lang="en-US" altLang="en-US" sz="3600" dirty="0">
                <a:solidFill>
                  <a:schemeClr val="tx2">
                    <a:lumMod val="75000"/>
                  </a:schemeClr>
                </a:solidFill>
                <a:latin typeface="Times New Roman" panose="02020603050405020304" pitchFamily="18" charset="0"/>
              </a:rPr>
              <a:t>is the contamination of water by foreign </a:t>
            </a:r>
            <a:r>
              <a:rPr lang="en-US" altLang="en-US" sz="3600" dirty="0" smtClean="0">
                <a:solidFill>
                  <a:schemeClr val="tx2">
                    <a:lumMod val="75000"/>
                  </a:schemeClr>
                </a:solidFill>
                <a:latin typeface="Times New Roman" panose="02020603050405020304" pitchFamily="18" charset="0"/>
              </a:rPr>
              <a:t>substance </a:t>
            </a:r>
            <a:r>
              <a:rPr lang="en-US" altLang="en-US" sz="3600" dirty="0">
                <a:solidFill>
                  <a:schemeClr val="tx2">
                    <a:lumMod val="75000"/>
                  </a:schemeClr>
                </a:solidFill>
                <a:latin typeface="Times New Roman" panose="02020603050405020304" pitchFamily="18" charset="0"/>
              </a:rPr>
              <a:t>that  degrades its quality.</a:t>
            </a:r>
          </a:p>
          <a:p>
            <a:pPr algn="just">
              <a:buFont typeface="Arial" panose="020B0604020202020204" pitchFamily="34" charset="0"/>
              <a:buChar char="•"/>
            </a:pPr>
            <a:endParaRPr lang="en-US" altLang="en-US" sz="3600" dirty="0">
              <a:solidFill>
                <a:schemeClr val="tx2">
                  <a:lumMod val="75000"/>
                </a:schemeClr>
              </a:solidFill>
              <a:latin typeface="Times New Roman" panose="02020603050405020304" pitchFamily="18" charset="0"/>
            </a:endParaRPr>
          </a:p>
          <a:p>
            <a:pPr algn="just">
              <a:buFont typeface="Arial" panose="020B0604020202020204" pitchFamily="34" charset="0"/>
              <a:buChar char="•"/>
            </a:pPr>
            <a:r>
              <a:rPr lang="en-US" altLang="en-US" sz="3600" dirty="0">
                <a:solidFill>
                  <a:schemeClr val="tx2">
                    <a:lumMod val="75000"/>
                  </a:schemeClr>
                </a:solidFill>
                <a:latin typeface="Times New Roman" panose="02020603050405020304" pitchFamily="18" charset="0"/>
              </a:rPr>
              <a:t>Any chemical, biological, or </a:t>
            </a:r>
            <a:r>
              <a:rPr lang="en-US" altLang="en-US" sz="3600" dirty="0" smtClean="0">
                <a:solidFill>
                  <a:schemeClr val="tx2">
                    <a:lumMod val="75000"/>
                  </a:schemeClr>
                </a:solidFill>
                <a:latin typeface="Times New Roman" panose="02020603050405020304" pitchFamily="18" charset="0"/>
              </a:rPr>
              <a:t>physical alteration </a:t>
            </a:r>
            <a:r>
              <a:rPr lang="en-US" altLang="en-US" sz="3600" dirty="0">
                <a:solidFill>
                  <a:schemeClr val="tx2">
                    <a:lumMod val="75000"/>
                  </a:schemeClr>
                </a:solidFill>
                <a:latin typeface="Times New Roman" panose="02020603050405020304" pitchFamily="18" charset="0"/>
              </a:rPr>
              <a:t>in water quality  that  harms living organisms or renders water unfit for desired </a:t>
            </a:r>
            <a:r>
              <a:rPr lang="en-US" altLang="en-US" sz="3600" dirty="0" smtClean="0">
                <a:solidFill>
                  <a:schemeClr val="tx2">
                    <a:lumMod val="75000"/>
                  </a:schemeClr>
                </a:solidFill>
                <a:latin typeface="Times New Roman" panose="02020603050405020304" pitchFamily="18" charset="0"/>
              </a:rPr>
              <a:t>usage</a:t>
            </a:r>
            <a:r>
              <a:rPr lang="en-US" altLang="en-US" sz="3600" dirty="0">
                <a:solidFill>
                  <a:schemeClr val="tx2">
                    <a:lumMod val="75000"/>
                  </a:schemeClr>
                </a:solidFill>
                <a:latin typeface="Times New Roman" panose="02020603050405020304" pitchFamily="18" charset="0"/>
              </a:rPr>
              <a:t>.</a:t>
            </a:r>
          </a:p>
        </p:txBody>
      </p:sp>
      <p:pic>
        <p:nvPicPr>
          <p:cNvPr id="6" name="Picture 5" descr="A pipe pouring water into a river&#10;&#10;Description automatically generated with medium confidence">
            <a:extLst>
              <a:ext uri="{FF2B5EF4-FFF2-40B4-BE49-F238E27FC236}">
                <a16:creationId xmlns:a16="http://schemas.microsoft.com/office/drawing/2014/main" id="{79F5B696-087F-214C-333F-B0938F4A3D75}"/>
              </a:ext>
            </a:extLst>
          </p:cNvPr>
          <p:cNvPicPr>
            <a:picLocks noChangeAspect="1"/>
          </p:cNvPicPr>
          <p:nvPr/>
        </p:nvPicPr>
        <p:blipFill rotWithShape="1">
          <a:blip r:embed="rId6">
            <a:extLst>
              <a:ext uri="{28A0092B-C50C-407E-A947-70E740481C1C}">
                <a14:useLocalDpi xmlns:a14="http://schemas.microsoft.com/office/drawing/2010/main" val="0"/>
              </a:ext>
            </a:extLst>
          </a:blip>
          <a:srcRect t="23698" r="-531"/>
          <a:stretch/>
        </p:blipFill>
        <p:spPr>
          <a:xfrm>
            <a:off x="6400800" y="5596573"/>
            <a:ext cx="6134253" cy="3291840"/>
          </a:xfrm>
          <a:prstGeom prst="rect">
            <a:avLst/>
          </a:prstGeom>
        </p:spPr>
      </p:pic>
    </p:spTree>
    <p:extLst>
      <p:ext uri="{BB962C8B-B14F-4D97-AF65-F5344CB8AC3E}">
        <p14:creationId xmlns:p14="http://schemas.microsoft.com/office/powerpoint/2010/main" val="1157564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849600" y="-779183"/>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Rectangle 3"/>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SCOURCES OF POLLUTION </a:t>
            </a:r>
            <a:endParaRPr lang="en-US" sz="3200" b="1" dirty="0"/>
          </a:p>
        </p:txBody>
      </p:sp>
      <p:graphicFrame>
        <p:nvGraphicFramePr>
          <p:cNvPr id="5" name="Content Placeholder 3">
            <a:extLst>
              <a:ext uri="{FF2B5EF4-FFF2-40B4-BE49-F238E27FC236}">
                <a16:creationId xmlns:a16="http://schemas.microsoft.com/office/drawing/2014/main" id="{6046F18E-C570-12DE-2EE8-1562C1D431B2}"/>
              </a:ext>
            </a:extLst>
          </p:cNvPr>
          <p:cNvGraphicFramePr>
            <a:graphicFrameLocks/>
          </p:cNvGraphicFramePr>
          <p:nvPr>
            <p:extLst>
              <p:ext uri="{D42A27DB-BD31-4B8C-83A1-F6EECF244321}">
                <p14:modId xmlns:p14="http://schemas.microsoft.com/office/powerpoint/2010/main" val="1587443039"/>
              </p:ext>
            </p:extLst>
          </p:nvPr>
        </p:nvGraphicFramePr>
        <p:xfrm>
          <a:off x="5867400" y="2476500"/>
          <a:ext cx="8382000" cy="626381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894649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409187"/>
            <a:ext cx="2958453" cy="2958453"/>
          </a:xfrm>
          <a:custGeom>
            <a:avLst/>
            <a:gdLst/>
            <a:ahLst/>
            <a:cxnLst/>
            <a:rect l="l" t="t" r="r" b="b"/>
            <a:pathLst>
              <a:path w="2958453" h="2958453">
                <a:moveTo>
                  <a:pt x="0" y="0"/>
                </a:moveTo>
                <a:lnTo>
                  <a:pt x="2958453" y="0"/>
                </a:lnTo>
                <a:lnTo>
                  <a:pt x="2958453" y="2958453"/>
                </a:lnTo>
                <a:lnTo>
                  <a:pt x="0" y="2958453"/>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15849600" y="-779183"/>
            <a:ext cx="3471959" cy="1900108"/>
          </a:xfrm>
          <a:custGeom>
            <a:avLst/>
            <a:gdLst/>
            <a:ahLst/>
            <a:cxnLst/>
            <a:rect l="l" t="t" r="r" b="b"/>
            <a:pathLst>
              <a:path w="3471959" h="1900108">
                <a:moveTo>
                  <a:pt x="0" y="0"/>
                </a:moveTo>
                <a:lnTo>
                  <a:pt x="3471959" y="0"/>
                </a:lnTo>
                <a:lnTo>
                  <a:pt x="3471959" y="1900108"/>
                </a:lnTo>
                <a:lnTo>
                  <a:pt x="0" y="1900108"/>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sp>
      <p:sp>
        <p:nvSpPr>
          <p:cNvPr id="4" name="Rectangle 3"/>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 WATER POLLUTANTS </a:t>
            </a:r>
            <a:endParaRPr lang="en-US" sz="3200" b="1" dirty="0"/>
          </a:p>
        </p:txBody>
      </p:sp>
      <p:graphicFrame>
        <p:nvGraphicFramePr>
          <p:cNvPr id="5" name="Content Placeholder 3">
            <a:extLst>
              <a:ext uri="{FF2B5EF4-FFF2-40B4-BE49-F238E27FC236}">
                <a16:creationId xmlns:a16="http://schemas.microsoft.com/office/drawing/2014/main" id="{99059666-8CB3-718F-0062-A37D9A6B3A0B}"/>
              </a:ext>
            </a:extLst>
          </p:cNvPr>
          <p:cNvGraphicFramePr>
            <a:graphicFrameLocks/>
          </p:cNvGraphicFramePr>
          <p:nvPr>
            <p:extLst>
              <p:ext uri="{D42A27DB-BD31-4B8C-83A1-F6EECF244321}">
                <p14:modId xmlns:p14="http://schemas.microsoft.com/office/powerpoint/2010/main" val="813458678"/>
              </p:ext>
            </p:extLst>
          </p:nvPr>
        </p:nvGraphicFramePr>
        <p:xfrm>
          <a:off x="3276600" y="3771900"/>
          <a:ext cx="11734800" cy="452105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84070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515979"/>
            <a:ext cx="7669966" cy="707886"/>
          </a:xfrm>
          <a:prstGeom prst="rect">
            <a:avLst/>
          </a:prstGeom>
        </p:spPr>
        <p:txBody>
          <a:bodyPr wrap="square">
            <a:spAutoFit/>
          </a:bodyPr>
          <a:lstStyle/>
          <a:p>
            <a:pPr algn="ctr"/>
            <a:r>
              <a:rPr lang="en-US" altLang="ko-KR" sz="4000" b="1" i="1" dirty="0" smtClean="0">
                <a:latin typeface="Times New Roman" panose="02020603050405020304" pitchFamily="18" charset="0"/>
              </a:rPr>
              <a:t>WATER SCARCITY </a:t>
            </a:r>
            <a:endParaRPr lang="en-US" sz="3200" b="1" dirty="0"/>
          </a:p>
        </p:txBody>
      </p:sp>
      <p:sp>
        <p:nvSpPr>
          <p:cNvPr id="3" name="Rectangle 2"/>
          <p:cNvSpPr/>
          <p:nvPr/>
        </p:nvSpPr>
        <p:spPr>
          <a:xfrm>
            <a:off x="609600" y="1866900"/>
            <a:ext cx="10058400" cy="5632311"/>
          </a:xfrm>
          <a:prstGeom prst="rect">
            <a:avLst/>
          </a:prstGeom>
        </p:spPr>
        <p:txBody>
          <a:bodyPr wrap="square">
            <a:spAutoFit/>
          </a:bodyPr>
          <a:lstStyle/>
          <a:p>
            <a:pPr algn="just">
              <a:buFont typeface="Arial" panose="020B0604020202020204" pitchFamily="34" charset="0"/>
              <a:buChar char="•"/>
            </a:pPr>
            <a:r>
              <a:rPr lang="en-US" altLang="en-US" sz="3600" dirty="0">
                <a:solidFill>
                  <a:schemeClr val="tx2">
                    <a:lumMod val="75000"/>
                  </a:schemeClr>
                </a:solidFill>
                <a:latin typeface="Times New Roman" panose="02020603050405020304" pitchFamily="18" charset="0"/>
              </a:rPr>
              <a:t>Saudi Arabia and the other countries of the Gulf Cooperation Council       (GCC) already classified by the       United  Nations as  water-scarce      nations.</a:t>
            </a:r>
          </a:p>
          <a:p>
            <a:pPr algn="just">
              <a:buFont typeface="Arial" panose="020B0604020202020204" pitchFamily="34" charset="0"/>
              <a:buChar char="•"/>
            </a:pPr>
            <a:endParaRPr lang="en-US" altLang="en-US" sz="3600" dirty="0">
              <a:solidFill>
                <a:schemeClr val="tx2">
                  <a:lumMod val="75000"/>
                </a:schemeClr>
              </a:solidFill>
              <a:latin typeface="Times New Roman" panose="02020603050405020304" pitchFamily="18" charset="0"/>
            </a:endParaRPr>
          </a:p>
          <a:p>
            <a:pPr algn="just">
              <a:buFont typeface="Arial" panose="020B0604020202020204" pitchFamily="34" charset="0"/>
              <a:buChar char="•"/>
            </a:pPr>
            <a:r>
              <a:rPr lang="en-US" altLang="en-US" sz="3600" dirty="0">
                <a:solidFill>
                  <a:schemeClr val="tx2">
                    <a:lumMod val="75000"/>
                  </a:schemeClr>
                </a:solidFill>
                <a:latin typeface="Times New Roman" panose="02020603050405020304" pitchFamily="18" charset="0"/>
              </a:rPr>
              <a:t>The desert atmosphere of the </a:t>
            </a:r>
            <a:r>
              <a:rPr lang="en-US" altLang="en-US" sz="3600" dirty="0" smtClean="0">
                <a:solidFill>
                  <a:schemeClr val="tx2">
                    <a:lumMod val="75000"/>
                  </a:schemeClr>
                </a:solidFill>
                <a:latin typeface="Times New Roman" panose="02020603050405020304" pitchFamily="18" charset="0"/>
              </a:rPr>
              <a:t>Kingdom </a:t>
            </a:r>
            <a:r>
              <a:rPr lang="en-US" altLang="en-US" sz="3600" dirty="0">
                <a:solidFill>
                  <a:schemeClr val="tx2">
                    <a:lumMod val="75000"/>
                  </a:schemeClr>
                </a:solidFill>
                <a:latin typeface="Times New Roman" panose="02020603050405020304" pitchFamily="18" charset="0"/>
              </a:rPr>
              <a:t>incumbents dealing with   water as the 1st critical resource .</a:t>
            </a:r>
          </a:p>
          <a:p>
            <a:pPr algn="just">
              <a:buFont typeface="Arial" panose="020B0604020202020204" pitchFamily="34" charset="0"/>
              <a:buChar char="•"/>
            </a:pPr>
            <a:endParaRPr lang="en-US" altLang="en-US" sz="3600" dirty="0">
              <a:solidFill>
                <a:schemeClr val="tx2">
                  <a:lumMod val="75000"/>
                </a:schemeClr>
              </a:solidFill>
              <a:latin typeface="Times New Roman" panose="02020603050405020304" pitchFamily="18" charset="0"/>
            </a:endParaRPr>
          </a:p>
          <a:p>
            <a:pPr algn="just">
              <a:buFont typeface="Arial" panose="020B0604020202020204" pitchFamily="34" charset="0"/>
              <a:buChar char="•"/>
            </a:pPr>
            <a:r>
              <a:rPr lang="en-US" altLang="en-US" sz="3600" dirty="0">
                <a:solidFill>
                  <a:schemeClr val="tx2">
                    <a:lumMod val="75000"/>
                  </a:schemeClr>
                </a:solidFill>
                <a:latin typeface="Times New Roman" panose="02020603050405020304" pitchFamily="18" charset="0"/>
              </a:rPr>
              <a:t>Water Scarcity is a situation where there is insufficient water to satisfy </a:t>
            </a:r>
            <a:r>
              <a:rPr lang="en-US" altLang="en-US" sz="3600" dirty="0" smtClean="0">
                <a:solidFill>
                  <a:schemeClr val="tx2">
                    <a:lumMod val="75000"/>
                  </a:schemeClr>
                </a:solidFill>
                <a:latin typeface="Times New Roman" panose="02020603050405020304" pitchFamily="18" charset="0"/>
              </a:rPr>
              <a:t>normal </a:t>
            </a:r>
            <a:r>
              <a:rPr lang="en-US" altLang="en-US" sz="3600" dirty="0">
                <a:solidFill>
                  <a:schemeClr val="tx2">
                    <a:lumMod val="75000"/>
                  </a:schemeClr>
                </a:solidFill>
                <a:latin typeface="Times New Roman" panose="02020603050405020304" pitchFamily="18" charset="0"/>
              </a:rPr>
              <a:t>requirements </a:t>
            </a:r>
            <a:r>
              <a:rPr lang="en-US" altLang="en-US" sz="3600" dirty="0">
                <a:solidFill>
                  <a:srgbClr val="FF0000"/>
                </a:solidFill>
                <a:latin typeface="Times New Roman" panose="02020603050405020304" pitchFamily="18" charset="0"/>
              </a:rPr>
              <a:t>SUPPLY DOES    NOT MEET DEMAND</a:t>
            </a:r>
          </a:p>
        </p:txBody>
      </p:sp>
      <p:grpSp>
        <p:nvGrpSpPr>
          <p:cNvPr id="4" name="Google Shape;5333;p67">
            <a:extLst>
              <a:ext uri="{FF2B5EF4-FFF2-40B4-BE49-F238E27FC236}">
                <a16:creationId xmlns:a16="http://schemas.microsoft.com/office/drawing/2014/main" id="{ADD893F5-1ADE-D260-8EA9-7F3CEA19A060}"/>
              </a:ext>
            </a:extLst>
          </p:cNvPr>
          <p:cNvGrpSpPr/>
          <p:nvPr/>
        </p:nvGrpSpPr>
        <p:grpSpPr>
          <a:xfrm>
            <a:off x="12394365" y="2628900"/>
            <a:ext cx="4480560" cy="4114800"/>
            <a:chOff x="233350" y="949250"/>
            <a:chExt cx="7137300" cy="3860797"/>
          </a:xfrm>
        </p:grpSpPr>
        <p:sp>
          <p:nvSpPr>
            <p:cNvPr id="5" name="Google Shape;5334;p67">
              <a:extLst>
                <a:ext uri="{FF2B5EF4-FFF2-40B4-BE49-F238E27FC236}">
                  <a16:creationId xmlns:a16="http://schemas.microsoft.com/office/drawing/2014/main" id="{225C94FB-0600-FD96-E123-1CD53468BEE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335;p67">
              <a:extLst>
                <a:ext uri="{FF2B5EF4-FFF2-40B4-BE49-F238E27FC236}">
                  <a16:creationId xmlns:a16="http://schemas.microsoft.com/office/drawing/2014/main" id="{F2251C5D-A5C9-79E2-C230-F4A09D580D17}"/>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ln>
              <a:noFill/>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336;p67">
              <a:extLst>
                <a:ext uri="{FF2B5EF4-FFF2-40B4-BE49-F238E27FC236}">
                  <a16:creationId xmlns:a16="http://schemas.microsoft.com/office/drawing/2014/main" id="{1D878F17-90DC-4EBC-74A7-C4E084CA3A5E}"/>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Google Shape;5337;p67">
              <a:extLst>
                <a:ext uri="{FF2B5EF4-FFF2-40B4-BE49-F238E27FC236}">
                  <a16:creationId xmlns:a16="http://schemas.microsoft.com/office/drawing/2014/main" id="{C78F2CE9-16B0-7122-34AA-163708215402}"/>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9" name="Google Shape;5338;p67">
              <a:extLst>
                <a:ext uri="{FF2B5EF4-FFF2-40B4-BE49-F238E27FC236}">
                  <a16:creationId xmlns:a16="http://schemas.microsoft.com/office/drawing/2014/main" id="{67CA5CCE-F3CA-745E-E610-B83438924709}"/>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339;p67">
              <a:extLst>
                <a:ext uri="{FF2B5EF4-FFF2-40B4-BE49-F238E27FC236}">
                  <a16:creationId xmlns:a16="http://schemas.microsoft.com/office/drawing/2014/main" id="{7D77000F-32FE-BB0A-CD03-FA32CB41A9B8}"/>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340;p67">
              <a:extLst>
                <a:ext uri="{FF2B5EF4-FFF2-40B4-BE49-F238E27FC236}">
                  <a16:creationId xmlns:a16="http://schemas.microsoft.com/office/drawing/2014/main" id="{4F3EA782-4033-1D69-1DCB-28701AF0B4A0}"/>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5341;p67">
              <a:extLst>
                <a:ext uri="{FF2B5EF4-FFF2-40B4-BE49-F238E27FC236}">
                  <a16:creationId xmlns:a16="http://schemas.microsoft.com/office/drawing/2014/main" id="{711F370C-BC02-2F21-E3A3-1C1D5A4EE87D}"/>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3" name="Google Shape;5342;p67">
              <a:extLst>
                <a:ext uri="{FF2B5EF4-FFF2-40B4-BE49-F238E27FC236}">
                  <a16:creationId xmlns:a16="http://schemas.microsoft.com/office/drawing/2014/main" id="{AA154882-1151-C4D8-93A2-A70A175230EB}"/>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343;p67">
              <a:extLst>
                <a:ext uri="{FF2B5EF4-FFF2-40B4-BE49-F238E27FC236}">
                  <a16:creationId xmlns:a16="http://schemas.microsoft.com/office/drawing/2014/main" id="{F244E431-92E2-24ED-AEF6-609DDB0D6691}"/>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344;p67">
              <a:extLst>
                <a:ext uri="{FF2B5EF4-FFF2-40B4-BE49-F238E27FC236}">
                  <a16:creationId xmlns:a16="http://schemas.microsoft.com/office/drawing/2014/main" id="{D777609E-A3FD-D700-B271-1DF4D31625B1}"/>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345;p67">
              <a:extLst>
                <a:ext uri="{FF2B5EF4-FFF2-40B4-BE49-F238E27FC236}">
                  <a16:creationId xmlns:a16="http://schemas.microsoft.com/office/drawing/2014/main" id="{3126B071-CD5F-8427-AB03-7BA41062F1B7}"/>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346;p67">
              <a:extLst>
                <a:ext uri="{FF2B5EF4-FFF2-40B4-BE49-F238E27FC236}">
                  <a16:creationId xmlns:a16="http://schemas.microsoft.com/office/drawing/2014/main" id="{E9DCD12A-A102-E9A1-8AED-268C1BC1C7D6}"/>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347;p67">
              <a:extLst>
                <a:ext uri="{FF2B5EF4-FFF2-40B4-BE49-F238E27FC236}">
                  <a16:creationId xmlns:a16="http://schemas.microsoft.com/office/drawing/2014/main" id="{BB048E50-028C-94B8-CC29-F6A99003B7C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5348;p67">
              <a:extLst>
                <a:ext uri="{FF2B5EF4-FFF2-40B4-BE49-F238E27FC236}">
                  <a16:creationId xmlns:a16="http://schemas.microsoft.com/office/drawing/2014/main" id="{5683014C-D2A5-D6C7-2567-36037A73A3B1}"/>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5349;p67">
              <a:extLst>
                <a:ext uri="{FF2B5EF4-FFF2-40B4-BE49-F238E27FC236}">
                  <a16:creationId xmlns:a16="http://schemas.microsoft.com/office/drawing/2014/main" id="{9DA970C8-544A-2DFE-4791-D4EEDE35561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5350;p67">
              <a:extLst>
                <a:ext uri="{FF2B5EF4-FFF2-40B4-BE49-F238E27FC236}">
                  <a16:creationId xmlns:a16="http://schemas.microsoft.com/office/drawing/2014/main" id="{1F1AA1DB-183F-B80B-505E-A19110689931}"/>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5351;p67">
              <a:extLst>
                <a:ext uri="{FF2B5EF4-FFF2-40B4-BE49-F238E27FC236}">
                  <a16:creationId xmlns:a16="http://schemas.microsoft.com/office/drawing/2014/main" id="{0C26728D-C4E5-39C8-5A13-1014D42D7ABA}"/>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5352;p67">
              <a:extLst>
                <a:ext uri="{FF2B5EF4-FFF2-40B4-BE49-F238E27FC236}">
                  <a16:creationId xmlns:a16="http://schemas.microsoft.com/office/drawing/2014/main" id="{9CEDF7A3-9CAC-E9AB-84FC-F91D6F74190F}"/>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5353;p67">
              <a:extLst>
                <a:ext uri="{FF2B5EF4-FFF2-40B4-BE49-F238E27FC236}">
                  <a16:creationId xmlns:a16="http://schemas.microsoft.com/office/drawing/2014/main" id="{3BA00EAB-4DAF-BAB8-0560-376FE21AB79B}"/>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5354;p67">
              <a:extLst>
                <a:ext uri="{FF2B5EF4-FFF2-40B4-BE49-F238E27FC236}">
                  <a16:creationId xmlns:a16="http://schemas.microsoft.com/office/drawing/2014/main" id="{CB4B1E56-2AB1-19CE-585E-EA4C7AA765D5}"/>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 name="Google Shape;5355;p67">
              <a:extLst>
                <a:ext uri="{FF2B5EF4-FFF2-40B4-BE49-F238E27FC236}">
                  <a16:creationId xmlns:a16="http://schemas.microsoft.com/office/drawing/2014/main" id="{33C4F627-209F-6120-A8CB-F7573B50431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7" name="Google Shape;5356;p67">
              <a:extLst>
                <a:ext uri="{FF2B5EF4-FFF2-40B4-BE49-F238E27FC236}">
                  <a16:creationId xmlns:a16="http://schemas.microsoft.com/office/drawing/2014/main" id="{168F865C-8580-4058-A1CD-F7F3C5518D14}"/>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 name="Google Shape;5357;p67">
              <a:extLst>
                <a:ext uri="{FF2B5EF4-FFF2-40B4-BE49-F238E27FC236}">
                  <a16:creationId xmlns:a16="http://schemas.microsoft.com/office/drawing/2014/main" id="{F9800F6D-6CD6-188F-B0F9-8A3175E56B5C}"/>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9" name="Google Shape;5358;p67">
              <a:extLst>
                <a:ext uri="{FF2B5EF4-FFF2-40B4-BE49-F238E27FC236}">
                  <a16:creationId xmlns:a16="http://schemas.microsoft.com/office/drawing/2014/main" id="{DE98CF79-D4F5-ED3E-F154-EC4B6639E23E}"/>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0" name="Google Shape;5359;p67">
              <a:extLst>
                <a:ext uri="{FF2B5EF4-FFF2-40B4-BE49-F238E27FC236}">
                  <a16:creationId xmlns:a16="http://schemas.microsoft.com/office/drawing/2014/main" id="{0C78861A-A4E6-B72B-9207-1AE823C36E9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1" name="Google Shape;5360;p67">
              <a:extLst>
                <a:ext uri="{FF2B5EF4-FFF2-40B4-BE49-F238E27FC236}">
                  <a16:creationId xmlns:a16="http://schemas.microsoft.com/office/drawing/2014/main" id="{7E2DE53F-EC61-5754-69B0-64638528E6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2" name="Google Shape;5361;p67">
              <a:extLst>
                <a:ext uri="{FF2B5EF4-FFF2-40B4-BE49-F238E27FC236}">
                  <a16:creationId xmlns:a16="http://schemas.microsoft.com/office/drawing/2014/main" id="{0C6D80D0-2BFB-96D0-A8D9-95EAA1822377}"/>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3" name="Google Shape;5362;p67">
              <a:extLst>
                <a:ext uri="{FF2B5EF4-FFF2-40B4-BE49-F238E27FC236}">
                  <a16:creationId xmlns:a16="http://schemas.microsoft.com/office/drawing/2014/main" id="{EB31A8C1-4C8A-9834-FB9A-5A6934E02324}"/>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4" name="Google Shape;5363;p67">
              <a:extLst>
                <a:ext uri="{FF2B5EF4-FFF2-40B4-BE49-F238E27FC236}">
                  <a16:creationId xmlns:a16="http://schemas.microsoft.com/office/drawing/2014/main" id="{B762F617-6D72-3D5A-1F56-56D25833A0FD}"/>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5" name="Google Shape;5364;p67">
              <a:extLst>
                <a:ext uri="{FF2B5EF4-FFF2-40B4-BE49-F238E27FC236}">
                  <a16:creationId xmlns:a16="http://schemas.microsoft.com/office/drawing/2014/main" id="{D52778EB-1515-6ADD-58DC-E9F409047770}"/>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6" name="Google Shape;5365;p67">
              <a:extLst>
                <a:ext uri="{FF2B5EF4-FFF2-40B4-BE49-F238E27FC236}">
                  <a16:creationId xmlns:a16="http://schemas.microsoft.com/office/drawing/2014/main" id="{E2FE5F14-1DE6-FBA0-0114-88F6FAEEA34A}"/>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5366;p67">
              <a:extLst>
                <a:ext uri="{FF2B5EF4-FFF2-40B4-BE49-F238E27FC236}">
                  <a16:creationId xmlns:a16="http://schemas.microsoft.com/office/drawing/2014/main" id="{B7F7CF25-BB38-6FA8-D741-0FE608086F85}"/>
                </a:ext>
              </a:extLst>
            </p:cNvPr>
            <p:cNvSpPr/>
            <p:nvPr/>
          </p:nvSpPr>
          <p:spPr>
            <a:xfrm>
              <a:off x="233350" y="949250"/>
              <a:ext cx="3232551" cy="3860797"/>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8" name="Google Shape;5367;p67">
              <a:extLst>
                <a:ext uri="{FF2B5EF4-FFF2-40B4-BE49-F238E27FC236}">
                  <a16:creationId xmlns:a16="http://schemas.microsoft.com/office/drawing/2014/main" id="{C04AFD51-7FF5-5FCF-9E1C-9557764249AC}"/>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5368;p67">
              <a:extLst>
                <a:ext uri="{FF2B5EF4-FFF2-40B4-BE49-F238E27FC236}">
                  <a16:creationId xmlns:a16="http://schemas.microsoft.com/office/drawing/2014/main" id="{B2CFA4DF-A3D8-1962-4AE7-BD7251AC42CB}"/>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0" name="Google Shape;5369;p67">
              <a:extLst>
                <a:ext uri="{FF2B5EF4-FFF2-40B4-BE49-F238E27FC236}">
                  <a16:creationId xmlns:a16="http://schemas.microsoft.com/office/drawing/2014/main" id="{8A0D3F29-C7FF-4EEB-401F-477F405CE419}"/>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1" name="Google Shape;5370;p67">
              <a:extLst>
                <a:ext uri="{FF2B5EF4-FFF2-40B4-BE49-F238E27FC236}">
                  <a16:creationId xmlns:a16="http://schemas.microsoft.com/office/drawing/2014/main" id="{BDCAA471-69F1-DD91-F906-75487915AFCC}"/>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2" name="Google Shape;5371;p67">
              <a:extLst>
                <a:ext uri="{FF2B5EF4-FFF2-40B4-BE49-F238E27FC236}">
                  <a16:creationId xmlns:a16="http://schemas.microsoft.com/office/drawing/2014/main" id="{BB9FEB9D-F44D-26E6-2E19-33C9D7CA913A}"/>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3" name="Google Shape;5372;p67">
              <a:extLst>
                <a:ext uri="{FF2B5EF4-FFF2-40B4-BE49-F238E27FC236}">
                  <a16:creationId xmlns:a16="http://schemas.microsoft.com/office/drawing/2014/main" id="{0692A102-ED3B-7644-A28F-934B9292F8BB}"/>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4" name="Google Shape;5373;p67">
              <a:extLst>
                <a:ext uri="{FF2B5EF4-FFF2-40B4-BE49-F238E27FC236}">
                  <a16:creationId xmlns:a16="http://schemas.microsoft.com/office/drawing/2014/main" id="{219E6A27-CD51-2501-5B8E-3C041B677C40}"/>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5" name="Google Shape;5374;p67">
              <a:extLst>
                <a:ext uri="{FF2B5EF4-FFF2-40B4-BE49-F238E27FC236}">
                  <a16:creationId xmlns:a16="http://schemas.microsoft.com/office/drawing/2014/main" id="{6F10BC15-B110-FCB9-BA16-95198D310CB0}"/>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6" name="Google Shape;5375;p67">
              <a:extLst>
                <a:ext uri="{FF2B5EF4-FFF2-40B4-BE49-F238E27FC236}">
                  <a16:creationId xmlns:a16="http://schemas.microsoft.com/office/drawing/2014/main" id="{793BF455-F229-56D4-089A-1553B4D6B2AC}"/>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7" name="Google Shape;5376;p67">
              <a:extLst>
                <a:ext uri="{FF2B5EF4-FFF2-40B4-BE49-F238E27FC236}">
                  <a16:creationId xmlns:a16="http://schemas.microsoft.com/office/drawing/2014/main" id="{0D488CC6-45FF-DC0D-FFBE-240011593802}"/>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8" name="Google Shape;5377;p67">
              <a:extLst>
                <a:ext uri="{FF2B5EF4-FFF2-40B4-BE49-F238E27FC236}">
                  <a16:creationId xmlns:a16="http://schemas.microsoft.com/office/drawing/2014/main" id="{8B0AF5D0-B9C9-D45E-4786-F3888FC41FB4}"/>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 name="Google Shape;5378;p67">
              <a:extLst>
                <a:ext uri="{FF2B5EF4-FFF2-40B4-BE49-F238E27FC236}">
                  <a16:creationId xmlns:a16="http://schemas.microsoft.com/office/drawing/2014/main" id="{6417F08C-4A2F-B31F-A7F3-6E329985DD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 name="Google Shape;5379;p67">
              <a:extLst>
                <a:ext uri="{FF2B5EF4-FFF2-40B4-BE49-F238E27FC236}">
                  <a16:creationId xmlns:a16="http://schemas.microsoft.com/office/drawing/2014/main" id="{2F113FD1-2912-7BEB-528B-71CD107322B8}"/>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 name="Google Shape;5380;p67">
              <a:extLst>
                <a:ext uri="{FF2B5EF4-FFF2-40B4-BE49-F238E27FC236}">
                  <a16:creationId xmlns:a16="http://schemas.microsoft.com/office/drawing/2014/main" id="{15987851-DF65-DEA6-37A6-ABDCEC3A9DFE}"/>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2" name="Google Shape;5381;p67">
              <a:extLst>
                <a:ext uri="{FF2B5EF4-FFF2-40B4-BE49-F238E27FC236}">
                  <a16:creationId xmlns:a16="http://schemas.microsoft.com/office/drawing/2014/main" id="{3CB0D2A1-3A69-FC0F-A73F-D726577AA131}"/>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3" name="Google Shape;5382;p67">
              <a:extLst>
                <a:ext uri="{FF2B5EF4-FFF2-40B4-BE49-F238E27FC236}">
                  <a16:creationId xmlns:a16="http://schemas.microsoft.com/office/drawing/2014/main" id="{35AA9A87-7522-B97F-CB44-61A76414A5E7}"/>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4" name="Google Shape;5383;p67">
              <a:extLst>
                <a:ext uri="{FF2B5EF4-FFF2-40B4-BE49-F238E27FC236}">
                  <a16:creationId xmlns:a16="http://schemas.microsoft.com/office/drawing/2014/main" id="{538B76E7-44D9-C51B-7F67-51FE92D451BD}"/>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5" name="Google Shape;5384;p67">
              <a:extLst>
                <a:ext uri="{FF2B5EF4-FFF2-40B4-BE49-F238E27FC236}">
                  <a16:creationId xmlns:a16="http://schemas.microsoft.com/office/drawing/2014/main" id="{E0404FB7-7C6A-8C89-9756-92CBF87CF3D9}"/>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ln>
              <a:headEnd type="none" w="sm" len="sm"/>
              <a:tailEnd type="none" w="sm" len="sm"/>
            </a:ln>
          </p:spPr>
          <p:style>
            <a:lnRef idx="0">
              <a:schemeClr val="accent5"/>
            </a:lnRef>
            <a:fillRef idx="3">
              <a:schemeClr val="accent5"/>
            </a:fillRef>
            <a:effectRef idx="3">
              <a:schemeClr val="accent5"/>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767217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24400" y="515979"/>
            <a:ext cx="7669966" cy="707886"/>
          </a:xfrm>
          <a:prstGeom prst="rect">
            <a:avLst/>
          </a:prstGeom>
        </p:spPr>
        <p:txBody>
          <a:bodyPr wrap="square">
            <a:spAutoFit/>
          </a:bodyPr>
          <a:lstStyle/>
          <a:p>
            <a:pPr algn="ctr"/>
            <a:r>
              <a:rPr lang="en-US" altLang="ko-KR" sz="4000" b="1" i="1" dirty="0">
                <a:latin typeface="Times New Roman" panose="02020603050405020304" pitchFamily="18" charset="0"/>
              </a:rPr>
              <a:t>Waste Management</a:t>
            </a:r>
            <a:endParaRPr lang="en-US" sz="3200" b="1" dirty="0"/>
          </a:p>
        </p:txBody>
      </p:sp>
      <p:sp>
        <p:nvSpPr>
          <p:cNvPr id="3" name="Rectangle 2"/>
          <p:cNvSpPr/>
          <p:nvPr/>
        </p:nvSpPr>
        <p:spPr>
          <a:xfrm>
            <a:off x="1371600" y="2171700"/>
            <a:ext cx="14935200" cy="5016758"/>
          </a:xfrm>
          <a:prstGeom prst="rect">
            <a:avLst/>
          </a:prstGeom>
        </p:spPr>
        <p:txBody>
          <a:bodyPr wrap="square">
            <a:spAutoFit/>
          </a:bodyPr>
          <a:lstStyle/>
          <a:p>
            <a:pPr marL="571500" indent="-571500" algn="just">
              <a:buFont typeface="Arial" panose="020B0604020202020204" pitchFamily="34" charset="0"/>
              <a:buChar char="•"/>
            </a:pPr>
            <a:r>
              <a:rPr lang="en-US" altLang="en-US" sz="4000" dirty="0">
                <a:solidFill>
                  <a:schemeClr val="tx2">
                    <a:lumMod val="75000"/>
                  </a:schemeClr>
                </a:solidFill>
                <a:latin typeface="Times New Roman" panose="02020603050405020304" pitchFamily="18" charset="0"/>
              </a:rPr>
              <a:t>The increase in urban development, </a:t>
            </a:r>
            <a:r>
              <a:rPr lang="en-US" altLang="en-US" sz="4000" dirty="0">
                <a:solidFill>
                  <a:srgbClr val="FF0000"/>
                </a:solidFill>
                <a:latin typeface="Times New Roman" panose="02020603050405020304" pitchFamily="18" charset="0"/>
              </a:rPr>
              <a:t>industrial activities </a:t>
            </a:r>
            <a:r>
              <a:rPr lang="en-US" altLang="en-US" sz="4000" dirty="0">
                <a:solidFill>
                  <a:schemeClr val="tx2">
                    <a:lumMod val="75000"/>
                  </a:schemeClr>
                </a:solidFill>
                <a:latin typeface="Times New Roman" panose="02020603050405020304" pitchFamily="18" charset="0"/>
              </a:rPr>
              <a:t>and          population and their standards of living, will generate more      consumption and wastes.</a:t>
            </a:r>
          </a:p>
          <a:p>
            <a:pPr algn="just"/>
            <a:endParaRPr lang="en-US" altLang="en-US" sz="4000" dirty="0">
              <a:solidFill>
                <a:schemeClr val="tx2">
                  <a:lumMod val="75000"/>
                </a:schemeClr>
              </a:solidFill>
              <a:latin typeface="Times New Roman" panose="02020603050405020304" pitchFamily="18" charset="0"/>
            </a:endParaRPr>
          </a:p>
          <a:p>
            <a:pPr marL="571500" indent="-571500" algn="just">
              <a:buFont typeface="Arial" panose="020B0604020202020204" pitchFamily="34" charset="0"/>
              <a:buChar char="•"/>
            </a:pPr>
            <a:r>
              <a:rPr lang="en-US" altLang="en-US" sz="4000" dirty="0">
                <a:solidFill>
                  <a:schemeClr val="accent6">
                    <a:lumMod val="75000"/>
                  </a:schemeClr>
                </a:solidFill>
                <a:latin typeface="Times New Roman" panose="02020603050405020304" pitchFamily="18" charset="0"/>
              </a:rPr>
              <a:t>Integrated Waste Management:</a:t>
            </a:r>
          </a:p>
          <a:p>
            <a:pPr algn="just"/>
            <a:r>
              <a:rPr lang="en-US" altLang="en-US" sz="4000" dirty="0" smtClean="0">
                <a:solidFill>
                  <a:schemeClr val="tx2">
                    <a:lumMod val="75000"/>
                  </a:schemeClr>
                </a:solidFill>
                <a:latin typeface="Times New Roman" panose="02020603050405020304" pitchFamily="18" charset="0"/>
              </a:rPr>
              <a:t>New </a:t>
            </a:r>
            <a:r>
              <a:rPr lang="en-US" altLang="en-US" sz="4000" dirty="0">
                <a:solidFill>
                  <a:schemeClr val="tx2">
                    <a:lumMod val="75000"/>
                  </a:schemeClr>
                </a:solidFill>
                <a:latin typeface="Times New Roman" panose="02020603050405020304" pitchFamily="18" charset="0"/>
              </a:rPr>
              <a:t>methods of waste management considers waste products      as resources. It can be through 4Rs concept (</a:t>
            </a:r>
            <a:r>
              <a:rPr lang="en-US" altLang="en-US" sz="4000" dirty="0">
                <a:solidFill>
                  <a:srgbClr val="FF0000"/>
                </a:solidFill>
                <a:latin typeface="Times New Roman" panose="02020603050405020304" pitchFamily="18" charset="0"/>
              </a:rPr>
              <a:t>Reduce</a:t>
            </a:r>
            <a:r>
              <a:rPr lang="en-US" altLang="en-US" sz="4000" dirty="0">
                <a:solidFill>
                  <a:schemeClr val="tx2">
                    <a:lumMod val="75000"/>
                  </a:schemeClr>
                </a:solidFill>
                <a:latin typeface="Times New Roman" panose="02020603050405020304" pitchFamily="18" charset="0"/>
              </a:rPr>
              <a:t>, </a:t>
            </a:r>
            <a:r>
              <a:rPr lang="en-US" altLang="en-US" sz="4000" dirty="0">
                <a:solidFill>
                  <a:srgbClr val="FF0000"/>
                </a:solidFill>
                <a:latin typeface="Times New Roman" panose="02020603050405020304" pitchFamily="18" charset="0"/>
              </a:rPr>
              <a:t>Recycle</a:t>
            </a:r>
            <a:r>
              <a:rPr lang="en-US" altLang="en-US" sz="4000" dirty="0">
                <a:solidFill>
                  <a:schemeClr val="tx2">
                    <a:lumMod val="75000"/>
                  </a:schemeClr>
                </a:solidFill>
                <a:latin typeface="Times New Roman" panose="02020603050405020304" pitchFamily="18" charset="0"/>
              </a:rPr>
              <a:t>,  </a:t>
            </a:r>
            <a:r>
              <a:rPr lang="en-US" altLang="en-US" sz="4000" dirty="0">
                <a:solidFill>
                  <a:srgbClr val="FF0000"/>
                </a:solidFill>
                <a:latin typeface="Times New Roman" panose="02020603050405020304" pitchFamily="18" charset="0"/>
              </a:rPr>
              <a:t>Reuse</a:t>
            </a:r>
            <a:r>
              <a:rPr lang="en-US" altLang="en-US" sz="4000" dirty="0">
                <a:solidFill>
                  <a:schemeClr val="tx2">
                    <a:lumMod val="75000"/>
                  </a:schemeClr>
                </a:solidFill>
                <a:latin typeface="Times New Roman" panose="02020603050405020304" pitchFamily="18" charset="0"/>
              </a:rPr>
              <a:t> and  </a:t>
            </a:r>
            <a:r>
              <a:rPr lang="en-US" altLang="en-US" sz="4000" dirty="0">
                <a:solidFill>
                  <a:srgbClr val="FF0000"/>
                </a:solidFill>
                <a:latin typeface="Times New Roman" panose="02020603050405020304" pitchFamily="18" charset="0"/>
              </a:rPr>
              <a:t>Recover</a:t>
            </a:r>
            <a:r>
              <a:rPr lang="en-US" altLang="en-US" sz="4000" dirty="0">
                <a:solidFill>
                  <a:schemeClr val="tx2">
                    <a:lumMod val="75000"/>
                  </a:schemeClr>
                </a:solidFill>
                <a:latin typeface="Times New Roman" panose="02020603050405020304" pitchFamily="18" charset="0"/>
              </a:rPr>
              <a:t>)</a:t>
            </a:r>
          </a:p>
        </p:txBody>
      </p:sp>
    </p:spTree>
    <p:extLst>
      <p:ext uri="{BB962C8B-B14F-4D97-AF65-F5344CB8AC3E}">
        <p14:creationId xmlns:p14="http://schemas.microsoft.com/office/powerpoint/2010/main" val="10237010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2833</TotalTime>
  <Words>2066</Words>
  <Application>Microsoft Office PowerPoint</Application>
  <PresentationFormat>Custom</PresentationFormat>
  <Paragraphs>629</Paragraphs>
  <Slides>45</Slides>
  <Notes>4</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45</vt:i4>
      </vt:variant>
    </vt:vector>
  </HeadingPairs>
  <TitlesOfParts>
    <vt:vector size="60" baseType="lpstr">
      <vt:lpstr>Calibri</vt:lpstr>
      <vt:lpstr>Tabarra Sans Heavy</vt:lpstr>
      <vt:lpstr>SABIC Typeface Headline Light</vt:lpstr>
      <vt:lpstr>굴림</vt:lpstr>
      <vt:lpstr>Times New Roman</vt:lpstr>
      <vt:lpstr>Tabarra Sans</vt:lpstr>
      <vt:lpstr>Wingdings</vt:lpstr>
      <vt:lpstr>Arial</vt:lpstr>
      <vt:lpstr>Glacial Indifference Bold</vt:lpstr>
      <vt:lpstr>Canva Sans Bold</vt:lpstr>
      <vt:lpstr>Codec Pro ExtraBold</vt:lpstr>
      <vt:lpstr>맑은 고딕</vt:lpstr>
      <vt:lpstr>Segoe UI</vt:lpstr>
      <vt:lpstr>Canva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24 chlorinated volatile organic compound</vt:lpstr>
      <vt:lpstr>24 chlorinated volatile organic compound</vt:lpstr>
      <vt:lpstr>GC-Head Space </vt:lpstr>
      <vt:lpstr>GC-Head Space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JUBCOR 2024 Presentation Template</dc:title>
  <dc:creator>Almashnawi, Majeed Yahya</dc:creator>
  <cp:lastModifiedBy>Almashnawi, Majeed Yahya</cp:lastModifiedBy>
  <cp:revision>14</cp:revision>
  <dcterms:created xsi:type="dcterms:W3CDTF">2006-08-16T00:00:00Z</dcterms:created>
  <dcterms:modified xsi:type="dcterms:W3CDTF">2024-07-31T04:57:54Z</dcterms:modified>
  <dc:identifier>DAGG3nLRPf8</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7d50848-5462-4933-a6ae-3f5aa423884b_Enabled">
    <vt:lpwstr>true</vt:lpwstr>
  </property>
  <property fmtid="{D5CDD505-2E9C-101B-9397-08002B2CF9AE}" pid="3" name="MSIP_Label_a7d50848-5462-4933-a6ae-3f5aa423884b_SetDate">
    <vt:lpwstr>2024-07-31T04:57:30Z</vt:lpwstr>
  </property>
  <property fmtid="{D5CDD505-2E9C-101B-9397-08002B2CF9AE}" pid="4" name="MSIP_Label_a7d50848-5462-4933-a6ae-3f5aa423884b_Method">
    <vt:lpwstr>Privileged</vt:lpwstr>
  </property>
  <property fmtid="{D5CDD505-2E9C-101B-9397-08002B2CF9AE}" pid="5" name="MSIP_Label_a7d50848-5462-4933-a6ae-3f5aa423884b_Name">
    <vt:lpwstr>a7d50848-5462-4933-a6ae-3f5aa423884b</vt:lpwstr>
  </property>
  <property fmtid="{D5CDD505-2E9C-101B-9397-08002B2CF9AE}" pid="6" name="MSIP_Label_a7d50848-5462-4933-a6ae-3f5aa423884b_SiteId">
    <vt:lpwstr>a77c517c-e95e-435b-bbb4-cb17e462491f</vt:lpwstr>
  </property>
  <property fmtid="{D5CDD505-2E9C-101B-9397-08002B2CF9AE}" pid="7" name="MSIP_Label_a7d50848-5462-4933-a6ae-3f5aa423884b_ActionId">
    <vt:lpwstr>394c12fe-7668-48d6-b1ee-4df838cd6565</vt:lpwstr>
  </property>
  <property fmtid="{D5CDD505-2E9C-101B-9397-08002B2CF9AE}" pid="8" name="MSIP_Label_a7d50848-5462-4933-a6ae-3f5aa423884b_ContentBits">
    <vt:lpwstr>1</vt:lpwstr>
  </property>
</Properties>
</file>