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9" r:id="rId4"/>
    <p:sldId id="260" r:id="rId5"/>
    <p:sldId id="439" r:id="rId6"/>
    <p:sldId id="275" r:id="rId7"/>
    <p:sldId id="441" r:id="rId8"/>
    <p:sldId id="261" r:id="rId9"/>
    <p:sldId id="262" r:id="rId10"/>
    <p:sldId id="263" r:id="rId11"/>
    <p:sldId id="264" r:id="rId12"/>
    <p:sldId id="265" r:id="rId13"/>
    <p:sldId id="266" r:id="rId14"/>
    <p:sldId id="268" r:id="rId15"/>
    <p:sldId id="267" r:id="rId16"/>
    <p:sldId id="270" r:id="rId17"/>
    <p:sldId id="271" r:id="rId18"/>
    <p:sldId id="272" r:id="rId19"/>
    <p:sldId id="273" r:id="rId20"/>
    <p:sldId id="274" r:id="rId21"/>
    <p:sldId id="258" r:id="rId22"/>
  </p:sldIdLst>
  <p:sldSz cx="18288000" cy="10287000"/>
  <p:notesSz cx="6858000" cy="9144000"/>
  <p:embeddedFontLst>
    <p:embeddedFont>
      <p:font typeface="Canva Sans" panose="020B0503030501040103" pitchFamily="34" charset="0"/>
      <p:regular r:id="rId23"/>
    </p:embeddedFont>
    <p:embeddedFont>
      <p:font typeface="Canva Sans Bold" panose="020B0803030501040103" pitchFamily="34" charset="0"/>
      <p:regular r:id="rId24"/>
      <p:bold r:id="rId25"/>
    </p:embeddedFont>
    <p:embeddedFont>
      <p:font typeface="Codec Pro ExtraBold" pitchFamily="2" charset="0"/>
      <p:regular r:id="rId26"/>
      <p:bold r:id="rId27"/>
    </p:embeddedFont>
    <p:embeddedFont>
      <p:font typeface="Glacial Indifference Bold" pitchFamily="2" charset="0"/>
      <p:regular r:id="rId28"/>
      <p:bold r:id="rId29"/>
    </p:embeddedFont>
    <p:embeddedFont>
      <p:font typeface="Malgun Gothic" panose="020B0503020000020004" pitchFamily="34" charset="-127"/>
      <p:regular r:id="rId30"/>
      <p:bold r:id="rId31"/>
    </p:embeddedFont>
    <p:embeddedFont>
      <p:font typeface="SWCC 3- Medium" pitchFamily="2" charset="-78"/>
      <p:regular r:id="rId32"/>
    </p:embeddedFont>
    <p:embeddedFont>
      <p:font typeface="SWCC 4- Bold" pitchFamily="2" charset="-78"/>
      <p:bold r:id="rId33"/>
    </p:embeddedFont>
    <p:embeddedFont>
      <p:font typeface="Tabarra Sans" pitchFamily="2" charset="0"/>
      <p:regular r:id="rId34"/>
    </p:embeddedFont>
    <p:embeddedFont>
      <p:font typeface="Tabarra Sans Heavy" pitchFamily="2" charset="0"/>
      <p:regular r:id="rId35"/>
      <p:bold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97" autoAdjust="0"/>
    <p:restoredTop sz="94580" autoAdjust="0"/>
  </p:normalViewPr>
  <p:slideViewPr>
    <p:cSldViewPr>
      <p:cViewPr varScale="1">
        <p:scale>
          <a:sx n="100" d="100"/>
          <a:sy n="100" d="100"/>
        </p:scale>
        <p:origin x="1008"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8/12/24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8/12/24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1.svg"/><Relationship Id="rId7" Type="http://schemas.openxmlformats.org/officeDocument/2006/relationships/image" Target="../media/image23.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13.sv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1.svg"/><Relationship Id="rId7" Type="http://schemas.openxmlformats.org/officeDocument/2006/relationships/image" Target="../media/image26.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13.sv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11.svg"/><Relationship Id="rId7" Type="http://schemas.openxmlformats.org/officeDocument/2006/relationships/image" Target="../media/image31.jp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0.jpg"/><Relationship Id="rId5" Type="http://schemas.openxmlformats.org/officeDocument/2006/relationships/image" Target="../media/image13.sv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1.svg"/><Relationship Id="rId7" Type="http://schemas.openxmlformats.org/officeDocument/2006/relationships/image" Target="../media/image34.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13.sv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13.sv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13.sv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6.svg"/><Relationship Id="rId7" Type="http://schemas.openxmlformats.org/officeDocument/2006/relationships/image" Target="../media/image39.svg"/><Relationship Id="rId12"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4.svg"/><Relationship Id="rId5" Type="http://schemas.openxmlformats.org/officeDocument/2006/relationships/image" Target="../media/image37.svg"/><Relationship Id="rId10" Type="http://schemas.openxmlformats.org/officeDocument/2006/relationships/image" Target="../media/image3.png"/><Relationship Id="rId4" Type="http://schemas.openxmlformats.org/officeDocument/2006/relationships/image" Target="../media/image36.png"/><Relationship Id="rId9" Type="http://schemas.openxmlformats.org/officeDocument/2006/relationships/image" Target="../media/image41.svg"/></Relationships>
</file>

<file path=ppt/slides/_rels/slide3.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5.jpe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sv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7.jpe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3.sv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3.sv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3.sv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2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3.sv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Freeform 2"/>
          <p:cNvSpPr/>
          <p:nvPr/>
        </p:nvSpPr>
        <p:spPr>
          <a:xfrm>
            <a:off x="11087100" y="3086100"/>
            <a:ext cx="7200900" cy="7200900"/>
          </a:xfrm>
          <a:custGeom>
            <a:avLst/>
            <a:gdLst/>
            <a:ahLst/>
            <a:cxnLst/>
            <a:rect l="l" t="t" r="r" b="b"/>
            <a:pathLst>
              <a:path w="7200900" h="7200900">
                <a:moveTo>
                  <a:pt x="0" y="0"/>
                </a:moveTo>
                <a:lnTo>
                  <a:pt x="7200900" y="0"/>
                </a:lnTo>
                <a:lnTo>
                  <a:pt x="7200900" y="7200900"/>
                </a:lnTo>
                <a:lnTo>
                  <a:pt x="0" y="72009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4" name="Freeform 4"/>
          <p:cNvSpPr/>
          <p:nvPr/>
        </p:nvSpPr>
        <p:spPr>
          <a:xfrm>
            <a:off x="15720864" y="1427539"/>
            <a:ext cx="482144" cy="467032"/>
          </a:xfrm>
          <a:custGeom>
            <a:avLst/>
            <a:gdLst/>
            <a:ahLst/>
            <a:cxnLst/>
            <a:rect l="l" t="t" r="r" b="b"/>
            <a:pathLst>
              <a:path w="482144" h="467032">
                <a:moveTo>
                  <a:pt x="0" y="0"/>
                </a:moveTo>
                <a:lnTo>
                  <a:pt x="482145" y="0"/>
                </a:lnTo>
                <a:lnTo>
                  <a:pt x="482145" y="467031"/>
                </a:lnTo>
                <a:lnTo>
                  <a:pt x="0" y="4670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5" name="Freeform 5"/>
          <p:cNvSpPr/>
          <p:nvPr/>
        </p:nvSpPr>
        <p:spPr>
          <a:xfrm rot="7682761">
            <a:off x="-1383321" y="-1859499"/>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9" name="TextBox 9"/>
          <p:cNvSpPr txBox="1"/>
          <p:nvPr/>
        </p:nvSpPr>
        <p:spPr>
          <a:xfrm>
            <a:off x="1407560" y="6166675"/>
            <a:ext cx="8650840" cy="2010761"/>
          </a:xfrm>
          <a:prstGeom prst="rect">
            <a:avLst/>
          </a:prstGeom>
        </p:spPr>
        <p:txBody>
          <a:bodyPr lIns="68744" tIns="68744" rIns="68744" bIns="68744" rtlCol="0" anchor="ctr"/>
          <a:lstStyle/>
          <a:p>
            <a:pPr algn="ctr">
              <a:lnSpc>
                <a:spcPct val="150000"/>
              </a:lnSpc>
            </a:pPr>
            <a:r>
              <a:rPr lang="fr-FR" sz="4000" b="1" dirty="0" err="1">
                <a:effectLst>
                  <a:outerShdw blurRad="38100" dist="38100" dir="2700000" algn="tl">
                    <a:srgbClr val="000000">
                      <a:alpha val="43137"/>
                    </a:srgbClr>
                  </a:outerShdw>
                </a:effectLst>
                <a:latin typeface="SWCC 4- Bold" panose="00000500000000000000" pitchFamily="2" charset="-78"/>
                <a:ea typeface="Calibri" panose="020F0502020204030204" pitchFamily="34" charset="0"/>
                <a:cs typeface="Arial" panose="020B0604020202020204" pitchFamily="34" charset="0"/>
              </a:rPr>
              <a:t>Hydrogen</a:t>
            </a:r>
            <a:r>
              <a:rPr lang="fr-FR" sz="4000" b="1" dirty="0">
                <a:effectLst>
                  <a:outerShdw blurRad="38100" dist="38100" dir="2700000" algn="tl">
                    <a:srgbClr val="000000">
                      <a:alpha val="43137"/>
                    </a:srgbClr>
                  </a:outerShdw>
                </a:effectLst>
                <a:latin typeface="SWCC 4- Bold" panose="00000500000000000000" pitchFamily="2" charset="-78"/>
                <a:ea typeface="Calibri" panose="020F0502020204030204" pitchFamily="34" charset="0"/>
                <a:cs typeface="Arial" panose="020B0604020202020204" pitchFamily="34" charset="0"/>
              </a:rPr>
              <a:t> </a:t>
            </a:r>
            <a:r>
              <a:rPr lang="fr-FR" sz="4000" b="1" dirty="0" err="1">
                <a:effectLst>
                  <a:outerShdw blurRad="38100" dist="38100" dir="2700000" algn="tl">
                    <a:srgbClr val="000000">
                      <a:alpha val="43137"/>
                    </a:srgbClr>
                  </a:outerShdw>
                </a:effectLst>
                <a:latin typeface="SWCC 4- Bold" panose="00000500000000000000" pitchFamily="2" charset="-78"/>
                <a:ea typeface="Calibri" panose="020F0502020204030204" pitchFamily="34" charset="0"/>
                <a:cs typeface="Arial" panose="020B0604020202020204" pitchFamily="34" charset="0"/>
              </a:rPr>
              <a:t>Induced</a:t>
            </a:r>
            <a:r>
              <a:rPr lang="fr-FR" sz="4000" b="1" dirty="0">
                <a:effectLst>
                  <a:outerShdw blurRad="38100" dist="38100" dir="2700000" algn="tl">
                    <a:srgbClr val="000000">
                      <a:alpha val="43137"/>
                    </a:srgbClr>
                  </a:outerShdw>
                </a:effectLst>
                <a:latin typeface="SWCC 4- Bold" panose="00000500000000000000" pitchFamily="2" charset="-78"/>
                <a:ea typeface="Calibri" panose="020F0502020204030204" pitchFamily="34" charset="0"/>
                <a:cs typeface="Arial" panose="020B0604020202020204" pitchFamily="34" charset="0"/>
              </a:rPr>
              <a:t> Cracking (HIC) of Low- and High-</a:t>
            </a:r>
            <a:r>
              <a:rPr lang="fr-FR" sz="4000" b="1" dirty="0" err="1">
                <a:effectLst>
                  <a:outerShdw blurRad="38100" dist="38100" dir="2700000" algn="tl">
                    <a:srgbClr val="000000">
                      <a:alpha val="43137"/>
                    </a:srgbClr>
                  </a:outerShdw>
                </a:effectLst>
                <a:latin typeface="SWCC 4- Bold" panose="00000500000000000000" pitchFamily="2" charset="-78"/>
                <a:ea typeface="Calibri" panose="020F0502020204030204" pitchFamily="34" charset="0"/>
                <a:cs typeface="Arial" panose="020B0604020202020204" pitchFamily="34" charset="0"/>
              </a:rPr>
              <a:t>strength</a:t>
            </a:r>
            <a:r>
              <a:rPr lang="fr-FR" sz="4000" b="1" dirty="0">
                <a:effectLst>
                  <a:outerShdw blurRad="38100" dist="38100" dir="2700000" algn="tl">
                    <a:srgbClr val="000000">
                      <a:alpha val="43137"/>
                    </a:srgbClr>
                  </a:outerShdw>
                </a:effectLst>
                <a:latin typeface="SWCC 4- Bold" panose="00000500000000000000" pitchFamily="2" charset="-78"/>
                <a:ea typeface="Calibri" panose="020F0502020204030204" pitchFamily="34" charset="0"/>
                <a:cs typeface="Arial" panose="020B0604020202020204" pitchFamily="34" charset="0"/>
              </a:rPr>
              <a:t> </a:t>
            </a:r>
            <a:r>
              <a:rPr lang="fr-FR" sz="4000" b="1" dirty="0" err="1">
                <a:effectLst>
                  <a:outerShdw blurRad="38100" dist="38100" dir="2700000" algn="tl">
                    <a:srgbClr val="000000">
                      <a:alpha val="43137"/>
                    </a:srgbClr>
                  </a:outerShdw>
                </a:effectLst>
                <a:latin typeface="SWCC 4- Bold" panose="00000500000000000000" pitchFamily="2" charset="-78"/>
                <a:ea typeface="Calibri" panose="020F0502020204030204" pitchFamily="34" charset="0"/>
                <a:cs typeface="Arial" panose="020B0604020202020204" pitchFamily="34" charset="0"/>
              </a:rPr>
              <a:t>Alloys</a:t>
            </a:r>
            <a:endParaRPr lang="en-GB" sz="4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p:txBody>
      </p:sp>
      <p:sp>
        <p:nvSpPr>
          <p:cNvPr id="11" name="TextBox 11"/>
          <p:cNvSpPr txBox="1"/>
          <p:nvPr/>
        </p:nvSpPr>
        <p:spPr>
          <a:xfrm>
            <a:off x="11561258" y="5600701"/>
            <a:ext cx="6498142" cy="3436838"/>
          </a:xfrm>
          <a:prstGeom prst="rect">
            <a:avLst/>
          </a:prstGeom>
        </p:spPr>
        <p:txBody>
          <a:bodyPr wrap="square" lIns="0" tIns="0" rIns="0" bIns="0" rtlCol="0" anchor="t">
            <a:spAutoFit/>
          </a:bodyPr>
          <a:lstStyle/>
          <a:p>
            <a:pPr>
              <a:lnSpc>
                <a:spcPts val="5471"/>
              </a:lnSpc>
            </a:pPr>
            <a:r>
              <a:rPr lang="en-US" sz="2400" b="1" spc="195" dirty="0">
                <a:solidFill>
                  <a:srgbClr val="0070C0"/>
                </a:solidFill>
                <a:latin typeface="Canva Sans"/>
              </a:rPr>
              <a:t>Presented By:</a:t>
            </a:r>
            <a:r>
              <a:rPr lang="en-US" sz="2400" b="1" spc="195" dirty="0">
                <a:solidFill>
                  <a:srgbClr val="0070C0"/>
                </a:solidFill>
                <a:latin typeface="Canva Sans Bold"/>
              </a:rPr>
              <a:t> </a:t>
            </a:r>
          </a:p>
          <a:p>
            <a:pPr algn="ctr">
              <a:lnSpc>
                <a:spcPct val="150000"/>
              </a:lnSpc>
            </a:pPr>
            <a:r>
              <a:rPr lang="en-US" sz="2800" spc="195" dirty="0">
                <a:solidFill>
                  <a:srgbClr val="0C3E5B"/>
                </a:solidFill>
                <a:latin typeface="SWCC 4- Bold" panose="00000500000000000000" pitchFamily="2" charset="-78"/>
                <a:cs typeface="SWCC 4- Bold" panose="00000500000000000000" pitchFamily="2" charset="-78"/>
              </a:rPr>
              <a:t>Nausha Asrar, </a:t>
            </a:r>
            <a:r>
              <a:rPr lang="en-US" i="1" spc="195" dirty="0" err="1">
                <a:solidFill>
                  <a:srgbClr val="0C3E5B"/>
                </a:solidFill>
                <a:latin typeface="SWCC 4- Bold" panose="00000500000000000000" pitchFamily="2" charset="-78"/>
                <a:cs typeface="SWCC 4- Bold" panose="00000500000000000000" pitchFamily="2" charset="-78"/>
              </a:rPr>
              <a:t>Ph.D</a:t>
            </a:r>
            <a:endParaRPr lang="en-US" i="1" spc="195" dirty="0">
              <a:solidFill>
                <a:srgbClr val="0C3E5B"/>
              </a:solidFill>
              <a:latin typeface="SWCC 4- Bold" panose="00000500000000000000" pitchFamily="2" charset="-78"/>
              <a:cs typeface="SWCC 4- Bold" panose="00000500000000000000" pitchFamily="2" charset="-78"/>
            </a:endParaRPr>
          </a:p>
          <a:p>
            <a:pPr algn="ctr">
              <a:lnSpc>
                <a:spcPct val="150000"/>
              </a:lnSpc>
            </a:pPr>
            <a:r>
              <a:rPr lang="en-US" sz="2400" spc="195" dirty="0">
                <a:solidFill>
                  <a:srgbClr val="0C3E5B"/>
                </a:solidFill>
                <a:latin typeface="SWCC 4- Bold" panose="00000500000000000000" pitchFamily="2" charset="-78"/>
                <a:cs typeface="SWCC 4- Bold" panose="00000500000000000000" pitchFamily="2" charset="-78"/>
              </a:rPr>
              <a:t>Fatma </a:t>
            </a:r>
            <a:r>
              <a:rPr lang="en-US" sz="2400" spc="195" dirty="0" err="1">
                <a:solidFill>
                  <a:srgbClr val="0C3E5B"/>
                </a:solidFill>
                <a:latin typeface="SWCC 4- Bold" panose="00000500000000000000" pitchFamily="2" charset="-78"/>
                <a:cs typeface="SWCC 4- Bold" panose="00000500000000000000" pitchFamily="2" charset="-78"/>
              </a:rPr>
              <a:t>AlRadhi</a:t>
            </a:r>
            <a:r>
              <a:rPr lang="en-US" sz="2400" spc="195" dirty="0">
                <a:solidFill>
                  <a:srgbClr val="0C3E5B"/>
                </a:solidFill>
                <a:latin typeface="SWCC 4- Bold" panose="00000500000000000000" pitchFamily="2" charset="-78"/>
                <a:cs typeface="SWCC 4- Bold" panose="00000500000000000000" pitchFamily="2" charset="-78"/>
              </a:rPr>
              <a:t>, Asma </a:t>
            </a:r>
            <a:r>
              <a:rPr lang="en-US" sz="2400" spc="195" dirty="0" err="1">
                <a:solidFill>
                  <a:srgbClr val="0C3E5B"/>
                </a:solidFill>
                <a:latin typeface="SWCC 4- Bold" panose="00000500000000000000" pitchFamily="2" charset="-78"/>
                <a:cs typeface="SWCC 4- Bold" panose="00000500000000000000" pitchFamily="2" charset="-78"/>
              </a:rPr>
              <a:t>AlGhamdi</a:t>
            </a:r>
            <a:r>
              <a:rPr lang="en-US" sz="2400" spc="195" dirty="0">
                <a:solidFill>
                  <a:srgbClr val="0C3E5B"/>
                </a:solidFill>
                <a:latin typeface="SWCC 4- Bold" panose="00000500000000000000" pitchFamily="2" charset="-78"/>
                <a:cs typeface="SWCC 4- Bold" panose="00000500000000000000" pitchFamily="2" charset="-78"/>
              </a:rPr>
              <a:t> and </a:t>
            </a:r>
            <a:r>
              <a:rPr lang="en-US" sz="2400" spc="195" dirty="0" err="1">
                <a:solidFill>
                  <a:srgbClr val="0C3E5B"/>
                </a:solidFill>
                <a:latin typeface="SWCC 4- Bold" panose="00000500000000000000" pitchFamily="2" charset="-78"/>
                <a:cs typeface="SWCC 4- Bold" panose="00000500000000000000" pitchFamily="2" charset="-78"/>
              </a:rPr>
              <a:t>Abdurahman</a:t>
            </a:r>
            <a:r>
              <a:rPr lang="en-US" sz="2400" spc="195" dirty="0">
                <a:solidFill>
                  <a:srgbClr val="0C3E5B"/>
                </a:solidFill>
                <a:latin typeface="SWCC 4- Bold" panose="00000500000000000000" pitchFamily="2" charset="-78"/>
                <a:cs typeface="SWCC 4- Bold" panose="00000500000000000000" pitchFamily="2" charset="-78"/>
              </a:rPr>
              <a:t> </a:t>
            </a:r>
            <a:r>
              <a:rPr lang="en-US" sz="2400" spc="195" dirty="0" err="1">
                <a:solidFill>
                  <a:srgbClr val="0C3E5B"/>
                </a:solidFill>
                <a:latin typeface="SWCC 4- Bold" panose="00000500000000000000" pitchFamily="2" charset="-78"/>
                <a:cs typeface="SWCC 4- Bold" panose="00000500000000000000" pitchFamily="2" charset="-78"/>
              </a:rPr>
              <a:t>AlAnazi</a:t>
            </a:r>
            <a:endParaRPr lang="en-US" sz="2400" spc="195" dirty="0">
              <a:solidFill>
                <a:srgbClr val="0C3E5B"/>
              </a:solidFill>
              <a:latin typeface="SWCC 4- Bold" panose="00000500000000000000" pitchFamily="2" charset="-78"/>
              <a:cs typeface="SWCC 4- Bold" panose="00000500000000000000" pitchFamily="2" charset="-78"/>
            </a:endParaRPr>
          </a:p>
          <a:p>
            <a:pPr algn="ctr">
              <a:lnSpc>
                <a:spcPct val="150000"/>
              </a:lnSpc>
            </a:pPr>
            <a:r>
              <a:rPr lang="en-US" sz="2400" spc="195" dirty="0">
                <a:solidFill>
                  <a:srgbClr val="0C3E5B"/>
                </a:solidFill>
                <a:latin typeface="SWCC 4- Bold" panose="00000500000000000000" pitchFamily="2" charset="-78"/>
                <a:cs typeface="SWCC 4- Bold" panose="00000500000000000000" pitchFamily="2" charset="-78"/>
              </a:rPr>
              <a:t>WTIIRA, Saudi Water Authority</a:t>
            </a:r>
          </a:p>
          <a:p>
            <a:pPr algn="ctr">
              <a:lnSpc>
                <a:spcPct val="150000"/>
              </a:lnSpc>
            </a:pPr>
            <a:r>
              <a:rPr lang="en-US" sz="2000" spc="195" dirty="0">
                <a:solidFill>
                  <a:srgbClr val="0C3E5B"/>
                </a:solidFill>
                <a:latin typeface="SWCC 4- Bold" panose="00000500000000000000" pitchFamily="2" charset="-78"/>
                <a:cs typeface="SWCC 4- Bold" panose="00000500000000000000" pitchFamily="2" charset="-78"/>
              </a:rPr>
              <a:t> Al-Jubail, Kingdom of Saudi Arabia</a:t>
            </a:r>
          </a:p>
        </p:txBody>
      </p:sp>
      <p:grpSp>
        <p:nvGrpSpPr>
          <p:cNvPr id="13" name="Group 13"/>
          <p:cNvGrpSpPr/>
          <p:nvPr/>
        </p:nvGrpSpPr>
        <p:grpSpPr>
          <a:xfrm>
            <a:off x="1722956" y="2652012"/>
            <a:ext cx="7861286" cy="2612151"/>
            <a:chOff x="0" y="0"/>
            <a:chExt cx="10481714" cy="3482868"/>
          </a:xfrm>
        </p:grpSpPr>
        <p:sp>
          <p:nvSpPr>
            <p:cNvPr id="14" name="TextBox 14"/>
            <p:cNvSpPr txBox="1"/>
            <p:nvPr/>
          </p:nvSpPr>
          <p:spPr>
            <a:xfrm>
              <a:off x="54198" y="-466725"/>
              <a:ext cx="9004452" cy="2910308"/>
            </a:xfrm>
            <a:prstGeom prst="rect">
              <a:avLst/>
            </a:prstGeom>
          </p:spPr>
          <p:txBody>
            <a:bodyPr lIns="0" tIns="0" rIns="0" bIns="0" rtlCol="0" anchor="t">
              <a:spAutoFit/>
            </a:bodyPr>
            <a:lstStyle/>
            <a:p>
              <a:pPr algn="ctr">
                <a:lnSpc>
                  <a:spcPts val="16907"/>
                </a:lnSpc>
              </a:pPr>
              <a:r>
                <a:rPr lang="en-US" sz="12076" dirty="0">
                  <a:solidFill>
                    <a:srgbClr val="0C3E5A"/>
                  </a:solidFill>
                  <a:latin typeface="Tabarra Sans Heavy"/>
                </a:rPr>
                <a:t>JUBCOR</a:t>
              </a:r>
            </a:p>
          </p:txBody>
        </p:sp>
        <p:grpSp>
          <p:nvGrpSpPr>
            <p:cNvPr id="15" name="Group 15"/>
            <p:cNvGrpSpPr/>
            <p:nvPr/>
          </p:nvGrpSpPr>
          <p:grpSpPr>
            <a:xfrm>
              <a:off x="54198" y="2005202"/>
              <a:ext cx="10427516" cy="891503"/>
              <a:chOff x="0" y="0"/>
              <a:chExt cx="1782556" cy="152400"/>
            </a:xfrm>
          </p:grpSpPr>
          <p:sp>
            <p:nvSpPr>
              <p:cNvPr id="16" name="Freeform 16"/>
              <p:cNvSpPr/>
              <p:nvPr/>
            </p:nvSpPr>
            <p:spPr>
              <a:xfrm>
                <a:off x="0" y="0"/>
                <a:ext cx="1782556" cy="152400"/>
              </a:xfrm>
              <a:custGeom>
                <a:avLst/>
                <a:gdLst/>
                <a:ahLst/>
                <a:cxnLst/>
                <a:rect l="l" t="t" r="r" b="b"/>
                <a:pathLst>
                  <a:path w="1782556" h="152400">
                    <a:moveTo>
                      <a:pt x="0" y="0"/>
                    </a:moveTo>
                    <a:lnTo>
                      <a:pt x="1782556" y="0"/>
                    </a:lnTo>
                    <a:lnTo>
                      <a:pt x="1782556" y="152400"/>
                    </a:lnTo>
                    <a:lnTo>
                      <a:pt x="0" y="152400"/>
                    </a:lnTo>
                    <a:close/>
                  </a:path>
                </a:pathLst>
              </a:custGeom>
              <a:solidFill>
                <a:srgbClr val="E28126"/>
              </a:solidFill>
            </p:spPr>
            <p:txBody>
              <a:bodyPr/>
              <a:lstStyle/>
              <a:p>
                <a:endParaRPr lang="en-GB"/>
              </a:p>
            </p:txBody>
          </p:sp>
        </p:grpSp>
        <p:grpSp>
          <p:nvGrpSpPr>
            <p:cNvPr id="17" name="Group 17"/>
            <p:cNvGrpSpPr/>
            <p:nvPr/>
          </p:nvGrpSpPr>
          <p:grpSpPr>
            <a:xfrm rot="5400000">
              <a:off x="8501551" y="916541"/>
              <a:ext cx="2681013" cy="1279313"/>
              <a:chOff x="0" y="0"/>
              <a:chExt cx="458312" cy="218695"/>
            </a:xfrm>
          </p:grpSpPr>
          <p:sp>
            <p:nvSpPr>
              <p:cNvPr id="18" name="Freeform 18"/>
              <p:cNvSpPr/>
              <p:nvPr/>
            </p:nvSpPr>
            <p:spPr>
              <a:xfrm>
                <a:off x="0" y="0"/>
                <a:ext cx="458312" cy="218695"/>
              </a:xfrm>
              <a:custGeom>
                <a:avLst/>
                <a:gdLst/>
                <a:ahLst/>
                <a:cxnLst/>
                <a:rect l="l" t="t" r="r" b="b"/>
                <a:pathLst>
                  <a:path w="458312" h="218695">
                    <a:moveTo>
                      <a:pt x="0" y="0"/>
                    </a:moveTo>
                    <a:lnTo>
                      <a:pt x="458312" y="0"/>
                    </a:lnTo>
                    <a:lnTo>
                      <a:pt x="458312" y="218695"/>
                    </a:lnTo>
                    <a:lnTo>
                      <a:pt x="0" y="218695"/>
                    </a:lnTo>
                    <a:close/>
                  </a:path>
                </a:pathLst>
              </a:custGeom>
              <a:solidFill>
                <a:srgbClr val="0C3E5B"/>
              </a:solidFill>
            </p:spPr>
            <p:txBody>
              <a:bodyPr/>
              <a:lstStyle/>
              <a:p>
                <a:endParaRPr lang="en-GB"/>
              </a:p>
            </p:txBody>
          </p:sp>
        </p:grpSp>
        <p:sp>
          <p:nvSpPr>
            <p:cNvPr id="19" name="TextBox 19"/>
            <p:cNvSpPr txBox="1"/>
            <p:nvPr/>
          </p:nvSpPr>
          <p:spPr>
            <a:xfrm>
              <a:off x="0" y="2055964"/>
              <a:ext cx="9058650" cy="840740"/>
            </a:xfrm>
            <a:prstGeom prst="rect">
              <a:avLst/>
            </a:prstGeom>
          </p:spPr>
          <p:txBody>
            <a:bodyPr lIns="0" tIns="0" rIns="0" bIns="0" rtlCol="0" anchor="t">
              <a:spAutoFit/>
            </a:bodyPr>
            <a:lstStyle/>
            <a:p>
              <a:pPr algn="ctr">
                <a:lnSpc>
                  <a:spcPts val="4898"/>
                </a:lnSpc>
              </a:pPr>
              <a:r>
                <a:rPr lang="en-US" sz="3499">
                  <a:solidFill>
                    <a:srgbClr val="FFFFFF"/>
                  </a:solidFill>
                  <a:latin typeface="Tabarra Sans"/>
                </a:rPr>
                <a:t>CONFERENCE &amp; EXHIBITION</a:t>
              </a:r>
            </a:p>
          </p:txBody>
        </p:sp>
        <p:sp>
          <p:nvSpPr>
            <p:cNvPr id="20" name="TextBox 20"/>
            <p:cNvSpPr txBox="1"/>
            <p:nvPr/>
          </p:nvSpPr>
          <p:spPr>
            <a:xfrm rot="5400000">
              <a:off x="8666000" y="894224"/>
              <a:ext cx="2561608" cy="1323948"/>
            </a:xfrm>
            <a:prstGeom prst="rect">
              <a:avLst/>
            </a:prstGeom>
          </p:spPr>
          <p:txBody>
            <a:bodyPr lIns="0" tIns="0" rIns="0" bIns="0" rtlCol="0" anchor="t">
              <a:spAutoFit/>
            </a:bodyPr>
            <a:lstStyle/>
            <a:p>
              <a:pPr algn="ctr">
                <a:lnSpc>
                  <a:spcPts val="7798"/>
                </a:lnSpc>
              </a:pPr>
              <a:r>
                <a:rPr lang="en-US" sz="5570" spc="172">
                  <a:solidFill>
                    <a:srgbClr val="FFFFFF"/>
                  </a:solidFill>
                  <a:latin typeface="Tabarra Sans Heavy"/>
                </a:rPr>
                <a:t>2024</a:t>
              </a:r>
            </a:p>
          </p:txBody>
        </p:sp>
        <p:sp>
          <p:nvSpPr>
            <p:cNvPr id="21" name="TextBox 21"/>
            <p:cNvSpPr txBox="1"/>
            <p:nvPr/>
          </p:nvSpPr>
          <p:spPr>
            <a:xfrm>
              <a:off x="36201" y="2958141"/>
              <a:ext cx="10445513" cy="524727"/>
            </a:xfrm>
            <a:prstGeom prst="rect">
              <a:avLst/>
            </a:prstGeom>
          </p:spPr>
          <p:txBody>
            <a:bodyPr lIns="0" tIns="0" rIns="0" bIns="0" rtlCol="0" anchor="t">
              <a:spAutoFit/>
            </a:bodyPr>
            <a:lstStyle/>
            <a:p>
              <a:pPr algn="ctr">
                <a:lnSpc>
                  <a:spcPts val="3323"/>
                </a:lnSpc>
                <a:spcBef>
                  <a:spcPct val="0"/>
                </a:spcBef>
              </a:pPr>
              <a:r>
                <a:rPr lang="en-US" sz="2373">
                  <a:solidFill>
                    <a:srgbClr val="0C3E5B"/>
                  </a:solidFill>
                  <a:latin typeface="Glacial Indifference Bold"/>
                </a:rPr>
                <a:t>INNOVATIVE SOLUTIONS FOR CORROSION CHALLENGES</a:t>
              </a:r>
            </a:p>
          </p:txBody>
        </p:sp>
      </p:grpSp>
      <p:pic>
        <p:nvPicPr>
          <p:cNvPr id="22" name="Picture 21">
            <a:extLst>
              <a:ext uri="{FF2B5EF4-FFF2-40B4-BE49-F238E27FC236}">
                <a16:creationId xmlns:a16="http://schemas.microsoft.com/office/drawing/2014/main" id="{3EB57ADF-CA90-7F32-3EAA-01B2FB54EA42}"/>
              </a:ext>
            </a:extLst>
          </p:cNvPr>
          <p:cNvPicPr>
            <a:picLocks noChangeAspect="1"/>
          </p:cNvPicPr>
          <p:nvPr/>
        </p:nvPicPr>
        <p:blipFill>
          <a:blip r:embed="rId8"/>
          <a:stretch>
            <a:fillRect/>
          </a:stretch>
        </p:blipFill>
        <p:spPr>
          <a:xfrm>
            <a:off x="13082651" y="216230"/>
            <a:ext cx="5052466" cy="1879270"/>
          </a:xfrm>
          <a:prstGeom prst="rect">
            <a:avLst/>
          </a:prstGeom>
        </p:spPr>
      </p:pic>
      <p:pic>
        <p:nvPicPr>
          <p:cNvPr id="6" name="Graphic 5">
            <a:extLst>
              <a:ext uri="{FF2B5EF4-FFF2-40B4-BE49-F238E27FC236}">
                <a16:creationId xmlns:a16="http://schemas.microsoft.com/office/drawing/2014/main" id="{1A732D70-E1C9-C0D7-0E5D-8C00EC027E0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004019" y="83821"/>
            <a:ext cx="2286000" cy="179008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pic>
        <p:nvPicPr>
          <p:cNvPr id="4" name="Graphic 3">
            <a:extLst>
              <a:ext uri="{FF2B5EF4-FFF2-40B4-BE49-F238E27FC236}">
                <a16:creationId xmlns:a16="http://schemas.microsoft.com/office/drawing/2014/main" id="{E3D138B9-54CA-AD9D-B21D-86E6705112B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324967" y="114300"/>
            <a:ext cx="955072" cy="1266507"/>
          </a:xfrm>
          <a:prstGeom prst="rect">
            <a:avLst/>
          </a:prstGeom>
        </p:spPr>
      </p:pic>
      <p:sp>
        <p:nvSpPr>
          <p:cNvPr id="6" name="Title 1">
            <a:extLst>
              <a:ext uri="{FF2B5EF4-FFF2-40B4-BE49-F238E27FC236}">
                <a16:creationId xmlns:a16="http://schemas.microsoft.com/office/drawing/2014/main" id="{F716EE9F-D0EA-EB48-1697-14B8FDF0A656}"/>
              </a:ext>
            </a:extLst>
          </p:cNvPr>
          <p:cNvSpPr txBox="1">
            <a:spLocks/>
          </p:cNvSpPr>
          <p:nvPr/>
        </p:nvSpPr>
        <p:spPr>
          <a:xfrm>
            <a:off x="1828800" y="723899"/>
            <a:ext cx="15496167" cy="76200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en-US" b="1" dirty="0">
                <a:latin typeface="SWCC 4- Bold" panose="00000500000000000000" pitchFamily="2" charset="-78"/>
                <a:cs typeface="SWCC 4- Bold" panose="00000500000000000000" pitchFamily="2" charset="-78"/>
              </a:rPr>
              <a:t>Mechanism of HAC</a:t>
            </a:r>
          </a:p>
        </p:txBody>
      </p:sp>
      <p:sp>
        <p:nvSpPr>
          <p:cNvPr id="5" name="Rectangle 4">
            <a:extLst>
              <a:ext uri="{FF2B5EF4-FFF2-40B4-BE49-F238E27FC236}">
                <a16:creationId xmlns:a16="http://schemas.microsoft.com/office/drawing/2014/main" id="{343167DE-79B6-409E-EAC6-F64A94233F90}"/>
              </a:ext>
            </a:extLst>
          </p:cNvPr>
          <p:cNvSpPr/>
          <p:nvPr/>
        </p:nvSpPr>
        <p:spPr>
          <a:xfrm>
            <a:off x="1828800" y="2312224"/>
            <a:ext cx="14782800" cy="5955476"/>
          </a:xfrm>
          <a:prstGeom prst="rect">
            <a:avLst/>
          </a:prstGeom>
        </p:spPr>
        <p:txBody>
          <a:bodyPr wrap="square">
            <a:spAutoFit/>
          </a:bodyPr>
          <a:lstStyle/>
          <a:p>
            <a:pPr marL="342900" indent="-342900" eaLnBrk="1" hangingPunct="1">
              <a:lnSpc>
                <a:spcPct val="150000"/>
              </a:lnSpc>
              <a:spcBef>
                <a:spcPts val="1200"/>
              </a:spcBef>
              <a:spcAft>
                <a:spcPts val="600"/>
              </a:spcAft>
              <a:buClr>
                <a:schemeClr val="tx2">
                  <a:lumMod val="60000"/>
                  <a:lumOff val="40000"/>
                </a:schemeClr>
              </a:buClr>
              <a:buSzPct val="70000"/>
              <a:buFont typeface="Wingdings" panose="05000000000000000000" pitchFamily="2" charset="2"/>
              <a:buChar char="q"/>
            </a:pPr>
            <a:r>
              <a:rPr lang="en-US" altLang="en-US" sz="2400" b="1" dirty="0">
                <a:latin typeface="SWCC 3- Medium" panose="00000500000000000000" pitchFamily="2" charset="-78"/>
                <a:cs typeface="SWCC 3- Medium" panose="00000500000000000000" pitchFamily="2" charset="-78"/>
              </a:rPr>
              <a:t>AIDE – Adsorption-Induced Dislocation Emission</a:t>
            </a:r>
          </a:p>
          <a:p>
            <a:pPr marL="800100" lvl="1" indent="-342900" eaLnBrk="1" hangingPunct="1">
              <a:lnSpc>
                <a:spcPct val="150000"/>
              </a:lnSpc>
              <a:spcBef>
                <a:spcPts val="1200"/>
              </a:spcBef>
              <a:spcAft>
                <a:spcPts val="600"/>
              </a:spcAft>
              <a:buClr>
                <a:schemeClr val="tx2">
                  <a:lumMod val="60000"/>
                  <a:lumOff val="40000"/>
                </a:schemeClr>
              </a:buClr>
              <a:buFont typeface="Wingdings" panose="05000000000000000000" pitchFamily="2" charset="2"/>
              <a:buChar char="Ø"/>
            </a:pPr>
            <a:r>
              <a:rPr lang="en-US" altLang="en-US" sz="2400" dirty="0">
                <a:latin typeface="SWCC 3- Medium" panose="00000500000000000000" pitchFamily="2" charset="-78"/>
                <a:cs typeface="SWCC 3- Medium" panose="00000500000000000000" pitchFamily="2" charset="-78"/>
              </a:rPr>
              <a:t>HELP + HEDE theories. </a:t>
            </a:r>
          </a:p>
          <a:p>
            <a:pPr marL="800100" lvl="1" indent="-342900" eaLnBrk="1" hangingPunct="1">
              <a:lnSpc>
                <a:spcPct val="150000"/>
              </a:lnSpc>
              <a:spcBef>
                <a:spcPts val="1200"/>
              </a:spcBef>
              <a:spcAft>
                <a:spcPts val="600"/>
              </a:spcAft>
              <a:buClr>
                <a:schemeClr val="tx2">
                  <a:lumMod val="60000"/>
                  <a:lumOff val="40000"/>
                </a:schemeClr>
              </a:buClr>
              <a:buFont typeface="Wingdings" panose="05000000000000000000" pitchFamily="2" charset="2"/>
              <a:buChar char="Ø"/>
            </a:pPr>
            <a:r>
              <a:rPr lang="en-US" altLang="en-US" sz="2400" dirty="0">
                <a:latin typeface="SWCC 3- Medium" panose="00000500000000000000" pitchFamily="2" charset="-78"/>
                <a:cs typeface="SWCC 3- Medium" panose="00000500000000000000" pitchFamily="2" charset="-78"/>
              </a:rPr>
              <a:t>It postulates that hydrogen at the crack tip weakens the metal-to-metal bonds as described for the HEDE theory, but the actual crack growth is the result of localized dislocation slip as described by the HELP theory. </a:t>
            </a:r>
          </a:p>
          <a:p>
            <a:pPr marL="342900" indent="-342900" eaLnBrk="1" hangingPunct="1">
              <a:lnSpc>
                <a:spcPct val="150000"/>
              </a:lnSpc>
              <a:spcBef>
                <a:spcPts val="1200"/>
              </a:spcBef>
              <a:spcAft>
                <a:spcPts val="600"/>
              </a:spcAft>
              <a:buClr>
                <a:schemeClr val="tx2">
                  <a:lumMod val="60000"/>
                  <a:lumOff val="40000"/>
                </a:schemeClr>
              </a:buClr>
              <a:buSzPct val="70000"/>
              <a:buFont typeface="Wingdings" panose="05000000000000000000" pitchFamily="2" charset="2"/>
              <a:buChar char="q"/>
            </a:pPr>
            <a:r>
              <a:rPr lang="en-US" altLang="en-US" sz="2400" dirty="0">
                <a:latin typeface="SWCC 3- Medium" panose="00000500000000000000" pitchFamily="2" charset="-78"/>
                <a:cs typeface="SWCC 3- Medium" panose="00000500000000000000" pitchFamily="2" charset="-78"/>
              </a:rPr>
              <a:t>It is currently believed that the hydrogen ion is electrostatically </a:t>
            </a:r>
            <a:r>
              <a:rPr lang="en-US" altLang="en-US" sz="2400" u="sng" dirty="0">
                <a:latin typeface="SWCC 3- Medium" panose="00000500000000000000" pitchFamily="2" charset="-78"/>
                <a:cs typeface="SWCC 3- Medium" panose="00000500000000000000" pitchFamily="2" charset="-78"/>
              </a:rPr>
              <a:t>charged</a:t>
            </a:r>
            <a:r>
              <a:rPr lang="en-US" altLang="en-US" sz="2400" dirty="0">
                <a:latin typeface="SWCC 3- Medium" panose="00000500000000000000" pitchFamily="2" charset="-78"/>
                <a:cs typeface="SWCC 3- Medium" panose="00000500000000000000" pitchFamily="2" charset="-78"/>
              </a:rPr>
              <a:t> directly into the cathode without first forming an adsorbed </a:t>
            </a:r>
            <a:r>
              <a:rPr lang="en-US" altLang="en-US" sz="2400" u="sng" dirty="0">
                <a:latin typeface="SWCC 3- Medium" panose="00000500000000000000" pitchFamily="2" charset="-78"/>
                <a:cs typeface="SWCC 3- Medium" panose="00000500000000000000" pitchFamily="2" charset="-78"/>
              </a:rPr>
              <a:t>hydrogen atom</a:t>
            </a:r>
            <a:r>
              <a:rPr lang="en-US" altLang="en-US" sz="2400" dirty="0">
                <a:latin typeface="SWCC 3- Medium" panose="00000500000000000000" pitchFamily="2" charset="-78"/>
                <a:cs typeface="SWCC 3- Medium" panose="00000500000000000000" pitchFamily="2" charset="-78"/>
              </a:rPr>
              <a:t>. </a:t>
            </a:r>
          </a:p>
          <a:p>
            <a:pPr marL="342900" indent="-342900" eaLnBrk="1" hangingPunct="1">
              <a:lnSpc>
                <a:spcPct val="150000"/>
              </a:lnSpc>
              <a:spcBef>
                <a:spcPts val="1200"/>
              </a:spcBef>
              <a:spcAft>
                <a:spcPts val="600"/>
              </a:spcAft>
              <a:buClr>
                <a:schemeClr val="tx2">
                  <a:lumMod val="60000"/>
                  <a:lumOff val="40000"/>
                </a:schemeClr>
              </a:buClr>
              <a:buSzPct val="70000"/>
              <a:buFont typeface="Wingdings" panose="05000000000000000000" pitchFamily="2" charset="2"/>
              <a:buChar char="q"/>
            </a:pPr>
            <a:r>
              <a:rPr lang="en-US" altLang="en-US" sz="2400" dirty="0">
                <a:latin typeface="SWCC 3- Medium" panose="00000500000000000000" pitchFamily="2" charset="-78"/>
                <a:cs typeface="SWCC 3- Medium" panose="00000500000000000000" pitchFamily="2" charset="-78"/>
              </a:rPr>
              <a:t>Charging of the hydrogen into the metal is extremely powerful </a:t>
            </a:r>
            <a:r>
              <a:rPr lang="en-US" altLang="en-US" sz="2400" u="sng" dirty="0">
                <a:latin typeface="SWCC 3- Medium" panose="00000500000000000000" pitchFamily="2" charset="-78"/>
                <a:cs typeface="SWCC 3- Medium" panose="00000500000000000000" pitchFamily="2" charset="-78"/>
              </a:rPr>
              <a:t>faradaic process</a:t>
            </a:r>
            <a:r>
              <a:rPr lang="en-US" altLang="en-US" sz="2400" dirty="0">
                <a:latin typeface="SWCC 3- Medium" panose="00000500000000000000" pitchFamily="2" charset="-78"/>
                <a:cs typeface="SWCC 3- Medium" panose="00000500000000000000" pitchFamily="2" charset="-78"/>
              </a:rPr>
              <a:t> and not just a diffusion process based upon the concentration differential of hydrogen at the sea water/metal interface. </a:t>
            </a:r>
          </a:p>
        </p:txBody>
      </p:sp>
    </p:spTree>
    <p:extLst>
      <p:ext uri="{BB962C8B-B14F-4D97-AF65-F5344CB8AC3E}">
        <p14:creationId xmlns:p14="http://schemas.microsoft.com/office/powerpoint/2010/main" val="615189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pic>
        <p:nvPicPr>
          <p:cNvPr id="4" name="Graphic 3">
            <a:extLst>
              <a:ext uri="{FF2B5EF4-FFF2-40B4-BE49-F238E27FC236}">
                <a16:creationId xmlns:a16="http://schemas.microsoft.com/office/drawing/2014/main" id="{E3D138B9-54CA-AD9D-B21D-86E6705112B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324967" y="114300"/>
            <a:ext cx="955072" cy="1266507"/>
          </a:xfrm>
          <a:prstGeom prst="rect">
            <a:avLst/>
          </a:prstGeom>
        </p:spPr>
      </p:pic>
      <p:sp>
        <p:nvSpPr>
          <p:cNvPr id="6" name="Title 1">
            <a:extLst>
              <a:ext uri="{FF2B5EF4-FFF2-40B4-BE49-F238E27FC236}">
                <a16:creationId xmlns:a16="http://schemas.microsoft.com/office/drawing/2014/main" id="{F716EE9F-D0EA-EB48-1697-14B8FDF0A656}"/>
              </a:ext>
            </a:extLst>
          </p:cNvPr>
          <p:cNvSpPr txBox="1">
            <a:spLocks/>
          </p:cNvSpPr>
          <p:nvPr/>
        </p:nvSpPr>
        <p:spPr>
          <a:xfrm>
            <a:off x="1828801" y="723899"/>
            <a:ext cx="15316200" cy="76200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en-US" b="1" dirty="0">
                <a:latin typeface="SWCC 4- Bold" panose="00000500000000000000" pitchFamily="2" charset="-78"/>
                <a:cs typeface="SWCC 4- Bold" panose="00000500000000000000" pitchFamily="2" charset="-78"/>
              </a:rPr>
              <a:t>Hydrogen Charging and HAC</a:t>
            </a:r>
          </a:p>
        </p:txBody>
      </p:sp>
      <p:sp>
        <p:nvSpPr>
          <p:cNvPr id="3" name="Rectangle 2">
            <a:extLst>
              <a:ext uri="{FF2B5EF4-FFF2-40B4-BE49-F238E27FC236}">
                <a16:creationId xmlns:a16="http://schemas.microsoft.com/office/drawing/2014/main" id="{0BF5D3BF-CEFD-C16E-7C68-17C72BF61BC6}"/>
              </a:ext>
            </a:extLst>
          </p:cNvPr>
          <p:cNvSpPr/>
          <p:nvPr/>
        </p:nvSpPr>
        <p:spPr>
          <a:xfrm>
            <a:off x="1810603" y="2267277"/>
            <a:ext cx="15105797" cy="2723823"/>
          </a:xfrm>
          <a:prstGeom prst="rect">
            <a:avLst/>
          </a:prstGeom>
        </p:spPr>
        <p:txBody>
          <a:bodyPr wrap="square">
            <a:spAutoFit/>
          </a:bodyPr>
          <a:lstStyle/>
          <a:p>
            <a:pPr marL="342900" indent="-342900" eaLnBrk="1" hangingPunct="1">
              <a:lnSpc>
                <a:spcPct val="150000"/>
              </a:lnSpc>
              <a:spcBef>
                <a:spcPts val="600"/>
              </a:spcBef>
              <a:spcAft>
                <a:spcPts val="600"/>
              </a:spcAft>
              <a:buClr>
                <a:schemeClr val="tx2">
                  <a:lumMod val="60000"/>
                  <a:lumOff val="40000"/>
                </a:schemeClr>
              </a:buClr>
              <a:buSzPct val="70000"/>
              <a:buFont typeface="Wingdings" panose="05000000000000000000" pitchFamily="2" charset="2"/>
              <a:buChar char="q"/>
            </a:pPr>
            <a:r>
              <a:rPr lang="en-US" altLang="en-US" sz="2400" dirty="0">
                <a:latin typeface="SWCC 3- Medium" panose="00000500000000000000" pitchFamily="2" charset="-78"/>
                <a:cs typeface="SWCC 3- Medium" panose="00000500000000000000" pitchFamily="2" charset="-78"/>
              </a:rPr>
              <a:t>HAC depends on:</a:t>
            </a:r>
          </a:p>
          <a:p>
            <a:pPr marL="800100" lvl="1" indent="-342900" eaLnBrk="1" hangingPunct="1">
              <a:lnSpc>
                <a:spcPct val="150000"/>
              </a:lnSpc>
              <a:spcBef>
                <a:spcPts val="600"/>
              </a:spcBef>
              <a:spcAft>
                <a:spcPts val="600"/>
              </a:spcAft>
              <a:buClr>
                <a:schemeClr val="tx2">
                  <a:lumMod val="60000"/>
                  <a:lumOff val="40000"/>
                </a:schemeClr>
              </a:buClr>
              <a:buSzPct val="70000"/>
              <a:buFont typeface="Wingdings" panose="05000000000000000000" pitchFamily="2" charset="2"/>
              <a:buChar char="Ø"/>
            </a:pPr>
            <a:r>
              <a:rPr lang="en-US" altLang="en-US" sz="2400" dirty="0">
                <a:latin typeface="SWCC 3- Medium" panose="00000500000000000000" pitchFamily="2" charset="-78"/>
                <a:cs typeface="SWCC 3- Medium" panose="00000500000000000000" pitchFamily="2" charset="-78"/>
              </a:rPr>
              <a:t>How much hydrogen is charged</a:t>
            </a:r>
          </a:p>
          <a:p>
            <a:pPr marL="800100" lvl="1" indent="-342900" eaLnBrk="1" hangingPunct="1">
              <a:lnSpc>
                <a:spcPct val="150000"/>
              </a:lnSpc>
              <a:spcBef>
                <a:spcPts val="600"/>
              </a:spcBef>
              <a:spcAft>
                <a:spcPts val="600"/>
              </a:spcAft>
              <a:buClr>
                <a:schemeClr val="tx2">
                  <a:lumMod val="60000"/>
                  <a:lumOff val="40000"/>
                </a:schemeClr>
              </a:buClr>
              <a:buSzPct val="70000"/>
              <a:buFont typeface="Wingdings" panose="05000000000000000000" pitchFamily="2" charset="2"/>
              <a:buChar char="Ø"/>
            </a:pPr>
            <a:r>
              <a:rPr lang="en-US" altLang="en-US" sz="2400" dirty="0">
                <a:latin typeface="SWCC 3- Medium" panose="00000500000000000000" pitchFamily="2" charset="-78"/>
                <a:cs typeface="SWCC 3- Medium" panose="00000500000000000000" pitchFamily="2" charset="-78"/>
              </a:rPr>
              <a:t>The mobility of the hydrogen within the metal</a:t>
            </a:r>
          </a:p>
          <a:p>
            <a:pPr marL="800100" lvl="1" indent="-342900" eaLnBrk="1" hangingPunct="1">
              <a:lnSpc>
                <a:spcPct val="150000"/>
              </a:lnSpc>
              <a:spcBef>
                <a:spcPts val="600"/>
              </a:spcBef>
              <a:spcAft>
                <a:spcPts val="600"/>
              </a:spcAft>
              <a:buClr>
                <a:schemeClr val="tx2">
                  <a:lumMod val="60000"/>
                  <a:lumOff val="40000"/>
                </a:schemeClr>
              </a:buClr>
              <a:buSzPct val="70000"/>
              <a:buFont typeface="Wingdings" panose="05000000000000000000" pitchFamily="2" charset="2"/>
              <a:buChar char="Ø"/>
            </a:pPr>
            <a:r>
              <a:rPr lang="en-US" altLang="en-US" sz="2400" dirty="0">
                <a:latin typeface="SWCC 3- Medium" panose="00000500000000000000" pitchFamily="2" charset="-78"/>
                <a:cs typeface="SWCC 3- Medium" panose="00000500000000000000" pitchFamily="2" charset="-78"/>
              </a:rPr>
              <a:t>Where the hydrogen accumulates within the metal</a:t>
            </a:r>
          </a:p>
        </p:txBody>
      </p:sp>
      <p:sp>
        <p:nvSpPr>
          <p:cNvPr id="7" name="Rectangle 6">
            <a:extLst>
              <a:ext uri="{FF2B5EF4-FFF2-40B4-BE49-F238E27FC236}">
                <a16:creationId xmlns:a16="http://schemas.microsoft.com/office/drawing/2014/main" id="{17DAD87A-7610-D69F-6D03-71DA08DED24C}"/>
              </a:ext>
            </a:extLst>
          </p:cNvPr>
          <p:cNvSpPr/>
          <p:nvPr/>
        </p:nvSpPr>
        <p:spPr>
          <a:xfrm>
            <a:off x="1752600" y="5143500"/>
            <a:ext cx="15316200" cy="2723823"/>
          </a:xfrm>
          <a:prstGeom prst="rect">
            <a:avLst/>
          </a:prstGeom>
        </p:spPr>
        <p:txBody>
          <a:bodyPr wrap="square">
            <a:spAutoFit/>
          </a:bodyPr>
          <a:lstStyle/>
          <a:p>
            <a:pPr marL="342900" indent="-342900">
              <a:lnSpc>
                <a:spcPct val="150000"/>
              </a:lnSpc>
              <a:spcBef>
                <a:spcPts val="600"/>
              </a:spcBef>
              <a:spcAft>
                <a:spcPts val="600"/>
              </a:spcAft>
              <a:buClr>
                <a:schemeClr val="tx2">
                  <a:lumMod val="60000"/>
                  <a:lumOff val="40000"/>
                </a:schemeClr>
              </a:buClr>
              <a:buSzPct val="70000"/>
              <a:buFont typeface="Wingdings" panose="05000000000000000000" pitchFamily="2" charset="2"/>
              <a:buChar char="q"/>
            </a:pPr>
            <a:r>
              <a:rPr lang="en-US" altLang="en-US" sz="2400" dirty="0">
                <a:latin typeface="SWCC 3- Medium" panose="00000500000000000000" pitchFamily="2" charset="-78"/>
                <a:cs typeface="SWCC 3- Medium" panose="00000500000000000000" pitchFamily="2" charset="-78"/>
              </a:rPr>
              <a:t>How much hydrogen is charged into a metal depends on cathodic charge/protection</a:t>
            </a:r>
          </a:p>
          <a:p>
            <a:pPr marL="342900" indent="-342900">
              <a:lnSpc>
                <a:spcPct val="150000"/>
              </a:lnSpc>
              <a:spcBef>
                <a:spcPts val="600"/>
              </a:spcBef>
              <a:spcAft>
                <a:spcPts val="600"/>
              </a:spcAft>
              <a:buClr>
                <a:schemeClr val="tx2">
                  <a:lumMod val="60000"/>
                  <a:lumOff val="40000"/>
                </a:schemeClr>
              </a:buClr>
              <a:buSzPct val="70000"/>
              <a:buFont typeface="Wingdings" panose="05000000000000000000" pitchFamily="2" charset="2"/>
              <a:buChar char="q"/>
            </a:pPr>
            <a:r>
              <a:rPr lang="en-US" altLang="en-US" sz="2400" dirty="0">
                <a:latin typeface="SWCC 3- Medium" panose="00000500000000000000" pitchFamily="2" charset="-78"/>
                <a:cs typeface="SWCC 3- Medium" panose="00000500000000000000" pitchFamily="2" charset="-78"/>
              </a:rPr>
              <a:t>The mobility of the hydrogen and where it accumulates depends on the microstructure of the metal </a:t>
            </a:r>
          </a:p>
          <a:p>
            <a:pPr marL="342900" indent="-342900">
              <a:lnSpc>
                <a:spcPct val="150000"/>
              </a:lnSpc>
              <a:spcBef>
                <a:spcPts val="600"/>
              </a:spcBef>
              <a:spcAft>
                <a:spcPts val="600"/>
              </a:spcAft>
              <a:buClr>
                <a:schemeClr val="tx2">
                  <a:lumMod val="60000"/>
                  <a:lumOff val="40000"/>
                </a:schemeClr>
              </a:buClr>
              <a:buSzPct val="70000"/>
              <a:buFont typeface="Wingdings" panose="05000000000000000000" pitchFamily="2" charset="2"/>
              <a:buChar char="q"/>
            </a:pPr>
            <a:r>
              <a:rPr lang="en-US" altLang="en-US" sz="2400" dirty="0">
                <a:latin typeface="SWCC 3- Medium" panose="00000500000000000000" pitchFamily="2" charset="-78"/>
                <a:cs typeface="SWCC 3- Medium" panose="00000500000000000000" pitchFamily="2" charset="-78"/>
              </a:rPr>
              <a:t>BCC (ferritic) materials – High diffusivity low hydrogen adsorption capacity </a:t>
            </a:r>
            <a:r>
              <a:rPr lang="en-US" altLang="en-US" sz="2400" dirty="0">
                <a:latin typeface="SWCC 3- Medium" panose="00000500000000000000" pitchFamily="2" charset="-78"/>
                <a:cs typeface="SWCC 3- Medium" panose="00000500000000000000" pitchFamily="2" charset="-78"/>
                <a:sym typeface="Wingdings" panose="05000000000000000000" pitchFamily="2" charset="2"/>
              </a:rPr>
              <a:t> More susceptible to HAC</a:t>
            </a:r>
            <a:endParaRPr lang="en-US" altLang="en-US" sz="2400" dirty="0">
              <a:latin typeface="SWCC 3- Medium" panose="00000500000000000000" pitchFamily="2" charset="-78"/>
              <a:cs typeface="SWCC 3- Medium" panose="00000500000000000000" pitchFamily="2" charset="-78"/>
            </a:endParaRPr>
          </a:p>
          <a:p>
            <a:pPr marL="342900" indent="-342900">
              <a:lnSpc>
                <a:spcPct val="150000"/>
              </a:lnSpc>
              <a:spcBef>
                <a:spcPts val="600"/>
              </a:spcBef>
              <a:spcAft>
                <a:spcPts val="600"/>
              </a:spcAft>
              <a:buClr>
                <a:schemeClr val="tx2">
                  <a:lumMod val="60000"/>
                  <a:lumOff val="40000"/>
                </a:schemeClr>
              </a:buClr>
              <a:buSzPct val="70000"/>
              <a:buFont typeface="Wingdings" panose="05000000000000000000" pitchFamily="2" charset="2"/>
              <a:buChar char="q"/>
            </a:pPr>
            <a:r>
              <a:rPr lang="en-US" altLang="en-US" sz="2400" dirty="0">
                <a:latin typeface="SWCC 3- Medium" panose="00000500000000000000" pitchFamily="2" charset="-78"/>
                <a:cs typeface="SWCC 3- Medium" panose="00000500000000000000" pitchFamily="2" charset="-78"/>
              </a:rPr>
              <a:t>FCC (austenitic) materials – Low diffusivity high hydrogen adsorption capacity </a:t>
            </a:r>
            <a:r>
              <a:rPr lang="en-US" altLang="en-US" sz="2400" dirty="0">
                <a:latin typeface="SWCC 3- Medium" panose="00000500000000000000" pitchFamily="2" charset="-78"/>
                <a:cs typeface="SWCC 3- Medium" panose="00000500000000000000" pitchFamily="2" charset="-78"/>
                <a:sym typeface="Wingdings" panose="05000000000000000000" pitchFamily="2" charset="2"/>
              </a:rPr>
              <a:t> Less susceptible to HAC</a:t>
            </a:r>
            <a:endParaRPr lang="en-US" sz="2400" dirty="0">
              <a:latin typeface="SWCC 3- Medium" panose="00000500000000000000" pitchFamily="2" charset="-78"/>
              <a:cs typeface="SWCC 3- Medium" panose="00000500000000000000" pitchFamily="2" charset="-78"/>
            </a:endParaRPr>
          </a:p>
        </p:txBody>
      </p:sp>
    </p:spTree>
    <p:extLst>
      <p:ext uri="{BB962C8B-B14F-4D97-AF65-F5344CB8AC3E}">
        <p14:creationId xmlns:p14="http://schemas.microsoft.com/office/powerpoint/2010/main" val="2260510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pic>
        <p:nvPicPr>
          <p:cNvPr id="4" name="Graphic 3">
            <a:extLst>
              <a:ext uri="{FF2B5EF4-FFF2-40B4-BE49-F238E27FC236}">
                <a16:creationId xmlns:a16="http://schemas.microsoft.com/office/drawing/2014/main" id="{E3D138B9-54CA-AD9D-B21D-86E6705112B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324967" y="114300"/>
            <a:ext cx="955072" cy="1266507"/>
          </a:xfrm>
          <a:prstGeom prst="rect">
            <a:avLst/>
          </a:prstGeom>
        </p:spPr>
      </p:pic>
      <p:sp>
        <p:nvSpPr>
          <p:cNvPr id="6" name="Title 1">
            <a:extLst>
              <a:ext uri="{FF2B5EF4-FFF2-40B4-BE49-F238E27FC236}">
                <a16:creationId xmlns:a16="http://schemas.microsoft.com/office/drawing/2014/main" id="{F716EE9F-D0EA-EB48-1697-14B8FDF0A656}"/>
              </a:ext>
            </a:extLst>
          </p:cNvPr>
          <p:cNvSpPr txBox="1">
            <a:spLocks/>
          </p:cNvSpPr>
          <p:nvPr/>
        </p:nvSpPr>
        <p:spPr>
          <a:xfrm>
            <a:off x="1828801" y="723899"/>
            <a:ext cx="15316200" cy="76200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en-US" b="1" dirty="0">
                <a:latin typeface="SWCC 4- Bold" panose="00000500000000000000" pitchFamily="2" charset="-78"/>
                <a:cs typeface="SWCC 4- Bold" panose="00000500000000000000" pitchFamily="2" charset="-78"/>
              </a:rPr>
              <a:t>Hydrogen Charging and HAC</a:t>
            </a:r>
          </a:p>
        </p:txBody>
      </p:sp>
      <p:sp>
        <p:nvSpPr>
          <p:cNvPr id="5" name="Rectangle 4">
            <a:extLst>
              <a:ext uri="{FF2B5EF4-FFF2-40B4-BE49-F238E27FC236}">
                <a16:creationId xmlns:a16="http://schemas.microsoft.com/office/drawing/2014/main" id="{DD06B832-EA74-7079-6DD5-3E798D80F237}"/>
              </a:ext>
            </a:extLst>
          </p:cNvPr>
          <p:cNvSpPr/>
          <p:nvPr/>
        </p:nvSpPr>
        <p:spPr>
          <a:xfrm>
            <a:off x="1858370" y="2241893"/>
            <a:ext cx="14981829" cy="5401479"/>
          </a:xfrm>
          <a:prstGeom prst="rect">
            <a:avLst/>
          </a:prstGeom>
        </p:spPr>
        <p:txBody>
          <a:bodyPr wrap="square">
            <a:spAutoFit/>
          </a:bodyPr>
          <a:lstStyle/>
          <a:p>
            <a:pPr marL="342900" indent="-342900" eaLnBrk="1" hangingPunct="1">
              <a:lnSpc>
                <a:spcPct val="150000"/>
              </a:lnSpc>
              <a:spcBef>
                <a:spcPts val="1200"/>
              </a:spcBef>
              <a:spcAft>
                <a:spcPts val="600"/>
              </a:spcAft>
              <a:buClr>
                <a:schemeClr val="tx2">
                  <a:lumMod val="60000"/>
                  <a:lumOff val="40000"/>
                </a:schemeClr>
              </a:buClr>
              <a:buSzPct val="70000"/>
              <a:buFont typeface="Wingdings" panose="05000000000000000000" pitchFamily="2" charset="2"/>
              <a:buChar char="q"/>
            </a:pPr>
            <a:r>
              <a:rPr lang="en-US" altLang="en-US" sz="2400" dirty="0">
                <a:latin typeface="SWCC 3- Medium" panose="00000500000000000000" pitchFamily="2" charset="-78"/>
                <a:cs typeface="SWCC 3- Medium" panose="00000500000000000000" pitchFamily="2" charset="-78"/>
              </a:rPr>
              <a:t>Susceptibility of a given metal to HAC increases with;</a:t>
            </a:r>
          </a:p>
          <a:p>
            <a:pPr marL="800100" lvl="1" indent="-342900" eaLnBrk="1" hangingPunct="1">
              <a:lnSpc>
                <a:spcPct val="150000"/>
              </a:lnSpc>
              <a:spcBef>
                <a:spcPts val="600"/>
              </a:spcBef>
              <a:spcAft>
                <a:spcPts val="600"/>
              </a:spcAft>
              <a:buClr>
                <a:schemeClr val="tx2">
                  <a:lumMod val="60000"/>
                  <a:lumOff val="40000"/>
                </a:schemeClr>
              </a:buClr>
              <a:buSzPct val="70000"/>
              <a:buFont typeface="Wingdings" panose="05000000000000000000" pitchFamily="2" charset="2"/>
              <a:buChar char="Ø"/>
            </a:pPr>
            <a:r>
              <a:rPr lang="en-US" altLang="en-US" sz="2400" dirty="0">
                <a:latin typeface="SWCC 3- Medium" panose="00000500000000000000" pitchFamily="2" charset="-78"/>
                <a:cs typeface="SWCC 3- Medium" panose="00000500000000000000" pitchFamily="2" charset="-78"/>
              </a:rPr>
              <a:t>increasing strength</a:t>
            </a:r>
          </a:p>
          <a:p>
            <a:pPr marL="800100" lvl="1" indent="-342900" eaLnBrk="1" hangingPunct="1">
              <a:lnSpc>
                <a:spcPct val="150000"/>
              </a:lnSpc>
              <a:spcBef>
                <a:spcPts val="600"/>
              </a:spcBef>
              <a:spcAft>
                <a:spcPts val="600"/>
              </a:spcAft>
              <a:buClr>
                <a:schemeClr val="tx2">
                  <a:lumMod val="60000"/>
                  <a:lumOff val="40000"/>
                </a:schemeClr>
              </a:buClr>
              <a:buSzPct val="70000"/>
              <a:buFont typeface="Wingdings" panose="05000000000000000000" pitchFamily="2" charset="2"/>
              <a:buChar char="Ø"/>
            </a:pPr>
            <a:r>
              <a:rPr lang="en-US" altLang="en-US" sz="2400" dirty="0">
                <a:latin typeface="SWCC 3- Medium" panose="00000500000000000000" pitchFamily="2" charset="-78"/>
                <a:cs typeface="SWCC 3- Medium" panose="00000500000000000000" pitchFamily="2" charset="-78"/>
              </a:rPr>
              <a:t>inclusion content, and </a:t>
            </a:r>
          </a:p>
          <a:p>
            <a:pPr marL="800100" lvl="1" indent="-342900" eaLnBrk="1" hangingPunct="1">
              <a:lnSpc>
                <a:spcPct val="150000"/>
              </a:lnSpc>
              <a:spcBef>
                <a:spcPts val="600"/>
              </a:spcBef>
              <a:spcAft>
                <a:spcPts val="600"/>
              </a:spcAft>
              <a:buClr>
                <a:schemeClr val="tx2">
                  <a:lumMod val="60000"/>
                  <a:lumOff val="40000"/>
                </a:schemeClr>
              </a:buClr>
              <a:buSzPct val="70000"/>
              <a:buFont typeface="Wingdings" panose="05000000000000000000" pitchFamily="2" charset="2"/>
              <a:buChar char="Ø"/>
            </a:pPr>
            <a:r>
              <a:rPr lang="en-US" altLang="en-US" sz="2400" dirty="0">
                <a:latin typeface="SWCC 3- Medium" panose="00000500000000000000" pitchFamily="2" charset="-78"/>
                <a:cs typeface="SWCC 3- Medium" panose="00000500000000000000" pitchFamily="2" charset="-78"/>
              </a:rPr>
              <a:t>cold work </a:t>
            </a:r>
          </a:p>
          <a:p>
            <a:pPr marL="342900" indent="-342900" eaLnBrk="1" hangingPunct="1">
              <a:lnSpc>
                <a:spcPct val="150000"/>
              </a:lnSpc>
              <a:spcBef>
                <a:spcPts val="1200"/>
              </a:spcBef>
              <a:spcAft>
                <a:spcPts val="600"/>
              </a:spcAft>
              <a:buClr>
                <a:schemeClr val="tx2">
                  <a:lumMod val="60000"/>
                  <a:lumOff val="40000"/>
                </a:schemeClr>
              </a:buClr>
              <a:buSzPct val="70000"/>
              <a:buFont typeface="Wingdings" panose="05000000000000000000" pitchFamily="2" charset="2"/>
              <a:buChar char="q"/>
            </a:pPr>
            <a:r>
              <a:rPr lang="en-US" altLang="en-US" sz="2400" dirty="0">
                <a:latin typeface="SWCC 3- Medium" panose="00000500000000000000" pitchFamily="2" charset="-78"/>
                <a:cs typeface="SWCC 3- Medium" panose="00000500000000000000" pitchFamily="2" charset="-78"/>
              </a:rPr>
              <a:t>These either provide traps in the microstructure for hydrogen to accumulate at or facilitate diffusion of hydrogen into the metal</a:t>
            </a:r>
          </a:p>
          <a:p>
            <a:pPr marL="342900" indent="-342900" eaLnBrk="1" hangingPunct="1">
              <a:lnSpc>
                <a:spcPct val="150000"/>
              </a:lnSpc>
              <a:spcBef>
                <a:spcPts val="1200"/>
              </a:spcBef>
              <a:spcAft>
                <a:spcPts val="600"/>
              </a:spcAft>
              <a:buClr>
                <a:schemeClr val="tx2">
                  <a:lumMod val="60000"/>
                  <a:lumOff val="40000"/>
                </a:schemeClr>
              </a:buClr>
              <a:buSzPct val="70000"/>
              <a:buFont typeface="Wingdings" panose="05000000000000000000" pitchFamily="2" charset="2"/>
              <a:buChar char="q"/>
            </a:pPr>
            <a:r>
              <a:rPr lang="en-US" altLang="en-US" sz="2400" dirty="0">
                <a:latin typeface="SWCC 3- Medium" panose="00000500000000000000" pitchFamily="2" charset="-78"/>
                <a:cs typeface="SWCC 3- Medium" panose="00000500000000000000" pitchFamily="2" charset="-78"/>
              </a:rPr>
              <a:t>The risk of hydrogen induced stress cracking (HISC) increases in most metals as the stress (residual and/or applied) increases</a:t>
            </a:r>
          </a:p>
        </p:txBody>
      </p:sp>
    </p:spTree>
    <p:extLst>
      <p:ext uri="{BB962C8B-B14F-4D97-AF65-F5344CB8AC3E}">
        <p14:creationId xmlns:p14="http://schemas.microsoft.com/office/powerpoint/2010/main" val="3000798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pic>
        <p:nvPicPr>
          <p:cNvPr id="4" name="Graphic 3">
            <a:extLst>
              <a:ext uri="{FF2B5EF4-FFF2-40B4-BE49-F238E27FC236}">
                <a16:creationId xmlns:a16="http://schemas.microsoft.com/office/drawing/2014/main" id="{E3D138B9-54CA-AD9D-B21D-86E6705112B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324967" y="114300"/>
            <a:ext cx="955072" cy="1266507"/>
          </a:xfrm>
          <a:prstGeom prst="rect">
            <a:avLst/>
          </a:prstGeom>
        </p:spPr>
      </p:pic>
      <p:sp>
        <p:nvSpPr>
          <p:cNvPr id="6" name="Title 1">
            <a:extLst>
              <a:ext uri="{FF2B5EF4-FFF2-40B4-BE49-F238E27FC236}">
                <a16:creationId xmlns:a16="http://schemas.microsoft.com/office/drawing/2014/main" id="{F716EE9F-D0EA-EB48-1697-14B8FDF0A656}"/>
              </a:ext>
            </a:extLst>
          </p:cNvPr>
          <p:cNvSpPr txBox="1">
            <a:spLocks/>
          </p:cNvSpPr>
          <p:nvPr/>
        </p:nvSpPr>
        <p:spPr>
          <a:xfrm>
            <a:off x="1828801" y="723899"/>
            <a:ext cx="15316200" cy="76200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en-US" b="1" dirty="0">
                <a:latin typeface="SWCC 4- Bold" panose="00000500000000000000" pitchFamily="2" charset="-78"/>
                <a:cs typeface="SWCC 4- Bold" panose="00000500000000000000" pitchFamily="2" charset="-78"/>
              </a:rPr>
              <a:t>Important Info about HAC</a:t>
            </a:r>
          </a:p>
        </p:txBody>
      </p:sp>
      <p:pic>
        <p:nvPicPr>
          <p:cNvPr id="3" name="Picture 2" descr="H2S 2">
            <a:extLst>
              <a:ext uri="{FF2B5EF4-FFF2-40B4-BE49-F238E27FC236}">
                <a16:creationId xmlns:a16="http://schemas.microsoft.com/office/drawing/2014/main" id="{44D6E170-8B53-77CA-E5CF-85F48016EC47}"/>
              </a:ext>
            </a:extLst>
          </p:cNvPr>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l="11555" t="6631" r="12049" b="15349"/>
          <a:stretch/>
        </p:blipFill>
        <p:spPr bwMode="auto">
          <a:xfrm>
            <a:off x="852398" y="2877814"/>
            <a:ext cx="4436603" cy="51589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6">
            <a:extLst>
              <a:ext uri="{FF2B5EF4-FFF2-40B4-BE49-F238E27FC236}">
                <a16:creationId xmlns:a16="http://schemas.microsoft.com/office/drawing/2014/main" id="{86120E43-F87A-C7BB-86D8-79F99C7C520F}"/>
              </a:ext>
            </a:extLst>
          </p:cNvPr>
          <p:cNvSpPr txBox="1">
            <a:spLocks noChangeArrowheads="1"/>
          </p:cNvSpPr>
          <p:nvPr/>
        </p:nvSpPr>
        <p:spPr bwMode="auto">
          <a:xfrm>
            <a:off x="914400" y="8343900"/>
            <a:ext cx="4252741" cy="1200329"/>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a:spAutoFit/>
          </a:bodyPr>
          <a:lstStyle>
            <a:lvl1pPr>
              <a:defRPr kumimoji="1">
                <a:solidFill>
                  <a:schemeClr val="tx1"/>
                </a:solidFill>
                <a:latin typeface="Univers 57 Condensed" pitchFamily="34" charset="0"/>
              </a:defRPr>
            </a:lvl1pPr>
            <a:lvl2pPr marL="742950" indent="-285750">
              <a:defRPr kumimoji="1">
                <a:solidFill>
                  <a:schemeClr val="tx1"/>
                </a:solidFill>
                <a:latin typeface="Univers 57 Condensed" pitchFamily="34" charset="0"/>
              </a:defRPr>
            </a:lvl2pPr>
            <a:lvl3pPr marL="1143000" indent="-228600">
              <a:defRPr kumimoji="1">
                <a:solidFill>
                  <a:schemeClr val="tx1"/>
                </a:solidFill>
                <a:latin typeface="Univers 57 Condensed" pitchFamily="34" charset="0"/>
              </a:defRPr>
            </a:lvl3pPr>
            <a:lvl4pPr marL="1600200" indent="-228600">
              <a:defRPr kumimoji="1">
                <a:solidFill>
                  <a:schemeClr val="tx1"/>
                </a:solidFill>
                <a:latin typeface="Univers 57 Condensed" pitchFamily="34" charset="0"/>
              </a:defRPr>
            </a:lvl4pPr>
            <a:lvl5pPr marL="2057400" indent="-228600">
              <a:defRPr kumimoji="1">
                <a:solidFill>
                  <a:schemeClr val="tx1"/>
                </a:solidFill>
                <a:latin typeface="Univers 57 Condensed" pitchFamily="34" charset="0"/>
              </a:defRPr>
            </a:lvl5pPr>
            <a:lvl6pPr marL="2514600" indent="-228600" eaLnBrk="0" fontAlgn="base" hangingPunct="0">
              <a:spcBef>
                <a:spcPct val="0"/>
              </a:spcBef>
              <a:spcAft>
                <a:spcPct val="0"/>
              </a:spcAft>
              <a:defRPr kumimoji="1">
                <a:solidFill>
                  <a:schemeClr val="tx1"/>
                </a:solidFill>
                <a:latin typeface="Univers 57 Condensed" pitchFamily="34" charset="0"/>
              </a:defRPr>
            </a:lvl6pPr>
            <a:lvl7pPr marL="2971800" indent="-228600" eaLnBrk="0" fontAlgn="base" hangingPunct="0">
              <a:spcBef>
                <a:spcPct val="0"/>
              </a:spcBef>
              <a:spcAft>
                <a:spcPct val="0"/>
              </a:spcAft>
              <a:defRPr kumimoji="1">
                <a:solidFill>
                  <a:schemeClr val="tx1"/>
                </a:solidFill>
                <a:latin typeface="Univers 57 Condensed" pitchFamily="34" charset="0"/>
              </a:defRPr>
            </a:lvl7pPr>
            <a:lvl8pPr marL="3429000" indent="-228600" eaLnBrk="0" fontAlgn="base" hangingPunct="0">
              <a:spcBef>
                <a:spcPct val="0"/>
              </a:spcBef>
              <a:spcAft>
                <a:spcPct val="0"/>
              </a:spcAft>
              <a:defRPr kumimoji="1">
                <a:solidFill>
                  <a:schemeClr val="tx1"/>
                </a:solidFill>
                <a:latin typeface="Univers 57 Condensed" pitchFamily="34" charset="0"/>
              </a:defRPr>
            </a:lvl8pPr>
            <a:lvl9pPr marL="3886200" indent="-228600" eaLnBrk="0" fontAlgn="base" hangingPunct="0">
              <a:spcBef>
                <a:spcPct val="0"/>
              </a:spcBef>
              <a:spcAft>
                <a:spcPct val="0"/>
              </a:spcAft>
              <a:defRPr kumimoji="1">
                <a:solidFill>
                  <a:schemeClr val="tx1"/>
                </a:solidFill>
                <a:latin typeface="Univers 57 Condensed" pitchFamily="34" charset="0"/>
              </a:defRPr>
            </a:lvl9pPr>
          </a:lstStyle>
          <a:p>
            <a:pPr algn="ctr"/>
            <a:r>
              <a:rPr lang="en-US" altLang="en-US" sz="2400" dirty="0">
                <a:solidFill>
                  <a:schemeClr val="bg1"/>
                </a:solidFill>
                <a:latin typeface="SWCC 3- Medium" panose="00000500000000000000" pitchFamily="2" charset="-78"/>
                <a:cs typeface="SWCC 3- Medium" panose="00000500000000000000" pitchFamily="2" charset="-78"/>
              </a:rPr>
              <a:t>Low-alloy steels are most likely to crack (SSC) near ambient temperature</a:t>
            </a:r>
          </a:p>
        </p:txBody>
      </p:sp>
      <p:sp>
        <p:nvSpPr>
          <p:cNvPr id="8" name="TextBox 7">
            <a:extLst>
              <a:ext uri="{FF2B5EF4-FFF2-40B4-BE49-F238E27FC236}">
                <a16:creationId xmlns:a16="http://schemas.microsoft.com/office/drawing/2014/main" id="{F2F92039-3F0E-5D9B-8AEF-D643C6AEF25D}"/>
              </a:ext>
            </a:extLst>
          </p:cNvPr>
          <p:cNvSpPr txBox="1"/>
          <p:nvPr/>
        </p:nvSpPr>
        <p:spPr>
          <a:xfrm>
            <a:off x="1036260" y="2280326"/>
            <a:ext cx="4252741"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400" dirty="0">
                <a:latin typeface="SWCC 3- Medium" panose="00000500000000000000" pitchFamily="2" charset="-78"/>
                <a:cs typeface="SWCC 3- Medium" panose="00000500000000000000" pitchFamily="2" charset="-78"/>
              </a:rPr>
              <a:t>Temperature Effect on SSC</a:t>
            </a:r>
          </a:p>
        </p:txBody>
      </p:sp>
      <p:pic>
        <p:nvPicPr>
          <p:cNvPr id="9" name="Picture 2">
            <a:extLst>
              <a:ext uri="{FF2B5EF4-FFF2-40B4-BE49-F238E27FC236}">
                <a16:creationId xmlns:a16="http://schemas.microsoft.com/office/drawing/2014/main" id="{F28257BC-737D-5D4C-1A33-BA4E3B843773}"/>
              </a:ext>
            </a:extLst>
          </p:cNvPr>
          <p:cNvPicPr>
            <a:picLocks noChangeAspect="1" noChangeArrowheads="1"/>
          </p:cNvPicPr>
          <p:nvPr/>
        </p:nvPicPr>
        <p:blipFill rotWithShape="1">
          <a:blip r:embed="rId7" cstate="email">
            <a:extLst>
              <a:ext uri="{28A0092B-C50C-407E-A947-70E740481C1C}">
                <a14:useLocalDpi xmlns:a14="http://schemas.microsoft.com/office/drawing/2010/main" val="0"/>
              </a:ext>
            </a:extLst>
          </a:blip>
          <a:srcRect l="2282" r="5709"/>
          <a:stretch/>
        </p:blipFill>
        <p:spPr>
          <a:xfrm>
            <a:off x="6172200" y="2894004"/>
            <a:ext cx="5714999" cy="5142754"/>
          </a:xfrm>
          <a:prstGeom prst="rect">
            <a:avLst/>
          </a:prstGeom>
          <a:ln>
            <a:noFill/>
          </a:ln>
          <a:effectLst>
            <a:outerShdw blurRad="292100" dist="139700" dir="2700000" algn="tl" rotWithShape="0">
              <a:srgbClr val="333333">
                <a:alpha val="65000"/>
              </a:srgbClr>
            </a:outerShdw>
          </a:effectLst>
        </p:spPr>
      </p:pic>
      <p:sp>
        <p:nvSpPr>
          <p:cNvPr id="10" name="Text Box 4">
            <a:extLst>
              <a:ext uri="{FF2B5EF4-FFF2-40B4-BE49-F238E27FC236}">
                <a16:creationId xmlns:a16="http://schemas.microsoft.com/office/drawing/2014/main" id="{3892EC3D-3096-9CE5-16A2-DAB39A287F25}"/>
              </a:ext>
            </a:extLst>
          </p:cNvPr>
          <p:cNvSpPr txBox="1">
            <a:spLocks noChangeArrowheads="1"/>
          </p:cNvSpPr>
          <p:nvPr/>
        </p:nvSpPr>
        <p:spPr bwMode="auto">
          <a:xfrm>
            <a:off x="6518275" y="8343900"/>
            <a:ext cx="4987925" cy="1200329"/>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spAutoFit/>
          </a:bodyPr>
          <a:lstStyle>
            <a:lvl1pPr>
              <a:defRPr kumimoji="1">
                <a:solidFill>
                  <a:schemeClr val="tx1"/>
                </a:solidFill>
                <a:latin typeface="Univers 57 Condensed" pitchFamily="34" charset="0"/>
              </a:defRPr>
            </a:lvl1pPr>
            <a:lvl2pPr marL="742950" indent="-285750">
              <a:defRPr kumimoji="1">
                <a:solidFill>
                  <a:schemeClr val="tx1"/>
                </a:solidFill>
                <a:latin typeface="Univers 57 Condensed" pitchFamily="34" charset="0"/>
              </a:defRPr>
            </a:lvl2pPr>
            <a:lvl3pPr marL="1143000" indent="-228600">
              <a:defRPr kumimoji="1">
                <a:solidFill>
                  <a:schemeClr val="tx1"/>
                </a:solidFill>
                <a:latin typeface="Univers 57 Condensed" pitchFamily="34" charset="0"/>
              </a:defRPr>
            </a:lvl3pPr>
            <a:lvl4pPr marL="1600200" indent="-228600">
              <a:defRPr kumimoji="1">
                <a:solidFill>
                  <a:schemeClr val="tx1"/>
                </a:solidFill>
                <a:latin typeface="Univers 57 Condensed" pitchFamily="34" charset="0"/>
              </a:defRPr>
            </a:lvl4pPr>
            <a:lvl5pPr marL="2057400" indent="-228600">
              <a:defRPr kumimoji="1">
                <a:solidFill>
                  <a:schemeClr val="tx1"/>
                </a:solidFill>
                <a:latin typeface="Univers 57 Condensed" pitchFamily="34" charset="0"/>
              </a:defRPr>
            </a:lvl5pPr>
            <a:lvl6pPr marL="2514600" indent="-228600" eaLnBrk="0" fontAlgn="base" hangingPunct="0">
              <a:spcBef>
                <a:spcPct val="0"/>
              </a:spcBef>
              <a:spcAft>
                <a:spcPct val="0"/>
              </a:spcAft>
              <a:defRPr kumimoji="1">
                <a:solidFill>
                  <a:schemeClr val="tx1"/>
                </a:solidFill>
                <a:latin typeface="Univers 57 Condensed" pitchFamily="34" charset="0"/>
              </a:defRPr>
            </a:lvl6pPr>
            <a:lvl7pPr marL="2971800" indent="-228600" eaLnBrk="0" fontAlgn="base" hangingPunct="0">
              <a:spcBef>
                <a:spcPct val="0"/>
              </a:spcBef>
              <a:spcAft>
                <a:spcPct val="0"/>
              </a:spcAft>
              <a:defRPr kumimoji="1">
                <a:solidFill>
                  <a:schemeClr val="tx1"/>
                </a:solidFill>
                <a:latin typeface="Univers 57 Condensed" pitchFamily="34" charset="0"/>
              </a:defRPr>
            </a:lvl7pPr>
            <a:lvl8pPr marL="3429000" indent="-228600" eaLnBrk="0" fontAlgn="base" hangingPunct="0">
              <a:spcBef>
                <a:spcPct val="0"/>
              </a:spcBef>
              <a:spcAft>
                <a:spcPct val="0"/>
              </a:spcAft>
              <a:defRPr kumimoji="1">
                <a:solidFill>
                  <a:schemeClr val="tx1"/>
                </a:solidFill>
                <a:latin typeface="Univers 57 Condensed" pitchFamily="34" charset="0"/>
              </a:defRPr>
            </a:lvl8pPr>
            <a:lvl9pPr marL="3886200" indent="-228600" eaLnBrk="0" fontAlgn="base" hangingPunct="0">
              <a:spcBef>
                <a:spcPct val="0"/>
              </a:spcBef>
              <a:spcAft>
                <a:spcPct val="0"/>
              </a:spcAft>
              <a:defRPr kumimoji="1">
                <a:solidFill>
                  <a:schemeClr val="tx1"/>
                </a:solidFill>
                <a:latin typeface="Univers 57 Condensed" pitchFamily="34" charset="0"/>
              </a:defRPr>
            </a:lvl9pPr>
          </a:lstStyle>
          <a:p>
            <a:r>
              <a:rPr lang="en-US" altLang="en-US" sz="2400" dirty="0">
                <a:solidFill>
                  <a:schemeClr val="bg1"/>
                </a:solidFill>
                <a:latin typeface="SWCC 3- Medium" panose="00000500000000000000" pitchFamily="2" charset="-78"/>
                <a:cs typeface="SWCC 3- Medium" panose="00000500000000000000" pitchFamily="2" charset="-78"/>
              </a:rPr>
              <a:t>The stronger the steel, the less H</a:t>
            </a:r>
            <a:r>
              <a:rPr lang="en-US" altLang="en-US" sz="2400" baseline="-25000" dirty="0">
                <a:solidFill>
                  <a:schemeClr val="bg1"/>
                </a:solidFill>
                <a:latin typeface="SWCC 3- Medium" panose="00000500000000000000" pitchFamily="2" charset="-78"/>
                <a:cs typeface="SWCC 3- Medium" panose="00000500000000000000" pitchFamily="2" charset="-78"/>
              </a:rPr>
              <a:t>2</a:t>
            </a:r>
            <a:r>
              <a:rPr lang="en-US" altLang="en-US" sz="2400" dirty="0">
                <a:solidFill>
                  <a:schemeClr val="bg1"/>
                </a:solidFill>
                <a:latin typeface="SWCC 3- Medium" panose="00000500000000000000" pitchFamily="2" charset="-78"/>
                <a:cs typeface="SWCC 3- Medium" panose="00000500000000000000" pitchFamily="2" charset="-78"/>
              </a:rPr>
              <a:t>S it can take, or the more cracking susceptible it becomes</a:t>
            </a:r>
          </a:p>
        </p:txBody>
      </p:sp>
      <p:sp>
        <p:nvSpPr>
          <p:cNvPr id="11" name="TextBox 10">
            <a:extLst>
              <a:ext uri="{FF2B5EF4-FFF2-40B4-BE49-F238E27FC236}">
                <a16:creationId xmlns:a16="http://schemas.microsoft.com/office/drawing/2014/main" id="{29E1328A-A894-A107-C788-523392CCFB82}"/>
              </a:ext>
            </a:extLst>
          </p:cNvPr>
          <p:cNvSpPr txBox="1"/>
          <p:nvPr/>
        </p:nvSpPr>
        <p:spPr>
          <a:xfrm>
            <a:off x="6808883" y="2278620"/>
            <a:ext cx="4423718"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400" dirty="0">
                <a:latin typeface="SWCC 3- Medium" panose="00000500000000000000" pitchFamily="2" charset="-78"/>
                <a:cs typeface="SWCC 3- Medium" panose="00000500000000000000" pitchFamily="2" charset="-78"/>
              </a:rPr>
              <a:t>Strength Effect on SSC</a:t>
            </a:r>
          </a:p>
        </p:txBody>
      </p:sp>
      <p:pic>
        <p:nvPicPr>
          <p:cNvPr id="12" name="Picture 2">
            <a:extLst>
              <a:ext uri="{FF2B5EF4-FFF2-40B4-BE49-F238E27FC236}">
                <a16:creationId xmlns:a16="http://schemas.microsoft.com/office/drawing/2014/main" id="{9E162AE1-34B4-A6A0-39BA-C6BF765567E0}"/>
              </a:ext>
            </a:extLst>
          </p:cNvPr>
          <p:cNvPicPr>
            <a:picLocks noChangeAspect="1" noChangeArrowheads="1"/>
          </p:cNvPicPr>
          <p:nvPr/>
        </p:nvPicPr>
        <p:blipFill rotWithShape="1">
          <a:blip r:embed="rId8" cstate="email">
            <a:extLst>
              <a:ext uri="{28A0092B-C50C-407E-A947-70E740481C1C}">
                <a14:useLocalDpi xmlns:a14="http://schemas.microsoft.com/office/drawing/2010/main" val="0"/>
              </a:ext>
            </a:extLst>
          </a:blip>
          <a:srcRect r="4220"/>
          <a:stretch/>
        </p:blipFill>
        <p:spPr>
          <a:xfrm>
            <a:off x="12344400" y="3009901"/>
            <a:ext cx="5334001" cy="5003584"/>
          </a:xfrm>
          <a:prstGeom prst="rect">
            <a:avLst/>
          </a:prstGeom>
          <a:ln>
            <a:noFill/>
          </a:ln>
          <a:effectLst>
            <a:outerShdw blurRad="292100" dist="139700" dir="2700000" algn="tl" rotWithShape="0">
              <a:srgbClr val="333333">
                <a:alpha val="65000"/>
              </a:srgbClr>
            </a:outerShdw>
          </a:effectLst>
        </p:spPr>
      </p:pic>
      <p:sp>
        <p:nvSpPr>
          <p:cNvPr id="13" name="Text Box 6">
            <a:extLst>
              <a:ext uri="{FF2B5EF4-FFF2-40B4-BE49-F238E27FC236}">
                <a16:creationId xmlns:a16="http://schemas.microsoft.com/office/drawing/2014/main" id="{C24389CF-6F72-97F5-8B38-5492F8485882}"/>
              </a:ext>
            </a:extLst>
          </p:cNvPr>
          <p:cNvSpPr txBox="1">
            <a:spLocks noChangeArrowheads="1"/>
          </p:cNvSpPr>
          <p:nvPr/>
        </p:nvSpPr>
        <p:spPr bwMode="auto">
          <a:xfrm>
            <a:off x="12649200" y="8343900"/>
            <a:ext cx="4721225" cy="830997"/>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spAutoFit/>
          </a:bodyPr>
          <a:lstStyle>
            <a:lvl1pPr>
              <a:defRPr kumimoji="1">
                <a:solidFill>
                  <a:schemeClr val="tx1"/>
                </a:solidFill>
                <a:latin typeface="Univers 57 Condensed" pitchFamily="34" charset="0"/>
              </a:defRPr>
            </a:lvl1pPr>
            <a:lvl2pPr marL="742950" indent="-285750">
              <a:defRPr kumimoji="1">
                <a:solidFill>
                  <a:schemeClr val="tx1"/>
                </a:solidFill>
                <a:latin typeface="Univers 57 Condensed" pitchFamily="34" charset="0"/>
              </a:defRPr>
            </a:lvl2pPr>
            <a:lvl3pPr marL="1143000" indent="-228600">
              <a:defRPr kumimoji="1">
                <a:solidFill>
                  <a:schemeClr val="tx1"/>
                </a:solidFill>
                <a:latin typeface="Univers 57 Condensed" pitchFamily="34" charset="0"/>
              </a:defRPr>
            </a:lvl3pPr>
            <a:lvl4pPr marL="1600200" indent="-228600">
              <a:defRPr kumimoji="1">
                <a:solidFill>
                  <a:schemeClr val="tx1"/>
                </a:solidFill>
                <a:latin typeface="Univers 57 Condensed" pitchFamily="34" charset="0"/>
              </a:defRPr>
            </a:lvl4pPr>
            <a:lvl5pPr marL="2057400" indent="-228600">
              <a:defRPr kumimoji="1">
                <a:solidFill>
                  <a:schemeClr val="tx1"/>
                </a:solidFill>
                <a:latin typeface="Univers 57 Condensed" pitchFamily="34" charset="0"/>
              </a:defRPr>
            </a:lvl5pPr>
            <a:lvl6pPr marL="2514600" indent="-228600" eaLnBrk="0" fontAlgn="base" hangingPunct="0">
              <a:spcBef>
                <a:spcPct val="0"/>
              </a:spcBef>
              <a:spcAft>
                <a:spcPct val="0"/>
              </a:spcAft>
              <a:defRPr kumimoji="1">
                <a:solidFill>
                  <a:schemeClr val="tx1"/>
                </a:solidFill>
                <a:latin typeface="Univers 57 Condensed" pitchFamily="34" charset="0"/>
              </a:defRPr>
            </a:lvl6pPr>
            <a:lvl7pPr marL="2971800" indent="-228600" eaLnBrk="0" fontAlgn="base" hangingPunct="0">
              <a:spcBef>
                <a:spcPct val="0"/>
              </a:spcBef>
              <a:spcAft>
                <a:spcPct val="0"/>
              </a:spcAft>
              <a:defRPr kumimoji="1">
                <a:solidFill>
                  <a:schemeClr val="tx1"/>
                </a:solidFill>
                <a:latin typeface="Univers 57 Condensed" pitchFamily="34" charset="0"/>
              </a:defRPr>
            </a:lvl7pPr>
            <a:lvl8pPr marL="3429000" indent="-228600" eaLnBrk="0" fontAlgn="base" hangingPunct="0">
              <a:spcBef>
                <a:spcPct val="0"/>
              </a:spcBef>
              <a:spcAft>
                <a:spcPct val="0"/>
              </a:spcAft>
              <a:defRPr kumimoji="1">
                <a:solidFill>
                  <a:schemeClr val="tx1"/>
                </a:solidFill>
                <a:latin typeface="Univers 57 Condensed" pitchFamily="34" charset="0"/>
              </a:defRPr>
            </a:lvl8pPr>
            <a:lvl9pPr marL="3886200" indent="-228600" eaLnBrk="0" fontAlgn="base" hangingPunct="0">
              <a:spcBef>
                <a:spcPct val="0"/>
              </a:spcBef>
              <a:spcAft>
                <a:spcPct val="0"/>
              </a:spcAft>
              <a:defRPr kumimoji="1">
                <a:solidFill>
                  <a:schemeClr val="tx1"/>
                </a:solidFill>
                <a:latin typeface="Univers 57 Condensed" pitchFamily="34" charset="0"/>
              </a:defRPr>
            </a:lvl9pPr>
          </a:lstStyle>
          <a:p>
            <a:pPr algn="ctr"/>
            <a:r>
              <a:rPr lang="en-US" altLang="en-US" sz="2400" dirty="0">
                <a:solidFill>
                  <a:schemeClr val="bg1"/>
                </a:solidFill>
                <a:latin typeface="SWCC 3- Medium" panose="00000500000000000000" pitchFamily="2" charset="-78"/>
                <a:cs typeface="SWCC 3- Medium" panose="00000500000000000000" pitchFamily="2" charset="-78"/>
              </a:rPr>
              <a:t>Higher strength grades can be used at higher temperatures</a:t>
            </a:r>
          </a:p>
        </p:txBody>
      </p:sp>
      <p:sp>
        <p:nvSpPr>
          <p:cNvPr id="14" name="TextBox 13">
            <a:extLst>
              <a:ext uri="{FF2B5EF4-FFF2-40B4-BE49-F238E27FC236}">
                <a16:creationId xmlns:a16="http://schemas.microsoft.com/office/drawing/2014/main" id="{C67DCBAE-DB9E-8F22-3F29-5EA960BA6327}"/>
              </a:ext>
            </a:extLst>
          </p:cNvPr>
          <p:cNvSpPr txBox="1"/>
          <p:nvPr/>
        </p:nvSpPr>
        <p:spPr>
          <a:xfrm>
            <a:off x="12268200" y="2248851"/>
            <a:ext cx="5069372"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400" dirty="0">
                <a:latin typeface="SWCC 3- Medium" panose="00000500000000000000" pitchFamily="2" charset="-78"/>
                <a:cs typeface="SWCC 3- Medium" panose="00000500000000000000" pitchFamily="2" charset="-78"/>
              </a:rPr>
              <a:t>Temperature and Strength vs SSC</a:t>
            </a:r>
          </a:p>
        </p:txBody>
      </p:sp>
    </p:spTree>
    <p:extLst>
      <p:ext uri="{BB962C8B-B14F-4D97-AF65-F5344CB8AC3E}">
        <p14:creationId xmlns:p14="http://schemas.microsoft.com/office/powerpoint/2010/main" val="753040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pic>
        <p:nvPicPr>
          <p:cNvPr id="4" name="Graphic 3">
            <a:extLst>
              <a:ext uri="{FF2B5EF4-FFF2-40B4-BE49-F238E27FC236}">
                <a16:creationId xmlns:a16="http://schemas.microsoft.com/office/drawing/2014/main" id="{E3D138B9-54CA-AD9D-B21D-86E6705112B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324967" y="114300"/>
            <a:ext cx="955072" cy="1266507"/>
          </a:xfrm>
          <a:prstGeom prst="rect">
            <a:avLst/>
          </a:prstGeom>
        </p:spPr>
      </p:pic>
      <p:sp>
        <p:nvSpPr>
          <p:cNvPr id="3" name="Content Placeholder 2">
            <a:extLst>
              <a:ext uri="{FF2B5EF4-FFF2-40B4-BE49-F238E27FC236}">
                <a16:creationId xmlns:a16="http://schemas.microsoft.com/office/drawing/2014/main" id="{5CC9B0FF-49E3-C7FC-1B59-4D7CAD1EC1E1}"/>
              </a:ext>
            </a:extLst>
          </p:cNvPr>
          <p:cNvSpPr txBox="1">
            <a:spLocks/>
          </p:cNvSpPr>
          <p:nvPr/>
        </p:nvSpPr>
        <p:spPr bwMode="auto">
          <a:xfrm>
            <a:off x="2209800" y="4305300"/>
            <a:ext cx="14173200" cy="1447800"/>
          </a:xfrm>
          <a:prstGeom prst="rect">
            <a:avLst/>
          </a:prstGeom>
          <a:ln>
            <a:headEnd/>
            <a:tailEnd/>
          </a:ln>
        </p:spPr>
        <p:style>
          <a:lnRef idx="0">
            <a:schemeClr val="accent5"/>
          </a:lnRef>
          <a:fillRef idx="1002">
            <a:schemeClr val="dk2"/>
          </a:fillRef>
          <a:effectRef idx="3">
            <a:schemeClr val="accent5"/>
          </a:effectRef>
          <a:fontRef idx="minor">
            <a:schemeClr val="lt1"/>
          </a:fontRef>
        </p:style>
        <p:txBody>
          <a:bodyPr lIns="88425" tIns="365760" rIns="88425" bIns="44212" anchor="t" anchorCtr="0"/>
          <a:lstStyle/>
          <a:p>
            <a:pPr marL="330807" indent="-330807" algn="ctr">
              <a:spcBef>
                <a:spcPct val="20000"/>
              </a:spcBef>
              <a:defRPr/>
            </a:pPr>
            <a:r>
              <a:rPr lang="en-US" sz="4400" b="1" dirty="0">
                <a:solidFill>
                  <a:srgbClr val="FFFF00"/>
                </a:solidFill>
                <a:effectLst>
                  <a:outerShdw blurRad="38100" dist="38100" dir="2700000" algn="tl">
                    <a:srgbClr val="000000">
                      <a:alpha val="43137"/>
                    </a:srgbClr>
                  </a:outerShdw>
                </a:effectLst>
                <a:latin typeface="SWCC 4- Bold" panose="00000500000000000000" pitchFamily="2" charset="-78"/>
                <a:cs typeface="SWCC 4- Bold" panose="00000500000000000000" pitchFamily="2" charset="-78"/>
              </a:rPr>
              <a:t>HAC Cases of  Low- and High-strength Alloys</a:t>
            </a:r>
            <a:endParaRPr lang="en-US" sz="4400" b="1" i="1" dirty="0">
              <a:solidFill>
                <a:srgbClr val="FFFF00"/>
              </a:solidFill>
              <a:latin typeface="SWCC 4- Bold" panose="00000500000000000000" pitchFamily="2" charset="-78"/>
              <a:cs typeface="SWCC 4- Bold" panose="00000500000000000000" pitchFamily="2" charset="-78"/>
            </a:endParaRPr>
          </a:p>
        </p:txBody>
      </p:sp>
    </p:spTree>
    <p:extLst>
      <p:ext uri="{BB962C8B-B14F-4D97-AF65-F5344CB8AC3E}">
        <p14:creationId xmlns:p14="http://schemas.microsoft.com/office/powerpoint/2010/main" val="2355678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heel(4)">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4)">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pic>
        <p:nvPicPr>
          <p:cNvPr id="4" name="Graphic 3">
            <a:extLst>
              <a:ext uri="{FF2B5EF4-FFF2-40B4-BE49-F238E27FC236}">
                <a16:creationId xmlns:a16="http://schemas.microsoft.com/office/drawing/2014/main" id="{E3D138B9-54CA-AD9D-B21D-86E6705112B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324967" y="114300"/>
            <a:ext cx="955072" cy="1266507"/>
          </a:xfrm>
          <a:prstGeom prst="rect">
            <a:avLst/>
          </a:prstGeom>
        </p:spPr>
      </p:pic>
      <p:sp>
        <p:nvSpPr>
          <p:cNvPr id="6" name="Title 1">
            <a:extLst>
              <a:ext uri="{FF2B5EF4-FFF2-40B4-BE49-F238E27FC236}">
                <a16:creationId xmlns:a16="http://schemas.microsoft.com/office/drawing/2014/main" id="{F716EE9F-D0EA-EB48-1697-14B8FDF0A656}"/>
              </a:ext>
            </a:extLst>
          </p:cNvPr>
          <p:cNvSpPr txBox="1">
            <a:spLocks/>
          </p:cNvSpPr>
          <p:nvPr/>
        </p:nvSpPr>
        <p:spPr>
          <a:xfrm>
            <a:off x="1828801" y="723899"/>
            <a:ext cx="15316200" cy="76200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en-US" b="1" dirty="0">
                <a:latin typeface="SWCC 4- Bold" panose="00000500000000000000" pitchFamily="2" charset="-78"/>
                <a:cs typeface="SWCC 4- Bold" panose="00000500000000000000" pitchFamily="2" charset="-78"/>
              </a:rPr>
              <a:t>Hydrogen Embrittlement of a Stainless Steel Shaft</a:t>
            </a:r>
          </a:p>
        </p:txBody>
      </p:sp>
      <p:sp>
        <p:nvSpPr>
          <p:cNvPr id="5" name="TextBox 4">
            <a:extLst>
              <a:ext uri="{FF2B5EF4-FFF2-40B4-BE49-F238E27FC236}">
                <a16:creationId xmlns:a16="http://schemas.microsoft.com/office/drawing/2014/main" id="{49365C81-572C-8E11-D7ED-5E8F6A438EC6}"/>
              </a:ext>
            </a:extLst>
          </p:cNvPr>
          <p:cNvSpPr txBox="1"/>
          <p:nvPr/>
        </p:nvSpPr>
        <p:spPr>
          <a:xfrm>
            <a:off x="1845860" y="2259085"/>
            <a:ext cx="14734847" cy="2877711"/>
          </a:xfrm>
          <a:prstGeom prst="rect">
            <a:avLst/>
          </a:prstGeom>
          <a:noFill/>
        </p:spPr>
        <p:txBody>
          <a:bodyPr wrap="square" rtlCol="0">
            <a:spAutoFit/>
          </a:bodyPr>
          <a:lstStyle/>
          <a:p>
            <a:pPr marL="342900" indent="-342900">
              <a:spcBef>
                <a:spcPts val="1200"/>
              </a:spcBef>
              <a:spcAft>
                <a:spcPts val="600"/>
              </a:spcAft>
              <a:buClr>
                <a:schemeClr val="tx2">
                  <a:lumMod val="60000"/>
                  <a:lumOff val="40000"/>
                </a:schemeClr>
              </a:buClr>
              <a:buSzPct val="70000"/>
              <a:buFont typeface="Wingdings" panose="05000000000000000000" pitchFamily="2" charset="2"/>
              <a:buChar char="q"/>
            </a:pPr>
            <a:r>
              <a:rPr lang="en-US" sz="2400" dirty="0">
                <a:latin typeface="SWCC 3- Medium" panose="00000500000000000000" pitchFamily="2" charset="-78"/>
                <a:cs typeface="SWCC 3- Medium" panose="00000500000000000000" pitchFamily="2" charset="-78"/>
              </a:rPr>
              <a:t>O&amp;G drilling tool failure</a:t>
            </a:r>
          </a:p>
          <a:p>
            <a:pPr marL="342900" indent="-342900">
              <a:spcBef>
                <a:spcPts val="1200"/>
              </a:spcBef>
              <a:spcAft>
                <a:spcPts val="600"/>
              </a:spcAft>
              <a:buClr>
                <a:schemeClr val="tx2">
                  <a:lumMod val="60000"/>
                  <a:lumOff val="40000"/>
                </a:schemeClr>
              </a:buClr>
              <a:buSzPct val="70000"/>
              <a:buFont typeface="Wingdings" panose="05000000000000000000" pitchFamily="2" charset="2"/>
              <a:buChar char="q"/>
            </a:pPr>
            <a:r>
              <a:rPr lang="en-US" sz="2400" dirty="0" err="1">
                <a:latin typeface="SWCC 3- Medium" panose="00000500000000000000" pitchFamily="2" charset="-78"/>
                <a:cs typeface="SWCC 3- Medium" panose="00000500000000000000" pitchFamily="2" charset="-78"/>
              </a:rPr>
              <a:t>SlimPulse</a:t>
            </a:r>
            <a:r>
              <a:rPr lang="en-US" sz="2400" dirty="0">
                <a:latin typeface="SWCC 3- Medium" panose="00000500000000000000" pitchFamily="2" charset="-78"/>
                <a:cs typeface="SWCC 3- Medium" panose="00000500000000000000" pitchFamily="2" charset="-78"/>
              </a:rPr>
              <a:t> main shaft transfers rotary motion from the motor to the impeller and restrictor</a:t>
            </a:r>
          </a:p>
          <a:p>
            <a:pPr marL="342900" indent="-342900">
              <a:spcBef>
                <a:spcPts val="1200"/>
              </a:spcBef>
              <a:spcAft>
                <a:spcPts val="600"/>
              </a:spcAft>
              <a:buClr>
                <a:schemeClr val="tx2">
                  <a:lumMod val="60000"/>
                  <a:lumOff val="40000"/>
                </a:schemeClr>
              </a:buClr>
              <a:buSzPct val="70000"/>
              <a:buFont typeface="Wingdings" panose="05000000000000000000" pitchFamily="2" charset="2"/>
              <a:buChar char="q"/>
            </a:pPr>
            <a:r>
              <a:rPr lang="en-US" sz="2400" dirty="0">
                <a:latin typeface="SWCC 3- Medium" panose="00000500000000000000" pitchFamily="2" charset="-78"/>
                <a:cs typeface="SWCC 3- Medium" panose="00000500000000000000" pitchFamily="2" charset="-78"/>
              </a:rPr>
              <a:t>Failed during straightening for re-coating</a:t>
            </a:r>
          </a:p>
          <a:p>
            <a:pPr marL="342900" indent="-342900">
              <a:spcBef>
                <a:spcPts val="1200"/>
              </a:spcBef>
              <a:spcAft>
                <a:spcPts val="600"/>
              </a:spcAft>
              <a:buClr>
                <a:schemeClr val="tx2">
                  <a:lumMod val="60000"/>
                  <a:lumOff val="40000"/>
                </a:schemeClr>
              </a:buClr>
              <a:buSzPct val="70000"/>
              <a:buFont typeface="Wingdings" panose="05000000000000000000" pitchFamily="2" charset="2"/>
              <a:buChar char="q"/>
            </a:pPr>
            <a:r>
              <a:rPr lang="en-US" sz="2400" dirty="0">
                <a:latin typeface="SWCC 3- Medium" panose="00000500000000000000" pitchFamily="2" charset="-78"/>
                <a:cs typeface="SWCC 3- Medium" panose="00000500000000000000" pitchFamily="2" charset="-78"/>
              </a:rPr>
              <a:t>Material -  Stainless steel 17-4PH (H900 grade, Hardness </a:t>
            </a:r>
            <a:r>
              <a:rPr lang="en-US" sz="2400" dirty="0" err="1">
                <a:latin typeface="SWCC 3- Medium" panose="00000500000000000000" pitchFamily="2" charset="-78"/>
                <a:cs typeface="SWCC 3- Medium" panose="00000500000000000000" pitchFamily="2" charset="-78"/>
              </a:rPr>
              <a:t>HRc</a:t>
            </a:r>
            <a:r>
              <a:rPr lang="en-US" sz="2400" dirty="0">
                <a:latin typeface="SWCC 3- Medium" panose="00000500000000000000" pitchFamily="2" charset="-78"/>
                <a:cs typeface="SWCC 3- Medium" panose="00000500000000000000" pitchFamily="2" charset="-78"/>
              </a:rPr>
              <a:t> 35 - 41) - </a:t>
            </a:r>
            <a:r>
              <a:rPr lang="en-GB" sz="2000" i="1" dirty="0">
                <a:solidFill>
                  <a:srgbClr val="0070C0"/>
                </a:solidFill>
                <a:latin typeface="SWCC 3- Medium" panose="00000500000000000000" pitchFamily="2" charset="-78"/>
                <a:cs typeface="SWCC 3- Medium" panose="00000500000000000000" pitchFamily="2" charset="-78"/>
              </a:rPr>
              <a:t>Alloy 17-4PH (UNS S17400), Type 630, is a chromium-nickel-copper precipitation-hardening martensitic stainless steel with an addition of niobium. 17-4PH combines high strength and hardness with good corrosion resistance. </a:t>
            </a:r>
            <a:endParaRPr lang="en-US" sz="2000" i="1" dirty="0">
              <a:solidFill>
                <a:srgbClr val="0070C0"/>
              </a:solidFill>
              <a:latin typeface="SWCC 3- Medium" panose="00000500000000000000" pitchFamily="2" charset="-78"/>
              <a:cs typeface="SWCC 3- Medium" panose="00000500000000000000" pitchFamily="2" charset="-78"/>
            </a:endParaRPr>
          </a:p>
        </p:txBody>
      </p:sp>
      <p:pic>
        <p:nvPicPr>
          <p:cNvPr id="15" name="Picture 14">
            <a:extLst>
              <a:ext uri="{FF2B5EF4-FFF2-40B4-BE49-F238E27FC236}">
                <a16:creationId xmlns:a16="http://schemas.microsoft.com/office/drawing/2014/main" id="{1467445C-E0D9-7BD5-5D87-A58ECB57F815}"/>
              </a:ext>
            </a:extLst>
          </p:cNvPr>
          <p:cNvPicPr>
            <a:picLocks noChangeAspect="1"/>
          </p:cNvPicPr>
          <p:nvPr/>
        </p:nvPicPr>
        <p:blipFill>
          <a:blip r:embed="rId6"/>
          <a:stretch>
            <a:fillRect/>
          </a:stretch>
        </p:blipFill>
        <p:spPr>
          <a:xfrm>
            <a:off x="2362200" y="5357405"/>
            <a:ext cx="6914166" cy="1506487"/>
          </a:xfrm>
          <a:prstGeom prst="rect">
            <a:avLst/>
          </a:prstGeom>
        </p:spPr>
      </p:pic>
      <p:pic>
        <p:nvPicPr>
          <p:cNvPr id="16" name="Picture 15">
            <a:extLst>
              <a:ext uri="{FF2B5EF4-FFF2-40B4-BE49-F238E27FC236}">
                <a16:creationId xmlns:a16="http://schemas.microsoft.com/office/drawing/2014/main" id="{5F39DB0C-363B-D29A-0E7F-0171B66BC539}"/>
              </a:ext>
            </a:extLst>
          </p:cNvPr>
          <p:cNvPicPr>
            <a:picLocks noChangeAspect="1"/>
          </p:cNvPicPr>
          <p:nvPr/>
        </p:nvPicPr>
        <p:blipFill>
          <a:blip r:embed="rId7"/>
          <a:stretch>
            <a:fillRect/>
          </a:stretch>
        </p:blipFill>
        <p:spPr>
          <a:xfrm>
            <a:off x="9949030" y="5010468"/>
            <a:ext cx="2014370" cy="1885632"/>
          </a:xfrm>
          <a:prstGeom prst="rect">
            <a:avLst/>
          </a:prstGeom>
        </p:spPr>
      </p:pic>
      <p:pic>
        <p:nvPicPr>
          <p:cNvPr id="17" name="Picture 16">
            <a:extLst>
              <a:ext uri="{FF2B5EF4-FFF2-40B4-BE49-F238E27FC236}">
                <a16:creationId xmlns:a16="http://schemas.microsoft.com/office/drawing/2014/main" id="{91411DA7-896C-D69E-9CF8-B4B52B854FA7}"/>
              </a:ext>
            </a:extLst>
          </p:cNvPr>
          <p:cNvPicPr>
            <a:picLocks noChangeAspect="1"/>
          </p:cNvPicPr>
          <p:nvPr/>
        </p:nvPicPr>
        <p:blipFill>
          <a:blip r:embed="rId8"/>
          <a:stretch>
            <a:fillRect/>
          </a:stretch>
        </p:blipFill>
        <p:spPr>
          <a:xfrm>
            <a:off x="12420600" y="4991100"/>
            <a:ext cx="3309449" cy="2169639"/>
          </a:xfrm>
          <a:prstGeom prst="rect">
            <a:avLst/>
          </a:prstGeom>
        </p:spPr>
      </p:pic>
      <p:pic>
        <p:nvPicPr>
          <p:cNvPr id="18" name="Picture 17">
            <a:extLst>
              <a:ext uri="{FF2B5EF4-FFF2-40B4-BE49-F238E27FC236}">
                <a16:creationId xmlns:a16="http://schemas.microsoft.com/office/drawing/2014/main" id="{97AAEDF1-22EA-DD41-5EA9-873E050DC551}"/>
              </a:ext>
            </a:extLst>
          </p:cNvPr>
          <p:cNvPicPr>
            <a:picLocks noChangeAspect="1"/>
          </p:cNvPicPr>
          <p:nvPr/>
        </p:nvPicPr>
        <p:blipFill>
          <a:blip r:embed="rId9"/>
          <a:stretch>
            <a:fillRect/>
          </a:stretch>
        </p:blipFill>
        <p:spPr>
          <a:xfrm>
            <a:off x="10287001" y="7305850"/>
            <a:ext cx="6172200" cy="2533521"/>
          </a:xfrm>
          <a:prstGeom prst="rect">
            <a:avLst/>
          </a:prstGeom>
        </p:spPr>
      </p:pic>
      <p:grpSp>
        <p:nvGrpSpPr>
          <p:cNvPr id="21" name="Group 20">
            <a:extLst>
              <a:ext uri="{FF2B5EF4-FFF2-40B4-BE49-F238E27FC236}">
                <a16:creationId xmlns:a16="http://schemas.microsoft.com/office/drawing/2014/main" id="{14FF04D5-8C8E-2974-DC4F-FC6DA4E2F5CB}"/>
              </a:ext>
            </a:extLst>
          </p:cNvPr>
          <p:cNvGrpSpPr/>
          <p:nvPr/>
        </p:nvGrpSpPr>
        <p:grpSpPr>
          <a:xfrm>
            <a:off x="2362200" y="7658100"/>
            <a:ext cx="7620000" cy="1862048"/>
            <a:chOff x="2362200" y="7658100"/>
            <a:chExt cx="7620000" cy="1862048"/>
          </a:xfrm>
        </p:grpSpPr>
        <p:sp>
          <p:nvSpPr>
            <p:cNvPr id="19" name="TextBox 18">
              <a:extLst>
                <a:ext uri="{FF2B5EF4-FFF2-40B4-BE49-F238E27FC236}">
                  <a16:creationId xmlns:a16="http://schemas.microsoft.com/office/drawing/2014/main" id="{4D88ACE1-6B2E-F210-756E-AC3F75C8AF7A}"/>
                </a:ext>
              </a:extLst>
            </p:cNvPr>
            <p:cNvSpPr txBox="1"/>
            <p:nvPr/>
          </p:nvSpPr>
          <p:spPr>
            <a:xfrm>
              <a:off x="2362200" y="7658100"/>
              <a:ext cx="6914166" cy="1862048"/>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342900" indent="-342900">
                <a:lnSpc>
                  <a:spcPct val="150000"/>
                </a:lnSpc>
                <a:spcBef>
                  <a:spcPts val="600"/>
                </a:spcBef>
                <a:spcAft>
                  <a:spcPts val="0"/>
                </a:spcAft>
                <a:buFont typeface="Wingdings" panose="05000000000000000000" pitchFamily="2" charset="2"/>
                <a:buChar char="§"/>
              </a:pPr>
              <a:r>
                <a:rPr lang="en-US" sz="2400" dirty="0">
                  <a:latin typeface="SWCC 3- Medium" panose="00000500000000000000" pitchFamily="2" charset="-78"/>
                  <a:cs typeface="SWCC 3- Medium" panose="00000500000000000000" pitchFamily="2" charset="-78"/>
                </a:rPr>
                <a:t>SEM fractography</a:t>
              </a:r>
            </a:p>
            <a:p>
              <a:pPr marL="342900" indent="-342900">
                <a:lnSpc>
                  <a:spcPct val="150000"/>
                </a:lnSpc>
                <a:spcBef>
                  <a:spcPts val="600"/>
                </a:spcBef>
                <a:spcAft>
                  <a:spcPts val="0"/>
                </a:spcAft>
                <a:buFont typeface="Wingdings" panose="05000000000000000000" pitchFamily="2" charset="2"/>
                <a:buChar char="§"/>
              </a:pPr>
              <a:r>
                <a:rPr lang="en-US" sz="2400" dirty="0">
                  <a:latin typeface="SWCC 3- Medium" panose="00000500000000000000" pitchFamily="2" charset="-78"/>
                  <a:cs typeface="SWCC 3- Medium" panose="00000500000000000000" pitchFamily="2" charset="-78"/>
                </a:rPr>
                <a:t>Isolated intergranular cracking</a:t>
              </a:r>
            </a:p>
            <a:p>
              <a:pPr marL="342900" indent="-342900">
                <a:lnSpc>
                  <a:spcPct val="150000"/>
                </a:lnSpc>
                <a:spcBef>
                  <a:spcPts val="600"/>
                </a:spcBef>
                <a:spcAft>
                  <a:spcPts val="0"/>
                </a:spcAft>
                <a:buFont typeface="Wingdings" panose="05000000000000000000" pitchFamily="2" charset="2"/>
                <a:buChar char="§"/>
              </a:pPr>
              <a:r>
                <a:rPr lang="en-US" sz="2400" dirty="0">
                  <a:latin typeface="SWCC 3- Medium" panose="00000500000000000000" pitchFamily="2" charset="-78"/>
                  <a:cs typeface="SWCC 3- Medium" panose="00000500000000000000" pitchFamily="2" charset="-78"/>
                </a:rPr>
                <a:t>Brittle fracture via quasi-cleavage</a:t>
              </a:r>
            </a:p>
          </p:txBody>
        </p:sp>
        <p:sp>
          <p:nvSpPr>
            <p:cNvPr id="20" name="Arrow: Right 19">
              <a:extLst>
                <a:ext uri="{FF2B5EF4-FFF2-40B4-BE49-F238E27FC236}">
                  <a16:creationId xmlns:a16="http://schemas.microsoft.com/office/drawing/2014/main" id="{66D34015-1C89-A4C0-CB3B-96A983F93143}"/>
                </a:ext>
              </a:extLst>
            </p:cNvPr>
            <p:cNvSpPr/>
            <p:nvPr/>
          </p:nvSpPr>
          <p:spPr>
            <a:xfrm>
              <a:off x="8610600" y="7658100"/>
              <a:ext cx="1371600" cy="186204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5139283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pic>
        <p:nvPicPr>
          <p:cNvPr id="4" name="Graphic 3">
            <a:extLst>
              <a:ext uri="{FF2B5EF4-FFF2-40B4-BE49-F238E27FC236}">
                <a16:creationId xmlns:a16="http://schemas.microsoft.com/office/drawing/2014/main" id="{E3D138B9-54CA-AD9D-B21D-86E6705112B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324967" y="114300"/>
            <a:ext cx="955072" cy="1266507"/>
          </a:xfrm>
          <a:prstGeom prst="rect">
            <a:avLst/>
          </a:prstGeom>
        </p:spPr>
      </p:pic>
      <p:sp>
        <p:nvSpPr>
          <p:cNvPr id="6" name="Title 1">
            <a:extLst>
              <a:ext uri="{FF2B5EF4-FFF2-40B4-BE49-F238E27FC236}">
                <a16:creationId xmlns:a16="http://schemas.microsoft.com/office/drawing/2014/main" id="{F716EE9F-D0EA-EB48-1697-14B8FDF0A656}"/>
              </a:ext>
            </a:extLst>
          </p:cNvPr>
          <p:cNvSpPr txBox="1">
            <a:spLocks/>
          </p:cNvSpPr>
          <p:nvPr/>
        </p:nvSpPr>
        <p:spPr>
          <a:xfrm>
            <a:off x="1828801" y="723899"/>
            <a:ext cx="15316200" cy="76200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en-US" b="1" dirty="0">
                <a:latin typeface="SWCC 4- Bold" panose="00000500000000000000" pitchFamily="2" charset="-78"/>
                <a:cs typeface="SWCC 4- Bold" panose="00000500000000000000" pitchFamily="2" charset="-78"/>
              </a:rPr>
              <a:t>Hydrogen Embrittlement of a Stainless Steel Shaft</a:t>
            </a:r>
          </a:p>
        </p:txBody>
      </p:sp>
      <p:sp>
        <p:nvSpPr>
          <p:cNvPr id="3" name="TextBox 2">
            <a:extLst>
              <a:ext uri="{FF2B5EF4-FFF2-40B4-BE49-F238E27FC236}">
                <a16:creationId xmlns:a16="http://schemas.microsoft.com/office/drawing/2014/main" id="{76011B6C-837B-2D73-7C9B-CBA94A7CE979}"/>
              </a:ext>
            </a:extLst>
          </p:cNvPr>
          <p:cNvSpPr txBox="1"/>
          <p:nvPr/>
        </p:nvSpPr>
        <p:spPr>
          <a:xfrm>
            <a:off x="1828801" y="2282036"/>
            <a:ext cx="8229599" cy="6509474"/>
          </a:xfrm>
          <a:prstGeom prst="rect">
            <a:avLst/>
          </a:prstGeom>
          <a:noFill/>
        </p:spPr>
        <p:txBody>
          <a:bodyPr wrap="square" rtlCol="0">
            <a:spAutoFit/>
          </a:bodyPr>
          <a:lstStyle/>
          <a:p>
            <a:pPr marL="342900" indent="-342900">
              <a:lnSpc>
                <a:spcPct val="150000"/>
              </a:lnSpc>
              <a:spcBef>
                <a:spcPts val="1200"/>
              </a:spcBef>
              <a:spcAft>
                <a:spcPts val="600"/>
              </a:spcAft>
              <a:buClr>
                <a:schemeClr val="tx2">
                  <a:lumMod val="60000"/>
                  <a:lumOff val="40000"/>
                </a:schemeClr>
              </a:buClr>
              <a:buSzPct val="70000"/>
              <a:buFont typeface="Wingdings" panose="05000000000000000000" pitchFamily="2" charset="2"/>
              <a:buChar char="q"/>
            </a:pPr>
            <a:r>
              <a:rPr lang="en-US" sz="2400" dirty="0">
                <a:latin typeface="SWCC 3- Medium" panose="00000500000000000000" pitchFamily="2" charset="-78"/>
                <a:cs typeface="SWCC 3- Medium" panose="00000500000000000000" pitchFamily="2" charset="-78"/>
              </a:rPr>
              <a:t>Material embrittled due to hydrogen diffusion</a:t>
            </a:r>
          </a:p>
          <a:p>
            <a:pPr marL="342900" indent="-342900">
              <a:lnSpc>
                <a:spcPct val="150000"/>
              </a:lnSpc>
              <a:spcBef>
                <a:spcPts val="1200"/>
              </a:spcBef>
              <a:spcAft>
                <a:spcPts val="600"/>
              </a:spcAft>
              <a:buClr>
                <a:schemeClr val="tx2">
                  <a:lumMod val="60000"/>
                  <a:lumOff val="40000"/>
                </a:schemeClr>
              </a:buClr>
              <a:buSzPct val="70000"/>
              <a:buFont typeface="Wingdings" panose="05000000000000000000" pitchFamily="2" charset="2"/>
              <a:buChar char="q"/>
            </a:pPr>
            <a:r>
              <a:rPr lang="en-US" sz="2400" dirty="0">
                <a:latin typeface="SWCC 3- Medium" panose="00000500000000000000" pitchFamily="2" charset="-78"/>
                <a:cs typeface="SWCC 3- Medium" panose="00000500000000000000" pitchFamily="2" charset="-78"/>
              </a:rPr>
              <a:t>Bending load applied during the re-straightening process is likely to facilitate the propagation of pre-existing hydrogen induced cracking (HIC)</a:t>
            </a:r>
          </a:p>
          <a:p>
            <a:pPr marL="342900" indent="-342900">
              <a:lnSpc>
                <a:spcPct val="150000"/>
              </a:lnSpc>
              <a:spcBef>
                <a:spcPts val="1200"/>
              </a:spcBef>
              <a:spcAft>
                <a:spcPts val="600"/>
              </a:spcAft>
              <a:buClr>
                <a:schemeClr val="tx2">
                  <a:lumMod val="60000"/>
                  <a:lumOff val="40000"/>
                </a:schemeClr>
              </a:buClr>
              <a:buSzPct val="70000"/>
              <a:buFont typeface="Wingdings" panose="05000000000000000000" pitchFamily="2" charset="2"/>
              <a:buChar char="q"/>
            </a:pPr>
            <a:r>
              <a:rPr lang="en-US" sz="2400" dirty="0">
                <a:latin typeface="SWCC 3- Medium" panose="00000500000000000000" pitchFamily="2" charset="-78"/>
                <a:cs typeface="SWCC 3- Medium" panose="00000500000000000000" pitchFamily="2" charset="-78"/>
              </a:rPr>
              <a:t>Presence of metal sulfides at the fracture surface – possible exposure to H</a:t>
            </a:r>
            <a:r>
              <a:rPr lang="en-US" sz="2400" baseline="-25000" dirty="0">
                <a:latin typeface="SWCC 3- Medium" panose="00000500000000000000" pitchFamily="2" charset="-78"/>
                <a:cs typeface="SWCC 3- Medium" panose="00000500000000000000" pitchFamily="2" charset="-78"/>
              </a:rPr>
              <a:t>2</a:t>
            </a:r>
            <a:r>
              <a:rPr lang="en-US" sz="2400" dirty="0">
                <a:latin typeface="SWCC 3- Medium" panose="00000500000000000000" pitchFamily="2" charset="-78"/>
                <a:cs typeface="SWCC 3- Medium" panose="00000500000000000000" pitchFamily="2" charset="-78"/>
              </a:rPr>
              <a:t>S containing mud</a:t>
            </a:r>
          </a:p>
          <a:p>
            <a:pPr marL="342900" indent="-342900">
              <a:lnSpc>
                <a:spcPct val="150000"/>
              </a:lnSpc>
              <a:spcBef>
                <a:spcPts val="1200"/>
              </a:spcBef>
              <a:spcAft>
                <a:spcPts val="600"/>
              </a:spcAft>
              <a:buClr>
                <a:schemeClr val="tx2">
                  <a:lumMod val="60000"/>
                  <a:lumOff val="40000"/>
                </a:schemeClr>
              </a:buClr>
              <a:buSzPct val="70000"/>
              <a:buFont typeface="Wingdings" panose="05000000000000000000" pitchFamily="2" charset="2"/>
              <a:buChar char="q"/>
            </a:pPr>
            <a:r>
              <a:rPr lang="en-US" sz="2400" dirty="0">
                <a:latin typeface="SWCC 3- Medium" panose="00000500000000000000" pitchFamily="2" charset="-78"/>
                <a:cs typeface="SWCC 3- Medium" panose="00000500000000000000" pitchFamily="2" charset="-78"/>
              </a:rPr>
              <a:t>High hardness (</a:t>
            </a:r>
            <a:r>
              <a:rPr lang="en-US" sz="2400" dirty="0" err="1">
                <a:latin typeface="SWCC 3- Medium" panose="00000500000000000000" pitchFamily="2" charset="-78"/>
                <a:cs typeface="SWCC 3- Medium" panose="00000500000000000000" pitchFamily="2" charset="-78"/>
              </a:rPr>
              <a:t>HRc</a:t>
            </a:r>
            <a:r>
              <a:rPr lang="en-US" sz="2400" dirty="0">
                <a:latin typeface="SWCC 3- Medium" panose="00000500000000000000" pitchFamily="2" charset="-78"/>
                <a:cs typeface="SWCC 3- Medium" panose="00000500000000000000" pitchFamily="2" charset="-78"/>
              </a:rPr>
              <a:t> &gt; 33) material – Non-NACE compliant</a:t>
            </a:r>
          </a:p>
          <a:p>
            <a:pPr marL="342900" indent="-342900">
              <a:lnSpc>
                <a:spcPct val="150000"/>
              </a:lnSpc>
              <a:spcBef>
                <a:spcPts val="1200"/>
              </a:spcBef>
              <a:spcAft>
                <a:spcPts val="600"/>
              </a:spcAft>
              <a:buClr>
                <a:schemeClr val="tx2">
                  <a:lumMod val="60000"/>
                  <a:lumOff val="40000"/>
                </a:schemeClr>
              </a:buClr>
              <a:buSzPct val="70000"/>
              <a:buFont typeface="Wingdings" panose="05000000000000000000" pitchFamily="2" charset="2"/>
              <a:buChar char="q"/>
            </a:pPr>
            <a:r>
              <a:rPr lang="en-US" sz="2400" b="1" dirty="0">
                <a:latin typeface="SWCC 3- Medium" panose="00000500000000000000" pitchFamily="2" charset="-78"/>
                <a:cs typeface="SWCC 3- Medium" panose="00000500000000000000" pitchFamily="2" charset="-78"/>
              </a:rPr>
              <a:t>For reliable operation - material must be compatible to the drilling fluid </a:t>
            </a:r>
          </a:p>
        </p:txBody>
      </p:sp>
      <p:pic>
        <p:nvPicPr>
          <p:cNvPr id="7" name="Picture 6">
            <a:extLst>
              <a:ext uri="{FF2B5EF4-FFF2-40B4-BE49-F238E27FC236}">
                <a16:creationId xmlns:a16="http://schemas.microsoft.com/office/drawing/2014/main" id="{725E2D80-7700-D66C-D70A-EA88124BEAD5}"/>
              </a:ext>
            </a:extLst>
          </p:cNvPr>
          <p:cNvPicPr>
            <a:picLocks noChangeAspect="1"/>
          </p:cNvPicPr>
          <p:nvPr/>
        </p:nvPicPr>
        <p:blipFill>
          <a:blip r:embed="rId6"/>
          <a:stretch>
            <a:fillRect/>
          </a:stretch>
        </p:blipFill>
        <p:spPr>
          <a:xfrm>
            <a:off x="10399930" y="3337031"/>
            <a:ext cx="6906840" cy="2820946"/>
          </a:xfrm>
          <a:prstGeom prst="rect">
            <a:avLst/>
          </a:prstGeom>
        </p:spPr>
      </p:pic>
      <p:sp>
        <p:nvSpPr>
          <p:cNvPr id="8" name="TextBox 7">
            <a:extLst>
              <a:ext uri="{FF2B5EF4-FFF2-40B4-BE49-F238E27FC236}">
                <a16:creationId xmlns:a16="http://schemas.microsoft.com/office/drawing/2014/main" id="{F5DE78FC-E221-566F-C4F3-3030D2C58FDD}"/>
              </a:ext>
            </a:extLst>
          </p:cNvPr>
          <p:cNvSpPr txBox="1"/>
          <p:nvPr/>
        </p:nvSpPr>
        <p:spPr>
          <a:xfrm>
            <a:off x="11051273" y="6343590"/>
            <a:ext cx="5461682" cy="830997"/>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spcBef>
                <a:spcPts val="600"/>
              </a:spcBef>
              <a:spcAft>
                <a:spcPts val="0"/>
              </a:spcAft>
            </a:pPr>
            <a:r>
              <a:rPr lang="en-US" sz="2400" dirty="0">
                <a:latin typeface="SWCC 3- Medium" panose="00000500000000000000" pitchFamily="2" charset="-78"/>
                <a:cs typeface="SWCC 3- Medium" panose="00000500000000000000" pitchFamily="2" charset="-78"/>
              </a:rPr>
              <a:t>EDS analysis identified S and Cl on fractured surface</a:t>
            </a:r>
          </a:p>
        </p:txBody>
      </p:sp>
    </p:spTree>
    <p:extLst>
      <p:ext uri="{BB962C8B-B14F-4D97-AF65-F5344CB8AC3E}">
        <p14:creationId xmlns:p14="http://schemas.microsoft.com/office/powerpoint/2010/main" val="453009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pic>
        <p:nvPicPr>
          <p:cNvPr id="4" name="Graphic 3">
            <a:extLst>
              <a:ext uri="{FF2B5EF4-FFF2-40B4-BE49-F238E27FC236}">
                <a16:creationId xmlns:a16="http://schemas.microsoft.com/office/drawing/2014/main" id="{E3D138B9-54CA-AD9D-B21D-86E6705112B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324967" y="114300"/>
            <a:ext cx="955072" cy="1266507"/>
          </a:xfrm>
          <a:prstGeom prst="rect">
            <a:avLst/>
          </a:prstGeom>
        </p:spPr>
      </p:pic>
      <p:sp>
        <p:nvSpPr>
          <p:cNvPr id="6" name="Title 1">
            <a:extLst>
              <a:ext uri="{FF2B5EF4-FFF2-40B4-BE49-F238E27FC236}">
                <a16:creationId xmlns:a16="http://schemas.microsoft.com/office/drawing/2014/main" id="{F716EE9F-D0EA-EB48-1697-14B8FDF0A656}"/>
              </a:ext>
            </a:extLst>
          </p:cNvPr>
          <p:cNvSpPr txBox="1">
            <a:spLocks/>
          </p:cNvSpPr>
          <p:nvPr/>
        </p:nvSpPr>
        <p:spPr>
          <a:xfrm>
            <a:off x="1828801" y="723899"/>
            <a:ext cx="15316200" cy="76200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en-US" b="1" dirty="0">
                <a:latin typeface="SWCC 4- Bold" panose="00000500000000000000" pitchFamily="2" charset="-78"/>
                <a:cs typeface="SWCC 4- Bold" panose="00000500000000000000" pitchFamily="2" charset="-78"/>
              </a:rPr>
              <a:t>HAC of Carbon Steel Boiler Tube </a:t>
            </a:r>
          </a:p>
        </p:txBody>
      </p:sp>
      <p:sp>
        <p:nvSpPr>
          <p:cNvPr id="5" name="TextBox 4">
            <a:extLst>
              <a:ext uri="{FF2B5EF4-FFF2-40B4-BE49-F238E27FC236}">
                <a16:creationId xmlns:a16="http://schemas.microsoft.com/office/drawing/2014/main" id="{5FF6786B-1A28-47A9-44B0-9B20F350E9B2}"/>
              </a:ext>
            </a:extLst>
          </p:cNvPr>
          <p:cNvSpPr txBox="1"/>
          <p:nvPr/>
        </p:nvSpPr>
        <p:spPr>
          <a:xfrm>
            <a:off x="1880496" y="1714500"/>
            <a:ext cx="7298140" cy="7386638"/>
          </a:xfrm>
          <a:prstGeom prst="rect">
            <a:avLst/>
          </a:prstGeom>
          <a:noFill/>
        </p:spPr>
        <p:txBody>
          <a:bodyPr wrap="square" rtlCol="0">
            <a:spAutoFit/>
          </a:bodyPr>
          <a:lstStyle/>
          <a:p>
            <a:pPr marL="342900" indent="-342900">
              <a:lnSpc>
                <a:spcPct val="150000"/>
              </a:lnSpc>
              <a:spcBef>
                <a:spcPts val="1200"/>
              </a:spcBef>
              <a:spcAft>
                <a:spcPts val="600"/>
              </a:spcAft>
              <a:buClr>
                <a:schemeClr val="tx2">
                  <a:lumMod val="60000"/>
                  <a:lumOff val="40000"/>
                </a:schemeClr>
              </a:buClr>
              <a:buSzPct val="70000"/>
              <a:buFont typeface="Wingdings" panose="05000000000000000000" pitchFamily="2" charset="2"/>
              <a:buChar char="q"/>
            </a:pPr>
            <a:r>
              <a:rPr lang="en-US" sz="2400" dirty="0">
                <a:latin typeface="SWCC 3- Medium" panose="00000500000000000000" pitchFamily="2" charset="-78"/>
                <a:cs typeface="SWCC 3- Medium" panose="00000500000000000000" pitchFamily="2" charset="-78"/>
              </a:rPr>
              <a:t>Water-wall or riser tubes of the steam boiler of MSF desalination plant ruptured. </a:t>
            </a:r>
          </a:p>
          <a:p>
            <a:pPr marL="342900" indent="-342900">
              <a:lnSpc>
                <a:spcPct val="150000"/>
              </a:lnSpc>
              <a:spcBef>
                <a:spcPts val="1200"/>
              </a:spcBef>
              <a:spcAft>
                <a:spcPts val="600"/>
              </a:spcAft>
              <a:buClr>
                <a:schemeClr val="tx2">
                  <a:lumMod val="60000"/>
                  <a:lumOff val="40000"/>
                </a:schemeClr>
              </a:buClr>
              <a:buSzPct val="70000"/>
              <a:buFont typeface="Wingdings" panose="05000000000000000000" pitchFamily="2" charset="2"/>
              <a:buChar char="q"/>
            </a:pPr>
            <a:r>
              <a:rPr lang="en-US" sz="2400" dirty="0">
                <a:latin typeface="SWCC 3- Medium" panose="00000500000000000000" pitchFamily="2" charset="-78"/>
                <a:ea typeface="Malgun Gothic" panose="020B0503020000020004" pitchFamily="34" charset="-127"/>
                <a:cs typeface="SWCC 3- Medium" panose="00000500000000000000" pitchFamily="2" charset="-78"/>
              </a:rPr>
              <a:t>B</a:t>
            </a:r>
            <a:r>
              <a:rPr lang="en-US" sz="2400" dirty="0">
                <a:effectLst/>
                <a:latin typeface="SWCC 3- Medium" panose="00000500000000000000" pitchFamily="2" charset="-78"/>
                <a:ea typeface="Malgun Gothic" panose="020B0503020000020004" pitchFamily="34" charset="-127"/>
                <a:cs typeface="SWCC 3- Medium" panose="00000500000000000000" pitchFamily="2" charset="-78"/>
              </a:rPr>
              <a:t>oiler is a dynamic balance between heat flow from the combustion of a suitable fuel and steam formation. Seel tube is "heated" by the flame and simultaneously "cooled" by the fluid (steam, water or a mixture of steam and water) flow.</a:t>
            </a:r>
          </a:p>
          <a:p>
            <a:pPr marL="342900" indent="-342900">
              <a:lnSpc>
                <a:spcPct val="150000"/>
              </a:lnSpc>
              <a:spcBef>
                <a:spcPts val="1200"/>
              </a:spcBef>
              <a:spcAft>
                <a:spcPts val="600"/>
              </a:spcAft>
              <a:buClr>
                <a:schemeClr val="tx2">
                  <a:lumMod val="60000"/>
                  <a:lumOff val="40000"/>
                </a:schemeClr>
              </a:buClr>
              <a:buSzPct val="70000"/>
              <a:buFont typeface="Wingdings" panose="05000000000000000000" pitchFamily="2" charset="2"/>
              <a:buChar char="q"/>
            </a:pPr>
            <a:r>
              <a:rPr lang="en-US" sz="2400" dirty="0">
                <a:effectLst/>
                <a:latin typeface="SWCC 3- Medium" panose="00000500000000000000" pitchFamily="2" charset="-78"/>
                <a:ea typeface="Malgun Gothic" panose="020B0503020000020004" pitchFamily="34" charset="-127"/>
              </a:rPr>
              <a:t>Material - M</a:t>
            </a:r>
            <a:r>
              <a:rPr lang="en-US" sz="2400" kern="0" dirty="0">
                <a:effectLst/>
                <a:latin typeface="SWCC 3- Medium" panose="00000500000000000000" pitchFamily="2" charset="-78"/>
                <a:ea typeface="Malgun Gothic" panose="020B0503020000020004" pitchFamily="34" charset="-127"/>
              </a:rPr>
              <a:t>edium carbon steel ASTM A178 / SA178C.</a:t>
            </a:r>
          </a:p>
          <a:p>
            <a:pPr marL="342900" indent="-342900">
              <a:lnSpc>
                <a:spcPct val="150000"/>
              </a:lnSpc>
              <a:spcBef>
                <a:spcPts val="1200"/>
              </a:spcBef>
              <a:spcAft>
                <a:spcPts val="600"/>
              </a:spcAft>
              <a:buClr>
                <a:schemeClr val="tx2">
                  <a:lumMod val="60000"/>
                  <a:lumOff val="40000"/>
                </a:schemeClr>
              </a:buClr>
              <a:buSzPct val="70000"/>
              <a:buFont typeface="Wingdings" panose="05000000000000000000" pitchFamily="2" charset="2"/>
              <a:buChar char="q"/>
            </a:pPr>
            <a:r>
              <a:rPr lang="en-US" sz="2400" kern="0" dirty="0">
                <a:latin typeface="SWCC 3- Medium" panose="00000500000000000000" pitchFamily="2" charset="-78"/>
                <a:ea typeface="Malgun Gothic" panose="020B0503020000020004" pitchFamily="34" charset="-127"/>
              </a:rPr>
              <a:t>Thick lip cracking, corrosion on the internal side, decarburized microstructure with intergranular cracking.</a:t>
            </a:r>
            <a:r>
              <a:rPr lang="en-US" sz="2400" kern="0" dirty="0">
                <a:effectLst/>
                <a:latin typeface="SWCC 3- Medium" panose="00000500000000000000" pitchFamily="2" charset="-78"/>
                <a:ea typeface="Malgun Gothic" panose="020B0503020000020004" pitchFamily="34" charset="-127"/>
              </a:rPr>
              <a:t> </a:t>
            </a:r>
            <a:endParaRPr lang="en-US" sz="2400" i="1" dirty="0">
              <a:solidFill>
                <a:srgbClr val="0070C0"/>
              </a:solidFill>
              <a:latin typeface="SWCC 3- Medium" panose="00000500000000000000" pitchFamily="2" charset="-78"/>
              <a:cs typeface="SWCC 3- Medium" panose="00000500000000000000" pitchFamily="2" charset="-78"/>
            </a:endParaRPr>
          </a:p>
        </p:txBody>
      </p:sp>
      <p:grpSp>
        <p:nvGrpSpPr>
          <p:cNvPr id="9" name="Group 8">
            <a:extLst>
              <a:ext uri="{FF2B5EF4-FFF2-40B4-BE49-F238E27FC236}">
                <a16:creationId xmlns:a16="http://schemas.microsoft.com/office/drawing/2014/main" id="{7810D32C-689C-8BAE-873E-A35D029099AF}"/>
              </a:ext>
            </a:extLst>
          </p:cNvPr>
          <p:cNvGrpSpPr/>
          <p:nvPr/>
        </p:nvGrpSpPr>
        <p:grpSpPr>
          <a:xfrm>
            <a:off x="11506200" y="1714500"/>
            <a:ext cx="3006623" cy="2286000"/>
            <a:chOff x="0" y="0"/>
            <a:chExt cx="3029282" cy="2273631"/>
          </a:xfrm>
        </p:grpSpPr>
        <p:pic>
          <p:nvPicPr>
            <p:cNvPr id="10" name="Picture 9">
              <a:extLst>
                <a:ext uri="{FF2B5EF4-FFF2-40B4-BE49-F238E27FC236}">
                  <a16:creationId xmlns:a16="http://schemas.microsoft.com/office/drawing/2014/main" id="{3162EA77-485B-0D4F-0EA0-A8A64C5A6C2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52" y="7951"/>
              <a:ext cx="3021330" cy="2265680"/>
            </a:xfrm>
            <a:prstGeom prst="rect">
              <a:avLst/>
            </a:prstGeom>
            <a:ln w="9525">
              <a:solidFill>
                <a:schemeClr val="tx1"/>
              </a:solidFill>
            </a:ln>
          </p:spPr>
        </p:pic>
        <p:sp>
          <p:nvSpPr>
            <p:cNvPr id="11" name="Rectangle 10">
              <a:extLst>
                <a:ext uri="{FF2B5EF4-FFF2-40B4-BE49-F238E27FC236}">
                  <a16:creationId xmlns:a16="http://schemas.microsoft.com/office/drawing/2014/main" id="{984FF2B3-1A26-80AE-8FE8-9E9A4FA24580}"/>
                </a:ext>
              </a:extLst>
            </p:cNvPr>
            <p:cNvSpPr/>
            <p:nvPr/>
          </p:nvSpPr>
          <p:spPr>
            <a:xfrm>
              <a:off x="0" y="0"/>
              <a:ext cx="1469947" cy="288363"/>
            </a:xfrm>
            <a:prstGeom prst="rect">
              <a:avLst/>
            </a:prstGeom>
            <a:solidFill>
              <a:sysClr val="windowText" lastClr="00000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latinLnBrk="1">
                <a:lnSpc>
                  <a:spcPct val="107000"/>
                </a:lnSpc>
                <a:spcAft>
                  <a:spcPts val="800"/>
                </a:spcAft>
              </a:pPr>
              <a:r>
                <a:rPr lang="en-US" sz="800" b="1" kern="100">
                  <a:effectLst/>
                  <a:latin typeface="Malgun Gothic" panose="020B0503020000020004" pitchFamily="34" charset="-127"/>
                  <a:ea typeface="Malgun Gothic" panose="020B0503020000020004" pitchFamily="34" charset="-127"/>
                  <a:cs typeface="Arial" panose="020B0604020202020204" pitchFamily="34" charset="0"/>
                </a:rPr>
                <a:t>Tube of boiler No. 65</a:t>
              </a:r>
              <a:endParaRPr lang="en-GB" sz="1000" kern="100">
                <a:effectLst/>
                <a:latin typeface="Malgun Gothic" panose="020B0503020000020004" pitchFamily="34" charset="-127"/>
                <a:ea typeface="Malgun Gothic" panose="020B0503020000020004" pitchFamily="34" charset="-127"/>
                <a:cs typeface="Arial" panose="020B0604020202020204" pitchFamily="34" charset="0"/>
              </a:endParaRPr>
            </a:p>
          </p:txBody>
        </p:sp>
      </p:grpSp>
      <p:grpSp>
        <p:nvGrpSpPr>
          <p:cNvPr id="12" name="Group 11">
            <a:extLst>
              <a:ext uri="{FF2B5EF4-FFF2-40B4-BE49-F238E27FC236}">
                <a16:creationId xmlns:a16="http://schemas.microsoft.com/office/drawing/2014/main" id="{EA6E6FF3-3576-FEB3-2E58-63E530E448A6}"/>
              </a:ext>
            </a:extLst>
          </p:cNvPr>
          <p:cNvGrpSpPr/>
          <p:nvPr/>
        </p:nvGrpSpPr>
        <p:grpSpPr>
          <a:xfrm>
            <a:off x="14935200" y="1651000"/>
            <a:ext cx="2389767" cy="2394316"/>
            <a:chOff x="0" y="11900"/>
            <a:chExt cx="1820545" cy="2154555"/>
          </a:xfrm>
        </p:grpSpPr>
        <p:pic>
          <p:nvPicPr>
            <p:cNvPr id="13" name="Picture 12" descr="A close-up of a piece of metal&#10;&#10;Description automatically generated">
              <a:extLst>
                <a:ext uri="{FF2B5EF4-FFF2-40B4-BE49-F238E27FC236}">
                  <a16:creationId xmlns:a16="http://schemas.microsoft.com/office/drawing/2014/main" id="{D07DDB8E-E54D-D7DA-8217-E006CC97CA73}"/>
                </a:ext>
              </a:extLst>
            </p:cNvPr>
            <p:cNvPicPr>
              <a:picLocks noChangeAspect="1"/>
            </p:cNvPicPr>
            <p:nvPr/>
          </p:nvPicPr>
          <p:blipFill rotWithShape="1">
            <a:blip r:embed="rId7">
              <a:extLst>
                <a:ext uri="{28A0092B-C50C-407E-A947-70E740481C1C}">
                  <a14:useLocalDpi xmlns:a14="http://schemas.microsoft.com/office/drawing/2010/main" val="0"/>
                </a:ext>
              </a:extLst>
            </a:blip>
            <a:srcRect l="13254" t="6239" r="7846" b="4861"/>
            <a:stretch/>
          </p:blipFill>
          <p:spPr bwMode="auto">
            <a:xfrm rot="16200000">
              <a:off x="-167005" y="178905"/>
              <a:ext cx="2154555" cy="1820545"/>
            </a:xfrm>
            <a:prstGeom prst="rect">
              <a:avLst/>
            </a:prstGeom>
            <a:ln w="9525">
              <a:solidFill>
                <a:schemeClr val="tx1"/>
              </a:solidFill>
            </a:ln>
            <a:extLst>
              <a:ext uri="{53640926-AAD7-44D8-BBD7-CCE9431645EC}">
                <a14:shadowObscured xmlns:a14="http://schemas.microsoft.com/office/drawing/2010/main"/>
              </a:ext>
            </a:extLst>
          </p:spPr>
        </p:pic>
        <p:sp>
          <p:nvSpPr>
            <p:cNvPr id="14" name="Rectangle 13">
              <a:extLst>
                <a:ext uri="{FF2B5EF4-FFF2-40B4-BE49-F238E27FC236}">
                  <a16:creationId xmlns:a16="http://schemas.microsoft.com/office/drawing/2014/main" id="{0C35A0A5-C2EC-8B2E-F2F2-702DBF809F5D}"/>
                </a:ext>
              </a:extLst>
            </p:cNvPr>
            <p:cNvSpPr/>
            <p:nvPr/>
          </p:nvSpPr>
          <p:spPr>
            <a:xfrm>
              <a:off x="21" y="15817"/>
              <a:ext cx="1267317" cy="254442"/>
            </a:xfrm>
            <a:prstGeom prst="rect">
              <a:avLst/>
            </a:prstGeom>
            <a:solidFill>
              <a:sysClr val="windowText" lastClr="00000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latinLnBrk="1">
                <a:lnSpc>
                  <a:spcPct val="107000"/>
                </a:lnSpc>
                <a:spcAft>
                  <a:spcPts val="800"/>
                </a:spcAft>
              </a:pPr>
              <a:r>
                <a:rPr lang="en-US" sz="600" b="1" kern="100">
                  <a:effectLst/>
                  <a:latin typeface="Malgun Gothic" panose="020B0503020000020004" pitchFamily="34" charset="-127"/>
                  <a:ea typeface="Malgun Gothic" panose="020B0503020000020004" pitchFamily="34" charset="-127"/>
                  <a:cs typeface="Arial" panose="020B0604020202020204" pitchFamily="34" charset="0"/>
                </a:rPr>
                <a:t>a) Tube of boiler No. 65</a:t>
              </a:r>
              <a:endParaRPr lang="en-GB" sz="1000" kern="100">
                <a:effectLst/>
                <a:latin typeface="Malgun Gothic" panose="020B0503020000020004" pitchFamily="34" charset="-127"/>
                <a:ea typeface="Malgun Gothic" panose="020B0503020000020004" pitchFamily="34" charset="-127"/>
                <a:cs typeface="Arial" panose="020B0604020202020204" pitchFamily="34" charset="0"/>
              </a:endParaRPr>
            </a:p>
          </p:txBody>
        </p:sp>
      </p:grpSp>
      <p:pic>
        <p:nvPicPr>
          <p:cNvPr id="15" name="Picture 14">
            <a:extLst>
              <a:ext uri="{FF2B5EF4-FFF2-40B4-BE49-F238E27FC236}">
                <a16:creationId xmlns:a16="http://schemas.microsoft.com/office/drawing/2014/main" id="{5FE1BDA3-EA01-4BD3-2A4E-333643DC3780}"/>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094623" y="5166116"/>
            <a:ext cx="4312881" cy="3231369"/>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sp>
        <p:nvSpPr>
          <p:cNvPr id="17" name="TextBox 16">
            <a:extLst>
              <a:ext uri="{FF2B5EF4-FFF2-40B4-BE49-F238E27FC236}">
                <a16:creationId xmlns:a16="http://schemas.microsoft.com/office/drawing/2014/main" id="{531B84A2-719D-982C-8B5E-C90C8740307E}"/>
              </a:ext>
            </a:extLst>
          </p:cNvPr>
          <p:cNvSpPr txBox="1"/>
          <p:nvPr/>
        </p:nvSpPr>
        <p:spPr>
          <a:xfrm>
            <a:off x="11949311" y="8480612"/>
            <a:ext cx="4704013" cy="1015663"/>
          </a:xfrm>
          <a:prstGeom prst="rect">
            <a:avLst/>
          </a:prstGeom>
          <a:noFill/>
        </p:spPr>
        <p:txBody>
          <a:bodyPr wrap="square">
            <a:spAutoFit/>
          </a:bodyPr>
          <a:lstStyle/>
          <a:p>
            <a:r>
              <a:rPr lang="en-US" sz="2000" dirty="0">
                <a:effectLst/>
                <a:latin typeface="SWCC 3- Medium" panose="00000500000000000000" pitchFamily="2" charset="-78"/>
                <a:ea typeface="Malgun Gothic" panose="020B0503020000020004" pitchFamily="34" charset="-127"/>
              </a:rPr>
              <a:t>Microstructure showing typical ferrite and pearlite phases with signs of        </a:t>
            </a:r>
            <a:r>
              <a:rPr lang="en-US" sz="2000" b="1" dirty="0">
                <a:effectLst/>
                <a:latin typeface="SWCC 3- Medium" panose="00000500000000000000" pitchFamily="2" charset="-78"/>
                <a:ea typeface="Malgun Gothic" panose="020B0503020000020004" pitchFamily="34" charset="-127"/>
              </a:rPr>
              <a:t>decarburization</a:t>
            </a:r>
            <a:r>
              <a:rPr lang="en-US" sz="2000" dirty="0">
                <a:effectLst/>
                <a:latin typeface="SWCC 3- Medium" panose="00000500000000000000" pitchFamily="2" charset="-78"/>
                <a:ea typeface="Malgun Gothic" panose="020B0503020000020004" pitchFamily="34" charset="-127"/>
              </a:rPr>
              <a:t> and </a:t>
            </a:r>
            <a:r>
              <a:rPr lang="en-US" sz="2000" b="1" dirty="0">
                <a:effectLst/>
                <a:latin typeface="SWCC 3- Medium" panose="00000500000000000000" pitchFamily="2" charset="-78"/>
                <a:ea typeface="Malgun Gothic" panose="020B0503020000020004" pitchFamily="34" charset="-127"/>
              </a:rPr>
              <a:t>grain growth</a:t>
            </a:r>
            <a:r>
              <a:rPr lang="en-US" sz="2000" dirty="0">
                <a:effectLst/>
                <a:latin typeface="SWCC 3- Medium" panose="00000500000000000000" pitchFamily="2" charset="-78"/>
                <a:ea typeface="Malgun Gothic" panose="020B0503020000020004" pitchFamily="34" charset="-127"/>
              </a:rPr>
              <a:t>. </a:t>
            </a:r>
            <a:endParaRPr lang="en-GB" sz="2000" dirty="0"/>
          </a:p>
        </p:txBody>
      </p:sp>
      <p:sp>
        <p:nvSpPr>
          <p:cNvPr id="18" name="TextBox 17">
            <a:extLst>
              <a:ext uri="{FF2B5EF4-FFF2-40B4-BE49-F238E27FC236}">
                <a16:creationId xmlns:a16="http://schemas.microsoft.com/office/drawing/2014/main" id="{A492799D-F992-4B8C-6488-9A4CCAC5B036}"/>
              </a:ext>
            </a:extLst>
          </p:cNvPr>
          <p:cNvSpPr txBox="1"/>
          <p:nvPr/>
        </p:nvSpPr>
        <p:spPr>
          <a:xfrm>
            <a:off x="11514093" y="4130814"/>
            <a:ext cx="3116307" cy="707886"/>
          </a:xfrm>
          <a:prstGeom prst="rect">
            <a:avLst/>
          </a:prstGeom>
          <a:noFill/>
        </p:spPr>
        <p:txBody>
          <a:bodyPr wrap="square" rtlCol="0">
            <a:spAutoFit/>
          </a:bodyPr>
          <a:lstStyle/>
          <a:p>
            <a:pPr algn="ctr"/>
            <a:r>
              <a:rPr lang="en-GB" sz="2000" b="1" dirty="0">
                <a:latin typeface="SWCC 3- Medium" panose="00000500000000000000" pitchFamily="2" charset="-78"/>
                <a:cs typeface="SWCC 3- Medium" panose="00000500000000000000" pitchFamily="2" charset="-78"/>
              </a:rPr>
              <a:t>Thick lip random rupture </a:t>
            </a:r>
            <a:r>
              <a:rPr lang="en-GB" sz="2000" dirty="0">
                <a:latin typeface="SWCC 3- Medium" panose="00000500000000000000" pitchFamily="2" charset="-78"/>
                <a:cs typeface="SWCC 3- Medium" panose="00000500000000000000" pitchFamily="2" charset="-78"/>
              </a:rPr>
              <a:t>of the boiler tube</a:t>
            </a:r>
          </a:p>
        </p:txBody>
      </p:sp>
      <p:sp>
        <p:nvSpPr>
          <p:cNvPr id="19" name="TextBox 18">
            <a:extLst>
              <a:ext uri="{FF2B5EF4-FFF2-40B4-BE49-F238E27FC236}">
                <a16:creationId xmlns:a16="http://schemas.microsoft.com/office/drawing/2014/main" id="{9CE63E33-3EE9-4468-816E-1A0B2EBD0379}"/>
              </a:ext>
            </a:extLst>
          </p:cNvPr>
          <p:cNvSpPr txBox="1"/>
          <p:nvPr/>
        </p:nvSpPr>
        <p:spPr>
          <a:xfrm>
            <a:off x="15114665" y="4128443"/>
            <a:ext cx="2210302" cy="707886"/>
          </a:xfrm>
          <a:prstGeom prst="rect">
            <a:avLst/>
          </a:prstGeom>
          <a:noFill/>
        </p:spPr>
        <p:txBody>
          <a:bodyPr wrap="square" rtlCol="0">
            <a:spAutoFit/>
          </a:bodyPr>
          <a:lstStyle/>
          <a:p>
            <a:pPr algn="ctr"/>
            <a:r>
              <a:rPr lang="en-GB" sz="2000" b="1" dirty="0">
                <a:latin typeface="SWCC 3- Medium" panose="00000500000000000000" pitchFamily="2" charset="-78"/>
                <a:cs typeface="SWCC 3- Medium" panose="00000500000000000000" pitchFamily="2" charset="-78"/>
              </a:rPr>
              <a:t>Corrosion</a:t>
            </a:r>
            <a:r>
              <a:rPr lang="en-GB" sz="2000" dirty="0">
                <a:latin typeface="SWCC 3- Medium" panose="00000500000000000000" pitchFamily="2" charset="-78"/>
                <a:cs typeface="SWCC 3- Medium" panose="00000500000000000000" pitchFamily="2" charset="-78"/>
              </a:rPr>
              <a:t> on internal surface</a:t>
            </a:r>
          </a:p>
        </p:txBody>
      </p:sp>
    </p:spTree>
    <p:extLst>
      <p:ext uri="{BB962C8B-B14F-4D97-AF65-F5344CB8AC3E}">
        <p14:creationId xmlns:p14="http://schemas.microsoft.com/office/powerpoint/2010/main" val="28019099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pic>
        <p:nvPicPr>
          <p:cNvPr id="4" name="Graphic 3">
            <a:extLst>
              <a:ext uri="{FF2B5EF4-FFF2-40B4-BE49-F238E27FC236}">
                <a16:creationId xmlns:a16="http://schemas.microsoft.com/office/drawing/2014/main" id="{E3D138B9-54CA-AD9D-B21D-86E6705112B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324967" y="114300"/>
            <a:ext cx="955072" cy="1266507"/>
          </a:xfrm>
          <a:prstGeom prst="rect">
            <a:avLst/>
          </a:prstGeom>
        </p:spPr>
      </p:pic>
      <p:sp>
        <p:nvSpPr>
          <p:cNvPr id="6" name="Title 1">
            <a:extLst>
              <a:ext uri="{FF2B5EF4-FFF2-40B4-BE49-F238E27FC236}">
                <a16:creationId xmlns:a16="http://schemas.microsoft.com/office/drawing/2014/main" id="{F716EE9F-D0EA-EB48-1697-14B8FDF0A656}"/>
              </a:ext>
            </a:extLst>
          </p:cNvPr>
          <p:cNvSpPr txBox="1">
            <a:spLocks/>
          </p:cNvSpPr>
          <p:nvPr/>
        </p:nvSpPr>
        <p:spPr>
          <a:xfrm>
            <a:off x="1828801" y="723899"/>
            <a:ext cx="15316200" cy="76200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en-US" b="1" dirty="0">
                <a:latin typeface="SWCC 4- Bold" panose="00000500000000000000" pitchFamily="2" charset="-78"/>
                <a:cs typeface="SWCC 4- Bold" panose="00000500000000000000" pitchFamily="2" charset="-78"/>
              </a:rPr>
              <a:t>HAC of Carbon Steel Boiler Tube </a:t>
            </a:r>
          </a:p>
        </p:txBody>
      </p:sp>
      <p:pic>
        <p:nvPicPr>
          <p:cNvPr id="3" name="Picture 2">
            <a:extLst>
              <a:ext uri="{FF2B5EF4-FFF2-40B4-BE49-F238E27FC236}">
                <a16:creationId xmlns:a16="http://schemas.microsoft.com/office/drawing/2014/main" id="{2B9E3213-413E-0471-68D7-C958E688E8D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2420599" y="1485900"/>
            <a:ext cx="4140165" cy="3098713"/>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Close-up of a rock formation&#10;&#10;Description automatically generated">
            <a:extLst>
              <a:ext uri="{FF2B5EF4-FFF2-40B4-BE49-F238E27FC236}">
                <a16:creationId xmlns:a16="http://schemas.microsoft.com/office/drawing/2014/main" id="{63D90A33-5598-9ABB-F03F-5E8CBFD1F0C1}"/>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sharpenSoften amount="13000"/>
                    </a14:imgEffect>
                    <a14:imgEffect>
                      <a14:brightnessContrast bright="25000" contrast="17000"/>
                    </a14:imgEffect>
                  </a14:imgLayer>
                </a14:imgProps>
              </a:ext>
              <a:ext uri="{28A0092B-C50C-407E-A947-70E740481C1C}">
                <a14:useLocalDpi xmlns:a14="http://schemas.microsoft.com/office/drawing/2010/main" val="0"/>
              </a:ext>
            </a:extLst>
          </a:blip>
          <a:srcRect b="7529"/>
          <a:stretch/>
        </p:blipFill>
        <p:spPr bwMode="auto">
          <a:xfrm>
            <a:off x="12018280" y="5659895"/>
            <a:ext cx="5306687" cy="3520724"/>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grpSp>
        <p:nvGrpSpPr>
          <p:cNvPr id="8" name="Group 7">
            <a:extLst>
              <a:ext uri="{FF2B5EF4-FFF2-40B4-BE49-F238E27FC236}">
                <a16:creationId xmlns:a16="http://schemas.microsoft.com/office/drawing/2014/main" id="{479C067E-5144-4191-ED1B-3E9B3ADAA4B3}"/>
              </a:ext>
            </a:extLst>
          </p:cNvPr>
          <p:cNvGrpSpPr/>
          <p:nvPr/>
        </p:nvGrpSpPr>
        <p:grpSpPr>
          <a:xfrm>
            <a:off x="13280688" y="7581900"/>
            <a:ext cx="2873712" cy="1122200"/>
            <a:chOff x="434535" y="-72959"/>
            <a:chExt cx="2709960" cy="1415369"/>
          </a:xfrm>
          <a:solidFill>
            <a:srgbClr val="0070C0"/>
          </a:solidFill>
        </p:grpSpPr>
        <p:sp>
          <p:nvSpPr>
            <p:cNvPr id="16" name="Arrow: Up 15">
              <a:extLst>
                <a:ext uri="{FF2B5EF4-FFF2-40B4-BE49-F238E27FC236}">
                  <a16:creationId xmlns:a16="http://schemas.microsoft.com/office/drawing/2014/main" id="{64AE3836-2553-4EF9-637D-369641EC9645}"/>
                </a:ext>
              </a:extLst>
            </p:cNvPr>
            <p:cNvSpPr/>
            <p:nvPr/>
          </p:nvSpPr>
          <p:spPr>
            <a:xfrm rot="14321991">
              <a:off x="2819498" y="-177333"/>
              <a:ext cx="220624" cy="429371"/>
            </a:xfrm>
            <a:prstGeom prst="upArrow">
              <a:avLst/>
            </a:prstGeom>
            <a:grpFill/>
            <a:ln>
              <a:solidFill>
                <a:srgbClr val="0070C0"/>
              </a:solidFill>
            </a:ln>
          </p:spPr>
          <p:style>
            <a:lnRef idx="2">
              <a:schemeClr val="accent2">
                <a:shade val="15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0" name="Arrow: Up 19">
              <a:extLst>
                <a:ext uri="{FF2B5EF4-FFF2-40B4-BE49-F238E27FC236}">
                  <a16:creationId xmlns:a16="http://schemas.microsoft.com/office/drawing/2014/main" id="{3B5B0F72-455F-EA2F-BD38-23551214D9E0}"/>
                </a:ext>
              </a:extLst>
            </p:cNvPr>
            <p:cNvSpPr/>
            <p:nvPr/>
          </p:nvSpPr>
          <p:spPr>
            <a:xfrm rot="20495142">
              <a:off x="434535" y="913039"/>
              <a:ext cx="161981" cy="429371"/>
            </a:xfrm>
            <a:prstGeom prst="upArrow">
              <a:avLst/>
            </a:prstGeom>
            <a:grpFill/>
            <a:ln>
              <a:solidFill>
                <a:srgbClr val="0070C0"/>
              </a:solidFill>
            </a:ln>
          </p:spPr>
          <p:style>
            <a:lnRef idx="2">
              <a:schemeClr val="accent2">
                <a:shade val="15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1" name="Arrow: Up 20">
              <a:extLst>
                <a:ext uri="{FF2B5EF4-FFF2-40B4-BE49-F238E27FC236}">
                  <a16:creationId xmlns:a16="http://schemas.microsoft.com/office/drawing/2014/main" id="{80BFBCDB-F585-395A-2984-2D2F4ABB8240}"/>
                </a:ext>
              </a:extLst>
            </p:cNvPr>
            <p:cNvSpPr/>
            <p:nvPr/>
          </p:nvSpPr>
          <p:spPr>
            <a:xfrm rot="19214898">
              <a:off x="1949320" y="84040"/>
              <a:ext cx="171773" cy="429371"/>
            </a:xfrm>
            <a:prstGeom prst="upArrow">
              <a:avLst/>
            </a:prstGeom>
            <a:grpFill/>
            <a:ln>
              <a:solidFill>
                <a:srgbClr val="0070C0"/>
              </a:solidFill>
            </a:ln>
          </p:spPr>
          <p:style>
            <a:lnRef idx="2">
              <a:schemeClr val="accent2">
                <a:shade val="15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2" name="Arrow: Up 21">
              <a:extLst>
                <a:ext uri="{FF2B5EF4-FFF2-40B4-BE49-F238E27FC236}">
                  <a16:creationId xmlns:a16="http://schemas.microsoft.com/office/drawing/2014/main" id="{ADFB66E2-41D1-E3C8-74AC-88195A977D1A}"/>
                </a:ext>
              </a:extLst>
            </p:cNvPr>
            <p:cNvSpPr/>
            <p:nvPr/>
          </p:nvSpPr>
          <p:spPr>
            <a:xfrm rot="20570253">
              <a:off x="2727190" y="591329"/>
              <a:ext cx="171620" cy="429371"/>
            </a:xfrm>
            <a:prstGeom prst="upArrow">
              <a:avLst/>
            </a:prstGeom>
            <a:grpFill/>
            <a:ln>
              <a:solidFill>
                <a:srgbClr val="0070C0"/>
              </a:solidFill>
            </a:ln>
          </p:spPr>
          <p:style>
            <a:lnRef idx="2">
              <a:schemeClr val="accent2">
                <a:shade val="15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3" name="Arrow: Up 22">
              <a:extLst>
                <a:ext uri="{FF2B5EF4-FFF2-40B4-BE49-F238E27FC236}">
                  <a16:creationId xmlns:a16="http://schemas.microsoft.com/office/drawing/2014/main" id="{0270D593-50E6-D751-F83A-93038C3B1ABE}"/>
                </a:ext>
              </a:extLst>
            </p:cNvPr>
            <p:cNvSpPr/>
            <p:nvPr/>
          </p:nvSpPr>
          <p:spPr>
            <a:xfrm rot="426640">
              <a:off x="1032247" y="731756"/>
              <a:ext cx="158412" cy="429371"/>
            </a:xfrm>
            <a:prstGeom prst="upArrow">
              <a:avLst/>
            </a:prstGeom>
            <a:grpFill/>
            <a:ln>
              <a:solidFill>
                <a:srgbClr val="0070C0"/>
              </a:solidFill>
            </a:ln>
          </p:spPr>
          <p:style>
            <a:lnRef idx="2">
              <a:schemeClr val="accent2">
                <a:shade val="15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sp>
        <p:nvSpPr>
          <p:cNvPr id="25" name="TextBox 24">
            <a:extLst>
              <a:ext uri="{FF2B5EF4-FFF2-40B4-BE49-F238E27FC236}">
                <a16:creationId xmlns:a16="http://schemas.microsoft.com/office/drawing/2014/main" id="{870004F7-86A5-1F08-5D82-0F1ED732722C}"/>
              </a:ext>
            </a:extLst>
          </p:cNvPr>
          <p:cNvSpPr txBox="1"/>
          <p:nvPr/>
        </p:nvSpPr>
        <p:spPr>
          <a:xfrm>
            <a:off x="12018280" y="9247365"/>
            <a:ext cx="5306687" cy="810478"/>
          </a:xfrm>
          <a:prstGeom prst="rect">
            <a:avLst/>
          </a:prstGeom>
          <a:noFill/>
        </p:spPr>
        <p:txBody>
          <a:bodyPr wrap="square">
            <a:spAutoFit/>
          </a:bodyPr>
          <a:lstStyle/>
          <a:p>
            <a:pPr algn="ctr" latinLnBrk="1">
              <a:spcAft>
                <a:spcPts val="800"/>
              </a:spcAft>
            </a:pPr>
            <a:r>
              <a:rPr lang="en-US" sz="2000" kern="100" dirty="0">
                <a:effectLst/>
                <a:latin typeface="SWCC 3- Medium" panose="00000500000000000000" pitchFamily="2" charset="-78"/>
                <a:ea typeface="Malgun Gothic" panose="020B0503020000020004" pitchFamily="34" charset="-127"/>
                <a:cs typeface="Arial" panose="020B0604020202020204" pitchFamily="34" charset="0"/>
              </a:rPr>
              <a:t>SEM picture showing sites of intergranular </a:t>
            </a:r>
          </a:p>
          <a:p>
            <a:pPr algn="ctr" latinLnBrk="1">
              <a:spcAft>
                <a:spcPts val="800"/>
              </a:spcAft>
            </a:pPr>
            <a:r>
              <a:rPr lang="en-US" sz="2000" kern="100" dirty="0">
                <a:effectLst/>
                <a:latin typeface="SWCC 3- Medium" panose="00000500000000000000" pitchFamily="2" charset="-78"/>
                <a:ea typeface="Malgun Gothic" panose="020B0503020000020004" pitchFamily="34" charset="-127"/>
                <a:cs typeface="Arial" panose="020B0604020202020204" pitchFamily="34" charset="0"/>
              </a:rPr>
              <a:t>cracking (arrow marked)</a:t>
            </a:r>
            <a:endParaRPr lang="en-GB" sz="2000" kern="100" dirty="0">
              <a:effectLst/>
              <a:latin typeface="Malgun Gothic" panose="020B0503020000020004" pitchFamily="34" charset="-127"/>
              <a:ea typeface="Malgun Gothic" panose="020B0503020000020004" pitchFamily="34" charset="-127"/>
              <a:cs typeface="Arial" panose="020B0604020202020204" pitchFamily="34" charset="0"/>
            </a:endParaRPr>
          </a:p>
        </p:txBody>
      </p:sp>
      <p:sp>
        <p:nvSpPr>
          <p:cNvPr id="26" name="TextBox 25">
            <a:extLst>
              <a:ext uri="{FF2B5EF4-FFF2-40B4-BE49-F238E27FC236}">
                <a16:creationId xmlns:a16="http://schemas.microsoft.com/office/drawing/2014/main" id="{6BC650FA-A1C0-99AC-325E-EA933190C6F9}"/>
              </a:ext>
            </a:extLst>
          </p:cNvPr>
          <p:cNvSpPr txBox="1"/>
          <p:nvPr/>
        </p:nvSpPr>
        <p:spPr>
          <a:xfrm>
            <a:off x="12420599" y="4576084"/>
            <a:ext cx="4140166" cy="810478"/>
          </a:xfrm>
          <a:prstGeom prst="rect">
            <a:avLst/>
          </a:prstGeom>
          <a:noFill/>
        </p:spPr>
        <p:txBody>
          <a:bodyPr wrap="square">
            <a:spAutoFit/>
          </a:bodyPr>
          <a:lstStyle/>
          <a:p>
            <a:pPr algn="ctr" latinLnBrk="1">
              <a:spcAft>
                <a:spcPts val="800"/>
              </a:spcAft>
            </a:pPr>
            <a:r>
              <a:rPr lang="en-US" sz="2000" kern="100" dirty="0">
                <a:effectLst/>
                <a:latin typeface="SWCC 3- Medium" panose="00000500000000000000" pitchFamily="2" charset="-78"/>
                <a:ea typeface="Malgun Gothic" panose="020B0503020000020004" pitchFamily="34" charset="-127"/>
                <a:cs typeface="Arial" panose="020B0604020202020204" pitchFamily="34" charset="0"/>
              </a:rPr>
              <a:t>Metallograph showing </a:t>
            </a:r>
          </a:p>
          <a:p>
            <a:pPr algn="ctr" latinLnBrk="1">
              <a:spcAft>
                <a:spcPts val="800"/>
              </a:spcAft>
            </a:pPr>
            <a:r>
              <a:rPr lang="en-US" sz="2000" kern="100" dirty="0">
                <a:effectLst/>
                <a:latin typeface="SWCC 3- Medium" panose="00000500000000000000" pitchFamily="2" charset="-78"/>
                <a:ea typeface="Malgun Gothic" panose="020B0503020000020004" pitchFamily="34" charset="-127"/>
                <a:cs typeface="Arial" panose="020B0604020202020204" pitchFamily="34" charset="0"/>
              </a:rPr>
              <a:t>intergranular cracking</a:t>
            </a:r>
            <a:endParaRPr lang="en-GB" sz="2000" kern="100" dirty="0">
              <a:effectLst/>
              <a:latin typeface="Malgun Gothic" panose="020B0503020000020004" pitchFamily="34" charset="-127"/>
              <a:ea typeface="Malgun Gothic" panose="020B0503020000020004" pitchFamily="34" charset="-127"/>
              <a:cs typeface="Arial" panose="020B0604020202020204" pitchFamily="34" charset="0"/>
            </a:endParaRPr>
          </a:p>
        </p:txBody>
      </p:sp>
      <p:sp>
        <p:nvSpPr>
          <p:cNvPr id="28" name="TextBox 27">
            <a:extLst>
              <a:ext uri="{FF2B5EF4-FFF2-40B4-BE49-F238E27FC236}">
                <a16:creationId xmlns:a16="http://schemas.microsoft.com/office/drawing/2014/main" id="{CA5ED3C5-81C3-9815-735F-0263D85F1B44}"/>
              </a:ext>
            </a:extLst>
          </p:cNvPr>
          <p:cNvSpPr txBox="1"/>
          <p:nvPr/>
        </p:nvSpPr>
        <p:spPr>
          <a:xfrm>
            <a:off x="1828801" y="1790700"/>
            <a:ext cx="9144000" cy="7658507"/>
          </a:xfrm>
          <a:prstGeom prst="rect">
            <a:avLst/>
          </a:prstGeom>
          <a:noFill/>
        </p:spPr>
        <p:txBody>
          <a:bodyPr wrap="square">
            <a:spAutoFit/>
          </a:bodyPr>
          <a:lstStyle/>
          <a:p>
            <a:pPr marL="342900" lvl="0" indent="-342900" algn="just" rtl="0" latinLnBrk="0">
              <a:lnSpc>
                <a:spcPct val="150000"/>
              </a:lnSpc>
              <a:spcAft>
                <a:spcPts val="800"/>
              </a:spcAft>
              <a:buClr>
                <a:srgbClr val="0070C0"/>
              </a:buClr>
              <a:buSzPct val="70000"/>
              <a:buFont typeface="Wingdings" panose="05000000000000000000" pitchFamily="2" charset="2"/>
              <a:buChar char="q"/>
            </a:pPr>
            <a:r>
              <a:rPr lang="en-US" sz="2400" dirty="0">
                <a:effectLst/>
                <a:latin typeface="SWCC 3- Medium" panose="00000500000000000000" pitchFamily="2" charset="-78"/>
                <a:ea typeface="Malgun Gothic" panose="020B0503020000020004" pitchFamily="34" charset="-127"/>
              </a:rPr>
              <a:t>When contaminants lower the boiler water pH sufficiently, the acid attack of the steel generates hydrogen. </a:t>
            </a:r>
            <a:endParaRPr lang="en-US" sz="2400" kern="100" dirty="0">
              <a:latin typeface="SWCC 3- Medium" panose="00000500000000000000" pitchFamily="2" charset="-78"/>
              <a:ea typeface="Malgun Gothic" panose="020B0503020000020004" pitchFamily="34" charset="-127"/>
              <a:cs typeface="Arial" panose="020B0604020202020204" pitchFamily="34" charset="0"/>
            </a:endParaRPr>
          </a:p>
          <a:p>
            <a:pPr marL="342900" lvl="0" indent="-342900" algn="just" rtl="0" latinLnBrk="0">
              <a:lnSpc>
                <a:spcPct val="150000"/>
              </a:lnSpc>
              <a:spcAft>
                <a:spcPts val="800"/>
              </a:spcAft>
              <a:buClr>
                <a:srgbClr val="0070C0"/>
              </a:buClr>
              <a:buSzPct val="70000"/>
              <a:buFont typeface="Wingdings" panose="05000000000000000000" pitchFamily="2" charset="2"/>
              <a:buChar char="q"/>
            </a:pPr>
            <a:r>
              <a:rPr lang="en-US" sz="2400" kern="100" dirty="0">
                <a:latin typeface="SWCC 3- Medium" panose="00000500000000000000" pitchFamily="2" charset="-78"/>
                <a:ea typeface="Malgun Gothic" panose="020B0503020000020004" pitchFamily="34" charset="-127"/>
                <a:cs typeface="Arial" panose="020B0604020202020204" pitchFamily="34" charset="0"/>
              </a:rPr>
              <a:t>Hydrogen diffuses into the metal and </a:t>
            </a:r>
            <a:r>
              <a:rPr lang="en-US" sz="2400" kern="100" dirty="0">
                <a:effectLst/>
                <a:latin typeface="SWCC 3- Medium" panose="00000500000000000000" pitchFamily="2" charset="-78"/>
                <a:ea typeface="Malgun Gothic" panose="020B0503020000020004" pitchFamily="34" charset="-127"/>
                <a:cs typeface="Arial" panose="020B0604020202020204" pitchFamily="34" charset="0"/>
              </a:rPr>
              <a:t>reacts with the carbon content to form methane gas. The large size and quantity of methane molecules will generate excessive pressure within the metal structure and result in micro-crack formation, causing a violent and sudden metal rupture. </a:t>
            </a:r>
          </a:p>
          <a:p>
            <a:pPr marL="342900" lvl="0" indent="-342900" algn="just" rtl="0" latinLnBrk="0">
              <a:lnSpc>
                <a:spcPct val="150000"/>
              </a:lnSpc>
              <a:spcAft>
                <a:spcPts val="800"/>
              </a:spcAft>
              <a:buClr>
                <a:srgbClr val="0070C0"/>
              </a:buClr>
              <a:buSzPct val="70000"/>
              <a:buFont typeface="Wingdings" panose="05000000000000000000" pitchFamily="2" charset="2"/>
              <a:buChar char="q"/>
            </a:pPr>
            <a:r>
              <a:rPr lang="en-US" sz="2400" kern="100" dirty="0">
                <a:effectLst/>
                <a:latin typeface="SWCC 3- Medium" panose="00000500000000000000" pitchFamily="2" charset="-78"/>
                <a:ea typeface="Malgun Gothic" panose="020B0503020000020004" pitchFamily="34" charset="-127"/>
                <a:cs typeface="Arial" panose="020B0604020202020204" pitchFamily="34" charset="0"/>
              </a:rPr>
              <a:t>Grain growth, thick lip fracture and random cracking feature seem the signs of hydrogen induced cracking mechanism.</a:t>
            </a:r>
          </a:p>
          <a:p>
            <a:pPr marL="342900" lvl="0" indent="-342900" algn="just" rtl="0" latinLnBrk="0">
              <a:lnSpc>
                <a:spcPct val="150000"/>
              </a:lnSpc>
              <a:spcAft>
                <a:spcPts val="800"/>
              </a:spcAft>
              <a:buClr>
                <a:srgbClr val="0070C0"/>
              </a:buClr>
              <a:buSzPct val="70000"/>
              <a:buFont typeface="Wingdings" panose="05000000000000000000" pitchFamily="2" charset="2"/>
              <a:buChar char="q"/>
            </a:pPr>
            <a:r>
              <a:rPr lang="en-US" sz="2400" kern="100" dirty="0">
                <a:effectLst/>
                <a:latin typeface="SWCC 3- Medium" panose="00000500000000000000" pitchFamily="2" charset="-78"/>
                <a:ea typeface="Malgun Gothic" panose="020B0503020000020004" pitchFamily="34" charset="-127"/>
                <a:cs typeface="Arial" panose="020B0604020202020204" pitchFamily="34" charset="0"/>
              </a:rPr>
              <a:t>Intensity and distribution of gas pressure is not uniform along the metal surface, resulting in the occurrence of failure at areas that can no longer withstand the internal pressure.</a:t>
            </a:r>
          </a:p>
          <a:p>
            <a:pPr marL="342900" lvl="0" indent="-342900" algn="just" rtl="0" latinLnBrk="0">
              <a:lnSpc>
                <a:spcPct val="150000"/>
              </a:lnSpc>
              <a:spcAft>
                <a:spcPts val="800"/>
              </a:spcAft>
              <a:buClr>
                <a:srgbClr val="0070C0"/>
              </a:buClr>
              <a:buSzPct val="70000"/>
              <a:buFont typeface="Wingdings" panose="05000000000000000000" pitchFamily="2" charset="2"/>
              <a:buChar char="q"/>
            </a:pPr>
            <a:r>
              <a:rPr lang="en-US" sz="2400" kern="100" dirty="0">
                <a:effectLst/>
                <a:latin typeface="SWCC 3- Medium" panose="00000500000000000000" pitchFamily="2" charset="-78"/>
                <a:ea typeface="Malgun Gothic" panose="020B0503020000020004" pitchFamily="34" charset="-127"/>
                <a:cs typeface="Arial" panose="020B0604020202020204" pitchFamily="34" charset="0"/>
              </a:rPr>
              <a:t>Ruptured sections usually retain their original thickness.</a:t>
            </a:r>
            <a:endParaRPr lang="en-GB" sz="2400" kern="100" dirty="0">
              <a:effectLst/>
              <a:latin typeface="Malgun Gothic" panose="020B0503020000020004" pitchFamily="34" charset="-127"/>
              <a:ea typeface="Malgun Gothic" panose="020B0503020000020004" pitchFamily="34" charset="-127"/>
              <a:cs typeface="Arial" panose="020B0604020202020204" pitchFamily="34" charset="0"/>
            </a:endParaRPr>
          </a:p>
        </p:txBody>
      </p:sp>
    </p:spTree>
    <p:extLst>
      <p:ext uri="{BB962C8B-B14F-4D97-AF65-F5344CB8AC3E}">
        <p14:creationId xmlns:p14="http://schemas.microsoft.com/office/powerpoint/2010/main" val="23259578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pic>
        <p:nvPicPr>
          <p:cNvPr id="4" name="Graphic 3">
            <a:extLst>
              <a:ext uri="{FF2B5EF4-FFF2-40B4-BE49-F238E27FC236}">
                <a16:creationId xmlns:a16="http://schemas.microsoft.com/office/drawing/2014/main" id="{E3D138B9-54CA-AD9D-B21D-86E6705112B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324967" y="114300"/>
            <a:ext cx="955072" cy="1266507"/>
          </a:xfrm>
          <a:prstGeom prst="rect">
            <a:avLst/>
          </a:prstGeom>
        </p:spPr>
      </p:pic>
      <p:sp>
        <p:nvSpPr>
          <p:cNvPr id="6" name="Title 1">
            <a:extLst>
              <a:ext uri="{FF2B5EF4-FFF2-40B4-BE49-F238E27FC236}">
                <a16:creationId xmlns:a16="http://schemas.microsoft.com/office/drawing/2014/main" id="{F716EE9F-D0EA-EB48-1697-14B8FDF0A656}"/>
              </a:ext>
            </a:extLst>
          </p:cNvPr>
          <p:cNvSpPr txBox="1">
            <a:spLocks/>
          </p:cNvSpPr>
          <p:nvPr/>
        </p:nvSpPr>
        <p:spPr>
          <a:xfrm>
            <a:off x="1828801" y="723899"/>
            <a:ext cx="15316200" cy="76200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en-US" b="1" dirty="0">
                <a:latin typeface="SWCC 4- Bold" panose="00000500000000000000" pitchFamily="2" charset="-78"/>
                <a:cs typeface="SWCC 4- Bold" panose="00000500000000000000" pitchFamily="2" charset="-78"/>
              </a:rPr>
              <a:t>Concluding Remarks</a:t>
            </a:r>
          </a:p>
        </p:txBody>
      </p:sp>
      <p:sp>
        <p:nvSpPr>
          <p:cNvPr id="5" name="TextBox 4">
            <a:extLst>
              <a:ext uri="{FF2B5EF4-FFF2-40B4-BE49-F238E27FC236}">
                <a16:creationId xmlns:a16="http://schemas.microsoft.com/office/drawing/2014/main" id="{D4A8B356-7C6D-935E-3096-791E68E79AAF}"/>
              </a:ext>
            </a:extLst>
          </p:cNvPr>
          <p:cNvSpPr txBox="1"/>
          <p:nvPr/>
        </p:nvSpPr>
        <p:spPr>
          <a:xfrm>
            <a:off x="1856510" y="2400300"/>
            <a:ext cx="14526490" cy="5493812"/>
          </a:xfrm>
          <a:prstGeom prst="rect">
            <a:avLst/>
          </a:prstGeom>
          <a:noFill/>
        </p:spPr>
        <p:txBody>
          <a:bodyPr wrap="square" rtlCol="0">
            <a:spAutoFit/>
          </a:bodyPr>
          <a:lstStyle/>
          <a:p>
            <a:pPr marL="342900" indent="-342900">
              <a:lnSpc>
                <a:spcPct val="150000"/>
              </a:lnSpc>
              <a:spcAft>
                <a:spcPts val="1200"/>
              </a:spcAft>
              <a:buClr>
                <a:srgbClr val="0070C0"/>
              </a:buClr>
              <a:buSzPct val="70000"/>
              <a:buFont typeface="Wingdings" panose="05000000000000000000" pitchFamily="2" charset="2"/>
              <a:buChar char="q"/>
            </a:pPr>
            <a:r>
              <a:rPr lang="en-US" sz="2400" dirty="0">
                <a:latin typeface="SWCC 3- Medium" panose="00000500000000000000" pitchFamily="2" charset="-78"/>
                <a:cs typeface="SWCC 3- Medium" panose="00000500000000000000" pitchFamily="2" charset="-78"/>
              </a:rPr>
              <a:t>NACE MR0175 compliant materials are resistant to  SSC not to wet H</a:t>
            </a:r>
            <a:r>
              <a:rPr lang="en-US" sz="2400" baseline="-25000" dirty="0">
                <a:latin typeface="SWCC 3- Medium" panose="00000500000000000000" pitchFamily="2" charset="-78"/>
                <a:cs typeface="SWCC 3- Medium" panose="00000500000000000000" pitchFamily="2" charset="-78"/>
              </a:rPr>
              <a:t>2</a:t>
            </a:r>
            <a:r>
              <a:rPr lang="en-US" sz="2400" dirty="0">
                <a:latin typeface="SWCC 3- Medium" panose="00000500000000000000" pitchFamily="2" charset="-78"/>
                <a:cs typeface="SWCC 3- Medium" panose="00000500000000000000" pitchFamily="2" charset="-78"/>
              </a:rPr>
              <a:t>S corrosion</a:t>
            </a:r>
          </a:p>
          <a:p>
            <a:pPr marL="342900" indent="-342900" eaLnBrk="1" hangingPunct="1">
              <a:lnSpc>
                <a:spcPct val="150000"/>
              </a:lnSpc>
              <a:spcBef>
                <a:spcPts val="600"/>
              </a:spcBef>
              <a:spcAft>
                <a:spcPts val="0"/>
              </a:spcAft>
              <a:buClr>
                <a:srgbClr val="0070C0"/>
              </a:buClr>
              <a:buSzPct val="70000"/>
              <a:buFont typeface="Wingdings" panose="05000000000000000000" pitchFamily="2" charset="2"/>
              <a:buChar char="q"/>
            </a:pPr>
            <a:r>
              <a:rPr lang="en-US" altLang="en-US" sz="2400" dirty="0">
                <a:latin typeface="SWCC 3- Medium" panose="00000500000000000000" pitchFamily="2" charset="-78"/>
                <a:cs typeface="SWCC 3- Medium" panose="00000500000000000000" pitchFamily="2" charset="-78"/>
              </a:rPr>
              <a:t>Hydrogen charging depends on:</a:t>
            </a:r>
          </a:p>
          <a:p>
            <a:pPr marL="800100" lvl="1" indent="-342900" eaLnBrk="1" hangingPunct="1">
              <a:lnSpc>
                <a:spcPct val="150000"/>
              </a:lnSpc>
              <a:spcBef>
                <a:spcPts val="0"/>
              </a:spcBef>
              <a:spcAft>
                <a:spcPts val="0"/>
              </a:spcAft>
              <a:buClr>
                <a:srgbClr val="0070C0"/>
              </a:buClr>
              <a:buSzPct val="70000"/>
              <a:buFont typeface="Wingdings" panose="05000000000000000000" pitchFamily="2" charset="2"/>
              <a:buChar char="§"/>
            </a:pPr>
            <a:r>
              <a:rPr lang="en-US" altLang="en-US" sz="2400" dirty="0">
                <a:latin typeface="SWCC 3- Medium" panose="00000500000000000000" pitchFamily="2" charset="-78"/>
                <a:cs typeface="SWCC 3- Medium" panose="00000500000000000000" pitchFamily="2" charset="-78"/>
              </a:rPr>
              <a:t>How much hydrogen is charged</a:t>
            </a:r>
          </a:p>
          <a:p>
            <a:pPr marL="800100" lvl="1" indent="-342900" eaLnBrk="1" hangingPunct="1">
              <a:lnSpc>
                <a:spcPct val="150000"/>
              </a:lnSpc>
              <a:spcBef>
                <a:spcPts val="0"/>
              </a:spcBef>
              <a:spcAft>
                <a:spcPts val="0"/>
              </a:spcAft>
              <a:buClr>
                <a:srgbClr val="0070C0"/>
              </a:buClr>
              <a:buSzPct val="70000"/>
              <a:buFont typeface="Wingdings" panose="05000000000000000000" pitchFamily="2" charset="2"/>
              <a:buChar char="§"/>
            </a:pPr>
            <a:r>
              <a:rPr lang="en-US" altLang="en-US" sz="2400" dirty="0">
                <a:latin typeface="SWCC 3- Medium" panose="00000500000000000000" pitchFamily="2" charset="-78"/>
                <a:cs typeface="SWCC 3- Medium" panose="00000500000000000000" pitchFamily="2" charset="-78"/>
              </a:rPr>
              <a:t>The mobility of the hydrogen within the metal</a:t>
            </a:r>
          </a:p>
          <a:p>
            <a:pPr marL="800100" lvl="1" indent="-342900" eaLnBrk="1" hangingPunct="1">
              <a:lnSpc>
                <a:spcPct val="150000"/>
              </a:lnSpc>
              <a:spcBef>
                <a:spcPts val="0"/>
              </a:spcBef>
              <a:spcAft>
                <a:spcPts val="1200"/>
              </a:spcAft>
              <a:buClr>
                <a:srgbClr val="0070C0"/>
              </a:buClr>
              <a:buSzPct val="70000"/>
              <a:buFont typeface="Wingdings" panose="05000000000000000000" pitchFamily="2" charset="2"/>
              <a:buChar char="§"/>
            </a:pPr>
            <a:r>
              <a:rPr lang="en-US" altLang="en-US" sz="2400" dirty="0">
                <a:latin typeface="SWCC 3- Medium" panose="00000500000000000000" pitchFamily="2" charset="-78"/>
                <a:cs typeface="SWCC 3- Medium" panose="00000500000000000000" pitchFamily="2" charset="-78"/>
              </a:rPr>
              <a:t>Where the hydrogen accumulates within the metal</a:t>
            </a:r>
          </a:p>
          <a:p>
            <a:pPr marL="342900" indent="-342900" eaLnBrk="1" hangingPunct="1">
              <a:lnSpc>
                <a:spcPct val="150000"/>
              </a:lnSpc>
              <a:spcBef>
                <a:spcPts val="600"/>
              </a:spcBef>
              <a:spcAft>
                <a:spcPts val="0"/>
              </a:spcAft>
              <a:buClr>
                <a:srgbClr val="0070C0"/>
              </a:buClr>
              <a:buSzPct val="70000"/>
              <a:buFont typeface="Wingdings" panose="05000000000000000000" pitchFamily="2" charset="2"/>
              <a:buChar char="q"/>
            </a:pPr>
            <a:r>
              <a:rPr lang="en-US" altLang="en-US" sz="2400" dirty="0">
                <a:latin typeface="SWCC 3- Medium" panose="00000500000000000000" pitchFamily="2" charset="-78"/>
                <a:cs typeface="SWCC 3- Medium" panose="00000500000000000000" pitchFamily="2" charset="-78"/>
              </a:rPr>
              <a:t>Susceptibility of a given metal to HAC increases with;</a:t>
            </a:r>
          </a:p>
          <a:p>
            <a:pPr marL="800100" lvl="1" indent="-342900" eaLnBrk="1" hangingPunct="1">
              <a:lnSpc>
                <a:spcPct val="150000"/>
              </a:lnSpc>
              <a:spcBef>
                <a:spcPts val="0"/>
              </a:spcBef>
              <a:spcAft>
                <a:spcPts val="0"/>
              </a:spcAft>
              <a:buClr>
                <a:srgbClr val="0070C0"/>
              </a:buClr>
              <a:buSzPct val="70000"/>
              <a:buFont typeface="Wingdings" panose="05000000000000000000" pitchFamily="2" charset="2"/>
              <a:buChar char="§"/>
            </a:pPr>
            <a:r>
              <a:rPr lang="en-US" altLang="en-US" sz="2400" dirty="0">
                <a:latin typeface="SWCC 3- Medium" panose="00000500000000000000" pitchFamily="2" charset="-78"/>
                <a:cs typeface="SWCC 3- Medium" panose="00000500000000000000" pitchFamily="2" charset="-78"/>
              </a:rPr>
              <a:t>Increasing strength</a:t>
            </a:r>
          </a:p>
          <a:p>
            <a:pPr marL="800100" lvl="1" indent="-342900" eaLnBrk="1" hangingPunct="1">
              <a:lnSpc>
                <a:spcPct val="150000"/>
              </a:lnSpc>
              <a:spcBef>
                <a:spcPts val="0"/>
              </a:spcBef>
              <a:spcAft>
                <a:spcPts val="0"/>
              </a:spcAft>
              <a:buClr>
                <a:srgbClr val="0070C0"/>
              </a:buClr>
              <a:buSzPct val="70000"/>
              <a:buFont typeface="Wingdings" panose="05000000000000000000" pitchFamily="2" charset="2"/>
              <a:buChar char="§"/>
            </a:pPr>
            <a:r>
              <a:rPr lang="en-US" altLang="en-US" sz="2400" dirty="0">
                <a:latin typeface="SWCC 3- Medium" panose="00000500000000000000" pitchFamily="2" charset="-78"/>
                <a:cs typeface="SWCC 3- Medium" panose="00000500000000000000" pitchFamily="2" charset="-78"/>
              </a:rPr>
              <a:t>Inclusion content</a:t>
            </a:r>
          </a:p>
          <a:p>
            <a:pPr marL="800100" lvl="1" indent="-342900" eaLnBrk="1" hangingPunct="1">
              <a:lnSpc>
                <a:spcPct val="150000"/>
              </a:lnSpc>
              <a:spcBef>
                <a:spcPts val="0"/>
              </a:spcBef>
              <a:spcAft>
                <a:spcPts val="0"/>
              </a:spcAft>
              <a:buClr>
                <a:srgbClr val="0070C0"/>
              </a:buClr>
              <a:buSzPct val="70000"/>
              <a:buFont typeface="Wingdings" panose="05000000000000000000" pitchFamily="2" charset="2"/>
              <a:buChar char="§"/>
            </a:pPr>
            <a:r>
              <a:rPr lang="en-US" altLang="en-US" sz="2400" dirty="0">
                <a:latin typeface="SWCC 3- Medium" panose="00000500000000000000" pitchFamily="2" charset="-78"/>
                <a:cs typeface="SWCC 3- Medium" panose="00000500000000000000" pitchFamily="2" charset="-78"/>
              </a:rPr>
              <a:t>Cold work</a:t>
            </a:r>
          </a:p>
        </p:txBody>
      </p:sp>
      <p:pic>
        <p:nvPicPr>
          <p:cNvPr id="9" name="Picture 8">
            <a:extLst>
              <a:ext uri="{FF2B5EF4-FFF2-40B4-BE49-F238E27FC236}">
                <a16:creationId xmlns:a16="http://schemas.microsoft.com/office/drawing/2014/main" id="{6FFF50C2-1A7A-D4B4-0C97-6B4D71E50BA5}"/>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5240000" y="4472331"/>
            <a:ext cx="2317292" cy="1737969"/>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2480930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pic>
        <p:nvPicPr>
          <p:cNvPr id="4" name="Graphic 3">
            <a:extLst>
              <a:ext uri="{FF2B5EF4-FFF2-40B4-BE49-F238E27FC236}">
                <a16:creationId xmlns:a16="http://schemas.microsoft.com/office/drawing/2014/main" id="{E3D138B9-54CA-AD9D-B21D-86E6705112B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324967" y="114300"/>
            <a:ext cx="955072" cy="1266507"/>
          </a:xfrm>
          <a:prstGeom prst="rect">
            <a:avLst/>
          </a:prstGeom>
        </p:spPr>
      </p:pic>
      <p:sp>
        <p:nvSpPr>
          <p:cNvPr id="5" name="TextBox 4">
            <a:extLst>
              <a:ext uri="{FF2B5EF4-FFF2-40B4-BE49-F238E27FC236}">
                <a16:creationId xmlns:a16="http://schemas.microsoft.com/office/drawing/2014/main" id="{E86C00EC-EA4B-6D3D-6516-E93C129B86EE}"/>
              </a:ext>
            </a:extLst>
          </p:cNvPr>
          <p:cNvSpPr txBox="1"/>
          <p:nvPr/>
        </p:nvSpPr>
        <p:spPr>
          <a:xfrm>
            <a:off x="1752600" y="3162300"/>
            <a:ext cx="9793673" cy="4955203"/>
          </a:xfrm>
          <a:prstGeom prst="rect">
            <a:avLst/>
          </a:prstGeom>
          <a:noFill/>
        </p:spPr>
        <p:txBody>
          <a:bodyPr wrap="square" rtlCol="0">
            <a:spAutoFit/>
          </a:bodyPr>
          <a:lstStyle/>
          <a:p>
            <a:pPr marL="342900" indent="-342900">
              <a:lnSpc>
                <a:spcPct val="150000"/>
              </a:lnSpc>
              <a:spcBef>
                <a:spcPts val="1200"/>
              </a:spcBef>
              <a:spcAft>
                <a:spcPts val="1200"/>
              </a:spcAft>
              <a:buClr>
                <a:schemeClr val="tx2">
                  <a:lumMod val="60000"/>
                  <a:lumOff val="40000"/>
                </a:schemeClr>
              </a:buClr>
              <a:buSzPct val="70000"/>
              <a:buFont typeface="Wingdings" panose="05000000000000000000" pitchFamily="2" charset="2"/>
              <a:buChar char="q"/>
            </a:pPr>
            <a:r>
              <a:rPr lang="en-US" sz="3200" dirty="0">
                <a:latin typeface="SWCC 3- Medium" panose="00000500000000000000" pitchFamily="2" charset="-78"/>
                <a:cs typeface="SWCC 3- Medium" panose="00000500000000000000" pitchFamily="2" charset="-78"/>
              </a:rPr>
              <a:t>Mechanism of Hydrogen Generation</a:t>
            </a:r>
          </a:p>
          <a:p>
            <a:pPr marL="342900" indent="-342900">
              <a:lnSpc>
                <a:spcPct val="150000"/>
              </a:lnSpc>
              <a:spcBef>
                <a:spcPts val="1200"/>
              </a:spcBef>
              <a:spcAft>
                <a:spcPts val="1200"/>
              </a:spcAft>
              <a:buClr>
                <a:schemeClr val="tx2">
                  <a:lumMod val="60000"/>
                  <a:lumOff val="40000"/>
                </a:schemeClr>
              </a:buClr>
              <a:buSzPct val="70000"/>
              <a:buFont typeface="Wingdings" panose="05000000000000000000" pitchFamily="2" charset="2"/>
              <a:buChar char="q"/>
            </a:pPr>
            <a:r>
              <a:rPr lang="en-US" sz="3200" dirty="0">
                <a:latin typeface="SWCC 3- Medium" panose="00000500000000000000" pitchFamily="2" charset="-78"/>
                <a:cs typeface="SWCC 3- Medium" panose="00000500000000000000" pitchFamily="2" charset="-78"/>
              </a:rPr>
              <a:t>Types of Hydrogen Assisted Cracking (HAC)</a:t>
            </a:r>
          </a:p>
          <a:p>
            <a:pPr marL="342900" indent="-342900">
              <a:lnSpc>
                <a:spcPct val="150000"/>
              </a:lnSpc>
              <a:spcBef>
                <a:spcPts val="1200"/>
              </a:spcBef>
              <a:spcAft>
                <a:spcPts val="1200"/>
              </a:spcAft>
              <a:buClr>
                <a:schemeClr val="tx2">
                  <a:lumMod val="60000"/>
                  <a:lumOff val="40000"/>
                </a:schemeClr>
              </a:buClr>
              <a:buSzPct val="70000"/>
              <a:buFont typeface="Wingdings" panose="05000000000000000000" pitchFamily="2" charset="2"/>
              <a:buChar char="q"/>
            </a:pPr>
            <a:r>
              <a:rPr lang="en-US" sz="3200" dirty="0">
                <a:latin typeface="SWCC 3- Medium" panose="00000500000000000000" pitchFamily="2" charset="-78"/>
                <a:cs typeface="SWCC 3- Medium" panose="00000500000000000000" pitchFamily="2" charset="-78"/>
              </a:rPr>
              <a:t>Mechanisms of HAC</a:t>
            </a:r>
          </a:p>
          <a:p>
            <a:pPr marL="342900" indent="-342900">
              <a:lnSpc>
                <a:spcPct val="150000"/>
              </a:lnSpc>
              <a:spcBef>
                <a:spcPts val="1200"/>
              </a:spcBef>
              <a:spcAft>
                <a:spcPts val="1200"/>
              </a:spcAft>
              <a:buClr>
                <a:schemeClr val="tx2">
                  <a:lumMod val="60000"/>
                  <a:lumOff val="40000"/>
                </a:schemeClr>
              </a:buClr>
              <a:buSzPct val="70000"/>
              <a:buFont typeface="Wingdings" panose="05000000000000000000" pitchFamily="2" charset="2"/>
              <a:buChar char="q"/>
            </a:pPr>
            <a:r>
              <a:rPr lang="en-US" sz="3200" dirty="0">
                <a:latin typeface="SWCC 3- Medium" panose="00000500000000000000" pitchFamily="2" charset="-78"/>
                <a:cs typeface="SWCC 3- Medium" panose="00000500000000000000" pitchFamily="2" charset="-78"/>
              </a:rPr>
              <a:t>Cases of  Low- and High-strength Alloy HAC</a:t>
            </a:r>
          </a:p>
          <a:p>
            <a:pPr marL="342900" indent="-342900">
              <a:lnSpc>
                <a:spcPct val="150000"/>
              </a:lnSpc>
              <a:spcBef>
                <a:spcPts val="1200"/>
              </a:spcBef>
              <a:spcAft>
                <a:spcPts val="1200"/>
              </a:spcAft>
              <a:buClr>
                <a:schemeClr val="tx2">
                  <a:lumMod val="60000"/>
                  <a:lumOff val="40000"/>
                </a:schemeClr>
              </a:buClr>
              <a:buSzPct val="70000"/>
              <a:buFont typeface="Wingdings" panose="05000000000000000000" pitchFamily="2" charset="2"/>
              <a:buChar char="q"/>
            </a:pPr>
            <a:r>
              <a:rPr lang="en-US" sz="3200" dirty="0">
                <a:latin typeface="SWCC 3- Medium" panose="00000500000000000000" pitchFamily="2" charset="-78"/>
                <a:cs typeface="SWCC 3- Medium" panose="00000500000000000000" pitchFamily="2" charset="-78"/>
              </a:rPr>
              <a:t>Concluding Remarks</a:t>
            </a:r>
          </a:p>
        </p:txBody>
      </p:sp>
      <p:sp>
        <p:nvSpPr>
          <p:cNvPr id="6" name="Title 1">
            <a:extLst>
              <a:ext uri="{FF2B5EF4-FFF2-40B4-BE49-F238E27FC236}">
                <a16:creationId xmlns:a16="http://schemas.microsoft.com/office/drawing/2014/main" id="{F716EE9F-D0EA-EB48-1697-14B8FDF0A656}"/>
              </a:ext>
            </a:extLst>
          </p:cNvPr>
          <p:cNvSpPr txBox="1">
            <a:spLocks/>
          </p:cNvSpPr>
          <p:nvPr/>
        </p:nvSpPr>
        <p:spPr>
          <a:xfrm>
            <a:off x="1828800" y="723899"/>
            <a:ext cx="15496167" cy="76200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en-US" b="1" dirty="0">
                <a:latin typeface="SWCC 4- Bold" panose="00000500000000000000" pitchFamily="2" charset="-78"/>
                <a:cs typeface="SWCC 4- Bold" panose="00000500000000000000" pitchFamily="2" charset="-78"/>
              </a:rPr>
              <a:t>Topics</a:t>
            </a:r>
          </a:p>
        </p:txBody>
      </p:sp>
      <p:grpSp>
        <p:nvGrpSpPr>
          <p:cNvPr id="7" name="Group 38">
            <a:extLst>
              <a:ext uri="{FF2B5EF4-FFF2-40B4-BE49-F238E27FC236}">
                <a16:creationId xmlns:a16="http://schemas.microsoft.com/office/drawing/2014/main" id="{127D7F79-E94E-F8C8-91F8-C8E79B9C9F8F}"/>
              </a:ext>
            </a:extLst>
          </p:cNvPr>
          <p:cNvGrpSpPr>
            <a:grpSpLocks/>
          </p:cNvGrpSpPr>
          <p:nvPr/>
        </p:nvGrpSpPr>
        <p:grpSpPr bwMode="auto">
          <a:xfrm>
            <a:off x="12459612" y="2781300"/>
            <a:ext cx="4990188" cy="5464632"/>
            <a:chOff x="1380203" y="998730"/>
            <a:chExt cx="6669087" cy="5247973"/>
          </a:xfrm>
        </p:grpSpPr>
        <p:sp>
          <p:nvSpPr>
            <p:cNvPr id="8" name="Rectangle 2">
              <a:extLst>
                <a:ext uri="{FF2B5EF4-FFF2-40B4-BE49-F238E27FC236}">
                  <a16:creationId xmlns:a16="http://schemas.microsoft.com/office/drawing/2014/main" id="{8B36F662-690B-A780-76B9-65D1009B4044}"/>
                </a:ext>
              </a:extLst>
            </p:cNvPr>
            <p:cNvSpPr>
              <a:spLocks noChangeArrowheads="1"/>
            </p:cNvSpPr>
            <p:nvPr/>
          </p:nvSpPr>
          <p:spPr bwMode="auto">
            <a:xfrm>
              <a:off x="1380203" y="998730"/>
              <a:ext cx="6669087" cy="5247973"/>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defRPr/>
              </a:pPr>
              <a:endParaRPr lang="en-US" sz="1400">
                <a:solidFill>
                  <a:schemeClr val="tx1"/>
                </a:solidFill>
                <a:latin typeface="SWCC 3- Medium" panose="00000500000000000000" pitchFamily="2" charset="-78"/>
                <a:cs typeface="SWCC 3- Medium" panose="00000500000000000000" pitchFamily="2" charset="-78"/>
              </a:endParaRPr>
            </a:p>
          </p:txBody>
        </p:sp>
        <p:sp>
          <p:nvSpPr>
            <p:cNvPr id="9" name="Line 4">
              <a:extLst>
                <a:ext uri="{FF2B5EF4-FFF2-40B4-BE49-F238E27FC236}">
                  <a16:creationId xmlns:a16="http://schemas.microsoft.com/office/drawing/2014/main" id="{792FABDE-2D22-8E04-576C-2C3C63E172DF}"/>
                </a:ext>
              </a:extLst>
            </p:cNvPr>
            <p:cNvSpPr>
              <a:spLocks noChangeShapeType="1"/>
            </p:cNvSpPr>
            <p:nvPr/>
          </p:nvSpPr>
          <p:spPr bwMode="auto">
            <a:xfrm>
              <a:off x="3952256" y="1370158"/>
              <a:ext cx="0" cy="2819778"/>
            </a:xfrm>
            <a:prstGeom prst="line">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defRPr/>
              </a:pPr>
              <a:endParaRPr lang="en-US" sz="1400">
                <a:latin typeface="SWCC 3- Medium" panose="00000500000000000000" pitchFamily="2" charset="-78"/>
                <a:cs typeface="SWCC 3- Medium" panose="00000500000000000000" pitchFamily="2" charset="-78"/>
              </a:endParaRPr>
            </a:p>
          </p:txBody>
        </p:sp>
        <p:sp>
          <p:nvSpPr>
            <p:cNvPr id="10" name="Rectangle 5">
              <a:extLst>
                <a:ext uri="{FF2B5EF4-FFF2-40B4-BE49-F238E27FC236}">
                  <a16:creationId xmlns:a16="http://schemas.microsoft.com/office/drawing/2014/main" id="{4EEF2E32-9723-6CBD-B41D-A1E70233784C}"/>
                </a:ext>
              </a:extLst>
            </p:cNvPr>
            <p:cNvSpPr>
              <a:spLocks noChangeArrowheads="1"/>
            </p:cNvSpPr>
            <p:nvPr/>
          </p:nvSpPr>
          <p:spPr bwMode="auto">
            <a:xfrm>
              <a:off x="1450179" y="3904979"/>
              <a:ext cx="2121918" cy="916279"/>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lvl1pPr>
                <a:defRPr sz="2400">
                  <a:solidFill>
                    <a:schemeClr val="tx1"/>
                  </a:solidFill>
                  <a:latin typeface="Univers 57 Condensed" pitchFamily="34" charset="0"/>
                  <a:ea typeface="ヒラギノ角ゴ Pro W3"/>
                  <a:cs typeface="ヒラギノ角ゴ Pro W3"/>
                </a:defRPr>
              </a:lvl1pPr>
              <a:lvl2pPr marL="742950" indent="-285750">
                <a:defRPr sz="2400">
                  <a:solidFill>
                    <a:schemeClr val="tx1"/>
                  </a:solidFill>
                  <a:latin typeface="Univers 57 Condensed" pitchFamily="34" charset="0"/>
                  <a:ea typeface="ヒラギノ角ゴ Pro W3"/>
                  <a:cs typeface="ヒラギノ角ゴ Pro W3"/>
                </a:defRPr>
              </a:lvl2pPr>
              <a:lvl3pPr marL="1143000" indent="-228600">
                <a:defRPr sz="2400">
                  <a:solidFill>
                    <a:schemeClr val="tx1"/>
                  </a:solidFill>
                  <a:latin typeface="Univers 57 Condensed" pitchFamily="34" charset="0"/>
                  <a:ea typeface="ヒラギノ角ゴ Pro W3"/>
                  <a:cs typeface="ヒラギノ角ゴ Pro W3"/>
                </a:defRPr>
              </a:lvl3pPr>
              <a:lvl4pPr marL="1600200" indent="-228600">
                <a:defRPr sz="2400">
                  <a:solidFill>
                    <a:schemeClr val="tx1"/>
                  </a:solidFill>
                  <a:latin typeface="Univers 57 Condensed" pitchFamily="34" charset="0"/>
                  <a:ea typeface="ヒラギノ角ゴ Pro W3"/>
                  <a:cs typeface="ヒラギノ角ゴ Pro W3"/>
                </a:defRPr>
              </a:lvl4pPr>
              <a:lvl5pPr marL="2057400" indent="-228600">
                <a:defRPr sz="2400">
                  <a:solidFill>
                    <a:schemeClr val="tx1"/>
                  </a:solidFill>
                  <a:latin typeface="Univers 57 Condensed"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Univers 57 Condensed"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Univers 57 Condensed"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Univers 57 Condensed"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Univers 57 Condensed" pitchFamily="34" charset="0"/>
                  <a:ea typeface="ヒラギノ角ゴ Pro W3"/>
                  <a:cs typeface="ヒラギノ角ゴ Pro W3"/>
                </a:defRPr>
              </a:lvl9pPr>
            </a:lstStyle>
            <a:p>
              <a:r>
                <a:rPr lang="en-US" altLang="en-US" sz="1400" b="1" dirty="0">
                  <a:latin typeface="SWCC 3- Medium" panose="00000500000000000000" pitchFamily="2" charset="-78"/>
                  <a:cs typeface="SWCC 3- Medium" panose="00000500000000000000" pitchFamily="2" charset="-78"/>
                </a:rPr>
                <a:t>SURFACE OF PIPE EXPOSED TO H</a:t>
              </a:r>
              <a:r>
                <a:rPr lang="en-US" altLang="en-US" sz="1400" b="1" baseline="-25000" dirty="0">
                  <a:latin typeface="SWCC 3- Medium" panose="00000500000000000000" pitchFamily="2" charset="-78"/>
                  <a:cs typeface="SWCC 3- Medium" panose="00000500000000000000" pitchFamily="2" charset="-78"/>
                </a:rPr>
                <a:t>2</a:t>
              </a:r>
              <a:r>
                <a:rPr lang="en-US" altLang="en-US" sz="1400" b="1" dirty="0">
                  <a:latin typeface="SWCC 3- Medium" panose="00000500000000000000" pitchFamily="2" charset="-78"/>
                  <a:cs typeface="SWCC 3- Medium" panose="00000500000000000000" pitchFamily="2" charset="-78"/>
                </a:rPr>
                <a:t>S AND MOISTURE</a:t>
              </a:r>
              <a:endParaRPr lang="en-US" altLang="en-US" sz="1400" dirty="0">
                <a:latin typeface="SWCC 3- Medium" panose="00000500000000000000" pitchFamily="2" charset="-78"/>
                <a:cs typeface="SWCC 3- Medium" panose="00000500000000000000" pitchFamily="2" charset="-78"/>
              </a:endParaRPr>
            </a:p>
          </p:txBody>
        </p:sp>
        <p:sp>
          <p:nvSpPr>
            <p:cNvPr id="11" name="Rectangle 6">
              <a:extLst>
                <a:ext uri="{FF2B5EF4-FFF2-40B4-BE49-F238E27FC236}">
                  <a16:creationId xmlns:a16="http://schemas.microsoft.com/office/drawing/2014/main" id="{512F2EC5-FFD2-636B-567D-2E101A4D2A9E}"/>
                </a:ext>
              </a:extLst>
            </p:cNvPr>
            <p:cNvSpPr>
              <a:spLocks noChangeArrowheads="1"/>
            </p:cNvSpPr>
            <p:nvPr/>
          </p:nvSpPr>
          <p:spPr bwMode="auto">
            <a:xfrm>
              <a:off x="5857397" y="3354944"/>
              <a:ext cx="1905143" cy="1264208"/>
            </a:xfrm>
            <a:prstGeom prst="rect">
              <a:avLst/>
            </a:prstGeom>
            <a:ln/>
          </p:spPr>
          <p:style>
            <a:lnRef idx="1">
              <a:schemeClr val="accent5"/>
            </a:lnRef>
            <a:fillRef idx="2">
              <a:schemeClr val="accent5"/>
            </a:fillRef>
            <a:effectRef idx="1">
              <a:schemeClr val="accent5"/>
            </a:effectRef>
            <a:fontRef idx="minor">
              <a:schemeClr val="dk1"/>
            </a:fontRef>
          </p:style>
          <p:txBody>
            <a:bodyPr>
              <a:spAutoFit/>
            </a:bodyPr>
            <a:lstStyle>
              <a:lvl1pPr>
                <a:defRPr sz="2400">
                  <a:solidFill>
                    <a:schemeClr val="tx1"/>
                  </a:solidFill>
                  <a:latin typeface="Univers 57 Condensed" pitchFamily="34" charset="0"/>
                  <a:ea typeface="ヒラギノ角ゴ Pro W3"/>
                  <a:cs typeface="ヒラギノ角ゴ Pro W3"/>
                </a:defRPr>
              </a:lvl1pPr>
              <a:lvl2pPr marL="742950" indent="-285750">
                <a:defRPr sz="2400">
                  <a:solidFill>
                    <a:schemeClr val="tx1"/>
                  </a:solidFill>
                  <a:latin typeface="Univers 57 Condensed" pitchFamily="34" charset="0"/>
                  <a:ea typeface="ヒラギノ角ゴ Pro W3"/>
                  <a:cs typeface="ヒラギノ角ゴ Pro W3"/>
                </a:defRPr>
              </a:lvl2pPr>
              <a:lvl3pPr marL="1143000" indent="-228600">
                <a:defRPr sz="2400">
                  <a:solidFill>
                    <a:schemeClr val="tx1"/>
                  </a:solidFill>
                  <a:latin typeface="Univers 57 Condensed" pitchFamily="34" charset="0"/>
                  <a:ea typeface="ヒラギノ角ゴ Pro W3"/>
                  <a:cs typeface="ヒラギノ角ゴ Pro W3"/>
                </a:defRPr>
              </a:lvl3pPr>
              <a:lvl4pPr marL="1600200" indent="-228600">
                <a:defRPr sz="2400">
                  <a:solidFill>
                    <a:schemeClr val="tx1"/>
                  </a:solidFill>
                  <a:latin typeface="Univers 57 Condensed" pitchFamily="34" charset="0"/>
                  <a:ea typeface="ヒラギノ角ゴ Pro W3"/>
                  <a:cs typeface="ヒラギノ角ゴ Pro W3"/>
                </a:defRPr>
              </a:lvl4pPr>
              <a:lvl5pPr marL="2057400" indent="-228600">
                <a:defRPr sz="2400">
                  <a:solidFill>
                    <a:schemeClr val="tx1"/>
                  </a:solidFill>
                  <a:latin typeface="Univers 57 Condensed"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Univers 57 Condensed"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Univers 57 Condensed"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Univers 57 Condensed"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Univers 57 Condensed" pitchFamily="34" charset="0"/>
                  <a:ea typeface="ヒラギノ角ゴ Pro W3"/>
                  <a:cs typeface="ヒラギノ角ゴ Pro W3"/>
                </a:defRPr>
              </a:lvl9pPr>
            </a:lstStyle>
            <a:p>
              <a:r>
                <a:rPr lang="en-US" altLang="en-US" sz="1400" b="1">
                  <a:latin typeface="SWCC 3- Medium" panose="00000500000000000000" pitchFamily="2" charset="-78"/>
                  <a:cs typeface="SWCC 3- Medium" panose="00000500000000000000" pitchFamily="2" charset="-78"/>
                </a:rPr>
                <a:t>HAIRLINE FRACTURE DUE TO H</a:t>
              </a:r>
              <a:r>
                <a:rPr lang="en-US" altLang="en-US" sz="1400" b="1" baseline="-25000">
                  <a:latin typeface="SWCC 3- Medium" panose="00000500000000000000" pitchFamily="2" charset="-78"/>
                  <a:cs typeface="SWCC 3- Medium" panose="00000500000000000000" pitchFamily="2" charset="-78"/>
                </a:rPr>
                <a:t>2</a:t>
              </a:r>
              <a:r>
                <a:rPr lang="en-US" altLang="en-US" sz="1400" b="1">
                  <a:latin typeface="SWCC 3- Medium" panose="00000500000000000000" pitchFamily="2" charset="-78"/>
                  <a:cs typeface="SWCC 3- Medium" panose="00000500000000000000" pitchFamily="2" charset="-78"/>
                </a:rPr>
                <a:t> AND TENSILE STRESS</a:t>
              </a:r>
              <a:endParaRPr lang="en-US" altLang="en-US" sz="1400">
                <a:latin typeface="SWCC 3- Medium" panose="00000500000000000000" pitchFamily="2" charset="-78"/>
                <a:cs typeface="SWCC 3- Medium" panose="00000500000000000000" pitchFamily="2" charset="-78"/>
              </a:endParaRPr>
            </a:p>
          </p:txBody>
        </p:sp>
        <p:sp>
          <p:nvSpPr>
            <p:cNvPr id="12" name="Rectangle 7">
              <a:extLst>
                <a:ext uri="{FF2B5EF4-FFF2-40B4-BE49-F238E27FC236}">
                  <a16:creationId xmlns:a16="http://schemas.microsoft.com/office/drawing/2014/main" id="{0269D588-38D0-8172-65D0-085E4CD211D3}"/>
                </a:ext>
              </a:extLst>
            </p:cNvPr>
            <p:cNvSpPr>
              <a:spLocks noChangeArrowheads="1"/>
            </p:cNvSpPr>
            <p:nvPr/>
          </p:nvSpPr>
          <p:spPr bwMode="auto">
            <a:xfrm>
              <a:off x="2351240" y="5635337"/>
              <a:ext cx="3944970" cy="565567"/>
            </a:xfrm>
            <a:prstGeom prst="rect">
              <a:avLst/>
            </a:prstGeom>
            <a:ln/>
          </p:spPr>
          <p:style>
            <a:lnRef idx="1">
              <a:schemeClr val="accent5"/>
            </a:lnRef>
            <a:fillRef idx="2">
              <a:schemeClr val="accent5"/>
            </a:fillRef>
            <a:effectRef idx="1">
              <a:schemeClr val="accent5"/>
            </a:effectRef>
            <a:fontRef idx="minor">
              <a:schemeClr val="dk1"/>
            </a:fontRef>
          </p:style>
          <p:txBody>
            <a:bodyPr>
              <a:spAutoFit/>
            </a:bodyPr>
            <a:lstStyle>
              <a:lvl1pPr>
                <a:defRPr sz="2400">
                  <a:solidFill>
                    <a:schemeClr val="tx1"/>
                  </a:solidFill>
                  <a:latin typeface="Univers 57 Condensed" pitchFamily="34" charset="0"/>
                  <a:ea typeface="ヒラギノ角ゴ Pro W3"/>
                  <a:cs typeface="ヒラギノ角ゴ Pro W3"/>
                </a:defRPr>
              </a:lvl1pPr>
              <a:lvl2pPr marL="742950" indent="-285750">
                <a:defRPr sz="2400">
                  <a:solidFill>
                    <a:schemeClr val="tx1"/>
                  </a:solidFill>
                  <a:latin typeface="Univers 57 Condensed" pitchFamily="34" charset="0"/>
                  <a:ea typeface="ヒラギノ角ゴ Pro W3"/>
                  <a:cs typeface="ヒラギノ角ゴ Pro W3"/>
                </a:defRPr>
              </a:lvl2pPr>
              <a:lvl3pPr marL="1143000" indent="-228600">
                <a:defRPr sz="2400">
                  <a:solidFill>
                    <a:schemeClr val="tx1"/>
                  </a:solidFill>
                  <a:latin typeface="Univers 57 Condensed" pitchFamily="34" charset="0"/>
                  <a:ea typeface="ヒラギノ角ゴ Pro W3"/>
                  <a:cs typeface="ヒラギノ角ゴ Pro W3"/>
                </a:defRPr>
              </a:lvl3pPr>
              <a:lvl4pPr marL="1600200" indent="-228600">
                <a:defRPr sz="2400">
                  <a:solidFill>
                    <a:schemeClr val="tx1"/>
                  </a:solidFill>
                  <a:latin typeface="Univers 57 Condensed" pitchFamily="34" charset="0"/>
                  <a:ea typeface="ヒラギノ角ゴ Pro W3"/>
                  <a:cs typeface="ヒラギノ角ゴ Pro W3"/>
                </a:defRPr>
              </a:lvl4pPr>
              <a:lvl5pPr marL="2057400" indent="-228600">
                <a:defRPr sz="2400">
                  <a:solidFill>
                    <a:schemeClr val="tx1"/>
                  </a:solidFill>
                  <a:latin typeface="Univers 57 Condensed"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Univers 57 Condensed"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Univers 57 Condensed"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Univers 57 Condensed"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Univers 57 Condensed" pitchFamily="34" charset="0"/>
                  <a:ea typeface="ヒラギノ角ゴ Pro W3"/>
                  <a:cs typeface="ヒラギノ角ゴ Pro W3"/>
                </a:defRPr>
              </a:lvl9pPr>
            </a:lstStyle>
            <a:p>
              <a:pPr algn="ctr"/>
              <a:r>
                <a:rPr lang="en-US" altLang="en-US" sz="1400" b="1" dirty="0">
                  <a:latin typeface="SWCC 3- Medium" panose="00000500000000000000" pitchFamily="2" charset="-78"/>
                  <a:cs typeface="SWCC 3- Medium" panose="00000500000000000000" pitchFamily="2" charset="-78"/>
                </a:rPr>
                <a:t>PIPE WALL </a:t>
              </a:r>
            </a:p>
            <a:p>
              <a:pPr algn="ctr"/>
              <a:r>
                <a:rPr lang="en-US" altLang="en-US" sz="1400" b="1" dirty="0">
                  <a:latin typeface="SWCC 3- Medium" panose="00000500000000000000" pitchFamily="2" charset="-78"/>
                  <a:cs typeface="SWCC 3- Medium" panose="00000500000000000000" pitchFamily="2" charset="-78"/>
                </a:rPr>
                <a:t>HARDNESS GREATER THAN 22 </a:t>
              </a:r>
              <a:r>
                <a:rPr lang="en-US" altLang="en-US" sz="1400" b="1" dirty="0" err="1">
                  <a:latin typeface="SWCC 3- Medium" panose="00000500000000000000" pitchFamily="2" charset="-78"/>
                  <a:cs typeface="SWCC 3- Medium" panose="00000500000000000000" pitchFamily="2" charset="-78"/>
                </a:rPr>
                <a:t>HR</a:t>
              </a:r>
              <a:r>
                <a:rPr lang="en-US" altLang="en-US" sz="1400" b="1" baseline="-25000" dirty="0" err="1">
                  <a:latin typeface="SWCC 3- Medium" panose="00000500000000000000" pitchFamily="2" charset="-78"/>
                  <a:cs typeface="SWCC 3- Medium" panose="00000500000000000000" pitchFamily="2" charset="-78"/>
                </a:rPr>
                <a:t>c</a:t>
              </a:r>
              <a:endParaRPr lang="en-US" altLang="en-US" sz="1400" dirty="0">
                <a:latin typeface="SWCC 3- Medium" panose="00000500000000000000" pitchFamily="2" charset="-78"/>
                <a:cs typeface="SWCC 3- Medium" panose="00000500000000000000" pitchFamily="2" charset="-78"/>
              </a:endParaRPr>
            </a:p>
          </p:txBody>
        </p:sp>
        <p:sp>
          <p:nvSpPr>
            <p:cNvPr id="13" name="Rectangle 8">
              <a:extLst>
                <a:ext uri="{FF2B5EF4-FFF2-40B4-BE49-F238E27FC236}">
                  <a16:creationId xmlns:a16="http://schemas.microsoft.com/office/drawing/2014/main" id="{7081D71A-1209-9F24-AD1B-F4C379C7A108}"/>
                </a:ext>
              </a:extLst>
            </p:cNvPr>
            <p:cNvSpPr>
              <a:spLocks noChangeArrowheads="1"/>
            </p:cNvSpPr>
            <p:nvPr/>
          </p:nvSpPr>
          <p:spPr bwMode="auto">
            <a:xfrm>
              <a:off x="5173111" y="2057347"/>
              <a:ext cx="2131066" cy="565567"/>
            </a:xfrm>
            <a:prstGeom prst="rect">
              <a:avLst/>
            </a:prstGeom>
            <a:ln/>
          </p:spPr>
          <p:style>
            <a:lnRef idx="1">
              <a:schemeClr val="accent5"/>
            </a:lnRef>
            <a:fillRef idx="2">
              <a:schemeClr val="accent5"/>
            </a:fillRef>
            <a:effectRef idx="1">
              <a:schemeClr val="accent5"/>
            </a:effectRef>
            <a:fontRef idx="minor">
              <a:schemeClr val="dk1"/>
            </a:fontRef>
          </p:style>
          <p:txBody>
            <a:bodyPr>
              <a:spAutoFit/>
            </a:bodyPr>
            <a:lstStyle>
              <a:lvl1pPr>
                <a:defRPr sz="2400">
                  <a:solidFill>
                    <a:schemeClr val="tx1"/>
                  </a:solidFill>
                  <a:latin typeface="Univers 57 Condensed" pitchFamily="34" charset="0"/>
                  <a:ea typeface="ヒラギノ角ゴ Pro W3"/>
                  <a:cs typeface="ヒラギノ角ゴ Pro W3"/>
                </a:defRPr>
              </a:lvl1pPr>
              <a:lvl2pPr marL="742950" indent="-285750">
                <a:defRPr sz="2400">
                  <a:solidFill>
                    <a:schemeClr val="tx1"/>
                  </a:solidFill>
                  <a:latin typeface="Univers 57 Condensed" pitchFamily="34" charset="0"/>
                  <a:ea typeface="ヒラギノ角ゴ Pro W3"/>
                  <a:cs typeface="ヒラギノ角ゴ Pro W3"/>
                </a:defRPr>
              </a:lvl2pPr>
              <a:lvl3pPr marL="1143000" indent="-228600">
                <a:defRPr sz="2400">
                  <a:solidFill>
                    <a:schemeClr val="tx1"/>
                  </a:solidFill>
                  <a:latin typeface="Univers 57 Condensed" pitchFamily="34" charset="0"/>
                  <a:ea typeface="ヒラギノ角ゴ Pro W3"/>
                  <a:cs typeface="ヒラギノ角ゴ Pro W3"/>
                </a:defRPr>
              </a:lvl3pPr>
              <a:lvl4pPr marL="1600200" indent="-228600">
                <a:defRPr sz="2400">
                  <a:solidFill>
                    <a:schemeClr val="tx1"/>
                  </a:solidFill>
                  <a:latin typeface="Univers 57 Condensed" pitchFamily="34" charset="0"/>
                  <a:ea typeface="ヒラギノ角ゴ Pro W3"/>
                  <a:cs typeface="ヒラギノ角ゴ Pro W3"/>
                </a:defRPr>
              </a:lvl4pPr>
              <a:lvl5pPr marL="2057400" indent="-228600">
                <a:defRPr sz="2400">
                  <a:solidFill>
                    <a:schemeClr val="tx1"/>
                  </a:solidFill>
                  <a:latin typeface="Univers 57 Condensed"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Univers 57 Condensed"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Univers 57 Condensed"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Univers 57 Condensed"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Univers 57 Condensed" pitchFamily="34" charset="0"/>
                  <a:ea typeface="ヒラギノ角ゴ Pro W3"/>
                  <a:cs typeface="ヒラギノ角ゴ Pro W3"/>
                </a:defRPr>
              </a:lvl9pPr>
            </a:lstStyle>
            <a:p>
              <a:pPr algn="ctr"/>
              <a:r>
                <a:rPr lang="en-US" altLang="en-US" sz="1400" b="1">
                  <a:latin typeface="SWCC 3- Medium" panose="00000500000000000000" pitchFamily="2" charset="-78"/>
                  <a:cs typeface="SWCC 3- Medium" panose="00000500000000000000" pitchFamily="2" charset="-78"/>
                </a:rPr>
                <a:t>TENSILE     STRESS</a:t>
              </a:r>
              <a:endParaRPr lang="en-US" altLang="en-US" sz="1400">
                <a:latin typeface="SWCC 3- Medium" panose="00000500000000000000" pitchFamily="2" charset="-78"/>
                <a:cs typeface="SWCC 3- Medium" panose="00000500000000000000" pitchFamily="2" charset="-78"/>
              </a:endParaRPr>
            </a:p>
          </p:txBody>
        </p:sp>
        <p:sp>
          <p:nvSpPr>
            <p:cNvPr id="14" name="Rectangle 9">
              <a:extLst>
                <a:ext uri="{FF2B5EF4-FFF2-40B4-BE49-F238E27FC236}">
                  <a16:creationId xmlns:a16="http://schemas.microsoft.com/office/drawing/2014/main" id="{9C40CE97-4F9D-7ED2-6F26-7BF8B784DAE3}"/>
                </a:ext>
              </a:extLst>
            </p:cNvPr>
            <p:cNvSpPr>
              <a:spLocks noChangeArrowheads="1"/>
            </p:cNvSpPr>
            <p:nvPr/>
          </p:nvSpPr>
          <p:spPr bwMode="auto">
            <a:xfrm>
              <a:off x="1571370" y="3319549"/>
              <a:ext cx="1848661" cy="565567"/>
            </a:xfrm>
            <a:prstGeom prst="rect">
              <a:avLst/>
            </a:prstGeom>
            <a:ln/>
          </p:spPr>
          <p:style>
            <a:lnRef idx="1">
              <a:schemeClr val="accent5"/>
            </a:lnRef>
            <a:fillRef idx="2">
              <a:schemeClr val="accent5"/>
            </a:fillRef>
            <a:effectRef idx="1">
              <a:schemeClr val="accent5"/>
            </a:effectRef>
            <a:fontRef idx="minor">
              <a:schemeClr val="dk1"/>
            </a:fontRef>
          </p:style>
          <p:txBody>
            <a:bodyPr>
              <a:spAutoFit/>
            </a:bodyPr>
            <a:lstStyle>
              <a:lvl1pPr>
                <a:defRPr sz="2400">
                  <a:solidFill>
                    <a:schemeClr val="tx1"/>
                  </a:solidFill>
                  <a:latin typeface="Univers 57 Condensed" pitchFamily="34" charset="0"/>
                  <a:ea typeface="ヒラギノ角ゴ Pro W3"/>
                  <a:cs typeface="ヒラギノ角ゴ Pro W3"/>
                </a:defRPr>
              </a:lvl1pPr>
              <a:lvl2pPr marL="742950" indent="-285750">
                <a:defRPr sz="2400">
                  <a:solidFill>
                    <a:schemeClr val="tx1"/>
                  </a:solidFill>
                  <a:latin typeface="Univers 57 Condensed" pitchFamily="34" charset="0"/>
                  <a:ea typeface="ヒラギノ角ゴ Pro W3"/>
                  <a:cs typeface="ヒラギノ角ゴ Pro W3"/>
                </a:defRPr>
              </a:lvl2pPr>
              <a:lvl3pPr marL="1143000" indent="-228600">
                <a:defRPr sz="2400">
                  <a:solidFill>
                    <a:schemeClr val="tx1"/>
                  </a:solidFill>
                  <a:latin typeface="Univers 57 Condensed" pitchFamily="34" charset="0"/>
                  <a:ea typeface="ヒラギノ角ゴ Pro W3"/>
                  <a:cs typeface="ヒラギノ角ゴ Pro W3"/>
                </a:defRPr>
              </a:lvl3pPr>
              <a:lvl4pPr marL="1600200" indent="-228600">
                <a:defRPr sz="2400">
                  <a:solidFill>
                    <a:schemeClr val="tx1"/>
                  </a:solidFill>
                  <a:latin typeface="Univers 57 Condensed" pitchFamily="34" charset="0"/>
                  <a:ea typeface="ヒラギノ角ゴ Pro W3"/>
                  <a:cs typeface="ヒラギノ角ゴ Pro W3"/>
                </a:defRPr>
              </a:lvl4pPr>
              <a:lvl5pPr marL="2057400" indent="-228600">
                <a:defRPr sz="2400">
                  <a:solidFill>
                    <a:schemeClr val="tx1"/>
                  </a:solidFill>
                  <a:latin typeface="Univers 57 Condensed"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Univers 57 Condensed"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Univers 57 Condensed"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Univers 57 Condensed"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Univers 57 Condensed" pitchFamily="34" charset="0"/>
                  <a:ea typeface="ヒラギノ角ゴ Pro W3"/>
                  <a:cs typeface="ヒラギノ角ゴ Pro W3"/>
                </a:defRPr>
              </a:lvl9pPr>
            </a:lstStyle>
            <a:p>
              <a:pPr algn="ctr"/>
              <a:r>
                <a:rPr lang="en-US" altLang="en-US" sz="1400" b="1" dirty="0">
                  <a:latin typeface="SWCC 3- Medium" panose="00000500000000000000" pitchFamily="2" charset="-78"/>
                  <a:cs typeface="SWCC 3- Medium" panose="00000500000000000000" pitchFamily="2" charset="-78"/>
                </a:rPr>
                <a:t>CATHODE (</a:t>
              </a:r>
              <a:r>
                <a:rPr lang="en-US" altLang="en-US" sz="1400" b="1" dirty="0" err="1">
                  <a:latin typeface="SWCC 3- Medium" panose="00000500000000000000" pitchFamily="2" charset="-78"/>
                  <a:cs typeface="SWCC 3- Medium" panose="00000500000000000000" pitchFamily="2" charset="-78"/>
                </a:rPr>
                <a:t>FeS</a:t>
              </a:r>
              <a:r>
                <a:rPr lang="en-US" altLang="en-US" sz="1400" b="1" dirty="0">
                  <a:latin typeface="SWCC 3- Medium" panose="00000500000000000000" pitchFamily="2" charset="-78"/>
                  <a:cs typeface="SWCC 3- Medium" panose="00000500000000000000" pitchFamily="2" charset="-78"/>
                </a:rPr>
                <a:t>)</a:t>
              </a:r>
              <a:endParaRPr lang="en-US" altLang="en-US" sz="1400" dirty="0">
                <a:latin typeface="SWCC 3- Medium" panose="00000500000000000000" pitchFamily="2" charset="-78"/>
                <a:cs typeface="SWCC 3- Medium" panose="00000500000000000000" pitchFamily="2" charset="-78"/>
              </a:endParaRPr>
            </a:p>
          </p:txBody>
        </p:sp>
        <p:sp>
          <p:nvSpPr>
            <p:cNvPr id="15" name="Rectangle 11">
              <a:extLst>
                <a:ext uri="{FF2B5EF4-FFF2-40B4-BE49-F238E27FC236}">
                  <a16:creationId xmlns:a16="http://schemas.microsoft.com/office/drawing/2014/main" id="{231F9C6B-D30E-29F8-E5F7-39B4A09FD3B0}"/>
                </a:ext>
              </a:extLst>
            </p:cNvPr>
            <p:cNvSpPr>
              <a:spLocks noChangeArrowheads="1"/>
            </p:cNvSpPr>
            <p:nvPr/>
          </p:nvSpPr>
          <p:spPr bwMode="auto">
            <a:xfrm>
              <a:off x="3924016" y="4877125"/>
              <a:ext cx="1677046" cy="565567"/>
            </a:xfrm>
            <a:prstGeom prst="rect">
              <a:avLst/>
            </a:prstGeom>
            <a:ln/>
          </p:spPr>
          <p:style>
            <a:lnRef idx="1">
              <a:schemeClr val="accent5"/>
            </a:lnRef>
            <a:fillRef idx="2">
              <a:schemeClr val="accent5"/>
            </a:fillRef>
            <a:effectRef idx="1">
              <a:schemeClr val="accent5"/>
            </a:effectRef>
            <a:fontRef idx="minor">
              <a:schemeClr val="dk1"/>
            </a:fontRef>
          </p:style>
          <p:txBody>
            <a:bodyPr>
              <a:spAutoFit/>
            </a:bodyPr>
            <a:lstStyle>
              <a:lvl1pPr>
                <a:defRPr sz="2400">
                  <a:solidFill>
                    <a:schemeClr val="tx1"/>
                  </a:solidFill>
                  <a:latin typeface="Univers 57 Condensed" pitchFamily="34" charset="0"/>
                  <a:ea typeface="ヒラギノ角ゴ Pro W3"/>
                  <a:cs typeface="ヒラギノ角ゴ Pro W3"/>
                </a:defRPr>
              </a:lvl1pPr>
              <a:lvl2pPr marL="742950" indent="-285750">
                <a:defRPr sz="2400">
                  <a:solidFill>
                    <a:schemeClr val="tx1"/>
                  </a:solidFill>
                  <a:latin typeface="Univers 57 Condensed" pitchFamily="34" charset="0"/>
                  <a:ea typeface="ヒラギノ角ゴ Pro W3"/>
                  <a:cs typeface="ヒラギノ角ゴ Pro W3"/>
                </a:defRPr>
              </a:lvl2pPr>
              <a:lvl3pPr marL="1143000" indent="-228600">
                <a:defRPr sz="2400">
                  <a:solidFill>
                    <a:schemeClr val="tx1"/>
                  </a:solidFill>
                  <a:latin typeface="Univers 57 Condensed" pitchFamily="34" charset="0"/>
                  <a:ea typeface="ヒラギノ角ゴ Pro W3"/>
                  <a:cs typeface="ヒラギノ角ゴ Pro W3"/>
                </a:defRPr>
              </a:lvl3pPr>
              <a:lvl4pPr marL="1600200" indent="-228600">
                <a:defRPr sz="2400">
                  <a:solidFill>
                    <a:schemeClr val="tx1"/>
                  </a:solidFill>
                  <a:latin typeface="Univers 57 Condensed" pitchFamily="34" charset="0"/>
                  <a:ea typeface="ヒラギノ角ゴ Pro W3"/>
                  <a:cs typeface="ヒラギノ角ゴ Pro W3"/>
                </a:defRPr>
              </a:lvl4pPr>
              <a:lvl5pPr marL="2057400" indent="-228600">
                <a:defRPr sz="2400">
                  <a:solidFill>
                    <a:schemeClr val="tx1"/>
                  </a:solidFill>
                  <a:latin typeface="Univers 57 Condensed"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Univers 57 Condensed"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Univers 57 Condensed"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Univers 57 Condensed"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Univers 57 Condensed" pitchFamily="34" charset="0"/>
                  <a:ea typeface="ヒラギノ角ゴ Pro W3"/>
                  <a:cs typeface="ヒラギノ角ゴ Pro W3"/>
                </a:defRPr>
              </a:lvl9pPr>
            </a:lstStyle>
            <a:p>
              <a:pPr algn="ctr"/>
              <a:r>
                <a:rPr lang="en-US" altLang="en-US" sz="1400" b="1">
                  <a:latin typeface="SWCC 3- Medium" panose="00000500000000000000" pitchFamily="2" charset="-78"/>
                  <a:cs typeface="SWCC 3- Medium" panose="00000500000000000000" pitchFamily="2" charset="-78"/>
                </a:rPr>
                <a:t>MILLIONTHS </a:t>
              </a:r>
            </a:p>
            <a:p>
              <a:pPr algn="ctr"/>
              <a:r>
                <a:rPr lang="en-US" altLang="en-US" sz="1400" b="1">
                  <a:latin typeface="SWCC 3- Medium" panose="00000500000000000000" pitchFamily="2" charset="-78"/>
                  <a:cs typeface="SWCC 3- Medium" panose="00000500000000000000" pitchFamily="2" charset="-78"/>
                </a:rPr>
                <a:t>OF AN INCH</a:t>
              </a:r>
              <a:endParaRPr lang="en-US" altLang="en-US" sz="1400">
                <a:latin typeface="SWCC 3- Medium" panose="00000500000000000000" pitchFamily="2" charset="-78"/>
                <a:cs typeface="SWCC 3- Medium" panose="00000500000000000000" pitchFamily="2" charset="-78"/>
              </a:endParaRPr>
            </a:p>
          </p:txBody>
        </p:sp>
        <p:sp>
          <p:nvSpPr>
            <p:cNvPr id="16" name="Line 12">
              <a:extLst>
                <a:ext uri="{FF2B5EF4-FFF2-40B4-BE49-F238E27FC236}">
                  <a16:creationId xmlns:a16="http://schemas.microsoft.com/office/drawing/2014/main" id="{3EE8EA8E-335B-6678-4B62-DDCD8A53AB77}"/>
                </a:ext>
              </a:extLst>
            </p:cNvPr>
            <p:cNvSpPr>
              <a:spLocks noChangeShapeType="1"/>
            </p:cNvSpPr>
            <p:nvPr/>
          </p:nvSpPr>
          <p:spPr bwMode="auto">
            <a:xfrm>
              <a:off x="3952256" y="4420279"/>
              <a:ext cx="0" cy="610408"/>
            </a:xfrm>
            <a:prstGeom prst="line">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defRPr/>
              </a:pPr>
              <a:endParaRPr lang="en-US" sz="1400">
                <a:latin typeface="SWCC 3- Medium" panose="00000500000000000000" pitchFamily="2" charset="-78"/>
                <a:cs typeface="SWCC 3- Medium" panose="00000500000000000000" pitchFamily="2" charset="-78"/>
              </a:endParaRPr>
            </a:p>
          </p:txBody>
        </p:sp>
        <p:sp>
          <p:nvSpPr>
            <p:cNvPr id="17" name="Freeform 13">
              <a:extLst>
                <a:ext uri="{FF2B5EF4-FFF2-40B4-BE49-F238E27FC236}">
                  <a16:creationId xmlns:a16="http://schemas.microsoft.com/office/drawing/2014/main" id="{7F07078B-AC5E-6E8C-43F6-AE671AE8D5A7}"/>
                </a:ext>
              </a:extLst>
            </p:cNvPr>
            <p:cNvSpPr>
              <a:spLocks/>
            </p:cNvSpPr>
            <p:nvPr/>
          </p:nvSpPr>
          <p:spPr bwMode="auto">
            <a:xfrm>
              <a:off x="3952256" y="4038294"/>
              <a:ext cx="1524983" cy="479881"/>
            </a:xfrm>
            <a:custGeom>
              <a:avLst/>
              <a:gdLst>
                <a:gd name="T0" fmla="*/ 0 w 996"/>
                <a:gd name="T1" fmla="*/ 2147483647 h 348"/>
                <a:gd name="T2" fmla="*/ 2147483647 w 996"/>
                <a:gd name="T3" fmla="*/ 2147483647 h 348"/>
                <a:gd name="T4" fmla="*/ 2147483647 w 996"/>
                <a:gd name="T5" fmla="*/ 2147483647 h 348"/>
                <a:gd name="T6" fmla="*/ 2147483647 w 996"/>
                <a:gd name="T7" fmla="*/ 2147483647 h 348"/>
                <a:gd name="T8" fmla="*/ 2147483647 w 996"/>
                <a:gd name="T9" fmla="*/ 0 h 348"/>
                <a:gd name="T10" fmla="*/ 2147483647 w 996"/>
                <a:gd name="T11" fmla="*/ 2147483647 h 348"/>
                <a:gd name="T12" fmla="*/ 2147483647 w 996"/>
                <a:gd name="T13" fmla="*/ 2147483647 h 348"/>
                <a:gd name="T14" fmla="*/ 2147483647 w 996"/>
                <a:gd name="T15" fmla="*/ 2147483647 h 348"/>
                <a:gd name="T16" fmla="*/ 2147483647 w 996"/>
                <a:gd name="T17" fmla="*/ 2147483647 h 348"/>
                <a:gd name="T18" fmla="*/ 2147483647 w 996"/>
                <a:gd name="T19" fmla="*/ 2147483647 h 348"/>
                <a:gd name="T20" fmla="*/ 2147483647 w 996"/>
                <a:gd name="T21" fmla="*/ 2147483647 h 348"/>
                <a:gd name="T22" fmla="*/ 2147483647 w 996"/>
                <a:gd name="T23" fmla="*/ 2147483647 h 348"/>
                <a:gd name="T24" fmla="*/ 2147483647 w 996"/>
                <a:gd name="T25" fmla="*/ 2147483647 h 348"/>
                <a:gd name="T26" fmla="*/ 2147483647 w 996"/>
                <a:gd name="T27" fmla="*/ 2147483647 h 348"/>
                <a:gd name="T28" fmla="*/ 2147483647 w 996"/>
                <a:gd name="T29" fmla="*/ 2147483647 h 348"/>
                <a:gd name="T30" fmla="*/ 2147483647 w 996"/>
                <a:gd name="T31" fmla="*/ 2147483647 h 348"/>
                <a:gd name="T32" fmla="*/ 2147483647 w 996"/>
                <a:gd name="T33" fmla="*/ 2147483647 h 348"/>
                <a:gd name="T34" fmla="*/ 2147483647 w 996"/>
                <a:gd name="T35" fmla="*/ 2147483647 h 3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96"/>
                <a:gd name="T55" fmla="*/ 0 h 348"/>
                <a:gd name="T56" fmla="*/ 996 w 996"/>
                <a:gd name="T57" fmla="*/ 348 h 3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96" h="348">
                  <a:moveTo>
                    <a:pt x="0" y="96"/>
                  </a:moveTo>
                  <a:cubicBezTo>
                    <a:pt x="61" y="105"/>
                    <a:pt x="33" y="111"/>
                    <a:pt x="78" y="126"/>
                  </a:cubicBezTo>
                  <a:cubicBezTo>
                    <a:pt x="98" y="124"/>
                    <a:pt x="120" y="128"/>
                    <a:pt x="138" y="120"/>
                  </a:cubicBezTo>
                  <a:cubicBezTo>
                    <a:pt x="160" y="110"/>
                    <a:pt x="172" y="85"/>
                    <a:pt x="192" y="72"/>
                  </a:cubicBezTo>
                  <a:cubicBezTo>
                    <a:pt x="207" y="26"/>
                    <a:pt x="192" y="11"/>
                    <a:pt x="246" y="0"/>
                  </a:cubicBezTo>
                  <a:cubicBezTo>
                    <a:pt x="256" y="2"/>
                    <a:pt x="267" y="1"/>
                    <a:pt x="276" y="6"/>
                  </a:cubicBezTo>
                  <a:cubicBezTo>
                    <a:pt x="296" y="17"/>
                    <a:pt x="292" y="52"/>
                    <a:pt x="306" y="66"/>
                  </a:cubicBezTo>
                  <a:cubicBezTo>
                    <a:pt x="312" y="72"/>
                    <a:pt x="323" y="73"/>
                    <a:pt x="330" y="78"/>
                  </a:cubicBezTo>
                  <a:cubicBezTo>
                    <a:pt x="376" y="111"/>
                    <a:pt x="311" y="83"/>
                    <a:pt x="384" y="120"/>
                  </a:cubicBezTo>
                  <a:cubicBezTo>
                    <a:pt x="470" y="163"/>
                    <a:pt x="385" y="109"/>
                    <a:pt x="438" y="144"/>
                  </a:cubicBezTo>
                  <a:cubicBezTo>
                    <a:pt x="442" y="158"/>
                    <a:pt x="443" y="176"/>
                    <a:pt x="456" y="186"/>
                  </a:cubicBezTo>
                  <a:cubicBezTo>
                    <a:pt x="476" y="202"/>
                    <a:pt x="556" y="209"/>
                    <a:pt x="582" y="216"/>
                  </a:cubicBezTo>
                  <a:cubicBezTo>
                    <a:pt x="617" y="237"/>
                    <a:pt x="644" y="256"/>
                    <a:pt x="684" y="264"/>
                  </a:cubicBezTo>
                  <a:cubicBezTo>
                    <a:pt x="721" y="261"/>
                    <a:pt x="798" y="251"/>
                    <a:pt x="834" y="264"/>
                  </a:cubicBezTo>
                  <a:cubicBezTo>
                    <a:pt x="845" y="268"/>
                    <a:pt x="844" y="286"/>
                    <a:pt x="852" y="294"/>
                  </a:cubicBezTo>
                  <a:cubicBezTo>
                    <a:pt x="877" y="319"/>
                    <a:pt x="919" y="328"/>
                    <a:pt x="948" y="348"/>
                  </a:cubicBezTo>
                  <a:cubicBezTo>
                    <a:pt x="958" y="346"/>
                    <a:pt x="968" y="344"/>
                    <a:pt x="978" y="342"/>
                  </a:cubicBezTo>
                  <a:cubicBezTo>
                    <a:pt x="984" y="340"/>
                    <a:pt x="996" y="336"/>
                    <a:pt x="996" y="336"/>
                  </a:cubicBezTo>
                </a:path>
              </a:pathLst>
            </a:cu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defRPr/>
              </a:pPr>
              <a:endParaRPr lang="en-US" sz="1400">
                <a:latin typeface="SWCC 3- Medium" panose="00000500000000000000" pitchFamily="2" charset="-78"/>
                <a:cs typeface="SWCC 3- Medium" panose="00000500000000000000" pitchFamily="2" charset="-78"/>
              </a:endParaRPr>
            </a:p>
          </p:txBody>
        </p:sp>
        <p:sp>
          <p:nvSpPr>
            <p:cNvPr id="18" name="Freeform 14">
              <a:extLst>
                <a:ext uri="{FF2B5EF4-FFF2-40B4-BE49-F238E27FC236}">
                  <a16:creationId xmlns:a16="http://schemas.microsoft.com/office/drawing/2014/main" id="{D5524B8A-A526-1825-6904-2347BAA99769}"/>
                </a:ext>
              </a:extLst>
            </p:cNvPr>
            <p:cNvSpPr>
              <a:spLocks/>
            </p:cNvSpPr>
            <p:nvPr/>
          </p:nvSpPr>
          <p:spPr bwMode="auto">
            <a:xfrm>
              <a:off x="3952256" y="4189936"/>
              <a:ext cx="610427" cy="284089"/>
            </a:xfrm>
            <a:custGeom>
              <a:avLst/>
              <a:gdLst>
                <a:gd name="T0" fmla="*/ 0 w 198"/>
                <a:gd name="T1" fmla="*/ 2147483647 h 180"/>
                <a:gd name="T2" fmla="*/ 2147483647 w 198"/>
                <a:gd name="T3" fmla="*/ 2147483647 h 180"/>
                <a:gd name="T4" fmla="*/ 2147483647 w 198"/>
                <a:gd name="T5" fmla="*/ 2147483647 h 180"/>
                <a:gd name="T6" fmla="*/ 2147483647 w 198"/>
                <a:gd name="T7" fmla="*/ 2147483647 h 180"/>
                <a:gd name="T8" fmla="*/ 2147483647 w 198"/>
                <a:gd name="T9" fmla="*/ 2147483647 h 180"/>
                <a:gd name="T10" fmla="*/ 2147483647 w 198"/>
                <a:gd name="T11" fmla="*/ 0 h 180"/>
                <a:gd name="T12" fmla="*/ 0 60000 65536"/>
                <a:gd name="T13" fmla="*/ 0 60000 65536"/>
                <a:gd name="T14" fmla="*/ 0 60000 65536"/>
                <a:gd name="T15" fmla="*/ 0 60000 65536"/>
                <a:gd name="T16" fmla="*/ 0 60000 65536"/>
                <a:gd name="T17" fmla="*/ 0 60000 65536"/>
                <a:gd name="T18" fmla="*/ 0 w 198"/>
                <a:gd name="T19" fmla="*/ 0 h 180"/>
                <a:gd name="T20" fmla="*/ 198 w 198"/>
                <a:gd name="T21" fmla="*/ 180 h 180"/>
              </a:gdLst>
              <a:ahLst/>
              <a:cxnLst>
                <a:cxn ang="T12">
                  <a:pos x="T0" y="T1"/>
                </a:cxn>
                <a:cxn ang="T13">
                  <a:pos x="T2" y="T3"/>
                </a:cxn>
                <a:cxn ang="T14">
                  <a:pos x="T4" y="T5"/>
                </a:cxn>
                <a:cxn ang="T15">
                  <a:pos x="T6" y="T7"/>
                </a:cxn>
                <a:cxn ang="T16">
                  <a:pos x="T8" y="T9"/>
                </a:cxn>
                <a:cxn ang="T17">
                  <a:pos x="T10" y="T11"/>
                </a:cxn>
              </a:cxnLst>
              <a:rect l="T18" t="T19" r="T20" b="T21"/>
              <a:pathLst>
                <a:path w="198" h="180">
                  <a:moveTo>
                    <a:pt x="0" y="162"/>
                  </a:moveTo>
                  <a:cubicBezTo>
                    <a:pt x="18" y="164"/>
                    <a:pt x="36" y="164"/>
                    <a:pt x="54" y="168"/>
                  </a:cubicBezTo>
                  <a:cubicBezTo>
                    <a:pt x="66" y="170"/>
                    <a:pt x="90" y="180"/>
                    <a:pt x="90" y="180"/>
                  </a:cubicBezTo>
                  <a:cubicBezTo>
                    <a:pt x="94" y="174"/>
                    <a:pt x="99" y="169"/>
                    <a:pt x="102" y="162"/>
                  </a:cubicBezTo>
                  <a:cubicBezTo>
                    <a:pt x="126" y="109"/>
                    <a:pt x="100" y="125"/>
                    <a:pt x="168" y="114"/>
                  </a:cubicBezTo>
                  <a:cubicBezTo>
                    <a:pt x="181" y="74"/>
                    <a:pt x="166" y="32"/>
                    <a:pt x="198" y="0"/>
                  </a:cubicBezTo>
                </a:path>
              </a:pathLst>
            </a:cu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defRPr/>
              </a:pPr>
              <a:endParaRPr lang="en-US" sz="1400">
                <a:latin typeface="SWCC 3- Medium" panose="00000500000000000000" pitchFamily="2" charset="-78"/>
                <a:cs typeface="SWCC 3- Medium" panose="00000500000000000000" pitchFamily="2" charset="-78"/>
              </a:endParaRPr>
            </a:p>
          </p:txBody>
        </p:sp>
        <p:sp>
          <p:nvSpPr>
            <p:cNvPr id="19" name="Freeform 15">
              <a:extLst>
                <a:ext uri="{FF2B5EF4-FFF2-40B4-BE49-F238E27FC236}">
                  <a16:creationId xmlns:a16="http://schemas.microsoft.com/office/drawing/2014/main" id="{F9AA2822-BD33-FBB0-5650-E203D6A3C51E}"/>
                </a:ext>
              </a:extLst>
            </p:cNvPr>
            <p:cNvSpPr>
              <a:spLocks/>
            </p:cNvSpPr>
            <p:nvPr/>
          </p:nvSpPr>
          <p:spPr bwMode="auto">
            <a:xfrm>
              <a:off x="4002219" y="2708065"/>
              <a:ext cx="1703115" cy="1165151"/>
            </a:xfrm>
            <a:custGeom>
              <a:avLst/>
              <a:gdLst>
                <a:gd name="T0" fmla="*/ 0 w 1542"/>
                <a:gd name="T1" fmla="*/ 0 h 1053"/>
                <a:gd name="T2" fmla="*/ 2147483647 w 1542"/>
                <a:gd name="T3" fmla="*/ 2147483647 h 1053"/>
                <a:gd name="T4" fmla="*/ 2147483647 w 1542"/>
                <a:gd name="T5" fmla="*/ 2147483647 h 1053"/>
                <a:gd name="T6" fmla="*/ 2147483647 w 1542"/>
                <a:gd name="T7" fmla="*/ 2147483647 h 1053"/>
                <a:gd name="T8" fmla="*/ 2147483647 w 1542"/>
                <a:gd name="T9" fmla="*/ 2147483647 h 1053"/>
                <a:gd name="T10" fmla="*/ 2147483647 w 1542"/>
                <a:gd name="T11" fmla="*/ 2147483647 h 1053"/>
                <a:gd name="T12" fmla="*/ 2147483647 w 1542"/>
                <a:gd name="T13" fmla="*/ 2147483647 h 1053"/>
                <a:gd name="T14" fmla="*/ 2147483647 w 1542"/>
                <a:gd name="T15" fmla="*/ 2147483647 h 1053"/>
                <a:gd name="T16" fmla="*/ 2147483647 w 1542"/>
                <a:gd name="T17" fmla="*/ 2147483647 h 1053"/>
                <a:gd name="T18" fmla="*/ 2147483647 w 1542"/>
                <a:gd name="T19" fmla="*/ 2147483647 h 1053"/>
                <a:gd name="T20" fmla="*/ 2147483647 w 1542"/>
                <a:gd name="T21" fmla="*/ 2147483647 h 1053"/>
                <a:gd name="T22" fmla="*/ 2147483647 w 1542"/>
                <a:gd name="T23" fmla="*/ 2147483647 h 1053"/>
                <a:gd name="T24" fmla="*/ 2147483647 w 1542"/>
                <a:gd name="T25" fmla="*/ 2147483647 h 1053"/>
                <a:gd name="T26" fmla="*/ 2147483647 w 1542"/>
                <a:gd name="T27" fmla="*/ 2147483647 h 1053"/>
                <a:gd name="T28" fmla="*/ 2147483647 w 1542"/>
                <a:gd name="T29" fmla="*/ 2147483647 h 1053"/>
                <a:gd name="T30" fmla="*/ 2147483647 w 1542"/>
                <a:gd name="T31" fmla="*/ 2147483647 h 1053"/>
                <a:gd name="T32" fmla="*/ 2147483647 w 1542"/>
                <a:gd name="T33" fmla="*/ 2147483647 h 1053"/>
                <a:gd name="T34" fmla="*/ 2147483647 w 1542"/>
                <a:gd name="T35" fmla="*/ 2147483647 h 1053"/>
                <a:gd name="T36" fmla="*/ 2147483647 w 1542"/>
                <a:gd name="T37" fmla="*/ 2147483647 h 1053"/>
                <a:gd name="T38" fmla="*/ 2147483647 w 1542"/>
                <a:gd name="T39" fmla="*/ 2147483647 h 1053"/>
                <a:gd name="T40" fmla="*/ 2147483647 w 1542"/>
                <a:gd name="T41" fmla="*/ 2147483647 h 10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42"/>
                <a:gd name="T64" fmla="*/ 0 h 1053"/>
                <a:gd name="T65" fmla="*/ 1542 w 1542"/>
                <a:gd name="T66" fmla="*/ 1053 h 105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42" h="1053">
                  <a:moveTo>
                    <a:pt x="0" y="0"/>
                  </a:moveTo>
                  <a:cubicBezTo>
                    <a:pt x="1" y="5"/>
                    <a:pt x="19" y="76"/>
                    <a:pt x="30" y="84"/>
                  </a:cubicBezTo>
                  <a:cubicBezTo>
                    <a:pt x="52" y="100"/>
                    <a:pt x="118" y="115"/>
                    <a:pt x="144" y="120"/>
                  </a:cubicBezTo>
                  <a:cubicBezTo>
                    <a:pt x="156" y="132"/>
                    <a:pt x="185" y="182"/>
                    <a:pt x="198" y="192"/>
                  </a:cubicBezTo>
                  <a:cubicBezTo>
                    <a:pt x="288" y="259"/>
                    <a:pt x="422" y="208"/>
                    <a:pt x="534" y="210"/>
                  </a:cubicBezTo>
                  <a:cubicBezTo>
                    <a:pt x="560" y="219"/>
                    <a:pt x="568" y="236"/>
                    <a:pt x="582" y="258"/>
                  </a:cubicBezTo>
                  <a:cubicBezTo>
                    <a:pt x="602" y="337"/>
                    <a:pt x="672" y="342"/>
                    <a:pt x="744" y="360"/>
                  </a:cubicBezTo>
                  <a:cubicBezTo>
                    <a:pt x="754" y="366"/>
                    <a:pt x="769" y="367"/>
                    <a:pt x="774" y="378"/>
                  </a:cubicBezTo>
                  <a:cubicBezTo>
                    <a:pt x="786" y="404"/>
                    <a:pt x="792" y="462"/>
                    <a:pt x="792" y="462"/>
                  </a:cubicBezTo>
                  <a:cubicBezTo>
                    <a:pt x="797" y="536"/>
                    <a:pt x="800" y="665"/>
                    <a:pt x="894" y="684"/>
                  </a:cubicBezTo>
                  <a:cubicBezTo>
                    <a:pt x="902" y="694"/>
                    <a:pt x="910" y="704"/>
                    <a:pt x="918" y="714"/>
                  </a:cubicBezTo>
                  <a:cubicBezTo>
                    <a:pt x="924" y="720"/>
                    <a:pt x="931" y="725"/>
                    <a:pt x="936" y="732"/>
                  </a:cubicBezTo>
                  <a:cubicBezTo>
                    <a:pt x="941" y="738"/>
                    <a:pt x="941" y="748"/>
                    <a:pt x="948" y="750"/>
                  </a:cubicBezTo>
                  <a:cubicBezTo>
                    <a:pt x="977" y="757"/>
                    <a:pt x="1008" y="754"/>
                    <a:pt x="1038" y="756"/>
                  </a:cubicBezTo>
                  <a:cubicBezTo>
                    <a:pt x="1084" y="771"/>
                    <a:pt x="1061" y="805"/>
                    <a:pt x="1038" y="828"/>
                  </a:cubicBezTo>
                  <a:cubicBezTo>
                    <a:pt x="1046" y="909"/>
                    <a:pt x="1042" y="892"/>
                    <a:pt x="1122" y="900"/>
                  </a:cubicBezTo>
                  <a:cubicBezTo>
                    <a:pt x="1166" y="911"/>
                    <a:pt x="1209" y="938"/>
                    <a:pt x="1248" y="960"/>
                  </a:cubicBezTo>
                  <a:cubicBezTo>
                    <a:pt x="1263" y="969"/>
                    <a:pt x="1273" y="987"/>
                    <a:pt x="1290" y="990"/>
                  </a:cubicBezTo>
                  <a:cubicBezTo>
                    <a:pt x="1323" y="996"/>
                    <a:pt x="1358" y="994"/>
                    <a:pt x="1392" y="996"/>
                  </a:cubicBezTo>
                  <a:cubicBezTo>
                    <a:pt x="1408" y="1007"/>
                    <a:pt x="1416" y="1029"/>
                    <a:pt x="1434" y="1038"/>
                  </a:cubicBezTo>
                  <a:cubicBezTo>
                    <a:pt x="1464" y="1053"/>
                    <a:pt x="1509" y="1050"/>
                    <a:pt x="1542" y="1050"/>
                  </a:cubicBezTo>
                </a:path>
              </a:pathLst>
            </a:cu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defRPr/>
              </a:pPr>
              <a:endParaRPr lang="en-US" sz="1400">
                <a:latin typeface="SWCC 3- Medium" panose="00000500000000000000" pitchFamily="2" charset="-78"/>
                <a:cs typeface="SWCC 3- Medium" panose="00000500000000000000" pitchFamily="2" charset="-78"/>
              </a:endParaRPr>
            </a:p>
          </p:txBody>
        </p:sp>
        <p:sp>
          <p:nvSpPr>
            <p:cNvPr id="20" name="Freeform 16">
              <a:extLst>
                <a:ext uri="{FF2B5EF4-FFF2-40B4-BE49-F238E27FC236}">
                  <a16:creationId xmlns:a16="http://schemas.microsoft.com/office/drawing/2014/main" id="{B94A41C0-0E52-6276-5986-A34BA7A8B2FF}"/>
                </a:ext>
              </a:extLst>
            </p:cNvPr>
            <p:cNvSpPr>
              <a:spLocks/>
            </p:cNvSpPr>
            <p:nvPr/>
          </p:nvSpPr>
          <p:spPr bwMode="auto">
            <a:xfrm>
              <a:off x="3993530" y="1523720"/>
              <a:ext cx="1353369" cy="383904"/>
            </a:xfrm>
            <a:custGeom>
              <a:avLst/>
              <a:gdLst>
                <a:gd name="T0" fmla="*/ 0 w 1224"/>
                <a:gd name="T1" fmla="*/ 2147483647 h 348"/>
                <a:gd name="T2" fmla="*/ 2147483647 w 1224"/>
                <a:gd name="T3" fmla="*/ 2147483647 h 348"/>
                <a:gd name="T4" fmla="*/ 2147483647 w 1224"/>
                <a:gd name="T5" fmla="*/ 2147483647 h 348"/>
                <a:gd name="T6" fmla="*/ 2147483647 w 1224"/>
                <a:gd name="T7" fmla="*/ 2147483647 h 348"/>
                <a:gd name="T8" fmla="*/ 2147483647 w 1224"/>
                <a:gd name="T9" fmla="*/ 2147483647 h 348"/>
                <a:gd name="T10" fmla="*/ 2147483647 w 1224"/>
                <a:gd name="T11" fmla="*/ 2147483647 h 348"/>
                <a:gd name="T12" fmla="*/ 2147483647 w 1224"/>
                <a:gd name="T13" fmla="*/ 2147483647 h 348"/>
                <a:gd name="T14" fmla="*/ 2147483647 w 1224"/>
                <a:gd name="T15" fmla="*/ 2147483647 h 348"/>
                <a:gd name="T16" fmla="*/ 2147483647 w 1224"/>
                <a:gd name="T17" fmla="*/ 2147483647 h 348"/>
                <a:gd name="T18" fmla="*/ 2147483647 w 1224"/>
                <a:gd name="T19" fmla="*/ 2147483647 h 348"/>
                <a:gd name="T20" fmla="*/ 2147483647 w 1224"/>
                <a:gd name="T21" fmla="*/ 2147483647 h 348"/>
                <a:gd name="T22" fmla="*/ 2147483647 w 1224"/>
                <a:gd name="T23" fmla="*/ 2147483647 h 348"/>
                <a:gd name="T24" fmla="*/ 2147483647 w 1224"/>
                <a:gd name="T25" fmla="*/ 2147483647 h 348"/>
                <a:gd name="T26" fmla="*/ 2147483647 w 1224"/>
                <a:gd name="T27" fmla="*/ 2147483647 h 348"/>
                <a:gd name="T28" fmla="*/ 2147483647 w 1224"/>
                <a:gd name="T29" fmla="*/ 0 h 3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24"/>
                <a:gd name="T46" fmla="*/ 0 h 348"/>
                <a:gd name="T47" fmla="*/ 1224 w 1224"/>
                <a:gd name="T48" fmla="*/ 348 h 34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24" h="348">
                  <a:moveTo>
                    <a:pt x="0" y="348"/>
                  </a:moveTo>
                  <a:cubicBezTo>
                    <a:pt x="42" y="334"/>
                    <a:pt x="98" y="273"/>
                    <a:pt x="138" y="246"/>
                  </a:cubicBezTo>
                  <a:cubicBezTo>
                    <a:pt x="166" y="248"/>
                    <a:pt x="194" y="247"/>
                    <a:pt x="222" y="252"/>
                  </a:cubicBezTo>
                  <a:cubicBezTo>
                    <a:pt x="247" y="256"/>
                    <a:pt x="273" y="272"/>
                    <a:pt x="300" y="276"/>
                  </a:cubicBezTo>
                  <a:cubicBezTo>
                    <a:pt x="314" y="274"/>
                    <a:pt x="329" y="275"/>
                    <a:pt x="342" y="270"/>
                  </a:cubicBezTo>
                  <a:cubicBezTo>
                    <a:pt x="346" y="268"/>
                    <a:pt x="389" y="236"/>
                    <a:pt x="402" y="234"/>
                  </a:cubicBezTo>
                  <a:cubicBezTo>
                    <a:pt x="444" y="229"/>
                    <a:pt x="486" y="230"/>
                    <a:pt x="528" y="228"/>
                  </a:cubicBezTo>
                  <a:cubicBezTo>
                    <a:pt x="583" y="210"/>
                    <a:pt x="636" y="179"/>
                    <a:pt x="690" y="156"/>
                  </a:cubicBezTo>
                  <a:cubicBezTo>
                    <a:pt x="709" y="148"/>
                    <a:pt x="742" y="128"/>
                    <a:pt x="762" y="126"/>
                  </a:cubicBezTo>
                  <a:cubicBezTo>
                    <a:pt x="812" y="121"/>
                    <a:pt x="862" y="122"/>
                    <a:pt x="912" y="120"/>
                  </a:cubicBezTo>
                  <a:cubicBezTo>
                    <a:pt x="990" y="104"/>
                    <a:pt x="989" y="60"/>
                    <a:pt x="1050" y="30"/>
                  </a:cubicBezTo>
                  <a:cubicBezTo>
                    <a:pt x="1052" y="36"/>
                    <a:pt x="1050" y="47"/>
                    <a:pt x="1056" y="48"/>
                  </a:cubicBezTo>
                  <a:cubicBezTo>
                    <a:pt x="1072" y="51"/>
                    <a:pt x="1088" y="46"/>
                    <a:pt x="1104" y="42"/>
                  </a:cubicBezTo>
                  <a:cubicBezTo>
                    <a:pt x="1113" y="40"/>
                    <a:pt x="1120" y="33"/>
                    <a:pt x="1128" y="30"/>
                  </a:cubicBezTo>
                  <a:cubicBezTo>
                    <a:pt x="1158" y="19"/>
                    <a:pt x="1200" y="24"/>
                    <a:pt x="1224" y="0"/>
                  </a:cubicBezTo>
                </a:path>
              </a:pathLst>
            </a:cu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defRPr/>
              </a:pPr>
              <a:endParaRPr lang="en-US" sz="1400">
                <a:latin typeface="SWCC 3- Medium" panose="00000500000000000000" pitchFamily="2" charset="-78"/>
                <a:cs typeface="SWCC 3- Medium" panose="00000500000000000000" pitchFamily="2" charset="-78"/>
              </a:endParaRPr>
            </a:p>
          </p:txBody>
        </p:sp>
        <p:sp>
          <p:nvSpPr>
            <p:cNvPr id="21" name="Freeform 17">
              <a:extLst>
                <a:ext uri="{FF2B5EF4-FFF2-40B4-BE49-F238E27FC236}">
                  <a16:creationId xmlns:a16="http://schemas.microsoft.com/office/drawing/2014/main" id="{67E5502B-6ECF-B7D7-2D37-987CE1680EE8}"/>
                </a:ext>
              </a:extLst>
            </p:cNvPr>
            <p:cNvSpPr>
              <a:spLocks/>
            </p:cNvSpPr>
            <p:nvPr/>
          </p:nvSpPr>
          <p:spPr bwMode="auto">
            <a:xfrm>
              <a:off x="3800192" y="3278163"/>
              <a:ext cx="343230" cy="431892"/>
            </a:xfrm>
            <a:custGeom>
              <a:avLst/>
              <a:gdLst>
                <a:gd name="T0" fmla="*/ 2147483647 w 229"/>
                <a:gd name="T1" fmla="*/ 2147483647 h 392"/>
                <a:gd name="T2" fmla="*/ 2147483647 w 229"/>
                <a:gd name="T3" fmla="*/ 2147483647 h 392"/>
                <a:gd name="T4" fmla="*/ 2147483647 w 229"/>
                <a:gd name="T5" fmla="*/ 2147483647 h 392"/>
                <a:gd name="T6" fmla="*/ 2147483647 w 229"/>
                <a:gd name="T7" fmla="*/ 2147483647 h 392"/>
                <a:gd name="T8" fmla="*/ 2147483647 w 229"/>
                <a:gd name="T9" fmla="*/ 2147483647 h 392"/>
                <a:gd name="T10" fmla="*/ 0 w 229"/>
                <a:gd name="T11" fmla="*/ 2147483647 h 392"/>
                <a:gd name="T12" fmla="*/ 2147483647 w 229"/>
                <a:gd name="T13" fmla="*/ 2147483647 h 392"/>
                <a:gd name="T14" fmla="*/ 2147483647 w 229"/>
                <a:gd name="T15" fmla="*/ 2147483647 h 392"/>
                <a:gd name="T16" fmla="*/ 2147483647 w 229"/>
                <a:gd name="T17" fmla="*/ 2147483647 h 392"/>
                <a:gd name="T18" fmla="*/ 2147483647 w 229"/>
                <a:gd name="T19" fmla="*/ 2147483647 h 392"/>
                <a:gd name="T20" fmla="*/ 2147483647 w 229"/>
                <a:gd name="T21" fmla="*/ 2147483647 h 392"/>
                <a:gd name="T22" fmla="*/ 2147483647 w 229"/>
                <a:gd name="T23" fmla="*/ 2147483647 h 392"/>
                <a:gd name="T24" fmla="*/ 2147483647 w 229"/>
                <a:gd name="T25" fmla="*/ 2147483647 h 392"/>
                <a:gd name="T26" fmla="*/ 2147483647 w 229"/>
                <a:gd name="T27" fmla="*/ 2147483647 h 392"/>
                <a:gd name="T28" fmla="*/ 2147483647 w 229"/>
                <a:gd name="T29" fmla="*/ 2147483647 h 392"/>
                <a:gd name="T30" fmla="*/ 2147483647 w 229"/>
                <a:gd name="T31" fmla="*/ 2147483647 h 392"/>
                <a:gd name="T32" fmla="*/ 2147483647 w 229"/>
                <a:gd name="T33" fmla="*/ 2147483647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9"/>
                <a:gd name="T52" fmla="*/ 0 h 392"/>
                <a:gd name="T53" fmla="*/ 229 w 229"/>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9" h="392">
                  <a:moveTo>
                    <a:pt x="96" y="19"/>
                  </a:moveTo>
                  <a:cubicBezTo>
                    <a:pt x="68" y="10"/>
                    <a:pt x="62" y="17"/>
                    <a:pt x="42" y="37"/>
                  </a:cubicBezTo>
                  <a:cubicBezTo>
                    <a:pt x="47" y="95"/>
                    <a:pt x="53" y="107"/>
                    <a:pt x="42" y="163"/>
                  </a:cubicBezTo>
                  <a:cubicBezTo>
                    <a:pt x="40" y="175"/>
                    <a:pt x="30" y="199"/>
                    <a:pt x="30" y="199"/>
                  </a:cubicBezTo>
                  <a:cubicBezTo>
                    <a:pt x="40" y="230"/>
                    <a:pt x="40" y="208"/>
                    <a:pt x="18" y="223"/>
                  </a:cubicBezTo>
                  <a:cubicBezTo>
                    <a:pt x="11" y="228"/>
                    <a:pt x="6" y="235"/>
                    <a:pt x="0" y="241"/>
                  </a:cubicBezTo>
                  <a:cubicBezTo>
                    <a:pt x="4" y="251"/>
                    <a:pt x="6" y="262"/>
                    <a:pt x="12" y="271"/>
                  </a:cubicBezTo>
                  <a:cubicBezTo>
                    <a:pt x="51" y="323"/>
                    <a:pt x="26" y="260"/>
                    <a:pt x="42" y="307"/>
                  </a:cubicBezTo>
                  <a:cubicBezTo>
                    <a:pt x="33" y="333"/>
                    <a:pt x="31" y="351"/>
                    <a:pt x="60" y="361"/>
                  </a:cubicBezTo>
                  <a:cubicBezTo>
                    <a:pt x="70" y="392"/>
                    <a:pt x="84" y="385"/>
                    <a:pt x="114" y="379"/>
                  </a:cubicBezTo>
                  <a:cubicBezTo>
                    <a:pt x="114" y="379"/>
                    <a:pt x="123" y="340"/>
                    <a:pt x="126" y="337"/>
                  </a:cubicBezTo>
                  <a:cubicBezTo>
                    <a:pt x="142" y="321"/>
                    <a:pt x="164" y="311"/>
                    <a:pt x="180" y="295"/>
                  </a:cubicBezTo>
                  <a:cubicBezTo>
                    <a:pt x="160" y="254"/>
                    <a:pt x="136" y="238"/>
                    <a:pt x="162" y="181"/>
                  </a:cubicBezTo>
                  <a:cubicBezTo>
                    <a:pt x="166" y="172"/>
                    <a:pt x="182" y="177"/>
                    <a:pt x="192" y="175"/>
                  </a:cubicBezTo>
                  <a:cubicBezTo>
                    <a:pt x="229" y="120"/>
                    <a:pt x="161" y="101"/>
                    <a:pt x="120" y="91"/>
                  </a:cubicBezTo>
                  <a:cubicBezTo>
                    <a:pt x="110" y="62"/>
                    <a:pt x="115" y="35"/>
                    <a:pt x="84" y="25"/>
                  </a:cubicBezTo>
                  <a:cubicBezTo>
                    <a:pt x="67" y="0"/>
                    <a:pt x="66" y="4"/>
                    <a:pt x="96" y="19"/>
                  </a:cubicBezTo>
                  <a:close/>
                </a:path>
              </a:pathLst>
            </a:cu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defRPr/>
              </a:pPr>
              <a:endParaRPr lang="en-US" sz="1400">
                <a:solidFill>
                  <a:schemeClr val="tx1"/>
                </a:solidFill>
                <a:latin typeface="SWCC 3- Medium" panose="00000500000000000000" pitchFamily="2" charset="-78"/>
                <a:cs typeface="SWCC 3- Medium" panose="00000500000000000000" pitchFamily="2" charset="-78"/>
              </a:endParaRPr>
            </a:p>
          </p:txBody>
        </p:sp>
        <p:sp>
          <p:nvSpPr>
            <p:cNvPr id="22" name="Freeform 18">
              <a:extLst>
                <a:ext uri="{FF2B5EF4-FFF2-40B4-BE49-F238E27FC236}">
                  <a16:creationId xmlns:a16="http://schemas.microsoft.com/office/drawing/2014/main" id="{2A3E030A-843C-15E7-BFCF-AE9A28885A87}"/>
                </a:ext>
              </a:extLst>
            </p:cNvPr>
            <p:cNvSpPr>
              <a:spLocks/>
            </p:cNvSpPr>
            <p:nvPr/>
          </p:nvSpPr>
          <p:spPr bwMode="auto">
            <a:xfrm flipH="1">
              <a:off x="3800192" y="1752143"/>
              <a:ext cx="299783" cy="433812"/>
            </a:xfrm>
            <a:custGeom>
              <a:avLst/>
              <a:gdLst>
                <a:gd name="T0" fmla="*/ 2147483647 w 229"/>
                <a:gd name="T1" fmla="*/ 2147483647 h 392"/>
                <a:gd name="T2" fmla="*/ 2147483647 w 229"/>
                <a:gd name="T3" fmla="*/ 2147483647 h 392"/>
                <a:gd name="T4" fmla="*/ 2147483647 w 229"/>
                <a:gd name="T5" fmla="*/ 2147483647 h 392"/>
                <a:gd name="T6" fmla="*/ 2147483647 w 229"/>
                <a:gd name="T7" fmla="*/ 2147483647 h 392"/>
                <a:gd name="T8" fmla="*/ 2147483647 w 229"/>
                <a:gd name="T9" fmla="*/ 2147483647 h 392"/>
                <a:gd name="T10" fmla="*/ 0 w 229"/>
                <a:gd name="T11" fmla="*/ 2147483647 h 392"/>
                <a:gd name="T12" fmla="*/ 2147483647 w 229"/>
                <a:gd name="T13" fmla="*/ 2147483647 h 392"/>
                <a:gd name="T14" fmla="*/ 2147483647 w 229"/>
                <a:gd name="T15" fmla="*/ 2147483647 h 392"/>
                <a:gd name="T16" fmla="*/ 2147483647 w 229"/>
                <a:gd name="T17" fmla="*/ 2147483647 h 392"/>
                <a:gd name="T18" fmla="*/ 2147483647 w 229"/>
                <a:gd name="T19" fmla="*/ 2147483647 h 392"/>
                <a:gd name="T20" fmla="*/ 2147483647 w 229"/>
                <a:gd name="T21" fmla="*/ 2147483647 h 392"/>
                <a:gd name="T22" fmla="*/ 2147483647 w 229"/>
                <a:gd name="T23" fmla="*/ 2147483647 h 392"/>
                <a:gd name="T24" fmla="*/ 2147483647 w 229"/>
                <a:gd name="T25" fmla="*/ 2147483647 h 392"/>
                <a:gd name="T26" fmla="*/ 2147483647 w 229"/>
                <a:gd name="T27" fmla="*/ 2147483647 h 392"/>
                <a:gd name="T28" fmla="*/ 2147483647 w 229"/>
                <a:gd name="T29" fmla="*/ 2147483647 h 392"/>
                <a:gd name="T30" fmla="*/ 2147483647 w 229"/>
                <a:gd name="T31" fmla="*/ 2147483647 h 392"/>
                <a:gd name="T32" fmla="*/ 2147483647 w 229"/>
                <a:gd name="T33" fmla="*/ 2147483647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9"/>
                <a:gd name="T52" fmla="*/ 0 h 392"/>
                <a:gd name="T53" fmla="*/ 229 w 229"/>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9" h="392">
                  <a:moveTo>
                    <a:pt x="96" y="19"/>
                  </a:moveTo>
                  <a:cubicBezTo>
                    <a:pt x="68" y="10"/>
                    <a:pt x="62" y="17"/>
                    <a:pt x="42" y="37"/>
                  </a:cubicBezTo>
                  <a:cubicBezTo>
                    <a:pt x="47" y="95"/>
                    <a:pt x="53" y="107"/>
                    <a:pt x="42" y="163"/>
                  </a:cubicBezTo>
                  <a:cubicBezTo>
                    <a:pt x="40" y="175"/>
                    <a:pt x="30" y="199"/>
                    <a:pt x="30" y="199"/>
                  </a:cubicBezTo>
                  <a:cubicBezTo>
                    <a:pt x="40" y="230"/>
                    <a:pt x="40" y="208"/>
                    <a:pt x="18" y="223"/>
                  </a:cubicBezTo>
                  <a:cubicBezTo>
                    <a:pt x="11" y="228"/>
                    <a:pt x="6" y="235"/>
                    <a:pt x="0" y="241"/>
                  </a:cubicBezTo>
                  <a:cubicBezTo>
                    <a:pt x="4" y="251"/>
                    <a:pt x="6" y="262"/>
                    <a:pt x="12" y="271"/>
                  </a:cubicBezTo>
                  <a:cubicBezTo>
                    <a:pt x="51" y="323"/>
                    <a:pt x="26" y="260"/>
                    <a:pt x="42" y="307"/>
                  </a:cubicBezTo>
                  <a:cubicBezTo>
                    <a:pt x="33" y="333"/>
                    <a:pt x="31" y="351"/>
                    <a:pt x="60" y="361"/>
                  </a:cubicBezTo>
                  <a:cubicBezTo>
                    <a:pt x="70" y="392"/>
                    <a:pt x="84" y="385"/>
                    <a:pt x="114" y="379"/>
                  </a:cubicBezTo>
                  <a:cubicBezTo>
                    <a:pt x="114" y="379"/>
                    <a:pt x="123" y="340"/>
                    <a:pt x="126" y="337"/>
                  </a:cubicBezTo>
                  <a:cubicBezTo>
                    <a:pt x="142" y="321"/>
                    <a:pt x="164" y="311"/>
                    <a:pt x="180" y="295"/>
                  </a:cubicBezTo>
                  <a:cubicBezTo>
                    <a:pt x="160" y="254"/>
                    <a:pt x="136" y="238"/>
                    <a:pt x="162" y="181"/>
                  </a:cubicBezTo>
                  <a:cubicBezTo>
                    <a:pt x="166" y="172"/>
                    <a:pt x="182" y="177"/>
                    <a:pt x="192" y="175"/>
                  </a:cubicBezTo>
                  <a:cubicBezTo>
                    <a:pt x="229" y="120"/>
                    <a:pt x="161" y="101"/>
                    <a:pt x="120" y="91"/>
                  </a:cubicBezTo>
                  <a:cubicBezTo>
                    <a:pt x="110" y="62"/>
                    <a:pt x="115" y="35"/>
                    <a:pt x="84" y="25"/>
                  </a:cubicBezTo>
                  <a:cubicBezTo>
                    <a:pt x="67" y="0"/>
                    <a:pt x="66" y="4"/>
                    <a:pt x="96" y="19"/>
                  </a:cubicBezTo>
                  <a:close/>
                </a:path>
              </a:pathLst>
            </a:cu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defRPr/>
              </a:pPr>
              <a:endParaRPr lang="en-US" sz="1400">
                <a:solidFill>
                  <a:schemeClr val="tx1"/>
                </a:solidFill>
                <a:latin typeface="SWCC 3- Medium" panose="00000500000000000000" pitchFamily="2" charset="-78"/>
                <a:cs typeface="SWCC 3- Medium" panose="00000500000000000000" pitchFamily="2" charset="-78"/>
              </a:endParaRPr>
            </a:p>
          </p:txBody>
        </p:sp>
        <p:sp>
          <p:nvSpPr>
            <p:cNvPr id="23" name="Freeform 19">
              <a:extLst>
                <a:ext uri="{FF2B5EF4-FFF2-40B4-BE49-F238E27FC236}">
                  <a16:creationId xmlns:a16="http://schemas.microsoft.com/office/drawing/2014/main" id="{87E6F48A-457E-9AB7-6ADF-58A98B0A5EE2}"/>
                </a:ext>
              </a:extLst>
            </p:cNvPr>
            <p:cNvSpPr>
              <a:spLocks/>
            </p:cNvSpPr>
            <p:nvPr/>
          </p:nvSpPr>
          <p:spPr bwMode="auto">
            <a:xfrm>
              <a:off x="3724159" y="2362551"/>
              <a:ext cx="795077" cy="742856"/>
            </a:xfrm>
            <a:custGeom>
              <a:avLst/>
              <a:gdLst>
                <a:gd name="T0" fmla="*/ 2147483647 w 644"/>
                <a:gd name="T1" fmla="*/ 2147483647 h 672"/>
                <a:gd name="T2" fmla="*/ 2147483647 w 644"/>
                <a:gd name="T3" fmla="*/ 2147483647 h 672"/>
                <a:gd name="T4" fmla="*/ 2147483647 w 644"/>
                <a:gd name="T5" fmla="*/ 2147483647 h 672"/>
                <a:gd name="T6" fmla="*/ 2147483647 w 644"/>
                <a:gd name="T7" fmla="*/ 2147483647 h 672"/>
                <a:gd name="T8" fmla="*/ 2147483647 w 644"/>
                <a:gd name="T9" fmla="*/ 2147483647 h 672"/>
                <a:gd name="T10" fmla="*/ 2147483647 w 644"/>
                <a:gd name="T11" fmla="*/ 2147483647 h 672"/>
                <a:gd name="T12" fmla="*/ 2147483647 w 644"/>
                <a:gd name="T13" fmla="*/ 2147483647 h 672"/>
                <a:gd name="T14" fmla="*/ 2147483647 w 644"/>
                <a:gd name="T15" fmla="*/ 2147483647 h 672"/>
                <a:gd name="T16" fmla="*/ 2147483647 w 644"/>
                <a:gd name="T17" fmla="*/ 2147483647 h 672"/>
                <a:gd name="T18" fmla="*/ 2147483647 w 644"/>
                <a:gd name="T19" fmla="*/ 2147483647 h 672"/>
                <a:gd name="T20" fmla="*/ 2147483647 w 644"/>
                <a:gd name="T21" fmla="*/ 2147483647 h 672"/>
                <a:gd name="T22" fmla="*/ 2147483647 w 644"/>
                <a:gd name="T23" fmla="*/ 2147483647 h 672"/>
                <a:gd name="T24" fmla="*/ 2147483647 w 644"/>
                <a:gd name="T25" fmla="*/ 2147483647 h 672"/>
                <a:gd name="T26" fmla="*/ 2147483647 w 644"/>
                <a:gd name="T27" fmla="*/ 2147483647 h 672"/>
                <a:gd name="T28" fmla="*/ 2147483647 w 644"/>
                <a:gd name="T29" fmla="*/ 2147483647 h 672"/>
                <a:gd name="T30" fmla="*/ 2147483647 w 644"/>
                <a:gd name="T31" fmla="*/ 2147483647 h 672"/>
                <a:gd name="T32" fmla="*/ 2147483647 w 644"/>
                <a:gd name="T33" fmla="*/ 2147483647 h 672"/>
                <a:gd name="T34" fmla="*/ 2147483647 w 644"/>
                <a:gd name="T35" fmla="*/ 2147483647 h 672"/>
                <a:gd name="T36" fmla="*/ 2147483647 w 644"/>
                <a:gd name="T37" fmla="*/ 2147483647 h 672"/>
                <a:gd name="T38" fmla="*/ 2147483647 w 644"/>
                <a:gd name="T39" fmla="*/ 2147483647 h 672"/>
                <a:gd name="T40" fmla="*/ 2147483647 w 644"/>
                <a:gd name="T41" fmla="*/ 2147483647 h 672"/>
                <a:gd name="T42" fmla="*/ 2147483647 w 644"/>
                <a:gd name="T43" fmla="*/ 2147483647 h 672"/>
                <a:gd name="T44" fmla="*/ 2147483647 w 644"/>
                <a:gd name="T45" fmla="*/ 2147483647 h 672"/>
                <a:gd name="T46" fmla="*/ 2147483647 w 644"/>
                <a:gd name="T47" fmla="*/ 2147483647 h 672"/>
                <a:gd name="T48" fmla="*/ 2147483647 w 644"/>
                <a:gd name="T49" fmla="*/ 2147483647 h 672"/>
                <a:gd name="T50" fmla="*/ 2147483647 w 644"/>
                <a:gd name="T51" fmla="*/ 2147483647 h 672"/>
                <a:gd name="T52" fmla="*/ 2147483647 w 644"/>
                <a:gd name="T53" fmla="*/ 2147483647 h 672"/>
                <a:gd name="T54" fmla="*/ 2147483647 w 644"/>
                <a:gd name="T55" fmla="*/ 2147483647 h 672"/>
                <a:gd name="T56" fmla="*/ 2147483647 w 644"/>
                <a:gd name="T57" fmla="*/ 2147483647 h 672"/>
                <a:gd name="T58" fmla="*/ 2147483647 w 644"/>
                <a:gd name="T59" fmla="*/ 2147483647 h 672"/>
                <a:gd name="T60" fmla="*/ 2147483647 w 644"/>
                <a:gd name="T61" fmla="*/ 2147483647 h 672"/>
                <a:gd name="T62" fmla="*/ 2147483647 w 644"/>
                <a:gd name="T63" fmla="*/ 2147483647 h 672"/>
                <a:gd name="T64" fmla="*/ 2147483647 w 644"/>
                <a:gd name="T65" fmla="*/ 2147483647 h 672"/>
                <a:gd name="T66" fmla="*/ 2147483647 w 644"/>
                <a:gd name="T67" fmla="*/ 2147483647 h 672"/>
                <a:gd name="T68" fmla="*/ 2147483647 w 644"/>
                <a:gd name="T69" fmla="*/ 2147483647 h 672"/>
                <a:gd name="T70" fmla="*/ 2147483647 w 644"/>
                <a:gd name="T71" fmla="*/ 2147483647 h 672"/>
                <a:gd name="T72" fmla="*/ 2147483647 w 644"/>
                <a:gd name="T73" fmla="*/ 2147483647 h 672"/>
                <a:gd name="T74" fmla="*/ 2147483647 w 644"/>
                <a:gd name="T75" fmla="*/ 2147483647 h 672"/>
                <a:gd name="T76" fmla="*/ 2147483647 w 644"/>
                <a:gd name="T77" fmla="*/ 2147483647 h 672"/>
                <a:gd name="T78" fmla="*/ 2147483647 w 644"/>
                <a:gd name="T79" fmla="*/ 2147483647 h 67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44"/>
                <a:gd name="T121" fmla="*/ 0 h 672"/>
                <a:gd name="T122" fmla="*/ 644 w 644"/>
                <a:gd name="T123" fmla="*/ 672 h 67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44" h="672">
                  <a:moveTo>
                    <a:pt x="236" y="13"/>
                  </a:moveTo>
                  <a:cubicBezTo>
                    <a:pt x="208" y="15"/>
                    <a:pt x="173" y="0"/>
                    <a:pt x="152" y="19"/>
                  </a:cubicBezTo>
                  <a:cubicBezTo>
                    <a:pt x="138" y="32"/>
                    <a:pt x="170" y="73"/>
                    <a:pt x="170" y="73"/>
                  </a:cubicBezTo>
                  <a:cubicBezTo>
                    <a:pt x="153" y="79"/>
                    <a:pt x="132" y="75"/>
                    <a:pt x="116" y="85"/>
                  </a:cubicBezTo>
                  <a:cubicBezTo>
                    <a:pt x="110" y="89"/>
                    <a:pt x="101" y="119"/>
                    <a:pt x="98" y="127"/>
                  </a:cubicBezTo>
                  <a:cubicBezTo>
                    <a:pt x="93" y="125"/>
                    <a:pt x="46" y="104"/>
                    <a:pt x="38" y="109"/>
                  </a:cubicBezTo>
                  <a:cubicBezTo>
                    <a:pt x="30" y="115"/>
                    <a:pt x="34" y="129"/>
                    <a:pt x="32" y="139"/>
                  </a:cubicBezTo>
                  <a:cubicBezTo>
                    <a:pt x="36" y="175"/>
                    <a:pt x="39" y="202"/>
                    <a:pt x="50" y="235"/>
                  </a:cubicBezTo>
                  <a:cubicBezTo>
                    <a:pt x="17" y="257"/>
                    <a:pt x="9" y="267"/>
                    <a:pt x="2" y="307"/>
                  </a:cubicBezTo>
                  <a:cubicBezTo>
                    <a:pt x="4" y="317"/>
                    <a:pt x="0" y="331"/>
                    <a:pt x="8" y="337"/>
                  </a:cubicBezTo>
                  <a:cubicBezTo>
                    <a:pt x="97" y="404"/>
                    <a:pt x="22" y="301"/>
                    <a:pt x="62" y="361"/>
                  </a:cubicBezTo>
                  <a:cubicBezTo>
                    <a:pt x="55" y="401"/>
                    <a:pt x="61" y="427"/>
                    <a:pt x="56" y="469"/>
                  </a:cubicBezTo>
                  <a:cubicBezTo>
                    <a:pt x="69" y="520"/>
                    <a:pt x="83" y="542"/>
                    <a:pt x="134" y="559"/>
                  </a:cubicBezTo>
                  <a:cubicBezTo>
                    <a:pt x="154" y="557"/>
                    <a:pt x="179" y="566"/>
                    <a:pt x="194" y="553"/>
                  </a:cubicBezTo>
                  <a:cubicBezTo>
                    <a:pt x="236" y="515"/>
                    <a:pt x="145" y="500"/>
                    <a:pt x="212" y="517"/>
                  </a:cubicBezTo>
                  <a:cubicBezTo>
                    <a:pt x="226" y="475"/>
                    <a:pt x="212" y="477"/>
                    <a:pt x="242" y="487"/>
                  </a:cubicBezTo>
                  <a:cubicBezTo>
                    <a:pt x="250" y="511"/>
                    <a:pt x="266" y="517"/>
                    <a:pt x="284" y="535"/>
                  </a:cubicBezTo>
                  <a:cubicBezTo>
                    <a:pt x="288" y="557"/>
                    <a:pt x="284" y="582"/>
                    <a:pt x="296" y="601"/>
                  </a:cubicBezTo>
                  <a:cubicBezTo>
                    <a:pt x="304" y="613"/>
                    <a:pt x="324" y="609"/>
                    <a:pt x="338" y="613"/>
                  </a:cubicBezTo>
                  <a:cubicBezTo>
                    <a:pt x="344" y="630"/>
                    <a:pt x="337" y="654"/>
                    <a:pt x="350" y="667"/>
                  </a:cubicBezTo>
                  <a:cubicBezTo>
                    <a:pt x="355" y="672"/>
                    <a:pt x="357" y="654"/>
                    <a:pt x="362" y="649"/>
                  </a:cubicBezTo>
                  <a:cubicBezTo>
                    <a:pt x="374" y="637"/>
                    <a:pt x="383" y="636"/>
                    <a:pt x="398" y="631"/>
                  </a:cubicBezTo>
                  <a:cubicBezTo>
                    <a:pt x="426" y="640"/>
                    <a:pt x="425" y="621"/>
                    <a:pt x="452" y="619"/>
                  </a:cubicBezTo>
                  <a:cubicBezTo>
                    <a:pt x="496" y="615"/>
                    <a:pt x="540" y="615"/>
                    <a:pt x="584" y="613"/>
                  </a:cubicBezTo>
                  <a:cubicBezTo>
                    <a:pt x="596" y="601"/>
                    <a:pt x="615" y="593"/>
                    <a:pt x="620" y="577"/>
                  </a:cubicBezTo>
                  <a:cubicBezTo>
                    <a:pt x="622" y="571"/>
                    <a:pt x="622" y="563"/>
                    <a:pt x="626" y="559"/>
                  </a:cubicBezTo>
                  <a:cubicBezTo>
                    <a:pt x="630" y="555"/>
                    <a:pt x="638" y="555"/>
                    <a:pt x="644" y="553"/>
                  </a:cubicBezTo>
                  <a:cubicBezTo>
                    <a:pt x="634" y="512"/>
                    <a:pt x="632" y="483"/>
                    <a:pt x="590" y="511"/>
                  </a:cubicBezTo>
                  <a:cubicBezTo>
                    <a:pt x="580" y="507"/>
                    <a:pt x="568" y="507"/>
                    <a:pt x="560" y="499"/>
                  </a:cubicBezTo>
                  <a:cubicBezTo>
                    <a:pt x="552" y="491"/>
                    <a:pt x="534" y="434"/>
                    <a:pt x="530" y="433"/>
                  </a:cubicBezTo>
                  <a:cubicBezTo>
                    <a:pt x="501" y="426"/>
                    <a:pt x="470" y="429"/>
                    <a:pt x="440" y="427"/>
                  </a:cubicBezTo>
                  <a:cubicBezTo>
                    <a:pt x="381" y="398"/>
                    <a:pt x="439" y="434"/>
                    <a:pt x="410" y="397"/>
                  </a:cubicBezTo>
                  <a:cubicBezTo>
                    <a:pt x="389" y="370"/>
                    <a:pt x="332" y="365"/>
                    <a:pt x="302" y="361"/>
                  </a:cubicBezTo>
                  <a:cubicBezTo>
                    <a:pt x="292" y="330"/>
                    <a:pt x="263" y="313"/>
                    <a:pt x="248" y="283"/>
                  </a:cubicBezTo>
                  <a:cubicBezTo>
                    <a:pt x="250" y="273"/>
                    <a:pt x="250" y="263"/>
                    <a:pt x="254" y="253"/>
                  </a:cubicBezTo>
                  <a:cubicBezTo>
                    <a:pt x="257" y="246"/>
                    <a:pt x="264" y="242"/>
                    <a:pt x="266" y="235"/>
                  </a:cubicBezTo>
                  <a:cubicBezTo>
                    <a:pt x="286" y="147"/>
                    <a:pt x="253" y="200"/>
                    <a:pt x="290" y="151"/>
                  </a:cubicBezTo>
                  <a:cubicBezTo>
                    <a:pt x="306" y="103"/>
                    <a:pt x="304" y="54"/>
                    <a:pt x="254" y="37"/>
                  </a:cubicBezTo>
                  <a:cubicBezTo>
                    <a:pt x="244" y="41"/>
                    <a:pt x="234" y="52"/>
                    <a:pt x="224" y="49"/>
                  </a:cubicBezTo>
                  <a:cubicBezTo>
                    <a:pt x="188" y="37"/>
                    <a:pt x="236" y="13"/>
                    <a:pt x="236" y="13"/>
                  </a:cubicBezTo>
                  <a:close/>
                </a:path>
              </a:pathLst>
            </a:cu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defRPr/>
              </a:pPr>
              <a:endParaRPr lang="en-US" sz="1400">
                <a:solidFill>
                  <a:schemeClr val="tx1"/>
                </a:solidFill>
                <a:latin typeface="SWCC 3- Medium" panose="00000500000000000000" pitchFamily="2" charset="-78"/>
                <a:cs typeface="SWCC 3- Medium" panose="00000500000000000000" pitchFamily="2" charset="-78"/>
              </a:endParaRPr>
            </a:p>
          </p:txBody>
        </p:sp>
        <p:sp>
          <p:nvSpPr>
            <p:cNvPr id="24" name="Freeform 20">
              <a:extLst>
                <a:ext uri="{FF2B5EF4-FFF2-40B4-BE49-F238E27FC236}">
                  <a16:creationId xmlns:a16="http://schemas.microsoft.com/office/drawing/2014/main" id="{1DBB14F1-D098-7AB4-16DF-C6BB4E2D2DCF}"/>
                </a:ext>
              </a:extLst>
            </p:cNvPr>
            <p:cNvSpPr>
              <a:spLocks/>
            </p:cNvSpPr>
            <p:nvPr/>
          </p:nvSpPr>
          <p:spPr bwMode="auto">
            <a:xfrm>
              <a:off x="4041321" y="1575547"/>
              <a:ext cx="606084" cy="391583"/>
            </a:xfrm>
            <a:custGeom>
              <a:avLst/>
              <a:gdLst>
                <a:gd name="T0" fmla="*/ 0 w 550"/>
                <a:gd name="T1" fmla="*/ 2147483647 h 355"/>
                <a:gd name="T2" fmla="*/ 2147483647 w 550"/>
                <a:gd name="T3" fmla="*/ 2147483647 h 355"/>
                <a:gd name="T4" fmla="*/ 2147483647 w 550"/>
                <a:gd name="T5" fmla="*/ 2147483647 h 355"/>
                <a:gd name="T6" fmla="*/ 2147483647 w 550"/>
                <a:gd name="T7" fmla="*/ 2147483647 h 355"/>
                <a:gd name="T8" fmla="*/ 2147483647 w 550"/>
                <a:gd name="T9" fmla="*/ 2147483647 h 355"/>
                <a:gd name="T10" fmla="*/ 2147483647 w 550"/>
                <a:gd name="T11" fmla="*/ 2147483647 h 355"/>
                <a:gd name="T12" fmla="*/ 2147483647 w 550"/>
                <a:gd name="T13" fmla="*/ 2147483647 h 355"/>
                <a:gd name="T14" fmla="*/ 2147483647 w 550"/>
                <a:gd name="T15" fmla="*/ 2147483647 h 355"/>
                <a:gd name="T16" fmla="*/ 2147483647 w 550"/>
                <a:gd name="T17" fmla="*/ 2147483647 h 355"/>
                <a:gd name="T18" fmla="*/ 2147483647 w 550"/>
                <a:gd name="T19" fmla="*/ 2147483647 h 355"/>
                <a:gd name="T20" fmla="*/ 2147483647 w 550"/>
                <a:gd name="T21" fmla="*/ 2147483647 h 355"/>
                <a:gd name="T22" fmla="*/ 2147483647 w 550"/>
                <a:gd name="T23" fmla="*/ 2147483647 h 355"/>
                <a:gd name="T24" fmla="*/ 2147483647 w 550"/>
                <a:gd name="T25" fmla="*/ 2147483647 h 355"/>
                <a:gd name="T26" fmla="*/ 2147483647 w 550"/>
                <a:gd name="T27" fmla="*/ 2147483647 h 355"/>
                <a:gd name="T28" fmla="*/ 2147483647 w 550"/>
                <a:gd name="T29" fmla="*/ 2147483647 h 355"/>
                <a:gd name="T30" fmla="*/ 2147483647 w 550"/>
                <a:gd name="T31" fmla="*/ 2147483647 h 355"/>
                <a:gd name="T32" fmla="*/ 2147483647 w 550"/>
                <a:gd name="T33" fmla="*/ 2147483647 h 355"/>
                <a:gd name="T34" fmla="*/ 2147483647 w 550"/>
                <a:gd name="T35" fmla="*/ 2147483647 h 355"/>
                <a:gd name="T36" fmla="*/ 2147483647 w 550"/>
                <a:gd name="T37" fmla="*/ 2147483647 h 355"/>
                <a:gd name="T38" fmla="*/ 2147483647 w 550"/>
                <a:gd name="T39" fmla="*/ 2147483647 h 355"/>
                <a:gd name="T40" fmla="*/ 2147483647 w 550"/>
                <a:gd name="T41" fmla="*/ 2147483647 h 355"/>
                <a:gd name="T42" fmla="*/ 2147483647 w 550"/>
                <a:gd name="T43" fmla="*/ 2147483647 h 355"/>
                <a:gd name="T44" fmla="*/ 2147483647 w 550"/>
                <a:gd name="T45" fmla="*/ 2147483647 h 355"/>
                <a:gd name="T46" fmla="*/ 2147483647 w 550"/>
                <a:gd name="T47" fmla="*/ 2147483647 h 355"/>
                <a:gd name="T48" fmla="*/ 2147483647 w 550"/>
                <a:gd name="T49" fmla="*/ 2147483647 h 355"/>
                <a:gd name="T50" fmla="*/ 0 w 550"/>
                <a:gd name="T51" fmla="*/ 2147483647 h 35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50"/>
                <a:gd name="T79" fmla="*/ 0 h 355"/>
                <a:gd name="T80" fmla="*/ 550 w 550"/>
                <a:gd name="T81" fmla="*/ 355 h 35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50" h="355">
                  <a:moveTo>
                    <a:pt x="0" y="223"/>
                  </a:moveTo>
                  <a:cubicBezTo>
                    <a:pt x="29" y="216"/>
                    <a:pt x="42" y="205"/>
                    <a:pt x="66" y="187"/>
                  </a:cubicBezTo>
                  <a:cubicBezTo>
                    <a:pt x="68" y="179"/>
                    <a:pt x="66" y="168"/>
                    <a:pt x="72" y="163"/>
                  </a:cubicBezTo>
                  <a:cubicBezTo>
                    <a:pt x="82" y="155"/>
                    <a:pt x="108" y="151"/>
                    <a:pt x="108" y="151"/>
                  </a:cubicBezTo>
                  <a:cubicBezTo>
                    <a:pt x="116" y="143"/>
                    <a:pt x="147" y="92"/>
                    <a:pt x="150" y="91"/>
                  </a:cubicBezTo>
                  <a:cubicBezTo>
                    <a:pt x="165" y="85"/>
                    <a:pt x="182" y="87"/>
                    <a:pt x="198" y="85"/>
                  </a:cubicBezTo>
                  <a:cubicBezTo>
                    <a:pt x="241" y="0"/>
                    <a:pt x="185" y="23"/>
                    <a:pt x="324" y="31"/>
                  </a:cubicBezTo>
                  <a:cubicBezTo>
                    <a:pt x="338" y="73"/>
                    <a:pt x="324" y="63"/>
                    <a:pt x="354" y="73"/>
                  </a:cubicBezTo>
                  <a:cubicBezTo>
                    <a:pt x="352" y="85"/>
                    <a:pt x="345" y="97"/>
                    <a:pt x="348" y="109"/>
                  </a:cubicBezTo>
                  <a:cubicBezTo>
                    <a:pt x="358" y="156"/>
                    <a:pt x="502" y="156"/>
                    <a:pt x="516" y="157"/>
                  </a:cubicBezTo>
                  <a:cubicBezTo>
                    <a:pt x="526" y="159"/>
                    <a:pt x="539" y="156"/>
                    <a:pt x="546" y="163"/>
                  </a:cubicBezTo>
                  <a:cubicBezTo>
                    <a:pt x="550" y="167"/>
                    <a:pt x="543" y="175"/>
                    <a:pt x="540" y="181"/>
                  </a:cubicBezTo>
                  <a:cubicBezTo>
                    <a:pt x="506" y="243"/>
                    <a:pt x="524" y="194"/>
                    <a:pt x="510" y="235"/>
                  </a:cubicBezTo>
                  <a:cubicBezTo>
                    <a:pt x="508" y="251"/>
                    <a:pt x="511" y="269"/>
                    <a:pt x="504" y="283"/>
                  </a:cubicBezTo>
                  <a:cubicBezTo>
                    <a:pt x="500" y="291"/>
                    <a:pt x="487" y="289"/>
                    <a:pt x="480" y="295"/>
                  </a:cubicBezTo>
                  <a:cubicBezTo>
                    <a:pt x="446" y="323"/>
                    <a:pt x="486" y="302"/>
                    <a:pt x="462" y="331"/>
                  </a:cubicBezTo>
                  <a:cubicBezTo>
                    <a:pt x="448" y="348"/>
                    <a:pt x="438" y="349"/>
                    <a:pt x="420" y="355"/>
                  </a:cubicBezTo>
                  <a:cubicBezTo>
                    <a:pt x="388" y="344"/>
                    <a:pt x="406" y="322"/>
                    <a:pt x="366" y="313"/>
                  </a:cubicBezTo>
                  <a:cubicBezTo>
                    <a:pt x="343" y="307"/>
                    <a:pt x="318" y="309"/>
                    <a:pt x="294" y="307"/>
                  </a:cubicBezTo>
                  <a:cubicBezTo>
                    <a:pt x="255" y="312"/>
                    <a:pt x="223" y="306"/>
                    <a:pt x="186" y="313"/>
                  </a:cubicBezTo>
                  <a:cubicBezTo>
                    <a:pt x="172" y="355"/>
                    <a:pt x="186" y="345"/>
                    <a:pt x="156" y="355"/>
                  </a:cubicBezTo>
                  <a:cubicBezTo>
                    <a:pt x="149" y="344"/>
                    <a:pt x="147" y="328"/>
                    <a:pt x="138" y="319"/>
                  </a:cubicBezTo>
                  <a:cubicBezTo>
                    <a:pt x="121" y="302"/>
                    <a:pt x="62" y="292"/>
                    <a:pt x="42" y="289"/>
                  </a:cubicBezTo>
                  <a:cubicBezTo>
                    <a:pt x="36" y="285"/>
                    <a:pt x="29" y="283"/>
                    <a:pt x="24" y="277"/>
                  </a:cubicBezTo>
                  <a:cubicBezTo>
                    <a:pt x="12" y="262"/>
                    <a:pt x="20" y="231"/>
                    <a:pt x="6" y="217"/>
                  </a:cubicBezTo>
                  <a:cubicBezTo>
                    <a:pt x="4" y="215"/>
                    <a:pt x="2" y="221"/>
                    <a:pt x="0" y="223"/>
                  </a:cubicBezTo>
                  <a:close/>
                </a:path>
              </a:pathLst>
            </a:cu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defRPr/>
              </a:pPr>
              <a:endParaRPr lang="en-US" sz="1400">
                <a:solidFill>
                  <a:schemeClr val="tx1"/>
                </a:solidFill>
                <a:latin typeface="SWCC 3- Medium" panose="00000500000000000000" pitchFamily="2" charset="-78"/>
                <a:cs typeface="SWCC 3- Medium" panose="00000500000000000000" pitchFamily="2" charset="-78"/>
              </a:endParaRPr>
            </a:p>
          </p:txBody>
        </p:sp>
        <p:sp>
          <p:nvSpPr>
            <p:cNvPr id="25" name="Freeform 21">
              <a:extLst>
                <a:ext uri="{FF2B5EF4-FFF2-40B4-BE49-F238E27FC236}">
                  <a16:creationId xmlns:a16="http://schemas.microsoft.com/office/drawing/2014/main" id="{5F90C46A-59A6-4A89-17A7-BE343722AFE6}"/>
                </a:ext>
              </a:extLst>
            </p:cNvPr>
            <p:cNvSpPr>
              <a:spLocks/>
            </p:cNvSpPr>
            <p:nvPr/>
          </p:nvSpPr>
          <p:spPr bwMode="auto">
            <a:xfrm>
              <a:off x="4499686" y="2800202"/>
              <a:ext cx="645185" cy="702545"/>
            </a:xfrm>
            <a:custGeom>
              <a:avLst/>
              <a:gdLst>
                <a:gd name="T0" fmla="*/ 0 w 586"/>
                <a:gd name="T1" fmla="*/ 2147483647 h 636"/>
                <a:gd name="T2" fmla="*/ 2147483647 w 586"/>
                <a:gd name="T3" fmla="*/ 2147483647 h 636"/>
                <a:gd name="T4" fmla="*/ 2147483647 w 586"/>
                <a:gd name="T5" fmla="*/ 2147483647 h 636"/>
                <a:gd name="T6" fmla="*/ 2147483647 w 586"/>
                <a:gd name="T7" fmla="*/ 0 h 636"/>
                <a:gd name="T8" fmla="*/ 2147483647 w 586"/>
                <a:gd name="T9" fmla="*/ 2147483647 h 636"/>
                <a:gd name="T10" fmla="*/ 2147483647 w 586"/>
                <a:gd name="T11" fmla="*/ 2147483647 h 636"/>
                <a:gd name="T12" fmla="*/ 2147483647 w 586"/>
                <a:gd name="T13" fmla="*/ 2147483647 h 636"/>
                <a:gd name="T14" fmla="*/ 2147483647 w 586"/>
                <a:gd name="T15" fmla="*/ 2147483647 h 636"/>
                <a:gd name="T16" fmla="*/ 2147483647 w 586"/>
                <a:gd name="T17" fmla="*/ 2147483647 h 636"/>
                <a:gd name="T18" fmla="*/ 2147483647 w 586"/>
                <a:gd name="T19" fmla="*/ 2147483647 h 636"/>
                <a:gd name="T20" fmla="*/ 2147483647 w 586"/>
                <a:gd name="T21" fmla="*/ 2147483647 h 636"/>
                <a:gd name="T22" fmla="*/ 2147483647 w 586"/>
                <a:gd name="T23" fmla="*/ 2147483647 h 636"/>
                <a:gd name="T24" fmla="*/ 2147483647 w 586"/>
                <a:gd name="T25" fmla="*/ 2147483647 h 636"/>
                <a:gd name="T26" fmla="*/ 2147483647 w 586"/>
                <a:gd name="T27" fmla="*/ 2147483647 h 636"/>
                <a:gd name="T28" fmla="*/ 2147483647 w 586"/>
                <a:gd name="T29" fmla="*/ 2147483647 h 636"/>
                <a:gd name="T30" fmla="*/ 2147483647 w 586"/>
                <a:gd name="T31" fmla="*/ 2147483647 h 636"/>
                <a:gd name="T32" fmla="*/ 2147483647 w 586"/>
                <a:gd name="T33" fmla="*/ 2147483647 h 636"/>
                <a:gd name="T34" fmla="*/ 2147483647 w 586"/>
                <a:gd name="T35" fmla="*/ 2147483647 h 636"/>
                <a:gd name="T36" fmla="*/ 2147483647 w 586"/>
                <a:gd name="T37" fmla="*/ 2147483647 h 636"/>
                <a:gd name="T38" fmla="*/ 2147483647 w 586"/>
                <a:gd name="T39" fmla="*/ 2147483647 h 636"/>
                <a:gd name="T40" fmla="*/ 2147483647 w 586"/>
                <a:gd name="T41" fmla="*/ 2147483647 h 636"/>
                <a:gd name="T42" fmla="*/ 2147483647 w 586"/>
                <a:gd name="T43" fmla="*/ 2147483647 h 636"/>
                <a:gd name="T44" fmla="*/ 2147483647 w 586"/>
                <a:gd name="T45" fmla="*/ 2147483647 h 636"/>
                <a:gd name="T46" fmla="*/ 2147483647 w 586"/>
                <a:gd name="T47" fmla="*/ 2147483647 h 636"/>
                <a:gd name="T48" fmla="*/ 2147483647 w 586"/>
                <a:gd name="T49" fmla="*/ 2147483647 h 636"/>
                <a:gd name="T50" fmla="*/ 2147483647 w 586"/>
                <a:gd name="T51" fmla="*/ 2147483647 h 636"/>
                <a:gd name="T52" fmla="*/ 2147483647 w 586"/>
                <a:gd name="T53" fmla="*/ 2147483647 h 636"/>
                <a:gd name="T54" fmla="*/ 2147483647 w 586"/>
                <a:gd name="T55" fmla="*/ 2147483647 h 636"/>
                <a:gd name="T56" fmla="*/ 2147483647 w 586"/>
                <a:gd name="T57" fmla="*/ 2147483647 h 636"/>
                <a:gd name="T58" fmla="*/ 2147483647 w 586"/>
                <a:gd name="T59" fmla="*/ 2147483647 h 636"/>
                <a:gd name="T60" fmla="*/ 2147483647 w 586"/>
                <a:gd name="T61" fmla="*/ 2147483647 h 636"/>
                <a:gd name="T62" fmla="*/ 2147483647 w 586"/>
                <a:gd name="T63" fmla="*/ 2147483647 h 636"/>
                <a:gd name="T64" fmla="*/ 2147483647 w 586"/>
                <a:gd name="T65" fmla="*/ 2147483647 h 636"/>
                <a:gd name="T66" fmla="*/ 2147483647 w 586"/>
                <a:gd name="T67" fmla="*/ 2147483647 h 636"/>
                <a:gd name="T68" fmla="*/ 2147483647 w 586"/>
                <a:gd name="T69" fmla="*/ 2147483647 h 636"/>
                <a:gd name="T70" fmla="*/ 2147483647 w 586"/>
                <a:gd name="T71" fmla="*/ 2147483647 h 636"/>
                <a:gd name="T72" fmla="*/ 2147483647 w 586"/>
                <a:gd name="T73" fmla="*/ 2147483647 h 636"/>
                <a:gd name="T74" fmla="*/ 2147483647 w 586"/>
                <a:gd name="T75" fmla="*/ 2147483647 h 636"/>
                <a:gd name="T76" fmla="*/ 2147483647 w 586"/>
                <a:gd name="T77" fmla="*/ 2147483647 h 636"/>
                <a:gd name="T78" fmla="*/ 2147483647 w 586"/>
                <a:gd name="T79" fmla="*/ 2147483647 h 636"/>
                <a:gd name="T80" fmla="*/ 2147483647 w 586"/>
                <a:gd name="T81" fmla="*/ 2147483647 h 636"/>
                <a:gd name="T82" fmla="*/ 2147483647 w 586"/>
                <a:gd name="T83" fmla="*/ 2147483647 h 636"/>
                <a:gd name="T84" fmla="*/ 2147483647 w 586"/>
                <a:gd name="T85" fmla="*/ 2147483647 h 636"/>
                <a:gd name="T86" fmla="*/ 0 w 586"/>
                <a:gd name="T87" fmla="*/ 2147483647 h 6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86"/>
                <a:gd name="T133" fmla="*/ 0 h 636"/>
                <a:gd name="T134" fmla="*/ 586 w 586"/>
                <a:gd name="T135" fmla="*/ 636 h 6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86" h="636">
                  <a:moveTo>
                    <a:pt x="0" y="120"/>
                  </a:moveTo>
                  <a:cubicBezTo>
                    <a:pt x="43" y="115"/>
                    <a:pt x="49" y="108"/>
                    <a:pt x="84" y="96"/>
                  </a:cubicBezTo>
                  <a:cubicBezTo>
                    <a:pt x="123" y="37"/>
                    <a:pt x="94" y="44"/>
                    <a:pt x="186" y="36"/>
                  </a:cubicBezTo>
                  <a:cubicBezTo>
                    <a:pt x="205" y="17"/>
                    <a:pt x="221" y="8"/>
                    <a:pt x="246" y="0"/>
                  </a:cubicBezTo>
                  <a:cubicBezTo>
                    <a:pt x="256" y="2"/>
                    <a:pt x="268" y="0"/>
                    <a:pt x="276" y="6"/>
                  </a:cubicBezTo>
                  <a:cubicBezTo>
                    <a:pt x="281" y="10"/>
                    <a:pt x="278" y="20"/>
                    <a:pt x="282" y="24"/>
                  </a:cubicBezTo>
                  <a:cubicBezTo>
                    <a:pt x="286" y="28"/>
                    <a:pt x="294" y="28"/>
                    <a:pt x="300" y="30"/>
                  </a:cubicBezTo>
                  <a:cubicBezTo>
                    <a:pt x="304" y="61"/>
                    <a:pt x="320" y="136"/>
                    <a:pt x="342" y="162"/>
                  </a:cubicBezTo>
                  <a:cubicBezTo>
                    <a:pt x="346" y="167"/>
                    <a:pt x="354" y="166"/>
                    <a:pt x="360" y="168"/>
                  </a:cubicBezTo>
                  <a:cubicBezTo>
                    <a:pt x="397" y="161"/>
                    <a:pt x="395" y="148"/>
                    <a:pt x="426" y="138"/>
                  </a:cubicBezTo>
                  <a:cubicBezTo>
                    <a:pt x="438" y="140"/>
                    <a:pt x="451" y="139"/>
                    <a:pt x="462" y="144"/>
                  </a:cubicBezTo>
                  <a:cubicBezTo>
                    <a:pt x="468" y="147"/>
                    <a:pt x="468" y="158"/>
                    <a:pt x="474" y="162"/>
                  </a:cubicBezTo>
                  <a:cubicBezTo>
                    <a:pt x="485" y="169"/>
                    <a:pt x="510" y="174"/>
                    <a:pt x="510" y="174"/>
                  </a:cubicBezTo>
                  <a:cubicBezTo>
                    <a:pt x="514" y="180"/>
                    <a:pt x="520" y="185"/>
                    <a:pt x="522" y="192"/>
                  </a:cubicBezTo>
                  <a:cubicBezTo>
                    <a:pt x="526" y="204"/>
                    <a:pt x="520" y="219"/>
                    <a:pt x="528" y="228"/>
                  </a:cubicBezTo>
                  <a:cubicBezTo>
                    <a:pt x="536" y="238"/>
                    <a:pt x="564" y="240"/>
                    <a:pt x="564" y="240"/>
                  </a:cubicBezTo>
                  <a:cubicBezTo>
                    <a:pt x="568" y="248"/>
                    <a:pt x="572" y="256"/>
                    <a:pt x="576" y="264"/>
                  </a:cubicBezTo>
                  <a:cubicBezTo>
                    <a:pt x="578" y="270"/>
                    <a:pt x="586" y="278"/>
                    <a:pt x="582" y="282"/>
                  </a:cubicBezTo>
                  <a:cubicBezTo>
                    <a:pt x="573" y="291"/>
                    <a:pt x="546" y="294"/>
                    <a:pt x="546" y="294"/>
                  </a:cubicBezTo>
                  <a:cubicBezTo>
                    <a:pt x="533" y="332"/>
                    <a:pt x="533" y="358"/>
                    <a:pt x="492" y="372"/>
                  </a:cubicBezTo>
                  <a:cubicBezTo>
                    <a:pt x="486" y="380"/>
                    <a:pt x="478" y="387"/>
                    <a:pt x="474" y="396"/>
                  </a:cubicBezTo>
                  <a:cubicBezTo>
                    <a:pt x="467" y="409"/>
                    <a:pt x="465" y="438"/>
                    <a:pt x="450" y="450"/>
                  </a:cubicBezTo>
                  <a:cubicBezTo>
                    <a:pt x="438" y="460"/>
                    <a:pt x="422" y="461"/>
                    <a:pt x="408" y="468"/>
                  </a:cubicBezTo>
                  <a:cubicBezTo>
                    <a:pt x="398" y="497"/>
                    <a:pt x="400" y="517"/>
                    <a:pt x="426" y="534"/>
                  </a:cubicBezTo>
                  <a:cubicBezTo>
                    <a:pt x="439" y="572"/>
                    <a:pt x="416" y="562"/>
                    <a:pt x="444" y="600"/>
                  </a:cubicBezTo>
                  <a:cubicBezTo>
                    <a:pt x="446" y="606"/>
                    <a:pt x="447" y="612"/>
                    <a:pt x="450" y="618"/>
                  </a:cubicBezTo>
                  <a:cubicBezTo>
                    <a:pt x="453" y="624"/>
                    <a:pt x="469" y="636"/>
                    <a:pt x="462" y="636"/>
                  </a:cubicBezTo>
                  <a:cubicBezTo>
                    <a:pt x="450" y="636"/>
                    <a:pt x="439" y="605"/>
                    <a:pt x="432" y="600"/>
                  </a:cubicBezTo>
                  <a:cubicBezTo>
                    <a:pt x="421" y="592"/>
                    <a:pt x="408" y="587"/>
                    <a:pt x="396" y="582"/>
                  </a:cubicBezTo>
                  <a:cubicBezTo>
                    <a:pt x="384" y="577"/>
                    <a:pt x="360" y="570"/>
                    <a:pt x="360" y="570"/>
                  </a:cubicBezTo>
                  <a:cubicBezTo>
                    <a:pt x="330" y="540"/>
                    <a:pt x="316" y="502"/>
                    <a:pt x="288" y="474"/>
                  </a:cubicBezTo>
                  <a:cubicBezTo>
                    <a:pt x="278" y="478"/>
                    <a:pt x="269" y="488"/>
                    <a:pt x="258" y="486"/>
                  </a:cubicBezTo>
                  <a:cubicBezTo>
                    <a:pt x="237" y="483"/>
                    <a:pt x="250" y="442"/>
                    <a:pt x="252" y="438"/>
                  </a:cubicBezTo>
                  <a:cubicBezTo>
                    <a:pt x="262" y="418"/>
                    <a:pt x="275" y="419"/>
                    <a:pt x="294" y="414"/>
                  </a:cubicBezTo>
                  <a:cubicBezTo>
                    <a:pt x="306" y="364"/>
                    <a:pt x="267" y="386"/>
                    <a:pt x="222" y="390"/>
                  </a:cubicBezTo>
                  <a:cubicBezTo>
                    <a:pt x="196" y="429"/>
                    <a:pt x="179" y="386"/>
                    <a:pt x="150" y="366"/>
                  </a:cubicBezTo>
                  <a:cubicBezTo>
                    <a:pt x="163" y="339"/>
                    <a:pt x="170" y="333"/>
                    <a:pt x="198" y="324"/>
                  </a:cubicBezTo>
                  <a:cubicBezTo>
                    <a:pt x="186" y="289"/>
                    <a:pt x="201" y="321"/>
                    <a:pt x="174" y="294"/>
                  </a:cubicBezTo>
                  <a:cubicBezTo>
                    <a:pt x="167" y="287"/>
                    <a:pt x="164" y="277"/>
                    <a:pt x="156" y="270"/>
                  </a:cubicBezTo>
                  <a:cubicBezTo>
                    <a:pt x="140" y="257"/>
                    <a:pt x="108" y="249"/>
                    <a:pt x="90" y="240"/>
                  </a:cubicBezTo>
                  <a:cubicBezTo>
                    <a:pt x="82" y="185"/>
                    <a:pt x="85" y="205"/>
                    <a:pt x="48" y="180"/>
                  </a:cubicBezTo>
                  <a:cubicBezTo>
                    <a:pt x="40" y="168"/>
                    <a:pt x="38" y="149"/>
                    <a:pt x="24" y="144"/>
                  </a:cubicBezTo>
                  <a:cubicBezTo>
                    <a:pt x="18" y="142"/>
                    <a:pt x="10" y="142"/>
                    <a:pt x="6" y="138"/>
                  </a:cubicBezTo>
                  <a:cubicBezTo>
                    <a:pt x="2" y="134"/>
                    <a:pt x="2" y="126"/>
                    <a:pt x="0" y="120"/>
                  </a:cubicBezTo>
                  <a:close/>
                </a:path>
              </a:pathLst>
            </a:cu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defRPr/>
              </a:pPr>
              <a:endParaRPr lang="en-US" sz="1400">
                <a:solidFill>
                  <a:schemeClr val="tx1"/>
                </a:solidFill>
                <a:latin typeface="SWCC 3- Medium" panose="00000500000000000000" pitchFamily="2" charset="-78"/>
                <a:cs typeface="SWCC 3- Medium" panose="00000500000000000000" pitchFamily="2" charset="-78"/>
              </a:endParaRPr>
            </a:p>
          </p:txBody>
        </p:sp>
        <p:sp>
          <p:nvSpPr>
            <p:cNvPr id="26" name="Line 22">
              <a:extLst>
                <a:ext uri="{FF2B5EF4-FFF2-40B4-BE49-F238E27FC236}">
                  <a16:creationId xmlns:a16="http://schemas.microsoft.com/office/drawing/2014/main" id="{4057843A-5239-95A4-200E-97D5F7F85ECC}"/>
                </a:ext>
              </a:extLst>
            </p:cNvPr>
            <p:cNvSpPr>
              <a:spLocks noChangeShapeType="1"/>
            </p:cNvSpPr>
            <p:nvPr/>
          </p:nvSpPr>
          <p:spPr bwMode="auto">
            <a:xfrm flipV="1">
              <a:off x="3952256" y="5105549"/>
              <a:ext cx="0" cy="303285"/>
            </a:xfrm>
            <a:prstGeom prst="line">
              <a:avLst/>
            </a:prstGeom>
            <a:ln>
              <a:headEnd/>
              <a:tailEnd type="triangle" w="med" len="med"/>
            </a:ln>
          </p:spPr>
          <p:style>
            <a:lnRef idx="1">
              <a:schemeClr val="accent5"/>
            </a:lnRef>
            <a:fillRef idx="2">
              <a:schemeClr val="accent5"/>
            </a:fillRef>
            <a:effectRef idx="1">
              <a:schemeClr val="accent5"/>
            </a:effectRef>
            <a:fontRef idx="minor">
              <a:schemeClr val="dk1"/>
            </a:fontRef>
          </p:style>
          <p:txBody>
            <a:bodyPr wrap="none" anchor="ctr"/>
            <a:lstStyle/>
            <a:p>
              <a:pPr>
                <a:defRPr/>
              </a:pPr>
              <a:endParaRPr lang="en-US" sz="1400">
                <a:latin typeface="SWCC 3- Medium" panose="00000500000000000000" pitchFamily="2" charset="-78"/>
                <a:cs typeface="SWCC 3- Medium" panose="00000500000000000000" pitchFamily="2" charset="-78"/>
              </a:endParaRPr>
            </a:p>
          </p:txBody>
        </p:sp>
        <p:sp>
          <p:nvSpPr>
            <p:cNvPr id="27" name="Line 23">
              <a:extLst>
                <a:ext uri="{FF2B5EF4-FFF2-40B4-BE49-F238E27FC236}">
                  <a16:creationId xmlns:a16="http://schemas.microsoft.com/office/drawing/2014/main" id="{D8E70CD6-63E2-EB2D-6074-E70CDA04AA98}"/>
                </a:ext>
              </a:extLst>
            </p:cNvPr>
            <p:cNvSpPr>
              <a:spLocks noChangeShapeType="1"/>
            </p:cNvSpPr>
            <p:nvPr/>
          </p:nvSpPr>
          <p:spPr bwMode="auto">
            <a:xfrm flipV="1">
              <a:off x="3568474" y="4051337"/>
              <a:ext cx="384895" cy="0"/>
            </a:xfrm>
            <a:prstGeom prst="line">
              <a:avLst/>
            </a:prstGeom>
            <a:ln>
              <a:headEnd/>
              <a:tailEnd type="triangle" w="med" len="med"/>
            </a:ln>
          </p:spPr>
          <p:style>
            <a:lnRef idx="1">
              <a:schemeClr val="accent5"/>
            </a:lnRef>
            <a:fillRef idx="2">
              <a:schemeClr val="accent5"/>
            </a:fillRef>
            <a:effectRef idx="1">
              <a:schemeClr val="accent5"/>
            </a:effectRef>
            <a:fontRef idx="minor">
              <a:schemeClr val="dk1"/>
            </a:fontRef>
          </p:style>
          <p:txBody>
            <a:bodyPr wrap="none" anchor="ctr"/>
            <a:lstStyle/>
            <a:p>
              <a:pPr>
                <a:defRPr/>
              </a:pPr>
              <a:endParaRPr lang="en-US" sz="1400">
                <a:latin typeface="SWCC 3- Medium" panose="00000500000000000000" pitchFamily="2" charset="-78"/>
                <a:cs typeface="SWCC 3- Medium" panose="00000500000000000000" pitchFamily="2" charset="-78"/>
              </a:endParaRPr>
            </a:p>
          </p:txBody>
        </p:sp>
        <p:sp>
          <p:nvSpPr>
            <p:cNvPr id="28" name="Line 24">
              <a:extLst>
                <a:ext uri="{FF2B5EF4-FFF2-40B4-BE49-F238E27FC236}">
                  <a16:creationId xmlns:a16="http://schemas.microsoft.com/office/drawing/2014/main" id="{D367879A-606E-E232-7967-F7B23816F1AE}"/>
                </a:ext>
              </a:extLst>
            </p:cNvPr>
            <p:cNvSpPr>
              <a:spLocks noChangeShapeType="1"/>
            </p:cNvSpPr>
            <p:nvPr/>
          </p:nvSpPr>
          <p:spPr bwMode="auto">
            <a:xfrm flipV="1">
              <a:off x="3420031" y="3471189"/>
              <a:ext cx="456192" cy="0"/>
            </a:xfrm>
            <a:prstGeom prst="line">
              <a:avLst/>
            </a:prstGeom>
            <a:ln>
              <a:headEnd/>
              <a:tailEnd type="triangle" w="med" len="med"/>
            </a:ln>
          </p:spPr>
          <p:style>
            <a:lnRef idx="1">
              <a:schemeClr val="accent5"/>
            </a:lnRef>
            <a:fillRef idx="2">
              <a:schemeClr val="accent5"/>
            </a:fillRef>
            <a:effectRef idx="1">
              <a:schemeClr val="accent5"/>
            </a:effectRef>
            <a:fontRef idx="minor">
              <a:schemeClr val="dk1"/>
            </a:fontRef>
          </p:style>
          <p:txBody>
            <a:bodyPr wrap="none" anchor="ctr"/>
            <a:lstStyle/>
            <a:p>
              <a:pPr>
                <a:defRPr/>
              </a:pPr>
              <a:endParaRPr lang="en-US" sz="1400">
                <a:latin typeface="SWCC 3- Medium" panose="00000500000000000000" pitchFamily="2" charset="-78"/>
                <a:cs typeface="SWCC 3- Medium" panose="00000500000000000000" pitchFamily="2" charset="-78"/>
              </a:endParaRPr>
            </a:p>
          </p:txBody>
        </p:sp>
        <p:sp>
          <p:nvSpPr>
            <p:cNvPr id="29" name="Line 25">
              <a:extLst>
                <a:ext uri="{FF2B5EF4-FFF2-40B4-BE49-F238E27FC236}">
                  <a16:creationId xmlns:a16="http://schemas.microsoft.com/office/drawing/2014/main" id="{7B886615-BC22-26CA-9114-1EDCEB4DAD79}"/>
                </a:ext>
              </a:extLst>
            </p:cNvPr>
            <p:cNvSpPr>
              <a:spLocks noChangeShapeType="1"/>
            </p:cNvSpPr>
            <p:nvPr/>
          </p:nvSpPr>
          <p:spPr bwMode="auto">
            <a:xfrm flipH="1">
              <a:off x="5401207" y="3508506"/>
              <a:ext cx="456192" cy="228423"/>
            </a:xfrm>
            <a:prstGeom prst="line">
              <a:avLst/>
            </a:prstGeom>
            <a:ln>
              <a:headEnd/>
              <a:tailEnd type="triangle" w="med" len="med"/>
            </a:ln>
          </p:spPr>
          <p:style>
            <a:lnRef idx="1">
              <a:schemeClr val="accent5"/>
            </a:lnRef>
            <a:fillRef idx="2">
              <a:schemeClr val="accent5"/>
            </a:fillRef>
            <a:effectRef idx="1">
              <a:schemeClr val="accent5"/>
            </a:effectRef>
            <a:fontRef idx="minor">
              <a:schemeClr val="dk1"/>
            </a:fontRef>
          </p:style>
          <p:txBody>
            <a:bodyPr wrap="none" anchor="ctr"/>
            <a:lstStyle/>
            <a:p>
              <a:pPr>
                <a:defRPr/>
              </a:pPr>
              <a:endParaRPr lang="en-US" sz="1400">
                <a:latin typeface="SWCC 3- Medium" panose="00000500000000000000" pitchFamily="2" charset="-78"/>
                <a:cs typeface="SWCC 3- Medium" panose="00000500000000000000" pitchFamily="2" charset="-78"/>
              </a:endParaRPr>
            </a:p>
          </p:txBody>
        </p:sp>
        <p:sp>
          <p:nvSpPr>
            <p:cNvPr id="30" name="Line 26">
              <a:extLst>
                <a:ext uri="{FF2B5EF4-FFF2-40B4-BE49-F238E27FC236}">
                  <a16:creationId xmlns:a16="http://schemas.microsoft.com/office/drawing/2014/main" id="{3EE83FDB-B446-93E4-3EAC-E0FB42FE869B}"/>
                </a:ext>
              </a:extLst>
            </p:cNvPr>
            <p:cNvSpPr>
              <a:spLocks noChangeShapeType="1"/>
            </p:cNvSpPr>
            <p:nvPr/>
          </p:nvSpPr>
          <p:spPr bwMode="auto">
            <a:xfrm flipH="1" flipV="1">
              <a:off x="4028287" y="3465906"/>
              <a:ext cx="306301" cy="0"/>
            </a:xfrm>
            <a:prstGeom prst="line">
              <a:avLst/>
            </a:prstGeom>
            <a:ln>
              <a:headEnd/>
              <a:tailEnd type="triangle" w="med" len="med"/>
            </a:ln>
          </p:spPr>
          <p:style>
            <a:lnRef idx="1">
              <a:schemeClr val="accent5"/>
            </a:lnRef>
            <a:fillRef idx="2">
              <a:schemeClr val="accent5"/>
            </a:fillRef>
            <a:effectRef idx="1">
              <a:schemeClr val="accent5"/>
            </a:effectRef>
            <a:fontRef idx="minor">
              <a:schemeClr val="dk1"/>
            </a:fontRef>
          </p:style>
          <p:txBody>
            <a:bodyPr wrap="none" anchor="ctr"/>
            <a:lstStyle/>
            <a:p>
              <a:pPr>
                <a:defRPr/>
              </a:pPr>
              <a:endParaRPr lang="en-US" sz="1400">
                <a:latin typeface="SWCC 3- Medium" panose="00000500000000000000" pitchFamily="2" charset="-78"/>
                <a:cs typeface="SWCC 3- Medium" panose="00000500000000000000" pitchFamily="2" charset="-78"/>
              </a:endParaRPr>
            </a:p>
          </p:txBody>
        </p:sp>
        <p:sp>
          <p:nvSpPr>
            <p:cNvPr id="31" name="Line 27">
              <a:extLst>
                <a:ext uri="{FF2B5EF4-FFF2-40B4-BE49-F238E27FC236}">
                  <a16:creationId xmlns:a16="http://schemas.microsoft.com/office/drawing/2014/main" id="{1673E7CE-0F30-4D8D-0733-3BA544BBF9CE}"/>
                </a:ext>
              </a:extLst>
            </p:cNvPr>
            <p:cNvSpPr>
              <a:spLocks noChangeShapeType="1"/>
            </p:cNvSpPr>
            <p:nvPr/>
          </p:nvSpPr>
          <p:spPr bwMode="auto">
            <a:xfrm>
              <a:off x="5477239" y="4648702"/>
              <a:ext cx="0" cy="305203"/>
            </a:xfrm>
            <a:prstGeom prst="line">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defRPr/>
              </a:pPr>
              <a:endParaRPr lang="en-US" sz="1400">
                <a:latin typeface="SWCC 3- Medium" panose="00000500000000000000" pitchFamily="2" charset="-78"/>
                <a:cs typeface="SWCC 3- Medium" panose="00000500000000000000" pitchFamily="2" charset="-78"/>
              </a:endParaRPr>
            </a:p>
          </p:txBody>
        </p:sp>
        <p:sp>
          <p:nvSpPr>
            <p:cNvPr id="32" name="Line 28">
              <a:extLst>
                <a:ext uri="{FF2B5EF4-FFF2-40B4-BE49-F238E27FC236}">
                  <a16:creationId xmlns:a16="http://schemas.microsoft.com/office/drawing/2014/main" id="{A9D8D268-E3BE-4A95-E00D-71DC627D417C}"/>
                </a:ext>
              </a:extLst>
            </p:cNvPr>
            <p:cNvSpPr>
              <a:spLocks noChangeShapeType="1"/>
            </p:cNvSpPr>
            <p:nvPr/>
          </p:nvSpPr>
          <p:spPr bwMode="auto">
            <a:xfrm>
              <a:off x="4104320" y="4800344"/>
              <a:ext cx="1220856" cy="0"/>
            </a:xfrm>
            <a:prstGeom prst="line">
              <a:avLst/>
            </a:prstGeom>
            <a:ln>
              <a:headEnd type="triangle" w="med" len="med"/>
              <a:tailEnd type="triangle" w="med" len="med"/>
            </a:ln>
          </p:spPr>
          <p:style>
            <a:lnRef idx="1">
              <a:schemeClr val="accent5"/>
            </a:lnRef>
            <a:fillRef idx="2">
              <a:schemeClr val="accent5"/>
            </a:fillRef>
            <a:effectRef idx="1">
              <a:schemeClr val="accent5"/>
            </a:effectRef>
            <a:fontRef idx="minor">
              <a:schemeClr val="dk1"/>
            </a:fontRef>
          </p:style>
          <p:txBody>
            <a:bodyPr wrap="none" anchor="ctr"/>
            <a:lstStyle/>
            <a:p>
              <a:pPr>
                <a:defRPr/>
              </a:pPr>
              <a:endParaRPr lang="en-US" sz="1400">
                <a:latin typeface="SWCC 3- Medium" panose="00000500000000000000" pitchFamily="2" charset="-78"/>
                <a:cs typeface="SWCC 3- Medium" panose="00000500000000000000" pitchFamily="2" charset="-78"/>
              </a:endParaRPr>
            </a:p>
          </p:txBody>
        </p:sp>
        <p:sp>
          <p:nvSpPr>
            <p:cNvPr id="33" name="Line 29">
              <a:extLst>
                <a:ext uri="{FF2B5EF4-FFF2-40B4-BE49-F238E27FC236}">
                  <a16:creationId xmlns:a16="http://schemas.microsoft.com/office/drawing/2014/main" id="{860639FD-0A6F-649F-71B0-C87903C61AF9}"/>
                </a:ext>
              </a:extLst>
            </p:cNvPr>
            <p:cNvSpPr>
              <a:spLocks noChangeShapeType="1"/>
            </p:cNvSpPr>
            <p:nvPr/>
          </p:nvSpPr>
          <p:spPr bwMode="auto">
            <a:xfrm>
              <a:off x="5714024" y="1575547"/>
              <a:ext cx="0" cy="1295678"/>
            </a:xfrm>
            <a:prstGeom prst="line">
              <a:avLst/>
            </a:prstGeom>
            <a:ln>
              <a:headEnd type="triangle" w="med" len="med"/>
              <a:tailEnd type="triangle" w="med" len="med"/>
            </a:ln>
          </p:spPr>
          <p:style>
            <a:lnRef idx="1">
              <a:schemeClr val="accent5"/>
            </a:lnRef>
            <a:fillRef idx="2">
              <a:schemeClr val="accent5"/>
            </a:fillRef>
            <a:effectRef idx="1">
              <a:schemeClr val="accent5"/>
            </a:effectRef>
            <a:fontRef idx="minor">
              <a:schemeClr val="dk1"/>
            </a:fontRef>
          </p:style>
          <p:txBody>
            <a:bodyPr wrap="none" anchor="ctr"/>
            <a:lstStyle/>
            <a:p>
              <a:pPr>
                <a:defRPr/>
              </a:pPr>
              <a:endParaRPr lang="en-US" sz="1400">
                <a:latin typeface="SWCC 3- Medium" panose="00000500000000000000" pitchFamily="2" charset="-78"/>
                <a:cs typeface="SWCC 3- Medium" panose="00000500000000000000" pitchFamily="2" charset="-78"/>
              </a:endParaRPr>
            </a:p>
          </p:txBody>
        </p:sp>
        <p:sp>
          <p:nvSpPr>
            <p:cNvPr id="34" name="Line 30">
              <a:extLst>
                <a:ext uri="{FF2B5EF4-FFF2-40B4-BE49-F238E27FC236}">
                  <a16:creationId xmlns:a16="http://schemas.microsoft.com/office/drawing/2014/main" id="{441F60A3-5D18-6AB2-12D0-65BB48BC5437}"/>
                </a:ext>
              </a:extLst>
            </p:cNvPr>
            <p:cNvSpPr>
              <a:spLocks noChangeShapeType="1"/>
            </p:cNvSpPr>
            <p:nvPr/>
          </p:nvSpPr>
          <p:spPr bwMode="auto">
            <a:xfrm flipV="1">
              <a:off x="3037700" y="2057347"/>
              <a:ext cx="762492" cy="685269"/>
            </a:xfrm>
            <a:prstGeom prst="line">
              <a:avLst/>
            </a:prstGeom>
            <a:ln>
              <a:headEnd/>
              <a:tailEnd type="triangle" w="med" len="med"/>
            </a:ln>
          </p:spPr>
          <p:style>
            <a:lnRef idx="1">
              <a:schemeClr val="accent5"/>
            </a:lnRef>
            <a:fillRef idx="2">
              <a:schemeClr val="accent5"/>
            </a:fillRef>
            <a:effectRef idx="1">
              <a:schemeClr val="accent5"/>
            </a:effectRef>
            <a:fontRef idx="minor">
              <a:schemeClr val="dk1"/>
            </a:fontRef>
          </p:style>
          <p:txBody>
            <a:bodyPr wrap="none" anchor="ctr"/>
            <a:lstStyle/>
            <a:p>
              <a:pPr>
                <a:defRPr/>
              </a:pPr>
              <a:endParaRPr lang="en-US" sz="1400">
                <a:latin typeface="SWCC 3- Medium" panose="00000500000000000000" pitchFamily="2" charset="-78"/>
                <a:cs typeface="SWCC 3- Medium" panose="00000500000000000000" pitchFamily="2" charset="-78"/>
              </a:endParaRPr>
            </a:p>
          </p:txBody>
        </p:sp>
        <p:sp>
          <p:nvSpPr>
            <p:cNvPr id="35" name="Line 31">
              <a:extLst>
                <a:ext uri="{FF2B5EF4-FFF2-40B4-BE49-F238E27FC236}">
                  <a16:creationId xmlns:a16="http://schemas.microsoft.com/office/drawing/2014/main" id="{D815FBF3-4E30-EFD7-3489-6F419C68F150}"/>
                </a:ext>
              </a:extLst>
            </p:cNvPr>
            <p:cNvSpPr>
              <a:spLocks noChangeShapeType="1"/>
            </p:cNvSpPr>
            <p:nvPr/>
          </p:nvSpPr>
          <p:spPr bwMode="auto">
            <a:xfrm>
              <a:off x="3037700" y="2742616"/>
              <a:ext cx="762492" cy="608489"/>
            </a:xfrm>
            <a:prstGeom prst="line">
              <a:avLst/>
            </a:prstGeom>
            <a:ln>
              <a:headEnd/>
              <a:tailEnd type="triangle" w="med" len="med"/>
            </a:ln>
          </p:spPr>
          <p:style>
            <a:lnRef idx="1">
              <a:schemeClr val="accent5"/>
            </a:lnRef>
            <a:fillRef idx="2">
              <a:schemeClr val="accent5"/>
            </a:fillRef>
            <a:effectRef idx="1">
              <a:schemeClr val="accent5"/>
            </a:effectRef>
            <a:fontRef idx="minor">
              <a:schemeClr val="dk1"/>
            </a:fontRef>
          </p:style>
          <p:txBody>
            <a:bodyPr wrap="none" anchor="ctr"/>
            <a:lstStyle/>
            <a:p>
              <a:pPr>
                <a:defRPr/>
              </a:pPr>
              <a:endParaRPr lang="en-US" sz="1400">
                <a:latin typeface="SWCC 3- Medium" panose="00000500000000000000" pitchFamily="2" charset="-78"/>
                <a:cs typeface="SWCC 3- Medium" panose="00000500000000000000" pitchFamily="2" charset="-78"/>
              </a:endParaRPr>
            </a:p>
          </p:txBody>
        </p:sp>
        <p:sp>
          <p:nvSpPr>
            <p:cNvPr id="36" name="Line 32">
              <a:extLst>
                <a:ext uri="{FF2B5EF4-FFF2-40B4-BE49-F238E27FC236}">
                  <a16:creationId xmlns:a16="http://schemas.microsoft.com/office/drawing/2014/main" id="{72496C54-C2E7-F27E-9781-32C36F1C4ADE}"/>
                </a:ext>
              </a:extLst>
            </p:cNvPr>
            <p:cNvSpPr>
              <a:spLocks noChangeShapeType="1"/>
            </p:cNvSpPr>
            <p:nvPr/>
          </p:nvSpPr>
          <p:spPr bwMode="auto">
            <a:xfrm flipV="1">
              <a:off x="3037700" y="2742616"/>
              <a:ext cx="686460" cy="0"/>
            </a:xfrm>
            <a:prstGeom prst="line">
              <a:avLst/>
            </a:prstGeom>
            <a:ln>
              <a:headEnd/>
              <a:tailEnd type="triangle" w="med" len="med"/>
            </a:ln>
          </p:spPr>
          <p:style>
            <a:lnRef idx="1">
              <a:schemeClr val="accent5"/>
            </a:lnRef>
            <a:fillRef idx="2">
              <a:schemeClr val="accent5"/>
            </a:fillRef>
            <a:effectRef idx="1">
              <a:schemeClr val="accent5"/>
            </a:effectRef>
            <a:fontRef idx="minor">
              <a:schemeClr val="dk1"/>
            </a:fontRef>
          </p:style>
          <p:txBody>
            <a:bodyPr wrap="none" anchor="ctr"/>
            <a:lstStyle/>
            <a:p>
              <a:pPr>
                <a:defRPr/>
              </a:pPr>
              <a:endParaRPr lang="en-US" sz="1400">
                <a:latin typeface="SWCC 3- Medium" panose="00000500000000000000" pitchFamily="2" charset="-78"/>
                <a:cs typeface="SWCC 3- Medium" panose="00000500000000000000" pitchFamily="2" charset="-78"/>
              </a:endParaRPr>
            </a:p>
          </p:txBody>
        </p:sp>
        <p:sp>
          <p:nvSpPr>
            <p:cNvPr id="37" name="Rectangle 33">
              <a:extLst>
                <a:ext uri="{FF2B5EF4-FFF2-40B4-BE49-F238E27FC236}">
                  <a16:creationId xmlns:a16="http://schemas.microsoft.com/office/drawing/2014/main" id="{87F47052-6EFF-B3D7-19DC-B6BEBD3B5023}"/>
                </a:ext>
              </a:extLst>
            </p:cNvPr>
            <p:cNvSpPr>
              <a:spLocks noChangeArrowheads="1"/>
            </p:cNvSpPr>
            <p:nvPr/>
          </p:nvSpPr>
          <p:spPr bwMode="auto">
            <a:xfrm>
              <a:off x="2351240" y="2590974"/>
              <a:ext cx="838523" cy="332687"/>
            </a:xfrm>
            <a:prstGeom prst="rect">
              <a:avLst/>
            </a:prstGeom>
            <a:ln/>
          </p:spPr>
          <p:style>
            <a:lnRef idx="1">
              <a:schemeClr val="accent5"/>
            </a:lnRef>
            <a:fillRef idx="2">
              <a:schemeClr val="accent5"/>
            </a:fillRef>
            <a:effectRef idx="1">
              <a:schemeClr val="accent5"/>
            </a:effectRef>
            <a:fontRef idx="minor">
              <a:schemeClr val="dk1"/>
            </a:fontRef>
          </p:style>
          <p:txBody>
            <a:bodyPr>
              <a:spAutoFit/>
            </a:bodyPr>
            <a:lstStyle>
              <a:lvl1pPr>
                <a:defRPr sz="2400">
                  <a:solidFill>
                    <a:schemeClr val="tx1"/>
                  </a:solidFill>
                  <a:latin typeface="Univers 57 Condensed" pitchFamily="34" charset="0"/>
                  <a:ea typeface="ヒラギノ角ゴ Pro W3"/>
                  <a:cs typeface="ヒラギノ角ゴ Pro W3"/>
                </a:defRPr>
              </a:lvl1pPr>
              <a:lvl2pPr marL="742950" indent="-285750">
                <a:defRPr sz="2400">
                  <a:solidFill>
                    <a:schemeClr val="tx1"/>
                  </a:solidFill>
                  <a:latin typeface="Univers 57 Condensed" pitchFamily="34" charset="0"/>
                  <a:ea typeface="ヒラギノ角ゴ Pro W3"/>
                  <a:cs typeface="ヒラギノ角ゴ Pro W3"/>
                </a:defRPr>
              </a:lvl2pPr>
              <a:lvl3pPr marL="1143000" indent="-228600">
                <a:defRPr sz="2400">
                  <a:solidFill>
                    <a:schemeClr val="tx1"/>
                  </a:solidFill>
                  <a:latin typeface="Univers 57 Condensed" pitchFamily="34" charset="0"/>
                  <a:ea typeface="ヒラギノ角ゴ Pro W3"/>
                  <a:cs typeface="ヒラギノ角ゴ Pro W3"/>
                </a:defRPr>
              </a:lvl3pPr>
              <a:lvl4pPr marL="1600200" indent="-228600">
                <a:defRPr sz="2400">
                  <a:solidFill>
                    <a:schemeClr val="tx1"/>
                  </a:solidFill>
                  <a:latin typeface="Univers 57 Condensed" pitchFamily="34" charset="0"/>
                  <a:ea typeface="ヒラギノ角ゴ Pro W3"/>
                  <a:cs typeface="ヒラギノ角ゴ Pro W3"/>
                </a:defRPr>
              </a:lvl4pPr>
              <a:lvl5pPr marL="2057400" indent="-228600">
                <a:defRPr sz="2400">
                  <a:solidFill>
                    <a:schemeClr val="tx1"/>
                  </a:solidFill>
                  <a:latin typeface="Univers 57 Condensed"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Univers 57 Condensed"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Univers 57 Condensed"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Univers 57 Condensed"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Univers 57 Condensed" pitchFamily="34" charset="0"/>
                  <a:ea typeface="ヒラギノ角ゴ Pro W3"/>
                  <a:cs typeface="ヒラギノ角ゴ Pro W3"/>
                </a:defRPr>
              </a:lvl9pPr>
            </a:lstStyle>
            <a:p>
              <a:pPr algn="ctr"/>
              <a:r>
                <a:rPr lang="en-US" altLang="en-US" sz="1400" b="1">
                  <a:latin typeface="SWCC 3- Medium" panose="00000500000000000000" pitchFamily="2" charset="-78"/>
                  <a:cs typeface="SWCC 3- Medium" panose="00000500000000000000" pitchFamily="2" charset="-78"/>
                </a:rPr>
                <a:t>FeS</a:t>
              </a:r>
              <a:endParaRPr lang="en-US" altLang="en-US" sz="1400">
                <a:latin typeface="SWCC 3- Medium" panose="00000500000000000000" pitchFamily="2" charset="-78"/>
                <a:cs typeface="SWCC 3- Medium" panose="00000500000000000000" pitchFamily="2" charset="-78"/>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pic>
        <p:nvPicPr>
          <p:cNvPr id="4" name="Graphic 3">
            <a:extLst>
              <a:ext uri="{FF2B5EF4-FFF2-40B4-BE49-F238E27FC236}">
                <a16:creationId xmlns:a16="http://schemas.microsoft.com/office/drawing/2014/main" id="{E3D138B9-54CA-AD9D-B21D-86E6705112B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324967" y="114300"/>
            <a:ext cx="955072" cy="1266507"/>
          </a:xfrm>
          <a:prstGeom prst="rect">
            <a:avLst/>
          </a:prstGeom>
        </p:spPr>
      </p:pic>
      <p:sp>
        <p:nvSpPr>
          <p:cNvPr id="6" name="Title 1">
            <a:extLst>
              <a:ext uri="{FF2B5EF4-FFF2-40B4-BE49-F238E27FC236}">
                <a16:creationId xmlns:a16="http://schemas.microsoft.com/office/drawing/2014/main" id="{F716EE9F-D0EA-EB48-1697-14B8FDF0A656}"/>
              </a:ext>
            </a:extLst>
          </p:cNvPr>
          <p:cNvSpPr txBox="1">
            <a:spLocks/>
          </p:cNvSpPr>
          <p:nvPr/>
        </p:nvSpPr>
        <p:spPr>
          <a:xfrm>
            <a:off x="1828801" y="723899"/>
            <a:ext cx="15316200" cy="76200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en-US" b="1" dirty="0">
                <a:latin typeface="SWCC 4- Bold" panose="00000500000000000000" pitchFamily="2" charset="-78"/>
                <a:cs typeface="SWCC 4- Bold" panose="00000500000000000000" pitchFamily="2" charset="-78"/>
              </a:rPr>
              <a:t>Concluding Remarks</a:t>
            </a:r>
          </a:p>
        </p:txBody>
      </p:sp>
      <p:sp>
        <p:nvSpPr>
          <p:cNvPr id="3" name="TextBox 2">
            <a:extLst>
              <a:ext uri="{FF2B5EF4-FFF2-40B4-BE49-F238E27FC236}">
                <a16:creationId xmlns:a16="http://schemas.microsoft.com/office/drawing/2014/main" id="{C29769A1-F837-3ACA-45CF-99328B7DEE55}"/>
              </a:ext>
            </a:extLst>
          </p:cNvPr>
          <p:cNvSpPr txBox="1"/>
          <p:nvPr/>
        </p:nvSpPr>
        <p:spPr>
          <a:xfrm>
            <a:off x="1860646" y="2565886"/>
            <a:ext cx="13531754" cy="4939814"/>
          </a:xfrm>
          <a:prstGeom prst="rect">
            <a:avLst/>
          </a:prstGeom>
          <a:noFill/>
        </p:spPr>
        <p:txBody>
          <a:bodyPr wrap="square" rtlCol="0">
            <a:spAutoFit/>
          </a:bodyPr>
          <a:lstStyle/>
          <a:p>
            <a:pPr marL="342900" indent="-342900">
              <a:lnSpc>
                <a:spcPct val="150000"/>
              </a:lnSpc>
              <a:spcBef>
                <a:spcPts val="600"/>
              </a:spcBef>
              <a:spcAft>
                <a:spcPts val="1200"/>
              </a:spcAft>
              <a:buClr>
                <a:srgbClr val="0070C0"/>
              </a:buClr>
              <a:buSzPct val="70000"/>
              <a:buFont typeface="Wingdings" panose="05000000000000000000" pitchFamily="2" charset="2"/>
              <a:buChar char="q"/>
            </a:pPr>
            <a:r>
              <a:rPr lang="en-US" sz="2400" dirty="0">
                <a:latin typeface="SWCC 3- Medium" panose="00000500000000000000" pitchFamily="2" charset="-78"/>
                <a:cs typeface="SWCC 3- Medium" panose="00000500000000000000" pitchFamily="2" charset="-78"/>
              </a:rPr>
              <a:t>Compressive stress on ID surface can lower the initiation of cracking</a:t>
            </a:r>
          </a:p>
          <a:p>
            <a:pPr marL="342900" indent="-342900">
              <a:lnSpc>
                <a:spcPct val="150000"/>
              </a:lnSpc>
              <a:spcBef>
                <a:spcPts val="600"/>
              </a:spcBef>
              <a:spcAft>
                <a:spcPts val="1200"/>
              </a:spcAft>
              <a:buClr>
                <a:srgbClr val="0070C0"/>
              </a:buClr>
              <a:buSzPct val="70000"/>
              <a:buFont typeface="Wingdings" panose="05000000000000000000" pitchFamily="2" charset="2"/>
              <a:buChar char="q"/>
            </a:pPr>
            <a:r>
              <a:rPr lang="en-US" sz="2400" dirty="0">
                <a:effectLst/>
                <a:latin typeface="SWCC 3- Medium" panose="00000500000000000000" pitchFamily="2" charset="-78"/>
                <a:ea typeface="Malgun Gothic" panose="020B0503020000020004" pitchFamily="34" charset="-127"/>
              </a:rPr>
              <a:t>In case boiler tubes presence of hard and adherent deposits facilitate the build up of hydrogen pressure within the deposit layer to penetrate the steel tube wall. Hydrogen reacts with the carbon content to form large molecules of methane gas, which generate excessive pressure within the metal structure and result in crack formation, causing a violent and sudden metal rupture. </a:t>
            </a:r>
          </a:p>
          <a:p>
            <a:pPr marL="342900" indent="-342900">
              <a:lnSpc>
                <a:spcPct val="150000"/>
              </a:lnSpc>
              <a:spcBef>
                <a:spcPts val="600"/>
              </a:spcBef>
              <a:spcAft>
                <a:spcPts val="1200"/>
              </a:spcAft>
              <a:buClr>
                <a:srgbClr val="0070C0"/>
              </a:buClr>
              <a:buSzPct val="70000"/>
              <a:buFont typeface="Wingdings" panose="05000000000000000000" pitchFamily="2" charset="2"/>
              <a:buChar char="q"/>
            </a:pPr>
            <a:r>
              <a:rPr lang="en-US" sz="2400" dirty="0">
                <a:latin typeface="SWCC 3- Medium" panose="00000500000000000000" pitchFamily="2" charset="-78"/>
                <a:ea typeface="Malgun Gothic" panose="020B0503020000020004" pitchFamily="34" charset="-127"/>
                <a:cs typeface="SWCC 3- Medium" panose="00000500000000000000" pitchFamily="2" charset="-78"/>
              </a:rPr>
              <a:t>Inspection and cleaning of the boiler tube per the design requirement and maintenance of the specified chemistry of feed water are the remedial measures to avoid HAC of boiler tubes.   </a:t>
            </a:r>
            <a:endParaRPr lang="en-US" sz="2400" dirty="0">
              <a:latin typeface="SWCC 3- Medium" panose="00000500000000000000" pitchFamily="2" charset="-78"/>
              <a:cs typeface="SWCC 3- Medium" panose="00000500000000000000" pitchFamily="2" charset="-78"/>
            </a:endParaRPr>
          </a:p>
        </p:txBody>
      </p:sp>
      <p:pic>
        <p:nvPicPr>
          <p:cNvPr id="7" name="Picture 6">
            <a:extLst>
              <a:ext uri="{FF2B5EF4-FFF2-40B4-BE49-F238E27FC236}">
                <a16:creationId xmlns:a16="http://schemas.microsoft.com/office/drawing/2014/main" id="{187148E4-DD19-C632-89B7-EB39A7C6FC69}"/>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5240000" y="4472331"/>
            <a:ext cx="2317292" cy="1737969"/>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34624628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6200" y="6572700"/>
            <a:ext cx="3600000" cy="3600000"/>
          </a:xfrm>
          <a:custGeom>
            <a:avLst/>
            <a:gdLst/>
            <a:ahLst/>
            <a:cxnLst/>
            <a:rect l="l" t="t" r="r" b="b"/>
            <a:pathLst>
              <a:path w="5376236" h="5376236">
                <a:moveTo>
                  <a:pt x="0" y="0"/>
                </a:moveTo>
                <a:lnTo>
                  <a:pt x="5376236" y="0"/>
                </a:lnTo>
                <a:lnTo>
                  <a:pt x="5376236" y="5376236"/>
                </a:lnTo>
                <a:lnTo>
                  <a:pt x="0" y="53762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TextBox 3"/>
          <p:cNvSpPr txBox="1"/>
          <p:nvPr/>
        </p:nvSpPr>
        <p:spPr>
          <a:xfrm>
            <a:off x="5805573" y="5872081"/>
            <a:ext cx="6676854" cy="609600"/>
          </a:xfrm>
          <a:prstGeom prst="rect">
            <a:avLst/>
          </a:prstGeom>
        </p:spPr>
        <p:txBody>
          <a:bodyPr lIns="0" tIns="0" rIns="0" bIns="0" rtlCol="0" anchor="t">
            <a:spAutoFit/>
          </a:bodyPr>
          <a:lstStyle/>
          <a:p>
            <a:pPr algn="l">
              <a:lnSpc>
                <a:spcPts val="4312"/>
              </a:lnSpc>
            </a:pPr>
            <a:r>
              <a:rPr lang="en-US" sz="3593" spc="125" dirty="0">
                <a:solidFill>
                  <a:srgbClr val="E28126"/>
                </a:solidFill>
                <a:latin typeface="Codec Pro ExtraBold"/>
              </a:rPr>
              <a:t>Reach out.</a:t>
            </a:r>
          </a:p>
        </p:txBody>
      </p:sp>
      <p:sp>
        <p:nvSpPr>
          <p:cNvPr id="4" name="TextBox 4"/>
          <p:cNvSpPr txBox="1"/>
          <p:nvPr/>
        </p:nvSpPr>
        <p:spPr>
          <a:xfrm>
            <a:off x="5805573" y="3952990"/>
            <a:ext cx="6676854" cy="1336871"/>
          </a:xfrm>
          <a:prstGeom prst="rect">
            <a:avLst/>
          </a:prstGeom>
        </p:spPr>
        <p:txBody>
          <a:bodyPr lIns="0" tIns="0" rIns="0" bIns="0" rtlCol="0" anchor="t">
            <a:spAutoFit/>
          </a:bodyPr>
          <a:lstStyle/>
          <a:p>
            <a:pPr algn="l">
              <a:lnSpc>
                <a:spcPts val="9220"/>
              </a:lnSpc>
            </a:pPr>
            <a:r>
              <a:rPr lang="en-US" sz="8781" spc="184">
                <a:solidFill>
                  <a:srgbClr val="0C3E5B"/>
                </a:solidFill>
                <a:latin typeface="Codec Pro ExtraBold"/>
              </a:rPr>
              <a:t>THANK YOU</a:t>
            </a:r>
          </a:p>
        </p:txBody>
      </p:sp>
      <p:sp>
        <p:nvSpPr>
          <p:cNvPr id="5" name="Freeform 5"/>
          <p:cNvSpPr/>
          <p:nvPr/>
        </p:nvSpPr>
        <p:spPr>
          <a:xfrm>
            <a:off x="1028700" y="1163607"/>
            <a:ext cx="934283" cy="1815744"/>
          </a:xfrm>
          <a:custGeom>
            <a:avLst/>
            <a:gdLst/>
            <a:ahLst/>
            <a:cxnLst/>
            <a:rect l="l" t="t" r="r" b="b"/>
            <a:pathLst>
              <a:path w="934283" h="1815744">
                <a:moveTo>
                  <a:pt x="0" y="0"/>
                </a:moveTo>
                <a:lnTo>
                  <a:pt x="934283" y="0"/>
                </a:lnTo>
                <a:lnTo>
                  <a:pt x="934283" y="1815744"/>
                </a:lnTo>
                <a:lnTo>
                  <a:pt x="0" y="181574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6" name="TextBox 6"/>
          <p:cNvSpPr txBox="1"/>
          <p:nvPr/>
        </p:nvSpPr>
        <p:spPr>
          <a:xfrm>
            <a:off x="9881732" y="7866608"/>
            <a:ext cx="5169679" cy="383695"/>
          </a:xfrm>
          <a:prstGeom prst="rect">
            <a:avLst/>
          </a:prstGeom>
        </p:spPr>
        <p:txBody>
          <a:bodyPr wrap="square" lIns="0" tIns="0" rIns="0" bIns="0" rtlCol="0" anchor="t">
            <a:spAutoFit/>
          </a:bodyPr>
          <a:lstStyle/>
          <a:p>
            <a:pPr algn="ctr">
              <a:lnSpc>
                <a:spcPts val="3212"/>
              </a:lnSpc>
            </a:pPr>
            <a:r>
              <a:rPr lang="en-US" sz="2294" dirty="0">
                <a:solidFill>
                  <a:srgbClr val="E28126"/>
                </a:solidFill>
                <a:latin typeface="Canva Sans"/>
              </a:rPr>
              <a:t>Email: nasrar@swcc.gov.sa</a:t>
            </a:r>
          </a:p>
        </p:txBody>
      </p:sp>
      <p:sp>
        <p:nvSpPr>
          <p:cNvPr id="7" name="TextBox 7"/>
          <p:cNvSpPr txBox="1"/>
          <p:nvPr/>
        </p:nvSpPr>
        <p:spPr>
          <a:xfrm>
            <a:off x="5334000" y="7866295"/>
            <a:ext cx="4114671" cy="383695"/>
          </a:xfrm>
          <a:prstGeom prst="rect">
            <a:avLst/>
          </a:prstGeom>
        </p:spPr>
        <p:txBody>
          <a:bodyPr wrap="square" lIns="0" tIns="0" rIns="0" bIns="0" rtlCol="0" anchor="t">
            <a:spAutoFit/>
          </a:bodyPr>
          <a:lstStyle/>
          <a:p>
            <a:pPr algn="ctr">
              <a:lnSpc>
                <a:spcPts val="3212"/>
              </a:lnSpc>
            </a:pPr>
            <a:r>
              <a:rPr lang="en-US" sz="2294" dirty="0">
                <a:solidFill>
                  <a:srgbClr val="E28126"/>
                </a:solidFill>
                <a:latin typeface="Canva Sans"/>
              </a:rPr>
              <a:t>Phone: 056-389-1865</a:t>
            </a:r>
          </a:p>
        </p:txBody>
      </p:sp>
      <p:sp>
        <p:nvSpPr>
          <p:cNvPr id="8" name="Freeform 8"/>
          <p:cNvSpPr/>
          <p:nvPr/>
        </p:nvSpPr>
        <p:spPr>
          <a:xfrm>
            <a:off x="6858000" y="7129381"/>
            <a:ext cx="698813" cy="698813"/>
          </a:xfrm>
          <a:custGeom>
            <a:avLst/>
            <a:gdLst/>
            <a:ahLst/>
            <a:cxnLst/>
            <a:rect l="l" t="t" r="r" b="b"/>
            <a:pathLst>
              <a:path w="698813" h="698813">
                <a:moveTo>
                  <a:pt x="0" y="0"/>
                </a:moveTo>
                <a:lnTo>
                  <a:pt x="698813" y="0"/>
                </a:lnTo>
                <a:lnTo>
                  <a:pt x="698813" y="698814"/>
                </a:lnTo>
                <a:lnTo>
                  <a:pt x="0" y="69881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9" name="Freeform 9"/>
          <p:cNvSpPr/>
          <p:nvPr/>
        </p:nvSpPr>
        <p:spPr>
          <a:xfrm>
            <a:off x="12115800" y="7129381"/>
            <a:ext cx="699127" cy="699127"/>
          </a:xfrm>
          <a:custGeom>
            <a:avLst/>
            <a:gdLst/>
            <a:ahLst/>
            <a:cxnLst/>
            <a:rect l="l" t="t" r="r" b="b"/>
            <a:pathLst>
              <a:path w="699127" h="699127">
                <a:moveTo>
                  <a:pt x="0" y="0"/>
                </a:moveTo>
                <a:lnTo>
                  <a:pt x="699126" y="0"/>
                </a:lnTo>
                <a:lnTo>
                  <a:pt x="699126" y="699127"/>
                </a:lnTo>
                <a:lnTo>
                  <a:pt x="0" y="69912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grpSp>
        <p:nvGrpSpPr>
          <p:cNvPr id="11" name="Group 11"/>
          <p:cNvGrpSpPr/>
          <p:nvPr/>
        </p:nvGrpSpPr>
        <p:grpSpPr>
          <a:xfrm>
            <a:off x="5805573" y="741422"/>
            <a:ext cx="6676854" cy="2218588"/>
            <a:chOff x="0" y="0"/>
            <a:chExt cx="8902472" cy="2958117"/>
          </a:xfrm>
        </p:grpSpPr>
        <p:sp>
          <p:nvSpPr>
            <p:cNvPr id="12" name="TextBox 12"/>
            <p:cNvSpPr txBox="1"/>
            <p:nvPr/>
          </p:nvSpPr>
          <p:spPr>
            <a:xfrm>
              <a:off x="46032" y="-390525"/>
              <a:ext cx="7647784" cy="2465942"/>
            </a:xfrm>
            <a:prstGeom prst="rect">
              <a:avLst/>
            </a:prstGeom>
          </p:spPr>
          <p:txBody>
            <a:bodyPr lIns="0" tIns="0" rIns="0" bIns="0" rtlCol="0" anchor="t">
              <a:spAutoFit/>
            </a:bodyPr>
            <a:lstStyle/>
            <a:p>
              <a:pPr algn="ctr">
                <a:lnSpc>
                  <a:spcPts val="14360"/>
                </a:lnSpc>
              </a:pPr>
              <a:r>
                <a:rPr lang="en-US" sz="10257">
                  <a:solidFill>
                    <a:srgbClr val="0C3E5A"/>
                  </a:solidFill>
                  <a:latin typeface="Tabarra Sans Heavy"/>
                </a:rPr>
                <a:t>JUBCOR</a:t>
              </a:r>
            </a:p>
          </p:txBody>
        </p:sp>
        <p:grpSp>
          <p:nvGrpSpPr>
            <p:cNvPr id="13" name="Group 13"/>
            <p:cNvGrpSpPr/>
            <p:nvPr/>
          </p:nvGrpSpPr>
          <p:grpSpPr>
            <a:xfrm>
              <a:off x="46032" y="1703085"/>
              <a:ext cx="8856440" cy="757183"/>
              <a:chOff x="0" y="0"/>
              <a:chExt cx="1782556" cy="152400"/>
            </a:xfrm>
          </p:grpSpPr>
          <p:sp>
            <p:nvSpPr>
              <p:cNvPr id="14" name="Freeform 14"/>
              <p:cNvSpPr/>
              <p:nvPr/>
            </p:nvSpPr>
            <p:spPr>
              <a:xfrm>
                <a:off x="0" y="0"/>
                <a:ext cx="1782556" cy="152400"/>
              </a:xfrm>
              <a:custGeom>
                <a:avLst/>
                <a:gdLst/>
                <a:ahLst/>
                <a:cxnLst/>
                <a:rect l="l" t="t" r="r" b="b"/>
                <a:pathLst>
                  <a:path w="1782556" h="152400">
                    <a:moveTo>
                      <a:pt x="0" y="0"/>
                    </a:moveTo>
                    <a:lnTo>
                      <a:pt x="1782556" y="0"/>
                    </a:lnTo>
                    <a:lnTo>
                      <a:pt x="1782556" y="152400"/>
                    </a:lnTo>
                    <a:lnTo>
                      <a:pt x="0" y="152400"/>
                    </a:lnTo>
                    <a:close/>
                  </a:path>
                </a:pathLst>
              </a:custGeom>
              <a:solidFill>
                <a:srgbClr val="E28126"/>
              </a:solidFill>
            </p:spPr>
            <p:txBody>
              <a:bodyPr/>
              <a:lstStyle/>
              <a:p>
                <a:endParaRPr lang="en-GB"/>
              </a:p>
            </p:txBody>
          </p:sp>
        </p:grpSp>
        <p:grpSp>
          <p:nvGrpSpPr>
            <p:cNvPr id="15" name="Group 15"/>
            <p:cNvGrpSpPr/>
            <p:nvPr/>
          </p:nvGrpSpPr>
          <p:grpSpPr>
            <a:xfrm rot="5400000">
              <a:off x="7220653" y="778449"/>
              <a:ext cx="2277074" cy="1086564"/>
              <a:chOff x="0" y="0"/>
              <a:chExt cx="458312" cy="218695"/>
            </a:xfrm>
          </p:grpSpPr>
          <p:sp>
            <p:nvSpPr>
              <p:cNvPr id="16" name="Freeform 16"/>
              <p:cNvSpPr/>
              <p:nvPr/>
            </p:nvSpPr>
            <p:spPr>
              <a:xfrm>
                <a:off x="0" y="0"/>
                <a:ext cx="458312" cy="218695"/>
              </a:xfrm>
              <a:custGeom>
                <a:avLst/>
                <a:gdLst/>
                <a:ahLst/>
                <a:cxnLst/>
                <a:rect l="l" t="t" r="r" b="b"/>
                <a:pathLst>
                  <a:path w="458312" h="218695">
                    <a:moveTo>
                      <a:pt x="0" y="0"/>
                    </a:moveTo>
                    <a:lnTo>
                      <a:pt x="458312" y="0"/>
                    </a:lnTo>
                    <a:lnTo>
                      <a:pt x="458312" y="218695"/>
                    </a:lnTo>
                    <a:lnTo>
                      <a:pt x="0" y="218695"/>
                    </a:lnTo>
                    <a:close/>
                  </a:path>
                </a:pathLst>
              </a:custGeom>
              <a:solidFill>
                <a:srgbClr val="0C3E5B"/>
              </a:solidFill>
            </p:spPr>
            <p:txBody>
              <a:bodyPr/>
              <a:lstStyle/>
              <a:p>
                <a:endParaRPr lang="en-GB"/>
              </a:p>
            </p:txBody>
          </p:sp>
        </p:grpSp>
        <p:sp>
          <p:nvSpPr>
            <p:cNvPr id="17" name="TextBox 17"/>
            <p:cNvSpPr txBox="1"/>
            <p:nvPr/>
          </p:nvSpPr>
          <p:spPr>
            <a:xfrm>
              <a:off x="0" y="1745158"/>
              <a:ext cx="7693816" cy="715110"/>
            </a:xfrm>
            <a:prstGeom prst="rect">
              <a:avLst/>
            </a:prstGeom>
          </p:spPr>
          <p:txBody>
            <a:bodyPr lIns="0" tIns="0" rIns="0" bIns="0" rtlCol="0" anchor="t">
              <a:spAutoFit/>
            </a:bodyPr>
            <a:lstStyle/>
            <a:p>
              <a:pPr algn="ctr">
                <a:lnSpc>
                  <a:spcPts val="4160"/>
                </a:lnSpc>
              </a:pPr>
              <a:r>
                <a:rPr lang="en-US" sz="2972">
                  <a:solidFill>
                    <a:srgbClr val="FFFFFF"/>
                  </a:solidFill>
                  <a:latin typeface="Tabarra Sans"/>
                </a:rPr>
                <a:t>CONFERENCE &amp; EXHIBITION</a:t>
              </a:r>
            </a:p>
          </p:txBody>
        </p:sp>
        <p:sp>
          <p:nvSpPr>
            <p:cNvPr id="18" name="TextBox 18"/>
            <p:cNvSpPr txBox="1"/>
            <p:nvPr/>
          </p:nvSpPr>
          <p:spPr>
            <a:xfrm rot="5400000">
              <a:off x="7366586" y="753233"/>
              <a:ext cx="2175660" cy="1136996"/>
            </a:xfrm>
            <a:prstGeom prst="rect">
              <a:avLst/>
            </a:prstGeom>
          </p:spPr>
          <p:txBody>
            <a:bodyPr lIns="0" tIns="0" rIns="0" bIns="0" rtlCol="0" anchor="t">
              <a:spAutoFit/>
            </a:bodyPr>
            <a:lstStyle/>
            <a:p>
              <a:pPr algn="ctr">
                <a:lnSpc>
                  <a:spcPts val="6623"/>
                </a:lnSpc>
              </a:pPr>
              <a:r>
                <a:rPr lang="en-US" sz="4731" spc="146">
                  <a:solidFill>
                    <a:srgbClr val="FFFFFF"/>
                  </a:solidFill>
                  <a:latin typeface="Tabarra Sans Heavy"/>
                </a:rPr>
                <a:t>2024</a:t>
              </a:r>
            </a:p>
          </p:txBody>
        </p:sp>
        <p:sp>
          <p:nvSpPr>
            <p:cNvPr id="19" name="TextBox 19"/>
            <p:cNvSpPr txBox="1"/>
            <p:nvPr/>
          </p:nvSpPr>
          <p:spPr>
            <a:xfrm>
              <a:off x="30747" y="2522888"/>
              <a:ext cx="8871725" cy="435229"/>
            </a:xfrm>
            <a:prstGeom prst="rect">
              <a:avLst/>
            </a:prstGeom>
          </p:spPr>
          <p:txBody>
            <a:bodyPr lIns="0" tIns="0" rIns="0" bIns="0" rtlCol="0" anchor="t">
              <a:spAutoFit/>
            </a:bodyPr>
            <a:lstStyle/>
            <a:p>
              <a:pPr algn="ctr">
                <a:lnSpc>
                  <a:spcPts val="2822"/>
                </a:lnSpc>
                <a:spcBef>
                  <a:spcPct val="0"/>
                </a:spcBef>
              </a:pPr>
              <a:r>
                <a:rPr lang="en-US" sz="2016">
                  <a:solidFill>
                    <a:srgbClr val="0C3E5B"/>
                  </a:solidFill>
                  <a:latin typeface="Glacial Indifference Bold"/>
                </a:rPr>
                <a:t>INNOVATIVE SOLUTIONS FOR CORROSION CHALLENGES</a:t>
              </a:r>
            </a:p>
          </p:txBody>
        </p:sp>
      </p:grpSp>
      <p:sp>
        <p:nvSpPr>
          <p:cNvPr id="21" name="Freeform 21"/>
          <p:cNvSpPr/>
          <p:nvPr/>
        </p:nvSpPr>
        <p:spPr>
          <a:xfrm>
            <a:off x="15813171" y="1325694"/>
            <a:ext cx="482144" cy="467032"/>
          </a:xfrm>
          <a:custGeom>
            <a:avLst/>
            <a:gdLst/>
            <a:ahLst/>
            <a:cxnLst/>
            <a:rect l="l" t="t" r="r" b="b"/>
            <a:pathLst>
              <a:path w="482144" h="467032">
                <a:moveTo>
                  <a:pt x="0" y="0"/>
                </a:moveTo>
                <a:lnTo>
                  <a:pt x="482144" y="0"/>
                </a:lnTo>
                <a:lnTo>
                  <a:pt x="482144" y="467032"/>
                </a:lnTo>
                <a:lnTo>
                  <a:pt x="0" y="46703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pic>
        <p:nvPicPr>
          <p:cNvPr id="23" name="Picture 22">
            <a:extLst>
              <a:ext uri="{FF2B5EF4-FFF2-40B4-BE49-F238E27FC236}">
                <a16:creationId xmlns:a16="http://schemas.microsoft.com/office/drawing/2014/main" id="{A0AE0B3E-CCF2-7A8B-BB6B-72B8C0C5FB82}"/>
              </a:ext>
            </a:extLst>
          </p:cNvPr>
          <p:cNvPicPr>
            <a:picLocks noChangeAspect="1"/>
          </p:cNvPicPr>
          <p:nvPr/>
        </p:nvPicPr>
        <p:blipFill>
          <a:blip r:embed="rId12"/>
          <a:stretch>
            <a:fillRect/>
          </a:stretch>
        </p:blipFill>
        <p:spPr>
          <a:xfrm>
            <a:off x="13908412" y="979226"/>
            <a:ext cx="3809517" cy="141695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pic>
        <p:nvPicPr>
          <p:cNvPr id="4" name="Graphic 3">
            <a:extLst>
              <a:ext uri="{FF2B5EF4-FFF2-40B4-BE49-F238E27FC236}">
                <a16:creationId xmlns:a16="http://schemas.microsoft.com/office/drawing/2014/main" id="{E3D138B9-54CA-AD9D-B21D-86E6705112B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324967" y="114300"/>
            <a:ext cx="955072" cy="1266507"/>
          </a:xfrm>
          <a:prstGeom prst="rect">
            <a:avLst/>
          </a:prstGeom>
        </p:spPr>
      </p:pic>
      <p:sp>
        <p:nvSpPr>
          <p:cNvPr id="6" name="Title 1">
            <a:extLst>
              <a:ext uri="{FF2B5EF4-FFF2-40B4-BE49-F238E27FC236}">
                <a16:creationId xmlns:a16="http://schemas.microsoft.com/office/drawing/2014/main" id="{F716EE9F-D0EA-EB48-1697-14B8FDF0A656}"/>
              </a:ext>
            </a:extLst>
          </p:cNvPr>
          <p:cNvSpPr txBox="1">
            <a:spLocks/>
          </p:cNvSpPr>
          <p:nvPr/>
        </p:nvSpPr>
        <p:spPr>
          <a:xfrm>
            <a:off x="1828800" y="723899"/>
            <a:ext cx="15496167" cy="76200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en-US" b="1" dirty="0">
                <a:latin typeface="SWCC 4- Bold" panose="00000500000000000000" pitchFamily="2" charset="-78"/>
                <a:cs typeface="SWCC 4- Bold" panose="00000500000000000000" pitchFamily="2" charset="-78"/>
              </a:rPr>
              <a:t>Hydrogen Generation</a:t>
            </a:r>
          </a:p>
        </p:txBody>
      </p:sp>
      <p:pic>
        <p:nvPicPr>
          <p:cNvPr id="7" name="Picture 5">
            <a:extLst>
              <a:ext uri="{FF2B5EF4-FFF2-40B4-BE49-F238E27FC236}">
                <a16:creationId xmlns:a16="http://schemas.microsoft.com/office/drawing/2014/main" id="{96E7260F-A688-FD7D-D07B-2EFB30C13E0E}"/>
              </a:ext>
            </a:extLst>
          </p:cNvPr>
          <p:cNvPicPr>
            <a:picLocks noChangeAspect="1"/>
          </p:cNvPicPr>
          <p:nvPr/>
        </p:nvPicPr>
        <p:blipFill>
          <a:blip r:embed="rId6" cstate="email">
            <a:extLst>
              <a:ext uri="{28A0092B-C50C-407E-A947-70E740481C1C}">
                <a14:useLocalDpi xmlns:a14="http://schemas.microsoft.com/office/drawing/2010/main" val="0"/>
              </a:ext>
            </a:extLst>
          </a:blip>
          <a:srcRect l="47137" t="24997" r="17419" b="15173"/>
          <a:stretch>
            <a:fillRect/>
          </a:stretch>
        </p:blipFill>
        <p:spPr bwMode="auto">
          <a:xfrm>
            <a:off x="13487400" y="2400300"/>
            <a:ext cx="4036757" cy="4285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corr2">
            <a:extLst>
              <a:ext uri="{FF2B5EF4-FFF2-40B4-BE49-F238E27FC236}">
                <a16:creationId xmlns:a16="http://schemas.microsoft.com/office/drawing/2014/main" id="{EEFC369E-2DD8-3401-A097-055A251788B1}"/>
              </a:ext>
            </a:extLst>
          </p:cNvPr>
          <p:cNvPicPr>
            <a:picLocks noChangeAspect="1" noChangeArrowheads="1"/>
          </p:cNvPicPr>
          <p:nvPr/>
        </p:nvPicPr>
        <p:blipFill>
          <a:blip r:embed="rId7" cstate="print"/>
          <a:srcRect/>
          <a:stretch>
            <a:fillRect/>
          </a:stretch>
        </p:blipFill>
        <p:spPr>
          <a:xfrm>
            <a:off x="6781800" y="2822108"/>
            <a:ext cx="6370410" cy="3692991"/>
          </a:xfrm>
          <a:prstGeom prst="rect">
            <a:avLst/>
          </a:prstGeom>
          <a:noFill/>
          <a:ln w="28575">
            <a:solidFill>
              <a:srgbClr val="00B0F0"/>
            </a:solidFill>
          </a:ln>
        </p:spPr>
      </p:pic>
      <p:sp>
        <p:nvSpPr>
          <p:cNvPr id="9" name="Rectangle 8">
            <a:extLst>
              <a:ext uri="{FF2B5EF4-FFF2-40B4-BE49-F238E27FC236}">
                <a16:creationId xmlns:a16="http://schemas.microsoft.com/office/drawing/2014/main" id="{93EC3B28-7281-2E6D-0B20-5D4F14E233F1}"/>
              </a:ext>
            </a:extLst>
          </p:cNvPr>
          <p:cNvSpPr/>
          <p:nvPr/>
        </p:nvSpPr>
        <p:spPr>
          <a:xfrm>
            <a:off x="1828800" y="3390900"/>
            <a:ext cx="4724400" cy="2766783"/>
          </a:xfrm>
          <a:prstGeom prst="rect">
            <a:avLst/>
          </a:prstGeom>
        </p:spPr>
        <p:txBody>
          <a:bodyPr wrap="square">
            <a:spAutoFit/>
          </a:bodyPr>
          <a:lstStyle/>
          <a:p>
            <a:pPr marL="400050" indent="-400050">
              <a:lnSpc>
                <a:spcPts val="2500"/>
              </a:lnSpc>
              <a:spcBef>
                <a:spcPct val="50000"/>
              </a:spcBef>
              <a:tabLst>
                <a:tab pos="2686050" algn="l"/>
                <a:tab pos="2857500" algn="l"/>
                <a:tab pos="2914650" algn="l"/>
                <a:tab pos="2971800" algn="l"/>
                <a:tab pos="3028950" algn="l"/>
                <a:tab pos="5086350" algn="l"/>
              </a:tabLst>
            </a:pPr>
            <a:r>
              <a:rPr lang="en-US" sz="2400" dirty="0">
                <a:solidFill>
                  <a:srgbClr val="C00000"/>
                </a:solidFill>
                <a:latin typeface="SWCC 3- Medium" panose="00000500000000000000" pitchFamily="2" charset="-78"/>
                <a:cs typeface="SWCC 3- Medium" panose="00000500000000000000" pitchFamily="2" charset="-78"/>
              </a:rPr>
              <a:t>Anodic reaction (Oxidation)</a:t>
            </a:r>
          </a:p>
          <a:p>
            <a:pPr marL="400050" indent="-400050">
              <a:lnSpc>
                <a:spcPts val="2500"/>
              </a:lnSpc>
              <a:spcBef>
                <a:spcPct val="50000"/>
              </a:spcBef>
              <a:tabLst>
                <a:tab pos="2686050" algn="l"/>
                <a:tab pos="2857500" algn="l"/>
                <a:tab pos="2914650" algn="l"/>
                <a:tab pos="2971800" algn="l"/>
                <a:tab pos="3028950" algn="l"/>
                <a:tab pos="5086350" algn="l"/>
              </a:tabLst>
            </a:pPr>
            <a:r>
              <a:rPr lang="en-US" sz="2400" dirty="0">
                <a:latin typeface="SWCC 3- Medium" panose="00000500000000000000" pitchFamily="2" charset="-78"/>
                <a:cs typeface="SWCC 3- Medium" panose="00000500000000000000" pitchFamily="2" charset="-78"/>
              </a:rPr>
              <a:t>Fe        </a:t>
            </a:r>
            <a:r>
              <a:rPr lang="en-US" sz="2400" dirty="0">
                <a:latin typeface="SWCC 3- Medium" panose="00000500000000000000" pitchFamily="2" charset="-78"/>
                <a:cs typeface="SWCC 3- Medium" panose="00000500000000000000" pitchFamily="2" charset="-78"/>
                <a:sym typeface="Wingdings" pitchFamily="2" charset="2"/>
              </a:rPr>
              <a:t>     Fe</a:t>
            </a:r>
            <a:r>
              <a:rPr lang="en-US" sz="2400" baseline="30000" dirty="0">
                <a:latin typeface="SWCC 3- Medium" panose="00000500000000000000" pitchFamily="2" charset="-78"/>
                <a:cs typeface="SWCC 3- Medium" panose="00000500000000000000" pitchFamily="2" charset="-78"/>
                <a:sym typeface="Wingdings" pitchFamily="2" charset="2"/>
              </a:rPr>
              <a:t>++      </a:t>
            </a:r>
            <a:r>
              <a:rPr lang="en-US" sz="2400" dirty="0">
                <a:latin typeface="SWCC 3- Medium" panose="00000500000000000000" pitchFamily="2" charset="-78"/>
                <a:cs typeface="SWCC 3- Medium" panose="00000500000000000000" pitchFamily="2" charset="-78"/>
                <a:sym typeface="Wingdings" pitchFamily="2" charset="2"/>
              </a:rPr>
              <a:t> +    2e</a:t>
            </a:r>
            <a:r>
              <a:rPr lang="en-US" sz="2400" baseline="30000" dirty="0">
                <a:latin typeface="SWCC 3- Medium" panose="00000500000000000000" pitchFamily="2" charset="-78"/>
                <a:cs typeface="SWCC 3- Medium" panose="00000500000000000000" pitchFamily="2" charset="-78"/>
                <a:sym typeface="Wingdings" pitchFamily="2" charset="2"/>
              </a:rPr>
              <a:t>-</a:t>
            </a:r>
            <a:r>
              <a:rPr lang="en-US" sz="2400" dirty="0">
                <a:latin typeface="SWCC 3- Medium" panose="00000500000000000000" pitchFamily="2" charset="-78"/>
                <a:cs typeface="SWCC 3- Medium" panose="00000500000000000000" pitchFamily="2" charset="-78"/>
                <a:sym typeface="Wingdings" pitchFamily="2" charset="2"/>
              </a:rPr>
              <a:t>	</a:t>
            </a:r>
          </a:p>
          <a:p>
            <a:pPr marL="400050" indent="-400050">
              <a:lnSpc>
                <a:spcPts val="2500"/>
              </a:lnSpc>
              <a:spcBef>
                <a:spcPct val="50000"/>
              </a:spcBef>
              <a:tabLst>
                <a:tab pos="2686050" algn="l"/>
                <a:tab pos="2857500" algn="l"/>
                <a:tab pos="2914650" algn="l"/>
                <a:tab pos="2971800" algn="l"/>
                <a:tab pos="3028950" algn="l"/>
                <a:tab pos="5086350" algn="l"/>
              </a:tabLst>
            </a:pPr>
            <a:endParaRPr lang="en-US" sz="2400" dirty="0">
              <a:solidFill>
                <a:srgbClr val="C00000"/>
              </a:solidFill>
              <a:latin typeface="SWCC 3- Medium" panose="00000500000000000000" pitchFamily="2" charset="-78"/>
              <a:cs typeface="SWCC 3- Medium" panose="00000500000000000000" pitchFamily="2" charset="-78"/>
              <a:sym typeface="Wingdings" pitchFamily="2" charset="2"/>
            </a:endParaRPr>
          </a:p>
          <a:p>
            <a:pPr marL="400050" indent="-400050">
              <a:lnSpc>
                <a:spcPts val="2500"/>
              </a:lnSpc>
              <a:spcBef>
                <a:spcPct val="50000"/>
              </a:spcBef>
              <a:tabLst>
                <a:tab pos="2686050" algn="l"/>
                <a:tab pos="2857500" algn="l"/>
                <a:tab pos="2914650" algn="l"/>
                <a:tab pos="2971800" algn="l"/>
                <a:tab pos="3028950" algn="l"/>
                <a:tab pos="5086350" algn="l"/>
              </a:tabLst>
            </a:pPr>
            <a:r>
              <a:rPr lang="en-US" sz="2400" dirty="0">
                <a:solidFill>
                  <a:srgbClr val="C00000"/>
                </a:solidFill>
                <a:latin typeface="SWCC 3- Medium" panose="00000500000000000000" pitchFamily="2" charset="-78"/>
                <a:cs typeface="SWCC 3- Medium" panose="00000500000000000000" pitchFamily="2" charset="-78"/>
                <a:sym typeface="Wingdings" pitchFamily="2" charset="2"/>
              </a:rPr>
              <a:t>Cathodic reaction (Reduction)</a:t>
            </a:r>
          </a:p>
          <a:p>
            <a:pPr marL="400050" indent="-400050">
              <a:lnSpc>
                <a:spcPts val="2500"/>
              </a:lnSpc>
              <a:spcBef>
                <a:spcPct val="50000"/>
              </a:spcBef>
              <a:tabLst>
                <a:tab pos="2686050" algn="l"/>
                <a:tab pos="2857500" algn="l"/>
                <a:tab pos="2914650" algn="l"/>
                <a:tab pos="2971800" algn="l"/>
                <a:tab pos="3028950" algn="l"/>
                <a:tab pos="5086350" algn="l"/>
              </a:tabLst>
            </a:pPr>
            <a:r>
              <a:rPr lang="en-US" sz="2400" dirty="0">
                <a:latin typeface="SWCC 3- Medium" panose="00000500000000000000" pitchFamily="2" charset="-78"/>
                <a:cs typeface="SWCC 3- Medium" panose="00000500000000000000" pitchFamily="2" charset="-78"/>
                <a:sym typeface="Wingdings" pitchFamily="2" charset="2"/>
              </a:rPr>
              <a:t>2H</a:t>
            </a:r>
            <a:r>
              <a:rPr lang="en-US" sz="2400" baseline="30000" dirty="0">
                <a:latin typeface="SWCC 3- Medium" panose="00000500000000000000" pitchFamily="2" charset="-78"/>
                <a:cs typeface="SWCC 3- Medium" panose="00000500000000000000" pitchFamily="2" charset="-78"/>
                <a:sym typeface="Wingdings" pitchFamily="2" charset="2"/>
              </a:rPr>
              <a:t>+</a:t>
            </a:r>
            <a:r>
              <a:rPr lang="en-US" sz="2400" dirty="0">
                <a:latin typeface="SWCC 3- Medium" panose="00000500000000000000" pitchFamily="2" charset="-78"/>
                <a:cs typeface="SWCC 3- Medium" panose="00000500000000000000" pitchFamily="2" charset="-78"/>
                <a:sym typeface="Wingdings" pitchFamily="2" charset="2"/>
              </a:rPr>
              <a:t>     +      2e</a:t>
            </a:r>
            <a:r>
              <a:rPr lang="en-US" sz="2400" baseline="30000" dirty="0">
                <a:latin typeface="SWCC 3- Medium" panose="00000500000000000000" pitchFamily="2" charset="-78"/>
                <a:cs typeface="SWCC 3- Medium" panose="00000500000000000000" pitchFamily="2" charset="-78"/>
                <a:sym typeface="Wingdings" pitchFamily="2" charset="2"/>
              </a:rPr>
              <a:t>-</a:t>
            </a:r>
            <a:r>
              <a:rPr lang="en-US" sz="2400" dirty="0">
                <a:latin typeface="SWCC 3- Medium" panose="00000500000000000000" pitchFamily="2" charset="-78"/>
                <a:cs typeface="SWCC 3- Medium" panose="00000500000000000000" pitchFamily="2" charset="-78"/>
                <a:sym typeface="Wingdings" pitchFamily="2" charset="2"/>
              </a:rPr>
              <a:t>         H</a:t>
            </a:r>
            <a:r>
              <a:rPr lang="en-US" sz="2400" baseline="-25000" dirty="0">
                <a:latin typeface="SWCC 3- Medium" panose="00000500000000000000" pitchFamily="2" charset="-78"/>
                <a:cs typeface="SWCC 3- Medium" panose="00000500000000000000" pitchFamily="2" charset="-78"/>
                <a:sym typeface="Wingdings" pitchFamily="2" charset="2"/>
              </a:rPr>
              <a:t>2</a:t>
            </a:r>
          </a:p>
        </p:txBody>
      </p:sp>
      <p:sp>
        <p:nvSpPr>
          <p:cNvPr id="10" name="TextBox 9">
            <a:extLst>
              <a:ext uri="{FF2B5EF4-FFF2-40B4-BE49-F238E27FC236}">
                <a16:creationId xmlns:a16="http://schemas.microsoft.com/office/drawing/2014/main" id="{5AAFF42D-B90B-3777-49B9-06AF8E942CDC}"/>
              </a:ext>
            </a:extLst>
          </p:cNvPr>
          <p:cNvSpPr txBox="1"/>
          <p:nvPr/>
        </p:nvSpPr>
        <p:spPr>
          <a:xfrm>
            <a:off x="5410200" y="7461919"/>
            <a:ext cx="7920195" cy="523220"/>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800" b="1" dirty="0">
                <a:latin typeface="SWCC 3- Medium" panose="00000500000000000000" pitchFamily="2" charset="-78"/>
                <a:cs typeface="SWCC 3- Medium" panose="00000500000000000000" pitchFamily="2" charset="-78"/>
              </a:rPr>
              <a:t>Electrochemistry of Corrosion Reaction</a:t>
            </a:r>
          </a:p>
        </p:txBody>
      </p:sp>
    </p:spTree>
    <p:extLst>
      <p:ext uri="{BB962C8B-B14F-4D97-AF65-F5344CB8AC3E}">
        <p14:creationId xmlns:p14="http://schemas.microsoft.com/office/powerpoint/2010/main" val="2164518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pic>
        <p:nvPicPr>
          <p:cNvPr id="4" name="Graphic 3">
            <a:extLst>
              <a:ext uri="{FF2B5EF4-FFF2-40B4-BE49-F238E27FC236}">
                <a16:creationId xmlns:a16="http://schemas.microsoft.com/office/drawing/2014/main" id="{E3D138B9-54CA-AD9D-B21D-86E6705112B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324967" y="114300"/>
            <a:ext cx="955072" cy="1266507"/>
          </a:xfrm>
          <a:prstGeom prst="rect">
            <a:avLst/>
          </a:prstGeom>
        </p:spPr>
      </p:pic>
      <p:sp>
        <p:nvSpPr>
          <p:cNvPr id="6" name="Title 1">
            <a:extLst>
              <a:ext uri="{FF2B5EF4-FFF2-40B4-BE49-F238E27FC236}">
                <a16:creationId xmlns:a16="http://schemas.microsoft.com/office/drawing/2014/main" id="{F716EE9F-D0EA-EB48-1697-14B8FDF0A656}"/>
              </a:ext>
            </a:extLst>
          </p:cNvPr>
          <p:cNvSpPr txBox="1">
            <a:spLocks/>
          </p:cNvSpPr>
          <p:nvPr/>
        </p:nvSpPr>
        <p:spPr>
          <a:xfrm>
            <a:off x="1828800" y="723899"/>
            <a:ext cx="15496167" cy="76200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en-US" b="1" dirty="0">
                <a:latin typeface="SWCC 4- Bold" panose="00000500000000000000" pitchFamily="2" charset="-78"/>
                <a:cs typeface="SWCC 4- Bold" panose="00000500000000000000" pitchFamily="2" charset="-78"/>
              </a:rPr>
              <a:t>Hydrogen Generation</a:t>
            </a:r>
          </a:p>
        </p:txBody>
      </p:sp>
      <p:sp>
        <p:nvSpPr>
          <p:cNvPr id="3" name="TextBox 2">
            <a:extLst>
              <a:ext uri="{FF2B5EF4-FFF2-40B4-BE49-F238E27FC236}">
                <a16:creationId xmlns:a16="http://schemas.microsoft.com/office/drawing/2014/main" id="{957C6C6C-0AAC-F187-9D5C-954B9A05B070}"/>
              </a:ext>
            </a:extLst>
          </p:cNvPr>
          <p:cNvSpPr txBox="1"/>
          <p:nvPr/>
        </p:nvSpPr>
        <p:spPr>
          <a:xfrm>
            <a:off x="1849272" y="2889052"/>
            <a:ext cx="14457528" cy="4616648"/>
          </a:xfrm>
          <a:prstGeom prst="rect">
            <a:avLst/>
          </a:prstGeom>
          <a:noFill/>
        </p:spPr>
        <p:txBody>
          <a:bodyPr wrap="square" rtlCol="0">
            <a:spAutoFit/>
          </a:bodyPr>
          <a:lstStyle/>
          <a:p>
            <a:pPr marL="342900" indent="-342900">
              <a:lnSpc>
                <a:spcPct val="150000"/>
              </a:lnSpc>
              <a:spcBef>
                <a:spcPts val="1200"/>
              </a:spcBef>
              <a:spcAft>
                <a:spcPts val="600"/>
              </a:spcAft>
              <a:buClr>
                <a:schemeClr val="tx2">
                  <a:lumMod val="60000"/>
                  <a:lumOff val="40000"/>
                </a:schemeClr>
              </a:buClr>
              <a:buSzPct val="70000"/>
              <a:buFont typeface="Wingdings" panose="05000000000000000000" pitchFamily="2" charset="2"/>
              <a:buChar char="q"/>
            </a:pPr>
            <a:r>
              <a:rPr lang="en-US" sz="2400" dirty="0">
                <a:latin typeface="SWCC 3- Medium" panose="00000500000000000000" pitchFamily="2" charset="-78"/>
                <a:cs typeface="SWCC 3- Medium" panose="00000500000000000000" pitchFamily="2" charset="-78"/>
              </a:rPr>
              <a:t>In aqueous environment hydrogen atoms are produced on a metal surface by a corrosion reaction, cathodic protection, electroplating, or acid pickling</a:t>
            </a:r>
          </a:p>
          <a:p>
            <a:pPr marL="342900" indent="-342900">
              <a:lnSpc>
                <a:spcPct val="150000"/>
              </a:lnSpc>
              <a:spcBef>
                <a:spcPts val="1200"/>
              </a:spcBef>
              <a:spcAft>
                <a:spcPts val="600"/>
              </a:spcAft>
              <a:buClr>
                <a:schemeClr val="tx2">
                  <a:lumMod val="60000"/>
                  <a:lumOff val="40000"/>
                </a:schemeClr>
              </a:buClr>
              <a:buSzPct val="70000"/>
              <a:buFont typeface="Wingdings" panose="05000000000000000000" pitchFamily="2" charset="2"/>
              <a:buChar char="q"/>
            </a:pPr>
            <a:r>
              <a:rPr lang="en-US" sz="2400" dirty="0">
                <a:latin typeface="SWCC 3- Medium" panose="00000500000000000000" pitchFamily="2" charset="-78"/>
                <a:cs typeface="SWCC 3- Medium" panose="00000500000000000000" pitchFamily="2" charset="-78"/>
              </a:rPr>
              <a:t>Some H atoms form hydrogen gas molecule and escape as gas bubbles</a:t>
            </a:r>
          </a:p>
          <a:p>
            <a:pPr marL="342900" indent="-342900">
              <a:lnSpc>
                <a:spcPct val="150000"/>
              </a:lnSpc>
              <a:spcBef>
                <a:spcPts val="1200"/>
              </a:spcBef>
              <a:spcAft>
                <a:spcPts val="600"/>
              </a:spcAft>
              <a:buClr>
                <a:schemeClr val="tx2">
                  <a:lumMod val="60000"/>
                  <a:lumOff val="40000"/>
                </a:schemeClr>
              </a:buClr>
              <a:buSzPct val="70000"/>
              <a:buFont typeface="Wingdings" panose="05000000000000000000" pitchFamily="2" charset="2"/>
              <a:buChar char="q"/>
            </a:pPr>
            <a:r>
              <a:rPr lang="en-US" sz="2400" dirty="0">
                <a:latin typeface="SWCC 3- Medium" panose="00000500000000000000" pitchFamily="2" charset="-78"/>
                <a:cs typeface="SWCC 3- Medium" panose="00000500000000000000" pitchFamily="2" charset="-78"/>
              </a:rPr>
              <a:t>Under certain conditions protons (H</a:t>
            </a:r>
            <a:r>
              <a:rPr lang="en-US" sz="2400" baseline="30000" dirty="0">
                <a:latin typeface="SWCC 3- Medium" panose="00000500000000000000" pitchFamily="2" charset="-78"/>
                <a:cs typeface="SWCC 3- Medium" panose="00000500000000000000" pitchFamily="2" charset="-78"/>
              </a:rPr>
              <a:t>+</a:t>
            </a:r>
            <a:r>
              <a:rPr lang="en-US" sz="2400" dirty="0">
                <a:latin typeface="SWCC 3- Medium" panose="00000500000000000000" pitchFamily="2" charset="-78"/>
                <a:cs typeface="SWCC 3- Medium" panose="00000500000000000000" pitchFamily="2" charset="-78"/>
              </a:rPr>
              <a:t>) enters into the metal </a:t>
            </a:r>
            <a:r>
              <a:rPr lang="en-US" sz="2400" dirty="0">
                <a:latin typeface="SWCC 3- Medium" panose="00000500000000000000" pitchFamily="2" charset="-78"/>
                <a:cs typeface="SWCC 3- Medium" panose="00000500000000000000" pitchFamily="2" charset="-78"/>
                <a:sym typeface="Wingdings" panose="05000000000000000000" pitchFamily="2" charset="2"/>
              </a:rPr>
              <a:t> Blistering, Hydrogen Assisted Cracking (HAC), Hydrogen Embrittlement (HE).</a:t>
            </a:r>
          </a:p>
          <a:p>
            <a:pPr marL="342900" indent="-342900">
              <a:lnSpc>
                <a:spcPct val="150000"/>
              </a:lnSpc>
              <a:spcBef>
                <a:spcPts val="1200"/>
              </a:spcBef>
              <a:spcAft>
                <a:spcPts val="600"/>
              </a:spcAft>
              <a:buClr>
                <a:schemeClr val="tx2">
                  <a:lumMod val="60000"/>
                  <a:lumOff val="40000"/>
                </a:schemeClr>
              </a:buClr>
              <a:buSzPct val="70000"/>
              <a:buFont typeface="Wingdings" panose="05000000000000000000" pitchFamily="2" charset="2"/>
              <a:buChar char="q"/>
            </a:pPr>
            <a:r>
              <a:rPr lang="en-US" sz="2400" dirty="0">
                <a:latin typeface="SWCC 3- Medium" panose="00000500000000000000" pitchFamily="2" charset="-78"/>
                <a:cs typeface="SWCC 3- Medium" panose="00000500000000000000" pitchFamily="2" charset="-78"/>
                <a:sym typeface="Wingdings" panose="05000000000000000000" pitchFamily="2" charset="2"/>
              </a:rPr>
              <a:t>Sulfide ions, phosphorus and arsenic compounds retard the formation of H</a:t>
            </a:r>
            <a:r>
              <a:rPr lang="en-US" sz="2400" baseline="-25000" dirty="0">
                <a:latin typeface="SWCC 3- Medium" panose="00000500000000000000" pitchFamily="2" charset="-78"/>
                <a:cs typeface="SWCC 3- Medium" panose="00000500000000000000" pitchFamily="2" charset="-78"/>
                <a:sym typeface="Wingdings" panose="05000000000000000000" pitchFamily="2" charset="2"/>
              </a:rPr>
              <a:t>2</a:t>
            </a:r>
            <a:r>
              <a:rPr lang="en-US" sz="2400" dirty="0">
                <a:latin typeface="SWCC 3- Medium" panose="00000500000000000000" pitchFamily="2" charset="-78"/>
                <a:cs typeface="SWCC 3- Medium" panose="00000500000000000000" pitchFamily="2" charset="-78"/>
                <a:sym typeface="Wingdings" panose="05000000000000000000" pitchFamily="2" charset="2"/>
              </a:rPr>
              <a:t> molecule at the metal surface, and increase the entry of hydrogen into the metal  Sulfide Stress Cracking (SSC).</a:t>
            </a:r>
            <a:endParaRPr lang="en-US" sz="2400" dirty="0">
              <a:latin typeface="SWCC 3- Medium" panose="00000500000000000000" pitchFamily="2" charset="-78"/>
              <a:cs typeface="SWCC 3- Medium" panose="00000500000000000000" pitchFamily="2" charset="-78"/>
            </a:endParaRPr>
          </a:p>
        </p:txBody>
      </p:sp>
    </p:spTree>
    <p:extLst>
      <p:ext uri="{BB962C8B-B14F-4D97-AF65-F5344CB8AC3E}">
        <p14:creationId xmlns:p14="http://schemas.microsoft.com/office/powerpoint/2010/main" val="1907852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BE99C86-7C89-4C87-9AC2-0C217CB3CD7E}"/>
              </a:ext>
            </a:extLst>
          </p:cNvPr>
          <p:cNvSpPr/>
          <p:nvPr/>
        </p:nvSpPr>
        <p:spPr>
          <a:xfrm rot="19556140">
            <a:off x="10952697" y="1923414"/>
            <a:ext cx="5074851" cy="830997"/>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pPr algn="ctr">
              <a:buClr>
                <a:schemeClr val="tx2">
                  <a:lumMod val="60000"/>
                  <a:lumOff val="40000"/>
                </a:schemeClr>
              </a:buClr>
              <a:buSzPct val="70000"/>
            </a:pPr>
            <a:r>
              <a:rPr lang="en-US" sz="4800" dirty="0"/>
              <a:t>Hydrogen Blistering</a:t>
            </a:r>
          </a:p>
        </p:txBody>
      </p:sp>
      <p:sp>
        <p:nvSpPr>
          <p:cNvPr id="5" name="Rectangle 4">
            <a:extLst>
              <a:ext uri="{FF2B5EF4-FFF2-40B4-BE49-F238E27FC236}">
                <a16:creationId xmlns:a16="http://schemas.microsoft.com/office/drawing/2014/main" id="{D3EF7C28-A1BC-4F56-9BDC-13FE3B028E9A}"/>
              </a:ext>
            </a:extLst>
          </p:cNvPr>
          <p:cNvSpPr/>
          <p:nvPr/>
        </p:nvSpPr>
        <p:spPr>
          <a:xfrm rot="221483">
            <a:off x="2031148" y="3212575"/>
            <a:ext cx="7585666" cy="830997"/>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algn="ctr">
              <a:buClr>
                <a:schemeClr val="tx2">
                  <a:lumMod val="60000"/>
                  <a:lumOff val="40000"/>
                </a:schemeClr>
              </a:buClr>
              <a:buSzPct val="70000"/>
            </a:pPr>
            <a:r>
              <a:rPr lang="en-US" sz="4800" dirty="0"/>
              <a:t>Hydrogen </a:t>
            </a:r>
            <a:r>
              <a:rPr lang="en-US" sz="4800" dirty="0" err="1"/>
              <a:t>Embrittelemnt</a:t>
            </a:r>
            <a:r>
              <a:rPr lang="en-US" sz="4800" dirty="0"/>
              <a:t> (HE)</a:t>
            </a:r>
          </a:p>
        </p:txBody>
      </p:sp>
      <p:sp>
        <p:nvSpPr>
          <p:cNvPr id="6" name="Rectangle 5">
            <a:extLst>
              <a:ext uri="{FF2B5EF4-FFF2-40B4-BE49-F238E27FC236}">
                <a16:creationId xmlns:a16="http://schemas.microsoft.com/office/drawing/2014/main" id="{3941E0C5-BB59-4F91-852E-6C04293106A8}"/>
              </a:ext>
            </a:extLst>
          </p:cNvPr>
          <p:cNvSpPr/>
          <p:nvPr/>
        </p:nvSpPr>
        <p:spPr>
          <a:xfrm rot="1093157">
            <a:off x="2051998" y="7027128"/>
            <a:ext cx="10447283" cy="830997"/>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lgn="ctr">
              <a:buClr>
                <a:schemeClr val="tx2">
                  <a:lumMod val="60000"/>
                  <a:lumOff val="40000"/>
                </a:schemeClr>
              </a:buClr>
              <a:buSzPct val="70000"/>
            </a:pPr>
            <a:r>
              <a:rPr lang="en-US" sz="4800" dirty="0"/>
              <a:t>Hydrogen Induced Stress Cracking (HISC) </a:t>
            </a:r>
          </a:p>
        </p:txBody>
      </p:sp>
      <p:sp>
        <p:nvSpPr>
          <p:cNvPr id="7" name="Rectangle 6">
            <a:extLst>
              <a:ext uri="{FF2B5EF4-FFF2-40B4-BE49-F238E27FC236}">
                <a16:creationId xmlns:a16="http://schemas.microsoft.com/office/drawing/2014/main" id="{C7F78261-F89F-43F0-B831-9F0BF47FEB12}"/>
              </a:ext>
            </a:extLst>
          </p:cNvPr>
          <p:cNvSpPr/>
          <p:nvPr/>
        </p:nvSpPr>
        <p:spPr>
          <a:xfrm rot="1314368">
            <a:off x="1991574" y="2998570"/>
            <a:ext cx="13071912" cy="830997"/>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pPr algn="ctr">
              <a:buClr>
                <a:schemeClr val="tx2">
                  <a:lumMod val="60000"/>
                  <a:lumOff val="40000"/>
                </a:schemeClr>
              </a:buClr>
              <a:buSzPct val="70000"/>
            </a:pPr>
            <a:r>
              <a:rPr lang="en-US" sz="4800" dirty="0"/>
              <a:t>Stress Oriented Hydrogen Induced Cracking (SOHIC)</a:t>
            </a:r>
          </a:p>
        </p:txBody>
      </p:sp>
      <p:sp>
        <p:nvSpPr>
          <p:cNvPr id="8" name="Rectangle 7">
            <a:extLst>
              <a:ext uri="{FF2B5EF4-FFF2-40B4-BE49-F238E27FC236}">
                <a16:creationId xmlns:a16="http://schemas.microsoft.com/office/drawing/2014/main" id="{B47FAD11-6CD9-4293-8A8C-3DFD3F6EB744}"/>
              </a:ext>
            </a:extLst>
          </p:cNvPr>
          <p:cNvSpPr/>
          <p:nvPr/>
        </p:nvSpPr>
        <p:spPr>
          <a:xfrm rot="21351774">
            <a:off x="5886860" y="706068"/>
            <a:ext cx="8403583" cy="830997"/>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algn="ctr">
              <a:buClr>
                <a:schemeClr val="tx2">
                  <a:lumMod val="60000"/>
                  <a:lumOff val="40000"/>
                </a:schemeClr>
              </a:buClr>
              <a:buSzPct val="70000"/>
            </a:pPr>
            <a:r>
              <a:rPr lang="en-US" sz="4800" dirty="0"/>
              <a:t>Hydrogen Induced Cracking (HIC)</a:t>
            </a:r>
          </a:p>
        </p:txBody>
      </p:sp>
      <p:sp>
        <p:nvSpPr>
          <p:cNvPr id="9" name="Rectangle 8">
            <a:extLst>
              <a:ext uri="{FF2B5EF4-FFF2-40B4-BE49-F238E27FC236}">
                <a16:creationId xmlns:a16="http://schemas.microsoft.com/office/drawing/2014/main" id="{D8BB48D4-D99E-4FB7-A57F-C69322E5A750}"/>
              </a:ext>
            </a:extLst>
          </p:cNvPr>
          <p:cNvSpPr/>
          <p:nvPr/>
        </p:nvSpPr>
        <p:spPr>
          <a:xfrm rot="331953">
            <a:off x="8198015" y="6044361"/>
            <a:ext cx="7177028" cy="830997"/>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none">
            <a:spAutoFit/>
          </a:bodyPr>
          <a:lstStyle/>
          <a:p>
            <a:pPr algn="ctr">
              <a:buClr>
                <a:schemeClr val="tx2">
                  <a:lumMod val="60000"/>
                  <a:lumOff val="40000"/>
                </a:schemeClr>
              </a:buClr>
              <a:buSzPct val="70000"/>
            </a:pPr>
            <a:r>
              <a:rPr lang="en-US" sz="4800" dirty="0">
                <a:solidFill>
                  <a:schemeClr val="accent5">
                    <a:lumMod val="25000"/>
                  </a:schemeClr>
                </a:solidFill>
              </a:rPr>
              <a:t>Sulfide Stress Cracking (SSC)</a:t>
            </a:r>
          </a:p>
        </p:txBody>
      </p:sp>
      <p:sp>
        <p:nvSpPr>
          <p:cNvPr id="10" name="Rectangle 9">
            <a:extLst>
              <a:ext uri="{FF2B5EF4-FFF2-40B4-BE49-F238E27FC236}">
                <a16:creationId xmlns:a16="http://schemas.microsoft.com/office/drawing/2014/main" id="{BB57C30C-558B-4023-8D44-ACB04777F1C8}"/>
              </a:ext>
            </a:extLst>
          </p:cNvPr>
          <p:cNvSpPr/>
          <p:nvPr/>
        </p:nvSpPr>
        <p:spPr>
          <a:xfrm rot="20210951">
            <a:off x="3555393" y="7130458"/>
            <a:ext cx="9746322" cy="830997"/>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pPr algn="ctr">
              <a:buClr>
                <a:schemeClr val="tx2">
                  <a:lumMod val="60000"/>
                  <a:lumOff val="40000"/>
                </a:schemeClr>
              </a:buClr>
              <a:buSzPct val="70000"/>
            </a:pPr>
            <a:r>
              <a:rPr lang="en-US" sz="4800" dirty="0"/>
              <a:t>Sulfide Stress Corrosion Cracking (SSC)</a:t>
            </a:r>
          </a:p>
        </p:txBody>
      </p:sp>
      <p:sp>
        <p:nvSpPr>
          <p:cNvPr id="11" name="Rectangle 10">
            <a:extLst>
              <a:ext uri="{FF2B5EF4-FFF2-40B4-BE49-F238E27FC236}">
                <a16:creationId xmlns:a16="http://schemas.microsoft.com/office/drawing/2014/main" id="{8F418D6E-7E9D-4BC5-B648-EC96D7734560}"/>
              </a:ext>
            </a:extLst>
          </p:cNvPr>
          <p:cNvSpPr/>
          <p:nvPr/>
        </p:nvSpPr>
        <p:spPr>
          <a:xfrm rot="20629835">
            <a:off x="3337973" y="4271022"/>
            <a:ext cx="8624412" cy="830997"/>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algn="ctr">
              <a:buClr>
                <a:schemeClr val="tx2">
                  <a:lumMod val="60000"/>
                  <a:lumOff val="40000"/>
                </a:schemeClr>
              </a:buClr>
              <a:buSzPct val="70000"/>
            </a:pPr>
            <a:r>
              <a:rPr lang="en-US" sz="4800" dirty="0"/>
              <a:t>Hydrogen Assisted Cracking (HAC)</a:t>
            </a:r>
          </a:p>
        </p:txBody>
      </p:sp>
      <p:sp>
        <p:nvSpPr>
          <p:cNvPr id="2" name="TextBox 1">
            <a:extLst>
              <a:ext uri="{FF2B5EF4-FFF2-40B4-BE49-F238E27FC236}">
                <a16:creationId xmlns:a16="http://schemas.microsoft.com/office/drawing/2014/main" id="{6016ECFA-1975-4459-B706-06747ED6460F}"/>
              </a:ext>
            </a:extLst>
          </p:cNvPr>
          <p:cNvSpPr txBox="1"/>
          <p:nvPr/>
        </p:nvSpPr>
        <p:spPr>
          <a:xfrm>
            <a:off x="6058757" y="8528723"/>
            <a:ext cx="6335069" cy="1477328"/>
          </a:xfrm>
          <a:prstGeom prst="rect">
            <a:avLst/>
          </a:prstGeom>
          <a:noFill/>
        </p:spPr>
        <p:txBody>
          <a:bodyPr wrap="square" rtlCol="0">
            <a:spAutoFit/>
          </a:bodyPr>
          <a:lstStyle/>
          <a:p>
            <a:r>
              <a:rPr lang="en-US" sz="4200" b="1" dirty="0">
                <a:solidFill>
                  <a:srgbClr val="FF0000"/>
                </a:solidFill>
              </a:rPr>
              <a:t>All the same or different </a:t>
            </a:r>
            <a:r>
              <a:rPr lang="en-US" sz="9000" b="1" dirty="0">
                <a:solidFill>
                  <a:srgbClr val="FF0000"/>
                </a:solidFill>
              </a:rPr>
              <a:t>?</a:t>
            </a:r>
          </a:p>
        </p:txBody>
      </p:sp>
      <p:sp>
        <p:nvSpPr>
          <p:cNvPr id="3" name="Freeform 2">
            <a:extLst>
              <a:ext uri="{FF2B5EF4-FFF2-40B4-BE49-F238E27FC236}">
                <a16:creationId xmlns:a16="http://schemas.microsoft.com/office/drawing/2014/main" id="{904286D2-1553-FD68-8FE8-EC52260869C1}"/>
              </a:ext>
            </a:extLst>
          </p:cNvPr>
          <p:cNvSpPr/>
          <p:nvPr/>
        </p:nvSpPr>
        <p:spPr>
          <a:xfrm>
            <a:off x="0" y="7353300"/>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pic>
        <p:nvPicPr>
          <p:cNvPr id="12" name="Graphic 11">
            <a:extLst>
              <a:ext uri="{FF2B5EF4-FFF2-40B4-BE49-F238E27FC236}">
                <a16:creationId xmlns:a16="http://schemas.microsoft.com/office/drawing/2014/main" id="{111E0F3D-EA81-EF4F-194A-427EB3AE9BA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324967" y="114300"/>
            <a:ext cx="955072" cy="1266507"/>
          </a:xfrm>
          <a:prstGeom prst="rect">
            <a:avLst/>
          </a:prstGeom>
        </p:spPr>
      </p:pic>
    </p:spTree>
    <p:extLst>
      <p:ext uri="{BB962C8B-B14F-4D97-AF65-F5344CB8AC3E}">
        <p14:creationId xmlns:p14="http://schemas.microsoft.com/office/powerpoint/2010/main" val="219323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pic>
        <p:nvPicPr>
          <p:cNvPr id="4" name="Graphic 3">
            <a:extLst>
              <a:ext uri="{FF2B5EF4-FFF2-40B4-BE49-F238E27FC236}">
                <a16:creationId xmlns:a16="http://schemas.microsoft.com/office/drawing/2014/main" id="{E3D138B9-54CA-AD9D-B21D-86E6705112B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324967" y="114300"/>
            <a:ext cx="955072" cy="1266507"/>
          </a:xfrm>
          <a:prstGeom prst="rect">
            <a:avLst/>
          </a:prstGeom>
        </p:spPr>
      </p:pic>
      <p:sp>
        <p:nvSpPr>
          <p:cNvPr id="6" name="Title 1">
            <a:extLst>
              <a:ext uri="{FF2B5EF4-FFF2-40B4-BE49-F238E27FC236}">
                <a16:creationId xmlns:a16="http://schemas.microsoft.com/office/drawing/2014/main" id="{F716EE9F-D0EA-EB48-1697-14B8FDF0A656}"/>
              </a:ext>
            </a:extLst>
          </p:cNvPr>
          <p:cNvSpPr txBox="1">
            <a:spLocks/>
          </p:cNvSpPr>
          <p:nvPr/>
        </p:nvSpPr>
        <p:spPr>
          <a:xfrm>
            <a:off x="1828800" y="723899"/>
            <a:ext cx="15496167" cy="76200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en-US" b="1" dirty="0">
                <a:latin typeface="SWCC 4- Bold" panose="00000500000000000000" pitchFamily="2" charset="-78"/>
                <a:cs typeface="SWCC 4- Bold" panose="00000500000000000000" pitchFamily="2" charset="-78"/>
              </a:rPr>
              <a:t>Hydrogen Assisted Cracking (HAC)</a:t>
            </a:r>
          </a:p>
        </p:txBody>
      </p:sp>
      <p:sp>
        <p:nvSpPr>
          <p:cNvPr id="5" name="TextBox 4">
            <a:extLst>
              <a:ext uri="{FF2B5EF4-FFF2-40B4-BE49-F238E27FC236}">
                <a16:creationId xmlns:a16="http://schemas.microsoft.com/office/drawing/2014/main" id="{CBCC32AF-51DC-FB7E-3695-6A953EF6695B}"/>
              </a:ext>
            </a:extLst>
          </p:cNvPr>
          <p:cNvSpPr txBox="1"/>
          <p:nvPr/>
        </p:nvSpPr>
        <p:spPr>
          <a:xfrm>
            <a:off x="2057400" y="2265789"/>
            <a:ext cx="12649200" cy="6694140"/>
          </a:xfrm>
          <a:prstGeom prst="rect">
            <a:avLst/>
          </a:prstGeom>
          <a:noFill/>
        </p:spPr>
        <p:txBody>
          <a:bodyPr wrap="square" rtlCol="0">
            <a:spAutoFit/>
          </a:bodyPr>
          <a:lstStyle/>
          <a:p>
            <a:pPr marL="342900" indent="-342900">
              <a:lnSpc>
                <a:spcPct val="150000"/>
              </a:lnSpc>
              <a:buClr>
                <a:schemeClr val="tx2">
                  <a:lumMod val="60000"/>
                  <a:lumOff val="40000"/>
                </a:schemeClr>
              </a:buClr>
              <a:buSzPct val="70000"/>
              <a:buFont typeface="Wingdings" panose="05000000000000000000" pitchFamily="2" charset="2"/>
              <a:buChar char="q"/>
            </a:pPr>
            <a:r>
              <a:rPr lang="en-US" sz="2400" b="1" dirty="0">
                <a:latin typeface="SWCC 3- Medium" panose="00000500000000000000" pitchFamily="2" charset="-78"/>
                <a:cs typeface="SWCC 3- Medium" panose="00000500000000000000" pitchFamily="2" charset="-78"/>
              </a:rPr>
              <a:t>Hydrogen blistering</a:t>
            </a:r>
          </a:p>
          <a:p>
            <a:pPr marL="800100" lvl="1" indent="-342900">
              <a:lnSpc>
                <a:spcPct val="150000"/>
              </a:lnSpc>
              <a:buClr>
                <a:schemeClr val="tx2">
                  <a:lumMod val="60000"/>
                  <a:lumOff val="40000"/>
                </a:schemeClr>
              </a:buClr>
              <a:buSzPct val="70000"/>
              <a:buFont typeface="Wingdings" panose="05000000000000000000" pitchFamily="2" charset="2"/>
              <a:buChar char="§"/>
            </a:pPr>
            <a:r>
              <a:rPr lang="en-US" sz="2400" dirty="0">
                <a:latin typeface="SWCC 3- Medium" panose="00000500000000000000" pitchFamily="2" charset="-78"/>
                <a:cs typeface="SWCC 3- Medium" panose="00000500000000000000" pitchFamily="2" charset="-78"/>
              </a:rPr>
              <a:t>Hydrogen enters into </a:t>
            </a:r>
            <a:r>
              <a:rPr lang="en-US" sz="2400" u="sng" dirty="0">
                <a:latin typeface="SWCC 3- Medium" panose="00000500000000000000" pitchFamily="2" charset="-78"/>
                <a:cs typeface="SWCC 3- Medium" panose="00000500000000000000" pitchFamily="2" charset="-78"/>
              </a:rPr>
              <a:t>low-strength ductile steels</a:t>
            </a:r>
          </a:p>
          <a:p>
            <a:pPr marL="800100" lvl="1" indent="-342900">
              <a:lnSpc>
                <a:spcPct val="150000"/>
              </a:lnSpc>
              <a:buClr>
                <a:schemeClr val="tx2">
                  <a:lumMod val="60000"/>
                  <a:lumOff val="40000"/>
                </a:schemeClr>
              </a:buClr>
              <a:buSzPct val="70000"/>
              <a:buFont typeface="Wingdings" panose="05000000000000000000" pitchFamily="2" charset="2"/>
              <a:buChar char="§"/>
            </a:pPr>
            <a:r>
              <a:rPr lang="en-US" sz="2400" dirty="0">
                <a:latin typeface="SWCC 3- Medium" panose="00000500000000000000" pitchFamily="2" charset="-78"/>
                <a:cs typeface="SWCC 3- Medium" panose="00000500000000000000" pitchFamily="2" charset="-78"/>
              </a:rPr>
              <a:t>Macroscopic defects (inclusions, lamination etc.) in the steel provide space for H</a:t>
            </a:r>
            <a:r>
              <a:rPr lang="en-US" sz="2400" baseline="-25000" dirty="0">
                <a:latin typeface="SWCC 3- Medium" panose="00000500000000000000" pitchFamily="2" charset="-78"/>
                <a:cs typeface="SWCC 3- Medium" panose="00000500000000000000" pitchFamily="2" charset="-78"/>
              </a:rPr>
              <a:t>2</a:t>
            </a:r>
            <a:r>
              <a:rPr lang="en-US" sz="2400" dirty="0">
                <a:latin typeface="SWCC 3- Medium" panose="00000500000000000000" pitchFamily="2" charset="-78"/>
                <a:cs typeface="SWCC 3- Medium" panose="00000500000000000000" pitchFamily="2" charset="-78"/>
              </a:rPr>
              <a:t> formation </a:t>
            </a:r>
            <a:r>
              <a:rPr lang="en-US" sz="2400" dirty="0">
                <a:latin typeface="SWCC 3- Medium" panose="00000500000000000000" pitchFamily="2" charset="-78"/>
                <a:cs typeface="SWCC 3- Medium" panose="00000500000000000000" pitchFamily="2" charset="-78"/>
                <a:sym typeface="Wingdings" panose="05000000000000000000" pitchFamily="2" charset="2"/>
              </a:rPr>
              <a:t> pressure build up  Blistering </a:t>
            </a:r>
          </a:p>
          <a:p>
            <a:pPr marL="800100" lvl="1" indent="-342900">
              <a:lnSpc>
                <a:spcPct val="150000"/>
              </a:lnSpc>
              <a:buClr>
                <a:schemeClr val="tx2">
                  <a:lumMod val="60000"/>
                  <a:lumOff val="40000"/>
                </a:schemeClr>
              </a:buClr>
              <a:buSzPct val="70000"/>
              <a:buFont typeface="Wingdings" panose="05000000000000000000" pitchFamily="2" charset="2"/>
              <a:buChar char="§"/>
            </a:pPr>
            <a:r>
              <a:rPr lang="en-US" sz="2400" dirty="0">
                <a:latin typeface="SWCC 3- Medium" panose="00000500000000000000" pitchFamily="2" charset="-78"/>
                <a:cs typeface="SWCC 3- Medium" panose="00000500000000000000" pitchFamily="2" charset="-78"/>
              </a:rPr>
              <a:t>Hydrogen may be formed during cleaning, plating, corrosion etc.</a:t>
            </a:r>
          </a:p>
          <a:p>
            <a:pPr marL="800100" lvl="1" indent="-342900">
              <a:lnSpc>
                <a:spcPct val="150000"/>
              </a:lnSpc>
              <a:buClr>
                <a:schemeClr val="tx2">
                  <a:lumMod val="60000"/>
                  <a:lumOff val="40000"/>
                </a:schemeClr>
              </a:buClr>
              <a:buSzPct val="70000"/>
              <a:buFont typeface="Wingdings" panose="05000000000000000000" pitchFamily="2" charset="2"/>
              <a:buChar char="q"/>
            </a:pPr>
            <a:endParaRPr lang="en-US" sz="2400" dirty="0">
              <a:latin typeface="SWCC 3- Medium" panose="00000500000000000000" pitchFamily="2" charset="-78"/>
              <a:cs typeface="SWCC 3- Medium" panose="00000500000000000000" pitchFamily="2" charset="-78"/>
            </a:endParaRPr>
          </a:p>
          <a:p>
            <a:pPr marL="342900" indent="-342900">
              <a:lnSpc>
                <a:spcPct val="150000"/>
              </a:lnSpc>
              <a:buClr>
                <a:schemeClr val="tx2">
                  <a:lumMod val="60000"/>
                  <a:lumOff val="40000"/>
                </a:schemeClr>
              </a:buClr>
              <a:buSzPct val="70000"/>
              <a:buFont typeface="Wingdings" panose="05000000000000000000" pitchFamily="2" charset="2"/>
              <a:buChar char="q"/>
            </a:pPr>
            <a:r>
              <a:rPr lang="en-US" sz="2400" b="1" dirty="0">
                <a:latin typeface="SWCC 3- Medium" panose="00000500000000000000" pitchFamily="2" charset="-78"/>
                <a:cs typeface="SWCC 3- Medium" panose="00000500000000000000" pitchFamily="2" charset="-78"/>
              </a:rPr>
              <a:t>Hydrogen Embrittlement (HE)</a:t>
            </a:r>
          </a:p>
          <a:p>
            <a:pPr marL="800100" lvl="1" indent="-342900">
              <a:lnSpc>
                <a:spcPct val="150000"/>
              </a:lnSpc>
              <a:buClr>
                <a:schemeClr val="tx2">
                  <a:lumMod val="60000"/>
                  <a:lumOff val="40000"/>
                </a:schemeClr>
              </a:buClr>
              <a:buSzPct val="70000"/>
              <a:buFont typeface="Wingdings" panose="05000000000000000000" pitchFamily="2" charset="2"/>
              <a:buChar char="§"/>
            </a:pPr>
            <a:r>
              <a:rPr lang="en-US" sz="2400" dirty="0">
                <a:latin typeface="SWCC 3- Medium" panose="00000500000000000000" pitchFamily="2" charset="-78"/>
                <a:cs typeface="SWCC 3- Medium" panose="00000500000000000000" pitchFamily="2" charset="-78"/>
              </a:rPr>
              <a:t>Influence of sustained load + H-charging </a:t>
            </a:r>
            <a:r>
              <a:rPr lang="en-US" sz="2400" dirty="0">
                <a:latin typeface="SWCC 3- Medium" panose="00000500000000000000" pitchFamily="2" charset="-78"/>
                <a:cs typeface="SWCC 3- Medium" panose="00000500000000000000" pitchFamily="2" charset="-78"/>
                <a:sym typeface="Wingdings" panose="05000000000000000000" pitchFamily="2" charset="2"/>
              </a:rPr>
              <a:t> Material embrittlement</a:t>
            </a:r>
            <a:endParaRPr lang="en-US" sz="2400" dirty="0">
              <a:latin typeface="SWCC 3- Medium" panose="00000500000000000000" pitchFamily="2" charset="-78"/>
              <a:cs typeface="SWCC 3- Medium" panose="00000500000000000000" pitchFamily="2" charset="-78"/>
            </a:endParaRPr>
          </a:p>
          <a:p>
            <a:pPr marL="800100" lvl="1" indent="-342900">
              <a:lnSpc>
                <a:spcPct val="150000"/>
              </a:lnSpc>
              <a:buClr>
                <a:schemeClr val="tx2">
                  <a:lumMod val="60000"/>
                  <a:lumOff val="40000"/>
                </a:schemeClr>
              </a:buClr>
              <a:buSzPct val="70000"/>
              <a:buFont typeface="Wingdings" panose="05000000000000000000" pitchFamily="2" charset="2"/>
              <a:buChar char="§"/>
            </a:pPr>
            <a:r>
              <a:rPr lang="en-US" sz="2400" dirty="0">
                <a:latin typeface="SWCC 3- Medium" panose="00000500000000000000" pitchFamily="2" charset="-78"/>
                <a:cs typeface="SWCC 3- Medium" panose="00000500000000000000" pitchFamily="2" charset="-78"/>
              </a:rPr>
              <a:t>Internal HE - Hydrogen enters molten metal</a:t>
            </a:r>
          </a:p>
          <a:p>
            <a:pPr marL="800100" lvl="1" indent="-342900">
              <a:lnSpc>
                <a:spcPct val="150000"/>
              </a:lnSpc>
              <a:buClr>
                <a:schemeClr val="tx2">
                  <a:lumMod val="60000"/>
                  <a:lumOff val="40000"/>
                </a:schemeClr>
              </a:buClr>
              <a:buSzPct val="70000"/>
              <a:buFont typeface="Wingdings" panose="05000000000000000000" pitchFamily="2" charset="2"/>
              <a:buChar char="§"/>
            </a:pPr>
            <a:r>
              <a:rPr lang="en-US" sz="2400" dirty="0">
                <a:latin typeface="SWCC 3- Medium" panose="00000500000000000000" pitchFamily="2" charset="-78"/>
                <a:cs typeface="SWCC 3- Medium" panose="00000500000000000000" pitchFamily="2" charset="-78"/>
              </a:rPr>
              <a:t>Environmental HE – Absorbed by solid metal</a:t>
            </a:r>
          </a:p>
          <a:p>
            <a:pPr marL="800100" lvl="1" indent="-342900">
              <a:lnSpc>
                <a:spcPct val="150000"/>
              </a:lnSpc>
              <a:buClr>
                <a:schemeClr val="tx2">
                  <a:lumMod val="60000"/>
                  <a:lumOff val="40000"/>
                </a:schemeClr>
              </a:buClr>
              <a:buSzPct val="70000"/>
              <a:buFont typeface="Wingdings" panose="05000000000000000000" pitchFamily="2" charset="2"/>
              <a:buChar char="§"/>
            </a:pPr>
            <a:r>
              <a:rPr lang="en-US" sz="2400" dirty="0">
                <a:latin typeface="SWCC 3- Medium" panose="00000500000000000000" pitchFamily="2" charset="-78"/>
                <a:cs typeface="SWCC 3- Medium" panose="00000500000000000000" pitchFamily="2" charset="-78"/>
              </a:rPr>
              <a:t>W/o stress </a:t>
            </a:r>
            <a:r>
              <a:rPr lang="en-US" sz="2400" dirty="0">
                <a:latin typeface="SWCC 3- Medium" panose="00000500000000000000" pitchFamily="2" charset="-78"/>
                <a:cs typeface="SWCC 3- Medium" panose="00000500000000000000" pitchFamily="2" charset="-78"/>
                <a:sym typeface="Wingdings" panose="05000000000000000000" pitchFamily="2" charset="2"/>
              </a:rPr>
              <a:t>- </a:t>
            </a:r>
            <a:r>
              <a:rPr lang="en-US" sz="2400" dirty="0">
                <a:latin typeface="SWCC 3- Medium" panose="00000500000000000000" pitchFamily="2" charset="-78"/>
                <a:cs typeface="SWCC 3- Medium" panose="00000500000000000000" pitchFamily="2" charset="-78"/>
              </a:rPr>
              <a:t>blistering, internal cracking, hydride formation, reduced ductility</a:t>
            </a:r>
          </a:p>
          <a:p>
            <a:pPr marL="800100" lvl="1" indent="-342900">
              <a:lnSpc>
                <a:spcPct val="150000"/>
              </a:lnSpc>
              <a:buClr>
                <a:schemeClr val="tx2">
                  <a:lumMod val="60000"/>
                  <a:lumOff val="40000"/>
                </a:schemeClr>
              </a:buClr>
              <a:buSzPct val="70000"/>
              <a:buFont typeface="Wingdings" panose="05000000000000000000" pitchFamily="2" charset="2"/>
              <a:buChar char="§"/>
            </a:pPr>
            <a:r>
              <a:rPr lang="en-US" sz="2400" dirty="0">
                <a:latin typeface="SWCC 3- Medium" panose="00000500000000000000" pitchFamily="2" charset="-78"/>
                <a:cs typeface="SWCC 3- Medium" panose="00000500000000000000" pitchFamily="2" charset="-78"/>
              </a:rPr>
              <a:t>With stress </a:t>
            </a:r>
            <a:r>
              <a:rPr lang="en-US" sz="2400" dirty="0">
                <a:latin typeface="SWCC 3- Medium" panose="00000500000000000000" pitchFamily="2" charset="-78"/>
                <a:cs typeface="SWCC 3- Medium" panose="00000500000000000000" pitchFamily="2" charset="-78"/>
                <a:sym typeface="Wingdings" panose="05000000000000000000" pitchFamily="2" charset="2"/>
              </a:rPr>
              <a:t>- H interacts with the metal  subcritical crack growth  Fracture</a:t>
            </a:r>
            <a:endParaRPr lang="en-US" sz="2400" dirty="0">
              <a:latin typeface="SWCC 3- Medium" panose="00000500000000000000" pitchFamily="2" charset="-78"/>
              <a:cs typeface="SWCC 3- Medium" panose="00000500000000000000" pitchFamily="2" charset="-78"/>
            </a:endParaRPr>
          </a:p>
        </p:txBody>
      </p:sp>
      <p:pic>
        <p:nvPicPr>
          <p:cNvPr id="7" name="Picture 6">
            <a:extLst>
              <a:ext uri="{FF2B5EF4-FFF2-40B4-BE49-F238E27FC236}">
                <a16:creationId xmlns:a16="http://schemas.microsoft.com/office/drawing/2014/main" id="{6869871A-2127-D559-6B7D-E32C6B252430}"/>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4394577" y="2509932"/>
            <a:ext cx="3023916" cy="2157912"/>
          </a:xfrm>
          <a:prstGeom prst="rect">
            <a:avLst/>
          </a:prstGeom>
        </p:spPr>
      </p:pic>
      <p:pic>
        <p:nvPicPr>
          <p:cNvPr id="8" name="Picture 7">
            <a:extLst>
              <a:ext uri="{FF2B5EF4-FFF2-40B4-BE49-F238E27FC236}">
                <a16:creationId xmlns:a16="http://schemas.microsoft.com/office/drawing/2014/main" id="{03744BC3-E59D-0E8B-1E12-FE6BA007E35F}"/>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4394577" y="5981700"/>
            <a:ext cx="3050335" cy="2460352"/>
          </a:xfrm>
          <a:prstGeom prst="rect">
            <a:avLst/>
          </a:prstGeom>
        </p:spPr>
      </p:pic>
      <p:sp>
        <p:nvSpPr>
          <p:cNvPr id="9" name="TextBox 8">
            <a:extLst>
              <a:ext uri="{FF2B5EF4-FFF2-40B4-BE49-F238E27FC236}">
                <a16:creationId xmlns:a16="http://schemas.microsoft.com/office/drawing/2014/main" id="{EA2548D2-A1B3-2A03-70EF-6C141D0225D6}"/>
              </a:ext>
            </a:extLst>
          </p:cNvPr>
          <p:cNvSpPr txBox="1"/>
          <p:nvPr/>
        </p:nvSpPr>
        <p:spPr>
          <a:xfrm>
            <a:off x="15080838" y="4667190"/>
            <a:ext cx="2064161" cy="400110"/>
          </a:xfrm>
          <a:prstGeom prst="rect">
            <a:avLst/>
          </a:prstGeom>
          <a:noFill/>
        </p:spPr>
        <p:txBody>
          <a:bodyPr wrap="square" rtlCol="0">
            <a:spAutoFit/>
          </a:bodyPr>
          <a:lstStyle/>
          <a:p>
            <a:pPr algn="ctr"/>
            <a:r>
              <a:rPr lang="en-US" sz="2000" b="1" dirty="0">
                <a:solidFill>
                  <a:schemeClr val="accent1">
                    <a:lumMod val="75000"/>
                  </a:schemeClr>
                </a:solidFill>
                <a:latin typeface="SWCC 3- Medium" panose="00000500000000000000" pitchFamily="2" charset="-78"/>
                <a:cs typeface="SWCC 3- Medium" panose="00000500000000000000" pitchFamily="2" charset="-78"/>
              </a:rPr>
              <a:t>Blistering</a:t>
            </a:r>
          </a:p>
        </p:txBody>
      </p:sp>
      <p:sp>
        <p:nvSpPr>
          <p:cNvPr id="10" name="TextBox 9">
            <a:extLst>
              <a:ext uri="{FF2B5EF4-FFF2-40B4-BE49-F238E27FC236}">
                <a16:creationId xmlns:a16="http://schemas.microsoft.com/office/drawing/2014/main" id="{C21224A5-8516-2697-477B-FBF2F37979A1}"/>
              </a:ext>
            </a:extLst>
          </p:cNvPr>
          <p:cNvSpPr txBox="1"/>
          <p:nvPr/>
        </p:nvSpPr>
        <p:spPr>
          <a:xfrm>
            <a:off x="14394577" y="8490911"/>
            <a:ext cx="3050335" cy="400110"/>
          </a:xfrm>
          <a:prstGeom prst="rect">
            <a:avLst/>
          </a:prstGeom>
          <a:noFill/>
        </p:spPr>
        <p:txBody>
          <a:bodyPr wrap="square" rtlCol="0">
            <a:spAutoFit/>
          </a:bodyPr>
          <a:lstStyle/>
          <a:p>
            <a:pPr algn="ctr"/>
            <a:r>
              <a:rPr lang="en-US" sz="2000" b="1" dirty="0">
                <a:solidFill>
                  <a:schemeClr val="accent1">
                    <a:lumMod val="75000"/>
                  </a:schemeClr>
                </a:solidFill>
                <a:latin typeface="SWCC 3- Medium" panose="00000500000000000000" pitchFamily="2" charset="-78"/>
                <a:cs typeface="SWCC 3- Medium" panose="00000500000000000000" pitchFamily="2" charset="-78"/>
              </a:rPr>
              <a:t>Hydrogen Embrittlement</a:t>
            </a:r>
          </a:p>
        </p:txBody>
      </p:sp>
    </p:spTree>
    <p:extLst>
      <p:ext uri="{BB962C8B-B14F-4D97-AF65-F5344CB8AC3E}">
        <p14:creationId xmlns:p14="http://schemas.microsoft.com/office/powerpoint/2010/main" val="339475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Freeform 2"/>
          <p:cNvSpPr/>
          <p:nvPr/>
        </p:nvSpPr>
        <p:spPr>
          <a:xfrm>
            <a:off x="0" y="736664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pic>
        <p:nvPicPr>
          <p:cNvPr id="4" name="Graphic 3">
            <a:extLst>
              <a:ext uri="{FF2B5EF4-FFF2-40B4-BE49-F238E27FC236}">
                <a16:creationId xmlns:a16="http://schemas.microsoft.com/office/drawing/2014/main" id="{E3D138B9-54CA-AD9D-B21D-86E6705112B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324967" y="114300"/>
            <a:ext cx="955072" cy="1266507"/>
          </a:xfrm>
          <a:prstGeom prst="rect">
            <a:avLst/>
          </a:prstGeom>
        </p:spPr>
      </p:pic>
      <p:sp>
        <p:nvSpPr>
          <p:cNvPr id="6" name="Title 1">
            <a:extLst>
              <a:ext uri="{FF2B5EF4-FFF2-40B4-BE49-F238E27FC236}">
                <a16:creationId xmlns:a16="http://schemas.microsoft.com/office/drawing/2014/main" id="{F716EE9F-D0EA-EB48-1697-14B8FDF0A656}"/>
              </a:ext>
            </a:extLst>
          </p:cNvPr>
          <p:cNvSpPr txBox="1">
            <a:spLocks/>
          </p:cNvSpPr>
          <p:nvPr/>
        </p:nvSpPr>
        <p:spPr>
          <a:xfrm>
            <a:off x="1828800" y="723899"/>
            <a:ext cx="15496167" cy="76200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en-US" b="1" dirty="0">
                <a:latin typeface="SWCC 4- Bold" panose="00000500000000000000" pitchFamily="2" charset="-78"/>
                <a:cs typeface="SWCC 4- Bold" panose="00000500000000000000" pitchFamily="2" charset="-78"/>
              </a:rPr>
              <a:t>Hydrogen Assisted Cracking (HAC)</a:t>
            </a:r>
          </a:p>
        </p:txBody>
      </p:sp>
      <p:sp>
        <p:nvSpPr>
          <p:cNvPr id="3" name="Rectangle 2">
            <a:extLst>
              <a:ext uri="{FF2B5EF4-FFF2-40B4-BE49-F238E27FC236}">
                <a16:creationId xmlns:a16="http://schemas.microsoft.com/office/drawing/2014/main" id="{3DF95A81-FDB1-FFC2-301A-2D2342E0EAF0}"/>
              </a:ext>
            </a:extLst>
          </p:cNvPr>
          <p:cNvSpPr/>
          <p:nvPr/>
        </p:nvSpPr>
        <p:spPr>
          <a:xfrm>
            <a:off x="1828800" y="4817626"/>
            <a:ext cx="11430000" cy="3754874"/>
          </a:xfrm>
          <a:prstGeom prst="rect">
            <a:avLst/>
          </a:prstGeom>
        </p:spPr>
        <p:txBody>
          <a:bodyPr wrap="square">
            <a:spAutoFit/>
          </a:bodyPr>
          <a:lstStyle/>
          <a:p>
            <a:pPr marL="342900" indent="-342900">
              <a:lnSpc>
                <a:spcPct val="150000"/>
              </a:lnSpc>
              <a:buClr>
                <a:schemeClr val="tx2">
                  <a:lumMod val="60000"/>
                  <a:lumOff val="40000"/>
                </a:schemeClr>
              </a:buClr>
              <a:buSzPct val="70000"/>
              <a:buFont typeface="Wingdings" panose="05000000000000000000" pitchFamily="2" charset="2"/>
              <a:buChar char="q"/>
            </a:pPr>
            <a:r>
              <a:rPr lang="en-US" sz="2400" b="1" dirty="0">
                <a:latin typeface="SWCC 3- Medium" panose="00000500000000000000" pitchFamily="2" charset="-78"/>
                <a:cs typeface="SWCC 3- Medium" panose="00000500000000000000" pitchFamily="2" charset="-78"/>
              </a:rPr>
              <a:t>Sulfide Stress Cracking (SSC)</a:t>
            </a:r>
          </a:p>
          <a:p>
            <a:pPr marL="800100" lvl="1" indent="-342900">
              <a:lnSpc>
                <a:spcPct val="150000"/>
              </a:lnSpc>
              <a:spcBef>
                <a:spcPts val="600"/>
              </a:spcBef>
              <a:spcAft>
                <a:spcPts val="600"/>
              </a:spcAft>
              <a:buClr>
                <a:schemeClr val="tx2">
                  <a:lumMod val="60000"/>
                  <a:lumOff val="40000"/>
                </a:schemeClr>
              </a:buClr>
              <a:buSzPct val="70000"/>
              <a:buFont typeface="Wingdings" panose="05000000000000000000" pitchFamily="2" charset="2"/>
              <a:buChar char="§"/>
            </a:pPr>
            <a:r>
              <a:rPr lang="en-US" sz="2400" dirty="0">
                <a:latin typeface="SWCC 3- Medium" panose="00000500000000000000" pitchFamily="2" charset="-78"/>
                <a:cs typeface="SWCC 3- Medium" panose="00000500000000000000" pitchFamily="2" charset="-78"/>
              </a:rPr>
              <a:t>Combined action of stress and corrosion </a:t>
            </a:r>
            <a:r>
              <a:rPr lang="en-US" sz="2400" u="sng" dirty="0">
                <a:latin typeface="SWCC 3- Medium" panose="00000500000000000000" pitchFamily="2" charset="-78"/>
                <a:cs typeface="SWCC 3- Medium" panose="00000500000000000000" pitchFamily="2" charset="-78"/>
              </a:rPr>
              <a:t>in presence of wet H</a:t>
            </a:r>
            <a:r>
              <a:rPr lang="en-US" sz="2400" u="sng" baseline="-25000" dirty="0">
                <a:latin typeface="SWCC 3- Medium" panose="00000500000000000000" pitchFamily="2" charset="-78"/>
                <a:cs typeface="SWCC 3- Medium" panose="00000500000000000000" pitchFamily="2" charset="-78"/>
              </a:rPr>
              <a:t>2</a:t>
            </a:r>
            <a:r>
              <a:rPr lang="en-US" sz="2400" u="sng" dirty="0">
                <a:latin typeface="SWCC 3- Medium" panose="00000500000000000000" pitchFamily="2" charset="-78"/>
                <a:cs typeface="SWCC 3- Medium" panose="00000500000000000000" pitchFamily="2" charset="-78"/>
              </a:rPr>
              <a:t>S</a:t>
            </a:r>
            <a:r>
              <a:rPr lang="en-US" sz="2400" dirty="0">
                <a:latin typeface="SWCC 3- Medium" panose="00000500000000000000" pitchFamily="2" charset="-78"/>
                <a:cs typeface="SWCC 3- Medium" panose="00000500000000000000" pitchFamily="2" charset="-78"/>
              </a:rPr>
              <a:t> environment</a:t>
            </a:r>
          </a:p>
          <a:p>
            <a:pPr marL="800100" lvl="1" indent="-342900">
              <a:lnSpc>
                <a:spcPct val="150000"/>
              </a:lnSpc>
              <a:spcBef>
                <a:spcPts val="600"/>
              </a:spcBef>
              <a:spcAft>
                <a:spcPts val="600"/>
              </a:spcAft>
              <a:buClr>
                <a:schemeClr val="tx2">
                  <a:lumMod val="60000"/>
                  <a:lumOff val="40000"/>
                </a:schemeClr>
              </a:buClr>
              <a:buSzPct val="70000"/>
              <a:buFont typeface="Wingdings" panose="05000000000000000000" pitchFamily="2" charset="2"/>
              <a:buChar char="§"/>
            </a:pPr>
            <a:r>
              <a:rPr lang="en-US" sz="2400" dirty="0">
                <a:latin typeface="SWCC 3- Medium" panose="00000500000000000000" pitchFamily="2" charset="-78"/>
                <a:cs typeface="SWCC 3- Medium" panose="00000500000000000000" pitchFamily="2" charset="-78"/>
              </a:rPr>
              <a:t>Spontaneous brittle failures of steels and other high-strength alloys</a:t>
            </a:r>
          </a:p>
          <a:p>
            <a:pPr marL="800100" lvl="1" indent="-342900">
              <a:lnSpc>
                <a:spcPct val="150000"/>
              </a:lnSpc>
              <a:spcBef>
                <a:spcPts val="600"/>
              </a:spcBef>
              <a:spcAft>
                <a:spcPts val="600"/>
              </a:spcAft>
              <a:buClr>
                <a:schemeClr val="tx2">
                  <a:lumMod val="60000"/>
                  <a:lumOff val="40000"/>
                </a:schemeClr>
              </a:buClr>
              <a:buSzPct val="70000"/>
              <a:buFont typeface="Wingdings" panose="05000000000000000000" pitchFamily="2" charset="2"/>
              <a:buChar char="§"/>
            </a:pPr>
            <a:r>
              <a:rPr lang="en-US" sz="2400" dirty="0">
                <a:latin typeface="SWCC 3- Medium" panose="00000500000000000000" pitchFamily="2" charset="-78"/>
                <a:cs typeface="SWCC 3- Medium" panose="00000500000000000000" pitchFamily="2" charset="-78"/>
              </a:rPr>
              <a:t>Also called as sulfide cracking,  sulfide corrosion cracking, sulfide stress corrosion cracking</a:t>
            </a:r>
          </a:p>
        </p:txBody>
      </p:sp>
      <p:pic>
        <p:nvPicPr>
          <p:cNvPr id="11" name="Picture 10">
            <a:extLst>
              <a:ext uri="{FF2B5EF4-FFF2-40B4-BE49-F238E27FC236}">
                <a16:creationId xmlns:a16="http://schemas.microsoft.com/office/drawing/2014/main" id="{06322502-C697-C08C-2C2D-37C738E5508A}"/>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4131587" y="3467100"/>
            <a:ext cx="3194733" cy="3942087"/>
          </a:xfrm>
          <a:prstGeom prst="rect">
            <a:avLst/>
          </a:prstGeom>
        </p:spPr>
      </p:pic>
      <p:sp>
        <p:nvSpPr>
          <p:cNvPr id="12" name="TextBox 11">
            <a:extLst>
              <a:ext uri="{FF2B5EF4-FFF2-40B4-BE49-F238E27FC236}">
                <a16:creationId xmlns:a16="http://schemas.microsoft.com/office/drawing/2014/main" id="{EB743293-1BFF-0E02-67E2-D400CA6B13C0}"/>
              </a:ext>
            </a:extLst>
          </p:cNvPr>
          <p:cNvSpPr txBox="1"/>
          <p:nvPr/>
        </p:nvSpPr>
        <p:spPr>
          <a:xfrm>
            <a:off x="1442090" y="2072184"/>
            <a:ext cx="12426310" cy="2492990"/>
          </a:xfrm>
          <a:prstGeom prst="rect">
            <a:avLst/>
          </a:prstGeom>
          <a:noFill/>
        </p:spPr>
        <p:txBody>
          <a:bodyPr wrap="square" rtlCol="0">
            <a:spAutoFit/>
          </a:bodyPr>
          <a:lstStyle/>
          <a:p>
            <a:pPr marL="742950" lvl="1" indent="-285750">
              <a:lnSpc>
                <a:spcPct val="150000"/>
              </a:lnSpc>
              <a:buClr>
                <a:schemeClr val="tx2">
                  <a:lumMod val="60000"/>
                  <a:lumOff val="40000"/>
                </a:schemeClr>
              </a:buClr>
              <a:buSzPct val="70000"/>
              <a:buFont typeface="Wingdings" panose="05000000000000000000" pitchFamily="2" charset="2"/>
              <a:buChar char="q"/>
            </a:pPr>
            <a:r>
              <a:rPr lang="en-US" sz="2400" b="1" dirty="0">
                <a:latin typeface="SWCC 3- Medium" panose="00000500000000000000" pitchFamily="2" charset="-78"/>
                <a:cs typeface="SWCC 3- Medium" panose="00000500000000000000" pitchFamily="2" charset="-78"/>
                <a:sym typeface="Wingdings" panose="05000000000000000000" pitchFamily="2" charset="2"/>
              </a:rPr>
              <a:t>Hydrogen Assisted/Induced Cracking (HAC or HIC)</a:t>
            </a:r>
          </a:p>
          <a:p>
            <a:pPr marL="1257300" lvl="2" indent="-342900">
              <a:lnSpc>
                <a:spcPct val="150000"/>
              </a:lnSpc>
              <a:spcBef>
                <a:spcPts val="600"/>
              </a:spcBef>
              <a:spcAft>
                <a:spcPts val="600"/>
              </a:spcAft>
              <a:buClr>
                <a:schemeClr val="tx2">
                  <a:lumMod val="60000"/>
                  <a:lumOff val="40000"/>
                </a:schemeClr>
              </a:buClr>
              <a:buSzPct val="70000"/>
              <a:buFont typeface="Wingdings" panose="05000000000000000000" pitchFamily="2" charset="2"/>
              <a:buChar char="§"/>
            </a:pPr>
            <a:r>
              <a:rPr lang="en-US" sz="2400" dirty="0">
                <a:latin typeface="SWCC 3- Medium" panose="00000500000000000000" pitchFamily="2" charset="-78"/>
                <a:cs typeface="SWCC 3- Medium" panose="00000500000000000000" pitchFamily="2" charset="-78"/>
                <a:sym typeface="Wingdings" panose="05000000000000000000" pitchFamily="2" charset="2"/>
              </a:rPr>
              <a:t>Absence of corrosion reaction (Polarized </a:t>
            </a:r>
            <a:r>
              <a:rPr lang="en-US" sz="2400" dirty="0" err="1">
                <a:latin typeface="SWCC 3- Medium" panose="00000500000000000000" pitchFamily="2" charset="-78"/>
                <a:cs typeface="SWCC 3- Medium" panose="00000500000000000000" pitchFamily="2" charset="-78"/>
                <a:sym typeface="Wingdings" panose="05000000000000000000" pitchFamily="2" charset="2"/>
              </a:rPr>
              <a:t>cathodically</a:t>
            </a:r>
            <a:r>
              <a:rPr lang="en-US" sz="2400" dirty="0">
                <a:latin typeface="SWCC 3- Medium" panose="00000500000000000000" pitchFamily="2" charset="-78"/>
                <a:cs typeface="SWCC 3- Medium" panose="00000500000000000000" pitchFamily="2" charset="-78"/>
                <a:sym typeface="Wingdings" panose="05000000000000000000" pitchFamily="2" charset="2"/>
              </a:rPr>
              <a:t>)  HAC</a:t>
            </a:r>
          </a:p>
          <a:p>
            <a:pPr marL="1257300" lvl="2" indent="-342900">
              <a:lnSpc>
                <a:spcPct val="150000"/>
              </a:lnSpc>
              <a:spcBef>
                <a:spcPts val="600"/>
              </a:spcBef>
              <a:spcAft>
                <a:spcPts val="600"/>
              </a:spcAft>
              <a:buClr>
                <a:schemeClr val="tx2">
                  <a:lumMod val="60000"/>
                  <a:lumOff val="40000"/>
                </a:schemeClr>
              </a:buClr>
              <a:buSzPct val="70000"/>
              <a:buFont typeface="Wingdings" panose="05000000000000000000" pitchFamily="2" charset="2"/>
              <a:buChar char="§"/>
            </a:pPr>
            <a:r>
              <a:rPr lang="en-US" sz="2400" dirty="0">
                <a:latin typeface="SWCC 3- Medium" panose="00000500000000000000" pitchFamily="2" charset="-78"/>
                <a:cs typeface="SWCC 3- Medium" panose="00000500000000000000" pitchFamily="2" charset="-78"/>
                <a:sym typeface="Wingdings" panose="05000000000000000000" pitchFamily="2" charset="2"/>
              </a:rPr>
              <a:t>In presence of corrosion (Polarized anodically)  Hydrogen Assisted Stress-corrosion Cracking (HASC) or HISC</a:t>
            </a:r>
            <a:endParaRPr lang="en-US" sz="2400" dirty="0">
              <a:latin typeface="SWCC 3- Medium" panose="00000500000000000000" pitchFamily="2" charset="-78"/>
              <a:cs typeface="SWCC 3- Medium" panose="00000500000000000000" pitchFamily="2" charset="-78"/>
            </a:endParaRPr>
          </a:p>
        </p:txBody>
      </p:sp>
    </p:spTree>
    <p:extLst>
      <p:ext uri="{BB962C8B-B14F-4D97-AF65-F5344CB8AC3E}">
        <p14:creationId xmlns:p14="http://schemas.microsoft.com/office/powerpoint/2010/main" val="1665213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pic>
        <p:nvPicPr>
          <p:cNvPr id="4" name="Graphic 3">
            <a:extLst>
              <a:ext uri="{FF2B5EF4-FFF2-40B4-BE49-F238E27FC236}">
                <a16:creationId xmlns:a16="http://schemas.microsoft.com/office/drawing/2014/main" id="{E3D138B9-54CA-AD9D-B21D-86E6705112B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324967" y="114300"/>
            <a:ext cx="955072" cy="1266507"/>
          </a:xfrm>
          <a:prstGeom prst="rect">
            <a:avLst/>
          </a:prstGeom>
        </p:spPr>
      </p:pic>
      <p:sp>
        <p:nvSpPr>
          <p:cNvPr id="6" name="Title 1">
            <a:extLst>
              <a:ext uri="{FF2B5EF4-FFF2-40B4-BE49-F238E27FC236}">
                <a16:creationId xmlns:a16="http://schemas.microsoft.com/office/drawing/2014/main" id="{F716EE9F-D0EA-EB48-1697-14B8FDF0A656}"/>
              </a:ext>
            </a:extLst>
          </p:cNvPr>
          <p:cNvSpPr txBox="1">
            <a:spLocks/>
          </p:cNvSpPr>
          <p:nvPr/>
        </p:nvSpPr>
        <p:spPr>
          <a:xfrm>
            <a:off x="1828800" y="723899"/>
            <a:ext cx="15496167" cy="76200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en-US" b="1" dirty="0">
                <a:latin typeface="SWCC 4- Bold" panose="00000500000000000000" pitchFamily="2" charset="-78"/>
                <a:cs typeface="SWCC 4- Bold" panose="00000500000000000000" pitchFamily="2" charset="-78"/>
              </a:rPr>
              <a:t>Mechanism of HAC</a:t>
            </a:r>
          </a:p>
        </p:txBody>
      </p:sp>
      <p:sp>
        <p:nvSpPr>
          <p:cNvPr id="5" name="Rectangle 4">
            <a:extLst>
              <a:ext uri="{FF2B5EF4-FFF2-40B4-BE49-F238E27FC236}">
                <a16:creationId xmlns:a16="http://schemas.microsoft.com/office/drawing/2014/main" id="{4628F3EA-B666-AF16-6DE3-1644E983F0DD}"/>
              </a:ext>
            </a:extLst>
          </p:cNvPr>
          <p:cNvSpPr/>
          <p:nvPr/>
        </p:nvSpPr>
        <p:spPr>
          <a:xfrm>
            <a:off x="1828800" y="1997482"/>
            <a:ext cx="15011400" cy="3831818"/>
          </a:xfrm>
          <a:prstGeom prst="rect">
            <a:avLst/>
          </a:prstGeom>
        </p:spPr>
        <p:txBody>
          <a:bodyPr wrap="square">
            <a:spAutoFit/>
          </a:bodyPr>
          <a:lstStyle/>
          <a:p>
            <a:pPr marL="342900" indent="-342900">
              <a:lnSpc>
                <a:spcPct val="150000"/>
              </a:lnSpc>
              <a:spcBef>
                <a:spcPts val="600"/>
              </a:spcBef>
              <a:spcAft>
                <a:spcPts val="600"/>
              </a:spcAft>
              <a:buClr>
                <a:schemeClr val="tx2">
                  <a:lumMod val="60000"/>
                  <a:lumOff val="40000"/>
                </a:schemeClr>
              </a:buClr>
              <a:buSzPct val="70000"/>
              <a:buFont typeface="Wingdings" panose="05000000000000000000" pitchFamily="2" charset="2"/>
              <a:buChar char="q"/>
            </a:pPr>
            <a:r>
              <a:rPr lang="en-US" altLang="en-US" sz="2400" dirty="0">
                <a:latin typeface="SWCC 3- Medium" panose="00000500000000000000" pitchFamily="2" charset="-78"/>
                <a:cs typeface="SWCC 3- Medium" panose="00000500000000000000" pitchFamily="2" charset="-78"/>
              </a:rPr>
              <a:t>The exact mechanism that causes hydrogen embrittlement in a metal are not clearly understood. There are currently three main contending theories: HELP, HEDE, and AIDE.</a:t>
            </a:r>
          </a:p>
          <a:p>
            <a:pPr marL="342900" indent="-342900">
              <a:lnSpc>
                <a:spcPct val="150000"/>
              </a:lnSpc>
              <a:spcBef>
                <a:spcPts val="600"/>
              </a:spcBef>
              <a:spcAft>
                <a:spcPts val="600"/>
              </a:spcAft>
              <a:buClr>
                <a:schemeClr val="tx2">
                  <a:lumMod val="60000"/>
                  <a:lumOff val="40000"/>
                </a:schemeClr>
              </a:buClr>
              <a:buSzPct val="70000"/>
              <a:buFont typeface="Wingdings" panose="05000000000000000000" pitchFamily="2" charset="2"/>
              <a:buChar char="q"/>
            </a:pPr>
            <a:r>
              <a:rPr lang="en-US" altLang="en-US" sz="2400" b="1" dirty="0">
                <a:latin typeface="SWCC 3- Medium" panose="00000500000000000000" pitchFamily="2" charset="-78"/>
                <a:cs typeface="SWCC 3- Medium" panose="00000500000000000000" pitchFamily="2" charset="-78"/>
              </a:rPr>
              <a:t>HELP – Hydrogen Enhanced Localized Plasticity</a:t>
            </a:r>
          </a:p>
          <a:p>
            <a:pPr marL="800100" lvl="1" indent="-342900">
              <a:lnSpc>
                <a:spcPct val="150000"/>
              </a:lnSpc>
              <a:spcBef>
                <a:spcPts val="600"/>
              </a:spcBef>
              <a:spcAft>
                <a:spcPts val="600"/>
              </a:spcAft>
              <a:buClr>
                <a:schemeClr val="tx2">
                  <a:lumMod val="60000"/>
                  <a:lumOff val="40000"/>
                </a:schemeClr>
              </a:buClr>
              <a:buSzPct val="70000"/>
              <a:buFont typeface="Wingdings" panose="05000000000000000000" pitchFamily="2" charset="2"/>
              <a:buChar char="Ø"/>
            </a:pPr>
            <a:r>
              <a:rPr lang="en-US" altLang="en-US" sz="2400" dirty="0">
                <a:latin typeface="SWCC 3- Medium" panose="00000500000000000000" pitchFamily="2" charset="-78"/>
                <a:cs typeface="SWCC 3- Medium" panose="00000500000000000000" pitchFamily="2" charset="-78"/>
              </a:rPr>
              <a:t>Resistance to dislocation movement (one of the main strengthening mechanisms in metals) is reduced due to </a:t>
            </a:r>
            <a:r>
              <a:rPr lang="en-US" altLang="en-US" sz="2400" u="sng" dirty="0">
                <a:latin typeface="SWCC 3- Medium" panose="00000500000000000000" pitchFamily="2" charset="-78"/>
                <a:cs typeface="SWCC 3- Medium" panose="00000500000000000000" pitchFamily="2" charset="-78"/>
              </a:rPr>
              <a:t>localized softening</a:t>
            </a:r>
            <a:r>
              <a:rPr lang="en-US" altLang="en-US" sz="2400" dirty="0">
                <a:latin typeface="SWCC 3- Medium" panose="00000500000000000000" pitchFamily="2" charset="-78"/>
                <a:cs typeface="SWCC 3- Medium" panose="00000500000000000000" pitchFamily="2" charset="-78"/>
              </a:rPr>
              <a:t> that occurs when solute hydrogen collects around mobile dislocations</a:t>
            </a:r>
          </a:p>
          <a:p>
            <a:pPr marL="800100" lvl="1" indent="-342900">
              <a:lnSpc>
                <a:spcPct val="150000"/>
              </a:lnSpc>
              <a:spcBef>
                <a:spcPts val="600"/>
              </a:spcBef>
              <a:spcAft>
                <a:spcPts val="600"/>
              </a:spcAft>
              <a:buClr>
                <a:schemeClr val="tx2">
                  <a:lumMod val="60000"/>
                  <a:lumOff val="40000"/>
                </a:schemeClr>
              </a:buClr>
              <a:buSzPct val="70000"/>
              <a:buFont typeface="Wingdings" panose="05000000000000000000" pitchFamily="2" charset="2"/>
              <a:buChar char="Ø"/>
            </a:pPr>
            <a:r>
              <a:rPr lang="en-US" altLang="en-US" sz="2400" dirty="0">
                <a:latin typeface="SWCC 3- Medium" panose="00000500000000000000" pitchFamily="2" charset="-78"/>
                <a:cs typeface="SWCC 3- Medium" panose="00000500000000000000" pitchFamily="2" charset="-78"/>
              </a:rPr>
              <a:t>Lower stress required to move the dislocation (causing slip)</a:t>
            </a:r>
            <a:endParaRPr lang="en-US" sz="2400" dirty="0">
              <a:latin typeface="SWCC 3- Medium" panose="00000500000000000000" pitchFamily="2" charset="-78"/>
              <a:cs typeface="SWCC 3- Medium" panose="00000500000000000000" pitchFamily="2" charset="-78"/>
            </a:endParaRPr>
          </a:p>
        </p:txBody>
      </p:sp>
      <p:pic>
        <p:nvPicPr>
          <p:cNvPr id="7" name="Picture 6">
            <a:extLst>
              <a:ext uri="{FF2B5EF4-FFF2-40B4-BE49-F238E27FC236}">
                <a16:creationId xmlns:a16="http://schemas.microsoft.com/office/drawing/2014/main" id="{B2F7260D-3F38-339A-1DBB-4799852710C1}"/>
              </a:ext>
            </a:extLst>
          </p:cNvPr>
          <p:cNvPicPr>
            <a:picLocks noChangeAspect="1"/>
          </p:cNvPicPr>
          <p:nvPr/>
        </p:nvPicPr>
        <p:blipFill>
          <a:blip r:embed="rId6"/>
          <a:stretch>
            <a:fillRect/>
          </a:stretch>
        </p:blipFill>
        <p:spPr>
          <a:xfrm>
            <a:off x="3657600" y="6223648"/>
            <a:ext cx="10227161" cy="2958452"/>
          </a:xfrm>
          <a:prstGeom prst="rect">
            <a:avLst/>
          </a:prstGeom>
        </p:spPr>
      </p:pic>
    </p:spTree>
    <p:extLst>
      <p:ext uri="{BB962C8B-B14F-4D97-AF65-F5344CB8AC3E}">
        <p14:creationId xmlns:p14="http://schemas.microsoft.com/office/powerpoint/2010/main" val="3053036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pic>
        <p:nvPicPr>
          <p:cNvPr id="4" name="Graphic 3">
            <a:extLst>
              <a:ext uri="{FF2B5EF4-FFF2-40B4-BE49-F238E27FC236}">
                <a16:creationId xmlns:a16="http://schemas.microsoft.com/office/drawing/2014/main" id="{E3D138B9-54CA-AD9D-B21D-86E6705112B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324967" y="114300"/>
            <a:ext cx="955072" cy="1266507"/>
          </a:xfrm>
          <a:prstGeom prst="rect">
            <a:avLst/>
          </a:prstGeom>
        </p:spPr>
      </p:pic>
      <p:sp>
        <p:nvSpPr>
          <p:cNvPr id="6" name="Title 1">
            <a:extLst>
              <a:ext uri="{FF2B5EF4-FFF2-40B4-BE49-F238E27FC236}">
                <a16:creationId xmlns:a16="http://schemas.microsoft.com/office/drawing/2014/main" id="{F716EE9F-D0EA-EB48-1697-14B8FDF0A656}"/>
              </a:ext>
            </a:extLst>
          </p:cNvPr>
          <p:cNvSpPr txBox="1">
            <a:spLocks/>
          </p:cNvSpPr>
          <p:nvPr/>
        </p:nvSpPr>
        <p:spPr>
          <a:xfrm>
            <a:off x="1828800" y="723899"/>
            <a:ext cx="15496167" cy="76200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en-US" b="1" dirty="0">
                <a:latin typeface="SWCC 4- Bold" panose="00000500000000000000" pitchFamily="2" charset="-78"/>
                <a:cs typeface="SWCC 4- Bold" panose="00000500000000000000" pitchFamily="2" charset="-78"/>
              </a:rPr>
              <a:t>Mechanism of HAC</a:t>
            </a:r>
          </a:p>
        </p:txBody>
      </p:sp>
      <p:sp>
        <p:nvSpPr>
          <p:cNvPr id="3" name="Rectangle 2">
            <a:extLst>
              <a:ext uri="{FF2B5EF4-FFF2-40B4-BE49-F238E27FC236}">
                <a16:creationId xmlns:a16="http://schemas.microsoft.com/office/drawing/2014/main" id="{C54445CF-946A-1E89-E598-9E8A90E5DE2A}"/>
              </a:ext>
            </a:extLst>
          </p:cNvPr>
          <p:cNvSpPr/>
          <p:nvPr/>
        </p:nvSpPr>
        <p:spPr>
          <a:xfrm>
            <a:off x="1806054" y="1950738"/>
            <a:ext cx="15110346" cy="2262158"/>
          </a:xfrm>
          <a:prstGeom prst="rect">
            <a:avLst/>
          </a:prstGeom>
        </p:spPr>
        <p:txBody>
          <a:bodyPr wrap="square">
            <a:spAutoFit/>
          </a:bodyPr>
          <a:lstStyle/>
          <a:p>
            <a:pPr marL="342900" indent="-342900" eaLnBrk="1" hangingPunct="1">
              <a:lnSpc>
                <a:spcPct val="150000"/>
              </a:lnSpc>
              <a:buClr>
                <a:schemeClr val="tx2">
                  <a:lumMod val="60000"/>
                  <a:lumOff val="40000"/>
                </a:schemeClr>
              </a:buClr>
              <a:buSzPct val="70000"/>
              <a:buFont typeface="Wingdings" panose="05000000000000000000" pitchFamily="2" charset="2"/>
              <a:buChar char="q"/>
            </a:pPr>
            <a:r>
              <a:rPr lang="en-US" altLang="en-US" sz="2400" b="1" dirty="0">
                <a:latin typeface="SWCC 3- Medium" panose="00000500000000000000" pitchFamily="2" charset="-78"/>
                <a:cs typeface="SWCC 3- Medium" panose="00000500000000000000" pitchFamily="2" charset="-78"/>
              </a:rPr>
              <a:t>HEDE – Hydrogen-Enhanced Decohesion </a:t>
            </a:r>
          </a:p>
          <a:p>
            <a:pPr marL="800100" lvl="1" indent="-342900" eaLnBrk="1" hangingPunct="1">
              <a:lnSpc>
                <a:spcPct val="150000"/>
              </a:lnSpc>
              <a:buClr>
                <a:schemeClr val="tx2">
                  <a:lumMod val="60000"/>
                  <a:lumOff val="40000"/>
                </a:schemeClr>
              </a:buClr>
              <a:buFont typeface="Wingdings" panose="05000000000000000000" pitchFamily="2" charset="2"/>
              <a:buChar char="Ø"/>
            </a:pPr>
            <a:r>
              <a:rPr lang="en-US" sz="2400" dirty="0">
                <a:latin typeface="SWCC 3- Medium" panose="00000500000000000000" pitchFamily="2" charset="-78"/>
                <a:cs typeface="SWCC 3- Medium" panose="00000500000000000000" pitchFamily="2" charset="-78"/>
              </a:rPr>
              <a:t>In the HEDE mechanism, the hydrogen atoms accumulate within certain regions of the crystal lattice and reduce the cohesive energy of the metal matrix or at specific interfaces. </a:t>
            </a:r>
            <a:r>
              <a:rPr lang="en-US" altLang="en-US" sz="2400" dirty="0">
                <a:latin typeface="SWCC 3- Medium" panose="00000500000000000000" pitchFamily="2" charset="-78"/>
                <a:cs typeface="SWCC 3- Medium" panose="00000500000000000000" pitchFamily="2" charset="-78"/>
              </a:rPr>
              <a:t>This allows tensile separation (decohesion) to occur rather than the normal slip. </a:t>
            </a:r>
          </a:p>
        </p:txBody>
      </p:sp>
      <p:pic>
        <p:nvPicPr>
          <p:cNvPr id="8" name="Picture 7">
            <a:extLst>
              <a:ext uri="{FF2B5EF4-FFF2-40B4-BE49-F238E27FC236}">
                <a16:creationId xmlns:a16="http://schemas.microsoft.com/office/drawing/2014/main" id="{7C801CB4-003E-D12D-9D16-C9258150C4D9}"/>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788372" y="4324871"/>
            <a:ext cx="9139101" cy="2620842"/>
          </a:xfrm>
          <a:prstGeom prst="rect">
            <a:avLst/>
          </a:prstGeom>
        </p:spPr>
      </p:pic>
      <p:sp>
        <p:nvSpPr>
          <p:cNvPr id="9" name="Rectangle 8">
            <a:extLst>
              <a:ext uri="{FF2B5EF4-FFF2-40B4-BE49-F238E27FC236}">
                <a16:creationId xmlns:a16="http://schemas.microsoft.com/office/drawing/2014/main" id="{D2313338-886D-BE22-719D-A3E1EFE86168}"/>
              </a:ext>
            </a:extLst>
          </p:cNvPr>
          <p:cNvSpPr/>
          <p:nvPr/>
        </p:nvSpPr>
        <p:spPr>
          <a:xfrm>
            <a:off x="2069411" y="7383597"/>
            <a:ext cx="14846989" cy="1154162"/>
          </a:xfrm>
          <a:prstGeom prst="rect">
            <a:avLst/>
          </a:prstGeom>
        </p:spPr>
        <p:txBody>
          <a:bodyPr wrap="square">
            <a:spAutoFit/>
          </a:bodyPr>
          <a:lstStyle/>
          <a:p>
            <a:pPr marL="342900" indent="-342900" eaLnBrk="1" hangingPunct="1">
              <a:lnSpc>
                <a:spcPct val="150000"/>
              </a:lnSpc>
              <a:buClr>
                <a:schemeClr val="tx2">
                  <a:lumMod val="60000"/>
                  <a:lumOff val="40000"/>
                </a:schemeClr>
              </a:buClr>
              <a:buFont typeface="Wingdings" panose="05000000000000000000" pitchFamily="2" charset="2"/>
              <a:buChar char="Ø"/>
            </a:pPr>
            <a:r>
              <a:rPr lang="en-US" altLang="en-US" sz="2400" dirty="0">
                <a:latin typeface="SWCC 3- Medium" panose="00000500000000000000" pitchFamily="2" charset="-78"/>
                <a:cs typeface="SWCC 3- Medium" panose="00000500000000000000" pitchFamily="2" charset="-78"/>
              </a:rPr>
              <a:t>The weakening of the bonds is attributed to a decrease in the electron-charge density between metal-to-metal atoms as a result of the hydrogen. </a:t>
            </a:r>
          </a:p>
        </p:txBody>
      </p:sp>
      <p:pic>
        <p:nvPicPr>
          <p:cNvPr id="10" name="Picture 7" descr="Metalbond5">
            <a:extLst>
              <a:ext uri="{FF2B5EF4-FFF2-40B4-BE49-F238E27FC236}">
                <a16:creationId xmlns:a16="http://schemas.microsoft.com/office/drawing/2014/main" id="{6DD25EE3-2095-8F3C-7FFE-ABB866F0B2FE}"/>
              </a:ext>
            </a:extLst>
          </p:cNvPr>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2667000" y="4633942"/>
            <a:ext cx="3630259" cy="2262158"/>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480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1423</TotalTime>
  <Words>1609</Words>
  <Application>Microsoft Macintosh PowerPoint</Application>
  <PresentationFormat>Custom</PresentationFormat>
  <Paragraphs>164</Paragraphs>
  <Slides>21</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21</vt:i4>
      </vt:variant>
    </vt:vector>
  </HeadingPairs>
  <TitlesOfParts>
    <vt:vector size="34" baseType="lpstr">
      <vt:lpstr>SWCC 4- Bold</vt:lpstr>
      <vt:lpstr>Calibri</vt:lpstr>
      <vt:lpstr>Wingdings</vt:lpstr>
      <vt:lpstr>Canva Sans</vt:lpstr>
      <vt:lpstr>Canva Sans Bold</vt:lpstr>
      <vt:lpstr>SWCC 3- Medium</vt:lpstr>
      <vt:lpstr>Tabarra Sans</vt:lpstr>
      <vt:lpstr>Arial</vt:lpstr>
      <vt:lpstr>Glacial Indifference Bold</vt:lpstr>
      <vt:lpstr>Tabarra Sans Heavy</vt:lpstr>
      <vt:lpstr>Malgun Gothic</vt:lpstr>
      <vt:lpstr>Codec Pro ExtraBold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JUBCOR 2024 Presentation Template</dc:title>
  <dc:creator>asrar</dc:creator>
  <cp:lastModifiedBy>Microsoft Office User</cp:lastModifiedBy>
  <cp:revision>11</cp:revision>
  <dcterms:created xsi:type="dcterms:W3CDTF">2006-08-16T00:00:00Z</dcterms:created>
  <dcterms:modified xsi:type="dcterms:W3CDTF">2024-08-12T06:01:32Z</dcterms:modified>
  <dc:identifier>DAGG3nLRPf8</dc:identifier>
</cp:coreProperties>
</file>