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70" r:id="rId5"/>
    <p:sldId id="261" r:id="rId6"/>
    <p:sldId id="262" r:id="rId7"/>
    <p:sldId id="263" r:id="rId8"/>
    <p:sldId id="264" r:id="rId9"/>
    <p:sldId id="265" r:id="rId10"/>
    <p:sldId id="266" r:id="rId11"/>
    <p:sldId id="267" r:id="rId12"/>
    <p:sldId id="268" r:id="rId13"/>
    <p:sldId id="269" r:id="rId14"/>
    <p:sldId id="271" r:id="rId15"/>
    <p:sldId id="272" r:id="rId16"/>
    <p:sldId id="258" r:id="rId17"/>
  </p:sldIdLst>
  <p:sldSz cx="18288000" cy="10287000"/>
  <p:notesSz cx="6858000" cy="9144000"/>
  <p:embeddedFontLst>
    <p:embeddedFont>
      <p:font typeface="Glacial Indifference Bold" panose="020B0604020202020204" charset="0"/>
      <p:regular r:id="rId18"/>
    </p:embeddedFont>
    <p:embeddedFont>
      <p:font typeface="SABIC Typeface Headline" panose="020B0603060202020204" pitchFamily="34" charset="0"/>
      <p:regular r:id="rId19"/>
      <p:bold r:id="rId20"/>
    </p:embeddedFont>
    <p:embeddedFont>
      <p:font typeface="Tabarra Sans Heavy" panose="020B0604020202020204" charset="0"/>
      <p:regular r:id="rId21"/>
    </p:embeddedFont>
    <p:embeddedFont>
      <p:font typeface="Tabarra Sans" panose="020B0604020202020204" charset="0"/>
      <p:regular r:id="rId22"/>
    </p:embeddedFont>
    <p:embeddedFont>
      <p:font typeface="Calibri" panose="020F0502020204030204" pitchFamily="34" charset="0"/>
      <p:regular r:id="rId23"/>
      <p:bold r:id="rId24"/>
    </p:embeddedFont>
    <p:embeddedFont>
      <p:font typeface="Canva Sans Bold" panose="020B0604020202020204" charset="0"/>
      <p:regular r:id="rId25"/>
    </p:embeddedFont>
    <p:embeddedFont>
      <p:font typeface="Codec Pro ExtraBold" panose="020B0604020202020204" charset="0"/>
      <p:regular r:id="rId26"/>
    </p:embeddedFont>
    <p:embeddedFont>
      <p:font typeface="SABIC Typeface Headline Light" panose="020B0303060202020204" pitchFamily="34" charset="0"/>
      <p:regular r:id="rId27"/>
    </p:embeddedFont>
    <p:embeddedFont>
      <p:font typeface="Canva San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22" autoAdjust="0"/>
  </p:normalViewPr>
  <p:slideViewPr>
    <p:cSldViewPr>
      <p:cViewPr varScale="1">
        <p:scale>
          <a:sx n="75" d="100"/>
          <a:sy n="75" d="100"/>
        </p:scale>
        <p:origin x="28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45318\AppData\Local\Temp\05fc49ba-12c7-4912-b6f5-88d56601ab4b_LIMS%20%2388620.zip.b4b\LIMS%2088620,%20Hardness%20Test%20Repo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45318\AppData\Local\Temp\125fcb7c-dbfe-41e3-837e-7beb5c876c15_LIMS%20%2388621.zip.c15\LIMS%2088621,%20Hardness%20Test%20Repor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45318\AppData\Local\Temp\6c63e698-f2d3-488b-a437-0cf9eaa423c1_LIMS%20%2388622.zip.3c1\LIMS%2088622,%20Hardness%20Test%20Repor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Report!$B$18</c:f>
              <c:strCache>
                <c:ptCount val="1"/>
                <c:pt idx="0">
                  <c:v>Pipe Side</c:v>
                </c:pt>
              </c:strCache>
            </c:strRef>
          </c:tx>
          <c:spPr>
            <a:ln w="9525" cap="rnd">
              <a:solidFill>
                <a:schemeClr val="accent1"/>
              </a:solidFill>
              <a:round/>
            </a:ln>
            <a:effectLst>
              <a:outerShdw blurRad="40000" dist="23000" dir="5400000" rotWithShape="0">
                <a:srgbClr val="000000">
                  <a:alpha val="35000"/>
                </a:srgbClr>
              </a:outerShdw>
            </a:effectLst>
          </c:spPr>
          <c:marker>
            <c:symbol val="circle"/>
            <c:size val="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c:spPr>
          </c:marker>
          <c:xVal>
            <c:strRef>
              <c:f>Report!$B$20:$B$35</c:f>
              <c:strCache>
                <c:ptCount val="9"/>
                <c:pt idx="0">
                  <c:v>0.000</c:v>
                </c:pt>
                <c:pt idx="1">
                  <c:v>0.462</c:v>
                </c:pt>
                <c:pt idx="2">
                  <c:v>0.924</c:v>
                </c:pt>
                <c:pt idx="3">
                  <c:v>1.386</c:v>
                </c:pt>
                <c:pt idx="4">
                  <c:v>1.848</c:v>
                </c:pt>
                <c:pt idx="5">
                  <c:v>2.310</c:v>
                </c:pt>
                <c:pt idx="6">
                  <c:v>3.52.772</c:v>
                </c:pt>
                <c:pt idx="7">
                  <c:v>3.234</c:v>
                </c:pt>
                <c:pt idx="8">
                  <c:v>3.696</c:v>
                </c:pt>
              </c:strCache>
            </c:strRef>
          </c:xVal>
          <c:yVal>
            <c:numRef>
              <c:f>Report!$C$20:$C$35</c:f>
              <c:numCache>
                <c:formatCode>0.00</c:formatCode>
                <c:ptCount val="16"/>
                <c:pt idx="0">
                  <c:v>255</c:v>
                </c:pt>
                <c:pt idx="1">
                  <c:v>206.1</c:v>
                </c:pt>
                <c:pt idx="2">
                  <c:v>185.7</c:v>
                </c:pt>
                <c:pt idx="3">
                  <c:v>173.7</c:v>
                </c:pt>
                <c:pt idx="4">
                  <c:v>162.19999999999999</c:v>
                </c:pt>
                <c:pt idx="5">
                  <c:v>173.3</c:v>
                </c:pt>
                <c:pt idx="6">
                  <c:v>166.3</c:v>
                </c:pt>
                <c:pt idx="7">
                  <c:v>173</c:v>
                </c:pt>
                <c:pt idx="8">
                  <c:v>218.4</c:v>
                </c:pt>
              </c:numCache>
            </c:numRef>
          </c:yVal>
          <c:smooth val="1"/>
          <c:extLst>
            <c:ext xmlns:c16="http://schemas.microsoft.com/office/drawing/2014/chart" uri="{C3380CC4-5D6E-409C-BE32-E72D297353CC}">
              <c16:uniqueId val="{00000000-8567-4CA9-AD1E-68394D0524CA}"/>
            </c:ext>
          </c:extLst>
        </c:ser>
        <c:ser>
          <c:idx val="1"/>
          <c:order val="1"/>
          <c:tx>
            <c:strRef>
              <c:f>Report!$E$18</c:f>
              <c:strCache>
                <c:ptCount val="1"/>
                <c:pt idx="0">
                  <c:v>Valve Side</c:v>
                </c:pt>
              </c:strCache>
            </c:strRef>
          </c:tx>
          <c:spPr>
            <a:ln w="9525" cap="rnd">
              <a:solidFill>
                <a:schemeClr val="accent2"/>
              </a:solidFill>
              <a:round/>
            </a:ln>
            <a:effectLst>
              <a:outerShdw blurRad="40000" dist="23000" dir="5400000" rotWithShape="0">
                <a:srgbClr val="000000">
                  <a:alpha val="35000"/>
                </a:srgbClr>
              </a:outerShdw>
            </a:effectLst>
          </c:spPr>
          <c:marker>
            <c:symbol val="circle"/>
            <c:size val="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c:spPr>
          </c:marker>
          <c:dPt>
            <c:idx val="8"/>
            <c:marker>
              <c:symbol val="circle"/>
              <c:size val="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c:spPr>
            </c:marker>
            <c:bubble3D val="0"/>
            <c:spPr>
              <a:ln w="9525" cap="rnd">
                <a:solidFill>
                  <a:schemeClr val="accent2"/>
                </a:solidFill>
                <a:round/>
              </a:ln>
              <a:effectLst>
                <a:outerShdw blurRad="40000" dist="23000" dir="5400000" rotWithShape="0">
                  <a:srgbClr val="000000">
                    <a:alpha val="35000"/>
                  </a:srgbClr>
                </a:outerShdw>
              </a:effectLst>
            </c:spPr>
            <c:extLst>
              <c:ext xmlns:c16="http://schemas.microsoft.com/office/drawing/2014/chart" uri="{C3380CC4-5D6E-409C-BE32-E72D297353CC}">
                <c16:uniqueId val="{00000002-8567-4CA9-AD1E-68394D0524CA}"/>
              </c:ext>
            </c:extLst>
          </c:dPt>
          <c:xVal>
            <c:numRef>
              <c:f>Report!$E$20:$E$35</c:f>
              <c:numCache>
                <c:formatCode>0.000</c:formatCode>
                <c:ptCount val="16"/>
                <c:pt idx="0">
                  <c:v>0</c:v>
                </c:pt>
                <c:pt idx="1">
                  <c:v>0.45600000000000002</c:v>
                </c:pt>
                <c:pt idx="2">
                  <c:v>0.91200000000000003</c:v>
                </c:pt>
                <c:pt idx="3">
                  <c:v>1.3680000000000001</c:v>
                </c:pt>
                <c:pt idx="4">
                  <c:v>1.8240000000000001</c:v>
                </c:pt>
                <c:pt idx="5">
                  <c:v>2.2799999999999998</c:v>
                </c:pt>
                <c:pt idx="6">
                  <c:v>2.7360000000000002</c:v>
                </c:pt>
                <c:pt idx="7">
                  <c:v>3.1920000000000002</c:v>
                </c:pt>
                <c:pt idx="8">
                  <c:v>3.6480000000000001</c:v>
                </c:pt>
              </c:numCache>
            </c:numRef>
          </c:xVal>
          <c:yVal>
            <c:numRef>
              <c:f>Report!$F$20:$F$35</c:f>
              <c:numCache>
                <c:formatCode>0.00</c:formatCode>
                <c:ptCount val="16"/>
                <c:pt idx="0">
                  <c:v>228.6</c:v>
                </c:pt>
                <c:pt idx="1">
                  <c:v>212.2</c:v>
                </c:pt>
                <c:pt idx="2">
                  <c:v>192.6</c:v>
                </c:pt>
                <c:pt idx="3">
                  <c:v>183.8</c:v>
                </c:pt>
                <c:pt idx="4">
                  <c:v>170.8</c:v>
                </c:pt>
                <c:pt idx="5">
                  <c:v>176.2</c:v>
                </c:pt>
                <c:pt idx="6">
                  <c:v>184.2</c:v>
                </c:pt>
                <c:pt idx="7">
                  <c:v>180.1</c:v>
                </c:pt>
                <c:pt idx="8">
                  <c:v>199.3</c:v>
                </c:pt>
              </c:numCache>
            </c:numRef>
          </c:yVal>
          <c:smooth val="1"/>
          <c:extLst>
            <c:ext xmlns:c16="http://schemas.microsoft.com/office/drawing/2014/chart" uri="{C3380CC4-5D6E-409C-BE32-E72D297353CC}">
              <c16:uniqueId val="{00000003-8567-4CA9-AD1E-68394D0524CA}"/>
            </c:ext>
          </c:extLst>
        </c:ser>
        <c:ser>
          <c:idx val="2"/>
          <c:order val="2"/>
          <c:tx>
            <c:strRef>
              <c:f>Report!$H$18</c:f>
              <c:strCache>
                <c:ptCount val="1"/>
                <c:pt idx="0">
                  <c:v>MID (Through the Weld)</c:v>
                </c:pt>
              </c:strCache>
            </c:strRef>
          </c:tx>
          <c:spPr>
            <a:ln w="9525" cap="rnd">
              <a:solidFill>
                <a:schemeClr val="accent3"/>
              </a:solidFill>
              <a:round/>
            </a:ln>
            <a:effectLst>
              <a:outerShdw blurRad="40000" dist="23000" dir="5400000" rotWithShape="0">
                <a:srgbClr val="000000">
                  <a:alpha val="35000"/>
                </a:srgbClr>
              </a:outerShdw>
            </a:effectLst>
          </c:spPr>
          <c:marker>
            <c:symbol val="circle"/>
            <c:size val="5"/>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a:solidFill>
                  <a:schemeClr val="accent3"/>
                </a:solidFill>
                <a:round/>
              </a:ln>
              <a:effectLst>
                <a:outerShdw blurRad="40000" dist="23000" dir="5400000" rotWithShape="0">
                  <a:srgbClr val="000000">
                    <a:alpha val="35000"/>
                  </a:srgbClr>
                </a:outerShdw>
              </a:effectLst>
            </c:spPr>
          </c:marker>
          <c:xVal>
            <c:numRef>
              <c:f>Report!$H$20:$H$35</c:f>
              <c:numCache>
                <c:formatCode>0.000</c:formatCode>
                <c:ptCount val="16"/>
                <c:pt idx="0">
                  <c:v>0</c:v>
                </c:pt>
                <c:pt idx="1">
                  <c:v>0.52500000000000002</c:v>
                </c:pt>
                <c:pt idx="2">
                  <c:v>1.05</c:v>
                </c:pt>
                <c:pt idx="3">
                  <c:v>1.575</c:v>
                </c:pt>
                <c:pt idx="4">
                  <c:v>2.1</c:v>
                </c:pt>
                <c:pt idx="5">
                  <c:v>2.625</c:v>
                </c:pt>
                <c:pt idx="6">
                  <c:v>3.15</c:v>
                </c:pt>
                <c:pt idx="7">
                  <c:v>3.6749999999999998</c:v>
                </c:pt>
                <c:pt idx="8">
                  <c:v>4.2</c:v>
                </c:pt>
                <c:pt idx="9">
                  <c:v>4.7249999999999996</c:v>
                </c:pt>
                <c:pt idx="10">
                  <c:v>5.25</c:v>
                </c:pt>
                <c:pt idx="11">
                  <c:v>5.7750000000000004</c:v>
                </c:pt>
                <c:pt idx="12">
                  <c:v>6.3</c:v>
                </c:pt>
                <c:pt idx="13">
                  <c:v>6.8250000000000002</c:v>
                </c:pt>
                <c:pt idx="14">
                  <c:v>7.35</c:v>
                </c:pt>
                <c:pt idx="15">
                  <c:v>7.875</c:v>
                </c:pt>
              </c:numCache>
            </c:numRef>
          </c:xVal>
          <c:yVal>
            <c:numRef>
              <c:f>Report!$I$20:$I$35</c:f>
              <c:numCache>
                <c:formatCode>General</c:formatCode>
                <c:ptCount val="16"/>
                <c:pt idx="0">
                  <c:v>236.9</c:v>
                </c:pt>
                <c:pt idx="1">
                  <c:v>239.5</c:v>
                </c:pt>
                <c:pt idx="2">
                  <c:v>212.2</c:v>
                </c:pt>
                <c:pt idx="3">
                  <c:v>197.3</c:v>
                </c:pt>
                <c:pt idx="4">
                  <c:v>172.4</c:v>
                </c:pt>
                <c:pt idx="5">
                  <c:v>158.6</c:v>
                </c:pt>
                <c:pt idx="6">
                  <c:v>169.7</c:v>
                </c:pt>
                <c:pt idx="7">
                  <c:v>173.2</c:v>
                </c:pt>
                <c:pt idx="8">
                  <c:v>165.3</c:v>
                </c:pt>
                <c:pt idx="9">
                  <c:v>172.2</c:v>
                </c:pt>
                <c:pt idx="10">
                  <c:v>162.19999999999999</c:v>
                </c:pt>
                <c:pt idx="11">
                  <c:v>170</c:v>
                </c:pt>
                <c:pt idx="12">
                  <c:v>173</c:v>
                </c:pt>
                <c:pt idx="13">
                  <c:v>172.6</c:v>
                </c:pt>
                <c:pt idx="14">
                  <c:v>172.8</c:v>
                </c:pt>
                <c:pt idx="15">
                  <c:v>176.9</c:v>
                </c:pt>
              </c:numCache>
            </c:numRef>
          </c:yVal>
          <c:smooth val="1"/>
          <c:extLst>
            <c:ext xmlns:c16="http://schemas.microsoft.com/office/drawing/2014/chart" uri="{C3380CC4-5D6E-409C-BE32-E72D297353CC}">
              <c16:uniqueId val="{00000004-8567-4CA9-AD1E-68394D0524CA}"/>
            </c:ext>
          </c:extLst>
        </c:ser>
        <c:dLbls>
          <c:showLegendKey val="0"/>
          <c:showVal val="0"/>
          <c:showCatName val="0"/>
          <c:showSerName val="0"/>
          <c:showPercent val="0"/>
          <c:showBubbleSize val="0"/>
        </c:dLbls>
        <c:axId val="887278952"/>
        <c:axId val="887277640"/>
      </c:scatterChart>
      <c:valAx>
        <c:axId val="887278952"/>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smtClean="0"/>
                  <a:t>Distance from IS (mm)/Indentation</a:t>
                </a:r>
                <a:endParaRPr lang="en-US" dirty="0"/>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0.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887277640"/>
        <c:crosses val="autoZero"/>
        <c:crossBetween val="midCat"/>
        <c:majorUnit val="2"/>
        <c:minorUnit val="0.5"/>
      </c:valAx>
      <c:valAx>
        <c:axId val="887277640"/>
        <c:scaling>
          <c:orientation val="minMax"/>
          <c:max val="4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US" sz="1200" b="1" i="0" baseline="0" dirty="0" smtClean="0">
                    <a:effectLst/>
                  </a:rPr>
                  <a:t>Hardness Value/V</a:t>
                </a:r>
                <a:endParaRPr lang="en-US" sz="1200" dirty="0">
                  <a:effectLst/>
                </a:endParaRPr>
              </a:p>
            </c:rich>
          </c:tx>
          <c:layout>
            <c:manualLayout>
              <c:xMode val="edge"/>
              <c:yMode val="edge"/>
              <c:x val="2.6709401709401708E-2"/>
              <c:y val="0.2448877223680373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887278952"/>
        <c:crosses val="autoZero"/>
        <c:crossBetween val="midCat"/>
        <c:majorUnit val="50"/>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Report!$B$18</c:f>
              <c:strCache>
                <c:ptCount val="1"/>
                <c:pt idx="0">
                  <c:v>Parent Metal</c:v>
                </c:pt>
              </c:strCache>
            </c:strRef>
          </c:tx>
          <c:spPr>
            <a:ln w="9525" cap="rnd">
              <a:solidFill>
                <a:schemeClr val="accent1"/>
              </a:solidFill>
              <a:round/>
            </a:ln>
            <a:effectLst>
              <a:outerShdw blurRad="40000" dist="23000" dir="5400000" rotWithShape="0">
                <a:srgbClr val="000000">
                  <a:alpha val="35000"/>
                </a:srgbClr>
              </a:outerShdw>
            </a:effectLst>
          </c:spPr>
          <c:marker>
            <c:symbol val="circle"/>
            <c:size val="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c:spPr>
          </c:marker>
          <c:xVal>
            <c:numRef>
              <c:f>Report!$B$20:$B$40</c:f>
              <c:numCache>
                <c:formatCode>0.000</c:formatCode>
                <c:ptCount val="21"/>
                <c:pt idx="0">
                  <c:v>0</c:v>
                </c:pt>
                <c:pt idx="1">
                  <c:v>0.85299999999999998</c:v>
                </c:pt>
                <c:pt idx="2">
                  <c:v>1.706</c:v>
                </c:pt>
                <c:pt idx="3">
                  <c:v>2.5590000000000002</c:v>
                </c:pt>
                <c:pt idx="4">
                  <c:v>3.4119999999999999</c:v>
                </c:pt>
                <c:pt idx="5">
                  <c:v>4.2649999999999997</c:v>
                </c:pt>
                <c:pt idx="6">
                  <c:v>5.1180000000000003</c:v>
                </c:pt>
                <c:pt idx="7">
                  <c:v>5.9710000000000001</c:v>
                </c:pt>
                <c:pt idx="8">
                  <c:v>6.8239999999999998</c:v>
                </c:pt>
              </c:numCache>
            </c:numRef>
          </c:xVal>
          <c:yVal>
            <c:numRef>
              <c:f>Report!$C$20:$C$40</c:f>
              <c:numCache>
                <c:formatCode>0.00</c:formatCode>
                <c:ptCount val="21"/>
                <c:pt idx="0">
                  <c:v>237.7</c:v>
                </c:pt>
                <c:pt idx="1">
                  <c:v>195.2</c:v>
                </c:pt>
                <c:pt idx="2">
                  <c:v>192</c:v>
                </c:pt>
                <c:pt idx="3">
                  <c:v>187.5</c:v>
                </c:pt>
                <c:pt idx="4">
                  <c:v>202.1</c:v>
                </c:pt>
                <c:pt idx="5">
                  <c:v>190</c:v>
                </c:pt>
                <c:pt idx="6">
                  <c:v>187.5</c:v>
                </c:pt>
                <c:pt idx="7">
                  <c:v>180.9</c:v>
                </c:pt>
                <c:pt idx="8">
                  <c:v>208.1</c:v>
                </c:pt>
              </c:numCache>
            </c:numRef>
          </c:yVal>
          <c:smooth val="1"/>
          <c:extLst>
            <c:ext xmlns:c16="http://schemas.microsoft.com/office/drawing/2014/chart" uri="{C3380CC4-5D6E-409C-BE32-E72D297353CC}">
              <c16:uniqueId val="{00000000-6053-45FE-BC5B-386B5452E194}"/>
            </c:ext>
          </c:extLst>
        </c:ser>
        <c:ser>
          <c:idx val="1"/>
          <c:order val="1"/>
          <c:tx>
            <c:strRef>
              <c:f>Report!$E$18</c:f>
              <c:strCache>
                <c:ptCount val="1"/>
                <c:pt idx="0">
                  <c:v> Through the Weld</c:v>
                </c:pt>
              </c:strCache>
            </c:strRef>
          </c:tx>
          <c:spPr>
            <a:ln w="9525" cap="rnd">
              <a:solidFill>
                <a:schemeClr val="accent2"/>
              </a:solidFill>
              <a:round/>
            </a:ln>
            <a:effectLst>
              <a:outerShdw blurRad="40000" dist="23000" dir="5400000" rotWithShape="0">
                <a:srgbClr val="000000">
                  <a:alpha val="35000"/>
                </a:srgbClr>
              </a:outerShdw>
            </a:effectLst>
          </c:spPr>
          <c:marker>
            <c:symbol val="circle"/>
            <c:size val="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c:spPr>
          </c:marker>
          <c:dPt>
            <c:idx val="8"/>
            <c:marker>
              <c:symbol val="circle"/>
              <c:size val="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c:spPr>
            </c:marker>
            <c:bubble3D val="0"/>
            <c:extLst>
              <c:ext xmlns:c16="http://schemas.microsoft.com/office/drawing/2014/chart" uri="{C3380CC4-5D6E-409C-BE32-E72D297353CC}">
                <c16:uniqueId val="{00000002-6053-45FE-BC5B-386B5452E194}"/>
              </c:ext>
            </c:extLst>
          </c:dPt>
          <c:xVal>
            <c:numRef>
              <c:f>Report!$E$20:$E$40</c:f>
              <c:numCache>
                <c:formatCode>0.000</c:formatCode>
                <c:ptCount val="21"/>
                <c:pt idx="0">
                  <c:v>0</c:v>
                </c:pt>
                <c:pt idx="1">
                  <c:v>1.0640000000000001</c:v>
                </c:pt>
                <c:pt idx="2">
                  <c:v>2.1280000000000001</c:v>
                </c:pt>
                <c:pt idx="3">
                  <c:v>3.1920000000000002</c:v>
                </c:pt>
                <c:pt idx="4">
                  <c:v>4.2560000000000002</c:v>
                </c:pt>
                <c:pt idx="5">
                  <c:v>5.32</c:v>
                </c:pt>
                <c:pt idx="6">
                  <c:v>6.3840000000000003</c:v>
                </c:pt>
                <c:pt idx="7">
                  <c:v>7.4480000000000004</c:v>
                </c:pt>
                <c:pt idx="8">
                  <c:v>8.5120000000000005</c:v>
                </c:pt>
                <c:pt idx="9">
                  <c:v>9.5760000000000005</c:v>
                </c:pt>
                <c:pt idx="10">
                  <c:v>10.64</c:v>
                </c:pt>
                <c:pt idx="11">
                  <c:v>11.704000000000001</c:v>
                </c:pt>
                <c:pt idx="12">
                  <c:v>12.738</c:v>
                </c:pt>
                <c:pt idx="13">
                  <c:v>13.832000000000001</c:v>
                </c:pt>
                <c:pt idx="14">
                  <c:v>14.896000000000001</c:v>
                </c:pt>
                <c:pt idx="15">
                  <c:v>15.96</c:v>
                </c:pt>
                <c:pt idx="16">
                  <c:v>17.024000000000001</c:v>
                </c:pt>
                <c:pt idx="17">
                  <c:v>18.088000000000001</c:v>
                </c:pt>
                <c:pt idx="18">
                  <c:v>19.152000000000001</c:v>
                </c:pt>
                <c:pt idx="19">
                  <c:v>20.216000000000001</c:v>
                </c:pt>
                <c:pt idx="20">
                  <c:v>21.28</c:v>
                </c:pt>
              </c:numCache>
            </c:numRef>
          </c:xVal>
          <c:yVal>
            <c:numRef>
              <c:f>Report!$F$20:$F$40</c:f>
              <c:numCache>
                <c:formatCode>0.00</c:formatCode>
                <c:ptCount val="21"/>
                <c:pt idx="0">
                  <c:v>295</c:v>
                </c:pt>
                <c:pt idx="1">
                  <c:v>214.6</c:v>
                </c:pt>
                <c:pt idx="2">
                  <c:v>211</c:v>
                </c:pt>
                <c:pt idx="3">
                  <c:v>207.2</c:v>
                </c:pt>
                <c:pt idx="4">
                  <c:v>207.5</c:v>
                </c:pt>
                <c:pt idx="5">
                  <c:v>208.4</c:v>
                </c:pt>
                <c:pt idx="6">
                  <c:v>183.5</c:v>
                </c:pt>
                <c:pt idx="7">
                  <c:v>206</c:v>
                </c:pt>
                <c:pt idx="8">
                  <c:v>202.2</c:v>
                </c:pt>
                <c:pt idx="9">
                  <c:v>205.1</c:v>
                </c:pt>
                <c:pt idx="10">
                  <c:v>196.6</c:v>
                </c:pt>
                <c:pt idx="11">
                  <c:v>186.8</c:v>
                </c:pt>
                <c:pt idx="12">
                  <c:v>192.8</c:v>
                </c:pt>
                <c:pt idx="13">
                  <c:v>190.1</c:v>
                </c:pt>
                <c:pt idx="14">
                  <c:v>193.1</c:v>
                </c:pt>
                <c:pt idx="15">
                  <c:v>191.1</c:v>
                </c:pt>
                <c:pt idx="16">
                  <c:v>202.4</c:v>
                </c:pt>
                <c:pt idx="17">
                  <c:v>204.6</c:v>
                </c:pt>
                <c:pt idx="18">
                  <c:v>200.9</c:v>
                </c:pt>
                <c:pt idx="19">
                  <c:v>209.9</c:v>
                </c:pt>
                <c:pt idx="20">
                  <c:v>197.8</c:v>
                </c:pt>
              </c:numCache>
            </c:numRef>
          </c:yVal>
          <c:smooth val="1"/>
          <c:extLst>
            <c:ext xmlns:c16="http://schemas.microsoft.com/office/drawing/2014/chart" uri="{C3380CC4-5D6E-409C-BE32-E72D297353CC}">
              <c16:uniqueId val="{00000003-6053-45FE-BC5B-386B5452E194}"/>
            </c:ext>
          </c:extLst>
        </c:ser>
        <c:ser>
          <c:idx val="2"/>
          <c:order val="2"/>
          <c:tx>
            <c:strRef>
              <c:f>Report!$H$18</c:f>
              <c:strCache>
                <c:ptCount val="1"/>
              </c:strCache>
            </c:strRef>
          </c:tx>
          <c:spPr>
            <a:ln w="9525" cap="rnd">
              <a:solidFill>
                <a:schemeClr val="accent3"/>
              </a:solidFill>
              <a:round/>
            </a:ln>
            <a:effectLst>
              <a:outerShdw blurRad="40000" dist="23000" dir="5400000" rotWithShape="0">
                <a:srgbClr val="000000">
                  <a:alpha val="35000"/>
                </a:srgbClr>
              </a:outerShdw>
            </a:effectLst>
          </c:spPr>
          <c:marker>
            <c:symbol val="circle"/>
            <c:size val="5"/>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a:solidFill>
                  <a:schemeClr val="accent3"/>
                </a:solidFill>
                <a:round/>
              </a:ln>
              <a:effectLst>
                <a:outerShdw blurRad="40000" dist="23000" dir="5400000" rotWithShape="0">
                  <a:srgbClr val="000000">
                    <a:alpha val="35000"/>
                  </a:srgbClr>
                </a:outerShdw>
              </a:effectLst>
            </c:spPr>
          </c:marker>
          <c:xVal>
            <c:numRef>
              <c:f>Report!$H$20:$H$40</c:f>
              <c:numCache>
                <c:formatCode>General</c:formatCode>
                <c:ptCount val="21"/>
              </c:numCache>
            </c:numRef>
          </c:xVal>
          <c:yVal>
            <c:numRef>
              <c:f>Report!$I$20:$I$40</c:f>
              <c:numCache>
                <c:formatCode>General</c:formatCode>
                <c:ptCount val="21"/>
              </c:numCache>
            </c:numRef>
          </c:yVal>
          <c:smooth val="1"/>
          <c:extLst>
            <c:ext xmlns:c16="http://schemas.microsoft.com/office/drawing/2014/chart" uri="{C3380CC4-5D6E-409C-BE32-E72D297353CC}">
              <c16:uniqueId val="{00000004-6053-45FE-BC5B-386B5452E194}"/>
            </c:ext>
          </c:extLst>
        </c:ser>
        <c:dLbls>
          <c:showLegendKey val="0"/>
          <c:showVal val="0"/>
          <c:showCatName val="0"/>
          <c:showSerName val="0"/>
          <c:showPercent val="0"/>
          <c:showBubbleSize val="0"/>
        </c:dLbls>
        <c:axId val="887278952"/>
        <c:axId val="887277640"/>
      </c:scatterChart>
      <c:valAx>
        <c:axId val="887278952"/>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smtClean="0"/>
                  <a:t>Distance from IS (mm)/Indentation</a:t>
                </a:r>
                <a:endParaRPr lang="en-US" dirty="0"/>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0.000" sourceLinked="1"/>
        <c:majorTickMark val="none"/>
        <c:minorTickMark val="none"/>
        <c:tickLblPos val="nextTo"/>
        <c:spPr>
          <a:noFill/>
          <a:ln>
            <a:solidFill>
              <a:schemeClr val="tx2">
                <a:lumMod val="40000"/>
                <a:lumOff val="60000"/>
              </a:schemeClr>
            </a:solidFill>
          </a:ln>
          <a:effectLst/>
        </c:spPr>
        <c:txPr>
          <a:bodyPr rot="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887277640"/>
        <c:crosses val="autoZero"/>
        <c:crossBetween val="midCat"/>
        <c:majorUnit val="4"/>
        <c:minorUnit val="0.5"/>
      </c:valAx>
      <c:valAx>
        <c:axId val="887277640"/>
        <c:scaling>
          <c:orientation val="minMax"/>
          <c:max val="4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sz="1200" b="1" i="0" baseline="0" dirty="0" smtClean="0">
                    <a:effectLst/>
                  </a:rPr>
                  <a:t>Hardness Value/V</a:t>
                </a:r>
                <a:endParaRPr lang="en-US" sz="1200" dirty="0">
                  <a:effectLst/>
                </a:endParaRPr>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887278952"/>
        <c:crosses val="autoZero"/>
        <c:crossBetween val="midCat"/>
        <c:majorUnit val="50"/>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Report!$B$18</c:f>
              <c:strCache>
                <c:ptCount val="1"/>
                <c:pt idx="0">
                  <c:v>Parent Metal</c:v>
                </c:pt>
              </c:strCache>
            </c:strRef>
          </c:tx>
          <c:spPr>
            <a:ln w="9525" cap="rnd">
              <a:solidFill>
                <a:schemeClr val="accent1"/>
              </a:solidFill>
              <a:round/>
            </a:ln>
            <a:effectLst>
              <a:outerShdw blurRad="40000" dist="23000" dir="5400000" rotWithShape="0">
                <a:srgbClr val="000000">
                  <a:alpha val="35000"/>
                </a:srgbClr>
              </a:outerShdw>
            </a:effectLst>
          </c:spPr>
          <c:marker>
            <c:symbol val="circle"/>
            <c:size val="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c:spPr>
          </c:marker>
          <c:xVal>
            <c:numRef>
              <c:f>Report!$B$20:$B$40</c:f>
              <c:numCache>
                <c:formatCode>0.000</c:formatCode>
                <c:ptCount val="21"/>
                <c:pt idx="0">
                  <c:v>0</c:v>
                </c:pt>
                <c:pt idx="1">
                  <c:v>0.65500000000000003</c:v>
                </c:pt>
                <c:pt idx="2">
                  <c:v>1.31</c:v>
                </c:pt>
                <c:pt idx="3">
                  <c:v>1.9650000000000001</c:v>
                </c:pt>
                <c:pt idx="4">
                  <c:v>2.62</c:v>
                </c:pt>
                <c:pt idx="5">
                  <c:v>3.2749999999999999</c:v>
                </c:pt>
                <c:pt idx="6">
                  <c:v>3.93</c:v>
                </c:pt>
                <c:pt idx="7">
                  <c:v>4.585</c:v>
                </c:pt>
                <c:pt idx="8">
                  <c:v>5.24</c:v>
                </c:pt>
              </c:numCache>
            </c:numRef>
          </c:xVal>
          <c:yVal>
            <c:numRef>
              <c:f>Report!$C$20:$C$40</c:f>
              <c:numCache>
                <c:formatCode>0.00</c:formatCode>
                <c:ptCount val="21"/>
                <c:pt idx="0">
                  <c:v>325.7</c:v>
                </c:pt>
                <c:pt idx="1">
                  <c:v>206.3</c:v>
                </c:pt>
                <c:pt idx="2">
                  <c:v>218.3</c:v>
                </c:pt>
                <c:pt idx="3">
                  <c:v>208.4</c:v>
                </c:pt>
                <c:pt idx="4">
                  <c:v>207.1</c:v>
                </c:pt>
                <c:pt idx="5">
                  <c:v>220.3</c:v>
                </c:pt>
                <c:pt idx="6">
                  <c:v>240.4</c:v>
                </c:pt>
                <c:pt idx="7">
                  <c:v>225.1</c:v>
                </c:pt>
                <c:pt idx="8">
                  <c:v>208.1</c:v>
                </c:pt>
              </c:numCache>
            </c:numRef>
          </c:yVal>
          <c:smooth val="1"/>
          <c:extLst>
            <c:ext xmlns:c16="http://schemas.microsoft.com/office/drawing/2014/chart" uri="{C3380CC4-5D6E-409C-BE32-E72D297353CC}">
              <c16:uniqueId val="{00000000-F6F6-4A6D-AE9A-33C7F9E51886}"/>
            </c:ext>
          </c:extLst>
        </c:ser>
        <c:ser>
          <c:idx val="1"/>
          <c:order val="1"/>
          <c:tx>
            <c:strRef>
              <c:f>Report!$E$18</c:f>
              <c:strCache>
                <c:ptCount val="1"/>
                <c:pt idx="0">
                  <c:v> Through the Weld</c:v>
                </c:pt>
              </c:strCache>
            </c:strRef>
          </c:tx>
          <c:spPr>
            <a:ln w="9525" cap="rnd">
              <a:solidFill>
                <a:schemeClr val="accent2"/>
              </a:solidFill>
              <a:round/>
            </a:ln>
            <a:effectLst>
              <a:outerShdw blurRad="40000" dist="23000" dir="5400000" rotWithShape="0">
                <a:srgbClr val="000000">
                  <a:alpha val="35000"/>
                </a:srgbClr>
              </a:outerShdw>
            </a:effectLst>
          </c:spPr>
          <c:marker>
            <c:symbol val="circle"/>
            <c:size val="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c:spPr>
          </c:marker>
          <c:dPt>
            <c:idx val="8"/>
            <c:marker>
              <c:symbol val="circle"/>
              <c:size val="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c:spPr>
            </c:marker>
            <c:bubble3D val="0"/>
            <c:spPr>
              <a:ln w="9525" cap="rnd">
                <a:solidFill>
                  <a:schemeClr val="accent2"/>
                </a:solidFill>
                <a:round/>
              </a:ln>
              <a:effectLst>
                <a:outerShdw blurRad="40000" dist="23000" dir="5400000" rotWithShape="0">
                  <a:srgbClr val="000000">
                    <a:alpha val="35000"/>
                  </a:srgbClr>
                </a:outerShdw>
              </a:effectLst>
            </c:spPr>
            <c:extLst>
              <c:ext xmlns:c16="http://schemas.microsoft.com/office/drawing/2014/chart" uri="{C3380CC4-5D6E-409C-BE32-E72D297353CC}">
                <c16:uniqueId val="{00000002-F6F6-4A6D-AE9A-33C7F9E51886}"/>
              </c:ext>
            </c:extLst>
          </c:dPt>
          <c:xVal>
            <c:numRef>
              <c:f>Report!$E$20:$E$40</c:f>
              <c:numCache>
                <c:formatCode>0.000</c:formatCode>
                <c:ptCount val="21"/>
                <c:pt idx="0">
                  <c:v>0</c:v>
                </c:pt>
                <c:pt idx="1">
                  <c:v>0.90200000000000002</c:v>
                </c:pt>
                <c:pt idx="2">
                  <c:v>1.8049999999999999</c:v>
                </c:pt>
                <c:pt idx="3">
                  <c:v>2.7080000000000002</c:v>
                </c:pt>
                <c:pt idx="4">
                  <c:v>3.61</c:v>
                </c:pt>
                <c:pt idx="5">
                  <c:v>4.5129999999999999</c:v>
                </c:pt>
                <c:pt idx="6">
                  <c:v>5.415</c:v>
                </c:pt>
                <c:pt idx="7">
                  <c:v>6.3170000000000002</c:v>
                </c:pt>
                <c:pt idx="8">
                  <c:v>7.22</c:v>
                </c:pt>
                <c:pt idx="9">
                  <c:v>8.1229999999999993</c:v>
                </c:pt>
                <c:pt idx="10">
                  <c:v>9.0250000000000004</c:v>
                </c:pt>
                <c:pt idx="11">
                  <c:v>9.9280000000000008</c:v>
                </c:pt>
                <c:pt idx="12">
                  <c:v>10.83</c:v>
                </c:pt>
                <c:pt idx="13">
                  <c:v>11.731999999999999</c:v>
                </c:pt>
                <c:pt idx="14">
                  <c:v>12.635</c:v>
                </c:pt>
                <c:pt idx="15">
                  <c:v>13.537000000000001</c:v>
                </c:pt>
                <c:pt idx="16">
                  <c:v>14.44</c:v>
                </c:pt>
                <c:pt idx="17">
                  <c:v>15.342000000000001</c:v>
                </c:pt>
                <c:pt idx="18">
                  <c:v>16.245000000000001</c:v>
                </c:pt>
                <c:pt idx="19">
                  <c:v>17.148</c:v>
                </c:pt>
                <c:pt idx="20">
                  <c:v>18.05</c:v>
                </c:pt>
              </c:numCache>
            </c:numRef>
          </c:xVal>
          <c:yVal>
            <c:numRef>
              <c:f>Report!$F$20:$F$40</c:f>
              <c:numCache>
                <c:formatCode>0.00</c:formatCode>
                <c:ptCount val="21"/>
                <c:pt idx="0">
                  <c:v>354.4</c:v>
                </c:pt>
                <c:pt idx="1">
                  <c:v>226.1</c:v>
                </c:pt>
                <c:pt idx="2">
                  <c:v>207.5</c:v>
                </c:pt>
                <c:pt idx="3">
                  <c:v>207.7</c:v>
                </c:pt>
                <c:pt idx="4">
                  <c:v>210.4</c:v>
                </c:pt>
                <c:pt idx="5">
                  <c:v>218.5</c:v>
                </c:pt>
                <c:pt idx="6">
                  <c:v>195.8</c:v>
                </c:pt>
                <c:pt idx="7">
                  <c:v>178.1</c:v>
                </c:pt>
                <c:pt idx="8">
                  <c:v>202.3</c:v>
                </c:pt>
                <c:pt idx="9">
                  <c:v>204.9</c:v>
                </c:pt>
                <c:pt idx="10">
                  <c:v>202.1</c:v>
                </c:pt>
                <c:pt idx="11">
                  <c:v>182.2</c:v>
                </c:pt>
                <c:pt idx="12">
                  <c:v>173.5</c:v>
                </c:pt>
                <c:pt idx="13">
                  <c:v>191.8</c:v>
                </c:pt>
                <c:pt idx="14">
                  <c:v>201.3</c:v>
                </c:pt>
                <c:pt idx="15">
                  <c:v>194.6</c:v>
                </c:pt>
                <c:pt idx="16">
                  <c:v>199.1</c:v>
                </c:pt>
                <c:pt idx="17">
                  <c:v>191.1</c:v>
                </c:pt>
                <c:pt idx="18">
                  <c:v>199.9</c:v>
                </c:pt>
                <c:pt idx="19">
                  <c:v>201.3</c:v>
                </c:pt>
                <c:pt idx="20">
                  <c:v>199.3</c:v>
                </c:pt>
              </c:numCache>
            </c:numRef>
          </c:yVal>
          <c:smooth val="1"/>
          <c:extLst>
            <c:ext xmlns:c16="http://schemas.microsoft.com/office/drawing/2014/chart" uri="{C3380CC4-5D6E-409C-BE32-E72D297353CC}">
              <c16:uniqueId val="{00000003-F6F6-4A6D-AE9A-33C7F9E51886}"/>
            </c:ext>
          </c:extLst>
        </c:ser>
        <c:ser>
          <c:idx val="2"/>
          <c:order val="2"/>
          <c:tx>
            <c:strRef>
              <c:f>Report!$H$18</c:f>
              <c:strCache>
                <c:ptCount val="1"/>
              </c:strCache>
            </c:strRef>
          </c:tx>
          <c:spPr>
            <a:ln w="9525" cap="rnd">
              <a:solidFill>
                <a:schemeClr val="accent3"/>
              </a:solidFill>
              <a:round/>
            </a:ln>
            <a:effectLst>
              <a:outerShdw blurRad="40000" dist="23000" dir="5400000" rotWithShape="0">
                <a:srgbClr val="000000">
                  <a:alpha val="35000"/>
                </a:srgbClr>
              </a:outerShdw>
            </a:effectLst>
          </c:spPr>
          <c:marker>
            <c:symbol val="circle"/>
            <c:size val="5"/>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a:solidFill>
                  <a:schemeClr val="accent3"/>
                </a:solidFill>
                <a:round/>
              </a:ln>
              <a:effectLst>
                <a:outerShdw blurRad="40000" dist="23000" dir="5400000" rotWithShape="0">
                  <a:srgbClr val="000000">
                    <a:alpha val="35000"/>
                  </a:srgbClr>
                </a:outerShdw>
              </a:effectLst>
            </c:spPr>
          </c:marker>
          <c:xVal>
            <c:numRef>
              <c:f>Report!$H$20:$H$40</c:f>
              <c:numCache>
                <c:formatCode>General</c:formatCode>
                <c:ptCount val="21"/>
              </c:numCache>
            </c:numRef>
          </c:xVal>
          <c:yVal>
            <c:numRef>
              <c:f>Report!$I$20:$I$40</c:f>
              <c:numCache>
                <c:formatCode>General</c:formatCode>
                <c:ptCount val="21"/>
              </c:numCache>
            </c:numRef>
          </c:yVal>
          <c:smooth val="1"/>
          <c:extLst>
            <c:ext xmlns:c16="http://schemas.microsoft.com/office/drawing/2014/chart" uri="{C3380CC4-5D6E-409C-BE32-E72D297353CC}">
              <c16:uniqueId val="{00000004-F6F6-4A6D-AE9A-33C7F9E51886}"/>
            </c:ext>
          </c:extLst>
        </c:ser>
        <c:dLbls>
          <c:showLegendKey val="0"/>
          <c:showVal val="0"/>
          <c:showCatName val="0"/>
          <c:showSerName val="0"/>
          <c:showPercent val="0"/>
          <c:showBubbleSize val="0"/>
        </c:dLbls>
        <c:axId val="887278952"/>
        <c:axId val="887277640"/>
      </c:scatterChart>
      <c:valAx>
        <c:axId val="887278952"/>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t>Distance </a:t>
                </a:r>
                <a:r>
                  <a:rPr lang="en-US" dirty="0" smtClean="0"/>
                  <a:t>from IS</a:t>
                </a:r>
                <a:r>
                  <a:rPr lang="en-US" baseline="0" dirty="0" smtClean="0"/>
                  <a:t> </a:t>
                </a:r>
                <a:r>
                  <a:rPr lang="en-US" dirty="0" smtClean="0"/>
                  <a:t>(mm)/Indentation</a:t>
                </a:r>
                <a:endParaRPr lang="en-US" dirty="0"/>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0.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887277640"/>
        <c:crosses val="autoZero"/>
        <c:crossBetween val="midCat"/>
        <c:majorUnit val="4"/>
        <c:minorUnit val="0.5"/>
      </c:valAx>
      <c:valAx>
        <c:axId val="887277640"/>
        <c:scaling>
          <c:orientation val="minMax"/>
          <c:max val="4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dirty="0"/>
                  <a:t>Hardness </a:t>
                </a:r>
                <a:r>
                  <a:rPr lang="en-US" dirty="0" smtClean="0"/>
                  <a:t>Value/V</a:t>
                </a:r>
                <a:endParaRPr lang="en-US" dirty="0"/>
              </a:p>
            </c:rich>
          </c:tx>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887278952"/>
        <c:crosses val="autoZero"/>
        <c:crossBetween val="midCat"/>
        <c:majorUnit val="50"/>
      </c:valAx>
      <c:spPr>
        <a:noFill/>
        <a:ln>
          <a:no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MSIPCMContentMarking" descr="{&quot;HashCode&quot;:-214722228,&quot;Placement&quot;:&quot;Header&quot;,&quot;Top&quot;:0.0,&quot;Left&quot;:0.0,&quot;SlideWidth&quot;:1440,&quot;SlideHeight&quot;:810}"/>
          <p:cNvSpPr txBox="1"/>
          <p:nvPr userDrawn="1"/>
        </p:nvSpPr>
        <p:spPr>
          <a:xfrm>
            <a:off x="0" y="0"/>
            <a:ext cx="1838494" cy="234315"/>
          </a:xfrm>
          <a:prstGeom prst="rect">
            <a:avLst/>
          </a:prstGeom>
          <a:noFill/>
        </p:spPr>
        <p:txBody>
          <a:bodyPr vert="horz" wrap="square" lIns="0" tIns="0" rIns="0" bIns="0" rtlCol="0" anchor="ctr" anchorCtr="1">
            <a:spAutoFit/>
          </a:bodyPr>
          <a:lstStyle/>
          <a:p>
            <a:pPr algn="l">
              <a:spcBef>
                <a:spcPts val="0"/>
              </a:spcBef>
              <a:spcAft>
                <a:spcPts val="0"/>
              </a:spcAft>
            </a:pPr>
            <a:r>
              <a:rPr lang="en-US" sz="1000" smtClean="0">
                <a:solidFill>
                  <a:srgbClr val="009FDF"/>
                </a:solidFill>
                <a:latin typeface="SABIC Typeface Headline Light" panose="020B0303060202020204" pitchFamily="34" charset="0"/>
              </a:rPr>
              <a:t>Classification: Internal Use</a:t>
            </a:r>
            <a:endParaRPr lang="en-US" sz="1000">
              <a:solidFill>
                <a:srgbClr val="009FDF"/>
              </a:solidFill>
              <a:latin typeface="SABIC Typeface Headline Light" panose="020B030306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4.jpe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14.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1.e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14.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14.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2.svg"/><Relationship Id="rId7"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chart" Target="../charts/chart3.xml"/><Relationship Id="rId5" Type="http://schemas.openxmlformats.org/officeDocument/2006/relationships/image" Target="../media/image14.svg"/><Relationship Id="rId10" Type="http://schemas.openxmlformats.org/officeDocument/2006/relationships/chart" Target="../charts/chart2.xml"/><Relationship Id="rId4" Type="http://schemas.openxmlformats.org/officeDocument/2006/relationships/image" Target="../media/image6.pn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14.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svg"/><Relationship Id="rId3" Type="http://schemas.openxmlformats.org/officeDocument/2006/relationships/image" Target="../media/image8.svg"/><Relationship Id="rId7" Type="http://schemas.openxmlformats.org/officeDocument/2006/relationships/image" Target="../media/image18.svg"/><Relationship Id="rId12"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svg"/><Relationship Id="rId5" Type="http://schemas.openxmlformats.org/officeDocument/2006/relationships/image" Target="../media/image16.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12.svg"/><Relationship Id="rId7" Type="http://schemas.openxmlformats.org/officeDocument/2006/relationships/image" Target="../media/image8.e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14.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2.svg"/><Relationship Id="rId7" Type="http://schemas.openxmlformats.org/officeDocument/2006/relationships/image" Target="../media/image11.emf"/><Relationship Id="rId12" Type="http://schemas.openxmlformats.org/officeDocument/2006/relationships/image" Target="../media/image16.e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14.svg"/><Relationship Id="rId10" Type="http://schemas.openxmlformats.org/officeDocument/2006/relationships/image" Target="../media/image14.jpeg"/><Relationship Id="rId4" Type="http://schemas.openxmlformats.org/officeDocument/2006/relationships/image" Target="../media/image6.pn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2.svg"/><Relationship Id="rId7" Type="http://schemas.openxmlformats.org/officeDocument/2006/relationships/image" Target="../media/image18.e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4.svg"/><Relationship Id="rId4" Type="http://schemas.openxmlformats.org/officeDocument/2006/relationships/image" Target="../media/image6.png"/><Relationship Id="rId9" Type="http://schemas.openxmlformats.org/officeDocument/2006/relationships/image" Target="../media/image20.emf"/></Relationships>
</file>

<file path=ppt/slides/_rels/slide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2.svg"/><Relationship Id="rId7" Type="http://schemas.openxmlformats.org/officeDocument/2006/relationships/image" Target="../media/image22.e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svg"/><Relationship Id="rId4" Type="http://schemas.openxmlformats.org/officeDocument/2006/relationships/image" Target="../media/image6.png"/><Relationship Id="rId9" Type="http://schemas.openxmlformats.org/officeDocument/2006/relationships/image" Target="../media/image24.emf"/></Relationships>
</file>

<file path=ppt/slides/_rels/slide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2.svg"/><Relationship Id="rId7" Type="http://schemas.openxmlformats.org/officeDocument/2006/relationships/image" Target="../media/image26.e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14.svg"/><Relationship Id="rId4" Type="http://schemas.openxmlformats.org/officeDocument/2006/relationships/image" Target="../media/image6.png"/><Relationship Id="rId9"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11087100" y="3086100"/>
            <a:ext cx="7200900" cy="7200900"/>
          </a:xfrm>
          <a:custGeom>
            <a:avLst/>
            <a:gdLst/>
            <a:ahLst/>
            <a:cxnLst/>
            <a:rect l="l" t="t" r="r" b="b"/>
            <a:pathLst>
              <a:path w="7200900" h="7200900">
                <a:moveTo>
                  <a:pt x="0" y="0"/>
                </a:moveTo>
                <a:lnTo>
                  <a:pt x="7200900" y="0"/>
                </a:lnTo>
                <a:lnTo>
                  <a:pt x="7200900" y="7200900"/>
                </a:lnTo>
                <a:lnTo>
                  <a:pt x="0" y="72009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5720864" y="1427539"/>
            <a:ext cx="482144" cy="467032"/>
          </a:xfrm>
          <a:custGeom>
            <a:avLst/>
            <a:gdLst/>
            <a:ahLst/>
            <a:cxnLst/>
            <a:rect l="l" t="t" r="r" b="b"/>
            <a:pathLst>
              <a:path w="482144" h="467032">
                <a:moveTo>
                  <a:pt x="0" y="0"/>
                </a:moveTo>
                <a:lnTo>
                  <a:pt x="482145" y="0"/>
                </a:lnTo>
                <a:lnTo>
                  <a:pt x="482145" y="467031"/>
                </a:lnTo>
                <a:lnTo>
                  <a:pt x="0" y="467031"/>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5" name="Freeform 5"/>
          <p:cNvSpPr/>
          <p:nvPr/>
        </p:nvSpPr>
        <p:spPr>
          <a:xfrm rot="7682761">
            <a:off x="39530" y="3069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TextBox 6"/>
          <p:cNvSpPr txBox="1"/>
          <p:nvPr/>
        </p:nvSpPr>
        <p:spPr>
          <a:xfrm>
            <a:off x="1706627" y="5578331"/>
            <a:ext cx="8883055" cy="695325"/>
          </a:xfrm>
          <a:prstGeom prst="rect">
            <a:avLst/>
          </a:prstGeom>
        </p:spPr>
        <p:txBody>
          <a:bodyPr lIns="0" tIns="0" rIns="0" bIns="0" rtlCol="0" anchor="t">
            <a:spAutoFit/>
          </a:bodyPr>
          <a:lstStyle/>
          <a:p>
            <a:pPr algn="l">
              <a:lnSpc>
                <a:spcPts val="5076"/>
              </a:lnSpc>
            </a:pPr>
            <a:r>
              <a:rPr lang="en-US" sz="4230" spc="287" dirty="0" err="1">
                <a:solidFill>
                  <a:srgbClr val="0C3E5B"/>
                </a:solidFill>
                <a:latin typeface="Codec Pro ExtraBold"/>
              </a:rPr>
              <a:t>Jubcor</a:t>
            </a:r>
            <a:r>
              <a:rPr lang="en-US" sz="4230" spc="287" dirty="0">
                <a:solidFill>
                  <a:srgbClr val="0C3E5B"/>
                </a:solidFill>
                <a:latin typeface="Codec Pro ExtraBold"/>
              </a:rPr>
              <a:t> Presentation </a:t>
            </a:r>
          </a:p>
        </p:txBody>
      </p:sp>
      <p:grpSp>
        <p:nvGrpSpPr>
          <p:cNvPr id="7" name="Group 7"/>
          <p:cNvGrpSpPr/>
          <p:nvPr/>
        </p:nvGrpSpPr>
        <p:grpSpPr>
          <a:xfrm>
            <a:off x="1690081" y="6313353"/>
            <a:ext cx="6900386" cy="1356612"/>
            <a:chOff x="0" y="0"/>
            <a:chExt cx="1342999" cy="135928"/>
          </a:xfrm>
        </p:grpSpPr>
        <p:sp>
          <p:nvSpPr>
            <p:cNvPr id="8" name="Freeform 8"/>
            <p:cNvSpPr/>
            <p:nvPr/>
          </p:nvSpPr>
          <p:spPr>
            <a:xfrm>
              <a:off x="0" y="0"/>
              <a:ext cx="1342999" cy="135928"/>
            </a:xfrm>
            <a:custGeom>
              <a:avLst/>
              <a:gdLst/>
              <a:ahLst/>
              <a:cxnLst/>
              <a:rect l="l" t="t" r="r" b="b"/>
              <a:pathLst>
                <a:path w="1342999" h="135928">
                  <a:moveTo>
                    <a:pt x="20195" y="0"/>
                  </a:moveTo>
                  <a:lnTo>
                    <a:pt x="1322804" y="0"/>
                  </a:lnTo>
                  <a:cubicBezTo>
                    <a:pt x="1333957" y="0"/>
                    <a:pt x="1342999" y="9042"/>
                    <a:pt x="1342999" y="20195"/>
                  </a:cubicBezTo>
                  <a:lnTo>
                    <a:pt x="1342999" y="115733"/>
                  </a:lnTo>
                  <a:cubicBezTo>
                    <a:pt x="1342999" y="126887"/>
                    <a:pt x="1333957" y="135928"/>
                    <a:pt x="1322804" y="135928"/>
                  </a:cubicBezTo>
                  <a:lnTo>
                    <a:pt x="20195" y="135928"/>
                  </a:lnTo>
                  <a:cubicBezTo>
                    <a:pt x="9042" y="135928"/>
                    <a:pt x="0" y="126887"/>
                    <a:pt x="0" y="115733"/>
                  </a:cubicBezTo>
                  <a:lnTo>
                    <a:pt x="0" y="20195"/>
                  </a:lnTo>
                  <a:cubicBezTo>
                    <a:pt x="0" y="9042"/>
                    <a:pt x="9042" y="0"/>
                    <a:pt x="20195" y="0"/>
                  </a:cubicBezTo>
                  <a:close/>
                </a:path>
              </a:pathLst>
            </a:custGeom>
            <a:solidFill>
              <a:srgbClr val="FFFFFF"/>
            </a:solidFill>
            <a:ln w="9525" cap="sq">
              <a:solidFill>
                <a:srgbClr val="000000"/>
              </a:solidFill>
              <a:prstDash val="solid"/>
              <a:miter/>
            </a:ln>
          </p:spPr>
        </p:sp>
        <p:sp>
          <p:nvSpPr>
            <p:cNvPr id="9" name="TextBox 9"/>
            <p:cNvSpPr txBox="1"/>
            <p:nvPr/>
          </p:nvSpPr>
          <p:spPr>
            <a:xfrm>
              <a:off x="0" y="-19050"/>
              <a:ext cx="1342999" cy="154978"/>
            </a:xfrm>
            <a:prstGeom prst="rect">
              <a:avLst/>
            </a:prstGeom>
          </p:spPr>
          <p:txBody>
            <a:bodyPr lIns="68744" tIns="68744" rIns="68744" bIns="68744" rtlCol="0" anchor="ctr"/>
            <a:lstStyle/>
            <a:p>
              <a:pPr algn="r">
                <a:lnSpc>
                  <a:spcPts val="2730"/>
                </a:lnSpc>
              </a:pPr>
              <a:endParaRPr lang="en-US" sz="2100" spc="119" dirty="0">
                <a:solidFill>
                  <a:srgbClr val="E28126"/>
                </a:solidFill>
                <a:latin typeface="Canva Sans"/>
              </a:endParaRPr>
            </a:p>
          </p:txBody>
        </p:sp>
      </p:grpSp>
      <p:sp>
        <p:nvSpPr>
          <p:cNvPr id="11" name="TextBox 11"/>
          <p:cNvSpPr txBox="1"/>
          <p:nvPr/>
        </p:nvSpPr>
        <p:spPr>
          <a:xfrm>
            <a:off x="12777643" y="6226555"/>
            <a:ext cx="4481657" cy="1363707"/>
          </a:xfrm>
          <a:prstGeom prst="rect">
            <a:avLst/>
          </a:prstGeom>
        </p:spPr>
        <p:txBody>
          <a:bodyPr lIns="0" tIns="0" rIns="0" bIns="0" rtlCol="0" anchor="t">
            <a:spAutoFit/>
          </a:bodyPr>
          <a:lstStyle/>
          <a:p>
            <a:pPr algn="ctr">
              <a:lnSpc>
                <a:spcPts val="5471"/>
              </a:lnSpc>
            </a:pPr>
            <a:r>
              <a:rPr lang="en-US" sz="3908" spc="195" dirty="0">
                <a:solidFill>
                  <a:srgbClr val="0C3E5B"/>
                </a:solidFill>
                <a:latin typeface="Canva Sans"/>
              </a:rPr>
              <a:t>Presented By:</a:t>
            </a:r>
            <a:r>
              <a:rPr lang="en-US" sz="3908" spc="195" dirty="0">
                <a:solidFill>
                  <a:srgbClr val="0C3E5B"/>
                </a:solidFill>
                <a:latin typeface="Canva Sans Bold"/>
              </a:rPr>
              <a:t> </a:t>
            </a:r>
            <a:r>
              <a:rPr lang="en-US" sz="3908" spc="195" dirty="0" smtClean="0">
                <a:solidFill>
                  <a:srgbClr val="0C3E5B"/>
                </a:solidFill>
                <a:latin typeface="Canva Sans Bold"/>
              </a:rPr>
              <a:t>Saeed Kadasah</a:t>
            </a:r>
            <a:endParaRPr lang="en-US" sz="3908" spc="195" dirty="0">
              <a:solidFill>
                <a:srgbClr val="0C3E5B"/>
              </a:solidFill>
              <a:latin typeface="Canva Sans Bold"/>
            </a:endParaRPr>
          </a:p>
        </p:txBody>
      </p:sp>
      <p:grpSp>
        <p:nvGrpSpPr>
          <p:cNvPr id="13" name="Group 13"/>
          <p:cNvGrpSpPr/>
          <p:nvPr/>
        </p:nvGrpSpPr>
        <p:grpSpPr>
          <a:xfrm>
            <a:off x="1722956" y="2652012"/>
            <a:ext cx="7861286" cy="2612151"/>
            <a:chOff x="0" y="0"/>
            <a:chExt cx="10481714" cy="3482868"/>
          </a:xfrm>
        </p:grpSpPr>
        <p:sp>
          <p:nvSpPr>
            <p:cNvPr id="14" name="TextBox 14"/>
            <p:cNvSpPr txBox="1"/>
            <p:nvPr/>
          </p:nvSpPr>
          <p:spPr>
            <a:xfrm>
              <a:off x="54198" y="-466725"/>
              <a:ext cx="9004452" cy="2910308"/>
            </a:xfrm>
            <a:prstGeom prst="rect">
              <a:avLst/>
            </a:prstGeom>
          </p:spPr>
          <p:txBody>
            <a:bodyPr lIns="0" tIns="0" rIns="0" bIns="0" rtlCol="0" anchor="t">
              <a:spAutoFit/>
            </a:bodyPr>
            <a:lstStyle/>
            <a:p>
              <a:pPr algn="ctr">
                <a:lnSpc>
                  <a:spcPts val="16907"/>
                </a:lnSpc>
              </a:pPr>
              <a:r>
                <a:rPr lang="en-US" sz="12076">
                  <a:solidFill>
                    <a:srgbClr val="0C3E5A"/>
                  </a:solidFill>
                  <a:latin typeface="Tabarra Sans Heavy"/>
                </a:rPr>
                <a:t>JUBCOR</a:t>
              </a:r>
            </a:p>
          </p:txBody>
        </p:sp>
        <p:grpSp>
          <p:nvGrpSpPr>
            <p:cNvPr id="15" name="Group 15"/>
            <p:cNvGrpSpPr/>
            <p:nvPr/>
          </p:nvGrpSpPr>
          <p:grpSpPr>
            <a:xfrm>
              <a:off x="54198" y="2005202"/>
              <a:ext cx="10427516" cy="891503"/>
              <a:chOff x="0" y="0"/>
              <a:chExt cx="1782556" cy="152400"/>
            </a:xfrm>
          </p:grpSpPr>
          <p:sp>
            <p:nvSpPr>
              <p:cNvPr id="16" name="Freeform 16"/>
              <p:cNvSpPr/>
              <p:nvPr/>
            </p:nvSpPr>
            <p:spPr>
              <a:xfrm>
                <a:off x="0" y="0"/>
                <a:ext cx="1782556" cy="152400"/>
              </a:xfrm>
              <a:custGeom>
                <a:avLst/>
                <a:gdLst/>
                <a:ahLst/>
                <a:cxnLst/>
                <a:rect l="l" t="t" r="r" b="b"/>
                <a:pathLst>
                  <a:path w="1782556" h="152400">
                    <a:moveTo>
                      <a:pt x="0" y="0"/>
                    </a:moveTo>
                    <a:lnTo>
                      <a:pt x="1782556" y="0"/>
                    </a:lnTo>
                    <a:lnTo>
                      <a:pt x="1782556" y="152400"/>
                    </a:lnTo>
                    <a:lnTo>
                      <a:pt x="0" y="152400"/>
                    </a:lnTo>
                    <a:close/>
                  </a:path>
                </a:pathLst>
              </a:custGeom>
              <a:solidFill>
                <a:srgbClr val="E28126"/>
              </a:solidFill>
            </p:spPr>
          </p:sp>
        </p:grpSp>
        <p:grpSp>
          <p:nvGrpSpPr>
            <p:cNvPr id="17" name="Group 17"/>
            <p:cNvGrpSpPr/>
            <p:nvPr/>
          </p:nvGrpSpPr>
          <p:grpSpPr>
            <a:xfrm rot="5400000">
              <a:off x="8501551" y="916541"/>
              <a:ext cx="2681013" cy="1279313"/>
              <a:chOff x="0" y="0"/>
              <a:chExt cx="458312" cy="218695"/>
            </a:xfrm>
          </p:grpSpPr>
          <p:sp>
            <p:nvSpPr>
              <p:cNvPr id="18" name="Freeform 18"/>
              <p:cNvSpPr/>
              <p:nvPr/>
            </p:nvSpPr>
            <p:spPr>
              <a:xfrm>
                <a:off x="0" y="0"/>
                <a:ext cx="458312" cy="218695"/>
              </a:xfrm>
              <a:custGeom>
                <a:avLst/>
                <a:gdLst/>
                <a:ahLst/>
                <a:cxnLst/>
                <a:rect l="l" t="t" r="r" b="b"/>
                <a:pathLst>
                  <a:path w="458312" h="218695">
                    <a:moveTo>
                      <a:pt x="0" y="0"/>
                    </a:moveTo>
                    <a:lnTo>
                      <a:pt x="458312" y="0"/>
                    </a:lnTo>
                    <a:lnTo>
                      <a:pt x="458312" y="218695"/>
                    </a:lnTo>
                    <a:lnTo>
                      <a:pt x="0" y="218695"/>
                    </a:lnTo>
                    <a:close/>
                  </a:path>
                </a:pathLst>
              </a:custGeom>
              <a:solidFill>
                <a:srgbClr val="0C3E5B"/>
              </a:solidFill>
            </p:spPr>
          </p:sp>
        </p:grpSp>
        <p:sp>
          <p:nvSpPr>
            <p:cNvPr id="19" name="TextBox 19"/>
            <p:cNvSpPr txBox="1"/>
            <p:nvPr/>
          </p:nvSpPr>
          <p:spPr>
            <a:xfrm>
              <a:off x="0" y="2055964"/>
              <a:ext cx="9058650" cy="840740"/>
            </a:xfrm>
            <a:prstGeom prst="rect">
              <a:avLst/>
            </a:prstGeom>
          </p:spPr>
          <p:txBody>
            <a:bodyPr lIns="0" tIns="0" rIns="0" bIns="0" rtlCol="0" anchor="t">
              <a:spAutoFit/>
            </a:bodyPr>
            <a:lstStyle/>
            <a:p>
              <a:pPr algn="ctr">
                <a:lnSpc>
                  <a:spcPts val="4898"/>
                </a:lnSpc>
              </a:pPr>
              <a:r>
                <a:rPr lang="en-US" sz="3499">
                  <a:solidFill>
                    <a:srgbClr val="FFFFFF"/>
                  </a:solidFill>
                  <a:latin typeface="Tabarra Sans"/>
                </a:rPr>
                <a:t>CONFERENCE &amp; EXHIBITION</a:t>
              </a:r>
            </a:p>
          </p:txBody>
        </p:sp>
        <p:sp>
          <p:nvSpPr>
            <p:cNvPr id="20" name="TextBox 20"/>
            <p:cNvSpPr txBox="1"/>
            <p:nvPr/>
          </p:nvSpPr>
          <p:spPr>
            <a:xfrm rot="5400000">
              <a:off x="8666000" y="894224"/>
              <a:ext cx="2561608" cy="1323948"/>
            </a:xfrm>
            <a:prstGeom prst="rect">
              <a:avLst/>
            </a:prstGeom>
          </p:spPr>
          <p:txBody>
            <a:bodyPr lIns="0" tIns="0" rIns="0" bIns="0" rtlCol="0" anchor="t">
              <a:spAutoFit/>
            </a:bodyPr>
            <a:lstStyle/>
            <a:p>
              <a:pPr algn="ctr">
                <a:lnSpc>
                  <a:spcPts val="7798"/>
                </a:lnSpc>
              </a:pPr>
              <a:r>
                <a:rPr lang="en-US" sz="5570" spc="172">
                  <a:solidFill>
                    <a:srgbClr val="FFFFFF"/>
                  </a:solidFill>
                  <a:latin typeface="Tabarra Sans Heavy"/>
                </a:rPr>
                <a:t>2024</a:t>
              </a:r>
            </a:p>
          </p:txBody>
        </p:sp>
        <p:sp>
          <p:nvSpPr>
            <p:cNvPr id="21" name="TextBox 21"/>
            <p:cNvSpPr txBox="1"/>
            <p:nvPr/>
          </p:nvSpPr>
          <p:spPr>
            <a:xfrm>
              <a:off x="36201" y="2958141"/>
              <a:ext cx="10445513" cy="524727"/>
            </a:xfrm>
            <a:prstGeom prst="rect">
              <a:avLst/>
            </a:prstGeom>
          </p:spPr>
          <p:txBody>
            <a:bodyPr lIns="0" tIns="0" rIns="0" bIns="0" rtlCol="0" anchor="t">
              <a:spAutoFit/>
            </a:bodyPr>
            <a:lstStyle/>
            <a:p>
              <a:pPr algn="ctr">
                <a:lnSpc>
                  <a:spcPts val="3323"/>
                </a:lnSpc>
                <a:spcBef>
                  <a:spcPct val="0"/>
                </a:spcBef>
              </a:pPr>
              <a:r>
                <a:rPr lang="en-US" sz="2373">
                  <a:solidFill>
                    <a:srgbClr val="0C3E5B"/>
                  </a:solidFill>
                  <a:latin typeface="Glacial Indifference Bold"/>
                </a:rPr>
                <a:t>INNOVATIVE SOLUTIONS FOR CORROSION CHALLENGES</a:t>
              </a:r>
            </a:p>
          </p:txBody>
        </p:sp>
      </p:grpSp>
      <p:sp>
        <p:nvSpPr>
          <p:cNvPr id="22" name="Rectangle 21"/>
          <p:cNvSpPr/>
          <p:nvPr/>
        </p:nvSpPr>
        <p:spPr>
          <a:xfrm>
            <a:off x="1763605" y="6653242"/>
            <a:ext cx="6521796" cy="830997"/>
          </a:xfrm>
          <a:prstGeom prst="rect">
            <a:avLst/>
          </a:prstGeom>
        </p:spPr>
        <p:txBody>
          <a:bodyPr wrap="square">
            <a:spAutoFit/>
          </a:bodyPr>
          <a:lstStyle/>
          <a:p>
            <a:pPr algn="ctr"/>
            <a:r>
              <a:rPr lang="en-GB" sz="2400" dirty="0"/>
              <a:t>Metallurgical Investigation for a Crossover Pressure Taping Weld Joint</a:t>
            </a:r>
            <a:endParaRPr lang="en-US" sz="2400" dirty="0"/>
          </a:p>
        </p:txBody>
      </p:sp>
      <p:pic>
        <p:nvPicPr>
          <p:cNvPr id="1026" name="Picture 2" descr="SABIC увеличит инвестиции в научные разработки | MPlast.b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974832" y="930446"/>
            <a:ext cx="3274884"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8404" y="8214861"/>
            <a:ext cx="8917539" cy="461665"/>
          </a:xfrm>
          <a:prstGeom prst="rect">
            <a:avLst/>
          </a:prstGeom>
          <a:noFill/>
        </p:spPr>
        <p:txBody>
          <a:bodyPr wrap="square" rtlCol="0">
            <a:spAutoFit/>
          </a:bodyPr>
          <a:lstStyle/>
          <a:p>
            <a:r>
              <a:rPr lang="en-US" sz="2400" dirty="0"/>
              <a:t>Saeed Kadasah, Funani Sivuyile, Syed Jainulaudeen, Faris Al-Adainan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Content Placeholder 4"/>
          <p:cNvSpPr txBox="1">
            <a:spLocks/>
          </p:cNvSpPr>
          <p:nvPr/>
        </p:nvSpPr>
        <p:spPr>
          <a:xfrm>
            <a:off x="152400" y="265330"/>
            <a:ext cx="17907000" cy="7848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defRPr/>
            </a:pPr>
            <a:r>
              <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rPr>
              <a:t>SEM (Pipe) </a:t>
            </a:r>
          </a:p>
          <a:p>
            <a:pPr marL="0" indent="0" algn="just">
              <a:spcAft>
                <a:spcPts val="600"/>
              </a:spcAft>
              <a:buFont typeface="Arial" pitchFamily="34" charset="0"/>
              <a:buNone/>
              <a:defRPr/>
            </a:pPr>
            <a:endPar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endParaRPr>
          </a:p>
        </p:txBody>
      </p:sp>
      <p:sp>
        <p:nvSpPr>
          <p:cNvPr id="9" name="TextBox 8"/>
          <p:cNvSpPr txBox="1"/>
          <p:nvPr/>
        </p:nvSpPr>
        <p:spPr>
          <a:xfrm>
            <a:off x="7886697" y="1028700"/>
            <a:ext cx="2743200" cy="369332"/>
          </a:xfrm>
          <a:prstGeom prst="rect">
            <a:avLst/>
          </a:prstGeom>
          <a:noFill/>
        </p:spPr>
        <p:txBody>
          <a:bodyPr wrap="square" rtlCol="0">
            <a:spAutoFit/>
          </a:bodyPr>
          <a:lstStyle/>
          <a:p>
            <a:r>
              <a:rPr lang="en-US" dirty="0" smtClean="0"/>
              <a:t>Inner Surface (As Received) </a:t>
            </a:r>
            <a:endParaRPr lang="en-US" dirty="0"/>
          </a:p>
        </p:txBody>
      </p:sp>
      <p:pic>
        <p:nvPicPr>
          <p:cNvPr id="5" name="Picture 4"/>
          <p:cNvPicPr>
            <a:picLocks noChangeAspect="1"/>
          </p:cNvPicPr>
          <p:nvPr/>
        </p:nvPicPr>
        <p:blipFill>
          <a:blip r:embed="rId6"/>
          <a:stretch>
            <a:fillRect/>
          </a:stretch>
        </p:blipFill>
        <p:spPr>
          <a:xfrm>
            <a:off x="7551961" y="1398032"/>
            <a:ext cx="3412671" cy="25146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772993774"/>
              </p:ext>
            </p:extLst>
          </p:nvPr>
        </p:nvGraphicFramePr>
        <p:xfrm>
          <a:off x="3886196" y="4466629"/>
          <a:ext cx="11734803" cy="2658070"/>
        </p:xfrm>
        <a:graphic>
          <a:graphicData uri="http://schemas.openxmlformats.org/drawingml/2006/table">
            <a:tbl>
              <a:tblPr firstRow="1" firstCol="1" bandRow="1">
                <a:tableStyleId>{5C22544A-7EE6-4342-B048-85BDC9FD1C3A}</a:tableStyleId>
              </a:tblPr>
              <a:tblGrid>
                <a:gridCol w="634586">
                  <a:extLst>
                    <a:ext uri="{9D8B030D-6E8A-4147-A177-3AD203B41FA5}">
                      <a16:colId xmlns:a16="http://schemas.microsoft.com/office/drawing/2014/main" val="3947086879"/>
                    </a:ext>
                  </a:extLst>
                </a:gridCol>
                <a:gridCol w="806431">
                  <a:extLst>
                    <a:ext uri="{9D8B030D-6E8A-4147-A177-3AD203B41FA5}">
                      <a16:colId xmlns:a16="http://schemas.microsoft.com/office/drawing/2014/main" val="2872302492"/>
                    </a:ext>
                  </a:extLst>
                </a:gridCol>
                <a:gridCol w="806431">
                  <a:extLst>
                    <a:ext uri="{9D8B030D-6E8A-4147-A177-3AD203B41FA5}">
                      <a16:colId xmlns:a16="http://schemas.microsoft.com/office/drawing/2014/main" val="1342819023"/>
                    </a:ext>
                  </a:extLst>
                </a:gridCol>
                <a:gridCol w="681760">
                  <a:extLst>
                    <a:ext uri="{9D8B030D-6E8A-4147-A177-3AD203B41FA5}">
                      <a16:colId xmlns:a16="http://schemas.microsoft.com/office/drawing/2014/main" val="2588332662"/>
                    </a:ext>
                  </a:extLst>
                </a:gridCol>
                <a:gridCol w="681760">
                  <a:extLst>
                    <a:ext uri="{9D8B030D-6E8A-4147-A177-3AD203B41FA5}">
                      <a16:colId xmlns:a16="http://schemas.microsoft.com/office/drawing/2014/main" val="13532355"/>
                    </a:ext>
                  </a:extLst>
                </a:gridCol>
                <a:gridCol w="681760">
                  <a:extLst>
                    <a:ext uri="{9D8B030D-6E8A-4147-A177-3AD203B41FA5}">
                      <a16:colId xmlns:a16="http://schemas.microsoft.com/office/drawing/2014/main" val="2552084402"/>
                    </a:ext>
                  </a:extLst>
                </a:gridCol>
                <a:gridCol w="806431">
                  <a:extLst>
                    <a:ext uri="{9D8B030D-6E8A-4147-A177-3AD203B41FA5}">
                      <a16:colId xmlns:a16="http://schemas.microsoft.com/office/drawing/2014/main" val="3264292658"/>
                    </a:ext>
                  </a:extLst>
                </a:gridCol>
                <a:gridCol w="681760">
                  <a:extLst>
                    <a:ext uri="{9D8B030D-6E8A-4147-A177-3AD203B41FA5}">
                      <a16:colId xmlns:a16="http://schemas.microsoft.com/office/drawing/2014/main" val="3582225076"/>
                    </a:ext>
                  </a:extLst>
                </a:gridCol>
                <a:gridCol w="681760">
                  <a:extLst>
                    <a:ext uri="{9D8B030D-6E8A-4147-A177-3AD203B41FA5}">
                      <a16:colId xmlns:a16="http://schemas.microsoft.com/office/drawing/2014/main" val="763418927"/>
                    </a:ext>
                  </a:extLst>
                </a:gridCol>
                <a:gridCol w="681760">
                  <a:extLst>
                    <a:ext uri="{9D8B030D-6E8A-4147-A177-3AD203B41FA5}">
                      <a16:colId xmlns:a16="http://schemas.microsoft.com/office/drawing/2014/main" val="4074630281"/>
                    </a:ext>
                  </a:extLst>
                </a:gridCol>
                <a:gridCol w="681760">
                  <a:extLst>
                    <a:ext uri="{9D8B030D-6E8A-4147-A177-3AD203B41FA5}">
                      <a16:colId xmlns:a16="http://schemas.microsoft.com/office/drawing/2014/main" val="3711585679"/>
                    </a:ext>
                  </a:extLst>
                </a:gridCol>
                <a:gridCol w="806431">
                  <a:extLst>
                    <a:ext uri="{9D8B030D-6E8A-4147-A177-3AD203B41FA5}">
                      <a16:colId xmlns:a16="http://schemas.microsoft.com/office/drawing/2014/main" val="3178975637"/>
                    </a:ext>
                  </a:extLst>
                </a:gridCol>
                <a:gridCol w="681760">
                  <a:extLst>
                    <a:ext uri="{9D8B030D-6E8A-4147-A177-3AD203B41FA5}">
                      <a16:colId xmlns:a16="http://schemas.microsoft.com/office/drawing/2014/main" val="1775392388"/>
                    </a:ext>
                  </a:extLst>
                </a:gridCol>
                <a:gridCol w="806431">
                  <a:extLst>
                    <a:ext uri="{9D8B030D-6E8A-4147-A177-3AD203B41FA5}">
                      <a16:colId xmlns:a16="http://schemas.microsoft.com/office/drawing/2014/main" val="544464711"/>
                    </a:ext>
                  </a:extLst>
                </a:gridCol>
                <a:gridCol w="681760">
                  <a:extLst>
                    <a:ext uri="{9D8B030D-6E8A-4147-A177-3AD203B41FA5}">
                      <a16:colId xmlns:a16="http://schemas.microsoft.com/office/drawing/2014/main" val="263739285"/>
                    </a:ext>
                  </a:extLst>
                </a:gridCol>
                <a:gridCol w="932222">
                  <a:extLst>
                    <a:ext uri="{9D8B030D-6E8A-4147-A177-3AD203B41FA5}">
                      <a16:colId xmlns:a16="http://schemas.microsoft.com/office/drawing/2014/main" val="439638632"/>
                    </a:ext>
                  </a:extLst>
                </a:gridCol>
              </a:tblGrid>
              <a:tr h="531614">
                <a:tc>
                  <a:txBody>
                    <a:bodyPr/>
                    <a:lstStyle/>
                    <a:p>
                      <a:pPr marL="0" marR="0">
                        <a:lnSpc>
                          <a:spcPts val="1200"/>
                        </a:lnSpc>
                        <a:spcBef>
                          <a:spcPts val="0"/>
                        </a:spcBef>
                        <a:spcAft>
                          <a:spcPts val="0"/>
                        </a:spcAft>
                      </a:pPr>
                      <a:r>
                        <a:rPr lang="en-GB" sz="1800" b="1" dirty="0" err="1">
                          <a:effectLst/>
                        </a:rPr>
                        <a:t>Sp</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C</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O</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Na</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Mg</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Al</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Si</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S</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Cl</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K</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Ca</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Cr</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Mn</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Fe</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Ni</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Total</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761570643"/>
                  </a:ext>
                </a:extLst>
              </a:tr>
              <a:tr h="531614">
                <a:tc>
                  <a:txBody>
                    <a:bodyPr/>
                    <a:lstStyle/>
                    <a:p>
                      <a:pPr marL="0" marR="0">
                        <a:lnSpc>
                          <a:spcPts val="1200"/>
                        </a:lnSpc>
                        <a:spcBef>
                          <a:spcPts val="0"/>
                        </a:spcBef>
                        <a:spcAft>
                          <a:spcPts val="0"/>
                        </a:spcAft>
                      </a:pPr>
                      <a:r>
                        <a:rPr lang="en-GB" sz="1800" b="1">
                          <a:effectLst/>
                        </a:rPr>
                        <a:t>A1</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8.17</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29.72</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1.32</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0.88</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2.51</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10.12</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1.96</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0.66</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0.51</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3.58</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12.44</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0.63</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22.43</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5.06</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smtClean="0">
                          <a:effectLst/>
                        </a:rPr>
                        <a:t>100.0</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626486040"/>
                  </a:ext>
                </a:extLst>
              </a:tr>
              <a:tr h="531614">
                <a:tc>
                  <a:txBody>
                    <a:bodyPr/>
                    <a:lstStyle/>
                    <a:p>
                      <a:pPr marL="0" marR="0">
                        <a:lnSpc>
                          <a:spcPts val="1200"/>
                        </a:lnSpc>
                        <a:spcBef>
                          <a:spcPts val="0"/>
                        </a:spcBef>
                        <a:spcAft>
                          <a:spcPts val="0"/>
                        </a:spcAft>
                      </a:pPr>
                      <a:r>
                        <a:rPr lang="en-GB" sz="1800" b="1">
                          <a:effectLst/>
                        </a:rPr>
                        <a:t>A2</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12.87</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41.62</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1.58</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2.50</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1.31</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3.04</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1.26</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0.79</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0.26</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5.91</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9.96</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0.46</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14.34</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4.11</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smtClean="0">
                          <a:effectLst/>
                        </a:rPr>
                        <a:t>100.0</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624452884"/>
                  </a:ext>
                </a:extLst>
              </a:tr>
              <a:tr h="531614">
                <a:tc>
                  <a:txBody>
                    <a:bodyPr/>
                    <a:lstStyle/>
                    <a:p>
                      <a:pPr marL="0" marR="0">
                        <a:lnSpc>
                          <a:spcPts val="1200"/>
                        </a:lnSpc>
                        <a:spcBef>
                          <a:spcPts val="0"/>
                        </a:spcBef>
                        <a:spcAft>
                          <a:spcPts val="0"/>
                        </a:spcAft>
                      </a:pPr>
                      <a:r>
                        <a:rPr lang="en-GB" sz="1800" b="1">
                          <a:effectLst/>
                        </a:rPr>
                        <a:t>A3</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9.88</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32.96</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0.88</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0.43</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0.46</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0.96</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0.37</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0.30</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 </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0.62</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2.24</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0.76</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48.60</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1.53</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smtClean="0">
                          <a:effectLst/>
                        </a:rPr>
                        <a:t>100.0</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736045564"/>
                  </a:ext>
                </a:extLst>
              </a:tr>
              <a:tr h="531614">
                <a:tc>
                  <a:txBody>
                    <a:bodyPr/>
                    <a:lstStyle/>
                    <a:p>
                      <a:pPr marL="0" marR="0">
                        <a:lnSpc>
                          <a:spcPts val="1200"/>
                        </a:lnSpc>
                        <a:spcBef>
                          <a:spcPts val="0"/>
                        </a:spcBef>
                        <a:spcAft>
                          <a:spcPts val="0"/>
                        </a:spcAft>
                      </a:pPr>
                      <a:r>
                        <a:rPr lang="en-GB" sz="1800" b="1">
                          <a:effectLst/>
                        </a:rPr>
                        <a:t>A4</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6.01</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30.92</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1.45</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a:effectLst/>
                        </a:rPr>
                        <a:t>0.52</a:t>
                      </a:r>
                      <a:endParaRPr lang="en-US" sz="20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0.60</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1.89</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0.95</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0.90</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0.16</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0.85</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19.27</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0.54</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26.71</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a:effectLst/>
                        </a:rPr>
                        <a:t>9.24</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800" b="1" dirty="0" smtClean="0">
                          <a:effectLst/>
                        </a:rPr>
                        <a:t>100.0</a:t>
                      </a:r>
                      <a:endParaRPr lang="en-US" sz="20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632797792"/>
                  </a:ext>
                </a:extLst>
              </a:tr>
            </a:tbl>
          </a:graphicData>
        </a:graphic>
      </p:graphicFrame>
      <p:sp>
        <p:nvSpPr>
          <p:cNvPr id="17" name="TextBox 16"/>
          <p:cNvSpPr txBox="1"/>
          <p:nvPr/>
        </p:nvSpPr>
        <p:spPr>
          <a:xfrm>
            <a:off x="5715000" y="4004964"/>
            <a:ext cx="7771132" cy="369332"/>
          </a:xfrm>
          <a:prstGeom prst="rect">
            <a:avLst/>
          </a:prstGeom>
          <a:noFill/>
        </p:spPr>
        <p:txBody>
          <a:bodyPr wrap="square" rtlCol="0">
            <a:spAutoFit/>
          </a:bodyPr>
          <a:lstStyle/>
          <a:p>
            <a:r>
              <a:rPr lang="en-US" b="1" dirty="0"/>
              <a:t>Table </a:t>
            </a:r>
            <a:r>
              <a:rPr lang="en-US" b="1" dirty="0" smtClean="0"/>
              <a:t>2: </a:t>
            </a:r>
            <a:r>
              <a:rPr lang="en-US" dirty="0"/>
              <a:t>SEM-EDS Analysis of the sample from </a:t>
            </a:r>
            <a:r>
              <a:rPr lang="en-US" dirty="0" smtClean="0"/>
              <a:t>the </a:t>
            </a:r>
            <a:r>
              <a:rPr lang="en-US" dirty="0"/>
              <a:t>pipe as received condition.</a:t>
            </a:r>
          </a:p>
        </p:txBody>
      </p:sp>
      <p:sp>
        <p:nvSpPr>
          <p:cNvPr id="13" name="TextBox 12"/>
          <p:cNvSpPr txBox="1"/>
          <p:nvPr/>
        </p:nvSpPr>
        <p:spPr>
          <a:xfrm>
            <a:off x="5944866" y="7362230"/>
            <a:ext cx="6626860"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Significant </a:t>
            </a:r>
            <a:r>
              <a:rPr lang="en-US" dirty="0"/>
              <a:t>amounts of Na, Mg, Al, S, Cl, K, Si (very high amount and can not be from the material but from the steam) and Ca could be </a:t>
            </a:r>
            <a:r>
              <a:rPr lang="en-US" dirty="0" smtClean="0"/>
              <a:t>observed.</a:t>
            </a:r>
          </a:p>
          <a:p>
            <a:pPr marL="285750" indent="-285750">
              <a:buFont typeface="Arial" panose="020B0604020202020204" pitchFamily="34" charset="0"/>
              <a:buChar char="•"/>
            </a:pPr>
            <a:r>
              <a:rPr lang="en-US" dirty="0" smtClean="0"/>
              <a:t>The </a:t>
            </a:r>
            <a:r>
              <a:rPr lang="en-US" dirty="0"/>
              <a:t>S is probable from H2S which is a product of the decomposition of </a:t>
            </a:r>
            <a:r>
              <a:rPr lang="en-US" dirty="0" smtClean="0"/>
              <a:t>DMDS but </a:t>
            </a:r>
            <a:r>
              <a:rPr lang="en-US" dirty="0"/>
              <a:t>could also originate from the steam and </a:t>
            </a:r>
            <a:r>
              <a:rPr lang="en-US" dirty="0" smtClean="0"/>
              <a:t>condensate.</a:t>
            </a:r>
            <a:endParaRPr lang="en-US" dirty="0"/>
          </a:p>
          <a:p>
            <a:pPr marL="285750" indent="-285750">
              <a:buFont typeface="Arial" panose="020B0604020202020204" pitchFamily="34" charset="0"/>
              <a:buChar char="•"/>
            </a:pPr>
            <a:r>
              <a:rPr lang="en-US" dirty="0"/>
              <a:t>Both H2S and Cl are </a:t>
            </a:r>
            <a:r>
              <a:rPr lang="en-US" dirty="0" smtClean="0"/>
              <a:t>corrosive. </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5374836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Content Placeholder 4"/>
          <p:cNvSpPr txBox="1">
            <a:spLocks/>
          </p:cNvSpPr>
          <p:nvPr/>
        </p:nvSpPr>
        <p:spPr>
          <a:xfrm>
            <a:off x="152400" y="235534"/>
            <a:ext cx="17907000" cy="7848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defRPr/>
            </a:pPr>
            <a:r>
              <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rPr>
              <a:t>SEM (Pipe) </a:t>
            </a:r>
          </a:p>
          <a:p>
            <a:pPr marL="0" indent="0" algn="just">
              <a:spcAft>
                <a:spcPts val="600"/>
              </a:spcAft>
              <a:buFont typeface="Arial" pitchFamily="34" charset="0"/>
              <a:buNone/>
              <a:defRPr/>
            </a:pPr>
            <a:endPar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endParaRPr>
          </a:p>
        </p:txBody>
      </p:sp>
      <p:sp>
        <p:nvSpPr>
          <p:cNvPr id="14" name="TextBox 13"/>
          <p:cNvSpPr txBox="1"/>
          <p:nvPr/>
        </p:nvSpPr>
        <p:spPr>
          <a:xfrm>
            <a:off x="12532120" y="899930"/>
            <a:ext cx="2820924" cy="369332"/>
          </a:xfrm>
          <a:prstGeom prst="rect">
            <a:avLst/>
          </a:prstGeom>
          <a:noFill/>
        </p:spPr>
        <p:txBody>
          <a:bodyPr wrap="square" rtlCol="0">
            <a:spAutoFit/>
          </a:bodyPr>
          <a:lstStyle/>
          <a:p>
            <a:r>
              <a:rPr lang="en-US" dirty="0" smtClean="0"/>
              <a:t>Inner Surface (As Prepared)</a:t>
            </a:r>
            <a:endParaRPr lang="en-US" dirty="0"/>
          </a:p>
        </p:txBody>
      </p:sp>
      <p:sp>
        <p:nvSpPr>
          <p:cNvPr id="18" name="TextBox 17"/>
          <p:cNvSpPr txBox="1"/>
          <p:nvPr/>
        </p:nvSpPr>
        <p:spPr>
          <a:xfrm>
            <a:off x="543711" y="3808686"/>
            <a:ext cx="6626860" cy="338554"/>
          </a:xfrm>
          <a:prstGeom prst="rect">
            <a:avLst/>
          </a:prstGeom>
          <a:noFill/>
        </p:spPr>
        <p:txBody>
          <a:bodyPr wrap="square" rtlCol="0">
            <a:spAutoFit/>
          </a:bodyPr>
          <a:lstStyle/>
          <a:p>
            <a:r>
              <a:rPr lang="en-US" sz="1600" b="1" dirty="0"/>
              <a:t>Table 3</a:t>
            </a:r>
            <a:r>
              <a:rPr lang="en-US" sz="1600" b="1" dirty="0" smtClean="0"/>
              <a:t>: </a:t>
            </a:r>
            <a:r>
              <a:rPr lang="en-US" sz="1600" dirty="0"/>
              <a:t>SEM-EDS Analysis of the sample from </a:t>
            </a:r>
            <a:r>
              <a:rPr lang="en-US" sz="1600" dirty="0" smtClean="0"/>
              <a:t>the </a:t>
            </a:r>
            <a:r>
              <a:rPr lang="en-US" sz="1600" dirty="0"/>
              <a:t>pipe as </a:t>
            </a:r>
            <a:r>
              <a:rPr lang="en-US" sz="1600" dirty="0" smtClean="0"/>
              <a:t>prepared </a:t>
            </a:r>
            <a:r>
              <a:rPr lang="en-US" sz="1600" dirty="0"/>
              <a:t>condition.</a:t>
            </a:r>
          </a:p>
        </p:txBody>
      </p:sp>
      <p:sp>
        <p:nvSpPr>
          <p:cNvPr id="20" name="TextBox 19"/>
          <p:cNvSpPr txBox="1"/>
          <p:nvPr/>
        </p:nvSpPr>
        <p:spPr>
          <a:xfrm>
            <a:off x="914400" y="7066231"/>
            <a:ext cx="662686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a:t>
            </a:r>
            <a:r>
              <a:rPr lang="en-US" dirty="0"/>
              <a:t>cracks are filled with metal </a:t>
            </a:r>
            <a:r>
              <a:rPr lang="en-US" dirty="0" smtClean="0"/>
              <a:t>oxides.</a:t>
            </a:r>
            <a:endParaRPr lang="en-US" dirty="0"/>
          </a:p>
          <a:p>
            <a:endParaRPr lang="en-US" dirty="0"/>
          </a:p>
          <a:p>
            <a:pPr marL="285750" indent="-285750">
              <a:buFont typeface="Arial" panose="020B0604020202020204" pitchFamily="34" charset="0"/>
              <a:buChar char="•"/>
            </a:pPr>
            <a:r>
              <a:rPr lang="en-US" dirty="0" smtClean="0"/>
              <a:t>No </a:t>
            </a:r>
            <a:r>
              <a:rPr lang="en-US" dirty="0"/>
              <a:t>corrosion agents could be observed</a:t>
            </a:r>
          </a:p>
          <a:p>
            <a:endParaRPr lang="en-US" dirty="0"/>
          </a:p>
          <a:p>
            <a:pPr marL="285750" indent="-285750">
              <a:buFont typeface="Arial" panose="020B0604020202020204" pitchFamily="34" charset="0"/>
              <a:buChar char="•"/>
            </a:pPr>
            <a:r>
              <a:rPr lang="en-US" dirty="0"/>
              <a:t>This confirms the metallography observation that the cracks on the external surface are thermal fatigue cracks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10" name="Picture 9"/>
          <p:cNvPicPr>
            <a:picLocks noChangeAspect="1"/>
          </p:cNvPicPr>
          <p:nvPr/>
        </p:nvPicPr>
        <p:blipFill>
          <a:blip r:embed="rId6"/>
          <a:stretch>
            <a:fillRect/>
          </a:stretch>
        </p:blipFill>
        <p:spPr>
          <a:xfrm>
            <a:off x="12353812" y="1301440"/>
            <a:ext cx="3177540" cy="228600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701808180"/>
              </p:ext>
            </p:extLst>
          </p:nvPr>
        </p:nvGraphicFramePr>
        <p:xfrm>
          <a:off x="9753599" y="4188251"/>
          <a:ext cx="7848602" cy="2661136"/>
        </p:xfrm>
        <a:graphic>
          <a:graphicData uri="http://schemas.openxmlformats.org/drawingml/2006/table">
            <a:tbl>
              <a:tblPr firstRow="1" firstCol="1" bandRow="1">
                <a:tableStyleId>{5C22544A-7EE6-4342-B048-85BDC9FD1C3A}</a:tableStyleId>
              </a:tblPr>
              <a:tblGrid>
                <a:gridCol w="886982">
                  <a:extLst>
                    <a:ext uri="{9D8B030D-6E8A-4147-A177-3AD203B41FA5}">
                      <a16:colId xmlns:a16="http://schemas.microsoft.com/office/drawing/2014/main" val="1941436618"/>
                    </a:ext>
                  </a:extLst>
                </a:gridCol>
                <a:gridCol w="596263">
                  <a:extLst>
                    <a:ext uri="{9D8B030D-6E8A-4147-A177-3AD203B41FA5}">
                      <a16:colId xmlns:a16="http://schemas.microsoft.com/office/drawing/2014/main" val="1024620747"/>
                    </a:ext>
                  </a:extLst>
                </a:gridCol>
                <a:gridCol w="596263">
                  <a:extLst>
                    <a:ext uri="{9D8B030D-6E8A-4147-A177-3AD203B41FA5}">
                      <a16:colId xmlns:a16="http://schemas.microsoft.com/office/drawing/2014/main" val="2467832902"/>
                    </a:ext>
                  </a:extLst>
                </a:gridCol>
                <a:gridCol w="548497">
                  <a:extLst>
                    <a:ext uri="{9D8B030D-6E8A-4147-A177-3AD203B41FA5}">
                      <a16:colId xmlns:a16="http://schemas.microsoft.com/office/drawing/2014/main" val="4026479007"/>
                    </a:ext>
                  </a:extLst>
                </a:gridCol>
                <a:gridCol w="548497">
                  <a:extLst>
                    <a:ext uri="{9D8B030D-6E8A-4147-A177-3AD203B41FA5}">
                      <a16:colId xmlns:a16="http://schemas.microsoft.com/office/drawing/2014/main" val="975089125"/>
                    </a:ext>
                  </a:extLst>
                </a:gridCol>
                <a:gridCol w="549320">
                  <a:extLst>
                    <a:ext uri="{9D8B030D-6E8A-4147-A177-3AD203B41FA5}">
                      <a16:colId xmlns:a16="http://schemas.microsoft.com/office/drawing/2014/main" val="3611100271"/>
                    </a:ext>
                  </a:extLst>
                </a:gridCol>
                <a:gridCol w="597086">
                  <a:extLst>
                    <a:ext uri="{9D8B030D-6E8A-4147-A177-3AD203B41FA5}">
                      <a16:colId xmlns:a16="http://schemas.microsoft.com/office/drawing/2014/main" val="3887833784"/>
                    </a:ext>
                  </a:extLst>
                </a:gridCol>
                <a:gridCol w="549320">
                  <a:extLst>
                    <a:ext uri="{9D8B030D-6E8A-4147-A177-3AD203B41FA5}">
                      <a16:colId xmlns:a16="http://schemas.microsoft.com/office/drawing/2014/main" val="2374487029"/>
                    </a:ext>
                  </a:extLst>
                </a:gridCol>
                <a:gridCol w="597086">
                  <a:extLst>
                    <a:ext uri="{9D8B030D-6E8A-4147-A177-3AD203B41FA5}">
                      <a16:colId xmlns:a16="http://schemas.microsoft.com/office/drawing/2014/main" val="796710932"/>
                    </a:ext>
                  </a:extLst>
                </a:gridCol>
                <a:gridCol w="597086">
                  <a:extLst>
                    <a:ext uri="{9D8B030D-6E8A-4147-A177-3AD203B41FA5}">
                      <a16:colId xmlns:a16="http://schemas.microsoft.com/office/drawing/2014/main" val="2016631829"/>
                    </a:ext>
                  </a:extLst>
                </a:gridCol>
                <a:gridCol w="549320">
                  <a:extLst>
                    <a:ext uri="{9D8B030D-6E8A-4147-A177-3AD203B41FA5}">
                      <a16:colId xmlns:a16="http://schemas.microsoft.com/office/drawing/2014/main" val="1266140366"/>
                    </a:ext>
                  </a:extLst>
                </a:gridCol>
                <a:gridCol w="549320">
                  <a:extLst>
                    <a:ext uri="{9D8B030D-6E8A-4147-A177-3AD203B41FA5}">
                      <a16:colId xmlns:a16="http://schemas.microsoft.com/office/drawing/2014/main" val="1945420678"/>
                    </a:ext>
                  </a:extLst>
                </a:gridCol>
                <a:gridCol w="683562">
                  <a:extLst>
                    <a:ext uri="{9D8B030D-6E8A-4147-A177-3AD203B41FA5}">
                      <a16:colId xmlns:a16="http://schemas.microsoft.com/office/drawing/2014/main" val="1731243273"/>
                    </a:ext>
                  </a:extLst>
                </a:gridCol>
              </a:tblGrid>
              <a:tr h="332642">
                <a:tc>
                  <a:txBody>
                    <a:bodyPr/>
                    <a:lstStyle/>
                    <a:p>
                      <a:pPr marL="0" marR="0">
                        <a:lnSpc>
                          <a:spcPct val="107000"/>
                        </a:lnSpc>
                        <a:spcBef>
                          <a:spcPts val="0"/>
                        </a:spcBef>
                        <a:spcAft>
                          <a:spcPts val="0"/>
                        </a:spcAft>
                      </a:pPr>
                      <a:r>
                        <a:rPr lang="en-US" sz="1400" b="1">
                          <a:effectLst/>
                        </a:rPr>
                        <a:t>Spectrum</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C</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O</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Si</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S</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V</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Cr</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Mn</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Fe</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Ni</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Cu</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Mo</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Total</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46649307"/>
                  </a:ext>
                </a:extLst>
              </a:tr>
              <a:tr h="332642">
                <a:tc>
                  <a:txBody>
                    <a:bodyPr/>
                    <a:lstStyle/>
                    <a:p>
                      <a:pPr marL="0" marR="0">
                        <a:lnSpc>
                          <a:spcPct val="107000"/>
                        </a:lnSpc>
                        <a:spcBef>
                          <a:spcPts val="0"/>
                        </a:spcBef>
                        <a:spcAft>
                          <a:spcPts val="0"/>
                        </a:spcAft>
                      </a:pPr>
                      <a:r>
                        <a:rPr lang="en-US" sz="1400" b="1">
                          <a:effectLst/>
                        </a:rPr>
                        <a:t>A1</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3.99</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27.31</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0.56</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dirty="0">
                          <a:effectLst/>
                        </a:rPr>
                        <a:t>0.17</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25.59</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2.50</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27.41</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12.47</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dirty="0" smtClean="0">
                          <a:effectLst/>
                        </a:rPr>
                        <a:t>100.0</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90392451"/>
                  </a:ext>
                </a:extLst>
              </a:tr>
              <a:tr h="332642">
                <a:tc>
                  <a:txBody>
                    <a:bodyPr/>
                    <a:lstStyle/>
                    <a:p>
                      <a:pPr marL="0" marR="0">
                        <a:lnSpc>
                          <a:spcPct val="107000"/>
                        </a:lnSpc>
                        <a:spcBef>
                          <a:spcPts val="0"/>
                        </a:spcBef>
                        <a:spcAft>
                          <a:spcPts val="0"/>
                        </a:spcAft>
                      </a:pPr>
                      <a:r>
                        <a:rPr lang="en-US" sz="1400" b="1">
                          <a:effectLst/>
                        </a:rPr>
                        <a:t>P1</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5.31</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30.67</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1.77</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5.72</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0.40</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44.93</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6.13</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4.67</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0.42</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dirty="0" smtClean="0">
                          <a:effectLst/>
                        </a:rPr>
                        <a:t>100.0</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44261167"/>
                  </a:ext>
                </a:extLst>
              </a:tr>
              <a:tr h="332642">
                <a:tc>
                  <a:txBody>
                    <a:bodyPr/>
                    <a:lstStyle/>
                    <a:p>
                      <a:pPr marL="0" marR="0">
                        <a:lnSpc>
                          <a:spcPct val="107000"/>
                        </a:lnSpc>
                        <a:spcBef>
                          <a:spcPts val="0"/>
                        </a:spcBef>
                        <a:spcAft>
                          <a:spcPts val="0"/>
                        </a:spcAft>
                      </a:pPr>
                      <a:r>
                        <a:rPr lang="en-US" sz="1400" b="1">
                          <a:effectLst/>
                        </a:rPr>
                        <a:t>P2</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5.35</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8.01</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dirty="0">
                          <a:effectLst/>
                        </a:rPr>
                        <a:t>1.41</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6.48</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0.93</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27.12</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48.82</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1.88</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dirty="0" smtClean="0">
                          <a:effectLst/>
                        </a:rPr>
                        <a:t>100.0</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03144026"/>
                  </a:ext>
                </a:extLst>
              </a:tr>
              <a:tr h="332642">
                <a:tc>
                  <a:txBody>
                    <a:bodyPr/>
                    <a:lstStyle/>
                    <a:p>
                      <a:pPr marL="0" marR="0">
                        <a:lnSpc>
                          <a:spcPct val="107000"/>
                        </a:lnSpc>
                        <a:spcBef>
                          <a:spcPts val="0"/>
                        </a:spcBef>
                        <a:spcAft>
                          <a:spcPts val="0"/>
                        </a:spcAft>
                      </a:pPr>
                      <a:r>
                        <a:rPr lang="en-US" sz="1400" b="1">
                          <a:effectLst/>
                        </a:rPr>
                        <a:t>A2</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5.12</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32.03</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0.31</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12.12</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2.00</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45.49</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2.93</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dirty="0" smtClean="0">
                          <a:effectLst/>
                        </a:rPr>
                        <a:t>100.0</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83166422"/>
                  </a:ext>
                </a:extLst>
              </a:tr>
              <a:tr h="332642">
                <a:tc>
                  <a:txBody>
                    <a:bodyPr/>
                    <a:lstStyle/>
                    <a:p>
                      <a:pPr marL="0" marR="0">
                        <a:lnSpc>
                          <a:spcPct val="107000"/>
                        </a:lnSpc>
                        <a:spcBef>
                          <a:spcPts val="0"/>
                        </a:spcBef>
                        <a:spcAft>
                          <a:spcPts val="0"/>
                        </a:spcAft>
                      </a:pPr>
                      <a:r>
                        <a:rPr lang="en-US" sz="1400" b="1" dirty="0">
                          <a:effectLst/>
                        </a:rPr>
                        <a:t>A3</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6.21</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0.43</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17.82</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1.84</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64.55</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8.07</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0.66</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0.43</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dirty="0" smtClean="0">
                          <a:effectLst/>
                        </a:rPr>
                        <a:t>100.0</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49203396"/>
                  </a:ext>
                </a:extLst>
              </a:tr>
              <a:tr h="332642">
                <a:tc>
                  <a:txBody>
                    <a:bodyPr/>
                    <a:lstStyle/>
                    <a:p>
                      <a:pPr marL="0" marR="0">
                        <a:lnSpc>
                          <a:spcPct val="107000"/>
                        </a:lnSpc>
                        <a:spcBef>
                          <a:spcPts val="0"/>
                        </a:spcBef>
                        <a:spcAft>
                          <a:spcPts val="0"/>
                        </a:spcAft>
                      </a:pPr>
                      <a:r>
                        <a:rPr lang="en-US" sz="1400" b="1">
                          <a:effectLst/>
                        </a:rPr>
                        <a:t>P3</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34.61</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21.58</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2.87</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0.30</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26.70</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5.17</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8.07</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0.70</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dirty="0" smtClean="0">
                          <a:effectLst/>
                        </a:rPr>
                        <a:t>100.0</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50130659"/>
                  </a:ext>
                </a:extLst>
              </a:tr>
              <a:tr h="332642">
                <a:tc>
                  <a:txBody>
                    <a:bodyPr/>
                    <a:lstStyle/>
                    <a:p>
                      <a:pPr marL="0" marR="0">
                        <a:lnSpc>
                          <a:spcPct val="107000"/>
                        </a:lnSpc>
                        <a:spcBef>
                          <a:spcPts val="0"/>
                        </a:spcBef>
                        <a:spcAft>
                          <a:spcPts val="0"/>
                        </a:spcAft>
                      </a:pPr>
                      <a:r>
                        <a:rPr lang="en-US" sz="1400" b="1">
                          <a:effectLst/>
                        </a:rPr>
                        <a:t>P4</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dirty="0">
                          <a:effectLst/>
                        </a:rPr>
                        <a:t>9.86</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36.68</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4.03</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0.18</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39.34</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4.61</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4.68</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0.61</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400" b="1" dirty="0" smtClean="0">
                          <a:effectLst/>
                        </a:rPr>
                        <a:t>100.0</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73444881"/>
                  </a:ext>
                </a:extLst>
              </a:tr>
            </a:tbl>
          </a:graphicData>
        </a:graphic>
      </p:graphicFrame>
      <p:sp>
        <p:nvSpPr>
          <p:cNvPr id="19" name="TextBox 18"/>
          <p:cNvSpPr txBox="1"/>
          <p:nvPr/>
        </p:nvSpPr>
        <p:spPr>
          <a:xfrm>
            <a:off x="2207765" y="899930"/>
            <a:ext cx="2820924" cy="369332"/>
          </a:xfrm>
          <a:prstGeom prst="rect">
            <a:avLst/>
          </a:prstGeom>
          <a:noFill/>
        </p:spPr>
        <p:txBody>
          <a:bodyPr wrap="square" rtlCol="0">
            <a:spAutoFit/>
          </a:bodyPr>
          <a:lstStyle/>
          <a:p>
            <a:r>
              <a:rPr lang="en-US" dirty="0" smtClean="0"/>
              <a:t>Outer Surface (As Prepared)</a:t>
            </a:r>
            <a:endParaRPr lang="en-US" dirty="0"/>
          </a:p>
        </p:txBody>
      </p:sp>
      <p:pic>
        <p:nvPicPr>
          <p:cNvPr id="21" name="Picture 20"/>
          <p:cNvPicPr>
            <a:picLocks noChangeAspect="1"/>
          </p:cNvPicPr>
          <p:nvPr/>
        </p:nvPicPr>
        <p:blipFill>
          <a:blip r:embed="rId7"/>
          <a:stretch>
            <a:fillRect/>
          </a:stretch>
        </p:blipFill>
        <p:spPr>
          <a:xfrm>
            <a:off x="2037783" y="1301440"/>
            <a:ext cx="3160889" cy="2286000"/>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2612331485"/>
              </p:ext>
            </p:extLst>
          </p:nvPr>
        </p:nvGraphicFramePr>
        <p:xfrm>
          <a:off x="332509" y="4188251"/>
          <a:ext cx="7439890" cy="2661138"/>
        </p:xfrm>
        <a:graphic>
          <a:graphicData uri="http://schemas.openxmlformats.org/drawingml/2006/table">
            <a:tbl>
              <a:tblPr firstRow="1" firstCol="1" bandRow="1">
                <a:tableStyleId>{5C22544A-7EE6-4342-B048-85BDC9FD1C3A}</a:tableStyleId>
              </a:tblPr>
              <a:tblGrid>
                <a:gridCol w="860168">
                  <a:extLst>
                    <a:ext uri="{9D8B030D-6E8A-4147-A177-3AD203B41FA5}">
                      <a16:colId xmlns:a16="http://schemas.microsoft.com/office/drawing/2014/main" val="1186040833"/>
                    </a:ext>
                  </a:extLst>
                </a:gridCol>
                <a:gridCol w="727711">
                  <a:extLst>
                    <a:ext uri="{9D8B030D-6E8A-4147-A177-3AD203B41FA5}">
                      <a16:colId xmlns:a16="http://schemas.microsoft.com/office/drawing/2014/main" val="2655659625"/>
                    </a:ext>
                  </a:extLst>
                </a:gridCol>
                <a:gridCol w="732499">
                  <a:extLst>
                    <a:ext uri="{9D8B030D-6E8A-4147-A177-3AD203B41FA5}">
                      <a16:colId xmlns:a16="http://schemas.microsoft.com/office/drawing/2014/main" val="2797635015"/>
                    </a:ext>
                  </a:extLst>
                </a:gridCol>
                <a:gridCol w="727711">
                  <a:extLst>
                    <a:ext uri="{9D8B030D-6E8A-4147-A177-3AD203B41FA5}">
                      <a16:colId xmlns:a16="http://schemas.microsoft.com/office/drawing/2014/main" val="3129979982"/>
                    </a:ext>
                  </a:extLst>
                </a:gridCol>
                <a:gridCol w="732499">
                  <a:extLst>
                    <a:ext uri="{9D8B030D-6E8A-4147-A177-3AD203B41FA5}">
                      <a16:colId xmlns:a16="http://schemas.microsoft.com/office/drawing/2014/main" val="2714456083"/>
                    </a:ext>
                  </a:extLst>
                </a:gridCol>
                <a:gridCol w="727711">
                  <a:extLst>
                    <a:ext uri="{9D8B030D-6E8A-4147-A177-3AD203B41FA5}">
                      <a16:colId xmlns:a16="http://schemas.microsoft.com/office/drawing/2014/main" val="1454264647"/>
                    </a:ext>
                  </a:extLst>
                </a:gridCol>
                <a:gridCol w="732499">
                  <a:extLst>
                    <a:ext uri="{9D8B030D-6E8A-4147-A177-3AD203B41FA5}">
                      <a16:colId xmlns:a16="http://schemas.microsoft.com/office/drawing/2014/main" val="1094170236"/>
                    </a:ext>
                  </a:extLst>
                </a:gridCol>
                <a:gridCol w="732499">
                  <a:extLst>
                    <a:ext uri="{9D8B030D-6E8A-4147-A177-3AD203B41FA5}">
                      <a16:colId xmlns:a16="http://schemas.microsoft.com/office/drawing/2014/main" val="1872502639"/>
                    </a:ext>
                  </a:extLst>
                </a:gridCol>
                <a:gridCol w="727711">
                  <a:extLst>
                    <a:ext uri="{9D8B030D-6E8A-4147-A177-3AD203B41FA5}">
                      <a16:colId xmlns:a16="http://schemas.microsoft.com/office/drawing/2014/main" val="789199297"/>
                    </a:ext>
                  </a:extLst>
                </a:gridCol>
                <a:gridCol w="738882">
                  <a:extLst>
                    <a:ext uri="{9D8B030D-6E8A-4147-A177-3AD203B41FA5}">
                      <a16:colId xmlns:a16="http://schemas.microsoft.com/office/drawing/2014/main" val="890943669"/>
                    </a:ext>
                  </a:extLst>
                </a:gridCol>
              </a:tblGrid>
              <a:tr h="443523">
                <a:tc>
                  <a:txBody>
                    <a:bodyPr/>
                    <a:lstStyle/>
                    <a:p>
                      <a:pPr marL="0" marR="0">
                        <a:lnSpc>
                          <a:spcPts val="1200"/>
                        </a:lnSpc>
                        <a:spcBef>
                          <a:spcPts val="0"/>
                        </a:spcBef>
                        <a:spcAft>
                          <a:spcPts val="0"/>
                        </a:spcAft>
                      </a:pPr>
                      <a:r>
                        <a:rPr lang="en-GB" sz="1400" b="1" dirty="0">
                          <a:effectLst/>
                        </a:rPr>
                        <a:t>Spectrum</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C</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O</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Si</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Cr</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Mn</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Fe</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Ni</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Cu</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Total</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91802357"/>
                  </a:ext>
                </a:extLst>
              </a:tr>
              <a:tr h="443523">
                <a:tc>
                  <a:txBody>
                    <a:bodyPr/>
                    <a:lstStyle/>
                    <a:p>
                      <a:pPr marL="0" marR="0">
                        <a:lnSpc>
                          <a:spcPts val="1200"/>
                        </a:lnSpc>
                        <a:spcBef>
                          <a:spcPts val="0"/>
                        </a:spcBef>
                        <a:spcAft>
                          <a:spcPts val="0"/>
                        </a:spcAft>
                      </a:pPr>
                      <a:r>
                        <a:rPr lang="en-GB" sz="1400" b="1" dirty="0">
                          <a:effectLst/>
                        </a:rPr>
                        <a:t>A1</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5.00</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34.50</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0.21</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3.35</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0.89</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53.78</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2.28</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 </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smtClean="0">
                          <a:effectLst/>
                        </a:rPr>
                        <a:t>100.0</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03083345"/>
                  </a:ext>
                </a:extLst>
              </a:tr>
              <a:tr h="443523">
                <a:tc>
                  <a:txBody>
                    <a:bodyPr/>
                    <a:lstStyle/>
                    <a:p>
                      <a:pPr marL="0" marR="0">
                        <a:lnSpc>
                          <a:spcPts val="1200"/>
                        </a:lnSpc>
                        <a:spcBef>
                          <a:spcPts val="0"/>
                        </a:spcBef>
                        <a:spcAft>
                          <a:spcPts val="0"/>
                        </a:spcAft>
                      </a:pPr>
                      <a:r>
                        <a:rPr lang="en-GB" sz="1400" b="1">
                          <a:effectLst/>
                        </a:rPr>
                        <a:t>A2</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9.64</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35.11</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 </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2.03</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0.82</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50.72</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1.68</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 </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smtClean="0">
                          <a:effectLst/>
                        </a:rPr>
                        <a:t>100.0</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995856716"/>
                  </a:ext>
                </a:extLst>
              </a:tr>
              <a:tr h="443523">
                <a:tc>
                  <a:txBody>
                    <a:bodyPr/>
                    <a:lstStyle/>
                    <a:p>
                      <a:pPr marL="0" marR="0">
                        <a:lnSpc>
                          <a:spcPts val="1200"/>
                        </a:lnSpc>
                        <a:spcBef>
                          <a:spcPts val="0"/>
                        </a:spcBef>
                        <a:spcAft>
                          <a:spcPts val="0"/>
                        </a:spcAft>
                      </a:pPr>
                      <a:r>
                        <a:rPr lang="en-GB" sz="1400" b="1">
                          <a:effectLst/>
                        </a:rPr>
                        <a:t>A3</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6.90</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 </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0.40</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17.73</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1.70</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64.62</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8.10</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0.54</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smtClean="0">
                          <a:effectLst/>
                        </a:rPr>
                        <a:t>100.0</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420997968"/>
                  </a:ext>
                </a:extLst>
              </a:tr>
              <a:tr h="443523">
                <a:tc>
                  <a:txBody>
                    <a:bodyPr/>
                    <a:lstStyle/>
                    <a:p>
                      <a:pPr marL="0" marR="0">
                        <a:lnSpc>
                          <a:spcPts val="1200"/>
                        </a:lnSpc>
                        <a:spcBef>
                          <a:spcPts val="0"/>
                        </a:spcBef>
                        <a:spcAft>
                          <a:spcPts val="0"/>
                        </a:spcAft>
                      </a:pPr>
                      <a:r>
                        <a:rPr lang="en-GB" sz="1400" b="1">
                          <a:effectLst/>
                        </a:rPr>
                        <a:t>P1</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5.08</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21.97</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0.63</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27.42</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3.31</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24.27</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16.22</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1.11</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smtClean="0">
                          <a:effectLst/>
                        </a:rPr>
                        <a:t>100.0</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95349810"/>
                  </a:ext>
                </a:extLst>
              </a:tr>
              <a:tr h="443523">
                <a:tc>
                  <a:txBody>
                    <a:bodyPr/>
                    <a:lstStyle/>
                    <a:p>
                      <a:pPr marL="0" marR="0">
                        <a:lnSpc>
                          <a:spcPts val="1200"/>
                        </a:lnSpc>
                        <a:spcBef>
                          <a:spcPts val="0"/>
                        </a:spcBef>
                        <a:spcAft>
                          <a:spcPts val="0"/>
                        </a:spcAft>
                      </a:pPr>
                      <a:r>
                        <a:rPr lang="en-GB" sz="1400" b="1">
                          <a:effectLst/>
                        </a:rPr>
                        <a:t>P2</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4.85</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28.28</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a:effectLst/>
                        </a:rPr>
                        <a:t>0.52</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22.98</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3.17</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16.33</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22.47</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a:effectLst/>
                        </a:rPr>
                        <a:t>1.41</a:t>
                      </a:r>
                      <a:endParaRPr lang="en-US" sz="14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ts val="1200"/>
                        </a:lnSpc>
                        <a:spcBef>
                          <a:spcPts val="0"/>
                        </a:spcBef>
                        <a:spcAft>
                          <a:spcPts val="0"/>
                        </a:spcAft>
                      </a:pPr>
                      <a:r>
                        <a:rPr lang="en-GB" sz="1400" b="1" dirty="0" smtClean="0">
                          <a:effectLst/>
                        </a:rPr>
                        <a:t>100.0</a:t>
                      </a:r>
                      <a:endParaRPr lang="en-US" sz="1400" b="1"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42150792"/>
                  </a:ext>
                </a:extLst>
              </a:tr>
            </a:tbl>
          </a:graphicData>
        </a:graphic>
      </p:graphicFrame>
      <p:sp>
        <p:nvSpPr>
          <p:cNvPr id="23" name="TextBox 22"/>
          <p:cNvSpPr txBox="1"/>
          <p:nvPr/>
        </p:nvSpPr>
        <p:spPr>
          <a:xfrm>
            <a:off x="10526712" y="3804284"/>
            <a:ext cx="6626860" cy="338554"/>
          </a:xfrm>
          <a:prstGeom prst="rect">
            <a:avLst/>
          </a:prstGeom>
          <a:noFill/>
        </p:spPr>
        <p:txBody>
          <a:bodyPr wrap="square" rtlCol="0">
            <a:spAutoFit/>
          </a:bodyPr>
          <a:lstStyle/>
          <a:p>
            <a:r>
              <a:rPr lang="en-US" sz="1600" b="1" dirty="0"/>
              <a:t>Table </a:t>
            </a:r>
            <a:r>
              <a:rPr lang="en-US" sz="1600" b="1" dirty="0" smtClean="0"/>
              <a:t>4: </a:t>
            </a:r>
            <a:r>
              <a:rPr lang="en-US" sz="1600" dirty="0"/>
              <a:t>SEM-EDS Analysis of the sample from </a:t>
            </a:r>
            <a:r>
              <a:rPr lang="en-US" sz="1600" dirty="0" smtClean="0"/>
              <a:t>the </a:t>
            </a:r>
            <a:r>
              <a:rPr lang="en-US" sz="1600" dirty="0"/>
              <a:t>pipe as </a:t>
            </a:r>
            <a:r>
              <a:rPr lang="en-US" sz="1600" dirty="0" smtClean="0"/>
              <a:t>prepared </a:t>
            </a:r>
            <a:r>
              <a:rPr lang="en-US" sz="1600" dirty="0"/>
              <a:t>condition.</a:t>
            </a:r>
          </a:p>
        </p:txBody>
      </p:sp>
      <p:sp>
        <p:nvSpPr>
          <p:cNvPr id="24" name="TextBox 23"/>
          <p:cNvSpPr txBox="1"/>
          <p:nvPr/>
        </p:nvSpPr>
        <p:spPr>
          <a:xfrm>
            <a:off x="10374311" y="7066231"/>
            <a:ext cx="662686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Significant amounts of S could be observed in the corrosion product inside the crack indicating that the cracking mechanism is corrosion fatigue</a:t>
            </a:r>
          </a:p>
          <a:p>
            <a:endParaRPr lang="en-US" dirty="0"/>
          </a:p>
          <a:p>
            <a:pPr marL="285750" indent="-285750">
              <a:buFont typeface="Arial" panose="020B0604020202020204" pitchFamily="34" charset="0"/>
              <a:buChar char="•"/>
            </a:pPr>
            <a:r>
              <a:rPr lang="en-US" dirty="0"/>
              <a:t>Grain boundary attack which is a sign of </a:t>
            </a:r>
            <a:r>
              <a:rPr lang="en-US" dirty="0" err="1" smtClean="0"/>
              <a:t>sulphidation</a:t>
            </a:r>
            <a:r>
              <a:rPr lang="en-US" dirty="0" smtClean="0"/>
              <a:t> could </a:t>
            </a:r>
            <a:r>
              <a:rPr lang="en-US" dirty="0"/>
              <a:t>be </a:t>
            </a:r>
            <a:r>
              <a:rPr lang="en-US" dirty="0" smtClean="0"/>
              <a:t>observed.</a:t>
            </a:r>
            <a:endParaRPr lang="en-US" dirty="0"/>
          </a:p>
          <a:p>
            <a:endParaRPr lang="en-US" dirty="0"/>
          </a:p>
        </p:txBody>
      </p:sp>
    </p:spTree>
    <p:extLst>
      <p:ext uri="{BB962C8B-B14F-4D97-AF65-F5344CB8AC3E}">
        <p14:creationId xmlns:p14="http://schemas.microsoft.com/office/powerpoint/2010/main" val="2007180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Content Placeholder 4"/>
          <p:cNvSpPr txBox="1">
            <a:spLocks/>
          </p:cNvSpPr>
          <p:nvPr/>
        </p:nvSpPr>
        <p:spPr>
          <a:xfrm>
            <a:off x="152400" y="223621"/>
            <a:ext cx="17907000" cy="7848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defRPr/>
            </a:pPr>
            <a:r>
              <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rPr>
              <a:t>SEM (Nipolet) </a:t>
            </a:r>
          </a:p>
          <a:p>
            <a:pPr marL="0" indent="0" algn="just">
              <a:spcAft>
                <a:spcPts val="600"/>
              </a:spcAft>
              <a:buFont typeface="Arial" pitchFamily="34" charset="0"/>
              <a:buNone/>
              <a:defRPr/>
            </a:pPr>
            <a:endPar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endParaRPr>
          </a:p>
        </p:txBody>
      </p:sp>
      <p:sp>
        <p:nvSpPr>
          <p:cNvPr id="14" name="TextBox 13"/>
          <p:cNvSpPr txBox="1"/>
          <p:nvPr/>
        </p:nvSpPr>
        <p:spPr>
          <a:xfrm>
            <a:off x="12692498" y="925799"/>
            <a:ext cx="2820924" cy="369332"/>
          </a:xfrm>
          <a:prstGeom prst="rect">
            <a:avLst/>
          </a:prstGeom>
          <a:noFill/>
        </p:spPr>
        <p:txBody>
          <a:bodyPr wrap="square" rtlCol="0">
            <a:spAutoFit/>
          </a:bodyPr>
          <a:lstStyle/>
          <a:p>
            <a:r>
              <a:rPr lang="en-US" dirty="0" smtClean="0"/>
              <a:t>Inner Surface (As Prepared)</a:t>
            </a:r>
            <a:endParaRPr lang="en-US" dirty="0"/>
          </a:p>
        </p:txBody>
      </p:sp>
      <p:sp>
        <p:nvSpPr>
          <p:cNvPr id="18" name="TextBox 17"/>
          <p:cNvSpPr txBox="1"/>
          <p:nvPr/>
        </p:nvSpPr>
        <p:spPr>
          <a:xfrm>
            <a:off x="824071" y="3840811"/>
            <a:ext cx="6807516" cy="338554"/>
          </a:xfrm>
          <a:prstGeom prst="rect">
            <a:avLst/>
          </a:prstGeom>
          <a:noFill/>
        </p:spPr>
        <p:txBody>
          <a:bodyPr wrap="square" rtlCol="0">
            <a:spAutoFit/>
          </a:bodyPr>
          <a:lstStyle/>
          <a:p>
            <a:r>
              <a:rPr lang="en-US" sz="1600" b="1" dirty="0"/>
              <a:t>Table </a:t>
            </a:r>
            <a:r>
              <a:rPr lang="en-US" sz="1600" b="1" dirty="0" smtClean="0"/>
              <a:t>5: </a:t>
            </a:r>
            <a:r>
              <a:rPr lang="en-US" sz="1600" dirty="0"/>
              <a:t>SEM-EDS Analysis of the sample from </a:t>
            </a:r>
            <a:r>
              <a:rPr lang="en-US" sz="1600" dirty="0" smtClean="0"/>
              <a:t>the nipolet </a:t>
            </a:r>
            <a:r>
              <a:rPr lang="en-US" sz="1600" dirty="0"/>
              <a:t>as </a:t>
            </a:r>
            <a:r>
              <a:rPr lang="en-US" sz="1600" dirty="0" smtClean="0"/>
              <a:t>received </a:t>
            </a:r>
            <a:r>
              <a:rPr lang="en-US" sz="1600" dirty="0"/>
              <a:t>condition.</a:t>
            </a:r>
          </a:p>
        </p:txBody>
      </p:sp>
      <p:sp>
        <p:nvSpPr>
          <p:cNvPr id="20" name="TextBox 19"/>
          <p:cNvSpPr txBox="1"/>
          <p:nvPr/>
        </p:nvSpPr>
        <p:spPr>
          <a:xfrm>
            <a:off x="914399" y="7014201"/>
            <a:ext cx="6626860" cy="923330"/>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Significant amounts of N, S, Si and Ca could be observed</a:t>
            </a:r>
          </a:p>
          <a:p>
            <a:endParaRPr lang="en-US" dirty="0"/>
          </a:p>
        </p:txBody>
      </p:sp>
      <p:sp>
        <p:nvSpPr>
          <p:cNvPr id="23" name="TextBox 22"/>
          <p:cNvSpPr txBox="1"/>
          <p:nvPr/>
        </p:nvSpPr>
        <p:spPr>
          <a:xfrm>
            <a:off x="10439400" y="3840811"/>
            <a:ext cx="6857998" cy="338554"/>
          </a:xfrm>
          <a:prstGeom prst="rect">
            <a:avLst/>
          </a:prstGeom>
          <a:noFill/>
        </p:spPr>
        <p:txBody>
          <a:bodyPr wrap="square" rtlCol="0">
            <a:spAutoFit/>
          </a:bodyPr>
          <a:lstStyle/>
          <a:p>
            <a:r>
              <a:rPr lang="en-US" sz="1600" b="1" dirty="0"/>
              <a:t>Table 6</a:t>
            </a:r>
            <a:r>
              <a:rPr lang="en-US" sz="1600" b="1" dirty="0" smtClean="0"/>
              <a:t>: </a:t>
            </a:r>
            <a:r>
              <a:rPr lang="en-US" sz="1600" dirty="0"/>
              <a:t>SEM-EDS Analysis of the sample from </a:t>
            </a:r>
            <a:r>
              <a:rPr lang="en-US" sz="1600" dirty="0" smtClean="0"/>
              <a:t>the nipolet </a:t>
            </a:r>
            <a:r>
              <a:rPr lang="en-US" sz="1600" dirty="0"/>
              <a:t>as </a:t>
            </a:r>
            <a:r>
              <a:rPr lang="en-US" sz="1600" dirty="0" smtClean="0"/>
              <a:t>prepared </a:t>
            </a:r>
            <a:r>
              <a:rPr lang="en-US" sz="1600" dirty="0"/>
              <a:t>condition.</a:t>
            </a:r>
          </a:p>
        </p:txBody>
      </p:sp>
      <p:sp>
        <p:nvSpPr>
          <p:cNvPr id="24" name="TextBox 23"/>
          <p:cNvSpPr txBox="1"/>
          <p:nvPr/>
        </p:nvSpPr>
        <p:spPr>
          <a:xfrm>
            <a:off x="10554969" y="7405547"/>
            <a:ext cx="662686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Significant </a:t>
            </a:r>
            <a:r>
              <a:rPr lang="en-US" dirty="0"/>
              <a:t>amounts of S could be observed in the corrosion product inside the elongated </a:t>
            </a:r>
            <a:r>
              <a:rPr lang="en-US" dirty="0" smtClean="0"/>
              <a:t>pits/micro-cracks</a:t>
            </a:r>
          </a:p>
          <a:p>
            <a:endParaRPr lang="en-US" dirty="0"/>
          </a:p>
          <a:p>
            <a:pPr marL="285750" indent="-285750">
              <a:buFont typeface="Arial" panose="020B0604020202020204" pitchFamily="34" charset="0"/>
              <a:buChar char="•"/>
            </a:pPr>
            <a:r>
              <a:rPr lang="en-US" dirty="0" smtClean="0"/>
              <a:t>The </a:t>
            </a:r>
            <a:r>
              <a:rPr lang="en-US" dirty="0"/>
              <a:t>presence of the dark dots in the grain boundaries ahead of the crack is indicative of </a:t>
            </a:r>
            <a:r>
              <a:rPr lang="en-US" dirty="0" err="1"/>
              <a:t>sulphidation</a:t>
            </a:r>
            <a:endParaRPr lang="en-US" dirty="0"/>
          </a:p>
          <a:p>
            <a:endParaRPr lang="en-US" dirty="0"/>
          </a:p>
        </p:txBody>
      </p:sp>
      <p:pic>
        <p:nvPicPr>
          <p:cNvPr id="5" name="Picture 4"/>
          <p:cNvPicPr>
            <a:picLocks noChangeAspect="1"/>
          </p:cNvPicPr>
          <p:nvPr/>
        </p:nvPicPr>
        <p:blipFill>
          <a:blip r:embed="rId6"/>
          <a:stretch>
            <a:fillRect/>
          </a:stretch>
        </p:blipFill>
        <p:spPr>
          <a:xfrm>
            <a:off x="2307579" y="1297374"/>
            <a:ext cx="3106757" cy="2286000"/>
          </a:xfrm>
          <a:prstGeom prst="rect">
            <a:avLst/>
          </a:prstGeom>
        </p:spPr>
      </p:pic>
      <p:sp>
        <p:nvSpPr>
          <p:cNvPr id="16" name="TextBox 15"/>
          <p:cNvSpPr txBox="1"/>
          <p:nvPr/>
        </p:nvSpPr>
        <p:spPr>
          <a:xfrm>
            <a:off x="2489357" y="928040"/>
            <a:ext cx="2743200" cy="369332"/>
          </a:xfrm>
          <a:prstGeom prst="rect">
            <a:avLst/>
          </a:prstGeom>
          <a:noFill/>
        </p:spPr>
        <p:txBody>
          <a:bodyPr wrap="square" rtlCol="0">
            <a:spAutoFit/>
          </a:bodyPr>
          <a:lstStyle/>
          <a:p>
            <a:r>
              <a:rPr lang="en-US" dirty="0" smtClean="0"/>
              <a:t>Inner Surface (As Received) </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783253384"/>
              </p:ext>
            </p:extLst>
          </p:nvPr>
        </p:nvGraphicFramePr>
        <p:xfrm>
          <a:off x="304808" y="4182550"/>
          <a:ext cx="8534394" cy="2831651"/>
        </p:xfrm>
        <a:graphic>
          <a:graphicData uri="http://schemas.openxmlformats.org/drawingml/2006/table">
            <a:tbl>
              <a:tblPr firstRow="1" firstCol="1" bandRow="1">
                <a:tableStyleId>{5C22544A-7EE6-4342-B048-85BDC9FD1C3A}</a:tableStyleId>
              </a:tblPr>
              <a:tblGrid>
                <a:gridCol w="1039335">
                  <a:extLst>
                    <a:ext uri="{9D8B030D-6E8A-4147-A177-3AD203B41FA5}">
                      <a16:colId xmlns:a16="http://schemas.microsoft.com/office/drawing/2014/main" val="1312676137"/>
                    </a:ext>
                  </a:extLst>
                </a:gridCol>
                <a:gridCol w="555551">
                  <a:extLst>
                    <a:ext uri="{9D8B030D-6E8A-4147-A177-3AD203B41FA5}">
                      <a16:colId xmlns:a16="http://schemas.microsoft.com/office/drawing/2014/main" val="3315483016"/>
                    </a:ext>
                  </a:extLst>
                </a:gridCol>
                <a:gridCol w="503273">
                  <a:extLst>
                    <a:ext uri="{9D8B030D-6E8A-4147-A177-3AD203B41FA5}">
                      <a16:colId xmlns:a16="http://schemas.microsoft.com/office/drawing/2014/main" val="22605868"/>
                    </a:ext>
                  </a:extLst>
                </a:gridCol>
                <a:gridCol w="555551">
                  <a:extLst>
                    <a:ext uri="{9D8B030D-6E8A-4147-A177-3AD203B41FA5}">
                      <a16:colId xmlns:a16="http://schemas.microsoft.com/office/drawing/2014/main" val="3842957925"/>
                    </a:ext>
                  </a:extLst>
                </a:gridCol>
                <a:gridCol w="503273">
                  <a:extLst>
                    <a:ext uri="{9D8B030D-6E8A-4147-A177-3AD203B41FA5}">
                      <a16:colId xmlns:a16="http://schemas.microsoft.com/office/drawing/2014/main" val="408534382"/>
                    </a:ext>
                  </a:extLst>
                </a:gridCol>
                <a:gridCol w="555551">
                  <a:extLst>
                    <a:ext uri="{9D8B030D-6E8A-4147-A177-3AD203B41FA5}">
                      <a16:colId xmlns:a16="http://schemas.microsoft.com/office/drawing/2014/main" val="1802468964"/>
                    </a:ext>
                  </a:extLst>
                </a:gridCol>
                <a:gridCol w="503273">
                  <a:extLst>
                    <a:ext uri="{9D8B030D-6E8A-4147-A177-3AD203B41FA5}">
                      <a16:colId xmlns:a16="http://schemas.microsoft.com/office/drawing/2014/main" val="4162978961"/>
                    </a:ext>
                  </a:extLst>
                </a:gridCol>
                <a:gridCol w="555551">
                  <a:extLst>
                    <a:ext uri="{9D8B030D-6E8A-4147-A177-3AD203B41FA5}">
                      <a16:colId xmlns:a16="http://schemas.microsoft.com/office/drawing/2014/main" val="3499391756"/>
                    </a:ext>
                  </a:extLst>
                </a:gridCol>
                <a:gridCol w="503273">
                  <a:extLst>
                    <a:ext uri="{9D8B030D-6E8A-4147-A177-3AD203B41FA5}">
                      <a16:colId xmlns:a16="http://schemas.microsoft.com/office/drawing/2014/main" val="3762669737"/>
                    </a:ext>
                  </a:extLst>
                </a:gridCol>
                <a:gridCol w="555551">
                  <a:extLst>
                    <a:ext uri="{9D8B030D-6E8A-4147-A177-3AD203B41FA5}">
                      <a16:colId xmlns:a16="http://schemas.microsoft.com/office/drawing/2014/main" val="3364135876"/>
                    </a:ext>
                  </a:extLst>
                </a:gridCol>
                <a:gridCol w="504160">
                  <a:extLst>
                    <a:ext uri="{9D8B030D-6E8A-4147-A177-3AD203B41FA5}">
                      <a16:colId xmlns:a16="http://schemas.microsoft.com/office/drawing/2014/main" val="2266384993"/>
                    </a:ext>
                  </a:extLst>
                </a:gridCol>
                <a:gridCol w="504160">
                  <a:extLst>
                    <a:ext uri="{9D8B030D-6E8A-4147-A177-3AD203B41FA5}">
                      <a16:colId xmlns:a16="http://schemas.microsoft.com/office/drawing/2014/main" val="2890824200"/>
                    </a:ext>
                  </a:extLst>
                </a:gridCol>
                <a:gridCol w="555551">
                  <a:extLst>
                    <a:ext uri="{9D8B030D-6E8A-4147-A177-3AD203B41FA5}">
                      <a16:colId xmlns:a16="http://schemas.microsoft.com/office/drawing/2014/main" val="4148223581"/>
                    </a:ext>
                  </a:extLst>
                </a:gridCol>
                <a:gridCol w="504160">
                  <a:extLst>
                    <a:ext uri="{9D8B030D-6E8A-4147-A177-3AD203B41FA5}">
                      <a16:colId xmlns:a16="http://schemas.microsoft.com/office/drawing/2014/main" val="2527603526"/>
                    </a:ext>
                  </a:extLst>
                </a:gridCol>
                <a:gridCol w="636181">
                  <a:extLst>
                    <a:ext uri="{9D8B030D-6E8A-4147-A177-3AD203B41FA5}">
                      <a16:colId xmlns:a16="http://schemas.microsoft.com/office/drawing/2014/main" val="3852216598"/>
                    </a:ext>
                  </a:extLst>
                </a:gridCol>
              </a:tblGrid>
              <a:tr h="365362">
                <a:tc>
                  <a:txBody>
                    <a:bodyPr/>
                    <a:lstStyle/>
                    <a:p>
                      <a:pPr marL="0" marR="0">
                        <a:lnSpc>
                          <a:spcPts val="1200"/>
                        </a:lnSpc>
                        <a:spcBef>
                          <a:spcPts val="0"/>
                        </a:spcBef>
                        <a:spcAft>
                          <a:spcPts val="0"/>
                        </a:spcAft>
                      </a:pPr>
                      <a:r>
                        <a:rPr lang="en-GB" sz="1400" b="1">
                          <a:effectLst/>
                        </a:rPr>
                        <a:t>Spectrum</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C</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N</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O</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Mg</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Al</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Si</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S</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K</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Ca</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Ti</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Cr</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Fe</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Ni</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Total</a:t>
                      </a:r>
                      <a:endParaRPr lang="en-US" sz="16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55922464"/>
                  </a:ext>
                </a:extLst>
              </a:tr>
              <a:tr h="365362">
                <a:tc>
                  <a:txBody>
                    <a:bodyPr/>
                    <a:lstStyle/>
                    <a:p>
                      <a:pPr marL="0" marR="0">
                        <a:lnSpc>
                          <a:spcPts val="1200"/>
                        </a:lnSpc>
                        <a:spcBef>
                          <a:spcPts val="0"/>
                        </a:spcBef>
                        <a:spcAft>
                          <a:spcPts val="0"/>
                        </a:spcAft>
                      </a:pPr>
                      <a:r>
                        <a:rPr lang="en-GB" sz="1400" b="1">
                          <a:effectLst/>
                        </a:rPr>
                        <a:t>A1</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10.57</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2.66</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56.70</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a:effectLst/>
                        </a:rPr>
                        <a:t> </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0.12</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1.70</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7.75</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0.17</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5.81</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14.23</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0.29</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smtClean="0">
                          <a:effectLst/>
                        </a:rPr>
                        <a:t>100.0</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56324557"/>
                  </a:ext>
                </a:extLst>
              </a:tr>
              <a:tr h="639479">
                <a:tc>
                  <a:txBody>
                    <a:bodyPr/>
                    <a:lstStyle/>
                    <a:p>
                      <a:pPr marL="0" marR="0">
                        <a:lnSpc>
                          <a:spcPts val="1200"/>
                        </a:lnSpc>
                        <a:spcBef>
                          <a:spcPts val="0"/>
                        </a:spcBef>
                        <a:spcAft>
                          <a:spcPts val="0"/>
                        </a:spcAft>
                      </a:pPr>
                      <a:r>
                        <a:rPr lang="en-GB" sz="1400" b="1">
                          <a:effectLst/>
                        </a:rPr>
                        <a:t>A2</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10.13</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2.38</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52.43</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4.76</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6.79</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a:effectLst/>
                        </a:rPr>
                        <a:t> </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7.79</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15.34</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0.38</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smtClean="0">
                          <a:effectLst/>
                        </a:rPr>
                        <a:t>100.0</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59968649"/>
                  </a:ext>
                </a:extLst>
              </a:tr>
              <a:tr h="365362">
                <a:tc>
                  <a:txBody>
                    <a:bodyPr/>
                    <a:lstStyle/>
                    <a:p>
                      <a:pPr marL="0" marR="0">
                        <a:lnSpc>
                          <a:spcPts val="1200"/>
                        </a:lnSpc>
                        <a:spcBef>
                          <a:spcPts val="0"/>
                        </a:spcBef>
                        <a:spcAft>
                          <a:spcPts val="0"/>
                        </a:spcAft>
                      </a:pPr>
                      <a:r>
                        <a:rPr lang="en-GB" sz="1400" b="1">
                          <a:effectLst/>
                        </a:rPr>
                        <a:t>P1</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17.54</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3.34</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61.61</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1.31</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6.39</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0.63</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2.82</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6.00</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0.37</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smtClean="0">
                          <a:effectLst/>
                        </a:rPr>
                        <a:t>100.0</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44478585"/>
                  </a:ext>
                </a:extLst>
              </a:tr>
              <a:tr h="365362">
                <a:tc>
                  <a:txBody>
                    <a:bodyPr/>
                    <a:lstStyle/>
                    <a:p>
                      <a:pPr marL="0" marR="0">
                        <a:lnSpc>
                          <a:spcPts val="1200"/>
                        </a:lnSpc>
                        <a:spcBef>
                          <a:spcPts val="0"/>
                        </a:spcBef>
                        <a:spcAft>
                          <a:spcPts val="0"/>
                        </a:spcAft>
                      </a:pPr>
                      <a:r>
                        <a:rPr lang="en-GB" sz="1400" b="1">
                          <a:effectLst/>
                        </a:rPr>
                        <a:t>P2</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9.33</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56.53</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0.42</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11.00</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5.70</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1.76</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0.12</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11.41</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0.84</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0.95</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1.62</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0.33</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smtClean="0">
                          <a:effectLst/>
                        </a:rPr>
                        <a:t>100.0</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67444523"/>
                  </a:ext>
                </a:extLst>
              </a:tr>
              <a:tr h="365362">
                <a:tc>
                  <a:txBody>
                    <a:bodyPr/>
                    <a:lstStyle/>
                    <a:p>
                      <a:pPr marL="0" marR="0">
                        <a:lnSpc>
                          <a:spcPts val="1200"/>
                        </a:lnSpc>
                        <a:spcBef>
                          <a:spcPts val="0"/>
                        </a:spcBef>
                        <a:spcAft>
                          <a:spcPts val="0"/>
                        </a:spcAft>
                      </a:pPr>
                      <a:r>
                        <a:rPr lang="en-GB" sz="1400" b="1">
                          <a:effectLst/>
                        </a:rPr>
                        <a:t>A3</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18.06</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2.81</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57.58</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0.13</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0.18</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3.04</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7.75</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0.38</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4.69</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4.17</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1.21</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smtClean="0">
                          <a:effectLst/>
                        </a:rPr>
                        <a:t>100.0</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93594728"/>
                  </a:ext>
                </a:extLst>
              </a:tr>
              <a:tr h="365362">
                <a:tc>
                  <a:txBody>
                    <a:bodyPr/>
                    <a:lstStyle/>
                    <a:p>
                      <a:pPr marL="0" marR="0">
                        <a:lnSpc>
                          <a:spcPts val="1200"/>
                        </a:lnSpc>
                        <a:spcBef>
                          <a:spcPts val="0"/>
                        </a:spcBef>
                        <a:spcAft>
                          <a:spcPts val="0"/>
                        </a:spcAft>
                      </a:pPr>
                      <a:r>
                        <a:rPr lang="en-GB" sz="1400" b="1">
                          <a:effectLst/>
                        </a:rPr>
                        <a:t>A4</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11.71</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55.67</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a:effectLst/>
                        </a:rPr>
                        <a:t> </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3.36</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12.51</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a:effectLst/>
                        </a:rPr>
                        <a:t> </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8.21</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5.70</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2.85</a:t>
                      </a:r>
                      <a:endParaRPr lang="en-US" sz="16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smtClean="0">
                          <a:effectLst/>
                        </a:rPr>
                        <a:t>100.0</a:t>
                      </a:r>
                      <a:endParaRPr lang="en-US" sz="16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06165780"/>
                  </a:ext>
                </a:extLst>
              </a:tr>
            </a:tbl>
          </a:graphicData>
        </a:graphic>
      </p:graphicFrame>
      <p:pic>
        <p:nvPicPr>
          <p:cNvPr id="7" name="Picture 6"/>
          <p:cNvPicPr>
            <a:picLocks noChangeAspect="1"/>
          </p:cNvPicPr>
          <p:nvPr/>
        </p:nvPicPr>
        <p:blipFill>
          <a:blip r:embed="rId7"/>
          <a:stretch>
            <a:fillRect/>
          </a:stretch>
        </p:blipFill>
        <p:spPr>
          <a:xfrm>
            <a:off x="12519175" y="1297374"/>
            <a:ext cx="3167569" cy="228600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853326184"/>
              </p:ext>
            </p:extLst>
          </p:nvPr>
        </p:nvGraphicFramePr>
        <p:xfrm>
          <a:off x="10058401" y="4179366"/>
          <a:ext cx="7543799" cy="2834832"/>
        </p:xfrm>
        <a:graphic>
          <a:graphicData uri="http://schemas.openxmlformats.org/drawingml/2006/table">
            <a:tbl>
              <a:tblPr firstRow="1" firstCol="1" bandRow="1">
                <a:tableStyleId>{5C22544A-7EE6-4342-B048-85BDC9FD1C3A}</a:tableStyleId>
              </a:tblPr>
              <a:tblGrid>
                <a:gridCol w="863683">
                  <a:extLst>
                    <a:ext uri="{9D8B030D-6E8A-4147-A177-3AD203B41FA5}">
                      <a16:colId xmlns:a16="http://schemas.microsoft.com/office/drawing/2014/main" val="3487201143"/>
                    </a:ext>
                  </a:extLst>
                </a:gridCol>
                <a:gridCol w="661597">
                  <a:extLst>
                    <a:ext uri="{9D8B030D-6E8A-4147-A177-3AD203B41FA5}">
                      <a16:colId xmlns:a16="http://schemas.microsoft.com/office/drawing/2014/main" val="2234686622"/>
                    </a:ext>
                  </a:extLst>
                </a:gridCol>
                <a:gridCol w="672020">
                  <a:extLst>
                    <a:ext uri="{9D8B030D-6E8A-4147-A177-3AD203B41FA5}">
                      <a16:colId xmlns:a16="http://schemas.microsoft.com/office/drawing/2014/main" val="4207349985"/>
                    </a:ext>
                  </a:extLst>
                </a:gridCol>
                <a:gridCol w="661597">
                  <a:extLst>
                    <a:ext uri="{9D8B030D-6E8A-4147-A177-3AD203B41FA5}">
                      <a16:colId xmlns:a16="http://schemas.microsoft.com/office/drawing/2014/main" val="225116199"/>
                    </a:ext>
                  </a:extLst>
                </a:gridCol>
                <a:gridCol w="661597">
                  <a:extLst>
                    <a:ext uri="{9D8B030D-6E8A-4147-A177-3AD203B41FA5}">
                      <a16:colId xmlns:a16="http://schemas.microsoft.com/office/drawing/2014/main" val="2819273440"/>
                    </a:ext>
                  </a:extLst>
                </a:gridCol>
                <a:gridCol w="662399">
                  <a:extLst>
                    <a:ext uri="{9D8B030D-6E8A-4147-A177-3AD203B41FA5}">
                      <a16:colId xmlns:a16="http://schemas.microsoft.com/office/drawing/2014/main" val="899868621"/>
                    </a:ext>
                  </a:extLst>
                </a:gridCol>
                <a:gridCol w="672020">
                  <a:extLst>
                    <a:ext uri="{9D8B030D-6E8A-4147-A177-3AD203B41FA5}">
                      <a16:colId xmlns:a16="http://schemas.microsoft.com/office/drawing/2014/main" val="2967760140"/>
                    </a:ext>
                  </a:extLst>
                </a:gridCol>
                <a:gridCol w="662399">
                  <a:extLst>
                    <a:ext uri="{9D8B030D-6E8A-4147-A177-3AD203B41FA5}">
                      <a16:colId xmlns:a16="http://schemas.microsoft.com/office/drawing/2014/main" val="1041800010"/>
                    </a:ext>
                  </a:extLst>
                </a:gridCol>
                <a:gridCol w="672020">
                  <a:extLst>
                    <a:ext uri="{9D8B030D-6E8A-4147-A177-3AD203B41FA5}">
                      <a16:colId xmlns:a16="http://schemas.microsoft.com/office/drawing/2014/main" val="2913535580"/>
                    </a:ext>
                  </a:extLst>
                </a:gridCol>
                <a:gridCol w="672020">
                  <a:extLst>
                    <a:ext uri="{9D8B030D-6E8A-4147-A177-3AD203B41FA5}">
                      <a16:colId xmlns:a16="http://schemas.microsoft.com/office/drawing/2014/main" val="782582504"/>
                    </a:ext>
                  </a:extLst>
                </a:gridCol>
                <a:gridCol w="682447">
                  <a:extLst>
                    <a:ext uri="{9D8B030D-6E8A-4147-A177-3AD203B41FA5}">
                      <a16:colId xmlns:a16="http://schemas.microsoft.com/office/drawing/2014/main" val="2950010827"/>
                    </a:ext>
                  </a:extLst>
                </a:gridCol>
              </a:tblGrid>
              <a:tr h="404976">
                <a:tc>
                  <a:txBody>
                    <a:bodyPr/>
                    <a:lstStyle/>
                    <a:p>
                      <a:pPr marL="0" marR="0">
                        <a:lnSpc>
                          <a:spcPts val="1200"/>
                        </a:lnSpc>
                        <a:spcBef>
                          <a:spcPts val="0"/>
                        </a:spcBef>
                        <a:spcAft>
                          <a:spcPts val="0"/>
                        </a:spcAft>
                      </a:pPr>
                      <a:r>
                        <a:rPr lang="en-GB" sz="1400" b="1">
                          <a:effectLst/>
                        </a:rPr>
                        <a:t>Spectrum</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C</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O</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Si</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S</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V</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Cr</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Mn</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Fe</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Ni</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Total</a:t>
                      </a:r>
                      <a:endParaRPr lang="en-US" sz="14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07719581"/>
                  </a:ext>
                </a:extLst>
              </a:tr>
              <a:tr h="404976">
                <a:tc>
                  <a:txBody>
                    <a:bodyPr/>
                    <a:lstStyle/>
                    <a:p>
                      <a:pPr marL="0" marR="0">
                        <a:lnSpc>
                          <a:spcPts val="1200"/>
                        </a:lnSpc>
                        <a:spcBef>
                          <a:spcPts val="0"/>
                        </a:spcBef>
                        <a:spcAft>
                          <a:spcPts val="0"/>
                        </a:spcAft>
                      </a:pPr>
                      <a:r>
                        <a:rPr lang="en-GB" sz="1400" b="1">
                          <a:effectLst/>
                        </a:rPr>
                        <a:t>A1</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3.76</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31.10</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0.61</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1.24</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16.34</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1.63</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42.93</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2.39</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smtClean="0">
                          <a:effectLst/>
                        </a:rPr>
                        <a:t>100.0</a:t>
                      </a:r>
                      <a:endParaRPr lang="en-US"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80674484"/>
                  </a:ext>
                </a:extLst>
              </a:tr>
              <a:tr h="404976">
                <a:tc>
                  <a:txBody>
                    <a:bodyPr/>
                    <a:lstStyle/>
                    <a:p>
                      <a:pPr marL="0" marR="0">
                        <a:lnSpc>
                          <a:spcPts val="1200"/>
                        </a:lnSpc>
                        <a:spcBef>
                          <a:spcPts val="0"/>
                        </a:spcBef>
                        <a:spcAft>
                          <a:spcPts val="0"/>
                        </a:spcAft>
                      </a:pPr>
                      <a:r>
                        <a:rPr lang="en-GB" sz="1400" b="1">
                          <a:effectLst/>
                        </a:rPr>
                        <a:t>P1</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a:effectLst/>
                        </a:rPr>
                        <a:t>8.27</a:t>
                      </a:r>
                      <a:endParaRPr lang="en-US" sz="14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0.34</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8.22</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14.37</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0.89</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58.07</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9.83</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smtClean="0">
                          <a:effectLst/>
                        </a:rPr>
                        <a:t>100.0</a:t>
                      </a:r>
                      <a:endParaRPr lang="en-US"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0654875"/>
                  </a:ext>
                </a:extLst>
              </a:tr>
              <a:tr h="404976">
                <a:tc>
                  <a:txBody>
                    <a:bodyPr/>
                    <a:lstStyle/>
                    <a:p>
                      <a:pPr marL="0" marR="0">
                        <a:lnSpc>
                          <a:spcPts val="1200"/>
                        </a:lnSpc>
                        <a:spcBef>
                          <a:spcPts val="0"/>
                        </a:spcBef>
                        <a:spcAft>
                          <a:spcPts val="0"/>
                        </a:spcAft>
                      </a:pPr>
                      <a:r>
                        <a:rPr lang="en-GB" sz="1400" b="1">
                          <a:effectLst/>
                        </a:rPr>
                        <a:t>P2</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7.10</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22.92</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6.26</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7.27</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0.42</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30.51</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1.92</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19.84</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3.75</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smtClean="0">
                          <a:effectLst/>
                        </a:rPr>
                        <a:t>100.0</a:t>
                      </a:r>
                      <a:endParaRPr lang="en-US"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4727757"/>
                  </a:ext>
                </a:extLst>
              </a:tr>
              <a:tr h="404976">
                <a:tc>
                  <a:txBody>
                    <a:bodyPr/>
                    <a:lstStyle/>
                    <a:p>
                      <a:pPr marL="0" marR="0">
                        <a:lnSpc>
                          <a:spcPts val="1200"/>
                        </a:lnSpc>
                        <a:spcBef>
                          <a:spcPts val="0"/>
                        </a:spcBef>
                        <a:spcAft>
                          <a:spcPts val="0"/>
                        </a:spcAft>
                      </a:pPr>
                      <a:r>
                        <a:rPr lang="en-GB" sz="1400" b="1">
                          <a:effectLst/>
                        </a:rPr>
                        <a:t>P3</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4.26</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21.32</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1.44</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1.17</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0.27</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25.47</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3.18</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37.33</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5.54</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smtClean="0">
                          <a:effectLst/>
                        </a:rPr>
                        <a:t>100.0</a:t>
                      </a:r>
                      <a:endParaRPr lang="en-US"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03585686"/>
                  </a:ext>
                </a:extLst>
              </a:tr>
              <a:tr h="404976">
                <a:tc>
                  <a:txBody>
                    <a:bodyPr/>
                    <a:lstStyle/>
                    <a:p>
                      <a:pPr marL="0" marR="0">
                        <a:lnSpc>
                          <a:spcPts val="1200"/>
                        </a:lnSpc>
                        <a:spcBef>
                          <a:spcPts val="0"/>
                        </a:spcBef>
                        <a:spcAft>
                          <a:spcPts val="0"/>
                        </a:spcAft>
                      </a:pPr>
                      <a:r>
                        <a:rPr lang="en-GB" sz="1400" b="1">
                          <a:effectLst/>
                        </a:rPr>
                        <a:t>P4</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6.44</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0.45</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a:effectLst/>
                        </a:rPr>
                        <a:t>6.23</a:t>
                      </a:r>
                      <a:endParaRPr lang="en-US" sz="14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15.51</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0.62</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58.07</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12.68</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smtClean="0">
                          <a:effectLst/>
                        </a:rPr>
                        <a:t>100.0</a:t>
                      </a:r>
                      <a:endParaRPr lang="en-US"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81492545"/>
                  </a:ext>
                </a:extLst>
              </a:tr>
              <a:tr h="404976">
                <a:tc>
                  <a:txBody>
                    <a:bodyPr/>
                    <a:lstStyle/>
                    <a:p>
                      <a:pPr marL="0" marR="0">
                        <a:lnSpc>
                          <a:spcPts val="1200"/>
                        </a:lnSpc>
                        <a:spcBef>
                          <a:spcPts val="0"/>
                        </a:spcBef>
                        <a:spcAft>
                          <a:spcPts val="0"/>
                        </a:spcAft>
                      </a:pPr>
                      <a:r>
                        <a:rPr lang="en-GB" sz="1400" b="1">
                          <a:effectLst/>
                        </a:rPr>
                        <a:t>A2</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5.54</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0.56</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 </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18.27</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1.32</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67.38</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a:effectLst/>
                        </a:rPr>
                        <a:t>6.93</a:t>
                      </a:r>
                      <a:endParaRPr lang="en-US" sz="1400" b="1">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ts val="1200"/>
                        </a:lnSpc>
                        <a:spcBef>
                          <a:spcPts val="0"/>
                        </a:spcBef>
                        <a:spcAft>
                          <a:spcPts val="0"/>
                        </a:spcAft>
                      </a:pPr>
                      <a:r>
                        <a:rPr lang="en-GB" sz="1400" b="1" dirty="0" smtClean="0">
                          <a:effectLst/>
                        </a:rPr>
                        <a:t>100.0</a:t>
                      </a:r>
                      <a:endParaRPr lang="en-US" sz="14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05471655"/>
                  </a:ext>
                </a:extLst>
              </a:tr>
            </a:tbl>
          </a:graphicData>
        </a:graphic>
      </p:graphicFrame>
    </p:spTree>
    <p:extLst>
      <p:ext uri="{BB962C8B-B14F-4D97-AF65-F5344CB8AC3E}">
        <p14:creationId xmlns:p14="http://schemas.microsoft.com/office/powerpoint/2010/main" val="38115989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Content Placeholder 4"/>
          <p:cNvSpPr txBox="1">
            <a:spLocks/>
          </p:cNvSpPr>
          <p:nvPr/>
        </p:nvSpPr>
        <p:spPr>
          <a:xfrm>
            <a:off x="304800" y="647700"/>
            <a:ext cx="17907000" cy="7848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defRPr/>
            </a:pPr>
            <a:r>
              <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rPr>
              <a:t>Hardness Testing </a:t>
            </a:r>
          </a:p>
          <a:p>
            <a:pPr marL="0" indent="0" algn="just">
              <a:spcAft>
                <a:spcPts val="600"/>
              </a:spcAft>
              <a:buFont typeface="Arial" pitchFamily="34" charset="0"/>
              <a:buNone/>
              <a:defRPr/>
            </a:pPr>
            <a:endPar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endParaRPr>
          </a:p>
        </p:txBody>
      </p:sp>
      <p:sp>
        <p:nvSpPr>
          <p:cNvPr id="16" name="TextBox 15"/>
          <p:cNvSpPr txBox="1"/>
          <p:nvPr/>
        </p:nvSpPr>
        <p:spPr>
          <a:xfrm>
            <a:off x="1371599" y="1800161"/>
            <a:ext cx="2101775" cy="369332"/>
          </a:xfrm>
          <a:prstGeom prst="rect">
            <a:avLst/>
          </a:prstGeom>
          <a:noFill/>
        </p:spPr>
        <p:txBody>
          <a:bodyPr wrap="square" rtlCol="0">
            <a:spAutoFit/>
          </a:bodyPr>
          <a:lstStyle/>
          <a:p>
            <a:r>
              <a:rPr lang="en-US" dirty="0" smtClean="0"/>
              <a:t>Pipe (Downstream) </a:t>
            </a:r>
            <a:endParaRPr lang="en-US" dirty="0"/>
          </a:p>
        </p:txBody>
      </p:sp>
      <p:pic>
        <p:nvPicPr>
          <p:cNvPr id="15" name="Picture 14"/>
          <p:cNvPicPr/>
          <p:nvPr/>
        </p:nvPicPr>
        <p:blipFill>
          <a:blip r:embed="rId6">
            <a:extLst>
              <a:ext uri="{28A0092B-C50C-407E-A947-70E740481C1C}">
                <a14:useLocalDpi xmlns:a14="http://schemas.microsoft.com/office/drawing/2010/main" val="0"/>
              </a:ext>
            </a:extLst>
          </a:blip>
          <a:srcRect/>
          <a:stretch>
            <a:fillRect/>
          </a:stretch>
        </p:blipFill>
        <p:spPr bwMode="auto">
          <a:xfrm>
            <a:off x="475577" y="2286000"/>
            <a:ext cx="3893820" cy="2286000"/>
          </a:xfrm>
          <a:prstGeom prst="rect">
            <a:avLst/>
          </a:prstGeom>
          <a:noFill/>
        </p:spPr>
      </p:pic>
      <p:graphicFrame>
        <p:nvGraphicFramePr>
          <p:cNvPr id="17" name="Chart 16"/>
          <p:cNvGraphicFramePr>
            <a:graphicFrameLocks noGrp="1"/>
          </p:cNvGraphicFramePr>
          <p:nvPr>
            <p:extLst>
              <p:ext uri="{D42A27DB-BD31-4B8C-83A1-F6EECF244321}">
                <p14:modId xmlns:p14="http://schemas.microsoft.com/office/powerpoint/2010/main" val="3989519312"/>
              </p:ext>
            </p:extLst>
          </p:nvPr>
        </p:nvGraphicFramePr>
        <p:xfrm>
          <a:off x="12638184" y="5426089"/>
          <a:ext cx="4754880" cy="3429000"/>
        </p:xfrm>
        <a:graphic>
          <a:graphicData uri="http://schemas.openxmlformats.org/drawingml/2006/chart">
            <c:chart xmlns:c="http://schemas.openxmlformats.org/drawingml/2006/chart" xmlns:r="http://schemas.openxmlformats.org/officeDocument/2006/relationships" r:id="rId7"/>
          </a:graphicData>
        </a:graphic>
      </p:graphicFrame>
      <p:pic>
        <p:nvPicPr>
          <p:cNvPr id="19" name="Picture 18"/>
          <p:cNvPicPr/>
          <p:nvPr/>
        </p:nvPicPr>
        <p:blipFill>
          <a:blip r:embed="rId8">
            <a:extLst>
              <a:ext uri="{28A0092B-C50C-407E-A947-70E740481C1C}">
                <a14:useLocalDpi xmlns:a14="http://schemas.microsoft.com/office/drawing/2010/main" val="0"/>
              </a:ext>
            </a:extLst>
          </a:blip>
          <a:srcRect/>
          <a:stretch>
            <a:fillRect/>
          </a:stretch>
        </p:blipFill>
        <p:spPr bwMode="auto">
          <a:xfrm>
            <a:off x="12268200" y="2286000"/>
            <a:ext cx="5494851" cy="2286000"/>
          </a:xfrm>
          <a:prstGeom prst="rect">
            <a:avLst/>
          </a:prstGeom>
          <a:noFill/>
        </p:spPr>
      </p:pic>
      <p:pic>
        <p:nvPicPr>
          <p:cNvPr id="21" name="Picture 20"/>
          <p:cNvPicPr/>
          <p:nvPr/>
        </p:nvPicPr>
        <p:blipFill>
          <a:blip r:embed="rId9">
            <a:extLst>
              <a:ext uri="{28A0092B-C50C-407E-A947-70E740481C1C}">
                <a14:useLocalDpi xmlns:a14="http://schemas.microsoft.com/office/drawing/2010/main" val="0"/>
              </a:ext>
            </a:extLst>
          </a:blip>
          <a:srcRect/>
          <a:stretch>
            <a:fillRect/>
          </a:stretch>
        </p:blipFill>
        <p:spPr bwMode="auto">
          <a:xfrm>
            <a:off x="6661640" y="2286000"/>
            <a:ext cx="3893820" cy="2286000"/>
          </a:xfrm>
          <a:prstGeom prst="rect">
            <a:avLst/>
          </a:prstGeom>
          <a:noFill/>
        </p:spPr>
      </p:pic>
      <p:graphicFrame>
        <p:nvGraphicFramePr>
          <p:cNvPr id="26" name="Chart 25"/>
          <p:cNvGraphicFramePr>
            <a:graphicFrameLocks noGrp="1"/>
          </p:cNvGraphicFramePr>
          <p:nvPr>
            <p:extLst>
              <p:ext uri="{D42A27DB-BD31-4B8C-83A1-F6EECF244321}">
                <p14:modId xmlns:p14="http://schemas.microsoft.com/office/powerpoint/2010/main" val="1193854943"/>
              </p:ext>
            </p:extLst>
          </p:nvPr>
        </p:nvGraphicFramePr>
        <p:xfrm>
          <a:off x="6231110" y="5426089"/>
          <a:ext cx="4754880" cy="3428999"/>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7" name="Chart 26"/>
          <p:cNvGraphicFramePr>
            <a:graphicFrameLocks noGrp="1"/>
          </p:cNvGraphicFramePr>
          <p:nvPr>
            <p:extLst>
              <p:ext uri="{D42A27DB-BD31-4B8C-83A1-F6EECF244321}">
                <p14:modId xmlns:p14="http://schemas.microsoft.com/office/powerpoint/2010/main" val="963902767"/>
              </p:ext>
            </p:extLst>
          </p:nvPr>
        </p:nvGraphicFramePr>
        <p:xfrm>
          <a:off x="45046" y="5426089"/>
          <a:ext cx="4754880" cy="3428999"/>
        </p:xfrm>
        <a:graphic>
          <a:graphicData uri="http://schemas.openxmlformats.org/drawingml/2006/chart">
            <c:chart xmlns:c="http://schemas.openxmlformats.org/drawingml/2006/chart" xmlns:r="http://schemas.openxmlformats.org/officeDocument/2006/relationships" r:id="rId11"/>
          </a:graphicData>
        </a:graphic>
      </p:graphicFrame>
      <p:sp>
        <p:nvSpPr>
          <p:cNvPr id="28" name="TextBox 27"/>
          <p:cNvSpPr txBox="1"/>
          <p:nvPr/>
        </p:nvSpPr>
        <p:spPr>
          <a:xfrm>
            <a:off x="7739181" y="1800161"/>
            <a:ext cx="1738738" cy="369332"/>
          </a:xfrm>
          <a:prstGeom prst="rect">
            <a:avLst/>
          </a:prstGeom>
          <a:noFill/>
        </p:spPr>
        <p:txBody>
          <a:bodyPr wrap="square" rtlCol="0">
            <a:spAutoFit/>
          </a:bodyPr>
          <a:lstStyle/>
          <a:p>
            <a:r>
              <a:rPr lang="en-US" dirty="0" smtClean="0"/>
              <a:t>Pipe (Upstream) </a:t>
            </a:r>
            <a:endParaRPr lang="en-US" dirty="0"/>
          </a:p>
        </p:txBody>
      </p:sp>
      <p:sp>
        <p:nvSpPr>
          <p:cNvPr id="29" name="TextBox 28"/>
          <p:cNvSpPr txBox="1"/>
          <p:nvPr/>
        </p:nvSpPr>
        <p:spPr>
          <a:xfrm>
            <a:off x="14506851" y="1800161"/>
            <a:ext cx="1017545" cy="369332"/>
          </a:xfrm>
          <a:prstGeom prst="rect">
            <a:avLst/>
          </a:prstGeom>
          <a:noFill/>
        </p:spPr>
        <p:txBody>
          <a:bodyPr wrap="square" rtlCol="0">
            <a:spAutoFit/>
          </a:bodyPr>
          <a:lstStyle/>
          <a:p>
            <a:r>
              <a:rPr lang="en-US" dirty="0" smtClean="0"/>
              <a:t>Nipolet </a:t>
            </a:r>
            <a:endParaRPr lang="en-US" dirty="0"/>
          </a:p>
        </p:txBody>
      </p:sp>
      <p:sp>
        <p:nvSpPr>
          <p:cNvPr id="30" name="TextBox 29"/>
          <p:cNvSpPr txBox="1"/>
          <p:nvPr/>
        </p:nvSpPr>
        <p:spPr>
          <a:xfrm>
            <a:off x="12268200" y="2781300"/>
            <a:ext cx="1224670" cy="36933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US" b="1" spc="50" dirty="0" smtClean="0">
                <a:ln w="0"/>
                <a:solidFill>
                  <a:schemeClr val="bg2"/>
                </a:solidFill>
                <a:effectLst>
                  <a:innerShdw blurRad="63500" dist="50800" dir="13500000">
                    <a:srgbClr val="000000">
                      <a:alpha val="50000"/>
                    </a:srgbClr>
                  </a:innerShdw>
                </a:effectLst>
              </a:rPr>
              <a:t>Valve Side</a:t>
            </a:r>
            <a:endParaRPr lang="en-US" b="1" spc="50" dirty="0">
              <a:ln w="0"/>
              <a:solidFill>
                <a:schemeClr val="bg2"/>
              </a:solidFill>
              <a:effectLst>
                <a:innerShdw blurRad="63500" dist="50800" dir="13500000">
                  <a:srgbClr val="000000">
                    <a:alpha val="50000"/>
                  </a:srgbClr>
                </a:innerShdw>
              </a:effectLst>
            </a:endParaRPr>
          </a:p>
        </p:txBody>
      </p:sp>
      <p:sp>
        <p:nvSpPr>
          <p:cNvPr id="31" name="TextBox 30"/>
          <p:cNvSpPr txBox="1"/>
          <p:nvPr/>
        </p:nvSpPr>
        <p:spPr>
          <a:xfrm>
            <a:off x="16620051" y="2781300"/>
            <a:ext cx="1143000" cy="36933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US" b="1" spc="50" dirty="0" smtClean="0">
                <a:ln w="0"/>
                <a:solidFill>
                  <a:schemeClr val="bg2"/>
                </a:solidFill>
                <a:effectLst>
                  <a:innerShdw blurRad="63500" dist="50800" dir="13500000">
                    <a:srgbClr val="000000">
                      <a:alpha val="50000"/>
                    </a:srgbClr>
                  </a:innerShdw>
                </a:effectLst>
              </a:rPr>
              <a:t>Pipe Side</a:t>
            </a:r>
            <a:endParaRPr lang="en-US"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91724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Text Placeholder 5"/>
          <p:cNvSpPr>
            <a:spLocks noGrp="1"/>
          </p:cNvSpPr>
          <p:nvPr>
            <p:ph type="body" idx="1"/>
          </p:nvPr>
        </p:nvSpPr>
        <p:spPr>
          <a:xfrm>
            <a:off x="457200" y="708819"/>
            <a:ext cx="8229600" cy="639762"/>
          </a:xfrm>
        </p:spPr>
        <p:txBody>
          <a:bodyPr>
            <a:normAutofit/>
          </a:bodyPr>
          <a:lstStyle/>
          <a:p>
            <a:r>
              <a:rPr lang="en-US" sz="3200" b="0" u="sng" dirty="0">
                <a:solidFill>
                  <a:schemeClr val="accent6"/>
                </a:solidFill>
                <a:latin typeface="SABIC Typeface Headline" panose="020B0603060202020204" pitchFamily="34" charset="0"/>
                <a:ea typeface="ヒラギノ角ゴ Pro W3"/>
                <a:cs typeface="SABIC Typeface Headline" panose="020B0603060202020204" pitchFamily="34" charset="0"/>
              </a:rPr>
              <a:t>Conclusion</a:t>
            </a:r>
            <a:r>
              <a:rPr lang="en-US" sz="3200" b="0" dirty="0" smtClean="0">
                <a:solidFill>
                  <a:schemeClr val="accent6"/>
                </a:solidFill>
              </a:rPr>
              <a:t> </a:t>
            </a:r>
            <a:endParaRPr lang="en-US" sz="3200" b="0" dirty="0">
              <a:solidFill>
                <a:schemeClr val="accent6"/>
              </a:solidFill>
            </a:endParaRPr>
          </a:p>
        </p:txBody>
      </p:sp>
      <p:sp>
        <p:nvSpPr>
          <p:cNvPr id="7" name="Content Placeholder 6"/>
          <p:cNvSpPr>
            <a:spLocks noGrp="1"/>
          </p:cNvSpPr>
          <p:nvPr>
            <p:ph sz="half" idx="2"/>
          </p:nvPr>
        </p:nvSpPr>
        <p:spPr>
          <a:xfrm>
            <a:off x="457200" y="1476375"/>
            <a:ext cx="8229600" cy="7769225"/>
          </a:xfrm>
        </p:spPr>
        <p:txBody>
          <a:bodyPr>
            <a:normAutofit lnSpcReduction="10000"/>
          </a:bodyPr>
          <a:lstStyle/>
          <a:p>
            <a:r>
              <a:rPr lang="en-US" dirty="0" smtClean="0"/>
              <a:t>Cracking </a:t>
            </a:r>
            <a:r>
              <a:rPr lang="en-US" dirty="0"/>
              <a:t>is limited to the bottom of the horizontal short branch/nipolet. This is most probable because condensation formation is an important factor in this failure. </a:t>
            </a:r>
            <a:endParaRPr lang="en-US" dirty="0" smtClean="0"/>
          </a:p>
          <a:p>
            <a:pPr marL="0" indent="0">
              <a:buNone/>
            </a:pPr>
            <a:endParaRPr lang="en-US" dirty="0"/>
          </a:p>
          <a:p>
            <a:r>
              <a:rPr lang="en-US" dirty="0" smtClean="0"/>
              <a:t>The </a:t>
            </a:r>
            <a:r>
              <a:rPr lang="en-US" dirty="0"/>
              <a:t>condensate could have flowed back into the crossover line and evaporated repeatedly. Evaporation leads to concentration of corrosion agents in the condensate. Aqueous  corrosion could have occurred at the bottom of the </a:t>
            </a:r>
            <a:r>
              <a:rPr lang="en-US" dirty="0" smtClean="0"/>
              <a:t>pipe.</a:t>
            </a:r>
            <a:endParaRPr lang="en-US" dirty="0" smtClean="0"/>
          </a:p>
          <a:p>
            <a:endParaRPr lang="en-US" dirty="0"/>
          </a:p>
          <a:p>
            <a:r>
              <a:rPr lang="en-US" dirty="0"/>
              <a:t>Corrosion pits could have acted as initiation points for corrosion fatigue cracks at the internal surface around the joint. </a:t>
            </a:r>
          </a:p>
          <a:p>
            <a:r>
              <a:rPr lang="en-US" dirty="0"/>
              <a:t>Repeated condensate formation, flow back and evaporation could have resulted in cyclic thermal stresses in the vicinity of </a:t>
            </a:r>
            <a:r>
              <a:rPr lang="en-US" dirty="0" smtClean="0"/>
              <a:t>the branch </a:t>
            </a:r>
            <a:r>
              <a:rPr lang="en-US" dirty="0"/>
              <a:t>joint. </a:t>
            </a:r>
            <a:endParaRPr lang="en-US" dirty="0" smtClean="0"/>
          </a:p>
          <a:p>
            <a:pPr marL="0" indent="0">
              <a:buNone/>
            </a:pPr>
            <a:endParaRPr lang="en-US" dirty="0" smtClean="0"/>
          </a:p>
          <a:p>
            <a:r>
              <a:rPr lang="en-US" dirty="0" smtClean="0"/>
              <a:t>These </a:t>
            </a:r>
            <a:r>
              <a:rPr lang="en-US" dirty="0"/>
              <a:t>cyclic thermal stresses could be driving the corrosion fatigue cracking at the internal surface and </a:t>
            </a:r>
            <a:r>
              <a:rPr lang="en-US" dirty="0" smtClean="0"/>
              <a:t>the thermal </a:t>
            </a:r>
            <a:r>
              <a:rPr lang="en-US" dirty="0"/>
              <a:t>fatigue at the external surface. The thinner bottom (due to corrosion) probable have higher stresses than the top</a:t>
            </a:r>
          </a:p>
          <a:p>
            <a:endParaRPr lang="en-US" dirty="0"/>
          </a:p>
        </p:txBody>
      </p:sp>
      <p:sp>
        <p:nvSpPr>
          <p:cNvPr id="8" name="Text Placeholder 7"/>
          <p:cNvSpPr>
            <a:spLocks noGrp="1"/>
          </p:cNvSpPr>
          <p:nvPr>
            <p:ph type="body" sz="quarter" idx="3"/>
          </p:nvPr>
        </p:nvSpPr>
        <p:spPr>
          <a:xfrm>
            <a:off x="8834437" y="836613"/>
            <a:ext cx="9224963" cy="639762"/>
          </a:xfrm>
        </p:spPr>
        <p:txBody>
          <a:bodyPr>
            <a:normAutofit/>
          </a:bodyPr>
          <a:lstStyle/>
          <a:p>
            <a:r>
              <a:rPr lang="en-US" sz="3200" b="0" u="sng" dirty="0">
                <a:solidFill>
                  <a:schemeClr val="accent6"/>
                </a:solidFill>
                <a:latin typeface="SABIC Typeface Headline" panose="020B0603060202020204" pitchFamily="34" charset="0"/>
                <a:ea typeface="ヒラギノ角ゴ Pro W3"/>
                <a:cs typeface="SABIC Typeface Headline" panose="020B0603060202020204" pitchFamily="34" charset="0"/>
              </a:rPr>
              <a:t>Recommendations </a:t>
            </a:r>
          </a:p>
        </p:txBody>
      </p:sp>
      <p:sp>
        <p:nvSpPr>
          <p:cNvPr id="9" name="Content Placeholder 8"/>
          <p:cNvSpPr>
            <a:spLocks noGrp="1"/>
          </p:cNvSpPr>
          <p:nvPr>
            <p:ph sz="quarter" idx="4"/>
          </p:nvPr>
        </p:nvSpPr>
        <p:spPr>
          <a:xfrm>
            <a:off x="8894537" y="1479547"/>
            <a:ext cx="9224963" cy="7769225"/>
          </a:xfrm>
        </p:spPr>
        <p:txBody>
          <a:bodyPr/>
          <a:lstStyle/>
          <a:p>
            <a:r>
              <a:rPr lang="en-US" dirty="0" smtClean="0"/>
              <a:t>A </a:t>
            </a:r>
            <a:r>
              <a:rPr lang="en-US" dirty="0"/>
              <a:t>complete design review study including stress/thermal analyses should be conducted to determine the magnitude of thermal stresses in the joint</a:t>
            </a:r>
            <a:r>
              <a:rPr lang="en-US" dirty="0" smtClean="0"/>
              <a:t>.</a:t>
            </a:r>
          </a:p>
          <a:p>
            <a:endParaRPr lang="en-US" dirty="0"/>
          </a:p>
          <a:p>
            <a:r>
              <a:rPr lang="en-US" dirty="0"/>
              <a:t>Such a stress analysis study should include but not limited to the following:</a:t>
            </a:r>
          </a:p>
          <a:p>
            <a:pPr marL="0" indent="0">
              <a:buNone/>
            </a:pPr>
            <a:r>
              <a:rPr lang="en-US" dirty="0"/>
              <a:t>	</a:t>
            </a:r>
            <a:r>
              <a:rPr lang="en-US" dirty="0" smtClean="0"/>
              <a:t>1- Simulation </a:t>
            </a:r>
            <a:r>
              <a:rPr lang="en-US" dirty="0"/>
              <a:t>of the effect of introduction of the colder back </a:t>
            </a:r>
            <a:r>
              <a:rPr lang="en-US" dirty="0" smtClean="0"/>
              <a:t>	flowing </a:t>
            </a:r>
            <a:r>
              <a:rPr lang="en-US" dirty="0"/>
              <a:t>condensate on the hotter joint should be </a:t>
            </a:r>
            <a:r>
              <a:rPr lang="en-US" dirty="0" smtClean="0"/>
              <a:t>done.</a:t>
            </a:r>
            <a:endParaRPr lang="en-US" dirty="0"/>
          </a:p>
          <a:p>
            <a:pPr marL="0" indent="0">
              <a:buNone/>
            </a:pPr>
            <a:r>
              <a:rPr lang="en-US" dirty="0"/>
              <a:t>	</a:t>
            </a:r>
            <a:r>
              <a:rPr lang="en-US" dirty="0" smtClean="0"/>
              <a:t>2-The </a:t>
            </a:r>
            <a:r>
              <a:rPr lang="en-US" dirty="0"/>
              <a:t>effect of insulating the pressure tapping line on the </a:t>
            </a:r>
            <a:r>
              <a:rPr lang="en-US" dirty="0" smtClean="0"/>
              <a:t>	magnitude </a:t>
            </a:r>
            <a:r>
              <a:rPr lang="en-US" dirty="0"/>
              <a:t>of the thermal stresses and condensate </a:t>
            </a:r>
            <a:r>
              <a:rPr lang="en-US" dirty="0" smtClean="0"/>
              <a:t>formation.</a:t>
            </a:r>
          </a:p>
          <a:p>
            <a:endParaRPr lang="en-US" dirty="0"/>
          </a:p>
          <a:p>
            <a:r>
              <a:rPr lang="en-US" dirty="0"/>
              <a:t>Any change in design should be done in accordance with SABIC MOC process and after accurate identification of damage mechanism and failure contributing factors</a:t>
            </a:r>
          </a:p>
          <a:p>
            <a:endParaRPr lang="en-US" dirty="0"/>
          </a:p>
          <a:p>
            <a:r>
              <a:rPr lang="en-US" dirty="0"/>
              <a:t>A review of the steam quality should be conducted to ensure that all impurity levels are within specification </a:t>
            </a:r>
          </a:p>
          <a:p>
            <a:endParaRPr lang="en-US" dirty="0"/>
          </a:p>
          <a:p>
            <a:endParaRPr lang="en-US" dirty="0"/>
          </a:p>
          <a:p>
            <a:endParaRPr lang="en-US" dirty="0"/>
          </a:p>
        </p:txBody>
      </p:sp>
      <p:sp>
        <p:nvSpPr>
          <p:cNvPr id="14" name="Rectangle 13"/>
          <p:cNvSpPr/>
          <p:nvPr/>
        </p:nvSpPr>
        <p:spPr bwMode="auto">
          <a:xfrm>
            <a:off x="8746901" y="2174872"/>
            <a:ext cx="87535" cy="7769225"/>
          </a:xfrm>
          <a:prstGeom prst="rect">
            <a:avLst/>
          </a:prstGeom>
          <a:gradFill flip="none" rotWithShape="1">
            <a:gsLst>
              <a:gs pos="0">
                <a:schemeClr val="accent6"/>
              </a:gs>
              <a:gs pos="76250">
                <a:schemeClr val="accent6">
                  <a:lumMod val="40000"/>
                  <a:lumOff val="60000"/>
                </a:schemeClr>
              </a:gs>
              <a:gs pos="53000">
                <a:schemeClr val="accent6">
                  <a:lumMod val="60000"/>
                  <a:lumOff val="40000"/>
                </a:schemeClr>
              </a:gs>
              <a:gs pos="99500">
                <a:schemeClr val="accent6">
                  <a:lumMod val="20000"/>
                  <a:lumOff val="80000"/>
                </a:schemeClr>
              </a:gs>
            </a:gsLst>
            <a:lin ang="5400000" scaled="1"/>
            <a:tileRect/>
          </a:gradFill>
          <a:ln w="9525" cap="flat" cmpd="sng" algn="ctr">
            <a:noFill/>
            <a:prstDash val="solid"/>
            <a:round/>
            <a:headEnd type="none" w="med" len="med"/>
            <a:tailEnd type="none" w="med" len="med"/>
          </a:ln>
          <a:effectLst/>
          <a:ex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Wingdings" pitchFamily="2" charset="2"/>
              <a:buNone/>
              <a:tabLst/>
            </a:pPr>
            <a:endParaRPr kumimoji="0" lang="en-US" sz="16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719658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TextBox 3"/>
          <p:cNvSpPr txBox="1"/>
          <p:nvPr/>
        </p:nvSpPr>
        <p:spPr>
          <a:xfrm>
            <a:off x="228600" y="624126"/>
            <a:ext cx="3124200" cy="861774"/>
          </a:xfrm>
          <a:prstGeom prst="rect">
            <a:avLst/>
          </a:prstGeom>
          <a:noFill/>
        </p:spPr>
        <p:txBody>
          <a:bodyPr wrap="square" rtlCol="0">
            <a:spAutoFit/>
          </a:bodyPr>
          <a:lstStyle/>
          <a:p>
            <a:r>
              <a:rPr lang="en-US" sz="3200"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rPr>
              <a:t>References</a:t>
            </a:r>
            <a:endParaRPr lang="en-US" sz="3200" u="sng" dirty="0">
              <a:solidFill>
                <a:schemeClr val="accent6"/>
              </a:solidFill>
              <a:latin typeface="SABIC Typeface Headline" panose="020B0603060202020204" pitchFamily="34" charset="0"/>
              <a:ea typeface="ヒラギノ角ゴ Pro W3"/>
              <a:cs typeface="SABIC Typeface Headline" panose="020B0603060202020204" pitchFamily="34" charset="0"/>
            </a:endParaRPr>
          </a:p>
          <a:p>
            <a:endParaRPr lang="en-US" dirty="0">
              <a:solidFill>
                <a:schemeClr val="accent6"/>
              </a:solidFill>
            </a:endParaRPr>
          </a:p>
        </p:txBody>
      </p:sp>
      <p:sp>
        <p:nvSpPr>
          <p:cNvPr id="13" name="TextBox 12"/>
          <p:cNvSpPr txBox="1"/>
          <p:nvPr/>
        </p:nvSpPr>
        <p:spPr>
          <a:xfrm>
            <a:off x="381000" y="1485900"/>
            <a:ext cx="16764000" cy="7680244"/>
          </a:xfrm>
          <a:prstGeom prst="rect">
            <a:avLst/>
          </a:prstGeom>
          <a:noFill/>
        </p:spPr>
        <p:txBody>
          <a:bodyPr wrap="square" rtlCol="0">
            <a:spAutoFit/>
          </a:bodyPr>
          <a:lstStyle/>
          <a:p>
            <a:pPr marL="342900" indent="-342900">
              <a:lnSpc>
                <a:spcPct val="150000"/>
              </a:lnSpc>
              <a:spcBef>
                <a:spcPct val="20000"/>
              </a:spcBef>
              <a:buFont typeface="Arial" pitchFamily="34" charset="0"/>
              <a:buChar char="•"/>
            </a:pPr>
            <a:r>
              <a:rPr lang="en-US" sz="2400" dirty="0"/>
              <a:t>[1] American Petroleum Institute (API). Damage Mechanisms Affecting Fixed Equipment in the Refining Industry. 3rd ed., Washington, DC, American Petroleum Institute (API), 2020, pp. 105-110</a:t>
            </a:r>
            <a:r>
              <a:rPr lang="en-US" sz="2400" dirty="0" smtClean="0"/>
              <a:t>.</a:t>
            </a:r>
            <a:endParaRPr lang="en-US" sz="2400" dirty="0"/>
          </a:p>
          <a:p>
            <a:pPr marL="342900" indent="-342900">
              <a:lnSpc>
                <a:spcPct val="150000"/>
              </a:lnSpc>
              <a:spcBef>
                <a:spcPct val="20000"/>
              </a:spcBef>
              <a:buFont typeface="Arial" pitchFamily="34" charset="0"/>
              <a:buChar char="•"/>
            </a:pPr>
            <a:r>
              <a:rPr lang="en-US" sz="2400" dirty="0"/>
              <a:t>[2] American Petroleum Institute (API). Damage Mechanisms Affecting Fixed Equipment in the Refining Industry. 3rd ed., Washington, DC, American Petroleum Institute (API), 2020, pp. 320-326.</a:t>
            </a:r>
          </a:p>
          <a:p>
            <a:pPr marL="342900" indent="-342900">
              <a:lnSpc>
                <a:spcPct val="150000"/>
              </a:lnSpc>
              <a:spcBef>
                <a:spcPct val="20000"/>
              </a:spcBef>
              <a:buFont typeface="Arial" pitchFamily="34" charset="0"/>
              <a:buChar char="•"/>
            </a:pPr>
            <a:r>
              <a:rPr lang="en-US" sz="2400" dirty="0"/>
              <a:t> </a:t>
            </a:r>
            <a:r>
              <a:rPr lang="en-US" sz="2400" dirty="0" smtClean="0"/>
              <a:t> [</a:t>
            </a:r>
            <a:r>
              <a:rPr lang="en-US" sz="2400" dirty="0"/>
              <a:t>3] ASTM International. “Standard Guide for Preparation of Metallographic Specimens” West Conshohocken, ASTM International, 2017, pp. 1-12</a:t>
            </a:r>
            <a:r>
              <a:rPr lang="en-US" sz="2400" dirty="0" smtClean="0"/>
              <a:t>.</a:t>
            </a:r>
            <a:endParaRPr lang="en-US" sz="2400" dirty="0"/>
          </a:p>
          <a:p>
            <a:pPr marL="342900" indent="-342900">
              <a:lnSpc>
                <a:spcPct val="150000"/>
              </a:lnSpc>
              <a:spcBef>
                <a:spcPct val="20000"/>
              </a:spcBef>
              <a:buFont typeface="Arial" pitchFamily="34" charset="0"/>
              <a:buChar char="•"/>
            </a:pPr>
            <a:r>
              <a:rPr lang="en-US" sz="2400" dirty="0"/>
              <a:t>[4] ASTM International. “Standard Practice for </a:t>
            </a:r>
            <a:r>
              <a:rPr lang="en-US" sz="2400" dirty="0" err="1"/>
              <a:t>Microetching</a:t>
            </a:r>
            <a:r>
              <a:rPr lang="en-US" sz="2400" dirty="0"/>
              <a:t> Metals and Alloys” West Conshohocken, ASTM International, 2023, pp. 1-22</a:t>
            </a:r>
            <a:r>
              <a:rPr lang="en-US" sz="2400" dirty="0" smtClean="0"/>
              <a:t>.</a:t>
            </a:r>
            <a:endParaRPr lang="en-US" sz="2400" dirty="0"/>
          </a:p>
          <a:p>
            <a:pPr marL="342900" indent="-342900">
              <a:lnSpc>
                <a:spcPct val="150000"/>
              </a:lnSpc>
              <a:spcBef>
                <a:spcPct val="20000"/>
              </a:spcBef>
              <a:buFont typeface="Arial" pitchFamily="34" charset="0"/>
              <a:buChar char="•"/>
            </a:pPr>
            <a:r>
              <a:rPr lang="en-US" sz="2400" dirty="0"/>
              <a:t>[5] ASTM International. “Standard Practices for Detecting Susceptibility to </a:t>
            </a:r>
            <a:r>
              <a:rPr lang="en-US" sz="2400" dirty="0" err="1"/>
              <a:t>Intergranular</a:t>
            </a:r>
            <a:r>
              <a:rPr lang="en-US" sz="2400" dirty="0"/>
              <a:t> Attack in Austenitic Stainless Steels” West Conshohocken, ASTM International, 2021, pp. 1-20</a:t>
            </a:r>
            <a:r>
              <a:rPr lang="en-US" sz="2400" dirty="0" smtClean="0"/>
              <a:t>.</a:t>
            </a:r>
            <a:endParaRPr lang="en-US" sz="2400" dirty="0"/>
          </a:p>
          <a:p>
            <a:pPr marL="342900" indent="-342900">
              <a:lnSpc>
                <a:spcPct val="150000"/>
              </a:lnSpc>
              <a:spcBef>
                <a:spcPct val="20000"/>
              </a:spcBef>
              <a:buFont typeface="Arial" pitchFamily="34" charset="0"/>
              <a:buChar char="•"/>
            </a:pPr>
            <a:r>
              <a:rPr lang="en-US" sz="2400" dirty="0"/>
              <a:t>[6] ASTM International. "Standard Specification for Seamless, </a:t>
            </a:r>
            <a:r>
              <a:rPr lang="en-US" sz="2400" dirty="0" err="1"/>
              <a:t>Ewlded</a:t>
            </a:r>
            <a:r>
              <a:rPr lang="en-US" sz="2400" dirty="0"/>
              <a:t>, and Heavily Cold Worked Austenitic Stainless Steel Pipes” West Conshohocken, ASTM International, 2021, pp. 3</a:t>
            </a:r>
            <a:r>
              <a:rPr lang="en-US" sz="2400" dirty="0" smtClean="0"/>
              <a:t>.</a:t>
            </a:r>
            <a:endParaRPr lang="en-US" sz="2400" dirty="0"/>
          </a:p>
          <a:p>
            <a:pPr marL="342900" indent="-342900">
              <a:lnSpc>
                <a:spcPct val="150000"/>
              </a:lnSpc>
              <a:spcBef>
                <a:spcPct val="20000"/>
              </a:spcBef>
              <a:buFont typeface="Arial" pitchFamily="34" charset="0"/>
              <a:buChar char="•"/>
            </a:pPr>
            <a:r>
              <a:rPr lang="en-US" sz="2400" dirty="0"/>
              <a:t>[7] Damage Mechanisms Affecting Fixed Equipment in the Refining Industry. Third ed., 2020, pp. 265-66.</a:t>
            </a:r>
          </a:p>
        </p:txBody>
      </p:sp>
    </p:spTree>
    <p:extLst>
      <p:ext uri="{BB962C8B-B14F-4D97-AF65-F5344CB8AC3E}">
        <p14:creationId xmlns:p14="http://schemas.microsoft.com/office/powerpoint/2010/main" val="37113561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62443" y="7598882"/>
            <a:ext cx="5376236" cy="5376236"/>
          </a:xfrm>
          <a:custGeom>
            <a:avLst/>
            <a:gdLst/>
            <a:ahLst/>
            <a:cxnLst/>
            <a:rect l="l" t="t" r="r" b="b"/>
            <a:pathLst>
              <a:path w="5376236" h="5376236">
                <a:moveTo>
                  <a:pt x="0" y="0"/>
                </a:moveTo>
                <a:lnTo>
                  <a:pt x="5376236" y="0"/>
                </a:lnTo>
                <a:lnTo>
                  <a:pt x="5376236" y="5376236"/>
                </a:lnTo>
                <a:lnTo>
                  <a:pt x="0" y="53762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5805573" y="5872081"/>
            <a:ext cx="6676854" cy="609600"/>
          </a:xfrm>
          <a:prstGeom prst="rect">
            <a:avLst/>
          </a:prstGeom>
        </p:spPr>
        <p:txBody>
          <a:bodyPr lIns="0" tIns="0" rIns="0" bIns="0" rtlCol="0" anchor="t">
            <a:spAutoFit/>
          </a:bodyPr>
          <a:lstStyle/>
          <a:p>
            <a:pPr algn="l">
              <a:lnSpc>
                <a:spcPts val="4312"/>
              </a:lnSpc>
            </a:pPr>
            <a:r>
              <a:rPr lang="en-US" sz="3593" spc="125">
                <a:solidFill>
                  <a:srgbClr val="E28126"/>
                </a:solidFill>
                <a:latin typeface="Codec Pro ExtraBold"/>
              </a:rPr>
              <a:t>Reach out.</a:t>
            </a:r>
          </a:p>
        </p:txBody>
      </p:sp>
      <p:sp>
        <p:nvSpPr>
          <p:cNvPr id="4" name="TextBox 4"/>
          <p:cNvSpPr txBox="1"/>
          <p:nvPr/>
        </p:nvSpPr>
        <p:spPr>
          <a:xfrm>
            <a:off x="5805573" y="3952990"/>
            <a:ext cx="6676854" cy="1336871"/>
          </a:xfrm>
          <a:prstGeom prst="rect">
            <a:avLst/>
          </a:prstGeom>
        </p:spPr>
        <p:txBody>
          <a:bodyPr lIns="0" tIns="0" rIns="0" bIns="0" rtlCol="0" anchor="t">
            <a:spAutoFit/>
          </a:bodyPr>
          <a:lstStyle/>
          <a:p>
            <a:pPr algn="l">
              <a:lnSpc>
                <a:spcPts val="9220"/>
              </a:lnSpc>
            </a:pPr>
            <a:r>
              <a:rPr lang="en-US" sz="8781" spc="184">
                <a:solidFill>
                  <a:srgbClr val="0C3E5B"/>
                </a:solidFill>
                <a:latin typeface="Codec Pro ExtraBold"/>
              </a:rPr>
              <a:t>THANK YOU</a:t>
            </a:r>
          </a:p>
        </p:txBody>
      </p:sp>
      <p:sp>
        <p:nvSpPr>
          <p:cNvPr id="5" name="Freeform 5"/>
          <p:cNvSpPr/>
          <p:nvPr/>
        </p:nvSpPr>
        <p:spPr>
          <a:xfrm>
            <a:off x="1028700" y="1163607"/>
            <a:ext cx="934283" cy="1815744"/>
          </a:xfrm>
          <a:custGeom>
            <a:avLst/>
            <a:gdLst/>
            <a:ahLst/>
            <a:cxnLst/>
            <a:rect l="l" t="t" r="r" b="b"/>
            <a:pathLst>
              <a:path w="934283" h="1815744">
                <a:moveTo>
                  <a:pt x="0" y="0"/>
                </a:moveTo>
                <a:lnTo>
                  <a:pt x="934283" y="0"/>
                </a:lnTo>
                <a:lnTo>
                  <a:pt x="934283" y="1815744"/>
                </a:lnTo>
                <a:lnTo>
                  <a:pt x="0" y="18157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TextBox 6"/>
          <p:cNvSpPr txBox="1"/>
          <p:nvPr/>
        </p:nvSpPr>
        <p:spPr>
          <a:xfrm>
            <a:off x="8738733" y="7866608"/>
            <a:ext cx="3743694" cy="389394"/>
          </a:xfrm>
          <a:prstGeom prst="rect">
            <a:avLst/>
          </a:prstGeom>
        </p:spPr>
        <p:txBody>
          <a:bodyPr lIns="0" tIns="0" rIns="0" bIns="0" rtlCol="0" anchor="t">
            <a:spAutoFit/>
          </a:bodyPr>
          <a:lstStyle/>
          <a:p>
            <a:pPr algn="ctr">
              <a:lnSpc>
                <a:spcPts val="3212"/>
              </a:lnSpc>
            </a:pPr>
            <a:r>
              <a:rPr lang="en-US" sz="2294">
                <a:solidFill>
                  <a:srgbClr val="E28126"/>
                </a:solidFill>
                <a:latin typeface="Canva Sans"/>
              </a:rPr>
              <a:t>email</a:t>
            </a:r>
          </a:p>
        </p:txBody>
      </p:sp>
      <p:sp>
        <p:nvSpPr>
          <p:cNvPr id="7" name="TextBox 7"/>
          <p:cNvSpPr txBox="1"/>
          <p:nvPr/>
        </p:nvSpPr>
        <p:spPr>
          <a:xfrm>
            <a:off x="5560775" y="7866295"/>
            <a:ext cx="2744896" cy="389394"/>
          </a:xfrm>
          <a:prstGeom prst="rect">
            <a:avLst/>
          </a:prstGeom>
        </p:spPr>
        <p:txBody>
          <a:bodyPr lIns="0" tIns="0" rIns="0" bIns="0" rtlCol="0" anchor="t">
            <a:spAutoFit/>
          </a:bodyPr>
          <a:lstStyle/>
          <a:p>
            <a:pPr algn="ctr">
              <a:lnSpc>
                <a:spcPts val="3212"/>
              </a:lnSpc>
            </a:pPr>
            <a:r>
              <a:rPr lang="en-US" sz="2294">
                <a:solidFill>
                  <a:srgbClr val="E28126"/>
                </a:solidFill>
                <a:latin typeface="Canva Sans"/>
              </a:rPr>
              <a:t>phone</a:t>
            </a:r>
          </a:p>
        </p:txBody>
      </p:sp>
      <p:sp>
        <p:nvSpPr>
          <p:cNvPr id="8" name="Freeform 8"/>
          <p:cNvSpPr/>
          <p:nvPr/>
        </p:nvSpPr>
        <p:spPr>
          <a:xfrm>
            <a:off x="6583817" y="7129381"/>
            <a:ext cx="698813" cy="698813"/>
          </a:xfrm>
          <a:custGeom>
            <a:avLst/>
            <a:gdLst/>
            <a:ahLst/>
            <a:cxnLst/>
            <a:rect l="l" t="t" r="r" b="b"/>
            <a:pathLst>
              <a:path w="698813" h="698813">
                <a:moveTo>
                  <a:pt x="0" y="0"/>
                </a:moveTo>
                <a:lnTo>
                  <a:pt x="698813" y="0"/>
                </a:lnTo>
                <a:lnTo>
                  <a:pt x="698813" y="698814"/>
                </a:lnTo>
                <a:lnTo>
                  <a:pt x="0" y="6988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10261017" y="7129381"/>
            <a:ext cx="699127" cy="699127"/>
          </a:xfrm>
          <a:custGeom>
            <a:avLst/>
            <a:gdLst/>
            <a:ahLst/>
            <a:cxnLst/>
            <a:rect l="l" t="t" r="r" b="b"/>
            <a:pathLst>
              <a:path w="699127" h="699127">
                <a:moveTo>
                  <a:pt x="0" y="0"/>
                </a:moveTo>
                <a:lnTo>
                  <a:pt x="699126" y="0"/>
                </a:lnTo>
                <a:lnTo>
                  <a:pt x="699126" y="699127"/>
                </a:lnTo>
                <a:lnTo>
                  <a:pt x="0" y="6991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TextBox 10"/>
          <p:cNvSpPr txBox="1"/>
          <p:nvPr/>
        </p:nvSpPr>
        <p:spPr>
          <a:xfrm>
            <a:off x="-3606480" y="7586669"/>
            <a:ext cx="3606480" cy="815479"/>
          </a:xfrm>
          <a:prstGeom prst="rect">
            <a:avLst/>
          </a:prstGeom>
        </p:spPr>
        <p:txBody>
          <a:bodyPr lIns="0" tIns="0" rIns="0" bIns="0" rtlCol="0" anchor="t">
            <a:spAutoFit/>
          </a:bodyPr>
          <a:lstStyle/>
          <a:p>
            <a:pPr algn="ctr">
              <a:lnSpc>
                <a:spcPts val="3352"/>
              </a:lnSpc>
            </a:pPr>
            <a:r>
              <a:rPr lang="en-US" sz="2394">
                <a:solidFill>
                  <a:srgbClr val="E28126"/>
                </a:solidFill>
                <a:latin typeface="Canva Sans"/>
              </a:rPr>
              <a:t>Calle Cualquiera 123, Cualquier Lugar</a:t>
            </a:r>
          </a:p>
        </p:txBody>
      </p:sp>
      <p:grpSp>
        <p:nvGrpSpPr>
          <p:cNvPr id="11" name="Group 11"/>
          <p:cNvGrpSpPr/>
          <p:nvPr/>
        </p:nvGrpSpPr>
        <p:grpSpPr>
          <a:xfrm>
            <a:off x="5805573" y="741422"/>
            <a:ext cx="6676854" cy="2218588"/>
            <a:chOff x="0" y="0"/>
            <a:chExt cx="8902472" cy="2958117"/>
          </a:xfrm>
        </p:grpSpPr>
        <p:sp>
          <p:nvSpPr>
            <p:cNvPr id="12" name="TextBox 12"/>
            <p:cNvSpPr txBox="1"/>
            <p:nvPr/>
          </p:nvSpPr>
          <p:spPr>
            <a:xfrm>
              <a:off x="46032" y="-390525"/>
              <a:ext cx="7647784" cy="2465942"/>
            </a:xfrm>
            <a:prstGeom prst="rect">
              <a:avLst/>
            </a:prstGeom>
          </p:spPr>
          <p:txBody>
            <a:bodyPr lIns="0" tIns="0" rIns="0" bIns="0" rtlCol="0" anchor="t">
              <a:spAutoFit/>
            </a:bodyPr>
            <a:lstStyle/>
            <a:p>
              <a:pPr algn="ctr">
                <a:lnSpc>
                  <a:spcPts val="14360"/>
                </a:lnSpc>
              </a:pPr>
              <a:r>
                <a:rPr lang="en-US" sz="10257">
                  <a:solidFill>
                    <a:srgbClr val="0C3E5A"/>
                  </a:solidFill>
                  <a:latin typeface="Tabarra Sans Heavy"/>
                </a:rPr>
                <a:t>JUBCOR</a:t>
              </a:r>
            </a:p>
          </p:txBody>
        </p:sp>
        <p:grpSp>
          <p:nvGrpSpPr>
            <p:cNvPr id="13" name="Group 13"/>
            <p:cNvGrpSpPr/>
            <p:nvPr/>
          </p:nvGrpSpPr>
          <p:grpSpPr>
            <a:xfrm>
              <a:off x="46032" y="1703085"/>
              <a:ext cx="8856440" cy="757183"/>
              <a:chOff x="0" y="0"/>
              <a:chExt cx="1782556" cy="152400"/>
            </a:xfrm>
          </p:grpSpPr>
          <p:sp>
            <p:nvSpPr>
              <p:cNvPr id="14" name="Freeform 14"/>
              <p:cNvSpPr/>
              <p:nvPr/>
            </p:nvSpPr>
            <p:spPr>
              <a:xfrm>
                <a:off x="0" y="0"/>
                <a:ext cx="1782556" cy="152400"/>
              </a:xfrm>
              <a:custGeom>
                <a:avLst/>
                <a:gdLst/>
                <a:ahLst/>
                <a:cxnLst/>
                <a:rect l="l" t="t" r="r" b="b"/>
                <a:pathLst>
                  <a:path w="1782556" h="152400">
                    <a:moveTo>
                      <a:pt x="0" y="0"/>
                    </a:moveTo>
                    <a:lnTo>
                      <a:pt x="1782556" y="0"/>
                    </a:lnTo>
                    <a:lnTo>
                      <a:pt x="1782556" y="152400"/>
                    </a:lnTo>
                    <a:lnTo>
                      <a:pt x="0" y="152400"/>
                    </a:lnTo>
                    <a:close/>
                  </a:path>
                </a:pathLst>
              </a:custGeom>
              <a:solidFill>
                <a:srgbClr val="E28126"/>
              </a:solidFill>
            </p:spPr>
          </p:sp>
        </p:grpSp>
        <p:grpSp>
          <p:nvGrpSpPr>
            <p:cNvPr id="15" name="Group 15"/>
            <p:cNvGrpSpPr/>
            <p:nvPr/>
          </p:nvGrpSpPr>
          <p:grpSpPr>
            <a:xfrm rot="5400000">
              <a:off x="7220653" y="778449"/>
              <a:ext cx="2277074" cy="1086564"/>
              <a:chOff x="0" y="0"/>
              <a:chExt cx="458312" cy="218695"/>
            </a:xfrm>
          </p:grpSpPr>
          <p:sp>
            <p:nvSpPr>
              <p:cNvPr id="16" name="Freeform 16"/>
              <p:cNvSpPr/>
              <p:nvPr/>
            </p:nvSpPr>
            <p:spPr>
              <a:xfrm>
                <a:off x="0" y="0"/>
                <a:ext cx="458312" cy="218695"/>
              </a:xfrm>
              <a:custGeom>
                <a:avLst/>
                <a:gdLst/>
                <a:ahLst/>
                <a:cxnLst/>
                <a:rect l="l" t="t" r="r" b="b"/>
                <a:pathLst>
                  <a:path w="458312" h="218695">
                    <a:moveTo>
                      <a:pt x="0" y="0"/>
                    </a:moveTo>
                    <a:lnTo>
                      <a:pt x="458312" y="0"/>
                    </a:lnTo>
                    <a:lnTo>
                      <a:pt x="458312" y="218695"/>
                    </a:lnTo>
                    <a:lnTo>
                      <a:pt x="0" y="218695"/>
                    </a:lnTo>
                    <a:close/>
                  </a:path>
                </a:pathLst>
              </a:custGeom>
              <a:solidFill>
                <a:srgbClr val="0C3E5B"/>
              </a:solidFill>
            </p:spPr>
          </p:sp>
        </p:grpSp>
        <p:sp>
          <p:nvSpPr>
            <p:cNvPr id="17" name="TextBox 17"/>
            <p:cNvSpPr txBox="1"/>
            <p:nvPr/>
          </p:nvSpPr>
          <p:spPr>
            <a:xfrm>
              <a:off x="0" y="1745158"/>
              <a:ext cx="7693816" cy="715110"/>
            </a:xfrm>
            <a:prstGeom prst="rect">
              <a:avLst/>
            </a:prstGeom>
          </p:spPr>
          <p:txBody>
            <a:bodyPr lIns="0" tIns="0" rIns="0" bIns="0" rtlCol="0" anchor="t">
              <a:spAutoFit/>
            </a:bodyPr>
            <a:lstStyle/>
            <a:p>
              <a:pPr algn="ctr">
                <a:lnSpc>
                  <a:spcPts val="4160"/>
                </a:lnSpc>
              </a:pPr>
              <a:r>
                <a:rPr lang="en-US" sz="2972">
                  <a:solidFill>
                    <a:srgbClr val="FFFFFF"/>
                  </a:solidFill>
                  <a:latin typeface="Tabarra Sans"/>
                </a:rPr>
                <a:t>CONFERENCE &amp; EXHIBITION</a:t>
              </a:r>
            </a:p>
          </p:txBody>
        </p:sp>
        <p:sp>
          <p:nvSpPr>
            <p:cNvPr id="18" name="TextBox 18"/>
            <p:cNvSpPr txBox="1"/>
            <p:nvPr/>
          </p:nvSpPr>
          <p:spPr>
            <a:xfrm rot="5400000">
              <a:off x="7366586" y="753233"/>
              <a:ext cx="2175660" cy="1136996"/>
            </a:xfrm>
            <a:prstGeom prst="rect">
              <a:avLst/>
            </a:prstGeom>
          </p:spPr>
          <p:txBody>
            <a:bodyPr lIns="0" tIns="0" rIns="0" bIns="0" rtlCol="0" anchor="t">
              <a:spAutoFit/>
            </a:bodyPr>
            <a:lstStyle/>
            <a:p>
              <a:pPr algn="ctr">
                <a:lnSpc>
                  <a:spcPts val="6623"/>
                </a:lnSpc>
              </a:pPr>
              <a:r>
                <a:rPr lang="en-US" sz="4731" spc="146">
                  <a:solidFill>
                    <a:srgbClr val="FFFFFF"/>
                  </a:solidFill>
                  <a:latin typeface="Tabarra Sans Heavy"/>
                </a:rPr>
                <a:t>2024</a:t>
              </a:r>
            </a:p>
          </p:txBody>
        </p:sp>
        <p:sp>
          <p:nvSpPr>
            <p:cNvPr id="19" name="TextBox 19"/>
            <p:cNvSpPr txBox="1"/>
            <p:nvPr/>
          </p:nvSpPr>
          <p:spPr>
            <a:xfrm>
              <a:off x="30747" y="2522888"/>
              <a:ext cx="8871725" cy="435229"/>
            </a:xfrm>
            <a:prstGeom prst="rect">
              <a:avLst/>
            </a:prstGeom>
          </p:spPr>
          <p:txBody>
            <a:bodyPr lIns="0" tIns="0" rIns="0" bIns="0" rtlCol="0" anchor="t">
              <a:spAutoFit/>
            </a:bodyPr>
            <a:lstStyle/>
            <a:p>
              <a:pPr algn="ctr">
                <a:lnSpc>
                  <a:spcPts val="2822"/>
                </a:lnSpc>
                <a:spcBef>
                  <a:spcPct val="0"/>
                </a:spcBef>
              </a:pPr>
              <a:r>
                <a:rPr lang="en-US" sz="2016">
                  <a:solidFill>
                    <a:srgbClr val="0C3E5B"/>
                  </a:solidFill>
                  <a:latin typeface="Glacial Indifference Bold"/>
                </a:rPr>
                <a:t>INNOVATIVE SOLUTIONS FOR CORROSION CHALLENGES</a:t>
              </a:r>
            </a:p>
          </p:txBody>
        </p:sp>
      </p:grpSp>
      <p:sp>
        <p:nvSpPr>
          <p:cNvPr id="20" name="Freeform 20"/>
          <p:cNvSpPr/>
          <p:nvPr/>
        </p:nvSpPr>
        <p:spPr>
          <a:xfrm>
            <a:off x="15421888" y="926856"/>
            <a:ext cx="1264709" cy="1264709"/>
          </a:xfrm>
          <a:custGeom>
            <a:avLst/>
            <a:gdLst/>
            <a:ahLst/>
            <a:cxnLst/>
            <a:rect l="l" t="t" r="r" b="b"/>
            <a:pathLst>
              <a:path w="1264709" h="1264709">
                <a:moveTo>
                  <a:pt x="0" y="0"/>
                </a:moveTo>
                <a:lnTo>
                  <a:pt x="1264709" y="0"/>
                </a:lnTo>
                <a:lnTo>
                  <a:pt x="1264709" y="1264708"/>
                </a:lnTo>
                <a:lnTo>
                  <a:pt x="0" y="126470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1" name="Freeform 21"/>
          <p:cNvSpPr/>
          <p:nvPr/>
        </p:nvSpPr>
        <p:spPr>
          <a:xfrm>
            <a:off x="15813171" y="1325694"/>
            <a:ext cx="482144" cy="467032"/>
          </a:xfrm>
          <a:custGeom>
            <a:avLst/>
            <a:gdLst/>
            <a:ahLst/>
            <a:cxnLst/>
            <a:rect l="l" t="t" r="r" b="b"/>
            <a:pathLst>
              <a:path w="482144" h="467032">
                <a:moveTo>
                  <a:pt x="0" y="0"/>
                </a:moveTo>
                <a:lnTo>
                  <a:pt x="482144" y="0"/>
                </a:lnTo>
                <a:lnTo>
                  <a:pt x="482144" y="467032"/>
                </a:lnTo>
                <a:lnTo>
                  <a:pt x="0" y="46703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2" name="TextBox 22"/>
          <p:cNvSpPr txBox="1"/>
          <p:nvPr/>
        </p:nvSpPr>
        <p:spPr>
          <a:xfrm>
            <a:off x="14578268" y="2268608"/>
            <a:ext cx="2951949" cy="505969"/>
          </a:xfrm>
          <a:prstGeom prst="rect">
            <a:avLst/>
          </a:prstGeom>
        </p:spPr>
        <p:txBody>
          <a:bodyPr lIns="0" tIns="0" rIns="0" bIns="0" rtlCol="0" anchor="t">
            <a:spAutoFit/>
          </a:bodyPr>
          <a:lstStyle/>
          <a:p>
            <a:pPr algn="ctr">
              <a:lnSpc>
                <a:spcPts val="4136"/>
              </a:lnSpc>
              <a:spcBef>
                <a:spcPct val="0"/>
              </a:spcBef>
            </a:pPr>
            <a:r>
              <a:rPr lang="en-US" sz="2954">
                <a:solidFill>
                  <a:srgbClr val="010101"/>
                </a:solidFill>
                <a:latin typeface="Canva Sans"/>
              </a:rPr>
              <a:t>YOUR LOGO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Content Placeholder 4"/>
          <p:cNvSpPr txBox="1">
            <a:spLocks/>
          </p:cNvSpPr>
          <p:nvPr/>
        </p:nvSpPr>
        <p:spPr>
          <a:xfrm>
            <a:off x="228600" y="2171700"/>
            <a:ext cx="17907000" cy="7848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defRPr/>
            </a:pPr>
            <a:r>
              <a:rPr lang="en-US" sz="2800" dirty="0" smtClean="0">
                <a:ea typeface="ヒラギノ角ゴ Pro W3"/>
                <a:cs typeface="SABIC Typeface Headline" panose="020B0603060202020204" pitchFamily="34" charset="0"/>
              </a:rPr>
              <a:t>During a re-vamping </a:t>
            </a:r>
            <a:r>
              <a:rPr lang="en-US" sz="2800" dirty="0" smtClean="0">
                <a:ea typeface="ヒラギノ角ゴ Pro W3"/>
                <a:cs typeface="SABIC Typeface Headline" panose="020B0603060202020204" pitchFamily="34" charset="0"/>
              </a:rPr>
              <a:t>shutdown, </a:t>
            </a:r>
            <a:r>
              <a:rPr lang="en-US" sz="2800" dirty="0" smtClean="0">
                <a:ea typeface="ヒラギノ角ゴ Pro W3"/>
                <a:cs typeface="SABIC Typeface Headline" panose="020B0603060202020204" pitchFamily="34" charset="0"/>
              </a:rPr>
              <a:t>the furnace cross over lines were inspected because of: </a:t>
            </a:r>
          </a:p>
          <a:p>
            <a:pPr marL="457200" indent="-457200">
              <a:spcAft>
                <a:spcPts val="600"/>
              </a:spcAft>
              <a:buFont typeface="+mj-lt"/>
              <a:buAutoNum type="arabicPeriod"/>
              <a:defRPr/>
            </a:pPr>
            <a:r>
              <a:rPr lang="en-US" sz="2800" dirty="0" smtClean="0">
                <a:ea typeface="ヒラギノ角ゴ Pro W3"/>
                <a:cs typeface="SABIC Typeface Headline" panose="020B0603060202020204" pitchFamily="34" charset="0"/>
              </a:rPr>
              <a:t>Previous inspection recommendations </a:t>
            </a:r>
          </a:p>
          <a:p>
            <a:pPr marL="457200" indent="-457200">
              <a:spcAft>
                <a:spcPts val="600"/>
              </a:spcAft>
              <a:buFont typeface="+mj-lt"/>
              <a:buAutoNum type="arabicPeriod"/>
              <a:defRPr/>
            </a:pPr>
            <a:r>
              <a:rPr lang="en-US" sz="2800" dirty="0" smtClean="0">
                <a:ea typeface="ヒラギノ角ゴ Pro W3"/>
                <a:cs typeface="SABIC Typeface Headline" panose="020B0603060202020204" pitchFamily="34" charset="0"/>
              </a:rPr>
              <a:t>Repeated failures of pressure tapping line branch weldments.</a:t>
            </a:r>
          </a:p>
          <a:p>
            <a:pPr marL="0" indent="0">
              <a:spcAft>
                <a:spcPts val="600"/>
              </a:spcAft>
              <a:buNone/>
              <a:defRPr/>
            </a:pPr>
            <a:endParaRPr lang="en-US" sz="2800" dirty="0" smtClean="0">
              <a:ea typeface="ヒラギノ角ゴ Pro W3"/>
              <a:cs typeface="SABIC Typeface Headline" panose="020B0603060202020204" pitchFamily="34" charset="0"/>
            </a:endParaRPr>
          </a:p>
          <a:p>
            <a:pPr>
              <a:spcAft>
                <a:spcPts val="600"/>
              </a:spcAft>
              <a:defRPr/>
            </a:pPr>
            <a:r>
              <a:rPr lang="en-US" sz="2800" dirty="0" smtClean="0">
                <a:ea typeface="ヒラギノ角ゴ Pro W3"/>
                <a:cs typeface="SABIC Typeface Headline" panose="020B0603060202020204" pitchFamily="34" charset="0"/>
              </a:rPr>
              <a:t>The inspection revealed that 7/8 pressure tapping branches were cracked at the branch weldments and gusset support.</a:t>
            </a:r>
          </a:p>
          <a:p>
            <a:pPr marL="0" indent="0">
              <a:spcAft>
                <a:spcPts val="600"/>
              </a:spcAft>
              <a:buNone/>
              <a:defRPr/>
            </a:pPr>
            <a:endParaRPr lang="en-US" sz="2800" dirty="0" smtClean="0">
              <a:ea typeface="ヒラギノ角ゴ Pro W3"/>
              <a:cs typeface="SABIC Typeface Headline" panose="020B0603060202020204" pitchFamily="34" charset="0"/>
            </a:endParaRPr>
          </a:p>
          <a:p>
            <a:pPr>
              <a:spcAft>
                <a:spcPts val="600"/>
              </a:spcAft>
              <a:defRPr/>
            </a:pPr>
            <a:r>
              <a:rPr lang="en-US" sz="2800" dirty="0" smtClean="0">
                <a:ea typeface="ヒラギノ角ゴ Pro W3"/>
                <a:cs typeface="SABIC Typeface Headline" panose="020B0603060202020204" pitchFamily="34" charset="0"/>
              </a:rPr>
              <a:t>In order to determine failure causes, a spool </a:t>
            </a:r>
            <a:r>
              <a:rPr lang="en-US" sz="2800" dirty="0" smtClean="0">
                <a:ea typeface="ヒラギノ角ゴ Pro W3"/>
                <a:cs typeface="SABIC Typeface Headline" panose="020B0603060202020204" pitchFamily="34" charset="0"/>
              </a:rPr>
              <a:t>containing </a:t>
            </a:r>
            <a:r>
              <a:rPr lang="en-US" sz="2800" dirty="0" smtClean="0">
                <a:ea typeface="ヒラギノ角ゴ Pro W3"/>
                <a:cs typeface="SABIC Typeface Headline" panose="020B0603060202020204" pitchFamily="34" charset="0"/>
              </a:rPr>
              <a:t>the crack was cut from pass #6 and submitted to Metallurgical &amp; Corrosion Analysis (MCA) Laboratories to conduct a thorough analysis, which will help in providing recommendations with the cooperation with Center of Excellence (</a:t>
            </a:r>
            <a:r>
              <a:rPr lang="en-US" sz="2800" dirty="0" err="1" smtClean="0">
                <a:ea typeface="ヒラギノ角ゴ Pro W3"/>
                <a:cs typeface="SABIC Typeface Headline" panose="020B0603060202020204" pitchFamily="34" charset="0"/>
              </a:rPr>
              <a:t>CoE</a:t>
            </a:r>
            <a:r>
              <a:rPr lang="en-US" sz="2800" dirty="0" smtClean="0">
                <a:ea typeface="ヒラギノ角ゴ Pro W3"/>
                <a:cs typeface="SABIC Typeface Headline" panose="020B0603060202020204" pitchFamily="34" charset="0"/>
              </a:rPr>
              <a:t>) team.</a:t>
            </a:r>
          </a:p>
          <a:p>
            <a:pPr marL="0" indent="0" algn="just">
              <a:spcAft>
                <a:spcPts val="600"/>
              </a:spcAft>
              <a:buFont typeface="Arial" pitchFamily="34" charset="0"/>
              <a:buNone/>
              <a:defRPr/>
            </a:pPr>
            <a:r>
              <a:rPr lang="en-US" sz="3600" dirty="0" smtClean="0">
                <a:latin typeface="SABIC Typeface Headline" panose="020B0603060202020204" pitchFamily="34" charset="0"/>
                <a:ea typeface="ヒラギノ角ゴ Pro W3"/>
                <a:cs typeface="SABIC Typeface Headline" panose="020B0603060202020204" pitchFamily="34" charset="0"/>
              </a:rPr>
              <a:t> </a:t>
            </a:r>
            <a:endParaRPr lang="en-US" sz="3600" dirty="0">
              <a:latin typeface="SABIC Typeface Headline" panose="020B0603060202020204" pitchFamily="34" charset="0"/>
              <a:ea typeface="ヒラギノ角ゴ Pro W3"/>
              <a:cs typeface="SABIC Typeface Headline" panose="020B0603060202020204" pitchFamily="34" charset="0"/>
            </a:endParaRPr>
          </a:p>
        </p:txBody>
      </p:sp>
      <p:sp>
        <p:nvSpPr>
          <p:cNvPr id="5" name="TextBox 4"/>
          <p:cNvSpPr txBox="1"/>
          <p:nvPr/>
        </p:nvSpPr>
        <p:spPr>
          <a:xfrm>
            <a:off x="228600" y="1028700"/>
            <a:ext cx="3124200" cy="861774"/>
          </a:xfrm>
          <a:prstGeom prst="rect">
            <a:avLst/>
          </a:prstGeom>
          <a:noFill/>
        </p:spPr>
        <p:txBody>
          <a:bodyPr wrap="square" rtlCol="0">
            <a:spAutoFit/>
          </a:bodyPr>
          <a:lstStyle/>
          <a:p>
            <a:r>
              <a:rPr lang="en-US" sz="3200" u="sng" dirty="0">
                <a:solidFill>
                  <a:schemeClr val="accent6"/>
                </a:solidFill>
                <a:latin typeface="SABIC Typeface Headline" panose="020B0603060202020204" pitchFamily="34" charset="0"/>
                <a:ea typeface="ヒラギノ角ゴ Pro W3"/>
                <a:cs typeface="SABIC Typeface Headline" panose="020B0603060202020204" pitchFamily="34" charset="0"/>
              </a:rPr>
              <a:t>Background</a:t>
            </a:r>
          </a:p>
          <a:p>
            <a:endParaRPr lang="en-US" dirty="0">
              <a:solidFill>
                <a:schemeClr val="accent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Content Placeholder 4"/>
          <p:cNvSpPr txBox="1">
            <a:spLocks/>
          </p:cNvSpPr>
          <p:nvPr/>
        </p:nvSpPr>
        <p:spPr>
          <a:xfrm>
            <a:off x="2667000" y="2129386"/>
            <a:ext cx="2819400" cy="457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Failure History:</a:t>
            </a:r>
          </a:p>
          <a:p>
            <a:pPr marL="0" indent="0">
              <a:buFont typeface="Arial" pitchFamily="34" charset="0"/>
              <a:buNone/>
            </a:pPr>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2271033989"/>
              </p:ext>
            </p:extLst>
          </p:nvPr>
        </p:nvGraphicFramePr>
        <p:xfrm>
          <a:off x="1295400" y="2842483"/>
          <a:ext cx="5562600" cy="5213828"/>
        </p:xfrm>
        <a:graphic>
          <a:graphicData uri="http://schemas.openxmlformats.org/drawingml/2006/table">
            <a:tbl>
              <a:tblPr firstRow="1" bandRow="1">
                <a:tableStyleId>{93296810-A885-4BE3-A3E7-6D5BEEA58F35}</a:tableStyleId>
              </a:tblPr>
              <a:tblGrid>
                <a:gridCol w="2781300">
                  <a:extLst>
                    <a:ext uri="{9D8B030D-6E8A-4147-A177-3AD203B41FA5}">
                      <a16:colId xmlns:a16="http://schemas.microsoft.com/office/drawing/2014/main" val="3959401983"/>
                    </a:ext>
                  </a:extLst>
                </a:gridCol>
                <a:gridCol w="2781300">
                  <a:extLst>
                    <a:ext uri="{9D8B030D-6E8A-4147-A177-3AD203B41FA5}">
                      <a16:colId xmlns:a16="http://schemas.microsoft.com/office/drawing/2014/main" val="2528404116"/>
                    </a:ext>
                  </a:extLst>
                </a:gridCol>
              </a:tblGrid>
              <a:tr h="623310">
                <a:tc>
                  <a:txBody>
                    <a:bodyPr/>
                    <a:lstStyle/>
                    <a:p>
                      <a:pPr algn="ctr"/>
                      <a:r>
                        <a:rPr lang="en-US" sz="1600" dirty="0" smtClean="0"/>
                        <a:t>Date </a:t>
                      </a:r>
                      <a:endParaRPr lang="en-US" sz="1600" dirty="0"/>
                    </a:p>
                  </a:txBody>
                  <a:tcPr/>
                </a:tc>
                <a:tc>
                  <a:txBody>
                    <a:bodyPr/>
                    <a:lstStyle/>
                    <a:p>
                      <a:pPr algn="ctr"/>
                      <a:r>
                        <a:rPr lang="en-US" sz="1600" dirty="0" smtClean="0"/>
                        <a:t>Extent of cracking</a:t>
                      </a:r>
                      <a:endParaRPr lang="en-US" sz="1600" dirty="0"/>
                    </a:p>
                  </a:txBody>
                  <a:tcPr/>
                </a:tc>
                <a:extLst>
                  <a:ext uri="{0D108BD9-81ED-4DB2-BD59-A6C34878D82A}">
                    <a16:rowId xmlns:a16="http://schemas.microsoft.com/office/drawing/2014/main" val="738554557"/>
                  </a:ext>
                </a:extLst>
              </a:tr>
              <a:tr h="623310">
                <a:tc>
                  <a:txBody>
                    <a:bodyPr/>
                    <a:lstStyle/>
                    <a:p>
                      <a:pPr algn="ctr"/>
                      <a:r>
                        <a:rPr lang="en-US" sz="1600" baseline="0" dirty="0" smtClean="0"/>
                        <a:t>July/2010</a:t>
                      </a:r>
                    </a:p>
                  </a:txBody>
                  <a:tcPr/>
                </a:tc>
                <a:tc>
                  <a:txBody>
                    <a:bodyPr/>
                    <a:lstStyle/>
                    <a:p>
                      <a:pPr algn="ctr"/>
                      <a:r>
                        <a:rPr lang="en-US" sz="1600" dirty="0" smtClean="0"/>
                        <a:t>Commissioning </a:t>
                      </a:r>
                      <a:endParaRPr lang="en-US" sz="1600" dirty="0"/>
                    </a:p>
                  </a:txBody>
                  <a:tcPr/>
                </a:tc>
                <a:extLst>
                  <a:ext uri="{0D108BD9-81ED-4DB2-BD59-A6C34878D82A}">
                    <a16:rowId xmlns:a16="http://schemas.microsoft.com/office/drawing/2014/main" val="3292671001"/>
                  </a:ext>
                </a:extLst>
              </a:tr>
              <a:tr h="627183">
                <a:tc>
                  <a:txBody>
                    <a:bodyPr/>
                    <a:lstStyle/>
                    <a:p>
                      <a:pPr algn="ctr"/>
                      <a:r>
                        <a:rPr lang="en-US" sz="1600" dirty="0" smtClean="0"/>
                        <a:t>Jan/2</a:t>
                      </a:r>
                      <a:r>
                        <a:rPr lang="en-US" sz="1600" baseline="30000" dirty="0" smtClean="0"/>
                        <a:t>nd</a:t>
                      </a:r>
                      <a:r>
                        <a:rPr lang="en-US" sz="1600" baseline="0" dirty="0" smtClean="0"/>
                        <a:t> /2015</a:t>
                      </a:r>
                    </a:p>
                  </a:txBody>
                  <a:tcPr/>
                </a:tc>
                <a:tc>
                  <a:txBody>
                    <a:bodyPr/>
                    <a:lstStyle/>
                    <a:p>
                      <a:pPr algn="ctr"/>
                      <a:r>
                        <a:rPr lang="en-US" sz="1600" dirty="0" smtClean="0"/>
                        <a:t>Pass</a:t>
                      </a:r>
                      <a:r>
                        <a:rPr lang="en-US" sz="1600" baseline="0" dirty="0" smtClean="0"/>
                        <a:t> # 2, 4, 5, 6, 7, 8</a:t>
                      </a:r>
                    </a:p>
                    <a:p>
                      <a:pPr algn="ctr"/>
                      <a:r>
                        <a:rPr lang="en-US" sz="1600" baseline="0" dirty="0" smtClean="0"/>
                        <a:t>(6/8)</a:t>
                      </a:r>
                      <a:endParaRPr lang="en-US" sz="1600" dirty="0"/>
                    </a:p>
                  </a:txBody>
                  <a:tcPr/>
                </a:tc>
                <a:extLst>
                  <a:ext uri="{0D108BD9-81ED-4DB2-BD59-A6C34878D82A}">
                    <a16:rowId xmlns:a16="http://schemas.microsoft.com/office/drawing/2014/main" val="3696972691"/>
                  </a:ext>
                </a:extLst>
              </a:tr>
              <a:tr h="627183">
                <a:tc>
                  <a:txBody>
                    <a:bodyPr/>
                    <a:lstStyle/>
                    <a:p>
                      <a:pPr algn="ctr"/>
                      <a:r>
                        <a:rPr lang="en-US" sz="1600" dirty="0" smtClean="0"/>
                        <a:t>Oct/17</a:t>
                      </a:r>
                      <a:r>
                        <a:rPr lang="en-US" sz="1600" baseline="30000" dirty="0" smtClean="0"/>
                        <a:t>th</a:t>
                      </a:r>
                      <a:r>
                        <a:rPr lang="en-US" sz="1600" dirty="0" smtClean="0"/>
                        <a:t> /2015</a:t>
                      </a:r>
                    </a:p>
                  </a:txBody>
                  <a:tcPr/>
                </a:tc>
                <a:tc>
                  <a:txBody>
                    <a:bodyPr/>
                    <a:lstStyle/>
                    <a:p>
                      <a:pPr algn="ctr"/>
                      <a:r>
                        <a:rPr lang="en-US" sz="1600" dirty="0" smtClean="0"/>
                        <a:t>Pass # 1, 3,</a:t>
                      </a:r>
                      <a:r>
                        <a:rPr lang="en-US" sz="1600" baseline="0" dirty="0" smtClean="0"/>
                        <a:t> 6 </a:t>
                      </a:r>
                    </a:p>
                    <a:p>
                      <a:pPr algn="ctr"/>
                      <a:r>
                        <a:rPr lang="en-US" sz="1600" baseline="0" dirty="0" smtClean="0"/>
                        <a:t>(3/8) </a:t>
                      </a:r>
                      <a:endParaRPr lang="en-US" sz="1600" dirty="0"/>
                    </a:p>
                  </a:txBody>
                  <a:tcPr/>
                </a:tc>
                <a:extLst>
                  <a:ext uri="{0D108BD9-81ED-4DB2-BD59-A6C34878D82A}">
                    <a16:rowId xmlns:a16="http://schemas.microsoft.com/office/drawing/2014/main" val="2945925310"/>
                  </a:ext>
                </a:extLst>
              </a:tr>
              <a:tr h="627183">
                <a:tc>
                  <a:txBody>
                    <a:bodyPr/>
                    <a:lstStyle/>
                    <a:p>
                      <a:pPr algn="ctr"/>
                      <a:r>
                        <a:rPr lang="en-US" sz="1600" dirty="0" smtClean="0"/>
                        <a:t>Mar/6</a:t>
                      </a:r>
                      <a:r>
                        <a:rPr lang="en-US" sz="1600" baseline="30000" dirty="0" smtClean="0"/>
                        <a:t>th</a:t>
                      </a:r>
                      <a:r>
                        <a:rPr lang="en-US" sz="1600" dirty="0" smtClean="0"/>
                        <a:t>/</a:t>
                      </a:r>
                      <a:r>
                        <a:rPr lang="en-US" sz="1600" baseline="0" dirty="0" smtClean="0"/>
                        <a:t> 2016</a:t>
                      </a:r>
                      <a:endParaRPr lang="en-US" sz="1600" dirty="0"/>
                    </a:p>
                  </a:txBody>
                  <a:tcPr/>
                </a:tc>
                <a:tc>
                  <a:txBody>
                    <a:bodyPr/>
                    <a:lstStyle/>
                    <a:p>
                      <a:pPr algn="ctr"/>
                      <a:r>
                        <a:rPr lang="en-US" sz="1600" dirty="0" smtClean="0"/>
                        <a:t>Pass # 5, 7</a:t>
                      </a:r>
                    </a:p>
                    <a:p>
                      <a:pPr algn="ctr"/>
                      <a:r>
                        <a:rPr lang="en-US" sz="1600" dirty="0" smtClean="0"/>
                        <a:t>(2/8)</a:t>
                      </a:r>
                      <a:endParaRPr lang="en-US" sz="1600" dirty="0"/>
                    </a:p>
                  </a:txBody>
                  <a:tcPr/>
                </a:tc>
                <a:extLst>
                  <a:ext uri="{0D108BD9-81ED-4DB2-BD59-A6C34878D82A}">
                    <a16:rowId xmlns:a16="http://schemas.microsoft.com/office/drawing/2014/main" val="3072237053"/>
                  </a:ext>
                </a:extLst>
              </a:tr>
              <a:tr h="627183">
                <a:tc>
                  <a:txBody>
                    <a:bodyPr/>
                    <a:lstStyle/>
                    <a:p>
                      <a:pPr algn="ctr"/>
                      <a:r>
                        <a:rPr lang="en-US" sz="1600" dirty="0" smtClean="0"/>
                        <a:t>Oct/25</a:t>
                      </a:r>
                      <a:r>
                        <a:rPr lang="en-US" sz="1600" baseline="30000" dirty="0" smtClean="0"/>
                        <a:t>th</a:t>
                      </a:r>
                      <a:r>
                        <a:rPr lang="en-US" sz="1600" dirty="0" smtClean="0"/>
                        <a:t> /2016</a:t>
                      </a:r>
                      <a:endParaRPr lang="en-US" sz="1600" dirty="0"/>
                    </a:p>
                  </a:txBody>
                  <a:tcPr/>
                </a:tc>
                <a:tc>
                  <a:txBody>
                    <a:bodyPr/>
                    <a:lstStyle/>
                    <a:p>
                      <a:pPr algn="ctr"/>
                      <a:r>
                        <a:rPr lang="en-US" sz="1600" dirty="0" smtClean="0"/>
                        <a:t>Pass # 2, 6 </a:t>
                      </a:r>
                    </a:p>
                    <a:p>
                      <a:pPr algn="ctr"/>
                      <a:r>
                        <a:rPr lang="en-US" sz="1600" dirty="0" smtClean="0"/>
                        <a:t>(2/8)</a:t>
                      </a:r>
                      <a:endParaRPr lang="en-US" sz="1600" dirty="0"/>
                    </a:p>
                  </a:txBody>
                  <a:tcPr/>
                </a:tc>
                <a:extLst>
                  <a:ext uri="{0D108BD9-81ED-4DB2-BD59-A6C34878D82A}">
                    <a16:rowId xmlns:a16="http://schemas.microsoft.com/office/drawing/2014/main" val="4158325876"/>
                  </a:ext>
                </a:extLst>
              </a:tr>
              <a:tr h="623310">
                <a:tc>
                  <a:txBody>
                    <a:bodyPr/>
                    <a:lstStyle/>
                    <a:p>
                      <a:pPr algn="ctr"/>
                      <a:r>
                        <a:rPr lang="en-US" sz="1600" dirty="0" smtClean="0"/>
                        <a:t>Dec/23</a:t>
                      </a:r>
                      <a:r>
                        <a:rPr lang="en-US" sz="1600" baseline="30000" dirty="0" smtClean="0"/>
                        <a:t>rd</a:t>
                      </a:r>
                      <a:r>
                        <a:rPr lang="en-US" sz="1600" dirty="0" smtClean="0"/>
                        <a:t> /2017 </a:t>
                      </a:r>
                      <a:endParaRPr lang="en-US" sz="1600" dirty="0"/>
                    </a:p>
                  </a:txBody>
                  <a:tcPr/>
                </a:tc>
                <a:tc>
                  <a:txBody>
                    <a:bodyPr/>
                    <a:lstStyle/>
                    <a:p>
                      <a:pPr algn="ctr"/>
                      <a:r>
                        <a:rPr lang="en-US" sz="1600" dirty="0" smtClean="0"/>
                        <a:t>8/8 Passes</a:t>
                      </a:r>
                      <a:endParaRPr lang="en-US" sz="1600" dirty="0"/>
                    </a:p>
                  </a:txBody>
                  <a:tcPr/>
                </a:tc>
                <a:extLst>
                  <a:ext uri="{0D108BD9-81ED-4DB2-BD59-A6C34878D82A}">
                    <a16:rowId xmlns:a16="http://schemas.microsoft.com/office/drawing/2014/main" val="1063219706"/>
                  </a:ext>
                </a:extLst>
              </a:tr>
              <a:tr h="835166">
                <a:tc>
                  <a:txBody>
                    <a:bodyPr/>
                    <a:lstStyle/>
                    <a:p>
                      <a:pPr algn="ctr"/>
                      <a:r>
                        <a:rPr lang="en-US" sz="1600" dirty="0" smtClean="0"/>
                        <a:t>Dec/27</a:t>
                      </a:r>
                      <a:r>
                        <a:rPr lang="en-US" sz="1600" baseline="30000" dirty="0" smtClean="0"/>
                        <a:t>th</a:t>
                      </a:r>
                      <a:r>
                        <a:rPr lang="en-US" sz="1600" dirty="0" smtClean="0"/>
                        <a:t> /2021</a:t>
                      </a:r>
                      <a:endParaRPr lang="en-US" sz="1600" dirty="0"/>
                    </a:p>
                  </a:txBody>
                  <a:tcPr/>
                </a:tc>
                <a:tc>
                  <a:txBody>
                    <a:bodyPr/>
                    <a:lstStyle/>
                    <a:p>
                      <a:pPr algn="ctr"/>
                      <a:r>
                        <a:rPr lang="en-US" sz="1600" dirty="0" smtClean="0"/>
                        <a:t>Pass # 1, 3,</a:t>
                      </a:r>
                      <a:r>
                        <a:rPr lang="en-US" sz="1600" baseline="0" dirty="0" smtClean="0"/>
                        <a:t> 4, 5, 6, 7, 8</a:t>
                      </a:r>
                    </a:p>
                    <a:p>
                      <a:pPr algn="ctr"/>
                      <a:r>
                        <a:rPr lang="en-US" sz="1600" baseline="0" dirty="0" smtClean="0"/>
                        <a:t>(7/8)</a:t>
                      </a:r>
                      <a:endParaRPr lang="en-US" sz="1600" dirty="0"/>
                    </a:p>
                  </a:txBody>
                  <a:tcPr/>
                </a:tc>
                <a:extLst>
                  <a:ext uri="{0D108BD9-81ED-4DB2-BD59-A6C34878D82A}">
                    <a16:rowId xmlns:a16="http://schemas.microsoft.com/office/drawing/2014/main" val="37496745"/>
                  </a:ext>
                </a:extLst>
              </a:tr>
            </a:tbl>
          </a:graphicData>
        </a:graphic>
      </p:graphicFrame>
      <p:sp>
        <p:nvSpPr>
          <p:cNvPr id="7" name="TextBox 6"/>
          <p:cNvSpPr txBox="1"/>
          <p:nvPr/>
        </p:nvSpPr>
        <p:spPr>
          <a:xfrm>
            <a:off x="11500410" y="2129386"/>
            <a:ext cx="3256085" cy="738664"/>
          </a:xfrm>
          <a:prstGeom prst="rect">
            <a:avLst/>
          </a:prstGeom>
          <a:noFill/>
        </p:spPr>
        <p:txBody>
          <a:bodyPr wrap="square" rtlCol="0">
            <a:spAutoFit/>
          </a:bodyPr>
          <a:lstStyle/>
          <a:p>
            <a:pPr marL="342900" indent="-342900" eaLnBrk="0" hangingPunct="0">
              <a:spcBef>
                <a:spcPct val="20000"/>
              </a:spcBef>
              <a:buFont typeface="Arial" charset="0"/>
              <a:buChar char="•"/>
            </a:pPr>
            <a:r>
              <a:rPr lang="en-US" sz="2400" dirty="0">
                <a:latin typeface="+mn-lt"/>
                <a:cs typeface="+mn-cs"/>
              </a:rPr>
              <a:t>Modification History:</a:t>
            </a:r>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74009835"/>
              </p:ext>
            </p:extLst>
          </p:nvPr>
        </p:nvGraphicFramePr>
        <p:xfrm>
          <a:off x="9572616" y="2842483"/>
          <a:ext cx="7111671" cy="5213828"/>
        </p:xfrm>
        <a:graphic>
          <a:graphicData uri="http://schemas.openxmlformats.org/drawingml/2006/table">
            <a:tbl>
              <a:tblPr firstRow="1" bandRow="1">
                <a:tableStyleId>{93296810-A885-4BE3-A3E7-6D5BEEA58F35}</a:tableStyleId>
              </a:tblPr>
              <a:tblGrid>
                <a:gridCol w="2370557">
                  <a:extLst>
                    <a:ext uri="{9D8B030D-6E8A-4147-A177-3AD203B41FA5}">
                      <a16:colId xmlns:a16="http://schemas.microsoft.com/office/drawing/2014/main" val="1885223567"/>
                    </a:ext>
                  </a:extLst>
                </a:gridCol>
                <a:gridCol w="2316715">
                  <a:extLst>
                    <a:ext uri="{9D8B030D-6E8A-4147-A177-3AD203B41FA5}">
                      <a16:colId xmlns:a16="http://schemas.microsoft.com/office/drawing/2014/main" val="534259972"/>
                    </a:ext>
                  </a:extLst>
                </a:gridCol>
                <a:gridCol w="2424399">
                  <a:extLst>
                    <a:ext uri="{9D8B030D-6E8A-4147-A177-3AD203B41FA5}">
                      <a16:colId xmlns:a16="http://schemas.microsoft.com/office/drawing/2014/main" val="2544739795"/>
                    </a:ext>
                  </a:extLst>
                </a:gridCol>
              </a:tblGrid>
              <a:tr h="752966">
                <a:tc>
                  <a:txBody>
                    <a:bodyPr/>
                    <a:lstStyle/>
                    <a:p>
                      <a:pPr algn="ctr"/>
                      <a:r>
                        <a:rPr lang="en-US" sz="1600" dirty="0" smtClean="0"/>
                        <a:t>Jan/2</a:t>
                      </a:r>
                      <a:r>
                        <a:rPr lang="en-US" sz="1600" baseline="30000" dirty="0" smtClean="0"/>
                        <a:t>nd</a:t>
                      </a:r>
                      <a:r>
                        <a:rPr lang="en-US" sz="1600" baseline="0" dirty="0" smtClean="0"/>
                        <a:t> /2015</a:t>
                      </a:r>
                    </a:p>
                    <a:p>
                      <a:pPr algn="ctr"/>
                      <a:r>
                        <a:rPr lang="en-US" sz="1600" baseline="0" dirty="0" smtClean="0"/>
                        <a:t>(Original Design)</a:t>
                      </a:r>
                      <a:endParaRPr lang="en-US" sz="1600" dirty="0"/>
                    </a:p>
                  </a:txBody>
                  <a:tcPr/>
                </a:tc>
                <a:tc>
                  <a:txBody>
                    <a:bodyPr/>
                    <a:lstStyle/>
                    <a:p>
                      <a:pPr algn="ctr"/>
                      <a:r>
                        <a:rPr lang="en-US" sz="1600" dirty="0" smtClean="0"/>
                        <a:t>Oct/17</a:t>
                      </a:r>
                      <a:r>
                        <a:rPr lang="en-US" sz="1600" baseline="30000" dirty="0" smtClean="0"/>
                        <a:t>th</a:t>
                      </a:r>
                      <a:r>
                        <a:rPr lang="en-US" sz="1600" dirty="0" smtClean="0"/>
                        <a:t> /2015</a:t>
                      </a:r>
                    </a:p>
                    <a:p>
                      <a:pPr algn="ctr"/>
                      <a:r>
                        <a:rPr lang="en-US" sz="1600" dirty="0" smtClean="0"/>
                        <a:t>(Welded Nipolet)</a:t>
                      </a:r>
                      <a:endParaRPr lang="en-US" sz="1600" dirty="0"/>
                    </a:p>
                  </a:txBody>
                  <a:tcPr/>
                </a:tc>
                <a:tc>
                  <a:txBody>
                    <a:bodyPr/>
                    <a:lstStyle/>
                    <a:p>
                      <a:pPr algn="ctr"/>
                      <a:r>
                        <a:rPr lang="en-US" sz="1600" dirty="0" smtClean="0"/>
                        <a:t>Dec/23</a:t>
                      </a:r>
                      <a:r>
                        <a:rPr lang="en-US" sz="1600" baseline="30000" dirty="0" smtClean="0"/>
                        <a:t>rd</a:t>
                      </a:r>
                      <a:r>
                        <a:rPr lang="en-US" sz="1600" dirty="0" smtClean="0"/>
                        <a:t> /2017</a:t>
                      </a:r>
                    </a:p>
                    <a:p>
                      <a:pPr algn="ctr"/>
                      <a:r>
                        <a:rPr lang="en-US" sz="1600" dirty="0" smtClean="0"/>
                        <a:t>(Gusset</a:t>
                      </a:r>
                      <a:r>
                        <a:rPr lang="en-US" sz="1600" baseline="0" dirty="0" smtClean="0"/>
                        <a:t> Support)</a:t>
                      </a:r>
                      <a:endParaRPr lang="en-US" sz="1600" dirty="0"/>
                    </a:p>
                  </a:txBody>
                  <a:tcPr/>
                </a:tc>
                <a:extLst>
                  <a:ext uri="{0D108BD9-81ED-4DB2-BD59-A6C34878D82A}">
                    <a16:rowId xmlns:a16="http://schemas.microsoft.com/office/drawing/2014/main" val="1214212427"/>
                  </a:ext>
                </a:extLst>
              </a:tr>
              <a:tr h="2896475">
                <a:tc>
                  <a:txBody>
                    <a:bodyPr/>
                    <a:lstStyle/>
                    <a:p>
                      <a:pPr algn="ctr"/>
                      <a:endParaRPr lang="en-US" sz="1600" dirty="0"/>
                    </a:p>
                  </a:txBody>
                  <a:tcPr/>
                </a:tc>
                <a:tc>
                  <a:txBody>
                    <a:bodyPr/>
                    <a:lstStyle/>
                    <a:p>
                      <a:pPr algn="ctr"/>
                      <a:endParaRPr lang="en-US" sz="1600" dirty="0"/>
                    </a:p>
                  </a:txBody>
                  <a:tcPr/>
                </a:tc>
                <a:tc>
                  <a:txBody>
                    <a:bodyPr/>
                    <a:lstStyle/>
                    <a:p>
                      <a:pPr algn="ctr"/>
                      <a:endParaRPr lang="en-US" sz="1600" dirty="0"/>
                    </a:p>
                  </a:txBody>
                  <a:tcPr/>
                </a:tc>
                <a:extLst>
                  <a:ext uri="{0D108BD9-81ED-4DB2-BD59-A6C34878D82A}">
                    <a16:rowId xmlns:a16="http://schemas.microsoft.com/office/drawing/2014/main" val="4011751445"/>
                  </a:ext>
                </a:extLst>
              </a:tr>
              <a:tr h="1564387">
                <a:tc>
                  <a:txBody>
                    <a:bodyPr/>
                    <a:lstStyle/>
                    <a:p>
                      <a:pPr algn="ctr"/>
                      <a:r>
                        <a:rPr lang="en-US" sz="1600" dirty="0" smtClean="0"/>
                        <a:t>Pressure tapping</a:t>
                      </a:r>
                      <a:r>
                        <a:rPr lang="en-US" sz="1600" baseline="0" dirty="0" smtClean="0"/>
                        <a:t> line supported by the structure</a:t>
                      </a:r>
                      <a:endParaRPr lang="en-US" sz="1600" dirty="0"/>
                    </a:p>
                  </a:txBody>
                  <a:tcPr/>
                </a:tc>
                <a:tc>
                  <a:txBody>
                    <a:bodyPr/>
                    <a:lstStyle/>
                    <a:p>
                      <a:pPr algn="ctr"/>
                      <a:r>
                        <a:rPr lang="en-US" sz="1600" dirty="0" smtClean="0"/>
                        <a:t>Brunch strengthen through a welded Nipolet.</a:t>
                      </a:r>
                      <a:endParaRPr lang="en-US" sz="1600" dirty="0"/>
                    </a:p>
                  </a:txBody>
                  <a:tcPr/>
                </a:tc>
                <a:tc>
                  <a:txBody>
                    <a:bodyPr/>
                    <a:lstStyle/>
                    <a:p>
                      <a:pPr algn="ctr"/>
                      <a:r>
                        <a:rPr lang="en-US" sz="1600" dirty="0" smtClean="0"/>
                        <a:t>Addition of gusset support plates.</a:t>
                      </a:r>
                      <a:endParaRPr lang="en-US" sz="1600" dirty="0"/>
                    </a:p>
                  </a:txBody>
                  <a:tcPr/>
                </a:tc>
                <a:extLst>
                  <a:ext uri="{0D108BD9-81ED-4DB2-BD59-A6C34878D82A}">
                    <a16:rowId xmlns:a16="http://schemas.microsoft.com/office/drawing/2014/main" val="1487353218"/>
                  </a:ext>
                </a:extLst>
              </a:tr>
            </a:tbl>
          </a:graphicData>
        </a:graphic>
      </p:graphicFrame>
      <p:pic>
        <p:nvPicPr>
          <p:cNvPr id="9" name="Picture 8"/>
          <p:cNvPicPr>
            <a:picLocks noChangeAspect="1"/>
          </p:cNvPicPr>
          <p:nvPr/>
        </p:nvPicPr>
        <p:blipFill>
          <a:blip r:embed="rId6"/>
          <a:stretch>
            <a:fillRect/>
          </a:stretch>
        </p:blipFill>
        <p:spPr>
          <a:xfrm>
            <a:off x="9824079" y="4305300"/>
            <a:ext cx="1912932" cy="1600200"/>
          </a:xfrm>
          <a:prstGeom prst="rect">
            <a:avLst/>
          </a:prstGeom>
        </p:spPr>
      </p:pic>
      <p:pic>
        <p:nvPicPr>
          <p:cNvPr id="10" name="Picture 9"/>
          <p:cNvPicPr>
            <a:picLocks noChangeAspect="1"/>
          </p:cNvPicPr>
          <p:nvPr/>
        </p:nvPicPr>
        <p:blipFill>
          <a:blip r:embed="rId7"/>
          <a:stretch>
            <a:fillRect/>
          </a:stretch>
        </p:blipFill>
        <p:spPr>
          <a:xfrm>
            <a:off x="12106648" y="4305300"/>
            <a:ext cx="1981200" cy="1600200"/>
          </a:xfrm>
          <a:prstGeom prst="rect">
            <a:avLst/>
          </a:prstGeom>
        </p:spPr>
      </p:pic>
      <p:pic>
        <p:nvPicPr>
          <p:cNvPr id="11" name="Picture 10"/>
          <p:cNvPicPr>
            <a:picLocks noChangeAspect="1"/>
          </p:cNvPicPr>
          <p:nvPr/>
        </p:nvPicPr>
        <p:blipFill>
          <a:blip r:embed="rId8"/>
          <a:stretch>
            <a:fillRect/>
          </a:stretch>
        </p:blipFill>
        <p:spPr>
          <a:xfrm>
            <a:off x="14451627" y="4305300"/>
            <a:ext cx="2065332" cy="1600200"/>
          </a:xfrm>
          <a:prstGeom prst="rect">
            <a:avLst/>
          </a:prstGeom>
        </p:spPr>
      </p:pic>
      <p:sp>
        <p:nvSpPr>
          <p:cNvPr id="4" name="TextBox 3"/>
          <p:cNvSpPr txBox="1"/>
          <p:nvPr/>
        </p:nvSpPr>
        <p:spPr>
          <a:xfrm>
            <a:off x="152400" y="1028700"/>
            <a:ext cx="3124200" cy="861774"/>
          </a:xfrm>
          <a:prstGeom prst="rect">
            <a:avLst/>
          </a:prstGeom>
          <a:noFill/>
        </p:spPr>
        <p:txBody>
          <a:bodyPr wrap="square" rtlCol="0">
            <a:spAutoFit/>
          </a:bodyPr>
          <a:lstStyle/>
          <a:p>
            <a:r>
              <a:rPr lang="en-US" sz="3200" u="sng" dirty="0">
                <a:solidFill>
                  <a:schemeClr val="accent6"/>
                </a:solidFill>
                <a:latin typeface="SABIC Typeface Headline" panose="020B0603060202020204" pitchFamily="34" charset="0"/>
                <a:ea typeface="ヒラギノ角ゴ Pro W3"/>
                <a:cs typeface="SABIC Typeface Headline" panose="020B0603060202020204" pitchFamily="34" charset="0"/>
              </a:rPr>
              <a:t>Background</a:t>
            </a:r>
          </a:p>
          <a:p>
            <a:endParaRPr lang="en-US" dirty="0">
              <a:solidFill>
                <a:schemeClr val="accent6"/>
              </a:solidFill>
            </a:endParaRPr>
          </a:p>
        </p:txBody>
      </p:sp>
    </p:spTree>
    <p:extLst>
      <p:ext uri="{BB962C8B-B14F-4D97-AF65-F5344CB8AC3E}">
        <p14:creationId xmlns:p14="http://schemas.microsoft.com/office/powerpoint/2010/main" val="17636133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TextBox 3"/>
          <p:cNvSpPr txBox="1"/>
          <p:nvPr/>
        </p:nvSpPr>
        <p:spPr>
          <a:xfrm>
            <a:off x="152400" y="1028700"/>
            <a:ext cx="3124200" cy="861774"/>
          </a:xfrm>
          <a:prstGeom prst="rect">
            <a:avLst/>
          </a:prstGeom>
          <a:noFill/>
        </p:spPr>
        <p:txBody>
          <a:bodyPr wrap="square" rtlCol="0">
            <a:spAutoFit/>
          </a:bodyPr>
          <a:lstStyle/>
          <a:p>
            <a:r>
              <a:rPr lang="en-US" sz="3200" u="sng" dirty="0">
                <a:solidFill>
                  <a:schemeClr val="accent6"/>
                </a:solidFill>
                <a:latin typeface="SABIC Typeface Headline" panose="020B0603060202020204" pitchFamily="34" charset="0"/>
                <a:ea typeface="ヒラギノ角ゴ Pro W3"/>
                <a:cs typeface="SABIC Typeface Headline" panose="020B0603060202020204" pitchFamily="34" charset="0"/>
              </a:rPr>
              <a:t>Background</a:t>
            </a:r>
          </a:p>
          <a:p>
            <a:endParaRPr lang="en-US" dirty="0">
              <a:solidFill>
                <a:schemeClr val="accent6"/>
              </a:solidFill>
            </a:endParaRPr>
          </a:p>
        </p:txBody>
      </p:sp>
      <p:sp>
        <p:nvSpPr>
          <p:cNvPr id="13" name="TextBox 12"/>
          <p:cNvSpPr txBox="1"/>
          <p:nvPr/>
        </p:nvSpPr>
        <p:spPr>
          <a:xfrm>
            <a:off x="304800" y="2324100"/>
            <a:ext cx="110490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crossover headers carry mixed feed from </a:t>
            </a:r>
            <a:r>
              <a:rPr lang="en-US" sz="2400" dirty="0" smtClean="0"/>
              <a:t>the convection </a:t>
            </a:r>
            <a:r>
              <a:rPr lang="en-US" sz="2400" dirty="0"/>
              <a:t>section to the radiant section</a:t>
            </a:r>
          </a:p>
          <a:p>
            <a:endParaRPr lang="en-US" sz="2400" dirty="0"/>
          </a:p>
          <a:p>
            <a:pPr marL="285750" indent="-285750">
              <a:buFont typeface="Arial" panose="020B0604020202020204" pitchFamily="34" charset="0"/>
              <a:buChar char="•"/>
            </a:pPr>
            <a:r>
              <a:rPr lang="en-US" sz="2400" dirty="0"/>
              <a:t>The crossover headers are insulated </a:t>
            </a:r>
            <a:r>
              <a:rPr lang="en-US" sz="2400" dirty="0" smtClean="0"/>
              <a:t>during operation </a:t>
            </a:r>
            <a:r>
              <a:rPr lang="en-US" sz="2400" dirty="0"/>
              <a:t>while the pressure tapping line is not</a:t>
            </a:r>
          </a:p>
          <a:p>
            <a:endParaRPr lang="en-US" sz="2400" dirty="0"/>
          </a:p>
          <a:p>
            <a:pPr marL="285750" indent="-285750">
              <a:buFont typeface="Arial" panose="020B0604020202020204" pitchFamily="34" charset="0"/>
              <a:buChar char="•"/>
            </a:pPr>
            <a:r>
              <a:rPr lang="en-US" sz="2400" dirty="0"/>
              <a:t>Only the area of the pressure tapping line close </a:t>
            </a:r>
            <a:r>
              <a:rPr lang="en-US" sz="2400" dirty="0" smtClean="0"/>
              <a:t>to the </a:t>
            </a:r>
            <a:r>
              <a:rPr lang="en-US" sz="2400" dirty="0"/>
              <a:t>header (from the branch up to the first valve) </a:t>
            </a:r>
            <a:r>
              <a:rPr lang="en-US" sz="2400" dirty="0" smtClean="0"/>
              <a:t>is insulated</a:t>
            </a:r>
            <a:endParaRPr lang="en-US" sz="2400" dirty="0"/>
          </a:p>
          <a:p>
            <a:endParaRPr lang="en-US" sz="2400" dirty="0"/>
          </a:p>
          <a:p>
            <a:pPr marL="285750" indent="-285750">
              <a:buFont typeface="Arial" panose="020B0604020202020204" pitchFamily="34" charset="0"/>
              <a:buChar char="•"/>
            </a:pPr>
            <a:r>
              <a:rPr lang="en-US" sz="2400" dirty="0"/>
              <a:t>Flow direction on the header is from top downwards</a:t>
            </a:r>
          </a:p>
          <a:p>
            <a:endParaRPr lang="en-US" sz="2400" dirty="0"/>
          </a:p>
          <a:p>
            <a:pPr marL="285750" indent="-285750">
              <a:buFont typeface="Arial" panose="020B0604020202020204" pitchFamily="34" charset="0"/>
              <a:buChar char="•"/>
            </a:pPr>
            <a:r>
              <a:rPr lang="en-US" sz="2400" dirty="0"/>
              <a:t>The material of construction is ASTM A 312 GR. </a:t>
            </a:r>
            <a:r>
              <a:rPr lang="en-US" sz="2400" dirty="0" smtClean="0"/>
              <a:t>TP 304 </a:t>
            </a:r>
            <a:r>
              <a:rPr lang="en-US" sz="2400" dirty="0"/>
              <a:t>H</a:t>
            </a:r>
          </a:p>
        </p:txBody>
      </p:sp>
      <p:sp>
        <p:nvSpPr>
          <p:cNvPr id="7" name="Oval 6"/>
          <p:cNvSpPr/>
          <p:nvPr/>
        </p:nvSpPr>
        <p:spPr>
          <a:xfrm>
            <a:off x="15934251" y="1885031"/>
            <a:ext cx="1828800" cy="3810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8" name="Straight Connector 7"/>
          <p:cNvCxnSpPr/>
          <p:nvPr/>
        </p:nvCxnSpPr>
        <p:spPr>
          <a:xfrm>
            <a:off x="17763051" y="2095500"/>
            <a:ext cx="0" cy="735330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H="1">
            <a:off x="15934251" y="9448800"/>
            <a:ext cx="1828800"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H="1">
            <a:off x="15934251" y="2095500"/>
            <a:ext cx="1" cy="42672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5934251" y="6848415"/>
            <a:ext cx="0" cy="2600385"/>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H="1">
            <a:off x="15124483" y="6379029"/>
            <a:ext cx="809768"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4943651" y="5981700"/>
            <a:ext cx="0" cy="397329"/>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15124483" y="5981700"/>
            <a:ext cx="0" cy="397329"/>
          </a:xfrm>
          <a:prstGeom prst="line">
            <a:avLst/>
          </a:prstGeom>
        </p:spPr>
        <p:style>
          <a:lnRef idx="1">
            <a:schemeClr val="dk1"/>
          </a:lnRef>
          <a:fillRef idx="0">
            <a:schemeClr val="dk1"/>
          </a:fillRef>
          <a:effectRef idx="0">
            <a:schemeClr val="dk1"/>
          </a:effectRef>
          <a:fontRef idx="minor">
            <a:schemeClr val="tx1"/>
          </a:fontRef>
        </p:style>
      </p:cxnSp>
      <p:sp>
        <p:nvSpPr>
          <p:cNvPr id="18" name="Flowchart: Summing Junction 17"/>
          <p:cNvSpPr/>
          <p:nvPr/>
        </p:nvSpPr>
        <p:spPr>
          <a:xfrm>
            <a:off x="14791251" y="5633359"/>
            <a:ext cx="457200" cy="381000"/>
          </a:xfrm>
          <a:prstGeom prst="flowChartSummingJuncti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Flowchart: Summing Junction 18"/>
          <p:cNvSpPr/>
          <p:nvPr/>
        </p:nvSpPr>
        <p:spPr>
          <a:xfrm>
            <a:off x="14029251" y="8114626"/>
            <a:ext cx="457200" cy="381000"/>
          </a:xfrm>
          <a:prstGeom prst="flowChartSummingJuncti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21" name="Straight Connector 20"/>
          <p:cNvCxnSpPr/>
          <p:nvPr/>
        </p:nvCxnSpPr>
        <p:spPr>
          <a:xfrm flipH="1" flipV="1">
            <a:off x="12573000" y="6370865"/>
            <a:ext cx="2370652" cy="8165"/>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14486451" y="6848415"/>
            <a:ext cx="1447800"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14486451" y="6866716"/>
            <a:ext cx="0" cy="1019984"/>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14042571" y="6848415"/>
            <a:ext cx="0" cy="1019984"/>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H="1">
            <a:off x="12573000" y="6866716"/>
            <a:ext cx="1447800" cy="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14486451" y="7886700"/>
            <a:ext cx="0"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flipH="1">
            <a:off x="14325600" y="7886700"/>
            <a:ext cx="160852" cy="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14020800" y="7886700"/>
            <a:ext cx="152400" cy="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14325600" y="7886700"/>
            <a:ext cx="0" cy="228600"/>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a:off x="14173200" y="7886700"/>
            <a:ext cx="0" cy="228600"/>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a:off x="12573000" y="6379029"/>
            <a:ext cx="0" cy="136071"/>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flipV="1">
            <a:off x="12573000" y="6743700"/>
            <a:ext cx="0" cy="123016"/>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H="1">
            <a:off x="12268200" y="6515100"/>
            <a:ext cx="304800" cy="0"/>
          </a:xfrm>
          <a:prstGeom prst="line">
            <a:avLst/>
          </a:prstGeom>
        </p:spPr>
        <p:style>
          <a:lnRef idx="1">
            <a:schemeClr val="dk1"/>
          </a:lnRef>
          <a:fillRef idx="0">
            <a:schemeClr val="dk1"/>
          </a:fillRef>
          <a:effectRef idx="0">
            <a:schemeClr val="dk1"/>
          </a:effectRef>
          <a:fontRef idx="minor">
            <a:schemeClr val="tx1"/>
          </a:fontRef>
        </p:style>
      </p:cxnSp>
      <p:cxnSp>
        <p:nvCxnSpPr>
          <p:cNvPr id="85" name="Straight Connector 84"/>
          <p:cNvCxnSpPr/>
          <p:nvPr/>
        </p:nvCxnSpPr>
        <p:spPr>
          <a:xfrm>
            <a:off x="12268200" y="6743700"/>
            <a:ext cx="293280" cy="2721"/>
          </a:xfrm>
          <a:prstGeom prst="line">
            <a:avLst/>
          </a:prstGeom>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a:off x="12268200" y="6515100"/>
            <a:ext cx="0" cy="228600"/>
          </a:xfrm>
          <a:prstGeom prst="line">
            <a:avLst/>
          </a:prstGeom>
        </p:spPr>
        <p:style>
          <a:lnRef idx="1">
            <a:schemeClr val="dk1"/>
          </a:lnRef>
          <a:fillRef idx="0">
            <a:schemeClr val="dk1"/>
          </a:fillRef>
          <a:effectRef idx="0">
            <a:schemeClr val="dk1"/>
          </a:effectRef>
          <a:fontRef idx="minor">
            <a:schemeClr val="tx1"/>
          </a:fontRef>
        </p:style>
      </p:cxnSp>
      <p:sp>
        <p:nvSpPr>
          <p:cNvPr id="90" name="Down Arrow 89"/>
          <p:cNvSpPr/>
          <p:nvPr/>
        </p:nvSpPr>
        <p:spPr>
          <a:xfrm>
            <a:off x="16437860" y="3487712"/>
            <a:ext cx="821579" cy="209005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290791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Content Placeholder 4"/>
          <p:cNvSpPr txBox="1">
            <a:spLocks/>
          </p:cNvSpPr>
          <p:nvPr/>
        </p:nvSpPr>
        <p:spPr>
          <a:xfrm>
            <a:off x="304800" y="647700"/>
            <a:ext cx="4419600" cy="79830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defRPr/>
            </a:pPr>
            <a:r>
              <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rPr>
              <a:t>Visual Examination </a:t>
            </a:r>
          </a:p>
          <a:p>
            <a:pPr marL="0" indent="0" algn="just">
              <a:spcAft>
                <a:spcPts val="600"/>
              </a:spcAft>
              <a:buFont typeface="Arial" pitchFamily="34" charset="0"/>
              <a:buNone/>
              <a:defRPr/>
            </a:pPr>
            <a:endPar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endParaRPr>
          </a:p>
        </p:txBody>
      </p:sp>
      <p:pic>
        <p:nvPicPr>
          <p:cNvPr id="5" name="Picture 4"/>
          <p:cNvPicPr>
            <a:picLocks noChangeAspect="1"/>
          </p:cNvPicPr>
          <p:nvPr/>
        </p:nvPicPr>
        <p:blipFill>
          <a:blip r:embed="rId6"/>
          <a:stretch>
            <a:fillRect/>
          </a:stretch>
        </p:blipFill>
        <p:spPr>
          <a:xfrm>
            <a:off x="308059" y="2534833"/>
            <a:ext cx="1420392" cy="2743200"/>
          </a:xfrm>
          <a:prstGeom prst="rect">
            <a:avLst/>
          </a:prstGeom>
        </p:spPr>
      </p:pic>
      <p:pic>
        <p:nvPicPr>
          <p:cNvPr id="6" name="Picture 5"/>
          <p:cNvPicPr>
            <a:picLocks noChangeAspect="1"/>
          </p:cNvPicPr>
          <p:nvPr/>
        </p:nvPicPr>
        <p:blipFill>
          <a:blip r:embed="rId7"/>
          <a:stretch>
            <a:fillRect/>
          </a:stretch>
        </p:blipFill>
        <p:spPr>
          <a:xfrm>
            <a:off x="2046314" y="2534833"/>
            <a:ext cx="1838198" cy="2743200"/>
          </a:xfrm>
          <a:prstGeom prst="rect">
            <a:avLst/>
          </a:prstGeom>
        </p:spPr>
      </p:pic>
      <p:pic>
        <p:nvPicPr>
          <p:cNvPr id="8" name="Picture 7"/>
          <p:cNvPicPr>
            <a:picLocks noChangeAspect="1"/>
          </p:cNvPicPr>
          <p:nvPr/>
        </p:nvPicPr>
        <p:blipFill>
          <a:blip r:embed="rId8"/>
          <a:stretch>
            <a:fillRect/>
          </a:stretch>
        </p:blipFill>
        <p:spPr>
          <a:xfrm>
            <a:off x="4202375" y="2534833"/>
            <a:ext cx="2062662" cy="2743200"/>
          </a:xfrm>
          <a:prstGeom prst="rect">
            <a:avLst/>
          </a:prstGeom>
        </p:spPr>
      </p:pic>
      <p:sp>
        <p:nvSpPr>
          <p:cNvPr id="9" name="Oval 8"/>
          <p:cNvSpPr/>
          <p:nvPr/>
        </p:nvSpPr>
        <p:spPr>
          <a:xfrm rot="19990740">
            <a:off x="4075796" y="3633231"/>
            <a:ext cx="1600200" cy="546406"/>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0" name="TextBox 9"/>
          <p:cNvSpPr txBox="1"/>
          <p:nvPr/>
        </p:nvSpPr>
        <p:spPr>
          <a:xfrm>
            <a:off x="1981200" y="1773558"/>
            <a:ext cx="2438400" cy="523220"/>
          </a:xfrm>
          <a:prstGeom prst="rect">
            <a:avLst/>
          </a:prstGeom>
          <a:noFill/>
        </p:spPr>
        <p:txBody>
          <a:bodyPr wrap="square" rtlCol="0">
            <a:spAutoFit/>
          </a:bodyPr>
          <a:lstStyle/>
          <a:p>
            <a:r>
              <a:rPr lang="en-US" sz="2800" dirty="0" smtClean="0"/>
              <a:t>Outer Surface </a:t>
            </a:r>
            <a:endParaRPr lang="en-US" sz="2800" dirty="0"/>
          </a:p>
        </p:txBody>
      </p:sp>
      <p:sp>
        <p:nvSpPr>
          <p:cNvPr id="11" name="TextBox 10"/>
          <p:cNvSpPr txBox="1"/>
          <p:nvPr/>
        </p:nvSpPr>
        <p:spPr>
          <a:xfrm>
            <a:off x="304800" y="5524500"/>
            <a:ext cx="5960237"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The </a:t>
            </a:r>
            <a:r>
              <a:rPr lang="en-US" sz="2000" dirty="0"/>
              <a:t>area around the branch is covered in black </a:t>
            </a:r>
            <a:r>
              <a:rPr lang="en-US" sz="2000" dirty="0" smtClean="0"/>
              <a:t>scale</a:t>
            </a:r>
          </a:p>
          <a:p>
            <a:endParaRPr lang="en-US" sz="2000" dirty="0"/>
          </a:p>
          <a:p>
            <a:pPr marL="285750" indent="-285750">
              <a:buFont typeface="Arial" panose="020B0604020202020204" pitchFamily="34" charset="0"/>
              <a:buChar char="•"/>
            </a:pPr>
            <a:r>
              <a:rPr lang="en-US" sz="2000" dirty="0"/>
              <a:t>The rest of the outer surface is covered in brownish scale </a:t>
            </a:r>
            <a:endParaRPr lang="en-US" sz="2000" dirty="0" smtClean="0"/>
          </a:p>
          <a:p>
            <a:endParaRPr lang="en-US" sz="2000" dirty="0"/>
          </a:p>
          <a:p>
            <a:pPr marL="285750" indent="-285750">
              <a:buFont typeface="Arial" panose="020B0604020202020204" pitchFamily="34" charset="0"/>
              <a:buChar char="•"/>
            </a:pPr>
            <a:r>
              <a:rPr lang="en-US" sz="2000" dirty="0"/>
              <a:t>The cracking at the toe of the branch weld at 6H00 position could be observed</a:t>
            </a:r>
          </a:p>
          <a:p>
            <a:r>
              <a:rPr lang="en-US" sz="2000" dirty="0" smtClean="0"/>
              <a:t> </a:t>
            </a:r>
            <a:endParaRPr lang="en-US" sz="2000" dirty="0"/>
          </a:p>
        </p:txBody>
      </p:sp>
      <p:sp>
        <p:nvSpPr>
          <p:cNvPr id="12" name="TextBox 11"/>
          <p:cNvSpPr txBox="1"/>
          <p:nvPr/>
        </p:nvSpPr>
        <p:spPr>
          <a:xfrm>
            <a:off x="11887200" y="1773558"/>
            <a:ext cx="2819400" cy="523220"/>
          </a:xfrm>
          <a:prstGeom prst="rect">
            <a:avLst/>
          </a:prstGeom>
          <a:noFill/>
        </p:spPr>
        <p:txBody>
          <a:bodyPr wrap="square" rtlCol="0">
            <a:spAutoFit/>
          </a:bodyPr>
          <a:lstStyle/>
          <a:p>
            <a:r>
              <a:rPr lang="en-US" sz="2800" dirty="0" smtClean="0"/>
              <a:t>Internal Surface </a:t>
            </a:r>
            <a:endParaRPr lang="en-US" sz="2800" dirty="0"/>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8049385" y="2877824"/>
            <a:ext cx="2743200" cy="2057218"/>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0564644" y="2904859"/>
            <a:ext cx="2743200" cy="2057400"/>
          </a:xfrm>
          <a:prstGeom prst="rect">
            <a:avLst/>
          </a:prstGeom>
        </p:spPr>
      </p:pic>
      <p:pic>
        <p:nvPicPr>
          <p:cNvPr id="15" name="Picture 14"/>
          <p:cNvPicPr>
            <a:picLocks noChangeAspect="1"/>
          </p:cNvPicPr>
          <p:nvPr/>
        </p:nvPicPr>
        <p:blipFill>
          <a:blip r:embed="rId11"/>
          <a:stretch>
            <a:fillRect/>
          </a:stretch>
        </p:blipFill>
        <p:spPr>
          <a:xfrm>
            <a:off x="13757976" y="2561959"/>
            <a:ext cx="1753600" cy="2743200"/>
          </a:xfrm>
          <a:prstGeom prst="rect">
            <a:avLst/>
          </a:prstGeom>
        </p:spPr>
      </p:pic>
      <p:pic>
        <p:nvPicPr>
          <p:cNvPr id="16" name="Picture 15"/>
          <p:cNvPicPr>
            <a:picLocks noChangeAspect="1"/>
          </p:cNvPicPr>
          <p:nvPr/>
        </p:nvPicPr>
        <p:blipFill>
          <a:blip r:embed="rId12"/>
          <a:stretch>
            <a:fillRect/>
          </a:stretch>
        </p:blipFill>
        <p:spPr>
          <a:xfrm>
            <a:off x="15891929" y="2561959"/>
            <a:ext cx="1951703" cy="2743200"/>
          </a:xfrm>
          <a:prstGeom prst="rect">
            <a:avLst/>
          </a:prstGeom>
        </p:spPr>
      </p:pic>
      <p:sp>
        <p:nvSpPr>
          <p:cNvPr id="17" name="Down Arrow 16"/>
          <p:cNvSpPr/>
          <p:nvPr/>
        </p:nvSpPr>
        <p:spPr>
          <a:xfrm>
            <a:off x="10488069" y="3457023"/>
            <a:ext cx="381000" cy="8178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TextBox 17"/>
          <p:cNvSpPr txBox="1"/>
          <p:nvPr/>
        </p:nvSpPr>
        <p:spPr>
          <a:xfrm>
            <a:off x="10011098" y="4276197"/>
            <a:ext cx="1389833" cy="830997"/>
          </a:xfrm>
          <a:prstGeom prst="rect">
            <a:avLst/>
          </a:prstGeom>
          <a:noFill/>
        </p:spPr>
        <p:txBody>
          <a:bodyPr wrap="square" rtlCol="0">
            <a:spAutoFit/>
          </a:bodyPr>
          <a:lstStyle/>
          <a:p>
            <a:pPr algn="ctr"/>
            <a:r>
              <a:rPr lang="en-US" sz="2400" dirty="0" smtClean="0">
                <a:solidFill>
                  <a:schemeClr val="accent6"/>
                </a:solidFill>
              </a:rPr>
              <a:t>Flow Direction</a:t>
            </a:r>
            <a:endParaRPr lang="en-US" sz="2400" dirty="0">
              <a:solidFill>
                <a:schemeClr val="accent6"/>
              </a:solidFill>
            </a:endParaRPr>
          </a:p>
        </p:txBody>
      </p:sp>
      <p:sp>
        <p:nvSpPr>
          <p:cNvPr id="19" name="TextBox 18"/>
          <p:cNvSpPr txBox="1"/>
          <p:nvPr/>
        </p:nvSpPr>
        <p:spPr>
          <a:xfrm>
            <a:off x="15148467" y="2524716"/>
            <a:ext cx="1167470" cy="830997"/>
          </a:xfrm>
          <a:prstGeom prst="rect">
            <a:avLst/>
          </a:prstGeom>
          <a:noFill/>
        </p:spPr>
        <p:txBody>
          <a:bodyPr wrap="square" rtlCol="0">
            <a:spAutoFit/>
          </a:bodyPr>
          <a:lstStyle/>
          <a:p>
            <a:pPr algn="ctr"/>
            <a:r>
              <a:rPr lang="en-US" sz="2400" dirty="0" smtClean="0">
                <a:solidFill>
                  <a:schemeClr val="accent2"/>
                </a:solidFill>
              </a:rPr>
              <a:t>Valve Side</a:t>
            </a:r>
            <a:endParaRPr lang="en-US" sz="2400" dirty="0">
              <a:solidFill>
                <a:schemeClr val="accent2"/>
              </a:solidFill>
            </a:endParaRPr>
          </a:p>
        </p:txBody>
      </p:sp>
      <p:sp>
        <p:nvSpPr>
          <p:cNvPr id="20" name="TextBox 19"/>
          <p:cNvSpPr txBox="1"/>
          <p:nvPr/>
        </p:nvSpPr>
        <p:spPr>
          <a:xfrm>
            <a:off x="15198541" y="4447036"/>
            <a:ext cx="1091270" cy="830997"/>
          </a:xfrm>
          <a:prstGeom prst="rect">
            <a:avLst/>
          </a:prstGeom>
          <a:noFill/>
        </p:spPr>
        <p:txBody>
          <a:bodyPr wrap="square" rtlCol="0">
            <a:spAutoFit/>
          </a:bodyPr>
          <a:lstStyle/>
          <a:p>
            <a:pPr algn="ctr"/>
            <a:r>
              <a:rPr lang="en-US" sz="2400" dirty="0" smtClean="0">
                <a:solidFill>
                  <a:schemeClr val="accent2"/>
                </a:solidFill>
              </a:rPr>
              <a:t>Header Side</a:t>
            </a:r>
            <a:endParaRPr lang="en-US" sz="2400" dirty="0">
              <a:solidFill>
                <a:schemeClr val="accent2"/>
              </a:solidFill>
            </a:endParaRPr>
          </a:p>
        </p:txBody>
      </p:sp>
      <p:sp>
        <p:nvSpPr>
          <p:cNvPr id="21" name="TextBox 20"/>
          <p:cNvSpPr txBox="1"/>
          <p:nvPr/>
        </p:nvSpPr>
        <p:spPr>
          <a:xfrm>
            <a:off x="8392376" y="5524500"/>
            <a:ext cx="9451256" cy="2831544"/>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2000" dirty="0"/>
              <a:t>The inner surface of the header opposite the branch is covered in black scale with no sign of </a:t>
            </a:r>
            <a:r>
              <a:rPr lang="en-US" sz="2000" dirty="0" smtClean="0"/>
              <a:t>corrosion.</a:t>
            </a:r>
          </a:p>
          <a:p>
            <a:endParaRPr lang="en-US" sz="2000" dirty="0"/>
          </a:p>
          <a:p>
            <a:pPr marL="285750" indent="-285750">
              <a:buFont typeface="Arial" panose="020B0604020202020204" pitchFamily="34" charset="0"/>
              <a:buChar char="•"/>
            </a:pPr>
            <a:r>
              <a:rPr lang="en-US" sz="2000" dirty="0" smtClean="0"/>
              <a:t>The </a:t>
            </a:r>
            <a:r>
              <a:rPr lang="en-US" sz="2000" dirty="0"/>
              <a:t>inner surface of the header adjacent to and downstream/below of the branch is covered in brownish scale with signs of </a:t>
            </a:r>
            <a:r>
              <a:rPr lang="en-US" sz="2000" dirty="0" smtClean="0"/>
              <a:t>corrosion.</a:t>
            </a:r>
          </a:p>
          <a:p>
            <a:endParaRPr lang="en-US" sz="2000" dirty="0"/>
          </a:p>
          <a:p>
            <a:pPr marL="285750" indent="-285750">
              <a:buFont typeface="Arial" panose="020B0604020202020204" pitchFamily="34" charset="0"/>
              <a:buChar char="•"/>
            </a:pPr>
            <a:r>
              <a:rPr lang="en-US" sz="2000" dirty="0" smtClean="0"/>
              <a:t>The </a:t>
            </a:r>
            <a:r>
              <a:rPr lang="en-US" sz="2000" dirty="0"/>
              <a:t>inner surface of the </a:t>
            </a:r>
            <a:r>
              <a:rPr lang="en-US" sz="2000" dirty="0" smtClean="0"/>
              <a:t>nipolet has </a:t>
            </a:r>
            <a:r>
              <a:rPr lang="en-US" sz="2000" dirty="0"/>
              <a:t>deposits and show signs of corrosion especially the </a:t>
            </a:r>
            <a:r>
              <a:rPr lang="en-US" sz="2000" dirty="0" smtClean="0"/>
              <a:t>bottom side. </a:t>
            </a:r>
            <a:endParaRPr lang="en-US" sz="2000" dirty="0"/>
          </a:p>
        </p:txBody>
      </p:sp>
    </p:spTree>
    <p:extLst>
      <p:ext uri="{BB962C8B-B14F-4D97-AF65-F5344CB8AC3E}">
        <p14:creationId xmlns:p14="http://schemas.microsoft.com/office/powerpoint/2010/main" val="177593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Content Placeholder 4"/>
          <p:cNvSpPr txBox="1">
            <a:spLocks/>
          </p:cNvSpPr>
          <p:nvPr/>
        </p:nvSpPr>
        <p:spPr>
          <a:xfrm>
            <a:off x="304800" y="647700"/>
            <a:ext cx="17907000" cy="7848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defRPr/>
            </a:pPr>
            <a:r>
              <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rPr>
              <a:t>Chemical Composition</a:t>
            </a:r>
          </a:p>
          <a:p>
            <a:pPr marL="0" indent="0" algn="just">
              <a:spcAft>
                <a:spcPts val="600"/>
              </a:spcAft>
              <a:buFont typeface="Arial" pitchFamily="34" charset="0"/>
              <a:buNone/>
              <a:defRPr/>
            </a:pPr>
            <a:endPar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1697422702"/>
              </p:ext>
            </p:extLst>
          </p:nvPr>
        </p:nvGraphicFramePr>
        <p:xfrm>
          <a:off x="609600" y="1981200"/>
          <a:ext cx="15468596" cy="2590800"/>
        </p:xfrm>
        <a:graphic>
          <a:graphicData uri="http://schemas.openxmlformats.org/drawingml/2006/table">
            <a:tbl>
              <a:tblPr firstRow="1" bandRow="1">
                <a:tableStyleId>{5C22544A-7EE6-4342-B048-85BDC9FD1C3A}</a:tableStyleId>
              </a:tblPr>
              <a:tblGrid>
                <a:gridCol w="1189892">
                  <a:extLst>
                    <a:ext uri="{9D8B030D-6E8A-4147-A177-3AD203B41FA5}">
                      <a16:colId xmlns:a16="http://schemas.microsoft.com/office/drawing/2014/main" val="3622798158"/>
                    </a:ext>
                  </a:extLst>
                </a:gridCol>
                <a:gridCol w="1362422">
                  <a:extLst>
                    <a:ext uri="{9D8B030D-6E8A-4147-A177-3AD203B41FA5}">
                      <a16:colId xmlns:a16="http://schemas.microsoft.com/office/drawing/2014/main" val="4193135480"/>
                    </a:ext>
                  </a:extLst>
                </a:gridCol>
                <a:gridCol w="1017362">
                  <a:extLst>
                    <a:ext uri="{9D8B030D-6E8A-4147-A177-3AD203B41FA5}">
                      <a16:colId xmlns:a16="http://schemas.microsoft.com/office/drawing/2014/main" val="2828421910"/>
                    </a:ext>
                  </a:extLst>
                </a:gridCol>
                <a:gridCol w="1189892">
                  <a:extLst>
                    <a:ext uri="{9D8B030D-6E8A-4147-A177-3AD203B41FA5}">
                      <a16:colId xmlns:a16="http://schemas.microsoft.com/office/drawing/2014/main" val="765484514"/>
                    </a:ext>
                  </a:extLst>
                </a:gridCol>
                <a:gridCol w="1189892">
                  <a:extLst>
                    <a:ext uri="{9D8B030D-6E8A-4147-A177-3AD203B41FA5}">
                      <a16:colId xmlns:a16="http://schemas.microsoft.com/office/drawing/2014/main" val="1983042463"/>
                    </a:ext>
                  </a:extLst>
                </a:gridCol>
                <a:gridCol w="1189892">
                  <a:extLst>
                    <a:ext uri="{9D8B030D-6E8A-4147-A177-3AD203B41FA5}">
                      <a16:colId xmlns:a16="http://schemas.microsoft.com/office/drawing/2014/main" val="2829796746"/>
                    </a:ext>
                  </a:extLst>
                </a:gridCol>
                <a:gridCol w="1189892">
                  <a:extLst>
                    <a:ext uri="{9D8B030D-6E8A-4147-A177-3AD203B41FA5}">
                      <a16:colId xmlns:a16="http://schemas.microsoft.com/office/drawing/2014/main" val="1070591611"/>
                    </a:ext>
                  </a:extLst>
                </a:gridCol>
                <a:gridCol w="1189892">
                  <a:extLst>
                    <a:ext uri="{9D8B030D-6E8A-4147-A177-3AD203B41FA5}">
                      <a16:colId xmlns:a16="http://schemas.microsoft.com/office/drawing/2014/main" val="3468128276"/>
                    </a:ext>
                  </a:extLst>
                </a:gridCol>
                <a:gridCol w="1189892">
                  <a:extLst>
                    <a:ext uri="{9D8B030D-6E8A-4147-A177-3AD203B41FA5}">
                      <a16:colId xmlns:a16="http://schemas.microsoft.com/office/drawing/2014/main" val="2352665813"/>
                    </a:ext>
                  </a:extLst>
                </a:gridCol>
                <a:gridCol w="1189892">
                  <a:extLst>
                    <a:ext uri="{9D8B030D-6E8A-4147-A177-3AD203B41FA5}">
                      <a16:colId xmlns:a16="http://schemas.microsoft.com/office/drawing/2014/main" val="1721105398"/>
                    </a:ext>
                  </a:extLst>
                </a:gridCol>
                <a:gridCol w="1189892">
                  <a:extLst>
                    <a:ext uri="{9D8B030D-6E8A-4147-A177-3AD203B41FA5}">
                      <a16:colId xmlns:a16="http://schemas.microsoft.com/office/drawing/2014/main" val="4093421278"/>
                    </a:ext>
                  </a:extLst>
                </a:gridCol>
                <a:gridCol w="1189892">
                  <a:extLst>
                    <a:ext uri="{9D8B030D-6E8A-4147-A177-3AD203B41FA5}">
                      <a16:colId xmlns:a16="http://schemas.microsoft.com/office/drawing/2014/main" val="509013145"/>
                    </a:ext>
                  </a:extLst>
                </a:gridCol>
                <a:gridCol w="1189892">
                  <a:extLst>
                    <a:ext uri="{9D8B030D-6E8A-4147-A177-3AD203B41FA5}">
                      <a16:colId xmlns:a16="http://schemas.microsoft.com/office/drawing/2014/main" val="2310224171"/>
                    </a:ext>
                  </a:extLst>
                </a:gridCol>
              </a:tblGrid>
              <a:tr h="647700">
                <a:tc>
                  <a:txBody>
                    <a:bodyPr/>
                    <a:lstStyle/>
                    <a:p>
                      <a:pPr algn="ctr"/>
                      <a:r>
                        <a:rPr lang="en-US" dirty="0" smtClean="0"/>
                        <a:t>Mass %</a:t>
                      </a:r>
                      <a:endParaRPr lang="en-US" dirty="0"/>
                    </a:p>
                  </a:txBody>
                  <a:tcPr/>
                </a:tc>
                <a:tc>
                  <a:txBody>
                    <a:bodyPr/>
                    <a:lstStyle/>
                    <a:p>
                      <a:pPr algn="ctr"/>
                      <a:r>
                        <a:rPr lang="en-US" dirty="0" smtClean="0"/>
                        <a:t>C</a:t>
                      </a:r>
                      <a:endParaRPr lang="en-US" dirty="0"/>
                    </a:p>
                  </a:txBody>
                  <a:tcPr/>
                </a:tc>
                <a:tc>
                  <a:txBody>
                    <a:bodyPr/>
                    <a:lstStyle/>
                    <a:p>
                      <a:pPr algn="ctr"/>
                      <a:r>
                        <a:rPr lang="en-US" dirty="0" smtClean="0"/>
                        <a:t>Mn</a:t>
                      </a:r>
                      <a:endParaRPr lang="en-US" dirty="0"/>
                    </a:p>
                  </a:txBody>
                  <a:tcPr/>
                </a:tc>
                <a:tc>
                  <a:txBody>
                    <a:bodyPr/>
                    <a:lstStyle/>
                    <a:p>
                      <a:pPr algn="ctr"/>
                      <a:r>
                        <a:rPr lang="en-US" dirty="0" smtClean="0"/>
                        <a:t>P</a:t>
                      </a:r>
                      <a:endParaRPr lang="en-US" dirty="0"/>
                    </a:p>
                  </a:txBody>
                  <a:tcPr/>
                </a:tc>
                <a:tc>
                  <a:txBody>
                    <a:bodyPr/>
                    <a:lstStyle/>
                    <a:p>
                      <a:pPr algn="ctr"/>
                      <a:r>
                        <a:rPr lang="en-US" dirty="0" smtClean="0"/>
                        <a:t>S </a:t>
                      </a:r>
                      <a:endParaRPr lang="en-US" dirty="0"/>
                    </a:p>
                  </a:txBody>
                  <a:tcPr/>
                </a:tc>
                <a:tc>
                  <a:txBody>
                    <a:bodyPr/>
                    <a:lstStyle/>
                    <a:p>
                      <a:pPr algn="ctr"/>
                      <a:r>
                        <a:rPr lang="en-US" dirty="0" smtClean="0"/>
                        <a:t>Si</a:t>
                      </a:r>
                      <a:endParaRPr lang="en-US" dirty="0"/>
                    </a:p>
                  </a:txBody>
                  <a:tcPr/>
                </a:tc>
                <a:tc>
                  <a:txBody>
                    <a:bodyPr/>
                    <a:lstStyle/>
                    <a:p>
                      <a:pPr algn="ctr"/>
                      <a:r>
                        <a:rPr lang="en-US" dirty="0" smtClean="0"/>
                        <a:t>Cr</a:t>
                      </a:r>
                      <a:endParaRPr lang="en-US" dirty="0"/>
                    </a:p>
                  </a:txBody>
                  <a:tcPr/>
                </a:tc>
                <a:tc>
                  <a:txBody>
                    <a:bodyPr/>
                    <a:lstStyle/>
                    <a:p>
                      <a:pPr algn="ctr"/>
                      <a:r>
                        <a:rPr lang="en-US" dirty="0" smtClean="0"/>
                        <a:t>Ni</a:t>
                      </a:r>
                      <a:endParaRPr lang="en-US" dirty="0"/>
                    </a:p>
                  </a:txBody>
                  <a:tcPr/>
                </a:tc>
                <a:tc>
                  <a:txBody>
                    <a:bodyPr/>
                    <a:lstStyle/>
                    <a:p>
                      <a:pPr algn="ctr"/>
                      <a:r>
                        <a:rPr lang="en-US" dirty="0" smtClean="0"/>
                        <a:t>Mo</a:t>
                      </a:r>
                      <a:endParaRPr lang="en-US" dirty="0"/>
                    </a:p>
                  </a:txBody>
                  <a:tcPr/>
                </a:tc>
                <a:tc>
                  <a:txBody>
                    <a:bodyPr/>
                    <a:lstStyle/>
                    <a:p>
                      <a:pPr algn="ctr"/>
                      <a:r>
                        <a:rPr lang="en-US" dirty="0" smtClean="0"/>
                        <a:t>Cu</a:t>
                      </a:r>
                      <a:endParaRPr lang="en-US" dirty="0"/>
                    </a:p>
                  </a:txBody>
                  <a:tcPr/>
                </a:tc>
                <a:tc>
                  <a:txBody>
                    <a:bodyPr/>
                    <a:lstStyle/>
                    <a:p>
                      <a:pPr algn="ctr"/>
                      <a:r>
                        <a:rPr lang="en-US" dirty="0" smtClean="0"/>
                        <a:t>Al</a:t>
                      </a:r>
                      <a:endParaRPr lang="en-US" dirty="0"/>
                    </a:p>
                  </a:txBody>
                  <a:tcPr/>
                </a:tc>
                <a:tc>
                  <a:txBody>
                    <a:bodyPr/>
                    <a:lstStyle/>
                    <a:p>
                      <a:pPr algn="ctr"/>
                      <a:r>
                        <a:rPr lang="en-US" dirty="0" smtClean="0"/>
                        <a:t>V</a:t>
                      </a:r>
                      <a:endParaRPr lang="en-US" dirty="0"/>
                    </a:p>
                  </a:txBody>
                  <a:tcPr/>
                </a:tc>
                <a:tc>
                  <a:txBody>
                    <a:bodyPr/>
                    <a:lstStyle/>
                    <a:p>
                      <a:pPr algn="ctr"/>
                      <a:r>
                        <a:rPr lang="en-US" dirty="0" err="1" smtClean="0"/>
                        <a:t>Ti</a:t>
                      </a:r>
                      <a:endParaRPr lang="en-US" dirty="0"/>
                    </a:p>
                  </a:txBody>
                  <a:tcPr/>
                </a:tc>
                <a:extLst>
                  <a:ext uri="{0D108BD9-81ED-4DB2-BD59-A6C34878D82A}">
                    <a16:rowId xmlns:a16="http://schemas.microsoft.com/office/drawing/2014/main" val="2138338679"/>
                  </a:ext>
                </a:extLst>
              </a:tr>
              <a:tr h="647700">
                <a:tc>
                  <a:txBody>
                    <a:bodyPr/>
                    <a:lstStyle/>
                    <a:p>
                      <a:pPr algn="ctr"/>
                      <a:r>
                        <a:rPr lang="en-US" dirty="0" smtClean="0"/>
                        <a:t>Pipe</a:t>
                      </a:r>
                      <a:endParaRPr lang="en-US" dirty="0"/>
                    </a:p>
                  </a:txBody>
                  <a:tcPr/>
                </a:tc>
                <a:tc>
                  <a:txBody>
                    <a:bodyPr/>
                    <a:lstStyle/>
                    <a:p>
                      <a:pPr algn="ctr"/>
                      <a:r>
                        <a:rPr lang="en-US" dirty="0" smtClean="0"/>
                        <a:t>0.083</a:t>
                      </a:r>
                      <a:endParaRPr lang="en-US" dirty="0"/>
                    </a:p>
                  </a:txBody>
                  <a:tcPr/>
                </a:tc>
                <a:tc>
                  <a:txBody>
                    <a:bodyPr/>
                    <a:lstStyle/>
                    <a:p>
                      <a:pPr algn="ctr"/>
                      <a:r>
                        <a:rPr lang="en-US" dirty="0" smtClean="0"/>
                        <a:t>1.62</a:t>
                      </a:r>
                      <a:endParaRPr lang="en-US" dirty="0"/>
                    </a:p>
                  </a:txBody>
                  <a:tcPr/>
                </a:tc>
                <a:tc>
                  <a:txBody>
                    <a:bodyPr/>
                    <a:lstStyle/>
                    <a:p>
                      <a:pPr algn="ctr"/>
                      <a:r>
                        <a:rPr lang="en-US" dirty="0" smtClean="0"/>
                        <a:t>0.005</a:t>
                      </a:r>
                      <a:endParaRPr lang="en-US" dirty="0"/>
                    </a:p>
                  </a:txBody>
                  <a:tcPr/>
                </a:tc>
                <a:tc>
                  <a:txBody>
                    <a:bodyPr/>
                    <a:lstStyle/>
                    <a:p>
                      <a:pPr algn="ctr"/>
                      <a:r>
                        <a:rPr lang="en-US" dirty="0" smtClean="0"/>
                        <a:t>0.002</a:t>
                      </a:r>
                      <a:endParaRPr lang="en-US" dirty="0"/>
                    </a:p>
                  </a:txBody>
                  <a:tcPr/>
                </a:tc>
                <a:tc>
                  <a:txBody>
                    <a:bodyPr/>
                    <a:lstStyle/>
                    <a:p>
                      <a:pPr algn="ctr"/>
                      <a:r>
                        <a:rPr lang="en-US" dirty="0" smtClean="0"/>
                        <a:t>0.43</a:t>
                      </a:r>
                      <a:endParaRPr lang="en-US" dirty="0"/>
                    </a:p>
                  </a:txBody>
                  <a:tcPr/>
                </a:tc>
                <a:tc>
                  <a:txBody>
                    <a:bodyPr/>
                    <a:lstStyle/>
                    <a:p>
                      <a:pPr algn="ctr"/>
                      <a:r>
                        <a:rPr lang="en-US" dirty="0" smtClean="0"/>
                        <a:t>19.19</a:t>
                      </a:r>
                      <a:endParaRPr lang="en-US" dirty="0"/>
                    </a:p>
                  </a:txBody>
                  <a:tcPr/>
                </a:tc>
                <a:tc>
                  <a:txBody>
                    <a:bodyPr/>
                    <a:lstStyle/>
                    <a:p>
                      <a:pPr algn="ctr"/>
                      <a:r>
                        <a:rPr lang="en-US" dirty="0" smtClean="0"/>
                        <a:t>9.78</a:t>
                      </a:r>
                      <a:endParaRPr lang="en-US" dirty="0"/>
                    </a:p>
                  </a:txBody>
                  <a:tcPr/>
                </a:tc>
                <a:tc>
                  <a:txBody>
                    <a:bodyPr/>
                    <a:lstStyle/>
                    <a:p>
                      <a:pPr algn="ctr"/>
                      <a:r>
                        <a:rPr lang="en-US" dirty="0" smtClean="0"/>
                        <a:t>0.530</a:t>
                      </a:r>
                      <a:endParaRPr lang="en-US" dirty="0"/>
                    </a:p>
                  </a:txBody>
                  <a:tcPr/>
                </a:tc>
                <a:tc>
                  <a:txBody>
                    <a:bodyPr/>
                    <a:lstStyle/>
                    <a:p>
                      <a:pPr algn="ctr"/>
                      <a:r>
                        <a:rPr lang="en-US" dirty="0" smtClean="0"/>
                        <a:t>0.496</a:t>
                      </a:r>
                      <a:endParaRPr lang="en-US" dirty="0"/>
                    </a:p>
                  </a:txBody>
                  <a:tcPr/>
                </a:tc>
                <a:tc>
                  <a:txBody>
                    <a:bodyPr/>
                    <a:lstStyle/>
                    <a:p>
                      <a:pPr algn="ctr"/>
                      <a:r>
                        <a:rPr lang="en-US" dirty="0" smtClean="0"/>
                        <a:t>0.091</a:t>
                      </a:r>
                      <a:endParaRPr lang="en-US" dirty="0"/>
                    </a:p>
                  </a:txBody>
                  <a:tcPr/>
                </a:tc>
                <a:tc>
                  <a:txBody>
                    <a:bodyPr/>
                    <a:lstStyle/>
                    <a:p>
                      <a:pPr algn="ctr"/>
                      <a:r>
                        <a:rPr lang="en-US" dirty="0" smtClean="0"/>
                        <a:t>0.063</a:t>
                      </a:r>
                      <a:endParaRPr lang="en-US" dirty="0"/>
                    </a:p>
                  </a:txBody>
                  <a:tcPr/>
                </a:tc>
                <a:tc>
                  <a:txBody>
                    <a:bodyPr/>
                    <a:lstStyle/>
                    <a:p>
                      <a:pPr algn="ctr"/>
                      <a:r>
                        <a:rPr lang="en-US" dirty="0" smtClean="0"/>
                        <a:t>0.02</a:t>
                      </a:r>
                      <a:endParaRPr lang="en-US" dirty="0"/>
                    </a:p>
                  </a:txBody>
                  <a:tcPr/>
                </a:tc>
                <a:extLst>
                  <a:ext uri="{0D108BD9-81ED-4DB2-BD59-A6C34878D82A}">
                    <a16:rowId xmlns:a16="http://schemas.microsoft.com/office/drawing/2014/main" val="3107185479"/>
                  </a:ext>
                </a:extLst>
              </a:tr>
              <a:tr h="647700">
                <a:tc>
                  <a:txBody>
                    <a:bodyPr/>
                    <a:lstStyle/>
                    <a:p>
                      <a:pPr algn="ctr"/>
                      <a:r>
                        <a:rPr lang="en-US" dirty="0" smtClean="0"/>
                        <a:t>Nipolet</a:t>
                      </a:r>
                      <a:endParaRPr lang="en-US" dirty="0"/>
                    </a:p>
                  </a:txBody>
                  <a:tcPr/>
                </a:tc>
                <a:tc>
                  <a:txBody>
                    <a:bodyPr/>
                    <a:lstStyle/>
                    <a:p>
                      <a:pPr algn="ctr"/>
                      <a:r>
                        <a:rPr lang="en-US" dirty="0" smtClean="0"/>
                        <a:t>0.087</a:t>
                      </a:r>
                      <a:endParaRPr lang="en-US" dirty="0"/>
                    </a:p>
                  </a:txBody>
                  <a:tcPr/>
                </a:tc>
                <a:tc>
                  <a:txBody>
                    <a:bodyPr/>
                    <a:lstStyle/>
                    <a:p>
                      <a:pPr algn="ctr"/>
                      <a:r>
                        <a:rPr lang="en-US" dirty="0" smtClean="0"/>
                        <a:t>1.33</a:t>
                      </a:r>
                      <a:endParaRPr lang="en-US" dirty="0"/>
                    </a:p>
                  </a:txBody>
                  <a:tcPr/>
                </a:tc>
                <a:tc>
                  <a:txBody>
                    <a:bodyPr/>
                    <a:lstStyle/>
                    <a:p>
                      <a:pPr algn="ctr"/>
                      <a:r>
                        <a:rPr lang="en-US" dirty="0" smtClean="0"/>
                        <a:t>0.059</a:t>
                      </a:r>
                      <a:endParaRPr lang="en-US" dirty="0"/>
                    </a:p>
                  </a:txBody>
                  <a:tcPr/>
                </a:tc>
                <a:tc>
                  <a:txBody>
                    <a:bodyPr/>
                    <a:lstStyle/>
                    <a:p>
                      <a:pPr algn="ctr"/>
                      <a:r>
                        <a:rPr lang="en-US" dirty="0" smtClean="0"/>
                        <a:t>0.018</a:t>
                      </a:r>
                      <a:endParaRPr lang="en-US" dirty="0"/>
                    </a:p>
                  </a:txBody>
                  <a:tcPr/>
                </a:tc>
                <a:tc>
                  <a:txBody>
                    <a:bodyPr/>
                    <a:lstStyle/>
                    <a:p>
                      <a:pPr algn="ctr"/>
                      <a:r>
                        <a:rPr lang="en-US" dirty="0" smtClean="0"/>
                        <a:t>0.60</a:t>
                      </a:r>
                      <a:endParaRPr lang="en-US" dirty="0"/>
                    </a:p>
                  </a:txBody>
                  <a:tcPr/>
                </a:tc>
                <a:tc>
                  <a:txBody>
                    <a:bodyPr/>
                    <a:lstStyle/>
                    <a:p>
                      <a:pPr algn="ctr"/>
                      <a:r>
                        <a:rPr lang="en-US" dirty="0" smtClean="0"/>
                        <a:t>19.65</a:t>
                      </a:r>
                      <a:endParaRPr lang="en-US" dirty="0"/>
                    </a:p>
                  </a:txBody>
                  <a:tcPr/>
                </a:tc>
                <a:tc>
                  <a:txBody>
                    <a:bodyPr/>
                    <a:lstStyle/>
                    <a:p>
                      <a:pPr algn="ctr"/>
                      <a:r>
                        <a:rPr lang="en-US" dirty="0" smtClean="0"/>
                        <a:t>8.53</a:t>
                      </a:r>
                      <a:endParaRPr lang="en-US" dirty="0"/>
                    </a:p>
                  </a:txBody>
                  <a:tcPr/>
                </a:tc>
                <a:tc>
                  <a:txBody>
                    <a:bodyPr/>
                    <a:lstStyle/>
                    <a:p>
                      <a:pPr algn="ctr"/>
                      <a:r>
                        <a:rPr lang="en-US" dirty="0" smtClean="0"/>
                        <a:t>0.229</a:t>
                      </a:r>
                      <a:endParaRPr lang="en-US" dirty="0"/>
                    </a:p>
                  </a:txBody>
                  <a:tcPr/>
                </a:tc>
                <a:tc>
                  <a:txBody>
                    <a:bodyPr/>
                    <a:lstStyle/>
                    <a:p>
                      <a:pPr algn="ctr"/>
                      <a:r>
                        <a:rPr lang="en-US" dirty="0" smtClean="0"/>
                        <a:t>0.400</a:t>
                      </a:r>
                      <a:endParaRPr lang="en-US" dirty="0"/>
                    </a:p>
                  </a:txBody>
                  <a:tcPr/>
                </a:tc>
                <a:tc>
                  <a:txBody>
                    <a:bodyPr/>
                    <a:lstStyle/>
                    <a:p>
                      <a:pPr algn="ctr"/>
                      <a:r>
                        <a:rPr lang="en-US" dirty="0" smtClean="0"/>
                        <a:t>0.180</a:t>
                      </a:r>
                    </a:p>
                  </a:txBody>
                  <a:tcPr/>
                </a:tc>
                <a:tc>
                  <a:txBody>
                    <a:bodyPr/>
                    <a:lstStyle/>
                    <a:p>
                      <a:pPr algn="ctr"/>
                      <a:r>
                        <a:rPr lang="en-US" dirty="0" smtClean="0"/>
                        <a:t>0.097</a:t>
                      </a:r>
                      <a:endParaRPr lang="en-US" dirty="0"/>
                    </a:p>
                  </a:txBody>
                  <a:tcPr/>
                </a:tc>
                <a:tc>
                  <a:txBody>
                    <a:bodyPr/>
                    <a:lstStyle/>
                    <a:p>
                      <a:pPr algn="ctr"/>
                      <a:r>
                        <a:rPr lang="en-US" dirty="0" smtClean="0"/>
                        <a:t>0.005</a:t>
                      </a:r>
                      <a:endParaRPr lang="en-US" dirty="0"/>
                    </a:p>
                  </a:txBody>
                  <a:tcPr/>
                </a:tc>
                <a:extLst>
                  <a:ext uri="{0D108BD9-81ED-4DB2-BD59-A6C34878D82A}">
                    <a16:rowId xmlns:a16="http://schemas.microsoft.com/office/drawing/2014/main" val="2514543079"/>
                  </a:ext>
                </a:extLst>
              </a:tr>
              <a:tr h="647700">
                <a:tc>
                  <a:txBody>
                    <a:bodyPr/>
                    <a:lstStyle/>
                    <a:p>
                      <a:pPr algn="ctr"/>
                      <a:r>
                        <a:rPr lang="en-US" dirty="0" smtClean="0"/>
                        <a:t>TP 304H</a:t>
                      </a:r>
                      <a:endParaRPr lang="en-US" dirty="0"/>
                    </a:p>
                  </a:txBody>
                  <a:tcPr/>
                </a:tc>
                <a:tc>
                  <a:txBody>
                    <a:bodyPr/>
                    <a:lstStyle/>
                    <a:p>
                      <a:pPr algn="ctr"/>
                      <a:r>
                        <a:rPr lang="en-GB" sz="1800" kern="1200" dirty="0" smtClean="0">
                          <a:solidFill>
                            <a:schemeClr val="dk1"/>
                          </a:solidFill>
                          <a:effectLst/>
                          <a:latin typeface="+mn-lt"/>
                          <a:ea typeface="+mn-ea"/>
                          <a:cs typeface="+mn-cs"/>
                        </a:rPr>
                        <a:t>0.04 – 0.10</a:t>
                      </a:r>
                      <a:endParaRPr lang="en-US" dirty="0"/>
                    </a:p>
                  </a:txBody>
                  <a:tcPr/>
                </a:tc>
                <a:tc>
                  <a:txBody>
                    <a:bodyPr/>
                    <a:lstStyle/>
                    <a:p>
                      <a:pPr algn="ctr"/>
                      <a:r>
                        <a:rPr lang="en-GB" sz="1800" kern="1200" dirty="0" smtClean="0">
                          <a:solidFill>
                            <a:schemeClr val="dk1"/>
                          </a:solidFill>
                          <a:effectLst/>
                          <a:latin typeface="+mn-lt"/>
                          <a:ea typeface="+mn-ea"/>
                          <a:cs typeface="+mn-cs"/>
                        </a:rPr>
                        <a:t>2 </a:t>
                      </a:r>
                      <a:r>
                        <a:rPr lang="en-US" sz="1400" b="0" i="0" u="none" strike="noStrike" kern="1200" baseline="0" dirty="0" smtClean="0">
                          <a:solidFill>
                            <a:schemeClr val="dk1"/>
                          </a:solidFill>
                          <a:latin typeface="+mn-lt"/>
                          <a:ea typeface="+mn-ea"/>
                          <a:cs typeface="+mn-cs"/>
                        </a:rPr>
                        <a:t>max</a:t>
                      </a:r>
                      <a:endParaRPr lang="en-US" dirty="0"/>
                    </a:p>
                  </a:txBody>
                  <a:tcPr/>
                </a:tc>
                <a:tc>
                  <a:txBody>
                    <a:bodyPr/>
                    <a:lstStyle/>
                    <a:p>
                      <a:pPr algn="ctr"/>
                      <a:r>
                        <a:rPr lang="en-GB" sz="1800" kern="1200" dirty="0" smtClean="0">
                          <a:solidFill>
                            <a:schemeClr val="dk1"/>
                          </a:solidFill>
                          <a:effectLst/>
                          <a:latin typeface="+mn-lt"/>
                          <a:ea typeface="+mn-ea"/>
                          <a:cs typeface="+mn-cs"/>
                        </a:rPr>
                        <a:t>0.045 </a:t>
                      </a:r>
                      <a:r>
                        <a:rPr lang="en-US" sz="1400" b="0" i="0" u="none" strike="noStrike" kern="1200" baseline="0" dirty="0" smtClean="0">
                          <a:solidFill>
                            <a:schemeClr val="dk1"/>
                          </a:solidFill>
                          <a:latin typeface="+mn-lt"/>
                          <a:ea typeface="+mn-ea"/>
                          <a:cs typeface="+mn-cs"/>
                        </a:rPr>
                        <a:t>max</a:t>
                      </a:r>
                      <a:endParaRPr lang="en-US" sz="1400" dirty="0"/>
                    </a:p>
                  </a:txBody>
                  <a:tcPr/>
                </a:tc>
                <a:tc>
                  <a:txBody>
                    <a:bodyPr/>
                    <a:lstStyle/>
                    <a:p>
                      <a:pPr algn="ctr"/>
                      <a:r>
                        <a:rPr lang="en-GB" sz="1800" kern="1200" dirty="0" smtClean="0">
                          <a:solidFill>
                            <a:schemeClr val="dk1"/>
                          </a:solidFill>
                          <a:effectLst/>
                          <a:latin typeface="+mn-lt"/>
                          <a:ea typeface="+mn-ea"/>
                          <a:cs typeface="+mn-cs"/>
                        </a:rPr>
                        <a:t>0.030 </a:t>
                      </a:r>
                      <a:r>
                        <a:rPr lang="en-US" sz="1400" b="0" i="0" u="none" strike="noStrike" kern="1200" baseline="0" dirty="0" smtClean="0">
                          <a:solidFill>
                            <a:schemeClr val="dk1"/>
                          </a:solidFill>
                          <a:latin typeface="+mn-lt"/>
                          <a:ea typeface="+mn-ea"/>
                          <a:cs typeface="+mn-cs"/>
                        </a:rPr>
                        <a:t>max</a:t>
                      </a:r>
                      <a:endParaRPr lang="en-US" sz="1400" dirty="0"/>
                    </a:p>
                  </a:txBody>
                  <a:tcPr/>
                </a:tc>
                <a:tc>
                  <a:txBody>
                    <a:bodyPr/>
                    <a:lstStyle/>
                    <a:p>
                      <a:pPr algn="ctr"/>
                      <a:r>
                        <a:rPr lang="en-US" sz="1800" b="0" i="0" u="none" strike="noStrike" kern="1200" baseline="0" dirty="0" smtClean="0">
                          <a:solidFill>
                            <a:schemeClr val="dk1"/>
                          </a:solidFill>
                          <a:latin typeface="+mn-lt"/>
                          <a:ea typeface="+mn-ea"/>
                          <a:cs typeface="+mn-cs"/>
                        </a:rPr>
                        <a:t>1.00 </a:t>
                      </a:r>
                      <a:r>
                        <a:rPr lang="en-US" sz="1400" b="0" i="0" u="none" strike="noStrike" kern="1200" baseline="0" dirty="0" smtClean="0">
                          <a:solidFill>
                            <a:schemeClr val="dk1"/>
                          </a:solidFill>
                          <a:latin typeface="+mn-lt"/>
                          <a:ea typeface="+mn-ea"/>
                          <a:cs typeface="+mn-cs"/>
                        </a:rPr>
                        <a:t>max</a:t>
                      </a:r>
                      <a:r>
                        <a:rPr lang="en-US" sz="1800" b="0" i="0" u="none" strike="noStrike" kern="1200" baseline="0" dirty="0" smtClean="0">
                          <a:solidFill>
                            <a:schemeClr val="dk1"/>
                          </a:solidFill>
                          <a:latin typeface="+mn-lt"/>
                          <a:ea typeface="+mn-ea"/>
                          <a:cs typeface="+mn-cs"/>
                        </a:rPr>
                        <a:t>	</a:t>
                      </a:r>
                    </a:p>
                  </a:txBody>
                  <a:tcPr/>
                </a:tc>
                <a:tc>
                  <a:txBody>
                    <a:bodyPr/>
                    <a:lstStyle/>
                    <a:p>
                      <a:pPr algn="ctr"/>
                      <a:r>
                        <a:rPr lang="en-GB" sz="1800" kern="1200" dirty="0" smtClean="0">
                          <a:solidFill>
                            <a:schemeClr val="dk1"/>
                          </a:solidFill>
                          <a:effectLst/>
                          <a:latin typeface="+mn-lt"/>
                          <a:ea typeface="+mn-ea"/>
                          <a:cs typeface="+mn-cs"/>
                        </a:rPr>
                        <a:t>18.0 - 20.0</a:t>
                      </a:r>
                      <a:endParaRPr lang="en-US" dirty="0"/>
                    </a:p>
                  </a:txBody>
                  <a:tcPr/>
                </a:tc>
                <a:tc>
                  <a:txBody>
                    <a:bodyPr/>
                    <a:lstStyle/>
                    <a:p>
                      <a:pPr algn="ctr"/>
                      <a:r>
                        <a:rPr lang="en-GB" sz="1800" kern="1200" dirty="0" smtClean="0">
                          <a:solidFill>
                            <a:schemeClr val="dk1"/>
                          </a:solidFill>
                          <a:effectLst/>
                          <a:latin typeface="+mn-lt"/>
                          <a:ea typeface="+mn-ea"/>
                          <a:cs typeface="+mn-cs"/>
                        </a:rPr>
                        <a:t>8.00 - 11.0</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4224769565"/>
                  </a:ext>
                </a:extLst>
              </a:tr>
            </a:tbl>
          </a:graphicData>
        </a:graphic>
      </p:graphicFrame>
      <p:sp>
        <p:nvSpPr>
          <p:cNvPr id="23" name="TextBox 22"/>
          <p:cNvSpPr txBox="1"/>
          <p:nvPr/>
        </p:nvSpPr>
        <p:spPr>
          <a:xfrm>
            <a:off x="838200" y="4914900"/>
            <a:ext cx="15011400" cy="2954655"/>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2800" dirty="0"/>
              <a:t>The chemical compositions of both the crossover pipe and </a:t>
            </a:r>
            <a:r>
              <a:rPr lang="en-US" sz="2800" dirty="0" smtClean="0"/>
              <a:t>nipolet fall </a:t>
            </a:r>
            <a:r>
              <a:rPr lang="en-US" sz="2800" dirty="0"/>
              <a:t>within the specified range for TP304H as per </a:t>
            </a:r>
            <a:r>
              <a:rPr lang="en-US" sz="2800" dirty="0" smtClean="0"/>
              <a:t>design</a:t>
            </a:r>
          </a:p>
          <a:p>
            <a:endParaRPr lang="en-US" sz="2800" dirty="0"/>
          </a:p>
          <a:p>
            <a:pPr marL="285750" indent="-285750">
              <a:buFont typeface="Arial" panose="020B0604020202020204" pitchFamily="34" charset="0"/>
              <a:buChar char="•"/>
            </a:pPr>
            <a:r>
              <a:rPr lang="en-US" sz="2800" dirty="0" smtClean="0"/>
              <a:t>The </a:t>
            </a:r>
            <a:r>
              <a:rPr lang="en-US" sz="2800" dirty="0"/>
              <a:t>P content of the </a:t>
            </a:r>
            <a:r>
              <a:rPr lang="en-US" sz="2800" dirty="0" smtClean="0"/>
              <a:t>nipolet is </a:t>
            </a:r>
            <a:r>
              <a:rPr lang="en-US" sz="2800" dirty="0"/>
              <a:t>higher than the specified maximum content for TP304H by a value within the error limit of the technique which is negligible</a:t>
            </a:r>
          </a:p>
          <a:p>
            <a:pPr marL="285750" indent="-285750">
              <a:buFont typeface="Arial" panose="020B0604020202020204" pitchFamily="34" charset="0"/>
              <a:buChar char="•"/>
            </a:pPr>
            <a:endParaRPr lang="en-US" sz="2800" dirty="0"/>
          </a:p>
        </p:txBody>
      </p:sp>
      <p:sp>
        <p:nvSpPr>
          <p:cNvPr id="7" name="TextBox 6"/>
          <p:cNvSpPr txBox="1"/>
          <p:nvPr/>
        </p:nvSpPr>
        <p:spPr>
          <a:xfrm>
            <a:off x="5030468" y="1582775"/>
            <a:ext cx="7161532" cy="369332"/>
          </a:xfrm>
          <a:prstGeom prst="rect">
            <a:avLst/>
          </a:prstGeom>
          <a:noFill/>
        </p:spPr>
        <p:txBody>
          <a:bodyPr wrap="square" rtlCol="0">
            <a:spAutoFit/>
          </a:bodyPr>
          <a:lstStyle/>
          <a:p>
            <a:r>
              <a:rPr lang="en-US" b="1" dirty="0"/>
              <a:t>Table 1</a:t>
            </a:r>
            <a:r>
              <a:rPr lang="en-US" b="1" dirty="0" smtClean="0"/>
              <a:t>: </a:t>
            </a:r>
            <a:r>
              <a:rPr lang="en-US" dirty="0" smtClean="0"/>
              <a:t>SEM-EDS </a:t>
            </a:r>
            <a:r>
              <a:rPr lang="en-US" dirty="0"/>
              <a:t>Elemental Analysis by XRF for the pipe and the nipolet.</a:t>
            </a:r>
          </a:p>
        </p:txBody>
      </p:sp>
    </p:spTree>
    <p:extLst>
      <p:ext uri="{BB962C8B-B14F-4D97-AF65-F5344CB8AC3E}">
        <p14:creationId xmlns:p14="http://schemas.microsoft.com/office/powerpoint/2010/main" val="32774545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Content Placeholder 4"/>
          <p:cNvSpPr txBox="1">
            <a:spLocks/>
          </p:cNvSpPr>
          <p:nvPr/>
        </p:nvSpPr>
        <p:spPr>
          <a:xfrm>
            <a:off x="304800" y="647700"/>
            <a:ext cx="17907000" cy="7848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defRPr/>
            </a:pPr>
            <a:r>
              <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rPr>
              <a:t>Metallography (Pipe) </a:t>
            </a:r>
          </a:p>
          <a:p>
            <a:pPr marL="0" indent="0" algn="just">
              <a:spcAft>
                <a:spcPts val="600"/>
              </a:spcAft>
              <a:buFont typeface="Arial" pitchFamily="34" charset="0"/>
              <a:buNone/>
              <a:defRPr/>
            </a:pPr>
            <a:endPar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endParaRPr>
          </a:p>
        </p:txBody>
      </p:sp>
      <p:sp>
        <p:nvSpPr>
          <p:cNvPr id="23" name="TextBox 22"/>
          <p:cNvSpPr txBox="1"/>
          <p:nvPr/>
        </p:nvSpPr>
        <p:spPr>
          <a:xfrm>
            <a:off x="304800" y="4369618"/>
            <a:ext cx="15011400" cy="4647426"/>
          </a:xfrm>
          <a:prstGeom prst="rect">
            <a:avLst/>
          </a:prstGeom>
          <a:noFill/>
        </p:spPr>
        <p:txBody>
          <a:bodyPr wrap="square" rtlCol="0">
            <a:spAutoFit/>
          </a:bodyPr>
          <a:lstStyle/>
          <a:p>
            <a:endParaRPr lang="en-US" dirty="0"/>
          </a:p>
          <a:p>
            <a:endParaRPr lang="en-US" dirty="0"/>
          </a:p>
          <a:p>
            <a:pPr marL="285750" indent="-285750">
              <a:buFont typeface="Arial" panose="020B0604020202020204" pitchFamily="34" charset="0"/>
              <a:buChar char="•"/>
            </a:pPr>
            <a:r>
              <a:rPr lang="en-US" sz="2800" dirty="0"/>
              <a:t>Most of the cracks on the </a:t>
            </a:r>
            <a:r>
              <a:rPr lang="en-US" sz="2800" dirty="0" smtClean="0"/>
              <a:t>outer </a:t>
            </a:r>
            <a:r>
              <a:rPr lang="en-US" sz="2800" dirty="0"/>
              <a:t>surface are dagger shaped, wide, filled with oxide and </a:t>
            </a:r>
            <a:r>
              <a:rPr lang="en-US" sz="2800" dirty="0" smtClean="0"/>
              <a:t>transgranular which </a:t>
            </a:r>
            <a:r>
              <a:rPr lang="en-US" sz="2800" dirty="0"/>
              <a:t>is typical of thermal fatigue </a:t>
            </a:r>
            <a:r>
              <a:rPr lang="en-US" sz="2800" dirty="0" smtClean="0"/>
              <a:t>cracks.</a:t>
            </a:r>
            <a:endParaRPr lang="en-US" sz="2800" dirty="0"/>
          </a:p>
          <a:p>
            <a:endParaRPr lang="en-US" dirty="0"/>
          </a:p>
          <a:p>
            <a:pPr marL="457200" indent="-457200">
              <a:buFont typeface="Arial" panose="020B0604020202020204" pitchFamily="34" charset="0"/>
              <a:buChar char="•"/>
            </a:pPr>
            <a:r>
              <a:rPr lang="en-US" sz="2800" dirty="0"/>
              <a:t>One crack on the </a:t>
            </a:r>
            <a:r>
              <a:rPr lang="en-US" sz="2800" dirty="0" smtClean="0"/>
              <a:t>outer </a:t>
            </a:r>
            <a:r>
              <a:rPr lang="en-US" sz="2800" dirty="0"/>
              <a:t>surface has features of corrosion fatigue (wide, filled with oxide and has multiple lobes, branched to form “rabbit ears</a:t>
            </a:r>
            <a:r>
              <a:rPr lang="en-US" sz="2800" dirty="0" smtClean="0"/>
              <a:t>”)</a:t>
            </a:r>
          </a:p>
          <a:p>
            <a:endParaRPr lang="en-US" dirty="0"/>
          </a:p>
          <a:p>
            <a:pPr marL="457200" indent="-457200">
              <a:buFont typeface="Arial" panose="020B0604020202020204" pitchFamily="34" charset="0"/>
              <a:buChar char="•"/>
            </a:pPr>
            <a:r>
              <a:rPr lang="en-US" sz="2800" dirty="0"/>
              <a:t>The cracks on the </a:t>
            </a:r>
            <a:r>
              <a:rPr lang="en-US" sz="2800" dirty="0" smtClean="0"/>
              <a:t>inner </a:t>
            </a:r>
            <a:r>
              <a:rPr lang="en-US" sz="2800" dirty="0"/>
              <a:t>surface are wide, filled with oxide and their tips are intergranular and </a:t>
            </a:r>
            <a:r>
              <a:rPr lang="en-US" sz="2800" dirty="0" smtClean="0"/>
              <a:t>branching which indicates that the cracking on the inner surface is corrosion fatigue. </a:t>
            </a:r>
            <a:endParaRPr lang="en-US" sz="2800" dirty="0"/>
          </a:p>
          <a:p>
            <a:pPr marL="457200" indent="-45720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pic>
        <p:nvPicPr>
          <p:cNvPr id="5" name="Picture 4"/>
          <p:cNvPicPr>
            <a:picLocks noChangeAspect="1"/>
          </p:cNvPicPr>
          <p:nvPr/>
        </p:nvPicPr>
        <p:blipFill>
          <a:blip r:embed="rId6"/>
          <a:stretch>
            <a:fillRect/>
          </a:stretch>
        </p:blipFill>
        <p:spPr>
          <a:xfrm>
            <a:off x="304800" y="2004536"/>
            <a:ext cx="3048000" cy="2286000"/>
          </a:xfrm>
          <a:prstGeom prst="rect">
            <a:avLst/>
          </a:prstGeom>
        </p:spPr>
      </p:pic>
      <p:pic>
        <p:nvPicPr>
          <p:cNvPr id="6" name="Picture 5"/>
          <p:cNvPicPr>
            <a:picLocks noChangeAspect="1"/>
          </p:cNvPicPr>
          <p:nvPr/>
        </p:nvPicPr>
        <p:blipFill>
          <a:blip r:embed="rId7"/>
          <a:stretch>
            <a:fillRect/>
          </a:stretch>
        </p:blipFill>
        <p:spPr>
          <a:xfrm>
            <a:off x="4419600" y="2003627"/>
            <a:ext cx="3048000" cy="2286000"/>
          </a:xfrm>
          <a:prstGeom prst="rect">
            <a:avLst/>
          </a:prstGeom>
        </p:spPr>
      </p:pic>
      <p:pic>
        <p:nvPicPr>
          <p:cNvPr id="7" name="Picture 6"/>
          <p:cNvPicPr>
            <a:picLocks noChangeAspect="1"/>
          </p:cNvPicPr>
          <p:nvPr/>
        </p:nvPicPr>
        <p:blipFill>
          <a:blip r:embed="rId8"/>
          <a:stretch>
            <a:fillRect/>
          </a:stretch>
        </p:blipFill>
        <p:spPr>
          <a:xfrm>
            <a:off x="8534400" y="2003627"/>
            <a:ext cx="3048000" cy="2286000"/>
          </a:xfrm>
          <a:prstGeom prst="rect">
            <a:avLst/>
          </a:prstGeom>
        </p:spPr>
      </p:pic>
      <p:pic>
        <p:nvPicPr>
          <p:cNvPr id="8" name="Picture 7"/>
          <p:cNvPicPr>
            <a:picLocks noChangeAspect="1"/>
          </p:cNvPicPr>
          <p:nvPr/>
        </p:nvPicPr>
        <p:blipFill>
          <a:blip r:embed="rId9"/>
          <a:stretch>
            <a:fillRect/>
          </a:stretch>
        </p:blipFill>
        <p:spPr>
          <a:xfrm>
            <a:off x="12649200" y="2003627"/>
            <a:ext cx="3061699" cy="2286000"/>
          </a:xfrm>
          <a:prstGeom prst="rect">
            <a:avLst/>
          </a:prstGeom>
        </p:spPr>
      </p:pic>
      <p:sp>
        <p:nvSpPr>
          <p:cNvPr id="9" name="TextBox 8"/>
          <p:cNvSpPr txBox="1"/>
          <p:nvPr/>
        </p:nvSpPr>
        <p:spPr>
          <a:xfrm>
            <a:off x="914400" y="1483792"/>
            <a:ext cx="1828800" cy="369332"/>
          </a:xfrm>
          <a:prstGeom prst="rect">
            <a:avLst/>
          </a:prstGeom>
          <a:noFill/>
        </p:spPr>
        <p:txBody>
          <a:bodyPr wrap="square" rtlCol="0">
            <a:spAutoFit/>
          </a:bodyPr>
          <a:lstStyle/>
          <a:p>
            <a:r>
              <a:rPr lang="en-US" dirty="0"/>
              <a:t>DS Outer Surface</a:t>
            </a:r>
          </a:p>
        </p:txBody>
      </p:sp>
      <p:sp>
        <p:nvSpPr>
          <p:cNvPr id="12" name="TextBox 11"/>
          <p:cNvSpPr txBox="1"/>
          <p:nvPr/>
        </p:nvSpPr>
        <p:spPr>
          <a:xfrm>
            <a:off x="5029200" y="1482883"/>
            <a:ext cx="1828800" cy="369332"/>
          </a:xfrm>
          <a:prstGeom prst="rect">
            <a:avLst/>
          </a:prstGeom>
          <a:noFill/>
        </p:spPr>
        <p:txBody>
          <a:bodyPr wrap="square" rtlCol="0">
            <a:spAutoFit/>
          </a:bodyPr>
          <a:lstStyle/>
          <a:p>
            <a:r>
              <a:rPr lang="en-US" dirty="0"/>
              <a:t>DS Outer Surface</a:t>
            </a:r>
          </a:p>
        </p:txBody>
      </p:sp>
      <p:sp>
        <p:nvSpPr>
          <p:cNvPr id="13" name="TextBox 12"/>
          <p:cNvSpPr txBox="1"/>
          <p:nvPr/>
        </p:nvSpPr>
        <p:spPr>
          <a:xfrm>
            <a:off x="9144000" y="1482883"/>
            <a:ext cx="1828800" cy="369332"/>
          </a:xfrm>
          <a:prstGeom prst="rect">
            <a:avLst/>
          </a:prstGeom>
          <a:noFill/>
        </p:spPr>
        <p:txBody>
          <a:bodyPr wrap="square" rtlCol="0">
            <a:spAutoFit/>
          </a:bodyPr>
          <a:lstStyle/>
          <a:p>
            <a:r>
              <a:rPr lang="en-US" dirty="0"/>
              <a:t>DS </a:t>
            </a:r>
            <a:r>
              <a:rPr lang="en-US" dirty="0" smtClean="0"/>
              <a:t>Inner </a:t>
            </a:r>
            <a:r>
              <a:rPr lang="en-US" dirty="0"/>
              <a:t>Surface</a:t>
            </a:r>
          </a:p>
        </p:txBody>
      </p:sp>
      <p:sp>
        <p:nvSpPr>
          <p:cNvPr id="14" name="TextBox 13"/>
          <p:cNvSpPr txBox="1"/>
          <p:nvPr/>
        </p:nvSpPr>
        <p:spPr>
          <a:xfrm>
            <a:off x="13265649" y="1482883"/>
            <a:ext cx="1828800" cy="369332"/>
          </a:xfrm>
          <a:prstGeom prst="rect">
            <a:avLst/>
          </a:prstGeom>
          <a:noFill/>
        </p:spPr>
        <p:txBody>
          <a:bodyPr wrap="square" rtlCol="0">
            <a:spAutoFit/>
          </a:bodyPr>
          <a:lstStyle/>
          <a:p>
            <a:r>
              <a:rPr lang="en-US" dirty="0"/>
              <a:t>DS </a:t>
            </a:r>
            <a:r>
              <a:rPr lang="en-US" dirty="0" smtClean="0"/>
              <a:t>Inner </a:t>
            </a:r>
            <a:r>
              <a:rPr lang="en-US" dirty="0"/>
              <a:t>Surface</a:t>
            </a:r>
          </a:p>
        </p:txBody>
      </p:sp>
    </p:spTree>
    <p:extLst>
      <p:ext uri="{BB962C8B-B14F-4D97-AF65-F5344CB8AC3E}">
        <p14:creationId xmlns:p14="http://schemas.microsoft.com/office/powerpoint/2010/main" val="3721240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Content Placeholder 4"/>
          <p:cNvSpPr txBox="1">
            <a:spLocks/>
          </p:cNvSpPr>
          <p:nvPr/>
        </p:nvSpPr>
        <p:spPr>
          <a:xfrm>
            <a:off x="304800" y="647700"/>
            <a:ext cx="17907000" cy="7848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defRPr/>
            </a:pPr>
            <a:r>
              <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rPr>
              <a:t>Metallography (Nipolet) </a:t>
            </a:r>
          </a:p>
          <a:p>
            <a:pPr marL="0" indent="0" algn="just">
              <a:spcAft>
                <a:spcPts val="600"/>
              </a:spcAft>
              <a:buFont typeface="Arial" pitchFamily="34" charset="0"/>
              <a:buNone/>
              <a:defRPr/>
            </a:pPr>
            <a:endPar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endParaRPr>
          </a:p>
        </p:txBody>
      </p:sp>
      <p:sp>
        <p:nvSpPr>
          <p:cNvPr id="23" name="TextBox 22"/>
          <p:cNvSpPr txBox="1"/>
          <p:nvPr/>
        </p:nvSpPr>
        <p:spPr>
          <a:xfrm>
            <a:off x="304800" y="4369618"/>
            <a:ext cx="15011400" cy="4062651"/>
          </a:xfrm>
          <a:prstGeom prst="rect">
            <a:avLst/>
          </a:prstGeom>
          <a:noFill/>
        </p:spPr>
        <p:txBody>
          <a:bodyPr wrap="square" rtlCol="0">
            <a:spAutoFit/>
          </a:bodyPr>
          <a:lstStyle/>
          <a:p>
            <a:endParaRPr lang="en-US" dirty="0"/>
          </a:p>
          <a:p>
            <a:endParaRPr lang="en-US" dirty="0"/>
          </a:p>
          <a:p>
            <a:pPr marL="285750" indent="-285750">
              <a:buFont typeface="Arial" panose="020B0604020202020204" pitchFamily="34" charset="0"/>
              <a:buChar char="•"/>
            </a:pPr>
            <a:r>
              <a:rPr lang="en-US" sz="2800" dirty="0" smtClean="0"/>
              <a:t>At the change of section on the outer surface, thermal fatigue micro-crack could be observed. </a:t>
            </a:r>
            <a:endParaRPr lang="en-US" sz="2800" dirty="0"/>
          </a:p>
          <a:p>
            <a:endParaRPr lang="en-US" dirty="0"/>
          </a:p>
          <a:p>
            <a:pPr marL="457200" indent="-457200">
              <a:buFont typeface="Arial" panose="020B0604020202020204" pitchFamily="34" charset="0"/>
              <a:buChar char="•"/>
            </a:pPr>
            <a:r>
              <a:rPr lang="en-US" sz="2800" dirty="0"/>
              <a:t>Elongated pits (which could be corrosion pits + fatigue </a:t>
            </a:r>
            <a:r>
              <a:rPr lang="en-US" sz="2800" dirty="0" smtClean="0"/>
              <a:t>micro-cracks</a:t>
            </a:r>
            <a:r>
              <a:rPr lang="en-US" sz="2800" dirty="0"/>
              <a:t>, so elongated by cracking)could be observed on the </a:t>
            </a:r>
            <a:r>
              <a:rPr lang="en-US" sz="2800" dirty="0" smtClean="0"/>
              <a:t>inner surface.</a:t>
            </a:r>
          </a:p>
          <a:p>
            <a:endParaRPr lang="en-US" dirty="0"/>
          </a:p>
          <a:p>
            <a:endParaRPr lang="en-US" dirty="0"/>
          </a:p>
          <a:p>
            <a:pPr marL="457200" indent="-457200">
              <a:buFont typeface="Arial" panose="020B0604020202020204" pitchFamily="34" charset="0"/>
              <a:buChar char="•"/>
            </a:pPr>
            <a:r>
              <a:rPr lang="en-US" sz="2800" dirty="0"/>
              <a:t>This indicates that corrosive condensate formed and caused corrosion at the bottom of the horizontal </a:t>
            </a:r>
            <a:r>
              <a:rPr lang="en-US" sz="2800" dirty="0" smtClean="0"/>
              <a:t>nipolet.</a:t>
            </a:r>
            <a:endParaRPr lang="en-US" sz="2800" dirty="0"/>
          </a:p>
          <a:p>
            <a:pPr marL="285750" indent="-285750">
              <a:buFont typeface="Arial" panose="020B0604020202020204" pitchFamily="34" charset="0"/>
              <a:buChar char="•"/>
            </a:pPr>
            <a:endParaRPr lang="en-US" sz="2800" dirty="0"/>
          </a:p>
        </p:txBody>
      </p:sp>
      <p:sp>
        <p:nvSpPr>
          <p:cNvPr id="9" name="TextBox 8"/>
          <p:cNvSpPr txBox="1"/>
          <p:nvPr/>
        </p:nvSpPr>
        <p:spPr>
          <a:xfrm>
            <a:off x="914400" y="1483792"/>
            <a:ext cx="1676400" cy="369332"/>
          </a:xfrm>
          <a:prstGeom prst="rect">
            <a:avLst/>
          </a:prstGeom>
          <a:noFill/>
        </p:spPr>
        <p:txBody>
          <a:bodyPr wrap="square" rtlCol="0">
            <a:spAutoFit/>
          </a:bodyPr>
          <a:lstStyle/>
          <a:p>
            <a:r>
              <a:rPr lang="en-US" dirty="0" smtClean="0"/>
              <a:t> </a:t>
            </a:r>
            <a:r>
              <a:rPr lang="en-US" dirty="0"/>
              <a:t>Outer Surface</a:t>
            </a:r>
          </a:p>
        </p:txBody>
      </p:sp>
      <p:sp>
        <p:nvSpPr>
          <p:cNvPr id="12" name="TextBox 11"/>
          <p:cNvSpPr txBox="1"/>
          <p:nvPr/>
        </p:nvSpPr>
        <p:spPr>
          <a:xfrm>
            <a:off x="4991100" y="1482883"/>
            <a:ext cx="1905000" cy="369332"/>
          </a:xfrm>
          <a:prstGeom prst="rect">
            <a:avLst/>
          </a:prstGeom>
          <a:noFill/>
        </p:spPr>
        <p:txBody>
          <a:bodyPr wrap="square" rtlCol="0">
            <a:spAutoFit/>
          </a:bodyPr>
          <a:lstStyle/>
          <a:p>
            <a:r>
              <a:rPr lang="en-US" dirty="0" smtClean="0"/>
              <a:t>Nipolet Sample </a:t>
            </a:r>
            <a:endParaRPr lang="en-US" dirty="0"/>
          </a:p>
        </p:txBody>
      </p:sp>
      <p:sp>
        <p:nvSpPr>
          <p:cNvPr id="13" name="TextBox 12"/>
          <p:cNvSpPr txBox="1"/>
          <p:nvPr/>
        </p:nvSpPr>
        <p:spPr>
          <a:xfrm>
            <a:off x="9488672" y="1482883"/>
            <a:ext cx="1600200" cy="369332"/>
          </a:xfrm>
          <a:prstGeom prst="rect">
            <a:avLst/>
          </a:prstGeom>
          <a:noFill/>
        </p:spPr>
        <p:txBody>
          <a:bodyPr wrap="square" rtlCol="0">
            <a:spAutoFit/>
          </a:bodyPr>
          <a:lstStyle/>
          <a:p>
            <a:r>
              <a:rPr lang="en-US" dirty="0" smtClean="0"/>
              <a:t> Inner </a:t>
            </a:r>
            <a:r>
              <a:rPr lang="en-US" dirty="0"/>
              <a:t>Surface</a:t>
            </a:r>
          </a:p>
        </p:txBody>
      </p:sp>
      <p:sp>
        <p:nvSpPr>
          <p:cNvPr id="14" name="TextBox 13"/>
          <p:cNvSpPr txBox="1"/>
          <p:nvPr/>
        </p:nvSpPr>
        <p:spPr>
          <a:xfrm>
            <a:off x="13338423" y="1482883"/>
            <a:ext cx="1669551" cy="369332"/>
          </a:xfrm>
          <a:prstGeom prst="rect">
            <a:avLst/>
          </a:prstGeom>
          <a:noFill/>
        </p:spPr>
        <p:txBody>
          <a:bodyPr wrap="square" rtlCol="0">
            <a:spAutoFit/>
          </a:bodyPr>
          <a:lstStyle/>
          <a:p>
            <a:r>
              <a:rPr lang="en-US" dirty="0" smtClean="0"/>
              <a:t> Inner </a:t>
            </a:r>
            <a:r>
              <a:rPr lang="en-US" dirty="0"/>
              <a:t>Surface</a:t>
            </a:r>
          </a:p>
        </p:txBody>
      </p:sp>
      <p:pic>
        <p:nvPicPr>
          <p:cNvPr id="10" name="Picture 9"/>
          <p:cNvPicPr>
            <a:picLocks noChangeAspect="1"/>
          </p:cNvPicPr>
          <p:nvPr/>
        </p:nvPicPr>
        <p:blipFill>
          <a:blip r:embed="rId6"/>
          <a:stretch>
            <a:fillRect/>
          </a:stretch>
        </p:blipFill>
        <p:spPr>
          <a:xfrm>
            <a:off x="297920" y="2003627"/>
            <a:ext cx="3054880" cy="2286000"/>
          </a:xfrm>
          <a:prstGeom prst="rect">
            <a:avLst/>
          </a:prstGeom>
        </p:spPr>
      </p:pic>
      <p:pic>
        <p:nvPicPr>
          <p:cNvPr id="11" name="Picture 10"/>
          <p:cNvPicPr>
            <a:picLocks noChangeAspect="1"/>
          </p:cNvPicPr>
          <p:nvPr/>
        </p:nvPicPr>
        <p:blipFill>
          <a:blip r:embed="rId7"/>
          <a:stretch>
            <a:fillRect/>
          </a:stretch>
        </p:blipFill>
        <p:spPr>
          <a:xfrm>
            <a:off x="3958855" y="2003627"/>
            <a:ext cx="3969490" cy="2286000"/>
          </a:xfrm>
          <a:prstGeom prst="rect">
            <a:avLst/>
          </a:prstGeom>
        </p:spPr>
      </p:pic>
      <p:pic>
        <p:nvPicPr>
          <p:cNvPr id="15" name="Picture 14"/>
          <p:cNvPicPr>
            <a:picLocks noChangeAspect="1"/>
          </p:cNvPicPr>
          <p:nvPr/>
        </p:nvPicPr>
        <p:blipFill>
          <a:blip r:embed="rId8"/>
          <a:stretch>
            <a:fillRect/>
          </a:stretch>
        </p:blipFill>
        <p:spPr>
          <a:xfrm>
            <a:off x="8764772" y="2003627"/>
            <a:ext cx="3048000" cy="2286000"/>
          </a:xfrm>
          <a:prstGeom prst="rect">
            <a:avLst/>
          </a:prstGeom>
        </p:spPr>
      </p:pic>
      <p:pic>
        <p:nvPicPr>
          <p:cNvPr id="16" name="Picture 15"/>
          <p:cNvPicPr>
            <a:picLocks noChangeAspect="1"/>
          </p:cNvPicPr>
          <p:nvPr/>
        </p:nvPicPr>
        <p:blipFill>
          <a:blip r:embed="rId9"/>
          <a:stretch>
            <a:fillRect/>
          </a:stretch>
        </p:blipFill>
        <p:spPr>
          <a:xfrm>
            <a:off x="12649199" y="2003627"/>
            <a:ext cx="3048000" cy="2286000"/>
          </a:xfrm>
          <a:prstGeom prst="rect">
            <a:avLst/>
          </a:prstGeom>
        </p:spPr>
      </p:pic>
      <p:cxnSp>
        <p:nvCxnSpPr>
          <p:cNvPr id="18" name="Straight Arrow Connector 17"/>
          <p:cNvCxnSpPr/>
          <p:nvPr/>
        </p:nvCxnSpPr>
        <p:spPr>
          <a:xfrm flipH="1" flipV="1">
            <a:off x="1479226" y="2857500"/>
            <a:ext cx="4540574" cy="38100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20" name="Straight Arrow Connector 19"/>
          <p:cNvCxnSpPr/>
          <p:nvPr/>
        </p:nvCxnSpPr>
        <p:spPr>
          <a:xfrm flipV="1">
            <a:off x="6019800" y="3771900"/>
            <a:ext cx="2819400" cy="7620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22" name="Straight Arrow Connector 21"/>
          <p:cNvCxnSpPr/>
          <p:nvPr/>
        </p:nvCxnSpPr>
        <p:spPr>
          <a:xfrm>
            <a:off x="11812772" y="3467100"/>
            <a:ext cx="1065028" cy="76200"/>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64958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Content Placeholder 4"/>
          <p:cNvSpPr txBox="1">
            <a:spLocks/>
          </p:cNvSpPr>
          <p:nvPr/>
        </p:nvSpPr>
        <p:spPr>
          <a:xfrm>
            <a:off x="304800" y="647700"/>
            <a:ext cx="17907000" cy="7848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Font typeface="Arial" pitchFamily="34" charset="0"/>
              <a:buNone/>
              <a:defRPr/>
            </a:pPr>
            <a:r>
              <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rPr>
              <a:t>Sensitization (Nipolet) </a:t>
            </a:r>
          </a:p>
          <a:p>
            <a:pPr marL="0" indent="0" algn="just">
              <a:spcAft>
                <a:spcPts val="600"/>
              </a:spcAft>
              <a:buFont typeface="Arial" pitchFamily="34" charset="0"/>
              <a:buNone/>
              <a:defRPr/>
            </a:pPr>
            <a:endParaRPr lang="en-US" u="sng" dirty="0" smtClean="0">
              <a:solidFill>
                <a:schemeClr val="accent6"/>
              </a:solidFill>
              <a:latin typeface="SABIC Typeface Headline" panose="020B0603060202020204" pitchFamily="34" charset="0"/>
              <a:ea typeface="ヒラギノ角ゴ Pro W3"/>
              <a:cs typeface="SABIC Typeface Headline" panose="020B0603060202020204" pitchFamily="34" charset="0"/>
            </a:endParaRPr>
          </a:p>
        </p:txBody>
      </p:sp>
      <p:sp>
        <p:nvSpPr>
          <p:cNvPr id="23" name="TextBox 22"/>
          <p:cNvSpPr txBox="1"/>
          <p:nvPr/>
        </p:nvSpPr>
        <p:spPr>
          <a:xfrm>
            <a:off x="574096" y="5910407"/>
            <a:ext cx="15849600" cy="3477875"/>
          </a:xfrm>
          <a:prstGeom prst="rect">
            <a:avLst/>
          </a:prstGeom>
          <a:noFill/>
        </p:spPr>
        <p:txBody>
          <a:bodyPr wrap="square" rtlCol="0">
            <a:spAutoFit/>
          </a:bodyPr>
          <a:lstStyle/>
          <a:p>
            <a:pPr marL="342900" indent="-342900">
              <a:buFont typeface="Arial" panose="020B0604020202020204" pitchFamily="34" charset="0"/>
              <a:buChar char="•"/>
            </a:pPr>
            <a:r>
              <a:rPr lang="en-US" sz="2400" dirty="0"/>
              <a:t>Optical microscope study of the sample showed a dual structure (ASTM A 262 Practice A) indicating sensitization for both ends but the ditches are thicker on the pipe side of the sample indicating that the degree of sensitization is higher on the pipe </a:t>
            </a:r>
            <a:r>
              <a:rPr lang="en-US" sz="2400" dirty="0" smtClean="0"/>
              <a:t>side.</a:t>
            </a:r>
          </a:p>
          <a:p>
            <a:endParaRPr lang="en-US" sz="2400" dirty="0" smtClean="0"/>
          </a:p>
          <a:p>
            <a:pPr marL="457200" indent="-457200">
              <a:buFont typeface="Arial" panose="020B0604020202020204" pitchFamily="34" charset="0"/>
              <a:buChar char="•"/>
            </a:pPr>
            <a:r>
              <a:rPr lang="en-US" sz="2400" dirty="0" smtClean="0"/>
              <a:t>The varying degree of sensitization along the sample is an indication of a temperature gradient along the sample that existed during operation.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 temperature gradient is a source of thermal stresses which can lead to thermal fatigue when the stress is cyclic</a:t>
            </a:r>
          </a:p>
          <a:p>
            <a:pPr marL="285750" indent="-285750">
              <a:buFont typeface="Arial" panose="020B0604020202020204" pitchFamily="34" charset="0"/>
              <a:buChar char="•"/>
            </a:pPr>
            <a:endParaRPr lang="en-US" sz="2800" dirty="0"/>
          </a:p>
        </p:txBody>
      </p:sp>
      <p:sp>
        <p:nvSpPr>
          <p:cNvPr id="9" name="TextBox 8"/>
          <p:cNvSpPr txBox="1"/>
          <p:nvPr/>
        </p:nvSpPr>
        <p:spPr>
          <a:xfrm>
            <a:off x="1599351" y="1417397"/>
            <a:ext cx="1219200" cy="369332"/>
          </a:xfrm>
          <a:prstGeom prst="rect">
            <a:avLst/>
          </a:prstGeom>
          <a:noFill/>
        </p:spPr>
        <p:txBody>
          <a:bodyPr wrap="square" rtlCol="0">
            <a:spAutoFit/>
          </a:bodyPr>
          <a:lstStyle/>
          <a:p>
            <a:r>
              <a:rPr lang="en-US" dirty="0" smtClean="0"/>
              <a:t>Valve Side</a:t>
            </a:r>
            <a:endParaRPr lang="en-US" dirty="0"/>
          </a:p>
        </p:txBody>
      </p:sp>
      <p:sp>
        <p:nvSpPr>
          <p:cNvPr id="12" name="TextBox 11"/>
          <p:cNvSpPr txBox="1"/>
          <p:nvPr/>
        </p:nvSpPr>
        <p:spPr>
          <a:xfrm>
            <a:off x="7487693" y="1416950"/>
            <a:ext cx="1828800" cy="369332"/>
          </a:xfrm>
          <a:prstGeom prst="rect">
            <a:avLst/>
          </a:prstGeom>
          <a:noFill/>
        </p:spPr>
        <p:txBody>
          <a:bodyPr wrap="square" rtlCol="0">
            <a:spAutoFit/>
          </a:bodyPr>
          <a:lstStyle/>
          <a:p>
            <a:r>
              <a:rPr lang="en-US" dirty="0" smtClean="0"/>
              <a:t>Cross Section </a:t>
            </a:r>
            <a:endParaRPr lang="en-US" dirty="0"/>
          </a:p>
        </p:txBody>
      </p:sp>
      <p:sp>
        <p:nvSpPr>
          <p:cNvPr id="14" name="TextBox 13"/>
          <p:cNvSpPr txBox="1"/>
          <p:nvPr/>
        </p:nvSpPr>
        <p:spPr>
          <a:xfrm>
            <a:off x="14234413" y="1416950"/>
            <a:ext cx="1330565" cy="369332"/>
          </a:xfrm>
          <a:prstGeom prst="rect">
            <a:avLst/>
          </a:prstGeom>
          <a:noFill/>
        </p:spPr>
        <p:txBody>
          <a:bodyPr wrap="square" rtlCol="0">
            <a:spAutoFit/>
          </a:bodyPr>
          <a:lstStyle/>
          <a:p>
            <a:r>
              <a:rPr lang="en-US" dirty="0" smtClean="0"/>
              <a:t>Pipe Side</a:t>
            </a:r>
            <a:endParaRPr lang="en-US" dirty="0"/>
          </a:p>
        </p:txBody>
      </p:sp>
      <p:pic>
        <p:nvPicPr>
          <p:cNvPr id="10" name="Picture 9"/>
          <p:cNvPicPr>
            <a:picLocks noChangeAspect="1"/>
          </p:cNvPicPr>
          <p:nvPr/>
        </p:nvPicPr>
        <p:blipFill>
          <a:blip r:embed="rId6"/>
          <a:stretch>
            <a:fillRect/>
          </a:stretch>
        </p:blipFill>
        <p:spPr>
          <a:xfrm>
            <a:off x="675934" y="1852215"/>
            <a:ext cx="3066035" cy="2286000"/>
          </a:xfrm>
          <a:prstGeom prst="rect">
            <a:avLst/>
          </a:prstGeom>
        </p:spPr>
      </p:pic>
      <p:pic>
        <p:nvPicPr>
          <p:cNvPr id="11" name="Picture 10"/>
          <p:cNvPicPr>
            <a:picLocks noChangeAspect="1"/>
          </p:cNvPicPr>
          <p:nvPr/>
        </p:nvPicPr>
        <p:blipFill>
          <a:blip r:embed="rId7"/>
          <a:stretch>
            <a:fillRect/>
          </a:stretch>
        </p:blipFill>
        <p:spPr>
          <a:xfrm>
            <a:off x="5973009" y="1852215"/>
            <a:ext cx="4830457" cy="2286000"/>
          </a:xfrm>
          <a:prstGeom prst="rect">
            <a:avLst/>
          </a:prstGeom>
        </p:spPr>
      </p:pic>
      <p:pic>
        <p:nvPicPr>
          <p:cNvPr id="15" name="Picture 14"/>
          <p:cNvPicPr>
            <a:picLocks noChangeAspect="1"/>
          </p:cNvPicPr>
          <p:nvPr/>
        </p:nvPicPr>
        <p:blipFill>
          <a:blip r:embed="rId8"/>
          <a:stretch>
            <a:fillRect/>
          </a:stretch>
        </p:blipFill>
        <p:spPr>
          <a:xfrm>
            <a:off x="13375696" y="1862331"/>
            <a:ext cx="3048000" cy="2286000"/>
          </a:xfrm>
          <a:prstGeom prst="rect">
            <a:avLst/>
          </a:prstGeom>
        </p:spPr>
      </p:pic>
      <p:pic>
        <p:nvPicPr>
          <p:cNvPr id="16" name="Picture 15"/>
          <p:cNvPicPr>
            <a:picLocks noChangeAspect="1"/>
          </p:cNvPicPr>
          <p:nvPr/>
        </p:nvPicPr>
        <p:blipFill>
          <a:blip r:embed="rId9"/>
          <a:stretch>
            <a:fillRect/>
          </a:stretch>
        </p:blipFill>
        <p:spPr>
          <a:xfrm>
            <a:off x="675934" y="4406941"/>
            <a:ext cx="15795745" cy="1371600"/>
          </a:xfrm>
          <a:prstGeom prst="rect">
            <a:avLst/>
          </a:prstGeom>
        </p:spPr>
      </p:pic>
    </p:spTree>
    <p:extLst>
      <p:ext uri="{BB962C8B-B14F-4D97-AF65-F5344CB8AC3E}">
        <p14:creationId xmlns:p14="http://schemas.microsoft.com/office/powerpoint/2010/main" val="1422597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4689</TotalTime>
  <Words>2140</Words>
  <Application>Microsoft Office PowerPoint</Application>
  <PresentationFormat>Custom</PresentationFormat>
  <Paragraphs>672</Paragraphs>
  <Slides>16</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Glacial Indifference Bold</vt:lpstr>
      <vt:lpstr>SABIC Typeface Headline</vt:lpstr>
      <vt:lpstr>Tabarra Sans Heavy</vt:lpstr>
      <vt:lpstr>Times New Roman</vt:lpstr>
      <vt:lpstr>Arial</vt:lpstr>
      <vt:lpstr>Wingdings</vt:lpstr>
      <vt:lpstr>Tabarra Sans</vt:lpstr>
      <vt:lpstr>Calibri</vt:lpstr>
      <vt:lpstr>ヒラギノ角ゴ Pro W3</vt:lpstr>
      <vt:lpstr>Canva Sans Bold</vt:lpstr>
      <vt:lpstr>Codec Pro ExtraBold</vt:lpstr>
      <vt:lpstr>SABIC Typeface Headline Light</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JUBCOR 2024 Presentation Template</dc:title>
  <dc:creator>Kadasah, Saeed Aqeel F</dc:creator>
  <cp:lastModifiedBy>Saeed Aqeel Kadasah</cp:lastModifiedBy>
  <cp:revision>50</cp:revision>
  <dcterms:created xsi:type="dcterms:W3CDTF">2006-08-16T00:00:00Z</dcterms:created>
  <dcterms:modified xsi:type="dcterms:W3CDTF">2024-07-08T07:18:18Z</dcterms:modified>
  <dc:identifier>DAGG3nLRPf8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d50848-5462-4933-a6ae-3f5aa423884b_Enabled">
    <vt:lpwstr>true</vt:lpwstr>
  </property>
  <property fmtid="{D5CDD505-2E9C-101B-9397-08002B2CF9AE}" pid="3" name="MSIP_Label_a7d50848-5462-4933-a6ae-3f5aa423884b_SetDate">
    <vt:lpwstr>2024-07-08T07:18:16Z</vt:lpwstr>
  </property>
  <property fmtid="{D5CDD505-2E9C-101B-9397-08002B2CF9AE}" pid="4" name="MSIP_Label_a7d50848-5462-4933-a6ae-3f5aa423884b_Method">
    <vt:lpwstr>Privileged</vt:lpwstr>
  </property>
  <property fmtid="{D5CDD505-2E9C-101B-9397-08002B2CF9AE}" pid="5" name="MSIP_Label_a7d50848-5462-4933-a6ae-3f5aa423884b_Name">
    <vt:lpwstr>a7d50848-5462-4933-a6ae-3f5aa423884b</vt:lpwstr>
  </property>
  <property fmtid="{D5CDD505-2E9C-101B-9397-08002B2CF9AE}" pid="6" name="MSIP_Label_a7d50848-5462-4933-a6ae-3f5aa423884b_SiteId">
    <vt:lpwstr>a77c517c-e95e-435b-bbb4-cb17e462491f</vt:lpwstr>
  </property>
  <property fmtid="{D5CDD505-2E9C-101B-9397-08002B2CF9AE}" pid="7" name="MSIP_Label_a7d50848-5462-4933-a6ae-3f5aa423884b_ActionId">
    <vt:lpwstr>2ea41cc7-f2ad-4d2f-91c7-f97890a370d5</vt:lpwstr>
  </property>
  <property fmtid="{D5CDD505-2E9C-101B-9397-08002B2CF9AE}" pid="8" name="MSIP_Label_a7d50848-5462-4933-a6ae-3f5aa423884b_ContentBits">
    <vt:lpwstr>1</vt:lpwstr>
  </property>
</Properties>
</file>